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B3E-322B-49B3-8944-4D5591766DD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C3BB-7C5E-4C3E-A7E2-153B72DC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2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B3E-322B-49B3-8944-4D5591766DD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C3BB-7C5E-4C3E-A7E2-153B72DC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6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B3E-322B-49B3-8944-4D5591766DD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C3BB-7C5E-4C3E-A7E2-153B72DC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6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B3E-322B-49B3-8944-4D5591766DD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C3BB-7C5E-4C3E-A7E2-153B72DC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B3E-322B-49B3-8944-4D5591766DD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C3BB-7C5E-4C3E-A7E2-153B72DC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1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B3E-322B-49B3-8944-4D5591766DD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C3BB-7C5E-4C3E-A7E2-153B72DC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4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B3E-322B-49B3-8944-4D5591766DD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C3BB-7C5E-4C3E-A7E2-153B72DC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B3E-322B-49B3-8944-4D5591766DD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C3BB-7C5E-4C3E-A7E2-153B72DC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1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B3E-322B-49B3-8944-4D5591766DD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C3BB-7C5E-4C3E-A7E2-153B72DC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4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B3E-322B-49B3-8944-4D5591766DD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C3BB-7C5E-4C3E-A7E2-153B72DC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2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B3E-322B-49B3-8944-4D5591766DD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C3BB-7C5E-4C3E-A7E2-153B72DC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8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61B3E-322B-49B3-8944-4D5591766DD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C3BB-7C5E-4C3E-A7E2-153B72DC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6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kumonline.com/pusatdata/detail/2651/node/775/uu-no-8-tahun-1985-organisasi-kemasyarakatan" TargetMode="External"/><Relationship Id="rId2" Type="http://schemas.openxmlformats.org/officeDocument/2006/relationships/hyperlink" Target="http://www.hukumonline.com/pusatdata/detail/17229/node/68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kumonline.com/pusatdata/detail/19785/node/540/uu-no-28-tahun-2004-perubahan-atas-undang-undang-nomor-16-tahun-2001-tentang-yayasan" TargetMode="External"/><Relationship Id="rId2" Type="http://schemas.openxmlformats.org/officeDocument/2006/relationships/hyperlink" Target="http://www.hukumonline.com/pusatdata/detail/55/node/540/uu-no-16-tahun-2001-yayasa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BADAN HUKUM LSM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5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Jeff Atkinson </a:t>
            </a:r>
            <a:r>
              <a:rPr lang="en-US" b="1" dirty="0" err="1"/>
              <a:t>dan</a:t>
            </a:r>
            <a:r>
              <a:rPr lang="en-US" b="1" dirty="0"/>
              <a:t> Martin </a:t>
            </a:r>
            <a:r>
              <a:rPr lang="en-US" b="1" dirty="0" err="1"/>
              <a:t>Scurrah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 </a:t>
            </a:r>
            <a:r>
              <a:rPr lang="en-US" i="1" dirty="0"/>
              <a:t>Globalizing Social Justice; The Role of Non-Governmental Organizations in Bringing about Social Change</a:t>
            </a:r>
            <a:r>
              <a:rPr lang="en-US" dirty="0"/>
              <a:t> 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NGO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</a:t>
            </a:r>
            <a:r>
              <a:rPr lang="en-US" dirty="0" err="1"/>
              <a:t>perhimpunan</a:t>
            </a:r>
            <a:r>
              <a:rPr lang="en-US" dirty="0"/>
              <a:t>) yang </a:t>
            </a:r>
            <a:r>
              <a:rPr lang="en-US" dirty="0" err="1"/>
              <a:t>secara</a:t>
            </a:r>
            <a:r>
              <a:rPr lang="en-US" dirty="0"/>
              <a:t> formal </a:t>
            </a:r>
            <a:r>
              <a:rPr lang="en-US" dirty="0" err="1"/>
              <a:t>terorganisir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umumnya</a:t>
            </a:r>
            <a:r>
              <a:rPr lang="en-US" dirty="0"/>
              <a:t> </a:t>
            </a:r>
            <a:r>
              <a:rPr lang="en-US" i="1" dirty="0"/>
              <a:t>self-governing</a:t>
            </a:r>
            <a:r>
              <a:rPr lang="en-US" dirty="0"/>
              <a:t>, </a:t>
            </a:r>
            <a:r>
              <a:rPr lang="en-US" dirty="0" err="1"/>
              <a:t>privat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 smtClean="0"/>
              <a:t>non-profit </a:t>
            </a:r>
            <a:r>
              <a:rPr lang="en-US" dirty="0" smtClean="0"/>
              <a:t>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profit).</a:t>
            </a:r>
          </a:p>
        </p:txBody>
      </p:sp>
    </p:spTree>
    <p:extLst>
      <p:ext uri="{BB962C8B-B14F-4D97-AF65-F5344CB8AC3E}">
        <p14:creationId xmlns:p14="http://schemas.microsoft.com/office/powerpoint/2010/main" val="248857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en-US" dirty="0" err="1"/>
              <a:t>Perkumpulan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Massa;</a:t>
            </a:r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perkumpulan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Massa (</a:t>
            </a:r>
            <a:r>
              <a:rPr lang="en-US" dirty="0" err="1"/>
              <a:t>Ormas</a:t>
            </a:r>
            <a:r>
              <a:rPr lang="en-US" dirty="0"/>
              <a:t>)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Swadaya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(LSM) yang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jalanan</a:t>
            </a:r>
            <a:r>
              <a:rPr lang="en-US" dirty="0"/>
              <a:t>,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perkumpulan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perkumpulan</a:t>
            </a:r>
            <a:r>
              <a:rPr lang="en-US" dirty="0"/>
              <a:t> </a:t>
            </a:r>
            <a:r>
              <a:rPr lang="en-US" dirty="0" err="1"/>
              <a:t>pencinta</a:t>
            </a:r>
            <a:r>
              <a:rPr lang="en-US" dirty="0"/>
              <a:t> </a:t>
            </a:r>
            <a:r>
              <a:rPr lang="en-US" dirty="0" err="1"/>
              <a:t>moge</a:t>
            </a:r>
            <a:r>
              <a:rPr lang="en-US" dirty="0"/>
              <a:t> (motor </a:t>
            </a:r>
            <a:r>
              <a:rPr lang="en-US" dirty="0" err="1"/>
              <a:t>gede</a:t>
            </a:r>
            <a:r>
              <a:rPr lang="en-US" dirty="0"/>
              <a:t>), </a:t>
            </a:r>
            <a:r>
              <a:rPr lang="en-US" dirty="0" err="1"/>
              <a:t>perkumpulan</a:t>
            </a:r>
            <a:r>
              <a:rPr lang="en-US" dirty="0"/>
              <a:t> </a:t>
            </a:r>
            <a:r>
              <a:rPr lang="en-US" dirty="0" err="1"/>
              <a:t>pencinta</a:t>
            </a:r>
            <a:r>
              <a:rPr lang="en-US" dirty="0"/>
              <a:t> </a:t>
            </a:r>
            <a:r>
              <a:rPr lang="en-US" dirty="0" err="1"/>
              <a:t>perangko</a:t>
            </a:r>
            <a:r>
              <a:rPr lang="en-US" dirty="0"/>
              <a:t>, </a:t>
            </a:r>
            <a:r>
              <a:rPr lang="en-US" dirty="0" err="1"/>
              <a:t>perkumpulan</a:t>
            </a:r>
            <a:r>
              <a:rPr lang="en-US" dirty="0"/>
              <a:t> </a:t>
            </a:r>
            <a:r>
              <a:rPr lang="en-US" dirty="0" err="1"/>
              <a:t>pencinta</a:t>
            </a:r>
            <a:r>
              <a:rPr lang="en-US" dirty="0"/>
              <a:t> </a:t>
            </a:r>
            <a:r>
              <a:rPr lang="en-US" dirty="0" err="1"/>
              <a:t>keris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endParaRPr lang="en-US" dirty="0" smtClean="0"/>
          </a:p>
          <a:p>
            <a:pPr marL="0" indent="0" fontAlgn="base">
              <a:buNone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pendiriannya</a:t>
            </a:r>
            <a:r>
              <a:rPr lang="en-US" dirty="0"/>
              <a:t>:</a:t>
            </a:r>
          </a:p>
          <a:p>
            <a:pPr fontAlgn="base"/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/>
              <a:t>1663-1664 </a:t>
            </a:r>
            <a:r>
              <a:rPr lang="en-US" dirty="0" err="1">
                <a:hlinkClick r:id="rId2"/>
              </a:rPr>
              <a:t>Kitab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Undang-Undang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Hukum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Perdata</a:t>
            </a:r>
            <a:r>
              <a:rPr lang="en-US" dirty="0"/>
              <a:t> </a:t>
            </a:r>
            <a:r>
              <a:rPr lang="en-US" dirty="0" smtClean="0"/>
              <a:t> (</a:t>
            </a:r>
            <a:r>
              <a:rPr lang="en-US" dirty="0" err="1"/>
              <a:t>KUHPerdata</a:t>
            </a:r>
            <a:r>
              <a:rPr lang="en-US" dirty="0"/>
              <a:t>);</a:t>
            </a:r>
          </a:p>
          <a:p>
            <a:pPr fontAlgn="base"/>
            <a:r>
              <a:rPr lang="en-US" dirty="0" smtClean="0">
                <a:hlinkClick r:id="rId3"/>
              </a:rPr>
              <a:t>UU </a:t>
            </a:r>
            <a:r>
              <a:rPr lang="en-US" dirty="0">
                <a:hlinkClick r:id="rId3"/>
              </a:rPr>
              <a:t>No. 8 </a:t>
            </a:r>
            <a:r>
              <a:rPr lang="en-US" dirty="0" err="1">
                <a:hlinkClick r:id="rId3"/>
              </a:rPr>
              <a:t>Tahun</a:t>
            </a:r>
            <a:r>
              <a:rPr lang="en-US" dirty="0">
                <a:hlinkClick r:id="rId3"/>
              </a:rPr>
              <a:t> 1985 </a:t>
            </a:r>
            <a:r>
              <a:rPr lang="en-US" dirty="0" err="1">
                <a:hlinkClick r:id="rId3"/>
              </a:rPr>
              <a:t>tentang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Organisasi</a:t>
            </a:r>
            <a:r>
              <a:rPr lang="en-US" dirty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Kemasyarakatan</a:t>
            </a:r>
            <a:r>
              <a:rPr lang="en-US" dirty="0" smtClean="0"/>
              <a:t> (“</a:t>
            </a:r>
            <a:r>
              <a:rPr lang="en-US" dirty="0"/>
              <a:t>UU </a:t>
            </a:r>
            <a:r>
              <a:rPr lang="en-US" dirty="0" err="1"/>
              <a:t>Ormas</a:t>
            </a:r>
            <a:r>
              <a:rPr lang="en-US" dirty="0"/>
              <a:t>”).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9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en-US" dirty="0" err="1"/>
              <a:t>Perkumpulan</a:t>
            </a:r>
            <a:r>
              <a:rPr lang="en-US" dirty="0"/>
              <a:t> yang </a:t>
            </a:r>
            <a:r>
              <a:rPr lang="en-US" dirty="0" err="1"/>
              <a:t>Berbadan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r>
              <a:rPr lang="en-US" dirty="0" err="1"/>
              <a:t>Perkumpulan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b="1" dirty="0" err="1"/>
              <a:t>Pasal</a:t>
            </a:r>
            <a:r>
              <a:rPr lang="en-US" b="1" dirty="0"/>
              <a:t> 1 </a:t>
            </a:r>
            <a:r>
              <a:rPr lang="en-US" b="1" dirty="0" err="1"/>
              <a:t>Staatsblad</a:t>
            </a:r>
            <a:r>
              <a:rPr lang="en-US" b="1" dirty="0"/>
              <a:t> 1870 No. 64</a:t>
            </a:r>
            <a:r>
              <a:rPr lang="en-US" dirty="0"/>
              <a:t> (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Raja </a:t>
            </a:r>
            <a:r>
              <a:rPr lang="en-US" dirty="0" err="1"/>
              <a:t>tanggal</a:t>
            </a:r>
            <a:r>
              <a:rPr lang="en-US" dirty="0"/>
              <a:t> 28 </a:t>
            </a:r>
            <a:r>
              <a:rPr lang="en-US" dirty="0" err="1"/>
              <a:t>Maret</a:t>
            </a:r>
            <a:r>
              <a:rPr lang="en-US" dirty="0"/>
              <a:t> 1870),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perkumpulan</a:t>
            </a:r>
            <a:r>
              <a:rPr lang="en-US" dirty="0"/>
              <a:t> yang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pendiriannya</a:t>
            </a:r>
            <a:r>
              <a:rPr lang="en-US" dirty="0"/>
              <a:t>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Gubernur</a:t>
            </a:r>
            <a:r>
              <a:rPr lang="en-US" dirty="0"/>
              <a:t> </a:t>
            </a:r>
            <a:r>
              <a:rPr lang="en-US" dirty="0" err="1"/>
              <a:t>Jendral</a:t>
            </a:r>
            <a:r>
              <a:rPr lang="en-US" dirty="0"/>
              <a:t> (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Directeur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 –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&amp; HAM RI).</a:t>
            </a:r>
          </a:p>
          <a:p>
            <a:pPr marL="0" indent="0" fontAlgn="base">
              <a:buNone/>
            </a:pPr>
            <a:endParaRPr lang="en-US" dirty="0" smtClean="0"/>
          </a:p>
          <a:p>
            <a:pPr marL="0" indent="0" fontAlgn="base">
              <a:buNone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pendiriannya</a:t>
            </a:r>
            <a:r>
              <a:rPr lang="en-US" dirty="0" smtClean="0"/>
              <a:t>:</a:t>
            </a:r>
          </a:p>
          <a:p>
            <a:pPr marL="0" indent="0" fontAlgn="base">
              <a:buNone/>
            </a:pPr>
            <a:r>
              <a:rPr lang="en-US" b="1" dirty="0" err="1" smtClean="0"/>
              <a:t>Staatsblad</a:t>
            </a:r>
            <a:r>
              <a:rPr lang="en-US" b="1" dirty="0" smtClean="0"/>
              <a:t> </a:t>
            </a:r>
            <a:r>
              <a:rPr lang="en-US" b="1" dirty="0"/>
              <a:t>1870 No. 64;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 smtClean="0">
                <a:hlinkClick r:id="rId2"/>
              </a:rPr>
              <a:t>UU </a:t>
            </a:r>
            <a:r>
              <a:rPr lang="en-US" b="1" dirty="0">
                <a:hlinkClick r:id="rId2"/>
              </a:rPr>
              <a:t>No. 16 </a:t>
            </a:r>
            <a:r>
              <a:rPr lang="en-US" b="1" dirty="0" err="1">
                <a:hlinkClick r:id="rId2"/>
              </a:rPr>
              <a:t>Tahun</a:t>
            </a:r>
            <a:r>
              <a:rPr lang="en-US" b="1" dirty="0">
                <a:hlinkClick r:id="rId2"/>
              </a:rPr>
              <a:t> 2001 </a:t>
            </a:r>
            <a:r>
              <a:rPr lang="en-US" b="1" dirty="0" err="1">
                <a:hlinkClick r:id="rId2"/>
              </a:rPr>
              <a:t>tentang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Yayasan</a:t>
            </a:r>
            <a:r>
              <a:rPr lang="en-US" b="1" dirty="0"/>
              <a:t> </a:t>
            </a:r>
            <a:r>
              <a:rPr lang="en-US" b="1" dirty="0" err="1"/>
              <a:t>sebagaimana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diubah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 </a:t>
            </a:r>
            <a:r>
              <a:rPr lang="en-US" b="1" dirty="0">
                <a:hlinkClick r:id="rId3"/>
              </a:rPr>
              <a:t>UU No. 28 </a:t>
            </a:r>
            <a:r>
              <a:rPr lang="en-US" b="1" dirty="0" err="1">
                <a:hlinkClick r:id="rId3"/>
              </a:rPr>
              <a:t>Tahun</a:t>
            </a:r>
            <a:r>
              <a:rPr lang="en-US" b="1" dirty="0">
                <a:hlinkClick r:id="rId3"/>
              </a:rPr>
              <a:t> 2004</a:t>
            </a:r>
            <a:r>
              <a:rPr lang="en-US" b="1" dirty="0"/>
              <a:t> (“UU </a:t>
            </a:r>
            <a:r>
              <a:rPr lang="en-US" b="1" dirty="0" err="1"/>
              <a:t>Yayasan</a:t>
            </a:r>
            <a:r>
              <a:rPr lang="en-US" b="1" dirty="0"/>
              <a:t>”).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UU No. 16 </a:t>
            </a:r>
            <a:r>
              <a:rPr lang="es-ES" dirty="0" err="1"/>
              <a:t>Tahun</a:t>
            </a:r>
            <a:r>
              <a:rPr lang="es-ES" dirty="0"/>
              <a:t> 2001 </a:t>
            </a:r>
            <a:r>
              <a:rPr lang="es-ES" dirty="0" err="1"/>
              <a:t>tentang</a:t>
            </a:r>
            <a:r>
              <a:rPr lang="es-ES" dirty="0"/>
              <a:t> </a:t>
            </a:r>
            <a:r>
              <a:rPr lang="es-ES" dirty="0" err="1" smtClean="0"/>
              <a:t>Yayasan</a:t>
            </a:r>
            <a:endParaRPr lang="es-ES" dirty="0" smtClean="0"/>
          </a:p>
          <a:p>
            <a:pPr marL="0" indent="0">
              <a:buNone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yayasan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pulalah</a:t>
            </a:r>
            <a:r>
              <a:rPr lang="en-US" dirty="0"/>
              <a:t> yang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LSM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kemasyarakatan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0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"</a:t>
            </a:r>
            <a:r>
              <a:rPr lang="en-US" dirty="0" err="1"/>
              <a:t>kendaraan</a:t>
            </a:r>
            <a:r>
              <a:rPr lang="en-US" dirty="0"/>
              <a:t>"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memperlancar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LSM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: PT, </a:t>
            </a:r>
            <a:r>
              <a:rPr lang="en-US" dirty="0" err="1" smtClean="0"/>
              <a:t>Yayasan</a:t>
            </a:r>
            <a:r>
              <a:rPr lang="en-US" dirty="0" smtClean="0"/>
              <a:t>, </a:t>
            </a:r>
            <a:r>
              <a:rPr lang="en-US" dirty="0" err="1" smtClean="0"/>
              <a:t>Perkumpulan,dll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4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BAGAIMANA CARA MENDIRIKAN LSM?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Pendiri</a:t>
            </a:r>
            <a:r>
              <a:rPr lang="en-US" dirty="0" smtClean="0"/>
              <a:t> </a:t>
            </a:r>
            <a:r>
              <a:rPr lang="en-US" dirty="0"/>
              <a:t>minimal 3 </a:t>
            </a:r>
            <a:r>
              <a:rPr lang="en-US" dirty="0" err="1"/>
              <a:t>atau</a:t>
            </a:r>
            <a:r>
              <a:rPr lang="en-US" dirty="0"/>
              <a:t> 5 orang,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notarisnya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hadapan</a:t>
            </a:r>
            <a:r>
              <a:rPr lang="en-US" dirty="0" smtClean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dibuatkan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pendirian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Persyaratannya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Fotocopy</a:t>
            </a:r>
            <a:r>
              <a:rPr lang="en-US" dirty="0" smtClean="0"/>
              <a:t> </a:t>
            </a:r>
            <a:r>
              <a:rPr lang="en-US" dirty="0"/>
              <a:t>KTP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pendiri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pendiri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/>
              <a:t>Rp.500.000 </a:t>
            </a:r>
            <a:r>
              <a:rPr lang="en-US" dirty="0" err="1"/>
              <a:t>sampai</a:t>
            </a:r>
            <a:r>
              <a:rPr lang="en-US" dirty="0"/>
              <a:t> Rp.700.000, </a:t>
            </a:r>
            <a:r>
              <a:rPr lang="en-US" dirty="0" smtClean="0"/>
              <a:t>(negotiable)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pendirian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,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ajukan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notaris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membuatkan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/>
              <a:t>draft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organisasai</a:t>
            </a:r>
            <a:r>
              <a:rPr lang="en-US" dirty="0"/>
              <a:t>, </a:t>
            </a:r>
            <a:r>
              <a:rPr lang="en-US" dirty="0" err="1"/>
              <a:t>misi</a:t>
            </a:r>
            <a:r>
              <a:rPr lang="en-US" dirty="0"/>
              <a:t>/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7856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ibarat</a:t>
            </a:r>
            <a:r>
              <a:rPr lang="en-US" dirty="0" smtClean="0"/>
              <a:t> orang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siri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.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(NPWP).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NPWP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Foto</a:t>
            </a:r>
            <a:r>
              <a:rPr lang="en-US" dirty="0" smtClean="0"/>
              <a:t> Copy KTP </a:t>
            </a:r>
            <a:r>
              <a:rPr lang="en-US" dirty="0" err="1" smtClean="0"/>
              <a:t>Ketua</a:t>
            </a:r>
            <a:r>
              <a:rPr lang="en-US" dirty="0" smtClean="0"/>
              <a:t> LSM/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</a:p>
          <a:p>
            <a:pPr marL="514350" indent="-514350">
              <a:buAutoNum type="arabicPeriod"/>
            </a:pPr>
            <a:r>
              <a:rPr lang="en-US" dirty="0" smtClean="0"/>
              <a:t>NPWP </a:t>
            </a:r>
            <a:r>
              <a:rPr lang="en-US" dirty="0" err="1" smtClean="0"/>
              <a:t>Ketua</a:t>
            </a:r>
            <a:r>
              <a:rPr lang="en-US" dirty="0" smtClean="0"/>
              <a:t>,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Foto</a:t>
            </a:r>
            <a:r>
              <a:rPr lang="en-US" dirty="0" smtClean="0"/>
              <a:t> copy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,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Foto</a:t>
            </a:r>
            <a:r>
              <a:rPr lang="en-US" dirty="0" smtClean="0"/>
              <a:t> copy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domosili</a:t>
            </a:r>
            <a:r>
              <a:rPr lang="en-US" dirty="0" smtClean="0"/>
              <a:t> (</a:t>
            </a:r>
            <a:r>
              <a:rPr lang="en-US" dirty="0" err="1" smtClean="0"/>
              <a:t>alamat</a:t>
            </a:r>
            <a:r>
              <a:rPr lang="en-US" dirty="0" smtClean="0"/>
              <a:t> secretariat) LSM/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/</a:t>
            </a:r>
            <a:r>
              <a:rPr lang="en-US" dirty="0" err="1" smtClean="0"/>
              <a:t>kelurahan</a:t>
            </a:r>
            <a:r>
              <a:rPr lang="en-US" dirty="0" smtClean="0"/>
              <a:t>, </a:t>
            </a:r>
            <a:r>
              <a:rPr lang="en-US" dirty="0" err="1" smtClean="0"/>
              <a:t>stempel</a:t>
            </a:r>
            <a:r>
              <a:rPr lang="en-US" dirty="0" smtClean="0"/>
              <a:t> LSM/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terdekat</a:t>
            </a:r>
            <a:r>
              <a:rPr lang="en-US" dirty="0" smtClean="0"/>
              <a:t>,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gratis. </a:t>
            </a:r>
          </a:p>
          <a:p>
            <a:pPr marL="0" indent="0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NPWP </a:t>
            </a:r>
            <a:r>
              <a:rPr lang="en-US" dirty="0" err="1" smtClean="0"/>
              <a:t>jadi</a:t>
            </a:r>
            <a:r>
              <a:rPr lang="en-US" dirty="0" smtClean="0"/>
              <a:t>, LSM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74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Terimakasih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65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337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BADAN HUKUM LSM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BADAN HUKUM LSM</dc:title>
  <dc:creator>user</dc:creator>
  <cp:lastModifiedBy>user</cp:lastModifiedBy>
  <cp:revision>4</cp:revision>
  <dcterms:created xsi:type="dcterms:W3CDTF">2015-03-27T07:58:39Z</dcterms:created>
  <dcterms:modified xsi:type="dcterms:W3CDTF">2015-03-27T08:14:34Z</dcterms:modified>
</cp:coreProperties>
</file>