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6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 Maryati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Kalkulus Terapan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FF66F-A724-4311-96F1-5F2B3084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1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9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6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3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8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0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4B90BA-A7DD-495D-B758-079F4BD66A0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3A2114-5335-4C94-A8CD-96E8E682111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0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FUNGSI LINEAR DAN FUNGSI NON LINEAR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PENGAMPU MATEMATIKA 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Soal</a:t>
            </a:r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767013" y="1979613"/>
          <a:ext cx="5283200" cy="532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Document" r:id="rId3" imgW="5921777" imgH="5966542" progId="Word.Document.12">
                  <p:embed/>
                </p:oleObj>
              </mc:Choice>
              <mc:Fallback>
                <p:oleObj name="Document" r:id="rId3" imgW="5921777" imgH="596654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979613"/>
                        <a:ext cx="5283200" cy="532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21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05000" y="1094704"/>
            <a:ext cx="8229600" cy="36296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b="1" dirty="0" err="1" smtClean="0">
                <a:latin typeface="Andalus" pitchFamily="18" charset="-78"/>
                <a:cs typeface="Andalus" pitchFamily="18" charset="-78"/>
              </a:rPr>
              <a:t>Hubungan</a:t>
            </a:r>
            <a:r>
              <a:rPr lang="en-US" sz="6600" b="1" dirty="0" smtClean="0">
                <a:latin typeface="Andalus" pitchFamily="18" charset="-78"/>
                <a:cs typeface="Andalus" pitchFamily="18" charset="-78"/>
              </a:rPr>
              <a:t> </a:t>
            </a:r>
            <a:br>
              <a:rPr lang="en-US" sz="6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6600" b="1" dirty="0" err="1" smtClean="0">
                <a:latin typeface="Andalus" pitchFamily="18" charset="-78"/>
                <a:cs typeface="Andalus" pitchFamily="18" charset="-78"/>
              </a:rPr>
              <a:t>Dua</a:t>
            </a:r>
            <a:r>
              <a:rPr lang="en-US" sz="6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6600" b="1" dirty="0" err="1" smtClean="0">
                <a:latin typeface="Andalus" pitchFamily="18" charset="-78"/>
                <a:cs typeface="Andalus" pitchFamily="18" charset="-78"/>
              </a:rPr>
              <a:t>garis</a:t>
            </a:r>
            <a:r>
              <a:rPr lang="en-US" sz="6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6600" b="1" dirty="0" err="1" smtClean="0">
                <a:latin typeface="Andalus" pitchFamily="18" charset="-78"/>
                <a:cs typeface="Andalus" pitchFamily="18" charset="-78"/>
              </a:rPr>
              <a:t>lurus</a:t>
            </a:r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b="1" dirty="0">
                <a:latin typeface="Andalus" pitchFamily="18" charset="-78"/>
                <a:cs typeface="Andalus" pitchFamily="18" charset="-78"/>
              </a:rPr>
            </a:br>
            <a:r>
              <a:rPr lang="en-US" sz="6600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6600" dirty="0">
                <a:latin typeface="Andalus" pitchFamily="18" charset="-78"/>
                <a:cs typeface="Andalus" pitchFamily="18" charset="-78"/>
              </a:rPr>
            </a:br>
            <a:endParaRPr lang="en-US" sz="6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044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Berimpit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14638" y="1677989"/>
          <a:ext cx="6851650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3" imgW="5921777" imgH="4555482" progId="Word.Document.12">
                  <p:embed/>
                </p:oleObj>
              </mc:Choice>
              <mc:Fallback>
                <p:oleObj name="Document" r:id="rId3" imgW="5921777" imgH="45554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677989"/>
                        <a:ext cx="6851650" cy="526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02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Sejajar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901951" y="1524000"/>
          <a:ext cx="6346825" cy="570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Document" r:id="rId3" imgW="5931493" imgH="5343931" progId="Word.Document.12">
                  <p:embed/>
                </p:oleObj>
              </mc:Choice>
              <mc:Fallback>
                <p:oleObj name="Document" r:id="rId3" imgW="5931493" imgH="534393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1" y="1524000"/>
                        <a:ext cx="6346825" cy="570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923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Berpotongan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14600" y="1546226"/>
          <a:ext cx="5849938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3" imgW="5931493" imgH="5398008" progId="Word.Document.12">
                  <p:embed/>
                </p:oleObj>
              </mc:Choice>
              <mc:Fallback>
                <p:oleObj name="Document" r:id="rId3" imgW="5931493" imgH="539800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46226"/>
                        <a:ext cx="5849938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AutoShape 3"/>
          <p:cNvSpPr>
            <a:spLocks noChangeAspect="1" noChangeArrowheads="1"/>
          </p:cNvSpPr>
          <p:nvPr/>
        </p:nvSpPr>
        <p:spPr bwMode="auto">
          <a:xfrm>
            <a:off x="3733800" y="4648200"/>
            <a:ext cx="25034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3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209801" y="1295400"/>
          <a:ext cx="6721475" cy="736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Document" r:id="rId3" imgW="5921777" imgH="6500466" progId="Word.Document.12">
                  <p:embed/>
                </p:oleObj>
              </mc:Choice>
              <mc:Fallback>
                <p:oleObj name="Document" r:id="rId3" imgW="5921777" imgH="650046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1295400"/>
                        <a:ext cx="6721475" cy="736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517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765176"/>
            <a:ext cx="7696200" cy="695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FUNGSI NON LINEAR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828801"/>
            <a:ext cx="7499350" cy="4094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/>
              <a:t>Fungsi</a:t>
            </a:r>
            <a:r>
              <a:rPr lang="en-US"/>
              <a:t> adalah hubungan matematis antara satu variabel dengan variabel lainnya.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/>
          </a:p>
          <a:p>
            <a:pPr eaLnBrk="1" hangingPunct="1">
              <a:lnSpc>
                <a:spcPct val="80000"/>
              </a:lnSpc>
            </a:pPr>
            <a:r>
              <a:rPr lang="en-US" b="1"/>
              <a:t>Fungsi Non Linier</a:t>
            </a:r>
            <a:r>
              <a:rPr lang="en-US"/>
              <a:t> adalah hubungan matematis antara satu variabel dengan variabel lainnya, </a:t>
            </a:r>
            <a:r>
              <a:rPr lang="en-US" b="1"/>
              <a:t>yang membentuk garis lengkung.</a:t>
            </a:r>
          </a:p>
          <a:p>
            <a:pPr eaLnBrk="1" hangingPunct="1">
              <a:lnSpc>
                <a:spcPct val="80000"/>
              </a:lnSpc>
            </a:pPr>
            <a:endParaRPr lang="en-US" b="1"/>
          </a:p>
          <a:p>
            <a:pPr eaLnBrk="1" hangingPunct="1">
              <a:lnSpc>
                <a:spcPct val="80000"/>
              </a:lnSpc>
            </a:pPr>
            <a:r>
              <a:rPr lang="en-US" b="1"/>
              <a:t>Bentuk persamaan </a:t>
            </a:r>
            <a:r>
              <a:rPr lang="en-US"/>
              <a:t>fungsi non linier merupakan pangkat lebih dari 1.</a:t>
            </a:r>
          </a:p>
        </p:txBody>
      </p:sp>
    </p:spTree>
    <p:extLst>
      <p:ext uri="{BB962C8B-B14F-4D97-AF65-F5344CB8AC3E}">
        <p14:creationId xmlns:p14="http://schemas.microsoft.com/office/powerpoint/2010/main" val="23056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Kuadrat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Fungsi kuadrat atau fungsi berderajat dua ialah fungsi yang pangkat tertinggi dari variabelnya adalah pangkat dua. Mengingat pangkat dua dalam persamaan kuadrat sesungguhnya dapat terletak pada baik variable x maupun variable y, bahkan pada suku xy(jika ada) maka bentuk yang lebih umum untuk suatu persamaan kuadrat ialah :</a:t>
            </a:r>
          </a:p>
          <a:p>
            <a:pPr>
              <a:buFont typeface="Wingdings 2" panose="05020102010507070707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4157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876300"/>
            <a:ext cx="7194550" cy="800100"/>
          </a:xfrm>
        </p:spPr>
        <p:txBody>
          <a:bodyPr/>
          <a:lstStyle/>
          <a:p>
            <a:pPr eaLnBrk="1" hangingPunct="1"/>
            <a:r>
              <a:rPr lang="en-US" sz="3600" b="1"/>
              <a:t>Bentuk Fungsi Non Linier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2711451" y="2492376"/>
            <a:ext cx="3311525" cy="2132013"/>
          </a:xfrm>
        </p:spPr>
        <p:txBody>
          <a:bodyPr/>
          <a:lstStyle/>
          <a:p>
            <a:pPr eaLnBrk="1" hangingPunct="1"/>
            <a:r>
              <a:rPr lang="en-US" smtClean="0"/>
              <a:t>Lingkaran</a:t>
            </a:r>
          </a:p>
          <a:p>
            <a:pPr eaLnBrk="1" hangingPunct="1"/>
            <a:r>
              <a:rPr lang="en-US" smtClean="0"/>
              <a:t>Ellips </a:t>
            </a:r>
          </a:p>
          <a:p>
            <a:pPr eaLnBrk="1" hangingPunct="1"/>
            <a:r>
              <a:rPr lang="en-US" smtClean="0"/>
              <a:t>Hiperbola</a:t>
            </a:r>
          </a:p>
          <a:p>
            <a:pPr eaLnBrk="1" hangingPunct="1"/>
            <a:r>
              <a:rPr lang="en-US" u="sng" smtClean="0"/>
              <a:t>Parabola</a:t>
            </a:r>
          </a:p>
        </p:txBody>
      </p:sp>
    </p:spTree>
    <p:extLst>
      <p:ext uri="{BB962C8B-B14F-4D97-AF65-F5344CB8AC3E}">
        <p14:creationId xmlns:p14="http://schemas.microsoft.com/office/powerpoint/2010/main" val="26502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Lingkaran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Bentuk Umum persamaan lingkaran ialah : ax</a:t>
            </a:r>
            <a:r>
              <a:rPr lang="en-US" baseline="30000" smtClean="0"/>
              <a:t>2</a:t>
            </a:r>
            <a:r>
              <a:rPr lang="en-US" smtClean="0"/>
              <a:t> + by</a:t>
            </a:r>
            <a:r>
              <a:rPr lang="en-US" baseline="30000" smtClean="0"/>
              <a:t>2</a:t>
            </a:r>
            <a:r>
              <a:rPr lang="en-US" smtClean="0"/>
              <a:t> + cx + dy + e = 0    </a:t>
            </a:r>
          </a:p>
          <a:p>
            <a:pPr algn="just"/>
            <a:r>
              <a:rPr lang="en-US" smtClean="0"/>
              <a:t>Jika i dan j masing-masing adalah jarak pusat lingkaran terhadap sumbu vertikal y dan sumbu horizontal x, sedangkan r adalah jari-jari lingkaran, maka persamaan baku lingkaran menjadi : ( x - i )</a:t>
            </a:r>
            <a:r>
              <a:rPr lang="en-US" baseline="30000" smtClean="0"/>
              <a:t>2</a:t>
            </a:r>
            <a:r>
              <a:rPr lang="en-US" smtClean="0"/>
              <a:t> + ( y - j )</a:t>
            </a:r>
            <a:r>
              <a:rPr lang="en-US" baseline="30000" smtClean="0"/>
              <a:t>2</a:t>
            </a:r>
            <a:r>
              <a:rPr lang="en-US" smtClean="0"/>
              <a:t> = r</a:t>
            </a:r>
            <a:r>
              <a:rPr lang="en-US" baseline="30000" smtClean="0"/>
              <a:t>2</a:t>
            </a:r>
            <a:r>
              <a:rPr lang="en-US" smtClean="0"/>
              <a:t> , dengan</a:t>
            </a:r>
          </a:p>
          <a:p>
            <a:pPr algn="just"/>
            <a:r>
              <a:rPr lang="en-US" smtClean="0"/>
              <a:t>                        </a:t>
            </a:r>
          </a:p>
          <a:p>
            <a:endParaRPr lang="en-US" smtClean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45" y="3247814"/>
            <a:ext cx="55387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52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865" y="21786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865" y="217868"/>
            <a:ext cx="8229600" cy="5733670"/>
          </a:xfrm>
        </p:spPr>
        <p:txBody>
          <a:bodyPr>
            <a:normAutofit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en-US" dirty="0" smtClean="0"/>
              <a:t>FUNGSI LINIER	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Linier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en-US" dirty="0" smtClean="0"/>
              <a:t>                                 </a:t>
            </a:r>
            <a:r>
              <a:rPr lang="en-US" sz="4000" dirty="0"/>
              <a:t>y = a + </a:t>
            </a:r>
            <a:r>
              <a:rPr lang="en-US" sz="4000" dirty="0" err="1"/>
              <a:t>bx</a:t>
            </a:r>
            <a:r>
              <a:rPr lang="en-US" sz="4000" dirty="0"/>
              <a:t>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penggal</a:t>
            </a:r>
            <a:r>
              <a:rPr lang="en-US" dirty="0" smtClean="0"/>
              <a:t> </a:t>
            </a:r>
            <a:r>
              <a:rPr lang="en-US" dirty="0" err="1" smtClean="0"/>
              <a:t>garisnya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y, </a:t>
            </a:r>
            <a:r>
              <a:rPr lang="en-US" dirty="0" err="1" smtClean="0"/>
              <a:t>sedangkan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96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Ellips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48000" y="3200400"/>
          <a:ext cx="35052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1396800" imgH="457200" progId="Equation.DSMT4">
                  <p:embed/>
                </p:oleObj>
              </mc:Choice>
              <mc:Fallback>
                <p:oleObj name="Equation" r:id="rId3" imgW="1396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35052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1" y="2133600"/>
            <a:ext cx="7559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sz="2700">
                <a:latin typeface="Constantia" panose="02030602050306030303" pitchFamily="18" charset="0"/>
              </a:rPr>
              <a:t>Bentuk Umum Ellips</a:t>
            </a:r>
            <a:endParaRPr lang="en-US" sz="220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1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Hiperbola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667000"/>
          <a:ext cx="404812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1396800" imgH="419040" progId="Equation.DSMT4">
                  <p:embed/>
                </p:oleObj>
              </mc:Choice>
              <mc:Fallback>
                <p:oleObj name="Equation" r:id="rId3" imgW="1396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667000"/>
                        <a:ext cx="404812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81201" y="4648200"/>
          <a:ext cx="45894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1371600" imgH="419040" progId="Equation.DSMT4">
                  <p:embed/>
                </p:oleObj>
              </mc:Choice>
              <mc:Fallback>
                <p:oleObj name="Equation" r:id="rId5" imgW="1371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4648200"/>
                        <a:ext cx="458946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09801" y="2209800"/>
            <a:ext cx="377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 jika sumbu lintang sejajar sumbu x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09801" y="4191000"/>
            <a:ext cx="3840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, jika sumbu lintang sejajar sumbu y</a:t>
            </a:r>
          </a:p>
        </p:txBody>
      </p:sp>
    </p:spTree>
    <p:extLst>
      <p:ext uri="{BB962C8B-B14F-4D97-AF65-F5344CB8AC3E}">
        <p14:creationId xmlns:p14="http://schemas.microsoft.com/office/powerpoint/2010/main" val="381857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1" y="620713"/>
            <a:ext cx="3008313" cy="914400"/>
          </a:xfrm>
        </p:spPr>
        <p:txBody>
          <a:bodyPr/>
          <a:lstStyle/>
          <a:p>
            <a:pPr eaLnBrk="1" hangingPunct="1"/>
            <a:r>
              <a:rPr lang="en-US" sz="4000" b="1"/>
              <a:t>Parabola</a:t>
            </a:r>
          </a:p>
        </p:txBody>
      </p:sp>
      <p:graphicFrame>
        <p:nvGraphicFramePr>
          <p:cNvPr id="6247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410075" y="2522538"/>
          <a:ext cx="30273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143000" imgH="203040" progId="Equation.3">
                  <p:embed/>
                </p:oleObj>
              </mc:Choice>
              <mc:Fallback>
                <p:oleObj name="Equation" r:id="rId3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522538"/>
                        <a:ext cx="30273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424114" y="3716339"/>
            <a:ext cx="75596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sz="2700" b="1">
                <a:latin typeface="Constantia" panose="02030602050306030303" pitchFamily="18" charset="0"/>
              </a:rPr>
              <a:t>Parabola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sz="2200">
                <a:latin typeface="Constantia" panose="02030602050306030303" pitchFamily="18" charset="0"/>
              </a:rPr>
              <a:t>Merupakan salah satu fungsi kuadrat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sz="2200">
                <a:latin typeface="Constantia" panose="02030602050306030303" pitchFamily="18" charset="0"/>
              </a:rPr>
              <a:t>Mempunyai 1 sumbu simetri dan 1 titik puncak</a:t>
            </a:r>
          </a:p>
        </p:txBody>
      </p:sp>
    </p:spTree>
    <p:extLst>
      <p:ext uri="{BB962C8B-B14F-4D97-AF65-F5344CB8AC3E}">
        <p14:creationId xmlns:p14="http://schemas.microsoft.com/office/powerpoint/2010/main" val="382862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765175"/>
            <a:ext cx="7696200" cy="768350"/>
          </a:xfrm>
        </p:spPr>
        <p:txBody>
          <a:bodyPr/>
          <a:lstStyle/>
          <a:p>
            <a:pPr eaLnBrk="1" hangingPunct="1"/>
            <a:r>
              <a:rPr lang="en-US" sz="4000" b="1"/>
              <a:t>Menggambar Parabola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61946" y="2060575"/>
            <a:ext cx="8642350" cy="3600450"/>
            <a:chOff x="158" y="1298"/>
            <a:chExt cx="5444" cy="2268"/>
          </a:xfrm>
        </p:grpSpPr>
        <p:sp>
          <p:nvSpPr>
            <p:cNvPr id="4102" name="Rectangle 4"/>
            <p:cNvSpPr>
              <a:spLocks noChangeArrowheads="1"/>
            </p:cNvSpPr>
            <p:nvPr/>
          </p:nvSpPr>
          <p:spPr bwMode="auto">
            <a:xfrm>
              <a:off x="158" y="1298"/>
              <a:ext cx="5444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Clr>
                  <a:schemeClr val="accent1"/>
                </a:buClr>
                <a:buSzPct val="150000"/>
                <a:buFontTx/>
                <a:buChar char="•"/>
              </a:pPr>
              <a:r>
                <a:rPr lang="en-US" sz="2600">
                  <a:latin typeface="Constantia" panose="02030602050306030303" pitchFamily="18" charset="0"/>
                </a:rPr>
                <a:t>Mencari titik puncak parabola</a:t>
              </a:r>
            </a:p>
            <a:p>
              <a:pPr lvl="1" eaLnBrk="1" hangingPunct="1">
                <a:spcBef>
                  <a:spcPct val="20000"/>
                </a:spcBef>
                <a:buClr>
                  <a:schemeClr val="accent1"/>
                </a:buClr>
                <a:buSzPct val="150000"/>
                <a:buFontTx/>
                <a:buChar char="•"/>
              </a:pPr>
              <a:endParaRPr lang="en-US" sz="2600">
                <a:latin typeface="Constantia" panose="02030602050306030303" pitchFamily="18" charset="0"/>
              </a:endParaRPr>
            </a:p>
            <a:p>
              <a:pPr lvl="1" eaLnBrk="1" hangingPunct="1">
                <a:spcBef>
                  <a:spcPct val="20000"/>
                </a:spcBef>
                <a:buClr>
                  <a:schemeClr val="accent1"/>
                </a:buClr>
                <a:buSzPct val="150000"/>
                <a:buFontTx/>
                <a:buChar char="•"/>
              </a:pPr>
              <a:endParaRPr lang="en-US" sz="2600">
                <a:latin typeface="Constantia" panose="02030602050306030303" pitchFamily="18" charset="0"/>
              </a:endParaRPr>
            </a:p>
            <a:p>
              <a:pPr lvl="1" eaLnBrk="1" hangingPunct="1">
                <a:spcBef>
                  <a:spcPct val="20000"/>
                </a:spcBef>
                <a:buClr>
                  <a:schemeClr val="accent1"/>
                </a:buClr>
                <a:buSzPct val="150000"/>
                <a:buFontTx/>
                <a:buChar char="•"/>
              </a:pPr>
              <a:endParaRPr lang="en-US" sz="2600">
                <a:latin typeface="Constantia" panose="02030602050306030303" pitchFamily="18" charset="0"/>
              </a:endParaRPr>
            </a:p>
            <a:p>
              <a:pPr lvl="1" eaLnBrk="1" hangingPunct="1">
                <a:spcBef>
                  <a:spcPct val="20000"/>
                </a:spcBef>
                <a:buClr>
                  <a:schemeClr val="accent1"/>
                </a:buClr>
                <a:buSzPct val="150000"/>
                <a:buFontTx/>
                <a:buChar char="•"/>
              </a:pPr>
              <a:r>
                <a:rPr lang="en-US" sz="2600">
                  <a:latin typeface="Constantia" panose="02030602050306030303" pitchFamily="18" charset="0"/>
                </a:rPr>
                <a:t>Mengetahui hadap parabola :</a:t>
              </a:r>
            </a:p>
            <a:p>
              <a:pPr lvl="2" eaLnBrk="1" hangingPunct="1">
                <a:spcBef>
                  <a:spcPct val="20000"/>
                </a:spcBef>
                <a:buClr>
                  <a:schemeClr val="tx1"/>
                </a:buClr>
                <a:buSzPct val="150000"/>
                <a:buFontTx/>
                <a:buChar char="•"/>
              </a:pPr>
              <a:r>
                <a:rPr lang="en-US" sz="2400">
                  <a:latin typeface="Constantia" panose="02030602050306030303" pitchFamily="18" charset="0"/>
                </a:rPr>
                <a:t>Jika a &gt; 0 </a:t>
              </a:r>
              <a:r>
                <a:rPr lang="en-US" sz="2400">
                  <a:latin typeface="Constantia" panose="02030602050306030303" pitchFamily="18" charset="0"/>
                  <a:sym typeface="Wingdings" panose="05000000000000000000" pitchFamily="2" charset="2"/>
                </a:rPr>
                <a:t> parabola hadap atas  ttk punc min</a:t>
              </a:r>
            </a:p>
            <a:p>
              <a:pPr lvl="2" eaLnBrk="1" hangingPunct="1">
                <a:spcBef>
                  <a:spcPct val="20000"/>
                </a:spcBef>
                <a:buClr>
                  <a:schemeClr val="tx1"/>
                </a:buClr>
                <a:buSzPct val="150000"/>
                <a:buFontTx/>
                <a:buChar char="•"/>
              </a:pPr>
              <a:r>
                <a:rPr lang="en-US" sz="2400">
                  <a:latin typeface="Constantia" panose="02030602050306030303" pitchFamily="18" charset="0"/>
                </a:rPr>
                <a:t>Jika a &lt; 0 </a:t>
              </a:r>
              <a:r>
                <a:rPr lang="en-US" sz="2400">
                  <a:latin typeface="Constantia" panose="02030602050306030303" pitchFamily="18" charset="0"/>
                  <a:sym typeface="Wingdings" panose="05000000000000000000" pitchFamily="2" charset="2"/>
                </a:rPr>
                <a:t> parabola hadap bawah  ttk punc maks</a:t>
              </a:r>
            </a:p>
          </p:txBody>
        </p:sp>
        <p:grpSp>
          <p:nvGrpSpPr>
            <p:cNvPr id="4103" name="Group 14"/>
            <p:cNvGrpSpPr>
              <a:grpSpLocks/>
            </p:cNvGrpSpPr>
            <p:nvPr/>
          </p:nvGrpSpPr>
          <p:grpSpPr bwMode="auto">
            <a:xfrm>
              <a:off x="1338" y="1752"/>
              <a:ext cx="3359" cy="657"/>
              <a:chOff x="1610" y="1888"/>
              <a:chExt cx="3359" cy="657"/>
            </a:xfrm>
          </p:grpSpPr>
          <p:graphicFrame>
            <p:nvGraphicFramePr>
              <p:cNvPr id="4098" name="Object 7"/>
              <p:cNvGraphicFramePr>
                <a:graphicFrameLocks noChangeAspect="1"/>
              </p:cNvGraphicFramePr>
              <p:nvPr/>
            </p:nvGraphicFramePr>
            <p:xfrm>
              <a:off x="1610" y="1888"/>
              <a:ext cx="969" cy="6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0" name="Equation" r:id="rId3" imgW="545760" imgH="393480" progId="Equation.3">
                      <p:embed/>
                    </p:oleObj>
                  </mc:Choice>
                  <mc:Fallback>
                    <p:oleObj name="Equation" r:id="rId3" imgW="54576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0" y="1888"/>
                            <a:ext cx="969" cy="6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04" name="Text Box 11"/>
              <p:cNvSpPr txBox="1">
                <a:spLocks noChangeArrowheads="1"/>
              </p:cNvSpPr>
              <p:nvPr/>
            </p:nvSpPr>
            <p:spPr bwMode="auto">
              <a:xfrm>
                <a:off x="2835" y="197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i="1">
                    <a:latin typeface="Constantia" panose="02030602050306030303" pitchFamily="18" charset="0"/>
                  </a:rPr>
                  <a:t>dan</a:t>
                </a:r>
              </a:p>
            </p:txBody>
          </p:sp>
          <p:graphicFrame>
            <p:nvGraphicFramePr>
              <p:cNvPr id="4099" name="Object 13"/>
              <p:cNvGraphicFramePr>
                <a:graphicFrameLocks noChangeAspect="1"/>
              </p:cNvGraphicFramePr>
              <p:nvPr/>
            </p:nvGraphicFramePr>
            <p:xfrm>
              <a:off x="3560" y="1888"/>
              <a:ext cx="1409" cy="6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81" name="Equation" r:id="rId5" imgW="901440" imgH="419040" progId="Equation.3">
                      <p:embed/>
                    </p:oleObj>
                  </mc:Choice>
                  <mc:Fallback>
                    <p:oleObj name="Equation" r:id="rId5" imgW="90144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0" y="1888"/>
                            <a:ext cx="1409" cy="6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8644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549275"/>
            <a:ext cx="7696200" cy="1143000"/>
          </a:xfrm>
        </p:spPr>
        <p:txBody>
          <a:bodyPr/>
          <a:lstStyle/>
          <a:p>
            <a:pPr eaLnBrk="1" hangingPunct="1"/>
            <a:r>
              <a:rPr lang="en-US" sz="3600" b="1"/>
              <a:t>Gambarkan Parabola berikut !</a:t>
            </a:r>
          </a:p>
        </p:txBody>
      </p:sp>
      <p:graphicFrame>
        <p:nvGraphicFramePr>
          <p:cNvPr id="67590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00622"/>
              </p:ext>
            </p:extLst>
          </p:nvPr>
        </p:nvGraphicFramePr>
        <p:xfrm>
          <a:off x="3886200" y="3298825"/>
          <a:ext cx="5133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98825"/>
                        <a:ext cx="5133975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7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Object 4"/>
          <p:cNvGraphicFramePr>
            <a:graphicFrameLocks noGrp="1" noChangeAspect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3245203318"/>
              </p:ext>
            </p:extLst>
          </p:nvPr>
        </p:nvGraphicFramePr>
        <p:xfrm>
          <a:off x="3427413" y="836613"/>
          <a:ext cx="39671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3" imgW="1422360" imgH="203040" progId="Equation.3">
                  <p:embed/>
                </p:oleObj>
              </mc:Choice>
              <mc:Fallback>
                <p:oleObj name="Equation" r:id="rId3" imgW="1422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836613"/>
                        <a:ext cx="396716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3144838" y="2636838"/>
          <a:ext cx="17272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5" imgW="1015920" imgH="419040" progId="Equation.3">
                  <p:embed/>
                </p:oleObj>
              </mc:Choice>
              <mc:Fallback>
                <p:oleObj name="Equation" r:id="rId5" imgW="1015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636838"/>
                        <a:ext cx="1727200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en-US" sz="2400"/>
              <a:t>Titik puncak parabola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b="1" smtClean="0"/>
              <a:t>	   </a:t>
            </a:r>
            <a:r>
              <a:rPr lang="en-US" sz="2000" b="1"/>
              <a:t>Y = -4 (10)</a:t>
            </a:r>
            <a:r>
              <a:rPr lang="en-US" sz="2000" b="1" baseline="30000"/>
              <a:t>2 </a:t>
            </a:r>
            <a:r>
              <a:rPr lang="en-US" sz="2000" b="1"/>
              <a:t>+ 80 (10) + 100 = 500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Parabola hadap ke bawah karena a &lt;0</a:t>
            </a:r>
          </a:p>
          <a:p>
            <a:pPr eaLnBrk="1" hangingPunct="1"/>
            <a:r>
              <a:rPr lang="en-US" sz="2400"/>
              <a:t>Parabola memotong sumbu Y pada 100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592763" y="292576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b="1" i="1">
              <a:latin typeface="Constantia" panose="02030602050306030303" pitchFamily="18" charset="0"/>
            </a:endParaRP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7720014" y="3017839"/>
          <a:ext cx="2825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014" y="3017839"/>
                        <a:ext cx="2825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7608888" y="1916114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7608889" y="407670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5" name="Freeform 11"/>
          <p:cNvSpPr>
            <a:spLocks/>
          </p:cNvSpPr>
          <p:nvPr/>
        </p:nvSpPr>
        <p:spPr bwMode="auto">
          <a:xfrm>
            <a:off x="7477126" y="2281238"/>
            <a:ext cx="2379663" cy="1833562"/>
          </a:xfrm>
          <a:custGeom>
            <a:avLst/>
            <a:gdLst>
              <a:gd name="T0" fmla="*/ 0 w 1996"/>
              <a:gd name="T1" fmla="*/ 2147483647 h 1429"/>
              <a:gd name="T2" fmla="*/ 2147483647 w 1996"/>
              <a:gd name="T3" fmla="*/ 2147483647 h 1429"/>
              <a:gd name="T4" fmla="*/ 2147483647 w 1996"/>
              <a:gd name="T5" fmla="*/ 2147483647 h 1429"/>
              <a:gd name="T6" fmla="*/ 2147483647 w 1996"/>
              <a:gd name="T7" fmla="*/ 2147483647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429"/>
              <a:gd name="T14" fmla="*/ 1996 w 1996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429">
                <a:moveTo>
                  <a:pt x="0" y="976"/>
                </a:moveTo>
                <a:cubicBezTo>
                  <a:pt x="241" y="602"/>
                  <a:pt x="483" y="228"/>
                  <a:pt x="680" y="114"/>
                </a:cubicBezTo>
                <a:cubicBezTo>
                  <a:pt x="877" y="0"/>
                  <a:pt x="960" y="76"/>
                  <a:pt x="1179" y="295"/>
                </a:cubicBezTo>
                <a:cubicBezTo>
                  <a:pt x="1398" y="514"/>
                  <a:pt x="1697" y="971"/>
                  <a:pt x="1996" y="142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7061200" y="3098801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Constantia" panose="02030602050306030303" pitchFamily="18" charset="0"/>
              </a:rPr>
              <a:t>100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H="1">
            <a:off x="7561264" y="23495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8472488" y="23495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7032625" y="2133601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Constantia" panose="02030602050306030303" pitchFamily="18" charset="0"/>
              </a:rPr>
              <a:t>500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8234363" y="4060826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Constantia" panose="02030602050306030303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5405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13" grpId="0" animBg="1"/>
      <p:bldP spid="72714" grpId="0" animBg="1"/>
      <p:bldP spid="72715" grpId="0" animBg="1"/>
      <p:bldP spid="72716" grpId="0"/>
      <p:bldP spid="72717" grpId="0" animBg="1"/>
      <p:bldP spid="72718" grpId="0" animBg="1"/>
      <p:bldP spid="72719" grpId="0"/>
      <p:bldP spid="727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Persamaan</a:t>
            </a:r>
            <a:r>
              <a:rPr lang="en-US" b="1" dirty="0"/>
              <a:t> Linier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sv-SE" dirty="0" smtClean="0"/>
              <a:t>dari </a:t>
            </a:r>
            <a:r>
              <a:rPr lang="sv-SE" dirty="0"/>
              <a:t>2 atau lebih persamaan linier, dan </a:t>
            </a:r>
            <a:r>
              <a:rPr lang="sv-SE" dirty="0" smtClean="0"/>
              <a:t>ditujukan </a:t>
            </a:r>
            <a:r>
              <a:rPr lang="fi-FI" dirty="0" smtClean="0"/>
              <a:t>untuk </a:t>
            </a:r>
            <a:r>
              <a:rPr lang="fi-FI" dirty="0"/>
              <a:t>mencari solusi atas </a:t>
            </a:r>
            <a:r>
              <a:rPr lang="fi-FI" dirty="0" smtClean="0"/>
              <a:t>persamaan-persamaan </a:t>
            </a:r>
            <a:r>
              <a:rPr lang="en-US" dirty="0" err="1" smtClean="0"/>
              <a:t>tersebut</a:t>
            </a:r>
            <a:r>
              <a:rPr lang="en-US" dirty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𝑦 </a:t>
            </a:r>
            <a:r>
              <a:rPr lang="en-US" dirty="0"/>
              <a:t>= 4 − 𝑥 ...............................[1]</a:t>
            </a:r>
          </a:p>
          <a:p>
            <a:pPr marL="0" indent="0">
              <a:buNone/>
            </a:pPr>
            <a:r>
              <a:rPr lang="en-US" dirty="0" smtClean="0"/>
              <a:t>	𝑦 </a:t>
            </a:r>
            <a:r>
              <a:rPr lang="en-US" dirty="0"/>
              <a:t>= −2 + 5𝑥 ..........................[2]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Dari </a:t>
            </a:r>
            <a:r>
              <a:rPr lang="en-US" dirty="0"/>
              <a:t>[1] </a:t>
            </a:r>
            <a:r>
              <a:rPr lang="en-US" dirty="0" err="1"/>
              <a:t>dan</a:t>
            </a:r>
            <a:r>
              <a:rPr lang="en-US" dirty="0"/>
              <a:t> [2]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: (1, 3) →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endParaRPr lang="en-US" dirty="0"/>
          </a:p>
          <a:p>
            <a:pPr marL="0" indent="0">
              <a:buNone/>
            </a:pPr>
            <a:r>
              <a:rPr lang="it-IT" dirty="0" smtClean="0"/>
              <a:t>    Ada </a:t>
            </a:r>
            <a:r>
              <a:rPr lang="it-IT" dirty="0"/>
              <a:t>3 cara mencari solusi persamaan linier: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) </a:t>
            </a:r>
            <a:r>
              <a:rPr lang="en-US" dirty="0" err="1"/>
              <a:t>Metode</a:t>
            </a:r>
            <a:r>
              <a:rPr lang="en-US" dirty="0"/>
              <a:t> Crammer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79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Substitusi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𝑦 = 4 − 𝑥 ...............................[1]</a:t>
            </a:r>
          </a:p>
          <a:p>
            <a:pPr marL="0" indent="0">
              <a:buNone/>
            </a:pPr>
            <a:r>
              <a:rPr lang="en-US" dirty="0"/>
              <a:t>𝑦 = −2 + 5𝑥 ..........................[2]</a:t>
            </a:r>
          </a:p>
          <a:p>
            <a:pPr marL="0" indent="0">
              <a:buNone/>
            </a:pPr>
            <a:r>
              <a:rPr lang="en-US" dirty="0" smtClean="0"/>
              <a:t>𝑦</a:t>
            </a:r>
            <a:r>
              <a:rPr lang="en-US" dirty="0"/>
              <a:t>[1] = 𝑦[2] → 4 − 𝑥 = −2 + 5𝑥</a:t>
            </a:r>
          </a:p>
          <a:p>
            <a:pPr marL="0" indent="0">
              <a:buNone/>
            </a:pPr>
            <a:r>
              <a:rPr lang="en-US" dirty="0"/>
              <a:t>−𝑥 − 5𝑥 = −2 − 4</a:t>
            </a:r>
          </a:p>
          <a:p>
            <a:pPr marL="0" indent="0">
              <a:buNone/>
            </a:pPr>
            <a:r>
              <a:rPr lang="en-US" dirty="0" smtClean="0"/>
              <a:t>      −</a:t>
            </a:r>
            <a:r>
              <a:rPr lang="en-US" dirty="0"/>
              <a:t>6𝑥 = −6</a:t>
            </a:r>
          </a:p>
          <a:p>
            <a:pPr marL="0" indent="0">
              <a:buNone/>
            </a:pPr>
            <a:r>
              <a:rPr lang="en-US" dirty="0" smtClean="0"/>
              <a:t>          𝑥 </a:t>
            </a:r>
            <a:r>
              <a:rPr lang="en-US" dirty="0"/>
              <a:t>= 1</a:t>
            </a:r>
          </a:p>
          <a:p>
            <a:pPr marL="0" indent="0">
              <a:buNone/>
            </a:pPr>
            <a:r>
              <a:rPr lang="en-US" dirty="0" smtClean="0"/>
              <a:t>          𝑥 </a:t>
            </a:r>
            <a:r>
              <a:rPr lang="en-US" dirty="0"/>
              <a:t>= 1 → 𝑦 = 4 − 𝑥</a:t>
            </a:r>
          </a:p>
          <a:p>
            <a:pPr marL="0" indent="0">
              <a:buNone/>
            </a:pPr>
            <a:r>
              <a:rPr lang="en-US" dirty="0" smtClean="0"/>
              <a:t>             = </a:t>
            </a:r>
            <a:r>
              <a:rPr lang="en-US" dirty="0"/>
              <a:t>4 − 1</a:t>
            </a:r>
          </a:p>
          <a:p>
            <a:pPr marL="0" indent="0">
              <a:buNone/>
            </a:pPr>
            <a:r>
              <a:rPr lang="en-US" dirty="0" smtClean="0"/>
              <a:t>             = </a:t>
            </a: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: 𝑥, 𝑦 = (1, 3)</a:t>
            </a:r>
          </a:p>
        </p:txBody>
      </p:sp>
    </p:spTree>
    <p:extLst>
      <p:ext uri="{BB962C8B-B14F-4D97-AF65-F5344CB8AC3E}">
        <p14:creationId xmlns:p14="http://schemas.microsoft.com/office/powerpoint/2010/main" val="677124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Eliminasi</a:t>
            </a:r>
            <a:endParaRPr lang="en-US" b="1" dirty="0"/>
          </a:p>
          <a:p>
            <a:r>
              <a:rPr lang="en-US" dirty="0"/>
              <a:t>𝑦 = 4 − 𝑥 ...............................[1]</a:t>
            </a:r>
          </a:p>
          <a:p>
            <a:r>
              <a:rPr lang="en-US" dirty="0"/>
              <a:t>𝑦 = −2 + 5𝑥 ..........................[2]</a:t>
            </a:r>
          </a:p>
          <a:p>
            <a:pPr marL="0" indent="0">
              <a:buNone/>
            </a:pPr>
            <a:r>
              <a:rPr lang="en-US" dirty="0" smtClean="0"/>
              <a:t> [1] </a:t>
            </a:r>
            <a:r>
              <a:rPr lang="en-US" dirty="0"/>
              <a:t>− </a:t>
            </a:r>
            <a:r>
              <a:rPr lang="en-US" dirty="0" smtClean="0"/>
              <a:t>[2] </a:t>
            </a:r>
            <a:r>
              <a:rPr lang="en-US" dirty="0"/>
              <a:t>→ 𝑦 = 4 − 𝑥</a:t>
            </a:r>
          </a:p>
          <a:p>
            <a:pPr marL="0" indent="0">
              <a:buNone/>
            </a:pPr>
            <a:r>
              <a:rPr lang="en-US" dirty="0"/>
              <a:t>𝑦 = −2 + 5𝑥</a:t>
            </a:r>
          </a:p>
          <a:p>
            <a:pPr marL="0" indent="0">
              <a:buNone/>
            </a:pPr>
            <a:r>
              <a:rPr lang="en-US" dirty="0"/>
              <a:t>0 = 6 − 6𝑥</a:t>
            </a:r>
          </a:p>
          <a:p>
            <a:pPr marL="0" indent="0">
              <a:buNone/>
            </a:pPr>
            <a:r>
              <a:rPr lang="en-US" dirty="0"/>
              <a:t>6𝑥 = 6</a:t>
            </a:r>
          </a:p>
          <a:p>
            <a:pPr marL="0" indent="0">
              <a:buNone/>
            </a:pPr>
            <a:r>
              <a:rPr lang="en-US" dirty="0"/>
              <a:t>𝑥 = 1</a:t>
            </a:r>
          </a:p>
          <a:p>
            <a:pPr marL="0" indent="0">
              <a:buNone/>
            </a:pPr>
            <a:r>
              <a:rPr lang="en-US" dirty="0" smtClean="0"/>
              <a:t>𝑥 </a:t>
            </a:r>
            <a:r>
              <a:rPr lang="en-US" dirty="0"/>
              <a:t>= 1 → 𝑦 = 4 − </a:t>
            </a:r>
            <a:r>
              <a:rPr lang="en-US" dirty="0" smtClean="0"/>
              <a:t>𝑥</a:t>
            </a:r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/>
              <a:t>4 − 1</a:t>
            </a:r>
          </a:p>
          <a:p>
            <a:pPr marL="0" indent="0">
              <a:buNone/>
            </a:pPr>
            <a:r>
              <a:rPr lang="en-US" dirty="0"/>
              <a:t>= 3</a:t>
            </a:r>
          </a:p>
          <a:p>
            <a:pPr marL="0" indent="0">
              <a:buNone/>
            </a:pPr>
            <a:r>
              <a:rPr lang="en-US" dirty="0" err="1" smtClean="0"/>
              <a:t>Solusi</a:t>
            </a:r>
            <a:r>
              <a:rPr lang="en-US" dirty="0"/>
              <a:t>: 𝑥, 𝑦 = (1, 3)</a:t>
            </a:r>
          </a:p>
        </p:txBody>
      </p:sp>
    </p:spTree>
    <p:extLst>
      <p:ext uri="{BB962C8B-B14F-4D97-AF65-F5344CB8AC3E}">
        <p14:creationId xmlns:p14="http://schemas.microsoft.com/office/powerpoint/2010/main" val="3203286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3335"/>
                <a:ext cx="10515600" cy="58936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Metode Crammer</a:t>
                </a:r>
              </a:p>
              <a:p>
                <a:r>
                  <a:rPr lang="en-US" dirty="0" err="1" smtClean="0"/>
                  <a:t>Bentuk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Eksplisit</a:t>
                </a:r>
                <a:endParaRPr lang="en-US" dirty="0" smtClean="0"/>
              </a:p>
              <a:p>
                <a:r>
                  <a:rPr lang="en-US" dirty="0"/>
                  <a:t>y</a:t>
                </a:r>
                <a:r>
                  <a:rPr lang="en-US" dirty="0" smtClean="0"/>
                  <a:t>=4-x</a:t>
                </a:r>
              </a:p>
              <a:p>
                <a:r>
                  <a:rPr lang="en-US" dirty="0"/>
                  <a:t>y</a:t>
                </a:r>
                <a:r>
                  <a:rPr lang="en-US" dirty="0" smtClean="0"/>
                  <a:t>=-2+5x</a:t>
                </a:r>
              </a:p>
              <a:p>
                <a:r>
                  <a:rPr lang="en-US" dirty="0" err="1" smtClean="0"/>
                  <a:t>Diubah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Implisit</a:t>
                </a:r>
                <a:endParaRPr lang="en-US" dirty="0" smtClean="0"/>
              </a:p>
              <a:p>
                <a:r>
                  <a:rPr lang="en-US" dirty="0" err="1"/>
                  <a:t>x</a:t>
                </a:r>
                <a:r>
                  <a:rPr lang="en-US" dirty="0" err="1" smtClean="0"/>
                  <a:t>+y</a:t>
                </a:r>
                <a:r>
                  <a:rPr lang="en-US" dirty="0" smtClean="0"/>
                  <a:t> = 4</a:t>
                </a:r>
              </a:p>
              <a:p>
                <a:r>
                  <a:rPr lang="en-US" dirty="0" smtClean="0"/>
                  <a:t>-5x + y =-2</a:t>
                </a:r>
              </a:p>
              <a:p>
                <a:r>
                  <a:rPr lang="en-US" dirty="0" smtClean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4+2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−20+2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= 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3335"/>
                <a:ext cx="10515600" cy="5893628"/>
              </a:xfrm>
              <a:blipFill rotWithShape="0">
                <a:blip r:embed="rId2"/>
                <a:stretch>
                  <a:fillRect l="-1507" t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313645" y="3400023"/>
            <a:ext cx="0" cy="373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00766" y="3857223"/>
            <a:ext cx="0" cy="36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60995" y="3438660"/>
            <a:ext cx="0" cy="33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60995" y="3863662"/>
            <a:ext cx="0" cy="36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00766" y="4733591"/>
            <a:ext cx="0" cy="314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55443" y="4733591"/>
            <a:ext cx="0" cy="314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55443" y="4327301"/>
            <a:ext cx="0" cy="36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300766" y="4327301"/>
            <a:ext cx="12879" cy="36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8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1534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err="1" smtClean="0"/>
              <a:t>Pembentukan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Linier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	Sebuah persamaan linier dapat dibentuk melalui beberapa macam cara, tergantung pada data yang tersedia. Berikut ini dicontohkan empat macam cara yang dapat ditempuh untuk membentuk sebuah persamaan linier, masing-masing berdasarkan ketersediaan data yang diketahui.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	Keempat cara yang dimaksud adalah :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957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1. Cara </a:t>
            </a:r>
            <a:r>
              <a:rPr lang="en-US" dirty="0" err="1" smtClean="0"/>
              <a:t>dwi-koordinat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2286000" y="1676400"/>
            <a:ext cx="7772400" cy="4572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	Dari dua buah titik dapat dibentuk sebuah persamaan linier yang memenuhi kedua titik tersebut. Apabila diketahui dua buah titik A dan B dengan koordinat masing-masing (x</a:t>
            </a:r>
            <a:r>
              <a:rPr lang="en-US" baseline="-25000" smtClean="0"/>
              <a:t>1</a:t>
            </a:r>
            <a:r>
              <a:rPr lang="en-US" smtClean="0"/>
              <a:t>,y</a:t>
            </a:r>
            <a:r>
              <a:rPr lang="en-US" baseline="-25000" smtClean="0"/>
              <a:t>1</a:t>
            </a:r>
            <a:r>
              <a:rPr lang="en-US" smtClean="0"/>
              <a:t>) dan (x</a:t>
            </a:r>
            <a:r>
              <a:rPr lang="en-US" baseline="-25000" smtClean="0"/>
              <a:t>2</a:t>
            </a:r>
            <a:r>
              <a:rPr lang="en-US" smtClean="0"/>
              <a:t>,y</a:t>
            </a:r>
            <a:r>
              <a:rPr lang="en-US" baseline="-25000" smtClean="0"/>
              <a:t>2</a:t>
            </a:r>
            <a:r>
              <a:rPr lang="en-US" smtClean="0"/>
              <a:t>),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	maka rumus persamaan liniernya adalah :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43401" y="4038600"/>
          <a:ext cx="3071813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054080" imgH="431640" progId="Equation.3">
                  <p:embed/>
                </p:oleObj>
              </mc:Choice>
              <mc:Fallback>
                <p:oleObj name="Equation" r:id="rId3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4038600"/>
                        <a:ext cx="3071813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74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89" y="34343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444011"/>
              </p:ext>
            </p:extLst>
          </p:nvPr>
        </p:nvGraphicFramePr>
        <p:xfrm>
          <a:off x="712630" y="2035936"/>
          <a:ext cx="79248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5921777" imgH="3850312" progId="Word.Document.12">
                  <p:embed/>
                </p:oleObj>
              </mc:Choice>
              <mc:Fallback>
                <p:oleObj name="Document" r:id="rId3" imgW="5921777" imgH="385031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30" y="2035936"/>
                        <a:ext cx="79248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403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2. Cara </a:t>
            </a:r>
            <a:r>
              <a:rPr lang="en-US" dirty="0" err="1" smtClean="0"/>
              <a:t>koordinat-lereng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8229600" cy="4389438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smtClean="0"/>
              <a:t>	Apabila diketahui sebuah titik A dengan koordinat (x</a:t>
            </a:r>
            <a:r>
              <a:rPr lang="en-US" baseline="-25000" smtClean="0"/>
              <a:t>1</a:t>
            </a:r>
            <a:r>
              <a:rPr lang="en-US" smtClean="0"/>
              <a:t>,y</a:t>
            </a:r>
            <a:r>
              <a:rPr lang="en-US" baseline="-25000" smtClean="0"/>
              <a:t>1</a:t>
            </a:r>
            <a:r>
              <a:rPr lang="en-US" smtClean="0"/>
              <a:t>) dan lereng garisnya b, maka persamaan liniernya adalah 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57601" y="3276600"/>
          <a:ext cx="41624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1025525" imgH="214868" progId="Equation.3">
                  <p:embed/>
                </p:oleObj>
              </mc:Choice>
              <mc:Fallback>
                <p:oleObj name="Equation" r:id="rId3" imgW="1025525" imgH="2148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3276600"/>
                        <a:ext cx="416242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65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00239" y="1452564"/>
          <a:ext cx="8480425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5921777" imgH="3361452" progId="Word.Document.12">
                  <p:embed/>
                </p:oleObj>
              </mc:Choice>
              <mc:Fallback>
                <p:oleObj name="Document" r:id="rId3" imgW="5921777" imgH="336145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9" y="1452564"/>
                        <a:ext cx="8480425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728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3. Cara </a:t>
            </a:r>
            <a:r>
              <a:rPr lang="en-US" dirty="0" err="1" smtClean="0"/>
              <a:t>penggal-lereng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062163" y="1677988"/>
          <a:ext cx="780415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5931493" imgH="3290791" progId="Word.Document.12">
                  <p:embed/>
                </p:oleObj>
              </mc:Choice>
              <mc:Fallback>
                <p:oleObj name="Document" r:id="rId3" imgW="5931493" imgH="329079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677988"/>
                        <a:ext cx="7804150" cy="431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88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4. Cara </a:t>
            </a:r>
            <a:r>
              <a:rPr lang="en-US" dirty="0" err="1" smtClean="0"/>
              <a:t>dwi-penggal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1447800"/>
          <a:ext cx="7816850" cy="687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3" imgW="6758390" imgH="5961495" progId="Word.Document.12">
                  <p:embed/>
                </p:oleObj>
              </mc:Choice>
              <mc:Fallback>
                <p:oleObj name="Document" r:id="rId3" imgW="6758390" imgH="59614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7816850" cy="687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288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511</Words>
  <Application>Microsoft Office PowerPoint</Application>
  <PresentationFormat>Widescreen</PresentationFormat>
  <Paragraphs>116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Andalus</vt:lpstr>
      <vt:lpstr>Arial</vt:lpstr>
      <vt:lpstr>Calibri</vt:lpstr>
      <vt:lpstr>Calibri Light</vt:lpstr>
      <vt:lpstr>Cambria Math</vt:lpstr>
      <vt:lpstr>Constantia</vt:lpstr>
      <vt:lpstr>Wingdings</vt:lpstr>
      <vt:lpstr>Wingdings 2</vt:lpstr>
      <vt:lpstr>Retrospect</vt:lpstr>
      <vt:lpstr>Equation</vt:lpstr>
      <vt:lpstr>Document</vt:lpstr>
      <vt:lpstr>Microsoft Equation 3.0</vt:lpstr>
      <vt:lpstr>FUNGSI LINEAR DAN FUNGSI NON LINEAR</vt:lpstr>
      <vt:lpstr>      </vt:lpstr>
      <vt:lpstr>Pembentukan Persamaan Linier </vt:lpstr>
      <vt:lpstr>1. Cara dwi-koordinat </vt:lpstr>
      <vt:lpstr>  Contoh Soal: </vt:lpstr>
      <vt:lpstr>2. Cara koordinat-lereng </vt:lpstr>
      <vt:lpstr>Contoh Soal : </vt:lpstr>
      <vt:lpstr>3. Cara penggal-lereng </vt:lpstr>
      <vt:lpstr>4. Cara dwi-penggal  </vt:lpstr>
      <vt:lpstr>Contoh Soal</vt:lpstr>
      <vt:lpstr>    Hubungan  Dua garis lurus   </vt:lpstr>
      <vt:lpstr>Berimpit </vt:lpstr>
      <vt:lpstr>Sejajar </vt:lpstr>
      <vt:lpstr>Berpotongan </vt:lpstr>
      <vt:lpstr>Tegak lurus </vt:lpstr>
      <vt:lpstr>FUNGSI NON LINEAR</vt:lpstr>
      <vt:lpstr>Fungsi Kuadrat</vt:lpstr>
      <vt:lpstr>Bentuk Fungsi Non Linier</vt:lpstr>
      <vt:lpstr>Lingkaran</vt:lpstr>
      <vt:lpstr>Ellips</vt:lpstr>
      <vt:lpstr>Hiperbola</vt:lpstr>
      <vt:lpstr>Parabola</vt:lpstr>
      <vt:lpstr>Menggambar Parabola</vt:lpstr>
      <vt:lpstr>Gambarkan Parabola berikut 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LINEAR DAN FUNGSI NON LINEAR</dc:title>
  <dc:creator>hp</dc:creator>
  <cp:lastModifiedBy>hp</cp:lastModifiedBy>
  <cp:revision>11</cp:revision>
  <dcterms:created xsi:type="dcterms:W3CDTF">2020-09-17T13:50:11Z</dcterms:created>
  <dcterms:modified xsi:type="dcterms:W3CDTF">2020-09-19T16:06:13Z</dcterms:modified>
</cp:coreProperties>
</file>