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6" r:id="rId2"/>
    <p:sldId id="257" r:id="rId3"/>
    <p:sldId id="258" r:id="rId4"/>
    <p:sldId id="265" r:id="rId5"/>
    <p:sldId id="259" r:id="rId6"/>
    <p:sldId id="260" r:id="rId7"/>
    <p:sldId id="261" r:id="rId8"/>
    <p:sldId id="262" r:id="rId9"/>
    <p:sldId id="263" r:id="rId10"/>
    <p:sldId id="264" r:id="rId11"/>
    <p:sldId id="266" r:id="rId12"/>
    <p:sldId id="267" r:id="rId13"/>
    <p:sldId id="271" r:id="rId14"/>
    <p:sldId id="268" r:id="rId15"/>
    <p:sldId id="272" r:id="rId16"/>
    <p:sldId id="269" r:id="rId17"/>
    <p:sldId id="270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02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3FD945F-748D-4EAE-945B-8DB3E206BD0A}" type="doc">
      <dgm:prSet loTypeId="urn:microsoft.com/office/officeart/2005/8/layout/vList6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96063469-C431-4F72-865E-E2B37BDEE14C}">
      <dgm:prSet phldrT="[Text]"/>
      <dgm:spPr/>
      <dgm:t>
        <a:bodyPr/>
        <a:lstStyle/>
        <a:p>
          <a:r>
            <a:rPr lang="en-US" dirty="0"/>
            <a:t>By order</a:t>
          </a:r>
        </a:p>
      </dgm:t>
    </dgm:pt>
    <dgm:pt modelId="{F40DD440-E4CD-42C0-9ACC-EE8E88CF86AF}" type="parTrans" cxnId="{64B05EFB-7C4C-406F-A336-CB8AB9323ABE}">
      <dgm:prSet/>
      <dgm:spPr/>
      <dgm:t>
        <a:bodyPr/>
        <a:lstStyle/>
        <a:p>
          <a:endParaRPr lang="en-US"/>
        </a:p>
      </dgm:t>
    </dgm:pt>
    <dgm:pt modelId="{43147454-759A-4566-982A-48EC285868B9}" type="sibTrans" cxnId="{64B05EFB-7C4C-406F-A336-CB8AB9323ABE}">
      <dgm:prSet/>
      <dgm:spPr/>
      <dgm:t>
        <a:bodyPr/>
        <a:lstStyle/>
        <a:p>
          <a:endParaRPr lang="en-US"/>
        </a:p>
      </dgm:t>
    </dgm:pt>
    <dgm:pt modelId="{F97D68F3-E1C7-49A0-BBA8-7CCFB3558092}">
      <dgm:prSet phldrT="[Text]"/>
      <dgm:spPr/>
      <dgm:t>
        <a:bodyPr/>
        <a:lstStyle/>
        <a:p>
          <a:r>
            <a:rPr lang="en-US" dirty="0"/>
            <a:t>Job Order Costing</a:t>
          </a:r>
        </a:p>
      </dgm:t>
    </dgm:pt>
    <dgm:pt modelId="{8CF2082E-B84B-4946-AA9D-F93A98C00E05}" type="parTrans" cxnId="{ADA1D732-1819-47D8-AAB9-3886C6E7B757}">
      <dgm:prSet/>
      <dgm:spPr/>
      <dgm:t>
        <a:bodyPr/>
        <a:lstStyle/>
        <a:p>
          <a:endParaRPr lang="en-US"/>
        </a:p>
      </dgm:t>
    </dgm:pt>
    <dgm:pt modelId="{A9DEDB8B-6A09-4DF4-8D5C-50D6A20C7A1E}" type="sibTrans" cxnId="{ADA1D732-1819-47D8-AAB9-3886C6E7B757}">
      <dgm:prSet/>
      <dgm:spPr/>
      <dgm:t>
        <a:bodyPr/>
        <a:lstStyle/>
        <a:p>
          <a:endParaRPr lang="en-US"/>
        </a:p>
      </dgm:t>
    </dgm:pt>
    <dgm:pt modelId="{FB7E4AF3-2FE1-4A55-B906-67F5CF602D0B}">
      <dgm:prSet phldrT="[Text]"/>
      <dgm:spPr/>
      <dgm:t>
        <a:bodyPr/>
        <a:lstStyle/>
        <a:p>
          <a:r>
            <a:rPr lang="en-US" dirty="0" err="1"/>
            <a:t>Continuos</a:t>
          </a:r>
          <a:endParaRPr lang="en-US" dirty="0"/>
        </a:p>
      </dgm:t>
    </dgm:pt>
    <dgm:pt modelId="{2F3ED8B9-202D-4C7F-B998-53F0B3F8FB0C}" type="parTrans" cxnId="{B6972396-D7B6-424C-BA98-A8041A9EA3E1}">
      <dgm:prSet/>
      <dgm:spPr/>
      <dgm:t>
        <a:bodyPr/>
        <a:lstStyle/>
        <a:p>
          <a:endParaRPr lang="en-US"/>
        </a:p>
      </dgm:t>
    </dgm:pt>
    <dgm:pt modelId="{3E5A49B3-F10A-4A69-AD2F-45FFBEFF93F9}" type="sibTrans" cxnId="{B6972396-D7B6-424C-BA98-A8041A9EA3E1}">
      <dgm:prSet/>
      <dgm:spPr/>
      <dgm:t>
        <a:bodyPr/>
        <a:lstStyle/>
        <a:p>
          <a:endParaRPr lang="en-US"/>
        </a:p>
      </dgm:t>
    </dgm:pt>
    <dgm:pt modelId="{7B1F5796-77B6-4611-89B1-CE782379A04C}">
      <dgm:prSet phldrT="[Text]"/>
      <dgm:spPr/>
      <dgm:t>
        <a:bodyPr/>
        <a:lstStyle/>
        <a:p>
          <a:r>
            <a:rPr lang="en-US" dirty="0"/>
            <a:t>Process Costing</a:t>
          </a:r>
        </a:p>
      </dgm:t>
    </dgm:pt>
    <dgm:pt modelId="{50506124-8373-49E6-B8DF-FE6FE7A81F59}" type="parTrans" cxnId="{38E7EB6F-C7BE-4713-9133-1CCA8D73B201}">
      <dgm:prSet/>
      <dgm:spPr/>
      <dgm:t>
        <a:bodyPr/>
        <a:lstStyle/>
        <a:p>
          <a:endParaRPr lang="en-US"/>
        </a:p>
      </dgm:t>
    </dgm:pt>
    <dgm:pt modelId="{F19FEB00-54C4-4082-923B-AB397627B328}" type="sibTrans" cxnId="{38E7EB6F-C7BE-4713-9133-1CCA8D73B201}">
      <dgm:prSet/>
      <dgm:spPr/>
      <dgm:t>
        <a:bodyPr/>
        <a:lstStyle/>
        <a:p>
          <a:endParaRPr lang="en-US"/>
        </a:p>
      </dgm:t>
    </dgm:pt>
    <dgm:pt modelId="{9060F897-3999-4271-BD3B-BB12226A09E0}" type="pres">
      <dgm:prSet presAssocID="{B3FD945F-748D-4EAE-945B-8DB3E206BD0A}" presName="Name0" presStyleCnt="0">
        <dgm:presLayoutVars>
          <dgm:dir/>
          <dgm:animLvl val="lvl"/>
          <dgm:resizeHandles/>
        </dgm:presLayoutVars>
      </dgm:prSet>
      <dgm:spPr/>
    </dgm:pt>
    <dgm:pt modelId="{FF89EF61-DAEC-4856-81ED-EC9A3911D88C}" type="pres">
      <dgm:prSet presAssocID="{96063469-C431-4F72-865E-E2B37BDEE14C}" presName="linNode" presStyleCnt="0"/>
      <dgm:spPr/>
    </dgm:pt>
    <dgm:pt modelId="{49E4E2B7-291A-4F4C-9DD1-5FA99887A701}" type="pres">
      <dgm:prSet presAssocID="{96063469-C431-4F72-865E-E2B37BDEE14C}" presName="parentShp" presStyleLbl="node1" presStyleIdx="0" presStyleCnt="2">
        <dgm:presLayoutVars>
          <dgm:bulletEnabled val="1"/>
        </dgm:presLayoutVars>
      </dgm:prSet>
      <dgm:spPr/>
    </dgm:pt>
    <dgm:pt modelId="{E80EF8A6-F244-4DE8-A425-818DFEBD2CA9}" type="pres">
      <dgm:prSet presAssocID="{96063469-C431-4F72-865E-E2B37BDEE14C}" presName="childShp" presStyleLbl="bgAccFollowNode1" presStyleIdx="0" presStyleCnt="2">
        <dgm:presLayoutVars>
          <dgm:bulletEnabled val="1"/>
        </dgm:presLayoutVars>
      </dgm:prSet>
      <dgm:spPr/>
    </dgm:pt>
    <dgm:pt modelId="{EF369C7D-717E-4F9A-9564-DE90DE067E3B}" type="pres">
      <dgm:prSet presAssocID="{43147454-759A-4566-982A-48EC285868B9}" presName="spacing" presStyleCnt="0"/>
      <dgm:spPr/>
    </dgm:pt>
    <dgm:pt modelId="{6B7A86E3-CE2D-41E2-AE46-90E30067CA5A}" type="pres">
      <dgm:prSet presAssocID="{FB7E4AF3-2FE1-4A55-B906-67F5CF602D0B}" presName="linNode" presStyleCnt="0"/>
      <dgm:spPr/>
    </dgm:pt>
    <dgm:pt modelId="{7F11ED0C-D24E-4385-BADD-426FEB95091E}" type="pres">
      <dgm:prSet presAssocID="{FB7E4AF3-2FE1-4A55-B906-67F5CF602D0B}" presName="parentShp" presStyleLbl="node1" presStyleIdx="1" presStyleCnt="2">
        <dgm:presLayoutVars>
          <dgm:bulletEnabled val="1"/>
        </dgm:presLayoutVars>
      </dgm:prSet>
      <dgm:spPr/>
    </dgm:pt>
    <dgm:pt modelId="{95072726-A1E4-46F9-8AF0-D9CD16D97F57}" type="pres">
      <dgm:prSet presAssocID="{FB7E4AF3-2FE1-4A55-B906-67F5CF602D0B}" presName="childShp" presStyleLbl="bgAccFollowNode1" presStyleIdx="1" presStyleCnt="2">
        <dgm:presLayoutVars>
          <dgm:bulletEnabled val="1"/>
        </dgm:presLayoutVars>
      </dgm:prSet>
      <dgm:spPr/>
    </dgm:pt>
  </dgm:ptLst>
  <dgm:cxnLst>
    <dgm:cxn modelId="{ADA1D732-1819-47D8-AAB9-3886C6E7B757}" srcId="{96063469-C431-4F72-865E-E2B37BDEE14C}" destId="{F97D68F3-E1C7-49A0-BBA8-7CCFB3558092}" srcOrd="0" destOrd="0" parTransId="{8CF2082E-B84B-4946-AA9D-F93A98C00E05}" sibTransId="{A9DEDB8B-6A09-4DF4-8D5C-50D6A20C7A1E}"/>
    <dgm:cxn modelId="{3663355C-FE10-4ED6-ABFD-247287590BA4}" type="presOf" srcId="{7B1F5796-77B6-4611-89B1-CE782379A04C}" destId="{95072726-A1E4-46F9-8AF0-D9CD16D97F57}" srcOrd="0" destOrd="0" presId="urn:microsoft.com/office/officeart/2005/8/layout/vList6"/>
    <dgm:cxn modelId="{38E7EB6F-C7BE-4713-9133-1CCA8D73B201}" srcId="{FB7E4AF3-2FE1-4A55-B906-67F5CF602D0B}" destId="{7B1F5796-77B6-4611-89B1-CE782379A04C}" srcOrd="0" destOrd="0" parTransId="{50506124-8373-49E6-B8DF-FE6FE7A81F59}" sibTransId="{F19FEB00-54C4-4082-923B-AB397627B328}"/>
    <dgm:cxn modelId="{987E9B78-FA15-4025-8C82-6B0F0D129141}" type="presOf" srcId="{96063469-C431-4F72-865E-E2B37BDEE14C}" destId="{49E4E2B7-291A-4F4C-9DD1-5FA99887A701}" srcOrd="0" destOrd="0" presId="urn:microsoft.com/office/officeart/2005/8/layout/vList6"/>
    <dgm:cxn modelId="{33B11886-828C-4EC2-99B6-80DD7CD560EA}" type="presOf" srcId="{FB7E4AF3-2FE1-4A55-B906-67F5CF602D0B}" destId="{7F11ED0C-D24E-4385-BADD-426FEB95091E}" srcOrd="0" destOrd="0" presId="urn:microsoft.com/office/officeart/2005/8/layout/vList6"/>
    <dgm:cxn modelId="{B6972396-D7B6-424C-BA98-A8041A9EA3E1}" srcId="{B3FD945F-748D-4EAE-945B-8DB3E206BD0A}" destId="{FB7E4AF3-2FE1-4A55-B906-67F5CF602D0B}" srcOrd="1" destOrd="0" parTransId="{2F3ED8B9-202D-4C7F-B998-53F0B3F8FB0C}" sibTransId="{3E5A49B3-F10A-4A69-AD2F-45FFBEFF93F9}"/>
    <dgm:cxn modelId="{710DEBC2-4A79-4FB7-8CE2-3CB8C127053A}" type="presOf" srcId="{F97D68F3-E1C7-49A0-BBA8-7CCFB3558092}" destId="{E80EF8A6-F244-4DE8-A425-818DFEBD2CA9}" srcOrd="0" destOrd="0" presId="urn:microsoft.com/office/officeart/2005/8/layout/vList6"/>
    <dgm:cxn modelId="{7FAB2CED-711E-4879-80AE-926604C8B876}" type="presOf" srcId="{B3FD945F-748D-4EAE-945B-8DB3E206BD0A}" destId="{9060F897-3999-4271-BD3B-BB12226A09E0}" srcOrd="0" destOrd="0" presId="urn:microsoft.com/office/officeart/2005/8/layout/vList6"/>
    <dgm:cxn modelId="{64B05EFB-7C4C-406F-A336-CB8AB9323ABE}" srcId="{B3FD945F-748D-4EAE-945B-8DB3E206BD0A}" destId="{96063469-C431-4F72-865E-E2B37BDEE14C}" srcOrd="0" destOrd="0" parTransId="{F40DD440-E4CD-42C0-9ACC-EE8E88CF86AF}" sibTransId="{43147454-759A-4566-982A-48EC285868B9}"/>
    <dgm:cxn modelId="{FDD3DF13-7090-4648-AC02-A69FF1AF4072}" type="presParOf" srcId="{9060F897-3999-4271-BD3B-BB12226A09E0}" destId="{FF89EF61-DAEC-4856-81ED-EC9A3911D88C}" srcOrd="0" destOrd="0" presId="urn:microsoft.com/office/officeart/2005/8/layout/vList6"/>
    <dgm:cxn modelId="{CEBCE88F-E7FB-4C9C-911C-75A5AAFC4C9E}" type="presParOf" srcId="{FF89EF61-DAEC-4856-81ED-EC9A3911D88C}" destId="{49E4E2B7-291A-4F4C-9DD1-5FA99887A701}" srcOrd="0" destOrd="0" presId="urn:microsoft.com/office/officeart/2005/8/layout/vList6"/>
    <dgm:cxn modelId="{5F0CC839-268C-4943-AE23-AB8D637B3D85}" type="presParOf" srcId="{FF89EF61-DAEC-4856-81ED-EC9A3911D88C}" destId="{E80EF8A6-F244-4DE8-A425-818DFEBD2CA9}" srcOrd="1" destOrd="0" presId="urn:microsoft.com/office/officeart/2005/8/layout/vList6"/>
    <dgm:cxn modelId="{D9AA7CA3-017F-4AD8-93ED-1BA5302D8661}" type="presParOf" srcId="{9060F897-3999-4271-BD3B-BB12226A09E0}" destId="{EF369C7D-717E-4F9A-9564-DE90DE067E3B}" srcOrd="1" destOrd="0" presId="urn:microsoft.com/office/officeart/2005/8/layout/vList6"/>
    <dgm:cxn modelId="{EE4BF33D-F89E-4A9C-88E4-E81EA1449BA3}" type="presParOf" srcId="{9060F897-3999-4271-BD3B-BB12226A09E0}" destId="{6B7A86E3-CE2D-41E2-AE46-90E30067CA5A}" srcOrd="2" destOrd="0" presId="urn:microsoft.com/office/officeart/2005/8/layout/vList6"/>
    <dgm:cxn modelId="{27D8FCD9-6E3F-44D0-BDF0-DBE0B107C722}" type="presParOf" srcId="{6B7A86E3-CE2D-41E2-AE46-90E30067CA5A}" destId="{7F11ED0C-D24E-4385-BADD-426FEB95091E}" srcOrd="0" destOrd="0" presId="urn:microsoft.com/office/officeart/2005/8/layout/vList6"/>
    <dgm:cxn modelId="{81C9C18B-5BA0-4054-9486-B7301B168F26}" type="presParOf" srcId="{6B7A86E3-CE2D-41E2-AE46-90E30067CA5A}" destId="{95072726-A1E4-46F9-8AF0-D9CD16D97F57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50A42AE-EAE2-45E9-A788-FF6071A1A002}" type="doc">
      <dgm:prSet loTypeId="urn:microsoft.com/office/officeart/2005/8/layout/process1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FFA121E0-5CC4-4D3B-A979-57A3DE09F253}">
      <dgm:prSet phldrT="[Text]" custT="1"/>
      <dgm:spPr/>
      <dgm:t>
        <a:bodyPr/>
        <a:lstStyle/>
        <a:p>
          <a:pPr algn="l"/>
          <a:r>
            <a:rPr lang="en-US" sz="1600" dirty="0">
              <a:solidFill>
                <a:srgbClr val="002060"/>
              </a:solidFill>
            </a:rPr>
            <a:t>Factory:</a:t>
          </a:r>
        </a:p>
        <a:p>
          <a:pPr algn="l"/>
          <a:r>
            <a:rPr lang="en-US" sz="1600" dirty="0">
              <a:solidFill>
                <a:schemeClr val="tx1"/>
              </a:solidFill>
            </a:rPr>
            <a:t>Direct Materials</a:t>
          </a:r>
        </a:p>
        <a:p>
          <a:pPr algn="l"/>
          <a:r>
            <a:rPr lang="en-US" sz="1600" dirty="0">
              <a:solidFill>
                <a:schemeClr val="tx1"/>
              </a:solidFill>
            </a:rPr>
            <a:t>Direct Labor</a:t>
          </a:r>
        </a:p>
        <a:p>
          <a:pPr algn="l"/>
          <a:r>
            <a:rPr lang="en-US" sz="1600" dirty="0">
              <a:solidFill>
                <a:schemeClr val="tx1"/>
              </a:solidFill>
            </a:rPr>
            <a:t>Factory   Overhead</a:t>
          </a:r>
        </a:p>
      </dgm:t>
    </dgm:pt>
    <dgm:pt modelId="{A99C1508-43B8-4133-AAF9-D7609779B8AB}" type="parTrans" cxnId="{8B70A1ED-085D-48F5-A5C9-AF0603A9C3B7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6E591BDC-FC73-4595-BC44-9C0CEF6AECEE}" type="sibTrans" cxnId="{8B70A1ED-085D-48F5-A5C9-AF0603A9C3B7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1FD636A0-9184-4E13-997C-DB5644C6E6BD}">
      <dgm:prSet phldrT="[Text]" custT="1"/>
      <dgm:spPr/>
      <dgm:t>
        <a:bodyPr/>
        <a:lstStyle/>
        <a:p>
          <a:r>
            <a:rPr lang="en-US" sz="1600" dirty="0">
              <a:solidFill>
                <a:schemeClr val="tx1"/>
              </a:solidFill>
            </a:rPr>
            <a:t>Warehouse </a:t>
          </a:r>
        </a:p>
        <a:p>
          <a:r>
            <a:rPr lang="en-US" sz="1600" dirty="0">
              <a:solidFill>
                <a:schemeClr val="tx1"/>
              </a:solidFill>
            </a:rPr>
            <a:t>Finished Goods</a:t>
          </a:r>
        </a:p>
      </dgm:t>
    </dgm:pt>
    <dgm:pt modelId="{374C26DA-F503-4650-B1CA-26B3AE2A2888}" type="parTrans" cxnId="{DBAAE62D-3732-43AF-8D00-54CA80820FDE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85397BDC-7F04-44A5-967D-D9580F59FE48}" type="sibTrans" cxnId="{DBAAE62D-3732-43AF-8D00-54CA80820FDE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3F8F1BE5-4F53-499F-9B04-8608C44D7684}">
      <dgm:prSet phldrT="[Text]" custT="1"/>
      <dgm:spPr/>
      <dgm:t>
        <a:bodyPr/>
        <a:lstStyle/>
        <a:p>
          <a:r>
            <a:rPr lang="en-US" sz="1600" dirty="0">
              <a:solidFill>
                <a:schemeClr val="tx1"/>
              </a:solidFill>
            </a:rPr>
            <a:t>Customer</a:t>
          </a:r>
        </a:p>
      </dgm:t>
    </dgm:pt>
    <dgm:pt modelId="{86B05115-9A04-4D51-A011-B41F4E47A808}" type="parTrans" cxnId="{CD203734-0FD2-4598-8FAF-DF19E6F9F39B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F4D954A2-6F36-4349-A314-99348856ED75}" type="sibTrans" cxnId="{CD203734-0FD2-4598-8FAF-DF19E6F9F39B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57AD2DA9-3E44-43AC-BD06-BB153EF8F6DD}" type="pres">
      <dgm:prSet presAssocID="{450A42AE-EAE2-45E9-A788-FF6071A1A002}" presName="Name0" presStyleCnt="0">
        <dgm:presLayoutVars>
          <dgm:dir/>
          <dgm:resizeHandles val="exact"/>
        </dgm:presLayoutVars>
      </dgm:prSet>
      <dgm:spPr/>
    </dgm:pt>
    <dgm:pt modelId="{239D685B-216B-4B7A-B091-492858072C18}" type="pres">
      <dgm:prSet presAssocID="{FFA121E0-5CC4-4D3B-A979-57A3DE09F253}" presName="node" presStyleLbl="node1" presStyleIdx="0" presStyleCnt="3">
        <dgm:presLayoutVars>
          <dgm:bulletEnabled val="1"/>
        </dgm:presLayoutVars>
      </dgm:prSet>
      <dgm:spPr/>
    </dgm:pt>
    <dgm:pt modelId="{E837CA80-2C30-4206-8BD7-AEA322AC7487}" type="pres">
      <dgm:prSet presAssocID="{6E591BDC-FC73-4595-BC44-9C0CEF6AECEE}" presName="sibTrans" presStyleLbl="sibTrans2D1" presStyleIdx="0" presStyleCnt="2"/>
      <dgm:spPr/>
    </dgm:pt>
    <dgm:pt modelId="{2EEBF45D-0757-4CA6-B5D0-2301B9C08B33}" type="pres">
      <dgm:prSet presAssocID="{6E591BDC-FC73-4595-BC44-9C0CEF6AECEE}" presName="connectorText" presStyleLbl="sibTrans2D1" presStyleIdx="0" presStyleCnt="2"/>
      <dgm:spPr/>
    </dgm:pt>
    <dgm:pt modelId="{4F350DB1-3CBD-4DD5-B589-C50144DF6E58}" type="pres">
      <dgm:prSet presAssocID="{1FD636A0-9184-4E13-997C-DB5644C6E6BD}" presName="node" presStyleLbl="node1" presStyleIdx="1" presStyleCnt="3">
        <dgm:presLayoutVars>
          <dgm:bulletEnabled val="1"/>
        </dgm:presLayoutVars>
      </dgm:prSet>
      <dgm:spPr/>
    </dgm:pt>
    <dgm:pt modelId="{BF26105E-CAAD-4654-907C-8EE0A92458B0}" type="pres">
      <dgm:prSet presAssocID="{85397BDC-7F04-44A5-967D-D9580F59FE48}" presName="sibTrans" presStyleLbl="sibTrans2D1" presStyleIdx="1" presStyleCnt="2"/>
      <dgm:spPr/>
    </dgm:pt>
    <dgm:pt modelId="{4E736843-6305-4CE5-86F1-042E033F7991}" type="pres">
      <dgm:prSet presAssocID="{85397BDC-7F04-44A5-967D-D9580F59FE48}" presName="connectorText" presStyleLbl="sibTrans2D1" presStyleIdx="1" presStyleCnt="2"/>
      <dgm:spPr/>
    </dgm:pt>
    <dgm:pt modelId="{31B7D5D2-ADAC-4856-BF95-2513BED9CDB7}" type="pres">
      <dgm:prSet presAssocID="{3F8F1BE5-4F53-499F-9B04-8608C44D7684}" presName="node" presStyleLbl="node1" presStyleIdx="2" presStyleCnt="3">
        <dgm:presLayoutVars>
          <dgm:bulletEnabled val="1"/>
        </dgm:presLayoutVars>
      </dgm:prSet>
      <dgm:spPr/>
    </dgm:pt>
  </dgm:ptLst>
  <dgm:cxnLst>
    <dgm:cxn modelId="{EC183E04-836D-451D-ACBA-C0569675FC82}" type="presOf" srcId="{85397BDC-7F04-44A5-967D-D9580F59FE48}" destId="{BF26105E-CAAD-4654-907C-8EE0A92458B0}" srcOrd="0" destOrd="0" presId="urn:microsoft.com/office/officeart/2005/8/layout/process1"/>
    <dgm:cxn modelId="{DBAAE62D-3732-43AF-8D00-54CA80820FDE}" srcId="{450A42AE-EAE2-45E9-A788-FF6071A1A002}" destId="{1FD636A0-9184-4E13-997C-DB5644C6E6BD}" srcOrd="1" destOrd="0" parTransId="{374C26DA-F503-4650-B1CA-26B3AE2A2888}" sibTransId="{85397BDC-7F04-44A5-967D-D9580F59FE48}"/>
    <dgm:cxn modelId="{CD203734-0FD2-4598-8FAF-DF19E6F9F39B}" srcId="{450A42AE-EAE2-45E9-A788-FF6071A1A002}" destId="{3F8F1BE5-4F53-499F-9B04-8608C44D7684}" srcOrd="2" destOrd="0" parTransId="{86B05115-9A04-4D51-A011-B41F4E47A808}" sibTransId="{F4D954A2-6F36-4349-A314-99348856ED75}"/>
    <dgm:cxn modelId="{55FBA43B-3175-495F-B6E4-FBD58F781314}" type="presOf" srcId="{1FD636A0-9184-4E13-997C-DB5644C6E6BD}" destId="{4F350DB1-3CBD-4DD5-B589-C50144DF6E58}" srcOrd="0" destOrd="0" presId="urn:microsoft.com/office/officeart/2005/8/layout/process1"/>
    <dgm:cxn modelId="{2560F15E-57D1-4507-94DA-51F0A7182E64}" type="presOf" srcId="{6E591BDC-FC73-4595-BC44-9C0CEF6AECEE}" destId="{E837CA80-2C30-4206-8BD7-AEA322AC7487}" srcOrd="0" destOrd="0" presId="urn:microsoft.com/office/officeart/2005/8/layout/process1"/>
    <dgm:cxn modelId="{2ABD0D47-7EBD-431F-B9CF-7D46069D58BA}" type="presOf" srcId="{3F8F1BE5-4F53-499F-9B04-8608C44D7684}" destId="{31B7D5D2-ADAC-4856-BF95-2513BED9CDB7}" srcOrd="0" destOrd="0" presId="urn:microsoft.com/office/officeart/2005/8/layout/process1"/>
    <dgm:cxn modelId="{52312353-B43A-47F4-81D1-E9758970868D}" type="presOf" srcId="{FFA121E0-5CC4-4D3B-A979-57A3DE09F253}" destId="{239D685B-216B-4B7A-B091-492858072C18}" srcOrd="0" destOrd="0" presId="urn:microsoft.com/office/officeart/2005/8/layout/process1"/>
    <dgm:cxn modelId="{712FE973-E2D1-4D3B-9832-C502AF1E7C7D}" type="presOf" srcId="{450A42AE-EAE2-45E9-A788-FF6071A1A002}" destId="{57AD2DA9-3E44-43AC-BD06-BB153EF8F6DD}" srcOrd="0" destOrd="0" presId="urn:microsoft.com/office/officeart/2005/8/layout/process1"/>
    <dgm:cxn modelId="{0EF6FCA4-AF91-402F-ABB8-46670461D617}" type="presOf" srcId="{85397BDC-7F04-44A5-967D-D9580F59FE48}" destId="{4E736843-6305-4CE5-86F1-042E033F7991}" srcOrd="1" destOrd="0" presId="urn:microsoft.com/office/officeart/2005/8/layout/process1"/>
    <dgm:cxn modelId="{7907FFE1-C8F1-40C0-B9FD-AA3F5CBAB2E3}" type="presOf" srcId="{6E591BDC-FC73-4595-BC44-9C0CEF6AECEE}" destId="{2EEBF45D-0757-4CA6-B5D0-2301B9C08B33}" srcOrd="1" destOrd="0" presId="urn:microsoft.com/office/officeart/2005/8/layout/process1"/>
    <dgm:cxn modelId="{8B70A1ED-085D-48F5-A5C9-AF0603A9C3B7}" srcId="{450A42AE-EAE2-45E9-A788-FF6071A1A002}" destId="{FFA121E0-5CC4-4D3B-A979-57A3DE09F253}" srcOrd="0" destOrd="0" parTransId="{A99C1508-43B8-4133-AAF9-D7609779B8AB}" sibTransId="{6E591BDC-FC73-4595-BC44-9C0CEF6AECEE}"/>
    <dgm:cxn modelId="{2EB249CA-B83C-4542-8436-DCF49BFB8156}" type="presParOf" srcId="{57AD2DA9-3E44-43AC-BD06-BB153EF8F6DD}" destId="{239D685B-216B-4B7A-B091-492858072C18}" srcOrd="0" destOrd="0" presId="urn:microsoft.com/office/officeart/2005/8/layout/process1"/>
    <dgm:cxn modelId="{6AD368F0-C878-4A46-803C-E11AFA5B6BF5}" type="presParOf" srcId="{57AD2DA9-3E44-43AC-BD06-BB153EF8F6DD}" destId="{E837CA80-2C30-4206-8BD7-AEA322AC7487}" srcOrd="1" destOrd="0" presId="urn:microsoft.com/office/officeart/2005/8/layout/process1"/>
    <dgm:cxn modelId="{DBB0A4BE-6E8B-46D8-AA71-2028BF267E6F}" type="presParOf" srcId="{E837CA80-2C30-4206-8BD7-AEA322AC7487}" destId="{2EEBF45D-0757-4CA6-B5D0-2301B9C08B33}" srcOrd="0" destOrd="0" presId="urn:microsoft.com/office/officeart/2005/8/layout/process1"/>
    <dgm:cxn modelId="{7EE7362A-1985-4131-A926-108DAF26EB4D}" type="presParOf" srcId="{57AD2DA9-3E44-43AC-BD06-BB153EF8F6DD}" destId="{4F350DB1-3CBD-4DD5-B589-C50144DF6E58}" srcOrd="2" destOrd="0" presId="urn:microsoft.com/office/officeart/2005/8/layout/process1"/>
    <dgm:cxn modelId="{BF13E000-5E81-4B1F-A9D6-0DCE5497FF23}" type="presParOf" srcId="{57AD2DA9-3E44-43AC-BD06-BB153EF8F6DD}" destId="{BF26105E-CAAD-4654-907C-8EE0A92458B0}" srcOrd="3" destOrd="0" presId="urn:microsoft.com/office/officeart/2005/8/layout/process1"/>
    <dgm:cxn modelId="{6D4F8717-878A-4125-B6CC-C58D8A2C6023}" type="presParOf" srcId="{BF26105E-CAAD-4654-907C-8EE0A92458B0}" destId="{4E736843-6305-4CE5-86F1-042E033F7991}" srcOrd="0" destOrd="0" presId="urn:microsoft.com/office/officeart/2005/8/layout/process1"/>
    <dgm:cxn modelId="{A5193A70-37EB-4225-844A-BAE4CDB274EB}" type="presParOf" srcId="{57AD2DA9-3E44-43AC-BD06-BB153EF8F6DD}" destId="{31B7D5D2-ADAC-4856-BF95-2513BED9CDB7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0EF8A6-F244-4DE8-A425-818DFEBD2CA9}">
      <dsp:nvSpPr>
        <dsp:cNvPr id="0" name=""/>
        <dsp:cNvSpPr/>
      </dsp:nvSpPr>
      <dsp:spPr>
        <a:xfrm>
          <a:off x="3291839" y="533"/>
          <a:ext cx="4937760" cy="2082140"/>
        </a:xfrm>
        <a:prstGeom prst="rightArrow">
          <a:avLst>
            <a:gd name="adj1" fmla="val 75000"/>
            <a:gd name="adj2" fmla="val 50000"/>
          </a:avLst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655" tIns="33655" rIns="33655" bIns="33655" numCol="1" spcCol="1270" anchor="t" anchorCtr="0">
          <a:noAutofit/>
        </a:bodyPr>
        <a:lstStyle/>
        <a:p>
          <a:pPr marL="285750" lvl="1" indent="-285750" algn="l" defTabSz="2355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5300" kern="1200" dirty="0"/>
            <a:t>Job Order Costing</a:t>
          </a:r>
        </a:p>
      </dsp:txBody>
      <dsp:txXfrm>
        <a:off x="3291839" y="260801"/>
        <a:ext cx="4156958" cy="1561605"/>
      </dsp:txXfrm>
    </dsp:sp>
    <dsp:sp modelId="{49E4E2B7-291A-4F4C-9DD1-5FA99887A701}">
      <dsp:nvSpPr>
        <dsp:cNvPr id="0" name=""/>
        <dsp:cNvSpPr/>
      </dsp:nvSpPr>
      <dsp:spPr>
        <a:xfrm>
          <a:off x="0" y="533"/>
          <a:ext cx="3291840" cy="208214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80010" rIns="160020" bIns="80010" numCol="1" spcCol="1270" anchor="ctr" anchorCtr="0">
          <a:noAutofit/>
        </a:bodyPr>
        <a:lstStyle/>
        <a:p>
          <a:pPr marL="0" lvl="0" indent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200" kern="1200" dirty="0"/>
            <a:t>By order</a:t>
          </a:r>
        </a:p>
      </dsp:txBody>
      <dsp:txXfrm>
        <a:off x="101642" y="102175"/>
        <a:ext cx="3088556" cy="1878856"/>
      </dsp:txXfrm>
    </dsp:sp>
    <dsp:sp modelId="{95072726-A1E4-46F9-8AF0-D9CD16D97F57}">
      <dsp:nvSpPr>
        <dsp:cNvPr id="0" name=""/>
        <dsp:cNvSpPr/>
      </dsp:nvSpPr>
      <dsp:spPr>
        <a:xfrm>
          <a:off x="3291839" y="2290888"/>
          <a:ext cx="4937760" cy="2082140"/>
        </a:xfrm>
        <a:prstGeom prst="rightArrow">
          <a:avLst>
            <a:gd name="adj1" fmla="val 75000"/>
            <a:gd name="adj2" fmla="val 50000"/>
          </a:avLst>
        </a:prstGeom>
        <a:solidFill>
          <a:schemeClr val="accent5">
            <a:tint val="40000"/>
            <a:alpha val="90000"/>
            <a:hueOff val="18147407"/>
            <a:satOff val="-65792"/>
            <a:lumOff val="-5367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18147407"/>
              <a:satOff val="-65792"/>
              <a:lumOff val="-536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655" tIns="33655" rIns="33655" bIns="33655" numCol="1" spcCol="1270" anchor="t" anchorCtr="0">
          <a:noAutofit/>
        </a:bodyPr>
        <a:lstStyle/>
        <a:p>
          <a:pPr marL="285750" lvl="1" indent="-285750" algn="l" defTabSz="2355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5300" kern="1200" dirty="0"/>
            <a:t>Process Costing</a:t>
          </a:r>
        </a:p>
      </dsp:txBody>
      <dsp:txXfrm>
        <a:off x="3291839" y="2551156"/>
        <a:ext cx="4156958" cy="1561605"/>
      </dsp:txXfrm>
    </dsp:sp>
    <dsp:sp modelId="{7F11ED0C-D24E-4385-BADD-426FEB95091E}">
      <dsp:nvSpPr>
        <dsp:cNvPr id="0" name=""/>
        <dsp:cNvSpPr/>
      </dsp:nvSpPr>
      <dsp:spPr>
        <a:xfrm>
          <a:off x="0" y="2290888"/>
          <a:ext cx="3291840" cy="2082140"/>
        </a:xfrm>
        <a:prstGeom prst="roundRect">
          <a:avLst/>
        </a:prstGeom>
        <a:solidFill>
          <a:schemeClr val="accent5">
            <a:hueOff val="17684680"/>
            <a:satOff val="-71851"/>
            <a:lumOff val="-1588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80010" rIns="160020" bIns="80010" numCol="1" spcCol="1270" anchor="ctr" anchorCtr="0">
          <a:noAutofit/>
        </a:bodyPr>
        <a:lstStyle/>
        <a:p>
          <a:pPr marL="0" lvl="0" indent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200" kern="1200" dirty="0" err="1"/>
            <a:t>Continuos</a:t>
          </a:r>
          <a:endParaRPr lang="en-US" sz="4200" kern="1200" dirty="0"/>
        </a:p>
      </dsp:txBody>
      <dsp:txXfrm>
        <a:off x="101642" y="2392530"/>
        <a:ext cx="3088556" cy="187885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9D685B-216B-4B7A-B091-492858072C18}">
      <dsp:nvSpPr>
        <dsp:cNvPr id="0" name=""/>
        <dsp:cNvSpPr/>
      </dsp:nvSpPr>
      <dsp:spPr>
        <a:xfrm>
          <a:off x="7233" y="1477415"/>
          <a:ext cx="2161877" cy="141873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solidFill>
                <a:srgbClr val="002060"/>
              </a:solidFill>
            </a:rPr>
            <a:t>Factory: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solidFill>
                <a:schemeClr val="tx1"/>
              </a:solidFill>
            </a:rPr>
            <a:t>Direct Materials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solidFill>
                <a:schemeClr val="tx1"/>
              </a:solidFill>
            </a:rPr>
            <a:t>Direct Labor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solidFill>
                <a:schemeClr val="tx1"/>
              </a:solidFill>
            </a:rPr>
            <a:t>Factory   Overhead</a:t>
          </a:r>
        </a:p>
      </dsp:txBody>
      <dsp:txXfrm>
        <a:off x="48786" y="1518968"/>
        <a:ext cx="2078771" cy="1335626"/>
      </dsp:txXfrm>
    </dsp:sp>
    <dsp:sp modelId="{E837CA80-2C30-4206-8BD7-AEA322AC7487}">
      <dsp:nvSpPr>
        <dsp:cNvPr id="0" name=""/>
        <dsp:cNvSpPr/>
      </dsp:nvSpPr>
      <dsp:spPr>
        <a:xfrm>
          <a:off x="2385298" y="1918708"/>
          <a:ext cx="458317" cy="536145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200" kern="1200">
            <a:solidFill>
              <a:schemeClr val="tx1"/>
            </a:solidFill>
          </a:endParaRPr>
        </a:p>
      </dsp:txBody>
      <dsp:txXfrm>
        <a:off x="2385298" y="2025937"/>
        <a:ext cx="320822" cy="321687"/>
      </dsp:txXfrm>
    </dsp:sp>
    <dsp:sp modelId="{4F350DB1-3CBD-4DD5-B589-C50144DF6E58}">
      <dsp:nvSpPr>
        <dsp:cNvPr id="0" name=""/>
        <dsp:cNvSpPr/>
      </dsp:nvSpPr>
      <dsp:spPr>
        <a:xfrm>
          <a:off x="3033861" y="1477415"/>
          <a:ext cx="2161877" cy="1418732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solidFill>
                <a:schemeClr val="tx1"/>
              </a:solidFill>
            </a:rPr>
            <a:t>Warehouse 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solidFill>
                <a:schemeClr val="tx1"/>
              </a:solidFill>
            </a:rPr>
            <a:t>Finished Goods</a:t>
          </a:r>
        </a:p>
      </dsp:txBody>
      <dsp:txXfrm>
        <a:off x="3075414" y="1518968"/>
        <a:ext cx="2078771" cy="1335626"/>
      </dsp:txXfrm>
    </dsp:sp>
    <dsp:sp modelId="{BF26105E-CAAD-4654-907C-8EE0A92458B0}">
      <dsp:nvSpPr>
        <dsp:cNvPr id="0" name=""/>
        <dsp:cNvSpPr/>
      </dsp:nvSpPr>
      <dsp:spPr>
        <a:xfrm>
          <a:off x="5411926" y="1918708"/>
          <a:ext cx="458317" cy="536145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200" kern="1200">
            <a:solidFill>
              <a:schemeClr val="tx1"/>
            </a:solidFill>
          </a:endParaRPr>
        </a:p>
      </dsp:txBody>
      <dsp:txXfrm>
        <a:off x="5411926" y="2025937"/>
        <a:ext cx="320822" cy="321687"/>
      </dsp:txXfrm>
    </dsp:sp>
    <dsp:sp modelId="{31B7D5D2-ADAC-4856-BF95-2513BED9CDB7}">
      <dsp:nvSpPr>
        <dsp:cNvPr id="0" name=""/>
        <dsp:cNvSpPr/>
      </dsp:nvSpPr>
      <dsp:spPr>
        <a:xfrm>
          <a:off x="6060489" y="1477415"/>
          <a:ext cx="2161877" cy="1418732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solidFill>
                <a:schemeClr val="tx1"/>
              </a:solidFill>
            </a:rPr>
            <a:t>Customer</a:t>
          </a:r>
        </a:p>
      </dsp:txBody>
      <dsp:txXfrm>
        <a:off x="6102042" y="1518968"/>
        <a:ext cx="2078771" cy="133562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E1574D-9D9D-4805-B8AB-9995DFA2D812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A68490-9CCC-4647-BAF6-654D7D3026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2923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6A68490-9CCC-4647-BAF6-654D7D30265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6098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B37BC-9124-49C8-9B7A-14CD025C8AFF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523B738B-1BA1-4CBE-8284-EFD150E3210C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B37BC-9124-49C8-9B7A-14CD025C8AFF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B738B-1BA1-4CBE-8284-EFD150E321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B37BC-9124-49C8-9B7A-14CD025C8AFF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B738B-1BA1-4CBE-8284-EFD150E321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B37BC-9124-49C8-9B7A-14CD025C8AFF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B738B-1BA1-4CBE-8284-EFD150E321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B37BC-9124-49C8-9B7A-14CD025C8AFF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B738B-1BA1-4CBE-8284-EFD150E3210C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B37BC-9124-49C8-9B7A-14CD025C8AFF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B738B-1BA1-4CBE-8284-EFD150E321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B37BC-9124-49C8-9B7A-14CD025C8AFF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B738B-1BA1-4CBE-8284-EFD150E321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B37BC-9124-49C8-9B7A-14CD025C8AFF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B738B-1BA1-4CBE-8284-EFD150E321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B37BC-9124-49C8-9B7A-14CD025C8AFF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B738B-1BA1-4CBE-8284-EFD150E321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B37BC-9124-49C8-9B7A-14CD025C8AFF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B738B-1BA1-4CBE-8284-EFD150E3210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B37BC-9124-49C8-9B7A-14CD025C8AFF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B738B-1BA1-4CBE-8284-EFD150E3210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3D5B37BC-9124-49C8-9B7A-14CD025C8AFF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523B738B-1BA1-4CBE-8284-EFD150E3210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JOB ORDER COSTING</a:t>
            </a:r>
          </a:p>
        </p:txBody>
      </p:sp>
    </p:spTree>
    <p:extLst>
      <p:ext uri="{BB962C8B-B14F-4D97-AF65-F5344CB8AC3E}">
        <p14:creationId xmlns:p14="http://schemas.microsoft.com/office/powerpoint/2010/main" val="21105941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3"/>
            <a:ext cx="8260672" cy="506028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Contoh</a:t>
            </a:r>
            <a:r>
              <a:rPr lang="en-US" dirty="0"/>
              <a:t> </a:t>
            </a:r>
            <a:r>
              <a:rPr lang="en-US" dirty="0" err="1"/>
              <a:t>kasus</a:t>
            </a:r>
            <a:endParaRPr lang="en-US" dirty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978338"/>
            <a:ext cx="8077200" cy="5422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922966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jawaban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lvl="0" indent="-457200">
              <a:buAutoNum type="alphaLcPeriod"/>
            </a:pPr>
            <a:r>
              <a:rPr lang="en-US" sz="2000" dirty="0"/>
              <a:t>Materials purchased :$3,000 at term n/30</a:t>
            </a:r>
          </a:p>
          <a:p>
            <a:pPr marL="114300" lvl="0" indent="0">
              <a:buNone/>
            </a:pPr>
            <a:r>
              <a:rPr lang="en-US" dirty="0"/>
              <a:t>	</a:t>
            </a:r>
          </a:p>
          <a:p>
            <a:pPr marL="571500" lvl="0" indent="-457200">
              <a:buAutoNum type="alphaLcPeriod"/>
            </a:pPr>
            <a:endParaRPr lang="en-US" dirty="0"/>
          </a:p>
          <a:p>
            <a:pPr marL="571500" lvl="0" indent="-457200">
              <a:buAutoNum type="alphaLcPeriod"/>
            </a:pPr>
            <a:endParaRPr lang="en-US" dirty="0"/>
          </a:p>
          <a:p>
            <a:pPr marL="571500" indent="-457200">
              <a:buFont typeface="+mj-lt"/>
              <a:buAutoNum type="alphaLcPeriod" startAt="2"/>
            </a:pPr>
            <a:r>
              <a:rPr lang="en-US" sz="2000" dirty="0"/>
              <a:t>Materials used: direct materials $7,500, indirect materials $2,000. The direct materials was distributed: $3,000 to Job 301; $2,500 to Job 302 and $2,000 to Job 303.</a:t>
            </a:r>
          </a:p>
          <a:p>
            <a:pPr marL="114300" lvl="0" indent="0">
              <a:buNone/>
            </a:pPr>
            <a:endParaRPr lang="en-US" dirty="0"/>
          </a:p>
          <a:p>
            <a:pPr marL="114300" indent="0">
              <a:buNone/>
            </a:pP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4541288"/>
            <a:ext cx="7239000" cy="1478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1" y="2286001"/>
            <a:ext cx="5638799" cy="7983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070557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04800"/>
            <a:ext cx="8610600" cy="6248400"/>
          </a:xfrm>
          <a:solidFill>
            <a:schemeClr val="bg2"/>
          </a:solidFill>
        </p:spPr>
        <p:txBody>
          <a:bodyPr>
            <a:normAutofit/>
          </a:bodyPr>
          <a:lstStyle/>
          <a:p>
            <a:pPr marL="571500" indent="-457200">
              <a:buFont typeface="+mj-lt"/>
              <a:buAutoNum type="alphaLcPeriod" startAt="3"/>
            </a:pPr>
            <a:r>
              <a:rPr lang="en-US" sz="2000" dirty="0"/>
              <a:t>Payroll of $ 8,000 was accrued in October, 2015. The Payroll allocated 20% Indirect Labor, 30% Direct Labor, 40% Sales Salaries and 10% Administrative Salaries. The direct  labor cost was distributed 50% to Job 301, 30% to Job 302 and 20% to Job 303</a:t>
            </a:r>
          </a:p>
          <a:p>
            <a:pPr marL="114300" indent="0">
              <a:buNone/>
            </a:pPr>
            <a:endParaRPr lang="en-US" sz="2000" dirty="0"/>
          </a:p>
          <a:p>
            <a:pPr marL="114300" indent="0">
              <a:buNone/>
            </a:pPr>
            <a:endParaRPr lang="en-US" sz="2000" dirty="0"/>
          </a:p>
          <a:p>
            <a:pPr marL="114300" indent="0">
              <a:buNone/>
            </a:pPr>
            <a:endParaRPr lang="en-US" sz="2000" dirty="0"/>
          </a:p>
          <a:p>
            <a:pPr marL="114300" indent="0">
              <a:buNone/>
            </a:pPr>
            <a:endParaRPr lang="en-US" sz="20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9433" y="2057400"/>
            <a:ext cx="5257800" cy="744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9433" y="3200400"/>
            <a:ext cx="7533054" cy="190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063934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04800"/>
            <a:ext cx="8610600" cy="6248400"/>
          </a:xfrm>
          <a:solidFill>
            <a:schemeClr val="bg2"/>
          </a:solidFill>
        </p:spPr>
        <p:txBody>
          <a:bodyPr>
            <a:normAutofit/>
          </a:bodyPr>
          <a:lstStyle/>
          <a:p>
            <a:pPr marL="114300" indent="0">
              <a:buNone/>
            </a:pPr>
            <a:endParaRPr lang="en-US" sz="2000" dirty="0"/>
          </a:p>
          <a:p>
            <a:pPr marL="114300" indent="0">
              <a:buNone/>
            </a:pPr>
            <a:endParaRPr lang="en-US" sz="2000" dirty="0"/>
          </a:p>
          <a:p>
            <a:pPr marL="571500" lvl="0" indent="-457200">
              <a:buFont typeface="+mj-lt"/>
              <a:buAutoNum type="alphaLcPeriod" startAt="4"/>
            </a:pPr>
            <a:r>
              <a:rPr lang="en-US" sz="2000" dirty="0"/>
              <a:t>Vouchers recorded for factory overhead costs incurred $ 12,500. The amount included $ 5,000 for depreciation of equipment, $ 4,500 for expired rent on the factory building, $3,000 for repairs and maintenance – factory.</a:t>
            </a:r>
          </a:p>
          <a:p>
            <a:pPr marL="571500" indent="-457200">
              <a:buFont typeface="+mj-lt"/>
              <a:buAutoNum type="alphaLcPeriod" startAt="4"/>
            </a:pPr>
            <a:endParaRPr lang="en-US" sz="20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81CAE85-FE6E-4CB8-AC6F-EE0AD976AA03}"/>
              </a:ext>
            </a:extLst>
          </p:cNvPr>
          <p:cNvSpPr txBox="1"/>
          <p:nvPr/>
        </p:nvSpPr>
        <p:spPr>
          <a:xfrm>
            <a:off x="1600200" y="2590800"/>
            <a:ext cx="6553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Factory Overhead Control	$12,500		-</a:t>
            </a:r>
          </a:p>
          <a:p>
            <a:r>
              <a:rPr lang="en-US" b="1" dirty="0"/>
              <a:t>     </a:t>
            </a:r>
            <a:r>
              <a:rPr lang="en-US" b="1" dirty="0" err="1"/>
              <a:t>Acm</a:t>
            </a:r>
            <a:r>
              <a:rPr lang="en-US" b="1" dirty="0"/>
              <a:t>. </a:t>
            </a:r>
            <a:r>
              <a:rPr lang="en-US" b="1" dirty="0" err="1"/>
              <a:t>Deprc</a:t>
            </a:r>
            <a:r>
              <a:rPr lang="en-US" b="1" dirty="0"/>
              <a:t>. of Equipment	-		$5,000</a:t>
            </a:r>
          </a:p>
          <a:p>
            <a:r>
              <a:rPr lang="en-US" b="1" dirty="0"/>
              <a:t>     Prepaid Rent			-		$4,500</a:t>
            </a:r>
          </a:p>
          <a:p>
            <a:r>
              <a:rPr lang="en-US" b="1" dirty="0"/>
              <a:t>     Cash				-		$3,000</a:t>
            </a:r>
          </a:p>
        </p:txBody>
      </p:sp>
    </p:spTree>
    <p:extLst>
      <p:ext uri="{BB962C8B-B14F-4D97-AF65-F5344CB8AC3E}">
        <p14:creationId xmlns:p14="http://schemas.microsoft.com/office/powerpoint/2010/main" val="11597307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04800"/>
            <a:ext cx="8610600" cy="6248400"/>
          </a:xfrm>
          <a:solidFill>
            <a:schemeClr val="bg2"/>
          </a:solidFill>
        </p:spPr>
        <p:txBody>
          <a:bodyPr>
            <a:normAutofit/>
          </a:bodyPr>
          <a:lstStyle/>
          <a:p>
            <a:pPr marL="571500" lvl="0" indent="-457200">
              <a:buFont typeface="+mj-lt"/>
              <a:buAutoNum type="alphaLcPeriod" startAt="5"/>
            </a:pPr>
            <a:r>
              <a:rPr lang="en-US" sz="2000" dirty="0"/>
              <a:t>Factory overhead was applied to production at a rate 120% of the direct labor cost (based on the labor cost on October)</a:t>
            </a:r>
          </a:p>
          <a:p>
            <a:pPr marL="571500" indent="-457200">
              <a:buFont typeface="+mj-lt"/>
              <a:buAutoNum type="alphaLcPeriod" startAt="5"/>
            </a:pPr>
            <a:endParaRPr lang="en-US" sz="2000" dirty="0"/>
          </a:p>
          <a:p>
            <a:pPr marL="411480" lvl="1" indent="0">
              <a:buNone/>
            </a:pPr>
            <a:r>
              <a:rPr lang="en-US" sz="1600" dirty="0"/>
              <a:t>	</a:t>
            </a:r>
            <a:r>
              <a:rPr lang="en-US" sz="1800" dirty="0"/>
              <a:t>Work in Process			$2,880		-</a:t>
            </a:r>
          </a:p>
          <a:p>
            <a:pPr marL="411480" lvl="1" indent="0">
              <a:buNone/>
            </a:pPr>
            <a:r>
              <a:rPr lang="en-US" sz="1400" dirty="0"/>
              <a:t>	     </a:t>
            </a:r>
            <a:r>
              <a:rPr lang="en-US" sz="1800" dirty="0"/>
              <a:t>Applied Factory Overhead	-		$2,880</a:t>
            </a:r>
            <a:endParaRPr lang="en-US" sz="1400" dirty="0"/>
          </a:p>
          <a:p>
            <a:pPr marL="571500" indent="-457200">
              <a:buFont typeface="+mj-lt"/>
              <a:buAutoNum type="alphaLcPeriod" startAt="5"/>
            </a:pPr>
            <a:endParaRPr lang="en-US" sz="2000" dirty="0"/>
          </a:p>
          <a:p>
            <a:pPr marL="114300" indent="0">
              <a:buNone/>
            </a:pPr>
            <a:endParaRPr lang="en-US" sz="20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A4D79F7-9B92-437D-883D-7A1E45D278C9}"/>
              </a:ext>
            </a:extLst>
          </p:cNvPr>
          <p:cNvSpPr txBox="1"/>
          <p:nvPr/>
        </p:nvSpPr>
        <p:spPr>
          <a:xfrm>
            <a:off x="1371601" y="2895600"/>
            <a:ext cx="4114800" cy="1200329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Job 301	: $1,200 x 120%	= $1,440</a:t>
            </a:r>
          </a:p>
          <a:p>
            <a:r>
              <a:rPr lang="en-US" dirty="0"/>
              <a:t>Job 302 : $   720 x 120%	= $   864</a:t>
            </a:r>
          </a:p>
          <a:p>
            <a:r>
              <a:rPr lang="en-US" dirty="0"/>
              <a:t>Job 303 : $   480 x 120%	= $   576</a:t>
            </a:r>
          </a:p>
          <a:p>
            <a:r>
              <a:rPr lang="en-US" dirty="0"/>
              <a:t>			</a:t>
            </a:r>
            <a:r>
              <a:rPr lang="en-US" dirty="0">
                <a:solidFill>
                  <a:srgbClr val="C00000"/>
                </a:solidFill>
              </a:rPr>
              <a:t>   $2,880</a:t>
            </a:r>
          </a:p>
        </p:txBody>
      </p:sp>
    </p:spTree>
    <p:extLst>
      <p:ext uri="{BB962C8B-B14F-4D97-AF65-F5344CB8AC3E}">
        <p14:creationId xmlns:p14="http://schemas.microsoft.com/office/powerpoint/2010/main" val="14179108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04800"/>
            <a:ext cx="8610600" cy="6248400"/>
          </a:xfrm>
          <a:solidFill>
            <a:schemeClr val="bg2"/>
          </a:solidFill>
        </p:spPr>
        <p:txBody>
          <a:bodyPr>
            <a:normAutofit/>
          </a:bodyPr>
          <a:lstStyle/>
          <a:p>
            <a:pPr marL="114300" lvl="0" indent="0">
              <a:buNone/>
            </a:pPr>
            <a:endParaRPr lang="en-US" sz="2000" dirty="0"/>
          </a:p>
          <a:p>
            <a:pPr marL="571500" indent="-457200">
              <a:buFont typeface="+mj-lt"/>
              <a:buAutoNum type="alphaLcPeriod" startAt="5"/>
            </a:pPr>
            <a:endParaRPr lang="en-US" sz="2000" dirty="0"/>
          </a:p>
          <a:p>
            <a:pPr marL="571500" lvl="0" indent="-457200">
              <a:buFont typeface="+mj-lt"/>
              <a:buAutoNum type="alphaLcPeriod" startAt="6"/>
            </a:pPr>
            <a:r>
              <a:rPr lang="en-US" sz="2000" dirty="0"/>
              <a:t>Jobs 301 and 302 was completed  and transferred to the Finish Goods Warehouse.</a:t>
            </a:r>
          </a:p>
          <a:p>
            <a:pPr marL="571500" indent="-457200">
              <a:buFont typeface="+mj-lt"/>
              <a:buAutoNum type="alphaLcPeriod" startAt="6"/>
            </a:pPr>
            <a:endParaRPr lang="en-US" sz="2000" dirty="0"/>
          </a:p>
          <a:p>
            <a:pPr marL="114300" indent="0">
              <a:buNone/>
            </a:pPr>
            <a:endParaRPr lang="en-US" sz="2000" dirty="0"/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1359" y="2138362"/>
            <a:ext cx="5114996" cy="600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1359" y="3456904"/>
            <a:ext cx="5091112" cy="1320309"/>
          </a:xfrm>
          <a:prstGeom prst="rect">
            <a:avLst/>
          </a:prstGeom>
          <a:solidFill>
            <a:srgbClr val="FFC000"/>
          </a:solidFill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5175962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04800"/>
            <a:ext cx="8610600" cy="6248400"/>
          </a:xfrm>
          <a:solidFill>
            <a:schemeClr val="bg2"/>
          </a:solidFill>
        </p:spPr>
        <p:txBody>
          <a:bodyPr>
            <a:normAutofit/>
          </a:bodyPr>
          <a:lstStyle/>
          <a:p>
            <a:pPr marL="571500" indent="-457200">
              <a:buFont typeface="+mj-lt"/>
              <a:buAutoNum type="alphaLcPeriod" startAt="7"/>
            </a:pPr>
            <a:r>
              <a:rPr lang="en-US" sz="2000" dirty="0"/>
              <a:t>Job 300 &amp; 301were shipped and billed at gross profit of 50% of the Cost of Goods Sold.</a:t>
            </a:r>
          </a:p>
          <a:p>
            <a:pPr marL="571500" indent="-457200">
              <a:buFont typeface="+mj-lt"/>
              <a:buAutoNum type="alphaLcPeriod" startAt="7"/>
            </a:pPr>
            <a:endParaRPr lang="en-US" sz="2000" dirty="0"/>
          </a:p>
          <a:p>
            <a:pPr marL="571500" indent="-457200">
              <a:buFont typeface="+mj-lt"/>
              <a:buAutoNum type="alphaLcPeriod" startAt="7"/>
            </a:pPr>
            <a:endParaRPr lang="en-US" sz="2000" dirty="0"/>
          </a:p>
        </p:txBody>
      </p:sp>
      <p:pic>
        <p:nvPicPr>
          <p:cNvPr id="5121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295400"/>
            <a:ext cx="6324600" cy="895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599" y="2362200"/>
            <a:ext cx="7315201" cy="5985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4288375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3"/>
            <a:ext cx="8260672" cy="734628"/>
          </a:xfrm>
        </p:spPr>
        <p:txBody>
          <a:bodyPr/>
          <a:lstStyle/>
          <a:p>
            <a:r>
              <a:rPr lang="en-US" dirty="0" err="1"/>
              <a:t>Contoh</a:t>
            </a:r>
            <a:r>
              <a:rPr lang="en-US" dirty="0"/>
              <a:t> job cost sheet</a:t>
            </a:r>
          </a:p>
        </p:txBody>
      </p:sp>
      <p:pic>
        <p:nvPicPr>
          <p:cNvPr id="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143000"/>
            <a:ext cx="7543800" cy="541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635326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solidFill>
                  <a:schemeClr val="tx1"/>
                </a:solidFill>
              </a:rPr>
              <a:t>Tipe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produksi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70786272"/>
              </p:ext>
            </p:extLst>
          </p:nvPr>
        </p:nvGraphicFramePr>
        <p:xfrm>
          <a:off x="457200" y="1752600"/>
          <a:ext cx="8229600" cy="4373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034981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Job order costing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>
                <a:solidFill>
                  <a:schemeClr val="tx1"/>
                </a:solidFill>
              </a:rPr>
              <a:t>Perhitungan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biaya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produksi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untuk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setiap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pesanan</a:t>
            </a:r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 err="1">
                <a:solidFill>
                  <a:srgbClr val="C00000"/>
                </a:solidFill>
              </a:rPr>
              <a:t>Biaya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produksi</a:t>
            </a:r>
            <a:r>
              <a:rPr lang="en-US" dirty="0">
                <a:solidFill>
                  <a:srgbClr val="C00000"/>
                </a:solidFill>
              </a:rPr>
              <a:t> yang </a:t>
            </a:r>
            <a:r>
              <a:rPr lang="en-US" dirty="0" err="1">
                <a:solidFill>
                  <a:srgbClr val="C00000"/>
                </a:solidFill>
              </a:rPr>
              <a:t>diperhitungkan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meliputi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biaya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bahan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baku</a:t>
            </a:r>
            <a:r>
              <a:rPr lang="en-US" dirty="0">
                <a:solidFill>
                  <a:srgbClr val="C00000"/>
                </a:solidFill>
              </a:rPr>
              <a:t>, </a:t>
            </a:r>
            <a:r>
              <a:rPr lang="en-US" dirty="0" err="1">
                <a:solidFill>
                  <a:srgbClr val="C00000"/>
                </a:solidFill>
              </a:rPr>
              <a:t>biaya</a:t>
            </a:r>
            <a:r>
              <a:rPr lang="en-US" dirty="0">
                <a:solidFill>
                  <a:srgbClr val="C00000"/>
                </a:solidFill>
              </a:rPr>
              <a:t> TK </a:t>
            </a:r>
            <a:r>
              <a:rPr lang="en-US" dirty="0" err="1">
                <a:solidFill>
                  <a:srgbClr val="C00000"/>
                </a:solidFill>
              </a:rPr>
              <a:t>langsung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dan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biaya</a:t>
            </a:r>
            <a:r>
              <a:rPr lang="en-US" dirty="0">
                <a:solidFill>
                  <a:srgbClr val="C00000"/>
                </a:solidFill>
              </a:rPr>
              <a:t> overhead yang </a:t>
            </a:r>
            <a:r>
              <a:rPr lang="en-US" dirty="0" err="1">
                <a:solidFill>
                  <a:srgbClr val="C00000"/>
                </a:solidFill>
              </a:rPr>
              <a:t>diserap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oleh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setiap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pesanan</a:t>
            </a:r>
            <a:endParaRPr lang="en-US" dirty="0">
              <a:solidFill>
                <a:srgbClr val="C00000"/>
              </a:solidFill>
            </a:endParaRPr>
          </a:p>
          <a:p>
            <a:endParaRPr lang="en-US" dirty="0">
              <a:solidFill>
                <a:srgbClr val="C00000"/>
              </a:solidFill>
            </a:endParaRPr>
          </a:p>
          <a:p>
            <a:r>
              <a:rPr lang="en-US" dirty="0" err="1">
                <a:solidFill>
                  <a:srgbClr val="002060"/>
                </a:solidFill>
              </a:rPr>
              <a:t>Catatan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biaya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pada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umumnya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dilakukan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pada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kartu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pesanan</a:t>
            </a:r>
            <a:r>
              <a:rPr lang="en-US" dirty="0">
                <a:solidFill>
                  <a:srgbClr val="002060"/>
                </a:solidFill>
              </a:rPr>
              <a:t> (</a:t>
            </a:r>
            <a:r>
              <a:rPr lang="en-US" dirty="0">
                <a:solidFill>
                  <a:srgbClr val="C00000"/>
                </a:solidFill>
              </a:rPr>
              <a:t>Job Cost Sheet</a:t>
            </a:r>
            <a:r>
              <a:rPr lang="en-US" dirty="0">
                <a:solidFill>
                  <a:srgbClr val="002060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1520151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Siklus</a:t>
            </a:r>
            <a:r>
              <a:rPr lang="en-US" dirty="0"/>
              <a:t> </a:t>
            </a:r>
            <a:r>
              <a:rPr lang="en-US" dirty="0" err="1"/>
              <a:t>pencatatan</a:t>
            </a:r>
            <a:r>
              <a:rPr lang="en-US" dirty="0"/>
              <a:t> </a:t>
            </a:r>
            <a:r>
              <a:rPr lang="en-US" dirty="0" err="1"/>
              <a:t>joc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71547969"/>
              </p:ext>
            </p:extLst>
          </p:nvPr>
        </p:nvGraphicFramePr>
        <p:xfrm>
          <a:off x="396077" y="773687"/>
          <a:ext cx="8229600" cy="4373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427939" y="4196794"/>
            <a:ext cx="1219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CGM</a:t>
            </a:r>
          </a:p>
          <a:p>
            <a:pPr algn="ctr"/>
            <a:r>
              <a:rPr lang="en-US" b="1" dirty="0" err="1">
                <a:solidFill>
                  <a:srgbClr val="C00000"/>
                </a:solidFill>
              </a:rPr>
              <a:t>Harga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en-US" b="1" dirty="0" err="1">
                <a:solidFill>
                  <a:srgbClr val="C00000"/>
                </a:solidFill>
              </a:rPr>
              <a:t>Pokok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en-US" b="1" dirty="0" err="1">
                <a:solidFill>
                  <a:srgbClr val="C00000"/>
                </a:solidFill>
              </a:rPr>
              <a:t>Produksi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249484" y="4191001"/>
            <a:ext cx="129539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CGS</a:t>
            </a:r>
          </a:p>
          <a:p>
            <a:pPr algn="ctr"/>
            <a:r>
              <a:rPr lang="en-US" b="1" dirty="0" err="1">
                <a:solidFill>
                  <a:srgbClr val="C00000"/>
                </a:solidFill>
              </a:rPr>
              <a:t>Harga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en-US" b="1" dirty="0" err="1">
                <a:solidFill>
                  <a:srgbClr val="C00000"/>
                </a:solidFill>
              </a:rPr>
              <a:t>Pokok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en-US" b="1" dirty="0" err="1">
                <a:solidFill>
                  <a:srgbClr val="C00000"/>
                </a:solidFill>
              </a:rPr>
              <a:t>Penjualan</a:t>
            </a:r>
            <a:endParaRPr lang="en-US" b="1" dirty="0">
              <a:solidFill>
                <a:srgbClr val="C00000"/>
              </a:solidFill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2895600" y="3276604"/>
            <a:ext cx="0" cy="914397"/>
          </a:xfrm>
          <a:prstGeom prst="straightConnector1">
            <a:avLst/>
          </a:prstGeom>
          <a:ln>
            <a:solidFill>
              <a:srgbClr val="00206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5943600" y="3263080"/>
            <a:ext cx="0" cy="914397"/>
          </a:xfrm>
          <a:prstGeom prst="straightConnector1">
            <a:avLst/>
          </a:prstGeom>
          <a:ln>
            <a:solidFill>
              <a:srgbClr val="00206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675064" y="4307937"/>
            <a:ext cx="1295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/>
              <a:t>WiP</a:t>
            </a:r>
            <a:endParaRPr lang="en-US" b="1" dirty="0"/>
          </a:p>
          <a:p>
            <a:pPr algn="ctr"/>
            <a:r>
              <a:rPr lang="en-US" b="1" dirty="0" err="1">
                <a:solidFill>
                  <a:srgbClr val="C00000"/>
                </a:solidFill>
              </a:rPr>
              <a:t>Barang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en-US" b="1" dirty="0" err="1">
                <a:solidFill>
                  <a:srgbClr val="C00000"/>
                </a:solidFill>
              </a:rPr>
              <a:t>Dalam</a:t>
            </a:r>
            <a:r>
              <a:rPr lang="en-US" b="1" dirty="0">
                <a:solidFill>
                  <a:srgbClr val="C00000"/>
                </a:solidFill>
              </a:rPr>
              <a:t> Proses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 flipV="1">
            <a:off x="1321158" y="3733803"/>
            <a:ext cx="0" cy="522021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582B5C0F-6504-4E46-B90B-2BE45936A86F}"/>
              </a:ext>
            </a:extLst>
          </p:cNvPr>
          <p:cNvCxnSpPr/>
          <p:nvPr/>
        </p:nvCxnSpPr>
        <p:spPr>
          <a:xfrm flipV="1">
            <a:off x="7634493" y="3733802"/>
            <a:ext cx="0" cy="522021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1E76006C-0FEF-4FF3-AE14-A55DC92698A7}"/>
              </a:ext>
            </a:extLst>
          </p:cNvPr>
          <p:cNvSpPr txBox="1"/>
          <p:nvPr/>
        </p:nvSpPr>
        <p:spPr>
          <a:xfrm>
            <a:off x="6986794" y="4307937"/>
            <a:ext cx="129539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Sales Price</a:t>
            </a:r>
          </a:p>
          <a:p>
            <a:pPr algn="ctr"/>
            <a:r>
              <a:rPr lang="en-US" b="1" dirty="0" err="1">
                <a:solidFill>
                  <a:srgbClr val="C00000"/>
                </a:solidFill>
              </a:rPr>
              <a:t>Harga</a:t>
            </a:r>
            <a:endParaRPr lang="en-US" b="1" dirty="0">
              <a:solidFill>
                <a:srgbClr val="C00000"/>
              </a:solidFill>
            </a:endParaRPr>
          </a:p>
          <a:p>
            <a:pPr algn="ctr"/>
            <a:r>
              <a:rPr lang="en-US" b="1" dirty="0" err="1">
                <a:solidFill>
                  <a:srgbClr val="C00000"/>
                </a:solidFill>
              </a:rPr>
              <a:t>Jual</a:t>
            </a:r>
            <a:endParaRPr lang="en-US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03098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Akuntansi</a:t>
            </a:r>
            <a:r>
              <a:rPr lang="en-US" dirty="0"/>
              <a:t> </a:t>
            </a:r>
            <a:r>
              <a:rPr lang="en-US" dirty="0" err="1"/>
              <a:t>biaya</a:t>
            </a:r>
            <a:r>
              <a:rPr lang="en-US" dirty="0"/>
              <a:t> </a:t>
            </a:r>
            <a:r>
              <a:rPr lang="en-US" dirty="0" err="1"/>
              <a:t>bahan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35018292"/>
              </p:ext>
            </p:extLst>
          </p:nvPr>
        </p:nvGraphicFramePr>
        <p:xfrm>
          <a:off x="533400" y="1752600"/>
          <a:ext cx="822960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00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Transaksi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Jurnal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Jumlah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Pembelian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bahan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Materials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xxx                     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   Accounts</a:t>
                      </a:r>
                      <a:r>
                        <a:rPr lang="en-US" baseline="0" dirty="0"/>
                        <a:t> Payable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 -</a:t>
                      </a:r>
                      <a:r>
                        <a:rPr lang="en-US" baseline="0" dirty="0"/>
                        <a:t>                    xxx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Pemakaian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bahan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Work in Process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xxx                     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Direct materials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Factory Overhead Control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Xxx                     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Indirect</a:t>
                      </a:r>
                      <a:r>
                        <a:rPr lang="en-US" baseline="0" dirty="0">
                          <a:solidFill>
                            <a:srgbClr val="FF0000"/>
                          </a:solidFill>
                        </a:rPr>
                        <a:t> materials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   Materials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 -</a:t>
                      </a:r>
                      <a:r>
                        <a:rPr lang="en-US" baseline="0" dirty="0"/>
                        <a:t>                    xxx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cxnSp>
        <p:nvCxnSpPr>
          <p:cNvPr id="5" name="Straight Arrow Connector 4"/>
          <p:cNvCxnSpPr/>
          <p:nvPr/>
        </p:nvCxnSpPr>
        <p:spPr>
          <a:xfrm flipV="1">
            <a:off x="2362200" y="3505200"/>
            <a:ext cx="533400" cy="304800"/>
          </a:xfrm>
          <a:prstGeom prst="straightConnector1">
            <a:avLst/>
          </a:prstGeom>
          <a:ln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V="1">
            <a:off x="2619801" y="3811704"/>
            <a:ext cx="419100" cy="381000"/>
          </a:xfrm>
          <a:prstGeom prst="straightConnector1">
            <a:avLst/>
          </a:prstGeom>
          <a:ln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364865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Akuntansi</a:t>
            </a:r>
            <a:r>
              <a:rPr lang="en-US" dirty="0"/>
              <a:t> </a:t>
            </a:r>
            <a:r>
              <a:rPr lang="en-US" dirty="0" err="1"/>
              <a:t>tenaga</a:t>
            </a:r>
            <a:r>
              <a:rPr lang="en-US" dirty="0"/>
              <a:t> </a:t>
            </a:r>
            <a:r>
              <a:rPr lang="en-US" dirty="0" err="1"/>
              <a:t>kerja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79497761"/>
              </p:ext>
            </p:extLst>
          </p:nvPr>
        </p:nvGraphicFramePr>
        <p:xfrm>
          <a:off x="457200" y="1752600"/>
          <a:ext cx="8229600" cy="445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81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Transaksi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Jurnal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Jumlah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Saat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biaya</a:t>
                      </a:r>
                      <a:r>
                        <a:rPr lang="en-US" baseline="0" dirty="0"/>
                        <a:t> TK </a:t>
                      </a:r>
                      <a:r>
                        <a:rPr lang="en-US" baseline="0" dirty="0" err="1"/>
                        <a:t>terjadi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Payroll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xxx         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   Accrued </a:t>
                      </a:r>
                      <a:r>
                        <a:rPr lang="en-US" baseline="0" dirty="0"/>
                        <a:t>Payroll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 -</a:t>
                      </a:r>
                      <a:r>
                        <a:rPr lang="en-US" baseline="0" dirty="0"/>
                        <a:t>          xxx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Saat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pembayaran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Accrued Payroll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xxx         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   Cash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 -</a:t>
                      </a:r>
                      <a:r>
                        <a:rPr lang="en-US" baseline="0" dirty="0"/>
                        <a:t>          xxx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aseline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Saat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pendistribusian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Work-in-Process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xxx         -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C00000"/>
                          </a:solidFill>
                        </a:rPr>
                        <a:t>BTKL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Factory Overhead</a:t>
                      </a:r>
                      <a:r>
                        <a:rPr lang="en-US" baseline="0" dirty="0"/>
                        <a:t> Control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xxx         -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70C0"/>
                          </a:solidFill>
                        </a:rPr>
                        <a:t>BTK-TL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Administrative</a:t>
                      </a:r>
                      <a:r>
                        <a:rPr lang="en-US" baseline="0" dirty="0"/>
                        <a:t> Salaries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xxx         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Marketing Salaries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xxx         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   Payroll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 -</a:t>
                      </a:r>
                      <a:r>
                        <a:rPr lang="en-US" baseline="0" dirty="0"/>
                        <a:t>          xxx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cxnSp>
        <p:nvCxnSpPr>
          <p:cNvPr id="5" name="Straight Arrow Connector 4"/>
          <p:cNvCxnSpPr/>
          <p:nvPr/>
        </p:nvCxnSpPr>
        <p:spPr>
          <a:xfrm flipV="1">
            <a:off x="1066800" y="4572000"/>
            <a:ext cx="2209800" cy="381000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V="1">
            <a:off x="1219200" y="4953000"/>
            <a:ext cx="2057400" cy="381000"/>
          </a:xfrm>
          <a:prstGeom prst="straightConnector1">
            <a:avLst/>
          </a:prstGeom>
          <a:ln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225293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Akuntansi</a:t>
            </a:r>
            <a:r>
              <a:rPr lang="en-US" dirty="0"/>
              <a:t> </a:t>
            </a:r>
            <a:r>
              <a:rPr lang="en-US" dirty="0" err="1"/>
              <a:t>biaya</a:t>
            </a:r>
            <a:r>
              <a:rPr lang="en-US" dirty="0"/>
              <a:t> overhead </a:t>
            </a:r>
            <a:r>
              <a:rPr lang="en-US" dirty="0" err="1"/>
              <a:t>pabrik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57997414"/>
              </p:ext>
            </p:extLst>
          </p:nvPr>
        </p:nvGraphicFramePr>
        <p:xfrm>
          <a:off x="381000" y="1447800"/>
          <a:ext cx="8229600" cy="52578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38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06479">
                <a:tc>
                  <a:txBody>
                    <a:bodyPr/>
                    <a:lstStyle/>
                    <a:p>
                      <a:r>
                        <a:rPr lang="en-US" sz="1200" dirty="0" err="1"/>
                        <a:t>Transaksi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/>
                        <a:t>Jurnal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/>
                        <a:t>Jumlah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1138">
                <a:tc>
                  <a:txBody>
                    <a:bodyPr/>
                    <a:lstStyle/>
                    <a:p>
                      <a:r>
                        <a:rPr lang="en-US" sz="1200" dirty="0"/>
                        <a:t>Estimated Factory Overhead Applied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Work-in-process</a:t>
                      </a:r>
                    </a:p>
                    <a:p>
                      <a:r>
                        <a:rPr lang="en-US" sz="1200" baseline="0" dirty="0"/>
                        <a:t>      Applied Factory Overhead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xxx                     -</a:t>
                      </a:r>
                    </a:p>
                    <a:p>
                      <a:r>
                        <a:rPr lang="en-US" sz="1200" dirty="0"/>
                        <a:t>-                       xxx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5724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02050">
                <a:tc>
                  <a:txBody>
                    <a:bodyPr/>
                    <a:lstStyle/>
                    <a:p>
                      <a:r>
                        <a:rPr lang="en-US" sz="1200" dirty="0"/>
                        <a:t>Actual Factory Overhead Incurred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Factory Overhead Control</a:t>
                      </a:r>
                    </a:p>
                    <a:p>
                      <a:r>
                        <a:rPr lang="en-US" sz="1200" dirty="0"/>
                        <a:t>     </a:t>
                      </a:r>
                      <a:r>
                        <a:rPr lang="en-US" sz="1200" dirty="0" err="1"/>
                        <a:t>Acm</a:t>
                      </a:r>
                      <a:r>
                        <a:rPr lang="en-US" sz="1200" dirty="0"/>
                        <a:t>.</a:t>
                      </a:r>
                      <a:r>
                        <a:rPr lang="en-US" sz="1200" baseline="0" dirty="0"/>
                        <a:t> </a:t>
                      </a:r>
                      <a:r>
                        <a:rPr lang="en-US" sz="1200" baseline="0" dirty="0" err="1"/>
                        <a:t>Depr</a:t>
                      </a:r>
                      <a:r>
                        <a:rPr lang="en-US" sz="1200" baseline="0" dirty="0"/>
                        <a:t>. of Equipment</a:t>
                      </a:r>
                    </a:p>
                    <a:p>
                      <a:r>
                        <a:rPr lang="en-US" sz="1200" baseline="0" dirty="0"/>
                        <a:t>     Prepaid insurance</a:t>
                      </a:r>
                    </a:p>
                    <a:p>
                      <a:r>
                        <a:rPr lang="en-US" sz="1200" baseline="0" dirty="0"/>
                        <a:t>     Cash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xxx                     -</a:t>
                      </a:r>
                      <a:r>
                        <a:rPr lang="en-US" sz="1200" baseline="0" dirty="0"/>
                        <a:t>  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sz="1200" baseline="0" dirty="0"/>
                        <a:t>                 xxx  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sz="1200" baseline="0" dirty="0"/>
                        <a:t>                 xxx 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sz="1200" baseline="0" dirty="0"/>
                        <a:t>                 xxx               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5724"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          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1138">
                <a:tc>
                  <a:txBody>
                    <a:bodyPr/>
                    <a:lstStyle/>
                    <a:p>
                      <a:r>
                        <a:rPr lang="en-US" sz="1200" dirty="0"/>
                        <a:t>Closed Applied Factory</a:t>
                      </a:r>
                      <a:r>
                        <a:rPr lang="en-US" sz="1200" baseline="0" dirty="0"/>
                        <a:t> Overhead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Applied Factory Overhead</a:t>
                      </a:r>
                    </a:p>
                    <a:p>
                      <a:r>
                        <a:rPr lang="en-US" sz="1200" dirty="0"/>
                        <a:t>     Factory Overhead Control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xxx                     -</a:t>
                      </a:r>
                    </a:p>
                    <a:p>
                      <a:r>
                        <a:rPr lang="en-US" sz="1200" dirty="0"/>
                        <a:t>-                       xxx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5724"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902050">
                <a:tc>
                  <a:txBody>
                    <a:bodyPr/>
                    <a:lstStyle/>
                    <a:p>
                      <a:r>
                        <a:rPr lang="en-US" sz="1200" dirty="0"/>
                        <a:t>Underapplied</a:t>
                      </a:r>
                      <a:r>
                        <a:rPr lang="en-US" sz="1200" baseline="0" dirty="0"/>
                        <a:t> Factory (D) Overhead (AFO &lt; FOC)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/>
                        <a:t>Underapplied</a:t>
                      </a:r>
                      <a:r>
                        <a:rPr lang="en-US" sz="1200" dirty="0"/>
                        <a:t> Overhead</a:t>
                      </a:r>
                    </a:p>
                    <a:p>
                      <a:r>
                        <a:rPr lang="en-US" sz="1200" dirty="0"/>
                        <a:t>     Factory</a:t>
                      </a:r>
                      <a:r>
                        <a:rPr lang="en-US" sz="1200" baseline="0" dirty="0"/>
                        <a:t> Overhead Control  </a:t>
                      </a:r>
                    </a:p>
                    <a:p>
                      <a:r>
                        <a:rPr lang="en-US" sz="1200" baseline="0" dirty="0"/>
                        <a:t>Cost of Goods Sold</a:t>
                      </a:r>
                    </a:p>
                    <a:p>
                      <a:r>
                        <a:rPr lang="en-US" sz="1200" baseline="0" dirty="0"/>
                        <a:t>     </a:t>
                      </a:r>
                      <a:r>
                        <a:rPr lang="en-US" sz="1200" baseline="0" dirty="0" err="1"/>
                        <a:t>Underapplied</a:t>
                      </a:r>
                      <a:r>
                        <a:rPr lang="en-US" sz="1200" baseline="0" dirty="0"/>
                        <a:t> Overhead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xxx                     -</a:t>
                      </a:r>
                    </a:p>
                    <a:p>
                      <a:r>
                        <a:rPr lang="en-US" sz="1200" dirty="0"/>
                        <a:t>-                       xxx</a:t>
                      </a:r>
                    </a:p>
                    <a:p>
                      <a:r>
                        <a:rPr lang="en-US" sz="1200" dirty="0"/>
                        <a:t>xxx                     -</a:t>
                      </a:r>
                    </a:p>
                    <a:p>
                      <a:r>
                        <a:rPr lang="en-US" sz="1200" dirty="0"/>
                        <a:t>-                       xxx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5724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902050">
                <a:tc>
                  <a:txBody>
                    <a:bodyPr/>
                    <a:lstStyle/>
                    <a:p>
                      <a:r>
                        <a:rPr lang="en-US" sz="1200" dirty="0"/>
                        <a:t>Overapplied Factory (Cr) Overhead (AFO&gt;FOC)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Factory Overhead Control</a:t>
                      </a:r>
                    </a:p>
                    <a:p>
                      <a:r>
                        <a:rPr lang="en-US" sz="1200" dirty="0"/>
                        <a:t>     </a:t>
                      </a:r>
                      <a:r>
                        <a:rPr lang="en-US" sz="1200" dirty="0" err="1"/>
                        <a:t>Overapplied</a:t>
                      </a:r>
                      <a:r>
                        <a:rPr lang="en-US" sz="1200" dirty="0"/>
                        <a:t> Overhead</a:t>
                      </a:r>
                    </a:p>
                    <a:p>
                      <a:r>
                        <a:rPr lang="en-US" sz="1200" dirty="0" err="1"/>
                        <a:t>Overapplied</a:t>
                      </a:r>
                      <a:r>
                        <a:rPr lang="en-US" sz="1200" dirty="0"/>
                        <a:t> Overhead</a:t>
                      </a:r>
                    </a:p>
                    <a:p>
                      <a:r>
                        <a:rPr lang="en-US" sz="1200" dirty="0"/>
                        <a:t>      Cost of Goods Sold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xxx                     -</a:t>
                      </a:r>
                    </a:p>
                    <a:p>
                      <a:r>
                        <a:rPr lang="en-US" sz="1200" dirty="0"/>
                        <a:t>-                       xxx</a:t>
                      </a:r>
                    </a:p>
                    <a:p>
                      <a:r>
                        <a:rPr lang="en-US" sz="1200" dirty="0"/>
                        <a:t>xxx                     -</a:t>
                      </a:r>
                    </a:p>
                    <a:p>
                      <a:r>
                        <a:rPr lang="en-US" sz="1200" dirty="0"/>
                        <a:t>-                       xxx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369C0364-283A-49A4-AFE5-00A569C063A3}"/>
              </a:ext>
            </a:extLst>
          </p:cNvPr>
          <p:cNvCxnSpPr/>
          <p:nvPr/>
        </p:nvCxnSpPr>
        <p:spPr>
          <a:xfrm flipH="1">
            <a:off x="6781800" y="2286000"/>
            <a:ext cx="914400" cy="167640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01068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Penyimpanan</a:t>
            </a:r>
            <a:r>
              <a:rPr lang="en-US" dirty="0"/>
              <a:t> </a:t>
            </a:r>
            <a:r>
              <a:rPr lang="en-US" dirty="0" err="1"/>
              <a:t>barang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gudang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>
                <a:solidFill>
                  <a:srgbClr val="002060"/>
                </a:solidFill>
              </a:rPr>
              <a:t>Ketika</a:t>
            </a:r>
            <a:r>
              <a:rPr lang="en-US" dirty="0">
                <a:solidFill>
                  <a:srgbClr val="002060"/>
                </a:solidFill>
              </a:rPr>
              <a:t> proses </a:t>
            </a:r>
            <a:r>
              <a:rPr lang="en-US" dirty="0" err="1">
                <a:solidFill>
                  <a:srgbClr val="002060"/>
                </a:solidFill>
              </a:rPr>
              <a:t>produksi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telah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selesai</a:t>
            </a:r>
            <a:r>
              <a:rPr lang="en-US" dirty="0">
                <a:solidFill>
                  <a:srgbClr val="002060"/>
                </a:solidFill>
              </a:rPr>
              <a:t> (</a:t>
            </a:r>
            <a:r>
              <a:rPr lang="en-US" dirty="0" err="1">
                <a:solidFill>
                  <a:srgbClr val="002060"/>
                </a:solidFill>
              </a:rPr>
              <a:t>semua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sumberdaya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telah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diserap</a:t>
            </a:r>
            <a:r>
              <a:rPr lang="en-US" dirty="0">
                <a:solidFill>
                  <a:srgbClr val="002060"/>
                </a:solidFill>
              </a:rPr>
              <a:t> 100%) </a:t>
            </a:r>
            <a:r>
              <a:rPr lang="en-US" dirty="0" err="1">
                <a:solidFill>
                  <a:srgbClr val="002060"/>
                </a:solidFill>
              </a:rPr>
              <a:t>maka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barang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dikirim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ke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gudang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barang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jadi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>
                <a:solidFill>
                  <a:srgbClr val="002060"/>
                </a:solidFill>
                <a:sym typeface="Wingdings" pitchFamily="2" charset="2"/>
              </a:rPr>
              <a:t>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sym typeface="Wingdings" pitchFamily="2" charset="2"/>
              </a:rPr>
              <a:t>muncul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sym typeface="Wingdings" pitchFamily="2" charset="2"/>
              </a:rPr>
              <a:t> Cost of Goods Manufactured (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sym typeface="Wingdings" pitchFamily="2" charset="2"/>
              </a:rPr>
              <a:t>Harga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sym typeface="Wingdings" pitchFamily="2" charset="2"/>
              </a:rPr>
              <a:t>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sym typeface="Wingdings" pitchFamily="2" charset="2"/>
              </a:rPr>
              <a:t>Pokok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sym typeface="Wingdings" pitchFamily="2" charset="2"/>
              </a:rPr>
              <a:t>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sym typeface="Wingdings" pitchFamily="2" charset="2"/>
              </a:rPr>
              <a:t>Produksi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sym typeface="Wingdings" pitchFamily="2" charset="2"/>
              </a:rPr>
              <a:t>).</a:t>
            </a:r>
          </a:p>
          <a:p>
            <a:endParaRPr lang="en-US" dirty="0">
              <a:solidFill>
                <a:srgbClr val="002060"/>
              </a:solidFill>
              <a:sym typeface="Wingdings" pitchFamily="2" charset="2"/>
            </a:endParaRPr>
          </a:p>
          <a:p>
            <a:r>
              <a:rPr lang="en-US" dirty="0" err="1">
                <a:solidFill>
                  <a:srgbClr val="002060"/>
                </a:solidFill>
                <a:sym typeface="Wingdings" pitchFamily="2" charset="2"/>
              </a:rPr>
              <a:t>Jurnal</a:t>
            </a:r>
            <a:r>
              <a:rPr lang="en-US" dirty="0">
                <a:solidFill>
                  <a:srgbClr val="002060"/>
                </a:solidFill>
                <a:sym typeface="Wingdings" pitchFamily="2" charset="2"/>
              </a:rPr>
              <a:t> yang </a:t>
            </a:r>
            <a:r>
              <a:rPr lang="en-US" dirty="0" err="1">
                <a:solidFill>
                  <a:srgbClr val="002060"/>
                </a:solidFill>
                <a:sym typeface="Wingdings" pitchFamily="2" charset="2"/>
              </a:rPr>
              <a:t>diperlukan</a:t>
            </a:r>
            <a:r>
              <a:rPr lang="en-US" dirty="0">
                <a:solidFill>
                  <a:srgbClr val="002060"/>
                </a:solidFill>
                <a:sym typeface="Wingdings" pitchFamily="2" charset="2"/>
              </a:rPr>
              <a:t> </a:t>
            </a:r>
            <a:r>
              <a:rPr lang="en-US" dirty="0" err="1">
                <a:solidFill>
                  <a:srgbClr val="002060"/>
                </a:solidFill>
                <a:sym typeface="Wingdings" pitchFamily="2" charset="2"/>
              </a:rPr>
              <a:t>untuk</a:t>
            </a:r>
            <a:r>
              <a:rPr lang="en-US" dirty="0">
                <a:solidFill>
                  <a:srgbClr val="002060"/>
                </a:solidFill>
                <a:sym typeface="Wingdings" pitchFamily="2" charset="2"/>
              </a:rPr>
              <a:t> </a:t>
            </a:r>
            <a:r>
              <a:rPr lang="en-US" dirty="0" err="1">
                <a:solidFill>
                  <a:srgbClr val="002060"/>
                </a:solidFill>
                <a:sym typeface="Wingdings" pitchFamily="2" charset="2"/>
              </a:rPr>
              <a:t>mencatat</a:t>
            </a:r>
            <a:r>
              <a:rPr lang="en-US" dirty="0">
                <a:solidFill>
                  <a:srgbClr val="002060"/>
                </a:solidFill>
                <a:sym typeface="Wingdings" pitchFamily="2" charset="2"/>
              </a:rPr>
              <a:t> proses </a:t>
            </a:r>
            <a:r>
              <a:rPr lang="en-US" dirty="0" err="1">
                <a:solidFill>
                  <a:srgbClr val="002060"/>
                </a:solidFill>
                <a:sym typeface="Wingdings" pitchFamily="2" charset="2"/>
              </a:rPr>
              <a:t>penyimpanan</a:t>
            </a:r>
            <a:r>
              <a:rPr lang="en-US" dirty="0">
                <a:solidFill>
                  <a:srgbClr val="002060"/>
                </a:solidFill>
                <a:sym typeface="Wingdings" pitchFamily="2" charset="2"/>
              </a:rPr>
              <a:t> </a:t>
            </a:r>
            <a:r>
              <a:rPr lang="en-US" dirty="0" err="1">
                <a:solidFill>
                  <a:srgbClr val="002060"/>
                </a:solidFill>
                <a:sym typeface="Wingdings" pitchFamily="2" charset="2"/>
              </a:rPr>
              <a:t>ke</a:t>
            </a:r>
            <a:r>
              <a:rPr lang="en-US" dirty="0">
                <a:solidFill>
                  <a:srgbClr val="002060"/>
                </a:solidFill>
                <a:sym typeface="Wingdings" pitchFamily="2" charset="2"/>
              </a:rPr>
              <a:t> </a:t>
            </a:r>
            <a:r>
              <a:rPr lang="en-US" dirty="0" err="1">
                <a:solidFill>
                  <a:srgbClr val="002060"/>
                </a:solidFill>
                <a:sym typeface="Wingdings" pitchFamily="2" charset="2"/>
              </a:rPr>
              <a:t>gudang</a:t>
            </a:r>
            <a:r>
              <a:rPr lang="en-US" dirty="0">
                <a:solidFill>
                  <a:srgbClr val="002060"/>
                </a:solidFill>
                <a:sym typeface="Wingdings" pitchFamily="2" charset="2"/>
              </a:rPr>
              <a:t> </a:t>
            </a:r>
            <a:r>
              <a:rPr lang="en-US" dirty="0" err="1">
                <a:solidFill>
                  <a:srgbClr val="002060"/>
                </a:solidFill>
                <a:sym typeface="Wingdings" pitchFamily="2" charset="2"/>
              </a:rPr>
              <a:t>barang</a:t>
            </a:r>
            <a:r>
              <a:rPr lang="en-US" dirty="0">
                <a:solidFill>
                  <a:srgbClr val="002060"/>
                </a:solidFill>
                <a:sym typeface="Wingdings" pitchFamily="2" charset="2"/>
              </a:rPr>
              <a:t> </a:t>
            </a:r>
            <a:r>
              <a:rPr lang="en-US" dirty="0" err="1">
                <a:solidFill>
                  <a:srgbClr val="002060"/>
                </a:solidFill>
                <a:sym typeface="Wingdings" pitchFamily="2" charset="2"/>
              </a:rPr>
              <a:t>jadi</a:t>
            </a:r>
            <a:r>
              <a:rPr lang="en-US" dirty="0">
                <a:solidFill>
                  <a:srgbClr val="002060"/>
                </a:solidFill>
                <a:sym typeface="Wingdings" pitchFamily="2" charset="2"/>
              </a:rPr>
              <a:t>:</a:t>
            </a:r>
          </a:p>
          <a:p>
            <a:pPr marL="114300" indent="0">
              <a:buNone/>
            </a:pPr>
            <a:r>
              <a:rPr lang="en-US" dirty="0">
                <a:solidFill>
                  <a:srgbClr val="002060"/>
                </a:solidFill>
                <a:sym typeface="Wingdings" pitchFamily="2" charset="2"/>
              </a:rPr>
              <a:t>   </a:t>
            </a:r>
          </a:p>
          <a:p>
            <a:pPr marL="114300" indent="0">
              <a:buNone/>
            </a:pPr>
            <a:r>
              <a:rPr lang="en-US" dirty="0">
                <a:solidFill>
                  <a:srgbClr val="002060"/>
                </a:solidFill>
                <a:sym typeface="Wingdings" pitchFamily="2" charset="2"/>
              </a:rPr>
              <a:t>   	</a:t>
            </a:r>
            <a:r>
              <a:rPr lang="en-US" dirty="0">
                <a:solidFill>
                  <a:srgbClr val="C00000"/>
                </a:solidFill>
                <a:sym typeface="Wingdings" pitchFamily="2" charset="2"/>
              </a:rPr>
              <a:t>Finished Goods		xxx	-</a:t>
            </a:r>
          </a:p>
          <a:p>
            <a:pPr marL="114300" indent="0">
              <a:buNone/>
            </a:pPr>
            <a:r>
              <a:rPr lang="en-US" dirty="0">
                <a:solidFill>
                  <a:srgbClr val="C00000"/>
                </a:solidFill>
                <a:sym typeface="Wingdings" pitchFamily="2" charset="2"/>
              </a:rPr>
              <a:t>	    Work-in-process		-	xxx</a:t>
            </a:r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71463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Penyerahan</a:t>
            </a:r>
            <a:r>
              <a:rPr lang="en-US" dirty="0"/>
              <a:t> </a:t>
            </a:r>
            <a:r>
              <a:rPr lang="en-US" dirty="0" err="1"/>
              <a:t>barang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konsumen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penjualan</a:t>
            </a:r>
            <a:r>
              <a:rPr lang="en-US" dirty="0"/>
              <a:t>, </a:t>
            </a:r>
            <a:r>
              <a:rPr lang="en-US" dirty="0" err="1"/>
              <a:t>barang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dikeluarkan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gudang</a:t>
            </a:r>
            <a:r>
              <a:rPr lang="en-US" dirty="0"/>
              <a:t> </a:t>
            </a:r>
            <a:r>
              <a:rPr lang="en-US" dirty="0" err="1"/>
              <a:t>barang</a:t>
            </a:r>
            <a:r>
              <a:rPr lang="en-US" dirty="0"/>
              <a:t> </a:t>
            </a:r>
            <a:r>
              <a:rPr lang="en-US" dirty="0" err="1"/>
              <a:t>jadi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diserahkan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konsumen</a:t>
            </a:r>
            <a:r>
              <a:rPr lang="en-US" dirty="0"/>
              <a:t> </a:t>
            </a:r>
            <a:r>
              <a:rPr lang="en-US" dirty="0">
                <a:sym typeface="Wingdings" pitchFamily="2" charset="2"/>
              </a:rPr>
              <a:t>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sym typeface="Wingdings" pitchFamily="2" charset="2"/>
              </a:rPr>
              <a:t>Cost of Goods Sold (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sym typeface="Wingdings" pitchFamily="2" charset="2"/>
              </a:rPr>
              <a:t>Harga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sym typeface="Wingdings" pitchFamily="2" charset="2"/>
              </a:rPr>
              <a:t>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sym typeface="Wingdings" pitchFamily="2" charset="2"/>
              </a:rPr>
              <a:t>Pokok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sym typeface="Wingdings" pitchFamily="2" charset="2"/>
              </a:rPr>
              <a:t>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sym typeface="Wingdings" pitchFamily="2" charset="2"/>
              </a:rPr>
              <a:t>Penjualan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sym typeface="Wingdings" pitchFamily="2" charset="2"/>
              </a:rPr>
              <a:t>)</a:t>
            </a:r>
          </a:p>
          <a:p>
            <a:endParaRPr lang="en-US" dirty="0">
              <a:solidFill>
                <a:schemeClr val="accent2">
                  <a:lumMod val="75000"/>
                </a:schemeClr>
              </a:solidFill>
              <a:sym typeface="Wingdings" pitchFamily="2" charset="2"/>
            </a:endParaRPr>
          </a:p>
          <a:p>
            <a:r>
              <a:rPr lang="en-US" dirty="0" err="1">
                <a:sym typeface="Wingdings" pitchFamily="2" charset="2"/>
              </a:rPr>
              <a:t>Jurnal</a:t>
            </a:r>
            <a:r>
              <a:rPr lang="en-US" dirty="0">
                <a:sym typeface="Wingdings" pitchFamily="2" charset="2"/>
              </a:rPr>
              <a:t> yang </a:t>
            </a:r>
            <a:r>
              <a:rPr lang="en-US" dirty="0" err="1">
                <a:sym typeface="Wingdings" pitchFamily="2" charset="2"/>
              </a:rPr>
              <a:t>digunakan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untuk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mencatat</a:t>
            </a:r>
            <a:r>
              <a:rPr lang="en-US" dirty="0">
                <a:sym typeface="Wingdings" pitchFamily="2" charset="2"/>
              </a:rPr>
              <a:t> proses </a:t>
            </a:r>
            <a:r>
              <a:rPr lang="en-US" dirty="0" err="1">
                <a:sym typeface="Wingdings" pitchFamily="2" charset="2"/>
              </a:rPr>
              <a:t>penyerahan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barang</a:t>
            </a:r>
            <a:r>
              <a:rPr lang="en-US" dirty="0">
                <a:sym typeface="Wingdings" pitchFamily="2" charset="2"/>
              </a:rPr>
              <a:t> dan </a:t>
            </a:r>
            <a:r>
              <a:rPr lang="en-US" dirty="0" err="1">
                <a:sym typeface="Wingdings" pitchFamily="2" charset="2"/>
              </a:rPr>
              <a:t>penagihan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kepada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konsumen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adalah</a:t>
            </a:r>
            <a:r>
              <a:rPr lang="en-US" dirty="0">
                <a:sym typeface="Wingdings" pitchFamily="2" charset="2"/>
              </a:rPr>
              <a:t>:</a:t>
            </a:r>
          </a:p>
          <a:p>
            <a:endParaRPr lang="en-US" dirty="0">
              <a:sym typeface="Wingdings" pitchFamily="2" charset="2"/>
            </a:endParaRPr>
          </a:p>
          <a:p>
            <a:pPr marL="114300" indent="0">
              <a:buNone/>
            </a:pPr>
            <a:r>
              <a:rPr lang="en-US" dirty="0">
                <a:sym typeface="Wingdings" pitchFamily="2" charset="2"/>
              </a:rPr>
              <a:t>	Cost of Goods Sold		xxx	-</a:t>
            </a:r>
          </a:p>
          <a:p>
            <a:pPr marL="114300" indent="0">
              <a:buNone/>
            </a:pPr>
            <a:r>
              <a:rPr lang="en-US" dirty="0">
                <a:sym typeface="Wingdings" pitchFamily="2" charset="2"/>
              </a:rPr>
              <a:t>	   Finished Goods		-	xxx</a:t>
            </a:r>
          </a:p>
          <a:p>
            <a:pPr marL="114300" indent="0">
              <a:buNone/>
            </a:pPr>
            <a:r>
              <a:rPr lang="en-US" dirty="0">
                <a:sym typeface="Wingdings" pitchFamily="2" charset="2"/>
              </a:rPr>
              <a:t>	Accounts Receivable		xxx	-</a:t>
            </a:r>
          </a:p>
          <a:p>
            <a:pPr marL="114300" indent="0">
              <a:buNone/>
            </a:pPr>
            <a:r>
              <a:rPr lang="en-US" dirty="0">
                <a:sym typeface="Wingdings" pitchFamily="2" charset="2"/>
              </a:rPr>
              <a:t>	   Sales				-	xxx</a:t>
            </a:r>
          </a:p>
          <a:p>
            <a:pPr marL="114300" indent="0">
              <a:buNone/>
            </a:pPr>
            <a:endParaRPr lang="en-US" dirty="0">
              <a:sym typeface="Wingdings" pitchFamily="2" charset="2"/>
            </a:endParaRPr>
          </a:p>
          <a:p>
            <a:pPr marL="114300" indent="0">
              <a:buNone/>
            </a:pPr>
            <a:r>
              <a:rPr lang="en-US" dirty="0" err="1">
                <a:solidFill>
                  <a:srgbClr val="C00000"/>
                </a:solidFill>
                <a:sym typeface="Wingdings" pitchFamily="2" charset="2"/>
              </a:rPr>
              <a:t>Jurnal</a:t>
            </a:r>
            <a:r>
              <a:rPr lang="en-US" dirty="0">
                <a:solidFill>
                  <a:srgbClr val="C00000"/>
                </a:solidFill>
                <a:sym typeface="Wingdings" pitchFamily="2" charset="2"/>
              </a:rPr>
              <a:t> </a:t>
            </a:r>
            <a:r>
              <a:rPr lang="en-US" dirty="0" err="1">
                <a:solidFill>
                  <a:srgbClr val="C00000"/>
                </a:solidFill>
                <a:sym typeface="Wingdings" pitchFamily="2" charset="2"/>
              </a:rPr>
              <a:t>dicatat</a:t>
            </a:r>
            <a:r>
              <a:rPr lang="en-US" dirty="0">
                <a:solidFill>
                  <a:srgbClr val="C00000"/>
                </a:solidFill>
                <a:sym typeface="Wingdings" pitchFamily="2" charset="2"/>
              </a:rPr>
              <a:t> </a:t>
            </a:r>
            <a:r>
              <a:rPr lang="en-US" dirty="0" err="1">
                <a:solidFill>
                  <a:srgbClr val="C00000"/>
                </a:solidFill>
                <a:sym typeface="Wingdings" pitchFamily="2" charset="2"/>
              </a:rPr>
              <a:t>dengan</a:t>
            </a:r>
            <a:r>
              <a:rPr lang="en-US" dirty="0">
                <a:solidFill>
                  <a:srgbClr val="C00000"/>
                </a:solidFill>
                <a:sym typeface="Wingdings" pitchFamily="2" charset="2"/>
              </a:rPr>
              <a:t> </a:t>
            </a:r>
            <a:r>
              <a:rPr lang="en-US" dirty="0" err="1">
                <a:solidFill>
                  <a:srgbClr val="C00000"/>
                </a:solidFill>
                <a:sym typeface="Wingdings" pitchFamily="2" charset="2"/>
              </a:rPr>
              <a:t>metode</a:t>
            </a:r>
            <a:r>
              <a:rPr lang="en-US" dirty="0">
                <a:solidFill>
                  <a:srgbClr val="C00000"/>
                </a:solidFill>
                <a:sym typeface="Wingdings" pitchFamily="2" charset="2"/>
              </a:rPr>
              <a:t> </a:t>
            </a:r>
            <a:r>
              <a:rPr lang="en-US" dirty="0" err="1">
                <a:solidFill>
                  <a:srgbClr val="C00000"/>
                </a:solidFill>
                <a:sym typeface="Wingdings" pitchFamily="2" charset="2"/>
              </a:rPr>
              <a:t>apa</a:t>
            </a:r>
            <a:r>
              <a:rPr lang="en-US" dirty="0">
                <a:solidFill>
                  <a:srgbClr val="C00000"/>
                </a:solidFill>
                <a:sym typeface="Wingdings" pitchFamily="2" charset="2"/>
              </a:rPr>
              <a:t> </a:t>
            </a:r>
            <a:r>
              <a:rPr lang="en-US" dirty="0" err="1">
                <a:solidFill>
                  <a:srgbClr val="C00000"/>
                </a:solidFill>
                <a:sym typeface="Wingdings" pitchFamily="2" charset="2"/>
              </a:rPr>
              <a:t>ya</a:t>
            </a:r>
            <a:r>
              <a:rPr lang="en-US" dirty="0">
                <a:solidFill>
                  <a:srgbClr val="C00000"/>
                </a:solidFill>
                <a:sym typeface="Wingdings" pitchFamily="2" charset="2"/>
              </a:rPr>
              <a:t>?</a:t>
            </a:r>
            <a:r>
              <a:rPr lang="en-US" dirty="0">
                <a:sym typeface="Wingdings" pitchFamily="2" charset="2"/>
              </a:rPr>
              <a:t>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903206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351</TotalTime>
  <Words>574</Words>
  <Application>Microsoft Office PowerPoint</Application>
  <PresentationFormat>On-screen Show (4:3)</PresentationFormat>
  <Paragraphs>165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Book Antiqua</vt:lpstr>
      <vt:lpstr>Calibri</vt:lpstr>
      <vt:lpstr>Century Gothic</vt:lpstr>
      <vt:lpstr>Apothecary</vt:lpstr>
      <vt:lpstr>JOB ORDER COSTING</vt:lpstr>
      <vt:lpstr>Tipe produksi</vt:lpstr>
      <vt:lpstr>Job order costing</vt:lpstr>
      <vt:lpstr>Siklus pencatatan joc</vt:lpstr>
      <vt:lpstr>Akuntansi biaya bahan</vt:lpstr>
      <vt:lpstr>Akuntansi tenaga kerja</vt:lpstr>
      <vt:lpstr>Akuntansi biaya overhead pabrik</vt:lpstr>
      <vt:lpstr>Penyimpanan barang ke gudang</vt:lpstr>
      <vt:lpstr>Penyerahan barang ke konsumen</vt:lpstr>
      <vt:lpstr>Contoh kasus</vt:lpstr>
      <vt:lpstr>jawaban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Contoh job cost sheet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JOB ORDER COSTING</dc:title>
  <dc:creator>retno indah</dc:creator>
  <cp:lastModifiedBy>user</cp:lastModifiedBy>
  <cp:revision>26</cp:revision>
  <dcterms:created xsi:type="dcterms:W3CDTF">2020-08-06T15:39:53Z</dcterms:created>
  <dcterms:modified xsi:type="dcterms:W3CDTF">2020-09-14T04:53:18Z</dcterms:modified>
</cp:coreProperties>
</file>