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7"/>
  </p:notesMasterIdLst>
  <p:sldIdLst>
    <p:sldId id="257" r:id="rId2"/>
    <p:sldId id="304" r:id="rId3"/>
    <p:sldId id="258" r:id="rId4"/>
    <p:sldId id="297" r:id="rId5"/>
    <p:sldId id="259" r:id="rId6"/>
    <p:sldId id="260" r:id="rId7"/>
    <p:sldId id="261" r:id="rId8"/>
    <p:sldId id="298" r:id="rId9"/>
    <p:sldId id="331" r:id="rId10"/>
    <p:sldId id="332" r:id="rId11"/>
    <p:sldId id="333" r:id="rId12"/>
    <p:sldId id="334" r:id="rId13"/>
    <p:sldId id="335" r:id="rId14"/>
    <p:sldId id="336" r:id="rId15"/>
    <p:sldId id="338" r:id="rId16"/>
    <p:sldId id="339" r:id="rId17"/>
    <p:sldId id="340" r:id="rId18"/>
    <p:sldId id="341" r:id="rId19"/>
    <p:sldId id="263" r:id="rId20"/>
    <p:sldId id="264" r:id="rId21"/>
    <p:sldId id="265" r:id="rId22"/>
    <p:sldId id="266" r:id="rId23"/>
    <p:sldId id="267" r:id="rId24"/>
    <p:sldId id="299" r:id="rId25"/>
    <p:sldId id="342" r:id="rId26"/>
    <p:sldId id="268" r:id="rId27"/>
    <p:sldId id="269" r:id="rId28"/>
    <p:sldId id="272" r:id="rId29"/>
    <p:sldId id="305" r:id="rId30"/>
    <p:sldId id="306" r:id="rId31"/>
    <p:sldId id="307" r:id="rId32"/>
    <p:sldId id="274" r:id="rId33"/>
    <p:sldId id="275" r:id="rId34"/>
    <p:sldId id="315" r:id="rId35"/>
    <p:sldId id="329" r:id="rId36"/>
    <p:sldId id="317" r:id="rId37"/>
    <p:sldId id="318" r:id="rId38"/>
    <p:sldId id="319" r:id="rId39"/>
    <p:sldId id="321" r:id="rId40"/>
    <p:sldId id="322" r:id="rId41"/>
    <p:sldId id="325" r:id="rId42"/>
    <p:sldId id="328" r:id="rId43"/>
    <p:sldId id="276" r:id="rId44"/>
    <p:sldId id="277" r:id="rId45"/>
    <p:sldId id="278" r:id="rId46"/>
    <p:sldId id="279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4" r:id="rId61"/>
    <p:sldId id="295" r:id="rId62"/>
    <p:sldId id="301" r:id="rId63"/>
    <p:sldId id="302" r:id="rId64"/>
    <p:sldId id="300" r:id="rId65"/>
    <p:sldId id="296" r:id="rId6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A8D0D-EBC3-4CEC-8F1F-A19CDFB198C2}" type="datetimeFigureOut">
              <a:rPr lang="id-ID" smtClean="0"/>
              <a:t>01/04/2019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E394E-19DE-4304-9B45-67312BAF1CF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993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0AFDA-F677-4499-A5CF-568BFB7DD6B5}" type="slidenum">
              <a:rPr lang="en-US"/>
              <a:pPr/>
              <a:t>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9" y="4343361"/>
            <a:ext cx="5485765" cy="411550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0618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2D51B-7668-4D62-9722-9D98A54AB7D1}" type="slidenum">
              <a:rPr lang="en-US"/>
              <a:pPr/>
              <a:t>61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17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CD4A0-4891-4878-A357-443C180DCB79}" type="slidenum">
              <a:rPr lang="en-US"/>
              <a:pPr/>
              <a:t>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9" y="4343361"/>
            <a:ext cx="5485765" cy="411550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5246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E394E-19DE-4304-9B45-67312BAF1CF6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141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ED4C51-BADB-4750-A3A2-2A06C9AB8F41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3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25445C-5031-46C8-A092-7B47D18983C5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175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75B4C0-73EF-4225-9AED-70DBD3E8ED90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71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F8A49B-0B84-44F3-A65B-8B4F10A9C63F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41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E394E-19DE-4304-9B45-67312BAF1CF6}" type="slidenum">
              <a:rPr lang="id-ID" smtClean="0"/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0647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id-ID" smtClean="0"/>
              <a:t>Contoh kasus: Berdekatan dengan Perayaan Hari Kartini: Kasus pemerkosaan, pembunuhan dan pembakaran perempuan usia 17 tahun. Apa yang bisa kita lakukan untuk meng-counter masalah tersebut?</a:t>
            </a:r>
            <a:endParaRPr lang="id-ID" altLang="id-ID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E379BB-039A-43E0-89F7-133D482F698E}" type="slidenum">
              <a:rPr lang="id-ID" altLang="id-ID" smtClean="0"/>
              <a:pPr eaLnBrk="1" hangingPunct="1"/>
              <a:t>59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62855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1324-447A-4679-B825-6DEEF53AB652}" type="datetimeFigureOut">
              <a:rPr lang="id-ID" smtClean="0"/>
              <a:t>01/04/2019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EBA9-43A0-46A0-B9DB-E5AFF81CE851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1324-447A-4679-B825-6DEEF53AB652}" type="datetimeFigureOut">
              <a:rPr lang="id-ID" smtClean="0"/>
              <a:t>01/04/2019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EBA9-43A0-46A0-B9DB-E5AFF81CE85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1324-447A-4679-B825-6DEEF53AB652}" type="datetimeFigureOut">
              <a:rPr lang="id-ID" smtClean="0"/>
              <a:t>01/04/2019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EBA9-43A0-46A0-B9DB-E5AFF81CE85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8613" y="1941513"/>
            <a:ext cx="8208962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33763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087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1D369-539B-4974-947A-238C7C62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66293"/>
      </p:ext>
    </p:extLst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id-ID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662F2C-CE98-4233-A228-D2834A48E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9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1324-447A-4679-B825-6DEEF53AB652}" type="datetimeFigureOut">
              <a:rPr lang="id-ID" smtClean="0"/>
              <a:t>01/04/2019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EBA9-43A0-46A0-B9DB-E5AFF81CE85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1324-447A-4679-B825-6DEEF53AB652}" type="datetimeFigureOut">
              <a:rPr lang="id-ID" smtClean="0"/>
              <a:t>01/04/2019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EBA9-43A0-46A0-B9DB-E5AFF81CE851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1324-447A-4679-B825-6DEEF53AB652}" type="datetimeFigureOut">
              <a:rPr lang="id-ID" smtClean="0"/>
              <a:t>01/04/2019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EBA9-43A0-46A0-B9DB-E5AFF81CE85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1324-447A-4679-B825-6DEEF53AB652}" type="datetimeFigureOut">
              <a:rPr lang="id-ID" smtClean="0"/>
              <a:t>01/04/2019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EBA9-43A0-46A0-B9DB-E5AFF81CE851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1324-447A-4679-B825-6DEEF53AB652}" type="datetimeFigureOut">
              <a:rPr lang="id-ID" smtClean="0"/>
              <a:t>01/04/2019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EBA9-43A0-46A0-B9DB-E5AFF81CE85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1324-447A-4679-B825-6DEEF53AB652}" type="datetimeFigureOut">
              <a:rPr lang="id-ID" smtClean="0"/>
              <a:t>01/04/2019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EBA9-43A0-46A0-B9DB-E5AFF81CE85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1324-447A-4679-B825-6DEEF53AB652}" type="datetimeFigureOut">
              <a:rPr lang="id-ID" smtClean="0"/>
              <a:t>01/04/2019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EBA9-43A0-46A0-B9DB-E5AFF81CE851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1324-447A-4679-B825-6DEEF53AB652}" type="datetimeFigureOut">
              <a:rPr lang="id-ID" smtClean="0"/>
              <a:t>01/04/2019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9EBA9-43A0-46A0-B9DB-E5AFF81CE851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BDE1324-447A-4679-B825-6DEEF53AB652}" type="datetimeFigureOut">
              <a:rPr lang="id-ID" smtClean="0"/>
              <a:t>01/04/2019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E89EBA9-43A0-46A0-B9DB-E5AFF81CE851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844824"/>
            <a:ext cx="7772400" cy="2304257"/>
          </a:xfrm>
        </p:spPr>
        <p:txBody>
          <a:bodyPr/>
          <a:lstStyle/>
          <a:p>
            <a:r>
              <a:rPr lang="en-US" dirty="0" err="1" smtClean="0"/>
              <a:t>teori-teori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sz="3400" b="1" i="1" dirty="0" smtClean="0"/>
              <a:t>Susceptibility to illness</a:t>
            </a:r>
            <a:r>
              <a:rPr lang="en-US" sz="34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Kepercayaan</a:t>
            </a:r>
            <a:r>
              <a:rPr lang="en-US" sz="2800" dirty="0" smtClean="0"/>
              <a:t> </a:t>
            </a:r>
            <a:r>
              <a:rPr lang="en-US" sz="2800" dirty="0" err="1" smtClean="0"/>
              <a:t>ttg</a:t>
            </a:r>
            <a:r>
              <a:rPr lang="en-US" sz="2800" dirty="0" smtClean="0"/>
              <a:t> </a:t>
            </a:r>
            <a:r>
              <a:rPr lang="en-US" sz="2800" dirty="0" err="1" smtClean="0"/>
              <a:t>kerentanan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872"/>
            <a:ext cx="8229600" cy="4200128"/>
          </a:xfrm>
        </p:spPr>
        <p:txBody>
          <a:bodyPr/>
          <a:lstStyle/>
          <a:p>
            <a:pPr eaLnBrk="1" hangingPunct="1"/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endParaRPr lang="en-US" dirty="0" smtClean="0"/>
          </a:p>
          <a:p>
            <a:pPr eaLnBrk="1" hangingPunct="1"/>
            <a:r>
              <a:rPr lang="en-US" dirty="0" err="1" smtClean="0"/>
              <a:t>Seseorang</a:t>
            </a:r>
            <a:r>
              <a:rPr lang="en-US" dirty="0" smtClean="0"/>
              <a:t> yang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terancam</a:t>
            </a:r>
            <a:endParaRPr lang="en-US" dirty="0" smtClean="0"/>
          </a:p>
          <a:p>
            <a:pPr eaLnBrk="1" hangingPunct="1"/>
            <a:r>
              <a:rPr lang="id-ID" i="1" dirty="0" smtClean="0"/>
              <a:t>My chances of getting lung cancer are high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4583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d-ID" sz="3400" b="1" i="1" dirty="0" smtClean="0"/>
              <a:t>The severity of the illness</a:t>
            </a:r>
            <a:r>
              <a:rPr lang="en-US" sz="34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kepercayaan</a:t>
            </a:r>
            <a:r>
              <a:rPr lang="en-US" sz="2800" dirty="0" smtClean="0"/>
              <a:t>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keparahan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)</a:t>
            </a:r>
            <a:endParaRPr lang="en-US" sz="2800" b="1" i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29600" cy="4272136"/>
          </a:xfrm>
        </p:spPr>
        <p:txBody>
          <a:bodyPr/>
          <a:lstStyle/>
          <a:p>
            <a:pPr eaLnBrk="1" hangingPunct="1"/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keparahan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pPr eaLnBrk="1" hangingPunct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yakin</a:t>
            </a:r>
            <a:r>
              <a:rPr lang="en-US" dirty="0" smtClean="0"/>
              <a:t> 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akibatnya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terancam</a:t>
            </a:r>
            <a:endParaRPr lang="en-US" dirty="0" smtClean="0"/>
          </a:p>
          <a:p>
            <a:pPr eaLnBrk="1" hangingPunct="1"/>
            <a:r>
              <a:rPr lang="id-ID" i="1" dirty="0" smtClean="0"/>
              <a:t>Lung cancer is a serious illness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078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501235"/>
            <a:ext cx="8569325" cy="1828800"/>
          </a:xfrm>
        </p:spPr>
        <p:txBody>
          <a:bodyPr/>
          <a:lstStyle/>
          <a:p>
            <a:pPr eaLnBrk="1" hangingPunct="1"/>
            <a:r>
              <a:rPr lang="id-ID" sz="3400" b="1" i="1" dirty="0" smtClean="0"/>
              <a:t>The cost involved in carrying out the behaviour</a:t>
            </a:r>
            <a:r>
              <a:rPr lang="en-US" sz="3400" b="1" i="1" dirty="0" smtClean="0"/>
              <a:t> </a:t>
            </a:r>
            <a:r>
              <a:rPr lang="en-US" sz="2800" b="1" i="1" dirty="0" smtClean="0"/>
              <a:t>(</a:t>
            </a:r>
            <a:r>
              <a:rPr lang="en-US" sz="2800" b="1" i="1" dirty="0" err="1" smtClean="0"/>
              <a:t>Pengorbanan</a:t>
            </a:r>
            <a:r>
              <a:rPr lang="en-US" sz="2800" b="1" i="1" dirty="0" smtClean="0"/>
              <a:t> yang </a:t>
            </a:r>
            <a:r>
              <a:rPr lang="en-US" sz="2800" b="1" i="1" dirty="0" err="1" smtClean="0"/>
              <a:t>dikeluarkan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untuk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berubah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perilakunya</a:t>
            </a:r>
            <a:r>
              <a:rPr lang="en-US" sz="2800" b="1" i="1" dirty="0" smtClean="0"/>
              <a:t>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2852936"/>
            <a:ext cx="8001000" cy="3166864"/>
          </a:xfrm>
        </p:spPr>
        <p:txBody>
          <a:bodyPr/>
          <a:lstStyle/>
          <a:p>
            <a:pPr eaLnBrk="1" hangingPunct="1"/>
            <a:r>
              <a:rPr lang="en-US" dirty="0" err="1" smtClean="0"/>
              <a:t>Pengorbanan</a:t>
            </a:r>
            <a:r>
              <a:rPr lang="en-US" dirty="0" smtClean="0"/>
              <a:t> yang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finansial</a:t>
            </a:r>
            <a:r>
              <a:rPr lang="en-US" dirty="0" smtClean="0"/>
              <a:t>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khawatir</a:t>
            </a:r>
            <a:r>
              <a:rPr lang="en-US" dirty="0" smtClean="0"/>
              <a:t>, </a:t>
            </a:r>
            <a:r>
              <a:rPr lang="en-US" dirty="0" err="1" smtClean="0"/>
              <a:t>malu</a:t>
            </a:r>
            <a:r>
              <a:rPr lang="en-US" dirty="0" smtClean="0"/>
              <a:t>, rasa </a:t>
            </a:r>
            <a:r>
              <a:rPr lang="en-US" dirty="0" err="1" smtClean="0"/>
              <a:t>sakit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 smtClean="0"/>
          </a:p>
          <a:p>
            <a:pPr eaLnBrk="1" hangingPunct="1"/>
            <a:r>
              <a:rPr lang="id-ID" i="1" dirty="0" smtClean="0"/>
              <a:t>Stopping smoking will make me irritable</a:t>
            </a:r>
            <a:endParaRPr lang="id-ID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858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1828800"/>
          </a:xfrm>
          <a:solidFill>
            <a:srgbClr val="99CCFF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id-ID" smtClean="0"/>
              <a:t>Susceptibility to illness</a:t>
            </a:r>
            <a:endParaRPr lang="en-US" smtClean="0"/>
          </a:p>
          <a:p>
            <a:pPr algn="ctr" eaLnBrk="1" hangingPunct="1"/>
            <a:r>
              <a:rPr lang="en-US" smtClean="0"/>
              <a:t>T</a:t>
            </a:r>
            <a:r>
              <a:rPr lang="id-ID" smtClean="0"/>
              <a:t>he severity of the illness</a:t>
            </a:r>
            <a:endParaRPr lang="en-US" smtClean="0"/>
          </a:p>
          <a:p>
            <a:pPr algn="ctr" eaLnBrk="1" hangingPunct="1"/>
            <a:r>
              <a:rPr lang="en-US" smtClean="0"/>
              <a:t>T</a:t>
            </a:r>
            <a:r>
              <a:rPr lang="id-ID" smtClean="0"/>
              <a:t>he cost</a:t>
            </a:r>
            <a:endParaRPr lang="en-US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52600" y="4724400"/>
            <a:ext cx="5638800" cy="1169988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/>
              <a:t>Percieved of Threats </a:t>
            </a:r>
          </a:p>
          <a:p>
            <a:pPr algn="ctr">
              <a:spcBef>
                <a:spcPct val="50000"/>
              </a:spcBef>
            </a:pPr>
            <a:r>
              <a:rPr lang="en-US" sz="2800"/>
              <a:t>(Persepsi tentang Ancaman)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886200" y="3657600"/>
            <a:ext cx="10668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20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Threats</a:t>
            </a:r>
            <a:r>
              <a:rPr lang="en-US" smtClean="0"/>
              <a:t> (ancaman)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560168"/>
          </a:xfrm>
        </p:spPr>
        <p:txBody>
          <a:bodyPr/>
          <a:lstStyle/>
          <a:p>
            <a:pPr eaLnBrk="1" hangingPunct="1"/>
            <a:r>
              <a:rPr lang="en-US" dirty="0" err="1" smtClean="0"/>
              <a:t>Ancaman</a:t>
            </a:r>
            <a:r>
              <a:rPr lang="en-US" dirty="0" smtClean="0"/>
              <a:t>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penyembuhan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endParaRPr lang="en-US" dirty="0" smtClean="0"/>
          </a:p>
          <a:p>
            <a:pPr eaLnBrk="1" hangingPunct="1"/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ancaman</a:t>
            </a:r>
            <a:r>
              <a:rPr lang="en-US" dirty="0" smtClean="0"/>
              <a:t> yang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malah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ketakutan</a:t>
            </a:r>
            <a:r>
              <a:rPr lang="en-US" dirty="0" smtClean="0"/>
              <a:t> yang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berdaya</a:t>
            </a:r>
            <a:r>
              <a:rPr lang="en-US" dirty="0" smtClean="0"/>
              <a:t> (</a:t>
            </a:r>
            <a:r>
              <a:rPr lang="en-US" dirty="0" err="1" smtClean="0"/>
              <a:t>pasrah</a:t>
            </a:r>
            <a:r>
              <a:rPr lang="en-US" dirty="0" smtClean="0"/>
              <a:t>)</a:t>
            </a:r>
          </a:p>
          <a:p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, </a:t>
            </a:r>
            <a:r>
              <a:rPr lang="en-US" dirty="0" err="1"/>
              <a:t>ditawarkan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petugas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  <a:p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menyetujui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hambatan</a:t>
            </a:r>
            <a:r>
              <a:rPr lang="en-US" dirty="0"/>
              <a:t> </a:t>
            </a:r>
            <a:r>
              <a:rPr lang="en-US" dirty="0" err="1"/>
              <a:t>pelaksanaannya</a:t>
            </a:r>
            <a:endParaRPr lang="en-US" dirty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1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01000" cy="2054225"/>
          </a:xfrm>
        </p:spPr>
        <p:txBody>
          <a:bodyPr/>
          <a:lstStyle/>
          <a:p>
            <a:pPr eaLnBrk="1" hangingPunct="1"/>
            <a:r>
              <a:rPr lang="id-ID" sz="3400" b="1" i="1" smtClean="0"/>
              <a:t>The </a:t>
            </a:r>
            <a:r>
              <a:rPr lang="en-US" sz="3400" b="1" i="1" smtClean="0"/>
              <a:t>B</a:t>
            </a:r>
            <a:r>
              <a:rPr lang="id-ID" sz="3400" b="1" i="1" smtClean="0"/>
              <a:t>enefits </a:t>
            </a:r>
            <a:r>
              <a:rPr lang="en-US" sz="3400" b="1" i="1" smtClean="0"/>
              <a:t>I</a:t>
            </a:r>
            <a:r>
              <a:rPr lang="id-ID" sz="3400" b="1" i="1" smtClean="0"/>
              <a:t>nvolved</a:t>
            </a:r>
            <a:r>
              <a:rPr lang="en-US" sz="3400" b="1" i="1" smtClean="0"/>
              <a:t> </a:t>
            </a:r>
            <a:r>
              <a:rPr lang="id-ID" sz="3400" b="1" i="1" smtClean="0"/>
              <a:t>in </a:t>
            </a:r>
            <a:r>
              <a:rPr lang="en-US" sz="3400" b="1" i="1" smtClean="0"/>
              <a:t>C</a:t>
            </a:r>
            <a:r>
              <a:rPr lang="id-ID" sz="3400" b="1" i="1" smtClean="0"/>
              <a:t>arrying </a:t>
            </a:r>
            <a:r>
              <a:rPr lang="en-US" sz="3400" b="1" i="1" smtClean="0"/>
              <a:t>O</a:t>
            </a:r>
            <a:r>
              <a:rPr lang="id-ID" sz="3400" b="1" i="1" smtClean="0"/>
              <a:t>ut the </a:t>
            </a:r>
            <a:r>
              <a:rPr lang="en-US" sz="3400" b="1" i="1" smtClean="0"/>
              <a:t>B</a:t>
            </a:r>
            <a:r>
              <a:rPr lang="id-ID" sz="3400" b="1" i="1" smtClean="0"/>
              <a:t>ehaviour</a:t>
            </a:r>
            <a:r>
              <a:rPr lang="en-US" sz="3400" smtClean="0"/>
              <a:t> </a:t>
            </a:r>
            <a:r>
              <a:rPr lang="en-US" sz="2800" smtClean="0"/>
              <a:t>(persepsi tentang manfaat yang dirasakan jika berubah perilakunya)</a:t>
            </a:r>
            <a:r>
              <a:rPr lang="en-US" sz="3400" smtClean="0"/>
              <a:t> </a:t>
            </a:r>
            <a:endParaRPr lang="en-US" sz="3400" b="1" i="1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110538" cy="3962400"/>
          </a:xfrm>
        </p:spPr>
        <p:txBody>
          <a:bodyPr/>
          <a:lstStyle/>
          <a:p>
            <a:pPr eaLnBrk="1" hangingPunct="1"/>
            <a:r>
              <a:rPr lang="en-US" sz="3200" smtClean="0"/>
              <a:t>Seseorang tidak akan menerima tindakan kesehatan yang dianjurkan kepadanya kecuali bila ia yakin bahwa tindakan tersebut dapat mengurangi ancaman penyakit atau menguntungkan.</a:t>
            </a:r>
          </a:p>
          <a:p>
            <a:pPr eaLnBrk="1" hangingPunct="1"/>
            <a:r>
              <a:rPr lang="id-ID" sz="3200" i="1" smtClean="0"/>
              <a:t>Stopping smoking will save me money</a:t>
            </a:r>
            <a:endParaRPr lang="en-US" sz="3200" i="1" smtClean="0"/>
          </a:p>
        </p:txBody>
      </p:sp>
    </p:spTree>
    <p:extLst>
      <p:ext uri="{BB962C8B-B14F-4D97-AF65-F5344CB8AC3E}">
        <p14:creationId xmlns:p14="http://schemas.microsoft.com/office/powerpoint/2010/main" val="10219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sz="3400" b="1" i="1" smtClean="0"/>
              <a:t>Cues to action</a:t>
            </a:r>
            <a:r>
              <a:rPr lang="en-US" sz="3400" smtClean="0"/>
              <a:t> </a:t>
            </a:r>
            <a:br>
              <a:rPr lang="en-US" sz="3400" smtClean="0"/>
            </a:br>
            <a:r>
              <a:rPr lang="en-US" sz="3400" smtClean="0"/>
              <a:t>(Isyarat terhadap Tindakan</a:t>
            </a:r>
            <a:endParaRPr lang="en-US" sz="3400" b="1" i="1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272462" cy="4572000"/>
          </a:xfrm>
        </p:spPr>
        <p:txBody>
          <a:bodyPr/>
          <a:lstStyle/>
          <a:p>
            <a:pPr eaLnBrk="1" hangingPunct="1"/>
            <a:r>
              <a:rPr lang="en-US" sz="2700" smtClean="0"/>
              <a:t>Mempengaruhi seseorang dalam mendapatkan pengertian yang benar tantang kerentanan, kegawatan, dan kerugian dari tindakan pencegahan dan pengobatan yang dilakukan, bisa berasal dari faktor internal maupun eksternal.</a:t>
            </a:r>
          </a:p>
          <a:p>
            <a:pPr eaLnBrk="1" hangingPunct="1"/>
            <a:r>
              <a:rPr lang="id-ID" sz="2700" b="1" i="1" smtClean="0"/>
              <a:t>Cues to action</a:t>
            </a:r>
            <a:endParaRPr lang="en-US" sz="2700" b="1" i="1" smtClean="0"/>
          </a:p>
          <a:p>
            <a:pPr lvl="1" eaLnBrk="1" hangingPunct="1"/>
            <a:r>
              <a:rPr lang="id-ID" sz="2700" i="1" smtClean="0"/>
              <a:t>Internal ( The symptom of breathlessness)</a:t>
            </a:r>
            <a:endParaRPr lang="en-US" sz="2700" i="1" smtClean="0"/>
          </a:p>
          <a:p>
            <a:pPr lvl="1" eaLnBrk="1" hangingPunct="1"/>
            <a:r>
              <a:rPr lang="id-ID" sz="2700" i="1" smtClean="0"/>
              <a:t>External ( Information from leaflet) </a:t>
            </a:r>
            <a:endParaRPr lang="en-GB" sz="2700" i="1" smtClean="0"/>
          </a:p>
          <a:p>
            <a:pPr eaLnBrk="1" hangingPunct="1"/>
            <a:endParaRPr lang="en-US" sz="2700" i="1" smtClean="0"/>
          </a:p>
        </p:txBody>
      </p:sp>
    </p:spTree>
    <p:extLst>
      <p:ext uri="{BB962C8B-B14F-4D97-AF65-F5344CB8AC3E}">
        <p14:creationId xmlns:p14="http://schemas.microsoft.com/office/powerpoint/2010/main" val="17151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 smtClean="0"/>
              <a:t>Kesiapan Individu untuk Melakukan Tindakan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060848"/>
            <a:ext cx="7643192" cy="4416152"/>
          </a:xfrm>
        </p:spPr>
        <p:txBody>
          <a:bodyPr/>
          <a:lstStyle/>
          <a:p>
            <a:pPr eaLnBrk="1" hangingPunct="1"/>
            <a:r>
              <a:rPr lang="en-US" dirty="0" err="1" smtClean="0"/>
              <a:t>Kesiapan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err="1" smtClean="0"/>
              <a:t>Manfaat</a:t>
            </a:r>
            <a:r>
              <a:rPr lang="en-US" dirty="0" smtClean="0"/>
              <a:t> &gt; </a:t>
            </a:r>
            <a:r>
              <a:rPr lang="en-US" dirty="0" err="1" smtClean="0"/>
              <a:t>hambatan</a:t>
            </a:r>
            <a:endParaRPr lang="en-US" dirty="0" smtClean="0"/>
          </a:p>
          <a:p>
            <a:pPr eaLnBrk="1" hangingPunct="1"/>
            <a:r>
              <a:rPr lang="en-US" dirty="0" err="1" smtClean="0"/>
              <a:t>Kesiapan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Manfaat</a:t>
            </a:r>
            <a:r>
              <a:rPr lang="en-US" dirty="0" smtClean="0"/>
              <a:t> &lt; </a:t>
            </a:r>
            <a:r>
              <a:rPr lang="en-US" dirty="0" err="1" smtClean="0"/>
              <a:t>hambatan</a:t>
            </a:r>
            <a:endParaRPr lang="en-US" dirty="0" smtClean="0"/>
          </a:p>
          <a:p>
            <a:pPr eaLnBrk="1" hangingPunct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hambatan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dipecahkan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48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 smtClean="0"/>
              <a:t>Variabel lain: Demografi, Psikologi Sosial dan Struktural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988840"/>
            <a:ext cx="8001000" cy="1656184"/>
          </a:xfrm>
        </p:spPr>
        <p:txBody>
          <a:bodyPr/>
          <a:lstStyle/>
          <a:p>
            <a:pPr eaLnBrk="1" hangingPunct="1"/>
            <a:r>
              <a:rPr lang="en-US" dirty="0" err="1" smtClean="0"/>
              <a:t>Peran</a:t>
            </a:r>
            <a:r>
              <a:rPr lang="en-US" dirty="0" smtClean="0"/>
              <a:t> : </a:t>
            </a:r>
            <a:r>
              <a:rPr lang="en-US" dirty="0" err="1" smtClean="0"/>
              <a:t>Menyiapkan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yang </a:t>
            </a:r>
            <a:r>
              <a:rPr lang="en-US" dirty="0" err="1" smtClean="0"/>
              <a:t>dirasakan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preventif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19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4800" y="1123528"/>
            <a:ext cx="2819400" cy="1447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Perceived consequences:</a:t>
            </a:r>
          </a:p>
          <a:p>
            <a:pPr algn="ctr"/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X </a:t>
            </a:r>
          </a:p>
          <a:p>
            <a:pPr algn="ctr"/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hasil</a:t>
            </a:r>
            <a:endParaRPr lang="en-US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4800" y="3028528"/>
            <a:ext cx="2819400" cy="1447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Significant others:</a:t>
            </a:r>
          </a:p>
          <a:p>
            <a:pPr algn="ctr"/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normatif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X </a:t>
            </a:r>
          </a:p>
          <a:p>
            <a:pPr algn="ctr"/>
            <a:r>
              <a:rPr lang="en-US" dirty="0" err="1"/>
              <a:t>Motivasi</a:t>
            </a:r>
            <a:r>
              <a:rPr lang="en-US" dirty="0"/>
              <a:t> </a:t>
            </a:r>
            <a:r>
              <a:rPr lang="en-US" dirty="0" err="1"/>
              <a:t>kepatuhan</a:t>
            </a:r>
            <a:endParaRPr lang="en-US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8600" y="4933528"/>
            <a:ext cx="2895600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Persepsi kemungkinan </a:t>
            </a:r>
          </a:p>
          <a:p>
            <a:pPr algn="ctr"/>
            <a:r>
              <a:rPr lang="en-US"/>
              <a:t>kejadian </a:t>
            </a:r>
          </a:p>
          <a:p>
            <a:pPr algn="ctr"/>
            <a:r>
              <a:rPr lang="en-US"/>
              <a:t>X </a:t>
            </a:r>
          </a:p>
          <a:p>
            <a:pPr algn="ctr"/>
            <a:r>
              <a:rPr lang="en-US"/>
              <a:t>Persepsi kemampuan</a:t>
            </a:r>
          </a:p>
          <a:p>
            <a:pPr algn="ctr"/>
            <a:r>
              <a:rPr lang="en-US"/>
              <a:t>menghindari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886200" y="1504528"/>
            <a:ext cx="1524000" cy="685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Sikap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733800" y="5238328"/>
            <a:ext cx="18288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Persepsi kontrol </a:t>
            </a:r>
          </a:p>
          <a:p>
            <a:pPr algn="ctr"/>
            <a:r>
              <a:rPr lang="en-US"/>
              <a:t>perilaku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886200" y="3333328"/>
            <a:ext cx="1524000" cy="685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Norma </a:t>
            </a:r>
          </a:p>
          <a:p>
            <a:pPr algn="ctr"/>
            <a:r>
              <a:rPr lang="en-US"/>
              <a:t>subyektif</a:t>
            </a: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5715000" y="3257128"/>
            <a:ext cx="1371600" cy="914400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Intensi</a:t>
            </a:r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7467600" y="3257128"/>
            <a:ext cx="1371600" cy="914400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Perilaku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7086600" y="371432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5410200" y="371432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3124200" y="371432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3124200" y="180932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3124200" y="561932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V="1">
            <a:off x="5410200" y="4171528"/>
            <a:ext cx="91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V="1">
            <a:off x="5410200" y="4171528"/>
            <a:ext cx="26670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5410200" y="2190328"/>
            <a:ext cx="91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228600" y="447161"/>
            <a:ext cx="91495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2. The </a:t>
            </a:r>
            <a:r>
              <a:rPr lang="en-US" sz="2800" dirty="0"/>
              <a:t>Theories </a:t>
            </a:r>
            <a:r>
              <a:rPr lang="en-US" sz="2800" dirty="0" smtClean="0"/>
              <a:t>of Reason Action and Planned Behavior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5436096" y="6237312"/>
            <a:ext cx="2884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Ajzen</a:t>
            </a:r>
            <a:r>
              <a:rPr lang="en-US" dirty="0"/>
              <a:t> 1985) </a:t>
            </a:r>
            <a:r>
              <a:rPr lang="en-US" dirty="0" err="1"/>
              <a:t>cit</a:t>
            </a:r>
            <a:r>
              <a:rPr lang="en-US" dirty="0"/>
              <a:t> </a:t>
            </a:r>
            <a:r>
              <a:rPr lang="en-US" dirty="0" err="1"/>
              <a:t>Rutter</a:t>
            </a:r>
            <a:r>
              <a:rPr lang="en-US" dirty="0"/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19026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OutLINE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dirty="0" smtClean="0"/>
              <a:t>Teori, mengapa penting dipelajari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dirty="0" smtClean="0"/>
              <a:t>Perilaku Individu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dirty="0" smtClean="0"/>
              <a:t>Perilaku Interpersonal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dirty="0" smtClean="0"/>
              <a:t>Perilaku Organisasi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dirty="0" smtClean="0"/>
              <a:t>Perilaku Komunitas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dirty="0" smtClean="0"/>
              <a:t>Framework untuk Plan-Do-Evaluation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08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000" smtClean="0"/>
              <a:t>Theory of Reasoned Action (TRA)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Seseorang berperilaku tergantung pada niat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Niat dipengaruhi oleh: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Attitude: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Sikap dlm teori ini: perasaan seseorang terhadap dirinya sendiri jika melakukan perilaku (A)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Persepsi konsekuensi: pentingnya akibat perilaku A menurut bayangannya (Ax)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Norma subyektif: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Normative belief: persepsi terhadap norma significant other jika seseorang melakukan perilaku (B)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Motivation to comply: derajat motivasi untuk mematuhi B (Bx)</a:t>
            </a:r>
          </a:p>
          <a:p>
            <a:pPr lvl="2" eaLnBrk="1" hangingPunct="1">
              <a:lnSpc>
                <a:spcPct val="90000"/>
              </a:lnSpc>
            </a:pPr>
            <a:endParaRPr lang="en-US" sz="200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Note: Significant others= orang di sekitar yang dipercaya</a:t>
            </a:r>
          </a:p>
        </p:txBody>
      </p:sp>
    </p:spTree>
    <p:extLst>
      <p:ext uri="{BB962C8B-B14F-4D97-AF65-F5344CB8AC3E}">
        <p14:creationId xmlns:p14="http://schemas.microsoft.com/office/powerpoint/2010/main" val="25820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4000" smtClean="0"/>
              <a:t>Theory of Planned Behavior (TPB)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Perilaku selain dipengaruhi oleh:</a:t>
            </a:r>
          </a:p>
          <a:p>
            <a:pPr lvl="1" eaLnBrk="1" hangingPunct="1"/>
            <a:r>
              <a:rPr lang="en-US" smtClean="0"/>
              <a:t>Attitude</a:t>
            </a:r>
          </a:p>
          <a:p>
            <a:pPr lvl="1" eaLnBrk="1" hangingPunct="1"/>
            <a:r>
              <a:rPr lang="en-US" smtClean="0"/>
              <a:t>Norma subjective</a:t>
            </a:r>
          </a:p>
          <a:p>
            <a:pPr eaLnBrk="1" hangingPunct="1"/>
            <a:r>
              <a:rPr lang="en-US" smtClean="0"/>
              <a:t>Juga dipengaruhi oleh:</a:t>
            </a:r>
          </a:p>
          <a:p>
            <a:pPr lvl="1" eaLnBrk="1" hangingPunct="1"/>
            <a:r>
              <a:rPr lang="en-US" smtClean="0"/>
              <a:t>Persepsi mengontrol perilaku</a:t>
            </a:r>
          </a:p>
          <a:p>
            <a:pPr eaLnBrk="1" hangingPunct="1"/>
            <a:r>
              <a:rPr lang="en-US" smtClean="0"/>
              <a:t>Persepsi mengontrol perilaku (perceived control behavior) dipengaruhi oleh:</a:t>
            </a:r>
          </a:p>
          <a:p>
            <a:pPr lvl="1" eaLnBrk="1" hangingPunct="1"/>
            <a:r>
              <a:rPr lang="en-US" smtClean="0"/>
              <a:t>Control beliefs</a:t>
            </a:r>
          </a:p>
          <a:p>
            <a:pPr lvl="1" eaLnBrk="1" hangingPunct="1"/>
            <a:r>
              <a:rPr lang="en-US" smtClean="0"/>
              <a:t>Perceived power</a:t>
            </a:r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46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Perceived control behavior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err="1" smtClean="0"/>
              <a:t>Dipengaruhi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:</a:t>
            </a:r>
          </a:p>
          <a:p>
            <a:pPr eaLnBrk="1" hangingPunct="1"/>
            <a:r>
              <a:rPr lang="en-US" sz="2800" dirty="0" smtClean="0"/>
              <a:t>1. Control beliefs: </a:t>
            </a:r>
            <a:r>
              <a:rPr lang="en-US" sz="2800" dirty="0" err="1" smtClean="0"/>
              <a:t>kepercayaan</a:t>
            </a:r>
            <a:r>
              <a:rPr lang="en-US" sz="2800" dirty="0" smtClean="0"/>
              <a:t> </a:t>
            </a:r>
            <a:r>
              <a:rPr lang="en-US" sz="2800" dirty="0" err="1" smtClean="0"/>
              <a:t>adanya</a:t>
            </a:r>
            <a:r>
              <a:rPr lang="en-US" sz="2800" dirty="0" smtClean="0"/>
              <a:t> </a:t>
            </a:r>
            <a:r>
              <a:rPr lang="en-US" sz="2800" dirty="0" err="1" smtClean="0"/>
              <a:t>barier</a:t>
            </a:r>
            <a:r>
              <a:rPr lang="en-US" sz="2800" dirty="0" smtClean="0"/>
              <a:t>/</a:t>
            </a:r>
            <a:r>
              <a:rPr lang="en-US" sz="2800" dirty="0" err="1" smtClean="0"/>
              <a:t>fasilitas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mempraktekkan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</a:t>
            </a:r>
            <a:endParaRPr lang="en-US" sz="2800" dirty="0" smtClean="0"/>
          </a:p>
          <a:p>
            <a:pPr lvl="1" eaLnBrk="1" hangingPunct="1"/>
            <a:r>
              <a:rPr lang="en-US" dirty="0" smtClean="0"/>
              <a:t>Ex: Partner </a:t>
            </a:r>
            <a:r>
              <a:rPr lang="en-US" dirty="0" err="1" smtClean="0"/>
              <a:t>mau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kondom</a:t>
            </a:r>
            <a:r>
              <a:rPr lang="en-US" dirty="0" smtClean="0"/>
              <a:t> (C)</a:t>
            </a:r>
          </a:p>
          <a:p>
            <a:pPr eaLnBrk="1" hangingPunct="1"/>
            <a:r>
              <a:rPr lang="en-US" sz="2800" dirty="0" smtClean="0"/>
              <a:t>2. Perceived power: </a:t>
            </a:r>
            <a:r>
              <a:rPr lang="en-US" sz="2800" dirty="0" err="1" smtClean="0"/>
              <a:t>persepsi</a:t>
            </a:r>
            <a:r>
              <a:rPr lang="en-US" sz="2800" dirty="0" smtClean="0"/>
              <a:t> </a:t>
            </a:r>
            <a:r>
              <a:rPr lang="en-US" sz="2800" dirty="0" err="1" smtClean="0"/>
              <a:t>tingginya</a:t>
            </a:r>
            <a:r>
              <a:rPr lang="en-US" sz="2800" dirty="0" smtClean="0"/>
              <a:t> </a:t>
            </a:r>
            <a:r>
              <a:rPr lang="en-US" sz="2800" dirty="0" err="1" smtClean="0"/>
              <a:t>dampak</a:t>
            </a:r>
            <a:r>
              <a:rPr lang="en-US" sz="2800" dirty="0" smtClean="0"/>
              <a:t> </a:t>
            </a:r>
            <a:r>
              <a:rPr lang="en-US" sz="2800" dirty="0" err="1" smtClean="0"/>
              <a:t>barier</a:t>
            </a:r>
            <a:r>
              <a:rPr lang="en-US" sz="2800" dirty="0" smtClean="0"/>
              <a:t>/</a:t>
            </a:r>
            <a:r>
              <a:rPr lang="en-US" sz="2800" dirty="0" err="1" smtClean="0"/>
              <a:t>fasilitas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mempraktekkan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</a:t>
            </a:r>
            <a:endParaRPr lang="en-US" sz="2800" dirty="0" smtClean="0"/>
          </a:p>
          <a:p>
            <a:pPr lvl="1" eaLnBrk="1" hangingPunct="1"/>
            <a:r>
              <a:rPr lang="en-US" dirty="0" smtClean="0"/>
              <a:t>Ex: </a:t>
            </a:r>
            <a:r>
              <a:rPr lang="en-US" dirty="0" err="1" smtClean="0"/>
              <a:t>Seberapa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C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pemakaian</a:t>
            </a:r>
            <a:r>
              <a:rPr lang="en-US" dirty="0" smtClean="0"/>
              <a:t> </a:t>
            </a:r>
            <a:r>
              <a:rPr lang="en-US" dirty="0" err="1" smtClean="0"/>
              <a:t>kondom</a:t>
            </a:r>
            <a:r>
              <a:rPr lang="en-US" dirty="0" smtClean="0"/>
              <a:t> (</a:t>
            </a:r>
            <a:r>
              <a:rPr lang="en-US" dirty="0" err="1" smtClean="0"/>
              <a:t>Cx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414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3. Stage models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9248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TTM (</a:t>
            </a:r>
            <a:r>
              <a:rPr lang="en-US" sz="3200" dirty="0" err="1" smtClean="0"/>
              <a:t>Transtheorical</a:t>
            </a:r>
            <a:r>
              <a:rPr lang="en-US" sz="3200" dirty="0" smtClean="0"/>
              <a:t> Model) </a:t>
            </a:r>
            <a:r>
              <a:rPr lang="en-US" sz="3200" dirty="0" err="1" smtClean="0"/>
              <a:t>Prochaska</a:t>
            </a:r>
            <a:r>
              <a:rPr lang="en-US" sz="3200" dirty="0" smtClean="0"/>
              <a:t> &amp; Di-Clemente (1984)</a:t>
            </a:r>
          </a:p>
          <a:p>
            <a:pPr lvl="1" eaLnBrk="1" hangingPunct="1"/>
            <a:r>
              <a:rPr lang="en-US" sz="2800" dirty="0" smtClean="0"/>
              <a:t>Stage 1. </a:t>
            </a:r>
            <a:r>
              <a:rPr lang="en-US" sz="2800" dirty="0" err="1" smtClean="0"/>
              <a:t>Precontemplation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Stage 2. Contemplation</a:t>
            </a:r>
          </a:p>
          <a:p>
            <a:pPr lvl="1" eaLnBrk="1" hangingPunct="1"/>
            <a:r>
              <a:rPr lang="en-US" sz="2800" dirty="0" smtClean="0"/>
              <a:t>Stage 3. Preparation</a:t>
            </a:r>
          </a:p>
          <a:p>
            <a:pPr lvl="1" eaLnBrk="1" hangingPunct="1"/>
            <a:r>
              <a:rPr lang="en-US" sz="2800" dirty="0" smtClean="0"/>
              <a:t>Stage 4. Action</a:t>
            </a:r>
          </a:p>
          <a:p>
            <a:pPr lvl="1" eaLnBrk="1" hangingPunct="1"/>
            <a:r>
              <a:rPr lang="en-US" sz="2800" dirty="0" smtClean="0"/>
              <a:t>Stage 5. Maintenance</a:t>
            </a:r>
          </a:p>
        </p:txBody>
      </p:sp>
    </p:spTree>
    <p:extLst>
      <p:ext uri="{BB962C8B-B14F-4D97-AF65-F5344CB8AC3E}">
        <p14:creationId xmlns:p14="http://schemas.microsoft.com/office/powerpoint/2010/main" val="14407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822" b="13590"/>
          <a:stretch/>
        </p:blipFill>
        <p:spPr>
          <a:xfrm>
            <a:off x="2987824" y="1412775"/>
            <a:ext cx="5982456" cy="5432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91480"/>
            <a:ext cx="8178080" cy="3903712"/>
          </a:xfrm>
        </p:spPr>
        <p:txBody>
          <a:bodyPr>
            <a:normAutofit/>
          </a:bodyPr>
          <a:lstStyle/>
          <a:p>
            <a:r>
              <a:rPr lang="en-US" dirty="0"/>
              <a:t>TTM (</a:t>
            </a:r>
            <a:r>
              <a:rPr lang="en-US" dirty="0" err="1"/>
              <a:t>Transtheorical</a:t>
            </a:r>
            <a:r>
              <a:rPr lang="en-US" dirty="0"/>
              <a:t> Model)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err="1" smtClean="0"/>
              <a:t>Prochaska</a:t>
            </a:r>
            <a:r>
              <a:rPr lang="en-US" sz="3200" dirty="0" smtClean="0"/>
              <a:t> </a:t>
            </a:r>
            <a:r>
              <a:rPr lang="en-US" sz="3200" dirty="0"/>
              <a:t>&amp; Di-Clemente (1984</a:t>
            </a:r>
            <a:r>
              <a:rPr lang="en-US" sz="3200" dirty="0" smtClean="0"/>
              <a:t>)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5021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d-ID" sz="2400" dirty="0" smtClean="0">
                <a:solidFill>
                  <a:schemeClr val="tx1"/>
                </a:solidFill>
              </a:rPr>
              <a:t>TRANS THEORETICAL MODEL OF BEHAVIOUR CHANGE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229600" cy="4832092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id-ID" sz="2200" b="1" i="1" dirty="0">
                <a:solidFill>
                  <a:srgbClr val="800000"/>
                </a:solidFill>
                <a:latin typeface="Arial" charset="0"/>
              </a:rPr>
              <a:t>Precontemplation</a:t>
            </a:r>
          </a:p>
          <a:p>
            <a:pPr marL="457200" indent="-457200">
              <a:defRPr/>
            </a:pPr>
            <a:r>
              <a:rPr lang="id-ID" sz="2200" b="1" i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id-ID" sz="2200" b="1" i="1" dirty="0">
                <a:latin typeface="Arial" charset="0"/>
              </a:rPr>
              <a:t>Not intending to make any changes</a:t>
            </a:r>
          </a:p>
          <a:p>
            <a:pPr marL="457200" indent="-457200">
              <a:defRPr/>
            </a:pPr>
            <a:endParaRPr lang="id-ID" sz="2200" b="1" i="1" dirty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buFontTx/>
              <a:buAutoNum type="arabicPeriod" startAt="2"/>
              <a:defRPr/>
            </a:pPr>
            <a:r>
              <a:rPr lang="id-ID" sz="2200" b="1" i="1" dirty="0">
                <a:solidFill>
                  <a:srgbClr val="800000"/>
                </a:solidFill>
                <a:latin typeface="Arial" charset="0"/>
              </a:rPr>
              <a:t>Contemplation</a:t>
            </a:r>
          </a:p>
          <a:p>
            <a:pPr marL="457200" indent="-457200">
              <a:defRPr/>
            </a:pPr>
            <a:r>
              <a:rPr lang="id-ID" sz="2200" b="1" i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id-ID" sz="2200" b="1" i="1" dirty="0">
                <a:latin typeface="Arial" charset="0"/>
              </a:rPr>
              <a:t>Considering a change</a:t>
            </a:r>
          </a:p>
          <a:p>
            <a:pPr marL="457200" indent="-457200">
              <a:defRPr/>
            </a:pPr>
            <a:endParaRPr lang="id-ID" sz="2200" b="1" i="1" dirty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buFontTx/>
              <a:buAutoNum type="arabicPeriod" startAt="3"/>
              <a:defRPr/>
            </a:pPr>
            <a:r>
              <a:rPr lang="id-ID" sz="2200" b="1" i="1" dirty="0">
                <a:solidFill>
                  <a:srgbClr val="800000"/>
                </a:solidFill>
                <a:latin typeface="Arial" charset="0"/>
              </a:rPr>
              <a:t>Preparation </a:t>
            </a:r>
          </a:p>
          <a:p>
            <a:pPr marL="457200" indent="-457200">
              <a:defRPr/>
            </a:pPr>
            <a:r>
              <a:rPr lang="id-ID" sz="2200" b="1" i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id-ID" sz="2200" b="1" i="1" dirty="0">
                <a:latin typeface="Arial" charset="0"/>
              </a:rPr>
              <a:t>Make small changes</a:t>
            </a:r>
          </a:p>
          <a:p>
            <a:pPr marL="457200" indent="-457200">
              <a:defRPr/>
            </a:pPr>
            <a:endParaRPr lang="id-ID" sz="2200" b="1" i="1" dirty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buFontTx/>
              <a:buAutoNum type="arabicPeriod" startAt="4"/>
              <a:defRPr/>
            </a:pPr>
            <a:r>
              <a:rPr lang="id-ID" sz="2200" b="1" i="1" dirty="0">
                <a:solidFill>
                  <a:srgbClr val="800000"/>
                </a:solidFill>
                <a:latin typeface="Arial" charset="0"/>
              </a:rPr>
              <a:t>Action</a:t>
            </a:r>
          </a:p>
          <a:p>
            <a:pPr marL="457200" indent="-457200">
              <a:defRPr/>
            </a:pPr>
            <a:r>
              <a:rPr lang="id-ID" sz="2200" b="1" i="1" dirty="0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457200" indent="-457200">
              <a:buFontTx/>
              <a:buAutoNum type="arabicPeriod" startAt="5"/>
              <a:defRPr/>
            </a:pPr>
            <a:r>
              <a:rPr lang="id-ID" sz="2200" b="1" i="1" dirty="0">
                <a:solidFill>
                  <a:srgbClr val="800000"/>
                </a:solidFill>
                <a:latin typeface="Arial" charset="0"/>
              </a:rPr>
              <a:t>Maintenance</a:t>
            </a:r>
          </a:p>
          <a:p>
            <a:pPr marL="457200" indent="-457200">
              <a:defRPr/>
            </a:pPr>
            <a:r>
              <a:rPr lang="id-ID" sz="2200" b="1" i="1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id-ID" sz="2200" b="1" i="1" dirty="0">
                <a:latin typeface="Arial" charset="0"/>
              </a:rPr>
              <a:t>Sustaining the change overtime</a:t>
            </a:r>
          </a:p>
          <a:p>
            <a:pPr marL="457200" indent="-457200">
              <a:defRPr/>
            </a:pPr>
            <a:r>
              <a:rPr lang="id-ID" sz="2200" b="1" i="1" dirty="0">
                <a:solidFill>
                  <a:schemeClr val="bg1"/>
                </a:solidFill>
                <a:latin typeface="Arial" charset="0"/>
              </a:rPr>
              <a:t>  </a:t>
            </a:r>
            <a:endParaRPr lang="en-GB" sz="2200" b="1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533400"/>
            <a:ext cx="699512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3. Stages of readiness to change </a:t>
            </a:r>
            <a:br>
              <a:rPr lang="en-US" sz="3200" dirty="0" smtClean="0"/>
            </a:br>
            <a:r>
              <a:rPr lang="en-US" sz="3200" dirty="0" smtClean="0"/>
              <a:t>and action that appropriate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/>
        </p:nvGraphicFramePr>
        <p:xfrm>
          <a:off x="533400" y="1447800"/>
          <a:ext cx="8001000" cy="5267008"/>
        </p:xfrm>
        <a:graphic>
          <a:graphicData uri="http://schemas.openxmlformats.org/drawingml/2006/table">
            <a:tbl>
              <a:tblPr/>
              <a:tblGrid>
                <a:gridCol w="4614863"/>
                <a:gridCol w="3386137"/>
              </a:tblGrid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Stage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Action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Not interested (Precontemplation stage)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Give information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Uncertain about prospect (Contemplation stage)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Give opportunity to weigh up pros and cons of changing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Ready to change (Preparation)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Discuss how to proceed with behavior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Action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Reinforcement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Maintenance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Reinforcement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4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533400"/>
            <a:ext cx="6923112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3. Stage models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PAPM (Precaution Adoption Process Model)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Stage 1. Unaware of issue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Stage 2. Unengaged by issue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Stage 3. Deciding about acting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Stage 4. Decided not to act (optional)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Stage 5. Decided to act (optional)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Stage 6. Acting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Stage 7. Maintenance</a:t>
            </a:r>
          </a:p>
        </p:txBody>
      </p:sp>
    </p:spTree>
    <p:extLst>
      <p:ext uri="{BB962C8B-B14F-4D97-AF65-F5344CB8AC3E}">
        <p14:creationId xmlns:p14="http://schemas.microsoft.com/office/powerpoint/2010/main" val="38426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Teori</a:t>
            </a:r>
            <a:r>
              <a:rPr lang="en-US" dirty="0" smtClean="0"/>
              <a:t> interpersonal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708025"/>
          </a:xfrm>
          <a:solidFill>
            <a:schemeClr val="tx1">
              <a:lumMod val="10000"/>
              <a:lumOff val="90000"/>
            </a:schemeClr>
          </a:solidFill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Social Learning Theory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8840"/>
            <a:ext cx="7696200" cy="3492798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memfokuskan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:</a:t>
            </a:r>
          </a:p>
          <a:p>
            <a:pPr>
              <a:buFontTx/>
              <a:buChar char="-"/>
            </a:pPr>
            <a:r>
              <a:rPr lang="en-US" dirty="0" smtClean="0"/>
              <a:t>ORANG (</a:t>
            </a:r>
            <a:r>
              <a:rPr lang="en-US" dirty="0" err="1" smtClean="0"/>
              <a:t>menyangkut</a:t>
            </a:r>
            <a:r>
              <a:rPr lang="en-US" dirty="0" smtClean="0"/>
              <a:t> proses </a:t>
            </a:r>
            <a:r>
              <a:rPr lang="en-US" dirty="0" err="1" smtClean="0"/>
              <a:t>kognitif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PERILAKU</a:t>
            </a:r>
          </a:p>
          <a:p>
            <a:pPr>
              <a:buFontTx/>
              <a:buChar char="-"/>
            </a:pPr>
            <a:r>
              <a:rPr lang="en-US" dirty="0" smtClean="0"/>
              <a:t>LINGKUNGAN</a:t>
            </a:r>
          </a:p>
          <a:p>
            <a:pPr>
              <a:buFontTx/>
              <a:buNone/>
            </a:pPr>
            <a:r>
              <a:rPr lang="en-US" dirty="0" smtClean="0"/>
              <a:t>…yang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6551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06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141168"/>
          </a:xfrm>
        </p:spPr>
        <p:txBody>
          <a:bodyPr>
            <a:normAutofit/>
          </a:bodyPr>
          <a:lstStyle/>
          <a:p>
            <a:r>
              <a:rPr lang="en-US" i="1" dirty="0" smtClean="0"/>
              <a:t>“ A set of </a:t>
            </a:r>
            <a:r>
              <a:rPr lang="en-US" i="1" dirty="0" err="1" smtClean="0"/>
              <a:t>interrelational</a:t>
            </a:r>
            <a:r>
              <a:rPr lang="en-US" i="1" dirty="0" smtClean="0"/>
              <a:t> constructs (concepts), definitions, and propositions that present a systematic view of phenomena by specifying relations among variables, with the purpose of explaining and predicting phenomena” (</a:t>
            </a:r>
            <a:r>
              <a:rPr lang="en-US" i="1" dirty="0" err="1" smtClean="0"/>
              <a:t>Glanz</a:t>
            </a:r>
            <a:r>
              <a:rPr lang="en-US" i="1" dirty="0" smtClean="0"/>
              <a:t>, 2008)</a:t>
            </a:r>
          </a:p>
          <a:p>
            <a:endParaRPr lang="en-US" i="1" dirty="0" smtClean="0"/>
          </a:p>
          <a:p>
            <a:pPr lvl="1"/>
            <a:r>
              <a:rPr lang="en-US" sz="2800" dirty="0" err="1" smtClean="0"/>
              <a:t>Serangkaian</a:t>
            </a:r>
            <a:r>
              <a:rPr lang="en-US" sz="2800" dirty="0" smtClean="0"/>
              <a:t> </a:t>
            </a:r>
            <a:r>
              <a:rPr lang="en-US" sz="2800" dirty="0" err="1" smtClean="0"/>
              <a:t>konsep</a:t>
            </a:r>
            <a:r>
              <a:rPr lang="en-US" sz="2800" dirty="0" smtClean="0"/>
              <a:t>, </a:t>
            </a:r>
            <a:r>
              <a:rPr lang="en-US" sz="2800" dirty="0" err="1" smtClean="0"/>
              <a:t>definisi</a:t>
            </a:r>
            <a:r>
              <a:rPr lang="en-US" sz="2800" dirty="0" smtClean="0"/>
              <a:t>, </a:t>
            </a:r>
            <a:r>
              <a:rPr lang="en-US" sz="2800" dirty="0" err="1" smtClean="0"/>
              <a:t>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</a:t>
            </a:r>
            <a:r>
              <a:rPr lang="en-US" sz="2800" dirty="0" smtClean="0"/>
              <a:t> </a:t>
            </a:r>
            <a:r>
              <a:rPr lang="en-US" sz="2800" dirty="0" err="1" smtClean="0"/>
              <a:t>konsep</a:t>
            </a:r>
            <a:endParaRPr lang="en-US" sz="2800" dirty="0" smtClean="0"/>
          </a:p>
          <a:p>
            <a:pPr lvl="1"/>
            <a:r>
              <a:rPr lang="en-US" sz="2800" dirty="0" err="1" smtClean="0"/>
              <a:t>Memuat</a:t>
            </a:r>
            <a:r>
              <a:rPr lang="en-US" sz="2800" dirty="0" smtClean="0"/>
              <a:t> </a:t>
            </a:r>
            <a:r>
              <a:rPr lang="en-US" sz="2800" dirty="0" err="1" smtClean="0"/>
              <a:t>pandangan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sistematis</a:t>
            </a:r>
            <a:r>
              <a:rPr lang="en-US" sz="2800" dirty="0" smtClean="0"/>
              <a:t>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fenomena</a:t>
            </a:r>
            <a:r>
              <a:rPr lang="en-US" sz="2800" dirty="0" smtClean="0"/>
              <a:t> </a:t>
            </a:r>
            <a:r>
              <a:rPr lang="en-US" sz="2800" dirty="0" err="1" smtClean="0"/>
              <a:t>mengkaitkannya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variabel-variabel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memprediksi</a:t>
            </a:r>
            <a:r>
              <a:rPr lang="en-US" sz="2800" dirty="0" smtClean="0"/>
              <a:t> </a:t>
            </a:r>
            <a:r>
              <a:rPr lang="en-US" sz="2800" dirty="0" err="1" smtClean="0"/>
              <a:t>fenomena</a:t>
            </a:r>
            <a:endParaRPr lang="en-US" sz="2800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08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9" y="1888657"/>
            <a:ext cx="3328392" cy="598487"/>
          </a:xfrm>
        </p:spPr>
        <p:txBody>
          <a:bodyPr/>
          <a:lstStyle/>
          <a:p>
            <a:r>
              <a:rPr lang="en-US" sz="2800" dirty="0" smtClean="0"/>
              <a:t>PERSON/ INDIVIDU</a:t>
            </a:r>
          </a:p>
        </p:txBody>
      </p:sp>
      <p:grpSp>
        <p:nvGrpSpPr>
          <p:cNvPr id="2" name="Diagram 7"/>
          <p:cNvGrpSpPr>
            <a:grpSpLocks noChangeAspect="1"/>
          </p:cNvGrpSpPr>
          <p:nvPr/>
        </p:nvGrpSpPr>
        <p:grpSpPr bwMode="auto">
          <a:xfrm>
            <a:off x="457200" y="1600200"/>
            <a:ext cx="8229600" cy="4525963"/>
            <a:chOff x="456" y="1010"/>
            <a:chExt cx="4848" cy="2304"/>
          </a:xfrm>
        </p:grpSpPr>
      </p:grpSp>
      <p:sp>
        <p:nvSpPr>
          <p:cNvPr id="1030" name="AutoShape 20"/>
          <p:cNvSpPr>
            <a:spLocks noChangeArrowheads="1"/>
          </p:cNvSpPr>
          <p:nvPr/>
        </p:nvSpPr>
        <p:spPr bwMode="auto">
          <a:xfrm rot="2938890">
            <a:off x="2059781" y="1891531"/>
            <a:ext cx="739775" cy="3792538"/>
          </a:xfrm>
          <a:prstGeom prst="upDownArrow">
            <a:avLst>
              <a:gd name="adj1" fmla="val 50000"/>
              <a:gd name="adj2" fmla="val 102532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latin typeface="Comic Sans MS" panose="030F0702030302020204" pitchFamily="66" charset="0"/>
              </a:rPr>
              <a:t>Self Efficacy</a:t>
            </a:r>
          </a:p>
        </p:txBody>
      </p:sp>
      <p:sp>
        <p:nvSpPr>
          <p:cNvPr id="1031" name="AutoShape 21"/>
          <p:cNvSpPr>
            <a:spLocks noChangeArrowheads="1"/>
          </p:cNvSpPr>
          <p:nvPr/>
        </p:nvSpPr>
        <p:spPr bwMode="auto">
          <a:xfrm>
            <a:off x="2286000" y="5399112"/>
            <a:ext cx="3886200" cy="838200"/>
          </a:xfrm>
          <a:prstGeom prst="leftRightArrow">
            <a:avLst>
              <a:gd name="adj1" fmla="val 50000"/>
              <a:gd name="adj2" fmla="val 9272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>
                <a:latin typeface="Comic Sans MS" panose="030F0702030302020204" pitchFamily="66" charset="0"/>
              </a:rPr>
              <a:t>Reinforcement</a:t>
            </a:r>
          </a:p>
        </p:txBody>
      </p:sp>
      <p:sp>
        <p:nvSpPr>
          <p:cNvPr id="1032" name="AutoShape 22"/>
          <p:cNvSpPr>
            <a:spLocks noChangeArrowheads="1"/>
          </p:cNvSpPr>
          <p:nvPr/>
        </p:nvSpPr>
        <p:spPr bwMode="auto">
          <a:xfrm rot="-2917024">
            <a:off x="5753100" y="1932012"/>
            <a:ext cx="914400" cy="4038600"/>
          </a:xfrm>
          <a:prstGeom prst="upDownArrow">
            <a:avLst>
              <a:gd name="adj1" fmla="val 50000"/>
              <a:gd name="adj2" fmla="val 88333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dirty="0">
                <a:latin typeface="Comic Sans MS" panose="030F0702030302020204" pitchFamily="66" charset="0"/>
              </a:rPr>
              <a:t>Outcome Expectation</a:t>
            </a:r>
          </a:p>
        </p:txBody>
      </p:sp>
      <p:sp>
        <p:nvSpPr>
          <p:cNvPr id="1033" name="Rectangle 23"/>
          <p:cNvSpPr>
            <a:spLocks noChangeArrowheads="1"/>
          </p:cNvSpPr>
          <p:nvPr/>
        </p:nvSpPr>
        <p:spPr bwMode="auto">
          <a:xfrm>
            <a:off x="533400" y="5475312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>
                <a:latin typeface="Comic Sans MS" panose="030F0702030302020204" pitchFamily="66" charset="0"/>
              </a:rPr>
              <a:t>Perilaku</a:t>
            </a:r>
          </a:p>
        </p:txBody>
      </p:sp>
      <p:sp>
        <p:nvSpPr>
          <p:cNvPr id="1034" name="Rectangle 24"/>
          <p:cNvSpPr>
            <a:spLocks noChangeArrowheads="1"/>
          </p:cNvSpPr>
          <p:nvPr/>
        </p:nvSpPr>
        <p:spPr bwMode="auto">
          <a:xfrm>
            <a:off x="6324600" y="5507062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>
                <a:latin typeface="Comic Sans MS" panose="030F0702030302020204" pitchFamily="66" charset="0"/>
              </a:rPr>
              <a:t>Lingkungan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93205" y="629171"/>
            <a:ext cx="82296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dirty="0" smtClean="0"/>
              <a:t>Social Learning Theory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1854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720"/>
            <a:ext cx="8229600" cy="556828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Vicarious learning :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observasional</a:t>
            </a:r>
            <a:r>
              <a:rPr lang="en-US" dirty="0" smtClean="0"/>
              <a:t>,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meniru</a:t>
            </a:r>
            <a:r>
              <a:rPr lang="en-US" dirty="0" smtClean="0"/>
              <a:t> “model”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140298"/>
            <a:ext cx="3589089" cy="2016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2132856"/>
            <a:ext cx="3736000" cy="2097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9176" b="12687"/>
          <a:stretch/>
        </p:blipFill>
        <p:spPr>
          <a:xfrm>
            <a:off x="269939" y="4355861"/>
            <a:ext cx="2944577" cy="2006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7748" y="4370719"/>
            <a:ext cx="3106316" cy="1863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516" y="4355860"/>
            <a:ext cx="2381963" cy="198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91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Social Cognitive </a:t>
            </a:r>
            <a:r>
              <a:rPr lang="en-US" dirty="0" smtClean="0"/>
              <a:t>Theory</a:t>
            </a: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8229600" cy="44881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Environment </a:t>
            </a:r>
            <a:r>
              <a:rPr lang="en-US" sz="2200" dirty="0" err="1" smtClean="0"/>
              <a:t>dan</a:t>
            </a:r>
            <a:r>
              <a:rPr lang="en-US" sz="2200" dirty="0" smtClean="0"/>
              <a:t> behavior </a:t>
            </a:r>
            <a:r>
              <a:rPr lang="en-US" sz="2200" dirty="0" err="1" smtClean="0"/>
              <a:t>saling</a:t>
            </a:r>
            <a:r>
              <a:rPr lang="en-US" sz="2200" dirty="0" smtClean="0"/>
              <a:t> </a:t>
            </a:r>
            <a:r>
              <a:rPr lang="en-US" sz="2200" dirty="0" err="1" smtClean="0"/>
              <a:t>mempengaruhi</a:t>
            </a: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err="1" smtClean="0"/>
              <a:t>Adanya</a:t>
            </a:r>
            <a:r>
              <a:rPr lang="en-US" sz="2200" dirty="0" smtClean="0"/>
              <a:t> vicarious learning: </a:t>
            </a:r>
            <a:r>
              <a:rPr lang="en-US" sz="2200" dirty="0" err="1" smtClean="0"/>
              <a:t>belajar</a:t>
            </a:r>
            <a:r>
              <a:rPr lang="en-US" sz="2200" dirty="0" smtClean="0"/>
              <a:t> </a:t>
            </a:r>
            <a:r>
              <a:rPr lang="en-US" sz="2200" dirty="0" err="1" smtClean="0"/>
              <a:t>sambil</a:t>
            </a:r>
            <a:r>
              <a:rPr lang="en-US" sz="2200" dirty="0" smtClean="0"/>
              <a:t> </a:t>
            </a:r>
            <a:r>
              <a:rPr lang="en-US" sz="2200" dirty="0" err="1" smtClean="0"/>
              <a:t>mengamati</a:t>
            </a:r>
            <a:r>
              <a:rPr lang="en-US" sz="2200" dirty="0" smtClean="0"/>
              <a:t> </a:t>
            </a:r>
            <a:r>
              <a:rPr lang="en-US" sz="2200" dirty="0" err="1" smtClean="0"/>
              <a:t>lingkungan</a:t>
            </a:r>
            <a:r>
              <a:rPr lang="en-US" sz="2200" dirty="0" smtClean="0"/>
              <a:t> </a:t>
            </a:r>
            <a:r>
              <a:rPr lang="en-US" sz="2200" dirty="0" err="1" smtClean="0"/>
              <a:t>sekitarnya</a:t>
            </a: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Ada </a:t>
            </a:r>
            <a:r>
              <a:rPr lang="en-US" sz="2200" dirty="0" err="1" smtClean="0"/>
              <a:t>satu</a:t>
            </a:r>
            <a:r>
              <a:rPr lang="en-US" sz="2200" dirty="0" smtClean="0"/>
              <a:t> </a:t>
            </a:r>
            <a:r>
              <a:rPr lang="en-US" sz="2200" dirty="0" err="1" smtClean="0"/>
              <a:t>faktor</a:t>
            </a:r>
            <a:r>
              <a:rPr lang="en-US" sz="2200" dirty="0" smtClean="0"/>
              <a:t> lain yang </a:t>
            </a:r>
            <a:r>
              <a:rPr lang="en-US" sz="2200" dirty="0" err="1" smtClean="0"/>
              <a:t>juga</a:t>
            </a:r>
            <a:r>
              <a:rPr lang="en-US" sz="2200" dirty="0" smtClean="0"/>
              <a:t> </a:t>
            </a:r>
            <a:r>
              <a:rPr lang="en-US" sz="2200" dirty="0" err="1" smtClean="0"/>
              <a:t>mempengaruhi</a:t>
            </a:r>
            <a:r>
              <a:rPr lang="en-US" sz="2200" dirty="0" smtClean="0"/>
              <a:t> </a:t>
            </a:r>
            <a:r>
              <a:rPr lang="en-US" sz="2200" dirty="0" err="1" smtClean="0"/>
              <a:t>yakni</a:t>
            </a:r>
            <a:r>
              <a:rPr lang="en-US" sz="2200" dirty="0" smtClean="0"/>
              <a:t> variable </a:t>
            </a:r>
            <a:r>
              <a:rPr lang="en-US" sz="2200" dirty="0" smtClean="0"/>
              <a:t>personal (</a:t>
            </a:r>
            <a:r>
              <a:rPr lang="en-US" sz="2200" dirty="0" err="1" smtClean="0"/>
              <a:t>karakteristik</a:t>
            </a:r>
            <a:r>
              <a:rPr lang="en-US" sz="2200" dirty="0" smtClean="0"/>
              <a:t>)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1150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Social Cognitive Theory (3)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600" dirty="0" err="1" smtClean="0"/>
              <a:t>Variabel</a:t>
            </a:r>
            <a:r>
              <a:rPr lang="en-US" sz="2600" dirty="0" smtClean="0"/>
              <a:t> personal </a:t>
            </a:r>
            <a:r>
              <a:rPr lang="en-US" sz="2600" dirty="0" err="1" smtClean="0"/>
              <a:t>terdiri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:</a:t>
            </a:r>
          </a:p>
          <a:p>
            <a:pPr lvl="1" eaLnBrk="1" hangingPunct="1"/>
            <a:r>
              <a:rPr lang="en-US" sz="2600" dirty="0" smtClean="0"/>
              <a:t>Outcome expectation: </a:t>
            </a:r>
          </a:p>
          <a:p>
            <a:pPr lvl="2" eaLnBrk="1" hangingPunct="1"/>
            <a:r>
              <a:rPr lang="en-US" sz="2600" dirty="0" err="1" smtClean="0"/>
              <a:t>kepercayaan</a:t>
            </a:r>
            <a:r>
              <a:rPr lang="en-US" sz="2600" dirty="0" smtClean="0"/>
              <a:t> </a:t>
            </a:r>
            <a:r>
              <a:rPr lang="en-US" sz="2600" dirty="0" err="1" smtClean="0"/>
              <a:t>seseorang</a:t>
            </a:r>
            <a:r>
              <a:rPr lang="en-US" sz="2600" dirty="0" smtClean="0"/>
              <a:t> </a:t>
            </a:r>
            <a:r>
              <a:rPr lang="en-US" sz="2600" dirty="0" err="1" smtClean="0"/>
              <a:t>bahwa</a:t>
            </a:r>
            <a:r>
              <a:rPr lang="en-US" sz="2600" dirty="0" smtClean="0"/>
              <a:t> </a:t>
            </a:r>
            <a:r>
              <a:rPr lang="en-US" sz="2600" dirty="0" err="1" smtClean="0"/>
              <a:t>perilaku</a:t>
            </a:r>
            <a:r>
              <a:rPr lang="en-US" sz="2600" dirty="0" smtClean="0"/>
              <a:t> </a:t>
            </a:r>
            <a:r>
              <a:rPr lang="en-US" sz="2600" dirty="0" err="1" smtClean="0"/>
              <a:t>akan</a:t>
            </a:r>
            <a:r>
              <a:rPr lang="en-US" sz="2600" dirty="0" smtClean="0"/>
              <a:t> </a:t>
            </a:r>
            <a:r>
              <a:rPr lang="en-US" sz="2600" dirty="0" err="1" smtClean="0"/>
              <a:t>menghasilkan</a:t>
            </a:r>
            <a:r>
              <a:rPr lang="en-US" sz="2600" dirty="0" smtClean="0"/>
              <a:t> </a:t>
            </a:r>
            <a:r>
              <a:rPr lang="en-US" sz="2600" dirty="0" err="1" smtClean="0"/>
              <a:t>efek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diinginkan</a:t>
            </a:r>
            <a:endParaRPr lang="en-US" sz="2600" dirty="0" smtClean="0"/>
          </a:p>
          <a:p>
            <a:pPr lvl="1" eaLnBrk="1" hangingPunct="1"/>
            <a:r>
              <a:rPr lang="en-US" sz="2600" dirty="0" smtClean="0"/>
              <a:t>Self-efficacy:</a:t>
            </a:r>
          </a:p>
          <a:p>
            <a:pPr lvl="2" eaLnBrk="1" hangingPunct="1"/>
            <a:r>
              <a:rPr lang="en-US" sz="2600" dirty="0" err="1" smtClean="0"/>
              <a:t>Keyakinan</a:t>
            </a:r>
            <a:r>
              <a:rPr lang="en-US" sz="2600" dirty="0" smtClean="0"/>
              <a:t> </a:t>
            </a:r>
            <a:r>
              <a:rPr lang="en-US" sz="2600" dirty="0" err="1" smtClean="0"/>
              <a:t>akan</a:t>
            </a:r>
            <a:r>
              <a:rPr lang="en-US" sz="2600" dirty="0" smtClean="0"/>
              <a:t> </a:t>
            </a:r>
            <a:r>
              <a:rPr lang="en-US" sz="2600" dirty="0" err="1" smtClean="0"/>
              <a:t>kemampuan</a:t>
            </a:r>
            <a:r>
              <a:rPr lang="en-US" sz="2600" dirty="0" smtClean="0"/>
              <a:t>/</a:t>
            </a:r>
            <a:r>
              <a:rPr lang="en-US" sz="2600" dirty="0" err="1" smtClean="0"/>
              <a:t>kompetensi</a:t>
            </a:r>
            <a:r>
              <a:rPr lang="en-US" sz="2600" dirty="0" smtClean="0"/>
              <a:t> </a:t>
            </a:r>
            <a:r>
              <a:rPr lang="en-US" sz="2600" dirty="0" err="1" smtClean="0"/>
              <a:t>melakukan</a:t>
            </a:r>
            <a:r>
              <a:rPr lang="en-US" sz="2600" dirty="0" smtClean="0"/>
              <a:t> </a:t>
            </a:r>
            <a:r>
              <a:rPr lang="en-US" sz="2600" dirty="0" err="1" smtClean="0"/>
              <a:t>perilaku</a:t>
            </a:r>
            <a:r>
              <a:rPr lang="en-US" sz="2600" dirty="0" smtClean="0"/>
              <a:t> </a:t>
            </a:r>
            <a:r>
              <a:rPr lang="en-US" sz="2600" dirty="0" err="1" smtClean="0"/>
              <a:t>tertentu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situasi</a:t>
            </a:r>
            <a:r>
              <a:rPr lang="en-US" sz="2600" dirty="0" smtClean="0"/>
              <a:t> </a:t>
            </a:r>
            <a:r>
              <a:rPr lang="en-US" sz="2600" dirty="0" err="1" smtClean="0"/>
              <a:t>tertentu</a:t>
            </a:r>
            <a:endParaRPr lang="en-US" sz="2600" dirty="0" smtClean="0"/>
          </a:p>
          <a:p>
            <a:pPr lvl="1"/>
            <a:r>
              <a:rPr lang="en-US" sz="2200" dirty="0" err="1" smtClean="0"/>
              <a:t>Contoh</a:t>
            </a:r>
            <a:r>
              <a:rPr lang="en-US" sz="2200" dirty="0" smtClean="0"/>
              <a:t>:</a:t>
            </a:r>
          </a:p>
          <a:p>
            <a:pPr lvl="2"/>
            <a:r>
              <a:rPr lang="en-US" sz="2000" dirty="0" smtClean="0"/>
              <a:t>“</a:t>
            </a:r>
            <a:r>
              <a:rPr lang="en-US" sz="2000" dirty="0" err="1" smtClean="0"/>
              <a:t>saya</a:t>
            </a:r>
            <a:r>
              <a:rPr lang="en-US" sz="2000" dirty="0" smtClean="0"/>
              <a:t> </a:t>
            </a:r>
            <a:r>
              <a:rPr lang="en-US" sz="2000" dirty="0" err="1"/>
              <a:t>merasa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berhenti</a:t>
            </a:r>
            <a:r>
              <a:rPr lang="en-US" sz="2000" dirty="0"/>
              <a:t> </a:t>
            </a:r>
            <a:r>
              <a:rPr lang="en-US" sz="2000" dirty="0" err="1"/>
              <a:t>merokok</a:t>
            </a:r>
            <a:r>
              <a:rPr lang="en-US" sz="2000" dirty="0"/>
              <a:t>”</a:t>
            </a:r>
          </a:p>
          <a:p>
            <a:pPr lvl="2"/>
            <a:r>
              <a:rPr lang="en-US" sz="2000" dirty="0"/>
              <a:t>“</a:t>
            </a:r>
            <a:r>
              <a:rPr lang="en-US" sz="2000" dirty="0" err="1"/>
              <a:t>saya</a:t>
            </a:r>
            <a:r>
              <a:rPr lang="en-US" sz="2000" dirty="0"/>
              <a:t> </a:t>
            </a:r>
            <a:r>
              <a:rPr lang="en-US" sz="2000" dirty="0" err="1"/>
              <a:t>merasa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menolak</a:t>
            </a:r>
            <a:r>
              <a:rPr lang="en-US" sz="2000" dirty="0"/>
              <a:t> </a:t>
            </a:r>
            <a:r>
              <a:rPr lang="en-US" sz="2000" dirty="0" err="1"/>
              <a:t>ajakan</a:t>
            </a:r>
            <a:r>
              <a:rPr lang="en-US" sz="2000" dirty="0"/>
              <a:t> </a:t>
            </a:r>
            <a:r>
              <a:rPr lang="en-US" sz="2000" dirty="0" err="1"/>
              <a:t>merokok</a:t>
            </a:r>
            <a:r>
              <a:rPr lang="en-US" sz="2000" dirty="0"/>
              <a:t>”</a:t>
            </a:r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88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8313"/>
            <a:ext cx="9144000" cy="90170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id-ID" dirty="0" smtClean="0"/>
              <a:t>TEORI DIFFUSI INNOVASI</a:t>
            </a:r>
            <a:endParaRPr lang="en-GB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946275"/>
            <a:ext cx="7704138" cy="4683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d-ID" sz="2000" dirty="0" smtClean="0"/>
              <a:t>PENGERTIAN 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d-ID" sz="2000" dirty="0" smtClean="0"/>
              <a:t>	DIFFUSI	: Proses perembesan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d-ID" sz="2000" dirty="0" smtClean="0"/>
              <a:t>	INNOVASI	: </a:t>
            </a:r>
            <a:r>
              <a:rPr lang="en-US" sz="2000" dirty="0" smtClean="0"/>
              <a:t>* </a:t>
            </a:r>
            <a:r>
              <a:rPr lang="id-ID" sz="2000" dirty="0" smtClean="0"/>
              <a:t>Ide atau gagasan yang dianggap baru oleh </a:t>
            </a:r>
            <a:r>
              <a:rPr lang="en-US" sz="2000" dirty="0" smtClean="0"/>
              <a:t>			    </a:t>
            </a:r>
            <a:r>
              <a:rPr lang="id-ID" sz="2000" dirty="0" smtClean="0"/>
              <a:t>seseorang atau masyarakat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dirty="0" smtClean="0"/>
              <a:t>			  *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direncanakan</a:t>
            </a:r>
            <a:r>
              <a:rPr lang="en-US" sz="2000" dirty="0" smtClean="0"/>
              <a:t>, yang </a:t>
            </a:r>
            <a:r>
              <a:rPr lang="en-US" sz="2000" dirty="0" err="1" smtClean="0"/>
              <a:t>bertujuan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dirty="0" smtClean="0"/>
              <a:t>			   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memperbaiki</a:t>
            </a:r>
            <a:r>
              <a:rPr lang="en-US" sz="2000" dirty="0" smtClean="0"/>
              <a:t> </a:t>
            </a:r>
            <a:r>
              <a:rPr lang="en-US" sz="2000" dirty="0" err="1" smtClean="0"/>
              <a:t>praktek-praktek</a:t>
            </a:r>
            <a:r>
              <a:rPr lang="en-US" sz="2000" dirty="0" smtClean="0"/>
              <a:t> </a:t>
            </a:r>
            <a:r>
              <a:rPr lang="en-US" sz="1600" dirty="0" smtClean="0"/>
              <a:t>(Skogen,’97)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sz="2000" dirty="0" smtClean="0"/>
              <a:t>			</a:t>
            </a:r>
            <a:endParaRPr lang="id-ID" sz="2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d-ID" sz="2000" dirty="0" smtClean="0"/>
              <a:t>DIFFUSI INNOVASI :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d-ID" sz="2000" dirty="0" smtClean="0"/>
              <a:t>	Suatu proses dimana perilaku baru merupakan suatu inovasi yang dikomunikasikan melalui suatu saluran oleh sumber (pembawa inovasi) kepada kelompok sasaran.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id-ID" sz="20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d-ID" sz="2000" dirty="0" smtClean="0"/>
              <a:t>HASIL DIFFUSI: bisa diterima atau ditolak oleh seseorang/masyarakat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0948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" y="603845"/>
            <a:ext cx="8763000" cy="360362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pPr eaLnBrk="1" hangingPunct="1"/>
            <a:r>
              <a:rPr lang="id-ID" sz="1600" b="1" smtClean="0">
                <a:solidFill>
                  <a:schemeClr val="accent6">
                    <a:lumMod val="75000"/>
                  </a:schemeClr>
                </a:solidFill>
              </a:rPr>
              <a:t>PROSES PENGAMBILAN KEPUTUSAN INOVASI</a:t>
            </a:r>
            <a:endParaRPr lang="en-GB" sz="1600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" y="1265832"/>
            <a:ext cx="8893175" cy="5043488"/>
          </a:xfrm>
          <a:solidFill>
            <a:srgbClr val="FFFFCC"/>
          </a:solidFill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id-ID" sz="1200" smtClean="0"/>
              <a:t>ANTECEDENTS			PROSES		KONSEKUENSI</a:t>
            </a:r>
          </a:p>
          <a:p>
            <a:pPr marL="609600" indent="-609600" eaLnBrk="1" hangingPunct="1">
              <a:buFontTx/>
              <a:buNone/>
            </a:pPr>
            <a:r>
              <a:rPr lang="en-US" sz="1200" smtClean="0"/>
              <a:t>									</a:t>
            </a:r>
            <a:r>
              <a:rPr lang="id-ID" sz="1200" smtClean="0"/>
              <a:t>Terus mengadopsi</a:t>
            </a:r>
          </a:p>
          <a:p>
            <a:pPr marL="609600" indent="-609600" eaLnBrk="1" hangingPunct="1">
              <a:buFontTx/>
              <a:buNone/>
            </a:pPr>
            <a:r>
              <a:rPr lang="id-ID" sz="1200" smtClean="0"/>
              <a:t>Ciri penerima						</a:t>
            </a:r>
            <a:r>
              <a:rPr lang="en-US" sz="1200" smtClean="0"/>
              <a:t>   </a:t>
            </a:r>
            <a:r>
              <a:rPr lang="id-ID" sz="1200" smtClean="0"/>
              <a:t>ADOPSI </a:t>
            </a:r>
            <a:r>
              <a:rPr lang="en-US" sz="1200" smtClean="0"/>
              <a:t> 		</a:t>
            </a:r>
            <a:endParaRPr lang="id-ID" sz="1200" smtClean="0"/>
          </a:p>
          <a:p>
            <a:pPr marL="609600" indent="-609600" eaLnBrk="1" hangingPunct="1">
              <a:buFontTx/>
              <a:buNone/>
            </a:pPr>
            <a:r>
              <a:rPr lang="id-ID" sz="1200" smtClean="0"/>
              <a:t>- Ciri personaliti			Sumber komunikasi		</a:t>
            </a:r>
            <a:r>
              <a:rPr lang="en-US" sz="1200" smtClean="0"/>
              <a:t>	Tidak terus</a:t>
            </a:r>
            <a:endParaRPr lang="id-ID" sz="1200" smtClean="0"/>
          </a:p>
          <a:p>
            <a:pPr marL="609600" indent="-609600" eaLnBrk="1" hangingPunct="1">
              <a:buFontTx/>
              <a:buNone/>
            </a:pPr>
            <a:r>
              <a:rPr lang="id-ID" sz="1200" smtClean="0"/>
              <a:t>  (sikap terhadap perubahan)</a:t>
            </a:r>
            <a:r>
              <a:rPr lang="en-US" sz="1200" smtClean="0"/>
              <a:t>						mengadopsi</a:t>
            </a:r>
            <a:endParaRPr lang="id-ID" sz="1200" smtClean="0"/>
          </a:p>
          <a:p>
            <a:pPr marL="609600" indent="-609600" eaLnBrk="1" hangingPunct="1">
              <a:buFontTx/>
              <a:buNone/>
            </a:pPr>
            <a:r>
              <a:rPr lang="id-ID" sz="1200" smtClean="0"/>
              <a:t>- Ciri sosial (kosmopolit, lokalit)	 PENGETAHUAN    PERSUASI    KEPUTUSAN   KONFIRMASI</a:t>
            </a:r>
            <a:endParaRPr lang="en-US" sz="1200" smtClean="0"/>
          </a:p>
          <a:p>
            <a:pPr marL="609600" indent="-609600" eaLnBrk="1" hangingPunct="1">
              <a:buFontTx/>
              <a:buNone/>
            </a:pPr>
            <a:r>
              <a:rPr lang="en-US" sz="1200" smtClean="0"/>
              <a:t>- </a:t>
            </a:r>
            <a:r>
              <a:rPr lang="id-ID" sz="1200" smtClean="0"/>
              <a:t>Kebutuhan akan inovasi							</a:t>
            </a:r>
            <a:endParaRPr lang="en-US" sz="1200" smtClean="0"/>
          </a:p>
          <a:p>
            <a:pPr marL="609600" indent="-609600" eaLnBrk="1" hangingPunct="1">
              <a:buFontTx/>
              <a:buNone/>
            </a:pPr>
            <a:endParaRPr lang="id-ID" sz="1200" smtClean="0"/>
          </a:p>
          <a:p>
            <a:pPr marL="609600" indent="-609600" eaLnBrk="1" hangingPunct="1">
              <a:buFontTx/>
              <a:buNone/>
            </a:pPr>
            <a:endParaRPr lang="id-ID" sz="1200" smtClean="0"/>
          </a:p>
          <a:p>
            <a:pPr marL="609600" indent="-609600" eaLnBrk="1" hangingPunct="1">
              <a:buFontTx/>
              <a:buNone/>
            </a:pPr>
            <a:r>
              <a:rPr lang="id-ID" sz="1200" smtClean="0"/>
              <a:t>Ciri sistem sosial			CIRI INOVASI			Adopsi terlambat</a:t>
            </a:r>
          </a:p>
          <a:p>
            <a:pPr marL="609600" indent="-609600" eaLnBrk="1" hangingPunct="1">
              <a:buFontTx/>
              <a:buNone/>
            </a:pPr>
            <a:r>
              <a:rPr lang="id-ID" sz="1200" smtClean="0"/>
              <a:t>- Norma </a:t>
            </a:r>
          </a:p>
          <a:p>
            <a:pPr marL="609600" indent="-609600" eaLnBrk="1" hangingPunct="1">
              <a:buFontTx/>
              <a:buNone/>
            </a:pPr>
            <a:r>
              <a:rPr lang="id-ID" sz="1200" smtClean="0"/>
              <a:t>- Toleransi terhadap			1. keuntungan relatif	  PENOLAKAN</a:t>
            </a:r>
          </a:p>
          <a:p>
            <a:pPr marL="609600" indent="-609600" eaLnBrk="1" hangingPunct="1">
              <a:buFontTx/>
              <a:buNone/>
            </a:pPr>
            <a:r>
              <a:rPr lang="id-ID" sz="1200" smtClean="0"/>
              <a:t>   penyimpan</a:t>
            </a:r>
            <a:r>
              <a:rPr lang="en-US" sz="1200" smtClean="0"/>
              <a:t>g</a:t>
            </a:r>
            <a:r>
              <a:rPr lang="id-ID" sz="1200" smtClean="0"/>
              <a:t>an			2. kompatibilitas</a:t>
            </a:r>
          </a:p>
          <a:p>
            <a:pPr marL="609600" indent="-609600" eaLnBrk="1" hangingPunct="1">
              <a:buFontTx/>
              <a:buNone/>
            </a:pPr>
            <a:r>
              <a:rPr lang="id-ID" sz="1200" smtClean="0"/>
              <a:t>- Pola komunikasi			3. kompleksitas			Terus menolak</a:t>
            </a:r>
          </a:p>
          <a:p>
            <a:pPr marL="609600" indent="-609600" eaLnBrk="1" hangingPunct="1">
              <a:buFontTx/>
              <a:buNone/>
            </a:pPr>
            <a:r>
              <a:rPr lang="id-ID" sz="1200" smtClean="0"/>
              <a:t>					4. triabilitas</a:t>
            </a:r>
          </a:p>
          <a:p>
            <a:pPr marL="609600" indent="-609600" eaLnBrk="1" hangingPunct="1">
              <a:buFontTx/>
              <a:buNone/>
            </a:pPr>
            <a:r>
              <a:rPr lang="id-ID" sz="1200" smtClean="0"/>
              <a:t>					5. observabilitas</a:t>
            </a:r>
          </a:p>
          <a:p>
            <a:pPr marL="609600" indent="-609600" eaLnBrk="1" hangingPunct="1">
              <a:buFontTx/>
              <a:buNone/>
            </a:pPr>
            <a:endParaRPr lang="id-ID" sz="1200" smtClean="0"/>
          </a:p>
          <a:p>
            <a:pPr marL="609600" indent="-609600" eaLnBrk="1" hangingPunct="1">
              <a:buFontTx/>
              <a:buNone/>
            </a:pPr>
            <a:endParaRPr lang="id-ID" sz="1200" smtClean="0"/>
          </a:p>
          <a:p>
            <a:pPr marL="609600" indent="-609600" eaLnBrk="1" hangingPunct="1">
              <a:buFontTx/>
              <a:buNone/>
            </a:pPr>
            <a:endParaRPr lang="id-ID" sz="1200" smtClean="0"/>
          </a:p>
          <a:p>
            <a:pPr marL="609600" indent="-609600" eaLnBrk="1" hangingPunct="1">
              <a:buFontTx/>
              <a:buNone/>
            </a:pPr>
            <a:r>
              <a:rPr lang="id-ID" sz="1200" smtClean="0"/>
              <a:t>						WAKTU	</a:t>
            </a:r>
            <a:endParaRPr lang="en-GB" sz="1200" smtClean="0"/>
          </a:p>
        </p:txBody>
      </p:sp>
      <p:grpSp>
        <p:nvGrpSpPr>
          <p:cNvPr id="16388" name="Group 27"/>
          <p:cNvGrpSpPr>
            <a:grpSpLocks/>
          </p:cNvGrpSpPr>
          <p:nvPr/>
        </p:nvGrpSpPr>
        <p:grpSpPr bwMode="auto">
          <a:xfrm>
            <a:off x="130175" y="1570632"/>
            <a:ext cx="7489825" cy="4144963"/>
            <a:chOff x="158" y="864"/>
            <a:chExt cx="4718" cy="2611"/>
          </a:xfrm>
        </p:grpSpPr>
        <p:sp>
          <p:nvSpPr>
            <p:cNvPr id="16389" name="AutoShape 4"/>
            <p:cNvSpPr>
              <a:spLocks/>
            </p:cNvSpPr>
            <p:nvPr/>
          </p:nvSpPr>
          <p:spPr bwMode="auto">
            <a:xfrm>
              <a:off x="1519" y="1104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16390" name="AutoShape 5"/>
            <p:cNvSpPr>
              <a:spLocks/>
            </p:cNvSpPr>
            <p:nvPr/>
          </p:nvSpPr>
          <p:spPr bwMode="auto">
            <a:xfrm>
              <a:off x="1111" y="2016"/>
              <a:ext cx="45" cy="576"/>
            </a:xfrm>
            <a:prstGeom prst="rightBracket">
              <a:avLst>
                <a:gd name="adj" fmla="val 10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  <p:sp>
          <p:nvSpPr>
            <p:cNvPr id="16391" name="Line 6"/>
            <p:cNvSpPr>
              <a:spLocks noChangeShapeType="1"/>
            </p:cNvSpPr>
            <p:nvPr/>
          </p:nvSpPr>
          <p:spPr bwMode="auto">
            <a:xfrm flipV="1">
              <a:off x="1202" y="1488"/>
              <a:ext cx="725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Line 7"/>
            <p:cNvSpPr>
              <a:spLocks noChangeShapeType="1"/>
            </p:cNvSpPr>
            <p:nvPr/>
          </p:nvSpPr>
          <p:spPr bwMode="auto">
            <a:xfrm>
              <a:off x="1565" y="1440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Line 8"/>
            <p:cNvSpPr>
              <a:spLocks noChangeShapeType="1"/>
            </p:cNvSpPr>
            <p:nvPr/>
          </p:nvSpPr>
          <p:spPr bwMode="auto">
            <a:xfrm>
              <a:off x="2245" y="1248"/>
              <a:ext cx="1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Line 9"/>
            <p:cNvSpPr>
              <a:spLocks noChangeShapeType="1"/>
            </p:cNvSpPr>
            <p:nvPr/>
          </p:nvSpPr>
          <p:spPr bwMode="auto">
            <a:xfrm>
              <a:off x="4241" y="124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10"/>
            <p:cNvSpPr>
              <a:spLocks noChangeShapeType="1"/>
            </p:cNvSpPr>
            <p:nvPr/>
          </p:nvSpPr>
          <p:spPr bwMode="auto">
            <a:xfrm>
              <a:off x="3606" y="124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11"/>
            <p:cNvSpPr>
              <a:spLocks noChangeShapeType="1"/>
            </p:cNvSpPr>
            <p:nvPr/>
          </p:nvSpPr>
          <p:spPr bwMode="auto">
            <a:xfrm>
              <a:off x="2971" y="124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12"/>
            <p:cNvSpPr>
              <a:spLocks noChangeShapeType="1"/>
            </p:cNvSpPr>
            <p:nvPr/>
          </p:nvSpPr>
          <p:spPr bwMode="auto">
            <a:xfrm>
              <a:off x="2245" y="124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13"/>
            <p:cNvSpPr>
              <a:spLocks noChangeShapeType="1"/>
            </p:cNvSpPr>
            <p:nvPr/>
          </p:nvSpPr>
          <p:spPr bwMode="auto">
            <a:xfrm>
              <a:off x="2699" y="1440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Line 14"/>
            <p:cNvSpPr>
              <a:spLocks noChangeShapeType="1"/>
            </p:cNvSpPr>
            <p:nvPr/>
          </p:nvSpPr>
          <p:spPr bwMode="auto">
            <a:xfrm>
              <a:off x="3269" y="144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15"/>
            <p:cNvSpPr>
              <a:spLocks noChangeShapeType="1"/>
            </p:cNvSpPr>
            <p:nvPr/>
          </p:nvSpPr>
          <p:spPr bwMode="auto">
            <a:xfrm>
              <a:off x="3989" y="144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16"/>
            <p:cNvSpPr>
              <a:spLocks noChangeShapeType="1"/>
            </p:cNvSpPr>
            <p:nvPr/>
          </p:nvSpPr>
          <p:spPr bwMode="auto">
            <a:xfrm flipV="1">
              <a:off x="2976" y="15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17"/>
            <p:cNvSpPr>
              <a:spLocks noChangeShapeType="1"/>
            </p:cNvSpPr>
            <p:nvPr/>
          </p:nvSpPr>
          <p:spPr bwMode="auto">
            <a:xfrm>
              <a:off x="3984" y="1488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18"/>
            <p:cNvSpPr>
              <a:spLocks noChangeShapeType="1"/>
            </p:cNvSpPr>
            <p:nvPr/>
          </p:nvSpPr>
          <p:spPr bwMode="auto">
            <a:xfrm flipV="1">
              <a:off x="4332" y="2016"/>
              <a:ext cx="498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19"/>
            <p:cNvSpPr>
              <a:spLocks noChangeShapeType="1"/>
            </p:cNvSpPr>
            <p:nvPr/>
          </p:nvSpPr>
          <p:spPr bwMode="auto">
            <a:xfrm>
              <a:off x="4332" y="2256"/>
              <a:ext cx="544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20"/>
            <p:cNvSpPr>
              <a:spLocks noChangeShapeType="1"/>
            </p:cNvSpPr>
            <p:nvPr/>
          </p:nvSpPr>
          <p:spPr bwMode="auto">
            <a:xfrm flipV="1">
              <a:off x="4416" y="864"/>
              <a:ext cx="288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21"/>
            <p:cNvSpPr>
              <a:spLocks noChangeShapeType="1"/>
            </p:cNvSpPr>
            <p:nvPr/>
          </p:nvSpPr>
          <p:spPr bwMode="auto">
            <a:xfrm>
              <a:off x="4416" y="1008"/>
              <a:ext cx="272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22"/>
            <p:cNvSpPr>
              <a:spLocks noChangeShapeType="1"/>
            </p:cNvSpPr>
            <p:nvPr/>
          </p:nvSpPr>
          <p:spPr bwMode="auto">
            <a:xfrm>
              <a:off x="158" y="3475"/>
              <a:ext cx="2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23"/>
            <p:cNvSpPr>
              <a:spLocks noChangeShapeType="1"/>
            </p:cNvSpPr>
            <p:nvPr/>
          </p:nvSpPr>
          <p:spPr bwMode="auto">
            <a:xfrm>
              <a:off x="3560" y="3475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 flipV="1">
              <a:off x="3984" y="105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4147" y="1008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61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3999" cy="1143000"/>
          </a:xfrm>
          <a:solidFill>
            <a:schemeClr val="tx1">
              <a:lumMod val="10000"/>
              <a:lumOff val="90000"/>
            </a:schemeClr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457200" eaLnBrk="1" hangingPunct="1"/>
            <a:r>
              <a:rPr lang="id-ID" sz="2800" dirty="0" smtClean="0">
                <a:solidFill>
                  <a:srgbClr val="660033"/>
                </a:solidFill>
              </a:rPr>
              <a:t>FAKTOR-FAKTOR YANG MEMPENGARUHI KECEPATAN ADOPSI</a:t>
            </a:r>
            <a:endParaRPr lang="en-GB" sz="2800" dirty="0" smtClean="0">
              <a:solidFill>
                <a:srgbClr val="660033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16113"/>
            <a:ext cx="7772400" cy="4119562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 err="1" smtClean="0"/>
              <a:t>Persepsi</a:t>
            </a:r>
            <a:r>
              <a:rPr lang="en-US" sz="2400" dirty="0" smtClean="0"/>
              <a:t> </a:t>
            </a:r>
            <a:r>
              <a:rPr lang="en-US" sz="2400" dirty="0" err="1" smtClean="0"/>
              <a:t>tehadap</a:t>
            </a:r>
            <a:r>
              <a:rPr lang="en-US" sz="2400" dirty="0" smtClean="0"/>
              <a:t> </a:t>
            </a:r>
            <a:r>
              <a:rPr lang="en-US" sz="2400" dirty="0" err="1" smtClean="0"/>
              <a:t>faktor-faktor</a:t>
            </a:r>
            <a:r>
              <a:rPr lang="en-US" sz="2400" dirty="0" smtClean="0"/>
              <a:t> </a:t>
            </a:r>
            <a:r>
              <a:rPr lang="en-US" sz="2400" dirty="0" err="1" smtClean="0"/>
              <a:t>inovasi</a:t>
            </a: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id-ID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d-ID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keputusan</a:t>
            </a:r>
            <a:r>
              <a:rPr lang="en-US" sz="2400" dirty="0" smtClean="0"/>
              <a:t> </a:t>
            </a:r>
            <a:r>
              <a:rPr lang="en-US" sz="2400" dirty="0" err="1" smtClean="0"/>
              <a:t>inovasi</a:t>
            </a:r>
            <a:endParaRPr lang="id-ID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id-ID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d-ID" sz="2400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id-ID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id-ID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d-ID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sosial</a:t>
            </a:r>
            <a:endParaRPr lang="id-ID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id-ID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id-ID" sz="2400" dirty="0" smtClean="0"/>
              <a:t> </a:t>
            </a:r>
            <a:r>
              <a:rPr lang="en-US" sz="2400" dirty="0" smtClean="0"/>
              <a:t>Tingkat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, </a:t>
            </a:r>
            <a:r>
              <a:rPr lang="en-US" sz="2400" dirty="0" err="1" smtClean="0"/>
              <a:t>agen</a:t>
            </a:r>
            <a:r>
              <a:rPr lang="en-US" sz="2400" dirty="0" smtClean="0"/>
              <a:t> </a:t>
            </a:r>
            <a:r>
              <a:rPr lang="en-US" sz="2400" dirty="0" err="1" smtClean="0"/>
              <a:t>promosi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usaha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6027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7988"/>
            <a:ext cx="9144000" cy="860425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marL="400050" eaLnBrk="1" hangingPunct="1"/>
            <a:r>
              <a:rPr lang="en-US" sz="2800" dirty="0" err="1" smtClean="0"/>
              <a:t>Persepsi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faktor</a:t>
            </a:r>
            <a:r>
              <a:rPr lang="en-US" sz="2800" dirty="0" smtClean="0"/>
              <a:t> – </a:t>
            </a:r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 err="1" smtClean="0"/>
              <a:t>inovasi</a:t>
            </a:r>
            <a:r>
              <a:rPr lang="en-US" sz="2800" dirty="0" smtClean="0"/>
              <a:t> :</a:t>
            </a:r>
            <a:endParaRPr lang="en-GB" sz="28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412875"/>
            <a:ext cx="7561262" cy="5216525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d-ID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DIPENGARUHI OLEH :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Keuntungan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relatif</a:t>
            </a:r>
            <a:r>
              <a:rPr lang="id-ID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 misalnya dalam hal ekonomi, prestise, resiko, kenyamanan, dan hasil kongkrit yang didapat)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id-ID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Compatibility ( kesesuaian dengan tradisi, nilai2 dan kepercayaan yang ada dimasyarakat)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id-ID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Complexity/ kerumitan dari inovasi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bila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dilaksanakan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oleh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sasaran</a:t>
            </a:r>
            <a:endParaRPr lang="id-ID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id-ID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Triability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dapat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diujicobakan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setiap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inovasi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dibawa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dapat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diujicoba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dulu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oleh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sasaran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sehingga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dapat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dilanjutkan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atau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tidak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tergantung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dari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persepsi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sasaran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terhadap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inovasi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tersebut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id-ID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id-ID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Observability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meninjau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apakah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suatu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inovasi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sudah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banyak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diadopsi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 </a:t>
            </a:r>
            <a:endParaRPr lang="en-GB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0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356" y="620688"/>
            <a:ext cx="8229600" cy="657225"/>
          </a:xfrm>
          <a:solidFill>
            <a:srgbClr val="CCFF99"/>
          </a:solidFill>
        </p:spPr>
        <p:txBody>
          <a:bodyPr/>
          <a:lstStyle/>
          <a:p>
            <a:pPr eaLnBrk="1" hangingPunct="1">
              <a:defRPr/>
            </a:pPr>
            <a:r>
              <a:rPr lang="id-ID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JENIS KEPUTUSAN INOVASI</a:t>
            </a:r>
            <a:endParaRPr lang="en-GB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628774"/>
            <a:ext cx="7704137" cy="4896569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id-ID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KEPUTUSAN INOVASI DAPAT MERUPAKAN</a:t>
            </a:r>
            <a:r>
              <a:rPr lang="id-ID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id-ID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Keputusan individual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 </a:t>
            </a:r>
            <a:r>
              <a:rPr lang="id-ID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Optional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id-ID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	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id-ID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id-ID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kolektif</a:t>
            </a:r>
          </a:p>
          <a:p>
            <a:pPr marL="609600" indent="-609600" eaLnBrk="1" hangingPunct="1">
              <a:buFontTx/>
              <a:buAutoNum type="arabicPeriod" startAt="2"/>
              <a:defRPr/>
            </a:pPr>
            <a:r>
              <a:rPr lang="id-ID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Keputusan otoritas</a:t>
            </a:r>
          </a:p>
          <a:p>
            <a:pPr marL="609600" indent="-609600" eaLnBrk="1" hangingPunct="1">
              <a:buFontTx/>
              <a:buNone/>
              <a:defRPr/>
            </a:pPr>
            <a:endParaRPr lang="id-ID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id-ID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Keputusan optional, prosesnya sebagai berikut:</a:t>
            </a:r>
          </a:p>
          <a:p>
            <a:pPr marL="609600" indent="-609600" eaLnBrk="1" hangingPunct="1">
              <a:buFontTx/>
              <a:buChar char="-"/>
              <a:defRPr/>
            </a:pPr>
            <a:r>
              <a:rPr lang="id-ID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Tahap kesadaran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		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warenes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id-ID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buFontTx/>
              <a:buChar char="-"/>
              <a:defRPr/>
            </a:pPr>
            <a:r>
              <a:rPr lang="id-ID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Tahap menaruh minat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nterest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id-ID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buFontTx/>
              <a:buChar char="-"/>
              <a:defRPr/>
            </a:pPr>
            <a:r>
              <a:rPr lang="id-ID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Tahap penilaian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		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valuation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id-ID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buFontTx/>
              <a:buChar char="-"/>
              <a:defRPr/>
            </a:pPr>
            <a:r>
              <a:rPr lang="id-ID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Tahap percobaan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		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rial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id-ID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buFontTx/>
              <a:buChar char="-"/>
              <a:defRPr/>
            </a:pPr>
            <a:r>
              <a:rPr lang="id-ID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Tahap penerimaan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		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doption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id-ID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GB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84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85750"/>
            <a:ext cx="8229600" cy="936625"/>
          </a:xfr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d-ID" sz="2400" dirty="0" smtClean="0">
                <a:solidFill>
                  <a:schemeClr val="accent6">
                    <a:lumMod val="75000"/>
                  </a:schemeClr>
                </a:solidFill>
              </a:rPr>
              <a:t>PROSES PENGAMBILAN KEPUTUSAN</a:t>
            </a:r>
            <a:endParaRPr lang="en-GB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808"/>
            <a:ext cx="7772400" cy="4114800"/>
          </a:xfrm>
          <a:solidFill>
            <a:srgbClr val="FFCCFF"/>
          </a:solidFill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id-ID" sz="2000" dirty="0" smtClean="0"/>
              <a:t>DIPENGARUHI OLEH 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d-ID" sz="1800" dirty="0" smtClean="0"/>
              <a:t>Faktor antecedent</a:t>
            </a:r>
          </a:p>
          <a:p>
            <a:pPr marL="609600" indent="-609600" eaLnBrk="1" hangingPunct="1">
              <a:buFontTx/>
              <a:buNone/>
            </a:pPr>
            <a:r>
              <a:rPr lang="id-ID" sz="1800" dirty="0" smtClean="0"/>
              <a:t>2.	Proses</a:t>
            </a:r>
          </a:p>
          <a:p>
            <a:pPr marL="609600" indent="-609600" eaLnBrk="1" hangingPunct="1">
              <a:buFontTx/>
              <a:buNone/>
            </a:pPr>
            <a:r>
              <a:rPr lang="id-ID" sz="1800" dirty="0" smtClean="0"/>
              <a:t>3.	Konsekwensi</a:t>
            </a:r>
          </a:p>
          <a:p>
            <a:pPr marL="609600" indent="-609600" eaLnBrk="1" hangingPunct="1">
              <a:buFontTx/>
              <a:buNone/>
            </a:pPr>
            <a:endParaRPr lang="id-ID" sz="1800" dirty="0" smtClean="0"/>
          </a:p>
          <a:p>
            <a:pPr marL="609600" indent="-609600" eaLnBrk="1" hangingPunct="1">
              <a:buFontTx/>
              <a:buNone/>
            </a:pPr>
            <a:r>
              <a:rPr lang="id-ID" sz="2000" dirty="0" smtClean="0"/>
              <a:t>TAHAPAN DALAM PENGAMBILAN KEPUTUSAN: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d-ID" sz="1800" dirty="0" smtClean="0"/>
              <a:t>Pengenalan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d-ID" sz="1800" dirty="0" smtClean="0"/>
              <a:t>Persuasi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d-ID" sz="1800" dirty="0" smtClean="0"/>
              <a:t>Keputusan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id-ID" sz="1800" dirty="0" smtClean="0"/>
              <a:t>Konfirmasi</a:t>
            </a:r>
          </a:p>
          <a:p>
            <a:pPr marL="609600" indent="-609600" eaLnBrk="1" hangingPunct="1">
              <a:buFontTx/>
              <a:buNone/>
            </a:pPr>
            <a:endParaRPr lang="id-ID" sz="1800" dirty="0" smtClean="0"/>
          </a:p>
          <a:p>
            <a:pPr marL="609600" indent="-609600" eaLnBrk="1" hangingPunct="1">
              <a:buFontTx/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2154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458200" cy="1927225"/>
          </a:xfrm>
        </p:spPr>
        <p:txBody>
          <a:bodyPr/>
          <a:lstStyle/>
          <a:p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Memandu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intervensi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502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620688"/>
            <a:ext cx="8229600" cy="73025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Sistem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Norma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Sosial</a:t>
            </a:r>
            <a:endParaRPr lang="en-GB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00213"/>
            <a:ext cx="7772400" cy="4119562"/>
          </a:xfrm>
          <a:solidFill>
            <a:srgbClr val="CCECFF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d-ID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Hal – hal yang harus diperhatikan 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d-ID" sz="20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r>
              <a:rPr lang="id-ID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Norma Masyarakat</a:t>
            </a:r>
          </a:p>
          <a:p>
            <a:pPr eaLnBrk="1" hangingPunct="1">
              <a:defRPr/>
            </a:pPr>
            <a:r>
              <a:rPr lang="id-ID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Toleransi terhadap penyimpangan</a:t>
            </a:r>
          </a:p>
          <a:p>
            <a:pPr eaLnBrk="1" hangingPunct="1">
              <a:defRPr/>
            </a:pPr>
            <a:r>
              <a:rPr lang="id-ID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Pola komunikasi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d-ID" sz="20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Saluran komunikasi</a:t>
            </a:r>
            <a:r>
              <a:rPr lang="id-ID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 eaLnBrk="1" hangingPunct="1">
              <a:buFontTx/>
              <a:buChar char="-"/>
              <a:defRPr/>
            </a:pPr>
            <a:r>
              <a:rPr lang="id-ID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Sumber</a:t>
            </a:r>
          </a:p>
          <a:p>
            <a:pPr eaLnBrk="1" hangingPunct="1">
              <a:buFontTx/>
              <a:buChar char="-"/>
              <a:defRPr/>
            </a:pPr>
            <a:r>
              <a:rPr lang="id-ID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Media</a:t>
            </a:r>
          </a:p>
          <a:p>
            <a:pPr eaLnBrk="1" hangingPunct="1">
              <a:buFontTx/>
              <a:buChar char="-"/>
              <a:defRPr/>
            </a:pPr>
            <a:r>
              <a:rPr lang="id-ID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Obyek</a:t>
            </a:r>
            <a:endParaRPr lang="en-GB" sz="20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1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sz="4000" smtClean="0"/>
              <a:t>FAKTOR YANG MEMPENGARUHI KEBERHASILAN AGEN:</a:t>
            </a:r>
            <a:endParaRPr lang="en-US" sz="4000" smtClean="0"/>
          </a:p>
        </p:txBody>
      </p:sp>
      <p:sp>
        <p:nvSpPr>
          <p:cNvPr id="15363" name="Text Box 4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endParaRPr lang="id-ID" dirty="0" smtClean="0"/>
          </a:p>
          <a:p>
            <a:pPr eaLnBrk="1" hangingPunct="1"/>
            <a:r>
              <a:rPr lang="en-US" sz="2800" dirty="0" err="1" smtClean="0"/>
              <a:t>Gencarnya</a:t>
            </a:r>
            <a:r>
              <a:rPr lang="en-US" sz="2800" dirty="0" smtClean="0"/>
              <a:t> </a:t>
            </a:r>
            <a:r>
              <a:rPr lang="en-US" sz="2800" dirty="0" err="1" smtClean="0"/>
              <a:t>promosi</a:t>
            </a:r>
            <a:endParaRPr lang="id-ID" sz="2800" dirty="0" smtClean="0"/>
          </a:p>
          <a:p>
            <a:pPr eaLnBrk="1" hangingPunct="1"/>
            <a:r>
              <a:rPr lang="en-US" sz="2800" dirty="0" err="1" smtClean="0"/>
              <a:t>Orientasi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sasaran</a:t>
            </a:r>
            <a:endParaRPr lang="id-ID" sz="2800" dirty="0" smtClean="0"/>
          </a:p>
          <a:p>
            <a:pPr eaLnBrk="1" hangingPunct="1"/>
            <a:r>
              <a:rPr lang="en-US" sz="2800" dirty="0" err="1" smtClean="0"/>
              <a:t>Kerjasama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tokoh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endParaRPr lang="id-ID" sz="2800" dirty="0" smtClean="0"/>
          </a:p>
          <a:p>
            <a:pPr eaLnBrk="1" hangingPunct="1"/>
            <a:r>
              <a:rPr lang="en-US" sz="2800" dirty="0" err="1" smtClean="0"/>
              <a:t>Kredibilitas</a:t>
            </a:r>
            <a:r>
              <a:rPr lang="en-US" sz="2800" dirty="0" smtClean="0"/>
              <a:t> </a:t>
            </a:r>
            <a:r>
              <a:rPr lang="en-US" sz="2800" dirty="0" err="1" smtClean="0"/>
              <a:t>pembawa</a:t>
            </a:r>
            <a:r>
              <a:rPr lang="en-US" sz="2800" dirty="0" smtClean="0"/>
              <a:t> </a:t>
            </a:r>
            <a:r>
              <a:rPr lang="en-US" sz="2800" dirty="0" err="1" smtClean="0"/>
              <a:t>inovasi</a:t>
            </a:r>
            <a:r>
              <a:rPr lang="en-US" sz="2800" dirty="0" smtClean="0"/>
              <a:t> di </a:t>
            </a:r>
            <a:r>
              <a:rPr lang="en-US" sz="2800" dirty="0" err="1" smtClean="0"/>
              <a:t>mata</a:t>
            </a:r>
            <a:r>
              <a:rPr lang="en-US" sz="2800" dirty="0" smtClean="0"/>
              <a:t> </a:t>
            </a:r>
            <a:r>
              <a:rPr lang="en-US" sz="2800" dirty="0" err="1" smtClean="0"/>
              <a:t>sasaran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4574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b="1" smtClean="0"/>
              <a:t>Kegagalan dalam inovasi</a:t>
            </a:r>
            <a:endParaRPr lang="en-US" b="1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id-ID" sz="2800" dirty="0" smtClean="0"/>
              <a:t>Penyebab umum kegagalan di dalam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id-ID" sz="2800" dirty="0" smtClean="0"/>
              <a:t>memproses inovasi pada organisasi 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err="1" smtClean="0"/>
              <a:t>Definisi</a:t>
            </a:r>
            <a:r>
              <a:rPr lang="en-US" sz="2800" dirty="0" smtClean="0"/>
              <a:t> </a:t>
            </a:r>
            <a:r>
              <a:rPr lang="en-US" sz="2800" dirty="0" err="1" smtClean="0"/>
              <a:t>sukses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lemah</a:t>
            </a: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err="1" smtClean="0"/>
              <a:t>Konsisten</a:t>
            </a:r>
            <a:r>
              <a:rPr lang="en-US" sz="2800" dirty="0" smtClean="0"/>
              <a:t> </a:t>
            </a:r>
            <a:r>
              <a:rPr lang="en-US" sz="2800" dirty="0" err="1" smtClean="0"/>
              <a:t>tindakan</a:t>
            </a:r>
            <a:r>
              <a:rPr lang="en-US" sz="2800" dirty="0" smtClean="0"/>
              <a:t>  yang </a:t>
            </a:r>
            <a:r>
              <a:rPr lang="en-US" sz="2800" dirty="0" err="1" smtClean="0"/>
              <a:t>lemah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menuju</a:t>
            </a:r>
            <a:r>
              <a:rPr lang="en-US" sz="2800" dirty="0" smtClean="0"/>
              <a:t> </a:t>
            </a:r>
            <a:r>
              <a:rPr lang="en-US" sz="2800" dirty="0" err="1" smtClean="0"/>
              <a:t>sukses</a:t>
            </a: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err="1" smtClean="0"/>
              <a:t>Partisipasi</a:t>
            </a:r>
            <a:r>
              <a:rPr lang="en-US" sz="2800" dirty="0" smtClean="0"/>
              <a:t> </a:t>
            </a:r>
            <a:r>
              <a:rPr lang="en-US" sz="2800" dirty="0" err="1" smtClean="0"/>
              <a:t>lemah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endParaRPr lang="en-US" sz="28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Monitor </a:t>
            </a:r>
            <a:r>
              <a:rPr lang="en-US" sz="2800" dirty="0" err="1" smtClean="0"/>
              <a:t>hasil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lemah</a:t>
            </a:r>
            <a:r>
              <a:rPr lang="en-US" sz="2800" dirty="0" smtClean="0"/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Cara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akses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lemah</a:t>
            </a: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77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/>
            </a:r>
            <a:br>
              <a:rPr lang="en-US" dirty="0" smtClean="0"/>
            </a:b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1760" y="4797152"/>
            <a:ext cx="6400800" cy="150971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1. </a:t>
            </a:r>
            <a:r>
              <a:rPr lang="en-US" sz="2800" dirty="0"/>
              <a:t>Stage theory</a:t>
            </a:r>
            <a:br>
              <a:rPr lang="en-US" sz="2800" dirty="0"/>
            </a:br>
            <a:r>
              <a:rPr lang="en-US" sz="2800" dirty="0"/>
              <a:t>2. Organizational development theory</a:t>
            </a:r>
            <a:br>
              <a:rPr lang="en-US" sz="2800" dirty="0"/>
            </a:br>
            <a:r>
              <a:rPr lang="en-US" sz="2800" dirty="0"/>
              <a:t>3. Inter organizational theory</a:t>
            </a:r>
            <a:br>
              <a:rPr lang="en-US" sz="2800" dirty="0"/>
            </a:br>
            <a:r>
              <a:rPr lang="en-US" sz="2800" dirty="0"/>
              <a:t>4. Community coalition Action Theory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5484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Stage theory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Stages of change: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didorong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Problem definition (awareness stage)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Initiation of action (adoption stage)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Implementation of change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Institutionalization of change</a:t>
            </a:r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84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Tahapan</a:t>
            </a:r>
            <a:r>
              <a:rPr lang="en-US" dirty="0" smtClean="0"/>
              <a:t> stage theory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Problem definition (awareness stage)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000" dirty="0" err="1" smtClean="0"/>
              <a:t>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endParaRPr lang="en-US" sz="2000" dirty="0" smtClean="0"/>
          </a:p>
          <a:p>
            <a:pPr marL="1371600" lvl="2" indent="-514350">
              <a:buFont typeface="+mj-lt"/>
              <a:buAutoNum type="arabicPeriod"/>
            </a:pPr>
            <a:r>
              <a:rPr lang="en-US" sz="2000" dirty="0" err="1" smtClean="0"/>
              <a:t>Mengidentifikasi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memilih</a:t>
            </a:r>
            <a:r>
              <a:rPr lang="en-US" sz="2000" dirty="0" smtClean="0"/>
              <a:t> </a:t>
            </a:r>
            <a:r>
              <a:rPr lang="en-US" sz="2000" dirty="0" err="1" smtClean="0"/>
              <a:t>solusi</a:t>
            </a:r>
            <a:endParaRPr lang="en-US" sz="2000" dirty="0" smtClean="0"/>
          </a:p>
          <a:p>
            <a:pPr marL="1371600" lvl="2" indent="-514350">
              <a:buFont typeface="+mj-lt"/>
              <a:buAutoNum type="arabicPeriod"/>
            </a:pPr>
            <a:r>
              <a:rPr lang="en-US" sz="2000" dirty="0" err="1" smtClean="0"/>
              <a:t>melibatkan</a:t>
            </a:r>
            <a:r>
              <a:rPr lang="en-US" sz="2000" dirty="0" smtClean="0"/>
              <a:t> </a:t>
            </a:r>
            <a:r>
              <a:rPr lang="en-US" sz="2000" dirty="0" err="1" smtClean="0"/>
              <a:t>pimpinan</a:t>
            </a:r>
            <a:r>
              <a:rPr lang="en-US" sz="2000" dirty="0" smtClean="0"/>
              <a:t> (</a:t>
            </a:r>
            <a:r>
              <a:rPr lang="en-US" sz="2000" dirty="0" err="1" smtClean="0"/>
              <a:t>manajer</a:t>
            </a:r>
            <a:r>
              <a:rPr lang="en-US" sz="2000" dirty="0" smtClean="0"/>
              <a:t>,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)</a:t>
            </a:r>
          </a:p>
          <a:p>
            <a:pPr marL="1371600" lvl="2" indent="-514350">
              <a:buFont typeface="+mj-lt"/>
              <a:buAutoNum type="arabicPeriod"/>
            </a:pPr>
            <a:endParaRPr lang="en-US" sz="2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Initiation of action (adoption stage)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000" dirty="0" err="1" smtClean="0"/>
              <a:t>Pembuatan</a:t>
            </a:r>
            <a:r>
              <a:rPr lang="en-US" sz="2000" dirty="0" smtClean="0"/>
              <a:t> </a:t>
            </a:r>
            <a:r>
              <a:rPr lang="en-US" sz="2000" dirty="0" err="1" smtClean="0"/>
              <a:t>kebijakan</a:t>
            </a:r>
            <a:endParaRPr lang="en-US" sz="2000" dirty="0" smtClean="0"/>
          </a:p>
          <a:p>
            <a:pPr marL="1371600" lvl="2" indent="-514350">
              <a:buFont typeface="+mj-lt"/>
              <a:buAutoNum type="arabicPeriod"/>
            </a:pPr>
            <a:r>
              <a:rPr lang="en-US" sz="2000" dirty="0" err="1" smtClean="0"/>
              <a:t>Alokasi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</a:t>
            </a:r>
            <a:r>
              <a:rPr lang="en-US" sz="2000" dirty="0" err="1" smtClean="0"/>
              <a:t>penunjang</a:t>
            </a:r>
            <a:r>
              <a:rPr lang="en-US" sz="2000" dirty="0" smtClean="0"/>
              <a:t> </a:t>
            </a:r>
            <a:r>
              <a:rPr lang="en-US" sz="2000" dirty="0" err="1" smtClean="0"/>
              <a:t>kebijakan</a:t>
            </a:r>
            <a:endParaRPr lang="en-US" sz="2000" dirty="0" smtClean="0"/>
          </a:p>
          <a:p>
            <a:pPr marL="1371600" lvl="2" indent="-514350">
              <a:buFont typeface="+mj-lt"/>
              <a:buAutoNum type="arabicPeriod"/>
            </a:pP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pertimbangan</a:t>
            </a:r>
            <a:r>
              <a:rPr lang="en-US" sz="2000" dirty="0" smtClean="0"/>
              <a:t>: </a:t>
            </a:r>
            <a:r>
              <a:rPr lang="en-US" sz="2000" dirty="0" err="1" smtClean="0"/>
              <a:t>apa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diubah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063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Tahapan</a:t>
            </a:r>
            <a:r>
              <a:rPr lang="en-US" dirty="0" smtClean="0"/>
              <a:t> stage theory (</a:t>
            </a:r>
            <a:r>
              <a:rPr lang="en-US" dirty="0" err="1" smtClean="0"/>
              <a:t>lanjutan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3. Implementation of change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000" dirty="0" err="1" smtClean="0"/>
              <a:t>Implementasi</a:t>
            </a:r>
            <a:r>
              <a:rPr lang="en-US" sz="2000" dirty="0" smtClean="0"/>
              <a:t> </a:t>
            </a:r>
            <a:r>
              <a:rPr lang="en-US" sz="2000" dirty="0" err="1" smtClean="0"/>
              <a:t>inovasi</a:t>
            </a:r>
            <a:r>
              <a:rPr lang="en-US" sz="2000" dirty="0" smtClean="0"/>
              <a:t>, </a:t>
            </a:r>
            <a:r>
              <a:rPr lang="en-US" sz="2000" dirty="0" err="1" smtClean="0"/>
              <a:t>muncul</a:t>
            </a:r>
            <a:r>
              <a:rPr lang="en-US" sz="2000" dirty="0" smtClean="0"/>
              <a:t> </a:t>
            </a:r>
            <a:r>
              <a:rPr lang="en-US" sz="2000" dirty="0" err="1" smtClean="0"/>
              <a:t>reaksi</a:t>
            </a:r>
            <a:endParaRPr lang="en-US" sz="2000" dirty="0" smtClean="0"/>
          </a:p>
          <a:p>
            <a:pPr marL="1371600" lvl="2" indent="-514350">
              <a:buFont typeface="+mj-lt"/>
              <a:buAutoNum type="arabicPeriod"/>
            </a:pP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peran</a:t>
            </a:r>
            <a:endParaRPr lang="en-US" sz="2000" dirty="0" smtClean="0"/>
          </a:p>
          <a:p>
            <a:pPr marL="1371600" lvl="2" indent="-514350">
              <a:buFont typeface="+mj-lt"/>
              <a:buAutoNum type="arabicPeriod"/>
            </a:pPr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pelatihan</a:t>
            </a:r>
            <a:r>
              <a:rPr lang="en-US" sz="2000" dirty="0" smtClean="0"/>
              <a:t>, </a:t>
            </a:r>
            <a:r>
              <a:rPr lang="en-US" sz="2000" dirty="0" err="1" smtClean="0"/>
              <a:t>asisten</a:t>
            </a:r>
            <a:r>
              <a:rPr lang="en-US" sz="2000" dirty="0" smtClean="0"/>
              <a:t> </a:t>
            </a:r>
            <a:r>
              <a:rPr lang="en-US" sz="2000" dirty="0" err="1" smtClean="0"/>
              <a:t>teknis</a:t>
            </a:r>
            <a:r>
              <a:rPr lang="en-US" sz="2000" dirty="0" smtClean="0"/>
              <a:t>, </a:t>
            </a:r>
            <a:r>
              <a:rPr lang="en-US" sz="2000" dirty="0" err="1" smtClean="0"/>
              <a:t>pertolongan</a:t>
            </a:r>
            <a:r>
              <a:rPr lang="en-US" sz="2000" dirty="0" smtClean="0"/>
              <a:t> problem solving</a:t>
            </a:r>
          </a:p>
          <a:p>
            <a:pPr marL="457200" lvl="1" indent="0">
              <a:buNone/>
            </a:pPr>
            <a:r>
              <a:rPr lang="en-US" sz="2400" dirty="0" smtClean="0"/>
              <a:t>4. Institutionalization of change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2000" dirty="0" err="1" smtClean="0"/>
              <a:t>Kebijakan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diadopsi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mantap</a:t>
            </a:r>
            <a:endParaRPr lang="en-US" sz="2000" dirty="0" smtClean="0"/>
          </a:p>
          <a:p>
            <a:pPr marL="1371600" lvl="2" indent="-514350">
              <a:buFont typeface="+mj-lt"/>
              <a:buAutoNum type="arabicPeriod"/>
            </a:pPr>
            <a:r>
              <a:rPr lang="en-US" sz="2000" dirty="0" err="1" smtClean="0"/>
              <a:t>Munculnya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endParaRPr lang="en-US" sz="2000" dirty="0" smtClean="0"/>
          </a:p>
          <a:p>
            <a:pPr marL="1371600" lvl="2" indent="-514350">
              <a:buFont typeface="+mj-lt"/>
              <a:buAutoNum type="arabicPeriod"/>
            </a:pPr>
            <a:r>
              <a:rPr lang="en-US" sz="2000" dirty="0" err="1" smtClean="0"/>
              <a:t>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tokoh</a:t>
            </a:r>
            <a:r>
              <a:rPr lang="en-US" sz="2000" dirty="0" smtClean="0"/>
              <a:t> level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mengintegrasikan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endParaRPr lang="en-US" sz="2000" dirty="0" smtClean="0"/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5077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Tahap</a:t>
            </a:r>
            <a:r>
              <a:rPr lang="en-US" dirty="0" smtClean="0"/>
              <a:t> Organizational Development Theory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Iklim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 marL="914400" lvl="1" indent="-514350"/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 lvl="1"/>
            <a:r>
              <a:rPr lang="en-US" dirty="0" err="1" smtClean="0"/>
              <a:t>Asumsi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kepercayaan</a:t>
            </a:r>
            <a:r>
              <a:rPr lang="en-US" dirty="0" smtClean="0"/>
              <a:t> yang </a:t>
            </a:r>
            <a:r>
              <a:rPr lang="en-US" dirty="0" err="1" smtClean="0"/>
              <a:t>diyakini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Diyakini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endParaRPr lang="en-US" dirty="0" smtClean="0"/>
          </a:p>
          <a:p>
            <a:pPr lvl="1"/>
            <a:r>
              <a:rPr lang="en-US" dirty="0" smtClean="0"/>
              <a:t>Outsider: </a:t>
            </a:r>
            <a:r>
              <a:rPr lang="en-US" dirty="0" err="1" smtClean="0"/>
              <a:t>menggaungkan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 marL="914400" lvl="1" indent="-514350"/>
            <a:r>
              <a:rPr lang="en-US" dirty="0" err="1" smtClean="0"/>
              <a:t>Fungsi</a:t>
            </a:r>
            <a:r>
              <a:rPr lang="en-US" dirty="0" smtClean="0"/>
              <a:t> optimal sub-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 marL="914400" lvl="1" indent="-514350"/>
            <a:r>
              <a:rPr lang="en-US" dirty="0" err="1" smtClean="0"/>
              <a:t>Fungsi</a:t>
            </a:r>
            <a:r>
              <a:rPr lang="en-US" dirty="0" smtClean="0"/>
              <a:t> optimal </a:t>
            </a:r>
            <a:r>
              <a:rPr lang="en-US" dirty="0" err="1" smtClean="0"/>
              <a:t>organisasi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2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Organizational Development Theory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4. Research </a:t>
            </a:r>
            <a:r>
              <a:rPr lang="en-US" dirty="0"/>
              <a:t>action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:</a:t>
            </a:r>
          </a:p>
          <a:p>
            <a:pPr marL="914400" lvl="1" indent="-514350"/>
            <a:r>
              <a:rPr lang="en-US" dirty="0"/>
              <a:t>Diagnosis</a:t>
            </a:r>
          </a:p>
          <a:p>
            <a:pPr marL="914400" lvl="1" indent="-514350"/>
            <a:r>
              <a:rPr lang="en-US" dirty="0"/>
              <a:t>Action planning</a:t>
            </a:r>
          </a:p>
          <a:p>
            <a:pPr marL="914400" lvl="1" indent="-514350"/>
            <a:r>
              <a:rPr lang="en-US" dirty="0"/>
              <a:t>Intervention</a:t>
            </a:r>
          </a:p>
          <a:p>
            <a:pPr marL="914400" lvl="1" indent="-514350"/>
            <a:r>
              <a:rPr lang="en-US" dirty="0"/>
              <a:t>Evaluation</a:t>
            </a:r>
          </a:p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Intervensi</a:t>
            </a:r>
            <a:r>
              <a:rPr lang="en-US" dirty="0" smtClean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:</a:t>
            </a:r>
          </a:p>
          <a:p>
            <a:pPr marL="914400" lvl="1" indent="-514350"/>
            <a:r>
              <a:rPr lang="en-US" dirty="0"/>
              <a:t>Survey</a:t>
            </a:r>
          </a:p>
          <a:p>
            <a:pPr marL="914400" lvl="1" indent="-514350"/>
            <a:r>
              <a:rPr lang="en-US" dirty="0" err="1"/>
              <a:t>Modifikasi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US" dirty="0"/>
          </a:p>
          <a:p>
            <a:pPr marL="914400" lvl="1" indent="-514350"/>
            <a:r>
              <a:rPr lang="en-US" dirty="0" smtClean="0"/>
              <a:t>T-groups (training group)</a:t>
            </a:r>
            <a:endParaRPr lang="en-US" dirty="0"/>
          </a:p>
          <a:p>
            <a:pPr marL="914400" lvl="1" indent="-514350"/>
            <a:r>
              <a:rPr lang="en-US" dirty="0" err="1"/>
              <a:t>Konsultasi</a:t>
            </a:r>
            <a:r>
              <a:rPr lang="en-US" dirty="0"/>
              <a:t> proses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620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3. </a:t>
            </a:r>
            <a:r>
              <a:rPr lang="en-US" sz="2800" b="1" dirty="0" err="1" smtClean="0"/>
              <a:t>Teori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Hubungan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Interorganisasi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smtClean="0"/>
              <a:t>(</a:t>
            </a:r>
            <a:r>
              <a:rPr lang="en-US" sz="2800" b="1" dirty="0" err="1" smtClean="0"/>
              <a:t>Interorganizational</a:t>
            </a:r>
            <a:r>
              <a:rPr lang="en-US" sz="2800" b="1" dirty="0" smtClean="0"/>
              <a:t> theory) (</a:t>
            </a:r>
            <a:r>
              <a:rPr lang="en-US" sz="2800" b="1" dirty="0" err="1" smtClean="0"/>
              <a:t>Glanz</a:t>
            </a:r>
            <a:r>
              <a:rPr lang="en-US" sz="2800" b="1" dirty="0" smtClean="0"/>
              <a:t>, 2008)</a:t>
            </a:r>
            <a:endParaRPr lang="id-ID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60168"/>
          </a:xfrm>
        </p:spPr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endParaRPr lang="en-US" dirty="0" smtClean="0"/>
          </a:p>
          <a:p>
            <a:pPr lvl="1"/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berkepentingan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pPr lvl="1"/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lain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berkepentingan</a:t>
            </a:r>
            <a:endParaRPr lang="en-US" dirty="0" smtClean="0"/>
          </a:p>
          <a:p>
            <a:pPr lvl="1"/>
            <a:r>
              <a:rPr lang="en-US" dirty="0" err="1" smtClean="0"/>
              <a:t>Menjalin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sejauh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organisasi-organisasi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0201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57200"/>
            <a:ext cx="8503096" cy="883568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Pilih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teori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sesuai</a:t>
            </a:r>
            <a:r>
              <a:rPr lang="en-US" sz="3200" dirty="0" smtClean="0">
                <a:solidFill>
                  <a:srgbClr val="002060"/>
                </a:solidFill>
              </a:rPr>
              <a:t> area </a:t>
            </a:r>
            <a:r>
              <a:rPr lang="en-US" sz="3200" dirty="0" err="1" smtClean="0">
                <a:solidFill>
                  <a:srgbClr val="002060"/>
                </a:solidFill>
              </a:rPr>
              <a:t>perubahan</a:t>
            </a:r>
            <a:r>
              <a:rPr lang="en-US" sz="3200" dirty="0" smtClean="0">
                <a:solidFill>
                  <a:srgbClr val="002060"/>
                </a:solidFill>
              </a:rPr>
              <a:t> yang </a:t>
            </a:r>
            <a:r>
              <a:rPr lang="en-US" sz="3200" dirty="0" err="1" smtClean="0">
                <a:solidFill>
                  <a:srgbClr val="002060"/>
                </a:solidFill>
              </a:rPr>
              <a:t>diinginkan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7270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15467776"/>
              </p:ext>
            </p:extLst>
          </p:nvPr>
        </p:nvGraphicFramePr>
        <p:xfrm>
          <a:off x="0" y="1447800"/>
          <a:ext cx="9144000" cy="507754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572000"/>
                <a:gridCol w="4572000"/>
              </a:tblGrid>
              <a:tr h="605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Areas of change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Theories or models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624400">
                <a:tc>
                  <a:txBody>
                    <a:bodyPr/>
                    <a:lstStyle/>
                    <a:p>
                      <a:pPr rtl="0"/>
                      <a:r>
                        <a:rPr lang="sv-SE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Teori yang menjelaskan perilaku kesehatan dan perubahan perilaku kesehatan dengan memusatkan perhatian pada </a:t>
                      </a:r>
                      <a:r>
                        <a:rPr lang="sv-SE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</a:t>
                      </a:r>
                      <a:endParaRPr lang="sv-SE" sz="2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Health belief model </a:t>
                      </a:r>
                    </a:p>
                    <a:p>
                      <a:pPr marL="280988" marR="0" lvl="0" indent="-280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Theory of reasoned action</a:t>
                      </a:r>
                    </a:p>
                    <a:p>
                      <a:pPr marL="280988" marR="0" lvl="0" indent="-280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Transtheoretical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(stages of change) model </a:t>
                      </a:r>
                    </a:p>
                    <a:p>
                      <a:pPr marL="280988" marR="0" lvl="0" indent="-280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Social learning theory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FFCC99"/>
                    </a:solidFill>
                  </a:tcPr>
                </a:tc>
              </a:tr>
              <a:tr h="1847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Teori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yang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menjelaskan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perubahan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dalam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masyarakat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aksi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masyarakat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terhadap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kesehatan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Community mobilization</a:t>
                      </a:r>
                    </a:p>
                    <a:p>
                      <a:pPr marL="757238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Social action</a:t>
                      </a:r>
                    </a:p>
                    <a:p>
                      <a:pPr marL="757238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Community development</a:t>
                      </a:r>
                    </a:p>
                    <a:p>
                      <a:pPr marL="280988" marR="0" lvl="0" indent="-280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Diffusion of innovation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E0A95-0240-47AA-9760-EA63EB4A1A1D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9342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380"/>
            <a:ext cx="9144000" cy="562074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en-US" sz="2800" dirty="0" smtClean="0"/>
              <a:t>4. Community Coalition Action Theory-CCAT (</a:t>
            </a:r>
            <a:r>
              <a:rPr lang="en-US" sz="2800" dirty="0" err="1" smtClean="0"/>
              <a:t>Glanz</a:t>
            </a:r>
            <a:r>
              <a:rPr lang="en-US" sz="2800" dirty="0" smtClean="0"/>
              <a:t>, 2008)</a:t>
            </a:r>
            <a:endParaRPr lang="id-ID" sz="28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35496" y="692696"/>
            <a:ext cx="9108504" cy="6165304"/>
            <a:chOff x="35496" y="692696"/>
            <a:chExt cx="9108504" cy="6165304"/>
          </a:xfrm>
        </p:grpSpPr>
        <p:sp>
          <p:nvSpPr>
            <p:cNvPr id="17" name="Rectangle 16"/>
            <p:cNvSpPr/>
            <p:nvPr/>
          </p:nvSpPr>
          <p:spPr>
            <a:xfrm>
              <a:off x="35496" y="692696"/>
              <a:ext cx="9108504" cy="61653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COMMUNITY CONTEXT</a:t>
              </a:r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44008" y="1124744"/>
              <a:ext cx="1512168" cy="43924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Synergy</a:t>
              </a:r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5496" y="2780928"/>
              <a:ext cx="1296144" cy="12961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Lead agency/Convener group</a:t>
              </a:r>
              <a:endParaRPr lang="id-ID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03848" y="2852936"/>
              <a:ext cx="1296144" cy="93610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Leadership &amp; staffing</a:t>
              </a:r>
              <a:endParaRPr lang="id-ID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88024" y="2852936"/>
              <a:ext cx="1296144" cy="93610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Member engagement</a:t>
              </a:r>
              <a:endParaRPr lang="id-ID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020272" y="2924944"/>
              <a:ext cx="1296144" cy="8640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Community change outcome</a:t>
              </a:r>
              <a:endParaRPr lang="id-ID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475656" y="2780928"/>
              <a:ext cx="1584176" cy="108012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Coalitin</a:t>
              </a:r>
              <a:r>
                <a:rPr lang="en-US" sz="1600" dirty="0" smtClean="0">
                  <a:solidFill>
                    <a:schemeClr val="tx1"/>
                  </a:solidFill>
                </a:rPr>
                <a:t> member-ship</a:t>
              </a:r>
              <a:endParaRPr lang="id-ID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88024" y="1844824"/>
              <a:ext cx="1296144" cy="7200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Pooled resources</a:t>
              </a:r>
              <a:endParaRPr lang="id-ID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88024" y="4077072"/>
              <a:ext cx="1296144" cy="93610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Assessment &amp; Planning</a:t>
              </a:r>
              <a:endParaRPr lang="id-ID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03848" y="1196752"/>
              <a:ext cx="1296144" cy="108012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Operations &amp; processes</a:t>
              </a:r>
              <a:endParaRPr lang="id-ID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03848" y="4293096"/>
              <a:ext cx="1296144" cy="93610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Structures</a:t>
              </a:r>
              <a:endParaRPr lang="id-ID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20272" y="1484784"/>
              <a:ext cx="1296144" cy="108012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Implementation of strategies</a:t>
              </a:r>
              <a:endParaRPr lang="id-ID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28184" y="4581128"/>
              <a:ext cx="1296144" cy="93610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Community capacity</a:t>
              </a:r>
              <a:endParaRPr lang="id-ID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12360" y="4581128"/>
              <a:ext cx="1296144" cy="93610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Health/social outcomes</a:t>
              </a:r>
              <a:endParaRPr lang="id-ID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1331640" y="3212976"/>
              <a:ext cx="216024" cy="28803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3059832" y="3212976"/>
              <a:ext cx="216024" cy="28803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4499992" y="1988840"/>
              <a:ext cx="216024" cy="28803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4499992" y="4365104"/>
              <a:ext cx="216024" cy="28803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6084168" y="3140968"/>
              <a:ext cx="936104" cy="28803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6084168" y="1988840"/>
              <a:ext cx="936104" cy="28803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28" name="Right Arrow 27"/>
            <p:cNvSpPr/>
            <p:nvPr/>
          </p:nvSpPr>
          <p:spPr>
            <a:xfrm rot="5400000">
              <a:off x="7452320" y="2564904"/>
              <a:ext cx="432048" cy="28803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29" name="Right Arrow 28"/>
            <p:cNvSpPr/>
            <p:nvPr/>
          </p:nvSpPr>
          <p:spPr>
            <a:xfrm rot="5400000">
              <a:off x="6728048" y="4360912"/>
              <a:ext cx="296416" cy="28803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30" name="Right Arrow 29"/>
            <p:cNvSpPr/>
            <p:nvPr/>
          </p:nvSpPr>
          <p:spPr>
            <a:xfrm rot="5400000">
              <a:off x="8312224" y="4369296"/>
              <a:ext cx="296416" cy="28803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804248" y="4221088"/>
              <a:ext cx="1728192" cy="1440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7456512" y="3928864"/>
              <a:ext cx="432048" cy="152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34" name="Up-Down Arrow 33"/>
            <p:cNvSpPr/>
            <p:nvPr/>
          </p:nvSpPr>
          <p:spPr>
            <a:xfrm>
              <a:off x="3707904" y="2348880"/>
              <a:ext cx="288032" cy="504056"/>
            </a:xfrm>
            <a:prstGeom prst="up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35" name="Up-Down Arrow 34"/>
            <p:cNvSpPr/>
            <p:nvPr/>
          </p:nvSpPr>
          <p:spPr>
            <a:xfrm>
              <a:off x="3707904" y="3789040"/>
              <a:ext cx="288032" cy="504056"/>
            </a:xfrm>
            <a:prstGeom prst="up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36" name="Right Arrow 35"/>
            <p:cNvSpPr/>
            <p:nvPr/>
          </p:nvSpPr>
          <p:spPr>
            <a:xfrm rot="19024489">
              <a:off x="2366994" y="2284701"/>
              <a:ext cx="936104" cy="28803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37" name="Right Arrow 36"/>
            <p:cNvSpPr/>
            <p:nvPr/>
          </p:nvSpPr>
          <p:spPr>
            <a:xfrm rot="2292339">
              <a:off x="2350938" y="4119683"/>
              <a:ext cx="936104" cy="28803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55576" y="6021288"/>
              <a:ext cx="187220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Formation</a:t>
              </a:r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372200" y="6021288"/>
              <a:ext cx="2016224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>
                  <a:solidFill>
                    <a:schemeClr val="tx1"/>
                  </a:solidFill>
                </a:rPr>
                <a:t>Instituzionalization</a:t>
              </a:r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63888" y="6021288"/>
              <a:ext cx="187220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Maintenance</a:t>
              </a:r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2741466" y="6237312"/>
              <a:ext cx="750414" cy="144016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5549778" y="6237312"/>
              <a:ext cx="750414" cy="144016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44" name="Curved Left Arrow 43"/>
            <p:cNvSpPr/>
            <p:nvPr/>
          </p:nvSpPr>
          <p:spPr>
            <a:xfrm>
              <a:off x="8460432" y="6093296"/>
              <a:ext cx="360040" cy="648072"/>
            </a:xfrm>
            <a:prstGeom prst="curvedLef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>
                <a:solidFill>
                  <a:schemeClr val="tx1"/>
                </a:solidFill>
              </a:endParaRPr>
            </a:p>
          </p:txBody>
        </p:sp>
        <p:sp>
          <p:nvSpPr>
            <p:cNvPr id="45" name="Right Arrow 44"/>
            <p:cNvSpPr/>
            <p:nvPr/>
          </p:nvSpPr>
          <p:spPr>
            <a:xfrm rot="10800000">
              <a:off x="755576" y="6597350"/>
              <a:ext cx="7560840" cy="144017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  <p:sp>
          <p:nvSpPr>
            <p:cNvPr id="48" name="Curved Left Arrow 47"/>
            <p:cNvSpPr/>
            <p:nvPr/>
          </p:nvSpPr>
          <p:spPr>
            <a:xfrm rot="-10800000">
              <a:off x="323528" y="6093296"/>
              <a:ext cx="360040" cy="648072"/>
            </a:xfrm>
            <a:prstGeom prst="curvedLef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0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d-ID" sz="3200" smtClean="0"/>
              <a:t>TEORI-TEORI PERUBAHAN PERILAKU TINGKAT KOMUNITAS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id-ID" sz="2800" smtClean="0"/>
              <a:t>Teori norma sosial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id-ID" sz="2800" smtClean="0"/>
              <a:t>Teori kesadaran sosial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id-ID" sz="2800" smtClean="0"/>
              <a:t>Community organization</a:t>
            </a:r>
          </a:p>
        </p:txBody>
      </p:sp>
    </p:spTree>
    <p:extLst>
      <p:ext uri="{BB962C8B-B14F-4D97-AF65-F5344CB8AC3E}">
        <p14:creationId xmlns:p14="http://schemas.microsoft.com/office/powerpoint/2010/main" val="29477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id-ID" sz="4000" dirty="0" smtClean="0"/>
              <a:t>1</a:t>
            </a:r>
            <a:r>
              <a:rPr lang="en-US" altLang="id-ID" sz="4000" dirty="0" smtClean="0"/>
              <a:t>. </a:t>
            </a:r>
            <a:r>
              <a:rPr lang="en-US" altLang="id-ID" sz="4000" dirty="0" err="1" smtClean="0"/>
              <a:t>Teori</a:t>
            </a:r>
            <a:r>
              <a:rPr lang="en-US" altLang="id-ID" sz="4000" dirty="0" smtClean="0"/>
              <a:t> Norma </a:t>
            </a:r>
            <a:r>
              <a:rPr lang="en-US" altLang="id-ID" sz="4000" dirty="0" err="1" smtClean="0"/>
              <a:t>Sosial</a:t>
            </a:r>
            <a:endParaRPr lang="en-US" altLang="id-ID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856"/>
            <a:ext cx="8229600" cy="4344144"/>
          </a:xfrm>
        </p:spPr>
        <p:txBody>
          <a:bodyPr/>
          <a:lstStyle/>
          <a:p>
            <a:pPr eaLnBrk="1" hangingPunct="1"/>
            <a:r>
              <a:rPr lang="en-US" altLang="id-ID" sz="2800" dirty="0" smtClean="0"/>
              <a:t>Norma </a:t>
            </a:r>
            <a:r>
              <a:rPr lang="en-US" altLang="id-ID" sz="2800" dirty="0" err="1" smtClean="0"/>
              <a:t>sosial</a:t>
            </a:r>
            <a:r>
              <a:rPr lang="en-US" altLang="id-ID" sz="2800" dirty="0" smtClean="0"/>
              <a:t>: </a:t>
            </a:r>
            <a:r>
              <a:rPr lang="en-US" altLang="id-ID" sz="2800" dirty="0" err="1" smtClean="0"/>
              <a:t>nilai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tak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tertulis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dalam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suatu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komunitas</a:t>
            </a:r>
            <a:r>
              <a:rPr lang="en-US" altLang="id-ID" sz="2800" dirty="0" smtClean="0"/>
              <a:t> yang </a:t>
            </a:r>
            <a:r>
              <a:rPr lang="en-US" altLang="id-ID" sz="2800" dirty="0" err="1" smtClean="0"/>
              <a:t>mengharapkan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anggota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untuk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berperilaku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tertentu</a:t>
            </a:r>
            <a:endParaRPr lang="en-US" altLang="id-ID" sz="2800" dirty="0" smtClean="0"/>
          </a:p>
          <a:p>
            <a:pPr eaLnBrk="1" hangingPunct="1"/>
            <a:r>
              <a:rPr lang="en-US" altLang="id-ID" sz="2800" dirty="0" err="1" smtClean="0"/>
              <a:t>Teori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norma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sosial</a:t>
            </a:r>
            <a:r>
              <a:rPr lang="en-US" altLang="id-ID" sz="2800" dirty="0" smtClean="0"/>
              <a:t> : </a:t>
            </a:r>
            <a:r>
              <a:rPr lang="en-US" altLang="id-ID" sz="2800" dirty="0" err="1" smtClean="0"/>
              <a:t>berusaha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memanfaatkan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norma</a:t>
            </a:r>
            <a:r>
              <a:rPr lang="en-US" altLang="id-ID" sz="2800" dirty="0" smtClean="0"/>
              <a:t> yang </a:t>
            </a:r>
            <a:r>
              <a:rPr lang="en-US" altLang="id-ID" sz="2800" dirty="0" err="1" smtClean="0"/>
              <a:t>ada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dalam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masyarakat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untuk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merubah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perilaku</a:t>
            </a:r>
            <a:endParaRPr lang="en-US" altLang="id-ID" sz="2800" dirty="0" smtClean="0"/>
          </a:p>
          <a:p>
            <a:pPr eaLnBrk="1" hangingPunct="1"/>
            <a:r>
              <a:rPr lang="en-US" altLang="id-ID" sz="2800" dirty="0" err="1" smtClean="0"/>
              <a:t>Adakah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norma-norma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sosial</a:t>
            </a:r>
            <a:r>
              <a:rPr lang="en-US" altLang="id-ID" sz="2800" dirty="0" smtClean="0"/>
              <a:t> di </a:t>
            </a:r>
            <a:r>
              <a:rPr lang="en-US" altLang="id-ID" sz="2800" dirty="0" err="1" smtClean="0"/>
              <a:t>masyarakat</a:t>
            </a:r>
            <a:r>
              <a:rPr lang="en-US" altLang="id-ID" sz="2800" dirty="0" smtClean="0"/>
              <a:t> yang </a:t>
            </a:r>
            <a:r>
              <a:rPr lang="en-US" altLang="id-ID" sz="2800" dirty="0" err="1" smtClean="0"/>
              <a:t>terkait</a:t>
            </a:r>
            <a:r>
              <a:rPr lang="en-US" altLang="id-ID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03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id-ID" sz="3600" smtClean="0"/>
              <a:t>Metode untuk Merubah Norma Sosial (Bartholomew, 2006)</a:t>
            </a:r>
            <a:endParaRPr lang="id-ID" altLang="id-ID" sz="3600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id-ID" smtClean="0"/>
              <a:t>Metode		</a:t>
            </a:r>
            <a:endParaRPr lang="id-ID" altLang="id-ID" smtClean="0"/>
          </a:p>
        </p:txBody>
      </p:sp>
      <p:sp>
        <p:nvSpPr>
          <p:cNvPr id="6149" name="Text Placeholder 4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id-ID" smtClean="0"/>
              <a:t>Parameter</a:t>
            </a:r>
            <a:endParaRPr lang="id-ID" altLang="id-ID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Mass media role-</a:t>
            </a:r>
            <a:r>
              <a:rPr lang="en-US" dirty="0" err="1" smtClean="0"/>
              <a:t>modelling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Entertainment education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Behavioral journalism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Mobilizing social network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err="1" smtClean="0"/>
              <a:t>Kondisioning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percontohan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Pertimbangan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; </a:t>
            </a:r>
            <a:r>
              <a:rPr lang="en-US" dirty="0" err="1" smtClean="0"/>
              <a:t>seimbang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media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</a:t>
            </a:r>
            <a:r>
              <a:rPr lang="en-US" dirty="0" err="1" smtClean="0"/>
              <a:t>promkes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890068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id-ID" sz="4000" dirty="0" smtClean="0"/>
              <a:t>2</a:t>
            </a:r>
            <a:r>
              <a:rPr lang="en-US" altLang="id-ID" sz="4000" dirty="0" smtClean="0"/>
              <a:t>. </a:t>
            </a:r>
            <a:r>
              <a:rPr lang="en-US" altLang="id-ID" sz="4000" dirty="0" err="1" smtClean="0"/>
              <a:t>Kesadaran</a:t>
            </a:r>
            <a:r>
              <a:rPr lang="en-US" altLang="id-ID" sz="4000" dirty="0" smtClean="0"/>
              <a:t> </a:t>
            </a:r>
            <a:r>
              <a:rPr lang="en-US" altLang="id-ID" sz="4000" dirty="0" err="1" smtClean="0"/>
              <a:t>Sosial</a:t>
            </a:r>
            <a:endParaRPr lang="en-US" altLang="id-ID" sz="40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8229600" cy="448816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id-ID" sz="2800" dirty="0" err="1" smtClean="0"/>
              <a:t>Anggota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satu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komunitas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menyadari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untuk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bertindak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bagi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komunitasnya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karena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adanya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dorongan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lingkungan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sosial</a:t>
            </a:r>
            <a:r>
              <a:rPr lang="en-US" altLang="id-ID" sz="2800" dirty="0" smtClean="0"/>
              <a:t> di </a:t>
            </a:r>
            <a:r>
              <a:rPr lang="en-US" altLang="id-ID" sz="2800" dirty="0" err="1" smtClean="0"/>
              <a:t>sekitarnya</a:t>
            </a:r>
            <a:endParaRPr lang="en-US" altLang="id-ID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id-ID" sz="2800" dirty="0" err="1" smtClean="0"/>
              <a:t>Tahap-tahap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tanggung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jawab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untuk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bertindak</a:t>
            </a:r>
            <a:r>
              <a:rPr lang="en-US" altLang="id-ID" sz="2800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d-ID" sz="2400" dirty="0" err="1" smtClean="0"/>
              <a:t>Orientasi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perhatian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pada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lingkungan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sosial</a:t>
            </a:r>
            <a:endParaRPr lang="en-US" altLang="id-ID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id-ID" sz="2400" dirty="0" err="1" smtClean="0"/>
              <a:t>Individu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merasa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bertanggung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jawab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untuk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ikut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bertindak</a:t>
            </a:r>
            <a:endParaRPr lang="en-US" altLang="id-ID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id-ID" sz="2400" dirty="0" err="1" smtClean="0"/>
              <a:t>Komunitas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merasa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bertanggung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jawab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untuk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bertindak</a:t>
            </a:r>
            <a:endParaRPr lang="en-US" altLang="id-ID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id-ID" sz="2000" dirty="0" err="1" smtClean="0"/>
              <a:t>Bagaimana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kepedulian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anggota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masyarakat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untuk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permasalahan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promosi</a:t>
            </a:r>
            <a:r>
              <a:rPr lang="en-US" altLang="id-ID" sz="2000" dirty="0" smtClean="0"/>
              <a:t> </a:t>
            </a:r>
            <a:r>
              <a:rPr lang="en-US" altLang="id-ID" sz="2000" dirty="0" err="1" smtClean="0"/>
              <a:t>kesehatan</a:t>
            </a:r>
            <a:r>
              <a:rPr lang="en-US" altLang="id-ID" sz="2000" dirty="0" smtClean="0"/>
              <a:t>?</a:t>
            </a:r>
            <a:endParaRPr lang="en-US" altLang="id-ID" sz="2800" dirty="0" smtClean="0"/>
          </a:p>
        </p:txBody>
      </p:sp>
    </p:spTree>
    <p:extLst>
      <p:ext uri="{BB962C8B-B14F-4D97-AF65-F5344CB8AC3E}">
        <p14:creationId xmlns:p14="http://schemas.microsoft.com/office/powerpoint/2010/main" val="22262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id-ID" sz="3600" smtClean="0"/>
              <a:t>Metode Tingkat Lingkungan (Bartholomew, 2006)</a:t>
            </a:r>
            <a:endParaRPr lang="id-ID" altLang="id-ID" sz="3600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id-ID" smtClean="0"/>
              <a:t>Metode		</a:t>
            </a:r>
            <a:endParaRPr lang="id-ID" altLang="id-ID" smtClean="0"/>
          </a:p>
        </p:txBody>
      </p:sp>
      <p:sp>
        <p:nvSpPr>
          <p:cNvPr id="8197" name="Text Placeholder 4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id-ID" smtClean="0"/>
              <a:t>Parameter</a:t>
            </a:r>
            <a:endParaRPr lang="id-ID" altLang="id-ID" smtClean="0"/>
          </a:p>
        </p:txBody>
      </p:sp>
      <p:sp>
        <p:nvSpPr>
          <p:cNvPr id="8196" name="Content Placeholder 3"/>
          <p:cNvSpPr>
            <a:spLocks noGrp="1"/>
          </p:cNvSpPr>
          <p:nvPr>
            <p:ph sz="quarter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id-ID" smtClean="0"/>
              <a:t>Participatory problem solving</a:t>
            </a:r>
          </a:p>
          <a:p>
            <a:r>
              <a:rPr lang="en-US" altLang="id-ID" smtClean="0"/>
              <a:t>Advokasi</a:t>
            </a:r>
          </a:p>
          <a:p>
            <a:endParaRPr lang="en-US" altLang="id-ID" smtClean="0"/>
          </a:p>
          <a:p>
            <a:endParaRPr lang="en-US" altLang="id-ID" smtClean="0"/>
          </a:p>
          <a:p>
            <a:r>
              <a:rPr lang="en-US" altLang="id-ID" smtClean="0"/>
              <a:t>Skills training</a:t>
            </a:r>
          </a:p>
          <a:p>
            <a:endParaRPr lang="en-US" altLang="id-ID" smtClean="0"/>
          </a:p>
          <a:p>
            <a:r>
              <a:rPr lang="en-US" altLang="id-ID" smtClean="0"/>
              <a:t>Technical assistance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err="1" smtClean="0"/>
              <a:t>Tahap-tahap</a:t>
            </a:r>
            <a:r>
              <a:rPr lang="en-US" dirty="0" smtClean="0"/>
              <a:t> problem solving, </a:t>
            </a:r>
            <a:r>
              <a:rPr lang="en-US" dirty="0" err="1" smtClean="0"/>
              <a:t>kepemilikan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level </a:t>
            </a:r>
            <a:r>
              <a:rPr lang="en-US" dirty="0" err="1" smtClean="0"/>
              <a:t>lingkungan</a:t>
            </a:r>
            <a:r>
              <a:rPr lang="en-US" dirty="0" smtClean="0"/>
              <a:t>, </a:t>
            </a:r>
            <a:r>
              <a:rPr lang="en-US" dirty="0" err="1" smtClean="0"/>
              <a:t>isu</a:t>
            </a:r>
            <a:r>
              <a:rPr lang="en-US" dirty="0" smtClean="0"/>
              <a:t> yang </a:t>
            </a:r>
            <a:r>
              <a:rPr lang="en-US" dirty="0" err="1" smtClean="0"/>
              <a:t>dibawa</a:t>
            </a:r>
            <a:r>
              <a:rPr lang="en-US" dirty="0" smtClean="0"/>
              <a:t>,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pPr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29865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id-ID" sz="3200" smtClean="0"/>
              <a:t>Metode untuk Meningkatkan dukungan dan jaringan sosial (Bartholomew, 2006)</a:t>
            </a:r>
            <a:endParaRPr lang="id-ID" altLang="id-ID" sz="3200" smtClean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>
          <a:xfrm>
            <a:off x="446856" y="2067862"/>
            <a:ext cx="4023360" cy="5084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id-ID" smtClean="0"/>
              <a:t>Metode		</a:t>
            </a:r>
            <a:endParaRPr lang="id-ID" altLang="id-ID" smtClean="0"/>
          </a:p>
        </p:txBody>
      </p:sp>
      <p:sp>
        <p:nvSpPr>
          <p:cNvPr id="9221" name="Text Placeholder 4"/>
          <p:cNvSpPr>
            <a:spLocks noGrp="1"/>
          </p:cNvSpPr>
          <p:nvPr>
            <p:ph type="body" sz="half" idx="3"/>
          </p:nvPr>
        </p:nvSpPr>
        <p:spPr>
          <a:xfrm>
            <a:off x="4653096" y="2067862"/>
            <a:ext cx="4023360" cy="5084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id-ID" smtClean="0"/>
              <a:t>Parameter</a:t>
            </a:r>
            <a:endParaRPr lang="id-ID" altLang="id-ID" smtClean="0"/>
          </a:p>
        </p:txBody>
      </p:sp>
      <p:sp>
        <p:nvSpPr>
          <p:cNvPr id="9220" name="Content Placeholder 3"/>
          <p:cNvSpPr>
            <a:spLocks noGrp="1"/>
          </p:cNvSpPr>
          <p:nvPr>
            <p:ph sz="quarter" idx="2"/>
          </p:nvPr>
        </p:nvSpPr>
        <p:spPr>
          <a:xfrm>
            <a:off x="446856" y="2708920"/>
            <a:ext cx="4023360" cy="202761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id-ID" dirty="0" smtClean="0"/>
              <a:t>Mentoring program </a:t>
            </a:r>
            <a:r>
              <a:rPr lang="en-US" altLang="id-ID" dirty="0" smtClean="0">
                <a:sym typeface="Wingdings" pitchFamily="2" charset="2"/>
              </a:rPr>
              <a:t> </a:t>
            </a:r>
            <a:r>
              <a:rPr lang="en-US" altLang="id-ID" dirty="0" err="1" smtClean="0">
                <a:sym typeface="Wingdings" pitchFamily="2" charset="2"/>
              </a:rPr>
              <a:t>perluasan</a:t>
            </a:r>
            <a:r>
              <a:rPr lang="en-US" altLang="id-ID" dirty="0" smtClean="0">
                <a:sym typeface="Wingdings" pitchFamily="2" charset="2"/>
              </a:rPr>
              <a:t> network</a:t>
            </a:r>
          </a:p>
          <a:p>
            <a:r>
              <a:rPr lang="en-US" altLang="id-ID" dirty="0" smtClean="0">
                <a:sym typeface="Wingdings" pitchFamily="2" charset="2"/>
              </a:rPr>
              <a:t>Use of lay health worker</a:t>
            </a:r>
            <a:endParaRPr lang="en-US" altLang="id-ID" dirty="0" smtClean="0"/>
          </a:p>
        </p:txBody>
      </p:sp>
      <p:sp>
        <p:nvSpPr>
          <p:cNvPr id="9222" name="Content Placeholder 5"/>
          <p:cNvSpPr>
            <a:spLocks noGrp="1"/>
          </p:cNvSpPr>
          <p:nvPr>
            <p:ph sz="quarter" idx="4"/>
          </p:nvPr>
        </p:nvSpPr>
        <p:spPr>
          <a:xfrm>
            <a:off x="4653096" y="2708920"/>
            <a:ext cx="4023360" cy="2027616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id-ID" smtClean="0"/>
              <a:t>Kemauan jaringan untuk diperluas</a:t>
            </a:r>
          </a:p>
          <a:p>
            <a:r>
              <a:rPr lang="en-US" altLang="id-ID" smtClean="0"/>
              <a:t>Tokoh penolong yang ada di masyarakat</a:t>
            </a:r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766284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id-ID" sz="3600" smtClean="0"/>
              <a:t>Tingkat Komunitas: </a:t>
            </a:r>
            <a:br>
              <a:rPr lang="en-US" altLang="id-ID" sz="3600" smtClean="0"/>
            </a:br>
            <a:r>
              <a:rPr lang="en-US" altLang="id-ID" sz="3600" smtClean="0"/>
              <a:t>3. Community organization/participation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d-ID" sz="2400" smtClean="0"/>
              <a:t>Komunitas dengan kapasitas problem-solving yang tinggi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2400" smtClean="0"/>
              <a:t>Agen perubah: tokoh masyarakat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2400" smtClean="0"/>
              <a:t>Tindakan: melakukan aksi bersama untuk merubah kondisi kesehatan masyarakat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2400" smtClean="0"/>
              <a:t>Metode: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d-ID" sz="2000" smtClean="0"/>
              <a:t>Problem solving yang partisipatif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d-ID" sz="2000" smtClean="0"/>
              <a:t>Pengorganisasian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d-ID" sz="2000" smtClean="0"/>
              <a:t>Pembentukan koalisi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d-ID" sz="2000" smtClean="0"/>
              <a:t>Advokasi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2400" smtClean="0"/>
              <a:t>Adakah organisasi komunitas yang berhasil di masyarakat?</a:t>
            </a:r>
          </a:p>
          <a:p>
            <a:pPr lvl="1" eaLnBrk="1" hangingPunct="1">
              <a:lnSpc>
                <a:spcPct val="90000"/>
              </a:lnSpc>
            </a:pPr>
            <a:endParaRPr lang="en-US" altLang="id-ID" sz="2000" smtClean="0"/>
          </a:p>
        </p:txBody>
      </p:sp>
    </p:spTree>
    <p:extLst>
      <p:ext uri="{BB962C8B-B14F-4D97-AF65-F5344CB8AC3E}">
        <p14:creationId xmlns:p14="http://schemas.microsoft.com/office/powerpoint/2010/main" val="18256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id-ID" sz="3600" smtClean="0"/>
              <a:t>Metode untuk level Komunitas (Bartholomew, 2006)</a:t>
            </a:r>
            <a:endParaRPr lang="id-ID" altLang="id-ID" sz="3600" smtClean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id-ID" smtClean="0"/>
              <a:t>Metode		</a:t>
            </a:r>
            <a:endParaRPr lang="id-ID" altLang="id-ID" smtClean="0"/>
          </a:p>
        </p:txBody>
      </p:sp>
      <p:sp>
        <p:nvSpPr>
          <p:cNvPr id="12293" name="Text Placeholder 4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id-ID" smtClean="0"/>
              <a:t>Parameter</a:t>
            </a:r>
            <a:endParaRPr lang="id-ID" altLang="id-ID" smtClean="0"/>
          </a:p>
        </p:txBody>
      </p:sp>
      <p:sp>
        <p:nvSpPr>
          <p:cNvPr id="12292" name="Content Placeholder 3"/>
          <p:cNvSpPr>
            <a:spLocks noGrp="1"/>
          </p:cNvSpPr>
          <p:nvPr>
            <p:ph sz="quarter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id-ID" smtClean="0"/>
              <a:t>Reflection-action-reflection</a:t>
            </a:r>
          </a:p>
          <a:p>
            <a:endParaRPr lang="en-US" altLang="id-ID" smtClean="0"/>
          </a:p>
          <a:p>
            <a:r>
              <a:rPr lang="en-US" altLang="id-ID" smtClean="0"/>
              <a:t>Nonjudgemental small group discussion</a:t>
            </a:r>
          </a:p>
          <a:p>
            <a:r>
              <a:rPr lang="en-US" altLang="id-ID" smtClean="0"/>
              <a:t>Question posing</a:t>
            </a:r>
          </a:p>
          <a:p>
            <a:r>
              <a:rPr lang="en-US" altLang="id-ID" smtClean="0"/>
              <a:t>Self-disclosure</a:t>
            </a:r>
          </a:p>
          <a:p>
            <a:r>
              <a:rPr lang="en-US" altLang="id-ID" smtClean="0"/>
              <a:t>Grass-root organizing</a:t>
            </a:r>
          </a:p>
          <a:p>
            <a:r>
              <a:rPr lang="en-US" altLang="id-ID" smtClean="0"/>
              <a:t>Professional organizing</a:t>
            </a:r>
          </a:p>
          <a:p>
            <a:endParaRPr lang="en-US" altLang="id-ID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kondusif</a:t>
            </a:r>
            <a:r>
              <a:rPr lang="en-US" dirty="0" smtClean="0"/>
              <a:t>, </a:t>
            </a:r>
            <a:r>
              <a:rPr lang="en-US" dirty="0" err="1" smtClean="0"/>
              <a:t>partisipasi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kondusif</a:t>
            </a:r>
            <a:r>
              <a:rPr lang="en-US" dirty="0" smtClean="0"/>
              <a:t>, </a:t>
            </a:r>
            <a:r>
              <a:rPr lang="en-US" dirty="0" err="1" smtClean="0"/>
              <a:t>kritis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kondusif</a:t>
            </a:r>
            <a:r>
              <a:rPr lang="en-US" dirty="0" smtClean="0"/>
              <a:t>, dialog </a:t>
            </a:r>
            <a:r>
              <a:rPr lang="en-US" dirty="0" err="1" smtClean="0"/>
              <a:t>partisipatif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Idem</a:t>
            </a:r>
          </a:p>
          <a:p>
            <a:pPr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23231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id-ID" sz="3600" smtClean="0"/>
              <a:t>Metode Mendorong Kebijakan Publik yang Sehat (Bartholomew, 2006)</a:t>
            </a:r>
            <a:endParaRPr lang="id-ID" altLang="id-ID" sz="3600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id-ID" smtClean="0"/>
              <a:t>Metode		</a:t>
            </a:r>
            <a:endParaRPr lang="id-ID" altLang="id-ID" smtClean="0"/>
          </a:p>
        </p:txBody>
      </p:sp>
      <p:sp>
        <p:nvSpPr>
          <p:cNvPr id="13317" name="Text Placeholder 4"/>
          <p:cNvSpPr>
            <a:spLocks noGrp="1"/>
          </p:cNvSpPr>
          <p:nvPr>
            <p:ph type="body" sz="half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id-ID" smtClean="0"/>
              <a:t>Parameter</a:t>
            </a:r>
            <a:endParaRPr lang="id-ID" altLang="id-ID" smtClean="0"/>
          </a:p>
        </p:txBody>
      </p:sp>
      <p:sp>
        <p:nvSpPr>
          <p:cNvPr id="13316" name="Content Placeholder 3"/>
          <p:cNvSpPr>
            <a:spLocks noGrp="1"/>
          </p:cNvSpPr>
          <p:nvPr>
            <p:ph sz="quarter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id-ID" dirty="0" smtClean="0"/>
              <a:t>Policy advocacy</a:t>
            </a:r>
          </a:p>
          <a:p>
            <a:endParaRPr lang="en-US" altLang="id-ID" dirty="0" smtClean="0"/>
          </a:p>
          <a:p>
            <a:r>
              <a:rPr lang="en-US" altLang="id-ID" dirty="0" smtClean="0"/>
              <a:t>Media advocacy</a:t>
            </a:r>
          </a:p>
          <a:p>
            <a:endParaRPr lang="en-US" altLang="id-ID" dirty="0" smtClean="0"/>
          </a:p>
          <a:p>
            <a:r>
              <a:rPr lang="en-US" altLang="id-ID" dirty="0" smtClean="0"/>
              <a:t>Tailoring to issue initiation</a:t>
            </a:r>
          </a:p>
          <a:p>
            <a:r>
              <a:rPr lang="en-US" altLang="id-ID" dirty="0" smtClean="0"/>
              <a:t>Timing with policy window</a:t>
            </a:r>
          </a:p>
        </p:txBody>
      </p:sp>
      <p:sp>
        <p:nvSpPr>
          <p:cNvPr id="13318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id-ID" smtClean="0"/>
              <a:t>Potensial advokat, Koalisi advokasi</a:t>
            </a:r>
          </a:p>
          <a:p>
            <a:r>
              <a:rPr lang="en-US" altLang="id-ID" smtClean="0"/>
              <a:t>Penerimaan cerita dan delegasi tanggung jawab penanganan masalah</a:t>
            </a:r>
          </a:p>
          <a:p>
            <a:r>
              <a:rPr lang="en-US" altLang="id-ID" smtClean="0"/>
              <a:t>Sesuai agenda </a:t>
            </a:r>
          </a:p>
          <a:p>
            <a:r>
              <a:rPr lang="en-US" altLang="id-ID" smtClean="0"/>
              <a:t>Pertimbangan politik, masalah dan kebijakan</a:t>
            </a:r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637804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5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41014383"/>
              </p:ext>
            </p:extLst>
          </p:nvPr>
        </p:nvGraphicFramePr>
        <p:xfrm>
          <a:off x="0" y="908720"/>
          <a:ext cx="9144000" cy="628424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946729"/>
                <a:gridCol w="4197271"/>
              </a:tblGrid>
              <a:tr h="426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Areas of change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Theories or models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178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Teori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yang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memandu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penggunaan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strategi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komunikasi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untuk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perubahan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untuk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mempromosikan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kesehatan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80988" marR="0" lvl="0" indent="-280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Communication for behavior change </a:t>
                      </a:r>
                    </a:p>
                    <a:p>
                      <a:pPr marL="280988" marR="0" lvl="0" indent="-2809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Social marketing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rgbClr val="CCFFCC"/>
                    </a:solidFill>
                  </a:tcPr>
                </a:tc>
              </a:tr>
              <a:tr h="1671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Model yang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menjelaskan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perubahan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dalam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organisasi</a:t>
                      </a: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terciptanya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praktek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organisasi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yang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mendukung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kesehatan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195263" marR="0" lvl="0" indent="-195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Theories of organizational change </a:t>
                      </a:r>
                    </a:p>
                    <a:p>
                      <a:pPr marL="195263" marR="0" lvl="0" indent="-195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Models of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intersectoral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action</a:t>
                      </a:r>
                    </a:p>
                  </a:txBody>
                  <a:tcPr horzOverflow="overflow">
                    <a:solidFill>
                      <a:srgbClr val="FFCC99"/>
                    </a:solidFill>
                  </a:tcPr>
                </a:tc>
              </a:tr>
              <a:tr h="2539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Model yang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menjelaskan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pembuatan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dan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implementasi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healthy public policy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Ecological framework for policy development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Determinants of policy making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Indicators of health promotion policy 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955088" cy="57606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…</a:t>
            </a:r>
            <a:r>
              <a:rPr lang="en-US" sz="3200" dirty="0" err="1" smtClean="0">
                <a:solidFill>
                  <a:srgbClr val="002060"/>
                </a:solidFill>
              </a:rPr>
              <a:t>Pilih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teori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sesuai</a:t>
            </a:r>
            <a:r>
              <a:rPr lang="en-US" sz="3200" dirty="0">
                <a:solidFill>
                  <a:srgbClr val="002060"/>
                </a:solidFill>
              </a:rPr>
              <a:t> area </a:t>
            </a:r>
            <a:r>
              <a:rPr lang="en-US" sz="3200" dirty="0" err="1">
                <a:solidFill>
                  <a:srgbClr val="002060"/>
                </a:solidFill>
              </a:rPr>
              <a:t>perubahan</a:t>
            </a:r>
            <a:r>
              <a:rPr lang="en-US" sz="3200" dirty="0">
                <a:solidFill>
                  <a:srgbClr val="002060"/>
                </a:solidFill>
              </a:rPr>
              <a:t> yang </a:t>
            </a:r>
            <a:r>
              <a:rPr lang="en-US" sz="3200" dirty="0" err="1">
                <a:solidFill>
                  <a:srgbClr val="002060"/>
                </a:solidFill>
              </a:rPr>
              <a:t>diinginkan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99266433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20564" y="260648"/>
            <a:ext cx="9164563" cy="639763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pPr algn="ctr"/>
            <a:r>
              <a:rPr lang="en-US" altLang="id-ID" sz="2400" dirty="0" smtClean="0"/>
              <a:t>Proses </a:t>
            </a:r>
            <a:r>
              <a:rPr lang="en-US" altLang="id-ID" sz="2400" dirty="0" err="1" smtClean="0"/>
              <a:t>perubahan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perilaku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komunitas</a:t>
            </a:r>
            <a:r>
              <a:rPr lang="en-US" altLang="id-ID" sz="2400" dirty="0" smtClean="0"/>
              <a:t> (Bartholomew, 2006)</a:t>
            </a:r>
            <a:endParaRPr lang="id-ID" altLang="id-ID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790523"/>
            <a:ext cx="7025499" cy="606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Oval 2"/>
          <p:cNvSpPr>
            <a:spLocks noChangeArrowheads="1"/>
          </p:cNvSpPr>
          <p:nvPr/>
        </p:nvSpPr>
        <p:spPr bwMode="auto">
          <a:xfrm>
            <a:off x="533400" y="152400"/>
            <a:ext cx="8229600" cy="6705600"/>
          </a:xfrm>
          <a:prstGeom prst="ellipse">
            <a:avLst/>
          </a:prstGeom>
          <a:solidFill>
            <a:srgbClr val="F8F8F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19" name="Oval 3"/>
          <p:cNvSpPr>
            <a:spLocks noChangeArrowheads="1"/>
          </p:cNvSpPr>
          <p:nvPr/>
        </p:nvSpPr>
        <p:spPr bwMode="auto">
          <a:xfrm>
            <a:off x="990600" y="1219200"/>
            <a:ext cx="7315200" cy="56388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0" name="Oval 4"/>
          <p:cNvSpPr>
            <a:spLocks noChangeArrowheads="1"/>
          </p:cNvSpPr>
          <p:nvPr/>
        </p:nvSpPr>
        <p:spPr bwMode="auto">
          <a:xfrm>
            <a:off x="1524000" y="2286000"/>
            <a:ext cx="6324600" cy="457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1" name="Oval 5"/>
          <p:cNvSpPr>
            <a:spLocks noChangeArrowheads="1"/>
          </p:cNvSpPr>
          <p:nvPr/>
        </p:nvSpPr>
        <p:spPr bwMode="auto">
          <a:xfrm>
            <a:off x="2133600" y="3506788"/>
            <a:ext cx="5029200" cy="3351212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2" name="Oval 6"/>
          <p:cNvSpPr>
            <a:spLocks noChangeArrowheads="1"/>
          </p:cNvSpPr>
          <p:nvPr/>
        </p:nvSpPr>
        <p:spPr bwMode="auto">
          <a:xfrm>
            <a:off x="2819400" y="4343400"/>
            <a:ext cx="3505200" cy="25130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3" name="Oval 7"/>
          <p:cNvSpPr>
            <a:spLocks noChangeArrowheads="1"/>
          </p:cNvSpPr>
          <p:nvPr/>
        </p:nvSpPr>
        <p:spPr bwMode="auto">
          <a:xfrm>
            <a:off x="3733800" y="5410200"/>
            <a:ext cx="1828800" cy="144780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shade val="54118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8F8F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4449763" y="5684838"/>
            <a:ext cx="9172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 smtClean="0"/>
              <a:t>Behaviour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of</a:t>
            </a:r>
            <a:endParaRPr lang="en-US" sz="1200" dirty="0"/>
          </a:p>
          <a:p>
            <a:r>
              <a:rPr lang="en-US" sz="1200" dirty="0"/>
              <a:t>Individual </a:t>
            </a:r>
          </a:p>
        </p:txBody>
      </p:sp>
      <p:sp>
        <p:nvSpPr>
          <p:cNvPr id="290825" name="Text Box 9"/>
          <p:cNvSpPr txBox="1">
            <a:spLocks noChangeArrowheads="1"/>
          </p:cNvSpPr>
          <p:nvPr/>
        </p:nvSpPr>
        <p:spPr bwMode="auto">
          <a:xfrm>
            <a:off x="5638800" y="5821363"/>
            <a:ext cx="454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Age</a:t>
            </a:r>
          </a:p>
        </p:txBody>
      </p:sp>
      <p:sp>
        <p:nvSpPr>
          <p:cNvPr id="290826" name="Text Box 10"/>
          <p:cNvSpPr txBox="1">
            <a:spLocks noChangeArrowheads="1"/>
          </p:cNvSpPr>
          <p:nvPr/>
        </p:nvSpPr>
        <p:spPr bwMode="auto">
          <a:xfrm>
            <a:off x="4264025" y="4694238"/>
            <a:ext cx="19081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/>
              <a:t>Predispositions</a:t>
            </a:r>
          </a:p>
          <a:p>
            <a:pPr algn="ctr"/>
            <a:r>
              <a:rPr lang="en-US" sz="1200"/>
              <a:t>e.g. knowledge, attitudes,</a:t>
            </a:r>
          </a:p>
          <a:p>
            <a:pPr algn="ctr"/>
            <a:r>
              <a:rPr lang="en-US" sz="1200"/>
              <a:t>Skills, health concerns</a:t>
            </a:r>
          </a:p>
        </p:txBody>
      </p:sp>
      <p:sp>
        <p:nvSpPr>
          <p:cNvPr id="290827" name="Text Box 11"/>
          <p:cNvSpPr txBox="1">
            <a:spLocks noChangeArrowheads="1"/>
          </p:cNvSpPr>
          <p:nvPr/>
        </p:nvSpPr>
        <p:spPr bwMode="auto">
          <a:xfrm>
            <a:off x="3352800" y="4800600"/>
            <a:ext cx="62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Health</a:t>
            </a:r>
          </a:p>
          <a:p>
            <a:r>
              <a:rPr lang="en-US" sz="1200"/>
              <a:t>status</a:t>
            </a:r>
          </a:p>
        </p:txBody>
      </p:sp>
      <p:sp>
        <p:nvSpPr>
          <p:cNvPr id="290828" name="Text Box 12"/>
          <p:cNvSpPr txBox="1">
            <a:spLocks noChangeArrowheads="1"/>
          </p:cNvSpPr>
          <p:nvPr/>
        </p:nvSpPr>
        <p:spPr bwMode="auto">
          <a:xfrm>
            <a:off x="3048000" y="5486400"/>
            <a:ext cx="8255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/>
              <a:t>Personal </a:t>
            </a:r>
          </a:p>
          <a:p>
            <a:pPr algn="ctr"/>
            <a:r>
              <a:rPr lang="en-US" sz="1200"/>
              <a:t>Role in</a:t>
            </a:r>
          </a:p>
          <a:p>
            <a:pPr algn="ctr"/>
            <a:r>
              <a:rPr lang="en-US" sz="1200"/>
              <a:t>Family </a:t>
            </a:r>
          </a:p>
        </p:txBody>
      </p:sp>
      <p:sp>
        <p:nvSpPr>
          <p:cNvPr id="290829" name="Text Box 13"/>
          <p:cNvSpPr txBox="1">
            <a:spLocks noChangeArrowheads="1"/>
          </p:cNvSpPr>
          <p:nvPr/>
        </p:nvSpPr>
        <p:spPr bwMode="auto">
          <a:xfrm>
            <a:off x="6378575" y="4527550"/>
            <a:ext cx="784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Activity</a:t>
            </a:r>
          </a:p>
          <a:p>
            <a:r>
              <a:rPr lang="en-US" sz="1200"/>
              <a:t>Patterns</a:t>
            </a:r>
          </a:p>
          <a:p>
            <a:r>
              <a:rPr lang="en-US" sz="1200"/>
              <a:t>e.g. time</a:t>
            </a:r>
          </a:p>
          <a:p>
            <a:r>
              <a:rPr lang="en-US" sz="1200"/>
              <a:t>To spare</a:t>
            </a:r>
          </a:p>
          <a:p>
            <a:endParaRPr lang="en-US" sz="1200"/>
          </a:p>
          <a:p>
            <a:r>
              <a:rPr lang="en-US" sz="1200"/>
              <a:t>Income </a:t>
            </a:r>
          </a:p>
        </p:txBody>
      </p:sp>
      <p:sp>
        <p:nvSpPr>
          <p:cNvPr id="290830" name="Text Box 14"/>
          <p:cNvSpPr txBox="1">
            <a:spLocks noChangeArrowheads="1"/>
          </p:cNvSpPr>
          <p:nvPr/>
        </p:nvSpPr>
        <p:spPr bwMode="auto">
          <a:xfrm>
            <a:off x="5626100" y="3810000"/>
            <a:ext cx="1003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Habits/</a:t>
            </a:r>
          </a:p>
          <a:p>
            <a:r>
              <a:rPr lang="en-US" sz="1200"/>
              <a:t>Preferences</a:t>
            </a:r>
          </a:p>
          <a:p>
            <a:r>
              <a:rPr lang="en-US" sz="1200"/>
              <a:t>of those</a:t>
            </a:r>
          </a:p>
          <a:p>
            <a:r>
              <a:rPr lang="en-US" sz="1200"/>
              <a:t>Live with </a:t>
            </a:r>
          </a:p>
        </p:txBody>
      </p:sp>
      <p:sp>
        <p:nvSpPr>
          <p:cNvPr id="290831" name="Text Box 15"/>
          <p:cNvSpPr txBox="1">
            <a:spLocks noChangeArrowheads="1"/>
          </p:cNvSpPr>
          <p:nvPr/>
        </p:nvSpPr>
        <p:spPr bwMode="auto">
          <a:xfrm>
            <a:off x="2895600" y="3886200"/>
            <a:ext cx="993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Food </a:t>
            </a:r>
          </a:p>
          <a:p>
            <a:r>
              <a:rPr lang="en-US" sz="1200"/>
              <a:t>preparation </a:t>
            </a:r>
          </a:p>
          <a:p>
            <a:r>
              <a:rPr lang="en-US" sz="1200"/>
              <a:t>and storage</a:t>
            </a:r>
          </a:p>
          <a:p>
            <a:r>
              <a:rPr lang="en-US" sz="1200"/>
              <a:t>facilities</a:t>
            </a:r>
          </a:p>
        </p:txBody>
      </p:sp>
      <p:sp>
        <p:nvSpPr>
          <p:cNvPr id="290832" name="Text Box 16"/>
          <p:cNvSpPr txBox="1">
            <a:spLocks noChangeArrowheads="1"/>
          </p:cNvSpPr>
          <p:nvPr/>
        </p:nvSpPr>
        <p:spPr bwMode="auto">
          <a:xfrm>
            <a:off x="2189163" y="4800600"/>
            <a:ext cx="64928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Role </a:t>
            </a:r>
          </a:p>
          <a:p>
            <a:r>
              <a:rPr lang="en-US" sz="1200"/>
              <a:t>Within </a:t>
            </a:r>
          </a:p>
          <a:p>
            <a:r>
              <a:rPr lang="en-US" sz="1200"/>
              <a:t>Home </a:t>
            </a:r>
          </a:p>
        </p:txBody>
      </p:sp>
      <p:sp>
        <p:nvSpPr>
          <p:cNvPr id="290833" name="Text Box 17"/>
          <p:cNvSpPr txBox="1">
            <a:spLocks noChangeArrowheads="1"/>
          </p:cNvSpPr>
          <p:nvPr/>
        </p:nvSpPr>
        <p:spPr bwMode="auto">
          <a:xfrm>
            <a:off x="6837363" y="3673475"/>
            <a:ext cx="858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Education</a:t>
            </a:r>
          </a:p>
          <a:p>
            <a:r>
              <a:rPr lang="en-US" sz="1200"/>
              <a:t>e.g. via</a:t>
            </a:r>
          </a:p>
          <a:p>
            <a:r>
              <a:rPr lang="en-US" sz="1200"/>
              <a:t>Schools,</a:t>
            </a:r>
          </a:p>
          <a:p>
            <a:r>
              <a:rPr lang="en-US" sz="1200"/>
              <a:t>CHCs</a:t>
            </a:r>
          </a:p>
        </p:txBody>
      </p:sp>
      <p:sp>
        <p:nvSpPr>
          <p:cNvPr id="290834" name="Text Box 18"/>
          <p:cNvSpPr txBox="1">
            <a:spLocks noChangeArrowheads="1"/>
          </p:cNvSpPr>
          <p:nvPr/>
        </p:nvSpPr>
        <p:spPr bwMode="auto">
          <a:xfrm>
            <a:off x="5541963" y="2682875"/>
            <a:ext cx="10366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Access to</a:t>
            </a:r>
          </a:p>
          <a:p>
            <a:r>
              <a:rPr lang="en-US" sz="1200"/>
              <a:t>unhealthy </a:t>
            </a:r>
          </a:p>
          <a:p>
            <a:r>
              <a:rPr lang="en-US" sz="1200"/>
              <a:t>‘competition’</a:t>
            </a:r>
          </a:p>
          <a:p>
            <a:r>
              <a:rPr lang="en-US" sz="1200"/>
              <a:t>food choices</a:t>
            </a:r>
          </a:p>
        </p:txBody>
      </p:sp>
      <p:sp>
        <p:nvSpPr>
          <p:cNvPr id="290835" name="Text Box 19"/>
          <p:cNvSpPr txBox="1">
            <a:spLocks noChangeArrowheads="1"/>
          </p:cNvSpPr>
          <p:nvPr/>
        </p:nvSpPr>
        <p:spPr bwMode="auto">
          <a:xfrm>
            <a:off x="2590800" y="2835275"/>
            <a:ext cx="1376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Access to</a:t>
            </a:r>
          </a:p>
          <a:p>
            <a:r>
              <a:rPr lang="en-US" sz="1200"/>
              <a:t>Fresh, affordable,</a:t>
            </a:r>
          </a:p>
          <a:p>
            <a:r>
              <a:rPr lang="en-US" sz="1200"/>
              <a:t>Healthy </a:t>
            </a:r>
          </a:p>
          <a:p>
            <a:r>
              <a:rPr lang="en-US" sz="1200"/>
              <a:t>food choices </a:t>
            </a:r>
          </a:p>
        </p:txBody>
      </p:sp>
      <p:sp>
        <p:nvSpPr>
          <p:cNvPr id="290836" name="Text Box 20"/>
          <p:cNvSpPr txBox="1">
            <a:spLocks noChangeArrowheads="1"/>
          </p:cNvSpPr>
          <p:nvPr/>
        </p:nvSpPr>
        <p:spPr bwMode="auto">
          <a:xfrm>
            <a:off x="1676400" y="3779838"/>
            <a:ext cx="10366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Local Norms</a:t>
            </a:r>
          </a:p>
          <a:p>
            <a:r>
              <a:rPr lang="en-US" sz="1200"/>
              <a:t>e.g. religion</a:t>
            </a:r>
          </a:p>
          <a:p>
            <a:r>
              <a:rPr lang="en-US" sz="1200"/>
              <a:t>ethnicity </a:t>
            </a:r>
          </a:p>
        </p:txBody>
      </p:sp>
      <p:sp>
        <p:nvSpPr>
          <p:cNvPr id="290837" name="Text Box 21"/>
          <p:cNvSpPr txBox="1">
            <a:spLocks noChangeArrowheads="1"/>
          </p:cNvSpPr>
          <p:nvPr/>
        </p:nvSpPr>
        <p:spPr bwMode="auto">
          <a:xfrm>
            <a:off x="5486400" y="1616075"/>
            <a:ext cx="1390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Pro culture</a:t>
            </a:r>
          </a:p>
          <a:p>
            <a:r>
              <a:rPr lang="en-US" sz="1200" dirty="0"/>
              <a:t>portrayal of food,</a:t>
            </a:r>
          </a:p>
          <a:p>
            <a:r>
              <a:rPr lang="en-US" sz="1200" dirty="0"/>
              <a:t>dietary </a:t>
            </a:r>
            <a:r>
              <a:rPr lang="en-US" sz="1200" dirty="0" err="1"/>
              <a:t>behaviour</a:t>
            </a:r>
            <a:r>
              <a:rPr lang="en-US" sz="1200" dirty="0"/>
              <a:t>,</a:t>
            </a:r>
          </a:p>
          <a:p>
            <a:r>
              <a:rPr lang="en-US" sz="1200" dirty="0"/>
              <a:t>body image </a:t>
            </a:r>
          </a:p>
        </p:txBody>
      </p:sp>
      <p:sp>
        <p:nvSpPr>
          <p:cNvPr id="290838" name="Text Box 22"/>
          <p:cNvSpPr txBox="1">
            <a:spLocks noChangeArrowheads="1"/>
          </p:cNvSpPr>
          <p:nvPr/>
        </p:nvSpPr>
        <p:spPr bwMode="auto">
          <a:xfrm>
            <a:off x="2527300" y="1905000"/>
            <a:ext cx="97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Product </a:t>
            </a:r>
          </a:p>
          <a:p>
            <a:r>
              <a:rPr lang="en-US" sz="1200"/>
              <a:t>Advertizing </a:t>
            </a:r>
          </a:p>
        </p:txBody>
      </p:sp>
      <p:sp>
        <p:nvSpPr>
          <p:cNvPr id="290839" name="Text Box 23"/>
          <p:cNvSpPr txBox="1">
            <a:spLocks noChangeArrowheads="1"/>
          </p:cNvSpPr>
          <p:nvPr/>
        </p:nvSpPr>
        <p:spPr bwMode="auto">
          <a:xfrm>
            <a:off x="1447800" y="2590800"/>
            <a:ext cx="901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Education </a:t>
            </a:r>
          </a:p>
        </p:txBody>
      </p:sp>
      <p:sp>
        <p:nvSpPr>
          <p:cNvPr id="290840" name="Text Box 24"/>
          <p:cNvSpPr txBox="1">
            <a:spLocks noChangeArrowheads="1"/>
          </p:cNvSpPr>
          <p:nvPr/>
        </p:nvSpPr>
        <p:spPr bwMode="auto">
          <a:xfrm>
            <a:off x="6913563" y="1447800"/>
            <a:ext cx="1011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Available of </a:t>
            </a:r>
          </a:p>
          <a:p>
            <a:r>
              <a:rPr lang="en-US" sz="1200"/>
              <a:t>‘fast food’</a:t>
            </a:r>
          </a:p>
        </p:txBody>
      </p:sp>
      <p:sp>
        <p:nvSpPr>
          <p:cNvPr id="290841" name="Text Box 25"/>
          <p:cNvSpPr txBox="1">
            <a:spLocks noChangeArrowheads="1"/>
          </p:cNvSpPr>
          <p:nvPr/>
        </p:nvSpPr>
        <p:spPr bwMode="auto">
          <a:xfrm>
            <a:off x="5543550" y="533400"/>
            <a:ext cx="12382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Food policies</a:t>
            </a:r>
          </a:p>
          <a:p>
            <a:r>
              <a:rPr lang="en-US" sz="1200"/>
              <a:t>And regulations</a:t>
            </a:r>
          </a:p>
          <a:p>
            <a:r>
              <a:rPr lang="en-US" sz="1200"/>
              <a:t>e.g. GST </a:t>
            </a:r>
          </a:p>
        </p:txBody>
      </p:sp>
      <p:sp>
        <p:nvSpPr>
          <p:cNvPr id="290842" name="Text Box 26"/>
          <p:cNvSpPr txBox="1">
            <a:spLocks noChangeArrowheads="1"/>
          </p:cNvSpPr>
          <p:nvPr/>
        </p:nvSpPr>
        <p:spPr bwMode="auto">
          <a:xfrm>
            <a:off x="2157413" y="685800"/>
            <a:ext cx="19573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Primary production to</a:t>
            </a:r>
          </a:p>
          <a:p>
            <a:r>
              <a:rPr lang="en-US" sz="1200"/>
              <a:t>Wholesale supply of foods</a:t>
            </a:r>
          </a:p>
          <a:p>
            <a:r>
              <a:rPr lang="en-US" sz="1200"/>
              <a:t>(including storage,</a:t>
            </a:r>
          </a:p>
          <a:p>
            <a:r>
              <a:rPr lang="en-US" sz="1200"/>
              <a:t>Transport)</a:t>
            </a:r>
          </a:p>
        </p:txBody>
      </p:sp>
      <p:sp>
        <p:nvSpPr>
          <p:cNvPr id="290843" name="Text Box 27"/>
          <p:cNvSpPr txBox="1">
            <a:spLocks noChangeArrowheads="1"/>
          </p:cNvSpPr>
          <p:nvPr/>
        </p:nvSpPr>
        <p:spPr bwMode="auto">
          <a:xfrm>
            <a:off x="1143000" y="1600200"/>
            <a:ext cx="117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Social/cultural </a:t>
            </a:r>
          </a:p>
          <a:p>
            <a:r>
              <a:rPr lang="en-US" sz="1200"/>
              <a:t>Norms </a:t>
            </a:r>
          </a:p>
        </p:txBody>
      </p:sp>
      <p:sp>
        <p:nvSpPr>
          <p:cNvPr id="290844" name="AutoShape 28"/>
          <p:cNvSpPr>
            <a:spLocks noChangeArrowheads="1"/>
          </p:cNvSpPr>
          <p:nvPr/>
        </p:nvSpPr>
        <p:spPr bwMode="auto">
          <a:xfrm>
            <a:off x="3962400" y="3962400"/>
            <a:ext cx="1600200" cy="609600"/>
          </a:xfrm>
          <a:prstGeom prst="flowChartMerg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Person </a:t>
            </a:r>
          </a:p>
        </p:txBody>
      </p:sp>
      <p:sp>
        <p:nvSpPr>
          <p:cNvPr id="290845" name="AutoShape 29"/>
          <p:cNvSpPr>
            <a:spLocks noChangeArrowheads="1"/>
          </p:cNvSpPr>
          <p:nvPr/>
        </p:nvSpPr>
        <p:spPr bwMode="auto">
          <a:xfrm>
            <a:off x="3886200" y="3124200"/>
            <a:ext cx="1676400" cy="609600"/>
          </a:xfrm>
          <a:prstGeom prst="flowChartMerg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Home</a:t>
            </a:r>
          </a:p>
          <a:p>
            <a:pPr algn="ctr"/>
            <a:r>
              <a:rPr lang="en-US" sz="1200"/>
              <a:t>And family </a:t>
            </a:r>
          </a:p>
        </p:txBody>
      </p:sp>
      <p:sp>
        <p:nvSpPr>
          <p:cNvPr id="290846" name="AutoShape 30"/>
          <p:cNvSpPr>
            <a:spLocks noChangeArrowheads="1"/>
          </p:cNvSpPr>
          <p:nvPr/>
        </p:nvSpPr>
        <p:spPr bwMode="auto">
          <a:xfrm>
            <a:off x="3886200" y="2057400"/>
            <a:ext cx="1600200" cy="609600"/>
          </a:xfrm>
          <a:prstGeom prst="flowChartMerg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/>
              <a:t>Local </a:t>
            </a:r>
          </a:p>
          <a:p>
            <a:pPr algn="ctr"/>
            <a:r>
              <a:rPr lang="en-US" sz="1200" dirty="0"/>
              <a:t>Community </a:t>
            </a:r>
          </a:p>
        </p:txBody>
      </p:sp>
      <p:sp>
        <p:nvSpPr>
          <p:cNvPr id="290847" name="AutoShape 31"/>
          <p:cNvSpPr>
            <a:spLocks noChangeArrowheads="1"/>
          </p:cNvSpPr>
          <p:nvPr/>
        </p:nvSpPr>
        <p:spPr bwMode="auto">
          <a:xfrm>
            <a:off x="3962400" y="990600"/>
            <a:ext cx="1600200" cy="609600"/>
          </a:xfrm>
          <a:prstGeom prst="flowChartMerg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Mass</a:t>
            </a:r>
          </a:p>
          <a:p>
            <a:pPr algn="ctr"/>
            <a:r>
              <a:rPr lang="en-US" sz="1200"/>
              <a:t>Media </a:t>
            </a:r>
          </a:p>
        </p:txBody>
      </p:sp>
      <p:sp>
        <p:nvSpPr>
          <p:cNvPr id="290848" name="AutoShape 32"/>
          <p:cNvSpPr>
            <a:spLocks noChangeArrowheads="1"/>
          </p:cNvSpPr>
          <p:nvPr/>
        </p:nvSpPr>
        <p:spPr bwMode="auto">
          <a:xfrm>
            <a:off x="3962400" y="76200"/>
            <a:ext cx="1600200" cy="609600"/>
          </a:xfrm>
          <a:prstGeom prst="flowChartMerg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wider</a:t>
            </a:r>
          </a:p>
          <a:p>
            <a:pPr algn="ctr"/>
            <a:r>
              <a:rPr lang="en-US" sz="1200"/>
              <a:t>Community </a:t>
            </a:r>
          </a:p>
        </p:txBody>
      </p:sp>
      <p:pic>
        <p:nvPicPr>
          <p:cNvPr id="290849" name="Picture 33" descr="pat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3213" y="5638800"/>
            <a:ext cx="382587" cy="762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" y="4743"/>
            <a:ext cx="1981200" cy="95410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Ecological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Theory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28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62200"/>
            <a:ext cx="8421687" cy="2200275"/>
          </a:xfrm>
        </p:spPr>
        <p:txBody>
          <a:bodyPr/>
          <a:lstStyle/>
          <a:p>
            <a:r>
              <a:rPr lang="en-US" dirty="0" smtClean="0"/>
              <a:t>Framework </a:t>
            </a:r>
            <a:r>
              <a:rPr lang="en-US" dirty="0" err="1" smtClean="0"/>
              <a:t>untuk</a:t>
            </a:r>
            <a:r>
              <a:rPr lang="en-US" dirty="0" smtClean="0"/>
              <a:t> p-D-E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189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4. PRECEDE-PROCEED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sz="2400" dirty="0" smtClean="0"/>
              <a:t>Precede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akronim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: </a:t>
            </a:r>
          </a:p>
          <a:p>
            <a:pPr lvl="2" eaLnBrk="1" hangingPunct="1"/>
            <a:r>
              <a:rPr lang="en-US" sz="2000" dirty="0" smtClean="0"/>
              <a:t>Predisposing causes</a:t>
            </a:r>
          </a:p>
          <a:p>
            <a:pPr lvl="2" eaLnBrk="1" hangingPunct="1"/>
            <a:r>
              <a:rPr lang="en-US" sz="2000" dirty="0" smtClean="0"/>
              <a:t>Enabling causes</a:t>
            </a:r>
          </a:p>
          <a:p>
            <a:pPr lvl="2" eaLnBrk="1" hangingPunct="1"/>
            <a:r>
              <a:rPr lang="en-US" sz="2000" dirty="0" smtClean="0"/>
              <a:t>Reinforcing causes</a:t>
            </a:r>
          </a:p>
          <a:p>
            <a:pPr lvl="1" eaLnBrk="1" hangingPunct="1"/>
            <a:r>
              <a:rPr lang="en-US" sz="2400" dirty="0" smtClean="0"/>
              <a:t>Proceed:</a:t>
            </a:r>
          </a:p>
          <a:p>
            <a:pPr lvl="2" eaLnBrk="1" hangingPunct="1"/>
            <a:r>
              <a:rPr lang="en-US" sz="2000" dirty="0" err="1" smtClean="0"/>
              <a:t>Evaluasi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diagnosis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implementasi</a:t>
            </a:r>
            <a:endParaRPr lang="en-US" sz="2000" dirty="0" smtClean="0"/>
          </a:p>
        </p:txBody>
      </p:sp>
      <p:sp>
        <p:nvSpPr>
          <p:cNvPr id="22532" name="AutoShape 4"/>
          <p:cNvSpPr>
            <a:spLocks/>
          </p:cNvSpPr>
          <p:nvPr/>
        </p:nvSpPr>
        <p:spPr bwMode="auto">
          <a:xfrm>
            <a:off x="4572000" y="2133600"/>
            <a:ext cx="381000" cy="1219200"/>
          </a:xfrm>
          <a:prstGeom prst="rightBracket">
            <a:avLst>
              <a:gd name="adj" fmla="val 2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089525" y="2362200"/>
            <a:ext cx="31181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tahap</a:t>
            </a:r>
            <a:r>
              <a:rPr lang="en-US" sz="2000" dirty="0"/>
              <a:t> diagnosis </a:t>
            </a:r>
          </a:p>
          <a:p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promosi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50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ChangeArrowheads="1"/>
          </p:cNvSpPr>
          <p:nvPr/>
        </p:nvSpPr>
        <p:spPr bwMode="auto">
          <a:xfrm>
            <a:off x="304800" y="2133600"/>
            <a:ext cx="1905000" cy="3429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d-ID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600" b="1" dirty="0" smtClean="0"/>
              <a:t>Precede and Proceed Model (Green &amp; </a:t>
            </a:r>
            <a:r>
              <a:rPr lang="en-US" sz="2600" b="1" dirty="0" err="1" smtClean="0"/>
              <a:t>Kreuter</a:t>
            </a:r>
            <a:r>
              <a:rPr lang="en-US" sz="2600" b="1" dirty="0" smtClean="0"/>
              <a:t>, 1991)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533400" y="2819400"/>
            <a:ext cx="1371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Health </a:t>
            </a:r>
          </a:p>
          <a:p>
            <a:pPr algn="ctr"/>
            <a:r>
              <a:rPr lang="en-US"/>
              <a:t>education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533400" y="4114800"/>
            <a:ext cx="1371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Policy </a:t>
            </a:r>
          </a:p>
          <a:p>
            <a:pPr algn="ctr"/>
            <a:r>
              <a:rPr lang="en-US"/>
              <a:t>regulation </a:t>
            </a:r>
          </a:p>
          <a:p>
            <a:pPr algn="ctr"/>
            <a:r>
              <a:rPr lang="en-US"/>
              <a:t>organization</a:t>
            </a: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260350" y="2224088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Health Promotion</a:t>
            </a: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2590800" y="2362200"/>
            <a:ext cx="1600200" cy="914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Predisposing </a:t>
            </a:r>
          </a:p>
          <a:p>
            <a:pPr algn="ctr"/>
            <a:r>
              <a:rPr lang="en-US"/>
              <a:t>factors</a:t>
            </a:r>
          </a:p>
        </p:txBody>
      </p:sp>
      <p:sp>
        <p:nvSpPr>
          <p:cNvPr id="23560" name="Rectangle 12"/>
          <p:cNvSpPr>
            <a:spLocks noChangeArrowheads="1"/>
          </p:cNvSpPr>
          <p:nvPr/>
        </p:nvSpPr>
        <p:spPr bwMode="auto">
          <a:xfrm>
            <a:off x="2590800" y="3581400"/>
            <a:ext cx="16002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Reinforcing </a:t>
            </a:r>
          </a:p>
          <a:p>
            <a:pPr algn="ctr"/>
            <a:r>
              <a:rPr lang="en-US" dirty="0"/>
              <a:t>factors</a:t>
            </a:r>
          </a:p>
        </p:txBody>
      </p:sp>
      <p:sp>
        <p:nvSpPr>
          <p:cNvPr id="23561" name="Rectangle 13"/>
          <p:cNvSpPr>
            <a:spLocks noChangeArrowheads="1"/>
          </p:cNvSpPr>
          <p:nvPr/>
        </p:nvSpPr>
        <p:spPr bwMode="auto">
          <a:xfrm>
            <a:off x="2590800" y="4876800"/>
            <a:ext cx="1600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Enabling </a:t>
            </a:r>
          </a:p>
          <a:p>
            <a:pPr algn="ctr"/>
            <a:r>
              <a:rPr lang="en-US" dirty="0"/>
              <a:t>factors</a:t>
            </a:r>
          </a:p>
        </p:txBody>
      </p:sp>
      <p:sp>
        <p:nvSpPr>
          <p:cNvPr id="23562" name="Rectangle 14"/>
          <p:cNvSpPr>
            <a:spLocks noChangeArrowheads="1"/>
          </p:cNvSpPr>
          <p:nvPr/>
        </p:nvSpPr>
        <p:spPr bwMode="auto">
          <a:xfrm>
            <a:off x="4648200" y="3505200"/>
            <a:ext cx="1600200" cy="914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Behavior </a:t>
            </a:r>
          </a:p>
          <a:p>
            <a:pPr algn="ctr"/>
            <a:r>
              <a:rPr lang="en-US" dirty="0"/>
              <a:t>and </a:t>
            </a:r>
          </a:p>
          <a:p>
            <a:pPr algn="ctr"/>
            <a:r>
              <a:rPr lang="en-US" dirty="0"/>
              <a:t>life style</a:t>
            </a:r>
          </a:p>
        </p:txBody>
      </p:sp>
      <p:sp>
        <p:nvSpPr>
          <p:cNvPr id="23563" name="Rectangle 15"/>
          <p:cNvSpPr>
            <a:spLocks noChangeArrowheads="1"/>
          </p:cNvSpPr>
          <p:nvPr/>
        </p:nvSpPr>
        <p:spPr bwMode="auto">
          <a:xfrm>
            <a:off x="4648200" y="4876800"/>
            <a:ext cx="1600200" cy="914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Environment</a:t>
            </a:r>
          </a:p>
        </p:txBody>
      </p:sp>
      <p:sp>
        <p:nvSpPr>
          <p:cNvPr id="23564" name="Rectangle 16"/>
          <p:cNvSpPr>
            <a:spLocks noChangeArrowheads="1"/>
          </p:cNvSpPr>
          <p:nvPr/>
        </p:nvSpPr>
        <p:spPr bwMode="auto">
          <a:xfrm>
            <a:off x="6553200" y="4343400"/>
            <a:ext cx="9144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Health </a:t>
            </a:r>
          </a:p>
        </p:txBody>
      </p:sp>
      <p:sp>
        <p:nvSpPr>
          <p:cNvPr id="23565" name="Rectangle 17"/>
          <p:cNvSpPr>
            <a:spLocks noChangeArrowheads="1"/>
          </p:cNvSpPr>
          <p:nvPr/>
        </p:nvSpPr>
        <p:spPr bwMode="auto">
          <a:xfrm>
            <a:off x="7772400" y="4343400"/>
            <a:ext cx="1066800" cy="762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Quality </a:t>
            </a:r>
          </a:p>
          <a:p>
            <a:pPr algn="ctr"/>
            <a:r>
              <a:rPr lang="en-US" dirty="0"/>
              <a:t>of life</a:t>
            </a:r>
          </a:p>
        </p:txBody>
      </p:sp>
      <p:sp>
        <p:nvSpPr>
          <p:cNvPr id="23566" name="Text Box 18"/>
          <p:cNvSpPr txBox="1">
            <a:spLocks noChangeArrowheads="1"/>
          </p:cNvSpPr>
          <p:nvPr/>
        </p:nvSpPr>
        <p:spPr bwMode="auto">
          <a:xfrm>
            <a:off x="315913" y="1101725"/>
            <a:ext cx="18065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Phase 5.</a:t>
            </a:r>
          </a:p>
          <a:p>
            <a:pPr algn="ctr"/>
            <a:r>
              <a:rPr lang="en-US" sz="1600"/>
              <a:t>Administrative </a:t>
            </a:r>
          </a:p>
          <a:p>
            <a:pPr algn="ctr"/>
            <a:r>
              <a:rPr lang="en-US" sz="1600"/>
              <a:t>&amp; policy diagnosis</a:t>
            </a:r>
          </a:p>
        </p:txBody>
      </p:sp>
      <p:sp>
        <p:nvSpPr>
          <p:cNvPr id="23567" name="Text Box 19"/>
          <p:cNvSpPr txBox="1">
            <a:spLocks noChangeArrowheads="1"/>
          </p:cNvSpPr>
          <p:nvPr/>
        </p:nvSpPr>
        <p:spPr bwMode="auto">
          <a:xfrm>
            <a:off x="2501900" y="1065213"/>
            <a:ext cx="16954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Phase 4.</a:t>
            </a:r>
          </a:p>
          <a:p>
            <a:pPr algn="ctr"/>
            <a:r>
              <a:rPr lang="en-US" sz="1600"/>
              <a:t>Educational and </a:t>
            </a:r>
          </a:p>
          <a:p>
            <a:pPr algn="ctr"/>
            <a:r>
              <a:rPr lang="en-US" sz="1600"/>
              <a:t>organizational </a:t>
            </a:r>
          </a:p>
          <a:p>
            <a:pPr algn="ctr"/>
            <a:r>
              <a:rPr lang="en-US" sz="1600"/>
              <a:t>diagnosis</a:t>
            </a:r>
          </a:p>
        </p:txBody>
      </p:sp>
      <p:sp>
        <p:nvSpPr>
          <p:cNvPr id="23568" name="Text Box 20"/>
          <p:cNvSpPr txBox="1">
            <a:spLocks noChangeArrowheads="1"/>
          </p:cNvSpPr>
          <p:nvPr/>
        </p:nvSpPr>
        <p:spPr bwMode="auto">
          <a:xfrm>
            <a:off x="4629150" y="1139825"/>
            <a:ext cx="15938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Phase 3.</a:t>
            </a:r>
          </a:p>
          <a:p>
            <a:pPr algn="ctr"/>
            <a:r>
              <a:rPr lang="en-US" sz="1600"/>
              <a:t>Behavioral and </a:t>
            </a:r>
          </a:p>
          <a:p>
            <a:pPr algn="ctr"/>
            <a:r>
              <a:rPr lang="en-US" sz="1600"/>
              <a:t>environmental </a:t>
            </a:r>
          </a:p>
          <a:p>
            <a:pPr algn="ctr"/>
            <a:r>
              <a:rPr lang="en-US" sz="1600"/>
              <a:t>diagnosis</a:t>
            </a:r>
          </a:p>
        </p:txBody>
      </p:sp>
      <p:sp>
        <p:nvSpPr>
          <p:cNvPr id="23569" name="Text Box 21"/>
          <p:cNvSpPr txBox="1">
            <a:spLocks noChangeArrowheads="1"/>
          </p:cNvSpPr>
          <p:nvPr/>
        </p:nvSpPr>
        <p:spPr bwMode="auto">
          <a:xfrm>
            <a:off x="6140450" y="1117600"/>
            <a:ext cx="13271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Phase 2. </a:t>
            </a:r>
          </a:p>
          <a:p>
            <a:pPr algn="ctr"/>
            <a:r>
              <a:rPr lang="en-US" sz="1600"/>
              <a:t>Epidemiolo-gical </a:t>
            </a:r>
          </a:p>
          <a:p>
            <a:r>
              <a:rPr lang="en-US" sz="1600"/>
              <a:t>diagnosis</a:t>
            </a:r>
          </a:p>
        </p:txBody>
      </p:sp>
      <p:sp>
        <p:nvSpPr>
          <p:cNvPr id="23570" name="Text Box 22"/>
          <p:cNvSpPr txBox="1">
            <a:spLocks noChangeArrowheads="1"/>
          </p:cNvSpPr>
          <p:nvPr/>
        </p:nvSpPr>
        <p:spPr bwMode="auto">
          <a:xfrm>
            <a:off x="7588250" y="1117600"/>
            <a:ext cx="13271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Phase 1. Social diagnosis</a:t>
            </a:r>
          </a:p>
        </p:txBody>
      </p:sp>
      <p:sp>
        <p:nvSpPr>
          <p:cNvPr id="23571" name="Text Box 23"/>
          <p:cNvSpPr txBox="1">
            <a:spLocks noChangeArrowheads="1"/>
          </p:cNvSpPr>
          <p:nvPr/>
        </p:nvSpPr>
        <p:spPr bwMode="auto">
          <a:xfrm>
            <a:off x="298450" y="5867400"/>
            <a:ext cx="1573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Phase 6.</a:t>
            </a:r>
          </a:p>
          <a:p>
            <a:pPr algn="ctr"/>
            <a:r>
              <a:rPr lang="en-US" sz="1600"/>
              <a:t>Implementation</a:t>
            </a:r>
          </a:p>
        </p:txBody>
      </p:sp>
      <p:sp>
        <p:nvSpPr>
          <p:cNvPr id="23572" name="Text Box 24"/>
          <p:cNvSpPr txBox="1">
            <a:spLocks noChangeArrowheads="1"/>
          </p:cNvSpPr>
          <p:nvPr/>
        </p:nvSpPr>
        <p:spPr bwMode="auto">
          <a:xfrm>
            <a:off x="2803525" y="5875338"/>
            <a:ext cx="1130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Phase 7.</a:t>
            </a:r>
          </a:p>
          <a:p>
            <a:pPr algn="ctr"/>
            <a:r>
              <a:rPr lang="en-US" sz="1600"/>
              <a:t>Process </a:t>
            </a:r>
          </a:p>
          <a:p>
            <a:pPr algn="ctr"/>
            <a:r>
              <a:rPr lang="en-US" sz="1600"/>
              <a:t>Evaluation</a:t>
            </a:r>
          </a:p>
        </p:txBody>
      </p:sp>
      <p:sp>
        <p:nvSpPr>
          <p:cNvPr id="23573" name="Text Box 25"/>
          <p:cNvSpPr txBox="1">
            <a:spLocks noChangeArrowheads="1"/>
          </p:cNvSpPr>
          <p:nvPr/>
        </p:nvSpPr>
        <p:spPr bwMode="auto">
          <a:xfrm>
            <a:off x="4783138" y="5907088"/>
            <a:ext cx="11080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Phase 8</a:t>
            </a:r>
          </a:p>
          <a:p>
            <a:pPr algn="ctr"/>
            <a:r>
              <a:rPr lang="en-US" sz="1600"/>
              <a:t>Impact </a:t>
            </a:r>
          </a:p>
          <a:p>
            <a:pPr algn="ctr"/>
            <a:r>
              <a:rPr lang="en-US" sz="1600"/>
              <a:t>evaluation</a:t>
            </a:r>
          </a:p>
        </p:txBody>
      </p:sp>
      <p:sp>
        <p:nvSpPr>
          <p:cNvPr id="23574" name="Text Box 26"/>
          <p:cNvSpPr txBox="1">
            <a:spLocks noChangeArrowheads="1"/>
          </p:cNvSpPr>
          <p:nvPr/>
        </p:nvSpPr>
        <p:spPr bwMode="auto">
          <a:xfrm>
            <a:off x="6659563" y="5907088"/>
            <a:ext cx="1990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Phase 9.</a:t>
            </a:r>
          </a:p>
          <a:p>
            <a:pPr algn="ctr"/>
            <a:r>
              <a:rPr lang="en-US" sz="1600"/>
              <a:t>Outcome evaluation</a:t>
            </a:r>
          </a:p>
        </p:txBody>
      </p:sp>
      <p:sp>
        <p:nvSpPr>
          <p:cNvPr id="23575" name="Line 27"/>
          <p:cNvSpPr>
            <a:spLocks noChangeShapeType="1"/>
          </p:cNvSpPr>
          <p:nvPr/>
        </p:nvSpPr>
        <p:spPr bwMode="auto">
          <a:xfrm flipV="1">
            <a:off x="9144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3576" name="Line 28"/>
          <p:cNvSpPr>
            <a:spLocks noChangeShapeType="1"/>
          </p:cNvSpPr>
          <p:nvPr/>
        </p:nvSpPr>
        <p:spPr bwMode="auto">
          <a:xfrm>
            <a:off x="15240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3577" name="Line 29"/>
          <p:cNvSpPr>
            <a:spLocks noChangeShapeType="1"/>
          </p:cNvSpPr>
          <p:nvPr/>
        </p:nvSpPr>
        <p:spPr bwMode="auto">
          <a:xfrm flipV="1">
            <a:off x="1905000" y="2819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3578" name="Line 30"/>
          <p:cNvSpPr>
            <a:spLocks noChangeShapeType="1"/>
          </p:cNvSpPr>
          <p:nvPr/>
        </p:nvSpPr>
        <p:spPr bwMode="auto">
          <a:xfrm>
            <a:off x="1905000" y="3276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3579" name="Line 31"/>
          <p:cNvSpPr>
            <a:spLocks noChangeShapeType="1"/>
          </p:cNvSpPr>
          <p:nvPr/>
        </p:nvSpPr>
        <p:spPr bwMode="auto">
          <a:xfrm>
            <a:off x="1905000" y="3276600"/>
            <a:ext cx="685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3580" name="Line 32"/>
          <p:cNvSpPr>
            <a:spLocks noChangeShapeType="1"/>
          </p:cNvSpPr>
          <p:nvPr/>
        </p:nvSpPr>
        <p:spPr bwMode="auto">
          <a:xfrm flipV="1">
            <a:off x="3352800" y="4495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3581" name="Line 33"/>
          <p:cNvSpPr>
            <a:spLocks noChangeShapeType="1"/>
          </p:cNvSpPr>
          <p:nvPr/>
        </p:nvSpPr>
        <p:spPr bwMode="auto">
          <a:xfrm flipV="1">
            <a:off x="33528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3582" name="Line 34"/>
          <p:cNvSpPr>
            <a:spLocks noChangeShapeType="1"/>
          </p:cNvSpPr>
          <p:nvPr/>
        </p:nvSpPr>
        <p:spPr bwMode="auto">
          <a:xfrm>
            <a:off x="41910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3583" name="Line 35"/>
          <p:cNvSpPr>
            <a:spLocks noChangeShapeType="1"/>
          </p:cNvSpPr>
          <p:nvPr/>
        </p:nvSpPr>
        <p:spPr bwMode="auto">
          <a:xfrm flipV="1">
            <a:off x="4191000" y="3962400"/>
            <a:ext cx="457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3584" name="Line 36"/>
          <p:cNvSpPr>
            <a:spLocks noChangeShapeType="1"/>
          </p:cNvSpPr>
          <p:nvPr/>
        </p:nvSpPr>
        <p:spPr bwMode="auto">
          <a:xfrm>
            <a:off x="1905000" y="45720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3585" name="Line 37"/>
          <p:cNvSpPr>
            <a:spLocks noChangeShapeType="1"/>
          </p:cNvSpPr>
          <p:nvPr/>
        </p:nvSpPr>
        <p:spPr bwMode="auto">
          <a:xfrm>
            <a:off x="4191000" y="3962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3586" name="Line 38"/>
          <p:cNvSpPr>
            <a:spLocks noChangeShapeType="1"/>
          </p:cNvSpPr>
          <p:nvPr/>
        </p:nvSpPr>
        <p:spPr bwMode="auto">
          <a:xfrm>
            <a:off x="4191000" y="2743200"/>
            <a:ext cx="457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3587" name="Line 39"/>
          <p:cNvSpPr>
            <a:spLocks noChangeShapeType="1"/>
          </p:cNvSpPr>
          <p:nvPr/>
        </p:nvSpPr>
        <p:spPr bwMode="auto">
          <a:xfrm flipV="1">
            <a:off x="51816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3588" name="Line 40"/>
          <p:cNvSpPr>
            <a:spLocks noChangeShapeType="1"/>
          </p:cNvSpPr>
          <p:nvPr/>
        </p:nvSpPr>
        <p:spPr bwMode="auto">
          <a:xfrm>
            <a:off x="5715000" y="441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3589" name="Line 41"/>
          <p:cNvSpPr>
            <a:spLocks noChangeShapeType="1"/>
          </p:cNvSpPr>
          <p:nvPr/>
        </p:nvSpPr>
        <p:spPr bwMode="auto">
          <a:xfrm flipV="1">
            <a:off x="6248400" y="4724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3590" name="Line 42"/>
          <p:cNvSpPr>
            <a:spLocks noChangeShapeType="1"/>
          </p:cNvSpPr>
          <p:nvPr/>
        </p:nvSpPr>
        <p:spPr bwMode="auto">
          <a:xfrm>
            <a:off x="6248400" y="3962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3591" name="Line 43"/>
          <p:cNvSpPr>
            <a:spLocks noChangeShapeType="1"/>
          </p:cNvSpPr>
          <p:nvPr/>
        </p:nvSpPr>
        <p:spPr bwMode="auto">
          <a:xfrm>
            <a:off x="7467600" y="4648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3592" name="Line 44"/>
          <p:cNvSpPr>
            <a:spLocks noChangeShapeType="1"/>
          </p:cNvSpPr>
          <p:nvPr/>
        </p:nvSpPr>
        <p:spPr bwMode="auto">
          <a:xfrm flipV="1">
            <a:off x="6248400" y="4800600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3593" name="Line 45"/>
          <p:cNvSpPr>
            <a:spLocks noChangeShapeType="1"/>
          </p:cNvSpPr>
          <p:nvPr/>
        </p:nvSpPr>
        <p:spPr bwMode="auto">
          <a:xfrm>
            <a:off x="6248400" y="3810000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17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/>
              <a:t>Referensi-referensi: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id-ID" sz="1800" dirty="0" smtClean="0">
                <a:latin typeface="+mj-lt"/>
              </a:rPr>
              <a:t>Bartholomew L.K., Parcel G.S., </a:t>
            </a:r>
            <a:r>
              <a:rPr lang="en-US" altLang="id-ID" sz="1800" dirty="0" err="1" smtClean="0">
                <a:latin typeface="+mj-lt"/>
              </a:rPr>
              <a:t>Kok</a:t>
            </a:r>
            <a:r>
              <a:rPr lang="en-US" altLang="id-ID" sz="1800" dirty="0" smtClean="0">
                <a:latin typeface="+mj-lt"/>
              </a:rPr>
              <a:t> G., Gottlieb N.H., Planning Health Promotion Programs 2</a:t>
            </a:r>
            <a:r>
              <a:rPr lang="en-US" altLang="id-ID" sz="1800" baseline="30000" dirty="0" smtClean="0">
                <a:latin typeface="+mj-lt"/>
              </a:rPr>
              <a:t>nd</a:t>
            </a:r>
            <a:r>
              <a:rPr lang="en-US" altLang="id-ID" sz="1800" dirty="0" smtClean="0">
                <a:latin typeface="+mj-lt"/>
              </a:rPr>
              <a:t> ed., 2006, John Wiley &amp; Sons, Inc., San Francisco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id-ID" sz="1800" dirty="0" err="1" smtClean="0">
                <a:latin typeface="+mj-lt"/>
              </a:rPr>
              <a:t>Glanz</a:t>
            </a:r>
            <a:r>
              <a:rPr lang="en-US" altLang="id-ID" sz="1800" dirty="0" smtClean="0">
                <a:latin typeface="+mj-lt"/>
              </a:rPr>
              <a:t> K., Lewis F.M., </a:t>
            </a:r>
            <a:r>
              <a:rPr lang="en-US" altLang="id-ID" sz="1800" dirty="0" err="1" smtClean="0">
                <a:latin typeface="+mj-lt"/>
              </a:rPr>
              <a:t>Rimer</a:t>
            </a:r>
            <a:r>
              <a:rPr lang="en-US" altLang="id-ID" sz="1800" dirty="0" smtClean="0">
                <a:latin typeface="+mj-lt"/>
              </a:rPr>
              <a:t> B.K., Health Behavior and Health Education, 1997, </a:t>
            </a:r>
            <a:r>
              <a:rPr lang="en-US" altLang="id-ID" sz="1800" dirty="0" err="1" smtClean="0">
                <a:latin typeface="+mj-lt"/>
              </a:rPr>
              <a:t>Jossey</a:t>
            </a:r>
            <a:r>
              <a:rPr lang="en-US" altLang="id-ID" sz="1800" dirty="0" smtClean="0">
                <a:latin typeface="+mj-lt"/>
              </a:rPr>
              <a:t>-Bass Inc., San </a:t>
            </a:r>
            <a:r>
              <a:rPr lang="en-US" altLang="id-ID" sz="1800" dirty="0" smtClean="0">
                <a:latin typeface="+mj-lt"/>
              </a:rPr>
              <a:t>Francisco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r>
              <a:rPr lang="id-ID" sz="1800" dirty="0" smtClean="0">
                <a:latin typeface="+mj-lt"/>
              </a:rPr>
              <a:t>Tones </a:t>
            </a:r>
            <a:r>
              <a:rPr lang="id-ID" sz="1800" dirty="0">
                <a:latin typeface="+mj-lt"/>
              </a:rPr>
              <a:t>K., Green J. (2008). </a:t>
            </a:r>
            <a:r>
              <a:rPr lang="id-ID" sz="1800" i="1" dirty="0">
                <a:latin typeface="+mj-lt"/>
              </a:rPr>
              <a:t>Health Promotion Planning and Strategies</a:t>
            </a:r>
            <a:r>
              <a:rPr lang="id-ID" sz="1800" dirty="0">
                <a:latin typeface="+mj-lt"/>
              </a:rPr>
              <a:t>. London: SAGE Publication, </a:t>
            </a:r>
            <a:r>
              <a:rPr lang="id-ID" sz="1800" dirty="0" smtClean="0">
                <a:latin typeface="+mj-lt"/>
              </a:rPr>
              <a:t>Ltd.</a:t>
            </a:r>
            <a:endParaRPr lang="en-US" sz="1800" dirty="0" smtClean="0">
              <a:latin typeface="+mj-lt"/>
            </a:endParaRP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r>
              <a:rPr lang="id-ID" sz="1800" dirty="0" smtClean="0">
                <a:latin typeface="+mj-lt"/>
              </a:rPr>
              <a:t>World </a:t>
            </a:r>
            <a:r>
              <a:rPr lang="id-ID" sz="1800" dirty="0">
                <a:latin typeface="+mj-lt"/>
              </a:rPr>
              <a:t>Health Organization. (2014). </a:t>
            </a:r>
            <a:r>
              <a:rPr lang="id-ID" sz="1800" i="1" dirty="0">
                <a:latin typeface="+mj-lt"/>
              </a:rPr>
              <a:t>Health in All Policies: Helsinki Statement, Framework for Country Action</a:t>
            </a:r>
            <a:r>
              <a:rPr lang="id-ID" sz="1800" dirty="0">
                <a:latin typeface="+mj-lt"/>
              </a:rPr>
              <a:t>. Geneva: </a:t>
            </a:r>
            <a:r>
              <a:rPr lang="id-ID" sz="1800" dirty="0" smtClean="0">
                <a:latin typeface="+mj-lt"/>
              </a:rPr>
              <a:t>WHOPress.</a:t>
            </a:r>
            <a:endParaRPr lang="en-US" sz="1800" dirty="0" smtClean="0">
              <a:latin typeface="+mj-lt"/>
            </a:endParaRP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r>
              <a:rPr lang="en-US" sz="1800" dirty="0" err="1" smtClean="0">
                <a:latin typeface="+mj-lt"/>
              </a:rPr>
              <a:t>Guttmacher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S., Kelly PJ., Ruiz Y. 2010. Community-based Health Intervention: principles and applications. </a:t>
            </a:r>
            <a:r>
              <a:rPr lang="en-US" sz="1800" dirty="0" err="1">
                <a:latin typeface="+mj-lt"/>
              </a:rPr>
              <a:t>Jossey</a:t>
            </a:r>
            <a:r>
              <a:rPr lang="en-US" sz="1800" dirty="0">
                <a:latin typeface="+mj-lt"/>
              </a:rPr>
              <a:t>-Bass, San Francisco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endParaRPr lang="en-US" altLang="id-ID" sz="2000" dirty="0" smtClean="0"/>
          </a:p>
        </p:txBody>
      </p:sp>
    </p:spTree>
    <p:extLst>
      <p:ext uri="{BB962C8B-B14F-4D97-AF65-F5344CB8AC3E}">
        <p14:creationId xmlns:p14="http://schemas.microsoft.com/office/powerpoint/2010/main" val="36222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Teori-teori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626864"/>
            <a:ext cx="8820471" cy="1500187"/>
          </a:xfrm>
        </p:spPr>
        <p:txBody>
          <a:bodyPr>
            <a:normAutofit/>
          </a:bodyPr>
          <a:lstStyle/>
          <a:p>
            <a:pPr marL="82296" indent="0" eaLnBrk="1" hangingPunct="1">
              <a:lnSpc>
                <a:spcPct val="80000"/>
              </a:lnSpc>
              <a:buNone/>
            </a:pPr>
            <a:r>
              <a:rPr lang="en-US" sz="1800" dirty="0" smtClean="0"/>
              <a:t>1. The health belief model (</a:t>
            </a:r>
            <a:r>
              <a:rPr lang="en-US" sz="1800" dirty="0" err="1" smtClean="0"/>
              <a:t>Rosenstock</a:t>
            </a:r>
            <a:r>
              <a:rPr lang="en-US" sz="1800" dirty="0" smtClean="0"/>
              <a:t>, 1974)</a:t>
            </a:r>
          </a:p>
          <a:p>
            <a:pPr marL="82296" indent="0" eaLnBrk="1" hangingPunct="1">
              <a:lnSpc>
                <a:spcPct val="80000"/>
              </a:lnSpc>
              <a:buNone/>
            </a:pPr>
            <a:r>
              <a:rPr lang="en-US" sz="1800" dirty="0" smtClean="0"/>
              <a:t>2. The theory of reasoned action and planned behavior (</a:t>
            </a:r>
            <a:r>
              <a:rPr lang="en-US" sz="1800" dirty="0" err="1" smtClean="0"/>
              <a:t>Fishbein</a:t>
            </a:r>
            <a:r>
              <a:rPr lang="en-US" sz="1800" dirty="0" smtClean="0"/>
              <a:t> and </a:t>
            </a:r>
            <a:r>
              <a:rPr lang="en-US" sz="1800" dirty="0" err="1" smtClean="0"/>
              <a:t>Ajzen</a:t>
            </a:r>
            <a:r>
              <a:rPr lang="en-US" sz="1800" dirty="0" smtClean="0"/>
              <a:t>, 1980)</a:t>
            </a:r>
          </a:p>
          <a:p>
            <a:pPr marL="82296">
              <a:lnSpc>
                <a:spcPct val="80000"/>
              </a:lnSpc>
            </a:pPr>
            <a:r>
              <a:rPr lang="en-US" sz="1800" dirty="0" smtClean="0"/>
              <a:t>3. Stage models: </a:t>
            </a:r>
            <a:r>
              <a:rPr lang="en-US" sz="1600" dirty="0" smtClean="0"/>
              <a:t>TTM (</a:t>
            </a:r>
            <a:r>
              <a:rPr lang="en-US" sz="1600" dirty="0" err="1" smtClean="0"/>
              <a:t>transtheorical</a:t>
            </a:r>
            <a:r>
              <a:rPr lang="en-US" sz="1600" dirty="0" smtClean="0"/>
              <a:t> model) (</a:t>
            </a:r>
            <a:r>
              <a:rPr lang="en-US" sz="1600" dirty="0" err="1" smtClean="0"/>
              <a:t>Prochaska</a:t>
            </a:r>
            <a:r>
              <a:rPr lang="en-US" sz="1600" dirty="0" smtClean="0"/>
              <a:t> and </a:t>
            </a:r>
            <a:r>
              <a:rPr lang="en-US" sz="1600" dirty="0" err="1" smtClean="0"/>
              <a:t>DiClemente</a:t>
            </a:r>
            <a:r>
              <a:rPr lang="en-US" sz="1600" dirty="0"/>
              <a:t>, </a:t>
            </a:r>
          </a:p>
          <a:p>
            <a:pPr marL="82296">
              <a:lnSpc>
                <a:spcPct val="80000"/>
              </a:lnSpc>
            </a:pPr>
            <a:r>
              <a:rPr lang="en-US" sz="1600" dirty="0" smtClean="0"/>
              <a:t>4.  PAPM </a:t>
            </a:r>
            <a:r>
              <a:rPr lang="en-US" sz="1600" dirty="0"/>
              <a:t>(Precaution Adoption Process Model)</a:t>
            </a:r>
          </a:p>
          <a:p>
            <a:pPr marL="82296" indent="0" eaLnBrk="1" hangingPunct="1">
              <a:lnSpc>
                <a:spcPct val="80000"/>
              </a:lnSpc>
              <a:buNone/>
            </a:pPr>
            <a:endParaRPr lang="en-US" sz="1600" dirty="0" smtClean="0"/>
          </a:p>
          <a:p>
            <a:pPr marL="82296" indent="0" eaLnBrk="1" hangingPunct="1">
              <a:lnSpc>
                <a:spcPct val="80000"/>
              </a:lnSpc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3999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5"/>
          <p:cNvSpPr>
            <a:spLocks noChangeAspect="1" noChangeArrowheads="1"/>
          </p:cNvSpPr>
          <p:nvPr/>
        </p:nvSpPr>
        <p:spPr bwMode="auto">
          <a:xfrm>
            <a:off x="1116013" y="1989138"/>
            <a:ext cx="70294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3276600" y="1844675"/>
            <a:ext cx="1712913" cy="966788"/>
          </a:xfrm>
          <a:prstGeom prst="rect">
            <a:avLst/>
          </a:prstGeom>
          <a:solidFill>
            <a:srgbClr val="00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 err="1"/>
              <a:t>Variabel</a:t>
            </a:r>
            <a:r>
              <a:rPr lang="en-US" sz="1400" dirty="0"/>
              <a:t> </a:t>
            </a:r>
            <a:r>
              <a:rPr lang="en-US" sz="1400" dirty="0" err="1"/>
              <a:t>kependudukan</a:t>
            </a:r>
            <a:endParaRPr lang="en-US" sz="14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err="1"/>
              <a:t>Variabel</a:t>
            </a:r>
            <a:r>
              <a:rPr lang="en-US" sz="1400" dirty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err="1"/>
              <a:t>Perilaku</a:t>
            </a:r>
            <a:r>
              <a:rPr lang="en-US" sz="1400" dirty="0"/>
              <a:t> </a:t>
            </a:r>
            <a:r>
              <a:rPr lang="en-US" sz="1400" dirty="0" err="1"/>
              <a:t>sosial</a:t>
            </a:r>
            <a:endParaRPr lang="en-US" sz="1400" dirty="0"/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5705474" y="1844675"/>
            <a:ext cx="2905125" cy="966788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id-ID" sz="1400" dirty="0"/>
              <a:t>Persepsi </a:t>
            </a:r>
            <a:r>
              <a:rPr lang="en-US" sz="1400" dirty="0" err="1" smtClean="0"/>
              <a:t>tentang</a:t>
            </a:r>
            <a:r>
              <a:rPr lang="en-US" sz="1400" dirty="0" smtClean="0"/>
              <a:t> </a:t>
            </a:r>
            <a:r>
              <a:rPr lang="id-ID" sz="1400" dirty="0" smtClean="0"/>
              <a:t>hambatan </a:t>
            </a:r>
            <a:r>
              <a:rPr lang="id-ID" sz="1400" dirty="0"/>
              <a:t>mengenai pencegahan</a:t>
            </a:r>
            <a:endParaRPr lang="en-US" sz="1400" dirty="0"/>
          </a:p>
          <a:p>
            <a:pPr marL="171450" indent="-171450">
              <a:buFont typeface="Arial" pitchFamily="34" charset="0"/>
              <a:buChar char="•"/>
            </a:pPr>
            <a:r>
              <a:rPr lang="id-ID" sz="1400" dirty="0"/>
              <a:t>Persepsi  </a:t>
            </a:r>
            <a:r>
              <a:rPr lang="en-US" sz="1400" dirty="0" err="1" smtClean="0"/>
              <a:t>tentang</a:t>
            </a:r>
            <a:r>
              <a:rPr lang="id-ID" sz="1400" dirty="0" smtClean="0"/>
              <a:t> </a:t>
            </a:r>
            <a:r>
              <a:rPr lang="id-ID" sz="1400" dirty="0"/>
              <a:t>manfaat dari sebuah pencegahan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3276600" y="3644900"/>
            <a:ext cx="1905000" cy="792163"/>
          </a:xfrm>
          <a:prstGeom prst="rect">
            <a:avLst/>
          </a:prstGeom>
          <a:solidFill>
            <a:srgbClr val="00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/>
              <a:t>Persepsi terhadap ancaman penyakit ‘ x ‘</a:t>
            </a:r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152400" y="3263107"/>
            <a:ext cx="2540000" cy="1537493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dirty="0" err="1" smtClean="0"/>
              <a:t>Persepsi</a:t>
            </a:r>
            <a:r>
              <a:rPr lang="en-US" sz="1400" dirty="0" smtClean="0"/>
              <a:t> </a:t>
            </a:r>
            <a:r>
              <a:rPr lang="en-US" sz="1400" dirty="0" err="1" smtClean="0"/>
              <a:t>tentang</a:t>
            </a:r>
            <a:r>
              <a:rPr lang="en-US" sz="1400" dirty="0" smtClean="0"/>
              <a:t> </a:t>
            </a:r>
            <a:r>
              <a:rPr lang="en-US" sz="1400" b="1" dirty="0" err="1" smtClean="0"/>
              <a:t>kerentanan</a:t>
            </a:r>
            <a:r>
              <a:rPr lang="en-US" sz="1400" b="1" dirty="0" smtClean="0"/>
              <a:t> </a:t>
            </a:r>
            <a:r>
              <a:rPr lang="en-US" sz="1400" dirty="0" err="1" smtClean="0"/>
              <a:t>terhadap</a:t>
            </a:r>
            <a:r>
              <a:rPr lang="en-US" sz="1400" dirty="0" smtClean="0"/>
              <a:t> </a:t>
            </a:r>
            <a:r>
              <a:rPr lang="en-US" sz="1400" dirty="0" err="1"/>
              <a:t>penyakit</a:t>
            </a:r>
            <a:r>
              <a:rPr lang="en-US" sz="1400" dirty="0"/>
              <a:t> ‘ x ‘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err="1"/>
              <a:t>Persepsi</a:t>
            </a:r>
            <a:r>
              <a:rPr lang="en-US" sz="1400" dirty="0"/>
              <a:t>/</a:t>
            </a:r>
            <a:r>
              <a:rPr lang="en-US" sz="1400" dirty="0" err="1"/>
              <a:t>pandangan</a:t>
            </a:r>
            <a:r>
              <a:rPr lang="en-US" sz="1400" dirty="0"/>
              <a:t> </a:t>
            </a:r>
            <a:r>
              <a:rPr lang="en-US" sz="1400" b="1" dirty="0" err="1"/>
              <a:t>keseriusan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penyakit</a:t>
            </a:r>
            <a:r>
              <a:rPr lang="en-US" sz="1400" dirty="0"/>
              <a:t> ‘ x ‘</a:t>
            </a:r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5705475" y="3602038"/>
            <a:ext cx="2905124" cy="835025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d-ID" sz="1400" dirty="0"/>
              <a:t>Kemungkinan mengambil tindakan preventif </a:t>
            </a:r>
            <a:r>
              <a:rPr lang="id-ID" sz="1400" dirty="0" smtClean="0"/>
              <a:t>kesehatan</a:t>
            </a:r>
            <a:endParaRPr lang="en-US" sz="1400" dirty="0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>
            <a:off x="4989513" y="2471738"/>
            <a:ext cx="715962" cy="158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>
            <a:off x="2119314" y="2471738"/>
            <a:ext cx="0" cy="79136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>
            <a:off x="2119313" y="2471739"/>
            <a:ext cx="1157287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>
            <a:off x="2700338" y="3940175"/>
            <a:ext cx="57467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>
            <a:off x="5181599" y="3940175"/>
            <a:ext cx="52387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181" name="Line 17"/>
          <p:cNvSpPr>
            <a:spLocks noChangeShapeType="1"/>
          </p:cNvSpPr>
          <p:nvPr/>
        </p:nvSpPr>
        <p:spPr bwMode="auto">
          <a:xfrm>
            <a:off x="4271963" y="2811463"/>
            <a:ext cx="0" cy="90328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 flipV="1">
            <a:off x="4271963" y="4437063"/>
            <a:ext cx="11906" cy="51911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183" name="Line 19"/>
          <p:cNvSpPr>
            <a:spLocks noChangeShapeType="1"/>
          </p:cNvSpPr>
          <p:nvPr/>
        </p:nvSpPr>
        <p:spPr bwMode="auto">
          <a:xfrm>
            <a:off x="6710363" y="2811463"/>
            <a:ext cx="1587" cy="7905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184" name="Rectangle 20"/>
          <p:cNvSpPr>
            <a:spLocks noChangeArrowheads="1"/>
          </p:cNvSpPr>
          <p:nvPr/>
        </p:nvSpPr>
        <p:spPr bwMode="auto">
          <a:xfrm>
            <a:off x="2771775" y="4941888"/>
            <a:ext cx="3024188" cy="1223962"/>
          </a:xfrm>
          <a:prstGeom prst="rect">
            <a:avLst/>
          </a:prstGeom>
          <a:solidFill>
            <a:srgbClr val="00C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400" dirty="0" err="1"/>
              <a:t>Isyarat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bertindak</a:t>
            </a:r>
            <a:r>
              <a:rPr lang="en-US" sz="1400" dirty="0"/>
              <a:t> 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  </a:t>
            </a:r>
            <a:r>
              <a:rPr lang="en-US" sz="1400" dirty="0" err="1"/>
              <a:t>Iklan</a:t>
            </a:r>
            <a:endParaRPr lang="en-US" sz="14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  Saran </a:t>
            </a:r>
            <a:r>
              <a:rPr lang="en-US" sz="1400" dirty="0" err="1"/>
              <a:t>dari</a:t>
            </a:r>
            <a:r>
              <a:rPr lang="en-US" sz="1400" dirty="0"/>
              <a:t> orang lain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  </a:t>
            </a:r>
            <a:r>
              <a:rPr lang="en-US" sz="1400" dirty="0" err="1"/>
              <a:t>Artikel</a:t>
            </a:r>
            <a:r>
              <a:rPr lang="en-US" sz="1400" dirty="0"/>
              <a:t> </a:t>
            </a:r>
            <a:r>
              <a:rPr lang="en-US" sz="1400" dirty="0" smtClean="0"/>
              <a:t>di media</a:t>
            </a:r>
            <a:endParaRPr lang="en-US" sz="14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/>
              <a:t>  </a:t>
            </a:r>
            <a:r>
              <a:rPr lang="en-US" sz="1400" dirty="0" err="1"/>
              <a:t>Pengalaman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keluarga</a:t>
            </a:r>
            <a:endParaRPr lang="en-US" sz="1400" dirty="0"/>
          </a:p>
        </p:txBody>
      </p:sp>
      <p:sp>
        <p:nvSpPr>
          <p:cNvPr id="718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2232025" cy="287338"/>
          </a:xfr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sz="1500" smtClean="0"/>
              <a:t>PERSEPSI INDIVIDU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n-US" sz="900" smtClean="0"/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3189288" y="1412875"/>
            <a:ext cx="2103437" cy="300038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500"/>
              <a:t>FAKTOR PERUBAH</a:t>
            </a:r>
          </a:p>
        </p:txBody>
      </p:sp>
      <p:sp>
        <p:nvSpPr>
          <p:cNvPr id="7187" name="Rectangle 23"/>
          <p:cNvSpPr>
            <a:spLocks noChangeArrowheads="1"/>
          </p:cNvSpPr>
          <p:nvPr/>
        </p:nvSpPr>
        <p:spPr bwMode="auto">
          <a:xfrm>
            <a:off x="5724525" y="1412875"/>
            <a:ext cx="3024188" cy="300038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500"/>
              <a:t>KEMUNGKINAN MELAKUKAN</a:t>
            </a:r>
          </a:p>
        </p:txBody>
      </p:sp>
      <p:sp>
        <p:nvSpPr>
          <p:cNvPr id="718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7827963" cy="625475"/>
          </a:xfrm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id-ID" sz="3200" dirty="0" smtClean="0">
                <a:solidFill>
                  <a:schemeClr val="bg1"/>
                </a:solidFill>
              </a:rPr>
              <a:t>Health Belief Model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Rosenstock</a:t>
            </a:r>
            <a:r>
              <a:rPr lang="en-US" sz="3200" dirty="0" smtClean="0">
                <a:solidFill>
                  <a:schemeClr val="bg1"/>
                </a:solidFill>
              </a:rPr>
              <a:t>, 1996</a:t>
            </a:r>
            <a:endParaRPr lang="id-ID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720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/>
              <a:t>HBM </a:t>
            </a:r>
            <a:r>
              <a:rPr lang="en-US" sz="2800" dirty="0" err="1" smtClean="0"/>
              <a:t>memperkirakan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keyakinan</a:t>
            </a:r>
            <a:r>
              <a:rPr lang="en-US" sz="2800" dirty="0" smtClean="0"/>
              <a:t>/</a:t>
            </a:r>
            <a:r>
              <a:rPr lang="en-US" sz="2800" dirty="0" err="1" smtClean="0"/>
              <a:t>kepercayaan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persepsi</a:t>
            </a:r>
            <a:r>
              <a:rPr lang="en-US" sz="2800" dirty="0" smtClean="0"/>
              <a:t> </a:t>
            </a:r>
            <a:r>
              <a:rPr lang="en-US" sz="2800" dirty="0" err="1" smtClean="0"/>
              <a:t>individu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872"/>
            <a:ext cx="8229600" cy="420012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dirty="0" smtClean="0"/>
              <a:t>Susceptibility to illness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d-ID" dirty="0" smtClean="0"/>
              <a:t>The severity of the illness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d-ID" dirty="0" smtClean="0"/>
              <a:t>The cost involved in carrying out the behaviour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d-ID" dirty="0" smtClean="0"/>
              <a:t>The benefits involved</a:t>
            </a:r>
            <a:r>
              <a:rPr lang="en-US" dirty="0" smtClean="0"/>
              <a:t> </a:t>
            </a:r>
            <a:r>
              <a:rPr lang="id-ID" dirty="0" smtClean="0"/>
              <a:t>in carrying out the behaviour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d-ID" dirty="0" smtClean="0"/>
              <a:t>Cues to action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id-ID" dirty="0" smtClean="0"/>
              <a:t>Internal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id-ID" dirty="0" smtClean="0"/>
              <a:t>External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27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2864</TotalTime>
  <Words>2535</Words>
  <Application>Microsoft Office PowerPoint</Application>
  <PresentationFormat>On-screen Show (4:3)</PresentationFormat>
  <Paragraphs>638</Paragraphs>
  <Slides>65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SimSun</vt:lpstr>
      <vt:lpstr>Arial</vt:lpstr>
      <vt:lpstr>Calibri</vt:lpstr>
      <vt:lpstr>Comic Sans MS</vt:lpstr>
      <vt:lpstr>Verdana</vt:lpstr>
      <vt:lpstr>Wingdings</vt:lpstr>
      <vt:lpstr>Clarity</vt:lpstr>
      <vt:lpstr>teori-teori perubahan perilaku</vt:lpstr>
      <vt:lpstr>OutLINE</vt:lpstr>
      <vt:lpstr>Definisi teori</vt:lpstr>
      <vt:lpstr>Mengapa perlu teori?</vt:lpstr>
      <vt:lpstr>Pilih teori sesuai area perubahan yang diinginkan</vt:lpstr>
      <vt:lpstr>…Pilih teori sesuai area perubahan yang diinginkan</vt:lpstr>
      <vt:lpstr>Teori-teori Perilaku Individu</vt:lpstr>
      <vt:lpstr>Health Belief Model, Rosenstock, 1996</vt:lpstr>
      <vt:lpstr>HBM memperkirakan perilaku sebagai hasil keyakinan/kepercayaan yang merupakan persepsi individu terhadap :</vt:lpstr>
      <vt:lpstr>Susceptibility to illness (Kepercayaan ttg kerentanan terhadap penyakit)</vt:lpstr>
      <vt:lpstr>The severity of the illness (kepercayaan tentang keparahan penyakit)</vt:lpstr>
      <vt:lpstr>The cost involved in carrying out the behaviour (Pengorbanan yang dikeluarkan untuk berubah perilakunya)</vt:lpstr>
      <vt:lpstr>PowerPoint Presentation</vt:lpstr>
      <vt:lpstr>Threats (ancaman)</vt:lpstr>
      <vt:lpstr>The Benefits Involved in Carrying Out the Behaviour (persepsi tentang manfaat yang dirasakan jika berubah perilakunya) </vt:lpstr>
      <vt:lpstr>Cues to action  (Isyarat terhadap Tindakan</vt:lpstr>
      <vt:lpstr>Kesiapan Individu untuk Melakukan Tindakan </vt:lpstr>
      <vt:lpstr>Variabel lain: Demografi, Psikologi Sosial dan Struktural</vt:lpstr>
      <vt:lpstr>PowerPoint Presentation</vt:lpstr>
      <vt:lpstr>Theory of Reasoned Action (TRA)</vt:lpstr>
      <vt:lpstr>Theory of Planned Behavior (TPB)</vt:lpstr>
      <vt:lpstr>Perceived control behavior </vt:lpstr>
      <vt:lpstr>3. Stage models</vt:lpstr>
      <vt:lpstr>TTM (Transtheorical Model)  Prochaska &amp; Di-Clemente (1984)</vt:lpstr>
      <vt:lpstr>TRANS THEORETICAL MODEL OF BEHAVIOUR CHANGE</vt:lpstr>
      <vt:lpstr>3. Stages of readiness to change  and action that appropriate</vt:lpstr>
      <vt:lpstr>3. Stage models</vt:lpstr>
      <vt:lpstr>Teori interpersonal</vt:lpstr>
      <vt:lpstr>Social Learning Theory</vt:lpstr>
      <vt:lpstr>PERSON/ INDIVIDU</vt:lpstr>
      <vt:lpstr>PowerPoint Presentation</vt:lpstr>
      <vt:lpstr>Social Cognitive Theory</vt:lpstr>
      <vt:lpstr>Social Cognitive Theory (3)</vt:lpstr>
      <vt:lpstr>TEORI DIFFUSI INNOVASI</vt:lpstr>
      <vt:lpstr>PROSES PENGAMBILAN KEPUTUSAN INOVASI</vt:lpstr>
      <vt:lpstr>FAKTOR-FAKTOR YANG MEMPENGARUHI KECEPATAN ADOPSI</vt:lpstr>
      <vt:lpstr>Persepsi terhadap faktor – faktor inovasi :</vt:lpstr>
      <vt:lpstr>JENIS KEPUTUSAN INOVASI</vt:lpstr>
      <vt:lpstr>PROSES PENGAMBILAN KEPUTUSAN</vt:lpstr>
      <vt:lpstr>Sistem Norma Sosial</vt:lpstr>
      <vt:lpstr>FAKTOR YANG MEMPENGARUHI KEBERHASILAN AGEN:</vt:lpstr>
      <vt:lpstr>Kegagalan dalam inovasi</vt:lpstr>
      <vt:lpstr>Teori perubahan perilaku tingkat organisasi </vt:lpstr>
      <vt:lpstr>1. Stage theory</vt:lpstr>
      <vt:lpstr>1. Tahapan stage theory</vt:lpstr>
      <vt:lpstr>1. Tahapan stage theory (lanjutan)</vt:lpstr>
      <vt:lpstr>2. Tahap Organizational Development Theory</vt:lpstr>
      <vt:lpstr>2. Organizational Development Theory</vt:lpstr>
      <vt:lpstr>3. Teori Hubungan Interorganisasi  (Interorganizational theory) (Glanz, 2008)</vt:lpstr>
      <vt:lpstr>4. Community Coalition Action Theory-CCAT (Glanz, 2008)</vt:lpstr>
      <vt:lpstr>TEORI-TEORI PERUBAHAN PERILAKU TINGKAT KOMUNITAS</vt:lpstr>
      <vt:lpstr>1. Teori Norma Sosial</vt:lpstr>
      <vt:lpstr>Metode untuk Merubah Norma Sosial (Bartholomew, 2006)</vt:lpstr>
      <vt:lpstr>2. Kesadaran Sosial</vt:lpstr>
      <vt:lpstr>Metode Tingkat Lingkungan (Bartholomew, 2006)</vt:lpstr>
      <vt:lpstr>Metode untuk Meningkatkan dukungan dan jaringan sosial (Bartholomew, 2006)</vt:lpstr>
      <vt:lpstr>Tingkat Komunitas:  3. Community organization/participation</vt:lpstr>
      <vt:lpstr>Metode untuk level Komunitas (Bartholomew, 2006)</vt:lpstr>
      <vt:lpstr>Metode Mendorong Kebijakan Publik yang Sehat (Bartholomew, 2006)</vt:lpstr>
      <vt:lpstr>Proses perubahan perilaku komunitas (Bartholomew, 2006)</vt:lpstr>
      <vt:lpstr>PowerPoint Presentation</vt:lpstr>
      <vt:lpstr>Framework untuk p-D-E</vt:lpstr>
      <vt:lpstr>4. PRECEDE-PROCEED</vt:lpstr>
      <vt:lpstr>Precede and Proceed Model (Green &amp; Kreuter, 1991)</vt:lpstr>
      <vt:lpstr>Referensi-referensi: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teori-teori perubahan perilaku</dc:title>
  <dc:creator>Windows User</dc:creator>
  <cp:lastModifiedBy>Lenovo</cp:lastModifiedBy>
  <cp:revision>26</cp:revision>
  <dcterms:created xsi:type="dcterms:W3CDTF">2018-03-11T20:23:24Z</dcterms:created>
  <dcterms:modified xsi:type="dcterms:W3CDTF">2019-04-01T04:50:42Z</dcterms:modified>
</cp:coreProperties>
</file>