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42"/>
  </p:notesMasterIdLst>
  <p:handoutMasterIdLst>
    <p:handoutMasterId r:id="rId43"/>
  </p:handoutMasterIdLst>
  <p:sldIdLst>
    <p:sldId id="267" r:id="rId5"/>
    <p:sldId id="257" r:id="rId6"/>
    <p:sldId id="269" r:id="rId7"/>
    <p:sldId id="270" r:id="rId8"/>
    <p:sldId id="258" r:id="rId9"/>
    <p:sldId id="271" r:id="rId10"/>
    <p:sldId id="285" r:id="rId11"/>
    <p:sldId id="287" r:id="rId12"/>
    <p:sldId id="289" r:id="rId13"/>
    <p:sldId id="290" r:id="rId14"/>
    <p:sldId id="259" r:id="rId15"/>
    <p:sldId id="272" r:id="rId16"/>
    <p:sldId id="273" r:id="rId17"/>
    <p:sldId id="274" r:id="rId18"/>
    <p:sldId id="275" r:id="rId19"/>
    <p:sldId id="277" r:id="rId20"/>
    <p:sldId id="278" r:id="rId21"/>
    <p:sldId id="261" r:id="rId22"/>
    <p:sldId id="279" r:id="rId23"/>
    <p:sldId id="304" r:id="rId24"/>
    <p:sldId id="265" r:id="rId25"/>
    <p:sldId id="266" r:id="rId26"/>
    <p:sldId id="280" r:id="rId27"/>
    <p:sldId id="282" r:id="rId28"/>
    <p:sldId id="284" r:id="rId29"/>
    <p:sldId id="291" r:id="rId30"/>
    <p:sldId id="292" r:id="rId31"/>
    <p:sldId id="303" r:id="rId32"/>
    <p:sldId id="302" r:id="rId33"/>
    <p:sldId id="301" r:id="rId34"/>
    <p:sldId id="296" r:id="rId35"/>
    <p:sldId id="299" r:id="rId36"/>
    <p:sldId id="300" r:id="rId37"/>
    <p:sldId id="297" r:id="rId38"/>
    <p:sldId id="307" r:id="rId39"/>
    <p:sldId id="306" r:id="rId40"/>
    <p:sldId id="305"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6EE"/>
    <a:srgbClr val="E6E6E6"/>
    <a:srgbClr val="1F497D"/>
    <a:srgbClr val="EFEDE3"/>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06799F8-075E-4A3A-A7F6-7FBC6576F1A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77" autoAdjust="0"/>
    <p:restoredTop sz="94712" autoAdjust="0"/>
  </p:normalViewPr>
  <p:slideViewPr>
    <p:cSldViewPr snapToGrid="0">
      <p:cViewPr varScale="1">
        <p:scale>
          <a:sx n="80" d="100"/>
          <a:sy n="80" d="100"/>
        </p:scale>
        <p:origin x="84" y="4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3" d="100"/>
          <a:sy n="63" d="100"/>
        </p:scale>
        <p:origin x="228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iagrams/_rels/data3.xml.rels><?xml version="1.0" encoding="UTF-8" standalone="yes"?>
<Relationships xmlns="http://schemas.openxmlformats.org/package/2006/relationships"><Relationship Id="rId2" Type="http://schemas.openxmlformats.org/officeDocument/2006/relationships/image" Target="../media/image17.jfif"/><Relationship Id="rId1" Type="http://schemas.openxmlformats.org/officeDocument/2006/relationships/image" Target="../media/image16.jfif"/></Relationships>
</file>

<file path=ppt/diagrams/_rels/data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image" Target="../media/image26.jfif"/></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7EB680-48D5-404B-ACEA-220BD0E93823}" type="doc">
      <dgm:prSet loTypeId="urn:microsoft.com/office/officeart/2005/8/layout/vList3" loCatId="list" qsTypeId="urn:microsoft.com/office/officeart/2005/8/quickstyle/simple1" qsCatId="simple" csTypeId="urn:microsoft.com/office/officeart/2005/8/colors/colorful2" csCatId="colorful" phldr="1"/>
      <dgm:spPr/>
      <dgm:t>
        <a:bodyPr/>
        <a:lstStyle/>
        <a:p>
          <a:endParaRPr lang="en-ID"/>
        </a:p>
      </dgm:t>
    </dgm:pt>
    <dgm:pt modelId="{968EE574-0336-48C2-953E-19FB78B2D11F}">
      <dgm:prSet phldrT="[Text]" custT="1"/>
      <dgm:spPr/>
      <dgm:t>
        <a:bodyPr/>
        <a:lstStyle/>
        <a:p>
          <a:r>
            <a:rPr lang="en-US" sz="2400" dirty="0" err="1">
              <a:latin typeface="Bahnschrift Condensed" panose="020B0502040204020203" pitchFamily="34" charset="0"/>
            </a:rPr>
            <a:t>Adalah</a:t>
          </a:r>
          <a:r>
            <a:rPr lang="en-US" sz="2400" dirty="0">
              <a:latin typeface="Bahnschrift Condensed" panose="020B0502040204020203" pitchFamily="34" charset="0"/>
            </a:rPr>
            <a:t> </a:t>
          </a:r>
          <a:r>
            <a:rPr lang="en-US" sz="2400" dirty="0" err="1">
              <a:latin typeface="Bahnschrift Condensed" panose="020B0502040204020203" pitchFamily="34" charset="0"/>
            </a:rPr>
            <a:t>perjanjian</a:t>
          </a:r>
          <a:r>
            <a:rPr lang="en-US" sz="2400" dirty="0">
              <a:latin typeface="Bahnschrift Condensed" panose="020B0502040204020203" pitchFamily="34" charset="0"/>
            </a:rPr>
            <a:t> </a:t>
          </a:r>
          <a:r>
            <a:rPr lang="en-US" sz="2400" dirty="0" err="1">
              <a:latin typeface="Bahnschrift Condensed" panose="020B0502040204020203" pitchFamily="34" charset="0"/>
            </a:rPr>
            <a:t>kontrak</a:t>
          </a:r>
          <a:r>
            <a:rPr lang="en-US" sz="2400" dirty="0">
              <a:latin typeface="Bahnschrift Condensed" panose="020B0502040204020203" pitchFamily="34" charset="0"/>
            </a:rPr>
            <a:t> </a:t>
          </a:r>
          <a:r>
            <a:rPr lang="en-US" sz="2400" dirty="0" err="1">
              <a:latin typeface="Bahnschrift Condensed" panose="020B0502040204020203" pitchFamily="34" charset="0"/>
            </a:rPr>
            <a:t>antara</a:t>
          </a:r>
          <a:r>
            <a:rPr lang="en-US" sz="2400" dirty="0">
              <a:latin typeface="Bahnschrift Condensed" panose="020B0502040204020203" pitchFamily="34" charset="0"/>
            </a:rPr>
            <a:t> </a:t>
          </a:r>
          <a:r>
            <a:rPr lang="en-US" sz="2400" dirty="0" err="1">
              <a:latin typeface="Bahnschrift Condensed" panose="020B0502040204020203" pitchFamily="34" charset="0"/>
            </a:rPr>
            <a:t>pihak</a:t>
          </a:r>
          <a:r>
            <a:rPr lang="en-US" sz="2400" dirty="0">
              <a:latin typeface="Bahnschrift Condensed" panose="020B0502040204020203" pitchFamily="34" charset="0"/>
            </a:rPr>
            <a:t> </a:t>
          </a:r>
          <a:r>
            <a:rPr lang="en-US" sz="2400" dirty="0" err="1">
              <a:latin typeface="Bahnschrift Condensed" panose="020B0502040204020203" pitchFamily="34" charset="0"/>
            </a:rPr>
            <a:t>yg</a:t>
          </a:r>
          <a:r>
            <a:rPr lang="en-US" sz="2400" dirty="0">
              <a:latin typeface="Bahnschrift Condensed" panose="020B0502040204020203" pitchFamily="34" charset="0"/>
            </a:rPr>
            <a:t> </a:t>
          </a:r>
          <a:r>
            <a:rPr lang="en-US" sz="2400" dirty="0" err="1">
              <a:latin typeface="Bahnschrift Condensed" panose="020B0502040204020203" pitchFamily="34" charset="0"/>
            </a:rPr>
            <a:t>menyewakan</a:t>
          </a:r>
          <a:r>
            <a:rPr lang="en-US" sz="2400" dirty="0">
              <a:latin typeface="Bahnschrift Condensed" panose="020B0502040204020203" pitchFamily="34" charset="0"/>
            </a:rPr>
            <a:t> </a:t>
          </a:r>
          <a:r>
            <a:rPr lang="en-US" sz="2400" i="1" dirty="0">
              <a:latin typeface="Bahnschrift Condensed" panose="020B0502040204020203" pitchFamily="34" charset="0"/>
            </a:rPr>
            <a:t>(lessor) </a:t>
          </a:r>
          <a:r>
            <a:rPr lang="en-US" sz="2400" dirty="0" err="1">
              <a:latin typeface="Bahnschrift Condensed" panose="020B0502040204020203" pitchFamily="34" charset="0"/>
            </a:rPr>
            <a:t>dengan</a:t>
          </a:r>
          <a:r>
            <a:rPr lang="en-US" sz="2400" dirty="0">
              <a:latin typeface="Bahnschrift Condensed" panose="020B0502040204020203" pitchFamily="34" charset="0"/>
            </a:rPr>
            <a:t> </a:t>
          </a:r>
          <a:r>
            <a:rPr lang="en-US" sz="2400" dirty="0" err="1">
              <a:latin typeface="Bahnschrift Condensed" panose="020B0502040204020203" pitchFamily="34" charset="0"/>
            </a:rPr>
            <a:t>pihak</a:t>
          </a:r>
          <a:r>
            <a:rPr lang="en-US" sz="2400" dirty="0">
              <a:latin typeface="Bahnschrift Condensed" panose="020B0502040204020203" pitchFamily="34" charset="0"/>
            </a:rPr>
            <a:t> yang </a:t>
          </a:r>
          <a:r>
            <a:rPr lang="en-US" sz="2400" dirty="0" err="1">
              <a:latin typeface="Bahnschrift Condensed" panose="020B0502040204020203" pitchFamily="34" charset="0"/>
            </a:rPr>
            <a:t>menyewa</a:t>
          </a:r>
          <a:r>
            <a:rPr lang="en-US" sz="2400" dirty="0">
              <a:latin typeface="Bahnschrift Condensed" panose="020B0502040204020203" pitchFamily="34" charset="0"/>
            </a:rPr>
            <a:t> asset </a:t>
          </a:r>
          <a:r>
            <a:rPr lang="en-US" sz="2400" dirty="0" err="1">
              <a:latin typeface="Bahnschrift Condensed" panose="020B0502040204020203" pitchFamily="34" charset="0"/>
            </a:rPr>
            <a:t>tertentu</a:t>
          </a:r>
          <a:endParaRPr lang="en-ID" sz="2400" dirty="0">
            <a:latin typeface="Bahnschrift Condensed" panose="020B0502040204020203" pitchFamily="34" charset="0"/>
          </a:endParaRPr>
        </a:p>
      </dgm:t>
    </dgm:pt>
    <dgm:pt modelId="{C14A37FB-9812-422C-BC87-5FA782169F45}" type="parTrans" cxnId="{758F28E8-E59F-477B-8BE2-F3E246950316}">
      <dgm:prSet/>
      <dgm:spPr/>
      <dgm:t>
        <a:bodyPr/>
        <a:lstStyle/>
        <a:p>
          <a:endParaRPr lang="en-ID" sz="2400"/>
        </a:p>
      </dgm:t>
    </dgm:pt>
    <dgm:pt modelId="{0AD3CE35-E7A8-4996-BC0B-B892301AB37A}" type="sibTrans" cxnId="{758F28E8-E59F-477B-8BE2-F3E246950316}">
      <dgm:prSet/>
      <dgm:spPr/>
      <dgm:t>
        <a:bodyPr/>
        <a:lstStyle/>
        <a:p>
          <a:endParaRPr lang="en-ID" sz="2400"/>
        </a:p>
      </dgm:t>
    </dgm:pt>
    <dgm:pt modelId="{25844CDD-45BE-4FC1-94A0-35BD32E4DD7A}">
      <dgm:prSet phldrT="[Text]" custT="1"/>
      <dgm:spPr/>
      <dgm:t>
        <a:bodyPr/>
        <a:lstStyle/>
        <a:p>
          <a:r>
            <a:rPr lang="en-US" sz="2400" dirty="0" err="1">
              <a:latin typeface="Bahnschrift Condensed" panose="020B0502040204020203" pitchFamily="34" charset="0"/>
            </a:rPr>
            <a:t>Penyewa</a:t>
          </a:r>
          <a:r>
            <a:rPr lang="en-US" sz="2400" dirty="0">
              <a:latin typeface="Bahnschrift Condensed" panose="020B0502040204020203" pitchFamily="34" charset="0"/>
            </a:rPr>
            <a:t> </a:t>
          </a:r>
          <a:r>
            <a:rPr lang="en-US" sz="2400" dirty="0" err="1">
              <a:latin typeface="Bahnschrift Condensed" panose="020B0502040204020203" pitchFamily="34" charset="0"/>
            </a:rPr>
            <a:t>mempunyai</a:t>
          </a:r>
          <a:r>
            <a:rPr lang="en-US" sz="2400" dirty="0">
              <a:latin typeface="Bahnschrift Condensed" panose="020B0502040204020203" pitchFamily="34" charset="0"/>
            </a:rPr>
            <a:t> </a:t>
          </a:r>
          <a:r>
            <a:rPr lang="en-US" sz="2400" dirty="0" err="1">
              <a:latin typeface="Bahnschrift Condensed" panose="020B0502040204020203" pitchFamily="34" charset="0"/>
            </a:rPr>
            <a:t>hak</a:t>
          </a:r>
          <a:r>
            <a:rPr lang="en-US" sz="2400" dirty="0">
              <a:latin typeface="Bahnschrift Condensed" panose="020B0502040204020203" pitchFamily="34" charset="0"/>
            </a:rPr>
            <a:t> </a:t>
          </a:r>
          <a:r>
            <a:rPr lang="en-US" sz="2400" dirty="0" err="1">
              <a:latin typeface="Bahnschrift Condensed" panose="020B0502040204020203" pitchFamily="34" charset="0"/>
            </a:rPr>
            <a:t>untuk</a:t>
          </a:r>
          <a:r>
            <a:rPr lang="en-US" sz="2400" dirty="0">
              <a:latin typeface="Bahnschrift Condensed" panose="020B0502040204020203" pitchFamily="34" charset="0"/>
            </a:rPr>
            <a:t> </a:t>
          </a:r>
          <a:r>
            <a:rPr lang="en-US" sz="2400" dirty="0" err="1">
              <a:latin typeface="Bahnschrift Condensed" panose="020B0502040204020203" pitchFamily="34" charset="0"/>
            </a:rPr>
            <a:t>menggunakan</a:t>
          </a:r>
          <a:r>
            <a:rPr lang="en-US" sz="2400" dirty="0">
              <a:latin typeface="Bahnschrift Condensed" panose="020B0502040204020203" pitchFamily="34" charset="0"/>
            </a:rPr>
            <a:t> asset </a:t>
          </a:r>
          <a:r>
            <a:rPr lang="en-US" sz="2400" dirty="0" err="1">
              <a:latin typeface="Bahnschrift Condensed" panose="020B0502040204020203" pitchFamily="34" charset="0"/>
            </a:rPr>
            <a:t>tertentu</a:t>
          </a:r>
          <a:r>
            <a:rPr lang="en-US" sz="2400" dirty="0">
              <a:latin typeface="Bahnschrift Condensed" panose="020B0502040204020203" pitchFamily="34" charset="0"/>
            </a:rPr>
            <a:t>, </a:t>
          </a:r>
          <a:r>
            <a:rPr lang="en-US" sz="2400" dirty="0" err="1">
              <a:latin typeface="Bahnschrift Condensed" panose="020B0502040204020203" pitchFamily="34" charset="0"/>
            </a:rPr>
            <a:t>kemudian</a:t>
          </a:r>
          <a:r>
            <a:rPr lang="en-US" sz="2400" dirty="0">
              <a:latin typeface="Bahnschrift Condensed" panose="020B0502040204020203" pitchFamily="34" charset="0"/>
            </a:rPr>
            <a:t> </a:t>
          </a:r>
          <a:r>
            <a:rPr lang="en-US" sz="2400" dirty="0" err="1">
              <a:latin typeface="Bahnschrift Condensed" panose="020B0502040204020203" pitchFamily="34" charset="0"/>
            </a:rPr>
            <a:t>sebagai</a:t>
          </a:r>
          <a:r>
            <a:rPr lang="en-US" sz="2400" dirty="0">
              <a:latin typeface="Bahnschrift Condensed" panose="020B0502040204020203" pitchFamily="34" charset="0"/>
            </a:rPr>
            <a:t> </a:t>
          </a:r>
          <a:r>
            <a:rPr lang="en-US" sz="2400" dirty="0" err="1">
              <a:latin typeface="Bahnschrift Condensed" panose="020B0502040204020203" pitchFamily="34" charset="0"/>
            </a:rPr>
            <a:t>imbalannya</a:t>
          </a:r>
          <a:r>
            <a:rPr lang="en-US" sz="2400" dirty="0">
              <a:latin typeface="Bahnschrift Condensed" panose="020B0502040204020203" pitchFamily="34" charset="0"/>
            </a:rPr>
            <a:t>, </a:t>
          </a:r>
          <a:r>
            <a:rPr lang="en-US" sz="2400" dirty="0" err="1">
              <a:latin typeface="Bahnschrift Condensed" panose="020B0502040204020203" pitchFamily="34" charset="0"/>
            </a:rPr>
            <a:t>penyewa</a:t>
          </a:r>
          <a:r>
            <a:rPr lang="en-US" sz="2400" dirty="0">
              <a:latin typeface="Bahnschrift Condensed" panose="020B0502040204020203" pitchFamily="34" charset="0"/>
            </a:rPr>
            <a:t> </a:t>
          </a:r>
          <a:r>
            <a:rPr lang="en-US" sz="2400" dirty="0" err="1">
              <a:latin typeface="Bahnschrift Condensed" panose="020B0502040204020203" pitchFamily="34" charset="0"/>
            </a:rPr>
            <a:t>membayar</a:t>
          </a:r>
          <a:r>
            <a:rPr lang="en-US" sz="2400" dirty="0">
              <a:latin typeface="Bahnschrift Condensed" panose="020B0502040204020203" pitchFamily="34" charset="0"/>
            </a:rPr>
            <a:t> </a:t>
          </a:r>
          <a:r>
            <a:rPr lang="en-US" sz="2400" dirty="0" err="1">
              <a:latin typeface="Bahnschrift Condensed" panose="020B0502040204020203" pitchFamily="34" charset="0"/>
            </a:rPr>
            <a:t>sejumlah</a:t>
          </a:r>
          <a:r>
            <a:rPr lang="en-US" sz="2400" dirty="0">
              <a:latin typeface="Bahnschrift Condensed" panose="020B0502040204020203" pitchFamily="34" charset="0"/>
            </a:rPr>
            <a:t> kas </a:t>
          </a:r>
          <a:r>
            <a:rPr lang="en-US" sz="2400" dirty="0" err="1">
              <a:latin typeface="Bahnschrift Condensed" panose="020B0502040204020203" pitchFamily="34" charset="0"/>
            </a:rPr>
            <a:t>tertentu</a:t>
          </a:r>
          <a:r>
            <a:rPr lang="en-US" sz="2400" dirty="0">
              <a:latin typeface="Bahnschrift Condensed" panose="020B0502040204020203" pitchFamily="34" charset="0"/>
            </a:rPr>
            <a:t> yang </a:t>
          </a:r>
          <a:r>
            <a:rPr lang="en-US" sz="2400" dirty="0" err="1">
              <a:latin typeface="Bahnschrift Condensed" panose="020B0502040204020203" pitchFamily="34" charset="0"/>
            </a:rPr>
            <a:t>setiap</a:t>
          </a:r>
          <a:r>
            <a:rPr lang="en-US" sz="2400" dirty="0">
              <a:latin typeface="Bahnschrift Condensed" panose="020B0502040204020203" pitchFamily="34" charset="0"/>
            </a:rPr>
            <a:t> </a:t>
          </a:r>
          <a:r>
            <a:rPr lang="en-US" sz="2400" dirty="0" err="1">
              <a:latin typeface="Bahnschrift Condensed" panose="020B0502040204020203" pitchFamily="34" charset="0"/>
            </a:rPr>
            <a:t>periodenya</a:t>
          </a:r>
          <a:r>
            <a:rPr lang="en-US" sz="2400" dirty="0">
              <a:latin typeface="Bahnschrift Condensed" panose="020B0502040204020203" pitchFamily="34" charset="0"/>
            </a:rPr>
            <a:t> </a:t>
          </a:r>
          <a:r>
            <a:rPr lang="en-US" sz="2400" dirty="0" err="1">
              <a:latin typeface="Bahnschrift Condensed" panose="020B0502040204020203" pitchFamily="34" charset="0"/>
            </a:rPr>
            <a:t>ke</a:t>
          </a:r>
          <a:r>
            <a:rPr lang="en-US" sz="2400" dirty="0">
              <a:latin typeface="Bahnschrift Condensed" panose="020B0502040204020203" pitchFamily="34" charset="0"/>
            </a:rPr>
            <a:t> </a:t>
          </a:r>
          <a:r>
            <a:rPr lang="en-US" sz="2400" dirty="0" err="1">
              <a:latin typeface="Bahnschrift Condensed" panose="020B0502040204020203" pitchFamily="34" charset="0"/>
            </a:rPr>
            <a:t>pihak</a:t>
          </a:r>
          <a:r>
            <a:rPr lang="en-US" sz="2400" dirty="0">
              <a:latin typeface="Bahnschrift Condensed" panose="020B0502040204020203" pitchFamily="34" charset="0"/>
            </a:rPr>
            <a:t> yang </a:t>
          </a:r>
          <a:r>
            <a:rPr lang="en-US" sz="2400" dirty="0" err="1">
              <a:latin typeface="Bahnschrift Condensed" panose="020B0502040204020203" pitchFamily="34" charset="0"/>
            </a:rPr>
            <a:t>menyewakan</a:t>
          </a:r>
          <a:r>
            <a:rPr lang="en-US" sz="2400" dirty="0">
              <a:latin typeface="Bahnschrift Condensed" panose="020B0502040204020203" pitchFamily="34" charset="0"/>
            </a:rPr>
            <a:t>.</a:t>
          </a:r>
          <a:endParaRPr lang="en-ID" sz="2400" dirty="0">
            <a:latin typeface="Bahnschrift Condensed" panose="020B0502040204020203" pitchFamily="34" charset="0"/>
          </a:endParaRPr>
        </a:p>
      </dgm:t>
    </dgm:pt>
    <dgm:pt modelId="{1D79366A-7751-44F5-A125-91A5A9662B5A}" type="parTrans" cxnId="{6CBD321C-E689-49A6-827B-AF15884D688A}">
      <dgm:prSet/>
      <dgm:spPr/>
      <dgm:t>
        <a:bodyPr/>
        <a:lstStyle/>
        <a:p>
          <a:endParaRPr lang="en-ID" sz="2400"/>
        </a:p>
      </dgm:t>
    </dgm:pt>
    <dgm:pt modelId="{4A23BF76-441A-4DD9-B9D4-E94BDB443574}" type="sibTrans" cxnId="{6CBD321C-E689-49A6-827B-AF15884D688A}">
      <dgm:prSet/>
      <dgm:spPr/>
      <dgm:t>
        <a:bodyPr/>
        <a:lstStyle/>
        <a:p>
          <a:endParaRPr lang="en-ID" sz="2400"/>
        </a:p>
      </dgm:t>
    </dgm:pt>
    <dgm:pt modelId="{3FE5101B-FD61-4629-A49D-2FDF507A99B9}" type="pres">
      <dgm:prSet presAssocID="{F47EB680-48D5-404B-ACEA-220BD0E93823}" presName="linearFlow" presStyleCnt="0">
        <dgm:presLayoutVars>
          <dgm:dir/>
          <dgm:resizeHandles val="exact"/>
        </dgm:presLayoutVars>
      </dgm:prSet>
      <dgm:spPr/>
      <dgm:t>
        <a:bodyPr/>
        <a:lstStyle/>
        <a:p>
          <a:endParaRPr lang="en-US"/>
        </a:p>
      </dgm:t>
    </dgm:pt>
    <dgm:pt modelId="{012B4D58-9C2A-42DB-BFF9-191015FD91FD}" type="pres">
      <dgm:prSet presAssocID="{968EE574-0336-48C2-953E-19FB78B2D11F}" presName="composite" presStyleCnt="0"/>
      <dgm:spPr/>
    </dgm:pt>
    <dgm:pt modelId="{CDAE9A2D-94E2-45A3-BA32-CD7F38DDF35F}" type="pres">
      <dgm:prSet presAssocID="{968EE574-0336-48C2-953E-19FB78B2D11F}" presName="imgShp" presStyleLbl="fgImgPlace1" presStyleIdx="0" presStyleCnt="2"/>
      <dgm:spPr>
        <a:blipFill rotWithShape="1">
          <a:blip xmlns:r="http://schemas.openxmlformats.org/officeDocument/2006/relationships" r:embed="rId1"/>
          <a:srcRect/>
          <a:stretch>
            <a:fillRect l="-39000" r="-39000"/>
          </a:stretch>
        </a:blipFill>
      </dgm:spPr>
    </dgm:pt>
    <dgm:pt modelId="{14C8D0C3-CC67-49EC-BB54-7D4319CAA281}" type="pres">
      <dgm:prSet presAssocID="{968EE574-0336-48C2-953E-19FB78B2D11F}" presName="txShp" presStyleLbl="node1" presStyleIdx="0" presStyleCnt="2">
        <dgm:presLayoutVars>
          <dgm:bulletEnabled val="1"/>
        </dgm:presLayoutVars>
      </dgm:prSet>
      <dgm:spPr/>
      <dgm:t>
        <a:bodyPr/>
        <a:lstStyle/>
        <a:p>
          <a:endParaRPr lang="en-US"/>
        </a:p>
      </dgm:t>
    </dgm:pt>
    <dgm:pt modelId="{203ACEE1-1243-4F22-AA5D-2B0028045DE9}" type="pres">
      <dgm:prSet presAssocID="{0AD3CE35-E7A8-4996-BC0B-B892301AB37A}" presName="spacing" presStyleCnt="0"/>
      <dgm:spPr/>
    </dgm:pt>
    <dgm:pt modelId="{D7DF33E4-5D0B-4CD0-9A0A-AEB5BEB37B2E}" type="pres">
      <dgm:prSet presAssocID="{25844CDD-45BE-4FC1-94A0-35BD32E4DD7A}" presName="composite" presStyleCnt="0"/>
      <dgm:spPr/>
    </dgm:pt>
    <dgm:pt modelId="{335B1037-8A38-4E4A-B679-C6F596C43ED3}" type="pres">
      <dgm:prSet presAssocID="{25844CDD-45BE-4FC1-94A0-35BD32E4DD7A}" presName="imgShp" presStyleLbl="fgImgPlace1" presStyleIdx="1" presStyleCnt="2"/>
      <dgm:spPr>
        <a:blipFill rotWithShape="1">
          <a:blip xmlns:r="http://schemas.openxmlformats.org/officeDocument/2006/relationships" r:embed="rId2"/>
          <a:srcRect/>
          <a:stretch>
            <a:fillRect l="-25000" r="-25000"/>
          </a:stretch>
        </a:blipFill>
      </dgm:spPr>
    </dgm:pt>
    <dgm:pt modelId="{35B0D92C-E28B-4D41-945E-73E242518253}" type="pres">
      <dgm:prSet presAssocID="{25844CDD-45BE-4FC1-94A0-35BD32E4DD7A}" presName="txShp" presStyleLbl="node1" presStyleIdx="1" presStyleCnt="2">
        <dgm:presLayoutVars>
          <dgm:bulletEnabled val="1"/>
        </dgm:presLayoutVars>
      </dgm:prSet>
      <dgm:spPr/>
      <dgm:t>
        <a:bodyPr/>
        <a:lstStyle/>
        <a:p>
          <a:endParaRPr lang="en-US"/>
        </a:p>
      </dgm:t>
    </dgm:pt>
  </dgm:ptLst>
  <dgm:cxnLst>
    <dgm:cxn modelId="{6CBD321C-E689-49A6-827B-AF15884D688A}" srcId="{F47EB680-48D5-404B-ACEA-220BD0E93823}" destId="{25844CDD-45BE-4FC1-94A0-35BD32E4DD7A}" srcOrd="1" destOrd="0" parTransId="{1D79366A-7751-44F5-A125-91A5A9662B5A}" sibTransId="{4A23BF76-441A-4DD9-B9D4-E94BDB443574}"/>
    <dgm:cxn modelId="{0D7FCB99-E440-432D-8B14-7A7D1585A9EA}" type="presOf" srcId="{F47EB680-48D5-404B-ACEA-220BD0E93823}" destId="{3FE5101B-FD61-4629-A49D-2FDF507A99B9}" srcOrd="0" destOrd="0" presId="urn:microsoft.com/office/officeart/2005/8/layout/vList3"/>
    <dgm:cxn modelId="{B0CAA9D3-73E4-434C-AF80-32DC5458EC31}" type="presOf" srcId="{968EE574-0336-48C2-953E-19FB78B2D11F}" destId="{14C8D0C3-CC67-49EC-BB54-7D4319CAA281}" srcOrd="0" destOrd="0" presId="urn:microsoft.com/office/officeart/2005/8/layout/vList3"/>
    <dgm:cxn modelId="{758F28E8-E59F-477B-8BE2-F3E246950316}" srcId="{F47EB680-48D5-404B-ACEA-220BD0E93823}" destId="{968EE574-0336-48C2-953E-19FB78B2D11F}" srcOrd="0" destOrd="0" parTransId="{C14A37FB-9812-422C-BC87-5FA782169F45}" sibTransId="{0AD3CE35-E7A8-4996-BC0B-B892301AB37A}"/>
    <dgm:cxn modelId="{CD654FB3-4682-4014-8528-6F248EA28323}" type="presOf" srcId="{25844CDD-45BE-4FC1-94A0-35BD32E4DD7A}" destId="{35B0D92C-E28B-4D41-945E-73E242518253}" srcOrd="0" destOrd="0" presId="urn:microsoft.com/office/officeart/2005/8/layout/vList3"/>
    <dgm:cxn modelId="{1629D8D3-2BE0-42EF-92CD-A8D19A9DAF3D}" type="presParOf" srcId="{3FE5101B-FD61-4629-A49D-2FDF507A99B9}" destId="{012B4D58-9C2A-42DB-BFF9-191015FD91FD}" srcOrd="0" destOrd="0" presId="urn:microsoft.com/office/officeart/2005/8/layout/vList3"/>
    <dgm:cxn modelId="{F37AF552-5C06-416C-AB46-B349B3463832}" type="presParOf" srcId="{012B4D58-9C2A-42DB-BFF9-191015FD91FD}" destId="{CDAE9A2D-94E2-45A3-BA32-CD7F38DDF35F}" srcOrd="0" destOrd="0" presId="urn:microsoft.com/office/officeart/2005/8/layout/vList3"/>
    <dgm:cxn modelId="{1AEE568B-0AD8-4807-A4BD-36DFBFCD1B2D}" type="presParOf" srcId="{012B4D58-9C2A-42DB-BFF9-191015FD91FD}" destId="{14C8D0C3-CC67-49EC-BB54-7D4319CAA281}" srcOrd="1" destOrd="0" presId="urn:microsoft.com/office/officeart/2005/8/layout/vList3"/>
    <dgm:cxn modelId="{6365B42A-001D-4E16-9BC8-E07ABFFF3D68}" type="presParOf" srcId="{3FE5101B-FD61-4629-A49D-2FDF507A99B9}" destId="{203ACEE1-1243-4F22-AA5D-2B0028045DE9}" srcOrd="1" destOrd="0" presId="urn:microsoft.com/office/officeart/2005/8/layout/vList3"/>
    <dgm:cxn modelId="{CEB739F5-A490-4474-A102-6A9F767617DE}" type="presParOf" srcId="{3FE5101B-FD61-4629-A49D-2FDF507A99B9}" destId="{D7DF33E4-5D0B-4CD0-9A0A-AEB5BEB37B2E}" srcOrd="2" destOrd="0" presId="urn:microsoft.com/office/officeart/2005/8/layout/vList3"/>
    <dgm:cxn modelId="{79AAAF87-C04B-4A8F-A440-0EEDA5763D78}" type="presParOf" srcId="{D7DF33E4-5D0B-4CD0-9A0A-AEB5BEB37B2E}" destId="{335B1037-8A38-4E4A-B679-C6F596C43ED3}" srcOrd="0" destOrd="0" presId="urn:microsoft.com/office/officeart/2005/8/layout/vList3"/>
    <dgm:cxn modelId="{5F5D6BEB-1333-4FA6-AE59-304BA436F61C}" type="presParOf" srcId="{D7DF33E4-5D0B-4CD0-9A0A-AEB5BEB37B2E}" destId="{35B0D92C-E28B-4D41-945E-73E24251825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2537B6-40B6-4B88-9D02-CF45E1C7DD7D}"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ID"/>
        </a:p>
      </dgm:t>
    </dgm:pt>
    <dgm:pt modelId="{C4990F9A-0310-4D49-B15D-670A5DD4A51F}">
      <dgm:prSet phldrT="[Text]" custT="1"/>
      <dgm:spPr/>
      <dgm:t>
        <a:bodyPr/>
        <a:lstStyle/>
        <a:p>
          <a:r>
            <a:rPr lang="en-US" sz="3600" dirty="0">
              <a:solidFill>
                <a:schemeClr val="tx1"/>
              </a:solidFill>
              <a:latin typeface="Arial Black" panose="020B0A04020102020204" pitchFamily="34" charset="0"/>
            </a:rPr>
            <a:t>ALASAN</a:t>
          </a:r>
          <a:endParaRPr lang="en-ID" sz="3600" dirty="0">
            <a:solidFill>
              <a:schemeClr val="tx1"/>
            </a:solidFill>
            <a:latin typeface="Arial Black" panose="020B0A04020102020204" pitchFamily="34" charset="0"/>
          </a:endParaRPr>
        </a:p>
      </dgm:t>
    </dgm:pt>
    <dgm:pt modelId="{6711A946-4975-4EB5-B376-DD59CCA71B3E}" type="parTrans" cxnId="{5EC9B3BF-F507-4373-8980-53C1BBBCA20D}">
      <dgm:prSet/>
      <dgm:spPr/>
      <dgm:t>
        <a:bodyPr/>
        <a:lstStyle/>
        <a:p>
          <a:endParaRPr lang="en-ID" sz="2000">
            <a:latin typeface="Bahnschrift Condensed" panose="020B0502040204020203" pitchFamily="34" charset="0"/>
          </a:endParaRPr>
        </a:p>
      </dgm:t>
    </dgm:pt>
    <dgm:pt modelId="{A80D50EE-9164-47BD-BF52-CCED62BF7196}" type="sibTrans" cxnId="{5EC9B3BF-F507-4373-8980-53C1BBBCA20D}">
      <dgm:prSet/>
      <dgm:spPr/>
      <dgm:t>
        <a:bodyPr/>
        <a:lstStyle/>
        <a:p>
          <a:endParaRPr lang="en-ID" sz="2000">
            <a:latin typeface="Bahnschrift Condensed" panose="020B0502040204020203" pitchFamily="34" charset="0"/>
          </a:endParaRPr>
        </a:p>
      </dgm:t>
    </dgm:pt>
    <dgm:pt modelId="{5E9C3FAA-D02E-4DCA-9B17-AE965ADF8425}">
      <dgm:prSet phldrT="[Text]" custT="1"/>
      <dgm:spPr/>
      <dgm:t>
        <a:bodyPr/>
        <a:lstStyle/>
        <a:p>
          <a:pPr algn="ctr"/>
          <a:r>
            <a:rPr lang="en-US" sz="2400" dirty="0" err="1">
              <a:latin typeface="Bahnschrift Condensed" panose="020B0502040204020203" pitchFamily="34" charset="0"/>
            </a:rPr>
            <a:t>Alasan</a:t>
          </a:r>
          <a:r>
            <a:rPr lang="en-US" sz="2400" dirty="0">
              <a:latin typeface="Bahnschrift Condensed" panose="020B0502040204020203" pitchFamily="34" charset="0"/>
            </a:rPr>
            <a:t> </a:t>
          </a:r>
          <a:r>
            <a:rPr lang="en-US" sz="2400" dirty="0" err="1">
              <a:latin typeface="Bahnschrift Condensed" panose="020B0502040204020203" pitchFamily="34" charset="0"/>
            </a:rPr>
            <a:t>yg</a:t>
          </a:r>
          <a:r>
            <a:rPr lang="en-US" sz="2400" dirty="0">
              <a:latin typeface="Bahnschrift Condensed" panose="020B0502040204020203" pitchFamily="34" charset="0"/>
            </a:rPr>
            <a:t> </a:t>
          </a:r>
          <a:r>
            <a:rPr lang="en-US" sz="2400" dirty="0" err="1">
              <a:latin typeface="Bahnschrift Condensed" panose="020B0502040204020203" pitchFamily="34" charset="0"/>
            </a:rPr>
            <a:t>Masuk</a:t>
          </a:r>
          <a:r>
            <a:rPr lang="en-US" sz="2400" dirty="0">
              <a:latin typeface="Bahnschrift Condensed" panose="020B0502040204020203" pitchFamily="34" charset="0"/>
            </a:rPr>
            <a:t> Akal : </a:t>
          </a:r>
          <a:r>
            <a:rPr lang="en-US" sz="2400" dirty="0" err="1">
              <a:latin typeface="Bahnschrift Condensed" panose="020B0502040204020203" pitchFamily="34" charset="0"/>
            </a:rPr>
            <a:t>Perbedaan</a:t>
          </a:r>
          <a:r>
            <a:rPr lang="en-US" sz="2400" dirty="0">
              <a:latin typeface="Bahnschrift Condensed" panose="020B0502040204020203" pitchFamily="34" charset="0"/>
            </a:rPr>
            <a:t> </a:t>
          </a:r>
          <a:r>
            <a:rPr lang="en-US" sz="2400" dirty="0" err="1">
              <a:latin typeface="Bahnschrift Condensed" panose="020B0502040204020203" pitchFamily="34" charset="0"/>
            </a:rPr>
            <a:t>pajak</a:t>
          </a:r>
          <a:r>
            <a:rPr lang="en-US" sz="2400" dirty="0">
              <a:latin typeface="Bahnschrift Condensed" panose="020B0502040204020203" pitchFamily="34" charset="0"/>
            </a:rPr>
            <a:t>, </a:t>
          </a:r>
          <a:r>
            <a:rPr lang="en-US" sz="2400" dirty="0" err="1">
              <a:latin typeface="Bahnschrift Condensed" panose="020B0502040204020203" pitchFamily="34" charset="0"/>
            </a:rPr>
            <a:t>Biaya</a:t>
          </a:r>
          <a:r>
            <a:rPr lang="en-US" sz="2400" dirty="0">
              <a:latin typeface="Bahnschrift Condensed" panose="020B0502040204020203" pitchFamily="34" charset="0"/>
            </a:rPr>
            <a:t> </a:t>
          </a:r>
          <a:r>
            <a:rPr lang="en-US" sz="2400" dirty="0" err="1">
              <a:latin typeface="Bahnschrift Condensed" panose="020B0502040204020203" pitchFamily="34" charset="0"/>
            </a:rPr>
            <a:t>kebangkrutan</a:t>
          </a:r>
          <a:r>
            <a:rPr lang="en-US" sz="2400" dirty="0">
              <a:latin typeface="Bahnschrift Condensed" panose="020B0502040204020203" pitchFamily="34" charset="0"/>
            </a:rPr>
            <a:t>, </a:t>
          </a:r>
          <a:r>
            <a:rPr lang="en-US" sz="2400" dirty="0" err="1">
              <a:latin typeface="Bahnschrift Condensed" panose="020B0502040204020203" pitchFamily="34" charset="0"/>
            </a:rPr>
            <a:t>Mengurangi</a:t>
          </a:r>
          <a:r>
            <a:rPr lang="en-US" sz="2400" dirty="0">
              <a:latin typeface="Bahnschrift Condensed" panose="020B0502040204020203" pitchFamily="34" charset="0"/>
            </a:rPr>
            <a:t> </a:t>
          </a:r>
          <a:r>
            <a:rPr lang="en-US" sz="2400" dirty="0" err="1">
              <a:latin typeface="Bahnschrift Condensed" panose="020B0502040204020203" pitchFamily="34" charset="0"/>
            </a:rPr>
            <a:t>risiko</a:t>
          </a:r>
          <a:r>
            <a:rPr lang="en-US" sz="2400" dirty="0">
              <a:latin typeface="Bahnschrift Condensed" panose="020B0502040204020203" pitchFamily="34" charset="0"/>
            </a:rPr>
            <a:t> </a:t>
          </a:r>
          <a:r>
            <a:rPr lang="en-US" sz="2400" dirty="0" err="1">
              <a:latin typeface="Bahnschrift Condensed" panose="020B0502040204020203" pitchFamily="34" charset="0"/>
            </a:rPr>
            <a:t>ketidak</a:t>
          </a:r>
          <a:r>
            <a:rPr lang="en-US" sz="2400" dirty="0">
              <a:latin typeface="Bahnschrift Condensed" panose="020B0502040204020203" pitchFamily="34" charset="0"/>
            </a:rPr>
            <a:t> </a:t>
          </a:r>
          <a:r>
            <a:rPr lang="en-US" sz="2400" dirty="0" err="1">
              <a:latin typeface="Bahnschrift Condensed" panose="020B0502040204020203" pitchFamily="34" charset="0"/>
            </a:rPr>
            <a:t>pastian</a:t>
          </a:r>
          <a:r>
            <a:rPr lang="en-US" sz="2400" dirty="0">
              <a:latin typeface="Bahnschrift Condensed" panose="020B0502040204020203" pitchFamily="34" charset="0"/>
            </a:rPr>
            <a:t>, </a:t>
          </a:r>
          <a:r>
            <a:rPr lang="en-US" sz="2400" dirty="0" err="1">
              <a:latin typeface="Bahnschrift Condensed" panose="020B0502040204020203" pitchFamily="34" charset="0"/>
            </a:rPr>
            <a:t>Biaya</a:t>
          </a:r>
          <a:r>
            <a:rPr lang="en-US" sz="2400" dirty="0">
              <a:latin typeface="Bahnschrift Condensed" panose="020B0502040204020203" pitchFamily="34" charset="0"/>
            </a:rPr>
            <a:t> </a:t>
          </a:r>
          <a:r>
            <a:rPr lang="en-US" sz="2400" dirty="0" err="1">
              <a:latin typeface="Bahnschrift Condensed" panose="020B0502040204020203" pitchFamily="34" charset="0"/>
            </a:rPr>
            <a:t>Transaksi</a:t>
          </a:r>
          <a:endParaRPr lang="en-ID" sz="2400" dirty="0">
            <a:latin typeface="Bahnschrift Condensed" panose="020B0502040204020203" pitchFamily="34" charset="0"/>
          </a:endParaRPr>
        </a:p>
      </dgm:t>
    </dgm:pt>
    <dgm:pt modelId="{603949E5-79F4-4582-BFB0-9DCC4DE032DA}" type="parTrans" cxnId="{B55FEBBC-B71C-4A53-8A58-9EB4507453F2}">
      <dgm:prSet custT="1"/>
      <dgm:spPr/>
      <dgm:t>
        <a:bodyPr/>
        <a:lstStyle/>
        <a:p>
          <a:endParaRPr lang="en-ID" sz="2000">
            <a:latin typeface="Bahnschrift Condensed" panose="020B0502040204020203" pitchFamily="34" charset="0"/>
          </a:endParaRPr>
        </a:p>
      </dgm:t>
    </dgm:pt>
    <dgm:pt modelId="{E3E706C7-9D1D-4578-B01C-F950B810E9DE}" type="sibTrans" cxnId="{B55FEBBC-B71C-4A53-8A58-9EB4507453F2}">
      <dgm:prSet/>
      <dgm:spPr/>
      <dgm:t>
        <a:bodyPr/>
        <a:lstStyle/>
        <a:p>
          <a:endParaRPr lang="en-ID" sz="2000">
            <a:latin typeface="Bahnschrift Condensed" panose="020B0502040204020203" pitchFamily="34" charset="0"/>
          </a:endParaRPr>
        </a:p>
      </dgm:t>
    </dgm:pt>
    <dgm:pt modelId="{84CEB2F3-5682-4D5A-8EAC-551B4CCA589E}">
      <dgm:prSet phldrT="[Text]" custT="1"/>
      <dgm:spPr/>
      <dgm:t>
        <a:bodyPr/>
        <a:lstStyle/>
        <a:p>
          <a:r>
            <a:rPr lang="en-US" sz="2400" dirty="0" err="1">
              <a:latin typeface="Bahnschrift Condensed" panose="020B0502040204020203" pitchFamily="34" charset="0"/>
            </a:rPr>
            <a:t>Alasan</a:t>
          </a:r>
          <a:r>
            <a:rPr lang="en-US" sz="2400" dirty="0">
              <a:latin typeface="Bahnschrift Condensed" panose="020B0502040204020203" pitchFamily="34" charset="0"/>
            </a:rPr>
            <a:t> </a:t>
          </a:r>
          <a:r>
            <a:rPr lang="en-US" sz="2400" dirty="0" err="1">
              <a:latin typeface="Bahnschrift Condensed" panose="020B0502040204020203" pitchFamily="34" charset="0"/>
            </a:rPr>
            <a:t>Tidak</a:t>
          </a:r>
          <a:r>
            <a:rPr lang="en-US" sz="2400" dirty="0">
              <a:latin typeface="Bahnschrift Condensed" panose="020B0502040204020203" pitchFamily="34" charset="0"/>
            </a:rPr>
            <a:t> </a:t>
          </a:r>
          <a:r>
            <a:rPr lang="en-US" sz="2400" dirty="0" err="1">
              <a:latin typeface="Bahnschrift Condensed" panose="020B0502040204020203" pitchFamily="34" charset="0"/>
            </a:rPr>
            <a:t>Benar</a:t>
          </a:r>
          <a:r>
            <a:rPr lang="en-US" sz="2400" dirty="0">
              <a:latin typeface="Bahnschrift Condensed" panose="020B0502040204020203" pitchFamily="34" charset="0"/>
            </a:rPr>
            <a:t> : </a:t>
          </a:r>
          <a:r>
            <a:rPr lang="en-US" sz="2400" dirty="0" err="1">
              <a:latin typeface="Bahnschrift Condensed" panose="020B0502040204020203" pitchFamily="34" charset="0"/>
            </a:rPr>
            <a:t>Laporan</a:t>
          </a:r>
          <a:r>
            <a:rPr lang="en-US" sz="2400" dirty="0">
              <a:latin typeface="Bahnschrift Condensed" panose="020B0502040204020203" pitchFamily="34" charset="0"/>
            </a:rPr>
            <a:t> </a:t>
          </a:r>
          <a:r>
            <a:rPr lang="en-US" sz="2400" dirty="0" err="1">
              <a:latin typeface="Bahnschrift Condensed" panose="020B0502040204020203" pitchFamily="34" charset="0"/>
            </a:rPr>
            <a:t>keuangan</a:t>
          </a:r>
          <a:r>
            <a:rPr lang="en-US" sz="2400" dirty="0">
              <a:latin typeface="Bahnschrift Condensed" panose="020B0502040204020203" pitchFamily="34" charset="0"/>
            </a:rPr>
            <a:t> </a:t>
          </a:r>
          <a:r>
            <a:rPr lang="en-US" sz="2400" dirty="0" err="1">
              <a:latin typeface="Bahnschrift Condensed" panose="020B0502040204020203" pitchFamily="34" charset="0"/>
            </a:rPr>
            <a:t>yg</a:t>
          </a:r>
          <a:r>
            <a:rPr lang="en-US" sz="2400" dirty="0">
              <a:latin typeface="Bahnschrift Condensed" panose="020B0502040204020203" pitchFamily="34" charset="0"/>
            </a:rPr>
            <a:t> </a:t>
          </a:r>
          <a:r>
            <a:rPr lang="en-US" sz="2400" dirty="0" err="1">
              <a:latin typeface="Bahnschrift Condensed" panose="020B0502040204020203" pitchFamily="34" charset="0"/>
            </a:rPr>
            <a:t>lebih</a:t>
          </a:r>
          <a:r>
            <a:rPr lang="en-US" sz="2400" dirty="0">
              <a:latin typeface="Bahnschrift Condensed" panose="020B0502040204020203" pitchFamily="34" charset="0"/>
            </a:rPr>
            <a:t> </a:t>
          </a:r>
          <a:r>
            <a:rPr lang="en-US" sz="2400" dirty="0" err="1">
              <a:latin typeface="Bahnschrift Condensed" panose="020B0502040204020203" pitchFamily="34" charset="0"/>
            </a:rPr>
            <a:t>baik</a:t>
          </a:r>
          <a:r>
            <a:rPr lang="en-US" sz="2400" dirty="0">
              <a:latin typeface="Bahnschrift Condensed" panose="020B0502040204020203" pitchFamily="34" charset="0"/>
            </a:rPr>
            <a:t>, </a:t>
          </a:r>
          <a:r>
            <a:rPr lang="en-US" sz="2400" dirty="0" err="1">
              <a:latin typeface="Bahnschrift Condensed" panose="020B0502040204020203" pitchFamily="34" charset="0"/>
            </a:rPr>
            <a:t>Meningkatkan</a:t>
          </a:r>
          <a:r>
            <a:rPr lang="en-US" sz="2400" dirty="0">
              <a:latin typeface="Bahnschrift Condensed" panose="020B0502040204020203" pitchFamily="34" charset="0"/>
            </a:rPr>
            <a:t> ROA (</a:t>
          </a:r>
          <a:r>
            <a:rPr lang="en-US" sz="2400" i="1" dirty="0">
              <a:latin typeface="Bahnschrift Condensed" panose="020B0502040204020203" pitchFamily="34" charset="0"/>
            </a:rPr>
            <a:t>Return On Asset </a:t>
          </a:r>
          <a:r>
            <a:rPr lang="en-US" sz="2400" dirty="0" err="1">
              <a:latin typeface="Bahnschrift Condensed" panose="020B0502040204020203" pitchFamily="34" charset="0"/>
            </a:rPr>
            <a:t>atau</a:t>
          </a:r>
          <a:r>
            <a:rPr lang="en-US" sz="2400" dirty="0">
              <a:latin typeface="Bahnschrift Condensed" panose="020B0502040204020203" pitchFamily="34" charset="0"/>
            </a:rPr>
            <a:t> </a:t>
          </a:r>
          <a:r>
            <a:rPr lang="en-US" sz="2400" dirty="0" err="1">
              <a:latin typeface="Bahnschrift Condensed" panose="020B0502040204020203" pitchFamily="34" charset="0"/>
            </a:rPr>
            <a:t>Laba</a:t>
          </a:r>
          <a:r>
            <a:rPr lang="en-US" sz="2400" dirty="0">
              <a:latin typeface="Bahnschrift Condensed" panose="020B0502040204020203" pitchFamily="34" charset="0"/>
            </a:rPr>
            <a:t>)</a:t>
          </a:r>
          <a:endParaRPr lang="en-ID" sz="2400" dirty="0">
            <a:latin typeface="Bahnschrift Condensed" panose="020B0502040204020203" pitchFamily="34" charset="0"/>
          </a:endParaRPr>
        </a:p>
      </dgm:t>
    </dgm:pt>
    <dgm:pt modelId="{F2D5A29B-CAD5-4BE5-9942-51A0E7D337FC}" type="parTrans" cxnId="{1256F5B6-A025-47DE-A2FB-8F422A0FC1E0}">
      <dgm:prSet custT="1"/>
      <dgm:spPr/>
      <dgm:t>
        <a:bodyPr/>
        <a:lstStyle/>
        <a:p>
          <a:endParaRPr lang="en-ID" sz="2000">
            <a:latin typeface="Bahnschrift Condensed" panose="020B0502040204020203" pitchFamily="34" charset="0"/>
          </a:endParaRPr>
        </a:p>
      </dgm:t>
    </dgm:pt>
    <dgm:pt modelId="{47530348-0F2F-43AF-BF56-800D24698FC6}" type="sibTrans" cxnId="{1256F5B6-A025-47DE-A2FB-8F422A0FC1E0}">
      <dgm:prSet/>
      <dgm:spPr/>
      <dgm:t>
        <a:bodyPr/>
        <a:lstStyle/>
        <a:p>
          <a:endParaRPr lang="en-ID" sz="2000">
            <a:latin typeface="Bahnschrift Condensed" panose="020B0502040204020203" pitchFamily="34" charset="0"/>
          </a:endParaRPr>
        </a:p>
      </dgm:t>
    </dgm:pt>
    <dgm:pt modelId="{9B62A47C-DA08-4AF7-8C67-BBB5A94EE94C}" type="pres">
      <dgm:prSet presAssocID="{EA2537B6-40B6-4B88-9D02-CF45E1C7DD7D}" presName="diagram" presStyleCnt="0">
        <dgm:presLayoutVars>
          <dgm:chPref val="1"/>
          <dgm:dir/>
          <dgm:animOne val="branch"/>
          <dgm:animLvl val="lvl"/>
          <dgm:resizeHandles/>
        </dgm:presLayoutVars>
      </dgm:prSet>
      <dgm:spPr/>
      <dgm:t>
        <a:bodyPr/>
        <a:lstStyle/>
        <a:p>
          <a:endParaRPr lang="en-US"/>
        </a:p>
      </dgm:t>
    </dgm:pt>
    <dgm:pt modelId="{F0DEA4D0-4B5B-4573-B5AD-3355E995119E}" type="pres">
      <dgm:prSet presAssocID="{C4990F9A-0310-4D49-B15D-670A5DD4A51F}" presName="root" presStyleCnt="0"/>
      <dgm:spPr/>
    </dgm:pt>
    <dgm:pt modelId="{EA4ED9C7-B667-4E26-8E94-3CD29881A3AB}" type="pres">
      <dgm:prSet presAssocID="{C4990F9A-0310-4D49-B15D-670A5DD4A51F}" presName="rootComposite" presStyleCnt="0"/>
      <dgm:spPr/>
    </dgm:pt>
    <dgm:pt modelId="{CE17E3BE-62DA-4A5A-A7C5-BC689EECC3C7}" type="pres">
      <dgm:prSet presAssocID="{C4990F9A-0310-4D49-B15D-670A5DD4A51F}" presName="rootText" presStyleLbl="node1" presStyleIdx="0" presStyleCnt="1" custLinFactNeighborY="-882"/>
      <dgm:spPr/>
      <dgm:t>
        <a:bodyPr/>
        <a:lstStyle/>
        <a:p>
          <a:endParaRPr lang="en-US"/>
        </a:p>
      </dgm:t>
    </dgm:pt>
    <dgm:pt modelId="{24831C2A-229F-4A81-90FA-9D3836F8F04E}" type="pres">
      <dgm:prSet presAssocID="{C4990F9A-0310-4D49-B15D-670A5DD4A51F}" presName="rootConnector" presStyleLbl="node1" presStyleIdx="0" presStyleCnt="1"/>
      <dgm:spPr/>
      <dgm:t>
        <a:bodyPr/>
        <a:lstStyle/>
        <a:p>
          <a:endParaRPr lang="en-US"/>
        </a:p>
      </dgm:t>
    </dgm:pt>
    <dgm:pt modelId="{6A7F3660-48DD-4B17-988C-7961FBF6F110}" type="pres">
      <dgm:prSet presAssocID="{C4990F9A-0310-4D49-B15D-670A5DD4A51F}" presName="childShape" presStyleCnt="0"/>
      <dgm:spPr/>
    </dgm:pt>
    <dgm:pt modelId="{B2F0226D-7207-4DA0-9865-082FAFCDC697}" type="pres">
      <dgm:prSet presAssocID="{603949E5-79F4-4582-BFB0-9DCC4DE032DA}" presName="Name13" presStyleLbl="parChTrans1D2" presStyleIdx="0" presStyleCnt="2"/>
      <dgm:spPr/>
      <dgm:t>
        <a:bodyPr/>
        <a:lstStyle/>
        <a:p>
          <a:endParaRPr lang="en-US"/>
        </a:p>
      </dgm:t>
    </dgm:pt>
    <dgm:pt modelId="{AD232788-559F-4D6A-9241-2DD299FF928F}" type="pres">
      <dgm:prSet presAssocID="{5E9C3FAA-D02E-4DCA-9B17-AE965ADF8425}" presName="childText" presStyleLbl="bgAcc1" presStyleIdx="0" presStyleCnt="2" custScaleX="138375">
        <dgm:presLayoutVars>
          <dgm:bulletEnabled val="1"/>
        </dgm:presLayoutVars>
      </dgm:prSet>
      <dgm:spPr/>
      <dgm:t>
        <a:bodyPr/>
        <a:lstStyle/>
        <a:p>
          <a:endParaRPr lang="en-US"/>
        </a:p>
      </dgm:t>
    </dgm:pt>
    <dgm:pt modelId="{0B574DDD-D8E4-4A6D-8C3B-E05C084EA654}" type="pres">
      <dgm:prSet presAssocID="{F2D5A29B-CAD5-4BE5-9942-51A0E7D337FC}" presName="Name13" presStyleLbl="parChTrans1D2" presStyleIdx="1" presStyleCnt="2"/>
      <dgm:spPr/>
      <dgm:t>
        <a:bodyPr/>
        <a:lstStyle/>
        <a:p>
          <a:endParaRPr lang="en-US"/>
        </a:p>
      </dgm:t>
    </dgm:pt>
    <dgm:pt modelId="{FBA5069D-38C8-422C-B408-F47130AC4E3C}" type="pres">
      <dgm:prSet presAssocID="{84CEB2F3-5682-4D5A-8EAC-551B4CCA589E}" presName="childText" presStyleLbl="bgAcc1" presStyleIdx="1" presStyleCnt="2" custScaleX="139134">
        <dgm:presLayoutVars>
          <dgm:bulletEnabled val="1"/>
        </dgm:presLayoutVars>
      </dgm:prSet>
      <dgm:spPr/>
      <dgm:t>
        <a:bodyPr/>
        <a:lstStyle/>
        <a:p>
          <a:endParaRPr lang="en-US"/>
        </a:p>
      </dgm:t>
    </dgm:pt>
  </dgm:ptLst>
  <dgm:cxnLst>
    <dgm:cxn modelId="{0FFA6841-FFA3-4221-ADCE-7CA7CB31427D}" type="presOf" srcId="{F2D5A29B-CAD5-4BE5-9942-51A0E7D337FC}" destId="{0B574DDD-D8E4-4A6D-8C3B-E05C084EA654}" srcOrd="0" destOrd="0" presId="urn:microsoft.com/office/officeart/2005/8/layout/hierarchy3"/>
    <dgm:cxn modelId="{5EC9B3BF-F507-4373-8980-53C1BBBCA20D}" srcId="{EA2537B6-40B6-4B88-9D02-CF45E1C7DD7D}" destId="{C4990F9A-0310-4D49-B15D-670A5DD4A51F}" srcOrd="0" destOrd="0" parTransId="{6711A946-4975-4EB5-B376-DD59CCA71B3E}" sibTransId="{A80D50EE-9164-47BD-BF52-CCED62BF7196}"/>
    <dgm:cxn modelId="{E08AD5DD-57A1-4391-8690-A4CF13EDD0F1}" type="presOf" srcId="{84CEB2F3-5682-4D5A-8EAC-551B4CCA589E}" destId="{FBA5069D-38C8-422C-B408-F47130AC4E3C}" srcOrd="0" destOrd="0" presId="urn:microsoft.com/office/officeart/2005/8/layout/hierarchy3"/>
    <dgm:cxn modelId="{69128C7A-B55D-4620-982D-5CF8292F88E0}" type="presOf" srcId="{C4990F9A-0310-4D49-B15D-670A5DD4A51F}" destId="{CE17E3BE-62DA-4A5A-A7C5-BC689EECC3C7}" srcOrd="0" destOrd="0" presId="urn:microsoft.com/office/officeart/2005/8/layout/hierarchy3"/>
    <dgm:cxn modelId="{1256F5B6-A025-47DE-A2FB-8F422A0FC1E0}" srcId="{C4990F9A-0310-4D49-B15D-670A5DD4A51F}" destId="{84CEB2F3-5682-4D5A-8EAC-551B4CCA589E}" srcOrd="1" destOrd="0" parTransId="{F2D5A29B-CAD5-4BE5-9942-51A0E7D337FC}" sibTransId="{47530348-0F2F-43AF-BF56-800D24698FC6}"/>
    <dgm:cxn modelId="{AF85949E-CF23-4DEA-90AA-809A255022A5}" type="presOf" srcId="{5E9C3FAA-D02E-4DCA-9B17-AE965ADF8425}" destId="{AD232788-559F-4D6A-9241-2DD299FF928F}" srcOrd="0" destOrd="0" presId="urn:microsoft.com/office/officeart/2005/8/layout/hierarchy3"/>
    <dgm:cxn modelId="{B55FEBBC-B71C-4A53-8A58-9EB4507453F2}" srcId="{C4990F9A-0310-4D49-B15D-670A5DD4A51F}" destId="{5E9C3FAA-D02E-4DCA-9B17-AE965ADF8425}" srcOrd="0" destOrd="0" parTransId="{603949E5-79F4-4582-BFB0-9DCC4DE032DA}" sibTransId="{E3E706C7-9D1D-4578-B01C-F950B810E9DE}"/>
    <dgm:cxn modelId="{7FF95023-8CFC-4CD1-844C-5CEF865479C3}" type="presOf" srcId="{C4990F9A-0310-4D49-B15D-670A5DD4A51F}" destId="{24831C2A-229F-4A81-90FA-9D3836F8F04E}" srcOrd="1" destOrd="0" presId="urn:microsoft.com/office/officeart/2005/8/layout/hierarchy3"/>
    <dgm:cxn modelId="{7580D516-E309-4E72-BD89-D821DB5A4732}" type="presOf" srcId="{EA2537B6-40B6-4B88-9D02-CF45E1C7DD7D}" destId="{9B62A47C-DA08-4AF7-8C67-BBB5A94EE94C}" srcOrd="0" destOrd="0" presId="urn:microsoft.com/office/officeart/2005/8/layout/hierarchy3"/>
    <dgm:cxn modelId="{0A3E7CF8-8412-469E-B438-3442E62391C7}" type="presOf" srcId="{603949E5-79F4-4582-BFB0-9DCC4DE032DA}" destId="{B2F0226D-7207-4DA0-9865-082FAFCDC697}" srcOrd="0" destOrd="0" presId="urn:microsoft.com/office/officeart/2005/8/layout/hierarchy3"/>
    <dgm:cxn modelId="{961C323B-0269-4175-92D0-80F0D8431F30}" type="presParOf" srcId="{9B62A47C-DA08-4AF7-8C67-BBB5A94EE94C}" destId="{F0DEA4D0-4B5B-4573-B5AD-3355E995119E}" srcOrd="0" destOrd="0" presId="urn:microsoft.com/office/officeart/2005/8/layout/hierarchy3"/>
    <dgm:cxn modelId="{1705E171-1536-48EF-B220-2AD98CD2ED58}" type="presParOf" srcId="{F0DEA4D0-4B5B-4573-B5AD-3355E995119E}" destId="{EA4ED9C7-B667-4E26-8E94-3CD29881A3AB}" srcOrd="0" destOrd="0" presId="urn:microsoft.com/office/officeart/2005/8/layout/hierarchy3"/>
    <dgm:cxn modelId="{E4CD8A84-1BED-4AC6-839A-5892FCA872C3}" type="presParOf" srcId="{EA4ED9C7-B667-4E26-8E94-3CD29881A3AB}" destId="{CE17E3BE-62DA-4A5A-A7C5-BC689EECC3C7}" srcOrd="0" destOrd="0" presId="urn:microsoft.com/office/officeart/2005/8/layout/hierarchy3"/>
    <dgm:cxn modelId="{7362B856-A0AA-425E-8E4E-5B13B44C2A53}" type="presParOf" srcId="{EA4ED9C7-B667-4E26-8E94-3CD29881A3AB}" destId="{24831C2A-229F-4A81-90FA-9D3836F8F04E}" srcOrd="1" destOrd="0" presId="urn:microsoft.com/office/officeart/2005/8/layout/hierarchy3"/>
    <dgm:cxn modelId="{F67D25CF-6162-4EDC-86EB-1EF2E43331DB}" type="presParOf" srcId="{F0DEA4D0-4B5B-4573-B5AD-3355E995119E}" destId="{6A7F3660-48DD-4B17-988C-7961FBF6F110}" srcOrd="1" destOrd="0" presId="urn:microsoft.com/office/officeart/2005/8/layout/hierarchy3"/>
    <dgm:cxn modelId="{E4F41F2C-644A-49F3-849A-07EB38D8F026}" type="presParOf" srcId="{6A7F3660-48DD-4B17-988C-7961FBF6F110}" destId="{B2F0226D-7207-4DA0-9865-082FAFCDC697}" srcOrd="0" destOrd="0" presId="urn:microsoft.com/office/officeart/2005/8/layout/hierarchy3"/>
    <dgm:cxn modelId="{F4FF11A8-5355-4ED5-8BE9-D3464170C8C1}" type="presParOf" srcId="{6A7F3660-48DD-4B17-988C-7961FBF6F110}" destId="{AD232788-559F-4D6A-9241-2DD299FF928F}" srcOrd="1" destOrd="0" presId="urn:microsoft.com/office/officeart/2005/8/layout/hierarchy3"/>
    <dgm:cxn modelId="{9D696116-48D0-43CD-BEB6-A1778471800A}" type="presParOf" srcId="{6A7F3660-48DD-4B17-988C-7961FBF6F110}" destId="{0B574DDD-D8E4-4A6D-8C3B-E05C084EA654}" srcOrd="2" destOrd="0" presId="urn:microsoft.com/office/officeart/2005/8/layout/hierarchy3"/>
    <dgm:cxn modelId="{1A1D28BD-53ED-4ABB-BA2C-A2AD73A33901}" type="presParOf" srcId="{6A7F3660-48DD-4B17-988C-7961FBF6F110}" destId="{FBA5069D-38C8-422C-B408-F47130AC4E3C}"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7DEC35-502F-4093-A2B2-1A1BFB0BA664}" type="doc">
      <dgm:prSet loTypeId="urn:microsoft.com/office/officeart/2005/8/layout/vList3" loCatId="list" qsTypeId="urn:microsoft.com/office/officeart/2005/8/quickstyle/simple1" qsCatId="simple" csTypeId="urn:microsoft.com/office/officeart/2005/8/colors/colorful5" csCatId="colorful" phldr="1"/>
      <dgm:spPr/>
      <dgm:t>
        <a:bodyPr/>
        <a:lstStyle/>
        <a:p>
          <a:endParaRPr lang="en-ID"/>
        </a:p>
      </dgm:t>
    </dgm:pt>
    <dgm:pt modelId="{616CC702-A79B-451C-8294-0F5789D45B81}">
      <dgm:prSet phldrT="[Text]" custT="1"/>
      <dgm:spPr>
        <a:ln>
          <a:solidFill>
            <a:srgbClr val="E6E6E6"/>
          </a:solidFill>
        </a:ln>
      </dgm:spPr>
      <dgm:t>
        <a:bodyPr/>
        <a:lstStyle/>
        <a:p>
          <a:pPr>
            <a:buFont typeface="+mj-lt"/>
            <a:buAutoNum type="arabicParenR"/>
          </a:pPr>
          <a:r>
            <a:rPr lang="en-US" sz="1800" dirty="0" err="1">
              <a:solidFill>
                <a:schemeClr val="tx1"/>
              </a:solidFill>
              <a:latin typeface="Bahnschrift Condensed" panose="020B0502040204020203" pitchFamily="34" charset="0"/>
            </a:rPr>
            <a:t>Turut</a:t>
          </a:r>
          <a:r>
            <a:rPr lang="en-US" sz="1800" dirty="0">
              <a:solidFill>
                <a:schemeClr val="tx1"/>
              </a:solidFill>
              <a:latin typeface="Bahnschrift Condensed" panose="020B0502040204020203" pitchFamily="34" charset="0"/>
            </a:rPr>
            <a:t> </a:t>
          </a:r>
          <a:r>
            <a:rPr lang="en-US" sz="1800" dirty="0" err="1">
              <a:solidFill>
                <a:schemeClr val="tx1"/>
              </a:solidFill>
              <a:latin typeface="Bahnschrift Condensed" panose="020B0502040204020203" pitchFamily="34" charset="0"/>
            </a:rPr>
            <a:t>melaksanakan</a:t>
          </a:r>
          <a:r>
            <a:rPr lang="en-US" sz="1800" dirty="0">
              <a:solidFill>
                <a:schemeClr val="tx1"/>
              </a:solidFill>
              <a:latin typeface="Bahnschrift Condensed" panose="020B0502040204020203" pitchFamily="34" charset="0"/>
            </a:rPr>
            <a:t> dan </a:t>
          </a:r>
          <a:r>
            <a:rPr lang="en-US" sz="1800" dirty="0" err="1">
              <a:solidFill>
                <a:schemeClr val="tx1"/>
              </a:solidFill>
              <a:latin typeface="Bahnschrift Condensed" panose="020B0502040204020203" pitchFamily="34" charset="0"/>
            </a:rPr>
            <a:t>menjunjung</a:t>
          </a:r>
          <a:r>
            <a:rPr lang="en-US" sz="1800" dirty="0">
              <a:solidFill>
                <a:schemeClr val="tx1"/>
              </a:solidFill>
              <a:latin typeface="Bahnschrift Condensed" panose="020B0502040204020203" pitchFamily="34" charset="0"/>
            </a:rPr>
            <a:t> </a:t>
          </a:r>
          <a:r>
            <a:rPr lang="en-US" sz="1800" dirty="0" err="1">
              <a:solidFill>
                <a:schemeClr val="tx1"/>
              </a:solidFill>
              <a:latin typeface="Bahnschrift Condensed" panose="020B0502040204020203" pitchFamily="34" charset="0"/>
            </a:rPr>
            <a:t>pelaksanaan</a:t>
          </a:r>
          <a:r>
            <a:rPr lang="en-US" sz="1800" dirty="0">
              <a:solidFill>
                <a:schemeClr val="tx1"/>
              </a:solidFill>
              <a:latin typeface="Bahnschrift Condensed" panose="020B0502040204020203" pitchFamily="34" charset="0"/>
            </a:rPr>
            <a:t> </a:t>
          </a:r>
          <a:r>
            <a:rPr lang="en-US" sz="1800" dirty="0" err="1">
              <a:solidFill>
                <a:schemeClr val="tx1"/>
              </a:solidFill>
              <a:latin typeface="Bahnschrift Condensed" panose="020B0502040204020203" pitchFamily="34" charset="0"/>
            </a:rPr>
            <a:t>kebijaksanaan</a:t>
          </a:r>
          <a:r>
            <a:rPr lang="en-US" sz="1800" dirty="0">
              <a:solidFill>
                <a:schemeClr val="tx1"/>
              </a:solidFill>
              <a:latin typeface="Bahnschrift Condensed" panose="020B0502040204020203" pitchFamily="34" charset="0"/>
            </a:rPr>
            <a:t> dan program </a:t>
          </a:r>
          <a:r>
            <a:rPr lang="en-US" sz="1800" dirty="0" err="1">
              <a:solidFill>
                <a:schemeClr val="tx1"/>
              </a:solidFill>
              <a:latin typeface="Bahnschrift Condensed" panose="020B0502040204020203" pitchFamily="34" charset="0"/>
            </a:rPr>
            <a:t>pemerintah</a:t>
          </a:r>
          <a:r>
            <a:rPr lang="en-US" sz="1800" dirty="0">
              <a:solidFill>
                <a:schemeClr val="tx1"/>
              </a:solidFill>
              <a:latin typeface="Bahnschrift Condensed" panose="020B0502040204020203" pitchFamily="34" charset="0"/>
            </a:rPr>
            <a:t> di </a:t>
          </a:r>
          <a:r>
            <a:rPr lang="en-US" sz="1800" dirty="0" err="1">
              <a:solidFill>
                <a:schemeClr val="tx1"/>
              </a:solidFill>
              <a:latin typeface="Bahnschrift Condensed" panose="020B0502040204020203" pitchFamily="34" charset="0"/>
            </a:rPr>
            <a:t>bidang</a:t>
          </a:r>
          <a:r>
            <a:rPr lang="en-US" sz="1800" dirty="0">
              <a:solidFill>
                <a:schemeClr val="tx1"/>
              </a:solidFill>
              <a:latin typeface="Bahnschrift Condensed" panose="020B0502040204020203" pitchFamily="34" charset="0"/>
            </a:rPr>
            <a:t> </a:t>
          </a:r>
          <a:r>
            <a:rPr lang="en-US" sz="1800" dirty="0" err="1">
              <a:solidFill>
                <a:schemeClr val="tx1"/>
              </a:solidFill>
              <a:latin typeface="Bahnschrift Condensed" panose="020B0502040204020203" pitchFamily="34" charset="0"/>
            </a:rPr>
            <a:t>ekonomi</a:t>
          </a:r>
          <a:r>
            <a:rPr lang="en-US" sz="1800" dirty="0">
              <a:solidFill>
                <a:schemeClr val="tx1"/>
              </a:solidFill>
              <a:latin typeface="Bahnschrift Condensed" panose="020B0502040204020203" pitchFamily="34" charset="0"/>
            </a:rPr>
            <a:t> dan </a:t>
          </a:r>
          <a:r>
            <a:rPr lang="en-US" sz="1800" dirty="0" err="1">
              <a:solidFill>
                <a:schemeClr val="tx1"/>
              </a:solidFill>
              <a:latin typeface="Bahnschrift Condensed" panose="020B0502040204020203" pitchFamily="34" charset="0"/>
            </a:rPr>
            <a:t>pembangunan</a:t>
          </a:r>
          <a:r>
            <a:rPr lang="en-US" sz="1800" dirty="0">
              <a:solidFill>
                <a:schemeClr val="tx1"/>
              </a:solidFill>
              <a:latin typeface="Bahnschrift Condensed" panose="020B0502040204020203" pitchFamily="34" charset="0"/>
            </a:rPr>
            <a:t> </a:t>
          </a:r>
          <a:r>
            <a:rPr lang="en-US" sz="1800" dirty="0" err="1">
              <a:solidFill>
                <a:schemeClr val="tx1"/>
              </a:solidFill>
              <a:latin typeface="Bahnschrift Condensed" panose="020B0502040204020203" pitchFamily="34" charset="0"/>
            </a:rPr>
            <a:t>nasional</a:t>
          </a:r>
          <a:r>
            <a:rPr lang="en-US" sz="1800" dirty="0">
              <a:solidFill>
                <a:schemeClr val="tx1"/>
              </a:solidFill>
              <a:latin typeface="Bahnschrift Condensed" panose="020B0502040204020203" pitchFamily="34" charset="0"/>
            </a:rPr>
            <a:t> pada </a:t>
          </a:r>
          <a:r>
            <a:rPr lang="en-US" sz="1800" dirty="0" err="1">
              <a:solidFill>
                <a:schemeClr val="tx1"/>
              </a:solidFill>
              <a:latin typeface="Bahnschrift Condensed" panose="020B0502040204020203" pitchFamily="34" charset="0"/>
            </a:rPr>
            <a:t>umumnya</a:t>
          </a:r>
          <a:r>
            <a:rPr lang="en-US" sz="1800" dirty="0">
              <a:solidFill>
                <a:schemeClr val="tx1"/>
              </a:solidFill>
              <a:latin typeface="Bahnschrift Condensed" panose="020B0502040204020203" pitchFamily="34" charset="0"/>
            </a:rPr>
            <a:t> </a:t>
          </a:r>
          <a:r>
            <a:rPr lang="en-US" sz="1800" dirty="0" err="1">
              <a:solidFill>
                <a:schemeClr val="tx1"/>
              </a:solidFill>
              <a:latin typeface="Bahnschrift Condensed" panose="020B0502040204020203" pitchFamily="34" charset="0"/>
            </a:rPr>
            <a:t>melalui</a:t>
          </a:r>
          <a:r>
            <a:rPr lang="en-US" sz="1800" dirty="0">
              <a:solidFill>
                <a:schemeClr val="tx1"/>
              </a:solidFill>
              <a:latin typeface="Bahnschrift Condensed" panose="020B0502040204020203" pitchFamily="34" charset="0"/>
            </a:rPr>
            <a:t> </a:t>
          </a:r>
          <a:r>
            <a:rPr lang="en-US" sz="1800" dirty="0" err="1">
              <a:solidFill>
                <a:schemeClr val="tx1"/>
              </a:solidFill>
              <a:latin typeface="Bahnschrift Condensed" panose="020B0502040204020203" pitchFamily="34" charset="0"/>
            </a:rPr>
            <a:t>penyaluran</a:t>
          </a:r>
          <a:r>
            <a:rPr lang="en-US" sz="1800" dirty="0">
              <a:solidFill>
                <a:schemeClr val="tx1"/>
              </a:solidFill>
              <a:latin typeface="Bahnschrift Condensed" panose="020B0502040204020203" pitchFamily="34" charset="0"/>
            </a:rPr>
            <a:t> </a:t>
          </a:r>
          <a:r>
            <a:rPr lang="en-US" sz="1800" dirty="0" err="1">
              <a:solidFill>
                <a:schemeClr val="tx1"/>
              </a:solidFill>
              <a:latin typeface="Bahnschrift Condensed" panose="020B0502040204020203" pitchFamily="34" charset="0"/>
            </a:rPr>
            <a:t>uang</a:t>
          </a:r>
          <a:r>
            <a:rPr lang="en-US" sz="1800" dirty="0">
              <a:solidFill>
                <a:schemeClr val="tx1"/>
              </a:solidFill>
              <a:latin typeface="Bahnschrift Condensed" panose="020B0502040204020203" pitchFamily="34" charset="0"/>
            </a:rPr>
            <a:t> </a:t>
          </a:r>
          <a:r>
            <a:rPr lang="en-US" sz="1800" dirty="0" err="1">
              <a:solidFill>
                <a:schemeClr val="tx1"/>
              </a:solidFill>
              <a:latin typeface="Bahnschrift Condensed" panose="020B0502040204020203" pitchFamily="34" charset="0"/>
            </a:rPr>
            <a:t>pinjaman</a:t>
          </a:r>
          <a:r>
            <a:rPr lang="en-US" sz="1800" dirty="0">
              <a:solidFill>
                <a:schemeClr val="tx1"/>
              </a:solidFill>
              <a:latin typeface="Bahnschrift Condensed" panose="020B0502040204020203" pitchFamily="34" charset="0"/>
            </a:rPr>
            <a:t> </a:t>
          </a:r>
          <a:r>
            <a:rPr lang="en-US" sz="1800" dirty="0" err="1">
              <a:solidFill>
                <a:schemeClr val="tx1"/>
              </a:solidFill>
              <a:latin typeface="Bahnschrift Condensed" panose="020B0502040204020203" pitchFamily="34" charset="0"/>
            </a:rPr>
            <a:t>ataas</a:t>
          </a:r>
          <a:r>
            <a:rPr lang="en-US" sz="1800" dirty="0">
              <a:solidFill>
                <a:schemeClr val="tx1"/>
              </a:solidFill>
              <a:latin typeface="Bahnschrift Condensed" panose="020B0502040204020203" pitchFamily="34" charset="0"/>
            </a:rPr>
            <a:t> </a:t>
          </a:r>
          <a:r>
            <a:rPr lang="en-US" sz="1800" dirty="0" err="1">
              <a:solidFill>
                <a:schemeClr val="tx1"/>
              </a:solidFill>
              <a:latin typeface="Bahnschrift Condensed" panose="020B0502040204020203" pitchFamily="34" charset="0"/>
            </a:rPr>
            <a:t>dasar</a:t>
          </a:r>
          <a:r>
            <a:rPr lang="en-US" sz="1800" dirty="0">
              <a:solidFill>
                <a:schemeClr val="tx1"/>
              </a:solidFill>
              <a:latin typeface="Bahnschrift Condensed" panose="020B0502040204020203" pitchFamily="34" charset="0"/>
            </a:rPr>
            <a:t> hokum </a:t>
          </a:r>
          <a:r>
            <a:rPr lang="en-US" sz="1800" dirty="0" err="1">
              <a:solidFill>
                <a:schemeClr val="tx1"/>
              </a:solidFill>
              <a:latin typeface="Bahnschrift Condensed" panose="020B0502040204020203" pitchFamily="34" charset="0"/>
            </a:rPr>
            <a:t>gadai</a:t>
          </a:r>
          <a:endParaRPr lang="en-ID" sz="1800" dirty="0">
            <a:solidFill>
              <a:schemeClr val="tx1"/>
            </a:solidFill>
            <a:latin typeface="Bahnschrift Condensed" panose="020B0502040204020203" pitchFamily="34" charset="0"/>
          </a:endParaRPr>
        </a:p>
      </dgm:t>
    </dgm:pt>
    <dgm:pt modelId="{A55E185E-F813-4617-BE1E-284B28C62905}" type="parTrans" cxnId="{7D2F76F7-B0D9-4B03-A4A2-787F7DDE25C3}">
      <dgm:prSet/>
      <dgm:spPr/>
      <dgm:t>
        <a:bodyPr/>
        <a:lstStyle/>
        <a:p>
          <a:endParaRPr lang="en-ID">
            <a:latin typeface="Bahnschrift Condensed" panose="020B0502040204020203" pitchFamily="34" charset="0"/>
          </a:endParaRPr>
        </a:p>
      </dgm:t>
    </dgm:pt>
    <dgm:pt modelId="{FCDB2B60-E08D-45D9-8BBD-EC96B2D85736}" type="sibTrans" cxnId="{7D2F76F7-B0D9-4B03-A4A2-787F7DDE25C3}">
      <dgm:prSet/>
      <dgm:spPr/>
      <dgm:t>
        <a:bodyPr/>
        <a:lstStyle/>
        <a:p>
          <a:endParaRPr lang="en-ID">
            <a:latin typeface="Bahnschrift Condensed" panose="020B0502040204020203" pitchFamily="34" charset="0"/>
          </a:endParaRPr>
        </a:p>
      </dgm:t>
    </dgm:pt>
    <dgm:pt modelId="{91CBD22F-5C44-4347-9D93-DAE6F8F0C4E3}">
      <dgm:prSet phldrT="[Text]" custT="1"/>
      <dgm:spPr/>
      <dgm:t>
        <a:bodyPr/>
        <a:lstStyle/>
        <a:p>
          <a:r>
            <a:rPr lang="en-US" sz="1800" dirty="0" err="1">
              <a:solidFill>
                <a:schemeClr val="tx1"/>
              </a:solidFill>
              <a:latin typeface="Bahnschrift Condensed" panose="020B0502040204020203" pitchFamily="34" charset="0"/>
            </a:rPr>
            <a:t>Mencegah</a:t>
          </a:r>
          <a:r>
            <a:rPr lang="en-US" sz="1800" dirty="0">
              <a:solidFill>
                <a:schemeClr val="tx1"/>
              </a:solidFill>
              <a:latin typeface="Bahnschrift Condensed" panose="020B0502040204020203" pitchFamily="34" charset="0"/>
            </a:rPr>
            <a:t> </a:t>
          </a:r>
          <a:r>
            <a:rPr lang="en-US" sz="1800" dirty="0" err="1">
              <a:solidFill>
                <a:schemeClr val="tx1"/>
              </a:solidFill>
              <a:latin typeface="Bahnschrift Condensed" panose="020B0502040204020203" pitchFamily="34" charset="0"/>
            </a:rPr>
            <a:t>praktek</a:t>
          </a:r>
          <a:r>
            <a:rPr lang="en-US" sz="1800" dirty="0">
              <a:solidFill>
                <a:schemeClr val="tx1"/>
              </a:solidFill>
              <a:latin typeface="Bahnschrift Condensed" panose="020B0502040204020203" pitchFamily="34" charset="0"/>
            </a:rPr>
            <a:t> </a:t>
          </a:r>
          <a:r>
            <a:rPr lang="en-US" sz="1800" dirty="0" err="1">
              <a:solidFill>
                <a:schemeClr val="tx1"/>
              </a:solidFill>
              <a:latin typeface="Bahnschrift Condensed" panose="020B0502040204020203" pitchFamily="34" charset="0"/>
            </a:rPr>
            <a:t>pegaidaian</a:t>
          </a:r>
          <a:r>
            <a:rPr lang="en-US" sz="1800" dirty="0">
              <a:solidFill>
                <a:schemeClr val="tx1"/>
              </a:solidFill>
              <a:latin typeface="Bahnschrift Condensed" panose="020B0502040204020203" pitchFamily="34" charset="0"/>
            </a:rPr>
            <a:t> </a:t>
          </a:r>
          <a:r>
            <a:rPr lang="en-US" sz="1800" dirty="0" err="1">
              <a:solidFill>
                <a:schemeClr val="tx1"/>
              </a:solidFill>
              <a:latin typeface="Bahnschrift Condensed" panose="020B0502040204020203" pitchFamily="34" charset="0"/>
            </a:rPr>
            <a:t>gelap</a:t>
          </a:r>
          <a:r>
            <a:rPr lang="en-US" sz="1800" dirty="0">
              <a:solidFill>
                <a:schemeClr val="tx1"/>
              </a:solidFill>
              <a:latin typeface="Bahnschrift Condensed" panose="020B0502040204020203" pitchFamily="34" charset="0"/>
            </a:rPr>
            <a:t>, </a:t>
          </a:r>
          <a:r>
            <a:rPr lang="en-US" sz="1800" dirty="0" err="1">
              <a:solidFill>
                <a:schemeClr val="tx1"/>
              </a:solidFill>
              <a:latin typeface="Bahnschrift Condensed" panose="020B0502040204020203" pitchFamily="34" charset="0"/>
            </a:rPr>
            <a:t>riba</a:t>
          </a:r>
          <a:r>
            <a:rPr lang="en-US" sz="1800" dirty="0">
              <a:solidFill>
                <a:schemeClr val="tx1"/>
              </a:solidFill>
              <a:latin typeface="Bahnschrift Condensed" panose="020B0502040204020203" pitchFamily="34" charset="0"/>
            </a:rPr>
            <a:t> dan </a:t>
          </a:r>
          <a:r>
            <a:rPr lang="en-US" sz="1800" dirty="0" err="1">
              <a:solidFill>
                <a:schemeClr val="tx1"/>
              </a:solidFill>
              <a:latin typeface="Bahnschrift Condensed" panose="020B0502040204020203" pitchFamily="34" charset="0"/>
            </a:rPr>
            <a:t>pinjaman</a:t>
          </a:r>
          <a:r>
            <a:rPr lang="en-US" sz="1800" dirty="0">
              <a:solidFill>
                <a:schemeClr val="tx1"/>
              </a:solidFill>
              <a:latin typeface="Bahnschrift Condensed" panose="020B0502040204020203" pitchFamily="34" charset="0"/>
            </a:rPr>
            <a:t> </a:t>
          </a:r>
          <a:r>
            <a:rPr lang="en-US" sz="1800" dirty="0" err="1">
              <a:solidFill>
                <a:schemeClr val="tx1"/>
              </a:solidFill>
              <a:latin typeface="Bahnschrift Condensed" panose="020B0502040204020203" pitchFamily="34" charset="0"/>
            </a:rPr>
            <a:t>tidak</a:t>
          </a:r>
          <a:r>
            <a:rPr lang="en-US" sz="1800" dirty="0">
              <a:solidFill>
                <a:schemeClr val="tx1"/>
              </a:solidFill>
              <a:latin typeface="Bahnschrift Condensed" panose="020B0502040204020203" pitchFamily="34" charset="0"/>
            </a:rPr>
            <a:t> </a:t>
          </a:r>
          <a:r>
            <a:rPr lang="en-US" sz="1800" dirty="0" err="1">
              <a:solidFill>
                <a:schemeClr val="tx1"/>
              </a:solidFill>
              <a:latin typeface="Bahnschrift Condensed" panose="020B0502040204020203" pitchFamily="34" charset="0"/>
            </a:rPr>
            <a:t>wajar</a:t>
          </a:r>
          <a:r>
            <a:rPr lang="en-US" sz="1800" dirty="0">
              <a:solidFill>
                <a:schemeClr val="tx1"/>
              </a:solidFill>
              <a:latin typeface="Bahnschrift Condensed" panose="020B0502040204020203" pitchFamily="34" charset="0"/>
            </a:rPr>
            <a:t> </a:t>
          </a:r>
          <a:r>
            <a:rPr lang="en-US" sz="1800" dirty="0" err="1">
              <a:solidFill>
                <a:schemeClr val="tx1"/>
              </a:solidFill>
              <a:latin typeface="Bahnschrift Condensed" panose="020B0502040204020203" pitchFamily="34" charset="0"/>
            </a:rPr>
            <a:t>lainnya</a:t>
          </a:r>
          <a:endParaRPr lang="en-ID" sz="1800" dirty="0">
            <a:solidFill>
              <a:schemeClr val="tx1"/>
            </a:solidFill>
            <a:latin typeface="Bahnschrift Condensed" panose="020B0502040204020203" pitchFamily="34" charset="0"/>
          </a:endParaRPr>
        </a:p>
      </dgm:t>
    </dgm:pt>
    <dgm:pt modelId="{F536CE82-B430-4EC4-AD22-09FB8BDF8615}" type="parTrans" cxnId="{94988449-BF50-416A-9D08-0BE63B302401}">
      <dgm:prSet/>
      <dgm:spPr/>
      <dgm:t>
        <a:bodyPr/>
        <a:lstStyle/>
        <a:p>
          <a:endParaRPr lang="en-ID">
            <a:latin typeface="Bahnschrift Condensed" panose="020B0502040204020203" pitchFamily="34" charset="0"/>
          </a:endParaRPr>
        </a:p>
      </dgm:t>
    </dgm:pt>
    <dgm:pt modelId="{2CCF3A28-9B0A-4E3B-B651-3E89DB2B1C9D}" type="sibTrans" cxnId="{94988449-BF50-416A-9D08-0BE63B302401}">
      <dgm:prSet/>
      <dgm:spPr/>
      <dgm:t>
        <a:bodyPr/>
        <a:lstStyle/>
        <a:p>
          <a:endParaRPr lang="en-ID">
            <a:latin typeface="Bahnschrift Condensed" panose="020B0502040204020203" pitchFamily="34" charset="0"/>
          </a:endParaRPr>
        </a:p>
      </dgm:t>
    </dgm:pt>
    <dgm:pt modelId="{0AEEA83D-7D9E-4CAC-81A0-6A95A54F7414}" type="pres">
      <dgm:prSet presAssocID="{FA7DEC35-502F-4093-A2B2-1A1BFB0BA664}" presName="linearFlow" presStyleCnt="0">
        <dgm:presLayoutVars>
          <dgm:dir/>
          <dgm:resizeHandles val="exact"/>
        </dgm:presLayoutVars>
      </dgm:prSet>
      <dgm:spPr/>
      <dgm:t>
        <a:bodyPr/>
        <a:lstStyle/>
        <a:p>
          <a:endParaRPr lang="en-US"/>
        </a:p>
      </dgm:t>
    </dgm:pt>
    <dgm:pt modelId="{FB147691-106B-44DF-BDEA-A7D9272A34E6}" type="pres">
      <dgm:prSet presAssocID="{616CC702-A79B-451C-8294-0F5789D45B81}" presName="composite" presStyleCnt="0"/>
      <dgm:spPr/>
    </dgm:pt>
    <dgm:pt modelId="{3C9D6545-0F5A-414D-8E34-BCFFAE6A3F11}" type="pres">
      <dgm:prSet presAssocID="{616CC702-A79B-451C-8294-0F5789D45B81}" presName="imgShp"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dgm:spPr>
    </dgm:pt>
    <dgm:pt modelId="{314EE858-5F9D-4EAA-BCF7-2A50BBBABB31}" type="pres">
      <dgm:prSet presAssocID="{616CC702-A79B-451C-8294-0F5789D45B81}" presName="txShp" presStyleLbl="node1" presStyleIdx="0" presStyleCnt="2" custScaleX="106135">
        <dgm:presLayoutVars>
          <dgm:bulletEnabled val="1"/>
        </dgm:presLayoutVars>
      </dgm:prSet>
      <dgm:spPr/>
      <dgm:t>
        <a:bodyPr/>
        <a:lstStyle/>
        <a:p>
          <a:endParaRPr lang="en-US"/>
        </a:p>
      </dgm:t>
    </dgm:pt>
    <dgm:pt modelId="{4D215732-CF0A-449F-85ED-3A9BD4B9AAA7}" type="pres">
      <dgm:prSet presAssocID="{FCDB2B60-E08D-45D9-8BBD-EC96B2D85736}" presName="spacing" presStyleCnt="0"/>
      <dgm:spPr/>
    </dgm:pt>
    <dgm:pt modelId="{8EEDD524-8E9E-4C46-8C2B-00FCD061624A}" type="pres">
      <dgm:prSet presAssocID="{91CBD22F-5C44-4347-9D93-DAE6F8F0C4E3}" presName="composite" presStyleCnt="0"/>
      <dgm:spPr/>
    </dgm:pt>
    <dgm:pt modelId="{49FCE7F4-6C5C-46CD-A602-97D1E5B9BA20}" type="pres">
      <dgm:prSet presAssocID="{91CBD22F-5C44-4347-9D93-DAE6F8F0C4E3}" presName="imgShp"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pt>
    <dgm:pt modelId="{E2552872-5281-4BCE-98CB-C47F45BCC1E8}" type="pres">
      <dgm:prSet presAssocID="{91CBD22F-5C44-4347-9D93-DAE6F8F0C4E3}" presName="txShp" presStyleLbl="node1" presStyleIdx="1" presStyleCnt="2" custScaleX="105462">
        <dgm:presLayoutVars>
          <dgm:bulletEnabled val="1"/>
        </dgm:presLayoutVars>
      </dgm:prSet>
      <dgm:spPr/>
      <dgm:t>
        <a:bodyPr/>
        <a:lstStyle/>
        <a:p>
          <a:endParaRPr lang="en-US"/>
        </a:p>
      </dgm:t>
    </dgm:pt>
  </dgm:ptLst>
  <dgm:cxnLst>
    <dgm:cxn modelId="{5D2D350E-6120-4EE2-B0F9-7C25E156B2A7}" type="presOf" srcId="{FA7DEC35-502F-4093-A2B2-1A1BFB0BA664}" destId="{0AEEA83D-7D9E-4CAC-81A0-6A95A54F7414}" srcOrd="0" destOrd="0" presId="urn:microsoft.com/office/officeart/2005/8/layout/vList3"/>
    <dgm:cxn modelId="{1FB078B1-6696-4564-BD01-76E2F4A17249}" type="presOf" srcId="{616CC702-A79B-451C-8294-0F5789D45B81}" destId="{314EE858-5F9D-4EAA-BCF7-2A50BBBABB31}" srcOrd="0" destOrd="0" presId="urn:microsoft.com/office/officeart/2005/8/layout/vList3"/>
    <dgm:cxn modelId="{94988449-BF50-416A-9D08-0BE63B302401}" srcId="{FA7DEC35-502F-4093-A2B2-1A1BFB0BA664}" destId="{91CBD22F-5C44-4347-9D93-DAE6F8F0C4E3}" srcOrd="1" destOrd="0" parTransId="{F536CE82-B430-4EC4-AD22-09FB8BDF8615}" sibTransId="{2CCF3A28-9B0A-4E3B-B651-3E89DB2B1C9D}"/>
    <dgm:cxn modelId="{7D2F76F7-B0D9-4B03-A4A2-787F7DDE25C3}" srcId="{FA7DEC35-502F-4093-A2B2-1A1BFB0BA664}" destId="{616CC702-A79B-451C-8294-0F5789D45B81}" srcOrd="0" destOrd="0" parTransId="{A55E185E-F813-4617-BE1E-284B28C62905}" sibTransId="{FCDB2B60-E08D-45D9-8BBD-EC96B2D85736}"/>
    <dgm:cxn modelId="{C5A4777A-16DA-4231-8DC7-A94C9D7E3B5A}" type="presOf" srcId="{91CBD22F-5C44-4347-9D93-DAE6F8F0C4E3}" destId="{E2552872-5281-4BCE-98CB-C47F45BCC1E8}" srcOrd="0" destOrd="0" presId="urn:microsoft.com/office/officeart/2005/8/layout/vList3"/>
    <dgm:cxn modelId="{5536EF1B-364E-45BE-987A-0DE9B533C5B4}" type="presParOf" srcId="{0AEEA83D-7D9E-4CAC-81A0-6A95A54F7414}" destId="{FB147691-106B-44DF-BDEA-A7D9272A34E6}" srcOrd="0" destOrd="0" presId="urn:microsoft.com/office/officeart/2005/8/layout/vList3"/>
    <dgm:cxn modelId="{B4C2EC26-51EE-48DF-A3CB-F2B9E6A92468}" type="presParOf" srcId="{FB147691-106B-44DF-BDEA-A7D9272A34E6}" destId="{3C9D6545-0F5A-414D-8E34-BCFFAE6A3F11}" srcOrd="0" destOrd="0" presId="urn:microsoft.com/office/officeart/2005/8/layout/vList3"/>
    <dgm:cxn modelId="{F7A5503A-AED9-49F2-98F9-E1BE1DF3B851}" type="presParOf" srcId="{FB147691-106B-44DF-BDEA-A7D9272A34E6}" destId="{314EE858-5F9D-4EAA-BCF7-2A50BBBABB31}" srcOrd="1" destOrd="0" presId="urn:microsoft.com/office/officeart/2005/8/layout/vList3"/>
    <dgm:cxn modelId="{99775440-D342-4803-B9DB-6B7CF592C61A}" type="presParOf" srcId="{0AEEA83D-7D9E-4CAC-81A0-6A95A54F7414}" destId="{4D215732-CF0A-449F-85ED-3A9BD4B9AAA7}" srcOrd="1" destOrd="0" presId="urn:microsoft.com/office/officeart/2005/8/layout/vList3"/>
    <dgm:cxn modelId="{67AEDD26-4256-4802-ACBC-5CC479BDD471}" type="presParOf" srcId="{0AEEA83D-7D9E-4CAC-81A0-6A95A54F7414}" destId="{8EEDD524-8E9E-4C46-8C2B-00FCD061624A}" srcOrd="2" destOrd="0" presId="urn:microsoft.com/office/officeart/2005/8/layout/vList3"/>
    <dgm:cxn modelId="{8E3CC050-2419-4485-8D62-D21D76859FA9}" type="presParOf" srcId="{8EEDD524-8E9E-4C46-8C2B-00FCD061624A}" destId="{49FCE7F4-6C5C-46CD-A602-97D1E5B9BA20}" srcOrd="0" destOrd="0" presId="urn:microsoft.com/office/officeart/2005/8/layout/vList3"/>
    <dgm:cxn modelId="{7FC007EE-9C6B-4E9C-BA89-FC21F7E666FF}" type="presParOf" srcId="{8EEDD524-8E9E-4C46-8C2B-00FCD061624A}" destId="{E2552872-5281-4BCE-98CB-C47F45BCC1E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F3BE48-C13C-41E4-A395-526545F1D5B7}" type="doc">
      <dgm:prSet loTypeId="urn:microsoft.com/office/officeart/2005/8/layout/chart3" loCatId="cycle" qsTypeId="urn:microsoft.com/office/officeart/2009/2/quickstyle/3d8" qsCatId="3D" csTypeId="urn:microsoft.com/office/officeart/2005/8/colors/colorful4" csCatId="colorful" phldr="1"/>
      <dgm:spPr/>
    </dgm:pt>
    <dgm:pt modelId="{B91C0FBE-4665-496E-BE96-A2A97A983963}">
      <dgm:prSet phldrT="[Text]" custT="1"/>
      <dgm:spPr/>
      <dgm:t>
        <a:bodyPr/>
        <a:lstStyle/>
        <a:p>
          <a:r>
            <a:rPr lang="en-US" sz="1800" b="1" dirty="0" err="1">
              <a:solidFill>
                <a:srgbClr val="FFFF00"/>
              </a:solidFill>
              <a:effectLst/>
              <a:latin typeface="Bahnschrift Condensed" panose="020B0502040204020203" pitchFamily="34" charset="0"/>
            </a:rPr>
            <a:t>Barang-barang</a:t>
          </a:r>
          <a:r>
            <a:rPr lang="en-US" sz="1800" b="1" dirty="0">
              <a:solidFill>
                <a:srgbClr val="FFFF00"/>
              </a:solidFill>
              <a:effectLst/>
              <a:latin typeface="Bahnschrift Condensed" panose="020B0502040204020203" pitchFamily="34" charset="0"/>
            </a:rPr>
            <a:t> </a:t>
          </a:r>
          <a:r>
            <a:rPr lang="en-US" sz="1800" b="1" dirty="0" err="1">
              <a:solidFill>
                <a:srgbClr val="FFFF00"/>
              </a:solidFill>
              <a:effectLst/>
              <a:latin typeface="Bahnschrift Condensed" panose="020B0502040204020203" pitchFamily="34" charset="0"/>
            </a:rPr>
            <a:t>perhiasan</a:t>
          </a:r>
          <a:endParaRPr lang="en-ID" sz="1800" b="1" dirty="0">
            <a:solidFill>
              <a:srgbClr val="FFFF00"/>
            </a:solidFill>
            <a:effectLst/>
            <a:latin typeface="Bahnschrift Condensed" panose="020B0502040204020203" pitchFamily="34" charset="0"/>
          </a:endParaRPr>
        </a:p>
      </dgm:t>
    </dgm:pt>
    <dgm:pt modelId="{EE3BEE19-BE86-44A6-9BA3-D3A674C7E53F}" type="parTrans" cxnId="{D08B5473-6F55-40AF-9945-E3F2CE36D7B3}">
      <dgm:prSet/>
      <dgm:spPr/>
      <dgm:t>
        <a:bodyPr/>
        <a:lstStyle/>
        <a:p>
          <a:endParaRPr lang="en-ID" sz="1800" b="1">
            <a:solidFill>
              <a:srgbClr val="FFFF00"/>
            </a:solidFill>
            <a:effectLst/>
            <a:latin typeface="Bahnschrift Condensed" panose="020B0502040204020203" pitchFamily="34" charset="0"/>
          </a:endParaRPr>
        </a:p>
      </dgm:t>
    </dgm:pt>
    <dgm:pt modelId="{E2A3B53E-CCAB-4BE3-8A60-DC8492D53609}" type="sibTrans" cxnId="{D08B5473-6F55-40AF-9945-E3F2CE36D7B3}">
      <dgm:prSet/>
      <dgm:spPr/>
      <dgm:t>
        <a:bodyPr/>
        <a:lstStyle/>
        <a:p>
          <a:endParaRPr lang="en-ID" sz="1800" b="1">
            <a:solidFill>
              <a:srgbClr val="FFFF00"/>
            </a:solidFill>
            <a:effectLst/>
            <a:latin typeface="Bahnschrift Condensed" panose="020B0502040204020203" pitchFamily="34" charset="0"/>
          </a:endParaRPr>
        </a:p>
      </dgm:t>
    </dgm:pt>
    <dgm:pt modelId="{B0460720-3833-4832-B67D-6C3157FE1CCA}">
      <dgm:prSet phldrT="[Text]" custT="1"/>
      <dgm:spPr/>
      <dgm:t>
        <a:bodyPr/>
        <a:lstStyle/>
        <a:p>
          <a:r>
            <a:rPr lang="en-US" sz="1800" b="1">
              <a:solidFill>
                <a:srgbClr val="FFFF00"/>
              </a:solidFill>
              <a:effectLst/>
              <a:latin typeface="Bahnschrift Condensed" panose="020B0502040204020203" pitchFamily="34" charset="0"/>
            </a:rPr>
            <a:t>Barang-barang elektronik</a:t>
          </a:r>
          <a:endParaRPr lang="en-ID" sz="1800" b="1" dirty="0">
            <a:solidFill>
              <a:srgbClr val="FFFF00"/>
            </a:solidFill>
            <a:effectLst/>
            <a:latin typeface="Bahnschrift Condensed" panose="020B0502040204020203" pitchFamily="34" charset="0"/>
          </a:endParaRPr>
        </a:p>
      </dgm:t>
    </dgm:pt>
    <dgm:pt modelId="{24B18BBF-B7C4-4F73-BF19-C69C307B5775}" type="parTrans" cxnId="{F86C2402-B990-4A84-A611-E2C67C00A31A}">
      <dgm:prSet/>
      <dgm:spPr/>
      <dgm:t>
        <a:bodyPr/>
        <a:lstStyle/>
        <a:p>
          <a:endParaRPr lang="en-ID" sz="1800" b="1">
            <a:solidFill>
              <a:srgbClr val="FFFF00"/>
            </a:solidFill>
            <a:effectLst/>
            <a:latin typeface="Bahnschrift Condensed" panose="020B0502040204020203" pitchFamily="34" charset="0"/>
          </a:endParaRPr>
        </a:p>
      </dgm:t>
    </dgm:pt>
    <dgm:pt modelId="{58C0C6FF-847C-4E9C-97EC-860CC1E68E6B}" type="sibTrans" cxnId="{F86C2402-B990-4A84-A611-E2C67C00A31A}">
      <dgm:prSet/>
      <dgm:spPr/>
      <dgm:t>
        <a:bodyPr/>
        <a:lstStyle/>
        <a:p>
          <a:endParaRPr lang="en-ID" sz="1800" b="1">
            <a:solidFill>
              <a:srgbClr val="FFFF00"/>
            </a:solidFill>
            <a:effectLst/>
            <a:latin typeface="Bahnschrift Condensed" panose="020B0502040204020203" pitchFamily="34" charset="0"/>
          </a:endParaRPr>
        </a:p>
      </dgm:t>
    </dgm:pt>
    <dgm:pt modelId="{053C9BA3-5B30-4160-B725-E76DADFB63BA}">
      <dgm:prSet phldrT="[Text]" custT="1"/>
      <dgm:spPr/>
      <dgm:t>
        <a:bodyPr/>
        <a:lstStyle/>
        <a:p>
          <a:r>
            <a:rPr lang="en-US" sz="1800" b="1" dirty="0" err="1">
              <a:solidFill>
                <a:srgbClr val="FFFF00"/>
              </a:solidFill>
              <a:effectLst/>
              <a:latin typeface="Bahnschrift Condensed" panose="020B0502040204020203" pitchFamily="34" charset="0"/>
            </a:rPr>
            <a:t>Kendaraan</a:t>
          </a:r>
          <a:r>
            <a:rPr lang="en-US" sz="1800" b="1" dirty="0">
              <a:solidFill>
                <a:srgbClr val="FFFF00"/>
              </a:solidFill>
              <a:effectLst/>
              <a:latin typeface="Bahnschrift Condensed" panose="020B0502040204020203" pitchFamily="34" charset="0"/>
            </a:rPr>
            <a:t> : </a:t>
          </a:r>
          <a:r>
            <a:rPr lang="en-US" sz="1800" b="1" dirty="0" err="1">
              <a:solidFill>
                <a:srgbClr val="FFFF00"/>
              </a:solidFill>
              <a:effectLst/>
              <a:latin typeface="Bahnschrift Condensed" panose="020B0502040204020203" pitchFamily="34" charset="0"/>
            </a:rPr>
            <a:t>sepeda</a:t>
          </a:r>
          <a:r>
            <a:rPr lang="en-US" sz="1800" b="1" dirty="0">
              <a:solidFill>
                <a:srgbClr val="FFFF00"/>
              </a:solidFill>
              <a:effectLst/>
              <a:latin typeface="Bahnschrift Condensed" panose="020B0502040204020203" pitchFamily="34" charset="0"/>
            </a:rPr>
            <a:t>, </a:t>
          </a:r>
          <a:r>
            <a:rPr lang="en-US" sz="1800" b="1" dirty="0" err="1">
              <a:solidFill>
                <a:srgbClr val="FFFF00"/>
              </a:solidFill>
              <a:effectLst/>
              <a:latin typeface="Bahnschrift Condensed" panose="020B0502040204020203" pitchFamily="34" charset="0"/>
            </a:rPr>
            <a:t>sepeda</a:t>
          </a:r>
          <a:r>
            <a:rPr lang="en-US" sz="1800" b="1" dirty="0">
              <a:solidFill>
                <a:srgbClr val="FFFF00"/>
              </a:solidFill>
              <a:effectLst/>
              <a:latin typeface="Bahnschrift Condensed" panose="020B0502040204020203" pitchFamily="34" charset="0"/>
            </a:rPr>
            <a:t> motor, </a:t>
          </a:r>
          <a:r>
            <a:rPr lang="en-US" sz="1800" b="1" dirty="0" err="1">
              <a:solidFill>
                <a:srgbClr val="FFFF00"/>
              </a:solidFill>
              <a:effectLst/>
              <a:latin typeface="Bahnschrift Condensed" panose="020B0502040204020203" pitchFamily="34" charset="0"/>
            </a:rPr>
            <a:t>mobil</a:t>
          </a:r>
          <a:endParaRPr lang="en-ID" sz="1800" b="1" dirty="0">
            <a:solidFill>
              <a:srgbClr val="FFFF00"/>
            </a:solidFill>
            <a:effectLst/>
            <a:latin typeface="Bahnschrift Condensed" panose="020B0502040204020203" pitchFamily="34" charset="0"/>
          </a:endParaRPr>
        </a:p>
      </dgm:t>
    </dgm:pt>
    <dgm:pt modelId="{A969BBE9-35E9-478B-BDA5-9F55D1ED624D}" type="parTrans" cxnId="{8E311D35-3BED-440D-80DA-3B3107284E29}">
      <dgm:prSet/>
      <dgm:spPr/>
      <dgm:t>
        <a:bodyPr/>
        <a:lstStyle/>
        <a:p>
          <a:endParaRPr lang="en-ID" sz="1800" b="1">
            <a:solidFill>
              <a:srgbClr val="FFFF00"/>
            </a:solidFill>
            <a:effectLst/>
            <a:latin typeface="Bahnschrift Condensed" panose="020B0502040204020203" pitchFamily="34" charset="0"/>
          </a:endParaRPr>
        </a:p>
      </dgm:t>
    </dgm:pt>
    <dgm:pt modelId="{7D76B6C4-4598-4252-AB56-7560519FBF95}" type="sibTrans" cxnId="{8E311D35-3BED-440D-80DA-3B3107284E29}">
      <dgm:prSet/>
      <dgm:spPr/>
      <dgm:t>
        <a:bodyPr/>
        <a:lstStyle/>
        <a:p>
          <a:endParaRPr lang="en-ID" sz="1800" b="1">
            <a:solidFill>
              <a:srgbClr val="FFFF00"/>
            </a:solidFill>
            <a:effectLst/>
            <a:latin typeface="Bahnschrift Condensed" panose="020B0502040204020203" pitchFamily="34" charset="0"/>
          </a:endParaRPr>
        </a:p>
      </dgm:t>
    </dgm:pt>
    <dgm:pt modelId="{9E951F97-56CC-4108-8234-236BF900F213}">
      <dgm:prSet phldrT="[Text]" custT="1"/>
      <dgm:spPr/>
      <dgm:t>
        <a:bodyPr/>
        <a:lstStyle/>
        <a:p>
          <a:r>
            <a:rPr lang="en-US" sz="1800" b="1">
              <a:solidFill>
                <a:srgbClr val="FFFF00"/>
              </a:solidFill>
              <a:effectLst/>
              <a:latin typeface="Bahnschrift Condensed" panose="020B0502040204020203" pitchFamily="34" charset="0"/>
            </a:rPr>
            <a:t>Mesin Jahit, mesin motor kapal</a:t>
          </a:r>
          <a:endParaRPr lang="en-ID" sz="1800" b="1" dirty="0">
            <a:solidFill>
              <a:srgbClr val="FFFF00"/>
            </a:solidFill>
            <a:effectLst/>
            <a:latin typeface="Bahnschrift Condensed" panose="020B0502040204020203" pitchFamily="34" charset="0"/>
          </a:endParaRPr>
        </a:p>
      </dgm:t>
    </dgm:pt>
    <dgm:pt modelId="{B4161A9F-6416-47C4-AD75-43EBED0D66AF}" type="parTrans" cxnId="{A4851DF2-16F1-4EF6-B54F-03D77EAB65B4}">
      <dgm:prSet/>
      <dgm:spPr/>
      <dgm:t>
        <a:bodyPr/>
        <a:lstStyle/>
        <a:p>
          <a:endParaRPr lang="en-ID" sz="1800" b="1">
            <a:solidFill>
              <a:srgbClr val="FFFF00"/>
            </a:solidFill>
            <a:effectLst/>
            <a:latin typeface="Bahnschrift Condensed" panose="020B0502040204020203" pitchFamily="34" charset="0"/>
          </a:endParaRPr>
        </a:p>
      </dgm:t>
    </dgm:pt>
    <dgm:pt modelId="{840D60E7-A531-4AA9-BDB7-EF76FC94AF70}" type="sibTrans" cxnId="{A4851DF2-16F1-4EF6-B54F-03D77EAB65B4}">
      <dgm:prSet/>
      <dgm:spPr/>
      <dgm:t>
        <a:bodyPr/>
        <a:lstStyle/>
        <a:p>
          <a:endParaRPr lang="en-ID" sz="1800" b="1">
            <a:solidFill>
              <a:srgbClr val="FFFF00"/>
            </a:solidFill>
            <a:effectLst/>
            <a:latin typeface="Bahnschrift Condensed" panose="020B0502040204020203" pitchFamily="34" charset="0"/>
          </a:endParaRPr>
        </a:p>
      </dgm:t>
    </dgm:pt>
    <dgm:pt modelId="{A86A729C-EEA5-4FC9-B663-1B5CC9E3BEEB}">
      <dgm:prSet phldrT="[Text]" custT="1"/>
      <dgm:spPr/>
      <dgm:t>
        <a:bodyPr/>
        <a:lstStyle/>
        <a:p>
          <a:r>
            <a:rPr lang="en-US" sz="1800" b="1">
              <a:solidFill>
                <a:srgbClr val="FFFF00"/>
              </a:solidFill>
              <a:effectLst/>
              <a:latin typeface="Bahnschrift Condensed" panose="020B0502040204020203" pitchFamily="34" charset="0"/>
            </a:rPr>
            <a:t>Tekstil : kain batik, permadani</a:t>
          </a:r>
          <a:endParaRPr lang="en-ID" sz="1800" b="1" dirty="0">
            <a:solidFill>
              <a:srgbClr val="FFFF00"/>
            </a:solidFill>
            <a:effectLst/>
            <a:latin typeface="Bahnschrift Condensed" panose="020B0502040204020203" pitchFamily="34" charset="0"/>
          </a:endParaRPr>
        </a:p>
      </dgm:t>
    </dgm:pt>
    <dgm:pt modelId="{CC401A97-D5D3-4C89-AF8C-1737DAEDDFDB}" type="parTrans" cxnId="{CCFEC4E0-8E5B-42F2-AA97-7F36F4E90366}">
      <dgm:prSet/>
      <dgm:spPr/>
      <dgm:t>
        <a:bodyPr/>
        <a:lstStyle/>
        <a:p>
          <a:endParaRPr lang="en-ID" sz="1800" b="1">
            <a:solidFill>
              <a:srgbClr val="FFFF00"/>
            </a:solidFill>
            <a:effectLst/>
            <a:latin typeface="Bahnschrift Condensed" panose="020B0502040204020203" pitchFamily="34" charset="0"/>
          </a:endParaRPr>
        </a:p>
      </dgm:t>
    </dgm:pt>
    <dgm:pt modelId="{53346829-3146-4A38-BD63-D13F3785A79F}" type="sibTrans" cxnId="{CCFEC4E0-8E5B-42F2-AA97-7F36F4E90366}">
      <dgm:prSet/>
      <dgm:spPr/>
      <dgm:t>
        <a:bodyPr/>
        <a:lstStyle/>
        <a:p>
          <a:endParaRPr lang="en-ID" sz="1800" b="1">
            <a:solidFill>
              <a:srgbClr val="FFFF00"/>
            </a:solidFill>
            <a:effectLst/>
            <a:latin typeface="Bahnschrift Condensed" panose="020B0502040204020203" pitchFamily="34" charset="0"/>
          </a:endParaRPr>
        </a:p>
      </dgm:t>
    </dgm:pt>
    <dgm:pt modelId="{3674D1A3-8568-4A7F-8CBE-799C91EF8DF2}">
      <dgm:prSet phldrT="[Text]" custT="1"/>
      <dgm:spPr/>
      <dgm:t>
        <a:bodyPr/>
        <a:lstStyle/>
        <a:p>
          <a:r>
            <a:rPr lang="en-US" sz="1800" b="1">
              <a:solidFill>
                <a:srgbClr val="FFFF00"/>
              </a:solidFill>
              <a:effectLst/>
              <a:latin typeface="Bahnschrift Condensed" panose="020B0502040204020203" pitchFamily="34" charset="0"/>
            </a:rPr>
            <a:t>Barang-barang lain</a:t>
          </a:r>
          <a:endParaRPr lang="en-ID" sz="1800" b="1" dirty="0">
            <a:solidFill>
              <a:srgbClr val="FFFF00"/>
            </a:solidFill>
            <a:effectLst/>
            <a:latin typeface="Bahnschrift Condensed" panose="020B0502040204020203" pitchFamily="34" charset="0"/>
          </a:endParaRPr>
        </a:p>
      </dgm:t>
    </dgm:pt>
    <dgm:pt modelId="{34CC8E7D-94CD-4556-BB11-F9F07DC3AB51}" type="parTrans" cxnId="{7199A3D8-AF71-4A7C-BDDE-EBEADE7C59D1}">
      <dgm:prSet/>
      <dgm:spPr/>
      <dgm:t>
        <a:bodyPr/>
        <a:lstStyle/>
        <a:p>
          <a:endParaRPr lang="en-ID" sz="1800" b="1">
            <a:solidFill>
              <a:srgbClr val="FFFF00"/>
            </a:solidFill>
            <a:effectLst/>
            <a:latin typeface="Bahnschrift Condensed" panose="020B0502040204020203" pitchFamily="34" charset="0"/>
          </a:endParaRPr>
        </a:p>
      </dgm:t>
    </dgm:pt>
    <dgm:pt modelId="{F1384A65-2425-46B7-A11A-A1FC7B29CDE3}" type="sibTrans" cxnId="{7199A3D8-AF71-4A7C-BDDE-EBEADE7C59D1}">
      <dgm:prSet/>
      <dgm:spPr/>
      <dgm:t>
        <a:bodyPr/>
        <a:lstStyle/>
        <a:p>
          <a:endParaRPr lang="en-ID" sz="1800" b="1">
            <a:solidFill>
              <a:srgbClr val="FFFF00"/>
            </a:solidFill>
            <a:effectLst/>
            <a:latin typeface="Bahnschrift Condensed" panose="020B0502040204020203" pitchFamily="34" charset="0"/>
          </a:endParaRPr>
        </a:p>
      </dgm:t>
    </dgm:pt>
    <dgm:pt modelId="{B7F5826C-7F07-437D-9CE0-7D582C0C885C}">
      <dgm:prSet phldrT="[Text]" custT="1"/>
      <dgm:spPr/>
      <dgm:t>
        <a:bodyPr/>
        <a:lstStyle/>
        <a:p>
          <a:r>
            <a:rPr lang="en-US" sz="1800" b="1">
              <a:solidFill>
                <a:srgbClr val="FFFF00"/>
              </a:solidFill>
              <a:effectLst/>
              <a:latin typeface="Bahnschrift Condensed" panose="020B0502040204020203" pitchFamily="34" charset="0"/>
            </a:rPr>
            <a:t>Barang-barang rumah tangga</a:t>
          </a:r>
          <a:endParaRPr lang="en-ID" sz="1800" b="1" dirty="0">
            <a:solidFill>
              <a:srgbClr val="FFFF00"/>
            </a:solidFill>
            <a:effectLst/>
            <a:latin typeface="Bahnschrift Condensed" panose="020B0502040204020203" pitchFamily="34" charset="0"/>
          </a:endParaRPr>
        </a:p>
      </dgm:t>
    </dgm:pt>
    <dgm:pt modelId="{0C37EF98-84D9-4EBD-81CF-79ED1C289053}" type="parTrans" cxnId="{B607065B-DB67-4A7D-A24D-CD9375CB60BC}">
      <dgm:prSet/>
      <dgm:spPr/>
      <dgm:t>
        <a:bodyPr/>
        <a:lstStyle/>
        <a:p>
          <a:endParaRPr lang="en-ID" sz="1800" b="1">
            <a:solidFill>
              <a:srgbClr val="FFFF00"/>
            </a:solidFill>
            <a:effectLst/>
            <a:latin typeface="Bahnschrift Condensed" panose="020B0502040204020203" pitchFamily="34" charset="0"/>
          </a:endParaRPr>
        </a:p>
      </dgm:t>
    </dgm:pt>
    <dgm:pt modelId="{63808A76-D522-462F-B585-69EDF6D921CC}" type="sibTrans" cxnId="{B607065B-DB67-4A7D-A24D-CD9375CB60BC}">
      <dgm:prSet/>
      <dgm:spPr/>
      <dgm:t>
        <a:bodyPr/>
        <a:lstStyle/>
        <a:p>
          <a:endParaRPr lang="en-ID" sz="1800" b="1">
            <a:solidFill>
              <a:srgbClr val="FFFF00"/>
            </a:solidFill>
            <a:effectLst/>
            <a:latin typeface="Bahnschrift Condensed" panose="020B0502040204020203" pitchFamily="34" charset="0"/>
          </a:endParaRPr>
        </a:p>
      </dgm:t>
    </dgm:pt>
    <dgm:pt modelId="{0E1BC5AB-48B9-4B2E-91D8-E32B6C6A9885}" type="pres">
      <dgm:prSet presAssocID="{C4F3BE48-C13C-41E4-A395-526545F1D5B7}" presName="compositeShape" presStyleCnt="0">
        <dgm:presLayoutVars>
          <dgm:chMax val="7"/>
          <dgm:dir/>
          <dgm:resizeHandles val="exact"/>
        </dgm:presLayoutVars>
      </dgm:prSet>
      <dgm:spPr/>
    </dgm:pt>
    <dgm:pt modelId="{866045A9-1293-4526-BB8A-BE2F6E473397}" type="pres">
      <dgm:prSet presAssocID="{C4F3BE48-C13C-41E4-A395-526545F1D5B7}" presName="wedge1" presStyleLbl="node1" presStyleIdx="0" presStyleCnt="7"/>
      <dgm:spPr/>
      <dgm:t>
        <a:bodyPr/>
        <a:lstStyle/>
        <a:p>
          <a:endParaRPr lang="en-US"/>
        </a:p>
      </dgm:t>
    </dgm:pt>
    <dgm:pt modelId="{39EB2673-A860-4DC7-8FFE-C52894D2A90C}" type="pres">
      <dgm:prSet presAssocID="{C4F3BE48-C13C-41E4-A395-526545F1D5B7}" presName="wedge1Tx" presStyleLbl="node1" presStyleIdx="0" presStyleCnt="7">
        <dgm:presLayoutVars>
          <dgm:chMax val="0"/>
          <dgm:chPref val="0"/>
          <dgm:bulletEnabled val="1"/>
        </dgm:presLayoutVars>
      </dgm:prSet>
      <dgm:spPr/>
      <dgm:t>
        <a:bodyPr/>
        <a:lstStyle/>
        <a:p>
          <a:endParaRPr lang="en-US"/>
        </a:p>
      </dgm:t>
    </dgm:pt>
    <dgm:pt modelId="{1F7C0C64-87C0-4BD6-B6C0-3E79279BDA27}" type="pres">
      <dgm:prSet presAssocID="{C4F3BE48-C13C-41E4-A395-526545F1D5B7}" presName="wedge2" presStyleLbl="node1" presStyleIdx="1" presStyleCnt="7"/>
      <dgm:spPr/>
      <dgm:t>
        <a:bodyPr/>
        <a:lstStyle/>
        <a:p>
          <a:endParaRPr lang="en-US"/>
        </a:p>
      </dgm:t>
    </dgm:pt>
    <dgm:pt modelId="{831D9ED5-931B-4B6F-A979-F89137613E20}" type="pres">
      <dgm:prSet presAssocID="{C4F3BE48-C13C-41E4-A395-526545F1D5B7}" presName="wedge2Tx" presStyleLbl="node1" presStyleIdx="1" presStyleCnt="7">
        <dgm:presLayoutVars>
          <dgm:chMax val="0"/>
          <dgm:chPref val="0"/>
          <dgm:bulletEnabled val="1"/>
        </dgm:presLayoutVars>
      </dgm:prSet>
      <dgm:spPr/>
      <dgm:t>
        <a:bodyPr/>
        <a:lstStyle/>
        <a:p>
          <a:endParaRPr lang="en-US"/>
        </a:p>
      </dgm:t>
    </dgm:pt>
    <dgm:pt modelId="{642EFD06-24C2-4B5A-960C-580B26ECC236}" type="pres">
      <dgm:prSet presAssocID="{C4F3BE48-C13C-41E4-A395-526545F1D5B7}" presName="wedge3" presStyleLbl="node1" presStyleIdx="2" presStyleCnt="7"/>
      <dgm:spPr/>
      <dgm:t>
        <a:bodyPr/>
        <a:lstStyle/>
        <a:p>
          <a:endParaRPr lang="en-US"/>
        </a:p>
      </dgm:t>
    </dgm:pt>
    <dgm:pt modelId="{84443D4D-39C3-46FF-8EAA-F741D9258745}" type="pres">
      <dgm:prSet presAssocID="{C4F3BE48-C13C-41E4-A395-526545F1D5B7}" presName="wedge3Tx" presStyleLbl="node1" presStyleIdx="2" presStyleCnt="7">
        <dgm:presLayoutVars>
          <dgm:chMax val="0"/>
          <dgm:chPref val="0"/>
          <dgm:bulletEnabled val="1"/>
        </dgm:presLayoutVars>
      </dgm:prSet>
      <dgm:spPr/>
      <dgm:t>
        <a:bodyPr/>
        <a:lstStyle/>
        <a:p>
          <a:endParaRPr lang="en-US"/>
        </a:p>
      </dgm:t>
    </dgm:pt>
    <dgm:pt modelId="{1029432E-A769-4F4D-932D-BE9497E8E801}" type="pres">
      <dgm:prSet presAssocID="{C4F3BE48-C13C-41E4-A395-526545F1D5B7}" presName="wedge4" presStyleLbl="node1" presStyleIdx="3" presStyleCnt="7"/>
      <dgm:spPr/>
      <dgm:t>
        <a:bodyPr/>
        <a:lstStyle/>
        <a:p>
          <a:endParaRPr lang="en-US"/>
        </a:p>
      </dgm:t>
    </dgm:pt>
    <dgm:pt modelId="{02A60A4C-2952-4ED9-8A60-30BFB4293C04}" type="pres">
      <dgm:prSet presAssocID="{C4F3BE48-C13C-41E4-A395-526545F1D5B7}" presName="wedge4Tx" presStyleLbl="node1" presStyleIdx="3" presStyleCnt="7">
        <dgm:presLayoutVars>
          <dgm:chMax val="0"/>
          <dgm:chPref val="0"/>
          <dgm:bulletEnabled val="1"/>
        </dgm:presLayoutVars>
      </dgm:prSet>
      <dgm:spPr/>
      <dgm:t>
        <a:bodyPr/>
        <a:lstStyle/>
        <a:p>
          <a:endParaRPr lang="en-US"/>
        </a:p>
      </dgm:t>
    </dgm:pt>
    <dgm:pt modelId="{5370D81A-C022-46CE-8AD1-EAFE5344A8AF}" type="pres">
      <dgm:prSet presAssocID="{C4F3BE48-C13C-41E4-A395-526545F1D5B7}" presName="wedge5" presStyleLbl="node1" presStyleIdx="4" presStyleCnt="7"/>
      <dgm:spPr/>
      <dgm:t>
        <a:bodyPr/>
        <a:lstStyle/>
        <a:p>
          <a:endParaRPr lang="en-US"/>
        </a:p>
      </dgm:t>
    </dgm:pt>
    <dgm:pt modelId="{BEA8BAD1-E980-4498-9726-DBB67E6D60C3}" type="pres">
      <dgm:prSet presAssocID="{C4F3BE48-C13C-41E4-A395-526545F1D5B7}" presName="wedge5Tx" presStyleLbl="node1" presStyleIdx="4" presStyleCnt="7">
        <dgm:presLayoutVars>
          <dgm:chMax val="0"/>
          <dgm:chPref val="0"/>
          <dgm:bulletEnabled val="1"/>
        </dgm:presLayoutVars>
      </dgm:prSet>
      <dgm:spPr/>
      <dgm:t>
        <a:bodyPr/>
        <a:lstStyle/>
        <a:p>
          <a:endParaRPr lang="en-US"/>
        </a:p>
      </dgm:t>
    </dgm:pt>
    <dgm:pt modelId="{D9385D12-6484-4AF3-B12C-9262E3C15B19}" type="pres">
      <dgm:prSet presAssocID="{C4F3BE48-C13C-41E4-A395-526545F1D5B7}" presName="wedge6" presStyleLbl="node1" presStyleIdx="5" presStyleCnt="7"/>
      <dgm:spPr/>
      <dgm:t>
        <a:bodyPr/>
        <a:lstStyle/>
        <a:p>
          <a:endParaRPr lang="en-US"/>
        </a:p>
      </dgm:t>
    </dgm:pt>
    <dgm:pt modelId="{D99C2053-74B6-40BC-89A8-A6FE7732A339}" type="pres">
      <dgm:prSet presAssocID="{C4F3BE48-C13C-41E4-A395-526545F1D5B7}" presName="wedge6Tx" presStyleLbl="node1" presStyleIdx="5" presStyleCnt="7">
        <dgm:presLayoutVars>
          <dgm:chMax val="0"/>
          <dgm:chPref val="0"/>
          <dgm:bulletEnabled val="1"/>
        </dgm:presLayoutVars>
      </dgm:prSet>
      <dgm:spPr/>
      <dgm:t>
        <a:bodyPr/>
        <a:lstStyle/>
        <a:p>
          <a:endParaRPr lang="en-US"/>
        </a:p>
      </dgm:t>
    </dgm:pt>
    <dgm:pt modelId="{F0BEB42A-D579-457B-89E2-181725FBC391}" type="pres">
      <dgm:prSet presAssocID="{C4F3BE48-C13C-41E4-A395-526545F1D5B7}" presName="wedge7" presStyleLbl="node1" presStyleIdx="6" presStyleCnt="7"/>
      <dgm:spPr/>
      <dgm:t>
        <a:bodyPr/>
        <a:lstStyle/>
        <a:p>
          <a:endParaRPr lang="en-US"/>
        </a:p>
      </dgm:t>
    </dgm:pt>
    <dgm:pt modelId="{26C9817A-D44B-4F1C-81CE-894AAC8E9BA9}" type="pres">
      <dgm:prSet presAssocID="{C4F3BE48-C13C-41E4-A395-526545F1D5B7}" presName="wedge7Tx" presStyleLbl="node1" presStyleIdx="6" presStyleCnt="7">
        <dgm:presLayoutVars>
          <dgm:chMax val="0"/>
          <dgm:chPref val="0"/>
          <dgm:bulletEnabled val="1"/>
        </dgm:presLayoutVars>
      </dgm:prSet>
      <dgm:spPr/>
      <dgm:t>
        <a:bodyPr/>
        <a:lstStyle/>
        <a:p>
          <a:endParaRPr lang="en-US"/>
        </a:p>
      </dgm:t>
    </dgm:pt>
  </dgm:ptLst>
  <dgm:cxnLst>
    <dgm:cxn modelId="{D08B5473-6F55-40AF-9945-E3F2CE36D7B3}" srcId="{C4F3BE48-C13C-41E4-A395-526545F1D5B7}" destId="{B91C0FBE-4665-496E-BE96-A2A97A983963}" srcOrd="0" destOrd="0" parTransId="{EE3BEE19-BE86-44A6-9BA3-D3A674C7E53F}" sibTransId="{E2A3B53E-CCAB-4BE3-8A60-DC8492D53609}"/>
    <dgm:cxn modelId="{8E311D35-3BED-440D-80DA-3B3107284E29}" srcId="{C4F3BE48-C13C-41E4-A395-526545F1D5B7}" destId="{053C9BA3-5B30-4160-B725-E76DADFB63BA}" srcOrd="2" destOrd="0" parTransId="{A969BBE9-35E9-478B-BDA5-9F55D1ED624D}" sibTransId="{7D76B6C4-4598-4252-AB56-7560519FBF95}"/>
    <dgm:cxn modelId="{1E2B91BC-5A4A-4A18-A69D-E095BC7A85BF}" type="presOf" srcId="{B0460720-3833-4832-B67D-6C3157FE1CCA}" destId="{1F7C0C64-87C0-4BD6-B6C0-3E79279BDA27}" srcOrd="0" destOrd="0" presId="urn:microsoft.com/office/officeart/2005/8/layout/chart3"/>
    <dgm:cxn modelId="{79FD1E95-8986-4ED1-A92E-C9452E86F854}" type="presOf" srcId="{053C9BA3-5B30-4160-B725-E76DADFB63BA}" destId="{84443D4D-39C3-46FF-8EAA-F741D9258745}" srcOrd="1" destOrd="0" presId="urn:microsoft.com/office/officeart/2005/8/layout/chart3"/>
    <dgm:cxn modelId="{A4851DF2-16F1-4EF6-B54F-03D77EAB65B4}" srcId="{C4F3BE48-C13C-41E4-A395-526545F1D5B7}" destId="{9E951F97-56CC-4108-8234-236BF900F213}" srcOrd="4" destOrd="0" parTransId="{B4161A9F-6416-47C4-AD75-43EBED0D66AF}" sibTransId="{840D60E7-A531-4AA9-BDB7-EF76FC94AF70}"/>
    <dgm:cxn modelId="{6D623E0A-2BC0-4508-8668-4E5B891C76E7}" type="presOf" srcId="{B0460720-3833-4832-B67D-6C3157FE1CCA}" destId="{831D9ED5-931B-4B6F-A979-F89137613E20}" srcOrd="1" destOrd="0" presId="urn:microsoft.com/office/officeart/2005/8/layout/chart3"/>
    <dgm:cxn modelId="{E2163D83-7230-430C-BC08-E6E6364B5C76}" type="presOf" srcId="{B91C0FBE-4665-496E-BE96-A2A97A983963}" destId="{39EB2673-A860-4DC7-8FFE-C52894D2A90C}" srcOrd="1" destOrd="0" presId="urn:microsoft.com/office/officeart/2005/8/layout/chart3"/>
    <dgm:cxn modelId="{F86C2402-B990-4A84-A611-E2C67C00A31A}" srcId="{C4F3BE48-C13C-41E4-A395-526545F1D5B7}" destId="{B0460720-3833-4832-B67D-6C3157FE1CCA}" srcOrd="1" destOrd="0" parTransId="{24B18BBF-B7C4-4F73-BF19-C69C307B5775}" sibTransId="{58C0C6FF-847C-4E9C-97EC-860CC1E68E6B}"/>
    <dgm:cxn modelId="{BA947D2F-7C86-4B95-811C-BEC4F081C43D}" type="presOf" srcId="{A86A729C-EEA5-4FC9-B663-1B5CC9E3BEEB}" destId="{D99C2053-74B6-40BC-89A8-A6FE7732A339}" srcOrd="1" destOrd="0" presId="urn:microsoft.com/office/officeart/2005/8/layout/chart3"/>
    <dgm:cxn modelId="{7A0B0510-6F95-4354-8A57-627C25327AFF}" type="presOf" srcId="{3674D1A3-8568-4A7F-8CBE-799C91EF8DF2}" destId="{26C9817A-D44B-4F1C-81CE-894AAC8E9BA9}" srcOrd="1" destOrd="0" presId="urn:microsoft.com/office/officeart/2005/8/layout/chart3"/>
    <dgm:cxn modelId="{44465A4E-FA0A-4C56-B444-5BABB3345701}" type="presOf" srcId="{9E951F97-56CC-4108-8234-236BF900F213}" destId="{5370D81A-C022-46CE-8AD1-EAFE5344A8AF}" srcOrd="0" destOrd="0" presId="urn:microsoft.com/office/officeart/2005/8/layout/chart3"/>
    <dgm:cxn modelId="{B4EEE13B-5171-4B89-849B-4822DF75B225}" type="presOf" srcId="{053C9BA3-5B30-4160-B725-E76DADFB63BA}" destId="{642EFD06-24C2-4B5A-960C-580B26ECC236}" srcOrd="0" destOrd="0" presId="urn:microsoft.com/office/officeart/2005/8/layout/chart3"/>
    <dgm:cxn modelId="{B607065B-DB67-4A7D-A24D-CD9375CB60BC}" srcId="{C4F3BE48-C13C-41E4-A395-526545F1D5B7}" destId="{B7F5826C-7F07-437D-9CE0-7D582C0C885C}" srcOrd="3" destOrd="0" parTransId="{0C37EF98-84D9-4EBD-81CF-79ED1C289053}" sibTransId="{63808A76-D522-462F-B585-69EDF6D921CC}"/>
    <dgm:cxn modelId="{7B149D80-BDE8-4956-B07E-CB83720A7919}" type="presOf" srcId="{C4F3BE48-C13C-41E4-A395-526545F1D5B7}" destId="{0E1BC5AB-48B9-4B2E-91D8-E32B6C6A9885}" srcOrd="0" destOrd="0" presId="urn:microsoft.com/office/officeart/2005/8/layout/chart3"/>
    <dgm:cxn modelId="{7199A3D8-AF71-4A7C-BDDE-EBEADE7C59D1}" srcId="{C4F3BE48-C13C-41E4-A395-526545F1D5B7}" destId="{3674D1A3-8568-4A7F-8CBE-799C91EF8DF2}" srcOrd="6" destOrd="0" parTransId="{34CC8E7D-94CD-4556-BB11-F9F07DC3AB51}" sibTransId="{F1384A65-2425-46B7-A11A-A1FC7B29CDE3}"/>
    <dgm:cxn modelId="{273282BA-B730-4EF1-A2AD-C1847B0ACAD5}" type="presOf" srcId="{B7F5826C-7F07-437D-9CE0-7D582C0C885C}" destId="{02A60A4C-2952-4ED9-8A60-30BFB4293C04}" srcOrd="1" destOrd="0" presId="urn:microsoft.com/office/officeart/2005/8/layout/chart3"/>
    <dgm:cxn modelId="{6B25F0BC-B63F-4E03-B6BC-AFA7498FC908}" type="presOf" srcId="{9E951F97-56CC-4108-8234-236BF900F213}" destId="{BEA8BAD1-E980-4498-9726-DBB67E6D60C3}" srcOrd="1" destOrd="0" presId="urn:microsoft.com/office/officeart/2005/8/layout/chart3"/>
    <dgm:cxn modelId="{CCFEC4E0-8E5B-42F2-AA97-7F36F4E90366}" srcId="{C4F3BE48-C13C-41E4-A395-526545F1D5B7}" destId="{A86A729C-EEA5-4FC9-B663-1B5CC9E3BEEB}" srcOrd="5" destOrd="0" parTransId="{CC401A97-D5D3-4C89-AF8C-1737DAEDDFDB}" sibTransId="{53346829-3146-4A38-BD63-D13F3785A79F}"/>
    <dgm:cxn modelId="{FA765F4B-04E9-43E7-A5B7-E9F8C97BFAEA}" type="presOf" srcId="{A86A729C-EEA5-4FC9-B663-1B5CC9E3BEEB}" destId="{D9385D12-6484-4AF3-B12C-9262E3C15B19}" srcOrd="0" destOrd="0" presId="urn:microsoft.com/office/officeart/2005/8/layout/chart3"/>
    <dgm:cxn modelId="{55356B49-AD74-48D4-827A-66522478FCC8}" type="presOf" srcId="{B91C0FBE-4665-496E-BE96-A2A97A983963}" destId="{866045A9-1293-4526-BB8A-BE2F6E473397}" srcOrd="0" destOrd="0" presId="urn:microsoft.com/office/officeart/2005/8/layout/chart3"/>
    <dgm:cxn modelId="{95346EFE-F9E6-4C43-B70C-A5C608B22FA3}" type="presOf" srcId="{B7F5826C-7F07-437D-9CE0-7D582C0C885C}" destId="{1029432E-A769-4F4D-932D-BE9497E8E801}" srcOrd="0" destOrd="0" presId="urn:microsoft.com/office/officeart/2005/8/layout/chart3"/>
    <dgm:cxn modelId="{89CE1BED-40D0-4F4B-8B0A-B8787AD92D1D}" type="presOf" srcId="{3674D1A3-8568-4A7F-8CBE-799C91EF8DF2}" destId="{F0BEB42A-D579-457B-89E2-181725FBC391}" srcOrd="0" destOrd="0" presId="urn:microsoft.com/office/officeart/2005/8/layout/chart3"/>
    <dgm:cxn modelId="{E96505A4-1BD1-480B-95D2-063DAF472A42}" type="presParOf" srcId="{0E1BC5AB-48B9-4B2E-91D8-E32B6C6A9885}" destId="{866045A9-1293-4526-BB8A-BE2F6E473397}" srcOrd="0" destOrd="0" presId="urn:microsoft.com/office/officeart/2005/8/layout/chart3"/>
    <dgm:cxn modelId="{EEA0C2EA-3C2E-414F-AC24-A01F203EBB28}" type="presParOf" srcId="{0E1BC5AB-48B9-4B2E-91D8-E32B6C6A9885}" destId="{39EB2673-A860-4DC7-8FFE-C52894D2A90C}" srcOrd="1" destOrd="0" presId="urn:microsoft.com/office/officeart/2005/8/layout/chart3"/>
    <dgm:cxn modelId="{110C9761-8692-4D20-8AF7-C2B16911A387}" type="presParOf" srcId="{0E1BC5AB-48B9-4B2E-91D8-E32B6C6A9885}" destId="{1F7C0C64-87C0-4BD6-B6C0-3E79279BDA27}" srcOrd="2" destOrd="0" presId="urn:microsoft.com/office/officeart/2005/8/layout/chart3"/>
    <dgm:cxn modelId="{9D2CB827-0A35-4AB5-81A9-DEB6B2849690}" type="presParOf" srcId="{0E1BC5AB-48B9-4B2E-91D8-E32B6C6A9885}" destId="{831D9ED5-931B-4B6F-A979-F89137613E20}" srcOrd="3" destOrd="0" presId="urn:microsoft.com/office/officeart/2005/8/layout/chart3"/>
    <dgm:cxn modelId="{4A17EE2A-588B-452B-91AA-5874373306B0}" type="presParOf" srcId="{0E1BC5AB-48B9-4B2E-91D8-E32B6C6A9885}" destId="{642EFD06-24C2-4B5A-960C-580B26ECC236}" srcOrd="4" destOrd="0" presId="urn:microsoft.com/office/officeart/2005/8/layout/chart3"/>
    <dgm:cxn modelId="{AED038D6-820C-46D6-983F-C541F7F8BB62}" type="presParOf" srcId="{0E1BC5AB-48B9-4B2E-91D8-E32B6C6A9885}" destId="{84443D4D-39C3-46FF-8EAA-F741D9258745}" srcOrd="5" destOrd="0" presId="urn:microsoft.com/office/officeart/2005/8/layout/chart3"/>
    <dgm:cxn modelId="{41AD888F-037B-483E-A5D2-E8A7C66CBDCF}" type="presParOf" srcId="{0E1BC5AB-48B9-4B2E-91D8-E32B6C6A9885}" destId="{1029432E-A769-4F4D-932D-BE9497E8E801}" srcOrd="6" destOrd="0" presId="urn:microsoft.com/office/officeart/2005/8/layout/chart3"/>
    <dgm:cxn modelId="{AB82D914-2054-4FC2-A11A-CB7D076744FC}" type="presParOf" srcId="{0E1BC5AB-48B9-4B2E-91D8-E32B6C6A9885}" destId="{02A60A4C-2952-4ED9-8A60-30BFB4293C04}" srcOrd="7" destOrd="0" presId="urn:microsoft.com/office/officeart/2005/8/layout/chart3"/>
    <dgm:cxn modelId="{9A5014EA-F24A-42E2-9DEA-9E6A012717D1}" type="presParOf" srcId="{0E1BC5AB-48B9-4B2E-91D8-E32B6C6A9885}" destId="{5370D81A-C022-46CE-8AD1-EAFE5344A8AF}" srcOrd="8" destOrd="0" presId="urn:microsoft.com/office/officeart/2005/8/layout/chart3"/>
    <dgm:cxn modelId="{10E2AD70-F609-42D1-ADDF-36608F20DD68}" type="presParOf" srcId="{0E1BC5AB-48B9-4B2E-91D8-E32B6C6A9885}" destId="{BEA8BAD1-E980-4498-9726-DBB67E6D60C3}" srcOrd="9" destOrd="0" presId="urn:microsoft.com/office/officeart/2005/8/layout/chart3"/>
    <dgm:cxn modelId="{C4930808-13CC-4C1A-863E-47CE12104085}" type="presParOf" srcId="{0E1BC5AB-48B9-4B2E-91D8-E32B6C6A9885}" destId="{D9385D12-6484-4AF3-B12C-9262E3C15B19}" srcOrd="10" destOrd="0" presId="urn:microsoft.com/office/officeart/2005/8/layout/chart3"/>
    <dgm:cxn modelId="{C3B3A3CB-129F-489D-83D2-8A9D84ED2A90}" type="presParOf" srcId="{0E1BC5AB-48B9-4B2E-91D8-E32B6C6A9885}" destId="{D99C2053-74B6-40BC-89A8-A6FE7732A339}" srcOrd="11" destOrd="0" presId="urn:microsoft.com/office/officeart/2005/8/layout/chart3"/>
    <dgm:cxn modelId="{73348212-7FD7-4CA1-AF8F-D6F3251A4234}" type="presParOf" srcId="{0E1BC5AB-48B9-4B2E-91D8-E32B6C6A9885}" destId="{F0BEB42A-D579-457B-89E2-181725FBC391}" srcOrd="12" destOrd="0" presId="urn:microsoft.com/office/officeart/2005/8/layout/chart3"/>
    <dgm:cxn modelId="{BC9A929C-EFB4-4F7F-94D0-455DF9BB1C16}" type="presParOf" srcId="{0E1BC5AB-48B9-4B2E-91D8-E32B6C6A9885}" destId="{26C9817A-D44B-4F1C-81CE-894AAC8E9BA9}" srcOrd="13"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009CAC8-CE61-4FD3-9425-8B5DA1A7B05D}" type="doc">
      <dgm:prSet loTypeId="urn:microsoft.com/office/officeart/2009/layout/ReverseList" loCatId="relationship" qsTypeId="urn:microsoft.com/office/officeart/2005/8/quickstyle/simple1" qsCatId="simple" csTypeId="urn:microsoft.com/office/officeart/2005/8/colors/colorful3" csCatId="colorful" phldr="1"/>
      <dgm:spPr/>
      <dgm:t>
        <a:bodyPr/>
        <a:lstStyle/>
        <a:p>
          <a:endParaRPr lang="en-ID"/>
        </a:p>
      </dgm:t>
    </dgm:pt>
    <dgm:pt modelId="{BEEAF053-B257-4F3D-B9CE-C78C634F3C03}">
      <dgm:prSet phldrT="[Text]"/>
      <dgm:spPr/>
      <dgm:t>
        <a:bodyPr/>
        <a:lstStyle/>
        <a:p>
          <a:pPr algn="ctr"/>
          <a:r>
            <a:rPr lang="en-US" dirty="0" err="1">
              <a:latin typeface="Bahnschrift Condensed" panose="020B0502040204020203" pitchFamily="34" charset="0"/>
            </a:rPr>
            <a:t>Sasaran</a:t>
          </a:r>
          <a:r>
            <a:rPr lang="en-US" dirty="0">
              <a:latin typeface="Bahnschrift Condensed" panose="020B0502040204020203" pitchFamily="34" charset="0"/>
            </a:rPr>
            <a:t> yang </a:t>
          </a:r>
          <a:r>
            <a:rPr lang="en-US" dirty="0" err="1">
              <a:latin typeface="Bahnschrift Condensed" panose="020B0502040204020203" pitchFamily="34" charset="0"/>
            </a:rPr>
            <a:t>dituju</a:t>
          </a:r>
          <a:r>
            <a:rPr lang="en-US" dirty="0">
              <a:latin typeface="Bahnschrift Condensed" panose="020B0502040204020203" pitchFamily="34" charset="0"/>
            </a:rPr>
            <a:t> </a:t>
          </a:r>
          <a:r>
            <a:rPr lang="en-US" dirty="0" err="1">
              <a:latin typeface="Bahnschrift Condensed" panose="020B0502040204020203" pitchFamily="34" charset="0"/>
            </a:rPr>
            <a:t>adalah</a:t>
          </a:r>
          <a:r>
            <a:rPr lang="en-US" dirty="0">
              <a:latin typeface="Bahnschrift Condensed" panose="020B0502040204020203" pitchFamily="34" charset="0"/>
            </a:rPr>
            <a:t> </a:t>
          </a:r>
          <a:r>
            <a:rPr lang="en-US" dirty="0" err="1">
              <a:latin typeface="Bahnschrift Condensed" panose="020B0502040204020203" pitchFamily="34" charset="0"/>
            </a:rPr>
            <a:t>kelas</a:t>
          </a:r>
          <a:r>
            <a:rPr lang="en-US" dirty="0">
              <a:latin typeface="Bahnschrift Condensed" panose="020B0502040204020203" pitchFamily="34" charset="0"/>
            </a:rPr>
            <a:t> </a:t>
          </a:r>
          <a:r>
            <a:rPr lang="en-US" dirty="0" err="1">
              <a:latin typeface="Bahnschrift Condensed" panose="020B0502040204020203" pitchFamily="34" charset="0"/>
            </a:rPr>
            <a:t>memengah</a:t>
          </a:r>
          <a:r>
            <a:rPr lang="en-US" dirty="0">
              <a:latin typeface="Bahnschrift Condensed" panose="020B0502040204020203" pitchFamily="34" charset="0"/>
            </a:rPr>
            <a:t> </a:t>
          </a:r>
          <a:r>
            <a:rPr lang="en-US" dirty="0" err="1">
              <a:latin typeface="Bahnschrift Condensed" panose="020B0502040204020203" pitchFamily="34" charset="0"/>
            </a:rPr>
            <a:t>ke</a:t>
          </a:r>
          <a:r>
            <a:rPr lang="en-US" dirty="0">
              <a:latin typeface="Bahnschrift Condensed" panose="020B0502040204020203" pitchFamily="34" charset="0"/>
            </a:rPr>
            <a:t> </a:t>
          </a:r>
          <a:r>
            <a:rPr lang="en-US" dirty="0" err="1">
              <a:latin typeface="Bahnschrift Condensed" panose="020B0502040204020203" pitchFamily="34" charset="0"/>
            </a:rPr>
            <a:t>bawah</a:t>
          </a:r>
          <a:r>
            <a:rPr lang="en-US" dirty="0">
              <a:latin typeface="Bahnschrift Condensed" panose="020B0502040204020203" pitchFamily="34" charset="0"/>
            </a:rPr>
            <a:t> </a:t>
          </a:r>
          <a:r>
            <a:rPr lang="en-US" dirty="0" err="1">
              <a:latin typeface="Bahnschrift Condensed" panose="020B0502040204020203" pitchFamily="34" charset="0"/>
            </a:rPr>
            <a:t>atau</a:t>
          </a:r>
          <a:r>
            <a:rPr lang="en-US" dirty="0">
              <a:latin typeface="Bahnschrift Condensed" panose="020B0502040204020203" pitchFamily="34" charset="0"/>
            </a:rPr>
            <a:t> </a:t>
          </a:r>
          <a:r>
            <a:rPr lang="en-US" dirty="0" err="1">
              <a:latin typeface="Bahnschrift Condensed" panose="020B0502040204020203" pitchFamily="34" charset="0"/>
            </a:rPr>
            <a:t>kelas</a:t>
          </a:r>
          <a:r>
            <a:rPr lang="en-US" dirty="0">
              <a:latin typeface="Bahnschrift Condensed" panose="020B0502040204020203" pitchFamily="34" charset="0"/>
            </a:rPr>
            <a:t> </a:t>
          </a:r>
          <a:r>
            <a:rPr lang="en-US" dirty="0" err="1">
              <a:latin typeface="Bahnschrift Condensed" panose="020B0502040204020203" pitchFamily="34" charset="0"/>
            </a:rPr>
            <a:t>pinjaman</a:t>
          </a:r>
          <a:r>
            <a:rPr lang="en-US" dirty="0">
              <a:latin typeface="Bahnschrift Condensed" panose="020B0502040204020203" pitchFamily="34" charset="0"/>
            </a:rPr>
            <a:t> yang relative </a:t>
          </a:r>
          <a:r>
            <a:rPr lang="en-US" dirty="0" err="1">
              <a:latin typeface="Bahnschrift Condensed" panose="020B0502040204020203" pitchFamily="34" charset="0"/>
            </a:rPr>
            <a:t>kecil</a:t>
          </a:r>
          <a:endParaRPr lang="en-ID" dirty="0">
            <a:latin typeface="Bahnschrift Condensed" panose="020B0502040204020203" pitchFamily="34" charset="0"/>
          </a:endParaRPr>
        </a:p>
      </dgm:t>
    </dgm:pt>
    <dgm:pt modelId="{3A86056E-7842-41C8-B01E-B92C26526F94}" type="parTrans" cxnId="{0ED7C616-E959-44B9-BA05-15C5F4DE76E5}">
      <dgm:prSet/>
      <dgm:spPr/>
      <dgm:t>
        <a:bodyPr/>
        <a:lstStyle/>
        <a:p>
          <a:pPr algn="ctr"/>
          <a:endParaRPr lang="en-ID">
            <a:latin typeface="Bahnschrift Condensed" panose="020B0502040204020203" pitchFamily="34" charset="0"/>
          </a:endParaRPr>
        </a:p>
      </dgm:t>
    </dgm:pt>
    <dgm:pt modelId="{CC173223-CE7A-4C2B-B356-D66AD93F55A9}" type="sibTrans" cxnId="{0ED7C616-E959-44B9-BA05-15C5F4DE76E5}">
      <dgm:prSet/>
      <dgm:spPr/>
      <dgm:t>
        <a:bodyPr/>
        <a:lstStyle/>
        <a:p>
          <a:pPr algn="ctr"/>
          <a:endParaRPr lang="en-ID">
            <a:latin typeface="Bahnschrift Condensed" panose="020B0502040204020203" pitchFamily="34" charset="0"/>
          </a:endParaRPr>
        </a:p>
      </dgm:t>
    </dgm:pt>
    <dgm:pt modelId="{1E778F96-8ED3-4A31-82ED-F9AC58911926}">
      <dgm:prSet phldrT="[Text]"/>
      <dgm:spPr/>
      <dgm:t>
        <a:bodyPr/>
        <a:lstStyle/>
        <a:p>
          <a:pPr algn="ctr"/>
          <a:r>
            <a:rPr lang="en-US" dirty="0">
              <a:latin typeface="Bahnschrift Condensed" panose="020B0502040204020203" pitchFamily="34" charset="0"/>
            </a:rPr>
            <a:t>Usaha </a:t>
          </a:r>
          <a:r>
            <a:rPr lang="en-US" dirty="0" err="1">
              <a:latin typeface="Bahnschrift Condensed" panose="020B0502040204020203" pitchFamily="34" charset="0"/>
            </a:rPr>
            <a:t>pokok</a:t>
          </a:r>
          <a:r>
            <a:rPr lang="en-US" dirty="0">
              <a:latin typeface="Bahnschrift Condensed" panose="020B0502040204020203" pitchFamily="34" charset="0"/>
            </a:rPr>
            <a:t> yang </a:t>
          </a:r>
          <a:r>
            <a:rPr lang="en-US" dirty="0" err="1">
              <a:latin typeface="Bahnschrift Condensed" panose="020B0502040204020203" pitchFamily="34" charset="0"/>
            </a:rPr>
            <a:t>dijalankan</a:t>
          </a:r>
          <a:r>
            <a:rPr lang="en-US" dirty="0">
              <a:latin typeface="Bahnschrift Condensed" panose="020B0502040204020203" pitchFamily="34" charset="0"/>
            </a:rPr>
            <a:t> </a:t>
          </a:r>
          <a:r>
            <a:rPr lang="en-US" dirty="0" err="1">
              <a:latin typeface="Bahnschrift Condensed" panose="020B0502040204020203" pitchFamily="34" charset="0"/>
            </a:rPr>
            <a:t>Pegadaian</a:t>
          </a:r>
          <a:r>
            <a:rPr lang="en-US" dirty="0">
              <a:latin typeface="Bahnschrift Condensed" panose="020B0502040204020203" pitchFamily="34" charset="0"/>
            </a:rPr>
            <a:t> </a:t>
          </a:r>
          <a:r>
            <a:rPr lang="en-US" dirty="0" err="1">
              <a:latin typeface="Bahnschrift Condensed" panose="020B0502040204020203" pitchFamily="34" charset="0"/>
            </a:rPr>
            <a:t>adalah</a:t>
          </a:r>
          <a:r>
            <a:rPr lang="en-US" dirty="0">
              <a:latin typeface="Bahnschrift Condensed" panose="020B0502040204020203" pitchFamily="34" charset="0"/>
            </a:rPr>
            <a:t> </a:t>
          </a:r>
          <a:r>
            <a:rPr lang="en-US" dirty="0" err="1">
              <a:latin typeface="Bahnschrift Condensed" panose="020B0502040204020203" pitchFamily="34" charset="0"/>
            </a:rPr>
            <a:t>pinjaman</a:t>
          </a:r>
          <a:r>
            <a:rPr lang="en-US" dirty="0">
              <a:latin typeface="Bahnschrift Condensed" panose="020B0502040204020203" pitchFamily="34" charset="0"/>
            </a:rPr>
            <a:t> </a:t>
          </a:r>
          <a:r>
            <a:rPr lang="en-US" dirty="0" err="1">
              <a:latin typeface="Bahnschrift Condensed" panose="020B0502040204020203" pitchFamily="34" charset="0"/>
            </a:rPr>
            <a:t>dengan</a:t>
          </a:r>
          <a:r>
            <a:rPr lang="en-US" dirty="0">
              <a:latin typeface="Bahnschrift Condensed" panose="020B0502040204020203" pitchFamily="34" charset="0"/>
            </a:rPr>
            <a:t> </a:t>
          </a:r>
          <a:r>
            <a:rPr lang="en-US" dirty="0" err="1">
              <a:latin typeface="Bahnschrift Condensed" panose="020B0502040204020203" pitchFamily="34" charset="0"/>
            </a:rPr>
            <a:t>jaminan</a:t>
          </a:r>
          <a:r>
            <a:rPr lang="en-US" dirty="0">
              <a:latin typeface="Bahnschrift Condensed" panose="020B0502040204020203" pitchFamily="34" charset="0"/>
            </a:rPr>
            <a:t> </a:t>
          </a:r>
          <a:r>
            <a:rPr lang="en-US" dirty="0" err="1">
              <a:latin typeface="Bahnschrift Condensed" panose="020B0502040204020203" pitchFamily="34" charset="0"/>
            </a:rPr>
            <a:t>bergerak</a:t>
          </a:r>
          <a:endParaRPr lang="en-ID" dirty="0">
            <a:latin typeface="Bahnschrift Condensed" panose="020B0502040204020203" pitchFamily="34" charset="0"/>
          </a:endParaRPr>
        </a:p>
      </dgm:t>
    </dgm:pt>
    <dgm:pt modelId="{A356D25C-25B7-4966-AB84-EBC4A0263DFC}" type="parTrans" cxnId="{1A64A058-B318-4434-B556-15C31A9E05A7}">
      <dgm:prSet/>
      <dgm:spPr/>
      <dgm:t>
        <a:bodyPr/>
        <a:lstStyle/>
        <a:p>
          <a:pPr algn="ctr"/>
          <a:endParaRPr lang="en-ID"/>
        </a:p>
      </dgm:t>
    </dgm:pt>
    <dgm:pt modelId="{2851AB72-AB92-497F-88B6-EAF0214B35A8}" type="sibTrans" cxnId="{1A64A058-B318-4434-B556-15C31A9E05A7}">
      <dgm:prSet/>
      <dgm:spPr/>
      <dgm:t>
        <a:bodyPr/>
        <a:lstStyle/>
        <a:p>
          <a:pPr algn="ctr"/>
          <a:endParaRPr lang="en-ID"/>
        </a:p>
      </dgm:t>
    </dgm:pt>
    <dgm:pt modelId="{EF026D3A-8920-4F80-B833-D770164701FC}" type="pres">
      <dgm:prSet presAssocID="{4009CAC8-CE61-4FD3-9425-8B5DA1A7B05D}" presName="Name0" presStyleCnt="0">
        <dgm:presLayoutVars>
          <dgm:chMax val="2"/>
          <dgm:chPref val="2"/>
          <dgm:animLvl val="lvl"/>
        </dgm:presLayoutVars>
      </dgm:prSet>
      <dgm:spPr/>
      <dgm:t>
        <a:bodyPr/>
        <a:lstStyle/>
        <a:p>
          <a:endParaRPr lang="en-US"/>
        </a:p>
      </dgm:t>
    </dgm:pt>
    <dgm:pt modelId="{3B844F09-1D7F-4640-80F9-828C56E15AD9}" type="pres">
      <dgm:prSet presAssocID="{4009CAC8-CE61-4FD3-9425-8B5DA1A7B05D}" presName="LeftText" presStyleLbl="revTx" presStyleIdx="0" presStyleCnt="0">
        <dgm:presLayoutVars>
          <dgm:bulletEnabled val="1"/>
        </dgm:presLayoutVars>
      </dgm:prSet>
      <dgm:spPr/>
      <dgm:t>
        <a:bodyPr/>
        <a:lstStyle/>
        <a:p>
          <a:endParaRPr lang="en-US"/>
        </a:p>
      </dgm:t>
    </dgm:pt>
    <dgm:pt modelId="{199B971E-2016-47C7-9252-C9616D64759C}" type="pres">
      <dgm:prSet presAssocID="{4009CAC8-CE61-4FD3-9425-8B5DA1A7B05D}" presName="LeftNode" presStyleLbl="bgImgPlace1" presStyleIdx="0" presStyleCnt="2">
        <dgm:presLayoutVars>
          <dgm:chMax val="2"/>
          <dgm:chPref val="2"/>
        </dgm:presLayoutVars>
      </dgm:prSet>
      <dgm:spPr/>
      <dgm:t>
        <a:bodyPr/>
        <a:lstStyle/>
        <a:p>
          <a:endParaRPr lang="en-US"/>
        </a:p>
      </dgm:t>
    </dgm:pt>
    <dgm:pt modelId="{684C47F6-2D6E-4C05-AB7E-6D2A759E5791}" type="pres">
      <dgm:prSet presAssocID="{4009CAC8-CE61-4FD3-9425-8B5DA1A7B05D}" presName="RightText" presStyleLbl="revTx" presStyleIdx="0" presStyleCnt="0">
        <dgm:presLayoutVars>
          <dgm:bulletEnabled val="1"/>
        </dgm:presLayoutVars>
      </dgm:prSet>
      <dgm:spPr/>
      <dgm:t>
        <a:bodyPr/>
        <a:lstStyle/>
        <a:p>
          <a:endParaRPr lang="en-US"/>
        </a:p>
      </dgm:t>
    </dgm:pt>
    <dgm:pt modelId="{3A2ED7B0-76E5-4426-812E-5D90E14BD65F}" type="pres">
      <dgm:prSet presAssocID="{4009CAC8-CE61-4FD3-9425-8B5DA1A7B05D}" presName="RightNode" presStyleLbl="bgImgPlace1" presStyleIdx="1" presStyleCnt="2">
        <dgm:presLayoutVars>
          <dgm:chMax val="0"/>
          <dgm:chPref val="0"/>
        </dgm:presLayoutVars>
      </dgm:prSet>
      <dgm:spPr/>
      <dgm:t>
        <a:bodyPr/>
        <a:lstStyle/>
        <a:p>
          <a:endParaRPr lang="en-US"/>
        </a:p>
      </dgm:t>
    </dgm:pt>
    <dgm:pt modelId="{BECDAFDC-80C2-4944-8D61-F63CB4A50CE0}" type="pres">
      <dgm:prSet presAssocID="{4009CAC8-CE61-4FD3-9425-8B5DA1A7B05D}" presName="TopArrow" presStyleLbl="node1" presStyleIdx="0" presStyleCnt="2"/>
      <dgm:spPr/>
    </dgm:pt>
    <dgm:pt modelId="{A68AB5BA-1D61-4404-82CA-34783EB2A737}" type="pres">
      <dgm:prSet presAssocID="{4009CAC8-CE61-4FD3-9425-8B5DA1A7B05D}" presName="BottomArrow" presStyleLbl="node1" presStyleIdx="1" presStyleCnt="2"/>
      <dgm:spPr/>
    </dgm:pt>
  </dgm:ptLst>
  <dgm:cxnLst>
    <dgm:cxn modelId="{762E432D-0428-4396-A122-C773E19E7A8F}" type="presOf" srcId="{BEEAF053-B257-4F3D-B9CE-C78C634F3C03}" destId="{3A2ED7B0-76E5-4426-812E-5D90E14BD65F}" srcOrd="1" destOrd="0" presId="urn:microsoft.com/office/officeart/2009/layout/ReverseList"/>
    <dgm:cxn modelId="{5A6D0E2D-DD6F-4EDB-980B-F194E2F00A94}" type="presOf" srcId="{1E778F96-8ED3-4A31-82ED-F9AC58911926}" destId="{199B971E-2016-47C7-9252-C9616D64759C}" srcOrd="1" destOrd="0" presId="urn:microsoft.com/office/officeart/2009/layout/ReverseList"/>
    <dgm:cxn modelId="{0D3E89F9-B477-48F1-9449-3FBC8A9F7BBC}" type="presOf" srcId="{BEEAF053-B257-4F3D-B9CE-C78C634F3C03}" destId="{684C47F6-2D6E-4C05-AB7E-6D2A759E5791}" srcOrd="0" destOrd="0" presId="urn:microsoft.com/office/officeart/2009/layout/ReverseList"/>
    <dgm:cxn modelId="{35F38080-D155-45A0-A83B-292BD6E00FE5}" type="presOf" srcId="{1E778F96-8ED3-4A31-82ED-F9AC58911926}" destId="{3B844F09-1D7F-4640-80F9-828C56E15AD9}" srcOrd="0" destOrd="0" presId="urn:microsoft.com/office/officeart/2009/layout/ReverseList"/>
    <dgm:cxn modelId="{1A64A058-B318-4434-B556-15C31A9E05A7}" srcId="{4009CAC8-CE61-4FD3-9425-8B5DA1A7B05D}" destId="{1E778F96-8ED3-4A31-82ED-F9AC58911926}" srcOrd="0" destOrd="0" parTransId="{A356D25C-25B7-4966-AB84-EBC4A0263DFC}" sibTransId="{2851AB72-AB92-497F-88B6-EAF0214B35A8}"/>
    <dgm:cxn modelId="{0ED7C616-E959-44B9-BA05-15C5F4DE76E5}" srcId="{4009CAC8-CE61-4FD3-9425-8B5DA1A7B05D}" destId="{BEEAF053-B257-4F3D-B9CE-C78C634F3C03}" srcOrd="1" destOrd="0" parTransId="{3A86056E-7842-41C8-B01E-B92C26526F94}" sibTransId="{CC173223-CE7A-4C2B-B356-D66AD93F55A9}"/>
    <dgm:cxn modelId="{17608695-F72D-4E6F-AA26-C9A3F90CB3BA}" type="presOf" srcId="{4009CAC8-CE61-4FD3-9425-8B5DA1A7B05D}" destId="{EF026D3A-8920-4F80-B833-D770164701FC}" srcOrd="0" destOrd="0" presId="urn:microsoft.com/office/officeart/2009/layout/ReverseList"/>
    <dgm:cxn modelId="{E0949D0D-B6FF-4BFB-9D33-FD81489FBF59}" type="presParOf" srcId="{EF026D3A-8920-4F80-B833-D770164701FC}" destId="{3B844F09-1D7F-4640-80F9-828C56E15AD9}" srcOrd="0" destOrd="0" presId="urn:microsoft.com/office/officeart/2009/layout/ReverseList"/>
    <dgm:cxn modelId="{502F2BB9-C612-4F18-B7FE-9C341B6D78EF}" type="presParOf" srcId="{EF026D3A-8920-4F80-B833-D770164701FC}" destId="{199B971E-2016-47C7-9252-C9616D64759C}" srcOrd="1" destOrd="0" presId="urn:microsoft.com/office/officeart/2009/layout/ReverseList"/>
    <dgm:cxn modelId="{21DC00C4-4273-4BDD-9706-16565D984D6F}" type="presParOf" srcId="{EF026D3A-8920-4F80-B833-D770164701FC}" destId="{684C47F6-2D6E-4C05-AB7E-6D2A759E5791}" srcOrd="2" destOrd="0" presId="urn:microsoft.com/office/officeart/2009/layout/ReverseList"/>
    <dgm:cxn modelId="{CA408D0B-62CF-448F-8957-86B93C0CC0EA}" type="presParOf" srcId="{EF026D3A-8920-4F80-B833-D770164701FC}" destId="{3A2ED7B0-76E5-4426-812E-5D90E14BD65F}" srcOrd="3" destOrd="0" presId="urn:microsoft.com/office/officeart/2009/layout/ReverseList"/>
    <dgm:cxn modelId="{84637AEF-6BFD-4F09-B503-5DC04AF017D2}" type="presParOf" srcId="{EF026D3A-8920-4F80-B833-D770164701FC}" destId="{BECDAFDC-80C2-4944-8D61-F63CB4A50CE0}" srcOrd="4" destOrd="0" presId="urn:microsoft.com/office/officeart/2009/layout/ReverseList"/>
    <dgm:cxn modelId="{11D457A4-CFA6-4265-AD65-378D72D66E29}" type="presParOf" srcId="{EF026D3A-8920-4F80-B833-D770164701FC}" destId="{A68AB5BA-1D61-4404-82CA-34783EB2A737}" srcOrd="5" destOrd="0" presId="urn:microsoft.com/office/officeart/2009/layout/Reverse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DA92EAA-95F1-4912-BBE1-CD59CA053399}" type="doc">
      <dgm:prSet loTypeId="urn:microsoft.com/office/officeart/2005/8/layout/process2" loCatId="process" qsTypeId="urn:microsoft.com/office/officeart/2005/8/quickstyle/simple5" qsCatId="simple" csTypeId="urn:microsoft.com/office/officeart/2005/8/colors/colorful2" csCatId="colorful" phldr="1"/>
      <dgm:spPr/>
    </dgm:pt>
    <dgm:pt modelId="{9D327DB7-B5E4-46EF-B12C-7213631D1D48}">
      <dgm:prSet phldrT="[Text]" custT="1"/>
      <dgm:spPr>
        <a:solidFill>
          <a:schemeClr val="accent1">
            <a:lumMod val="40000"/>
            <a:lumOff val="60000"/>
          </a:schemeClr>
        </a:solidFill>
      </dgm:spPr>
      <dgm:t>
        <a:bodyPr/>
        <a:lstStyle/>
        <a:p>
          <a:pPr>
            <a:buFont typeface="Wingdings" panose="05000000000000000000" pitchFamily="2" charset="2"/>
            <a:buChar char="q"/>
          </a:pPr>
          <a:r>
            <a:rPr lang="en-US" sz="1800" dirty="0">
              <a:solidFill>
                <a:schemeClr val="tx1"/>
              </a:solidFill>
              <a:latin typeface="Bahnschrift Condensed" panose="020B0502040204020203" pitchFamily="34" charset="0"/>
            </a:rPr>
            <a:t>Al –Bai </a:t>
          </a:r>
          <a:r>
            <a:rPr lang="en-US" sz="1800" dirty="0" err="1">
              <a:solidFill>
                <a:schemeClr val="tx1"/>
              </a:solidFill>
              <a:latin typeface="Bahnschrift Condensed" panose="020B0502040204020203" pitchFamily="34" charset="0"/>
            </a:rPr>
            <a:t>Bithaman</a:t>
          </a:r>
          <a:r>
            <a:rPr lang="en-US" sz="1800" dirty="0">
              <a:solidFill>
                <a:schemeClr val="tx1"/>
              </a:solidFill>
              <a:latin typeface="Bahnschrift Condensed" panose="020B0502040204020203" pitchFamily="34" charset="0"/>
            </a:rPr>
            <a:t> </a:t>
          </a:r>
          <a:r>
            <a:rPr lang="en-US" sz="1800" dirty="0" err="1">
              <a:solidFill>
                <a:schemeClr val="tx1"/>
              </a:solidFill>
              <a:latin typeface="Bahnschrift Condensed" panose="020B0502040204020203" pitchFamily="34" charset="0"/>
            </a:rPr>
            <a:t>Ajil</a:t>
          </a:r>
          <a:r>
            <a:rPr lang="en-US" sz="1800" dirty="0">
              <a:solidFill>
                <a:schemeClr val="tx1"/>
              </a:solidFill>
              <a:latin typeface="Bahnschrift Condensed" panose="020B0502040204020203" pitchFamily="34" charset="0"/>
            </a:rPr>
            <a:t> </a:t>
          </a:r>
          <a:r>
            <a:rPr lang="en-US" sz="1800" dirty="0" err="1">
              <a:solidFill>
                <a:schemeClr val="tx1"/>
              </a:solidFill>
              <a:latin typeface="Bahnschrift Condensed" panose="020B0502040204020203" pitchFamily="34" charset="0"/>
            </a:rPr>
            <a:t>merupakan</a:t>
          </a:r>
          <a:r>
            <a:rPr lang="en-US" sz="1800" dirty="0">
              <a:solidFill>
                <a:schemeClr val="tx1"/>
              </a:solidFill>
              <a:latin typeface="Bahnschrift Condensed" panose="020B0502040204020203" pitchFamily="34" charset="0"/>
            </a:rPr>
            <a:t> </a:t>
          </a:r>
          <a:r>
            <a:rPr lang="en-US" sz="1800" dirty="0" err="1">
              <a:solidFill>
                <a:schemeClr val="tx1"/>
              </a:solidFill>
              <a:latin typeface="Bahnschrift Condensed" panose="020B0502040204020203" pitchFamily="34" charset="0"/>
            </a:rPr>
            <a:t>pendanaan</a:t>
          </a:r>
          <a:r>
            <a:rPr lang="en-US" sz="1800" dirty="0">
              <a:solidFill>
                <a:schemeClr val="tx1"/>
              </a:solidFill>
              <a:latin typeface="Bahnschrift Condensed" panose="020B0502040204020203" pitchFamily="34" charset="0"/>
            </a:rPr>
            <a:t> di mana Bank </a:t>
          </a:r>
          <a:r>
            <a:rPr lang="en-US" sz="1800" dirty="0" err="1">
              <a:solidFill>
                <a:schemeClr val="tx1"/>
              </a:solidFill>
              <a:latin typeface="Bahnschrift Condensed" panose="020B0502040204020203" pitchFamily="34" charset="0"/>
            </a:rPr>
            <a:t>membeli</a:t>
          </a:r>
          <a:r>
            <a:rPr lang="en-US" sz="1800" dirty="0">
              <a:solidFill>
                <a:schemeClr val="tx1"/>
              </a:solidFill>
              <a:latin typeface="Bahnschrift Condensed" panose="020B0502040204020203" pitchFamily="34" charset="0"/>
            </a:rPr>
            <a:t> </a:t>
          </a:r>
          <a:r>
            <a:rPr lang="en-US" sz="1800" dirty="0" err="1">
              <a:solidFill>
                <a:schemeClr val="tx1"/>
              </a:solidFill>
              <a:latin typeface="Bahnschrift Condensed" panose="020B0502040204020203" pitchFamily="34" charset="0"/>
            </a:rPr>
            <a:t>mesin</a:t>
          </a:r>
          <a:r>
            <a:rPr lang="en-US" sz="1800" dirty="0">
              <a:solidFill>
                <a:schemeClr val="tx1"/>
              </a:solidFill>
              <a:latin typeface="Bahnschrift Condensed" panose="020B0502040204020203" pitchFamily="34" charset="0"/>
            </a:rPr>
            <a:t> dan </a:t>
          </a:r>
          <a:r>
            <a:rPr lang="en-US" sz="1800" dirty="0" err="1">
              <a:solidFill>
                <a:schemeClr val="tx1"/>
              </a:solidFill>
              <a:latin typeface="Bahnschrift Condensed" panose="020B0502040204020203" pitchFamily="34" charset="0"/>
            </a:rPr>
            <a:t>kemudian</a:t>
          </a:r>
          <a:r>
            <a:rPr lang="en-US" sz="1800" dirty="0">
              <a:solidFill>
                <a:schemeClr val="tx1"/>
              </a:solidFill>
              <a:latin typeface="Bahnschrift Condensed" panose="020B0502040204020203" pitchFamily="34" charset="0"/>
            </a:rPr>
            <a:t> </a:t>
          </a:r>
          <a:r>
            <a:rPr lang="en-US" sz="1800" dirty="0" err="1">
              <a:solidFill>
                <a:schemeClr val="tx1"/>
              </a:solidFill>
              <a:latin typeface="Bahnschrift Condensed" panose="020B0502040204020203" pitchFamily="34" charset="0"/>
            </a:rPr>
            <a:t>menjual</a:t>
          </a:r>
          <a:r>
            <a:rPr lang="en-US" sz="1800" dirty="0">
              <a:solidFill>
                <a:schemeClr val="tx1"/>
              </a:solidFill>
              <a:latin typeface="Bahnschrift Condensed" panose="020B0502040204020203" pitchFamily="34" charset="0"/>
            </a:rPr>
            <a:t> </a:t>
          </a:r>
          <a:r>
            <a:rPr lang="en-US" sz="1800" dirty="0" err="1">
              <a:solidFill>
                <a:schemeClr val="tx1"/>
              </a:solidFill>
              <a:latin typeface="Bahnschrift Condensed" panose="020B0502040204020203" pitchFamily="34" charset="0"/>
            </a:rPr>
            <a:t>ke</a:t>
          </a:r>
          <a:r>
            <a:rPr lang="en-US" sz="1800" dirty="0">
              <a:solidFill>
                <a:schemeClr val="tx1"/>
              </a:solidFill>
              <a:latin typeface="Bahnschrift Condensed" panose="020B0502040204020203" pitchFamily="34" charset="0"/>
            </a:rPr>
            <a:t> </a:t>
          </a:r>
          <a:r>
            <a:rPr lang="en-US" sz="1800" dirty="0" err="1">
              <a:solidFill>
                <a:schemeClr val="tx1"/>
              </a:solidFill>
              <a:latin typeface="Bahnschrift Condensed" panose="020B0502040204020203" pitchFamily="34" charset="0"/>
            </a:rPr>
            <a:t>pihak</a:t>
          </a:r>
          <a:r>
            <a:rPr lang="en-US" sz="1800" dirty="0">
              <a:solidFill>
                <a:schemeClr val="tx1"/>
              </a:solidFill>
              <a:latin typeface="Bahnschrift Condensed" panose="020B0502040204020203" pitchFamily="34" charset="0"/>
            </a:rPr>
            <a:t> </a:t>
          </a:r>
          <a:r>
            <a:rPr lang="en-US" sz="1800" dirty="0" err="1">
              <a:solidFill>
                <a:schemeClr val="tx1"/>
              </a:solidFill>
              <a:latin typeface="Bahnschrift Condensed" panose="020B0502040204020203" pitchFamily="34" charset="0"/>
            </a:rPr>
            <a:t>yg</a:t>
          </a:r>
          <a:r>
            <a:rPr lang="en-US" sz="1800" dirty="0">
              <a:solidFill>
                <a:schemeClr val="tx1"/>
              </a:solidFill>
              <a:latin typeface="Bahnschrift Condensed" panose="020B0502040204020203" pitchFamily="34" charset="0"/>
            </a:rPr>
            <a:t> </a:t>
          </a:r>
          <a:r>
            <a:rPr lang="en-US" sz="1800" dirty="0" err="1">
              <a:solidFill>
                <a:schemeClr val="tx1"/>
              </a:solidFill>
              <a:latin typeface="Bahnschrift Condensed" panose="020B0502040204020203" pitchFamily="34" charset="0"/>
            </a:rPr>
            <a:t>memerlukan</a:t>
          </a:r>
          <a:r>
            <a:rPr lang="en-US" sz="1800" dirty="0">
              <a:solidFill>
                <a:schemeClr val="tx1"/>
              </a:solidFill>
              <a:latin typeface="Bahnschrift Condensed" panose="020B0502040204020203" pitchFamily="34" charset="0"/>
            </a:rPr>
            <a:t> </a:t>
          </a:r>
          <a:r>
            <a:rPr lang="en-US" sz="1800" dirty="0" err="1">
              <a:solidFill>
                <a:schemeClr val="tx1"/>
              </a:solidFill>
              <a:latin typeface="Bahnschrift Condensed" panose="020B0502040204020203" pitchFamily="34" charset="0"/>
            </a:rPr>
            <a:t>mesin</a:t>
          </a:r>
          <a:r>
            <a:rPr lang="en-US" sz="1800" dirty="0">
              <a:solidFill>
                <a:schemeClr val="tx1"/>
              </a:solidFill>
              <a:latin typeface="Bahnschrift Condensed" panose="020B0502040204020203" pitchFamily="34" charset="0"/>
            </a:rPr>
            <a:t> </a:t>
          </a:r>
          <a:r>
            <a:rPr lang="en-US" sz="1800" dirty="0" err="1">
              <a:solidFill>
                <a:schemeClr val="tx1"/>
              </a:solidFill>
              <a:latin typeface="Bahnschrift Condensed" panose="020B0502040204020203" pitchFamily="34" charset="0"/>
            </a:rPr>
            <a:t>tersebut</a:t>
          </a:r>
          <a:r>
            <a:rPr lang="en-US" sz="1800" dirty="0">
              <a:solidFill>
                <a:schemeClr val="tx1"/>
              </a:solidFill>
              <a:latin typeface="Bahnschrift Condensed" panose="020B0502040204020203" pitchFamily="34" charset="0"/>
            </a:rPr>
            <a:t> </a:t>
          </a:r>
          <a:r>
            <a:rPr lang="en-US" sz="1800" dirty="0" err="1">
              <a:solidFill>
                <a:schemeClr val="tx1"/>
              </a:solidFill>
              <a:latin typeface="Bahnschrift Condensed" panose="020B0502040204020203" pitchFamily="34" charset="0"/>
            </a:rPr>
            <a:t>dengan</a:t>
          </a:r>
          <a:r>
            <a:rPr lang="en-US" sz="1800" dirty="0">
              <a:solidFill>
                <a:schemeClr val="tx1"/>
              </a:solidFill>
              <a:latin typeface="Bahnschrift Condensed" panose="020B0502040204020203" pitchFamily="34" charset="0"/>
            </a:rPr>
            <a:t> </a:t>
          </a:r>
          <a:r>
            <a:rPr lang="en-US" sz="1800" dirty="0" err="1">
              <a:solidFill>
                <a:schemeClr val="tx1"/>
              </a:solidFill>
              <a:latin typeface="Bahnschrift Condensed" panose="020B0502040204020203" pitchFamily="34" charset="0"/>
            </a:rPr>
            <a:t>harga</a:t>
          </a:r>
          <a:r>
            <a:rPr lang="en-US" sz="1800" dirty="0">
              <a:solidFill>
                <a:schemeClr val="tx1"/>
              </a:solidFill>
              <a:latin typeface="Bahnschrift Condensed" panose="020B0502040204020203" pitchFamily="34" charset="0"/>
            </a:rPr>
            <a:t> </a:t>
          </a:r>
          <a:r>
            <a:rPr lang="en-US" sz="1800" dirty="0" err="1">
              <a:solidFill>
                <a:schemeClr val="tx1"/>
              </a:solidFill>
              <a:latin typeface="Bahnschrift Condensed" panose="020B0502040204020203" pitchFamily="34" charset="0"/>
            </a:rPr>
            <a:t>yg</a:t>
          </a:r>
          <a:r>
            <a:rPr lang="en-US" sz="1800" dirty="0">
              <a:solidFill>
                <a:schemeClr val="tx1"/>
              </a:solidFill>
              <a:latin typeface="Bahnschrift Condensed" panose="020B0502040204020203" pitchFamily="34" charset="0"/>
            </a:rPr>
            <a:t> </a:t>
          </a:r>
          <a:r>
            <a:rPr lang="en-US" sz="1800" dirty="0" err="1">
              <a:solidFill>
                <a:schemeClr val="tx1"/>
              </a:solidFill>
              <a:latin typeface="Bahnschrift Condensed" panose="020B0502040204020203" pitchFamily="34" charset="0"/>
            </a:rPr>
            <a:t>lebih</a:t>
          </a:r>
          <a:r>
            <a:rPr lang="en-US" sz="1800" dirty="0">
              <a:solidFill>
                <a:schemeClr val="tx1"/>
              </a:solidFill>
              <a:latin typeface="Bahnschrift Condensed" panose="020B0502040204020203" pitchFamily="34" charset="0"/>
            </a:rPr>
            <a:t> </a:t>
          </a:r>
          <a:r>
            <a:rPr lang="en-US" sz="1800" dirty="0" err="1">
              <a:solidFill>
                <a:schemeClr val="tx1"/>
              </a:solidFill>
              <a:latin typeface="Bahnschrift Condensed" panose="020B0502040204020203" pitchFamily="34" charset="0"/>
            </a:rPr>
            <a:t>tinggi</a:t>
          </a:r>
          <a:r>
            <a:rPr lang="en-US" sz="1800" dirty="0">
              <a:solidFill>
                <a:schemeClr val="tx1"/>
              </a:solidFill>
              <a:latin typeface="Bahnschrift Condensed" panose="020B0502040204020203" pitchFamily="34" charset="0"/>
            </a:rPr>
            <a:t>. </a:t>
          </a:r>
          <a:endParaRPr lang="en-ID" sz="1800" dirty="0">
            <a:solidFill>
              <a:schemeClr val="tx1"/>
            </a:solidFill>
            <a:latin typeface="Bahnschrift Condensed" panose="020B0502040204020203" pitchFamily="34" charset="0"/>
          </a:endParaRPr>
        </a:p>
      </dgm:t>
    </dgm:pt>
    <dgm:pt modelId="{B048F321-C2A4-4F2D-9EC3-D23C3378BE2A}" type="parTrans" cxnId="{CAE29D06-86E2-4EA2-A601-0D713404493B}">
      <dgm:prSet/>
      <dgm:spPr/>
      <dgm:t>
        <a:bodyPr/>
        <a:lstStyle/>
        <a:p>
          <a:endParaRPr lang="en-ID" sz="1800">
            <a:solidFill>
              <a:schemeClr val="tx1"/>
            </a:solidFill>
            <a:latin typeface="Bahnschrift Condensed" panose="020B0502040204020203" pitchFamily="34" charset="0"/>
          </a:endParaRPr>
        </a:p>
      </dgm:t>
    </dgm:pt>
    <dgm:pt modelId="{EB12C7E0-F7B0-4107-8C40-CEE7CFDA8B73}" type="sibTrans" cxnId="{CAE29D06-86E2-4EA2-A601-0D713404493B}">
      <dgm:prSet/>
      <dgm:spPr>
        <a:solidFill>
          <a:srgbClr val="002060"/>
        </a:solidFill>
      </dgm:spPr>
      <dgm:t>
        <a:bodyPr/>
        <a:lstStyle/>
        <a:p>
          <a:endParaRPr lang="en-ID" sz="1800">
            <a:solidFill>
              <a:schemeClr val="tx1"/>
            </a:solidFill>
            <a:latin typeface="Bahnschrift Condensed" panose="020B0502040204020203" pitchFamily="34" charset="0"/>
          </a:endParaRPr>
        </a:p>
      </dgm:t>
    </dgm:pt>
    <dgm:pt modelId="{8669826B-1A00-47B0-A4F8-585773AD3CA1}">
      <dgm:prSet phldrT="[Text]" custT="1"/>
      <dgm:spPr>
        <a:solidFill>
          <a:schemeClr val="accent3">
            <a:lumMod val="40000"/>
            <a:lumOff val="60000"/>
          </a:schemeClr>
        </a:solidFill>
      </dgm:spPr>
      <dgm:t>
        <a:bodyPr/>
        <a:lstStyle/>
        <a:p>
          <a:pPr>
            <a:buFont typeface="Wingdings" panose="05000000000000000000" pitchFamily="2" charset="2"/>
            <a:buChar char="q"/>
          </a:pPr>
          <a:r>
            <a:rPr lang="en-US" sz="1800" dirty="0" err="1">
              <a:solidFill>
                <a:schemeClr val="tx1"/>
              </a:solidFill>
              <a:latin typeface="Bahnschrift Condensed" panose="020B0502040204020203" pitchFamily="34" charset="0"/>
            </a:rPr>
            <a:t>Pembayaran</a:t>
          </a:r>
          <a:r>
            <a:rPr lang="en-US" sz="1800" dirty="0">
              <a:solidFill>
                <a:schemeClr val="tx1"/>
              </a:solidFill>
              <a:latin typeface="Bahnschrift Condensed" panose="020B0502040204020203" pitchFamily="34" charset="0"/>
            </a:rPr>
            <a:t> </a:t>
          </a:r>
          <a:r>
            <a:rPr lang="en-US" sz="1800" dirty="0" err="1">
              <a:solidFill>
                <a:schemeClr val="tx1"/>
              </a:solidFill>
              <a:latin typeface="Bahnschrift Condensed" panose="020B0502040204020203" pitchFamily="34" charset="0"/>
            </a:rPr>
            <a:t>kembali</a:t>
          </a:r>
          <a:r>
            <a:rPr lang="en-US" sz="1800" dirty="0">
              <a:solidFill>
                <a:schemeClr val="tx1"/>
              </a:solidFill>
              <a:latin typeface="Bahnschrift Condensed" panose="020B0502040204020203" pitchFamily="34" charset="0"/>
            </a:rPr>
            <a:t> </a:t>
          </a:r>
          <a:r>
            <a:rPr lang="en-US" sz="1800" dirty="0" err="1">
              <a:solidFill>
                <a:schemeClr val="tx1"/>
              </a:solidFill>
              <a:latin typeface="Bahnschrift Condensed" panose="020B0502040204020203" pitchFamily="34" charset="0"/>
            </a:rPr>
            <a:t>dilakukan</a:t>
          </a:r>
          <a:r>
            <a:rPr lang="en-US" sz="1800" dirty="0">
              <a:solidFill>
                <a:schemeClr val="tx1"/>
              </a:solidFill>
              <a:latin typeface="Bahnschrift Condensed" panose="020B0502040204020203" pitchFamily="34" charset="0"/>
            </a:rPr>
            <a:t> </a:t>
          </a:r>
          <a:r>
            <a:rPr lang="en-US" sz="1800" dirty="0" err="1">
              <a:solidFill>
                <a:schemeClr val="tx1"/>
              </a:solidFill>
              <a:latin typeface="Bahnschrift Condensed" panose="020B0502040204020203" pitchFamily="34" charset="0"/>
            </a:rPr>
            <a:t>dengan</a:t>
          </a:r>
          <a:r>
            <a:rPr lang="en-US" sz="1800" dirty="0">
              <a:solidFill>
                <a:schemeClr val="tx1"/>
              </a:solidFill>
              <a:latin typeface="Bahnschrift Condensed" panose="020B0502040204020203" pitchFamily="34" charset="0"/>
            </a:rPr>
            <a:t> </a:t>
          </a:r>
          <a:r>
            <a:rPr lang="en-US" sz="1800" dirty="0" err="1">
              <a:solidFill>
                <a:schemeClr val="tx1"/>
              </a:solidFill>
              <a:latin typeface="Bahnschrift Condensed" panose="020B0502040204020203" pitchFamily="34" charset="0"/>
            </a:rPr>
            <a:t>cicilan</a:t>
          </a:r>
          <a:r>
            <a:rPr lang="en-US" sz="1800" dirty="0">
              <a:solidFill>
                <a:schemeClr val="tx1"/>
              </a:solidFill>
              <a:latin typeface="Bahnschrift Condensed" panose="020B0502040204020203" pitchFamily="34" charset="0"/>
            </a:rPr>
            <a:t> </a:t>
          </a:r>
          <a:r>
            <a:rPr lang="en-US" sz="1800" dirty="0" err="1">
              <a:solidFill>
                <a:schemeClr val="tx1"/>
              </a:solidFill>
              <a:latin typeface="Bahnschrift Condensed" panose="020B0502040204020203" pitchFamily="34" charset="0"/>
            </a:rPr>
            <a:t>yg</a:t>
          </a:r>
          <a:r>
            <a:rPr lang="en-US" sz="1800" dirty="0">
              <a:solidFill>
                <a:schemeClr val="tx1"/>
              </a:solidFill>
              <a:latin typeface="Bahnschrift Condensed" panose="020B0502040204020203" pitchFamily="34" charset="0"/>
            </a:rPr>
            <a:t> </a:t>
          </a:r>
          <a:r>
            <a:rPr lang="en-US" sz="1800" dirty="0" err="1">
              <a:solidFill>
                <a:schemeClr val="tx1"/>
              </a:solidFill>
              <a:latin typeface="Bahnschrift Condensed" panose="020B0502040204020203" pitchFamily="34" charset="0"/>
            </a:rPr>
            <a:t>besarnya</a:t>
          </a:r>
          <a:r>
            <a:rPr lang="en-US" sz="1800" dirty="0">
              <a:solidFill>
                <a:schemeClr val="tx1"/>
              </a:solidFill>
              <a:latin typeface="Bahnschrift Condensed" panose="020B0502040204020203" pitchFamily="34" charset="0"/>
            </a:rPr>
            <a:t> </a:t>
          </a:r>
          <a:r>
            <a:rPr lang="en-US" sz="1800" dirty="0" err="1">
              <a:solidFill>
                <a:schemeClr val="tx1"/>
              </a:solidFill>
              <a:latin typeface="Bahnschrift Condensed" panose="020B0502040204020203" pitchFamily="34" charset="0"/>
            </a:rPr>
            <a:t>tetap</a:t>
          </a:r>
          <a:r>
            <a:rPr lang="en-US" sz="1800" dirty="0">
              <a:solidFill>
                <a:schemeClr val="tx1"/>
              </a:solidFill>
              <a:latin typeface="Bahnschrift Condensed" panose="020B0502040204020203" pitchFamily="34" charset="0"/>
            </a:rPr>
            <a:t> </a:t>
          </a:r>
          <a:r>
            <a:rPr lang="en-US" sz="1800" i="1" dirty="0">
              <a:solidFill>
                <a:schemeClr val="tx1"/>
              </a:solidFill>
              <a:latin typeface="Bahnschrift Condensed" panose="020B0502040204020203" pitchFamily="34" charset="0"/>
            </a:rPr>
            <a:t>(installment). </a:t>
          </a:r>
          <a:r>
            <a:rPr lang="en-US" sz="1800" dirty="0" err="1">
              <a:solidFill>
                <a:schemeClr val="tx1"/>
              </a:solidFill>
              <a:latin typeface="Bahnschrift Condensed" panose="020B0502040204020203" pitchFamily="34" charset="0"/>
            </a:rPr>
            <a:t>Kepemilikan</a:t>
          </a:r>
          <a:r>
            <a:rPr lang="en-US" sz="1800" dirty="0">
              <a:solidFill>
                <a:schemeClr val="tx1"/>
              </a:solidFill>
              <a:latin typeface="Bahnschrift Condensed" panose="020B0502040204020203" pitchFamily="34" charset="0"/>
            </a:rPr>
            <a:t> </a:t>
          </a:r>
          <a:r>
            <a:rPr lang="en-US" sz="1800" dirty="0" err="1">
              <a:solidFill>
                <a:schemeClr val="tx1"/>
              </a:solidFill>
              <a:latin typeface="Bahnschrift Condensed" panose="020B0502040204020203" pitchFamily="34" charset="0"/>
            </a:rPr>
            <a:t>berpindah</a:t>
          </a:r>
          <a:r>
            <a:rPr lang="en-US" sz="1800" dirty="0">
              <a:solidFill>
                <a:schemeClr val="tx1"/>
              </a:solidFill>
              <a:latin typeface="Bahnschrift Condensed" panose="020B0502040204020203" pitchFamily="34" charset="0"/>
            </a:rPr>
            <a:t> </a:t>
          </a:r>
          <a:r>
            <a:rPr lang="en-US" sz="1800" dirty="0" err="1">
              <a:solidFill>
                <a:schemeClr val="tx1"/>
              </a:solidFill>
              <a:latin typeface="Bahnschrift Condensed" panose="020B0502040204020203" pitchFamily="34" charset="0"/>
            </a:rPr>
            <a:t>ke</a:t>
          </a:r>
          <a:r>
            <a:rPr lang="en-US" sz="1800" dirty="0">
              <a:solidFill>
                <a:schemeClr val="tx1"/>
              </a:solidFill>
              <a:latin typeface="Bahnschrift Condensed" panose="020B0502040204020203" pitchFamily="34" charset="0"/>
            </a:rPr>
            <a:t> </a:t>
          </a:r>
          <a:r>
            <a:rPr lang="en-US" sz="1800" dirty="0" err="1">
              <a:solidFill>
                <a:schemeClr val="tx1"/>
              </a:solidFill>
              <a:latin typeface="Bahnschrift Condensed" panose="020B0502040204020203" pitchFamily="34" charset="0"/>
            </a:rPr>
            <a:t>pihak</a:t>
          </a:r>
          <a:r>
            <a:rPr lang="en-US" sz="1800" dirty="0">
              <a:solidFill>
                <a:schemeClr val="tx1"/>
              </a:solidFill>
              <a:latin typeface="Bahnschrift Condensed" panose="020B0502040204020203" pitchFamily="34" charset="0"/>
            </a:rPr>
            <a:t> </a:t>
          </a:r>
          <a:r>
            <a:rPr lang="en-US" sz="1800" dirty="0" err="1">
              <a:solidFill>
                <a:schemeClr val="tx1"/>
              </a:solidFill>
              <a:latin typeface="Bahnschrift Condensed" panose="020B0502040204020203" pitchFamily="34" charset="0"/>
            </a:rPr>
            <a:t>pembeli</a:t>
          </a:r>
          <a:r>
            <a:rPr lang="en-US" sz="1800" dirty="0">
              <a:solidFill>
                <a:schemeClr val="tx1"/>
              </a:solidFill>
              <a:latin typeface="Bahnschrift Condensed" panose="020B0502040204020203" pitchFamily="34" charset="0"/>
            </a:rPr>
            <a:t> pada </a:t>
          </a:r>
          <a:r>
            <a:rPr lang="en-US" sz="1800" dirty="0" err="1">
              <a:solidFill>
                <a:schemeClr val="tx1"/>
              </a:solidFill>
              <a:latin typeface="Bahnschrift Condensed" panose="020B0502040204020203" pitchFamily="34" charset="0"/>
            </a:rPr>
            <a:t>saat</a:t>
          </a:r>
          <a:r>
            <a:rPr lang="en-US" sz="1800" dirty="0">
              <a:solidFill>
                <a:schemeClr val="tx1"/>
              </a:solidFill>
              <a:latin typeface="Bahnschrift Condensed" panose="020B0502040204020203" pitchFamily="34" charset="0"/>
            </a:rPr>
            <a:t> </a:t>
          </a:r>
          <a:r>
            <a:rPr lang="en-US" sz="1800" dirty="0" err="1">
              <a:solidFill>
                <a:schemeClr val="tx1"/>
              </a:solidFill>
              <a:latin typeface="Bahnschrift Condensed" panose="020B0502040204020203" pitchFamily="34" charset="0"/>
            </a:rPr>
            <a:t>barang</a:t>
          </a:r>
          <a:r>
            <a:rPr lang="en-US" sz="1800" dirty="0">
              <a:solidFill>
                <a:schemeClr val="tx1"/>
              </a:solidFill>
              <a:latin typeface="Bahnschrift Condensed" panose="020B0502040204020203" pitchFamily="34" charset="0"/>
            </a:rPr>
            <a:t> </a:t>
          </a:r>
          <a:r>
            <a:rPr lang="en-US" sz="1800" dirty="0" err="1">
              <a:solidFill>
                <a:schemeClr val="tx1"/>
              </a:solidFill>
              <a:latin typeface="Bahnschrift Condensed" panose="020B0502040204020203" pitchFamily="34" charset="0"/>
            </a:rPr>
            <a:t>dikirimkan</a:t>
          </a:r>
          <a:r>
            <a:rPr lang="en-US" sz="1800" dirty="0">
              <a:solidFill>
                <a:schemeClr val="tx1"/>
              </a:solidFill>
              <a:latin typeface="Bahnschrift Condensed" panose="020B0502040204020203" pitchFamily="34" charset="0"/>
            </a:rPr>
            <a:t> </a:t>
          </a:r>
          <a:r>
            <a:rPr lang="en-US" sz="1800" i="1" dirty="0">
              <a:solidFill>
                <a:schemeClr val="tx1"/>
              </a:solidFill>
              <a:latin typeface="Bahnschrift Condensed" panose="020B0502040204020203" pitchFamily="34" charset="0"/>
            </a:rPr>
            <a:t>(on delivery)</a:t>
          </a:r>
          <a:endParaRPr lang="en-ID" sz="1800" i="1" dirty="0">
            <a:solidFill>
              <a:schemeClr val="tx1"/>
            </a:solidFill>
            <a:latin typeface="Bahnschrift Condensed" panose="020B0502040204020203" pitchFamily="34" charset="0"/>
          </a:endParaRPr>
        </a:p>
      </dgm:t>
    </dgm:pt>
    <dgm:pt modelId="{A2AC5A57-2CC7-4D30-9039-87469486FDFA}" type="parTrans" cxnId="{8D02064E-2485-400F-BC09-4E60E40F0202}">
      <dgm:prSet/>
      <dgm:spPr/>
      <dgm:t>
        <a:bodyPr/>
        <a:lstStyle/>
        <a:p>
          <a:endParaRPr lang="en-ID" sz="1800">
            <a:solidFill>
              <a:schemeClr val="tx1"/>
            </a:solidFill>
          </a:endParaRPr>
        </a:p>
      </dgm:t>
    </dgm:pt>
    <dgm:pt modelId="{0D95779A-865B-413B-B96B-8FCD0ADF9FD1}" type="sibTrans" cxnId="{8D02064E-2485-400F-BC09-4E60E40F0202}">
      <dgm:prSet/>
      <dgm:spPr/>
      <dgm:t>
        <a:bodyPr/>
        <a:lstStyle/>
        <a:p>
          <a:endParaRPr lang="en-ID" sz="1800">
            <a:solidFill>
              <a:schemeClr val="tx1"/>
            </a:solidFill>
          </a:endParaRPr>
        </a:p>
      </dgm:t>
    </dgm:pt>
    <dgm:pt modelId="{80323E71-314B-48CB-9461-B0946A79C669}" type="pres">
      <dgm:prSet presAssocID="{0DA92EAA-95F1-4912-BBE1-CD59CA053399}" presName="linearFlow" presStyleCnt="0">
        <dgm:presLayoutVars>
          <dgm:resizeHandles val="exact"/>
        </dgm:presLayoutVars>
      </dgm:prSet>
      <dgm:spPr/>
    </dgm:pt>
    <dgm:pt modelId="{F5914FEE-73E6-4659-94DA-6A0836E777C3}" type="pres">
      <dgm:prSet presAssocID="{9D327DB7-B5E4-46EF-B12C-7213631D1D48}" presName="node" presStyleLbl="node1" presStyleIdx="0" presStyleCnt="2">
        <dgm:presLayoutVars>
          <dgm:bulletEnabled val="1"/>
        </dgm:presLayoutVars>
      </dgm:prSet>
      <dgm:spPr/>
      <dgm:t>
        <a:bodyPr/>
        <a:lstStyle/>
        <a:p>
          <a:endParaRPr lang="en-US"/>
        </a:p>
      </dgm:t>
    </dgm:pt>
    <dgm:pt modelId="{2150403C-26F7-4346-98A4-A53804FC27E6}" type="pres">
      <dgm:prSet presAssocID="{EB12C7E0-F7B0-4107-8C40-CEE7CFDA8B73}" presName="sibTrans" presStyleLbl="sibTrans2D1" presStyleIdx="0" presStyleCnt="1"/>
      <dgm:spPr/>
      <dgm:t>
        <a:bodyPr/>
        <a:lstStyle/>
        <a:p>
          <a:endParaRPr lang="en-US"/>
        </a:p>
      </dgm:t>
    </dgm:pt>
    <dgm:pt modelId="{79CBC4D9-FDD8-44BF-9677-134B800D2A99}" type="pres">
      <dgm:prSet presAssocID="{EB12C7E0-F7B0-4107-8C40-CEE7CFDA8B73}" presName="connectorText" presStyleLbl="sibTrans2D1" presStyleIdx="0" presStyleCnt="1"/>
      <dgm:spPr/>
      <dgm:t>
        <a:bodyPr/>
        <a:lstStyle/>
        <a:p>
          <a:endParaRPr lang="en-US"/>
        </a:p>
      </dgm:t>
    </dgm:pt>
    <dgm:pt modelId="{1F0DF792-2621-457A-A91A-F93B43BE48E2}" type="pres">
      <dgm:prSet presAssocID="{8669826B-1A00-47B0-A4F8-585773AD3CA1}" presName="node" presStyleLbl="node1" presStyleIdx="1" presStyleCnt="2">
        <dgm:presLayoutVars>
          <dgm:bulletEnabled val="1"/>
        </dgm:presLayoutVars>
      </dgm:prSet>
      <dgm:spPr/>
      <dgm:t>
        <a:bodyPr/>
        <a:lstStyle/>
        <a:p>
          <a:endParaRPr lang="en-US"/>
        </a:p>
      </dgm:t>
    </dgm:pt>
  </dgm:ptLst>
  <dgm:cxnLst>
    <dgm:cxn modelId="{4F1486DA-8C76-4DA5-BB06-41E52D0AB446}" type="presOf" srcId="{8669826B-1A00-47B0-A4F8-585773AD3CA1}" destId="{1F0DF792-2621-457A-A91A-F93B43BE48E2}" srcOrd="0" destOrd="0" presId="urn:microsoft.com/office/officeart/2005/8/layout/process2"/>
    <dgm:cxn modelId="{717854B7-F1D6-483F-ADA6-4BE699A604AE}" type="presOf" srcId="{EB12C7E0-F7B0-4107-8C40-CEE7CFDA8B73}" destId="{2150403C-26F7-4346-98A4-A53804FC27E6}" srcOrd="0" destOrd="0" presId="urn:microsoft.com/office/officeart/2005/8/layout/process2"/>
    <dgm:cxn modelId="{CAE29D06-86E2-4EA2-A601-0D713404493B}" srcId="{0DA92EAA-95F1-4912-BBE1-CD59CA053399}" destId="{9D327DB7-B5E4-46EF-B12C-7213631D1D48}" srcOrd="0" destOrd="0" parTransId="{B048F321-C2A4-4F2D-9EC3-D23C3378BE2A}" sibTransId="{EB12C7E0-F7B0-4107-8C40-CEE7CFDA8B73}"/>
    <dgm:cxn modelId="{ECB4F4FA-1320-402E-B88D-E5946F17A4D5}" type="presOf" srcId="{9D327DB7-B5E4-46EF-B12C-7213631D1D48}" destId="{F5914FEE-73E6-4659-94DA-6A0836E777C3}" srcOrd="0" destOrd="0" presId="urn:microsoft.com/office/officeart/2005/8/layout/process2"/>
    <dgm:cxn modelId="{8D02064E-2485-400F-BC09-4E60E40F0202}" srcId="{0DA92EAA-95F1-4912-BBE1-CD59CA053399}" destId="{8669826B-1A00-47B0-A4F8-585773AD3CA1}" srcOrd="1" destOrd="0" parTransId="{A2AC5A57-2CC7-4D30-9039-87469486FDFA}" sibTransId="{0D95779A-865B-413B-B96B-8FCD0ADF9FD1}"/>
    <dgm:cxn modelId="{7D36D944-40E5-4E05-921C-442E6D9DA977}" type="presOf" srcId="{EB12C7E0-F7B0-4107-8C40-CEE7CFDA8B73}" destId="{79CBC4D9-FDD8-44BF-9677-134B800D2A99}" srcOrd="1" destOrd="0" presId="urn:microsoft.com/office/officeart/2005/8/layout/process2"/>
    <dgm:cxn modelId="{41FB8F7E-58DD-4A98-A288-950075ADF10E}" type="presOf" srcId="{0DA92EAA-95F1-4912-BBE1-CD59CA053399}" destId="{80323E71-314B-48CB-9461-B0946A79C669}" srcOrd="0" destOrd="0" presId="urn:microsoft.com/office/officeart/2005/8/layout/process2"/>
    <dgm:cxn modelId="{635DBE54-F53E-4335-8092-161B824566C8}" type="presParOf" srcId="{80323E71-314B-48CB-9461-B0946A79C669}" destId="{F5914FEE-73E6-4659-94DA-6A0836E777C3}" srcOrd="0" destOrd="0" presId="urn:microsoft.com/office/officeart/2005/8/layout/process2"/>
    <dgm:cxn modelId="{6BD71749-6FB4-4255-AD74-DE4BE845B853}" type="presParOf" srcId="{80323E71-314B-48CB-9461-B0946A79C669}" destId="{2150403C-26F7-4346-98A4-A53804FC27E6}" srcOrd="1" destOrd="0" presId="urn:microsoft.com/office/officeart/2005/8/layout/process2"/>
    <dgm:cxn modelId="{FDCEDF2D-3AF2-46A1-852E-7A059C1EF519}" type="presParOf" srcId="{2150403C-26F7-4346-98A4-A53804FC27E6}" destId="{79CBC4D9-FDD8-44BF-9677-134B800D2A99}" srcOrd="0" destOrd="0" presId="urn:microsoft.com/office/officeart/2005/8/layout/process2"/>
    <dgm:cxn modelId="{FD9D468E-056D-4C5F-8A45-212E7221918D}" type="presParOf" srcId="{80323E71-314B-48CB-9461-B0946A79C669}" destId="{1F0DF792-2621-457A-A91A-F93B43BE48E2}" srcOrd="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E78A601-BE43-4E58-885E-BD770DAD1B48}"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ID"/>
        </a:p>
      </dgm:t>
    </dgm:pt>
    <dgm:pt modelId="{31983FB8-09DB-4DE2-A104-15B1A0624973}">
      <dgm:prSet phldrT="[Text]" custT="1"/>
      <dgm:spPr/>
      <dgm:t>
        <a:bodyPr/>
        <a:lstStyle/>
        <a:p>
          <a:pPr>
            <a:buFont typeface="Wingdings" panose="05000000000000000000" pitchFamily="2" charset="2"/>
            <a:buChar char="q"/>
          </a:pPr>
          <a:r>
            <a:rPr lang="en-US" sz="2000" dirty="0">
              <a:latin typeface="Bahnschrift Condensed" panose="020B0502040204020203" pitchFamily="34" charset="0"/>
            </a:rPr>
            <a:t>Al –</a:t>
          </a:r>
          <a:r>
            <a:rPr lang="en-US" sz="2000" dirty="0" err="1">
              <a:latin typeface="Bahnschrift Condensed" panose="020B0502040204020203" pitchFamily="34" charset="0"/>
            </a:rPr>
            <a:t>Sharf</a:t>
          </a:r>
          <a:r>
            <a:rPr lang="en-US" sz="2000" dirty="0">
              <a:latin typeface="Bahnschrift Condensed" panose="020B0502040204020203" pitchFamily="34" charset="0"/>
            </a:rPr>
            <a:t> </a:t>
          </a:r>
          <a:r>
            <a:rPr lang="en-US" sz="2000" dirty="0" err="1">
              <a:latin typeface="Bahnschrift Condensed" panose="020B0502040204020203" pitchFamily="34" charset="0"/>
            </a:rPr>
            <a:t>merupakan</a:t>
          </a:r>
          <a:r>
            <a:rPr lang="en-US" sz="2000" dirty="0">
              <a:latin typeface="Bahnschrift Condensed" panose="020B0502040204020203" pitchFamily="34" charset="0"/>
            </a:rPr>
            <a:t> </a:t>
          </a:r>
          <a:r>
            <a:rPr lang="en-US" sz="2000" dirty="0" err="1">
              <a:latin typeface="Bahnschrift Condensed" panose="020B0502040204020203" pitchFamily="34" charset="0"/>
            </a:rPr>
            <a:t>penjualan</a:t>
          </a:r>
          <a:r>
            <a:rPr lang="en-US" sz="2000" dirty="0">
              <a:latin typeface="Bahnschrift Condensed" panose="020B0502040204020203" pitchFamily="34" charset="0"/>
            </a:rPr>
            <a:t>/</a:t>
          </a:r>
          <a:r>
            <a:rPr lang="en-US" sz="2000" dirty="0" err="1">
              <a:latin typeface="Bahnschrift Condensed" panose="020B0502040204020203" pitchFamily="34" charset="0"/>
            </a:rPr>
            <a:t>pembelian</a:t>
          </a:r>
          <a:r>
            <a:rPr lang="en-US" sz="2000" dirty="0">
              <a:latin typeface="Bahnschrift Condensed" panose="020B0502040204020203" pitchFamily="34" charset="0"/>
            </a:rPr>
            <a:t> </a:t>
          </a:r>
          <a:r>
            <a:rPr lang="en-US" sz="2000" dirty="0" err="1">
              <a:latin typeface="Bahnschrift Condensed" panose="020B0502040204020203" pitchFamily="34" charset="0"/>
            </a:rPr>
            <a:t>mata</a:t>
          </a:r>
          <a:r>
            <a:rPr lang="en-US" sz="2000" dirty="0">
              <a:latin typeface="Bahnschrift Condensed" panose="020B0502040204020203" pitchFamily="34" charset="0"/>
            </a:rPr>
            <a:t> </a:t>
          </a:r>
          <a:r>
            <a:rPr lang="en-US" sz="2000" dirty="0" err="1">
              <a:latin typeface="Bahnschrift Condensed" panose="020B0502040204020203" pitchFamily="34" charset="0"/>
            </a:rPr>
            <a:t>uang</a:t>
          </a:r>
          <a:r>
            <a:rPr lang="en-US" sz="2000" dirty="0">
              <a:latin typeface="Bahnschrift Condensed" panose="020B0502040204020203" pitchFamily="34" charset="0"/>
            </a:rPr>
            <a:t> </a:t>
          </a:r>
          <a:r>
            <a:rPr lang="en-US" sz="2000" dirty="0" err="1">
              <a:latin typeface="Bahnschrift Condensed" panose="020B0502040204020203" pitchFamily="34" charset="0"/>
            </a:rPr>
            <a:t>asing</a:t>
          </a:r>
          <a:r>
            <a:rPr lang="en-US" sz="2000" dirty="0">
              <a:latin typeface="Bahnschrift Condensed" panose="020B0502040204020203" pitchFamily="34" charset="0"/>
            </a:rPr>
            <a:t> </a:t>
          </a:r>
          <a:r>
            <a:rPr lang="en-US" sz="2000" dirty="0" err="1">
              <a:latin typeface="Bahnschrift Condensed" panose="020B0502040204020203" pitchFamily="34" charset="0"/>
            </a:rPr>
            <a:t>tertentu</a:t>
          </a:r>
          <a:r>
            <a:rPr lang="en-US" sz="2000" dirty="0">
              <a:latin typeface="Bahnschrift Condensed" panose="020B0502040204020203" pitchFamily="34" charset="0"/>
            </a:rPr>
            <a:t> dg </a:t>
          </a:r>
          <a:r>
            <a:rPr lang="en-US" sz="2000" dirty="0" err="1">
              <a:latin typeface="Bahnschrift Condensed" panose="020B0502040204020203" pitchFamily="34" charset="0"/>
            </a:rPr>
            <a:t>mata</a:t>
          </a:r>
          <a:r>
            <a:rPr lang="en-US" sz="2000" dirty="0">
              <a:latin typeface="Bahnschrift Condensed" panose="020B0502040204020203" pitchFamily="34" charset="0"/>
            </a:rPr>
            <a:t> </a:t>
          </a:r>
          <a:r>
            <a:rPr lang="en-US" sz="2000" dirty="0" err="1">
              <a:latin typeface="Bahnschrift Condensed" panose="020B0502040204020203" pitchFamily="34" charset="0"/>
            </a:rPr>
            <a:t>uang</a:t>
          </a:r>
          <a:r>
            <a:rPr lang="en-US" sz="2000" dirty="0">
              <a:latin typeface="Bahnschrift Condensed" panose="020B0502040204020203" pitchFamily="34" charset="0"/>
            </a:rPr>
            <a:t> </a:t>
          </a:r>
          <a:r>
            <a:rPr lang="en-US" sz="2000" dirty="0" err="1">
              <a:latin typeface="Bahnschrift Condensed" panose="020B0502040204020203" pitchFamily="34" charset="0"/>
            </a:rPr>
            <a:t>lainnya</a:t>
          </a:r>
          <a:r>
            <a:rPr lang="en-US" sz="2000" dirty="0">
              <a:latin typeface="Bahnschrift Condensed" panose="020B0502040204020203" pitchFamily="34" charset="0"/>
            </a:rPr>
            <a:t>. </a:t>
          </a:r>
          <a:r>
            <a:rPr lang="en-US" sz="2000" dirty="0" err="1">
              <a:latin typeface="Bahnschrift Condensed" panose="020B0502040204020203" pitchFamily="34" charset="0"/>
            </a:rPr>
            <a:t>Jika</a:t>
          </a:r>
          <a:r>
            <a:rPr lang="en-US" sz="2000" dirty="0">
              <a:latin typeface="Bahnschrift Condensed" panose="020B0502040204020203" pitchFamily="34" charset="0"/>
            </a:rPr>
            <a:t> </a:t>
          </a:r>
          <a:r>
            <a:rPr lang="en-US" sz="2000" dirty="0" err="1">
              <a:latin typeface="Bahnschrift Condensed" panose="020B0502040204020203" pitchFamily="34" charset="0"/>
            </a:rPr>
            <a:t>mata</a:t>
          </a:r>
          <a:r>
            <a:rPr lang="en-US" sz="2000" dirty="0">
              <a:latin typeface="Bahnschrift Condensed" panose="020B0502040204020203" pitchFamily="34" charset="0"/>
            </a:rPr>
            <a:t> </a:t>
          </a:r>
          <a:r>
            <a:rPr lang="en-US" sz="2000" dirty="0" err="1">
              <a:latin typeface="Bahnschrift Condensed" panose="020B0502040204020203" pitchFamily="34" charset="0"/>
            </a:rPr>
            <a:t>uang</a:t>
          </a:r>
          <a:r>
            <a:rPr lang="en-US" sz="2000" dirty="0">
              <a:latin typeface="Bahnschrift Condensed" panose="020B0502040204020203" pitchFamily="34" charset="0"/>
            </a:rPr>
            <a:t> yang </a:t>
          </a:r>
          <a:r>
            <a:rPr lang="en-US" sz="2000" dirty="0" err="1">
              <a:latin typeface="Bahnschrift Condensed" panose="020B0502040204020203" pitchFamily="34" charset="0"/>
            </a:rPr>
            <a:t>diperjualbelikan</a:t>
          </a:r>
          <a:r>
            <a:rPr lang="en-US" sz="2000" dirty="0">
              <a:latin typeface="Bahnschrift Condensed" panose="020B0502040204020203" pitchFamily="34" charset="0"/>
            </a:rPr>
            <a:t> </a:t>
          </a:r>
          <a:r>
            <a:rPr lang="en-US" sz="2000" dirty="0" err="1">
              <a:latin typeface="Bahnschrift Condensed" panose="020B0502040204020203" pitchFamily="34" charset="0"/>
            </a:rPr>
            <a:t>sama</a:t>
          </a:r>
          <a:r>
            <a:rPr lang="en-US" sz="2000" dirty="0">
              <a:latin typeface="Bahnschrift Condensed" panose="020B0502040204020203" pitchFamily="34" charset="0"/>
            </a:rPr>
            <a:t>, </a:t>
          </a:r>
          <a:r>
            <a:rPr lang="en-US" sz="2000" dirty="0" err="1">
              <a:latin typeface="Bahnschrift Condensed" panose="020B0502040204020203" pitchFamily="34" charset="0"/>
            </a:rPr>
            <a:t>maka</a:t>
          </a:r>
          <a:r>
            <a:rPr lang="en-US" sz="2000" dirty="0">
              <a:latin typeface="Bahnschrift Condensed" panose="020B0502040204020203" pitchFamily="34" charset="0"/>
            </a:rPr>
            <a:t> </a:t>
          </a:r>
          <a:r>
            <a:rPr lang="en-US" sz="2000" dirty="0" err="1">
              <a:latin typeface="Bahnschrift Condensed" panose="020B0502040204020203" pitchFamily="34" charset="0"/>
            </a:rPr>
            <a:t>nilai</a:t>
          </a:r>
          <a:r>
            <a:rPr lang="en-US" sz="2000" dirty="0">
              <a:latin typeface="Bahnschrift Condensed" panose="020B0502040204020203" pitchFamily="34" charset="0"/>
            </a:rPr>
            <a:t> </a:t>
          </a:r>
          <a:r>
            <a:rPr lang="en-US" sz="2000" dirty="0" err="1">
              <a:latin typeface="Bahnschrift Condensed" panose="020B0502040204020203" pitchFamily="34" charset="0"/>
            </a:rPr>
            <a:t>mata</a:t>
          </a:r>
          <a:r>
            <a:rPr lang="en-US" sz="2000" dirty="0">
              <a:latin typeface="Bahnschrift Condensed" panose="020B0502040204020203" pitchFamily="34" charset="0"/>
            </a:rPr>
            <a:t> </a:t>
          </a:r>
          <a:r>
            <a:rPr lang="en-US" sz="2000" dirty="0" err="1">
              <a:latin typeface="Bahnschrift Condensed" panose="020B0502040204020203" pitchFamily="34" charset="0"/>
            </a:rPr>
            <a:t>uang</a:t>
          </a:r>
          <a:r>
            <a:rPr lang="en-US" sz="2000" dirty="0">
              <a:latin typeface="Bahnschrift Condensed" panose="020B0502040204020203" pitchFamily="34" charset="0"/>
            </a:rPr>
            <a:t> </a:t>
          </a:r>
          <a:r>
            <a:rPr lang="en-US" sz="2000" dirty="0" err="1">
              <a:latin typeface="Bahnschrift Condensed" panose="020B0502040204020203" pitchFamily="34" charset="0"/>
            </a:rPr>
            <a:t>tersebut</a:t>
          </a:r>
          <a:r>
            <a:rPr lang="en-US" sz="2000" dirty="0">
              <a:latin typeface="Bahnschrift Condensed" panose="020B0502040204020203" pitchFamily="34" charset="0"/>
            </a:rPr>
            <a:t> </a:t>
          </a:r>
          <a:r>
            <a:rPr lang="en-US" sz="2000" dirty="0" err="1">
              <a:latin typeface="Bahnschrift Condensed" panose="020B0502040204020203" pitchFamily="34" charset="0"/>
            </a:rPr>
            <a:t>haruslah</a:t>
          </a:r>
          <a:r>
            <a:rPr lang="en-US" sz="2000" dirty="0">
              <a:latin typeface="Bahnschrift Condensed" panose="020B0502040204020203" pitchFamily="34" charset="0"/>
            </a:rPr>
            <a:t> </a:t>
          </a:r>
          <a:r>
            <a:rPr lang="en-US" sz="2000" dirty="0" err="1">
              <a:latin typeface="Bahnschrift Condensed" panose="020B0502040204020203" pitchFamily="34" charset="0"/>
            </a:rPr>
            <a:t>sama</a:t>
          </a:r>
          <a:r>
            <a:rPr lang="en-US" sz="2000" dirty="0">
              <a:latin typeface="Bahnschrift Condensed" panose="020B0502040204020203" pitchFamily="34" charset="0"/>
            </a:rPr>
            <a:t> </a:t>
          </a:r>
          <a:r>
            <a:rPr lang="en-US" sz="2000" dirty="0" err="1">
              <a:latin typeface="Bahnschrift Condensed" panose="020B0502040204020203" pitchFamily="34" charset="0"/>
            </a:rPr>
            <a:t>dengan</a:t>
          </a:r>
          <a:r>
            <a:rPr lang="en-US" sz="2000" dirty="0">
              <a:latin typeface="Bahnschrift Condensed" panose="020B0502040204020203" pitchFamily="34" charset="0"/>
            </a:rPr>
            <a:t> </a:t>
          </a:r>
          <a:r>
            <a:rPr lang="en-US" sz="2000" dirty="0" err="1">
              <a:latin typeface="Bahnschrift Condensed" panose="020B0502040204020203" pitchFamily="34" charset="0"/>
            </a:rPr>
            <a:t>penyerahan</a:t>
          </a:r>
          <a:r>
            <a:rPr lang="en-US" sz="2000" dirty="0">
              <a:latin typeface="Bahnschrift Condensed" panose="020B0502040204020203" pitchFamily="34" charset="0"/>
            </a:rPr>
            <a:t> pada </a:t>
          </a:r>
          <a:r>
            <a:rPr lang="en-US" sz="2000" dirty="0" err="1">
              <a:latin typeface="Bahnschrift Condensed" panose="020B0502040204020203" pitchFamily="34" charset="0"/>
            </a:rPr>
            <a:t>waktu</a:t>
          </a:r>
          <a:r>
            <a:rPr lang="en-US" sz="2000" dirty="0">
              <a:latin typeface="Bahnschrift Condensed" panose="020B0502040204020203" pitchFamily="34" charset="0"/>
            </a:rPr>
            <a:t> </a:t>
          </a:r>
          <a:r>
            <a:rPr lang="en-US" sz="2000" dirty="0" err="1">
              <a:latin typeface="Bahnschrift Condensed" panose="020B0502040204020203" pitchFamily="34" charset="0"/>
            </a:rPr>
            <a:t>yg</a:t>
          </a:r>
          <a:r>
            <a:rPr lang="en-US" sz="2000" dirty="0">
              <a:latin typeface="Bahnschrift Condensed" panose="020B0502040204020203" pitchFamily="34" charset="0"/>
            </a:rPr>
            <a:t> </a:t>
          </a:r>
          <a:r>
            <a:rPr lang="en-US" sz="2000" dirty="0" err="1">
              <a:latin typeface="Bahnschrift Condensed" panose="020B0502040204020203" pitchFamily="34" charset="0"/>
            </a:rPr>
            <a:t>sama</a:t>
          </a:r>
          <a:r>
            <a:rPr lang="en-US" sz="2000" dirty="0">
              <a:latin typeface="Bahnschrift Condensed" panose="020B0502040204020203" pitchFamily="34" charset="0"/>
            </a:rPr>
            <a:t>.</a:t>
          </a:r>
          <a:endParaRPr lang="en-ID" sz="2000" dirty="0"/>
        </a:p>
      </dgm:t>
    </dgm:pt>
    <dgm:pt modelId="{A932F67E-6379-495E-A0B4-C0533177EFDE}" type="parTrans" cxnId="{1EA624DD-F4FC-47DC-B596-5E38AB28D78B}">
      <dgm:prSet/>
      <dgm:spPr/>
      <dgm:t>
        <a:bodyPr/>
        <a:lstStyle/>
        <a:p>
          <a:endParaRPr lang="en-ID"/>
        </a:p>
      </dgm:t>
    </dgm:pt>
    <dgm:pt modelId="{6C8A58AC-150C-4328-AB91-A0E34B196401}" type="sibTrans" cxnId="{1EA624DD-F4FC-47DC-B596-5E38AB28D78B}">
      <dgm:prSet/>
      <dgm:spPr/>
      <dgm:t>
        <a:bodyPr/>
        <a:lstStyle/>
        <a:p>
          <a:endParaRPr lang="en-ID"/>
        </a:p>
      </dgm:t>
    </dgm:pt>
    <dgm:pt modelId="{D5C3AC34-73A0-42D9-A6D8-2E9AAD2A28DC}" type="pres">
      <dgm:prSet presAssocID="{AE78A601-BE43-4E58-885E-BD770DAD1B48}" presName="Name0" presStyleCnt="0">
        <dgm:presLayoutVars>
          <dgm:chMax val="7"/>
          <dgm:chPref val="7"/>
          <dgm:dir/>
          <dgm:animLvl val="lvl"/>
        </dgm:presLayoutVars>
      </dgm:prSet>
      <dgm:spPr/>
      <dgm:t>
        <a:bodyPr/>
        <a:lstStyle/>
        <a:p>
          <a:endParaRPr lang="en-US"/>
        </a:p>
      </dgm:t>
    </dgm:pt>
    <dgm:pt modelId="{481DBF8E-BE3C-413E-BFFC-C9101B203231}" type="pres">
      <dgm:prSet presAssocID="{31983FB8-09DB-4DE2-A104-15B1A0624973}" presName="Accent1" presStyleCnt="0"/>
      <dgm:spPr/>
    </dgm:pt>
    <dgm:pt modelId="{524DDE1B-EF6C-4260-994F-D3F27B61E0BA}" type="pres">
      <dgm:prSet presAssocID="{31983FB8-09DB-4DE2-A104-15B1A0624973}" presName="Accent" presStyleLbl="node1" presStyleIdx="0" presStyleCnt="1"/>
      <dgm:spPr/>
    </dgm:pt>
    <dgm:pt modelId="{775D5AF3-4D54-4FB5-97FA-1A7129419A96}" type="pres">
      <dgm:prSet presAssocID="{31983FB8-09DB-4DE2-A104-15B1A0624973}" presName="Parent1" presStyleLbl="revTx" presStyleIdx="0" presStyleCnt="1">
        <dgm:presLayoutVars>
          <dgm:chMax val="1"/>
          <dgm:chPref val="1"/>
          <dgm:bulletEnabled val="1"/>
        </dgm:presLayoutVars>
      </dgm:prSet>
      <dgm:spPr/>
      <dgm:t>
        <a:bodyPr/>
        <a:lstStyle/>
        <a:p>
          <a:endParaRPr lang="en-US"/>
        </a:p>
      </dgm:t>
    </dgm:pt>
  </dgm:ptLst>
  <dgm:cxnLst>
    <dgm:cxn modelId="{DD6BD8AB-7076-4F0E-9F1D-7AA308ED88A2}" type="presOf" srcId="{31983FB8-09DB-4DE2-A104-15B1A0624973}" destId="{775D5AF3-4D54-4FB5-97FA-1A7129419A96}" srcOrd="0" destOrd="0" presId="urn:microsoft.com/office/officeart/2009/layout/CircleArrowProcess"/>
    <dgm:cxn modelId="{C45A0CB2-3C3D-4186-BD10-B65B5FB39A9C}" type="presOf" srcId="{AE78A601-BE43-4E58-885E-BD770DAD1B48}" destId="{D5C3AC34-73A0-42D9-A6D8-2E9AAD2A28DC}" srcOrd="0" destOrd="0" presId="urn:microsoft.com/office/officeart/2009/layout/CircleArrowProcess"/>
    <dgm:cxn modelId="{1EA624DD-F4FC-47DC-B596-5E38AB28D78B}" srcId="{AE78A601-BE43-4E58-885E-BD770DAD1B48}" destId="{31983FB8-09DB-4DE2-A104-15B1A0624973}" srcOrd="0" destOrd="0" parTransId="{A932F67E-6379-495E-A0B4-C0533177EFDE}" sibTransId="{6C8A58AC-150C-4328-AB91-A0E34B196401}"/>
    <dgm:cxn modelId="{1DB39394-F23D-43E4-ACE9-9F66C607B2F6}" type="presParOf" srcId="{D5C3AC34-73A0-42D9-A6D8-2E9AAD2A28DC}" destId="{481DBF8E-BE3C-413E-BFFC-C9101B203231}" srcOrd="0" destOrd="0" presId="urn:microsoft.com/office/officeart/2009/layout/CircleArrowProcess"/>
    <dgm:cxn modelId="{45946C98-C2EB-4133-9D58-F933909151B4}" type="presParOf" srcId="{481DBF8E-BE3C-413E-BFFC-C9101B203231}" destId="{524DDE1B-EF6C-4260-994F-D3F27B61E0BA}" srcOrd="0" destOrd="0" presId="urn:microsoft.com/office/officeart/2009/layout/CircleArrowProcess"/>
    <dgm:cxn modelId="{0AFE2DDB-676E-4BBE-A0F1-321F4EE3920B}" type="presParOf" srcId="{D5C3AC34-73A0-42D9-A6D8-2E9AAD2A28DC}" destId="{775D5AF3-4D54-4FB5-97FA-1A7129419A96}" srcOrd="1"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7381A49-D111-485D-91FA-BE730EE6D259}" type="doc">
      <dgm:prSet loTypeId="urn:microsoft.com/office/officeart/2005/8/layout/vList3" loCatId="list" qsTypeId="urn:microsoft.com/office/officeart/2005/8/quickstyle/3d5" qsCatId="3D" csTypeId="urn:microsoft.com/office/officeart/2005/8/colors/colorful5" csCatId="colorful" phldr="1"/>
      <dgm:spPr/>
    </dgm:pt>
    <dgm:pt modelId="{02463659-B0D4-4983-9FDB-6E2C74CFE212}">
      <dgm:prSet phldrT="[Text]"/>
      <dgm:spPr/>
      <dgm:t>
        <a:bodyPr/>
        <a:lstStyle/>
        <a:p>
          <a:pPr>
            <a:buFont typeface="Wingdings" panose="05000000000000000000" pitchFamily="2" charset="2"/>
            <a:buNone/>
          </a:pPr>
          <a:r>
            <a:rPr lang="en-US" dirty="0">
              <a:solidFill>
                <a:schemeClr val="tx1">
                  <a:lumMod val="95000"/>
                  <a:lumOff val="5000"/>
                </a:schemeClr>
              </a:solidFill>
              <a:latin typeface="Bahnschrift Condensed" panose="020B0502040204020203" pitchFamily="34" charset="0"/>
            </a:rPr>
            <a:t>Al- </a:t>
          </a:r>
          <a:r>
            <a:rPr lang="en-US" dirty="0" err="1">
              <a:solidFill>
                <a:schemeClr val="tx1">
                  <a:lumMod val="95000"/>
                  <a:lumOff val="5000"/>
                </a:schemeClr>
              </a:solidFill>
              <a:latin typeface="Bahnschrift Condensed" panose="020B0502040204020203" pitchFamily="34" charset="0"/>
            </a:rPr>
            <a:t>Ta’jiri</a:t>
          </a:r>
          <a:r>
            <a:rPr lang="en-US" dirty="0">
              <a:solidFill>
                <a:schemeClr val="tx1">
                  <a:lumMod val="95000"/>
                  <a:lumOff val="5000"/>
                </a:schemeClr>
              </a:solidFill>
              <a:latin typeface="Bahnschrift Condensed" panose="020B0502040204020203" pitchFamily="34" charset="0"/>
            </a:rPr>
            <a:t> </a:t>
          </a:r>
          <a:r>
            <a:rPr lang="en-US" dirty="0" err="1">
              <a:solidFill>
                <a:schemeClr val="tx1">
                  <a:lumMod val="95000"/>
                  <a:lumOff val="5000"/>
                </a:schemeClr>
              </a:solidFill>
              <a:latin typeface="Bahnschrift Condensed" panose="020B0502040204020203" pitchFamily="34" charset="0"/>
            </a:rPr>
            <a:t>merupakan</a:t>
          </a:r>
          <a:r>
            <a:rPr lang="en-US" dirty="0">
              <a:solidFill>
                <a:schemeClr val="tx1">
                  <a:lumMod val="95000"/>
                  <a:lumOff val="5000"/>
                </a:schemeClr>
              </a:solidFill>
              <a:latin typeface="Bahnschrift Condensed" panose="020B0502040204020203" pitchFamily="34" charset="0"/>
            </a:rPr>
            <a:t> Teknik </a:t>
          </a:r>
          <a:r>
            <a:rPr lang="en-US" dirty="0" err="1">
              <a:solidFill>
                <a:schemeClr val="tx1">
                  <a:lumMod val="95000"/>
                  <a:lumOff val="5000"/>
                </a:schemeClr>
              </a:solidFill>
              <a:latin typeface="Bahnschrift Condensed" panose="020B0502040204020203" pitchFamily="34" charset="0"/>
            </a:rPr>
            <a:t>pembiayaan</a:t>
          </a:r>
          <a:r>
            <a:rPr lang="en-US" dirty="0">
              <a:solidFill>
                <a:schemeClr val="tx1">
                  <a:lumMod val="95000"/>
                  <a:lumOff val="5000"/>
                </a:schemeClr>
              </a:solidFill>
              <a:latin typeface="Bahnschrift Condensed" panose="020B0502040204020203" pitchFamily="34" charset="0"/>
            </a:rPr>
            <a:t> </a:t>
          </a:r>
          <a:r>
            <a:rPr lang="en-US" dirty="0" err="1">
              <a:solidFill>
                <a:schemeClr val="tx1">
                  <a:lumMod val="95000"/>
                  <a:lumOff val="5000"/>
                </a:schemeClr>
              </a:solidFill>
              <a:latin typeface="Bahnschrift Condensed" panose="020B0502040204020203" pitchFamily="34" charset="0"/>
            </a:rPr>
            <a:t>yg</a:t>
          </a:r>
          <a:r>
            <a:rPr lang="en-US" dirty="0">
              <a:solidFill>
                <a:schemeClr val="tx1">
                  <a:lumMod val="95000"/>
                  <a:lumOff val="5000"/>
                </a:schemeClr>
              </a:solidFill>
              <a:latin typeface="Bahnschrift Condensed" panose="020B0502040204020203" pitchFamily="34" charset="0"/>
            </a:rPr>
            <a:t> </a:t>
          </a:r>
          <a:r>
            <a:rPr lang="en-US" dirty="0" err="1">
              <a:solidFill>
                <a:schemeClr val="tx1">
                  <a:lumMod val="95000"/>
                  <a:lumOff val="5000"/>
                </a:schemeClr>
              </a:solidFill>
              <a:latin typeface="Bahnschrift Condensed" panose="020B0502040204020203" pitchFamily="34" charset="0"/>
            </a:rPr>
            <a:t>melibatkan</a:t>
          </a:r>
          <a:r>
            <a:rPr lang="en-US" dirty="0">
              <a:solidFill>
                <a:schemeClr val="tx1">
                  <a:lumMod val="95000"/>
                  <a:lumOff val="5000"/>
                </a:schemeClr>
              </a:solidFill>
              <a:latin typeface="Bahnschrift Condensed" panose="020B0502040204020203" pitchFamily="34" charset="0"/>
            </a:rPr>
            <a:t> </a:t>
          </a:r>
          <a:r>
            <a:rPr lang="en-US" dirty="0" err="1">
              <a:solidFill>
                <a:schemeClr val="tx1">
                  <a:lumMod val="95000"/>
                  <a:lumOff val="5000"/>
                </a:schemeClr>
              </a:solidFill>
              <a:latin typeface="Bahnschrift Condensed" panose="020B0502040204020203" pitchFamily="34" charset="0"/>
            </a:rPr>
            <a:t>pembelian</a:t>
          </a:r>
          <a:r>
            <a:rPr lang="en-US" dirty="0">
              <a:solidFill>
                <a:schemeClr val="tx1">
                  <a:lumMod val="95000"/>
                  <a:lumOff val="5000"/>
                </a:schemeClr>
              </a:solidFill>
              <a:latin typeface="Bahnschrift Condensed" panose="020B0502040204020203" pitchFamily="34" charset="0"/>
            </a:rPr>
            <a:t> </a:t>
          </a:r>
          <a:r>
            <a:rPr lang="en-US" dirty="0" err="1">
              <a:solidFill>
                <a:schemeClr val="tx1">
                  <a:lumMod val="95000"/>
                  <a:lumOff val="5000"/>
                </a:schemeClr>
              </a:solidFill>
              <a:latin typeface="Bahnschrift Condensed" panose="020B0502040204020203" pitchFamily="34" charset="0"/>
            </a:rPr>
            <a:t>barang</a:t>
          </a:r>
          <a:r>
            <a:rPr lang="en-US" dirty="0">
              <a:solidFill>
                <a:schemeClr val="tx1">
                  <a:lumMod val="95000"/>
                  <a:lumOff val="5000"/>
                </a:schemeClr>
              </a:solidFill>
              <a:latin typeface="Bahnschrift Condensed" panose="020B0502040204020203" pitchFamily="34" charset="0"/>
            </a:rPr>
            <a:t> dan </a:t>
          </a:r>
          <a:r>
            <a:rPr lang="en-US" dirty="0" err="1">
              <a:solidFill>
                <a:schemeClr val="tx1">
                  <a:lumMod val="95000"/>
                  <a:lumOff val="5000"/>
                </a:schemeClr>
              </a:solidFill>
              <a:latin typeface="Bahnschrift Condensed" panose="020B0502040204020203" pitchFamily="34" charset="0"/>
            </a:rPr>
            <a:t>kemudian</a:t>
          </a:r>
          <a:r>
            <a:rPr lang="en-US" dirty="0">
              <a:solidFill>
                <a:schemeClr val="tx1">
                  <a:lumMod val="95000"/>
                  <a:lumOff val="5000"/>
                </a:schemeClr>
              </a:solidFill>
              <a:latin typeface="Bahnschrift Condensed" panose="020B0502040204020203" pitchFamily="34" charset="0"/>
            </a:rPr>
            <a:t> </a:t>
          </a:r>
          <a:r>
            <a:rPr lang="en-US" dirty="0" err="1">
              <a:solidFill>
                <a:schemeClr val="tx1">
                  <a:lumMod val="95000"/>
                  <a:lumOff val="5000"/>
                </a:schemeClr>
              </a:solidFill>
              <a:latin typeface="Bahnschrift Condensed" panose="020B0502040204020203" pitchFamily="34" charset="0"/>
            </a:rPr>
            <a:t>terjadi</a:t>
          </a:r>
          <a:r>
            <a:rPr lang="en-US" dirty="0">
              <a:solidFill>
                <a:schemeClr val="tx1">
                  <a:lumMod val="95000"/>
                  <a:lumOff val="5000"/>
                </a:schemeClr>
              </a:solidFill>
              <a:latin typeface="Bahnschrift Condensed" panose="020B0502040204020203" pitchFamily="34" charset="0"/>
            </a:rPr>
            <a:t> transfer </a:t>
          </a:r>
          <a:r>
            <a:rPr lang="en-US" dirty="0" err="1">
              <a:solidFill>
                <a:schemeClr val="tx1">
                  <a:lumMod val="95000"/>
                  <a:lumOff val="5000"/>
                </a:schemeClr>
              </a:solidFill>
              <a:latin typeface="Bahnschrift Condensed" panose="020B0502040204020203" pitchFamily="34" charset="0"/>
            </a:rPr>
            <a:t>hak</a:t>
          </a:r>
          <a:r>
            <a:rPr lang="en-US" dirty="0">
              <a:solidFill>
                <a:schemeClr val="tx1">
                  <a:lumMod val="95000"/>
                  <a:lumOff val="5000"/>
                </a:schemeClr>
              </a:solidFill>
              <a:latin typeface="Bahnschrift Condensed" panose="020B0502040204020203" pitchFamily="34" charset="0"/>
            </a:rPr>
            <a:t> </a:t>
          </a:r>
          <a:r>
            <a:rPr lang="en-US" dirty="0" err="1">
              <a:solidFill>
                <a:schemeClr val="tx1">
                  <a:lumMod val="95000"/>
                  <a:lumOff val="5000"/>
                </a:schemeClr>
              </a:solidFill>
              <a:latin typeface="Bahnschrift Condensed" panose="020B0502040204020203" pitchFamily="34" charset="0"/>
            </a:rPr>
            <a:t>penggunaan</a:t>
          </a:r>
          <a:r>
            <a:rPr lang="en-US" dirty="0">
              <a:solidFill>
                <a:schemeClr val="tx1">
                  <a:lumMod val="95000"/>
                  <a:lumOff val="5000"/>
                </a:schemeClr>
              </a:solidFill>
              <a:latin typeface="Bahnschrift Condensed" panose="020B0502040204020203" pitchFamily="34" charset="0"/>
            </a:rPr>
            <a:t> </a:t>
          </a:r>
          <a:r>
            <a:rPr lang="en-US" dirty="0" err="1">
              <a:solidFill>
                <a:schemeClr val="tx1">
                  <a:lumMod val="95000"/>
                  <a:lumOff val="5000"/>
                </a:schemeClr>
              </a:solidFill>
              <a:latin typeface="Bahnschrift Condensed" panose="020B0502040204020203" pitchFamily="34" charset="0"/>
            </a:rPr>
            <a:t>mesin</a:t>
          </a:r>
          <a:r>
            <a:rPr lang="en-US" dirty="0">
              <a:solidFill>
                <a:schemeClr val="tx1">
                  <a:lumMod val="95000"/>
                  <a:lumOff val="5000"/>
                </a:schemeClr>
              </a:solidFill>
              <a:latin typeface="Bahnschrift Condensed" panose="020B0502040204020203" pitchFamily="34" charset="0"/>
            </a:rPr>
            <a:t>/</a:t>
          </a:r>
          <a:r>
            <a:rPr lang="en-US" dirty="0" err="1">
              <a:solidFill>
                <a:schemeClr val="tx1">
                  <a:lumMod val="95000"/>
                  <a:lumOff val="5000"/>
                </a:schemeClr>
              </a:solidFill>
              <a:latin typeface="Bahnschrift Condensed" panose="020B0502040204020203" pitchFamily="34" charset="0"/>
            </a:rPr>
            <a:t>peralatan</a:t>
          </a:r>
          <a:r>
            <a:rPr lang="en-US" dirty="0">
              <a:solidFill>
                <a:schemeClr val="tx1">
                  <a:lumMod val="95000"/>
                  <a:lumOff val="5000"/>
                </a:schemeClr>
              </a:solidFill>
              <a:latin typeface="Bahnschrift Condensed" panose="020B0502040204020203" pitchFamily="34" charset="0"/>
            </a:rPr>
            <a:t> </a:t>
          </a:r>
          <a:r>
            <a:rPr lang="en-US" dirty="0" err="1">
              <a:solidFill>
                <a:schemeClr val="tx1">
                  <a:lumMod val="95000"/>
                  <a:lumOff val="5000"/>
                </a:schemeClr>
              </a:solidFill>
              <a:latin typeface="Bahnschrift Condensed" panose="020B0502040204020203" pitchFamily="34" charset="0"/>
            </a:rPr>
            <a:t>kepada</a:t>
          </a:r>
          <a:r>
            <a:rPr lang="en-US" dirty="0">
              <a:solidFill>
                <a:schemeClr val="tx1">
                  <a:lumMod val="95000"/>
                  <a:lumOff val="5000"/>
                </a:schemeClr>
              </a:solidFill>
              <a:latin typeface="Bahnschrift Condensed" panose="020B0502040204020203" pitchFamily="34" charset="0"/>
            </a:rPr>
            <a:t> lessee </a:t>
          </a:r>
          <a:r>
            <a:rPr lang="en-US" dirty="0" err="1">
              <a:solidFill>
                <a:schemeClr val="tx1">
                  <a:lumMod val="95000"/>
                  <a:lumOff val="5000"/>
                </a:schemeClr>
              </a:solidFill>
              <a:latin typeface="Bahnschrift Condensed" panose="020B0502040204020203" pitchFamily="34" charset="0"/>
            </a:rPr>
            <a:t>untuk</a:t>
          </a:r>
          <a:r>
            <a:rPr lang="en-US" dirty="0">
              <a:solidFill>
                <a:schemeClr val="tx1">
                  <a:lumMod val="95000"/>
                  <a:lumOff val="5000"/>
                </a:schemeClr>
              </a:solidFill>
              <a:latin typeface="Bahnschrift Condensed" panose="020B0502040204020203" pitchFamily="34" charset="0"/>
            </a:rPr>
            <a:t> </a:t>
          </a:r>
          <a:r>
            <a:rPr lang="en-US" dirty="0" err="1">
              <a:solidFill>
                <a:schemeClr val="tx1">
                  <a:lumMod val="95000"/>
                  <a:lumOff val="5000"/>
                </a:schemeClr>
              </a:solidFill>
              <a:latin typeface="Bahnschrift Condensed" panose="020B0502040204020203" pitchFamily="34" charset="0"/>
            </a:rPr>
            <a:t>periode</a:t>
          </a:r>
          <a:r>
            <a:rPr lang="en-US" dirty="0">
              <a:solidFill>
                <a:schemeClr val="tx1">
                  <a:lumMod val="95000"/>
                  <a:lumOff val="5000"/>
                </a:schemeClr>
              </a:solidFill>
              <a:latin typeface="Bahnschrift Condensed" panose="020B0502040204020203" pitchFamily="34" charset="0"/>
            </a:rPr>
            <a:t> </a:t>
          </a:r>
          <a:r>
            <a:rPr lang="en-US" dirty="0" err="1">
              <a:solidFill>
                <a:schemeClr val="tx1">
                  <a:lumMod val="95000"/>
                  <a:lumOff val="5000"/>
                </a:schemeClr>
              </a:solidFill>
              <a:latin typeface="Bahnschrift Condensed" panose="020B0502040204020203" pitchFamily="34" charset="0"/>
            </a:rPr>
            <a:t>waktu</a:t>
          </a:r>
          <a:r>
            <a:rPr lang="en-US" dirty="0">
              <a:solidFill>
                <a:schemeClr val="tx1">
                  <a:lumMod val="95000"/>
                  <a:lumOff val="5000"/>
                </a:schemeClr>
              </a:solidFill>
              <a:latin typeface="Bahnschrift Condensed" panose="020B0502040204020203" pitchFamily="34" charset="0"/>
            </a:rPr>
            <a:t> </a:t>
          </a:r>
          <a:r>
            <a:rPr lang="en-US" dirty="0" err="1">
              <a:solidFill>
                <a:schemeClr val="tx1">
                  <a:lumMod val="95000"/>
                  <a:lumOff val="5000"/>
                </a:schemeClr>
              </a:solidFill>
              <a:latin typeface="Bahnschrift Condensed" panose="020B0502040204020203" pitchFamily="34" charset="0"/>
            </a:rPr>
            <a:t>tertentu</a:t>
          </a:r>
          <a:r>
            <a:rPr lang="en-US" dirty="0">
              <a:solidFill>
                <a:schemeClr val="tx1">
                  <a:lumMod val="95000"/>
                  <a:lumOff val="5000"/>
                </a:schemeClr>
              </a:solidFill>
              <a:latin typeface="Bahnschrift Condensed" panose="020B0502040204020203" pitchFamily="34" charset="0"/>
            </a:rPr>
            <a:t>.</a:t>
          </a:r>
          <a:endParaRPr lang="en-ID" dirty="0">
            <a:solidFill>
              <a:schemeClr val="tx1">
                <a:lumMod val="95000"/>
                <a:lumOff val="5000"/>
              </a:schemeClr>
            </a:solidFill>
          </a:endParaRPr>
        </a:p>
      </dgm:t>
    </dgm:pt>
    <dgm:pt modelId="{5F844D52-8D91-4D0A-A889-D77BFA7FDD28}" type="parTrans" cxnId="{CA017E5B-AD35-4E68-B3EC-64B272E6F635}">
      <dgm:prSet/>
      <dgm:spPr/>
      <dgm:t>
        <a:bodyPr/>
        <a:lstStyle/>
        <a:p>
          <a:endParaRPr lang="en-ID">
            <a:solidFill>
              <a:schemeClr val="tx1">
                <a:lumMod val="95000"/>
                <a:lumOff val="5000"/>
              </a:schemeClr>
            </a:solidFill>
          </a:endParaRPr>
        </a:p>
      </dgm:t>
    </dgm:pt>
    <dgm:pt modelId="{2A6C1A78-01F8-4DE3-AECF-C583C325290B}" type="sibTrans" cxnId="{CA017E5B-AD35-4E68-B3EC-64B272E6F635}">
      <dgm:prSet/>
      <dgm:spPr/>
      <dgm:t>
        <a:bodyPr/>
        <a:lstStyle/>
        <a:p>
          <a:endParaRPr lang="en-ID">
            <a:solidFill>
              <a:schemeClr val="tx1">
                <a:lumMod val="95000"/>
                <a:lumOff val="5000"/>
              </a:schemeClr>
            </a:solidFill>
          </a:endParaRPr>
        </a:p>
      </dgm:t>
    </dgm:pt>
    <dgm:pt modelId="{4CDF5F24-9DA3-4037-8DBE-D703461E601F}">
      <dgm:prSet phldrT="[Text]"/>
      <dgm:spPr/>
      <dgm:t>
        <a:bodyPr/>
        <a:lstStyle/>
        <a:p>
          <a:pPr>
            <a:buNone/>
          </a:pPr>
          <a:r>
            <a:rPr lang="en-US" dirty="0">
              <a:solidFill>
                <a:schemeClr val="tx1">
                  <a:lumMod val="95000"/>
                  <a:lumOff val="5000"/>
                </a:schemeClr>
              </a:solidFill>
              <a:latin typeface="Bahnschrift Condensed" panose="020B0502040204020203" pitchFamily="34" charset="0"/>
            </a:rPr>
            <a:t>Setelah leasing </a:t>
          </a:r>
          <a:r>
            <a:rPr lang="en-US" dirty="0" err="1">
              <a:solidFill>
                <a:schemeClr val="tx1">
                  <a:lumMod val="95000"/>
                  <a:lumOff val="5000"/>
                </a:schemeClr>
              </a:solidFill>
              <a:latin typeface="Bahnschrift Condensed" panose="020B0502040204020203" pitchFamily="34" charset="0"/>
            </a:rPr>
            <a:t>berakhir</a:t>
          </a:r>
          <a:r>
            <a:rPr lang="en-US" dirty="0">
              <a:solidFill>
                <a:schemeClr val="tx1">
                  <a:lumMod val="95000"/>
                  <a:lumOff val="5000"/>
                </a:schemeClr>
              </a:solidFill>
              <a:latin typeface="Bahnschrift Condensed" panose="020B0502040204020203" pitchFamily="34" charset="0"/>
            </a:rPr>
            <a:t>, </a:t>
          </a:r>
          <a:r>
            <a:rPr lang="en-US" dirty="0" err="1">
              <a:solidFill>
                <a:schemeClr val="tx1">
                  <a:lumMod val="95000"/>
                  <a:lumOff val="5000"/>
                </a:schemeClr>
              </a:solidFill>
              <a:latin typeface="Bahnschrift Condensed" panose="020B0502040204020203" pitchFamily="34" charset="0"/>
            </a:rPr>
            <a:t>maka</a:t>
          </a:r>
          <a:r>
            <a:rPr lang="en-US" dirty="0">
              <a:solidFill>
                <a:schemeClr val="tx1">
                  <a:lumMod val="95000"/>
                  <a:lumOff val="5000"/>
                </a:schemeClr>
              </a:solidFill>
              <a:latin typeface="Bahnschrift Condensed" panose="020B0502040204020203" pitchFamily="34" charset="0"/>
            </a:rPr>
            <a:t> lessor </a:t>
          </a:r>
          <a:r>
            <a:rPr lang="en-US" dirty="0" err="1">
              <a:solidFill>
                <a:schemeClr val="tx1">
                  <a:lumMod val="95000"/>
                  <a:lumOff val="5000"/>
                </a:schemeClr>
              </a:solidFill>
              <a:latin typeface="Bahnschrift Condensed" panose="020B0502040204020203" pitchFamily="34" charset="0"/>
            </a:rPr>
            <a:t>menjual</a:t>
          </a:r>
          <a:r>
            <a:rPr lang="en-US" dirty="0">
              <a:solidFill>
                <a:schemeClr val="tx1">
                  <a:lumMod val="95000"/>
                  <a:lumOff val="5000"/>
                </a:schemeClr>
              </a:solidFill>
              <a:latin typeface="Bahnschrift Condensed" panose="020B0502040204020203" pitchFamily="34" charset="0"/>
            </a:rPr>
            <a:t> </a:t>
          </a:r>
          <a:r>
            <a:rPr lang="en-US" dirty="0" err="1">
              <a:solidFill>
                <a:schemeClr val="tx1">
                  <a:lumMod val="95000"/>
                  <a:lumOff val="5000"/>
                </a:schemeClr>
              </a:solidFill>
              <a:latin typeface="Bahnschrift Condensed" panose="020B0502040204020203" pitchFamily="34" charset="0"/>
            </a:rPr>
            <a:t>aset</a:t>
          </a:r>
          <a:r>
            <a:rPr lang="en-US" dirty="0">
              <a:solidFill>
                <a:schemeClr val="tx1">
                  <a:lumMod val="95000"/>
                  <a:lumOff val="5000"/>
                </a:schemeClr>
              </a:solidFill>
              <a:latin typeface="Bahnschrift Condensed" panose="020B0502040204020203" pitchFamily="34" charset="0"/>
            </a:rPr>
            <a:t> </a:t>
          </a:r>
          <a:r>
            <a:rPr lang="en-US" dirty="0" err="1">
              <a:solidFill>
                <a:schemeClr val="tx1">
                  <a:lumMod val="95000"/>
                  <a:lumOff val="5000"/>
                </a:schemeClr>
              </a:solidFill>
              <a:latin typeface="Bahnschrift Condensed" panose="020B0502040204020203" pitchFamily="34" charset="0"/>
            </a:rPr>
            <a:t>kepada</a:t>
          </a:r>
          <a:r>
            <a:rPr lang="en-US" dirty="0">
              <a:solidFill>
                <a:schemeClr val="tx1">
                  <a:lumMod val="95000"/>
                  <a:lumOff val="5000"/>
                </a:schemeClr>
              </a:solidFill>
              <a:latin typeface="Bahnschrift Condensed" panose="020B0502040204020203" pitchFamily="34" charset="0"/>
            </a:rPr>
            <a:t> lessee </a:t>
          </a:r>
          <a:r>
            <a:rPr lang="en-US" dirty="0" err="1">
              <a:solidFill>
                <a:schemeClr val="tx1">
                  <a:lumMod val="95000"/>
                  <a:lumOff val="5000"/>
                </a:schemeClr>
              </a:solidFill>
              <a:latin typeface="Bahnschrift Condensed" panose="020B0502040204020203" pitchFamily="34" charset="0"/>
            </a:rPr>
            <a:t>dengan</a:t>
          </a:r>
          <a:r>
            <a:rPr lang="en-US" dirty="0">
              <a:solidFill>
                <a:schemeClr val="tx1">
                  <a:lumMod val="95000"/>
                  <a:lumOff val="5000"/>
                </a:schemeClr>
              </a:solidFill>
              <a:latin typeface="Bahnschrift Condensed" panose="020B0502040204020203" pitchFamily="34" charset="0"/>
            </a:rPr>
            <a:t> </a:t>
          </a:r>
          <a:r>
            <a:rPr lang="en-US" dirty="0" err="1">
              <a:solidFill>
                <a:schemeClr val="tx1">
                  <a:lumMod val="95000"/>
                  <a:lumOff val="5000"/>
                </a:schemeClr>
              </a:solidFill>
              <a:latin typeface="Bahnschrift Condensed" panose="020B0502040204020203" pitchFamily="34" charset="0"/>
            </a:rPr>
            <a:t>harga</a:t>
          </a:r>
          <a:r>
            <a:rPr lang="en-US" dirty="0">
              <a:solidFill>
                <a:schemeClr val="tx1">
                  <a:lumMod val="95000"/>
                  <a:lumOff val="5000"/>
                </a:schemeClr>
              </a:solidFill>
              <a:latin typeface="Bahnschrift Condensed" panose="020B0502040204020203" pitchFamily="34" charset="0"/>
            </a:rPr>
            <a:t> yang </a:t>
          </a:r>
          <a:r>
            <a:rPr lang="en-US" dirty="0" err="1">
              <a:solidFill>
                <a:schemeClr val="tx1">
                  <a:lumMod val="95000"/>
                  <a:lumOff val="5000"/>
                </a:schemeClr>
              </a:solidFill>
              <a:latin typeface="Bahnschrift Condensed" panose="020B0502040204020203" pitchFamily="34" charset="0"/>
            </a:rPr>
            <a:t>telah</a:t>
          </a:r>
          <a:r>
            <a:rPr lang="en-US" dirty="0">
              <a:solidFill>
                <a:schemeClr val="tx1">
                  <a:lumMod val="95000"/>
                  <a:lumOff val="5000"/>
                </a:schemeClr>
              </a:solidFill>
              <a:latin typeface="Bahnschrift Condensed" panose="020B0502040204020203" pitchFamily="34" charset="0"/>
            </a:rPr>
            <a:t> </a:t>
          </a:r>
          <a:r>
            <a:rPr lang="en-US" dirty="0" err="1">
              <a:solidFill>
                <a:schemeClr val="tx1">
                  <a:lumMod val="95000"/>
                  <a:lumOff val="5000"/>
                </a:schemeClr>
              </a:solidFill>
              <a:latin typeface="Bahnschrift Condensed" panose="020B0502040204020203" pitchFamily="34" charset="0"/>
            </a:rPr>
            <a:t>disepakati</a:t>
          </a:r>
          <a:r>
            <a:rPr lang="en-US" dirty="0">
              <a:solidFill>
                <a:schemeClr val="tx1">
                  <a:lumMod val="95000"/>
                  <a:lumOff val="5000"/>
                </a:schemeClr>
              </a:solidFill>
              <a:latin typeface="Bahnschrift Condensed" panose="020B0502040204020203" pitchFamily="34" charset="0"/>
            </a:rPr>
            <a:t>.</a:t>
          </a:r>
          <a:endParaRPr lang="en-ID" dirty="0">
            <a:solidFill>
              <a:schemeClr val="tx1">
                <a:lumMod val="95000"/>
                <a:lumOff val="5000"/>
              </a:schemeClr>
            </a:solidFill>
          </a:endParaRPr>
        </a:p>
      </dgm:t>
    </dgm:pt>
    <dgm:pt modelId="{E116E766-A241-4DC5-97E4-F1C5B14EF67C}" type="parTrans" cxnId="{F40785D4-A9B7-4723-907B-2762CBC2B7D3}">
      <dgm:prSet/>
      <dgm:spPr/>
      <dgm:t>
        <a:bodyPr/>
        <a:lstStyle/>
        <a:p>
          <a:endParaRPr lang="en-ID">
            <a:solidFill>
              <a:schemeClr val="tx1">
                <a:lumMod val="95000"/>
                <a:lumOff val="5000"/>
              </a:schemeClr>
            </a:solidFill>
          </a:endParaRPr>
        </a:p>
      </dgm:t>
    </dgm:pt>
    <dgm:pt modelId="{6CE69268-1335-468A-A53A-57B5450A40C5}" type="sibTrans" cxnId="{F40785D4-A9B7-4723-907B-2762CBC2B7D3}">
      <dgm:prSet/>
      <dgm:spPr/>
      <dgm:t>
        <a:bodyPr/>
        <a:lstStyle/>
        <a:p>
          <a:endParaRPr lang="en-ID">
            <a:solidFill>
              <a:schemeClr val="tx1">
                <a:lumMod val="95000"/>
                <a:lumOff val="5000"/>
              </a:schemeClr>
            </a:solidFill>
          </a:endParaRPr>
        </a:p>
      </dgm:t>
    </dgm:pt>
    <dgm:pt modelId="{9C3C2224-48D5-47FB-B7B4-137500586F06}" type="pres">
      <dgm:prSet presAssocID="{67381A49-D111-485D-91FA-BE730EE6D259}" presName="linearFlow" presStyleCnt="0">
        <dgm:presLayoutVars>
          <dgm:dir/>
          <dgm:resizeHandles val="exact"/>
        </dgm:presLayoutVars>
      </dgm:prSet>
      <dgm:spPr/>
    </dgm:pt>
    <dgm:pt modelId="{95BF7AB1-C77A-417D-8653-EC712F03AFF4}" type="pres">
      <dgm:prSet presAssocID="{02463659-B0D4-4983-9FDB-6E2C74CFE212}" presName="composite" presStyleCnt="0"/>
      <dgm:spPr/>
    </dgm:pt>
    <dgm:pt modelId="{AC12E597-375B-4D87-99DD-F67C24743CAE}" type="pres">
      <dgm:prSet presAssocID="{02463659-B0D4-4983-9FDB-6E2C74CFE212}" presName="imgShp"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dgm:spPr>
    </dgm:pt>
    <dgm:pt modelId="{CF312293-118E-480A-A28B-1131E1FCA842}" type="pres">
      <dgm:prSet presAssocID="{02463659-B0D4-4983-9FDB-6E2C74CFE212}" presName="txShp" presStyleLbl="node1" presStyleIdx="0" presStyleCnt="2">
        <dgm:presLayoutVars>
          <dgm:bulletEnabled val="1"/>
        </dgm:presLayoutVars>
      </dgm:prSet>
      <dgm:spPr/>
      <dgm:t>
        <a:bodyPr/>
        <a:lstStyle/>
        <a:p>
          <a:endParaRPr lang="en-US"/>
        </a:p>
      </dgm:t>
    </dgm:pt>
    <dgm:pt modelId="{2CCCBEA8-6977-4839-8D86-1EF65375B349}" type="pres">
      <dgm:prSet presAssocID="{2A6C1A78-01F8-4DE3-AECF-C583C325290B}" presName="spacing" presStyleCnt="0"/>
      <dgm:spPr/>
    </dgm:pt>
    <dgm:pt modelId="{61A26DD2-DDE4-4908-B160-4696C4B7F95B}" type="pres">
      <dgm:prSet presAssocID="{4CDF5F24-9DA3-4037-8DBE-D703461E601F}" presName="composite" presStyleCnt="0"/>
      <dgm:spPr/>
    </dgm:pt>
    <dgm:pt modelId="{CFFDC10E-0CC0-42F6-BD30-DC98B4FF8971}" type="pres">
      <dgm:prSet presAssocID="{4CDF5F24-9DA3-4037-8DBE-D703461E601F}" presName="imgShp"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dgm:spPr>
    </dgm:pt>
    <dgm:pt modelId="{3F69C6AA-26BF-4A0F-831D-78B8A098BE5C}" type="pres">
      <dgm:prSet presAssocID="{4CDF5F24-9DA3-4037-8DBE-D703461E601F}" presName="txShp" presStyleLbl="node1" presStyleIdx="1" presStyleCnt="2" custLinFactNeighborX="-103" custLinFactNeighborY="3416">
        <dgm:presLayoutVars>
          <dgm:bulletEnabled val="1"/>
        </dgm:presLayoutVars>
      </dgm:prSet>
      <dgm:spPr/>
      <dgm:t>
        <a:bodyPr/>
        <a:lstStyle/>
        <a:p>
          <a:endParaRPr lang="en-US"/>
        </a:p>
      </dgm:t>
    </dgm:pt>
  </dgm:ptLst>
  <dgm:cxnLst>
    <dgm:cxn modelId="{01BF372B-7A99-4F96-BF4D-98F1DC0FB351}" type="presOf" srcId="{4CDF5F24-9DA3-4037-8DBE-D703461E601F}" destId="{3F69C6AA-26BF-4A0F-831D-78B8A098BE5C}" srcOrd="0" destOrd="0" presId="urn:microsoft.com/office/officeart/2005/8/layout/vList3"/>
    <dgm:cxn modelId="{555A77AA-E06F-403A-B1E9-1DB37450C3A9}" type="presOf" srcId="{02463659-B0D4-4983-9FDB-6E2C74CFE212}" destId="{CF312293-118E-480A-A28B-1131E1FCA842}" srcOrd="0" destOrd="0" presId="urn:microsoft.com/office/officeart/2005/8/layout/vList3"/>
    <dgm:cxn modelId="{CA017E5B-AD35-4E68-B3EC-64B272E6F635}" srcId="{67381A49-D111-485D-91FA-BE730EE6D259}" destId="{02463659-B0D4-4983-9FDB-6E2C74CFE212}" srcOrd="0" destOrd="0" parTransId="{5F844D52-8D91-4D0A-A889-D77BFA7FDD28}" sibTransId="{2A6C1A78-01F8-4DE3-AECF-C583C325290B}"/>
    <dgm:cxn modelId="{F40785D4-A9B7-4723-907B-2762CBC2B7D3}" srcId="{67381A49-D111-485D-91FA-BE730EE6D259}" destId="{4CDF5F24-9DA3-4037-8DBE-D703461E601F}" srcOrd="1" destOrd="0" parTransId="{E116E766-A241-4DC5-97E4-F1C5B14EF67C}" sibTransId="{6CE69268-1335-468A-A53A-57B5450A40C5}"/>
    <dgm:cxn modelId="{1885514E-E9DF-4CEA-A6ED-42488DD1F5D6}" type="presOf" srcId="{67381A49-D111-485D-91FA-BE730EE6D259}" destId="{9C3C2224-48D5-47FB-B7B4-137500586F06}" srcOrd="0" destOrd="0" presId="urn:microsoft.com/office/officeart/2005/8/layout/vList3"/>
    <dgm:cxn modelId="{56ECBD44-6C7B-4932-9971-0778FF1EE207}" type="presParOf" srcId="{9C3C2224-48D5-47FB-B7B4-137500586F06}" destId="{95BF7AB1-C77A-417D-8653-EC712F03AFF4}" srcOrd="0" destOrd="0" presId="urn:microsoft.com/office/officeart/2005/8/layout/vList3"/>
    <dgm:cxn modelId="{E038082F-37C7-4459-B891-50A406A0B5CD}" type="presParOf" srcId="{95BF7AB1-C77A-417D-8653-EC712F03AFF4}" destId="{AC12E597-375B-4D87-99DD-F67C24743CAE}" srcOrd="0" destOrd="0" presId="urn:microsoft.com/office/officeart/2005/8/layout/vList3"/>
    <dgm:cxn modelId="{2E8A32FF-4F77-43B5-B3D1-6CCA22DCD09B}" type="presParOf" srcId="{95BF7AB1-C77A-417D-8653-EC712F03AFF4}" destId="{CF312293-118E-480A-A28B-1131E1FCA842}" srcOrd="1" destOrd="0" presId="urn:microsoft.com/office/officeart/2005/8/layout/vList3"/>
    <dgm:cxn modelId="{39C722E8-DB5A-4A49-8077-09D47F6593D2}" type="presParOf" srcId="{9C3C2224-48D5-47FB-B7B4-137500586F06}" destId="{2CCCBEA8-6977-4839-8D86-1EF65375B349}" srcOrd="1" destOrd="0" presId="urn:microsoft.com/office/officeart/2005/8/layout/vList3"/>
    <dgm:cxn modelId="{055CBCED-4A79-440C-9706-0C32A0C3202B}" type="presParOf" srcId="{9C3C2224-48D5-47FB-B7B4-137500586F06}" destId="{61A26DD2-DDE4-4908-B160-4696C4B7F95B}" srcOrd="2" destOrd="0" presId="urn:microsoft.com/office/officeart/2005/8/layout/vList3"/>
    <dgm:cxn modelId="{EA69B80B-17B2-405E-8EF0-D9CD42C9335A}" type="presParOf" srcId="{61A26DD2-DDE4-4908-B160-4696C4B7F95B}" destId="{CFFDC10E-0CC0-42F6-BD30-DC98B4FF8971}" srcOrd="0" destOrd="0" presId="urn:microsoft.com/office/officeart/2005/8/layout/vList3"/>
    <dgm:cxn modelId="{385D5F86-2814-4E8E-A25F-13F3F093873D}" type="presParOf" srcId="{61A26DD2-DDE4-4908-B160-4696C4B7F95B}" destId="{3F69C6AA-26BF-4A0F-831D-78B8A098BE5C}"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A0E336C-8D52-485D-B1BD-6273BA2B6435}" type="doc">
      <dgm:prSet loTypeId="urn:microsoft.com/office/officeart/2009/layout/ReverseList" loCatId="relationship" qsTypeId="urn:microsoft.com/office/officeart/2005/8/quickstyle/simple1" qsCatId="simple" csTypeId="urn:microsoft.com/office/officeart/2005/8/colors/colorful5" csCatId="colorful" phldr="1"/>
      <dgm:spPr/>
      <dgm:t>
        <a:bodyPr/>
        <a:lstStyle/>
        <a:p>
          <a:endParaRPr lang="en-ID"/>
        </a:p>
      </dgm:t>
    </dgm:pt>
    <dgm:pt modelId="{FEC44A18-0F0A-4FEB-A219-B824606908EE}">
      <dgm:prSet phldrT="[Text]" custT="1"/>
      <dgm:spPr/>
      <dgm:t>
        <a:bodyPr/>
        <a:lstStyle/>
        <a:p>
          <a:pPr>
            <a:buFont typeface="Wingdings" panose="05000000000000000000" pitchFamily="2" charset="2"/>
            <a:buChar char="q"/>
          </a:pPr>
          <a:r>
            <a:rPr lang="en-US" sz="1800" dirty="0" err="1">
              <a:solidFill>
                <a:schemeClr val="tx1"/>
              </a:solidFill>
              <a:latin typeface="Bahnschrift Condensed" panose="020B0502040204020203" pitchFamily="34" charset="0"/>
            </a:rPr>
            <a:t>Contoh</a:t>
          </a:r>
          <a:r>
            <a:rPr lang="en-US" sz="1800" dirty="0">
              <a:solidFill>
                <a:schemeClr val="tx1"/>
              </a:solidFill>
              <a:latin typeface="Bahnschrift Condensed" panose="020B0502040204020203" pitchFamily="34" charset="0"/>
            </a:rPr>
            <a:t> : dana </a:t>
          </a:r>
          <a:r>
            <a:rPr lang="en-US" sz="1800" dirty="0" err="1">
              <a:solidFill>
                <a:schemeClr val="tx1"/>
              </a:solidFill>
              <a:latin typeface="Bahnschrift Condensed" panose="020B0502040204020203" pitchFamily="34" charset="0"/>
            </a:rPr>
            <a:t>masyarakat</a:t>
          </a:r>
          <a:r>
            <a:rPr lang="en-US" sz="1800" dirty="0">
              <a:solidFill>
                <a:schemeClr val="tx1"/>
              </a:solidFill>
              <a:latin typeface="Bahnschrift Condensed" panose="020B0502040204020203" pitchFamily="34" charset="0"/>
            </a:rPr>
            <a:t> </a:t>
          </a:r>
          <a:r>
            <a:rPr lang="en-US" sz="1800" dirty="0" err="1">
              <a:solidFill>
                <a:schemeClr val="tx1"/>
              </a:solidFill>
              <a:latin typeface="Bahnschrift Condensed" panose="020B0502040204020203" pitchFamily="34" charset="0"/>
            </a:rPr>
            <a:t>yg</a:t>
          </a:r>
          <a:r>
            <a:rPr lang="en-US" sz="1800" dirty="0">
              <a:solidFill>
                <a:schemeClr val="tx1"/>
              </a:solidFill>
              <a:latin typeface="Bahnschrift Condensed" panose="020B0502040204020203" pitchFamily="34" charset="0"/>
            </a:rPr>
            <a:t> </a:t>
          </a:r>
          <a:r>
            <a:rPr lang="en-US" sz="1800" dirty="0" err="1">
              <a:solidFill>
                <a:schemeClr val="tx1"/>
              </a:solidFill>
              <a:latin typeface="Bahnschrift Condensed" panose="020B0502040204020203" pitchFamily="34" charset="0"/>
            </a:rPr>
            <a:t>ditaruh</a:t>
          </a:r>
          <a:r>
            <a:rPr lang="en-US" sz="1800" dirty="0">
              <a:solidFill>
                <a:schemeClr val="tx1"/>
              </a:solidFill>
              <a:latin typeface="Bahnschrift Condensed" panose="020B0502040204020203" pitchFamily="34" charset="0"/>
            </a:rPr>
            <a:t> </a:t>
          </a:r>
          <a:r>
            <a:rPr lang="en-US" sz="1800" dirty="0" err="1">
              <a:solidFill>
                <a:schemeClr val="tx1"/>
              </a:solidFill>
              <a:latin typeface="Bahnschrift Condensed" panose="020B0502040204020203" pitchFamily="34" charset="0"/>
            </a:rPr>
            <a:t>dalam</a:t>
          </a:r>
          <a:r>
            <a:rPr lang="en-US" sz="1800" dirty="0">
              <a:solidFill>
                <a:schemeClr val="tx1"/>
              </a:solidFill>
              <a:latin typeface="Bahnschrift Condensed" panose="020B0502040204020203" pitchFamily="34" charset="0"/>
            </a:rPr>
            <a:t> </a:t>
          </a:r>
          <a:r>
            <a:rPr lang="en-US" sz="1800" dirty="0" err="1">
              <a:solidFill>
                <a:schemeClr val="tx1"/>
              </a:solidFill>
              <a:latin typeface="Bahnschrift Condensed" panose="020B0502040204020203" pitchFamily="34" charset="0"/>
            </a:rPr>
            <a:t>bentuk</a:t>
          </a:r>
          <a:r>
            <a:rPr lang="en-US" sz="1800" dirty="0">
              <a:solidFill>
                <a:schemeClr val="tx1"/>
              </a:solidFill>
              <a:latin typeface="Bahnschrift Condensed" panose="020B0502040204020203" pitchFamily="34" charset="0"/>
            </a:rPr>
            <a:t> demand deposit (deposit </a:t>
          </a:r>
          <a:r>
            <a:rPr lang="en-US" sz="1800" dirty="0" err="1">
              <a:solidFill>
                <a:schemeClr val="tx1"/>
              </a:solidFill>
              <a:latin typeface="Bahnschrift Condensed" panose="020B0502040204020203" pitchFamily="34" charset="0"/>
            </a:rPr>
            <a:t>yg</a:t>
          </a:r>
          <a:r>
            <a:rPr lang="en-US" sz="1800" dirty="0">
              <a:solidFill>
                <a:schemeClr val="tx1"/>
              </a:solidFill>
              <a:latin typeface="Bahnschrift Condensed" panose="020B0502040204020203" pitchFamily="34" charset="0"/>
            </a:rPr>
            <a:t> bias </a:t>
          </a:r>
          <a:r>
            <a:rPr lang="en-US" sz="1800" dirty="0" err="1">
              <a:solidFill>
                <a:schemeClr val="tx1"/>
              </a:solidFill>
              <a:latin typeface="Bahnschrift Condensed" panose="020B0502040204020203" pitchFamily="34" charset="0"/>
            </a:rPr>
            <a:t>ditarik</a:t>
          </a:r>
          <a:r>
            <a:rPr lang="en-US" sz="1800" dirty="0">
              <a:solidFill>
                <a:schemeClr val="tx1"/>
              </a:solidFill>
              <a:latin typeface="Bahnschrift Condensed" panose="020B0502040204020203" pitchFamily="34" charset="0"/>
            </a:rPr>
            <a:t> </a:t>
          </a:r>
          <a:r>
            <a:rPr lang="en-US" sz="1800" dirty="0" err="1">
              <a:solidFill>
                <a:schemeClr val="tx1"/>
              </a:solidFill>
              <a:latin typeface="Bahnschrift Condensed" panose="020B0502040204020203" pitchFamily="34" charset="0"/>
            </a:rPr>
            <a:t>setiap</a:t>
          </a:r>
          <a:r>
            <a:rPr lang="en-US" sz="1800" dirty="0">
              <a:solidFill>
                <a:schemeClr val="tx1"/>
              </a:solidFill>
              <a:latin typeface="Bahnschrift Condensed" panose="020B0502040204020203" pitchFamily="34" charset="0"/>
            </a:rPr>
            <a:t> </a:t>
          </a:r>
          <a:r>
            <a:rPr lang="en-US" sz="1800" dirty="0" err="1">
              <a:solidFill>
                <a:schemeClr val="tx1"/>
              </a:solidFill>
              <a:latin typeface="Bahnschrift Condensed" panose="020B0502040204020203" pitchFamily="34" charset="0"/>
            </a:rPr>
            <a:t>saat</a:t>
          </a:r>
          <a:r>
            <a:rPr lang="en-US" sz="1800" dirty="0">
              <a:solidFill>
                <a:schemeClr val="tx1"/>
              </a:solidFill>
              <a:latin typeface="Bahnschrift Condensed" panose="020B0502040204020203" pitchFamily="34" charset="0"/>
            </a:rPr>
            <a:t>) </a:t>
          </a:r>
          <a:r>
            <a:rPr lang="en-US" sz="1800" dirty="0" err="1">
              <a:solidFill>
                <a:schemeClr val="tx1"/>
              </a:solidFill>
              <a:latin typeface="Bahnschrift Condensed" panose="020B0502040204020203" pitchFamily="34" charset="0"/>
            </a:rPr>
            <a:t>menganut</a:t>
          </a:r>
          <a:r>
            <a:rPr lang="en-US" sz="1800" dirty="0">
              <a:solidFill>
                <a:schemeClr val="tx1"/>
              </a:solidFill>
              <a:latin typeface="Bahnschrift Condensed" panose="020B0502040204020203" pitchFamily="34" charset="0"/>
            </a:rPr>
            <a:t> </a:t>
          </a:r>
          <a:r>
            <a:rPr lang="en-US" sz="1800" dirty="0" err="1">
              <a:solidFill>
                <a:schemeClr val="tx1"/>
              </a:solidFill>
              <a:latin typeface="Bahnschrift Condensed" panose="020B0502040204020203" pitchFamily="34" charset="0"/>
            </a:rPr>
            <a:t>prinsip</a:t>
          </a:r>
          <a:r>
            <a:rPr lang="en-US" sz="1800" dirty="0">
              <a:solidFill>
                <a:schemeClr val="tx1"/>
              </a:solidFill>
              <a:latin typeface="Bahnschrift Condensed" panose="020B0502040204020203" pitchFamily="34" charset="0"/>
            </a:rPr>
            <a:t> Al </a:t>
          </a:r>
          <a:r>
            <a:rPr lang="en-US" sz="1800" dirty="0" err="1">
              <a:solidFill>
                <a:schemeClr val="tx1"/>
              </a:solidFill>
              <a:latin typeface="Bahnschrift Condensed" panose="020B0502040204020203" pitchFamily="34" charset="0"/>
            </a:rPr>
            <a:t>Waidah</a:t>
          </a:r>
          <a:r>
            <a:rPr lang="en-US" sz="1800" dirty="0">
              <a:solidFill>
                <a:schemeClr val="tx1"/>
              </a:solidFill>
              <a:latin typeface="Bahnschrift Condensed" panose="020B0502040204020203" pitchFamily="34" charset="0"/>
            </a:rPr>
            <a:t>. Bank </a:t>
          </a:r>
          <a:r>
            <a:rPr lang="en-US" sz="1800" dirty="0" err="1">
              <a:solidFill>
                <a:schemeClr val="tx1"/>
              </a:solidFill>
              <a:latin typeface="Bahnschrift Condensed" panose="020B0502040204020203" pitchFamily="34" charset="0"/>
            </a:rPr>
            <a:t>dapat</a:t>
          </a:r>
          <a:r>
            <a:rPr lang="en-US" sz="1800" dirty="0">
              <a:solidFill>
                <a:schemeClr val="tx1"/>
              </a:solidFill>
              <a:latin typeface="Bahnschrift Condensed" panose="020B0502040204020203" pitchFamily="34" charset="0"/>
            </a:rPr>
            <a:t> </a:t>
          </a:r>
          <a:r>
            <a:rPr lang="en-US" sz="1800" dirty="0" err="1">
              <a:solidFill>
                <a:schemeClr val="tx1"/>
              </a:solidFill>
              <a:latin typeface="Bahnschrift Condensed" panose="020B0502040204020203" pitchFamily="34" charset="0"/>
            </a:rPr>
            <a:t>menggunakan</a:t>
          </a:r>
          <a:r>
            <a:rPr lang="en-US" sz="1800" dirty="0">
              <a:solidFill>
                <a:schemeClr val="tx1"/>
              </a:solidFill>
              <a:latin typeface="Bahnschrift Condensed" panose="020B0502040204020203" pitchFamily="34" charset="0"/>
            </a:rPr>
            <a:t> </a:t>
          </a:r>
          <a:r>
            <a:rPr lang="en-US" sz="1800" dirty="0" err="1">
              <a:solidFill>
                <a:schemeClr val="tx1"/>
              </a:solidFill>
              <a:latin typeface="Bahnschrift Condensed" panose="020B0502040204020203" pitchFamily="34" charset="0"/>
            </a:rPr>
            <a:t>dapat</a:t>
          </a:r>
          <a:r>
            <a:rPr lang="en-US" sz="1800" dirty="0">
              <a:solidFill>
                <a:schemeClr val="tx1"/>
              </a:solidFill>
              <a:latin typeface="Bahnschrift Condensed" panose="020B0502040204020203" pitchFamily="34" charset="0"/>
            </a:rPr>
            <a:t> </a:t>
          </a:r>
          <a:r>
            <a:rPr lang="en-US" sz="1800" dirty="0" err="1">
              <a:solidFill>
                <a:schemeClr val="tx1"/>
              </a:solidFill>
              <a:latin typeface="Bahnschrift Condensed" panose="020B0502040204020203" pitchFamily="34" charset="0"/>
            </a:rPr>
            <a:t>tersebut</a:t>
          </a:r>
          <a:r>
            <a:rPr lang="en-US" sz="1800" dirty="0">
              <a:solidFill>
                <a:schemeClr val="tx1"/>
              </a:solidFill>
              <a:latin typeface="Bahnschrift Condensed" panose="020B0502040204020203" pitchFamily="34" charset="0"/>
            </a:rPr>
            <a:t> </a:t>
          </a:r>
          <a:r>
            <a:rPr lang="en-US" sz="1800" dirty="0" err="1">
              <a:solidFill>
                <a:schemeClr val="tx1"/>
              </a:solidFill>
              <a:latin typeface="Bahnschrift Condensed" panose="020B0502040204020203" pitchFamily="34" charset="0"/>
            </a:rPr>
            <a:t>untuk</a:t>
          </a:r>
          <a:r>
            <a:rPr lang="en-US" sz="1800" dirty="0">
              <a:solidFill>
                <a:schemeClr val="tx1"/>
              </a:solidFill>
              <a:latin typeface="Bahnschrift Condensed" panose="020B0502040204020203" pitchFamily="34" charset="0"/>
            </a:rPr>
            <a:t> </a:t>
          </a:r>
          <a:r>
            <a:rPr lang="en-US" sz="1800" dirty="0" err="1">
              <a:solidFill>
                <a:schemeClr val="tx1"/>
              </a:solidFill>
              <a:latin typeface="Bahnschrift Condensed" panose="020B0502040204020203" pitchFamily="34" charset="0"/>
            </a:rPr>
            <a:t>operasinya</a:t>
          </a:r>
          <a:r>
            <a:rPr lang="en-US" sz="1800" dirty="0">
              <a:solidFill>
                <a:schemeClr val="tx1"/>
              </a:solidFill>
              <a:latin typeface="Bahnschrift Condensed" panose="020B0502040204020203" pitchFamily="34" charset="0"/>
            </a:rPr>
            <a:t> </a:t>
          </a:r>
          <a:r>
            <a:rPr lang="en-US" sz="1800" dirty="0" err="1">
              <a:solidFill>
                <a:schemeClr val="tx1"/>
              </a:solidFill>
              <a:latin typeface="Bahnschrift Condensed" panose="020B0502040204020203" pitchFamily="34" charset="0"/>
            </a:rPr>
            <a:t>dengan</a:t>
          </a:r>
          <a:r>
            <a:rPr lang="en-US" sz="1800" dirty="0">
              <a:solidFill>
                <a:schemeClr val="tx1"/>
              </a:solidFill>
              <a:latin typeface="Bahnschrift Condensed" panose="020B0502040204020203" pitchFamily="34" charset="0"/>
            </a:rPr>
            <a:t> </a:t>
          </a:r>
          <a:r>
            <a:rPr lang="en-US" sz="1800" dirty="0" err="1">
              <a:solidFill>
                <a:schemeClr val="tx1"/>
              </a:solidFill>
              <a:latin typeface="Bahnschrift Condensed" panose="020B0502040204020203" pitchFamily="34" charset="0"/>
            </a:rPr>
            <a:t>atau</a:t>
          </a:r>
          <a:r>
            <a:rPr lang="en-US" sz="1800" dirty="0">
              <a:solidFill>
                <a:schemeClr val="tx1"/>
              </a:solidFill>
              <a:latin typeface="Bahnschrift Condensed" panose="020B0502040204020203" pitchFamily="34" charset="0"/>
            </a:rPr>
            <a:t> </a:t>
          </a:r>
          <a:r>
            <a:rPr lang="en-US" sz="1800" dirty="0" err="1">
              <a:solidFill>
                <a:schemeClr val="tx1"/>
              </a:solidFill>
              <a:latin typeface="Bahnschrift Condensed" panose="020B0502040204020203" pitchFamily="34" charset="0"/>
            </a:rPr>
            <a:t>tanpa</a:t>
          </a:r>
          <a:r>
            <a:rPr lang="en-US" sz="1800" dirty="0">
              <a:solidFill>
                <a:schemeClr val="tx1"/>
              </a:solidFill>
              <a:latin typeface="Bahnschrift Condensed" panose="020B0502040204020203" pitchFamily="34" charset="0"/>
            </a:rPr>
            <a:t>  </a:t>
          </a:r>
          <a:r>
            <a:rPr lang="en-US" sz="1800" dirty="0" err="1">
              <a:solidFill>
                <a:schemeClr val="tx1"/>
              </a:solidFill>
              <a:latin typeface="Bahnschrift Condensed" panose="020B0502040204020203" pitchFamily="34" charset="0"/>
            </a:rPr>
            <a:t>izin</a:t>
          </a:r>
          <a:r>
            <a:rPr lang="en-US" sz="1800" dirty="0">
              <a:solidFill>
                <a:schemeClr val="tx1"/>
              </a:solidFill>
              <a:latin typeface="Bahnschrift Condensed" panose="020B0502040204020203" pitchFamily="34" charset="0"/>
            </a:rPr>
            <a:t> </a:t>
          </a:r>
          <a:r>
            <a:rPr lang="en-US" sz="1800" dirty="0" err="1">
              <a:solidFill>
                <a:schemeClr val="tx1"/>
              </a:solidFill>
              <a:latin typeface="Bahnschrift Condensed" panose="020B0502040204020203" pitchFamily="34" charset="0"/>
            </a:rPr>
            <a:t>dari</a:t>
          </a:r>
          <a:r>
            <a:rPr lang="en-US" sz="1800" dirty="0">
              <a:solidFill>
                <a:schemeClr val="tx1"/>
              </a:solidFill>
              <a:latin typeface="Bahnschrift Condensed" panose="020B0502040204020203" pitchFamily="34" charset="0"/>
            </a:rPr>
            <a:t> </a:t>
          </a:r>
          <a:r>
            <a:rPr lang="en-US" sz="1800" dirty="0" err="1">
              <a:solidFill>
                <a:schemeClr val="tx1"/>
              </a:solidFill>
              <a:latin typeface="Bahnschrift Condensed" panose="020B0502040204020203" pitchFamily="34" charset="0"/>
            </a:rPr>
            <a:t>deposan</a:t>
          </a:r>
          <a:r>
            <a:rPr lang="en-US" sz="1800" dirty="0">
              <a:solidFill>
                <a:schemeClr val="tx1"/>
              </a:solidFill>
              <a:latin typeface="Bahnschrift Condensed" panose="020B0502040204020203" pitchFamily="34" charset="0"/>
            </a:rPr>
            <a:t>.</a:t>
          </a:r>
          <a:endParaRPr lang="en-ID" sz="1800" dirty="0"/>
        </a:p>
      </dgm:t>
    </dgm:pt>
    <dgm:pt modelId="{B466958D-13F4-4F65-AD8E-E52D7806A229}" type="parTrans" cxnId="{43FEBDCC-FB40-441A-984B-097C4CEF20F6}">
      <dgm:prSet/>
      <dgm:spPr/>
      <dgm:t>
        <a:bodyPr/>
        <a:lstStyle/>
        <a:p>
          <a:endParaRPr lang="en-ID" sz="1800"/>
        </a:p>
      </dgm:t>
    </dgm:pt>
    <dgm:pt modelId="{52BA2ACB-649F-45D6-835D-F412872E569F}" type="sibTrans" cxnId="{43FEBDCC-FB40-441A-984B-097C4CEF20F6}">
      <dgm:prSet/>
      <dgm:spPr/>
      <dgm:t>
        <a:bodyPr/>
        <a:lstStyle/>
        <a:p>
          <a:endParaRPr lang="en-ID" sz="1800"/>
        </a:p>
      </dgm:t>
    </dgm:pt>
    <dgm:pt modelId="{F72BFE78-8480-4409-8584-67F63D950637}">
      <dgm:prSet phldrT="[Text]" phldr="1"/>
      <dgm:spPr/>
      <dgm:t>
        <a:bodyPr/>
        <a:lstStyle/>
        <a:p>
          <a:endParaRPr lang="en-ID" sz="1800"/>
        </a:p>
      </dgm:t>
    </dgm:pt>
    <dgm:pt modelId="{BAC07843-C2A2-4C3C-8802-7D45905911F2}" type="parTrans" cxnId="{6484F239-3114-4A14-B557-AEB065741812}">
      <dgm:prSet/>
      <dgm:spPr/>
      <dgm:t>
        <a:bodyPr/>
        <a:lstStyle/>
        <a:p>
          <a:endParaRPr lang="en-ID" sz="1800"/>
        </a:p>
      </dgm:t>
    </dgm:pt>
    <dgm:pt modelId="{623461B0-B7E8-42D5-9C69-87AEBBED39AE}" type="sibTrans" cxnId="{6484F239-3114-4A14-B557-AEB065741812}">
      <dgm:prSet/>
      <dgm:spPr/>
      <dgm:t>
        <a:bodyPr/>
        <a:lstStyle/>
        <a:p>
          <a:endParaRPr lang="en-ID" sz="1800"/>
        </a:p>
      </dgm:t>
    </dgm:pt>
    <dgm:pt modelId="{F7EE7265-808D-4CAC-8BCC-4EC35E2CBE47}">
      <dgm:prSet custT="1"/>
      <dgm:spPr/>
      <dgm:t>
        <a:bodyPr/>
        <a:lstStyle/>
        <a:p>
          <a:r>
            <a:rPr lang="en-US" sz="1800" dirty="0" err="1">
              <a:solidFill>
                <a:schemeClr val="tx1"/>
              </a:solidFill>
              <a:latin typeface="Bahnschrift Condensed" panose="020B0502040204020203" pitchFamily="34" charset="0"/>
            </a:rPr>
            <a:t>Keuntungan</a:t>
          </a:r>
          <a:r>
            <a:rPr lang="en-US" sz="1800" dirty="0">
              <a:solidFill>
                <a:schemeClr val="tx1"/>
              </a:solidFill>
              <a:latin typeface="Bahnschrift Condensed" panose="020B0502040204020203" pitchFamily="34" charset="0"/>
            </a:rPr>
            <a:t> dan </a:t>
          </a:r>
          <a:r>
            <a:rPr lang="en-US" sz="1800" dirty="0" err="1">
              <a:solidFill>
                <a:schemeClr val="tx1"/>
              </a:solidFill>
              <a:latin typeface="Bahnschrift Condensed" panose="020B0502040204020203" pitchFamily="34" charset="0"/>
            </a:rPr>
            <a:t>risiko</a:t>
          </a:r>
          <a:r>
            <a:rPr lang="en-US" sz="1800" dirty="0">
              <a:solidFill>
                <a:schemeClr val="tx1"/>
              </a:solidFill>
              <a:latin typeface="Bahnschrift Condensed" panose="020B0502040204020203" pitchFamily="34" charset="0"/>
            </a:rPr>
            <a:t> </a:t>
          </a:r>
          <a:r>
            <a:rPr lang="en-US" sz="1800" dirty="0" err="1">
              <a:solidFill>
                <a:schemeClr val="tx1"/>
              </a:solidFill>
              <a:latin typeface="Bahnschrift Condensed" panose="020B0502040204020203" pitchFamily="34" charset="0"/>
            </a:rPr>
            <a:t>akan</a:t>
          </a:r>
          <a:r>
            <a:rPr lang="en-US" sz="1800" dirty="0">
              <a:solidFill>
                <a:schemeClr val="tx1"/>
              </a:solidFill>
              <a:latin typeface="Bahnschrift Condensed" panose="020B0502040204020203" pitchFamily="34" charset="0"/>
            </a:rPr>
            <a:t> </a:t>
          </a:r>
          <a:r>
            <a:rPr lang="en-US" sz="1800" dirty="0" err="1">
              <a:solidFill>
                <a:schemeClr val="tx1"/>
              </a:solidFill>
              <a:latin typeface="Bahnschrift Condensed" panose="020B0502040204020203" pitchFamily="34" charset="0"/>
            </a:rPr>
            <a:t>ditanggung</a:t>
          </a:r>
          <a:r>
            <a:rPr lang="en-US" sz="1800" dirty="0">
              <a:solidFill>
                <a:schemeClr val="tx1"/>
              </a:solidFill>
              <a:latin typeface="Bahnschrift Condensed" panose="020B0502040204020203" pitchFamily="34" charset="0"/>
            </a:rPr>
            <a:t> Bersama oleh bank dan </a:t>
          </a:r>
          <a:r>
            <a:rPr lang="en-US" sz="1800" dirty="0" err="1">
              <a:solidFill>
                <a:schemeClr val="tx1"/>
              </a:solidFill>
              <a:latin typeface="Bahnschrift Condensed" panose="020B0502040204020203" pitchFamily="34" charset="0"/>
            </a:rPr>
            <a:t>deposan</a:t>
          </a:r>
          <a:r>
            <a:rPr lang="en-US" sz="1800" dirty="0">
              <a:solidFill>
                <a:schemeClr val="tx1"/>
              </a:solidFill>
              <a:latin typeface="Bahnschrift Condensed" panose="020B0502040204020203" pitchFamily="34" charset="0"/>
            </a:rPr>
            <a:t>. Bank juga bias </a:t>
          </a:r>
          <a:r>
            <a:rPr lang="en-US" sz="1800" dirty="0" err="1">
              <a:solidFill>
                <a:schemeClr val="tx1"/>
              </a:solidFill>
              <a:latin typeface="Bahnschrift Condensed" panose="020B0502040204020203" pitchFamily="34" charset="0"/>
            </a:rPr>
            <a:t>memperoleh</a:t>
          </a:r>
          <a:r>
            <a:rPr lang="en-US" sz="1800" dirty="0">
              <a:solidFill>
                <a:schemeClr val="tx1"/>
              </a:solidFill>
              <a:latin typeface="Bahnschrift Condensed" panose="020B0502040204020203" pitchFamily="34" charset="0"/>
            </a:rPr>
            <a:t> dana </a:t>
          </a:r>
          <a:r>
            <a:rPr lang="en-US" sz="1800" dirty="0" err="1">
              <a:solidFill>
                <a:schemeClr val="tx1"/>
              </a:solidFill>
              <a:latin typeface="Bahnschrift Condensed" panose="020B0502040204020203" pitchFamily="34" charset="0"/>
            </a:rPr>
            <a:t>dari</a:t>
          </a:r>
          <a:r>
            <a:rPr lang="en-US" sz="1800" dirty="0">
              <a:solidFill>
                <a:schemeClr val="tx1"/>
              </a:solidFill>
              <a:latin typeface="Bahnschrift Condensed" panose="020B0502040204020203" pitchFamily="34" charset="0"/>
            </a:rPr>
            <a:t> </a:t>
          </a:r>
          <a:r>
            <a:rPr lang="en-US" sz="1800" dirty="0" err="1">
              <a:solidFill>
                <a:schemeClr val="tx1"/>
              </a:solidFill>
              <a:latin typeface="Bahnschrift Condensed" panose="020B0502040204020203" pitchFamily="34" charset="0"/>
            </a:rPr>
            <a:t>pihak</a:t>
          </a:r>
          <a:r>
            <a:rPr lang="en-US" sz="1800" dirty="0">
              <a:solidFill>
                <a:schemeClr val="tx1"/>
              </a:solidFill>
              <a:latin typeface="Bahnschrift Condensed" panose="020B0502040204020203" pitchFamily="34" charset="0"/>
            </a:rPr>
            <a:t> lain </a:t>
          </a:r>
          <a:r>
            <a:rPr lang="en-US" sz="1800" dirty="0" err="1">
              <a:solidFill>
                <a:schemeClr val="tx1"/>
              </a:solidFill>
              <a:latin typeface="Bahnschrift Condensed" panose="020B0502040204020203" pitchFamily="34" charset="0"/>
            </a:rPr>
            <a:t>dengan</a:t>
          </a:r>
          <a:r>
            <a:rPr lang="en-US" sz="1800" dirty="0">
              <a:solidFill>
                <a:schemeClr val="tx1"/>
              </a:solidFill>
              <a:latin typeface="Bahnschrift Condensed" panose="020B0502040204020203" pitchFamily="34" charset="0"/>
            </a:rPr>
            <a:t> </a:t>
          </a:r>
          <a:r>
            <a:rPr lang="en-US" sz="1800" dirty="0" err="1">
              <a:solidFill>
                <a:schemeClr val="tx1"/>
              </a:solidFill>
              <a:latin typeface="Bahnschrift Condensed" panose="020B0502040204020203" pitchFamily="34" charset="0"/>
            </a:rPr>
            <a:t>prinsip</a:t>
          </a:r>
          <a:r>
            <a:rPr lang="en-US" sz="1800" dirty="0">
              <a:solidFill>
                <a:schemeClr val="tx1"/>
              </a:solidFill>
              <a:latin typeface="Bahnschrift Condensed" panose="020B0502040204020203" pitchFamily="34" charset="0"/>
            </a:rPr>
            <a:t> Al-</a:t>
          </a:r>
          <a:r>
            <a:rPr lang="en-US" sz="1800" dirty="0" err="1">
              <a:solidFill>
                <a:schemeClr val="tx1"/>
              </a:solidFill>
              <a:latin typeface="Bahnschrift Condensed" panose="020B0502040204020203" pitchFamily="34" charset="0"/>
            </a:rPr>
            <a:t>Waidah</a:t>
          </a:r>
          <a:r>
            <a:rPr lang="en-US" sz="1800" dirty="0">
              <a:solidFill>
                <a:schemeClr val="tx1"/>
              </a:solidFill>
              <a:latin typeface="Bahnschrift Condensed" panose="020B0502040204020203" pitchFamily="34" charset="0"/>
            </a:rPr>
            <a:t>, Al </a:t>
          </a:r>
          <a:r>
            <a:rPr lang="en-US" sz="1800" dirty="0" err="1">
              <a:solidFill>
                <a:schemeClr val="tx1"/>
              </a:solidFill>
              <a:latin typeface="Bahnschrift Condensed" panose="020B0502040204020203" pitchFamily="34" charset="0"/>
            </a:rPr>
            <a:t>Mudharobah</a:t>
          </a:r>
          <a:r>
            <a:rPr lang="en-US" sz="1800" dirty="0">
              <a:solidFill>
                <a:schemeClr val="tx1"/>
              </a:solidFill>
              <a:latin typeface="Bahnschrift Condensed" panose="020B0502040204020203" pitchFamily="34" charset="0"/>
            </a:rPr>
            <a:t>, </a:t>
          </a:r>
          <a:r>
            <a:rPr lang="en-US" sz="1800" dirty="0" err="1">
              <a:solidFill>
                <a:schemeClr val="tx1"/>
              </a:solidFill>
              <a:latin typeface="Bahnschrift Condensed" panose="020B0502040204020203" pitchFamily="34" charset="0"/>
            </a:rPr>
            <a:t>atau</a:t>
          </a:r>
          <a:r>
            <a:rPr lang="en-US" sz="1800" dirty="0">
              <a:solidFill>
                <a:schemeClr val="tx1"/>
              </a:solidFill>
              <a:latin typeface="Bahnschrift Condensed" panose="020B0502040204020203" pitchFamily="34" charset="0"/>
            </a:rPr>
            <a:t> Al – </a:t>
          </a:r>
          <a:r>
            <a:rPr lang="en-US" sz="1800" dirty="0" err="1">
              <a:solidFill>
                <a:schemeClr val="tx1"/>
              </a:solidFill>
              <a:latin typeface="Bahnschrift Condensed" panose="020B0502040204020203" pitchFamily="34" charset="0"/>
            </a:rPr>
            <a:t>Qadr</a:t>
          </a:r>
          <a:r>
            <a:rPr lang="en-US" sz="1800" dirty="0">
              <a:solidFill>
                <a:schemeClr val="tx1"/>
              </a:solidFill>
              <a:latin typeface="Bahnschrift Condensed" panose="020B0502040204020203" pitchFamily="34" charset="0"/>
            </a:rPr>
            <a:t> ul Hasan. Dana yang </a:t>
          </a:r>
          <a:r>
            <a:rPr lang="en-US" sz="1800" dirty="0" err="1">
              <a:solidFill>
                <a:schemeClr val="tx1"/>
              </a:solidFill>
              <a:latin typeface="Bahnschrift Condensed" panose="020B0502040204020203" pitchFamily="34" charset="0"/>
            </a:rPr>
            <a:t>menggunakan</a:t>
          </a:r>
          <a:r>
            <a:rPr lang="en-US" sz="1800" dirty="0">
              <a:solidFill>
                <a:schemeClr val="tx1"/>
              </a:solidFill>
              <a:latin typeface="Bahnschrift Condensed" panose="020B0502040204020203" pitchFamily="34" charset="0"/>
            </a:rPr>
            <a:t> </a:t>
          </a:r>
          <a:r>
            <a:rPr lang="en-US" sz="1800" dirty="0" err="1">
              <a:solidFill>
                <a:schemeClr val="tx1"/>
              </a:solidFill>
              <a:latin typeface="Bahnschrift Condensed" panose="020B0502040204020203" pitchFamily="34" charset="0"/>
            </a:rPr>
            <a:t>prinsip</a:t>
          </a:r>
          <a:r>
            <a:rPr lang="en-US" sz="1800" dirty="0">
              <a:solidFill>
                <a:schemeClr val="tx1"/>
              </a:solidFill>
              <a:latin typeface="Bahnschrift Condensed" panose="020B0502040204020203" pitchFamily="34" charset="0"/>
            </a:rPr>
            <a:t> </a:t>
          </a:r>
          <a:r>
            <a:rPr lang="en-US" sz="1800" dirty="0" err="1">
              <a:solidFill>
                <a:schemeClr val="tx1"/>
              </a:solidFill>
              <a:latin typeface="Bahnschrift Condensed" panose="020B0502040204020203" pitchFamily="34" charset="0"/>
            </a:rPr>
            <a:t>terakhir</a:t>
          </a:r>
          <a:r>
            <a:rPr lang="en-US" sz="1800" dirty="0">
              <a:solidFill>
                <a:schemeClr val="tx1"/>
              </a:solidFill>
              <a:latin typeface="Bahnschrift Condensed" panose="020B0502040204020203" pitchFamily="34" charset="0"/>
            </a:rPr>
            <a:t> </a:t>
          </a:r>
          <a:r>
            <a:rPr lang="en-US" sz="1800" dirty="0" err="1">
              <a:solidFill>
                <a:schemeClr val="tx1"/>
              </a:solidFill>
              <a:latin typeface="Bahnschrift Condensed" panose="020B0502040204020203" pitchFamily="34" charset="0"/>
            </a:rPr>
            <a:t>tersebut</a:t>
          </a:r>
          <a:r>
            <a:rPr lang="en-US" sz="1800" dirty="0">
              <a:solidFill>
                <a:schemeClr val="tx1"/>
              </a:solidFill>
              <a:latin typeface="Bahnschrift Condensed" panose="020B0502040204020203" pitchFamily="34" charset="0"/>
            </a:rPr>
            <a:t> </a:t>
          </a:r>
          <a:r>
            <a:rPr lang="en-US" sz="1800" dirty="0" err="1">
              <a:solidFill>
                <a:schemeClr val="tx1"/>
              </a:solidFill>
              <a:latin typeface="Bahnschrift Condensed" panose="020B0502040204020203" pitchFamily="34" charset="0"/>
            </a:rPr>
            <a:t>adalah</a:t>
          </a:r>
          <a:r>
            <a:rPr lang="en-US" sz="1800" dirty="0">
              <a:solidFill>
                <a:schemeClr val="tx1"/>
              </a:solidFill>
              <a:latin typeface="Bahnschrift Condensed" panose="020B0502040204020203" pitchFamily="34" charset="0"/>
            </a:rPr>
            <a:t> dana </a:t>
          </a:r>
          <a:r>
            <a:rPr lang="en-US" sz="1800" dirty="0" err="1">
              <a:solidFill>
                <a:schemeClr val="tx1"/>
              </a:solidFill>
              <a:latin typeface="Bahnschrift Condensed" panose="020B0502040204020203" pitchFamily="34" charset="0"/>
            </a:rPr>
            <a:t>yg</a:t>
          </a:r>
          <a:r>
            <a:rPr lang="en-US" sz="1800" dirty="0">
              <a:solidFill>
                <a:schemeClr val="tx1"/>
              </a:solidFill>
              <a:latin typeface="Bahnschrift Condensed" panose="020B0502040204020203" pitchFamily="34" charset="0"/>
            </a:rPr>
            <a:t> </a:t>
          </a:r>
          <a:r>
            <a:rPr lang="en-US" sz="1800" dirty="0" err="1">
              <a:solidFill>
                <a:schemeClr val="tx1"/>
              </a:solidFill>
              <a:latin typeface="Bahnschrift Condensed" panose="020B0502040204020203" pitchFamily="34" charset="0"/>
            </a:rPr>
            <a:t>berasal</a:t>
          </a:r>
          <a:r>
            <a:rPr lang="en-US" sz="1800" dirty="0">
              <a:solidFill>
                <a:schemeClr val="tx1"/>
              </a:solidFill>
              <a:latin typeface="Bahnschrift Condensed" panose="020B0502040204020203" pitchFamily="34" charset="0"/>
            </a:rPr>
            <a:t> </a:t>
          </a:r>
          <a:r>
            <a:rPr lang="en-US" sz="1800" dirty="0" err="1">
              <a:solidFill>
                <a:schemeClr val="tx1"/>
              </a:solidFill>
              <a:latin typeface="Bahnschrift Condensed" panose="020B0502040204020203" pitchFamily="34" charset="0"/>
            </a:rPr>
            <a:t>dari</a:t>
          </a:r>
          <a:r>
            <a:rPr lang="en-US" sz="1800" dirty="0">
              <a:solidFill>
                <a:schemeClr val="tx1"/>
              </a:solidFill>
              <a:latin typeface="Bahnschrift Condensed" panose="020B0502040204020203" pitchFamily="34" charset="0"/>
            </a:rPr>
            <a:t> zakat, </a:t>
          </a:r>
          <a:r>
            <a:rPr lang="en-US" sz="1800" dirty="0" err="1">
              <a:solidFill>
                <a:schemeClr val="tx1"/>
              </a:solidFill>
              <a:latin typeface="Bahnschrift Condensed" panose="020B0502040204020203" pitchFamily="34" charset="0"/>
            </a:rPr>
            <a:t>infak</a:t>
          </a:r>
          <a:r>
            <a:rPr lang="en-US" sz="1800" dirty="0">
              <a:solidFill>
                <a:schemeClr val="tx1"/>
              </a:solidFill>
              <a:latin typeface="Bahnschrift Condensed" panose="020B0502040204020203" pitchFamily="34" charset="0"/>
            </a:rPr>
            <a:t>, </a:t>
          </a:r>
          <a:r>
            <a:rPr lang="en-US" sz="1800" dirty="0" err="1">
              <a:solidFill>
                <a:schemeClr val="tx1"/>
              </a:solidFill>
              <a:latin typeface="Bahnschrift Condensed" panose="020B0502040204020203" pitchFamily="34" charset="0"/>
            </a:rPr>
            <a:t>atau</a:t>
          </a:r>
          <a:r>
            <a:rPr lang="en-US" sz="1800" dirty="0">
              <a:solidFill>
                <a:schemeClr val="tx1"/>
              </a:solidFill>
              <a:latin typeface="Bahnschrift Condensed" panose="020B0502040204020203" pitchFamily="34" charset="0"/>
            </a:rPr>
            <a:t> </a:t>
          </a:r>
          <a:r>
            <a:rPr lang="en-US" sz="1800" dirty="0" err="1">
              <a:solidFill>
                <a:schemeClr val="tx1"/>
              </a:solidFill>
              <a:latin typeface="Bahnschrift Condensed" panose="020B0502040204020203" pitchFamily="34" charset="0"/>
            </a:rPr>
            <a:t>sedekah</a:t>
          </a:r>
          <a:r>
            <a:rPr lang="en-US" sz="1800" dirty="0">
              <a:solidFill>
                <a:schemeClr val="tx1"/>
              </a:solidFill>
              <a:latin typeface="Bahnschrift Condensed" panose="020B0502040204020203" pitchFamily="34" charset="0"/>
            </a:rPr>
            <a:t>.</a:t>
          </a:r>
          <a:endParaRPr lang="en-ID" sz="1800" dirty="0">
            <a:solidFill>
              <a:schemeClr val="tx1"/>
            </a:solidFill>
            <a:latin typeface="Bahnschrift Condensed" panose="020B0502040204020203" pitchFamily="34" charset="0"/>
          </a:endParaRPr>
        </a:p>
      </dgm:t>
    </dgm:pt>
    <dgm:pt modelId="{31F47129-0FF9-482A-B846-5FD9E65C8B0C}" type="parTrans" cxnId="{BD17DFBB-F158-4C02-AA1B-7FBBBFD6C9C3}">
      <dgm:prSet/>
      <dgm:spPr/>
      <dgm:t>
        <a:bodyPr/>
        <a:lstStyle/>
        <a:p>
          <a:endParaRPr lang="en-ID" sz="1800"/>
        </a:p>
      </dgm:t>
    </dgm:pt>
    <dgm:pt modelId="{2AEA07BC-F590-482B-9C08-CA753176414A}" type="sibTrans" cxnId="{BD17DFBB-F158-4C02-AA1B-7FBBBFD6C9C3}">
      <dgm:prSet/>
      <dgm:spPr/>
      <dgm:t>
        <a:bodyPr/>
        <a:lstStyle/>
        <a:p>
          <a:endParaRPr lang="en-ID" sz="1800"/>
        </a:p>
      </dgm:t>
    </dgm:pt>
    <dgm:pt modelId="{F7C13B4B-84CE-40D2-9248-6A50B30537E1}" type="pres">
      <dgm:prSet presAssocID="{EA0E336C-8D52-485D-B1BD-6273BA2B6435}" presName="Name0" presStyleCnt="0">
        <dgm:presLayoutVars>
          <dgm:chMax val="2"/>
          <dgm:chPref val="2"/>
          <dgm:animLvl val="lvl"/>
        </dgm:presLayoutVars>
      </dgm:prSet>
      <dgm:spPr/>
      <dgm:t>
        <a:bodyPr/>
        <a:lstStyle/>
        <a:p>
          <a:endParaRPr lang="en-US"/>
        </a:p>
      </dgm:t>
    </dgm:pt>
    <dgm:pt modelId="{97EA0D4E-6EBD-4DD2-BC02-DF7F8CCFC035}" type="pres">
      <dgm:prSet presAssocID="{EA0E336C-8D52-485D-B1BD-6273BA2B6435}" presName="LeftText" presStyleLbl="revTx" presStyleIdx="0" presStyleCnt="0">
        <dgm:presLayoutVars>
          <dgm:bulletEnabled val="1"/>
        </dgm:presLayoutVars>
      </dgm:prSet>
      <dgm:spPr/>
      <dgm:t>
        <a:bodyPr/>
        <a:lstStyle/>
        <a:p>
          <a:endParaRPr lang="en-US"/>
        </a:p>
      </dgm:t>
    </dgm:pt>
    <dgm:pt modelId="{F5844C28-1357-42C6-819B-76C427F90E88}" type="pres">
      <dgm:prSet presAssocID="{EA0E336C-8D52-485D-B1BD-6273BA2B6435}" presName="LeftNode" presStyleLbl="bgImgPlace1" presStyleIdx="0" presStyleCnt="2">
        <dgm:presLayoutVars>
          <dgm:chMax val="2"/>
          <dgm:chPref val="2"/>
        </dgm:presLayoutVars>
      </dgm:prSet>
      <dgm:spPr/>
      <dgm:t>
        <a:bodyPr/>
        <a:lstStyle/>
        <a:p>
          <a:endParaRPr lang="en-US"/>
        </a:p>
      </dgm:t>
    </dgm:pt>
    <dgm:pt modelId="{D86C6E6E-8159-4B44-827E-88F64497149A}" type="pres">
      <dgm:prSet presAssocID="{EA0E336C-8D52-485D-B1BD-6273BA2B6435}" presName="RightText" presStyleLbl="revTx" presStyleIdx="0" presStyleCnt="0">
        <dgm:presLayoutVars>
          <dgm:bulletEnabled val="1"/>
        </dgm:presLayoutVars>
      </dgm:prSet>
      <dgm:spPr/>
      <dgm:t>
        <a:bodyPr/>
        <a:lstStyle/>
        <a:p>
          <a:endParaRPr lang="en-US"/>
        </a:p>
      </dgm:t>
    </dgm:pt>
    <dgm:pt modelId="{67B52AA4-C9D9-48F5-9CB3-931C24A6CB4F}" type="pres">
      <dgm:prSet presAssocID="{EA0E336C-8D52-485D-B1BD-6273BA2B6435}" presName="RightNode" presStyleLbl="bgImgPlace1" presStyleIdx="1" presStyleCnt="2">
        <dgm:presLayoutVars>
          <dgm:chMax val="0"/>
          <dgm:chPref val="0"/>
        </dgm:presLayoutVars>
      </dgm:prSet>
      <dgm:spPr/>
      <dgm:t>
        <a:bodyPr/>
        <a:lstStyle/>
        <a:p>
          <a:endParaRPr lang="en-US"/>
        </a:p>
      </dgm:t>
    </dgm:pt>
    <dgm:pt modelId="{05F9EDAA-5E2E-4BFD-BF7C-A8C69F81D2BD}" type="pres">
      <dgm:prSet presAssocID="{EA0E336C-8D52-485D-B1BD-6273BA2B6435}" presName="TopArrow" presStyleLbl="node1" presStyleIdx="0" presStyleCnt="2"/>
      <dgm:spPr/>
    </dgm:pt>
    <dgm:pt modelId="{D879F4CF-2C82-45CF-A752-72A4FBAA1902}" type="pres">
      <dgm:prSet presAssocID="{EA0E336C-8D52-485D-B1BD-6273BA2B6435}" presName="BottomArrow" presStyleLbl="node1" presStyleIdx="1" presStyleCnt="2"/>
      <dgm:spPr/>
    </dgm:pt>
  </dgm:ptLst>
  <dgm:cxnLst>
    <dgm:cxn modelId="{6484F239-3114-4A14-B557-AEB065741812}" srcId="{EA0E336C-8D52-485D-B1BD-6273BA2B6435}" destId="{F72BFE78-8480-4409-8584-67F63D950637}" srcOrd="2" destOrd="0" parTransId="{BAC07843-C2A2-4C3C-8802-7D45905911F2}" sibTransId="{623461B0-B7E8-42D5-9C69-87AEBBED39AE}"/>
    <dgm:cxn modelId="{BD17DFBB-F158-4C02-AA1B-7FBBBFD6C9C3}" srcId="{EA0E336C-8D52-485D-B1BD-6273BA2B6435}" destId="{F7EE7265-808D-4CAC-8BCC-4EC35E2CBE47}" srcOrd="1" destOrd="0" parTransId="{31F47129-0FF9-482A-B846-5FD9E65C8B0C}" sibTransId="{2AEA07BC-F590-482B-9C08-CA753176414A}"/>
    <dgm:cxn modelId="{9C32AB93-8E71-49EA-B95E-A2EA4AACF77E}" type="presOf" srcId="{FEC44A18-0F0A-4FEB-A219-B824606908EE}" destId="{97EA0D4E-6EBD-4DD2-BC02-DF7F8CCFC035}" srcOrd="0" destOrd="0" presId="urn:microsoft.com/office/officeart/2009/layout/ReverseList"/>
    <dgm:cxn modelId="{85659C65-F36E-420E-BD34-FF37B6775BDB}" type="presOf" srcId="{F7EE7265-808D-4CAC-8BCC-4EC35E2CBE47}" destId="{67B52AA4-C9D9-48F5-9CB3-931C24A6CB4F}" srcOrd="1" destOrd="0" presId="urn:microsoft.com/office/officeart/2009/layout/ReverseList"/>
    <dgm:cxn modelId="{43FEBDCC-FB40-441A-984B-097C4CEF20F6}" srcId="{EA0E336C-8D52-485D-B1BD-6273BA2B6435}" destId="{FEC44A18-0F0A-4FEB-A219-B824606908EE}" srcOrd="0" destOrd="0" parTransId="{B466958D-13F4-4F65-AD8E-E52D7806A229}" sibTransId="{52BA2ACB-649F-45D6-835D-F412872E569F}"/>
    <dgm:cxn modelId="{2A07437C-018C-452D-918F-4B06661D1DDC}" type="presOf" srcId="{EA0E336C-8D52-485D-B1BD-6273BA2B6435}" destId="{F7C13B4B-84CE-40D2-9248-6A50B30537E1}" srcOrd="0" destOrd="0" presId="urn:microsoft.com/office/officeart/2009/layout/ReverseList"/>
    <dgm:cxn modelId="{2D2E37F8-EEFC-4E74-898F-FA45CA9B70D4}" type="presOf" srcId="{F7EE7265-808D-4CAC-8BCC-4EC35E2CBE47}" destId="{D86C6E6E-8159-4B44-827E-88F64497149A}" srcOrd="0" destOrd="0" presId="urn:microsoft.com/office/officeart/2009/layout/ReverseList"/>
    <dgm:cxn modelId="{02F14790-8506-4F00-8B3F-B3A98AF98AEE}" type="presOf" srcId="{FEC44A18-0F0A-4FEB-A219-B824606908EE}" destId="{F5844C28-1357-42C6-819B-76C427F90E88}" srcOrd="1" destOrd="0" presId="urn:microsoft.com/office/officeart/2009/layout/ReverseList"/>
    <dgm:cxn modelId="{DECAA1B3-0E1D-4BD1-AE99-760032334FEA}" type="presParOf" srcId="{F7C13B4B-84CE-40D2-9248-6A50B30537E1}" destId="{97EA0D4E-6EBD-4DD2-BC02-DF7F8CCFC035}" srcOrd="0" destOrd="0" presId="urn:microsoft.com/office/officeart/2009/layout/ReverseList"/>
    <dgm:cxn modelId="{86A07A88-47C4-491B-9E8A-E669675F551D}" type="presParOf" srcId="{F7C13B4B-84CE-40D2-9248-6A50B30537E1}" destId="{F5844C28-1357-42C6-819B-76C427F90E88}" srcOrd="1" destOrd="0" presId="urn:microsoft.com/office/officeart/2009/layout/ReverseList"/>
    <dgm:cxn modelId="{BCB3800C-D7C3-44C4-B7AE-98F50B9B1862}" type="presParOf" srcId="{F7C13B4B-84CE-40D2-9248-6A50B30537E1}" destId="{D86C6E6E-8159-4B44-827E-88F64497149A}" srcOrd="2" destOrd="0" presId="urn:microsoft.com/office/officeart/2009/layout/ReverseList"/>
    <dgm:cxn modelId="{17CE6640-DF00-4750-BDCD-345EEB812ECB}" type="presParOf" srcId="{F7C13B4B-84CE-40D2-9248-6A50B30537E1}" destId="{67B52AA4-C9D9-48F5-9CB3-931C24A6CB4F}" srcOrd="3" destOrd="0" presId="urn:microsoft.com/office/officeart/2009/layout/ReverseList"/>
    <dgm:cxn modelId="{8ED26E7D-A1FB-4919-82A9-099DBEBB8B84}" type="presParOf" srcId="{F7C13B4B-84CE-40D2-9248-6A50B30537E1}" destId="{05F9EDAA-5E2E-4BFD-BF7C-A8C69F81D2BD}" srcOrd="4" destOrd="0" presId="urn:microsoft.com/office/officeart/2009/layout/ReverseList"/>
    <dgm:cxn modelId="{C98A23AD-7D48-474F-B4A7-FFA97F845C6F}" type="presParOf" srcId="{F7C13B4B-84CE-40D2-9248-6A50B30537E1}" destId="{D879F4CF-2C82-45CF-A752-72A4FBAA1902}"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5.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3E47F476-161E-4A04-A0FB-965A0EEB43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832E49AB-875B-42C8-941C-0DE0DBD2D3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66B955-9ABA-47D4-BA0F-43D209E6DE06}" type="datetimeFigureOut">
              <a:rPr lang="en-US" smtClean="0"/>
              <a:t>10/23/2020</a:t>
            </a:fld>
            <a:endParaRPr lang="en-US" dirty="0"/>
          </a:p>
        </p:txBody>
      </p:sp>
      <p:sp>
        <p:nvSpPr>
          <p:cNvPr id="4" name="Footer Placeholder 3">
            <a:extLst>
              <a:ext uri="{FF2B5EF4-FFF2-40B4-BE49-F238E27FC236}">
                <a16:creationId xmlns:a16="http://schemas.microsoft.com/office/drawing/2014/main" xmlns="" id="{23EFBA4A-EC84-4A1C-951D-F76333FEEC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60085306-E124-4DA3-9455-10E28A78FE3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FAA0D8-202C-4D3D-887A-429ECB6FFB65}" type="slidenum">
              <a:rPr lang="en-US" smtClean="0"/>
              <a:t>‹#›</a:t>
            </a:fld>
            <a:endParaRPr lang="en-US" dirty="0"/>
          </a:p>
        </p:txBody>
      </p:sp>
    </p:spTree>
    <p:extLst>
      <p:ext uri="{BB962C8B-B14F-4D97-AF65-F5344CB8AC3E}">
        <p14:creationId xmlns:p14="http://schemas.microsoft.com/office/powerpoint/2010/main" val="2233406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3E4A92-AFA0-4781-98B2-DB4A6D4F220E}" type="datetimeFigureOut">
              <a:rPr lang="en-ID" smtClean="0"/>
              <a:t>23/10/2020</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ECBA12-D638-4B5F-AF7E-FA719FAF7D4F}" type="slidenum">
              <a:rPr lang="en-ID" smtClean="0"/>
              <a:t>‹#›</a:t>
            </a:fld>
            <a:endParaRPr lang="en-ID"/>
          </a:p>
        </p:txBody>
      </p:sp>
    </p:spTree>
    <p:extLst>
      <p:ext uri="{BB962C8B-B14F-4D97-AF65-F5344CB8AC3E}">
        <p14:creationId xmlns:p14="http://schemas.microsoft.com/office/powerpoint/2010/main" val="1327614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915128" y="1397977"/>
            <a:ext cx="8361229" cy="3007447"/>
          </a:xfrm>
        </p:spPr>
        <p:txBody>
          <a:bodyPr anchor="ctr" anchorCtr="0">
            <a:noAutofit/>
          </a:bodyPr>
          <a:lstStyle>
            <a:lvl1pPr algn="ctr">
              <a:defRPr sz="6600" cap="none" baseline="0">
                <a:solidFill>
                  <a:schemeClr val="tx2"/>
                </a:solidFill>
              </a:defRPr>
            </a:lvl1pPr>
          </a:lstStyle>
          <a:p>
            <a:r>
              <a:rPr lang="en-US" noProof="0"/>
              <a:t>Click To Edit Master Title Style</a:t>
            </a:r>
          </a:p>
        </p:txBody>
      </p:sp>
      <p:sp>
        <p:nvSpPr>
          <p:cNvPr id="3" name="Subtitle 2"/>
          <p:cNvSpPr>
            <a:spLocks noGrp="1"/>
          </p:cNvSpPr>
          <p:nvPr>
            <p:ph type="subTitle" idx="1"/>
          </p:nvPr>
        </p:nvSpPr>
        <p:spPr>
          <a:xfrm>
            <a:off x="2679906" y="4475023"/>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78BA1364-BE69-4115-A3E0-EA9FE1E06DB7}" type="datetime1">
              <a:rPr lang="en-US" noProof="0" smtClean="0"/>
              <a:t>10/23/2020</a:t>
            </a:fld>
            <a:endParaRPr lang="en-US" noProof="0"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r>
              <a:rPr lang="en-US" noProof="0" dirty="0"/>
              <a:t>Add a footer </a:t>
            </a: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B38049E5-7B53-4E85-8972-7D6C4BCE5BB9}" type="slidenum">
              <a:rPr lang="en-US" noProof="0" smtClean="0"/>
              <a:t>‹#›</a:t>
            </a:fld>
            <a:endParaRPr lang="en-US" noProof="0" dirty="0"/>
          </a:p>
        </p:txBody>
      </p:sp>
      <p:sp>
        <p:nvSpPr>
          <p:cNvPr id="13" name="L-Shape 12">
            <a:extLst>
              <a:ext uri="{FF2B5EF4-FFF2-40B4-BE49-F238E27FC236}">
                <a16:creationId xmlns:a16="http://schemas.microsoft.com/office/drawing/2014/main" xmlns="" id="{79965FD7-DA9A-4AFB-B8C8-34AC1FEE9F72}"/>
              </a:ext>
            </a:extLst>
          </p:cNvPr>
          <p:cNvSpPr/>
          <p:nvPr userDrawn="1"/>
        </p:nvSpPr>
        <p:spPr>
          <a:xfrm flipV="1">
            <a:off x="887674" y="726883"/>
            <a:ext cx="2772000" cy="4158497"/>
          </a:xfrm>
          <a:prstGeom prst="corner">
            <a:avLst>
              <a:gd name="adj1" fmla="val 7397"/>
              <a:gd name="adj2" fmla="val 7750"/>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15" name="L-Shape 14">
            <a:extLst>
              <a:ext uri="{FF2B5EF4-FFF2-40B4-BE49-F238E27FC236}">
                <a16:creationId xmlns:a16="http://schemas.microsoft.com/office/drawing/2014/main" xmlns="" id="{92465177-72B9-4DCF-8F98-0C79F3EE32EC}"/>
              </a:ext>
            </a:extLst>
          </p:cNvPr>
          <p:cNvSpPr/>
          <p:nvPr userDrawn="1"/>
        </p:nvSpPr>
        <p:spPr>
          <a:xfrm rot="10800000" flipV="1">
            <a:off x="8532326" y="1820272"/>
            <a:ext cx="2772000" cy="4158497"/>
          </a:xfrm>
          <a:prstGeom prst="corner">
            <a:avLst>
              <a:gd name="adj1" fmla="val 7397"/>
              <a:gd name="adj2" fmla="val 7750"/>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8" name="L-Shape 7">
            <a:extLst>
              <a:ext uri="{FF2B5EF4-FFF2-40B4-BE49-F238E27FC236}">
                <a16:creationId xmlns:a16="http://schemas.microsoft.com/office/drawing/2014/main" xmlns="" id="{B5516E7A-AEB0-4772-8098-8B0F8B5F1126}"/>
              </a:ext>
            </a:extLst>
          </p:cNvPr>
          <p:cNvSpPr/>
          <p:nvPr userDrawn="1"/>
        </p:nvSpPr>
        <p:spPr>
          <a:xfrm flipV="1">
            <a:off x="752858" y="609652"/>
            <a:ext cx="3152309" cy="4408489"/>
          </a:xfrm>
          <a:prstGeom prst="corner">
            <a:avLst>
              <a:gd name="adj1" fmla="val 6149"/>
              <a:gd name="adj2" fmla="val 6814"/>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12" name="L-Shape 11">
            <a:extLst>
              <a:ext uri="{FF2B5EF4-FFF2-40B4-BE49-F238E27FC236}">
                <a16:creationId xmlns:a16="http://schemas.microsoft.com/office/drawing/2014/main" xmlns="" id="{E864F603-D3F0-4241-9005-3F6C3BD62BEF}"/>
              </a:ext>
            </a:extLst>
          </p:cNvPr>
          <p:cNvSpPr/>
          <p:nvPr userDrawn="1"/>
        </p:nvSpPr>
        <p:spPr>
          <a:xfrm flipH="1">
            <a:off x="8286318" y="1685652"/>
            <a:ext cx="3152309" cy="4408489"/>
          </a:xfrm>
          <a:prstGeom prst="corner">
            <a:avLst>
              <a:gd name="adj1" fmla="val 6773"/>
              <a:gd name="adj2" fmla="val 6814"/>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901295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1600" y="685800"/>
            <a:ext cx="9601200" cy="1485900"/>
          </a:xfrm>
        </p:spPr>
        <p:txBody>
          <a:bodyPr>
            <a:normAutofit/>
          </a:bodyPr>
          <a:lstStyle>
            <a:lvl1pPr>
              <a:defRPr sz="4800">
                <a:solidFill>
                  <a:schemeClr val="tx2"/>
                </a:solidFill>
              </a:defRPr>
            </a:lvl1pPr>
          </a:lstStyle>
          <a:p>
            <a:r>
              <a:rPr lang="en-US" noProof="0"/>
              <a:t>Click To Edit Master Title Style</a:t>
            </a:r>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1F8EA110-3B57-4A27-9EC6-739E639972B4}" type="datetime1">
              <a:rPr lang="en-US" noProof="0" smtClean="0"/>
              <a:t>10/23/2020</a:t>
            </a:fld>
            <a:endParaRPr lang="en-US" noProof="0" dirty="0"/>
          </a:p>
        </p:txBody>
      </p:sp>
      <p:sp>
        <p:nvSpPr>
          <p:cNvPr id="8" name="Footer Placeholder 7"/>
          <p:cNvSpPr>
            <a:spLocks noGrp="1"/>
          </p:cNvSpPr>
          <p:nvPr>
            <p:ph type="ftr" sz="quarter" idx="11"/>
          </p:nvPr>
        </p:nvSpPr>
        <p:spPr/>
        <p:txBody>
          <a:bodyPr/>
          <a:lstStyle/>
          <a:p>
            <a:r>
              <a:rPr lang="en-US" noProof="0" dirty="0"/>
              <a:t>Add a footer </a:t>
            </a:r>
          </a:p>
        </p:txBody>
      </p:sp>
      <p:sp>
        <p:nvSpPr>
          <p:cNvPr id="9" name="Slide Number Placeholder 8"/>
          <p:cNvSpPr>
            <a:spLocks noGrp="1"/>
          </p:cNvSpPr>
          <p:nvPr>
            <p:ph type="sldNum" sz="quarter" idx="12"/>
          </p:nvPr>
        </p:nvSpPr>
        <p:spPr/>
        <p:txBody>
          <a:bodyPr/>
          <a:lstStyle/>
          <a:p>
            <a:fld id="{B38049E5-7B53-4E85-8972-7D6C4BCE5BB9}" type="slidenum">
              <a:rPr lang="en-US" noProof="0" smtClean="0"/>
              <a:t>‹#›</a:t>
            </a:fld>
            <a:endParaRPr lang="en-US" noProof="0" dirty="0"/>
          </a:p>
        </p:txBody>
      </p:sp>
      <p:sp>
        <p:nvSpPr>
          <p:cNvPr id="11" name="L-Shape 10">
            <a:extLst>
              <a:ext uri="{FF2B5EF4-FFF2-40B4-BE49-F238E27FC236}">
                <a16:creationId xmlns:a16="http://schemas.microsoft.com/office/drawing/2014/main" xmlns="" id="{91236E78-C797-4C31-BA0C-DB193BAF6D2D}"/>
              </a:ext>
            </a:extLst>
          </p:cNvPr>
          <p:cNvSpPr/>
          <p:nvPr userDrawn="1"/>
        </p:nvSpPr>
        <p:spPr>
          <a:xfrm rot="10800000" flipV="1">
            <a:off x="8391654" y="1873024"/>
            <a:ext cx="2772000" cy="4158497"/>
          </a:xfrm>
          <a:prstGeom prst="corner">
            <a:avLst>
              <a:gd name="adj1" fmla="val 7397"/>
              <a:gd name="adj2" fmla="val 7750"/>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10" name="L-Shape 9">
            <a:extLst>
              <a:ext uri="{FF2B5EF4-FFF2-40B4-BE49-F238E27FC236}">
                <a16:creationId xmlns:a16="http://schemas.microsoft.com/office/drawing/2014/main" xmlns="" id="{BFA658F0-F295-40A9-8BA8-1F6CBDFBBE09}"/>
              </a:ext>
            </a:extLst>
          </p:cNvPr>
          <p:cNvSpPr/>
          <p:nvPr userDrawn="1"/>
        </p:nvSpPr>
        <p:spPr>
          <a:xfrm flipH="1">
            <a:off x="8152968" y="1752327"/>
            <a:ext cx="3152309" cy="4408489"/>
          </a:xfrm>
          <a:prstGeom prst="corner">
            <a:avLst>
              <a:gd name="adj1" fmla="val 7085"/>
              <a:gd name="adj2" fmla="val 7750"/>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740073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800"/>
            </a:lvl1pPr>
          </a:lstStyle>
          <a:p>
            <a:r>
              <a:rPr lang="en-US" noProof="0"/>
              <a:t>Click To Edit Master Title Style</a:t>
            </a:r>
          </a:p>
        </p:txBody>
      </p:sp>
      <p:sp>
        <p:nvSpPr>
          <p:cNvPr id="3" name="Date Placeholder 2"/>
          <p:cNvSpPr>
            <a:spLocks noGrp="1"/>
          </p:cNvSpPr>
          <p:nvPr>
            <p:ph type="dt" sz="half" idx="10"/>
          </p:nvPr>
        </p:nvSpPr>
        <p:spPr/>
        <p:txBody>
          <a:bodyPr/>
          <a:lstStyle/>
          <a:p>
            <a:fld id="{A304A56C-62D4-49F2-8416-9316B9D94C40}" type="datetime1">
              <a:rPr lang="en-US" noProof="0" smtClean="0"/>
              <a:t>10/23/2020</a:t>
            </a:fld>
            <a:endParaRPr lang="en-US" noProof="0" dirty="0"/>
          </a:p>
        </p:txBody>
      </p:sp>
      <p:sp>
        <p:nvSpPr>
          <p:cNvPr id="4" name="Footer Placeholder 3"/>
          <p:cNvSpPr>
            <a:spLocks noGrp="1"/>
          </p:cNvSpPr>
          <p:nvPr>
            <p:ph type="ftr" sz="quarter" idx="11"/>
          </p:nvPr>
        </p:nvSpPr>
        <p:spPr/>
        <p:txBody>
          <a:bodyPr/>
          <a:lstStyle/>
          <a:p>
            <a:r>
              <a:rPr lang="en-US" noProof="0" dirty="0"/>
              <a:t>Add a footer </a:t>
            </a:r>
          </a:p>
        </p:txBody>
      </p:sp>
      <p:sp>
        <p:nvSpPr>
          <p:cNvPr id="5" name="Slide Number Placeholder 4"/>
          <p:cNvSpPr>
            <a:spLocks noGrp="1"/>
          </p:cNvSpPr>
          <p:nvPr>
            <p:ph type="sldNum" sz="quarter" idx="12"/>
          </p:nvPr>
        </p:nvSpPr>
        <p:spPr/>
        <p:txBody>
          <a:bodyPr/>
          <a:lstStyle/>
          <a:p>
            <a:fld id="{B38049E5-7B53-4E85-8972-7D6C4BCE5BB9}" type="slidenum">
              <a:rPr lang="en-US" noProof="0" smtClean="0"/>
              <a:t>‹#›</a:t>
            </a:fld>
            <a:endParaRPr lang="en-US" noProof="0" dirty="0"/>
          </a:p>
        </p:txBody>
      </p:sp>
    </p:spTree>
    <p:extLst>
      <p:ext uri="{BB962C8B-B14F-4D97-AF65-F5344CB8AC3E}">
        <p14:creationId xmlns:p14="http://schemas.microsoft.com/office/powerpoint/2010/main" val="2572544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800"/>
            </a:lvl1pPr>
          </a:lstStyle>
          <a:p>
            <a:r>
              <a:rPr lang="en-US" noProof="0"/>
              <a:t>Click To Edit Master Title Style</a:t>
            </a:r>
          </a:p>
        </p:txBody>
      </p:sp>
      <p:sp>
        <p:nvSpPr>
          <p:cNvPr id="3" name="Date Placeholder 2"/>
          <p:cNvSpPr>
            <a:spLocks noGrp="1"/>
          </p:cNvSpPr>
          <p:nvPr>
            <p:ph type="dt" sz="half" idx="10"/>
          </p:nvPr>
        </p:nvSpPr>
        <p:spPr/>
        <p:txBody>
          <a:bodyPr/>
          <a:lstStyle/>
          <a:p>
            <a:fld id="{80D19A11-A44C-4780-9773-CC6E7C6F1597}" type="datetime1">
              <a:rPr lang="en-US" noProof="0" smtClean="0"/>
              <a:t>10/23/2020</a:t>
            </a:fld>
            <a:endParaRPr lang="en-US" noProof="0" dirty="0"/>
          </a:p>
        </p:txBody>
      </p:sp>
      <p:sp>
        <p:nvSpPr>
          <p:cNvPr id="4" name="Footer Placeholder 3"/>
          <p:cNvSpPr>
            <a:spLocks noGrp="1"/>
          </p:cNvSpPr>
          <p:nvPr>
            <p:ph type="ftr" sz="quarter" idx="11"/>
          </p:nvPr>
        </p:nvSpPr>
        <p:spPr/>
        <p:txBody>
          <a:bodyPr/>
          <a:lstStyle/>
          <a:p>
            <a:r>
              <a:rPr lang="en-US" noProof="0" dirty="0"/>
              <a:t>Add a footer </a:t>
            </a:r>
          </a:p>
        </p:txBody>
      </p:sp>
      <p:sp>
        <p:nvSpPr>
          <p:cNvPr id="5" name="Slide Number Placeholder 4"/>
          <p:cNvSpPr>
            <a:spLocks noGrp="1"/>
          </p:cNvSpPr>
          <p:nvPr>
            <p:ph type="sldNum" sz="quarter" idx="12"/>
          </p:nvPr>
        </p:nvSpPr>
        <p:spPr/>
        <p:txBody>
          <a:bodyPr/>
          <a:lstStyle/>
          <a:p>
            <a:fld id="{B38049E5-7B53-4E85-8972-7D6C4BCE5BB9}" type="slidenum">
              <a:rPr lang="en-US" noProof="0" smtClean="0"/>
              <a:t>‹#›</a:t>
            </a:fld>
            <a:endParaRPr lang="en-US" noProof="0" dirty="0"/>
          </a:p>
        </p:txBody>
      </p:sp>
      <p:sp>
        <p:nvSpPr>
          <p:cNvPr id="7" name="Text Placeholder 6">
            <a:extLst>
              <a:ext uri="{FF2B5EF4-FFF2-40B4-BE49-F238E27FC236}">
                <a16:creationId xmlns:a16="http://schemas.microsoft.com/office/drawing/2014/main" xmlns="" id="{CAFD1631-6749-4027-9415-B72D163BBD58}"/>
              </a:ext>
            </a:extLst>
          </p:cNvPr>
          <p:cNvSpPr>
            <a:spLocks noGrp="1"/>
          </p:cNvSpPr>
          <p:nvPr>
            <p:ph type="body" sz="quarter" idx="13"/>
          </p:nvPr>
        </p:nvSpPr>
        <p:spPr>
          <a:xfrm>
            <a:off x="1560471" y="2297695"/>
            <a:ext cx="9071059" cy="2767600"/>
          </a:xfrm>
        </p:spPr>
        <p:txBody>
          <a:bodyPr anchor="ctr"/>
          <a:lstStyle>
            <a:lvl1pPr marL="0" indent="0" algn="ctr">
              <a:buNone/>
              <a:defRPr sz="6000"/>
            </a:lvl1pPr>
          </a:lstStyle>
          <a:p>
            <a:pPr lvl="0"/>
            <a:r>
              <a:rPr lang="en-US" noProof="0"/>
              <a:t>Click to edit Master text styles</a:t>
            </a:r>
          </a:p>
        </p:txBody>
      </p:sp>
    </p:spTree>
    <p:extLst>
      <p:ext uri="{BB962C8B-B14F-4D97-AF65-F5344CB8AC3E}">
        <p14:creationId xmlns:p14="http://schemas.microsoft.com/office/powerpoint/2010/main" val="2266103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CE5027-ABB0-44A5-8B6E-BB55CC12ADA0}" type="datetime1">
              <a:rPr lang="en-US" noProof="0" smtClean="0"/>
              <a:t>10/23/2020</a:t>
            </a:fld>
            <a:endParaRPr lang="en-US" noProof="0" dirty="0"/>
          </a:p>
        </p:txBody>
      </p:sp>
      <p:sp>
        <p:nvSpPr>
          <p:cNvPr id="3" name="Footer Placeholder 2"/>
          <p:cNvSpPr>
            <a:spLocks noGrp="1"/>
          </p:cNvSpPr>
          <p:nvPr>
            <p:ph type="ftr" sz="quarter" idx="11"/>
          </p:nvPr>
        </p:nvSpPr>
        <p:spPr/>
        <p:txBody>
          <a:bodyPr/>
          <a:lstStyle/>
          <a:p>
            <a:r>
              <a:rPr lang="en-US" noProof="0" dirty="0"/>
              <a:t>Add a footer </a:t>
            </a:r>
          </a:p>
        </p:txBody>
      </p:sp>
      <p:sp>
        <p:nvSpPr>
          <p:cNvPr id="4" name="Slide Number Placeholder 3"/>
          <p:cNvSpPr>
            <a:spLocks noGrp="1"/>
          </p:cNvSpPr>
          <p:nvPr>
            <p:ph type="sldNum" sz="quarter" idx="12"/>
          </p:nvPr>
        </p:nvSpPr>
        <p:spPr/>
        <p:txBody>
          <a:bodyPr/>
          <a:lstStyle/>
          <a:p>
            <a:fld id="{B38049E5-7B53-4E85-8972-7D6C4BCE5BB9}" type="slidenum">
              <a:rPr lang="en-US" noProof="0" smtClean="0"/>
              <a:t>‹#›</a:t>
            </a:fld>
            <a:endParaRPr lang="en-US" noProof="0" dirty="0"/>
          </a:p>
        </p:txBody>
      </p:sp>
    </p:spTree>
    <p:extLst>
      <p:ext uri="{BB962C8B-B14F-4D97-AF65-F5344CB8AC3E}">
        <p14:creationId xmlns:p14="http://schemas.microsoft.com/office/powerpoint/2010/main" val="3990140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Second Option">
    <p:spTree>
      <p:nvGrpSpPr>
        <p:cNvPr id="1" name=""/>
        <p:cNvGrpSpPr/>
        <p:nvPr/>
      </p:nvGrpSpPr>
      <p:grpSpPr>
        <a:xfrm>
          <a:off x="0" y="0"/>
          <a:ext cx="0" cy="0"/>
          <a:chOff x="0" y="0"/>
          <a:chExt cx="0" cy="0"/>
        </a:xfrm>
      </p:grpSpPr>
      <p:sp>
        <p:nvSpPr>
          <p:cNvPr id="10" name="L-Shape 9">
            <a:extLst>
              <a:ext uri="{FF2B5EF4-FFF2-40B4-BE49-F238E27FC236}">
                <a16:creationId xmlns:a16="http://schemas.microsoft.com/office/drawing/2014/main" xmlns="" id="{13412040-642F-40C5-8AB5-C0E8D41B481B}"/>
              </a:ext>
            </a:extLst>
          </p:cNvPr>
          <p:cNvSpPr/>
          <p:nvPr userDrawn="1"/>
        </p:nvSpPr>
        <p:spPr>
          <a:xfrm flipV="1">
            <a:off x="870090" y="709300"/>
            <a:ext cx="2772000" cy="2772000"/>
          </a:xfrm>
          <a:prstGeom prst="corner">
            <a:avLst>
              <a:gd name="adj1" fmla="val 7397"/>
              <a:gd name="adj2" fmla="val 7750"/>
            </a:avLst>
          </a:prstGeom>
          <a:solidFill>
            <a:schemeClr val="bg2"/>
          </a:solidFill>
          <a:ln>
            <a:solidFill>
              <a:schemeClr val="bg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9" name="Rectangle 8" title="Side bar">
            <a:extLst>
              <a:ext uri="{FF2B5EF4-FFF2-40B4-BE49-F238E27FC236}">
                <a16:creationId xmlns:a16="http://schemas.microsoft.com/office/drawing/2014/main" xmlns="" id="{BADD331D-DA8D-4D47-A2BB-F4875FDB16A4}"/>
              </a:ext>
            </a:extLst>
          </p:cNvPr>
          <p:cNvSpPr/>
          <p:nvPr userDrawn="1"/>
        </p:nvSpPr>
        <p:spPr>
          <a:xfrm rot="5400000">
            <a:off x="5791174" y="457175"/>
            <a:ext cx="609651" cy="1219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1397977" y="1151796"/>
            <a:ext cx="9504485" cy="3007447"/>
          </a:xfrm>
        </p:spPr>
        <p:txBody>
          <a:bodyPr anchor="ctr" anchorCtr="0">
            <a:noAutofit/>
          </a:bodyPr>
          <a:lstStyle>
            <a:lvl1pPr algn="ctr">
              <a:defRPr sz="6600" cap="none" baseline="0">
                <a:solidFill>
                  <a:schemeClr val="bg1"/>
                </a:solidFill>
              </a:defRPr>
            </a:lvl1pPr>
          </a:lstStyle>
          <a:p>
            <a:r>
              <a:rPr lang="en-US" noProof="0"/>
              <a:t>Click To Edit Master Title Style</a:t>
            </a:r>
          </a:p>
        </p:txBody>
      </p:sp>
      <p:sp>
        <p:nvSpPr>
          <p:cNvPr id="3" name="Subtitle 2"/>
          <p:cNvSpPr>
            <a:spLocks noGrp="1"/>
          </p:cNvSpPr>
          <p:nvPr>
            <p:ph type="subTitle" idx="1"/>
          </p:nvPr>
        </p:nvSpPr>
        <p:spPr>
          <a:xfrm>
            <a:off x="1397977" y="4897053"/>
            <a:ext cx="9504485" cy="1086237"/>
          </a:xfrm>
        </p:spPr>
        <p:txBody>
          <a:bodyPr>
            <a:normAutofit/>
          </a:bodyPr>
          <a:lstStyle>
            <a:lvl1pPr marL="0" indent="0" algn="ctr">
              <a:lnSpc>
                <a:spcPct val="112000"/>
              </a:lnSpc>
              <a:spcBef>
                <a:spcPts val="0"/>
              </a:spcBef>
              <a:spcAft>
                <a:spcPts val="0"/>
              </a:spcAft>
              <a:buNone/>
              <a:defRPr sz="2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bg1"/>
                </a:solidFill>
              </a:defRPr>
            </a:lvl1pPr>
          </a:lstStyle>
          <a:p>
            <a:fld id="{2199E23E-DFDD-4C54-8779-301F2F1E0EFE}" type="datetime1">
              <a:rPr lang="en-US" noProof="0" smtClean="0"/>
              <a:t>10/23/2020</a:t>
            </a:fld>
            <a:endParaRPr lang="en-US" noProof="0"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bg1"/>
                </a:solidFill>
              </a:defRPr>
            </a:lvl1pPr>
          </a:lstStyle>
          <a:p>
            <a:r>
              <a:rPr lang="en-US" noProof="0" dirty="0"/>
              <a:t>Add a footer </a:t>
            </a: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bg1"/>
                </a:solidFill>
              </a:defRPr>
            </a:lvl1pPr>
          </a:lstStyle>
          <a:p>
            <a:fld id="{B38049E5-7B53-4E85-8972-7D6C4BCE5BB9}" type="slidenum">
              <a:rPr lang="en-US" noProof="0" smtClean="0"/>
              <a:pPr/>
              <a:t>‹#›</a:t>
            </a:fld>
            <a:endParaRPr lang="en-US" noProof="0" dirty="0"/>
          </a:p>
        </p:txBody>
      </p:sp>
      <p:sp>
        <p:nvSpPr>
          <p:cNvPr id="11" name="L-Shape 10">
            <a:extLst>
              <a:ext uri="{FF2B5EF4-FFF2-40B4-BE49-F238E27FC236}">
                <a16:creationId xmlns:a16="http://schemas.microsoft.com/office/drawing/2014/main" xmlns="" id="{68D376A1-CC76-4C90-B2CF-F89EA13E7942}"/>
              </a:ext>
            </a:extLst>
          </p:cNvPr>
          <p:cNvSpPr/>
          <p:nvPr userDrawn="1"/>
        </p:nvSpPr>
        <p:spPr>
          <a:xfrm rot="10800000" flipV="1">
            <a:off x="8549910" y="1820273"/>
            <a:ext cx="2772000" cy="2772000"/>
          </a:xfrm>
          <a:prstGeom prst="corner">
            <a:avLst>
              <a:gd name="adj1" fmla="val 7397"/>
              <a:gd name="adj2" fmla="val 7750"/>
            </a:avLst>
          </a:prstGeom>
          <a:solidFill>
            <a:schemeClr val="bg2"/>
          </a:solidFill>
          <a:ln>
            <a:solidFill>
              <a:schemeClr val="bg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8" name="L-Shape 7">
            <a:extLst>
              <a:ext uri="{FF2B5EF4-FFF2-40B4-BE49-F238E27FC236}">
                <a16:creationId xmlns:a16="http://schemas.microsoft.com/office/drawing/2014/main" xmlns="" id="{B5516E7A-AEB0-4772-8098-8B0F8B5F1126}"/>
              </a:ext>
            </a:extLst>
          </p:cNvPr>
          <p:cNvSpPr/>
          <p:nvPr userDrawn="1"/>
        </p:nvSpPr>
        <p:spPr>
          <a:xfrm flipV="1">
            <a:off x="752858" y="609652"/>
            <a:ext cx="3152309" cy="3007448"/>
          </a:xfrm>
          <a:prstGeom prst="corner">
            <a:avLst>
              <a:gd name="adj1" fmla="val 6089"/>
              <a:gd name="adj2" fmla="val 6769"/>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12" name="L-Shape 11">
            <a:extLst>
              <a:ext uri="{FF2B5EF4-FFF2-40B4-BE49-F238E27FC236}">
                <a16:creationId xmlns:a16="http://schemas.microsoft.com/office/drawing/2014/main" xmlns="" id="{E864F603-D3F0-4241-9005-3F6C3BD62BEF}"/>
              </a:ext>
            </a:extLst>
          </p:cNvPr>
          <p:cNvSpPr/>
          <p:nvPr userDrawn="1"/>
        </p:nvSpPr>
        <p:spPr>
          <a:xfrm flipH="1">
            <a:off x="8286317" y="1685653"/>
            <a:ext cx="3152309" cy="3007448"/>
          </a:xfrm>
          <a:prstGeom prst="corner">
            <a:avLst>
              <a:gd name="adj1" fmla="val 6089"/>
              <a:gd name="adj2" fmla="val 6442"/>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233502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1600" y="685800"/>
            <a:ext cx="9601200" cy="720213"/>
          </a:xfrm>
        </p:spPr>
        <p:txBody>
          <a:bodyPr>
            <a:noAutofit/>
          </a:bodyPr>
          <a:lstStyle>
            <a:lvl1pPr>
              <a:defRPr sz="4800"/>
            </a:lvl1pPr>
          </a:lstStyle>
          <a:p>
            <a:r>
              <a:rPr lang="en-US" noProof="0"/>
              <a:t>Click To Edit Master Title Style</a:t>
            </a:r>
          </a:p>
        </p:txBody>
      </p:sp>
      <p:sp>
        <p:nvSpPr>
          <p:cNvPr id="3" name="Content Placeholder 2"/>
          <p:cNvSpPr>
            <a:spLocks noGrp="1"/>
          </p:cNvSpPr>
          <p:nvPr>
            <p:ph idx="1"/>
          </p:nvPr>
        </p:nvSpPr>
        <p:spPr>
          <a:xfrm>
            <a:off x="1371600" y="1484671"/>
            <a:ext cx="9601200" cy="438272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AA77EA8C-F43D-40E9-8D37-542FAFCF1229}" type="datetime1">
              <a:rPr lang="en-US" noProof="0" smtClean="0"/>
              <a:t>10/23/2020</a:t>
            </a:fld>
            <a:endParaRPr lang="en-US" noProof="0" dirty="0"/>
          </a:p>
        </p:txBody>
      </p:sp>
      <p:sp>
        <p:nvSpPr>
          <p:cNvPr id="5" name="Footer Placeholder 4"/>
          <p:cNvSpPr>
            <a:spLocks noGrp="1"/>
          </p:cNvSpPr>
          <p:nvPr>
            <p:ph type="ftr" sz="quarter" idx="11"/>
          </p:nvPr>
        </p:nvSpPr>
        <p:spPr/>
        <p:txBody>
          <a:bodyPr/>
          <a:lstStyle/>
          <a:p>
            <a:r>
              <a:rPr lang="en-US" noProof="0" dirty="0"/>
              <a:t>Add a footer </a:t>
            </a:r>
          </a:p>
        </p:txBody>
      </p:sp>
      <p:sp>
        <p:nvSpPr>
          <p:cNvPr id="6" name="Slide Number Placeholder 5"/>
          <p:cNvSpPr>
            <a:spLocks noGrp="1"/>
          </p:cNvSpPr>
          <p:nvPr>
            <p:ph type="sldNum" sz="quarter" idx="12"/>
          </p:nvPr>
        </p:nvSpPr>
        <p:spPr/>
        <p:txBody>
          <a:bodyPr/>
          <a:lstStyle/>
          <a:p>
            <a:fld id="{B38049E5-7B53-4E85-8972-7D6C4BCE5BB9}" type="slidenum">
              <a:rPr lang="en-US" noProof="0" smtClean="0"/>
              <a:t>‹#›</a:t>
            </a:fld>
            <a:endParaRPr lang="en-US" noProof="0" dirty="0"/>
          </a:p>
        </p:txBody>
      </p:sp>
      <p:cxnSp>
        <p:nvCxnSpPr>
          <p:cNvPr id="7" name="Straight Connector 6">
            <a:extLst>
              <a:ext uri="{FF2B5EF4-FFF2-40B4-BE49-F238E27FC236}">
                <a16:creationId xmlns:a16="http://schemas.microsoft.com/office/drawing/2014/main" xmlns="" id="{CBEFB83C-E1EC-41AC-BFF6-9D094E2D43C6}"/>
              </a:ext>
            </a:extLst>
          </p:cNvPr>
          <p:cNvCxnSpPr/>
          <p:nvPr userDrawn="1"/>
        </p:nvCxnSpPr>
        <p:spPr>
          <a:xfrm>
            <a:off x="1465008" y="1445344"/>
            <a:ext cx="9468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9941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and Pictur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20A2BD38-4A6C-44EB-900D-A3E3AE37854F}"/>
              </a:ext>
            </a:extLst>
          </p:cNvPr>
          <p:cNvSpPr/>
          <p:nvPr userDrawn="1"/>
        </p:nvSpPr>
        <p:spPr>
          <a:xfrm>
            <a:off x="6581723" y="404614"/>
            <a:ext cx="5191176" cy="6048772"/>
          </a:xfrm>
          <a:prstGeom prst="rect">
            <a:avLst/>
          </a:prstGeom>
          <a:gradFill flip="none" rotWithShape="1">
            <a:gsLst>
              <a:gs pos="0">
                <a:schemeClr val="tx2">
                  <a:lumMod val="50000"/>
                </a:schemeClr>
              </a:gs>
              <a:gs pos="36000">
                <a:schemeClr val="tx2"/>
              </a:gs>
              <a:gs pos="69000">
                <a:schemeClr val="tx2">
                  <a:lumMod val="75000"/>
                </a:schemeClr>
              </a:gs>
              <a:gs pos="97000">
                <a:schemeClr val="tx2">
                  <a:lumMod val="50000"/>
                </a:schemeClr>
              </a:gs>
            </a:gsLst>
            <a:lin ang="2700000" scaled="1"/>
            <a:tileRect/>
          </a:gradFill>
          <a:ln>
            <a:noFill/>
          </a:ln>
          <a:effectLst>
            <a:outerShdw blurRad="63500" sx="102000" sy="102000" algn="ctr" rotWithShape="0">
              <a:prstClr val="black">
                <a:alpha val="2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27" name="Oval 26">
            <a:extLst>
              <a:ext uri="{FF2B5EF4-FFF2-40B4-BE49-F238E27FC236}">
                <a16:creationId xmlns:a16="http://schemas.microsoft.com/office/drawing/2014/main" xmlns="" id="{C222C1B9-FA56-4CEA-AD98-25A595D942F8}"/>
              </a:ext>
            </a:extLst>
          </p:cNvPr>
          <p:cNvSpPr/>
          <p:nvPr userDrawn="1"/>
        </p:nvSpPr>
        <p:spPr bwMode="white">
          <a:xfrm>
            <a:off x="7040199" y="564425"/>
            <a:ext cx="4356000" cy="4464000"/>
          </a:xfrm>
          <a:prstGeom prst="ellipse">
            <a:avLst/>
          </a:prstGeom>
          <a:noFill/>
          <a:ln w="123825">
            <a:solidFill>
              <a:schemeClr val="accent3"/>
            </a:solidFill>
          </a:ln>
          <a:effectLst>
            <a:outerShdw blurRad="63500" sx="102000" sy="102000" algn="c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8" name="Rectangle 7" title="Background Shape"/>
          <p:cNvSpPr/>
          <p:nvPr/>
        </p:nvSpPr>
        <p:spPr>
          <a:xfrm>
            <a:off x="0" y="376"/>
            <a:ext cx="6096000" cy="68576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bwMode="white">
          <a:xfrm>
            <a:off x="586246" y="400665"/>
            <a:ext cx="4858460" cy="1428136"/>
          </a:xfrm>
        </p:spPr>
        <p:txBody>
          <a:bodyPr anchor="ctr" anchorCtr="0">
            <a:noAutofit/>
          </a:bodyPr>
          <a:lstStyle>
            <a:lvl1pPr algn="ctr">
              <a:lnSpc>
                <a:spcPct val="84000"/>
              </a:lnSpc>
              <a:defRPr sz="4800" baseline="0">
                <a:solidFill>
                  <a:schemeClr val="bg1"/>
                </a:solidFill>
              </a:defRPr>
            </a:lvl1pPr>
          </a:lstStyle>
          <a:p>
            <a:r>
              <a:rPr lang="en-US" noProof="0"/>
              <a:t>Click To Edit Master Title Style</a:t>
            </a:r>
          </a:p>
        </p:txBody>
      </p:sp>
      <p:sp>
        <p:nvSpPr>
          <p:cNvPr id="4" name="Text Placeholder 3"/>
          <p:cNvSpPr>
            <a:spLocks noGrp="1"/>
          </p:cNvSpPr>
          <p:nvPr>
            <p:ph type="body" sz="half" idx="2"/>
          </p:nvPr>
        </p:nvSpPr>
        <p:spPr>
          <a:xfrm>
            <a:off x="586246" y="2113935"/>
            <a:ext cx="4858460" cy="4247186"/>
          </a:xfrm>
        </p:spPr>
        <p:txBody>
          <a:bodyPr/>
          <a:lstStyle>
            <a:lvl1pPr marL="285750" indent="-285750">
              <a:lnSpc>
                <a:spcPct val="100000"/>
              </a:lnSpc>
              <a:spcBef>
                <a:spcPts val="0"/>
              </a:spcBef>
              <a:spcAft>
                <a:spcPts val="100"/>
              </a:spcAft>
              <a:buFont typeface="Arial" panose="020B0604020202020204" pitchFamily="34" charset="0"/>
              <a:buChar char="•"/>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a:xfrm>
            <a:off x="586246" y="6443554"/>
            <a:ext cx="1324322" cy="404614"/>
          </a:xfrm>
        </p:spPr>
        <p:txBody>
          <a:bodyPr/>
          <a:lstStyle>
            <a:lvl1pPr>
              <a:defRPr>
                <a:solidFill>
                  <a:schemeClr val="bg1"/>
                </a:solidFill>
              </a:defRPr>
            </a:lvl1pPr>
          </a:lstStyle>
          <a:p>
            <a:fld id="{F5D1BA09-3FC2-4534-8A5A-10B46CBA17DB}" type="datetime1">
              <a:rPr lang="en-US" noProof="0" smtClean="0"/>
              <a:t>10/23/2020</a:t>
            </a:fld>
            <a:endParaRPr lang="en-US" noProof="0" dirty="0"/>
          </a:p>
        </p:txBody>
      </p:sp>
      <p:sp>
        <p:nvSpPr>
          <p:cNvPr id="6" name="Footer Placeholder 5"/>
          <p:cNvSpPr>
            <a:spLocks noGrp="1"/>
          </p:cNvSpPr>
          <p:nvPr>
            <p:ph type="ftr" sz="quarter" idx="11"/>
          </p:nvPr>
        </p:nvSpPr>
        <p:spPr>
          <a:xfrm>
            <a:off x="2825377" y="6453386"/>
            <a:ext cx="2619329" cy="404614"/>
          </a:xfrm>
        </p:spPr>
        <p:txBody>
          <a:bodyPr/>
          <a:lstStyle>
            <a:lvl1pPr>
              <a:defRPr>
                <a:solidFill>
                  <a:schemeClr val="bg1"/>
                </a:solidFill>
              </a:defRPr>
            </a:lvl1pPr>
          </a:lstStyle>
          <a:p>
            <a:r>
              <a:rPr lang="en-US" noProof="0" dirty="0"/>
              <a:t>Add a footer </a:t>
            </a:r>
          </a:p>
        </p:txBody>
      </p:sp>
      <p:sp>
        <p:nvSpPr>
          <p:cNvPr id="7" name="Slide Number Placeholder 6"/>
          <p:cNvSpPr>
            <a:spLocks noGrp="1"/>
          </p:cNvSpPr>
          <p:nvPr>
            <p:ph type="sldNum" sz="quarter" idx="12"/>
          </p:nvPr>
        </p:nvSpPr>
        <p:spPr>
          <a:xfrm>
            <a:off x="10187939" y="6453386"/>
            <a:ext cx="1596292" cy="404614"/>
          </a:xfrm>
        </p:spPr>
        <p:txBody>
          <a:bodyPr/>
          <a:lstStyle>
            <a:lvl1pPr>
              <a:defRPr>
                <a:solidFill>
                  <a:schemeClr val="tx2"/>
                </a:solidFill>
              </a:defRPr>
            </a:lvl1pPr>
          </a:lstStyle>
          <a:p>
            <a:fld id="{B38049E5-7B53-4E85-8972-7D6C4BCE5BB9}" type="slidenum">
              <a:rPr lang="en-US" noProof="0" smtClean="0"/>
              <a:t>‹#›</a:t>
            </a:fld>
            <a:endParaRPr lang="en-US" noProof="0" dirty="0"/>
          </a:p>
        </p:txBody>
      </p:sp>
      <p:sp>
        <p:nvSpPr>
          <p:cNvPr id="9" name="Rectangle 8" title="Divider Bar"/>
          <p:cNvSpPr/>
          <p:nvPr/>
        </p:nvSpPr>
        <p:spPr>
          <a:xfrm>
            <a:off x="6024000" y="0"/>
            <a:ext cx="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Picture Placeholder 12">
            <a:extLst>
              <a:ext uri="{FF2B5EF4-FFF2-40B4-BE49-F238E27FC236}">
                <a16:creationId xmlns:a16="http://schemas.microsoft.com/office/drawing/2014/main" xmlns="" id="{9786B981-6A78-425B-97A2-BA24E40DB7AD}"/>
              </a:ext>
            </a:extLst>
          </p:cNvPr>
          <p:cNvSpPr>
            <a:spLocks noGrp="1"/>
          </p:cNvSpPr>
          <p:nvPr>
            <p:ph type="pic" sz="quarter" idx="13"/>
          </p:nvPr>
        </p:nvSpPr>
        <p:spPr>
          <a:xfrm>
            <a:off x="7145761" y="670570"/>
            <a:ext cx="4151312" cy="4248000"/>
          </a:xfrm>
          <a:prstGeom prst="ellipse">
            <a:avLst/>
          </a:prstGeom>
          <a:ln w="38100">
            <a:solidFill>
              <a:schemeClr val="bg2"/>
            </a:solidFill>
          </a:ln>
          <a:effectLst>
            <a:innerShdw blurRad="114300">
              <a:prstClr val="black"/>
            </a:innerShdw>
          </a:effectLst>
        </p:spPr>
        <p:txBody>
          <a:bodyPr anchor="ctr" anchorCtr="0"/>
          <a:lstStyle>
            <a:lvl1pPr>
              <a:defRPr>
                <a:solidFill>
                  <a:schemeClr val="bg1"/>
                </a:solidFill>
              </a:defRPr>
            </a:lvl1pPr>
          </a:lstStyle>
          <a:p>
            <a:r>
              <a:rPr lang="en-US" noProof="0"/>
              <a:t>Click icon to add picture</a:t>
            </a:r>
            <a:endParaRPr lang="en-US" noProof="0" dirty="0"/>
          </a:p>
        </p:txBody>
      </p:sp>
      <p:sp>
        <p:nvSpPr>
          <p:cNvPr id="17" name="Content Placeholder 15">
            <a:extLst>
              <a:ext uri="{FF2B5EF4-FFF2-40B4-BE49-F238E27FC236}">
                <a16:creationId xmlns:a16="http://schemas.microsoft.com/office/drawing/2014/main" xmlns="" id="{A21C7D74-31FD-4638-819B-6F7351A1770B}"/>
              </a:ext>
            </a:extLst>
          </p:cNvPr>
          <p:cNvSpPr>
            <a:spLocks noGrp="1"/>
          </p:cNvSpPr>
          <p:nvPr>
            <p:ph sz="quarter" idx="15"/>
          </p:nvPr>
        </p:nvSpPr>
        <p:spPr>
          <a:xfrm>
            <a:off x="6747294" y="5188236"/>
            <a:ext cx="4858459" cy="1126906"/>
          </a:xfrm>
          <a:solidFill>
            <a:schemeClr val="bg2"/>
          </a:solidFill>
          <a:ln>
            <a:noFill/>
          </a:ln>
          <a:effectLst>
            <a:innerShdw blurRad="114300">
              <a:prstClr val="black"/>
            </a:innerShdw>
          </a:effectLst>
        </p:spPr>
        <p:txBody>
          <a:bodyPr anchor="ctr" anchorCtr="0"/>
          <a:lstStyle>
            <a:lvl1pPr marL="0" indent="0" algn="ctr">
              <a:buNone/>
              <a:defRPr sz="1800">
                <a:solidFill>
                  <a:schemeClr val="tx2">
                    <a:lumMod val="50000"/>
                  </a:schemeClr>
                </a:solidFill>
              </a:defRPr>
            </a:lvl1pPr>
            <a:lvl2pPr marL="530352" indent="0" algn="ctr">
              <a:buNone/>
              <a:defRPr sz="1800">
                <a:solidFill>
                  <a:schemeClr val="tx2">
                    <a:lumMod val="50000"/>
                  </a:schemeClr>
                </a:solidFill>
              </a:defRPr>
            </a:lvl2pPr>
            <a:lvl3pPr marL="987552" indent="0" algn="ctr">
              <a:buNone/>
              <a:defRPr sz="1600">
                <a:solidFill>
                  <a:schemeClr val="tx2">
                    <a:lumMod val="50000"/>
                  </a:schemeClr>
                </a:solidFill>
              </a:defRPr>
            </a:lvl3pPr>
            <a:lvl4pPr marL="1444752" indent="0" algn="ctr">
              <a:buNone/>
              <a:defRPr sz="1600">
                <a:solidFill>
                  <a:schemeClr val="tx2">
                    <a:lumMod val="50000"/>
                  </a:schemeClr>
                </a:solidFill>
              </a:defRPr>
            </a:lvl4pPr>
            <a:lvl5pPr marL="1901952" indent="0" algn="ctr">
              <a:buNone/>
              <a:defRPr sz="1400">
                <a:solidFill>
                  <a:schemeClr val="tx2">
                    <a:lumMod val="50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L-Shape 20">
            <a:extLst>
              <a:ext uri="{FF2B5EF4-FFF2-40B4-BE49-F238E27FC236}">
                <a16:creationId xmlns:a16="http://schemas.microsoft.com/office/drawing/2014/main" xmlns="" id="{CB430D22-8AAF-444F-A6CE-7C02859083DF}"/>
              </a:ext>
            </a:extLst>
          </p:cNvPr>
          <p:cNvSpPr>
            <a:spLocks noChangeAspect="1"/>
          </p:cNvSpPr>
          <p:nvPr userDrawn="1"/>
        </p:nvSpPr>
        <p:spPr>
          <a:xfrm flipV="1">
            <a:off x="516927" y="335049"/>
            <a:ext cx="403201" cy="395617"/>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23" name="L-Shape 22">
            <a:extLst>
              <a:ext uri="{FF2B5EF4-FFF2-40B4-BE49-F238E27FC236}">
                <a16:creationId xmlns:a16="http://schemas.microsoft.com/office/drawing/2014/main" xmlns="" id="{0D8BA010-8544-4718-9EA3-B0248C963FD4}"/>
              </a:ext>
            </a:extLst>
          </p:cNvPr>
          <p:cNvSpPr>
            <a:spLocks noChangeAspect="1"/>
          </p:cNvSpPr>
          <p:nvPr userDrawn="1"/>
        </p:nvSpPr>
        <p:spPr>
          <a:xfrm flipH="1" flipV="1">
            <a:off x="5085711" y="330291"/>
            <a:ext cx="410929" cy="403201"/>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24" name="L-Shape 23">
            <a:extLst>
              <a:ext uri="{FF2B5EF4-FFF2-40B4-BE49-F238E27FC236}">
                <a16:creationId xmlns:a16="http://schemas.microsoft.com/office/drawing/2014/main" xmlns="" id="{C0FFB550-21A6-456B-BA1A-EF145674866C}"/>
              </a:ext>
            </a:extLst>
          </p:cNvPr>
          <p:cNvSpPr>
            <a:spLocks noChangeAspect="1"/>
          </p:cNvSpPr>
          <p:nvPr userDrawn="1"/>
        </p:nvSpPr>
        <p:spPr>
          <a:xfrm>
            <a:off x="522817" y="1476927"/>
            <a:ext cx="403201" cy="395617"/>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25" name="L-Shape 24">
            <a:extLst>
              <a:ext uri="{FF2B5EF4-FFF2-40B4-BE49-F238E27FC236}">
                <a16:creationId xmlns:a16="http://schemas.microsoft.com/office/drawing/2014/main" xmlns="" id="{70EF88E9-8CAC-422B-A9A6-D9FD1F17DAE2}"/>
              </a:ext>
            </a:extLst>
          </p:cNvPr>
          <p:cNvSpPr>
            <a:spLocks noChangeAspect="1"/>
          </p:cNvSpPr>
          <p:nvPr userDrawn="1"/>
        </p:nvSpPr>
        <p:spPr>
          <a:xfrm flipH="1">
            <a:off x="5081769" y="1482001"/>
            <a:ext cx="410929" cy="403201"/>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808449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20A2BD38-4A6C-44EB-900D-A3E3AE37854F}"/>
              </a:ext>
            </a:extLst>
          </p:cNvPr>
          <p:cNvSpPr/>
          <p:nvPr userDrawn="1"/>
        </p:nvSpPr>
        <p:spPr>
          <a:xfrm>
            <a:off x="6581723" y="404614"/>
            <a:ext cx="5191176" cy="6048772"/>
          </a:xfrm>
          <a:prstGeom prst="rect">
            <a:avLst/>
          </a:prstGeom>
          <a:gradFill flip="none" rotWithShape="1">
            <a:gsLst>
              <a:gs pos="0">
                <a:schemeClr val="tx2">
                  <a:lumMod val="50000"/>
                </a:schemeClr>
              </a:gs>
              <a:gs pos="36000">
                <a:schemeClr val="tx2"/>
              </a:gs>
              <a:gs pos="69000">
                <a:schemeClr val="tx2">
                  <a:lumMod val="75000"/>
                </a:schemeClr>
              </a:gs>
              <a:gs pos="97000">
                <a:schemeClr val="tx2">
                  <a:lumMod val="50000"/>
                </a:schemeClr>
              </a:gs>
            </a:gsLst>
            <a:lin ang="2700000" scaled="1"/>
            <a:tileRect/>
          </a:gradFill>
          <a:ln>
            <a:noFill/>
          </a:ln>
          <a:effectLst>
            <a:outerShdw blurRad="63500" sx="102000" sy="102000" algn="ctr" rotWithShape="0">
              <a:prstClr val="black">
                <a:alpha val="2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8" name="Rectangle 7" title="Background Shape"/>
          <p:cNvSpPr/>
          <p:nvPr/>
        </p:nvSpPr>
        <p:spPr>
          <a:xfrm>
            <a:off x="0" y="376"/>
            <a:ext cx="6096000" cy="68576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bwMode="white">
          <a:xfrm>
            <a:off x="586246" y="400665"/>
            <a:ext cx="4858460" cy="1428136"/>
          </a:xfrm>
        </p:spPr>
        <p:txBody>
          <a:bodyPr anchor="ctr" anchorCtr="0">
            <a:noAutofit/>
          </a:bodyPr>
          <a:lstStyle>
            <a:lvl1pPr algn="ctr">
              <a:lnSpc>
                <a:spcPct val="84000"/>
              </a:lnSpc>
              <a:defRPr sz="4800" baseline="0">
                <a:solidFill>
                  <a:schemeClr val="bg1"/>
                </a:solidFill>
              </a:defRPr>
            </a:lvl1pPr>
          </a:lstStyle>
          <a:p>
            <a:r>
              <a:rPr lang="en-US" noProof="0"/>
              <a:t>Click To Edit Master Title Style</a:t>
            </a:r>
          </a:p>
        </p:txBody>
      </p:sp>
      <p:sp>
        <p:nvSpPr>
          <p:cNvPr id="4" name="Text Placeholder 3"/>
          <p:cNvSpPr>
            <a:spLocks noGrp="1"/>
          </p:cNvSpPr>
          <p:nvPr>
            <p:ph type="body" sz="half" idx="2"/>
          </p:nvPr>
        </p:nvSpPr>
        <p:spPr>
          <a:xfrm>
            <a:off x="586246" y="2113935"/>
            <a:ext cx="4858460" cy="4247186"/>
          </a:xfrm>
        </p:spPr>
        <p:txBody>
          <a:bodyPr/>
          <a:lstStyle>
            <a:lvl1pPr marL="285750" indent="-285750">
              <a:lnSpc>
                <a:spcPct val="100000"/>
              </a:lnSpc>
              <a:spcBef>
                <a:spcPts val="0"/>
              </a:spcBef>
              <a:spcAft>
                <a:spcPts val="100"/>
              </a:spcAft>
              <a:buFont typeface="Arial" panose="020B0604020202020204" pitchFamily="34" charset="0"/>
              <a:buChar char="•"/>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a:xfrm>
            <a:off x="586246" y="6443554"/>
            <a:ext cx="1324322" cy="404614"/>
          </a:xfrm>
        </p:spPr>
        <p:txBody>
          <a:bodyPr/>
          <a:lstStyle>
            <a:lvl1pPr>
              <a:defRPr>
                <a:solidFill>
                  <a:schemeClr val="bg1"/>
                </a:solidFill>
              </a:defRPr>
            </a:lvl1pPr>
          </a:lstStyle>
          <a:p>
            <a:fld id="{117A7607-B1C1-4EC6-8AE2-CD89184FBCFF}" type="datetime1">
              <a:rPr lang="en-US" noProof="0" smtClean="0"/>
              <a:t>10/23/2020</a:t>
            </a:fld>
            <a:endParaRPr lang="en-US" noProof="0" dirty="0"/>
          </a:p>
        </p:txBody>
      </p:sp>
      <p:sp>
        <p:nvSpPr>
          <p:cNvPr id="6" name="Footer Placeholder 5"/>
          <p:cNvSpPr>
            <a:spLocks noGrp="1"/>
          </p:cNvSpPr>
          <p:nvPr>
            <p:ph type="ftr" sz="quarter" idx="11"/>
          </p:nvPr>
        </p:nvSpPr>
        <p:spPr>
          <a:xfrm>
            <a:off x="2825377" y="6453386"/>
            <a:ext cx="2619329" cy="404614"/>
          </a:xfrm>
        </p:spPr>
        <p:txBody>
          <a:bodyPr/>
          <a:lstStyle>
            <a:lvl1pPr>
              <a:defRPr>
                <a:solidFill>
                  <a:schemeClr val="bg1"/>
                </a:solidFill>
              </a:defRPr>
            </a:lvl1pPr>
          </a:lstStyle>
          <a:p>
            <a:r>
              <a:rPr lang="en-US" noProof="0" dirty="0"/>
              <a:t>Add a footer </a:t>
            </a:r>
          </a:p>
        </p:txBody>
      </p:sp>
      <p:sp>
        <p:nvSpPr>
          <p:cNvPr id="7" name="Slide Number Placeholder 6"/>
          <p:cNvSpPr>
            <a:spLocks noGrp="1"/>
          </p:cNvSpPr>
          <p:nvPr>
            <p:ph type="sldNum" sz="quarter" idx="12"/>
          </p:nvPr>
        </p:nvSpPr>
        <p:spPr>
          <a:xfrm>
            <a:off x="10187939" y="6453386"/>
            <a:ext cx="1596292" cy="404614"/>
          </a:xfrm>
        </p:spPr>
        <p:txBody>
          <a:bodyPr/>
          <a:lstStyle>
            <a:lvl1pPr>
              <a:defRPr>
                <a:solidFill>
                  <a:schemeClr val="tx2"/>
                </a:solidFill>
              </a:defRPr>
            </a:lvl1pPr>
          </a:lstStyle>
          <a:p>
            <a:fld id="{B38049E5-7B53-4E85-8972-7D6C4BCE5BB9}" type="slidenum">
              <a:rPr lang="en-US" noProof="0" smtClean="0"/>
              <a:t>‹#›</a:t>
            </a:fld>
            <a:endParaRPr lang="en-US" noProof="0" dirty="0"/>
          </a:p>
        </p:txBody>
      </p:sp>
      <p:sp>
        <p:nvSpPr>
          <p:cNvPr id="9" name="Rectangle 8" title="Divider Bar"/>
          <p:cNvSpPr/>
          <p:nvPr/>
        </p:nvSpPr>
        <p:spPr>
          <a:xfrm>
            <a:off x="6024000" y="0"/>
            <a:ext cx="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L-Shape 20">
            <a:extLst>
              <a:ext uri="{FF2B5EF4-FFF2-40B4-BE49-F238E27FC236}">
                <a16:creationId xmlns:a16="http://schemas.microsoft.com/office/drawing/2014/main" xmlns="" id="{CB430D22-8AAF-444F-A6CE-7C02859083DF}"/>
              </a:ext>
            </a:extLst>
          </p:cNvPr>
          <p:cNvSpPr>
            <a:spLocks noChangeAspect="1"/>
          </p:cNvSpPr>
          <p:nvPr userDrawn="1"/>
        </p:nvSpPr>
        <p:spPr>
          <a:xfrm flipV="1">
            <a:off x="516927" y="335049"/>
            <a:ext cx="403201" cy="395617"/>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23" name="L-Shape 22">
            <a:extLst>
              <a:ext uri="{FF2B5EF4-FFF2-40B4-BE49-F238E27FC236}">
                <a16:creationId xmlns:a16="http://schemas.microsoft.com/office/drawing/2014/main" xmlns="" id="{0D8BA010-8544-4718-9EA3-B0248C963FD4}"/>
              </a:ext>
            </a:extLst>
          </p:cNvPr>
          <p:cNvSpPr>
            <a:spLocks noChangeAspect="1"/>
          </p:cNvSpPr>
          <p:nvPr userDrawn="1"/>
        </p:nvSpPr>
        <p:spPr>
          <a:xfrm flipH="1" flipV="1">
            <a:off x="5085711" y="330291"/>
            <a:ext cx="410929" cy="403201"/>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24" name="L-Shape 23">
            <a:extLst>
              <a:ext uri="{FF2B5EF4-FFF2-40B4-BE49-F238E27FC236}">
                <a16:creationId xmlns:a16="http://schemas.microsoft.com/office/drawing/2014/main" xmlns="" id="{C0FFB550-21A6-456B-BA1A-EF145674866C}"/>
              </a:ext>
            </a:extLst>
          </p:cNvPr>
          <p:cNvSpPr>
            <a:spLocks noChangeAspect="1"/>
          </p:cNvSpPr>
          <p:nvPr userDrawn="1"/>
        </p:nvSpPr>
        <p:spPr>
          <a:xfrm>
            <a:off x="522817" y="1476927"/>
            <a:ext cx="403201" cy="395617"/>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25" name="L-Shape 24">
            <a:extLst>
              <a:ext uri="{FF2B5EF4-FFF2-40B4-BE49-F238E27FC236}">
                <a16:creationId xmlns:a16="http://schemas.microsoft.com/office/drawing/2014/main" xmlns="" id="{70EF88E9-8CAC-422B-A9A6-D9FD1F17DAE2}"/>
              </a:ext>
            </a:extLst>
          </p:cNvPr>
          <p:cNvSpPr>
            <a:spLocks noChangeAspect="1"/>
          </p:cNvSpPr>
          <p:nvPr userDrawn="1"/>
        </p:nvSpPr>
        <p:spPr>
          <a:xfrm flipH="1">
            <a:off x="5081769" y="1482001"/>
            <a:ext cx="410929" cy="403201"/>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18" name="Content Placeholder 2">
            <a:extLst>
              <a:ext uri="{FF2B5EF4-FFF2-40B4-BE49-F238E27FC236}">
                <a16:creationId xmlns:a16="http://schemas.microsoft.com/office/drawing/2014/main" xmlns="" id="{ED439475-E625-4449-B42E-8F291D64A3C7}"/>
              </a:ext>
            </a:extLst>
          </p:cNvPr>
          <p:cNvSpPr>
            <a:spLocks noGrp="1"/>
          </p:cNvSpPr>
          <p:nvPr>
            <p:ph idx="1"/>
          </p:nvPr>
        </p:nvSpPr>
        <p:spPr>
          <a:xfrm>
            <a:off x="6695360" y="518474"/>
            <a:ext cx="4910394" cy="5759777"/>
          </a:xfrm>
          <a:solidFill>
            <a:schemeClr val="bg2"/>
          </a:solidFill>
          <a:ln>
            <a:noFill/>
          </a:ln>
          <a:effectLst>
            <a:innerShdw blurRad="114300">
              <a:prstClr val="black"/>
            </a:innerShdw>
          </a:effectLst>
        </p:spPr>
        <p:txBody>
          <a:bodyPr vert="horz" lIns="91440" tIns="45720" rIns="91440" bIns="45720" rtlCol="0" anchor="ctr" anchorCtr="0">
            <a:noAutofit/>
          </a:bodyPr>
          <a:lstStyle>
            <a:lvl1pPr>
              <a:defRPr lang="en-US" sz="1800">
                <a:solidFill>
                  <a:schemeClr val="tx2">
                    <a:lumMod val="50000"/>
                  </a:schemeClr>
                </a:solidFill>
              </a:defRPr>
            </a:lvl1pPr>
            <a:lvl2pPr>
              <a:defRPr lang="en-US" sz="1800">
                <a:solidFill>
                  <a:schemeClr val="tx2">
                    <a:lumMod val="50000"/>
                  </a:schemeClr>
                </a:solidFill>
              </a:defRPr>
            </a:lvl2pPr>
            <a:lvl3pPr>
              <a:defRPr lang="en-US" sz="1600">
                <a:solidFill>
                  <a:schemeClr val="tx2">
                    <a:lumMod val="50000"/>
                  </a:schemeClr>
                </a:solidFill>
              </a:defRPr>
            </a:lvl3pPr>
            <a:lvl4pPr>
              <a:defRPr lang="en-US" sz="1600">
                <a:solidFill>
                  <a:schemeClr val="tx2">
                    <a:lumMod val="50000"/>
                  </a:schemeClr>
                </a:solidFill>
              </a:defRPr>
            </a:lvl4pPr>
            <a:lvl5pPr>
              <a:defRPr lang="en-US" sz="1400">
                <a:solidFill>
                  <a:schemeClr val="tx2">
                    <a:lumMod val="50000"/>
                  </a:schemeClr>
                </a:solidFill>
              </a:defRPr>
            </a:lvl5pPr>
          </a:lstStyle>
          <a:p>
            <a:pPr marL="0" lvl="0" indent="0" algn="ctr">
              <a:buNone/>
            </a:pPr>
            <a:r>
              <a:rPr lang="en-US" noProof="0"/>
              <a:t>Click to edit Master text styles</a:t>
            </a:r>
          </a:p>
          <a:p>
            <a:pPr marL="0" lvl="1" indent="0" algn="ctr">
              <a:buNone/>
            </a:pPr>
            <a:r>
              <a:rPr lang="en-US" noProof="0"/>
              <a:t>Second level</a:t>
            </a:r>
          </a:p>
          <a:p>
            <a:pPr marL="0" lvl="2" indent="0" algn="ctr">
              <a:buNone/>
            </a:pPr>
            <a:r>
              <a:rPr lang="en-US" noProof="0"/>
              <a:t>Third level</a:t>
            </a:r>
          </a:p>
          <a:p>
            <a:pPr marL="0" lvl="3" indent="0" algn="ctr">
              <a:buNone/>
            </a:pPr>
            <a:r>
              <a:rPr lang="en-US" noProof="0"/>
              <a:t>Fourth level</a:t>
            </a:r>
          </a:p>
          <a:p>
            <a:pPr marL="0" lvl="4" indent="0" algn="ctr">
              <a:buNone/>
            </a:pPr>
            <a:r>
              <a:rPr lang="en-US" noProof="0"/>
              <a:t>Fifth level</a:t>
            </a:r>
          </a:p>
        </p:txBody>
      </p:sp>
    </p:spTree>
    <p:extLst>
      <p:ext uri="{BB962C8B-B14F-4D97-AF65-F5344CB8AC3E}">
        <p14:creationId xmlns:p14="http://schemas.microsoft.com/office/powerpoint/2010/main" val="1686602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Picture, TItle, and Caption">
    <p:spTree>
      <p:nvGrpSpPr>
        <p:cNvPr id="1" name=""/>
        <p:cNvGrpSpPr/>
        <p:nvPr/>
      </p:nvGrpSpPr>
      <p:grpSpPr>
        <a:xfrm>
          <a:off x="0" y="0"/>
          <a:ext cx="0" cy="0"/>
          <a:chOff x="0" y="0"/>
          <a:chExt cx="0" cy="0"/>
        </a:xfrm>
      </p:grpSpPr>
      <p:sp>
        <p:nvSpPr>
          <p:cNvPr id="8" name="Rectangle 7" title="Background Shape"/>
          <p:cNvSpPr/>
          <p:nvPr/>
        </p:nvSpPr>
        <p:spPr>
          <a:xfrm>
            <a:off x="-1" y="376"/>
            <a:ext cx="6234898"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1F430D42-50DC-4502-A3E8-251FE7F0809D}"/>
              </a:ext>
            </a:extLst>
          </p:cNvPr>
          <p:cNvSpPr/>
          <p:nvPr userDrawn="1"/>
        </p:nvSpPr>
        <p:spPr>
          <a:xfrm>
            <a:off x="507591" y="5289755"/>
            <a:ext cx="5270049" cy="1012722"/>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solidFill>
                <a:schemeClr val="accent3"/>
              </a:solidFill>
            </a:endParaRPr>
          </a:p>
        </p:txBody>
      </p:sp>
      <p:sp>
        <p:nvSpPr>
          <p:cNvPr id="11" name="Rectangle: Diagonal Corners Snipped 10">
            <a:extLst>
              <a:ext uri="{FF2B5EF4-FFF2-40B4-BE49-F238E27FC236}">
                <a16:creationId xmlns:a16="http://schemas.microsoft.com/office/drawing/2014/main" xmlns="" id="{836AFDEB-3C72-49E0-9B45-DC9EFBA6587F}"/>
              </a:ext>
            </a:extLst>
          </p:cNvPr>
          <p:cNvSpPr/>
          <p:nvPr userDrawn="1"/>
        </p:nvSpPr>
        <p:spPr bwMode="white">
          <a:xfrm>
            <a:off x="507591" y="409286"/>
            <a:ext cx="5270049" cy="4732985"/>
          </a:xfrm>
          <a:prstGeom prst="snip2DiagRect">
            <a:avLst>
              <a:gd name="adj1" fmla="val 0"/>
              <a:gd name="adj2" fmla="val 10697"/>
            </a:avLst>
          </a:prstGeom>
          <a:solidFill>
            <a:schemeClr val="accent3"/>
          </a:solidFill>
          <a:ln>
            <a:noFill/>
          </a:ln>
          <a:effectLst>
            <a:outerShdw blurRad="63500" sx="102000" sy="102000" algn="c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2" name="Title 1"/>
          <p:cNvSpPr>
            <a:spLocks noGrp="1"/>
          </p:cNvSpPr>
          <p:nvPr>
            <p:ph type="title" hasCustomPrompt="1"/>
          </p:nvPr>
        </p:nvSpPr>
        <p:spPr>
          <a:xfrm>
            <a:off x="6930776" y="477366"/>
            <a:ext cx="4644000" cy="1341602"/>
          </a:xfrm>
        </p:spPr>
        <p:txBody>
          <a:bodyPr anchor="ctr" anchorCtr="0">
            <a:normAutofit/>
          </a:bodyPr>
          <a:lstStyle>
            <a:lvl1pPr algn="ctr">
              <a:lnSpc>
                <a:spcPct val="84000"/>
              </a:lnSpc>
              <a:defRPr sz="4800" baseline="0">
                <a:solidFill>
                  <a:schemeClr val="tx2"/>
                </a:solidFill>
              </a:defRPr>
            </a:lvl1pPr>
          </a:lstStyle>
          <a:p>
            <a:r>
              <a:rPr lang="en-US" noProof="0"/>
              <a:t>Click To Edit Master Title Style</a:t>
            </a:r>
          </a:p>
        </p:txBody>
      </p:sp>
      <p:sp>
        <p:nvSpPr>
          <p:cNvPr id="4" name="Text Placeholder 3"/>
          <p:cNvSpPr>
            <a:spLocks noGrp="1"/>
          </p:cNvSpPr>
          <p:nvPr>
            <p:ph type="body" sz="half" idx="2"/>
          </p:nvPr>
        </p:nvSpPr>
        <p:spPr>
          <a:xfrm>
            <a:off x="6930775" y="1966451"/>
            <a:ext cx="4644001" cy="4388615"/>
          </a:xfrm>
        </p:spPr>
        <p:txBody>
          <a:bodyPr/>
          <a:lstStyle>
            <a:lvl1pPr marL="285750" indent="-285750">
              <a:lnSpc>
                <a:spcPct val="100000"/>
              </a:lnSpc>
              <a:spcBef>
                <a:spcPts val="0"/>
              </a:spcBef>
              <a:spcAft>
                <a:spcPts val="0"/>
              </a:spcAft>
              <a:buFont typeface="Arial" panose="020B0604020202020204" pitchFamily="34" charset="0"/>
              <a:buChar char="•"/>
              <a:defRPr sz="18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a:xfrm>
            <a:off x="507591" y="6453386"/>
            <a:ext cx="1204572" cy="404614"/>
          </a:xfrm>
        </p:spPr>
        <p:txBody>
          <a:bodyPr/>
          <a:lstStyle>
            <a:lvl1pPr>
              <a:defRPr>
                <a:solidFill>
                  <a:schemeClr val="bg1"/>
                </a:solidFill>
              </a:defRPr>
            </a:lvl1pPr>
          </a:lstStyle>
          <a:p>
            <a:fld id="{763E979D-2AB0-4EF4-A353-4416C9D21CD5}" type="datetime1">
              <a:rPr lang="en-US" noProof="0" smtClean="0"/>
              <a:t>10/23/2020</a:t>
            </a:fld>
            <a:endParaRPr lang="en-US" noProof="0" dirty="0"/>
          </a:p>
        </p:txBody>
      </p:sp>
      <p:sp>
        <p:nvSpPr>
          <p:cNvPr id="6" name="Footer Placeholder 5"/>
          <p:cNvSpPr>
            <a:spLocks noGrp="1"/>
          </p:cNvSpPr>
          <p:nvPr>
            <p:ph type="ftr" sz="quarter" idx="11"/>
          </p:nvPr>
        </p:nvSpPr>
        <p:spPr>
          <a:xfrm>
            <a:off x="3403965" y="6453386"/>
            <a:ext cx="2373675" cy="404614"/>
          </a:xfrm>
        </p:spPr>
        <p:txBody>
          <a:bodyPr/>
          <a:lstStyle>
            <a:lvl1pPr>
              <a:defRPr>
                <a:solidFill>
                  <a:schemeClr val="bg1"/>
                </a:solidFill>
              </a:defRPr>
            </a:lvl1pPr>
          </a:lstStyle>
          <a:p>
            <a:r>
              <a:rPr lang="en-US" noProof="0" dirty="0"/>
              <a:t>Add a footer </a:t>
            </a: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B38049E5-7B53-4E85-8972-7D6C4BCE5BB9}" type="slidenum">
              <a:rPr lang="en-US" noProof="0" smtClean="0"/>
              <a:t>‹#›</a:t>
            </a:fld>
            <a:endParaRPr lang="en-US" noProof="0" dirty="0"/>
          </a:p>
        </p:txBody>
      </p:sp>
      <p:sp>
        <p:nvSpPr>
          <p:cNvPr id="9" name="Rectangle 8" title="Divider Bar"/>
          <p:cNvSpPr/>
          <p:nvPr/>
        </p:nvSpPr>
        <p:spPr>
          <a:xfrm>
            <a:off x="6234897" y="-376"/>
            <a:ext cx="144000" cy="687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L-Shape 11">
            <a:extLst>
              <a:ext uri="{FF2B5EF4-FFF2-40B4-BE49-F238E27FC236}">
                <a16:creationId xmlns:a16="http://schemas.microsoft.com/office/drawing/2014/main" xmlns="" id="{26A5AA85-E28D-4647-B000-742C83A8047D}"/>
              </a:ext>
            </a:extLst>
          </p:cNvPr>
          <p:cNvSpPr>
            <a:spLocks noChangeAspect="1"/>
          </p:cNvSpPr>
          <p:nvPr userDrawn="1"/>
        </p:nvSpPr>
        <p:spPr>
          <a:xfrm flipV="1">
            <a:off x="6845770" y="372071"/>
            <a:ext cx="625971"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solidFill>
                <a:schemeClr val="tx2"/>
              </a:solidFill>
            </a:endParaRPr>
          </a:p>
        </p:txBody>
      </p:sp>
      <p:sp>
        <p:nvSpPr>
          <p:cNvPr id="13" name="L-Shape 12">
            <a:extLst>
              <a:ext uri="{FF2B5EF4-FFF2-40B4-BE49-F238E27FC236}">
                <a16:creationId xmlns:a16="http://schemas.microsoft.com/office/drawing/2014/main" xmlns="" id="{C3CD9875-0A2E-4F4D-ACB7-87DD98EED9D0}"/>
              </a:ext>
            </a:extLst>
          </p:cNvPr>
          <p:cNvSpPr>
            <a:spLocks noChangeAspect="1"/>
          </p:cNvSpPr>
          <p:nvPr userDrawn="1"/>
        </p:nvSpPr>
        <p:spPr>
          <a:xfrm flipH="1">
            <a:off x="11058438" y="5819525"/>
            <a:ext cx="625971"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solidFill>
                <a:schemeClr val="tx2"/>
              </a:solidFill>
            </a:endParaRPr>
          </a:p>
        </p:txBody>
      </p:sp>
      <p:sp>
        <p:nvSpPr>
          <p:cNvPr id="10" name="Picture Placeholder 9">
            <a:extLst>
              <a:ext uri="{FF2B5EF4-FFF2-40B4-BE49-F238E27FC236}">
                <a16:creationId xmlns:a16="http://schemas.microsoft.com/office/drawing/2014/main" xmlns="" id="{3BDA3A4D-2561-4EEB-8787-E1A652565755}"/>
              </a:ext>
            </a:extLst>
          </p:cNvPr>
          <p:cNvSpPr>
            <a:spLocks noGrp="1"/>
          </p:cNvSpPr>
          <p:nvPr>
            <p:ph type="pic" sz="quarter" idx="13"/>
          </p:nvPr>
        </p:nvSpPr>
        <p:spPr>
          <a:xfrm>
            <a:off x="806245" y="668595"/>
            <a:ext cx="4646651" cy="4198373"/>
          </a:xfrm>
          <a:prstGeom prst="snip2DiagRect">
            <a:avLst>
              <a:gd name="adj1" fmla="val 0"/>
              <a:gd name="adj2" fmla="val 10300"/>
            </a:avLst>
          </a:prstGeom>
          <a:ln w="38100">
            <a:solidFill>
              <a:schemeClr val="bg1"/>
            </a:solidFill>
          </a:ln>
          <a:effectLst>
            <a:innerShdw blurRad="114300">
              <a:prstClr val="black"/>
            </a:innerShdw>
          </a:effectLst>
        </p:spPr>
        <p:txBody>
          <a:bodyPr/>
          <a:lstStyle>
            <a:lvl1pPr>
              <a:defRPr>
                <a:solidFill>
                  <a:schemeClr val="bg1"/>
                </a:solidFill>
              </a:defRPr>
            </a:lvl1pPr>
          </a:lstStyle>
          <a:p>
            <a:r>
              <a:rPr lang="en-US" noProof="0"/>
              <a:t>Click icon to add picture</a:t>
            </a:r>
            <a:endParaRPr lang="en-US" noProof="0" dirty="0"/>
          </a:p>
        </p:txBody>
      </p:sp>
      <p:sp>
        <p:nvSpPr>
          <p:cNvPr id="16" name="Text Placeholder 15">
            <a:extLst>
              <a:ext uri="{FF2B5EF4-FFF2-40B4-BE49-F238E27FC236}">
                <a16:creationId xmlns:a16="http://schemas.microsoft.com/office/drawing/2014/main" xmlns="" id="{FBB32A6B-92AA-4208-9120-FFC166CE751C}"/>
              </a:ext>
            </a:extLst>
          </p:cNvPr>
          <p:cNvSpPr>
            <a:spLocks noGrp="1"/>
          </p:cNvSpPr>
          <p:nvPr>
            <p:ph type="body" sz="quarter" idx="14"/>
          </p:nvPr>
        </p:nvSpPr>
        <p:spPr>
          <a:xfrm>
            <a:off x="570275" y="5352418"/>
            <a:ext cx="5148000" cy="900000"/>
          </a:xfrm>
          <a:solidFill>
            <a:schemeClr val="bg2"/>
          </a:solidFill>
          <a:effectLst>
            <a:innerShdw blurRad="114300">
              <a:prstClr val="black">
                <a:alpha val="34000"/>
              </a:prstClr>
            </a:innerShdw>
          </a:effectLst>
        </p:spPr>
        <p:txBody>
          <a:bodyPr anchor="ctr" anchorCtr="0"/>
          <a:lstStyle>
            <a:lvl1pPr marL="0" indent="0" algn="ctr">
              <a:buFont typeface="Arial" panose="020B0604020202020204" pitchFamily="34" charset="0"/>
              <a:buNone/>
              <a:defRPr sz="1800">
                <a:solidFill>
                  <a:schemeClr val="accent3"/>
                </a:solidFill>
              </a:defRPr>
            </a:lvl1pPr>
            <a:lvl2pPr marL="530352" indent="0" algn="ctr">
              <a:buFont typeface="Arial" panose="020B0604020202020204" pitchFamily="34" charset="0"/>
              <a:buNone/>
              <a:defRPr sz="1800">
                <a:solidFill>
                  <a:schemeClr val="accent3"/>
                </a:solidFill>
              </a:defRPr>
            </a:lvl2pPr>
            <a:lvl3pPr marL="987552" indent="0" algn="ctr">
              <a:buFont typeface="Arial" panose="020B0604020202020204" pitchFamily="34" charset="0"/>
              <a:buNone/>
              <a:defRPr sz="1600">
                <a:solidFill>
                  <a:schemeClr val="accent3"/>
                </a:solidFill>
              </a:defRPr>
            </a:lvl3pPr>
            <a:lvl4pPr marL="1444752" indent="0" algn="ctr">
              <a:buFont typeface="Arial" panose="020B0604020202020204" pitchFamily="34" charset="0"/>
              <a:buNone/>
              <a:defRPr sz="1600">
                <a:solidFill>
                  <a:schemeClr val="accent3"/>
                </a:solidFill>
              </a:defRPr>
            </a:lvl4pPr>
            <a:lvl5pPr marL="1901952" indent="0" algn="ctr">
              <a:buFont typeface="Arial" panose="020B0604020202020204" pitchFamily="34" charset="0"/>
              <a:buNone/>
              <a:defRPr sz="1400">
                <a:solidFill>
                  <a:schemeClr val="accent3"/>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 name="L-Shape 19">
            <a:extLst>
              <a:ext uri="{FF2B5EF4-FFF2-40B4-BE49-F238E27FC236}">
                <a16:creationId xmlns:a16="http://schemas.microsoft.com/office/drawing/2014/main" xmlns="" id="{CC096F9F-3AD4-4FC8-823F-DBD962E2E1C6}"/>
              </a:ext>
            </a:extLst>
          </p:cNvPr>
          <p:cNvSpPr>
            <a:spLocks noChangeAspect="1"/>
          </p:cNvSpPr>
          <p:nvPr userDrawn="1"/>
        </p:nvSpPr>
        <p:spPr>
          <a:xfrm flipH="1" flipV="1">
            <a:off x="11021316" y="361496"/>
            <a:ext cx="625971"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solidFill>
                <a:schemeClr val="tx2"/>
              </a:solidFill>
            </a:endParaRPr>
          </a:p>
        </p:txBody>
      </p:sp>
      <p:sp>
        <p:nvSpPr>
          <p:cNvPr id="21" name="L-Shape 20">
            <a:extLst>
              <a:ext uri="{FF2B5EF4-FFF2-40B4-BE49-F238E27FC236}">
                <a16:creationId xmlns:a16="http://schemas.microsoft.com/office/drawing/2014/main" xmlns="" id="{9CFFEAD0-9992-49A8-A068-3357E08CD7C0}"/>
              </a:ext>
            </a:extLst>
          </p:cNvPr>
          <p:cNvSpPr>
            <a:spLocks noChangeAspect="1"/>
          </p:cNvSpPr>
          <p:nvPr userDrawn="1"/>
        </p:nvSpPr>
        <p:spPr>
          <a:xfrm>
            <a:off x="6865431" y="5819524"/>
            <a:ext cx="625971"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solidFill>
                <a:schemeClr val="tx2"/>
              </a:solidFill>
            </a:endParaRPr>
          </a:p>
        </p:txBody>
      </p:sp>
      <p:cxnSp>
        <p:nvCxnSpPr>
          <p:cNvPr id="23" name="Straight Connector 22">
            <a:extLst>
              <a:ext uri="{FF2B5EF4-FFF2-40B4-BE49-F238E27FC236}">
                <a16:creationId xmlns:a16="http://schemas.microsoft.com/office/drawing/2014/main" xmlns="" id="{D470145D-417E-4648-AB08-0A7974A629E0}"/>
              </a:ext>
            </a:extLst>
          </p:cNvPr>
          <p:cNvCxnSpPr/>
          <p:nvPr userDrawn="1"/>
        </p:nvCxnSpPr>
        <p:spPr>
          <a:xfrm>
            <a:off x="7118556" y="1789472"/>
            <a:ext cx="428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2821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1" y="376"/>
            <a:ext cx="6234898"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Diagonal Corners Snipped 10">
            <a:extLst>
              <a:ext uri="{FF2B5EF4-FFF2-40B4-BE49-F238E27FC236}">
                <a16:creationId xmlns:a16="http://schemas.microsoft.com/office/drawing/2014/main" xmlns="" id="{836AFDEB-3C72-49E0-9B45-DC9EFBA6587F}"/>
              </a:ext>
            </a:extLst>
          </p:cNvPr>
          <p:cNvSpPr/>
          <p:nvPr userDrawn="1"/>
        </p:nvSpPr>
        <p:spPr bwMode="white">
          <a:xfrm>
            <a:off x="507591" y="409286"/>
            <a:ext cx="5270049" cy="5945780"/>
          </a:xfrm>
          <a:prstGeom prst="snip2DiagRect">
            <a:avLst>
              <a:gd name="adj1" fmla="val 0"/>
              <a:gd name="adj2" fmla="val 10697"/>
            </a:avLst>
          </a:prstGeom>
          <a:solidFill>
            <a:schemeClr val="accent3"/>
          </a:solidFill>
          <a:ln>
            <a:noFill/>
          </a:ln>
          <a:effectLst>
            <a:outerShdw blurRad="63500" sx="102000" sy="102000" algn="c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2" name="Title 1"/>
          <p:cNvSpPr>
            <a:spLocks noGrp="1"/>
          </p:cNvSpPr>
          <p:nvPr>
            <p:ph type="title" hasCustomPrompt="1"/>
          </p:nvPr>
        </p:nvSpPr>
        <p:spPr>
          <a:xfrm>
            <a:off x="6930776" y="477366"/>
            <a:ext cx="4644000" cy="1341602"/>
          </a:xfrm>
        </p:spPr>
        <p:txBody>
          <a:bodyPr anchor="ctr" anchorCtr="0">
            <a:normAutofit/>
          </a:bodyPr>
          <a:lstStyle>
            <a:lvl1pPr algn="ctr">
              <a:lnSpc>
                <a:spcPct val="84000"/>
              </a:lnSpc>
              <a:defRPr sz="4800" baseline="0">
                <a:solidFill>
                  <a:schemeClr val="tx2"/>
                </a:solidFill>
              </a:defRPr>
            </a:lvl1pPr>
          </a:lstStyle>
          <a:p>
            <a:r>
              <a:rPr lang="en-US" noProof="0"/>
              <a:t>Click To Edit Master Title Style</a:t>
            </a:r>
          </a:p>
        </p:txBody>
      </p:sp>
      <p:sp>
        <p:nvSpPr>
          <p:cNvPr id="4" name="Text Placeholder 3"/>
          <p:cNvSpPr>
            <a:spLocks noGrp="1"/>
          </p:cNvSpPr>
          <p:nvPr>
            <p:ph type="body" sz="half" idx="2"/>
          </p:nvPr>
        </p:nvSpPr>
        <p:spPr>
          <a:xfrm>
            <a:off x="6930775" y="1966451"/>
            <a:ext cx="4644001" cy="4388615"/>
          </a:xfrm>
        </p:spPr>
        <p:txBody>
          <a:bodyPr/>
          <a:lstStyle>
            <a:lvl1pPr marL="285750" indent="-285750">
              <a:lnSpc>
                <a:spcPct val="100000"/>
              </a:lnSpc>
              <a:spcBef>
                <a:spcPts val="0"/>
              </a:spcBef>
              <a:spcAft>
                <a:spcPts val="0"/>
              </a:spcAft>
              <a:buFont typeface="Arial" panose="020B0604020202020204" pitchFamily="34" charset="0"/>
              <a:buChar char="•"/>
              <a:defRPr sz="18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a:xfrm>
            <a:off x="507591" y="6453386"/>
            <a:ext cx="1204572" cy="404614"/>
          </a:xfrm>
        </p:spPr>
        <p:txBody>
          <a:bodyPr/>
          <a:lstStyle>
            <a:lvl1pPr>
              <a:defRPr>
                <a:solidFill>
                  <a:schemeClr val="bg1"/>
                </a:solidFill>
              </a:defRPr>
            </a:lvl1pPr>
          </a:lstStyle>
          <a:p>
            <a:fld id="{181C8474-D5A0-4067-8F60-B04CA244B671}" type="datetime1">
              <a:rPr lang="en-US" noProof="0" smtClean="0"/>
              <a:t>10/23/2020</a:t>
            </a:fld>
            <a:endParaRPr lang="en-US" noProof="0" dirty="0"/>
          </a:p>
        </p:txBody>
      </p:sp>
      <p:sp>
        <p:nvSpPr>
          <p:cNvPr id="6" name="Footer Placeholder 5"/>
          <p:cNvSpPr>
            <a:spLocks noGrp="1"/>
          </p:cNvSpPr>
          <p:nvPr>
            <p:ph type="ftr" sz="quarter" idx="11"/>
          </p:nvPr>
        </p:nvSpPr>
        <p:spPr>
          <a:xfrm>
            <a:off x="3403965" y="6453386"/>
            <a:ext cx="2373675" cy="404614"/>
          </a:xfrm>
        </p:spPr>
        <p:txBody>
          <a:bodyPr/>
          <a:lstStyle>
            <a:lvl1pPr>
              <a:defRPr>
                <a:solidFill>
                  <a:schemeClr val="bg1"/>
                </a:solidFill>
              </a:defRPr>
            </a:lvl1pPr>
          </a:lstStyle>
          <a:p>
            <a:r>
              <a:rPr lang="en-US" noProof="0" dirty="0"/>
              <a:t>Add a footer </a:t>
            </a: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B38049E5-7B53-4E85-8972-7D6C4BCE5BB9}" type="slidenum">
              <a:rPr lang="en-US" noProof="0" smtClean="0"/>
              <a:t>‹#›</a:t>
            </a:fld>
            <a:endParaRPr lang="en-US" noProof="0" dirty="0"/>
          </a:p>
        </p:txBody>
      </p:sp>
      <p:sp>
        <p:nvSpPr>
          <p:cNvPr id="9" name="Rectangle 8" title="Divider Bar"/>
          <p:cNvSpPr/>
          <p:nvPr/>
        </p:nvSpPr>
        <p:spPr>
          <a:xfrm>
            <a:off x="6234897" y="-376"/>
            <a:ext cx="144000" cy="687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L-Shape 11">
            <a:extLst>
              <a:ext uri="{FF2B5EF4-FFF2-40B4-BE49-F238E27FC236}">
                <a16:creationId xmlns:a16="http://schemas.microsoft.com/office/drawing/2014/main" xmlns="" id="{26A5AA85-E28D-4647-B000-742C83A8047D}"/>
              </a:ext>
            </a:extLst>
          </p:cNvPr>
          <p:cNvSpPr>
            <a:spLocks noChangeAspect="1"/>
          </p:cNvSpPr>
          <p:nvPr userDrawn="1"/>
        </p:nvSpPr>
        <p:spPr>
          <a:xfrm flipV="1">
            <a:off x="6845770" y="372071"/>
            <a:ext cx="625971"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solidFill>
                <a:schemeClr val="tx2"/>
              </a:solidFill>
            </a:endParaRPr>
          </a:p>
        </p:txBody>
      </p:sp>
      <p:sp>
        <p:nvSpPr>
          <p:cNvPr id="13" name="L-Shape 12">
            <a:extLst>
              <a:ext uri="{FF2B5EF4-FFF2-40B4-BE49-F238E27FC236}">
                <a16:creationId xmlns:a16="http://schemas.microsoft.com/office/drawing/2014/main" xmlns="" id="{C3CD9875-0A2E-4F4D-ACB7-87DD98EED9D0}"/>
              </a:ext>
            </a:extLst>
          </p:cNvPr>
          <p:cNvSpPr>
            <a:spLocks noChangeAspect="1"/>
          </p:cNvSpPr>
          <p:nvPr userDrawn="1"/>
        </p:nvSpPr>
        <p:spPr>
          <a:xfrm flipH="1">
            <a:off x="11058438" y="5819525"/>
            <a:ext cx="625971"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solidFill>
                <a:schemeClr val="tx2"/>
              </a:solidFill>
            </a:endParaRPr>
          </a:p>
        </p:txBody>
      </p:sp>
      <p:sp>
        <p:nvSpPr>
          <p:cNvPr id="19" name="Picture Placeholder 18">
            <a:extLst>
              <a:ext uri="{FF2B5EF4-FFF2-40B4-BE49-F238E27FC236}">
                <a16:creationId xmlns:a16="http://schemas.microsoft.com/office/drawing/2014/main" xmlns="" id="{D57F3340-8A42-40F0-BF5B-EEF6E3E88E6E}"/>
              </a:ext>
            </a:extLst>
          </p:cNvPr>
          <p:cNvSpPr>
            <a:spLocks noGrp="1"/>
          </p:cNvSpPr>
          <p:nvPr>
            <p:ph type="pic" idx="1"/>
          </p:nvPr>
        </p:nvSpPr>
        <p:spPr>
          <a:xfrm>
            <a:off x="806246" y="668595"/>
            <a:ext cx="4646651" cy="5383413"/>
          </a:xfrm>
          <a:custGeom>
            <a:avLst/>
            <a:gdLst>
              <a:gd name="connsiteX0" fmla="*/ 0 w 4646651"/>
              <a:gd name="connsiteY0" fmla="*/ 0 h 5383413"/>
              <a:gd name="connsiteX1" fmla="*/ 4168046 w 4646651"/>
              <a:gd name="connsiteY1" fmla="*/ 0 h 5383413"/>
              <a:gd name="connsiteX2" fmla="*/ 4646651 w 4646651"/>
              <a:gd name="connsiteY2" fmla="*/ 478605 h 5383413"/>
              <a:gd name="connsiteX3" fmla="*/ 4646651 w 4646651"/>
              <a:gd name="connsiteY3" fmla="*/ 5383413 h 5383413"/>
              <a:gd name="connsiteX4" fmla="*/ 478605 w 4646651"/>
              <a:gd name="connsiteY4" fmla="*/ 5383413 h 5383413"/>
              <a:gd name="connsiteX5" fmla="*/ 0 w 4646651"/>
              <a:gd name="connsiteY5" fmla="*/ 4904808 h 538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6651" h="5383413">
                <a:moveTo>
                  <a:pt x="0" y="0"/>
                </a:moveTo>
                <a:lnTo>
                  <a:pt x="4168046" y="0"/>
                </a:lnTo>
                <a:lnTo>
                  <a:pt x="4646651" y="478605"/>
                </a:lnTo>
                <a:lnTo>
                  <a:pt x="4646651" y="5383413"/>
                </a:lnTo>
                <a:lnTo>
                  <a:pt x="478605" y="5383413"/>
                </a:lnTo>
                <a:lnTo>
                  <a:pt x="0" y="4904808"/>
                </a:lnTo>
                <a:close/>
              </a:path>
            </a:pathLst>
          </a:custGeom>
          <a:ln w="57150">
            <a:solidFill>
              <a:schemeClr val="bg1"/>
            </a:solidFill>
          </a:ln>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0" name="L-Shape 19">
            <a:extLst>
              <a:ext uri="{FF2B5EF4-FFF2-40B4-BE49-F238E27FC236}">
                <a16:creationId xmlns:a16="http://schemas.microsoft.com/office/drawing/2014/main" xmlns="" id="{CC096F9F-3AD4-4FC8-823F-DBD962E2E1C6}"/>
              </a:ext>
            </a:extLst>
          </p:cNvPr>
          <p:cNvSpPr>
            <a:spLocks noChangeAspect="1"/>
          </p:cNvSpPr>
          <p:nvPr userDrawn="1"/>
        </p:nvSpPr>
        <p:spPr>
          <a:xfrm flipH="1" flipV="1">
            <a:off x="11021316" y="361496"/>
            <a:ext cx="625971"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solidFill>
                <a:schemeClr val="tx2"/>
              </a:solidFill>
            </a:endParaRPr>
          </a:p>
        </p:txBody>
      </p:sp>
      <p:sp>
        <p:nvSpPr>
          <p:cNvPr id="21" name="L-Shape 20">
            <a:extLst>
              <a:ext uri="{FF2B5EF4-FFF2-40B4-BE49-F238E27FC236}">
                <a16:creationId xmlns:a16="http://schemas.microsoft.com/office/drawing/2014/main" xmlns="" id="{9CFFEAD0-9992-49A8-A068-3357E08CD7C0}"/>
              </a:ext>
            </a:extLst>
          </p:cNvPr>
          <p:cNvSpPr>
            <a:spLocks noChangeAspect="1"/>
          </p:cNvSpPr>
          <p:nvPr userDrawn="1"/>
        </p:nvSpPr>
        <p:spPr>
          <a:xfrm>
            <a:off x="6865431" y="5819524"/>
            <a:ext cx="625971"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solidFill>
                <a:schemeClr val="tx2"/>
              </a:solidFill>
            </a:endParaRPr>
          </a:p>
        </p:txBody>
      </p:sp>
      <p:cxnSp>
        <p:nvCxnSpPr>
          <p:cNvPr id="23" name="Straight Connector 22">
            <a:extLst>
              <a:ext uri="{FF2B5EF4-FFF2-40B4-BE49-F238E27FC236}">
                <a16:creationId xmlns:a16="http://schemas.microsoft.com/office/drawing/2014/main" xmlns="" id="{D470145D-417E-4648-AB08-0A7974A629E0}"/>
              </a:ext>
            </a:extLst>
          </p:cNvPr>
          <p:cNvCxnSpPr/>
          <p:nvPr userDrawn="1"/>
        </p:nvCxnSpPr>
        <p:spPr>
          <a:xfrm>
            <a:off x="7118556" y="1789472"/>
            <a:ext cx="428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5789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5025" y="1301360"/>
            <a:ext cx="9612971" cy="2852737"/>
          </a:xfrm>
        </p:spPr>
        <p:txBody>
          <a:bodyPr anchor="b">
            <a:normAutofit/>
          </a:bodyPr>
          <a:lstStyle>
            <a:lvl1pPr algn="r">
              <a:defRPr sz="7200" cap="none" baseline="0">
                <a:solidFill>
                  <a:schemeClr val="tx1"/>
                </a:solidFill>
              </a:defRPr>
            </a:lvl1pPr>
          </a:lstStyle>
          <a:p>
            <a:r>
              <a:rPr lang="en-US" noProof="0"/>
              <a:t>Click To Edit Master Title Style</a:t>
            </a:r>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37375114-9322-4067-A5D6-122BB696412B}" type="datetime1">
              <a:rPr lang="en-US" noProof="0" smtClean="0"/>
              <a:t>10/23/2020</a:t>
            </a:fld>
            <a:endParaRPr lang="en-US" noProof="0"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r>
              <a:rPr lang="en-US" noProof="0" dirty="0"/>
              <a:t>Add a footer </a:t>
            </a: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B38049E5-7B53-4E85-8972-7D6C4BCE5BB9}" type="slidenum">
              <a:rPr lang="en-US" noProof="0" smtClean="0"/>
              <a:t>‹#›</a:t>
            </a:fld>
            <a:endParaRPr lang="en-US" noProof="0" dirty="0"/>
          </a:p>
        </p:txBody>
      </p:sp>
      <p:sp>
        <p:nvSpPr>
          <p:cNvPr id="9" name="L-Shape 8">
            <a:extLst>
              <a:ext uri="{FF2B5EF4-FFF2-40B4-BE49-F238E27FC236}">
                <a16:creationId xmlns:a16="http://schemas.microsoft.com/office/drawing/2014/main" xmlns="" id="{BF5B4C6D-2825-4690-8D32-39CBF5E0F7E6}"/>
              </a:ext>
            </a:extLst>
          </p:cNvPr>
          <p:cNvSpPr/>
          <p:nvPr userDrawn="1"/>
        </p:nvSpPr>
        <p:spPr>
          <a:xfrm rot="10800000" flipV="1">
            <a:off x="8532326" y="1820272"/>
            <a:ext cx="2772000" cy="4158497"/>
          </a:xfrm>
          <a:prstGeom prst="corner">
            <a:avLst>
              <a:gd name="adj1" fmla="val 7397"/>
              <a:gd name="adj2" fmla="val 7750"/>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8" name="L-Shape 7">
            <a:extLst>
              <a:ext uri="{FF2B5EF4-FFF2-40B4-BE49-F238E27FC236}">
                <a16:creationId xmlns:a16="http://schemas.microsoft.com/office/drawing/2014/main" xmlns="" id="{DFD43940-6D78-4E75-BDB6-8792768BB894}"/>
              </a:ext>
            </a:extLst>
          </p:cNvPr>
          <p:cNvSpPr/>
          <p:nvPr userDrawn="1"/>
        </p:nvSpPr>
        <p:spPr>
          <a:xfrm flipH="1">
            <a:off x="8286318" y="1685652"/>
            <a:ext cx="3152309" cy="4408489"/>
          </a:xfrm>
          <a:prstGeom prst="corner">
            <a:avLst>
              <a:gd name="adj1" fmla="val 5837"/>
              <a:gd name="adj2" fmla="val 6502"/>
            </a:avLst>
          </a:prstGeom>
          <a:solidFill>
            <a:srgbClr val="EFEDE3"/>
          </a:solidFill>
          <a:ln>
            <a:solidFill>
              <a:srgbClr val="EFEDE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159214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800">
                <a:solidFill>
                  <a:schemeClr val="tx2"/>
                </a:solidFill>
              </a:defRPr>
            </a:lvl1pPr>
          </a:lstStyle>
          <a:p>
            <a:r>
              <a:rPr lang="en-US" noProof="0"/>
              <a:t>Click To Edit Master Title Style</a:t>
            </a:r>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75A004C9-4676-4D5C-BCD1-8A589E850C0E}" type="datetime1">
              <a:rPr lang="en-US" noProof="0" smtClean="0"/>
              <a:t>10/23/2020</a:t>
            </a:fld>
            <a:endParaRPr lang="en-US" noProof="0" dirty="0"/>
          </a:p>
        </p:txBody>
      </p:sp>
      <p:sp>
        <p:nvSpPr>
          <p:cNvPr id="6" name="Footer Placeholder 5"/>
          <p:cNvSpPr>
            <a:spLocks noGrp="1"/>
          </p:cNvSpPr>
          <p:nvPr>
            <p:ph type="ftr" sz="quarter" idx="11"/>
          </p:nvPr>
        </p:nvSpPr>
        <p:spPr/>
        <p:txBody>
          <a:bodyPr/>
          <a:lstStyle/>
          <a:p>
            <a:r>
              <a:rPr lang="en-US" noProof="0" dirty="0"/>
              <a:t>Add a footer </a:t>
            </a:r>
          </a:p>
        </p:txBody>
      </p:sp>
      <p:sp>
        <p:nvSpPr>
          <p:cNvPr id="7" name="Slide Number Placeholder 6"/>
          <p:cNvSpPr>
            <a:spLocks noGrp="1"/>
          </p:cNvSpPr>
          <p:nvPr>
            <p:ph type="sldNum" sz="quarter" idx="12"/>
          </p:nvPr>
        </p:nvSpPr>
        <p:spPr/>
        <p:txBody>
          <a:bodyPr/>
          <a:lstStyle/>
          <a:p>
            <a:fld id="{B38049E5-7B53-4E85-8972-7D6C4BCE5BB9}" type="slidenum">
              <a:rPr lang="en-US" noProof="0" smtClean="0"/>
              <a:t>‹#›</a:t>
            </a:fld>
            <a:endParaRPr lang="en-US" noProof="0" dirty="0"/>
          </a:p>
        </p:txBody>
      </p:sp>
    </p:spTree>
    <p:extLst>
      <p:ext uri="{BB962C8B-B14F-4D97-AF65-F5344CB8AC3E}">
        <p14:creationId xmlns:p14="http://schemas.microsoft.com/office/powerpoint/2010/main" val="2968850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Ref idx="1003">
        <a:schemeClr val="bg2"/>
      </p:bgRef>
    </p:bg>
    <p:spTree>
      <p:nvGrpSpPr>
        <p:cNvPr id="1" name=""/>
        <p:cNvGrpSpPr/>
        <p:nvPr/>
      </p:nvGrpSpPr>
      <p:grpSpPr>
        <a:xfrm>
          <a:off x="0" y="0"/>
          <a:ext cx="0" cy="0"/>
          <a:chOff x="0" y="0"/>
          <a:chExt cx="0" cy="0"/>
        </a:xfrm>
      </p:grpSpPr>
      <p:sp>
        <p:nvSpPr>
          <p:cNvPr id="8" name="Rectangle 7" title="Side bar">
            <a:extLst>
              <a:ext uri="{FF2B5EF4-FFF2-40B4-BE49-F238E27FC236}">
                <a16:creationId xmlns:a16="http://schemas.microsoft.com/office/drawing/2014/main" xmlns="" id="{FFA7AFEF-D97A-4A94-A884-7F95E91332B7}"/>
              </a:ext>
            </a:extLst>
          </p:cNvPr>
          <p:cNvSpPr/>
          <p:nvPr userDrawn="1"/>
        </p:nvSpPr>
        <p:spPr>
          <a:xfrm>
            <a:off x="622095" y="0"/>
            <a:ext cx="144000" cy="687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noProof="0"/>
              <a:t>Click to edit Master title style</a:t>
            </a:r>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2DF13D9F-8042-4190-815B-8C91A420914F}" type="datetime1">
              <a:rPr lang="en-US" noProof="0" smtClean="0"/>
              <a:t>10/23/2020</a:t>
            </a:fld>
            <a:endParaRPr lang="en-US" noProof="0"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r>
              <a:rPr lang="en-US" noProof="0" dirty="0"/>
              <a:t>Add a footer </a:t>
            </a: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B38049E5-7B53-4E85-8972-7D6C4BCE5BB9}" type="slidenum">
              <a:rPr lang="en-US" noProof="0" smtClean="0"/>
              <a:t>‹#›</a:t>
            </a:fld>
            <a:endParaRPr lang="en-US" noProof="0" dirty="0"/>
          </a:p>
        </p:txBody>
      </p:sp>
      <p:sp>
        <p:nvSpPr>
          <p:cNvPr id="9" name="Rectangle 8" title="Side bar"/>
          <p:cNvSpPr/>
          <p:nvPr/>
        </p:nvSpPr>
        <p:spPr>
          <a:xfrm>
            <a:off x="478095" y="376"/>
            <a:ext cx="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56303306"/>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62" r:id="rId3"/>
    <p:sldLayoutId id="2147483668" r:id="rId4"/>
    <p:sldLayoutId id="2147483671" r:id="rId5"/>
    <p:sldLayoutId id="2147483669" r:id="rId6"/>
    <p:sldLayoutId id="2147483672" r:id="rId7"/>
    <p:sldLayoutId id="2147483663" r:id="rId8"/>
    <p:sldLayoutId id="2147483664" r:id="rId9"/>
    <p:sldLayoutId id="2147483665" r:id="rId10"/>
    <p:sldLayoutId id="2147483666" r:id="rId11"/>
    <p:sldLayoutId id="2147483673" r:id="rId12"/>
    <p:sldLayoutId id="2147483667" r:id="rId13"/>
  </p:sldLayoutIdLst>
  <p:hf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42900" indent="-342900" algn="l" defTabSz="914400" rtl="0" eaLnBrk="1" latinLnBrk="0" hangingPunct="1">
        <a:lnSpc>
          <a:spcPct val="94000"/>
        </a:lnSpc>
        <a:spcBef>
          <a:spcPts val="1000"/>
        </a:spcBef>
        <a:spcAft>
          <a:spcPts val="200"/>
        </a:spcAft>
        <a:buFont typeface="Arial" panose="020B0604020202020204" pitchFamily="34" charset="0"/>
        <a:buChar char="•"/>
        <a:defRPr sz="2400" kern="1200" baseline="0">
          <a:solidFill>
            <a:schemeClr val="tx2"/>
          </a:solidFill>
          <a:latin typeface="+mn-lt"/>
          <a:ea typeface="+mn-ea"/>
          <a:cs typeface="+mn-cs"/>
        </a:defRPr>
      </a:lvl1pPr>
      <a:lvl2pPr marL="873252" indent="-342900" algn="l" defTabSz="914400" rtl="0" eaLnBrk="1" latinLnBrk="0" hangingPunct="1">
        <a:lnSpc>
          <a:spcPct val="94000"/>
        </a:lnSpc>
        <a:spcBef>
          <a:spcPts val="500"/>
        </a:spcBef>
        <a:spcAft>
          <a:spcPts val="200"/>
        </a:spcAft>
        <a:buFont typeface="Arial" panose="020B0604020202020204" pitchFamily="34" charset="0"/>
        <a:buChar char="•"/>
        <a:defRPr sz="2400" i="1" kern="1200" baseline="0">
          <a:solidFill>
            <a:schemeClr val="tx2"/>
          </a:solidFill>
          <a:latin typeface="+mn-lt"/>
          <a:ea typeface="+mn-ea"/>
          <a:cs typeface="+mn-cs"/>
        </a:defRPr>
      </a:lvl2pPr>
      <a:lvl3pPr marL="1330452" indent="-342900" algn="l" defTabSz="914400" rtl="0" eaLnBrk="1" latinLnBrk="0" hangingPunct="1">
        <a:lnSpc>
          <a:spcPct val="94000"/>
        </a:lnSpc>
        <a:spcBef>
          <a:spcPts val="500"/>
        </a:spcBef>
        <a:spcAft>
          <a:spcPts val="200"/>
        </a:spcAft>
        <a:buFont typeface="Arial" panose="020B0604020202020204" pitchFamily="34" charset="0"/>
        <a:buChar char="•"/>
        <a:defRPr sz="2000" kern="1200" baseline="0">
          <a:solidFill>
            <a:schemeClr val="tx2"/>
          </a:solidFill>
          <a:latin typeface="+mn-lt"/>
          <a:ea typeface="+mn-ea"/>
          <a:cs typeface="+mn-cs"/>
        </a:defRPr>
      </a:lvl3pPr>
      <a:lvl4pPr marL="1787652" indent="-342900" algn="l" defTabSz="914400" rtl="0" eaLnBrk="1" latinLnBrk="0" hangingPunct="1">
        <a:lnSpc>
          <a:spcPct val="94000"/>
        </a:lnSpc>
        <a:spcBef>
          <a:spcPts val="500"/>
        </a:spcBef>
        <a:spcAft>
          <a:spcPts val="200"/>
        </a:spcAft>
        <a:buFont typeface="Arial" panose="020B0604020202020204" pitchFamily="34" charset="0"/>
        <a:buChar char="•"/>
        <a:defRPr sz="2000" i="1" kern="1200" baseline="0">
          <a:solidFill>
            <a:schemeClr val="tx2"/>
          </a:solidFill>
          <a:latin typeface="+mn-lt"/>
          <a:ea typeface="+mn-ea"/>
          <a:cs typeface="+mn-cs"/>
        </a:defRPr>
      </a:lvl4pPr>
      <a:lvl5pPr marL="2187702" indent="-285750" algn="l" defTabSz="914400" rtl="0" eaLnBrk="1" latinLnBrk="0" hangingPunct="1">
        <a:lnSpc>
          <a:spcPct val="94000"/>
        </a:lnSpc>
        <a:spcBef>
          <a:spcPts val="500"/>
        </a:spcBef>
        <a:spcAft>
          <a:spcPts val="200"/>
        </a:spcAft>
        <a:buFont typeface="Arial" panose="020B0604020202020204" pitchFamily="34" charset="0"/>
        <a:buChar char="•"/>
        <a:defRPr sz="18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jpe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3.xml"/><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5.jpeg"/><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kamus.tokopedia.com/m/mudharabah-muqayyadah/" TargetMode="External"/><Relationship Id="rId2" Type="http://schemas.openxmlformats.org/officeDocument/2006/relationships/hyperlink" Target="https://kamus.tokopedia.com/n/nisbah/"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5.jfif"/><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1889FE-7B85-40C7-8441-909223A9B382}"/>
              </a:ext>
            </a:extLst>
          </p:cNvPr>
          <p:cNvSpPr>
            <a:spLocks noGrp="1"/>
          </p:cNvSpPr>
          <p:nvPr>
            <p:ph type="ctrTitle"/>
          </p:nvPr>
        </p:nvSpPr>
        <p:spPr>
          <a:xfrm>
            <a:off x="1343757" y="918117"/>
            <a:ext cx="9504485" cy="1408524"/>
          </a:xfrm>
        </p:spPr>
        <p:txBody>
          <a:bodyPr/>
          <a:lstStyle/>
          <a:p>
            <a:r>
              <a:rPr lang="en-US" sz="4000" dirty="0">
                <a:solidFill>
                  <a:schemeClr val="tx2"/>
                </a:solidFill>
              </a:rPr>
              <a:t>SUMBER PENDANAAN ALTERNATIF :</a:t>
            </a:r>
            <a:br>
              <a:rPr lang="en-US" sz="4000" dirty="0">
                <a:solidFill>
                  <a:schemeClr val="tx2"/>
                </a:solidFill>
              </a:rPr>
            </a:br>
            <a:r>
              <a:rPr lang="en-US" sz="4000" dirty="0">
                <a:solidFill>
                  <a:schemeClr val="tx2"/>
                </a:solidFill>
              </a:rPr>
              <a:t>LEASING, PEGADAIAN, DAN BANK ISLAM</a:t>
            </a:r>
          </a:p>
        </p:txBody>
      </p:sp>
      <p:sp>
        <p:nvSpPr>
          <p:cNvPr id="3" name="Slide Number Placeholder 2">
            <a:extLst>
              <a:ext uri="{FF2B5EF4-FFF2-40B4-BE49-F238E27FC236}">
                <a16:creationId xmlns:a16="http://schemas.microsoft.com/office/drawing/2014/main" xmlns="" id="{C456F387-998B-4018-8B3C-5D68DDF17BF9}"/>
              </a:ext>
            </a:extLst>
          </p:cNvPr>
          <p:cNvSpPr>
            <a:spLocks noGrp="1"/>
          </p:cNvSpPr>
          <p:nvPr>
            <p:ph type="sldNum" sz="quarter" idx="12"/>
          </p:nvPr>
        </p:nvSpPr>
        <p:spPr/>
        <p:txBody>
          <a:bodyPr/>
          <a:lstStyle/>
          <a:p>
            <a:fld id="{B38049E5-7B53-4E85-8972-7D6C4BCE5BB9}" type="slidenum">
              <a:rPr lang="en-US" noProof="0" smtClean="0"/>
              <a:pPr/>
              <a:t>1</a:t>
            </a:fld>
            <a:endParaRPr lang="en-US" noProof="0" dirty="0"/>
          </a:p>
        </p:txBody>
      </p:sp>
      <p:pic>
        <p:nvPicPr>
          <p:cNvPr id="10242" name="Picture 2" descr="Mengenal Lembaga Keuangan Non Bank Yang Ada Di Indonesia">
            <a:extLst>
              <a:ext uri="{FF2B5EF4-FFF2-40B4-BE49-F238E27FC236}">
                <a16:creationId xmlns:a16="http://schemas.microsoft.com/office/drawing/2014/main" xmlns="" id="{BAC3A73A-569E-43E9-AEF2-82D6DE4CBE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1890" y="2343702"/>
            <a:ext cx="2408219" cy="1323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678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606690-36CB-4B2D-B683-20A04AD012E9}"/>
              </a:ext>
            </a:extLst>
          </p:cNvPr>
          <p:cNvSpPr txBox="1">
            <a:spLocks/>
          </p:cNvSpPr>
          <p:nvPr/>
        </p:nvSpPr>
        <p:spPr>
          <a:xfrm>
            <a:off x="1184507" y="320154"/>
            <a:ext cx="6908611" cy="710475"/>
          </a:xfrm>
          <a:prstGeom prst="rect">
            <a:avLst/>
          </a:prstGeom>
        </p:spPr>
        <p:txBody>
          <a:bodyPr vert="horz" lIns="91440" tIns="45720" rIns="91440" bIns="45720" rtlCol="0" anchor="ctr">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sz="2000" dirty="0" err="1">
                <a:solidFill>
                  <a:srgbClr val="FF0000"/>
                </a:solidFill>
                <a:latin typeface="Bahnschrift Condensed" panose="020B0502040204020203" pitchFamily="34" charset="0"/>
                <a:cs typeface="Calibri" panose="020F0502020204030204" pitchFamily="34" charset="0"/>
              </a:rPr>
              <a:t>Tabel</a:t>
            </a:r>
            <a:r>
              <a:rPr lang="en-US" sz="2000" dirty="0">
                <a:solidFill>
                  <a:srgbClr val="FF0000"/>
                </a:solidFill>
                <a:latin typeface="Bahnschrift Condensed" panose="020B0502040204020203" pitchFamily="34" charset="0"/>
                <a:cs typeface="Calibri" panose="020F0502020204030204" pitchFamily="34" charset="0"/>
              </a:rPr>
              <a:t> 5. </a:t>
            </a:r>
            <a:r>
              <a:rPr lang="en-US" sz="2000" dirty="0" err="1">
                <a:solidFill>
                  <a:srgbClr val="FF0000"/>
                </a:solidFill>
                <a:latin typeface="Bahnschrift Condensed" panose="020B0502040204020203" pitchFamily="34" charset="0"/>
                <a:cs typeface="Calibri" panose="020F0502020204030204" pitchFamily="34" charset="0"/>
              </a:rPr>
              <a:t>Analisis</a:t>
            </a:r>
            <a:r>
              <a:rPr lang="en-US" sz="2000" dirty="0">
                <a:solidFill>
                  <a:srgbClr val="FF0000"/>
                </a:solidFill>
                <a:latin typeface="Bahnschrift Condensed" panose="020B0502040204020203" pitchFamily="34" charset="0"/>
                <a:cs typeface="Calibri" panose="020F0502020204030204" pitchFamily="34" charset="0"/>
              </a:rPr>
              <a:t> Kas </a:t>
            </a:r>
            <a:r>
              <a:rPr lang="en-US" sz="2000" dirty="0" err="1">
                <a:solidFill>
                  <a:srgbClr val="FF0000"/>
                </a:solidFill>
                <a:latin typeface="Bahnschrift Condensed" panose="020B0502040204020203" pitchFamily="34" charset="0"/>
                <a:cs typeface="Calibri" panose="020F0502020204030204" pitchFamily="34" charset="0"/>
              </a:rPr>
              <a:t>Tambahan</a:t>
            </a:r>
            <a:r>
              <a:rPr lang="en-US" sz="2000" dirty="0">
                <a:solidFill>
                  <a:srgbClr val="FF0000"/>
                </a:solidFill>
                <a:latin typeface="Bahnschrift Condensed" panose="020B0502040204020203" pitchFamily="34" charset="0"/>
                <a:cs typeface="Calibri" panose="020F0502020204030204" pitchFamily="34" charset="0"/>
              </a:rPr>
              <a:t> (Incremental) : Leasing versus </a:t>
            </a:r>
            <a:r>
              <a:rPr lang="en-US" sz="2000" dirty="0" err="1">
                <a:solidFill>
                  <a:srgbClr val="FF0000"/>
                </a:solidFill>
                <a:latin typeface="Bahnschrift Condensed" panose="020B0502040204020203" pitchFamily="34" charset="0"/>
                <a:cs typeface="Calibri" panose="020F0502020204030204" pitchFamily="34" charset="0"/>
              </a:rPr>
              <a:t>Beli</a:t>
            </a:r>
            <a:r>
              <a:rPr lang="en-US" sz="2000" dirty="0">
                <a:solidFill>
                  <a:srgbClr val="FF0000"/>
                </a:solidFill>
                <a:latin typeface="Bahnschrift Condensed" panose="020B0502040204020203" pitchFamily="34" charset="0"/>
                <a:cs typeface="Calibri" panose="020F0502020204030204" pitchFamily="34" charset="0"/>
              </a:rPr>
              <a:t> </a:t>
            </a:r>
            <a:r>
              <a:rPr lang="en-US" sz="2000" dirty="0" err="1">
                <a:solidFill>
                  <a:srgbClr val="FF0000"/>
                </a:solidFill>
                <a:latin typeface="Bahnschrift Condensed" panose="020B0502040204020203" pitchFamily="34" charset="0"/>
                <a:cs typeface="Calibri" panose="020F0502020204030204" pitchFamily="34" charset="0"/>
              </a:rPr>
              <a:t>Aset</a:t>
            </a:r>
            <a:r>
              <a:rPr lang="en-US" sz="2000" dirty="0">
                <a:solidFill>
                  <a:srgbClr val="FF0000"/>
                </a:solidFill>
                <a:latin typeface="Bahnschrift Condensed" panose="020B0502040204020203" pitchFamily="34" charset="0"/>
                <a:cs typeface="Calibri" panose="020F0502020204030204" pitchFamily="34" charset="0"/>
              </a:rPr>
              <a:t> Utang</a:t>
            </a:r>
          </a:p>
        </p:txBody>
      </p:sp>
      <p:sp>
        <p:nvSpPr>
          <p:cNvPr id="3" name="Title 1">
            <a:extLst>
              <a:ext uri="{FF2B5EF4-FFF2-40B4-BE49-F238E27FC236}">
                <a16:creationId xmlns:a16="http://schemas.microsoft.com/office/drawing/2014/main" xmlns="" id="{64C1FF5E-5B94-40B6-908F-15E4688159AB}"/>
              </a:ext>
            </a:extLst>
          </p:cNvPr>
          <p:cNvSpPr txBox="1">
            <a:spLocks/>
          </p:cNvSpPr>
          <p:nvPr/>
        </p:nvSpPr>
        <p:spPr>
          <a:xfrm>
            <a:off x="1184507" y="3073762"/>
            <a:ext cx="5575610" cy="710475"/>
          </a:xfrm>
          <a:prstGeom prst="rect">
            <a:avLst/>
          </a:prstGeom>
        </p:spPr>
        <p:txBody>
          <a:bodyPr vert="horz" lIns="91440" tIns="45720" rIns="91440" bIns="45720" rtlCol="0" anchor="ctr">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sz="2000" dirty="0" err="1">
                <a:solidFill>
                  <a:srgbClr val="FF0000"/>
                </a:solidFill>
                <a:latin typeface="Bahnschrift Condensed" panose="020B0502040204020203" pitchFamily="34" charset="0"/>
                <a:cs typeface="Calibri" panose="020F0502020204030204" pitchFamily="34" charset="0"/>
              </a:rPr>
              <a:t>Tabel</a:t>
            </a:r>
            <a:r>
              <a:rPr lang="en-US" sz="2000" dirty="0">
                <a:solidFill>
                  <a:srgbClr val="FF0000"/>
                </a:solidFill>
                <a:latin typeface="Bahnschrift Condensed" panose="020B0502040204020203" pitchFamily="34" charset="0"/>
                <a:cs typeface="Calibri" panose="020F0502020204030204" pitchFamily="34" charset="0"/>
              </a:rPr>
              <a:t> 6. </a:t>
            </a:r>
            <a:r>
              <a:rPr lang="en-US" sz="2000" dirty="0" err="1">
                <a:solidFill>
                  <a:srgbClr val="FF0000"/>
                </a:solidFill>
                <a:latin typeface="Bahnschrift Condensed" panose="020B0502040204020203" pitchFamily="34" charset="0"/>
                <a:cs typeface="Calibri" panose="020F0502020204030204" pitchFamily="34" charset="0"/>
              </a:rPr>
              <a:t>Analisis</a:t>
            </a:r>
            <a:r>
              <a:rPr lang="en-US" sz="2000" dirty="0">
                <a:solidFill>
                  <a:srgbClr val="FF0000"/>
                </a:solidFill>
                <a:latin typeface="Bahnschrift Condensed" panose="020B0502040204020203" pitchFamily="34" charset="0"/>
                <a:cs typeface="Calibri" panose="020F0502020204030204" pitchFamily="34" charset="0"/>
              </a:rPr>
              <a:t> NPV : Leasing versus </a:t>
            </a:r>
            <a:r>
              <a:rPr lang="en-US" sz="2000" dirty="0" err="1">
                <a:solidFill>
                  <a:srgbClr val="FF0000"/>
                </a:solidFill>
                <a:latin typeface="Bahnschrift Condensed" panose="020B0502040204020203" pitchFamily="34" charset="0"/>
                <a:cs typeface="Calibri" panose="020F0502020204030204" pitchFamily="34" charset="0"/>
              </a:rPr>
              <a:t>beli</a:t>
            </a:r>
            <a:r>
              <a:rPr lang="en-US" sz="2000" dirty="0">
                <a:solidFill>
                  <a:srgbClr val="FF0000"/>
                </a:solidFill>
                <a:latin typeface="Bahnschrift Condensed" panose="020B0502040204020203" pitchFamily="34" charset="0"/>
                <a:cs typeface="Calibri" panose="020F0502020204030204" pitchFamily="34" charset="0"/>
              </a:rPr>
              <a:t> </a:t>
            </a:r>
            <a:r>
              <a:rPr lang="en-US" sz="2000" dirty="0" err="1">
                <a:solidFill>
                  <a:srgbClr val="FF0000"/>
                </a:solidFill>
                <a:latin typeface="Bahnschrift Condensed" panose="020B0502040204020203" pitchFamily="34" charset="0"/>
                <a:cs typeface="Calibri" panose="020F0502020204030204" pitchFamily="34" charset="0"/>
              </a:rPr>
              <a:t>Aset</a:t>
            </a:r>
            <a:r>
              <a:rPr lang="en-US" sz="2000" dirty="0">
                <a:solidFill>
                  <a:srgbClr val="FF0000"/>
                </a:solidFill>
                <a:latin typeface="Bahnschrift Condensed" panose="020B0502040204020203" pitchFamily="34" charset="0"/>
                <a:cs typeface="Calibri" panose="020F0502020204030204" pitchFamily="34" charset="0"/>
              </a:rPr>
              <a:t>-Utang</a:t>
            </a:r>
          </a:p>
        </p:txBody>
      </p:sp>
      <p:graphicFrame>
        <p:nvGraphicFramePr>
          <p:cNvPr id="4" name="Table 4">
            <a:extLst>
              <a:ext uri="{FF2B5EF4-FFF2-40B4-BE49-F238E27FC236}">
                <a16:creationId xmlns:a16="http://schemas.microsoft.com/office/drawing/2014/main" xmlns="" id="{0846C2B0-EA27-4E3D-9A6B-782FC1FA8888}"/>
              </a:ext>
            </a:extLst>
          </p:cNvPr>
          <p:cNvGraphicFramePr>
            <a:graphicFrameLocks noGrp="1"/>
          </p:cNvGraphicFramePr>
          <p:nvPr>
            <p:extLst>
              <p:ext uri="{D42A27DB-BD31-4B8C-83A1-F6EECF244321}">
                <p14:modId xmlns:p14="http://schemas.microsoft.com/office/powerpoint/2010/main" val="1807955444"/>
              </p:ext>
            </p:extLst>
          </p:nvPr>
        </p:nvGraphicFramePr>
        <p:xfrm>
          <a:off x="1184507" y="1030629"/>
          <a:ext cx="9632173" cy="1584960"/>
        </p:xfrm>
        <a:graphic>
          <a:graphicData uri="http://schemas.openxmlformats.org/drawingml/2006/table">
            <a:tbl>
              <a:tblPr firstRow="1" bandRow="1">
                <a:tableStyleId>{8799B23B-EC83-4686-B30A-512413B5E67A}</a:tableStyleId>
              </a:tblPr>
              <a:tblGrid>
                <a:gridCol w="1804019">
                  <a:extLst>
                    <a:ext uri="{9D8B030D-6E8A-4147-A177-3AD203B41FA5}">
                      <a16:colId xmlns:a16="http://schemas.microsoft.com/office/drawing/2014/main" xmlns="" val="3443059836"/>
                    </a:ext>
                  </a:extLst>
                </a:gridCol>
                <a:gridCol w="1326995">
                  <a:extLst>
                    <a:ext uri="{9D8B030D-6E8A-4147-A177-3AD203B41FA5}">
                      <a16:colId xmlns:a16="http://schemas.microsoft.com/office/drawing/2014/main" xmlns="" val="2903237720"/>
                    </a:ext>
                  </a:extLst>
                </a:gridCol>
                <a:gridCol w="1338146">
                  <a:extLst>
                    <a:ext uri="{9D8B030D-6E8A-4147-A177-3AD203B41FA5}">
                      <a16:colId xmlns:a16="http://schemas.microsoft.com/office/drawing/2014/main" xmlns="" val="4174741331"/>
                    </a:ext>
                  </a:extLst>
                </a:gridCol>
                <a:gridCol w="1248937">
                  <a:extLst>
                    <a:ext uri="{9D8B030D-6E8A-4147-A177-3AD203B41FA5}">
                      <a16:colId xmlns:a16="http://schemas.microsoft.com/office/drawing/2014/main" xmlns="" val="4275903472"/>
                    </a:ext>
                  </a:extLst>
                </a:gridCol>
                <a:gridCol w="1293541">
                  <a:extLst>
                    <a:ext uri="{9D8B030D-6E8A-4147-A177-3AD203B41FA5}">
                      <a16:colId xmlns:a16="http://schemas.microsoft.com/office/drawing/2014/main" xmlns="" val="3740878907"/>
                    </a:ext>
                  </a:extLst>
                </a:gridCol>
                <a:gridCol w="1293542">
                  <a:extLst>
                    <a:ext uri="{9D8B030D-6E8A-4147-A177-3AD203B41FA5}">
                      <a16:colId xmlns:a16="http://schemas.microsoft.com/office/drawing/2014/main" xmlns="" val="1035692793"/>
                    </a:ext>
                  </a:extLst>
                </a:gridCol>
                <a:gridCol w="1326993">
                  <a:extLst>
                    <a:ext uri="{9D8B030D-6E8A-4147-A177-3AD203B41FA5}">
                      <a16:colId xmlns:a16="http://schemas.microsoft.com/office/drawing/2014/main" xmlns="" val="524886943"/>
                    </a:ext>
                  </a:extLst>
                </a:gridCol>
              </a:tblGrid>
              <a:tr h="370840">
                <a:tc>
                  <a:txBody>
                    <a:bodyPr/>
                    <a:lstStyle/>
                    <a:p>
                      <a:endParaRPr lang="en-ID" sz="2000" dirty="0">
                        <a:latin typeface="Bahnschrift Condensed" panose="020B0502040204020203" pitchFamily="34" charset="0"/>
                      </a:endParaRPr>
                    </a:p>
                  </a:txBody>
                  <a:tcPr/>
                </a:tc>
                <a:tc>
                  <a:txBody>
                    <a:bodyPr/>
                    <a:lstStyle/>
                    <a:p>
                      <a:pPr algn="ctr"/>
                      <a:r>
                        <a:rPr lang="en-US" sz="2000" dirty="0">
                          <a:latin typeface="Bahnschrift Condensed" panose="020B0502040204020203" pitchFamily="34" charset="0"/>
                        </a:rPr>
                        <a:t>0</a:t>
                      </a:r>
                      <a:endParaRPr lang="en-ID" sz="2000" dirty="0">
                        <a:latin typeface="Bahnschrift Condensed" panose="020B0502040204020203" pitchFamily="34" charset="0"/>
                      </a:endParaRPr>
                    </a:p>
                  </a:txBody>
                  <a:tcPr/>
                </a:tc>
                <a:tc>
                  <a:txBody>
                    <a:bodyPr/>
                    <a:lstStyle/>
                    <a:p>
                      <a:pPr algn="ctr"/>
                      <a:r>
                        <a:rPr lang="en-US" sz="2000" dirty="0">
                          <a:latin typeface="Bahnschrift Condensed" panose="020B0502040204020203" pitchFamily="34" charset="0"/>
                        </a:rPr>
                        <a:t>1</a:t>
                      </a:r>
                      <a:endParaRPr lang="en-ID" sz="2000" dirty="0">
                        <a:latin typeface="Bahnschrift Condensed" panose="020B0502040204020203" pitchFamily="34" charset="0"/>
                      </a:endParaRPr>
                    </a:p>
                  </a:txBody>
                  <a:tcPr/>
                </a:tc>
                <a:tc>
                  <a:txBody>
                    <a:bodyPr/>
                    <a:lstStyle/>
                    <a:p>
                      <a:pPr algn="ctr"/>
                      <a:r>
                        <a:rPr lang="en-US" sz="2000" dirty="0">
                          <a:latin typeface="Bahnschrift Condensed" panose="020B0502040204020203" pitchFamily="34" charset="0"/>
                        </a:rPr>
                        <a:t>2</a:t>
                      </a:r>
                      <a:endParaRPr lang="en-ID" sz="2000" dirty="0">
                        <a:latin typeface="Bahnschrift Condensed" panose="020B0502040204020203" pitchFamily="34" charset="0"/>
                      </a:endParaRPr>
                    </a:p>
                  </a:txBody>
                  <a:tcPr/>
                </a:tc>
                <a:tc>
                  <a:txBody>
                    <a:bodyPr/>
                    <a:lstStyle/>
                    <a:p>
                      <a:pPr algn="ctr"/>
                      <a:r>
                        <a:rPr lang="en-US" sz="2000" dirty="0">
                          <a:latin typeface="Bahnschrift Condensed" panose="020B0502040204020203" pitchFamily="34" charset="0"/>
                        </a:rPr>
                        <a:t>3</a:t>
                      </a:r>
                      <a:endParaRPr lang="en-ID" sz="2000" dirty="0">
                        <a:latin typeface="Bahnschrift Condensed" panose="020B0502040204020203" pitchFamily="34" charset="0"/>
                      </a:endParaRPr>
                    </a:p>
                  </a:txBody>
                  <a:tcPr/>
                </a:tc>
                <a:tc>
                  <a:txBody>
                    <a:bodyPr/>
                    <a:lstStyle/>
                    <a:p>
                      <a:pPr algn="ctr"/>
                      <a:r>
                        <a:rPr lang="en-US" sz="2000" dirty="0">
                          <a:latin typeface="Bahnschrift Condensed" panose="020B0502040204020203" pitchFamily="34" charset="0"/>
                        </a:rPr>
                        <a:t>4</a:t>
                      </a:r>
                      <a:endParaRPr lang="en-ID" sz="2000" dirty="0">
                        <a:latin typeface="Bahnschrift Condensed" panose="020B0502040204020203" pitchFamily="34" charset="0"/>
                      </a:endParaRPr>
                    </a:p>
                  </a:txBody>
                  <a:tcPr/>
                </a:tc>
                <a:tc>
                  <a:txBody>
                    <a:bodyPr/>
                    <a:lstStyle/>
                    <a:p>
                      <a:pPr algn="ctr"/>
                      <a:r>
                        <a:rPr lang="en-US" sz="2000" dirty="0">
                          <a:latin typeface="Bahnschrift Condensed" panose="020B0502040204020203" pitchFamily="34" charset="0"/>
                        </a:rPr>
                        <a:t>5</a:t>
                      </a:r>
                      <a:endParaRPr lang="en-ID" sz="2000" dirty="0">
                        <a:latin typeface="Bahnschrift Condensed" panose="020B0502040204020203" pitchFamily="34" charset="0"/>
                      </a:endParaRPr>
                    </a:p>
                  </a:txBody>
                  <a:tcPr/>
                </a:tc>
                <a:extLst>
                  <a:ext uri="{0D108BD9-81ED-4DB2-BD59-A6C34878D82A}">
                    <a16:rowId xmlns:a16="http://schemas.microsoft.com/office/drawing/2014/main" xmlns="" val="3253170648"/>
                  </a:ext>
                </a:extLst>
              </a:tr>
              <a:tr h="370840">
                <a:tc>
                  <a:txBody>
                    <a:bodyPr/>
                    <a:lstStyle/>
                    <a:p>
                      <a:r>
                        <a:rPr lang="en-US" sz="2000" dirty="0">
                          <a:latin typeface="Bahnschrift Condensed" panose="020B0502040204020203" pitchFamily="34" charset="0"/>
                        </a:rPr>
                        <a:t>Leasing</a:t>
                      </a:r>
                      <a:endParaRPr lang="en-ID" sz="2000" dirty="0">
                        <a:latin typeface="Bahnschrift Condensed" panose="020B0502040204020203" pitchFamily="34" charset="0"/>
                      </a:endParaRPr>
                    </a:p>
                  </a:txBody>
                  <a:tcPr/>
                </a:tc>
                <a:tc>
                  <a:txBody>
                    <a:bodyPr/>
                    <a:lstStyle/>
                    <a:p>
                      <a:pPr algn="r"/>
                      <a:r>
                        <a:rPr lang="en-US" sz="2000" dirty="0">
                          <a:latin typeface="Bahnschrift Condensed" panose="020B0502040204020203" pitchFamily="34" charset="0"/>
                        </a:rPr>
                        <a:t>1.323.360</a:t>
                      </a:r>
                    </a:p>
                  </a:txBody>
                  <a:tcPr/>
                </a:tc>
                <a:tc>
                  <a:txBody>
                    <a:bodyPr/>
                    <a:lstStyle/>
                    <a:p>
                      <a:pPr algn="r"/>
                      <a:r>
                        <a:rPr lang="en-US" sz="2000" dirty="0">
                          <a:latin typeface="Bahnschrift Condensed" panose="020B0502040204020203" pitchFamily="34" charset="0"/>
                        </a:rPr>
                        <a:t>926.352</a:t>
                      </a:r>
                      <a:endParaRPr lang="en-ID" sz="2000" dirty="0">
                        <a:latin typeface="Bahnschrift Condensed" panose="020B0502040204020203"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rPr>
                        <a:t>926.352</a:t>
                      </a:r>
                      <a:endParaRPr kumimoji="0" lang="en-ID"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rPr>
                        <a:t>926.352</a:t>
                      </a:r>
                      <a:endParaRPr kumimoji="0" lang="en-ID"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rPr>
                        <a:t>926.352</a:t>
                      </a:r>
                      <a:endParaRPr kumimoji="0" lang="en-ID"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rPr>
                        <a:t>926.352</a:t>
                      </a:r>
                      <a:endParaRPr kumimoji="0" lang="en-ID"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endParaRPr>
                    </a:p>
                  </a:txBody>
                  <a:tcPr/>
                </a:tc>
                <a:extLst>
                  <a:ext uri="{0D108BD9-81ED-4DB2-BD59-A6C34878D82A}">
                    <a16:rowId xmlns:a16="http://schemas.microsoft.com/office/drawing/2014/main" xmlns="" val="2859712567"/>
                  </a:ext>
                </a:extLst>
              </a:tr>
              <a:tr h="370840">
                <a:tc>
                  <a:txBody>
                    <a:bodyPr/>
                    <a:lstStyle/>
                    <a:p>
                      <a:r>
                        <a:rPr lang="en-US" sz="2000" dirty="0" err="1">
                          <a:latin typeface="Bahnschrift Condensed" panose="020B0502040204020203" pitchFamily="34" charset="0"/>
                        </a:rPr>
                        <a:t>Beli</a:t>
                      </a:r>
                      <a:r>
                        <a:rPr lang="en-US" sz="2000" dirty="0">
                          <a:latin typeface="Bahnschrift Condensed" panose="020B0502040204020203" pitchFamily="34" charset="0"/>
                        </a:rPr>
                        <a:t> – Utang</a:t>
                      </a:r>
                      <a:endParaRPr lang="en-ID" sz="2000" dirty="0">
                        <a:latin typeface="Bahnschrift Condensed" panose="020B0502040204020203" pitchFamily="34" charset="0"/>
                      </a:endParaRPr>
                    </a:p>
                  </a:txBody>
                  <a:tcPr/>
                </a:tc>
                <a:tc>
                  <a:txBody>
                    <a:bodyPr/>
                    <a:lstStyle/>
                    <a:p>
                      <a:pPr algn="r"/>
                      <a:endParaRPr lang="en-ID" sz="2000" dirty="0">
                        <a:latin typeface="Bahnschrift Condensed" panose="020B0502040204020203" pitchFamily="34" charset="0"/>
                      </a:endParaRPr>
                    </a:p>
                  </a:txBody>
                  <a:tcPr/>
                </a:tc>
                <a:tc>
                  <a:txBody>
                    <a:bodyPr/>
                    <a:lstStyle/>
                    <a:p>
                      <a:pPr algn="r"/>
                      <a:r>
                        <a:rPr lang="en-US" sz="2000" dirty="0">
                          <a:latin typeface="Bahnschrift Condensed" panose="020B0502040204020203" pitchFamily="34" charset="0"/>
                        </a:rPr>
                        <a:t>952.082</a:t>
                      </a:r>
                      <a:endParaRPr lang="en-ID" sz="2000" dirty="0">
                        <a:latin typeface="Bahnschrift Condensed" panose="020B0502040204020203" pitchFamily="34" charset="0"/>
                      </a:endParaRPr>
                    </a:p>
                  </a:txBody>
                  <a:tcPr/>
                </a:tc>
                <a:tc>
                  <a:txBody>
                    <a:bodyPr/>
                    <a:lstStyle/>
                    <a:p>
                      <a:pPr algn="r"/>
                      <a:r>
                        <a:rPr lang="en-US" sz="2000" dirty="0">
                          <a:latin typeface="Bahnschrift Condensed" panose="020B0502040204020203" pitchFamily="34" charset="0"/>
                        </a:rPr>
                        <a:t>984.317</a:t>
                      </a:r>
                      <a:endParaRPr lang="en-ID" sz="2000" dirty="0">
                        <a:latin typeface="Bahnschrift Condensed" panose="020B0502040204020203" pitchFamily="34" charset="0"/>
                      </a:endParaRPr>
                    </a:p>
                  </a:txBody>
                  <a:tcPr/>
                </a:tc>
                <a:tc>
                  <a:txBody>
                    <a:bodyPr/>
                    <a:lstStyle/>
                    <a:p>
                      <a:pPr algn="r"/>
                      <a:r>
                        <a:rPr lang="en-US" sz="2000" dirty="0">
                          <a:latin typeface="Bahnschrift Condensed" panose="020B0502040204020203" pitchFamily="34" charset="0"/>
                        </a:rPr>
                        <a:t>1.021.159</a:t>
                      </a:r>
                      <a:endParaRPr lang="en-ID" sz="2000" dirty="0">
                        <a:latin typeface="Bahnschrift Condensed" panose="020B0502040204020203" pitchFamily="34" charset="0"/>
                      </a:endParaRPr>
                    </a:p>
                  </a:txBody>
                  <a:tcPr/>
                </a:tc>
                <a:tc>
                  <a:txBody>
                    <a:bodyPr/>
                    <a:lstStyle/>
                    <a:p>
                      <a:pPr algn="r"/>
                      <a:r>
                        <a:rPr lang="en-US" sz="2000" dirty="0">
                          <a:latin typeface="Bahnschrift Condensed" panose="020B0502040204020203" pitchFamily="34" charset="0"/>
                        </a:rPr>
                        <a:t>1.063.266</a:t>
                      </a:r>
                      <a:endParaRPr lang="en-ID" sz="2000" dirty="0">
                        <a:latin typeface="Bahnschrift Condensed" panose="020B0502040204020203" pitchFamily="34" charset="0"/>
                      </a:endParaRPr>
                    </a:p>
                  </a:txBody>
                  <a:tcPr/>
                </a:tc>
                <a:tc>
                  <a:txBody>
                    <a:bodyPr/>
                    <a:lstStyle/>
                    <a:p>
                      <a:pPr algn="r"/>
                      <a:r>
                        <a:rPr lang="en-US" sz="2000" dirty="0">
                          <a:latin typeface="Bahnschrift Condensed" panose="020B0502040204020203" pitchFamily="34" charset="0"/>
                        </a:rPr>
                        <a:t>1.112.386</a:t>
                      </a:r>
                      <a:endParaRPr lang="en-ID" sz="2000" dirty="0">
                        <a:latin typeface="Bahnschrift Condensed" panose="020B0502040204020203" pitchFamily="34" charset="0"/>
                      </a:endParaRPr>
                    </a:p>
                  </a:txBody>
                  <a:tcPr/>
                </a:tc>
                <a:extLst>
                  <a:ext uri="{0D108BD9-81ED-4DB2-BD59-A6C34878D82A}">
                    <a16:rowId xmlns:a16="http://schemas.microsoft.com/office/drawing/2014/main" xmlns="" val="1584528721"/>
                  </a:ext>
                </a:extLst>
              </a:tr>
              <a:tr h="370840">
                <a:tc>
                  <a:txBody>
                    <a:bodyPr/>
                    <a:lstStyle/>
                    <a:p>
                      <a:r>
                        <a:rPr lang="en-US" sz="2000" dirty="0" err="1">
                          <a:latin typeface="Bahnschrift Condensed" panose="020B0502040204020203" pitchFamily="34" charset="0"/>
                        </a:rPr>
                        <a:t>Selisih</a:t>
                      </a:r>
                      <a:endParaRPr lang="en-ID" sz="2000" dirty="0">
                        <a:latin typeface="Bahnschrift Condensed" panose="020B0502040204020203" pitchFamily="34" charset="0"/>
                      </a:endParaRPr>
                    </a:p>
                  </a:txBody>
                  <a:tcPr/>
                </a:tc>
                <a:tc>
                  <a:txBody>
                    <a:bodyPr/>
                    <a:lstStyle/>
                    <a:p>
                      <a:pPr algn="r"/>
                      <a:r>
                        <a:rPr lang="en-US" sz="2000" dirty="0">
                          <a:latin typeface="Bahnschrift Condensed" panose="020B0502040204020203" pitchFamily="34" charset="0"/>
                        </a:rPr>
                        <a:t>1.323.360</a:t>
                      </a:r>
                      <a:endParaRPr lang="en-ID" sz="2000" dirty="0">
                        <a:latin typeface="Bahnschrift Condensed" panose="020B0502040204020203" pitchFamily="34" charset="0"/>
                      </a:endParaRPr>
                    </a:p>
                  </a:txBody>
                  <a:tcPr/>
                </a:tc>
                <a:tc>
                  <a:txBody>
                    <a:bodyPr/>
                    <a:lstStyle/>
                    <a:p>
                      <a:pPr algn="r"/>
                      <a:r>
                        <a:rPr lang="en-US" sz="2000" dirty="0">
                          <a:latin typeface="Bahnschrift Condensed" panose="020B0502040204020203" pitchFamily="34" charset="0"/>
                        </a:rPr>
                        <a:t>-25.730</a:t>
                      </a:r>
                      <a:endParaRPr lang="en-ID" sz="2000" dirty="0">
                        <a:latin typeface="Bahnschrift Condensed" panose="020B0502040204020203" pitchFamily="34" charset="0"/>
                      </a:endParaRPr>
                    </a:p>
                  </a:txBody>
                  <a:tcPr/>
                </a:tc>
                <a:tc>
                  <a:txBody>
                    <a:bodyPr/>
                    <a:lstStyle/>
                    <a:p>
                      <a:pPr algn="r"/>
                      <a:r>
                        <a:rPr lang="en-US" sz="2000" dirty="0">
                          <a:latin typeface="Bahnschrift Condensed" panose="020B0502040204020203" pitchFamily="34" charset="0"/>
                        </a:rPr>
                        <a:t>-57.965</a:t>
                      </a:r>
                      <a:endParaRPr lang="en-ID" sz="2000" dirty="0">
                        <a:latin typeface="Bahnschrift Condensed" panose="020B0502040204020203" pitchFamily="34" charset="0"/>
                      </a:endParaRPr>
                    </a:p>
                  </a:txBody>
                  <a:tcPr/>
                </a:tc>
                <a:tc>
                  <a:txBody>
                    <a:bodyPr/>
                    <a:lstStyle/>
                    <a:p>
                      <a:pPr algn="r"/>
                      <a:r>
                        <a:rPr lang="en-US" sz="2000" dirty="0">
                          <a:latin typeface="Bahnschrift Condensed" panose="020B0502040204020203" pitchFamily="34" charset="0"/>
                        </a:rPr>
                        <a:t>-94.807</a:t>
                      </a:r>
                      <a:endParaRPr lang="en-ID" sz="2000" dirty="0">
                        <a:latin typeface="Bahnschrift Condensed" panose="020B0502040204020203" pitchFamily="34" charset="0"/>
                      </a:endParaRPr>
                    </a:p>
                  </a:txBody>
                  <a:tcPr/>
                </a:tc>
                <a:tc>
                  <a:txBody>
                    <a:bodyPr/>
                    <a:lstStyle/>
                    <a:p>
                      <a:pPr algn="r"/>
                      <a:r>
                        <a:rPr lang="en-US" sz="2000" dirty="0">
                          <a:latin typeface="Bahnschrift Condensed" panose="020B0502040204020203" pitchFamily="34" charset="0"/>
                        </a:rPr>
                        <a:t>-136.913</a:t>
                      </a:r>
                      <a:endParaRPr lang="en-ID" sz="2000" dirty="0">
                        <a:latin typeface="Bahnschrift Condensed" panose="020B0502040204020203" pitchFamily="34" charset="0"/>
                      </a:endParaRPr>
                    </a:p>
                  </a:txBody>
                  <a:tcPr/>
                </a:tc>
                <a:tc>
                  <a:txBody>
                    <a:bodyPr/>
                    <a:lstStyle/>
                    <a:p>
                      <a:pPr algn="r"/>
                      <a:r>
                        <a:rPr lang="en-US" sz="2000" dirty="0">
                          <a:latin typeface="Bahnschrift Condensed" panose="020B0502040204020203" pitchFamily="34" charset="0"/>
                        </a:rPr>
                        <a:t>-1.509.394</a:t>
                      </a:r>
                      <a:endParaRPr lang="en-ID" sz="2000" dirty="0">
                        <a:latin typeface="Bahnschrift Condensed" panose="020B0502040204020203" pitchFamily="34" charset="0"/>
                      </a:endParaRPr>
                    </a:p>
                  </a:txBody>
                  <a:tcPr/>
                </a:tc>
                <a:extLst>
                  <a:ext uri="{0D108BD9-81ED-4DB2-BD59-A6C34878D82A}">
                    <a16:rowId xmlns:a16="http://schemas.microsoft.com/office/drawing/2014/main" xmlns="" val="1984217367"/>
                  </a:ext>
                </a:extLst>
              </a:tr>
            </a:tbl>
          </a:graphicData>
        </a:graphic>
      </p:graphicFrame>
      <p:graphicFrame>
        <p:nvGraphicFramePr>
          <p:cNvPr id="6" name="Table 6">
            <a:extLst>
              <a:ext uri="{FF2B5EF4-FFF2-40B4-BE49-F238E27FC236}">
                <a16:creationId xmlns:a16="http://schemas.microsoft.com/office/drawing/2014/main" xmlns="" id="{F1745C9E-CAEE-4541-A0E1-FFEDAF6CDCE7}"/>
              </a:ext>
            </a:extLst>
          </p:cNvPr>
          <p:cNvGraphicFramePr>
            <a:graphicFrameLocks noGrp="1"/>
          </p:cNvGraphicFramePr>
          <p:nvPr>
            <p:extLst>
              <p:ext uri="{D42A27DB-BD31-4B8C-83A1-F6EECF244321}">
                <p14:modId xmlns:p14="http://schemas.microsoft.com/office/powerpoint/2010/main" val="3314034392"/>
              </p:ext>
            </p:extLst>
          </p:nvPr>
        </p:nvGraphicFramePr>
        <p:xfrm>
          <a:off x="1184507" y="3675986"/>
          <a:ext cx="9632174" cy="1981200"/>
        </p:xfrm>
        <a:graphic>
          <a:graphicData uri="http://schemas.openxmlformats.org/drawingml/2006/table">
            <a:tbl>
              <a:tblPr firstRow="1" bandRow="1">
                <a:tableStyleId>{8799B23B-EC83-4686-B30A-512413B5E67A}</a:tableStyleId>
              </a:tblPr>
              <a:tblGrid>
                <a:gridCol w="1737113">
                  <a:extLst>
                    <a:ext uri="{9D8B030D-6E8A-4147-A177-3AD203B41FA5}">
                      <a16:colId xmlns:a16="http://schemas.microsoft.com/office/drawing/2014/main" xmlns="" val="755991006"/>
                    </a:ext>
                  </a:extLst>
                </a:gridCol>
                <a:gridCol w="1371600">
                  <a:extLst>
                    <a:ext uri="{9D8B030D-6E8A-4147-A177-3AD203B41FA5}">
                      <a16:colId xmlns:a16="http://schemas.microsoft.com/office/drawing/2014/main" xmlns="" val="492425113"/>
                    </a:ext>
                  </a:extLst>
                </a:gridCol>
                <a:gridCol w="1416204">
                  <a:extLst>
                    <a:ext uri="{9D8B030D-6E8A-4147-A177-3AD203B41FA5}">
                      <a16:colId xmlns:a16="http://schemas.microsoft.com/office/drawing/2014/main" xmlns="" val="565983508"/>
                    </a:ext>
                  </a:extLst>
                </a:gridCol>
                <a:gridCol w="1226635">
                  <a:extLst>
                    <a:ext uri="{9D8B030D-6E8A-4147-A177-3AD203B41FA5}">
                      <a16:colId xmlns:a16="http://schemas.microsoft.com/office/drawing/2014/main" xmlns="" val="1133532003"/>
                    </a:ext>
                  </a:extLst>
                </a:gridCol>
                <a:gridCol w="1248936">
                  <a:extLst>
                    <a:ext uri="{9D8B030D-6E8A-4147-A177-3AD203B41FA5}">
                      <a16:colId xmlns:a16="http://schemas.microsoft.com/office/drawing/2014/main" xmlns="" val="2693961895"/>
                    </a:ext>
                  </a:extLst>
                </a:gridCol>
                <a:gridCol w="1255661">
                  <a:extLst>
                    <a:ext uri="{9D8B030D-6E8A-4147-A177-3AD203B41FA5}">
                      <a16:colId xmlns:a16="http://schemas.microsoft.com/office/drawing/2014/main" xmlns="" val="1654907540"/>
                    </a:ext>
                  </a:extLst>
                </a:gridCol>
                <a:gridCol w="1376025">
                  <a:extLst>
                    <a:ext uri="{9D8B030D-6E8A-4147-A177-3AD203B41FA5}">
                      <a16:colId xmlns:a16="http://schemas.microsoft.com/office/drawing/2014/main" xmlns="" val="2018548172"/>
                    </a:ext>
                  </a:extLst>
                </a:gridCol>
              </a:tblGrid>
              <a:tr h="370840">
                <a:tc>
                  <a:txBody>
                    <a:bodyPr/>
                    <a:lstStyle/>
                    <a:p>
                      <a:pPr algn="r"/>
                      <a:endParaRPr lang="en-ID" sz="2000" dirty="0">
                        <a:latin typeface="Bahnschrift Condensed" panose="020B0502040204020203" pitchFamily="34" charset="0"/>
                      </a:endParaRPr>
                    </a:p>
                  </a:txBody>
                  <a:tcPr/>
                </a:tc>
                <a:tc>
                  <a:txBody>
                    <a:bodyPr/>
                    <a:lstStyle/>
                    <a:p>
                      <a:pPr algn="ctr"/>
                      <a:r>
                        <a:rPr lang="en-US" sz="2000" dirty="0">
                          <a:latin typeface="Bahnschrift Condensed" panose="020B0502040204020203" pitchFamily="34" charset="0"/>
                        </a:rPr>
                        <a:t>0</a:t>
                      </a:r>
                      <a:endParaRPr lang="en-ID" sz="2000" dirty="0">
                        <a:latin typeface="Bahnschrift Condensed" panose="020B0502040204020203" pitchFamily="34" charset="0"/>
                      </a:endParaRPr>
                    </a:p>
                  </a:txBody>
                  <a:tcPr/>
                </a:tc>
                <a:tc>
                  <a:txBody>
                    <a:bodyPr/>
                    <a:lstStyle/>
                    <a:p>
                      <a:pPr algn="ctr"/>
                      <a:r>
                        <a:rPr lang="en-US" sz="2000" dirty="0">
                          <a:latin typeface="Bahnschrift Condensed" panose="020B0502040204020203" pitchFamily="34" charset="0"/>
                        </a:rPr>
                        <a:t>1</a:t>
                      </a:r>
                      <a:endParaRPr lang="en-ID" sz="2000" dirty="0">
                        <a:latin typeface="Bahnschrift Condensed" panose="020B0502040204020203" pitchFamily="34" charset="0"/>
                      </a:endParaRPr>
                    </a:p>
                  </a:txBody>
                  <a:tcPr/>
                </a:tc>
                <a:tc>
                  <a:txBody>
                    <a:bodyPr/>
                    <a:lstStyle/>
                    <a:p>
                      <a:pPr algn="ctr"/>
                      <a:r>
                        <a:rPr lang="en-US" sz="2000" dirty="0">
                          <a:latin typeface="Bahnschrift Condensed" panose="020B0502040204020203" pitchFamily="34" charset="0"/>
                        </a:rPr>
                        <a:t>2</a:t>
                      </a:r>
                      <a:endParaRPr lang="en-ID" sz="2000" dirty="0">
                        <a:latin typeface="Bahnschrift Condensed" panose="020B0502040204020203" pitchFamily="34" charset="0"/>
                      </a:endParaRPr>
                    </a:p>
                  </a:txBody>
                  <a:tcPr/>
                </a:tc>
                <a:tc>
                  <a:txBody>
                    <a:bodyPr/>
                    <a:lstStyle/>
                    <a:p>
                      <a:pPr algn="ctr"/>
                      <a:r>
                        <a:rPr lang="en-US" sz="2000" dirty="0">
                          <a:latin typeface="Bahnschrift Condensed" panose="020B0502040204020203" pitchFamily="34" charset="0"/>
                        </a:rPr>
                        <a:t>3</a:t>
                      </a:r>
                      <a:endParaRPr lang="en-ID" sz="2000" dirty="0">
                        <a:latin typeface="Bahnschrift Condensed" panose="020B0502040204020203" pitchFamily="34" charset="0"/>
                      </a:endParaRPr>
                    </a:p>
                  </a:txBody>
                  <a:tcPr/>
                </a:tc>
                <a:tc>
                  <a:txBody>
                    <a:bodyPr/>
                    <a:lstStyle/>
                    <a:p>
                      <a:pPr algn="ctr"/>
                      <a:r>
                        <a:rPr lang="en-US" sz="2000" dirty="0">
                          <a:latin typeface="Bahnschrift Condensed" panose="020B0502040204020203" pitchFamily="34" charset="0"/>
                        </a:rPr>
                        <a:t>4</a:t>
                      </a:r>
                      <a:endParaRPr lang="en-ID" sz="2000" dirty="0">
                        <a:latin typeface="Bahnschrift Condensed" panose="020B0502040204020203" pitchFamily="34" charset="0"/>
                      </a:endParaRPr>
                    </a:p>
                  </a:txBody>
                  <a:tcPr/>
                </a:tc>
                <a:tc>
                  <a:txBody>
                    <a:bodyPr/>
                    <a:lstStyle/>
                    <a:p>
                      <a:pPr algn="ctr"/>
                      <a:r>
                        <a:rPr lang="en-US" sz="2000" dirty="0">
                          <a:latin typeface="Bahnschrift Condensed" panose="020B0502040204020203" pitchFamily="34" charset="0"/>
                        </a:rPr>
                        <a:t>5</a:t>
                      </a:r>
                      <a:endParaRPr lang="en-ID" sz="2000" dirty="0">
                        <a:latin typeface="Bahnschrift Condensed" panose="020B0502040204020203" pitchFamily="34" charset="0"/>
                      </a:endParaRPr>
                    </a:p>
                  </a:txBody>
                  <a:tcPr/>
                </a:tc>
                <a:extLst>
                  <a:ext uri="{0D108BD9-81ED-4DB2-BD59-A6C34878D82A}">
                    <a16:rowId xmlns:a16="http://schemas.microsoft.com/office/drawing/2014/main" xmlns="" val="328634399"/>
                  </a:ext>
                </a:extLst>
              </a:tr>
              <a:tr h="370840">
                <a:tc>
                  <a:txBody>
                    <a:bodyPr/>
                    <a:lstStyle/>
                    <a:p>
                      <a:pPr algn="r"/>
                      <a:endParaRPr lang="en-ID" sz="2000">
                        <a:latin typeface="Bahnschrift Condensed" panose="020B0502040204020203"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Bahnschrift Condensed" panose="020B0502040204020203" pitchFamily="34" charset="0"/>
                          <a:ea typeface="+mn-ea"/>
                          <a:cs typeface="+mn-cs"/>
                        </a:rPr>
                        <a:t>1.323.360</a:t>
                      </a:r>
                      <a:endParaRPr kumimoji="0" lang="en-US"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endParaRPr>
                    </a:p>
                  </a:txBody>
                  <a:tcPr/>
                </a:tc>
                <a:tc>
                  <a:txBody>
                    <a:bodyPr/>
                    <a:lstStyle/>
                    <a:p>
                      <a:pPr algn="r"/>
                      <a:r>
                        <a:rPr lang="en-US" sz="2000" dirty="0">
                          <a:latin typeface="Bahnschrift Condensed" panose="020B0502040204020203" pitchFamily="34" charset="0"/>
                        </a:rPr>
                        <a:t>-25.730</a:t>
                      </a:r>
                      <a:endParaRPr lang="en-ID" sz="2000" dirty="0">
                        <a:latin typeface="Bahnschrift Condensed" panose="020B0502040204020203" pitchFamily="34" charset="0"/>
                      </a:endParaRPr>
                    </a:p>
                  </a:txBody>
                  <a:tcPr/>
                </a:tc>
                <a:tc>
                  <a:txBody>
                    <a:bodyPr/>
                    <a:lstStyle/>
                    <a:p>
                      <a:pPr algn="r"/>
                      <a:r>
                        <a:rPr lang="en-US" sz="2000" dirty="0">
                          <a:latin typeface="Bahnschrift Condensed" panose="020B0502040204020203" pitchFamily="34" charset="0"/>
                        </a:rPr>
                        <a:t>-57.965</a:t>
                      </a:r>
                      <a:endParaRPr lang="en-ID" sz="2000" dirty="0">
                        <a:latin typeface="Bahnschrift Condensed" panose="020B0502040204020203" pitchFamily="34" charset="0"/>
                      </a:endParaRPr>
                    </a:p>
                  </a:txBody>
                  <a:tcPr/>
                </a:tc>
                <a:tc>
                  <a:txBody>
                    <a:bodyPr/>
                    <a:lstStyle/>
                    <a:p>
                      <a:pPr algn="r"/>
                      <a:r>
                        <a:rPr lang="en-US" sz="2000" dirty="0">
                          <a:latin typeface="Bahnschrift Condensed" panose="020B0502040204020203" pitchFamily="34" charset="0"/>
                        </a:rPr>
                        <a:t>-94.807</a:t>
                      </a:r>
                      <a:endParaRPr lang="en-ID" sz="2000" dirty="0">
                        <a:latin typeface="Bahnschrift Condensed" panose="020B0502040204020203" pitchFamily="34" charset="0"/>
                      </a:endParaRPr>
                    </a:p>
                  </a:txBody>
                  <a:tcPr/>
                </a:tc>
                <a:tc>
                  <a:txBody>
                    <a:bodyPr/>
                    <a:lstStyle/>
                    <a:p>
                      <a:pPr algn="r"/>
                      <a:r>
                        <a:rPr lang="en-US" sz="2000" dirty="0">
                          <a:latin typeface="Bahnschrift Condensed" panose="020B0502040204020203" pitchFamily="34" charset="0"/>
                        </a:rPr>
                        <a:t>-136.913</a:t>
                      </a:r>
                      <a:endParaRPr lang="en-ID" sz="2000" dirty="0">
                        <a:latin typeface="Bahnschrift Condensed" panose="020B0502040204020203" pitchFamily="34" charset="0"/>
                      </a:endParaRPr>
                    </a:p>
                  </a:txBody>
                  <a:tcPr/>
                </a:tc>
                <a:tc>
                  <a:txBody>
                    <a:bodyPr/>
                    <a:lstStyle/>
                    <a:p>
                      <a:pPr algn="r"/>
                      <a:r>
                        <a:rPr lang="en-US" sz="2000" dirty="0">
                          <a:latin typeface="Bahnschrift Condensed" panose="020B0502040204020203" pitchFamily="34" charset="0"/>
                        </a:rPr>
                        <a:t>-1.509.394</a:t>
                      </a:r>
                      <a:endParaRPr lang="en-ID" sz="2000" dirty="0">
                        <a:latin typeface="Bahnschrift Condensed" panose="020B0502040204020203" pitchFamily="34" charset="0"/>
                      </a:endParaRPr>
                    </a:p>
                  </a:txBody>
                  <a:tcPr/>
                </a:tc>
                <a:extLst>
                  <a:ext uri="{0D108BD9-81ED-4DB2-BD59-A6C34878D82A}">
                    <a16:rowId xmlns:a16="http://schemas.microsoft.com/office/drawing/2014/main" xmlns="" val="1842566490"/>
                  </a:ext>
                </a:extLst>
              </a:tr>
              <a:tr h="370840">
                <a:tc>
                  <a:txBody>
                    <a:bodyPr/>
                    <a:lstStyle/>
                    <a:p>
                      <a:pPr algn="l"/>
                      <a:r>
                        <a:rPr lang="en-US" sz="2000" dirty="0">
                          <a:latin typeface="Bahnschrift Condensed" panose="020B0502040204020203" pitchFamily="34" charset="0"/>
                        </a:rPr>
                        <a:t>PV 10%</a:t>
                      </a:r>
                      <a:endParaRPr lang="en-ID" sz="2000" dirty="0">
                        <a:latin typeface="Bahnschrift Condensed" panose="020B0502040204020203"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rPr>
                        <a:t>1.323.360</a:t>
                      </a:r>
                    </a:p>
                  </a:txBody>
                  <a:tcPr/>
                </a:tc>
                <a:tc>
                  <a:txBody>
                    <a:bodyPr/>
                    <a:lstStyle/>
                    <a:p>
                      <a:pPr algn="r"/>
                      <a:r>
                        <a:rPr lang="en-US" sz="2000" dirty="0">
                          <a:latin typeface="Bahnschrift Condensed" panose="020B0502040204020203" pitchFamily="34" charset="0"/>
                        </a:rPr>
                        <a:t>-23.391</a:t>
                      </a:r>
                      <a:endParaRPr lang="en-ID" sz="2000" dirty="0">
                        <a:latin typeface="Bahnschrift Condensed" panose="020B0502040204020203" pitchFamily="34" charset="0"/>
                      </a:endParaRPr>
                    </a:p>
                  </a:txBody>
                  <a:tcPr/>
                </a:tc>
                <a:tc>
                  <a:txBody>
                    <a:bodyPr/>
                    <a:lstStyle/>
                    <a:p>
                      <a:pPr algn="r"/>
                      <a:r>
                        <a:rPr lang="en-US" sz="2000" dirty="0">
                          <a:latin typeface="Bahnschrift Condensed" panose="020B0502040204020203" pitchFamily="34" charset="0"/>
                        </a:rPr>
                        <a:t>-47.905</a:t>
                      </a:r>
                      <a:endParaRPr lang="en-ID" sz="2000" dirty="0">
                        <a:latin typeface="Bahnschrift Condensed" panose="020B0502040204020203" pitchFamily="34" charset="0"/>
                      </a:endParaRPr>
                    </a:p>
                  </a:txBody>
                  <a:tcPr/>
                </a:tc>
                <a:tc>
                  <a:txBody>
                    <a:bodyPr/>
                    <a:lstStyle/>
                    <a:p>
                      <a:pPr algn="r"/>
                      <a:r>
                        <a:rPr lang="en-US" sz="2000" dirty="0">
                          <a:latin typeface="Bahnschrift Condensed" panose="020B0502040204020203" pitchFamily="34" charset="0"/>
                        </a:rPr>
                        <a:t>-71.230</a:t>
                      </a:r>
                      <a:endParaRPr lang="en-ID" sz="2000" dirty="0">
                        <a:latin typeface="Bahnschrift Condensed" panose="020B0502040204020203"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dirty="0">
                          <a:latin typeface="Bahnschrift Condensed" panose="020B0502040204020203" pitchFamily="34" charset="0"/>
                        </a:rPr>
                        <a:t>-93.514</a:t>
                      </a:r>
                      <a:endParaRPr lang="en-ID" sz="2000" dirty="0">
                        <a:latin typeface="Bahnschrift Condensed" panose="020B0502040204020203" pitchFamily="34" charset="0"/>
                      </a:endParaRPr>
                    </a:p>
                  </a:txBody>
                  <a:tcPr/>
                </a:tc>
                <a:tc>
                  <a:txBody>
                    <a:bodyPr/>
                    <a:lstStyle/>
                    <a:p>
                      <a:pPr algn="r"/>
                      <a:r>
                        <a:rPr lang="en-US" sz="2000" dirty="0">
                          <a:latin typeface="Bahnschrift Condensed" panose="020B0502040204020203" pitchFamily="34" charset="0"/>
                        </a:rPr>
                        <a:t>-937.215</a:t>
                      </a:r>
                      <a:endParaRPr lang="en-ID" sz="2000" dirty="0">
                        <a:latin typeface="Bahnschrift Condensed" panose="020B0502040204020203" pitchFamily="34" charset="0"/>
                      </a:endParaRPr>
                    </a:p>
                  </a:txBody>
                  <a:tcPr/>
                </a:tc>
                <a:extLst>
                  <a:ext uri="{0D108BD9-81ED-4DB2-BD59-A6C34878D82A}">
                    <a16:rowId xmlns:a16="http://schemas.microsoft.com/office/drawing/2014/main" xmlns="" val="2321850503"/>
                  </a:ext>
                </a:extLst>
              </a:tr>
              <a:tr h="370840">
                <a:tc>
                  <a:txBody>
                    <a:bodyPr/>
                    <a:lstStyle/>
                    <a:p>
                      <a:pPr algn="l"/>
                      <a:r>
                        <a:rPr lang="en-US" sz="2000" dirty="0">
                          <a:latin typeface="Bahnschrift Condensed" panose="020B0502040204020203" pitchFamily="34" charset="0"/>
                        </a:rPr>
                        <a:t>Total NPV</a:t>
                      </a:r>
                      <a:endParaRPr lang="en-ID" sz="2000" dirty="0">
                        <a:latin typeface="Bahnschrift Condensed" panose="020B0502040204020203" pitchFamily="34" charset="0"/>
                      </a:endParaRPr>
                    </a:p>
                  </a:txBody>
                  <a:tcPr/>
                </a:tc>
                <a:tc>
                  <a:txBody>
                    <a:bodyPr/>
                    <a:lstStyle/>
                    <a:p>
                      <a:pPr algn="r"/>
                      <a:r>
                        <a:rPr lang="en-US" sz="2000" dirty="0">
                          <a:latin typeface="Bahnschrift Condensed" panose="020B0502040204020203" pitchFamily="34" charset="0"/>
                        </a:rPr>
                        <a:t>150.106</a:t>
                      </a:r>
                      <a:endParaRPr lang="en-ID" sz="2000" dirty="0">
                        <a:latin typeface="Bahnschrift Condensed" panose="020B0502040204020203" pitchFamily="34" charset="0"/>
                      </a:endParaRPr>
                    </a:p>
                  </a:txBody>
                  <a:tcPr/>
                </a:tc>
                <a:tc>
                  <a:txBody>
                    <a:bodyPr/>
                    <a:lstStyle/>
                    <a:p>
                      <a:pPr algn="r"/>
                      <a:endParaRPr lang="en-ID" sz="2000">
                        <a:latin typeface="Bahnschrift Condensed" panose="020B0502040204020203" pitchFamily="34" charset="0"/>
                      </a:endParaRPr>
                    </a:p>
                  </a:txBody>
                  <a:tcPr/>
                </a:tc>
                <a:tc>
                  <a:txBody>
                    <a:bodyPr/>
                    <a:lstStyle/>
                    <a:p>
                      <a:pPr algn="r"/>
                      <a:endParaRPr lang="en-ID" sz="2000">
                        <a:latin typeface="Bahnschrift Condensed" panose="020B0502040204020203" pitchFamily="34" charset="0"/>
                      </a:endParaRPr>
                    </a:p>
                  </a:txBody>
                  <a:tcPr/>
                </a:tc>
                <a:tc>
                  <a:txBody>
                    <a:bodyPr/>
                    <a:lstStyle/>
                    <a:p>
                      <a:pPr algn="r"/>
                      <a:endParaRPr lang="en-ID" sz="2000">
                        <a:latin typeface="Bahnschrift Condensed" panose="020B0502040204020203" pitchFamily="34" charset="0"/>
                      </a:endParaRPr>
                    </a:p>
                  </a:txBody>
                  <a:tcPr/>
                </a:tc>
                <a:tc>
                  <a:txBody>
                    <a:bodyPr/>
                    <a:lstStyle/>
                    <a:p>
                      <a:pPr algn="r"/>
                      <a:endParaRPr lang="en-ID" sz="2000">
                        <a:latin typeface="Bahnschrift Condensed" panose="020B0502040204020203" pitchFamily="34" charset="0"/>
                      </a:endParaRPr>
                    </a:p>
                  </a:txBody>
                  <a:tcPr/>
                </a:tc>
                <a:tc>
                  <a:txBody>
                    <a:bodyPr/>
                    <a:lstStyle/>
                    <a:p>
                      <a:pPr algn="r"/>
                      <a:endParaRPr lang="en-ID" sz="2000">
                        <a:latin typeface="Bahnschrift Condensed" panose="020B0502040204020203" pitchFamily="34" charset="0"/>
                      </a:endParaRPr>
                    </a:p>
                  </a:txBody>
                  <a:tcPr/>
                </a:tc>
                <a:extLst>
                  <a:ext uri="{0D108BD9-81ED-4DB2-BD59-A6C34878D82A}">
                    <a16:rowId xmlns:a16="http://schemas.microsoft.com/office/drawing/2014/main" xmlns="" val="1619288040"/>
                  </a:ext>
                </a:extLst>
              </a:tr>
              <a:tr h="370840">
                <a:tc>
                  <a:txBody>
                    <a:bodyPr/>
                    <a:lstStyle/>
                    <a:p>
                      <a:pPr algn="l"/>
                      <a:r>
                        <a:rPr lang="en-US" sz="2000" dirty="0">
                          <a:latin typeface="Bahnschrift Condensed" panose="020B0502040204020203" pitchFamily="34" charset="0"/>
                        </a:rPr>
                        <a:t>IRR</a:t>
                      </a:r>
                      <a:endParaRPr lang="en-ID" sz="2000" dirty="0">
                        <a:latin typeface="Bahnschrift Condensed" panose="020B0502040204020203" pitchFamily="34" charset="0"/>
                      </a:endParaRPr>
                    </a:p>
                  </a:txBody>
                  <a:tcPr/>
                </a:tc>
                <a:tc>
                  <a:txBody>
                    <a:bodyPr/>
                    <a:lstStyle/>
                    <a:p>
                      <a:pPr algn="r"/>
                      <a:r>
                        <a:rPr lang="en-US" sz="2000" dirty="0">
                          <a:latin typeface="Bahnschrift Condensed" panose="020B0502040204020203" pitchFamily="34" charset="0"/>
                        </a:rPr>
                        <a:t>7%</a:t>
                      </a:r>
                      <a:endParaRPr lang="en-ID" sz="2000" dirty="0">
                        <a:latin typeface="Bahnschrift Condensed" panose="020B0502040204020203" pitchFamily="34" charset="0"/>
                      </a:endParaRPr>
                    </a:p>
                  </a:txBody>
                  <a:tcPr/>
                </a:tc>
                <a:tc>
                  <a:txBody>
                    <a:bodyPr/>
                    <a:lstStyle/>
                    <a:p>
                      <a:pPr algn="r"/>
                      <a:endParaRPr lang="en-ID" sz="2000" dirty="0">
                        <a:latin typeface="Bahnschrift Condensed" panose="020B0502040204020203" pitchFamily="34" charset="0"/>
                      </a:endParaRPr>
                    </a:p>
                  </a:txBody>
                  <a:tcPr/>
                </a:tc>
                <a:tc>
                  <a:txBody>
                    <a:bodyPr/>
                    <a:lstStyle/>
                    <a:p>
                      <a:pPr algn="r"/>
                      <a:endParaRPr lang="en-ID" sz="2000">
                        <a:latin typeface="Bahnschrift Condensed" panose="020B0502040204020203" pitchFamily="34" charset="0"/>
                      </a:endParaRPr>
                    </a:p>
                  </a:txBody>
                  <a:tcPr/>
                </a:tc>
                <a:tc>
                  <a:txBody>
                    <a:bodyPr/>
                    <a:lstStyle/>
                    <a:p>
                      <a:pPr algn="r"/>
                      <a:endParaRPr lang="en-ID" sz="2000">
                        <a:latin typeface="Bahnschrift Condensed" panose="020B0502040204020203" pitchFamily="34" charset="0"/>
                      </a:endParaRPr>
                    </a:p>
                  </a:txBody>
                  <a:tcPr/>
                </a:tc>
                <a:tc>
                  <a:txBody>
                    <a:bodyPr/>
                    <a:lstStyle/>
                    <a:p>
                      <a:pPr algn="r"/>
                      <a:endParaRPr lang="en-ID" sz="2000">
                        <a:latin typeface="Bahnschrift Condensed" panose="020B0502040204020203" pitchFamily="34" charset="0"/>
                      </a:endParaRPr>
                    </a:p>
                  </a:txBody>
                  <a:tcPr/>
                </a:tc>
                <a:tc>
                  <a:txBody>
                    <a:bodyPr/>
                    <a:lstStyle/>
                    <a:p>
                      <a:pPr algn="r"/>
                      <a:endParaRPr lang="en-ID" sz="2000" dirty="0">
                        <a:latin typeface="Bahnschrift Condensed" panose="020B0502040204020203" pitchFamily="34" charset="0"/>
                      </a:endParaRPr>
                    </a:p>
                  </a:txBody>
                  <a:tcPr/>
                </a:tc>
                <a:extLst>
                  <a:ext uri="{0D108BD9-81ED-4DB2-BD59-A6C34878D82A}">
                    <a16:rowId xmlns:a16="http://schemas.microsoft.com/office/drawing/2014/main" xmlns="" val="3828489877"/>
                  </a:ext>
                </a:extLst>
              </a:tr>
            </a:tbl>
          </a:graphicData>
        </a:graphic>
      </p:graphicFrame>
      <p:sp>
        <p:nvSpPr>
          <p:cNvPr id="8" name="Slide Number Placeholder 7">
            <a:extLst>
              <a:ext uri="{FF2B5EF4-FFF2-40B4-BE49-F238E27FC236}">
                <a16:creationId xmlns:a16="http://schemas.microsoft.com/office/drawing/2014/main" xmlns="" id="{2556D7E6-CF43-477E-BB4D-DDB674846914}"/>
              </a:ext>
            </a:extLst>
          </p:cNvPr>
          <p:cNvSpPr>
            <a:spLocks noGrp="1"/>
          </p:cNvSpPr>
          <p:nvPr>
            <p:ph type="sldNum" sz="quarter" idx="12"/>
          </p:nvPr>
        </p:nvSpPr>
        <p:spPr/>
        <p:txBody>
          <a:bodyPr/>
          <a:lstStyle/>
          <a:p>
            <a:fld id="{B38049E5-7B53-4E85-8972-7D6C4BCE5BB9}" type="slidenum">
              <a:rPr lang="en-US" noProof="0" smtClean="0"/>
              <a:t>10</a:t>
            </a:fld>
            <a:endParaRPr lang="en-US" noProof="0" dirty="0"/>
          </a:p>
        </p:txBody>
      </p:sp>
    </p:spTree>
    <p:extLst>
      <p:ext uri="{BB962C8B-B14F-4D97-AF65-F5344CB8AC3E}">
        <p14:creationId xmlns:p14="http://schemas.microsoft.com/office/powerpoint/2010/main" val="4240388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a:extLst>
              <a:ext uri="{FF2B5EF4-FFF2-40B4-BE49-F238E27FC236}">
                <a16:creationId xmlns:a16="http://schemas.microsoft.com/office/drawing/2014/main" xmlns="" id="{D952927E-AEC4-40FF-ABBD-2A3BE13F3061}"/>
              </a:ext>
            </a:extLst>
          </p:cNvPr>
          <p:cNvSpPr>
            <a:spLocks noGrp="1"/>
          </p:cNvSpPr>
          <p:nvPr>
            <p:ph sz="quarter" idx="15"/>
          </p:nvPr>
        </p:nvSpPr>
        <p:spPr/>
        <p:txBody>
          <a:bodyPr/>
          <a:lstStyle/>
          <a:p>
            <a:r>
              <a:rPr lang="en-US" sz="3200" dirty="0" err="1">
                <a:latin typeface="+mj-lt"/>
              </a:rPr>
              <a:t>Alasan</a:t>
            </a:r>
            <a:r>
              <a:rPr lang="en-US" sz="3200" dirty="0">
                <a:latin typeface="+mj-lt"/>
              </a:rPr>
              <a:t> </a:t>
            </a:r>
            <a:r>
              <a:rPr lang="en-US" sz="3200" dirty="0" err="1">
                <a:latin typeface="+mj-lt"/>
              </a:rPr>
              <a:t>Melakukan</a:t>
            </a:r>
            <a:r>
              <a:rPr lang="en-US" sz="3200" dirty="0">
                <a:latin typeface="+mj-lt"/>
              </a:rPr>
              <a:t> Leasing</a:t>
            </a:r>
          </a:p>
        </p:txBody>
      </p:sp>
      <p:pic>
        <p:nvPicPr>
          <p:cNvPr id="1034" name="Picture 10" descr="Yuk, Kenali Istilah Leasing di Sini">
            <a:extLst>
              <a:ext uri="{FF2B5EF4-FFF2-40B4-BE49-F238E27FC236}">
                <a16:creationId xmlns:a16="http://schemas.microsoft.com/office/drawing/2014/main" xmlns="" id="{7FE3CFEF-89CE-4822-8667-D5F0A37E325B}"/>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l="24309" r="2430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Diagram 12">
            <a:extLst>
              <a:ext uri="{FF2B5EF4-FFF2-40B4-BE49-F238E27FC236}">
                <a16:creationId xmlns:a16="http://schemas.microsoft.com/office/drawing/2014/main" xmlns="" id="{3034B3D4-0DF6-4F74-B4F4-D1619B6BBF73}"/>
              </a:ext>
            </a:extLst>
          </p:cNvPr>
          <p:cNvGraphicFramePr/>
          <p:nvPr>
            <p:extLst>
              <p:ext uri="{D42A27DB-BD31-4B8C-83A1-F6EECF244321}">
                <p14:modId xmlns:p14="http://schemas.microsoft.com/office/powerpoint/2010/main" val="1988800283"/>
              </p:ext>
            </p:extLst>
          </p:nvPr>
        </p:nvGraphicFramePr>
        <p:xfrm>
          <a:off x="-281704" y="412486"/>
          <a:ext cx="7028998" cy="5902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Slide Number Placeholder 13">
            <a:extLst>
              <a:ext uri="{FF2B5EF4-FFF2-40B4-BE49-F238E27FC236}">
                <a16:creationId xmlns:a16="http://schemas.microsoft.com/office/drawing/2014/main" xmlns="" id="{07634392-B1F8-43F1-8AB7-403821330CE9}"/>
              </a:ext>
            </a:extLst>
          </p:cNvPr>
          <p:cNvSpPr>
            <a:spLocks noGrp="1"/>
          </p:cNvSpPr>
          <p:nvPr>
            <p:ph type="sldNum" sz="quarter" idx="12"/>
          </p:nvPr>
        </p:nvSpPr>
        <p:spPr/>
        <p:txBody>
          <a:bodyPr/>
          <a:lstStyle/>
          <a:p>
            <a:fld id="{B38049E5-7B53-4E85-8972-7D6C4BCE5BB9}" type="slidenum">
              <a:rPr lang="en-US" noProof="0" smtClean="0"/>
              <a:t>11</a:t>
            </a:fld>
            <a:endParaRPr lang="en-US" noProof="0" dirty="0"/>
          </a:p>
        </p:txBody>
      </p:sp>
    </p:spTree>
    <p:extLst>
      <p:ext uri="{BB962C8B-B14F-4D97-AF65-F5344CB8AC3E}">
        <p14:creationId xmlns:p14="http://schemas.microsoft.com/office/powerpoint/2010/main" val="3232691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44443B0-C6CF-422C-B584-3C76FC9E5132}"/>
              </a:ext>
            </a:extLst>
          </p:cNvPr>
          <p:cNvSpPr txBox="1"/>
          <p:nvPr/>
        </p:nvSpPr>
        <p:spPr>
          <a:xfrm>
            <a:off x="901005" y="180680"/>
            <a:ext cx="11160392" cy="6475013"/>
          </a:xfrm>
          <a:prstGeom prst="rect">
            <a:avLst/>
          </a:prstGeom>
          <a:solidFill>
            <a:schemeClr val="bg1"/>
          </a:solidFill>
          <a:ln>
            <a:noFill/>
          </a:ln>
        </p:spPr>
        <p:txBody>
          <a:bodyPr wrap="square" rtlCol="0">
            <a:spAutoFit/>
          </a:bodyPr>
          <a:lstStyle/>
          <a:p>
            <a:endParaRPr lang="en-ID" dirty="0"/>
          </a:p>
        </p:txBody>
      </p:sp>
      <p:sp>
        <p:nvSpPr>
          <p:cNvPr id="4" name="TextBox 3">
            <a:extLst>
              <a:ext uri="{FF2B5EF4-FFF2-40B4-BE49-F238E27FC236}">
                <a16:creationId xmlns:a16="http://schemas.microsoft.com/office/drawing/2014/main" xmlns="" id="{277E12F9-7147-4CA8-B66F-12FE9FBE5868}"/>
              </a:ext>
            </a:extLst>
          </p:cNvPr>
          <p:cNvSpPr txBox="1"/>
          <p:nvPr/>
        </p:nvSpPr>
        <p:spPr>
          <a:xfrm>
            <a:off x="930008" y="1413921"/>
            <a:ext cx="3896653" cy="5078313"/>
          </a:xfrm>
          <a:prstGeom prst="rect">
            <a:avLst/>
          </a:prstGeom>
          <a:noFill/>
          <a:ln>
            <a:noFill/>
          </a:ln>
        </p:spPr>
        <p:txBody>
          <a:bodyPr wrap="square" rtlCol="0">
            <a:spAutoFit/>
          </a:bodyPr>
          <a:lstStyle/>
          <a:p>
            <a:pPr marL="285750" indent="-285750">
              <a:buFont typeface="Wingdings" panose="05000000000000000000" pitchFamily="2" charset="2"/>
              <a:buChar char="q"/>
            </a:pPr>
            <a:r>
              <a:rPr lang="en-US" dirty="0" err="1">
                <a:latin typeface="Bahnschrift Condensed" panose="020B0502040204020203" pitchFamily="34" charset="0"/>
              </a:rPr>
              <a:t>Jika</a:t>
            </a:r>
            <a:r>
              <a:rPr lang="en-US" dirty="0">
                <a:latin typeface="Bahnschrift Condensed" panose="020B0502040204020203" pitchFamily="34" charset="0"/>
              </a:rPr>
              <a:t> </a:t>
            </a:r>
            <a:r>
              <a:rPr lang="en-US" dirty="0" err="1">
                <a:latin typeface="Bahnschrift Condensed" panose="020B0502040204020203" pitchFamily="34" charset="0"/>
              </a:rPr>
              <a:t>tingkat</a:t>
            </a:r>
            <a:r>
              <a:rPr lang="en-US" dirty="0">
                <a:latin typeface="Bahnschrift Condensed" panose="020B0502040204020203" pitchFamily="34" charset="0"/>
              </a:rPr>
              <a:t> </a:t>
            </a:r>
            <a:r>
              <a:rPr lang="en-US" dirty="0" err="1">
                <a:latin typeface="Bahnschrift Condensed" panose="020B0502040204020203" pitchFamily="34" charset="0"/>
              </a:rPr>
              <a:t>pajak</a:t>
            </a:r>
            <a:r>
              <a:rPr lang="en-US" dirty="0">
                <a:latin typeface="Bahnschrift Condensed" panose="020B0502040204020203" pitchFamily="34" charset="0"/>
              </a:rPr>
              <a:t> </a:t>
            </a:r>
            <a:r>
              <a:rPr lang="en-US" dirty="0" err="1">
                <a:latin typeface="Bahnschrift Condensed" panose="020B0502040204020203" pitchFamily="34" charset="0"/>
              </a:rPr>
              <a:t>antar</a:t>
            </a:r>
            <a:r>
              <a:rPr lang="en-US" dirty="0">
                <a:latin typeface="Bahnschrift Condensed" panose="020B0502040204020203" pitchFamily="34" charset="0"/>
              </a:rPr>
              <a:t> </a:t>
            </a:r>
            <a:r>
              <a:rPr lang="en-US" dirty="0" err="1">
                <a:latin typeface="Bahnschrift Condensed" panose="020B0502040204020203" pitchFamily="34" charset="0"/>
              </a:rPr>
              <a:t>perusahaan</a:t>
            </a:r>
            <a:r>
              <a:rPr lang="en-US" dirty="0">
                <a:latin typeface="Bahnschrift Condensed" panose="020B0502040204020203" pitchFamily="34" charset="0"/>
              </a:rPr>
              <a:t> </a:t>
            </a:r>
            <a:r>
              <a:rPr lang="en-US" dirty="0" err="1">
                <a:latin typeface="Bahnschrift Condensed" panose="020B0502040204020203" pitchFamily="34" charset="0"/>
              </a:rPr>
              <a:t>berbeda</a:t>
            </a:r>
            <a:r>
              <a:rPr lang="en-US" dirty="0">
                <a:latin typeface="Bahnschrift Condensed" panose="020B0502040204020203" pitchFamily="34" charset="0"/>
              </a:rPr>
              <a:t> (</a:t>
            </a:r>
            <a:r>
              <a:rPr lang="en-US" dirty="0" err="1">
                <a:latin typeface="Bahnschrift Condensed" panose="020B0502040204020203" pitchFamily="34" charset="0"/>
              </a:rPr>
              <a:t>asimetri</a:t>
            </a:r>
            <a:r>
              <a:rPr lang="en-US" dirty="0">
                <a:latin typeface="Bahnschrift Condensed" panose="020B0502040204020203" pitchFamily="34" charset="0"/>
              </a:rPr>
              <a:t> </a:t>
            </a:r>
            <a:r>
              <a:rPr lang="en-US" dirty="0" err="1">
                <a:latin typeface="Bahnschrift Condensed" panose="020B0502040204020203" pitchFamily="34" charset="0"/>
              </a:rPr>
              <a:t>pajak</a:t>
            </a:r>
            <a:r>
              <a:rPr lang="en-US" dirty="0">
                <a:latin typeface="Bahnschrift Condensed" panose="020B0502040204020203" pitchFamily="34" charset="0"/>
              </a:rPr>
              <a:t>) </a:t>
            </a:r>
            <a:r>
              <a:rPr lang="en-US" dirty="0" err="1">
                <a:latin typeface="Bahnschrift Condensed" panose="020B0502040204020203" pitchFamily="34" charset="0"/>
              </a:rPr>
              <a:t>maka</a:t>
            </a:r>
            <a:r>
              <a:rPr lang="en-US" dirty="0">
                <a:latin typeface="Bahnschrift Condensed" panose="020B0502040204020203" pitchFamily="34" charset="0"/>
              </a:rPr>
              <a:t> leasing </a:t>
            </a:r>
            <a:r>
              <a:rPr lang="en-US" dirty="0" err="1">
                <a:latin typeface="Bahnschrift Condensed" panose="020B0502040204020203" pitchFamily="34" charset="0"/>
              </a:rPr>
              <a:t>bisa</a:t>
            </a:r>
            <a:r>
              <a:rPr lang="en-US" dirty="0">
                <a:latin typeface="Bahnschrift Condensed" panose="020B0502040204020203" pitchFamily="34" charset="0"/>
              </a:rPr>
              <a:t> </a:t>
            </a:r>
            <a:r>
              <a:rPr lang="en-US" dirty="0" err="1">
                <a:latin typeface="Bahnschrift Condensed" panose="020B0502040204020203" pitchFamily="34" charset="0"/>
              </a:rPr>
              <a:t>menjadi</a:t>
            </a:r>
            <a:r>
              <a:rPr lang="en-US" dirty="0">
                <a:latin typeface="Bahnschrift Condensed" panose="020B0502040204020203" pitchFamily="34" charset="0"/>
              </a:rPr>
              <a:t> </a:t>
            </a:r>
            <a:r>
              <a:rPr lang="en-US" dirty="0" err="1">
                <a:latin typeface="Bahnschrift Condensed" panose="020B0502040204020203" pitchFamily="34" charset="0"/>
              </a:rPr>
              <a:t>sumber</a:t>
            </a:r>
            <a:r>
              <a:rPr lang="en-US" dirty="0">
                <a:latin typeface="Bahnschrift Condensed" panose="020B0502040204020203" pitchFamily="34" charset="0"/>
              </a:rPr>
              <a:t> </a:t>
            </a:r>
            <a:r>
              <a:rPr lang="en-US" dirty="0" err="1">
                <a:latin typeface="Bahnschrift Condensed" panose="020B0502040204020203" pitchFamily="34" charset="0"/>
              </a:rPr>
              <a:t>pendanaan</a:t>
            </a:r>
            <a:endParaRPr lang="en-US" dirty="0">
              <a:latin typeface="Bahnschrift Condensed" panose="020B0502040204020203" pitchFamily="34" charset="0"/>
            </a:endParaRPr>
          </a:p>
          <a:p>
            <a:pPr marL="285750" indent="-285750">
              <a:buFont typeface="Wingdings" panose="05000000000000000000" pitchFamily="2" charset="2"/>
              <a:buChar char="q"/>
            </a:pPr>
            <a:r>
              <a:rPr lang="en-US" dirty="0" err="1">
                <a:latin typeface="Bahnschrift Condensed" panose="020B0502040204020203" pitchFamily="34" charset="0"/>
              </a:rPr>
              <a:t>Jika</a:t>
            </a:r>
            <a:r>
              <a:rPr lang="en-US" dirty="0">
                <a:latin typeface="Bahnschrift Condensed" panose="020B0502040204020203" pitchFamily="34" charset="0"/>
              </a:rPr>
              <a:t> </a:t>
            </a:r>
            <a:r>
              <a:rPr lang="en-US" dirty="0" err="1">
                <a:latin typeface="Bahnschrift Condensed" panose="020B0502040204020203" pitchFamily="34" charset="0"/>
              </a:rPr>
              <a:t>asimetri</a:t>
            </a:r>
            <a:r>
              <a:rPr lang="en-US" dirty="0">
                <a:latin typeface="Bahnschrift Condensed" panose="020B0502040204020203" pitchFamily="34" charset="0"/>
              </a:rPr>
              <a:t> </a:t>
            </a:r>
            <a:r>
              <a:rPr lang="en-US" dirty="0" err="1">
                <a:latin typeface="Bahnschrift Condensed" panose="020B0502040204020203" pitchFamily="34" charset="0"/>
              </a:rPr>
              <a:t>pajak</a:t>
            </a:r>
            <a:r>
              <a:rPr lang="en-US" dirty="0">
                <a:latin typeface="Bahnschrift Condensed" panose="020B0502040204020203" pitchFamily="34" charset="0"/>
              </a:rPr>
              <a:t> </a:t>
            </a:r>
            <a:r>
              <a:rPr lang="en-US" dirty="0" err="1">
                <a:latin typeface="Bahnschrift Condensed" panose="020B0502040204020203" pitchFamily="34" charset="0"/>
              </a:rPr>
              <a:t>semakin</a:t>
            </a:r>
            <a:r>
              <a:rPr lang="en-US" dirty="0">
                <a:latin typeface="Bahnschrift Condensed" panose="020B0502040204020203" pitchFamily="34" charset="0"/>
              </a:rPr>
              <a:t> </a:t>
            </a:r>
            <a:r>
              <a:rPr lang="en-US" dirty="0" err="1">
                <a:latin typeface="Bahnschrift Condensed" panose="020B0502040204020203" pitchFamily="34" charset="0"/>
              </a:rPr>
              <a:t>besar</a:t>
            </a:r>
            <a:r>
              <a:rPr lang="en-US" dirty="0">
                <a:latin typeface="Bahnschrift Condensed" panose="020B0502040204020203" pitchFamily="34" charset="0"/>
              </a:rPr>
              <a:t> </a:t>
            </a:r>
            <a:r>
              <a:rPr lang="en-US" dirty="0" err="1">
                <a:latin typeface="Bahnschrift Condensed" panose="020B0502040204020203" pitchFamily="34" charset="0"/>
              </a:rPr>
              <a:t>maka</a:t>
            </a:r>
            <a:r>
              <a:rPr lang="en-US" dirty="0">
                <a:latin typeface="Bahnschrift Condensed" panose="020B0502040204020203" pitchFamily="34" charset="0"/>
              </a:rPr>
              <a:t> leasing </a:t>
            </a:r>
            <a:r>
              <a:rPr lang="en-US" dirty="0" err="1">
                <a:latin typeface="Bahnschrift Condensed" panose="020B0502040204020203" pitchFamily="34" charset="0"/>
              </a:rPr>
              <a:t>menjadi</a:t>
            </a:r>
            <a:r>
              <a:rPr lang="en-US" dirty="0">
                <a:latin typeface="Bahnschrift Condensed" panose="020B0502040204020203" pitchFamily="34" charset="0"/>
              </a:rPr>
              <a:t> </a:t>
            </a:r>
            <a:r>
              <a:rPr lang="en-US" dirty="0" err="1">
                <a:latin typeface="Bahnschrift Condensed" panose="020B0502040204020203" pitchFamily="34" charset="0"/>
              </a:rPr>
              <a:t>semakin</a:t>
            </a:r>
            <a:r>
              <a:rPr lang="en-US" dirty="0">
                <a:latin typeface="Bahnschrift Condensed" panose="020B0502040204020203" pitchFamily="34" charset="0"/>
              </a:rPr>
              <a:t> </a:t>
            </a:r>
            <a:r>
              <a:rPr lang="en-US" dirty="0" err="1">
                <a:latin typeface="Bahnschrift Condensed" panose="020B0502040204020203" pitchFamily="34" charset="0"/>
              </a:rPr>
              <a:t>menarik</a:t>
            </a:r>
            <a:endParaRPr lang="en-US" dirty="0">
              <a:latin typeface="Bahnschrift Condensed" panose="020B0502040204020203" pitchFamily="34" charset="0"/>
            </a:endParaRPr>
          </a:p>
          <a:p>
            <a:pPr marL="285750" indent="-285750">
              <a:buFont typeface="Wingdings" panose="05000000000000000000" pitchFamily="2" charset="2"/>
              <a:buChar char="q"/>
            </a:pPr>
            <a:r>
              <a:rPr lang="en-US" dirty="0" err="1">
                <a:latin typeface="Bahnschrift Condensed" panose="020B0502040204020203" pitchFamily="34" charset="0"/>
              </a:rPr>
              <a:t>Pajak</a:t>
            </a:r>
            <a:r>
              <a:rPr lang="en-US" dirty="0">
                <a:latin typeface="Bahnschrift Condensed" panose="020B0502040204020203" pitchFamily="34" charset="0"/>
              </a:rPr>
              <a:t> yang </a:t>
            </a:r>
            <a:r>
              <a:rPr lang="en-US" dirty="0" err="1">
                <a:latin typeface="Bahnschrift Condensed" panose="020B0502040204020203" pitchFamily="34" charset="0"/>
              </a:rPr>
              <a:t>berkaitan</a:t>
            </a:r>
            <a:r>
              <a:rPr lang="en-US" dirty="0">
                <a:latin typeface="Bahnschrift Condensed" panose="020B0502040204020203" pitchFamily="34" charset="0"/>
              </a:rPr>
              <a:t> </a:t>
            </a:r>
            <a:r>
              <a:rPr lang="en-US" dirty="0" err="1">
                <a:latin typeface="Bahnschrift Condensed" panose="020B0502040204020203" pitchFamily="34" charset="0"/>
              </a:rPr>
              <a:t>dengan</a:t>
            </a:r>
            <a:r>
              <a:rPr lang="en-US" dirty="0">
                <a:latin typeface="Bahnschrift Condensed" panose="020B0502040204020203" pitchFamily="34" charset="0"/>
              </a:rPr>
              <a:t> </a:t>
            </a:r>
            <a:r>
              <a:rPr lang="en-US" dirty="0" err="1">
                <a:latin typeface="Bahnschrift Condensed" panose="020B0502040204020203" pitchFamily="34" charset="0"/>
              </a:rPr>
              <a:t>kepemilikan</a:t>
            </a:r>
            <a:r>
              <a:rPr lang="en-US" dirty="0">
                <a:latin typeface="Bahnschrift Condensed" panose="020B0502040204020203" pitchFamily="34" charset="0"/>
              </a:rPr>
              <a:t> asset yang </a:t>
            </a:r>
            <a:r>
              <a:rPr lang="en-US" dirty="0" err="1">
                <a:latin typeface="Bahnschrift Condensed" panose="020B0502040204020203" pitchFamily="34" charset="0"/>
              </a:rPr>
              <a:t>dibeli</a:t>
            </a:r>
            <a:r>
              <a:rPr lang="en-US" dirty="0">
                <a:latin typeface="Bahnschrift Condensed" panose="020B0502040204020203" pitchFamily="34" charset="0"/>
              </a:rPr>
              <a:t> </a:t>
            </a:r>
            <a:r>
              <a:rPr lang="en-US" dirty="0" err="1">
                <a:latin typeface="Bahnschrift Condensed" panose="020B0502040204020203" pitchFamily="34" charset="0"/>
              </a:rPr>
              <a:t>dengan</a:t>
            </a:r>
            <a:r>
              <a:rPr lang="en-US" dirty="0">
                <a:latin typeface="Bahnschrift Condensed" panose="020B0502040204020203" pitchFamily="34" charset="0"/>
              </a:rPr>
              <a:t> utang </a:t>
            </a:r>
            <a:r>
              <a:rPr lang="en-US" dirty="0" err="1">
                <a:latin typeface="Bahnschrift Condensed" panose="020B0502040204020203" pitchFamily="34" charset="0"/>
              </a:rPr>
              <a:t>diturunkan</a:t>
            </a:r>
            <a:r>
              <a:rPr lang="en-US" dirty="0">
                <a:latin typeface="Bahnschrift Condensed" panose="020B0502040204020203" pitchFamily="34" charset="0"/>
              </a:rPr>
              <a:t> </a:t>
            </a:r>
            <a:r>
              <a:rPr lang="en-US" dirty="0" err="1">
                <a:latin typeface="Bahnschrift Condensed" panose="020B0502040204020203" pitchFamily="34" charset="0"/>
              </a:rPr>
              <a:t>dari</a:t>
            </a:r>
            <a:r>
              <a:rPr lang="en-US" dirty="0">
                <a:latin typeface="Bahnschrift Condensed" panose="020B0502040204020203" pitchFamily="34" charset="0"/>
              </a:rPr>
              <a:t> </a:t>
            </a:r>
            <a:r>
              <a:rPr lang="en-US" dirty="0" err="1">
                <a:latin typeface="Bahnschrift Condensed" panose="020B0502040204020203" pitchFamily="34" charset="0"/>
              </a:rPr>
              <a:t>penghematan</a:t>
            </a:r>
            <a:r>
              <a:rPr lang="en-US" dirty="0">
                <a:latin typeface="Bahnschrift Condensed" panose="020B0502040204020203" pitchFamily="34" charset="0"/>
              </a:rPr>
              <a:t> </a:t>
            </a:r>
            <a:r>
              <a:rPr lang="en-US" dirty="0" err="1">
                <a:latin typeface="Bahnschrift Condensed" panose="020B0502040204020203" pitchFamily="34" charset="0"/>
              </a:rPr>
              <a:t>pajak</a:t>
            </a:r>
            <a:r>
              <a:rPr lang="en-US" dirty="0">
                <a:latin typeface="Bahnschrift Condensed" panose="020B0502040204020203" pitchFamily="34" charset="0"/>
              </a:rPr>
              <a:t> </a:t>
            </a:r>
            <a:r>
              <a:rPr lang="en-US" dirty="0" err="1">
                <a:latin typeface="Bahnschrift Condensed" panose="020B0502040204020203" pitchFamily="34" charset="0"/>
              </a:rPr>
              <a:t>karena</a:t>
            </a:r>
            <a:r>
              <a:rPr lang="en-US" dirty="0">
                <a:latin typeface="Bahnschrift Condensed" panose="020B0502040204020203" pitchFamily="34" charset="0"/>
              </a:rPr>
              <a:t> </a:t>
            </a:r>
            <a:r>
              <a:rPr lang="en-US" dirty="0" err="1">
                <a:latin typeface="Bahnschrift Condensed" panose="020B0502040204020203" pitchFamily="34" charset="0"/>
              </a:rPr>
              <a:t>depresiasi</a:t>
            </a:r>
            <a:r>
              <a:rPr lang="en-US" dirty="0">
                <a:latin typeface="Bahnschrift Condensed" panose="020B0502040204020203" pitchFamily="34" charset="0"/>
              </a:rPr>
              <a:t> dan </a:t>
            </a:r>
            <a:r>
              <a:rPr lang="en-US" dirty="0" err="1">
                <a:latin typeface="Bahnschrift Condensed" panose="020B0502040204020203" pitchFamily="34" charset="0"/>
              </a:rPr>
              <a:t>biaya</a:t>
            </a:r>
            <a:r>
              <a:rPr lang="en-US" dirty="0">
                <a:latin typeface="Bahnschrift Condensed" panose="020B0502040204020203" pitchFamily="34" charset="0"/>
              </a:rPr>
              <a:t> </a:t>
            </a:r>
            <a:r>
              <a:rPr lang="en-US" dirty="0" err="1">
                <a:latin typeface="Bahnschrift Condensed" panose="020B0502040204020203" pitchFamily="34" charset="0"/>
              </a:rPr>
              <a:t>bunga</a:t>
            </a:r>
            <a:r>
              <a:rPr lang="en-US" dirty="0">
                <a:latin typeface="Bahnschrift Condensed" panose="020B0502040204020203" pitchFamily="34" charset="0"/>
              </a:rPr>
              <a:t> </a:t>
            </a:r>
            <a:r>
              <a:rPr lang="en-US" dirty="0" err="1">
                <a:latin typeface="Bahnschrift Condensed" panose="020B0502040204020203" pitchFamily="34" charset="0"/>
              </a:rPr>
              <a:t>bisa</a:t>
            </a:r>
            <a:r>
              <a:rPr lang="en-US" dirty="0">
                <a:latin typeface="Bahnschrift Condensed" panose="020B0502040204020203" pitchFamily="34" charset="0"/>
              </a:rPr>
              <a:t> </a:t>
            </a:r>
            <a:r>
              <a:rPr lang="en-US" dirty="0" err="1">
                <a:latin typeface="Bahnschrift Condensed" panose="020B0502040204020203" pitchFamily="34" charset="0"/>
              </a:rPr>
              <a:t>dipakai</a:t>
            </a:r>
            <a:r>
              <a:rPr lang="en-US" dirty="0">
                <a:latin typeface="Bahnschrift Condensed" panose="020B0502040204020203" pitchFamily="34" charset="0"/>
              </a:rPr>
              <a:t> </a:t>
            </a:r>
            <a:r>
              <a:rPr lang="en-US" dirty="0" err="1">
                <a:latin typeface="Bahnschrift Condensed" panose="020B0502040204020203" pitchFamily="34" charset="0"/>
              </a:rPr>
              <a:t>sebagai</a:t>
            </a:r>
            <a:r>
              <a:rPr lang="en-US" dirty="0">
                <a:latin typeface="Bahnschrift Condensed" panose="020B0502040204020203" pitchFamily="34" charset="0"/>
              </a:rPr>
              <a:t> </a:t>
            </a:r>
            <a:r>
              <a:rPr lang="en-US" dirty="0" err="1">
                <a:latin typeface="Bahnschrift Condensed" panose="020B0502040204020203" pitchFamily="34" charset="0"/>
              </a:rPr>
              <a:t>pengurang</a:t>
            </a:r>
            <a:r>
              <a:rPr lang="en-US" dirty="0">
                <a:latin typeface="Bahnschrift Condensed" panose="020B0502040204020203" pitchFamily="34" charset="0"/>
              </a:rPr>
              <a:t> </a:t>
            </a:r>
            <a:r>
              <a:rPr lang="en-US" dirty="0" err="1">
                <a:latin typeface="Bahnschrift Condensed" panose="020B0502040204020203" pitchFamily="34" charset="0"/>
              </a:rPr>
              <a:t>pajak</a:t>
            </a:r>
            <a:r>
              <a:rPr lang="en-US" dirty="0">
                <a:latin typeface="Bahnschrift Condensed" panose="020B0502040204020203" pitchFamily="34" charset="0"/>
              </a:rPr>
              <a:t>.</a:t>
            </a:r>
          </a:p>
          <a:p>
            <a:pPr marL="285750" indent="-285750">
              <a:buFont typeface="Wingdings" panose="05000000000000000000" pitchFamily="2" charset="2"/>
              <a:buChar char="q"/>
            </a:pPr>
            <a:r>
              <a:rPr lang="en-US" dirty="0" err="1">
                <a:latin typeface="Bahnschrift Condensed" panose="020B0502040204020203" pitchFamily="34" charset="0"/>
              </a:rPr>
              <a:t>Jika</a:t>
            </a:r>
            <a:r>
              <a:rPr lang="en-US" dirty="0">
                <a:latin typeface="Bahnschrift Condensed" panose="020B0502040204020203" pitchFamily="34" charset="0"/>
              </a:rPr>
              <a:t> </a:t>
            </a:r>
            <a:r>
              <a:rPr lang="en-US" dirty="0" err="1">
                <a:latin typeface="Bahnschrift Condensed" panose="020B0502040204020203" pitchFamily="34" charset="0"/>
              </a:rPr>
              <a:t>perusahaan</a:t>
            </a:r>
            <a:r>
              <a:rPr lang="en-US" dirty="0">
                <a:latin typeface="Bahnschrift Condensed" panose="020B0502040204020203" pitchFamily="34" charset="0"/>
              </a:rPr>
              <a:t> </a:t>
            </a:r>
            <a:r>
              <a:rPr lang="en-US" dirty="0" err="1">
                <a:latin typeface="Bahnschrift Condensed" panose="020B0502040204020203" pitchFamily="34" charset="0"/>
              </a:rPr>
              <a:t>mempunyai</a:t>
            </a:r>
            <a:r>
              <a:rPr lang="en-US" dirty="0">
                <a:latin typeface="Bahnschrift Condensed" panose="020B0502040204020203" pitchFamily="34" charset="0"/>
              </a:rPr>
              <a:t> </a:t>
            </a:r>
            <a:r>
              <a:rPr lang="en-US" dirty="0" err="1">
                <a:latin typeface="Bahnschrift Condensed" panose="020B0502040204020203" pitchFamily="34" charset="0"/>
              </a:rPr>
              <a:t>tingkat</a:t>
            </a:r>
            <a:r>
              <a:rPr lang="en-US" dirty="0">
                <a:latin typeface="Bahnschrift Condensed" panose="020B0502040204020203" pitchFamily="34" charset="0"/>
              </a:rPr>
              <a:t> </a:t>
            </a:r>
            <a:r>
              <a:rPr lang="en-US" dirty="0" err="1">
                <a:latin typeface="Bahnschrift Condensed" panose="020B0502040204020203" pitchFamily="34" charset="0"/>
              </a:rPr>
              <a:t>pajak</a:t>
            </a:r>
            <a:r>
              <a:rPr lang="en-US" dirty="0">
                <a:latin typeface="Bahnschrift Condensed" panose="020B0502040204020203" pitchFamily="34" charset="0"/>
              </a:rPr>
              <a:t> yang </a:t>
            </a:r>
            <a:r>
              <a:rPr lang="en-US" dirty="0" err="1">
                <a:latin typeface="Bahnschrift Condensed" panose="020B0502040204020203" pitchFamily="34" charset="0"/>
              </a:rPr>
              <a:t>lebih</a:t>
            </a:r>
            <a:r>
              <a:rPr lang="en-US" dirty="0">
                <a:latin typeface="Bahnschrift Condensed" panose="020B0502040204020203" pitchFamily="34" charset="0"/>
              </a:rPr>
              <a:t> </a:t>
            </a:r>
            <a:r>
              <a:rPr lang="en-US" dirty="0" err="1">
                <a:latin typeface="Bahnschrift Condensed" panose="020B0502040204020203" pitchFamily="34" charset="0"/>
              </a:rPr>
              <a:t>tinggi</a:t>
            </a:r>
            <a:r>
              <a:rPr lang="en-US" dirty="0">
                <a:latin typeface="Bahnschrift Condensed" panose="020B0502040204020203" pitchFamily="34" charset="0"/>
              </a:rPr>
              <a:t> </a:t>
            </a:r>
            <a:r>
              <a:rPr lang="en-US" dirty="0" err="1">
                <a:latin typeface="Bahnschrift Condensed" panose="020B0502040204020203" pitchFamily="34" charset="0"/>
              </a:rPr>
              <a:t>dibandingkan</a:t>
            </a:r>
            <a:r>
              <a:rPr lang="en-US" dirty="0">
                <a:latin typeface="Bahnschrift Condensed" panose="020B0502040204020203" pitchFamily="34" charset="0"/>
              </a:rPr>
              <a:t> </a:t>
            </a:r>
            <a:r>
              <a:rPr lang="en-US" dirty="0" err="1">
                <a:latin typeface="Bahnschrift Condensed" panose="020B0502040204020203" pitchFamily="34" charset="0"/>
              </a:rPr>
              <a:t>perusahaan</a:t>
            </a:r>
            <a:r>
              <a:rPr lang="en-US" dirty="0">
                <a:latin typeface="Bahnschrift Condensed" panose="020B0502040204020203" pitchFamily="34" charset="0"/>
              </a:rPr>
              <a:t> lain </a:t>
            </a:r>
            <a:r>
              <a:rPr lang="en-US" dirty="0" err="1">
                <a:latin typeface="Bahnschrift Condensed" panose="020B0502040204020203" pitchFamily="34" charset="0"/>
              </a:rPr>
              <a:t>maka</a:t>
            </a:r>
            <a:r>
              <a:rPr lang="en-US" dirty="0">
                <a:latin typeface="Bahnschrift Condensed" panose="020B0502040204020203" pitchFamily="34" charset="0"/>
              </a:rPr>
              <a:t> </a:t>
            </a:r>
            <a:r>
              <a:rPr lang="en-US" dirty="0" err="1">
                <a:latin typeface="Bahnschrift Condensed" panose="020B0502040204020203" pitchFamily="34" charset="0"/>
              </a:rPr>
              <a:t>perusahaan</a:t>
            </a:r>
            <a:r>
              <a:rPr lang="en-US" dirty="0">
                <a:latin typeface="Bahnschrift Condensed" panose="020B0502040204020203" pitchFamily="34" charset="0"/>
              </a:rPr>
              <a:t> </a:t>
            </a:r>
            <a:r>
              <a:rPr lang="en-US" dirty="0" err="1">
                <a:latin typeface="Bahnschrift Condensed" panose="020B0502040204020203" pitchFamily="34" charset="0"/>
              </a:rPr>
              <a:t>dengan</a:t>
            </a:r>
            <a:r>
              <a:rPr lang="en-US" dirty="0">
                <a:latin typeface="Bahnschrift Condensed" panose="020B0502040204020203" pitchFamily="34" charset="0"/>
              </a:rPr>
              <a:t> </a:t>
            </a:r>
            <a:r>
              <a:rPr lang="en-US" dirty="0" err="1">
                <a:latin typeface="Bahnschrift Condensed" panose="020B0502040204020203" pitchFamily="34" charset="0"/>
              </a:rPr>
              <a:t>pajak</a:t>
            </a:r>
            <a:r>
              <a:rPr lang="en-US" dirty="0">
                <a:latin typeface="Bahnschrift Condensed" panose="020B0502040204020203" pitchFamily="34" charset="0"/>
              </a:rPr>
              <a:t> yang </a:t>
            </a:r>
            <a:r>
              <a:rPr lang="en-US" dirty="0" err="1">
                <a:latin typeface="Bahnschrift Condensed" panose="020B0502040204020203" pitchFamily="34" charset="0"/>
              </a:rPr>
              <a:t>tinggi</a:t>
            </a:r>
            <a:r>
              <a:rPr lang="en-US" dirty="0">
                <a:latin typeface="Bahnschrift Condensed" panose="020B0502040204020203" pitchFamily="34" charset="0"/>
              </a:rPr>
              <a:t> </a:t>
            </a:r>
            <a:r>
              <a:rPr lang="en-US" dirty="0" err="1">
                <a:latin typeface="Bahnschrift Condensed" panose="020B0502040204020203" pitchFamily="34" charset="0"/>
              </a:rPr>
              <a:t>tersebut</a:t>
            </a:r>
            <a:r>
              <a:rPr lang="en-US" dirty="0">
                <a:latin typeface="Bahnschrift Condensed" panose="020B0502040204020203" pitchFamily="34" charset="0"/>
              </a:rPr>
              <a:t> </a:t>
            </a:r>
            <a:r>
              <a:rPr lang="en-US" dirty="0" err="1">
                <a:latin typeface="Bahnschrift Condensed" panose="020B0502040204020203" pitchFamily="34" charset="0"/>
              </a:rPr>
              <a:t>bisa</a:t>
            </a:r>
            <a:r>
              <a:rPr lang="en-US" dirty="0">
                <a:latin typeface="Bahnschrift Condensed" panose="020B0502040204020203" pitchFamily="34" charset="0"/>
              </a:rPr>
              <a:t> </a:t>
            </a:r>
            <a:r>
              <a:rPr lang="en-US" dirty="0" err="1">
                <a:latin typeface="Bahnschrift Condensed" panose="020B0502040204020203" pitchFamily="34" charset="0"/>
              </a:rPr>
              <a:t>bertindak</a:t>
            </a:r>
            <a:r>
              <a:rPr lang="en-US" dirty="0">
                <a:latin typeface="Bahnschrift Condensed" panose="020B0502040204020203" pitchFamily="34" charset="0"/>
              </a:rPr>
              <a:t> </a:t>
            </a:r>
            <a:r>
              <a:rPr lang="en-US" dirty="0" err="1">
                <a:latin typeface="Bahnschrift Condensed" panose="020B0502040204020203" pitchFamily="34" charset="0"/>
              </a:rPr>
              <a:t>sebagai</a:t>
            </a:r>
            <a:r>
              <a:rPr lang="en-US" dirty="0">
                <a:latin typeface="Bahnschrift Condensed" panose="020B0502040204020203" pitchFamily="34" charset="0"/>
              </a:rPr>
              <a:t> </a:t>
            </a:r>
            <a:r>
              <a:rPr lang="en-US" dirty="0" err="1">
                <a:latin typeface="Bahnschrift Condensed" panose="020B0502040204020203" pitchFamily="34" charset="0"/>
              </a:rPr>
              <a:t>perusahaan</a:t>
            </a:r>
            <a:r>
              <a:rPr lang="en-US" dirty="0">
                <a:latin typeface="Bahnschrift Condensed" panose="020B0502040204020203" pitchFamily="34" charset="0"/>
              </a:rPr>
              <a:t> leasing </a:t>
            </a:r>
            <a:r>
              <a:rPr lang="en-US" dirty="0" err="1">
                <a:latin typeface="Bahnschrift Condensed" panose="020B0502040204020203" pitchFamily="34" charset="0"/>
              </a:rPr>
              <a:t>yaitu</a:t>
            </a:r>
            <a:r>
              <a:rPr lang="en-US" dirty="0">
                <a:latin typeface="Bahnschrift Condensed" panose="020B0502040204020203" pitchFamily="34" charset="0"/>
              </a:rPr>
              <a:t> </a:t>
            </a:r>
            <a:r>
              <a:rPr lang="en-US" dirty="0" err="1">
                <a:latin typeface="Bahnschrift Condensed" panose="020B0502040204020203" pitchFamily="34" charset="0"/>
              </a:rPr>
              <a:t>membeli</a:t>
            </a:r>
            <a:r>
              <a:rPr lang="en-US" dirty="0">
                <a:latin typeface="Bahnschrift Condensed" panose="020B0502040204020203" pitchFamily="34" charset="0"/>
              </a:rPr>
              <a:t> asset </a:t>
            </a:r>
            <a:r>
              <a:rPr lang="en-US" dirty="0" err="1">
                <a:latin typeface="Bahnschrift Condensed" panose="020B0502040204020203" pitchFamily="34" charset="0"/>
              </a:rPr>
              <a:t>dengan</a:t>
            </a:r>
            <a:r>
              <a:rPr lang="en-US" dirty="0">
                <a:latin typeface="Bahnschrift Condensed" panose="020B0502040204020203" pitchFamily="34" charset="0"/>
              </a:rPr>
              <a:t> </a:t>
            </a:r>
            <a:r>
              <a:rPr lang="en-US" dirty="0" err="1">
                <a:latin typeface="Bahnschrift Condensed" panose="020B0502040204020203" pitchFamily="34" charset="0"/>
              </a:rPr>
              <a:t>menggunakan</a:t>
            </a:r>
            <a:r>
              <a:rPr lang="en-US" dirty="0">
                <a:latin typeface="Bahnschrift Condensed" panose="020B0502040204020203" pitchFamily="34" charset="0"/>
              </a:rPr>
              <a:t> utang </a:t>
            </a:r>
            <a:r>
              <a:rPr lang="en-US" dirty="0" err="1">
                <a:latin typeface="Bahnschrift Condensed" panose="020B0502040204020203" pitchFamily="34" charset="0"/>
              </a:rPr>
              <a:t>kemudian</a:t>
            </a:r>
            <a:r>
              <a:rPr lang="en-US" dirty="0">
                <a:latin typeface="Bahnschrift Condensed" panose="020B0502040204020203" pitchFamily="34" charset="0"/>
              </a:rPr>
              <a:t> </a:t>
            </a:r>
            <a:r>
              <a:rPr lang="en-US" dirty="0" err="1">
                <a:latin typeface="Bahnschrift Condensed" panose="020B0502040204020203" pitchFamily="34" charset="0"/>
              </a:rPr>
              <a:t>menyewakan</a:t>
            </a:r>
            <a:r>
              <a:rPr lang="en-US" dirty="0">
                <a:latin typeface="Bahnschrift Condensed" panose="020B0502040204020203" pitchFamily="34" charset="0"/>
              </a:rPr>
              <a:t> </a:t>
            </a:r>
            <a:r>
              <a:rPr lang="en-US" dirty="0" err="1">
                <a:latin typeface="Bahnschrift Condensed" panose="020B0502040204020203" pitchFamily="34" charset="0"/>
              </a:rPr>
              <a:t>ke</a:t>
            </a:r>
            <a:r>
              <a:rPr lang="en-US" dirty="0">
                <a:latin typeface="Bahnschrift Condensed" panose="020B0502040204020203" pitchFamily="34" charset="0"/>
              </a:rPr>
              <a:t> </a:t>
            </a:r>
            <a:r>
              <a:rPr lang="en-US" dirty="0" err="1">
                <a:latin typeface="Bahnschrift Condensed" panose="020B0502040204020203" pitchFamily="34" charset="0"/>
              </a:rPr>
              <a:t>perusahaan</a:t>
            </a:r>
            <a:r>
              <a:rPr lang="en-US" dirty="0">
                <a:latin typeface="Bahnschrift Condensed" panose="020B0502040204020203" pitchFamily="34" charset="0"/>
              </a:rPr>
              <a:t> </a:t>
            </a:r>
            <a:r>
              <a:rPr lang="en-US" dirty="0" err="1">
                <a:latin typeface="Bahnschrift Condensed" panose="020B0502040204020203" pitchFamily="34" charset="0"/>
              </a:rPr>
              <a:t>dengan</a:t>
            </a:r>
            <a:r>
              <a:rPr lang="en-US" dirty="0">
                <a:latin typeface="Bahnschrift Condensed" panose="020B0502040204020203" pitchFamily="34" charset="0"/>
              </a:rPr>
              <a:t> </a:t>
            </a:r>
            <a:r>
              <a:rPr lang="en-US" dirty="0" err="1">
                <a:latin typeface="Bahnschrift Condensed" panose="020B0502040204020203" pitchFamily="34" charset="0"/>
              </a:rPr>
              <a:t>tingkat</a:t>
            </a:r>
            <a:r>
              <a:rPr lang="en-US" dirty="0">
                <a:latin typeface="Bahnschrift Condensed" panose="020B0502040204020203" pitchFamily="34" charset="0"/>
              </a:rPr>
              <a:t> </a:t>
            </a:r>
            <a:r>
              <a:rPr lang="en-US" dirty="0" err="1">
                <a:latin typeface="Bahnschrift Condensed" panose="020B0502040204020203" pitchFamily="34" charset="0"/>
              </a:rPr>
              <a:t>pajak</a:t>
            </a:r>
            <a:r>
              <a:rPr lang="en-US" dirty="0">
                <a:latin typeface="Bahnschrift Condensed" panose="020B0502040204020203" pitchFamily="34" charset="0"/>
              </a:rPr>
              <a:t> yang </a:t>
            </a:r>
            <a:r>
              <a:rPr lang="en-US" dirty="0" err="1">
                <a:latin typeface="Bahnschrift Condensed" panose="020B0502040204020203" pitchFamily="34" charset="0"/>
              </a:rPr>
              <a:t>lebih</a:t>
            </a:r>
            <a:r>
              <a:rPr lang="en-US" dirty="0">
                <a:latin typeface="Bahnschrift Condensed" panose="020B0502040204020203" pitchFamily="34" charset="0"/>
              </a:rPr>
              <a:t> </a:t>
            </a:r>
            <a:r>
              <a:rPr lang="en-US" dirty="0" err="1">
                <a:latin typeface="Bahnschrift Condensed" panose="020B0502040204020203" pitchFamily="34" charset="0"/>
              </a:rPr>
              <a:t>rendah</a:t>
            </a:r>
            <a:r>
              <a:rPr lang="en-US" dirty="0">
                <a:latin typeface="Bahnschrift Condensed" panose="020B0502040204020203" pitchFamily="34" charset="0"/>
              </a:rPr>
              <a:t>.</a:t>
            </a:r>
          </a:p>
        </p:txBody>
      </p:sp>
      <p:sp>
        <p:nvSpPr>
          <p:cNvPr id="6" name="TextBox 5">
            <a:extLst>
              <a:ext uri="{FF2B5EF4-FFF2-40B4-BE49-F238E27FC236}">
                <a16:creationId xmlns:a16="http://schemas.microsoft.com/office/drawing/2014/main" xmlns="" id="{F889C524-5159-4D79-86F2-F722007D01A6}"/>
              </a:ext>
            </a:extLst>
          </p:cNvPr>
          <p:cNvSpPr txBox="1"/>
          <p:nvPr/>
        </p:nvSpPr>
        <p:spPr>
          <a:xfrm>
            <a:off x="8226447" y="1275422"/>
            <a:ext cx="3681073" cy="5355312"/>
          </a:xfrm>
          <a:prstGeom prst="rect">
            <a:avLst/>
          </a:prstGeom>
          <a:solidFill>
            <a:schemeClr val="bg1"/>
          </a:solidFill>
          <a:ln>
            <a:noFill/>
          </a:ln>
        </p:spPr>
        <p:txBody>
          <a:bodyPr wrap="square" rtlCol="0">
            <a:spAutoFit/>
          </a:bodyPr>
          <a:lstStyle/>
          <a:p>
            <a:pPr marL="285750" indent="-285750">
              <a:buFont typeface="Wingdings" panose="05000000000000000000" pitchFamily="2" charset="2"/>
              <a:buChar char="q"/>
            </a:pPr>
            <a:r>
              <a:rPr lang="en-US" dirty="0">
                <a:latin typeface="Bahnschrift Condensed" panose="020B0502040204020203" pitchFamily="34" charset="0"/>
              </a:rPr>
              <a:t>Perusahaan leasing </a:t>
            </a:r>
            <a:r>
              <a:rPr lang="en-US" dirty="0" err="1">
                <a:latin typeface="Bahnschrift Condensed" panose="020B0502040204020203" pitchFamily="34" charset="0"/>
              </a:rPr>
              <a:t>tersebut</a:t>
            </a:r>
            <a:r>
              <a:rPr lang="en-US" dirty="0">
                <a:latin typeface="Bahnschrift Condensed" panose="020B0502040204020203" pitchFamily="34" charset="0"/>
              </a:rPr>
              <a:t> </a:t>
            </a:r>
            <a:r>
              <a:rPr lang="en-US" dirty="0" err="1">
                <a:latin typeface="Bahnschrift Condensed" panose="020B0502040204020203" pitchFamily="34" charset="0"/>
              </a:rPr>
              <a:t>bisa</a:t>
            </a:r>
            <a:r>
              <a:rPr lang="en-US" dirty="0">
                <a:latin typeface="Bahnschrift Condensed" panose="020B0502040204020203" pitchFamily="34" charset="0"/>
              </a:rPr>
              <a:t> </a:t>
            </a:r>
            <a:r>
              <a:rPr lang="en-US" dirty="0" err="1">
                <a:latin typeface="Bahnschrift Condensed" panose="020B0502040204020203" pitchFamily="34" charset="0"/>
              </a:rPr>
              <a:t>memanfaatkan</a:t>
            </a:r>
            <a:r>
              <a:rPr lang="en-US" dirty="0">
                <a:latin typeface="Bahnschrift Condensed" panose="020B0502040204020203" pitchFamily="34" charset="0"/>
              </a:rPr>
              <a:t> </a:t>
            </a:r>
            <a:r>
              <a:rPr lang="en-US" dirty="0" err="1">
                <a:latin typeface="Bahnschrift Condensed" panose="020B0502040204020203" pitchFamily="34" charset="0"/>
              </a:rPr>
              <a:t>penghematan</a:t>
            </a:r>
            <a:r>
              <a:rPr lang="en-US" dirty="0">
                <a:latin typeface="Bahnschrift Condensed" panose="020B0502040204020203" pitchFamily="34" charset="0"/>
              </a:rPr>
              <a:t> </a:t>
            </a:r>
            <a:r>
              <a:rPr lang="en-US" dirty="0" err="1">
                <a:latin typeface="Bahnschrift Condensed" panose="020B0502040204020203" pitchFamily="34" charset="0"/>
              </a:rPr>
              <a:t>pajak</a:t>
            </a:r>
            <a:r>
              <a:rPr lang="en-US" dirty="0">
                <a:latin typeface="Bahnschrift Condensed" panose="020B0502040204020203" pitchFamily="34" charset="0"/>
              </a:rPr>
              <a:t> </a:t>
            </a:r>
            <a:r>
              <a:rPr lang="en-US" dirty="0" err="1">
                <a:latin typeface="Bahnschrift Condensed" panose="020B0502040204020203" pitchFamily="34" charset="0"/>
              </a:rPr>
              <a:t>lebih</a:t>
            </a:r>
            <a:r>
              <a:rPr lang="en-US" dirty="0">
                <a:latin typeface="Bahnschrift Condensed" panose="020B0502040204020203" pitchFamily="34" charset="0"/>
              </a:rPr>
              <a:t> </a:t>
            </a:r>
            <a:r>
              <a:rPr lang="en-US" dirty="0" err="1">
                <a:latin typeface="Bahnschrift Condensed" panose="020B0502040204020203" pitchFamily="34" charset="0"/>
              </a:rPr>
              <a:t>efektif</a:t>
            </a:r>
            <a:r>
              <a:rPr lang="en-US" dirty="0">
                <a:latin typeface="Bahnschrift Condensed" panose="020B0502040204020203" pitchFamily="34" charset="0"/>
              </a:rPr>
              <a:t> dan </a:t>
            </a:r>
            <a:r>
              <a:rPr lang="en-US" dirty="0" err="1">
                <a:latin typeface="Bahnschrift Condensed" panose="020B0502040204020203" pitchFamily="34" charset="0"/>
              </a:rPr>
              <a:t>menyewakan</a:t>
            </a:r>
            <a:r>
              <a:rPr lang="en-US" dirty="0">
                <a:latin typeface="Bahnschrift Condensed" panose="020B0502040204020203" pitchFamily="34" charset="0"/>
              </a:rPr>
              <a:t> </a:t>
            </a:r>
            <a:r>
              <a:rPr lang="en-US" dirty="0" err="1">
                <a:latin typeface="Bahnschrift Condensed" panose="020B0502040204020203" pitchFamily="34" charset="0"/>
              </a:rPr>
              <a:t>kepada</a:t>
            </a:r>
            <a:r>
              <a:rPr lang="en-US" dirty="0">
                <a:latin typeface="Bahnschrift Condensed" panose="020B0502040204020203" pitchFamily="34" charset="0"/>
              </a:rPr>
              <a:t> lessee </a:t>
            </a:r>
            <a:r>
              <a:rPr lang="en-US" dirty="0" err="1">
                <a:latin typeface="Bahnschrift Condensed" panose="020B0502040204020203" pitchFamily="34" charset="0"/>
              </a:rPr>
              <a:t>sebagai</a:t>
            </a:r>
            <a:r>
              <a:rPr lang="en-US" dirty="0">
                <a:latin typeface="Bahnschrift Condensed" panose="020B0502040204020203" pitchFamily="34" charset="0"/>
              </a:rPr>
              <a:t> </a:t>
            </a:r>
            <a:r>
              <a:rPr lang="en-US" dirty="0" err="1">
                <a:latin typeface="Bahnschrift Condensed" panose="020B0502040204020203" pitchFamily="34" charset="0"/>
              </a:rPr>
              <a:t>perusahaan</a:t>
            </a:r>
            <a:r>
              <a:rPr lang="en-US" dirty="0">
                <a:latin typeface="Bahnschrift Condensed" panose="020B0502040204020203" pitchFamily="34" charset="0"/>
              </a:rPr>
              <a:t> </a:t>
            </a:r>
            <a:r>
              <a:rPr lang="en-US" dirty="0" err="1">
                <a:latin typeface="Bahnschrift Condensed" panose="020B0502040204020203" pitchFamily="34" charset="0"/>
              </a:rPr>
              <a:t>penyewa</a:t>
            </a:r>
            <a:r>
              <a:rPr lang="en-US" dirty="0">
                <a:latin typeface="Bahnschrift Condensed" panose="020B0502040204020203" pitchFamily="34" charset="0"/>
              </a:rPr>
              <a:t>, dan </a:t>
            </a:r>
            <a:r>
              <a:rPr lang="en-US" dirty="0" err="1">
                <a:latin typeface="Bahnschrift Condensed" panose="020B0502040204020203" pitchFamily="34" charset="0"/>
              </a:rPr>
              <a:t>akan</a:t>
            </a:r>
            <a:r>
              <a:rPr lang="en-US" dirty="0">
                <a:latin typeface="Bahnschrift Condensed" panose="020B0502040204020203" pitchFamily="34" charset="0"/>
              </a:rPr>
              <a:t> </a:t>
            </a:r>
            <a:r>
              <a:rPr lang="en-US" dirty="0" err="1">
                <a:latin typeface="Bahnschrift Condensed" panose="020B0502040204020203" pitchFamily="34" charset="0"/>
              </a:rPr>
              <a:t>memperoleh</a:t>
            </a:r>
            <a:r>
              <a:rPr lang="en-US" dirty="0">
                <a:latin typeface="Bahnschrift Condensed" panose="020B0502040204020203" pitchFamily="34" charset="0"/>
              </a:rPr>
              <a:t> </a:t>
            </a:r>
            <a:r>
              <a:rPr lang="en-US" dirty="0" err="1">
                <a:latin typeface="Bahnschrift Condensed" panose="020B0502040204020203" pitchFamily="34" charset="0"/>
              </a:rPr>
              <a:t>biaya</a:t>
            </a:r>
            <a:r>
              <a:rPr lang="en-US" dirty="0">
                <a:latin typeface="Bahnschrift Condensed" panose="020B0502040204020203" pitchFamily="34" charset="0"/>
              </a:rPr>
              <a:t> </a:t>
            </a:r>
            <a:r>
              <a:rPr lang="en-US" dirty="0" err="1">
                <a:latin typeface="Bahnschrift Condensed" panose="020B0502040204020203" pitchFamily="34" charset="0"/>
              </a:rPr>
              <a:t>sewa</a:t>
            </a:r>
            <a:r>
              <a:rPr lang="en-US" dirty="0">
                <a:latin typeface="Bahnschrift Condensed" panose="020B0502040204020203" pitchFamily="34" charset="0"/>
              </a:rPr>
              <a:t> yang </a:t>
            </a:r>
            <a:r>
              <a:rPr lang="en-US" dirty="0" err="1">
                <a:latin typeface="Bahnschrift Condensed" panose="020B0502040204020203" pitchFamily="34" charset="0"/>
              </a:rPr>
              <a:t>lebih</a:t>
            </a:r>
            <a:r>
              <a:rPr lang="en-US" dirty="0">
                <a:latin typeface="Bahnschrift Condensed" panose="020B0502040204020203" pitchFamily="34" charset="0"/>
              </a:rPr>
              <a:t> </a:t>
            </a:r>
            <a:r>
              <a:rPr lang="en-US" dirty="0" err="1">
                <a:latin typeface="Bahnschrift Condensed" panose="020B0502040204020203" pitchFamily="34" charset="0"/>
              </a:rPr>
              <a:t>rendah</a:t>
            </a:r>
            <a:r>
              <a:rPr lang="en-US" dirty="0">
                <a:latin typeface="Bahnschrift Condensed" panose="020B0502040204020203" pitchFamily="34" charset="0"/>
              </a:rPr>
              <a:t> (</a:t>
            </a:r>
            <a:r>
              <a:rPr lang="en-US" dirty="0" err="1">
                <a:latin typeface="Bahnschrift Condensed" panose="020B0502040204020203" pitchFamily="34" charset="0"/>
              </a:rPr>
              <a:t>hasil</a:t>
            </a:r>
            <a:r>
              <a:rPr lang="en-US" dirty="0">
                <a:latin typeface="Bahnschrift Condensed" panose="020B0502040204020203" pitchFamily="34" charset="0"/>
              </a:rPr>
              <a:t> transfer </a:t>
            </a:r>
            <a:r>
              <a:rPr lang="en-US" dirty="0" err="1">
                <a:latin typeface="Bahnschrift Condensed" panose="020B0502040204020203" pitchFamily="34" charset="0"/>
              </a:rPr>
              <a:t>penghematan</a:t>
            </a:r>
            <a:r>
              <a:rPr lang="en-US" dirty="0">
                <a:latin typeface="Bahnschrift Condensed" panose="020B0502040204020203" pitchFamily="34" charset="0"/>
              </a:rPr>
              <a:t> </a:t>
            </a:r>
            <a:r>
              <a:rPr lang="en-US" dirty="0" err="1">
                <a:latin typeface="Bahnschrift Condensed" panose="020B0502040204020203" pitchFamily="34" charset="0"/>
              </a:rPr>
              <a:t>pajak</a:t>
            </a:r>
            <a:r>
              <a:rPr lang="en-US" dirty="0">
                <a:latin typeface="Bahnschrift Condensed" panose="020B0502040204020203" pitchFamily="34" charset="0"/>
              </a:rPr>
              <a:t> </a:t>
            </a:r>
            <a:r>
              <a:rPr lang="en-US" dirty="0" err="1">
                <a:latin typeface="Bahnschrift Condensed" panose="020B0502040204020203" pitchFamily="34" charset="0"/>
              </a:rPr>
              <a:t>dari</a:t>
            </a:r>
            <a:r>
              <a:rPr lang="en-US" dirty="0">
                <a:latin typeface="Bahnschrift Condensed" panose="020B0502040204020203" pitchFamily="34" charset="0"/>
              </a:rPr>
              <a:t> lessor)</a:t>
            </a:r>
          </a:p>
          <a:p>
            <a:pPr marL="285750" indent="-285750">
              <a:buFont typeface="Wingdings" panose="05000000000000000000" pitchFamily="2" charset="2"/>
              <a:buChar char="q"/>
            </a:pPr>
            <a:r>
              <a:rPr lang="en-US" dirty="0" err="1">
                <a:latin typeface="Bahnschrift Condensed" panose="020B0502040204020203" pitchFamily="34" charset="0"/>
              </a:rPr>
              <a:t>Jika</a:t>
            </a:r>
            <a:r>
              <a:rPr lang="en-US" dirty="0">
                <a:latin typeface="Bahnschrift Condensed" panose="020B0502040204020203" pitchFamily="34" charset="0"/>
              </a:rPr>
              <a:t> lessee </a:t>
            </a:r>
            <a:r>
              <a:rPr lang="en-US" dirty="0" err="1">
                <a:latin typeface="Bahnschrift Condensed" panose="020B0502040204020203" pitchFamily="34" charset="0"/>
              </a:rPr>
              <a:t>membeli</a:t>
            </a:r>
            <a:r>
              <a:rPr lang="en-US" dirty="0">
                <a:latin typeface="Bahnschrift Condensed" panose="020B0502040204020203" pitchFamily="34" charset="0"/>
              </a:rPr>
              <a:t> </a:t>
            </a:r>
            <a:r>
              <a:rPr lang="en-US" dirty="0" err="1">
                <a:latin typeface="Bahnschrift Condensed" panose="020B0502040204020203" pitchFamily="34" charset="0"/>
              </a:rPr>
              <a:t>sendiri</a:t>
            </a:r>
            <a:r>
              <a:rPr lang="en-US" dirty="0">
                <a:latin typeface="Bahnschrift Condensed" panose="020B0502040204020203" pitchFamily="34" charset="0"/>
              </a:rPr>
              <a:t> asset </a:t>
            </a:r>
            <a:r>
              <a:rPr lang="en-US" dirty="0" err="1">
                <a:latin typeface="Bahnschrift Condensed" panose="020B0502040204020203" pitchFamily="34" charset="0"/>
              </a:rPr>
              <a:t>tersebut</a:t>
            </a:r>
            <a:r>
              <a:rPr lang="en-US" dirty="0">
                <a:latin typeface="Bahnschrift Condensed" panose="020B0502040204020203" pitchFamily="34" charset="0"/>
              </a:rPr>
              <a:t>, </a:t>
            </a:r>
            <a:r>
              <a:rPr lang="en-US" dirty="0" err="1">
                <a:latin typeface="Bahnschrift Condensed" panose="020B0502040204020203" pitchFamily="34" charset="0"/>
              </a:rPr>
              <a:t>maka</a:t>
            </a:r>
            <a:r>
              <a:rPr lang="en-US" dirty="0">
                <a:latin typeface="Bahnschrift Condensed" panose="020B0502040204020203" pitchFamily="34" charset="0"/>
              </a:rPr>
              <a:t> lessee </a:t>
            </a:r>
            <a:r>
              <a:rPr lang="en-US" dirty="0" err="1">
                <a:latin typeface="Bahnschrift Condensed" panose="020B0502040204020203" pitchFamily="34" charset="0"/>
              </a:rPr>
              <a:t>tidak</a:t>
            </a:r>
            <a:r>
              <a:rPr lang="en-US" dirty="0">
                <a:latin typeface="Bahnschrift Condensed" panose="020B0502040204020203" pitchFamily="34" charset="0"/>
              </a:rPr>
              <a:t> </a:t>
            </a:r>
            <a:r>
              <a:rPr lang="en-US" dirty="0" err="1">
                <a:latin typeface="Bahnschrift Condensed" panose="020B0502040204020203" pitchFamily="34" charset="0"/>
              </a:rPr>
              <a:t>bisa</a:t>
            </a:r>
            <a:r>
              <a:rPr lang="en-US" dirty="0">
                <a:latin typeface="Bahnschrift Condensed" panose="020B0502040204020203" pitchFamily="34" charset="0"/>
              </a:rPr>
              <a:t> </a:t>
            </a:r>
            <a:r>
              <a:rPr lang="en-US" dirty="0" err="1">
                <a:latin typeface="Bahnschrift Condensed" panose="020B0502040204020203" pitchFamily="34" charset="0"/>
              </a:rPr>
              <a:t>memanfaatkan</a:t>
            </a:r>
            <a:r>
              <a:rPr lang="en-US" dirty="0">
                <a:latin typeface="Bahnschrift Condensed" panose="020B0502040204020203" pitchFamily="34" charset="0"/>
              </a:rPr>
              <a:t> </a:t>
            </a:r>
            <a:r>
              <a:rPr lang="en-US" dirty="0" err="1">
                <a:latin typeface="Bahnschrift Condensed" panose="020B0502040204020203" pitchFamily="34" charset="0"/>
              </a:rPr>
              <a:t>penghematan</a:t>
            </a:r>
            <a:r>
              <a:rPr lang="en-US" dirty="0">
                <a:latin typeface="Bahnschrift Condensed" panose="020B0502040204020203" pitchFamily="34" charset="0"/>
              </a:rPr>
              <a:t> </a:t>
            </a:r>
            <a:r>
              <a:rPr lang="en-US" dirty="0" err="1">
                <a:latin typeface="Bahnschrift Condensed" panose="020B0502040204020203" pitchFamily="34" charset="0"/>
              </a:rPr>
              <a:t>pajak</a:t>
            </a:r>
            <a:r>
              <a:rPr lang="en-US" dirty="0">
                <a:latin typeface="Bahnschrift Condensed" panose="020B0502040204020203" pitchFamily="34" charset="0"/>
              </a:rPr>
              <a:t> </a:t>
            </a:r>
            <a:r>
              <a:rPr lang="en-US" dirty="0" err="1">
                <a:latin typeface="Bahnschrift Condensed" panose="020B0502040204020203" pitchFamily="34" charset="0"/>
              </a:rPr>
              <a:t>dengan</a:t>
            </a:r>
            <a:r>
              <a:rPr lang="en-US" dirty="0">
                <a:latin typeface="Bahnschrift Condensed" panose="020B0502040204020203" pitchFamily="34" charset="0"/>
              </a:rPr>
              <a:t> </a:t>
            </a:r>
            <a:r>
              <a:rPr lang="en-US" dirty="0" err="1">
                <a:latin typeface="Bahnschrift Condensed" panose="020B0502040204020203" pitchFamily="34" charset="0"/>
              </a:rPr>
              <a:t>efektif</a:t>
            </a:r>
            <a:r>
              <a:rPr lang="en-US" dirty="0">
                <a:latin typeface="Bahnschrift Condensed" panose="020B0502040204020203" pitchFamily="34" charset="0"/>
              </a:rPr>
              <a:t> </a:t>
            </a:r>
            <a:r>
              <a:rPr lang="en-US" dirty="0" err="1">
                <a:latin typeface="Bahnschrift Condensed" panose="020B0502040204020203" pitchFamily="34" charset="0"/>
              </a:rPr>
              <a:t>karena</a:t>
            </a:r>
            <a:r>
              <a:rPr lang="en-US" dirty="0">
                <a:latin typeface="Bahnschrift Condensed" panose="020B0502040204020203" pitchFamily="34" charset="0"/>
              </a:rPr>
              <a:t> </a:t>
            </a:r>
            <a:r>
              <a:rPr lang="en-US" dirty="0" err="1">
                <a:latin typeface="Bahnschrift Condensed" panose="020B0502040204020203" pitchFamily="34" charset="0"/>
              </a:rPr>
              <a:t>tingkat</a:t>
            </a:r>
            <a:r>
              <a:rPr lang="en-US" dirty="0">
                <a:latin typeface="Bahnschrift Condensed" panose="020B0502040204020203" pitchFamily="34" charset="0"/>
              </a:rPr>
              <a:t> </a:t>
            </a:r>
            <a:r>
              <a:rPr lang="en-US" dirty="0" err="1">
                <a:latin typeface="Bahnschrift Condensed" panose="020B0502040204020203" pitchFamily="34" charset="0"/>
              </a:rPr>
              <a:t>pajaknya</a:t>
            </a:r>
            <a:r>
              <a:rPr lang="en-US" dirty="0">
                <a:latin typeface="Bahnschrift Condensed" panose="020B0502040204020203" pitchFamily="34" charset="0"/>
              </a:rPr>
              <a:t> </a:t>
            </a:r>
            <a:r>
              <a:rPr lang="en-US" dirty="0" err="1">
                <a:latin typeface="Bahnschrift Condensed" panose="020B0502040204020203" pitchFamily="34" charset="0"/>
              </a:rPr>
              <a:t>akan</a:t>
            </a:r>
            <a:r>
              <a:rPr lang="en-US" dirty="0">
                <a:latin typeface="Bahnschrift Condensed" panose="020B0502040204020203" pitchFamily="34" charset="0"/>
              </a:rPr>
              <a:t> </a:t>
            </a:r>
            <a:r>
              <a:rPr lang="en-US" dirty="0" err="1">
                <a:latin typeface="Bahnschrift Condensed" panose="020B0502040204020203" pitchFamily="34" charset="0"/>
              </a:rPr>
              <a:t>menjadi</a:t>
            </a:r>
            <a:r>
              <a:rPr lang="en-US" dirty="0">
                <a:latin typeface="Bahnschrift Condensed" panose="020B0502040204020203" pitchFamily="34" charset="0"/>
              </a:rPr>
              <a:t> </a:t>
            </a:r>
            <a:r>
              <a:rPr lang="en-US" dirty="0" err="1">
                <a:latin typeface="Bahnschrift Condensed" panose="020B0502040204020203" pitchFamily="34" charset="0"/>
              </a:rPr>
              <a:t>jauh</a:t>
            </a:r>
            <a:r>
              <a:rPr lang="en-US" dirty="0">
                <a:latin typeface="Bahnschrift Condensed" panose="020B0502040204020203" pitchFamily="34" charset="0"/>
              </a:rPr>
              <a:t> </a:t>
            </a:r>
            <a:r>
              <a:rPr lang="en-US" dirty="0" err="1">
                <a:latin typeface="Bahnschrift Condensed" panose="020B0502040204020203" pitchFamily="34" charset="0"/>
              </a:rPr>
              <a:t>lebih</a:t>
            </a:r>
            <a:r>
              <a:rPr lang="en-US" dirty="0">
                <a:latin typeface="Bahnschrift Condensed" panose="020B0502040204020203" pitchFamily="34" charset="0"/>
              </a:rPr>
              <a:t> </a:t>
            </a:r>
            <a:r>
              <a:rPr lang="en-US" dirty="0" err="1">
                <a:latin typeface="Bahnschrift Condensed" panose="020B0502040204020203" pitchFamily="34" charset="0"/>
              </a:rPr>
              <a:t>rendah</a:t>
            </a:r>
            <a:r>
              <a:rPr lang="en-US" dirty="0">
                <a:latin typeface="Bahnschrift Condensed" panose="020B0502040204020203" pitchFamily="34" charset="0"/>
              </a:rPr>
              <a:t>.</a:t>
            </a:r>
          </a:p>
          <a:p>
            <a:pPr marL="285750" indent="-285750">
              <a:buFont typeface="Wingdings" panose="05000000000000000000" pitchFamily="2" charset="2"/>
              <a:buChar char="q"/>
            </a:pPr>
            <a:r>
              <a:rPr lang="en-US" dirty="0" err="1">
                <a:latin typeface="Bahnschrift Condensed" panose="020B0502040204020203" pitchFamily="34" charset="0"/>
              </a:rPr>
              <a:t>Dengan</a:t>
            </a:r>
            <a:r>
              <a:rPr lang="en-US" dirty="0">
                <a:latin typeface="Bahnschrift Condensed" panose="020B0502040204020203" pitchFamily="34" charset="0"/>
              </a:rPr>
              <a:t> </a:t>
            </a:r>
            <a:r>
              <a:rPr lang="en-US" dirty="0" err="1">
                <a:latin typeface="Bahnschrift Condensed" panose="020B0502040204020203" pitchFamily="34" charset="0"/>
              </a:rPr>
              <a:t>menggunakan</a:t>
            </a:r>
            <a:r>
              <a:rPr lang="en-US" dirty="0">
                <a:latin typeface="Bahnschrift Condensed" panose="020B0502040204020203" pitchFamily="34" charset="0"/>
              </a:rPr>
              <a:t> </a:t>
            </a:r>
            <a:r>
              <a:rPr lang="en-US" dirty="0" err="1">
                <a:latin typeface="Bahnschrift Condensed" panose="020B0502040204020203" pitchFamily="34" charset="0"/>
              </a:rPr>
              <a:t>cara</a:t>
            </a:r>
            <a:r>
              <a:rPr lang="en-US" dirty="0">
                <a:latin typeface="Bahnschrift Condensed" panose="020B0502040204020203" pitchFamily="34" charset="0"/>
              </a:rPr>
              <a:t> leasing </a:t>
            </a:r>
            <a:r>
              <a:rPr lang="en-US" dirty="0" err="1">
                <a:latin typeface="Bahnschrift Condensed" panose="020B0502040204020203" pitchFamily="34" charset="0"/>
              </a:rPr>
              <a:t>maka</a:t>
            </a:r>
            <a:r>
              <a:rPr lang="en-US" dirty="0">
                <a:latin typeface="Bahnschrift Condensed" panose="020B0502040204020203" pitchFamily="34" charset="0"/>
              </a:rPr>
              <a:t> lessee </a:t>
            </a:r>
            <a:r>
              <a:rPr lang="en-US" dirty="0" err="1">
                <a:latin typeface="Bahnschrift Condensed" panose="020B0502040204020203" pitchFamily="34" charset="0"/>
              </a:rPr>
              <a:t>secara</a:t>
            </a:r>
            <a:r>
              <a:rPr lang="en-US" dirty="0">
                <a:latin typeface="Bahnschrift Condensed" panose="020B0502040204020203" pitchFamily="34" charset="0"/>
              </a:rPr>
              <a:t> </a:t>
            </a:r>
            <a:r>
              <a:rPr lang="en-US" dirty="0" err="1">
                <a:latin typeface="Bahnschrift Condensed" panose="020B0502040204020203" pitchFamily="34" charset="0"/>
              </a:rPr>
              <a:t>efektif</a:t>
            </a:r>
            <a:r>
              <a:rPr lang="en-US" dirty="0">
                <a:latin typeface="Bahnschrift Condensed" panose="020B0502040204020203" pitchFamily="34" charset="0"/>
              </a:rPr>
              <a:t> </a:t>
            </a:r>
            <a:r>
              <a:rPr lang="en-US" dirty="0" err="1">
                <a:latin typeface="Bahnschrift Condensed" panose="020B0502040204020203" pitchFamily="34" charset="0"/>
              </a:rPr>
              <a:t>akan</a:t>
            </a:r>
            <a:r>
              <a:rPr lang="en-US" dirty="0">
                <a:latin typeface="Bahnschrift Condensed" panose="020B0502040204020203" pitchFamily="34" charset="0"/>
              </a:rPr>
              <a:t> </a:t>
            </a:r>
            <a:r>
              <a:rPr lang="en-US" dirty="0" err="1">
                <a:latin typeface="Bahnschrift Condensed" panose="020B0502040204020203" pitchFamily="34" charset="0"/>
              </a:rPr>
              <a:t>membayar</a:t>
            </a:r>
            <a:r>
              <a:rPr lang="en-US" dirty="0">
                <a:latin typeface="Bahnschrift Condensed" panose="020B0502040204020203" pitchFamily="34" charset="0"/>
              </a:rPr>
              <a:t> </a:t>
            </a:r>
            <a:r>
              <a:rPr lang="en-US" dirty="0" err="1">
                <a:latin typeface="Bahnschrift Condensed" panose="020B0502040204020203" pitchFamily="34" charset="0"/>
              </a:rPr>
              <a:t>biaya</a:t>
            </a:r>
            <a:r>
              <a:rPr lang="en-US" dirty="0">
                <a:latin typeface="Bahnschrift Condensed" panose="020B0502040204020203" pitchFamily="34" charset="0"/>
              </a:rPr>
              <a:t> yang </a:t>
            </a:r>
            <a:r>
              <a:rPr lang="en-US" dirty="0" err="1">
                <a:latin typeface="Bahnschrift Condensed" panose="020B0502040204020203" pitchFamily="34" charset="0"/>
              </a:rPr>
              <a:t>lebih</a:t>
            </a:r>
            <a:r>
              <a:rPr lang="en-US" dirty="0">
                <a:latin typeface="Bahnschrift Condensed" panose="020B0502040204020203" pitchFamily="34" charset="0"/>
              </a:rPr>
              <a:t> </a:t>
            </a:r>
            <a:r>
              <a:rPr lang="en-US" dirty="0" err="1">
                <a:latin typeface="Bahnschrift Condensed" panose="020B0502040204020203" pitchFamily="34" charset="0"/>
              </a:rPr>
              <a:t>rendah</a:t>
            </a:r>
            <a:r>
              <a:rPr lang="en-US" dirty="0">
                <a:latin typeface="Bahnschrift Condensed" panose="020B0502040204020203" pitchFamily="34" charset="0"/>
              </a:rPr>
              <a:t> </a:t>
            </a:r>
            <a:r>
              <a:rPr lang="en-US" dirty="0" err="1">
                <a:latin typeface="Bahnschrift Condensed" panose="020B0502040204020203" pitchFamily="34" charset="0"/>
              </a:rPr>
              <a:t>daripada</a:t>
            </a:r>
            <a:r>
              <a:rPr lang="en-US" dirty="0">
                <a:latin typeface="Bahnschrift Condensed" panose="020B0502040204020203" pitchFamily="34" charset="0"/>
              </a:rPr>
              <a:t> </a:t>
            </a:r>
            <a:r>
              <a:rPr lang="en-US" dirty="0" err="1">
                <a:latin typeface="Bahnschrift Condensed" panose="020B0502040204020203" pitchFamily="34" charset="0"/>
              </a:rPr>
              <a:t>jika</a:t>
            </a:r>
            <a:r>
              <a:rPr lang="en-US" dirty="0">
                <a:latin typeface="Bahnschrift Condensed" panose="020B0502040204020203" pitchFamily="34" charset="0"/>
              </a:rPr>
              <a:t> lessee </a:t>
            </a:r>
            <a:r>
              <a:rPr lang="en-US" dirty="0" err="1">
                <a:latin typeface="Bahnschrift Condensed" panose="020B0502040204020203" pitchFamily="34" charset="0"/>
              </a:rPr>
              <a:t>membeli</a:t>
            </a:r>
            <a:r>
              <a:rPr lang="en-US" dirty="0">
                <a:latin typeface="Bahnschrift Condensed" panose="020B0502040204020203" pitchFamily="34" charset="0"/>
              </a:rPr>
              <a:t> </a:t>
            </a:r>
            <a:r>
              <a:rPr lang="en-US" dirty="0" err="1">
                <a:latin typeface="Bahnschrift Condensed" panose="020B0502040204020203" pitchFamily="34" charset="0"/>
              </a:rPr>
              <a:t>sendiri</a:t>
            </a:r>
            <a:r>
              <a:rPr lang="en-US" dirty="0">
                <a:latin typeface="Bahnschrift Condensed" panose="020B0502040204020203" pitchFamily="34" charset="0"/>
              </a:rPr>
              <a:t> asset </a:t>
            </a:r>
            <a:r>
              <a:rPr lang="en-US" dirty="0" err="1">
                <a:latin typeface="Bahnschrift Condensed" panose="020B0502040204020203" pitchFamily="34" charset="0"/>
              </a:rPr>
              <a:t>tersebut</a:t>
            </a:r>
            <a:r>
              <a:rPr lang="en-US" dirty="0">
                <a:latin typeface="Bahnschrift Condensed" panose="020B0502040204020203" pitchFamily="34" charset="0"/>
              </a:rPr>
              <a:t>. </a:t>
            </a:r>
            <a:r>
              <a:rPr lang="en-US" dirty="0" err="1">
                <a:latin typeface="Bahnschrift Condensed" panose="020B0502040204020203" pitchFamily="34" charset="0"/>
              </a:rPr>
              <a:t>Keduanya</a:t>
            </a:r>
            <a:r>
              <a:rPr lang="en-US" dirty="0">
                <a:latin typeface="Bahnschrift Condensed" panose="020B0502040204020203" pitchFamily="34" charset="0"/>
              </a:rPr>
              <a:t> </a:t>
            </a:r>
            <a:r>
              <a:rPr lang="en-US" dirty="0" err="1">
                <a:latin typeface="Bahnschrift Condensed" panose="020B0502040204020203" pitchFamily="34" charset="0"/>
              </a:rPr>
              <a:t>dengan</a:t>
            </a:r>
            <a:r>
              <a:rPr lang="en-US" dirty="0">
                <a:latin typeface="Bahnschrift Condensed" panose="020B0502040204020203" pitchFamily="34" charset="0"/>
              </a:rPr>
              <a:t> </a:t>
            </a:r>
            <a:r>
              <a:rPr lang="en-US" dirty="0" err="1">
                <a:latin typeface="Bahnschrift Condensed" panose="020B0502040204020203" pitchFamily="34" charset="0"/>
              </a:rPr>
              <a:t>demikian</a:t>
            </a:r>
            <a:r>
              <a:rPr lang="en-US" dirty="0">
                <a:latin typeface="Bahnschrift Condensed" panose="020B0502040204020203" pitchFamily="34" charset="0"/>
              </a:rPr>
              <a:t> </a:t>
            </a:r>
            <a:r>
              <a:rPr lang="en-US" dirty="0" err="1">
                <a:latin typeface="Bahnschrift Condensed" panose="020B0502040204020203" pitchFamily="34" charset="0"/>
              </a:rPr>
              <a:t>akan</a:t>
            </a:r>
            <a:r>
              <a:rPr lang="en-US" dirty="0">
                <a:latin typeface="Bahnschrift Condensed" panose="020B0502040204020203" pitchFamily="34" charset="0"/>
              </a:rPr>
              <a:t> </a:t>
            </a:r>
            <a:r>
              <a:rPr lang="en-US" dirty="0" err="1">
                <a:latin typeface="Bahnschrift Condensed" panose="020B0502040204020203" pitchFamily="34" charset="0"/>
              </a:rPr>
              <a:t>mendapatkan</a:t>
            </a:r>
            <a:r>
              <a:rPr lang="en-US" dirty="0">
                <a:latin typeface="Bahnschrift Condensed" panose="020B0502040204020203" pitchFamily="34" charset="0"/>
              </a:rPr>
              <a:t> </a:t>
            </a:r>
            <a:r>
              <a:rPr lang="en-US" dirty="0" err="1">
                <a:latin typeface="Bahnschrift Condensed" panose="020B0502040204020203" pitchFamily="34" charset="0"/>
              </a:rPr>
              <a:t>manfaat</a:t>
            </a:r>
            <a:r>
              <a:rPr lang="en-US" dirty="0">
                <a:latin typeface="Bahnschrift Condensed" panose="020B0502040204020203" pitchFamily="34" charset="0"/>
              </a:rPr>
              <a:t> yang </a:t>
            </a:r>
            <a:r>
              <a:rPr lang="en-US" dirty="0" err="1">
                <a:latin typeface="Bahnschrift Condensed" panose="020B0502040204020203" pitchFamily="34" charset="0"/>
              </a:rPr>
              <a:t>saling</a:t>
            </a:r>
            <a:r>
              <a:rPr lang="en-US" dirty="0">
                <a:latin typeface="Bahnschrift Condensed" panose="020B0502040204020203" pitchFamily="34" charset="0"/>
              </a:rPr>
              <a:t> </a:t>
            </a:r>
            <a:r>
              <a:rPr lang="en-US" dirty="0" err="1">
                <a:latin typeface="Bahnschrift Condensed" panose="020B0502040204020203" pitchFamily="34" charset="0"/>
              </a:rPr>
              <a:t>menguntungkan</a:t>
            </a:r>
            <a:r>
              <a:rPr lang="en-US" dirty="0">
                <a:latin typeface="Bahnschrift Condensed" panose="020B0502040204020203" pitchFamily="34" charset="0"/>
              </a:rPr>
              <a:t>.</a:t>
            </a:r>
          </a:p>
        </p:txBody>
      </p:sp>
      <p:sp>
        <p:nvSpPr>
          <p:cNvPr id="7" name="Title 1">
            <a:extLst>
              <a:ext uri="{FF2B5EF4-FFF2-40B4-BE49-F238E27FC236}">
                <a16:creationId xmlns:a16="http://schemas.microsoft.com/office/drawing/2014/main" xmlns="" id="{E6A31116-0431-4A6C-AD1A-21BF7ECE1BC8}"/>
              </a:ext>
            </a:extLst>
          </p:cNvPr>
          <p:cNvSpPr txBox="1">
            <a:spLocks/>
          </p:cNvSpPr>
          <p:nvPr/>
        </p:nvSpPr>
        <p:spPr>
          <a:xfrm>
            <a:off x="1021448" y="754554"/>
            <a:ext cx="4644000" cy="854012"/>
          </a:xfrm>
          <a:prstGeom prst="rect">
            <a:avLst/>
          </a:prstGeom>
        </p:spPr>
        <p:txBody>
          <a:bodyPr>
            <a:normAutofit fontScale="975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dirty="0" err="1"/>
              <a:t>Perbedaan</a:t>
            </a:r>
            <a:r>
              <a:rPr lang="en-US" dirty="0"/>
              <a:t> </a:t>
            </a:r>
            <a:r>
              <a:rPr lang="en-US" dirty="0" err="1"/>
              <a:t>Pajak</a:t>
            </a:r>
            <a:endParaRPr lang="en-US" dirty="0"/>
          </a:p>
        </p:txBody>
      </p:sp>
      <p:sp>
        <p:nvSpPr>
          <p:cNvPr id="8" name="Rectangle 7">
            <a:extLst>
              <a:ext uri="{FF2B5EF4-FFF2-40B4-BE49-F238E27FC236}">
                <a16:creationId xmlns:a16="http://schemas.microsoft.com/office/drawing/2014/main" xmlns="" id="{44039AF6-2999-427B-B5B3-5AFCDE832D94}"/>
              </a:ext>
            </a:extLst>
          </p:cNvPr>
          <p:cNvSpPr/>
          <p:nvPr/>
        </p:nvSpPr>
        <p:spPr>
          <a:xfrm>
            <a:off x="1021448" y="291547"/>
            <a:ext cx="4082815" cy="369332"/>
          </a:xfrm>
          <a:prstGeom prst="rect">
            <a:avLst/>
          </a:prstGeom>
          <a:ln>
            <a:noFill/>
          </a:ln>
        </p:spPr>
        <p:txBody>
          <a:bodyPr wrap="square">
            <a:spAutoFit/>
          </a:bodyPr>
          <a:lstStyle/>
          <a:p>
            <a:r>
              <a:rPr lang="en-US" dirty="0" err="1">
                <a:latin typeface="Bahnschrift Condensed" panose="020B0502040204020203" pitchFamily="34" charset="0"/>
              </a:rPr>
              <a:t>Alasan</a:t>
            </a:r>
            <a:r>
              <a:rPr lang="en-US" dirty="0">
                <a:latin typeface="Bahnschrift Condensed" panose="020B0502040204020203" pitchFamily="34" charset="0"/>
              </a:rPr>
              <a:t> yang </a:t>
            </a:r>
            <a:r>
              <a:rPr lang="en-US" dirty="0" err="1">
                <a:latin typeface="Bahnschrift Condensed" panose="020B0502040204020203" pitchFamily="34" charset="0"/>
              </a:rPr>
              <a:t>Masuk</a:t>
            </a:r>
            <a:r>
              <a:rPr lang="en-US" dirty="0">
                <a:latin typeface="Bahnschrift Condensed" panose="020B0502040204020203" pitchFamily="34" charset="0"/>
              </a:rPr>
              <a:t> Akal : </a:t>
            </a:r>
            <a:endParaRPr lang="en-ID" dirty="0"/>
          </a:p>
        </p:txBody>
      </p:sp>
      <p:sp>
        <p:nvSpPr>
          <p:cNvPr id="9" name="Slide Number Placeholder 8">
            <a:extLst>
              <a:ext uri="{FF2B5EF4-FFF2-40B4-BE49-F238E27FC236}">
                <a16:creationId xmlns:a16="http://schemas.microsoft.com/office/drawing/2014/main" xmlns="" id="{9E0F153D-6BC4-48FF-A887-3F3812D380FE}"/>
              </a:ext>
            </a:extLst>
          </p:cNvPr>
          <p:cNvSpPr>
            <a:spLocks noGrp="1"/>
          </p:cNvSpPr>
          <p:nvPr>
            <p:ph type="sldNum" sz="quarter" idx="12"/>
          </p:nvPr>
        </p:nvSpPr>
        <p:spPr/>
        <p:txBody>
          <a:bodyPr/>
          <a:lstStyle/>
          <a:p>
            <a:fld id="{B38049E5-7B53-4E85-8972-7D6C4BCE5BB9}" type="slidenum">
              <a:rPr lang="en-US" noProof="0" smtClean="0"/>
              <a:t>12</a:t>
            </a:fld>
            <a:endParaRPr lang="en-US" noProof="0" dirty="0"/>
          </a:p>
        </p:txBody>
      </p:sp>
      <p:pic>
        <p:nvPicPr>
          <p:cNvPr id="3074" name="Picture 2" descr="Spt Pajak - Cari Jasa Biro Jasa Terbaru di Indonesia - OLX.co.id">
            <a:extLst>
              <a:ext uri="{FF2B5EF4-FFF2-40B4-BE49-F238E27FC236}">
                <a16:creationId xmlns:a16="http://schemas.microsoft.com/office/drawing/2014/main" xmlns="" id="{73CB591F-B1FD-42E9-B49A-BA44131549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7280" y="2849591"/>
            <a:ext cx="3147843" cy="3688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360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E0C2151C-73E9-4A61-BB20-FC295AA0DA2D}"/>
              </a:ext>
            </a:extLst>
          </p:cNvPr>
          <p:cNvSpPr txBox="1"/>
          <p:nvPr/>
        </p:nvSpPr>
        <p:spPr>
          <a:xfrm>
            <a:off x="954792" y="193818"/>
            <a:ext cx="10850880" cy="6349222"/>
          </a:xfrm>
          <a:prstGeom prst="rect">
            <a:avLst/>
          </a:prstGeom>
          <a:solidFill>
            <a:schemeClr val="bg1"/>
          </a:solidFill>
        </p:spPr>
        <p:txBody>
          <a:bodyPr wrap="square" rtlCol="0">
            <a:spAutoFit/>
          </a:bodyPr>
          <a:lstStyle/>
          <a:p>
            <a:endParaRPr lang="en-ID" dirty="0"/>
          </a:p>
        </p:txBody>
      </p:sp>
      <p:sp>
        <p:nvSpPr>
          <p:cNvPr id="7" name="Title 1">
            <a:extLst>
              <a:ext uri="{FF2B5EF4-FFF2-40B4-BE49-F238E27FC236}">
                <a16:creationId xmlns:a16="http://schemas.microsoft.com/office/drawing/2014/main" xmlns="" id="{E6A31116-0431-4A6C-AD1A-21BF7ECE1BC8}"/>
              </a:ext>
            </a:extLst>
          </p:cNvPr>
          <p:cNvSpPr txBox="1">
            <a:spLocks/>
          </p:cNvSpPr>
          <p:nvPr/>
        </p:nvSpPr>
        <p:spPr>
          <a:xfrm>
            <a:off x="1117596" y="597321"/>
            <a:ext cx="4644000" cy="854012"/>
          </a:xfrm>
          <a:prstGeom prst="rect">
            <a:avLst/>
          </a:prstGeom>
        </p:spPr>
        <p:txBody>
          <a:bodyPr>
            <a:normAutofit fontScale="9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dirty="0" err="1"/>
              <a:t>Biaya</a:t>
            </a:r>
            <a:r>
              <a:rPr lang="en-US" dirty="0"/>
              <a:t> </a:t>
            </a:r>
            <a:r>
              <a:rPr lang="en-US" dirty="0" err="1"/>
              <a:t>Kebangkrutan</a:t>
            </a:r>
            <a:endParaRPr lang="en-US" dirty="0"/>
          </a:p>
        </p:txBody>
      </p:sp>
      <p:grpSp>
        <p:nvGrpSpPr>
          <p:cNvPr id="5" name="Group 4">
            <a:extLst>
              <a:ext uri="{FF2B5EF4-FFF2-40B4-BE49-F238E27FC236}">
                <a16:creationId xmlns:a16="http://schemas.microsoft.com/office/drawing/2014/main" xmlns="" id="{B8F62E1A-07D2-47B5-B822-B8EB902CCC0D}"/>
              </a:ext>
            </a:extLst>
          </p:cNvPr>
          <p:cNvGrpSpPr/>
          <p:nvPr/>
        </p:nvGrpSpPr>
        <p:grpSpPr>
          <a:xfrm>
            <a:off x="4409712" y="878829"/>
            <a:ext cx="6165818" cy="5764320"/>
            <a:chOff x="4156742" y="1076653"/>
            <a:chExt cx="5764320" cy="5764320"/>
          </a:xfrm>
        </p:grpSpPr>
        <p:sp>
          <p:nvSpPr>
            <p:cNvPr id="6" name="Arrow: Quad 5">
              <a:extLst>
                <a:ext uri="{FF2B5EF4-FFF2-40B4-BE49-F238E27FC236}">
                  <a16:creationId xmlns:a16="http://schemas.microsoft.com/office/drawing/2014/main" xmlns="" id="{CCE40914-DD8E-4FB0-B84C-17C162F8060D}"/>
                </a:ext>
              </a:extLst>
            </p:cNvPr>
            <p:cNvSpPr/>
            <p:nvPr/>
          </p:nvSpPr>
          <p:spPr>
            <a:xfrm>
              <a:off x="4156742" y="1076653"/>
              <a:ext cx="5764320" cy="5764320"/>
            </a:xfrm>
            <a:prstGeom prst="quadArrow">
              <a:avLst>
                <a:gd name="adj1" fmla="val 2000"/>
                <a:gd name="adj2" fmla="val 4000"/>
                <a:gd name="adj3" fmla="val 5000"/>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9" name="Freeform: Shape 8">
              <a:extLst>
                <a:ext uri="{FF2B5EF4-FFF2-40B4-BE49-F238E27FC236}">
                  <a16:creationId xmlns:a16="http://schemas.microsoft.com/office/drawing/2014/main" xmlns="" id="{D3FEFB72-A99E-448B-A5F9-E96E6426EFAA}"/>
                </a:ext>
              </a:extLst>
            </p:cNvPr>
            <p:cNvSpPr/>
            <p:nvPr/>
          </p:nvSpPr>
          <p:spPr>
            <a:xfrm>
              <a:off x="4344532" y="1451333"/>
              <a:ext cx="2679509" cy="2305728"/>
            </a:xfrm>
            <a:custGeom>
              <a:avLst/>
              <a:gdLst>
                <a:gd name="connsiteX0" fmla="*/ 0 w 2679509"/>
                <a:gd name="connsiteY0" fmla="*/ 384296 h 2305728"/>
                <a:gd name="connsiteX1" fmla="*/ 384296 w 2679509"/>
                <a:gd name="connsiteY1" fmla="*/ 0 h 2305728"/>
                <a:gd name="connsiteX2" fmla="*/ 2295213 w 2679509"/>
                <a:gd name="connsiteY2" fmla="*/ 0 h 2305728"/>
                <a:gd name="connsiteX3" fmla="*/ 2679509 w 2679509"/>
                <a:gd name="connsiteY3" fmla="*/ 384296 h 2305728"/>
                <a:gd name="connsiteX4" fmla="*/ 2679509 w 2679509"/>
                <a:gd name="connsiteY4" fmla="*/ 1921432 h 2305728"/>
                <a:gd name="connsiteX5" fmla="*/ 2295213 w 2679509"/>
                <a:gd name="connsiteY5" fmla="*/ 2305728 h 2305728"/>
                <a:gd name="connsiteX6" fmla="*/ 384296 w 2679509"/>
                <a:gd name="connsiteY6" fmla="*/ 2305728 h 2305728"/>
                <a:gd name="connsiteX7" fmla="*/ 0 w 2679509"/>
                <a:gd name="connsiteY7" fmla="*/ 1921432 h 2305728"/>
                <a:gd name="connsiteX8" fmla="*/ 0 w 2679509"/>
                <a:gd name="connsiteY8" fmla="*/ 384296 h 230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9509" h="2305728">
                  <a:moveTo>
                    <a:pt x="0" y="384296"/>
                  </a:moveTo>
                  <a:cubicBezTo>
                    <a:pt x="0" y="172055"/>
                    <a:pt x="172055" y="0"/>
                    <a:pt x="384296" y="0"/>
                  </a:cubicBezTo>
                  <a:lnTo>
                    <a:pt x="2295213" y="0"/>
                  </a:lnTo>
                  <a:cubicBezTo>
                    <a:pt x="2507454" y="0"/>
                    <a:pt x="2679509" y="172055"/>
                    <a:pt x="2679509" y="384296"/>
                  </a:cubicBezTo>
                  <a:lnTo>
                    <a:pt x="2679509" y="1921432"/>
                  </a:lnTo>
                  <a:cubicBezTo>
                    <a:pt x="2679509" y="2133673"/>
                    <a:pt x="2507454" y="2305728"/>
                    <a:pt x="2295213" y="2305728"/>
                  </a:cubicBezTo>
                  <a:lnTo>
                    <a:pt x="384296" y="2305728"/>
                  </a:lnTo>
                  <a:cubicBezTo>
                    <a:pt x="172055" y="2305728"/>
                    <a:pt x="0" y="2133673"/>
                    <a:pt x="0" y="1921432"/>
                  </a:cubicBezTo>
                  <a:lnTo>
                    <a:pt x="0" y="384296"/>
                  </a:lnTo>
                  <a:close/>
                </a:path>
              </a:pathLst>
            </a:cu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81136" tIns="181136" rIns="181136" bIns="181136" numCol="1" spcCol="1270" anchor="ctr" anchorCtr="0">
              <a:noAutofit/>
            </a:bodyPr>
            <a:lstStyle/>
            <a:p>
              <a:pPr marL="0" lvl="0" indent="0" algn="ctr" defTabSz="800100">
                <a:lnSpc>
                  <a:spcPct val="90000"/>
                </a:lnSpc>
                <a:spcBef>
                  <a:spcPct val="0"/>
                </a:spcBef>
                <a:spcAft>
                  <a:spcPct val="35000"/>
                </a:spcAft>
                <a:buNone/>
              </a:pPr>
              <a:r>
                <a:rPr lang="en-US" sz="1800" kern="1200" dirty="0" err="1">
                  <a:solidFill>
                    <a:schemeClr val="tx1"/>
                  </a:solidFill>
                  <a:latin typeface="Bahnschrift Condensed" panose="020B0502040204020203" pitchFamily="34" charset="0"/>
                </a:rPr>
                <a:t>Jika</a:t>
              </a:r>
              <a:r>
                <a:rPr lang="en-US" sz="1800" kern="1200" dirty="0">
                  <a:solidFill>
                    <a:schemeClr val="tx1"/>
                  </a:solidFill>
                  <a:latin typeface="Bahnschrift Condensed" panose="020B0502040204020203" pitchFamily="34" charset="0"/>
                </a:rPr>
                <a:t> </a:t>
              </a:r>
              <a:r>
                <a:rPr lang="en-US" sz="1800" kern="1200" dirty="0" err="1">
                  <a:solidFill>
                    <a:schemeClr val="tx1"/>
                  </a:solidFill>
                  <a:latin typeface="Bahnschrift Condensed" panose="020B0502040204020203" pitchFamily="34" charset="0"/>
                </a:rPr>
                <a:t>terjadi</a:t>
              </a:r>
              <a:r>
                <a:rPr lang="en-US" sz="1800" kern="1200" dirty="0">
                  <a:solidFill>
                    <a:schemeClr val="tx1"/>
                  </a:solidFill>
                  <a:latin typeface="Bahnschrift Condensed" panose="020B0502040204020203" pitchFamily="34" charset="0"/>
                </a:rPr>
                <a:t> </a:t>
              </a:r>
              <a:r>
                <a:rPr lang="en-US" sz="1800" kern="1200" dirty="0" err="1">
                  <a:solidFill>
                    <a:schemeClr val="tx1"/>
                  </a:solidFill>
                  <a:latin typeface="Bahnschrift Condensed" panose="020B0502040204020203" pitchFamily="34" charset="0"/>
                </a:rPr>
                <a:t>kebangkrutan</a:t>
              </a:r>
              <a:r>
                <a:rPr lang="en-US" sz="1800" kern="1200" dirty="0">
                  <a:solidFill>
                    <a:schemeClr val="tx1"/>
                  </a:solidFill>
                  <a:latin typeface="Bahnschrift Condensed" panose="020B0502040204020203" pitchFamily="34" charset="0"/>
                </a:rPr>
                <a:t>, </a:t>
              </a:r>
              <a:r>
                <a:rPr lang="en-US" sz="1800" kern="1200" dirty="0" err="1">
                  <a:solidFill>
                    <a:schemeClr val="tx1"/>
                  </a:solidFill>
                  <a:latin typeface="Bahnschrift Condensed" panose="020B0502040204020203" pitchFamily="34" charset="0"/>
                </a:rPr>
                <a:t>posisi</a:t>
              </a:r>
              <a:r>
                <a:rPr lang="en-US" sz="1800" kern="1200" dirty="0">
                  <a:solidFill>
                    <a:schemeClr val="tx1"/>
                  </a:solidFill>
                  <a:latin typeface="Bahnschrift Condensed" panose="020B0502040204020203" pitchFamily="34" charset="0"/>
                </a:rPr>
                <a:t> </a:t>
              </a:r>
              <a:r>
                <a:rPr lang="en-US" sz="1800" kern="1200" dirty="0" err="1">
                  <a:solidFill>
                    <a:schemeClr val="tx1"/>
                  </a:solidFill>
                  <a:latin typeface="Bahnschrift Condensed" panose="020B0502040204020203" pitchFamily="34" charset="0"/>
                </a:rPr>
                <a:t>perusahaan</a:t>
              </a:r>
              <a:r>
                <a:rPr lang="en-US" sz="1800" kern="1200" dirty="0">
                  <a:solidFill>
                    <a:schemeClr val="tx1"/>
                  </a:solidFill>
                  <a:latin typeface="Bahnschrift Condensed" panose="020B0502040204020203" pitchFamily="34" charset="0"/>
                </a:rPr>
                <a:t> leasing </a:t>
              </a:r>
              <a:r>
                <a:rPr lang="en-US" sz="1800" kern="1200" dirty="0" err="1">
                  <a:solidFill>
                    <a:schemeClr val="tx1"/>
                  </a:solidFill>
                  <a:latin typeface="Bahnschrift Condensed" panose="020B0502040204020203" pitchFamily="34" charset="0"/>
                </a:rPr>
                <a:t>lebih</a:t>
              </a:r>
              <a:r>
                <a:rPr lang="en-US" sz="1800" kern="1200" dirty="0">
                  <a:solidFill>
                    <a:schemeClr val="tx1"/>
                  </a:solidFill>
                  <a:latin typeface="Bahnschrift Condensed" panose="020B0502040204020203" pitchFamily="34" charset="0"/>
                </a:rPr>
                <a:t> </a:t>
              </a:r>
              <a:r>
                <a:rPr lang="en-US" sz="1800" kern="1200" dirty="0" err="1">
                  <a:solidFill>
                    <a:schemeClr val="tx1"/>
                  </a:solidFill>
                  <a:latin typeface="Bahnschrift Condensed" panose="020B0502040204020203" pitchFamily="34" charset="0"/>
                </a:rPr>
                <a:t>baik</a:t>
              </a:r>
              <a:r>
                <a:rPr lang="en-US" sz="1800" kern="1200" dirty="0">
                  <a:solidFill>
                    <a:schemeClr val="tx1"/>
                  </a:solidFill>
                  <a:latin typeface="Bahnschrift Condensed" panose="020B0502040204020203" pitchFamily="34" charset="0"/>
                </a:rPr>
                <a:t> </a:t>
              </a:r>
              <a:r>
                <a:rPr lang="en-US" sz="1800" kern="1200" dirty="0" err="1">
                  <a:solidFill>
                    <a:schemeClr val="tx1"/>
                  </a:solidFill>
                  <a:latin typeface="Bahnschrift Condensed" panose="020B0502040204020203" pitchFamily="34" charset="0"/>
                </a:rPr>
                <a:t>dibandingkan</a:t>
              </a:r>
              <a:r>
                <a:rPr lang="en-US" sz="1800" kern="1200" dirty="0">
                  <a:solidFill>
                    <a:schemeClr val="tx1"/>
                  </a:solidFill>
                  <a:latin typeface="Bahnschrift Condensed" panose="020B0502040204020203" pitchFamily="34" charset="0"/>
                </a:rPr>
                <a:t> </a:t>
              </a:r>
              <a:r>
                <a:rPr lang="en-US" sz="1800" kern="1200" dirty="0" err="1">
                  <a:solidFill>
                    <a:schemeClr val="tx1"/>
                  </a:solidFill>
                  <a:latin typeface="Bahnschrift Condensed" panose="020B0502040204020203" pitchFamily="34" charset="0"/>
                </a:rPr>
                <a:t>dengen</a:t>
              </a:r>
              <a:r>
                <a:rPr lang="en-US" sz="1800" kern="1200" dirty="0">
                  <a:solidFill>
                    <a:schemeClr val="tx1"/>
                  </a:solidFill>
                  <a:latin typeface="Bahnschrift Condensed" panose="020B0502040204020203" pitchFamily="34" charset="0"/>
                </a:rPr>
                <a:t> </a:t>
              </a:r>
              <a:r>
                <a:rPr lang="en-US" sz="1800" kern="1200" dirty="0" err="1">
                  <a:solidFill>
                    <a:schemeClr val="tx1"/>
                  </a:solidFill>
                  <a:latin typeface="Bahnschrift Condensed" panose="020B0502040204020203" pitchFamily="34" charset="0"/>
                </a:rPr>
                <a:t>pihak</a:t>
              </a:r>
              <a:r>
                <a:rPr lang="en-US" sz="1800" kern="1200" dirty="0">
                  <a:solidFill>
                    <a:schemeClr val="tx1"/>
                  </a:solidFill>
                  <a:latin typeface="Bahnschrift Condensed" panose="020B0502040204020203" pitchFamily="34" charset="0"/>
                </a:rPr>
                <a:t> </a:t>
              </a:r>
              <a:r>
                <a:rPr lang="en-US" sz="1800" kern="1200" dirty="0" err="1">
                  <a:solidFill>
                    <a:schemeClr val="tx1"/>
                  </a:solidFill>
                  <a:latin typeface="Bahnschrift Condensed" panose="020B0502040204020203" pitchFamily="34" charset="0"/>
                </a:rPr>
                <a:t>pemberi</a:t>
              </a:r>
              <a:r>
                <a:rPr lang="en-US" sz="1800" kern="1200" dirty="0">
                  <a:solidFill>
                    <a:schemeClr val="tx1"/>
                  </a:solidFill>
                  <a:latin typeface="Bahnschrift Condensed" panose="020B0502040204020203" pitchFamily="34" charset="0"/>
                </a:rPr>
                <a:t> </a:t>
              </a:r>
              <a:r>
                <a:rPr lang="en-US" sz="1800" kern="1200" dirty="0" err="1">
                  <a:solidFill>
                    <a:schemeClr val="tx1"/>
                  </a:solidFill>
                  <a:latin typeface="Bahnschrift Condensed" panose="020B0502040204020203" pitchFamily="34" charset="0"/>
                </a:rPr>
                <a:t>kredit</a:t>
              </a:r>
              <a:r>
                <a:rPr lang="en-US" sz="1800" kern="1200" dirty="0">
                  <a:solidFill>
                    <a:schemeClr val="tx1"/>
                  </a:solidFill>
                  <a:latin typeface="Bahnschrift Condensed" panose="020B0502040204020203" pitchFamily="34" charset="0"/>
                </a:rPr>
                <a:t>.</a:t>
              </a:r>
              <a:endParaRPr lang="en-ID" sz="1800" kern="1200" dirty="0">
                <a:solidFill>
                  <a:schemeClr val="tx1"/>
                </a:solidFill>
                <a:latin typeface="Bahnschrift Condensed" panose="020B0502040204020203" pitchFamily="34" charset="0"/>
              </a:endParaRPr>
            </a:p>
          </p:txBody>
        </p:sp>
        <p:sp>
          <p:nvSpPr>
            <p:cNvPr id="10" name="Freeform: Shape 9">
              <a:extLst>
                <a:ext uri="{FF2B5EF4-FFF2-40B4-BE49-F238E27FC236}">
                  <a16:creationId xmlns:a16="http://schemas.microsoft.com/office/drawing/2014/main" xmlns="" id="{2EC69D1C-3BC1-45B7-91B5-02569E21F910}"/>
                </a:ext>
              </a:extLst>
            </p:cNvPr>
            <p:cNvSpPr/>
            <p:nvPr/>
          </p:nvSpPr>
          <p:spPr>
            <a:xfrm>
              <a:off x="7068116" y="1451333"/>
              <a:ext cx="2650803" cy="2305728"/>
            </a:xfrm>
            <a:custGeom>
              <a:avLst/>
              <a:gdLst>
                <a:gd name="connsiteX0" fmla="*/ 0 w 2650803"/>
                <a:gd name="connsiteY0" fmla="*/ 384296 h 2305728"/>
                <a:gd name="connsiteX1" fmla="*/ 384296 w 2650803"/>
                <a:gd name="connsiteY1" fmla="*/ 0 h 2305728"/>
                <a:gd name="connsiteX2" fmla="*/ 2266507 w 2650803"/>
                <a:gd name="connsiteY2" fmla="*/ 0 h 2305728"/>
                <a:gd name="connsiteX3" fmla="*/ 2650803 w 2650803"/>
                <a:gd name="connsiteY3" fmla="*/ 384296 h 2305728"/>
                <a:gd name="connsiteX4" fmla="*/ 2650803 w 2650803"/>
                <a:gd name="connsiteY4" fmla="*/ 1921432 h 2305728"/>
                <a:gd name="connsiteX5" fmla="*/ 2266507 w 2650803"/>
                <a:gd name="connsiteY5" fmla="*/ 2305728 h 2305728"/>
                <a:gd name="connsiteX6" fmla="*/ 384296 w 2650803"/>
                <a:gd name="connsiteY6" fmla="*/ 2305728 h 2305728"/>
                <a:gd name="connsiteX7" fmla="*/ 0 w 2650803"/>
                <a:gd name="connsiteY7" fmla="*/ 1921432 h 2305728"/>
                <a:gd name="connsiteX8" fmla="*/ 0 w 2650803"/>
                <a:gd name="connsiteY8" fmla="*/ 384296 h 230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0803" h="2305728">
                  <a:moveTo>
                    <a:pt x="0" y="384296"/>
                  </a:moveTo>
                  <a:cubicBezTo>
                    <a:pt x="0" y="172055"/>
                    <a:pt x="172055" y="0"/>
                    <a:pt x="384296" y="0"/>
                  </a:cubicBezTo>
                  <a:lnTo>
                    <a:pt x="2266507" y="0"/>
                  </a:lnTo>
                  <a:cubicBezTo>
                    <a:pt x="2478748" y="0"/>
                    <a:pt x="2650803" y="172055"/>
                    <a:pt x="2650803" y="384296"/>
                  </a:cubicBezTo>
                  <a:lnTo>
                    <a:pt x="2650803" y="1921432"/>
                  </a:lnTo>
                  <a:cubicBezTo>
                    <a:pt x="2650803" y="2133673"/>
                    <a:pt x="2478748" y="2305728"/>
                    <a:pt x="2266507" y="2305728"/>
                  </a:cubicBezTo>
                  <a:lnTo>
                    <a:pt x="384296" y="2305728"/>
                  </a:lnTo>
                  <a:cubicBezTo>
                    <a:pt x="172055" y="2305728"/>
                    <a:pt x="0" y="2133673"/>
                    <a:pt x="0" y="1921432"/>
                  </a:cubicBezTo>
                  <a:lnTo>
                    <a:pt x="0" y="384296"/>
                  </a:lnTo>
                  <a:close/>
                </a:path>
              </a:pathLst>
            </a:custGeom>
            <a:solidFill>
              <a:schemeClr val="accent2">
                <a:lumMod val="40000"/>
                <a:lumOff val="60000"/>
              </a:schemeClr>
            </a:solidFill>
          </p:spPr>
          <p:style>
            <a:lnRef idx="2">
              <a:schemeClr val="lt1">
                <a:hueOff val="0"/>
                <a:satOff val="0"/>
                <a:lumOff val="0"/>
                <a:alphaOff val="0"/>
              </a:schemeClr>
            </a:lnRef>
            <a:fillRef idx="1">
              <a:scrgbClr r="0" g="0" b="0"/>
            </a:fillRef>
            <a:effectRef idx="0">
              <a:schemeClr val="accent2">
                <a:hueOff val="1559402"/>
                <a:satOff val="-1991"/>
                <a:lumOff val="-4117"/>
                <a:alphaOff val="0"/>
              </a:schemeClr>
            </a:effectRef>
            <a:fontRef idx="minor">
              <a:schemeClr val="lt1"/>
            </a:fontRef>
          </p:style>
          <p:txBody>
            <a:bodyPr spcFirstLastPara="0" vert="horz" wrap="square" lIns="181136" tIns="181136" rIns="181136" bIns="18113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Bahnschrift Condensed" panose="020B0502040204020203" pitchFamily="34" charset="0"/>
                </a:rPr>
                <a:t>Lessor </a:t>
              </a:r>
              <a:r>
                <a:rPr lang="en-US" sz="1800" kern="1200" dirty="0" err="1">
                  <a:solidFill>
                    <a:schemeClr val="tx1"/>
                  </a:solidFill>
                  <a:latin typeface="Bahnschrift Condensed" panose="020B0502040204020203" pitchFamily="34" charset="0"/>
                </a:rPr>
                <a:t>memiliki</a:t>
              </a:r>
              <a:r>
                <a:rPr lang="en-US" sz="1800" kern="1200" dirty="0">
                  <a:solidFill>
                    <a:schemeClr val="tx1"/>
                  </a:solidFill>
                  <a:latin typeface="Bahnschrift Condensed" panose="020B0502040204020203" pitchFamily="34" charset="0"/>
                </a:rPr>
                <a:t> asset dan bias </a:t>
              </a:r>
              <a:r>
                <a:rPr lang="en-US" sz="1800" kern="1200" dirty="0" err="1">
                  <a:solidFill>
                    <a:schemeClr val="tx1"/>
                  </a:solidFill>
                  <a:latin typeface="Bahnschrift Condensed" panose="020B0502040204020203" pitchFamily="34" charset="0"/>
                </a:rPr>
                <a:t>menarik</a:t>
              </a:r>
              <a:r>
                <a:rPr lang="en-US" sz="1800" kern="1200" dirty="0">
                  <a:solidFill>
                    <a:schemeClr val="tx1"/>
                  </a:solidFill>
                  <a:latin typeface="Bahnschrift Condensed" panose="020B0502040204020203" pitchFamily="34" charset="0"/>
                </a:rPr>
                <a:t> </a:t>
              </a:r>
              <a:r>
                <a:rPr lang="en-US" sz="1800" kern="1200" dirty="0" err="1">
                  <a:solidFill>
                    <a:schemeClr val="tx1"/>
                  </a:solidFill>
                  <a:latin typeface="Bahnschrift Condensed" panose="020B0502040204020203" pitchFamily="34" charset="0"/>
                </a:rPr>
                <a:t>kembali</a:t>
              </a:r>
              <a:r>
                <a:rPr lang="en-US" sz="1800" kern="1200" dirty="0">
                  <a:solidFill>
                    <a:schemeClr val="tx1"/>
                  </a:solidFill>
                  <a:latin typeface="Bahnschrift Condensed" panose="020B0502040204020203" pitchFamily="34" charset="0"/>
                </a:rPr>
                <a:t> asset </a:t>
              </a:r>
              <a:r>
                <a:rPr lang="en-US" sz="1800" kern="1200" dirty="0" err="1">
                  <a:solidFill>
                    <a:schemeClr val="tx1"/>
                  </a:solidFill>
                  <a:latin typeface="Bahnschrift Condensed" panose="020B0502040204020203" pitchFamily="34" charset="0"/>
                </a:rPr>
                <a:t>tersebut</a:t>
              </a:r>
              <a:r>
                <a:rPr lang="en-US" sz="1800" kern="1200" dirty="0">
                  <a:solidFill>
                    <a:schemeClr val="tx1"/>
                  </a:solidFill>
                  <a:latin typeface="Bahnschrift Condensed" panose="020B0502040204020203" pitchFamily="34" charset="0"/>
                </a:rPr>
                <a:t>. </a:t>
              </a:r>
              <a:r>
                <a:rPr lang="en-US" sz="1800" kern="1200" dirty="0" err="1">
                  <a:solidFill>
                    <a:schemeClr val="tx1"/>
                  </a:solidFill>
                  <a:latin typeface="Bahnschrift Condensed" panose="020B0502040204020203" pitchFamily="34" charset="0"/>
                </a:rPr>
                <a:t>Sebaliknya</a:t>
              </a:r>
              <a:r>
                <a:rPr lang="en-US" sz="1800" kern="1200" dirty="0">
                  <a:solidFill>
                    <a:schemeClr val="tx1"/>
                  </a:solidFill>
                  <a:latin typeface="Bahnschrift Condensed" panose="020B0502040204020203" pitchFamily="34" charset="0"/>
                </a:rPr>
                <a:t> </a:t>
              </a:r>
              <a:r>
                <a:rPr lang="en-US" sz="1800" kern="1200" dirty="0" err="1">
                  <a:solidFill>
                    <a:schemeClr val="tx1"/>
                  </a:solidFill>
                  <a:latin typeface="Bahnschrift Condensed" panose="020B0502040204020203" pitchFamily="34" charset="0"/>
                </a:rPr>
                <a:t>pemberi</a:t>
              </a:r>
              <a:r>
                <a:rPr lang="en-US" sz="1800" kern="1200" dirty="0">
                  <a:solidFill>
                    <a:schemeClr val="tx1"/>
                  </a:solidFill>
                  <a:latin typeface="Bahnschrift Condensed" panose="020B0502040204020203" pitchFamily="34" charset="0"/>
                </a:rPr>
                <a:t> </a:t>
              </a:r>
              <a:r>
                <a:rPr lang="en-US" sz="1800" kern="1200" dirty="0" err="1">
                  <a:solidFill>
                    <a:schemeClr val="tx1"/>
                  </a:solidFill>
                  <a:latin typeface="Bahnschrift Condensed" panose="020B0502040204020203" pitchFamily="34" charset="0"/>
                </a:rPr>
                <a:t>kredit</a:t>
              </a:r>
              <a:r>
                <a:rPr lang="en-US" sz="1800" kern="1200" dirty="0">
                  <a:solidFill>
                    <a:schemeClr val="tx1"/>
                  </a:solidFill>
                  <a:latin typeface="Bahnschrift Condensed" panose="020B0502040204020203" pitchFamily="34" charset="0"/>
                </a:rPr>
                <a:t> </a:t>
              </a:r>
              <a:r>
                <a:rPr lang="en-US" sz="1800" kern="1200" dirty="0" err="1">
                  <a:solidFill>
                    <a:schemeClr val="tx1"/>
                  </a:solidFill>
                  <a:latin typeface="Bahnschrift Condensed" panose="020B0502040204020203" pitchFamily="34" charset="0"/>
                </a:rPr>
                <a:t>tidak</a:t>
              </a:r>
              <a:r>
                <a:rPr lang="en-US" sz="1800" kern="1200" dirty="0">
                  <a:solidFill>
                    <a:schemeClr val="tx1"/>
                  </a:solidFill>
                  <a:latin typeface="Bahnschrift Condensed" panose="020B0502040204020203" pitchFamily="34" charset="0"/>
                </a:rPr>
                <a:t> </a:t>
              </a:r>
              <a:r>
                <a:rPr lang="en-US" sz="1800" kern="1200" dirty="0" err="1">
                  <a:solidFill>
                    <a:schemeClr val="tx1"/>
                  </a:solidFill>
                  <a:latin typeface="Bahnschrift Condensed" panose="020B0502040204020203" pitchFamily="34" charset="0"/>
                </a:rPr>
                <a:t>mudah</a:t>
              </a:r>
              <a:r>
                <a:rPr lang="en-US" sz="1800" kern="1200" dirty="0">
                  <a:solidFill>
                    <a:schemeClr val="tx1"/>
                  </a:solidFill>
                  <a:latin typeface="Bahnschrift Condensed" panose="020B0502040204020203" pitchFamily="34" charset="0"/>
                </a:rPr>
                <a:t> </a:t>
              </a:r>
              <a:r>
                <a:rPr lang="en-US" sz="1800" kern="1200" dirty="0" err="1">
                  <a:solidFill>
                    <a:schemeClr val="tx1"/>
                  </a:solidFill>
                  <a:latin typeface="Bahnschrift Condensed" panose="020B0502040204020203" pitchFamily="34" charset="0"/>
                </a:rPr>
                <a:t>melikuidasi</a:t>
              </a:r>
              <a:r>
                <a:rPr lang="en-US" sz="1800" kern="1200" dirty="0">
                  <a:solidFill>
                    <a:schemeClr val="tx1"/>
                  </a:solidFill>
                  <a:latin typeface="Bahnschrift Condensed" panose="020B0502040204020203" pitchFamily="34" charset="0"/>
                </a:rPr>
                <a:t> </a:t>
              </a:r>
              <a:r>
                <a:rPr lang="en-US" sz="1800" kern="1200" dirty="0" err="1">
                  <a:solidFill>
                    <a:schemeClr val="tx1"/>
                  </a:solidFill>
                  <a:latin typeface="Bahnschrift Condensed" panose="020B0502040204020203" pitchFamily="34" charset="0"/>
                </a:rPr>
                <a:t>aset</a:t>
              </a:r>
              <a:r>
                <a:rPr lang="en-US" sz="1800" kern="1200" dirty="0">
                  <a:solidFill>
                    <a:schemeClr val="tx1"/>
                  </a:solidFill>
                  <a:latin typeface="Bahnschrift Condensed" panose="020B0502040204020203" pitchFamily="34" charset="0"/>
                </a:rPr>
                <a:t>,.</a:t>
              </a:r>
              <a:endParaRPr lang="en-ID" sz="1800" kern="1200" dirty="0">
                <a:solidFill>
                  <a:schemeClr val="tx1"/>
                </a:solidFill>
                <a:latin typeface="Bahnschrift Condensed" panose="020B0502040204020203" pitchFamily="34" charset="0"/>
              </a:endParaRPr>
            </a:p>
          </p:txBody>
        </p:sp>
        <p:sp>
          <p:nvSpPr>
            <p:cNvPr id="11" name="Freeform: Shape 10">
              <a:extLst>
                <a:ext uri="{FF2B5EF4-FFF2-40B4-BE49-F238E27FC236}">
                  <a16:creationId xmlns:a16="http://schemas.microsoft.com/office/drawing/2014/main" xmlns="" id="{15AFC412-DBFC-4B52-B707-22287676CE53}"/>
                </a:ext>
              </a:extLst>
            </p:cNvPr>
            <p:cNvSpPr/>
            <p:nvPr/>
          </p:nvSpPr>
          <p:spPr>
            <a:xfrm>
              <a:off x="4399132" y="4160564"/>
              <a:ext cx="2570310" cy="2305728"/>
            </a:xfrm>
            <a:custGeom>
              <a:avLst/>
              <a:gdLst>
                <a:gd name="connsiteX0" fmla="*/ 0 w 2570310"/>
                <a:gd name="connsiteY0" fmla="*/ 384296 h 2305728"/>
                <a:gd name="connsiteX1" fmla="*/ 384296 w 2570310"/>
                <a:gd name="connsiteY1" fmla="*/ 0 h 2305728"/>
                <a:gd name="connsiteX2" fmla="*/ 2186014 w 2570310"/>
                <a:gd name="connsiteY2" fmla="*/ 0 h 2305728"/>
                <a:gd name="connsiteX3" fmla="*/ 2570310 w 2570310"/>
                <a:gd name="connsiteY3" fmla="*/ 384296 h 2305728"/>
                <a:gd name="connsiteX4" fmla="*/ 2570310 w 2570310"/>
                <a:gd name="connsiteY4" fmla="*/ 1921432 h 2305728"/>
                <a:gd name="connsiteX5" fmla="*/ 2186014 w 2570310"/>
                <a:gd name="connsiteY5" fmla="*/ 2305728 h 2305728"/>
                <a:gd name="connsiteX6" fmla="*/ 384296 w 2570310"/>
                <a:gd name="connsiteY6" fmla="*/ 2305728 h 2305728"/>
                <a:gd name="connsiteX7" fmla="*/ 0 w 2570310"/>
                <a:gd name="connsiteY7" fmla="*/ 1921432 h 2305728"/>
                <a:gd name="connsiteX8" fmla="*/ 0 w 2570310"/>
                <a:gd name="connsiteY8" fmla="*/ 384296 h 230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0310" h="2305728">
                  <a:moveTo>
                    <a:pt x="0" y="384296"/>
                  </a:moveTo>
                  <a:cubicBezTo>
                    <a:pt x="0" y="172055"/>
                    <a:pt x="172055" y="0"/>
                    <a:pt x="384296" y="0"/>
                  </a:cubicBezTo>
                  <a:lnTo>
                    <a:pt x="2186014" y="0"/>
                  </a:lnTo>
                  <a:cubicBezTo>
                    <a:pt x="2398255" y="0"/>
                    <a:pt x="2570310" y="172055"/>
                    <a:pt x="2570310" y="384296"/>
                  </a:cubicBezTo>
                  <a:lnTo>
                    <a:pt x="2570310" y="1921432"/>
                  </a:lnTo>
                  <a:cubicBezTo>
                    <a:pt x="2570310" y="2133673"/>
                    <a:pt x="2398255" y="2305728"/>
                    <a:pt x="2186014" y="2305728"/>
                  </a:cubicBezTo>
                  <a:lnTo>
                    <a:pt x="384296" y="2305728"/>
                  </a:lnTo>
                  <a:cubicBezTo>
                    <a:pt x="172055" y="2305728"/>
                    <a:pt x="0" y="2133673"/>
                    <a:pt x="0" y="1921432"/>
                  </a:cubicBezTo>
                  <a:lnTo>
                    <a:pt x="0" y="384296"/>
                  </a:lnTo>
                  <a:close/>
                </a:path>
              </a:pathLst>
            </a:custGeom>
            <a:solidFill>
              <a:schemeClr val="accent5">
                <a:lumMod val="40000"/>
                <a:lumOff val="60000"/>
              </a:schemeClr>
            </a:solidFill>
          </p:spPr>
          <p:style>
            <a:lnRef idx="2">
              <a:schemeClr val="lt1">
                <a:hueOff val="0"/>
                <a:satOff val="0"/>
                <a:lumOff val="0"/>
                <a:alphaOff val="0"/>
              </a:schemeClr>
            </a:lnRef>
            <a:fillRef idx="1">
              <a:scrgbClr r="0" g="0" b="0"/>
            </a:fillRef>
            <a:effectRef idx="0">
              <a:schemeClr val="accent2">
                <a:hueOff val="3118803"/>
                <a:satOff val="-3982"/>
                <a:lumOff val="-8235"/>
                <a:alphaOff val="0"/>
              </a:schemeClr>
            </a:effectRef>
            <a:fontRef idx="minor">
              <a:schemeClr val="lt1"/>
            </a:fontRef>
          </p:style>
          <p:txBody>
            <a:bodyPr spcFirstLastPara="0" vert="horz" wrap="square" lIns="181136" tIns="181136" rIns="181136" bIns="18113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Bahnschrift Condensed" panose="020B0502040204020203" pitchFamily="34" charset="0"/>
                </a:rPr>
                <a:t>Proses </a:t>
              </a:r>
              <a:r>
                <a:rPr lang="en-US" sz="1800" kern="1200" dirty="0" err="1">
                  <a:solidFill>
                    <a:schemeClr val="tx1"/>
                  </a:solidFill>
                  <a:latin typeface="Bahnschrift Condensed" panose="020B0502040204020203" pitchFamily="34" charset="0"/>
                </a:rPr>
                <a:t>kebangkrutan</a:t>
              </a:r>
              <a:r>
                <a:rPr lang="en-US" sz="1800" kern="1200" dirty="0">
                  <a:solidFill>
                    <a:schemeClr val="tx1"/>
                  </a:solidFill>
                  <a:latin typeface="Bahnschrift Condensed" panose="020B0502040204020203" pitchFamily="34" charset="0"/>
                </a:rPr>
                <a:t> </a:t>
              </a:r>
              <a:r>
                <a:rPr lang="en-US" sz="1800" kern="1200" dirty="0" err="1">
                  <a:solidFill>
                    <a:schemeClr val="tx1"/>
                  </a:solidFill>
                  <a:latin typeface="Bahnschrift Condensed" panose="020B0502040204020203" pitchFamily="34" charset="0"/>
                </a:rPr>
                <a:t>memakan</a:t>
              </a:r>
              <a:r>
                <a:rPr lang="en-US" sz="1800" kern="1200" dirty="0">
                  <a:solidFill>
                    <a:schemeClr val="tx1"/>
                  </a:solidFill>
                  <a:latin typeface="Bahnschrift Condensed" panose="020B0502040204020203" pitchFamily="34" charset="0"/>
                </a:rPr>
                <a:t> </a:t>
              </a:r>
              <a:r>
                <a:rPr lang="en-US" sz="1800" kern="1200" dirty="0" err="1">
                  <a:solidFill>
                    <a:schemeClr val="tx1"/>
                  </a:solidFill>
                  <a:latin typeface="Bahnschrift Condensed" panose="020B0502040204020203" pitchFamily="34" charset="0"/>
                </a:rPr>
                <a:t>waktu</a:t>
              </a:r>
              <a:r>
                <a:rPr lang="en-US" sz="1800" kern="1200" dirty="0">
                  <a:solidFill>
                    <a:schemeClr val="tx1"/>
                  </a:solidFill>
                  <a:latin typeface="Bahnschrift Condensed" panose="020B0502040204020203" pitchFamily="34" charset="0"/>
                </a:rPr>
                <a:t> yang lama juga </a:t>
              </a:r>
              <a:r>
                <a:rPr lang="en-US" sz="1800" kern="1200" dirty="0" err="1">
                  <a:solidFill>
                    <a:schemeClr val="tx1"/>
                  </a:solidFill>
                  <a:latin typeface="Bahnschrift Condensed" panose="020B0502040204020203" pitchFamily="34" charset="0"/>
                </a:rPr>
                <a:t>ada</a:t>
              </a:r>
              <a:r>
                <a:rPr lang="en-US" sz="1800" kern="1200" dirty="0">
                  <a:solidFill>
                    <a:schemeClr val="tx1"/>
                  </a:solidFill>
                  <a:latin typeface="Bahnschrift Condensed" panose="020B0502040204020203" pitchFamily="34" charset="0"/>
                </a:rPr>
                <a:t> </a:t>
              </a:r>
              <a:r>
                <a:rPr lang="en-US" sz="1800" kern="1200" dirty="0" err="1">
                  <a:solidFill>
                    <a:schemeClr val="tx1"/>
                  </a:solidFill>
                  <a:latin typeface="Bahnschrift Condensed" panose="020B0502040204020203" pitchFamily="34" charset="0"/>
                </a:rPr>
                <a:t>biaya</a:t>
              </a:r>
              <a:r>
                <a:rPr lang="en-US" sz="1800" kern="1200" dirty="0">
                  <a:solidFill>
                    <a:schemeClr val="tx1"/>
                  </a:solidFill>
                  <a:latin typeface="Bahnschrift Condensed" panose="020B0502040204020203" pitchFamily="34" charset="0"/>
                </a:rPr>
                <a:t> </a:t>
              </a:r>
              <a:r>
                <a:rPr lang="en-US" sz="1800" kern="1200" dirty="0" err="1">
                  <a:solidFill>
                    <a:schemeClr val="tx1"/>
                  </a:solidFill>
                  <a:latin typeface="Bahnschrift Condensed" panose="020B0502040204020203" pitchFamily="34" charset="0"/>
                </a:rPr>
                <a:t>kesempatan</a:t>
              </a:r>
              <a:r>
                <a:rPr lang="en-US" sz="1800" kern="1200" dirty="0">
                  <a:solidFill>
                    <a:schemeClr val="tx1"/>
                  </a:solidFill>
                  <a:latin typeface="Bahnschrift Condensed" panose="020B0502040204020203" pitchFamily="34" charset="0"/>
                </a:rPr>
                <a:t> yang </a:t>
              </a:r>
              <a:r>
                <a:rPr lang="en-US" sz="1800" kern="1200" dirty="0" err="1">
                  <a:solidFill>
                    <a:schemeClr val="tx1"/>
                  </a:solidFill>
                  <a:latin typeface="Bahnschrift Condensed" panose="020B0502040204020203" pitchFamily="34" charset="0"/>
                </a:rPr>
                <a:t>hilang</a:t>
              </a:r>
              <a:r>
                <a:rPr lang="en-US" sz="1800" kern="1200" dirty="0">
                  <a:solidFill>
                    <a:schemeClr val="tx1"/>
                  </a:solidFill>
                  <a:latin typeface="Bahnschrift Condensed" panose="020B0502040204020203" pitchFamily="34" charset="0"/>
                </a:rPr>
                <a:t> </a:t>
              </a:r>
              <a:r>
                <a:rPr lang="en-US" sz="1800" kern="1200" dirty="0" err="1">
                  <a:solidFill>
                    <a:schemeClr val="tx1"/>
                  </a:solidFill>
                  <a:latin typeface="Bahnschrift Condensed" panose="020B0502040204020203" pitchFamily="34" charset="0"/>
                </a:rPr>
                <a:t>karena</a:t>
              </a:r>
              <a:r>
                <a:rPr lang="en-US" sz="1800" kern="1200" dirty="0">
                  <a:solidFill>
                    <a:schemeClr val="tx1"/>
                  </a:solidFill>
                  <a:latin typeface="Bahnschrift Condensed" panose="020B0502040204020203" pitchFamily="34" charset="0"/>
                </a:rPr>
                <a:t> proses </a:t>
              </a:r>
              <a:r>
                <a:rPr lang="en-US" sz="1800" kern="1200" dirty="0" err="1">
                  <a:solidFill>
                    <a:schemeClr val="tx1"/>
                  </a:solidFill>
                  <a:latin typeface="Bahnschrift Condensed" panose="020B0502040204020203" pitchFamily="34" charset="0"/>
                </a:rPr>
                <a:t>tersebut</a:t>
              </a:r>
              <a:endParaRPr lang="en-ID" sz="1800" kern="1200" dirty="0">
                <a:solidFill>
                  <a:schemeClr val="tx1"/>
                </a:solidFill>
                <a:latin typeface="Bahnschrift Condensed" panose="020B0502040204020203" pitchFamily="34" charset="0"/>
              </a:endParaRPr>
            </a:p>
          </p:txBody>
        </p:sp>
        <p:sp>
          <p:nvSpPr>
            <p:cNvPr id="12" name="Freeform: Shape 11">
              <a:extLst>
                <a:ext uri="{FF2B5EF4-FFF2-40B4-BE49-F238E27FC236}">
                  <a16:creationId xmlns:a16="http://schemas.microsoft.com/office/drawing/2014/main" xmlns="" id="{8FFF191E-8364-4B18-AD56-580F66CE8D81}"/>
                </a:ext>
              </a:extLst>
            </p:cNvPr>
            <p:cNvSpPr/>
            <p:nvPr/>
          </p:nvSpPr>
          <p:spPr>
            <a:xfrm>
              <a:off x="7078929" y="4160564"/>
              <a:ext cx="2629175" cy="2305728"/>
            </a:xfrm>
            <a:custGeom>
              <a:avLst/>
              <a:gdLst>
                <a:gd name="connsiteX0" fmla="*/ 0 w 2629175"/>
                <a:gd name="connsiteY0" fmla="*/ 384296 h 2305728"/>
                <a:gd name="connsiteX1" fmla="*/ 384296 w 2629175"/>
                <a:gd name="connsiteY1" fmla="*/ 0 h 2305728"/>
                <a:gd name="connsiteX2" fmla="*/ 2244879 w 2629175"/>
                <a:gd name="connsiteY2" fmla="*/ 0 h 2305728"/>
                <a:gd name="connsiteX3" fmla="*/ 2629175 w 2629175"/>
                <a:gd name="connsiteY3" fmla="*/ 384296 h 2305728"/>
                <a:gd name="connsiteX4" fmla="*/ 2629175 w 2629175"/>
                <a:gd name="connsiteY4" fmla="*/ 1921432 h 2305728"/>
                <a:gd name="connsiteX5" fmla="*/ 2244879 w 2629175"/>
                <a:gd name="connsiteY5" fmla="*/ 2305728 h 2305728"/>
                <a:gd name="connsiteX6" fmla="*/ 384296 w 2629175"/>
                <a:gd name="connsiteY6" fmla="*/ 2305728 h 2305728"/>
                <a:gd name="connsiteX7" fmla="*/ 0 w 2629175"/>
                <a:gd name="connsiteY7" fmla="*/ 1921432 h 2305728"/>
                <a:gd name="connsiteX8" fmla="*/ 0 w 2629175"/>
                <a:gd name="connsiteY8" fmla="*/ 384296 h 230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9175" h="2305728">
                  <a:moveTo>
                    <a:pt x="0" y="384296"/>
                  </a:moveTo>
                  <a:cubicBezTo>
                    <a:pt x="0" y="172055"/>
                    <a:pt x="172055" y="0"/>
                    <a:pt x="384296" y="0"/>
                  </a:cubicBezTo>
                  <a:lnTo>
                    <a:pt x="2244879" y="0"/>
                  </a:lnTo>
                  <a:cubicBezTo>
                    <a:pt x="2457120" y="0"/>
                    <a:pt x="2629175" y="172055"/>
                    <a:pt x="2629175" y="384296"/>
                  </a:cubicBezTo>
                  <a:lnTo>
                    <a:pt x="2629175" y="1921432"/>
                  </a:lnTo>
                  <a:cubicBezTo>
                    <a:pt x="2629175" y="2133673"/>
                    <a:pt x="2457120" y="2305728"/>
                    <a:pt x="2244879" y="2305728"/>
                  </a:cubicBezTo>
                  <a:lnTo>
                    <a:pt x="384296" y="2305728"/>
                  </a:lnTo>
                  <a:cubicBezTo>
                    <a:pt x="172055" y="2305728"/>
                    <a:pt x="0" y="2133673"/>
                    <a:pt x="0" y="1921432"/>
                  </a:cubicBezTo>
                  <a:lnTo>
                    <a:pt x="0" y="384296"/>
                  </a:lnTo>
                  <a:close/>
                </a:path>
              </a:pathLst>
            </a:custGeom>
            <a:solidFill>
              <a:schemeClr val="bg2">
                <a:lumMod val="75000"/>
              </a:schemeClr>
            </a:solidFill>
          </p:spPr>
          <p:style>
            <a:lnRef idx="2">
              <a:schemeClr val="lt1">
                <a:hueOff val="0"/>
                <a:satOff val="0"/>
                <a:lumOff val="0"/>
                <a:alphaOff val="0"/>
              </a:schemeClr>
            </a:lnRef>
            <a:fillRef idx="1">
              <a:scrgbClr r="0" g="0" b="0"/>
            </a:fillRef>
            <a:effectRef idx="0">
              <a:schemeClr val="accent2">
                <a:hueOff val="4678205"/>
                <a:satOff val="-5973"/>
                <a:lumOff val="-12352"/>
                <a:alphaOff val="0"/>
              </a:schemeClr>
            </a:effectRef>
            <a:fontRef idx="minor">
              <a:schemeClr val="lt1"/>
            </a:fontRef>
          </p:style>
          <p:txBody>
            <a:bodyPr spcFirstLastPara="0" vert="horz" wrap="square" lIns="181136" tIns="181136" rIns="181136" bIns="181136" numCol="1" spcCol="1270" anchor="ctr" anchorCtr="0">
              <a:noAutofit/>
            </a:bodyPr>
            <a:lstStyle/>
            <a:p>
              <a:pPr marL="0" lvl="0" indent="0" algn="ctr" defTabSz="800100">
                <a:lnSpc>
                  <a:spcPct val="90000"/>
                </a:lnSpc>
                <a:spcBef>
                  <a:spcPct val="0"/>
                </a:spcBef>
                <a:spcAft>
                  <a:spcPct val="35000"/>
                </a:spcAft>
                <a:buNone/>
              </a:pPr>
              <a:r>
                <a:rPr lang="en-US" sz="1800" kern="1200" dirty="0" err="1">
                  <a:solidFill>
                    <a:schemeClr val="tx1"/>
                  </a:solidFill>
                  <a:latin typeface="Bahnschrift Condensed" panose="020B0502040204020203" pitchFamily="34" charset="0"/>
                </a:rPr>
                <a:t>Jika</a:t>
              </a:r>
              <a:r>
                <a:rPr lang="en-US" sz="1800" kern="1200" dirty="0">
                  <a:solidFill>
                    <a:schemeClr val="tx1"/>
                  </a:solidFill>
                  <a:latin typeface="Bahnschrift Condensed" panose="020B0502040204020203" pitchFamily="34" charset="0"/>
                </a:rPr>
                <a:t> </a:t>
              </a:r>
              <a:r>
                <a:rPr lang="en-US" sz="1800" kern="1200" dirty="0" err="1">
                  <a:solidFill>
                    <a:schemeClr val="tx1"/>
                  </a:solidFill>
                  <a:latin typeface="Bahnschrift Condensed" panose="020B0502040204020203" pitchFamily="34" charset="0"/>
                </a:rPr>
                <a:t>perusaahn</a:t>
              </a:r>
              <a:r>
                <a:rPr lang="en-US" sz="1800" kern="1200" dirty="0">
                  <a:solidFill>
                    <a:schemeClr val="tx1"/>
                  </a:solidFill>
                  <a:latin typeface="Bahnschrift Condensed" panose="020B0502040204020203" pitchFamily="34" charset="0"/>
                </a:rPr>
                <a:t> yang </a:t>
              </a:r>
              <a:r>
                <a:rPr lang="en-US" sz="1800" kern="1200" dirty="0" err="1">
                  <a:solidFill>
                    <a:schemeClr val="tx1"/>
                  </a:solidFill>
                  <a:latin typeface="Bahnschrift Condensed" panose="020B0502040204020203" pitchFamily="34" charset="0"/>
                </a:rPr>
                <a:t>berisiko</a:t>
              </a:r>
              <a:r>
                <a:rPr lang="en-US" sz="1800" kern="1200" dirty="0">
                  <a:solidFill>
                    <a:schemeClr val="tx1"/>
                  </a:solidFill>
                  <a:latin typeface="Bahnschrift Condensed" panose="020B0502040204020203" pitchFamily="34" charset="0"/>
                </a:rPr>
                <a:t> </a:t>
              </a:r>
              <a:r>
                <a:rPr lang="en-US" sz="1800" kern="1200" dirty="0" err="1">
                  <a:solidFill>
                    <a:schemeClr val="tx1"/>
                  </a:solidFill>
                  <a:latin typeface="Bahnschrift Condensed" panose="020B0502040204020203" pitchFamily="34" charset="0"/>
                </a:rPr>
                <a:t>tinggi</a:t>
              </a:r>
              <a:r>
                <a:rPr lang="en-US" sz="1800" kern="1200" dirty="0">
                  <a:solidFill>
                    <a:schemeClr val="tx1"/>
                  </a:solidFill>
                  <a:latin typeface="Bahnschrift Condensed" panose="020B0502040204020203" pitchFamily="34" charset="0"/>
                </a:rPr>
                <a:t> </a:t>
              </a:r>
              <a:r>
                <a:rPr lang="en-US" sz="1800" kern="1200" dirty="0" err="1">
                  <a:solidFill>
                    <a:schemeClr val="tx1"/>
                  </a:solidFill>
                  <a:latin typeface="Bahnschrift Condensed" panose="020B0502040204020203" pitchFamily="34" charset="0"/>
                </a:rPr>
                <a:t>ingin</a:t>
              </a:r>
              <a:r>
                <a:rPr lang="en-US" sz="1800" kern="1200" dirty="0">
                  <a:solidFill>
                    <a:schemeClr val="tx1"/>
                  </a:solidFill>
                  <a:latin typeface="Bahnschrift Condensed" panose="020B0502040204020203" pitchFamily="34" charset="0"/>
                </a:rPr>
                <a:t> </a:t>
              </a:r>
              <a:r>
                <a:rPr lang="en-US" sz="1800" kern="1200" dirty="0" err="1">
                  <a:solidFill>
                    <a:schemeClr val="tx1"/>
                  </a:solidFill>
                  <a:latin typeface="Bahnschrift Condensed" panose="020B0502040204020203" pitchFamily="34" charset="0"/>
                </a:rPr>
                <a:t>memperoleh</a:t>
              </a:r>
              <a:r>
                <a:rPr lang="en-US" sz="1800" kern="1200" dirty="0">
                  <a:solidFill>
                    <a:schemeClr val="tx1"/>
                  </a:solidFill>
                  <a:latin typeface="Bahnschrift Condensed" panose="020B0502040204020203" pitchFamily="34" charset="0"/>
                </a:rPr>
                <a:t> </a:t>
              </a:r>
              <a:r>
                <a:rPr lang="en-US" sz="1800" kern="1200" dirty="0" err="1">
                  <a:solidFill>
                    <a:schemeClr val="tx1"/>
                  </a:solidFill>
                  <a:latin typeface="Bahnschrift Condensed" panose="020B0502040204020203" pitchFamily="34" charset="0"/>
                </a:rPr>
                <a:t>pinjaman</a:t>
              </a:r>
              <a:r>
                <a:rPr lang="en-US" sz="1800" kern="1200" dirty="0">
                  <a:solidFill>
                    <a:schemeClr val="tx1"/>
                  </a:solidFill>
                  <a:latin typeface="Bahnschrift Condensed" panose="020B0502040204020203" pitchFamily="34" charset="0"/>
                </a:rPr>
                <a:t> </a:t>
              </a:r>
              <a:r>
                <a:rPr lang="en-US" sz="1800" kern="1200" dirty="0" err="1">
                  <a:solidFill>
                    <a:schemeClr val="tx1"/>
                  </a:solidFill>
                  <a:latin typeface="Bahnschrift Condensed" panose="020B0502040204020203" pitchFamily="34" charset="0"/>
                </a:rPr>
                <a:t>untuk</a:t>
              </a:r>
              <a:r>
                <a:rPr lang="en-US" sz="1800" kern="1200" dirty="0">
                  <a:solidFill>
                    <a:schemeClr val="tx1"/>
                  </a:solidFill>
                  <a:latin typeface="Bahnschrift Condensed" panose="020B0502040204020203" pitchFamily="34" charset="0"/>
                </a:rPr>
                <a:t> </a:t>
              </a:r>
              <a:r>
                <a:rPr lang="en-US" sz="1800" kern="1200" dirty="0" err="1">
                  <a:solidFill>
                    <a:schemeClr val="tx1"/>
                  </a:solidFill>
                  <a:latin typeface="Bahnschrift Condensed" panose="020B0502040204020203" pitchFamily="34" charset="0"/>
                </a:rPr>
                <a:t>membeli</a:t>
              </a:r>
              <a:r>
                <a:rPr lang="en-US" sz="1800" kern="1200" dirty="0">
                  <a:solidFill>
                    <a:schemeClr val="tx1"/>
                  </a:solidFill>
                  <a:latin typeface="Bahnschrift Condensed" panose="020B0502040204020203" pitchFamily="34" charset="0"/>
                </a:rPr>
                <a:t> </a:t>
              </a:r>
              <a:r>
                <a:rPr lang="en-US" sz="1800" kern="1200" dirty="0" err="1">
                  <a:solidFill>
                    <a:schemeClr val="tx1"/>
                  </a:solidFill>
                  <a:latin typeface="Bahnschrift Condensed" panose="020B0502040204020203" pitchFamily="34" charset="0"/>
                </a:rPr>
                <a:t>aset</a:t>
              </a:r>
              <a:r>
                <a:rPr lang="en-US" sz="1800" kern="1200" dirty="0">
                  <a:solidFill>
                    <a:schemeClr val="tx1"/>
                  </a:solidFill>
                  <a:latin typeface="Bahnschrift Condensed" panose="020B0502040204020203" pitchFamily="34" charset="0"/>
                </a:rPr>
                <a:t> </a:t>
              </a:r>
              <a:r>
                <a:rPr lang="en-US" sz="1800" kern="1200" dirty="0" err="1">
                  <a:solidFill>
                    <a:schemeClr val="tx1"/>
                  </a:solidFill>
                  <a:latin typeface="Bahnschrift Condensed" panose="020B0502040204020203" pitchFamily="34" charset="0"/>
                </a:rPr>
                <a:t>maka</a:t>
              </a:r>
              <a:r>
                <a:rPr lang="en-US" sz="1800" kern="1200" dirty="0">
                  <a:solidFill>
                    <a:schemeClr val="tx1"/>
                  </a:solidFill>
                  <a:latin typeface="Bahnschrift Condensed" panose="020B0502040204020203" pitchFamily="34" charset="0"/>
                </a:rPr>
                <a:t> </a:t>
              </a:r>
              <a:r>
                <a:rPr lang="en-US" sz="1800" kern="1200" dirty="0" err="1">
                  <a:solidFill>
                    <a:schemeClr val="tx1"/>
                  </a:solidFill>
                  <a:latin typeface="Bahnschrift Condensed" panose="020B0502040204020203" pitchFamily="34" charset="0"/>
                </a:rPr>
                <a:t>akan</a:t>
              </a:r>
              <a:r>
                <a:rPr lang="en-US" sz="1800" kern="1200" dirty="0">
                  <a:solidFill>
                    <a:schemeClr val="tx1"/>
                  </a:solidFill>
                  <a:latin typeface="Bahnschrift Condensed" panose="020B0502040204020203" pitchFamily="34" charset="0"/>
                </a:rPr>
                <a:t> </a:t>
              </a:r>
              <a:r>
                <a:rPr lang="en-US" sz="1800" kern="1200" dirty="0" err="1">
                  <a:solidFill>
                    <a:schemeClr val="tx1"/>
                  </a:solidFill>
                  <a:latin typeface="Bahnschrift Condensed" panose="020B0502040204020203" pitchFamily="34" charset="0"/>
                </a:rPr>
                <a:t>semakin</a:t>
              </a:r>
              <a:r>
                <a:rPr lang="en-US" sz="1800" kern="1200" dirty="0">
                  <a:solidFill>
                    <a:schemeClr val="tx1"/>
                  </a:solidFill>
                  <a:latin typeface="Bahnschrift Condensed" panose="020B0502040204020203" pitchFamily="34" charset="0"/>
                </a:rPr>
                <a:t> </a:t>
              </a:r>
              <a:r>
                <a:rPr lang="en-US" sz="1800" kern="1200" dirty="0" err="1">
                  <a:solidFill>
                    <a:schemeClr val="tx1"/>
                  </a:solidFill>
                  <a:latin typeface="Bahnschrift Condensed" panose="020B0502040204020203" pitchFamily="34" charset="0"/>
                </a:rPr>
                <a:t>tinggi</a:t>
              </a:r>
              <a:r>
                <a:rPr lang="en-US" sz="1800" kern="1200" dirty="0">
                  <a:solidFill>
                    <a:schemeClr val="tx1"/>
                  </a:solidFill>
                  <a:latin typeface="Bahnschrift Condensed" panose="020B0502040204020203" pitchFamily="34" charset="0"/>
                </a:rPr>
                <a:t> </a:t>
              </a:r>
              <a:r>
                <a:rPr lang="en-US" sz="1800" kern="1200" dirty="0" err="1">
                  <a:solidFill>
                    <a:schemeClr val="tx1"/>
                  </a:solidFill>
                  <a:latin typeface="Bahnschrift Condensed" panose="020B0502040204020203" pitchFamily="34" charset="0"/>
                </a:rPr>
                <a:t>insentif</a:t>
              </a:r>
              <a:r>
                <a:rPr lang="en-US" sz="1800" kern="1200" dirty="0">
                  <a:solidFill>
                    <a:schemeClr val="tx1"/>
                  </a:solidFill>
                  <a:latin typeface="Bahnschrift Condensed" panose="020B0502040204020203" pitchFamily="34" charset="0"/>
                </a:rPr>
                <a:t> </a:t>
              </a:r>
              <a:r>
                <a:rPr lang="en-US" sz="1800" kern="1200" dirty="0" err="1">
                  <a:solidFill>
                    <a:schemeClr val="tx1"/>
                  </a:solidFill>
                  <a:latin typeface="Bahnschrift Condensed" panose="020B0502040204020203" pitchFamily="34" charset="0"/>
                </a:rPr>
                <a:t>untuk</a:t>
              </a:r>
              <a:r>
                <a:rPr lang="en-US" sz="1800" kern="1200" dirty="0">
                  <a:solidFill>
                    <a:schemeClr val="tx1"/>
                  </a:solidFill>
                  <a:latin typeface="Bahnschrift Condensed" panose="020B0502040204020203" pitchFamily="34" charset="0"/>
                </a:rPr>
                <a:t> </a:t>
              </a:r>
              <a:r>
                <a:rPr lang="en-US" sz="1800" kern="1200" dirty="0" err="1">
                  <a:solidFill>
                    <a:schemeClr val="tx1"/>
                  </a:solidFill>
                  <a:latin typeface="Bahnschrift Condensed" panose="020B0502040204020203" pitchFamily="34" charset="0"/>
                </a:rPr>
                <a:t>menggunakan</a:t>
              </a:r>
              <a:r>
                <a:rPr lang="en-US" sz="1800" kern="1200" dirty="0">
                  <a:solidFill>
                    <a:schemeClr val="tx1"/>
                  </a:solidFill>
                  <a:latin typeface="Bahnschrift Condensed" panose="020B0502040204020203" pitchFamily="34" charset="0"/>
                </a:rPr>
                <a:t> leasing </a:t>
              </a:r>
              <a:r>
                <a:rPr lang="en-US" sz="1800" kern="1200" dirty="0" err="1">
                  <a:solidFill>
                    <a:schemeClr val="tx1"/>
                  </a:solidFill>
                  <a:latin typeface="Bahnschrift Condensed" panose="020B0502040204020203" pitchFamily="34" charset="0"/>
                </a:rPr>
                <a:t>dibandingkan</a:t>
              </a:r>
              <a:r>
                <a:rPr lang="en-US" sz="1800" kern="1200" dirty="0">
                  <a:solidFill>
                    <a:schemeClr val="tx1"/>
                  </a:solidFill>
                  <a:latin typeface="Bahnschrift Condensed" panose="020B0502040204020203" pitchFamily="34" charset="0"/>
                </a:rPr>
                <a:t> </a:t>
              </a:r>
              <a:r>
                <a:rPr lang="en-US" sz="1800" kern="1200" dirty="0" err="1">
                  <a:solidFill>
                    <a:schemeClr val="tx1"/>
                  </a:solidFill>
                  <a:latin typeface="Bahnschrift Condensed" panose="020B0502040204020203" pitchFamily="34" charset="0"/>
                </a:rPr>
                <a:t>dnegan</a:t>
              </a:r>
              <a:r>
                <a:rPr lang="en-US" sz="1800" kern="1200" dirty="0">
                  <a:solidFill>
                    <a:schemeClr val="tx1"/>
                  </a:solidFill>
                  <a:latin typeface="Bahnschrift Condensed" panose="020B0502040204020203" pitchFamily="34" charset="0"/>
                </a:rPr>
                <a:t> </a:t>
              </a:r>
              <a:r>
                <a:rPr lang="en-US" sz="1800" kern="1200" dirty="0" err="1">
                  <a:solidFill>
                    <a:schemeClr val="tx1"/>
                  </a:solidFill>
                  <a:latin typeface="Bahnschrift Condensed" panose="020B0502040204020203" pitchFamily="34" charset="0"/>
                </a:rPr>
                <a:t>pinjaman</a:t>
              </a:r>
              <a:endParaRPr lang="en-ID" sz="1800" kern="1200" dirty="0">
                <a:solidFill>
                  <a:schemeClr val="tx1"/>
                </a:solidFill>
                <a:latin typeface="Bahnschrift Condensed" panose="020B0502040204020203" pitchFamily="34" charset="0"/>
              </a:endParaRPr>
            </a:p>
          </p:txBody>
        </p:sp>
      </p:grpSp>
      <p:sp>
        <p:nvSpPr>
          <p:cNvPr id="8" name="Rectangle 7">
            <a:extLst>
              <a:ext uri="{FF2B5EF4-FFF2-40B4-BE49-F238E27FC236}">
                <a16:creationId xmlns:a16="http://schemas.microsoft.com/office/drawing/2014/main" xmlns="" id="{52028FBF-FD70-4A98-BE5D-1FEDF6CFE72A}"/>
              </a:ext>
            </a:extLst>
          </p:cNvPr>
          <p:cNvSpPr/>
          <p:nvPr/>
        </p:nvSpPr>
        <p:spPr>
          <a:xfrm>
            <a:off x="1117596" y="293927"/>
            <a:ext cx="4082815" cy="369332"/>
          </a:xfrm>
          <a:prstGeom prst="rect">
            <a:avLst/>
          </a:prstGeom>
          <a:solidFill>
            <a:schemeClr val="bg1">
              <a:lumMod val="95000"/>
            </a:schemeClr>
          </a:solidFill>
          <a:ln>
            <a:noFill/>
          </a:ln>
        </p:spPr>
        <p:txBody>
          <a:bodyPr wrap="square">
            <a:spAutoFit/>
          </a:bodyPr>
          <a:lstStyle/>
          <a:p>
            <a:r>
              <a:rPr lang="en-US" dirty="0" err="1">
                <a:latin typeface="Bahnschrift Condensed" panose="020B0502040204020203" pitchFamily="34" charset="0"/>
              </a:rPr>
              <a:t>Alasan</a:t>
            </a:r>
            <a:r>
              <a:rPr lang="en-US" dirty="0">
                <a:latin typeface="Bahnschrift Condensed" panose="020B0502040204020203" pitchFamily="34" charset="0"/>
              </a:rPr>
              <a:t> yang </a:t>
            </a:r>
            <a:r>
              <a:rPr lang="en-US" dirty="0" err="1">
                <a:latin typeface="Bahnschrift Condensed" panose="020B0502040204020203" pitchFamily="34" charset="0"/>
              </a:rPr>
              <a:t>Masuk</a:t>
            </a:r>
            <a:r>
              <a:rPr lang="en-US" dirty="0">
                <a:latin typeface="Bahnschrift Condensed" panose="020B0502040204020203" pitchFamily="34" charset="0"/>
              </a:rPr>
              <a:t> Akal : </a:t>
            </a:r>
            <a:endParaRPr lang="en-ID" dirty="0"/>
          </a:p>
        </p:txBody>
      </p:sp>
      <p:sp>
        <p:nvSpPr>
          <p:cNvPr id="3" name="Slide Number Placeholder 2">
            <a:extLst>
              <a:ext uri="{FF2B5EF4-FFF2-40B4-BE49-F238E27FC236}">
                <a16:creationId xmlns:a16="http://schemas.microsoft.com/office/drawing/2014/main" xmlns="" id="{32DA5E7C-CF8B-42A6-B45D-B141AEA7B5E5}"/>
              </a:ext>
            </a:extLst>
          </p:cNvPr>
          <p:cNvSpPr>
            <a:spLocks noGrp="1"/>
          </p:cNvSpPr>
          <p:nvPr>
            <p:ph type="sldNum" sz="quarter" idx="12"/>
          </p:nvPr>
        </p:nvSpPr>
        <p:spPr/>
        <p:txBody>
          <a:bodyPr/>
          <a:lstStyle/>
          <a:p>
            <a:fld id="{B38049E5-7B53-4E85-8972-7D6C4BCE5BB9}" type="slidenum">
              <a:rPr lang="en-US" noProof="0" smtClean="0"/>
              <a:t>13</a:t>
            </a:fld>
            <a:endParaRPr lang="en-US" noProof="0" dirty="0"/>
          </a:p>
        </p:txBody>
      </p:sp>
      <p:pic>
        <p:nvPicPr>
          <p:cNvPr id="1030" name="Picture 6" descr="Help for household budgets urged as report rates 'financial distress'  Australia's biggest issue | Together Australia">
            <a:extLst>
              <a:ext uri="{FF2B5EF4-FFF2-40B4-BE49-F238E27FC236}">
                <a16:creationId xmlns:a16="http://schemas.microsoft.com/office/drawing/2014/main" xmlns="" id="{CE940CFD-EF9B-4166-845D-D42FB18484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353" y="4765040"/>
            <a:ext cx="2031488" cy="1778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Sejarah Leasing Di Dunia dan Di Indonesia Terbaru - Liputan Berita 21">
            <a:extLst>
              <a:ext uri="{FF2B5EF4-FFF2-40B4-BE49-F238E27FC236}">
                <a16:creationId xmlns:a16="http://schemas.microsoft.com/office/drawing/2014/main" xmlns="" id="{0E36E37C-CE18-4B4E-9EDE-2ECE2FCED2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793" y="3079115"/>
            <a:ext cx="2083048" cy="168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203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B2E961D-ADB0-4EE7-829A-EF7B58D150A1}"/>
              </a:ext>
            </a:extLst>
          </p:cNvPr>
          <p:cNvSpPr txBox="1"/>
          <p:nvPr/>
        </p:nvSpPr>
        <p:spPr>
          <a:xfrm>
            <a:off x="902761" y="251497"/>
            <a:ext cx="10740599" cy="6514580"/>
          </a:xfrm>
          <a:prstGeom prst="rect">
            <a:avLst/>
          </a:prstGeom>
          <a:solidFill>
            <a:schemeClr val="bg1"/>
          </a:solidFill>
        </p:spPr>
        <p:txBody>
          <a:bodyPr wrap="square" rtlCol="0">
            <a:spAutoFit/>
          </a:bodyPr>
          <a:lstStyle/>
          <a:p>
            <a:endParaRPr lang="en-ID" dirty="0"/>
          </a:p>
        </p:txBody>
      </p:sp>
      <p:sp>
        <p:nvSpPr>
          <p:cNvPr id="7" name="Title 1">
            <a:extLst>
              <a:ext uri="{FF2B5EF4-FFF2-40B4-BE49-F238E27FC236}">
                <a16:creationId xmlns:a16="http://schemas.microsoft.com/office/drawing/2014/main" xmlns="" id="{E6A31116-0431-4A6C-AD1A-21BF7ECE1BC8}"/>
              </a:ext>
            </a:extLst>
          </p:cNvPr>
          <p:cNvSpPr txBox="1">
            <a:spLocks/>
          </p:cNvSpPr>
          <p:nvPr/>
        </p:nvSpPr>
        <p:spPr>
          <a:xfrm>
            <a:off x="3134219" y="636226"/>
            <a:ext cx="7432272" cy="854012"/>
          </a:xfrm>
          <a:prstGeom prst="rect">
            <a:avLst/>
          </a:prstGeom>
        </p:spPr>
        <p:txBody>
          <a:bodyPr>
            <a:normAutofit fontScale="9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dirty="0" err="1"/>
              <a:t>Mengurangi</a:t>
            </a:r>
            <a:r>
              <a:rPr lang="en-US" dirty="0"/>
              <a:t> </a:t>
            </a:r>
            <a:r>
              <a:rPr lang="en-US" dirty="0" err="1"/>
              <a:t>Risiko</a:t>
            </a:r>
            <a:r>
              <a:rPr lang="en-US" dirty="0"/>
              <a:t> </a:t>
            </a:r>
            <a:r>
              <a:rPr lang="en-US" dirty="0" err="1"/>
              <a:t>Ketidakpastian</a:t>
            </a:r>
            <a:endParaRPr lang="en-US" dirty="0"/>
          </a:p>
        </p:txBody>
      </p:sp>
      <p:sp>
        <p:nvSpPr>
          <p:cNvPr id="5" name="Oval 4">
            <a:extLst>
              <a:ext uri="{FF2B5EF4-FFF2-40B4-BE49-F238E27FC236}">
                <a16:creationId xmlns:a16="http://schemas.microsoft.com/office/drawing/2014/main" xmlns="" id="{69AEBB53-348D-4024-8697-FAE48C10714A}"/>
              </a:ext>
            </a:extLst>
          </p:cNvPr>
          <p:cNvSpPr/>
          <p:nvPr/>
        </p:nvSpPr>
        <p:spPr>
          <a:xfrm>
            <a:off x="7836348" y="3215459"/>
            <a:ext cx="3468197" cy="3237927"/>
          </a:xfrm>
          <a:prstGeom prst="ellipse">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6" name="Freeform: Shape 5">
            <a:extLst>
              <a:ext uri="{FF2B5EF4-FFF2-40B4-BE49-F238E27FC236}">
                <a16:creationId xmlns:a16="http://schemas.microsoft.com/office/drawing/2014/main" xmlns="" id="{505C6573-2C00-4C3B-81CC-B1A4ED49D126}"/>
              </a:ext>
            </a:extLst>
          </p:cNvPr>
          <p:cNvSpPr/>
          <p:nvPr/>
        </p:nvSpPr>
        <p:spPr>
          <a:xfrm>
            <a:off x="7853268" y="3272036"/>
            <a:ext cx="3143252" cy="3022028"/>
          </a:xfrm>
          <a:custGeom>
            <a:avLst/>
            <a:gdLst>
              <a:gd name="connsiteX0" fmla="*/ 0 w 3022349"/>
              <a:gd name="connsiteY0" fmla="*/ 1511014 h 3022028"/>
              <a:gd name="connsiteX1" fmla="*/ 1511175 w 3022349"/>
              <a:gd name="connsiteY1" fmla="*/ 0 h 3022028"/>
              <a:gd name="connsiteX2" fmla="*/ 3022350 w 3022349"/>
              <a:gd name="connsiteY2" fmla="*/ 1511014 h 3022028"/>
              <a:gd name="connsiteX3" fmla="*/ 1511175 w 3022349"/>
              <a:gd name="connsiteY3" fmla="*/ 3022028 h 3022028"/>
              <a:gd name="connsiteX4" fmla="*/ 0 w 3022349"/>
              <a:gd name="connsiteY4" fmla="*/ 1511014 h 3022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2349" h="3022028">
                <a:moveTo>
                  <a:pt x="0" y="1511014"/>
                </a:moveTo>
                <a:cubicBezTo>
                  <a:pt x="0" y="676504"/>
                  <a:pt x="676576" y="0"/>
                  <a:pt x="1511175" y="0"/>
                </a:cubicBezTo>
                <a:cubicBezTo>
                  <a:pt x="2345774" y="0"/>
                  <a:pt x="3022350" y="676504"/>
                  <a:pt x="3022350" y="1511014"/>
                </a:cubicBezTo>
                <a:cubicBezTo>
                  <a:pt x="3022350" y="2345524"/>
                  <a:pt x="2345774" y="3022028"/>
                  <a:pt x="1511175" y="3022028"/>
                </a:cubicBezTo>
                <a:cubicBezTo>
                  <a:pt x="676576" y="3022028"/>
                  <a:pt x="0" y="2345524"/>
                  <a:pt x="0" y="1511014"/>
                </a:cubicBezTo>
                <a:close/>
              </a:path>
            </a:pathLst>
          </a:custGeom>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54925" tIns="454659" rIns="454925" bIns="454660" numCol="1" spcCol="1270" anchor="ctr" anchorCtr="0">
            <a:noAutofit/>
          </a:bodyPr>
          <a:lstStyle/>
          <a:p>
            <a:pPr marL="0" lvl="0" indent="0" algn="ctr" defTabSz="800100">
              <a:lnSpc>
                <a:spcPct val="90000"/>
              </a:lnSpc>
              <a:spcBef>
                <a:spcPct val="0"/>
              </a:spcBef>
              <a:spcAft>
                <a:spcPct val="35000"/>
              </a:spcAft>
              <a:buNone/>
            </a:pPr>
            <a:r>
              <a:rPr lang="en-US" sz="2000" kern="1200" dirty="0">
                <a:latin typeface="Bahnschrift Condensed" panose="020B0502040204020203" pitchFamily="34" charset="0"/>
              </a:rPr>
              <a:t>Perusahaan leasing yang </a:t>
            </a:r>
            <a:r>
              <a:rPr lang="en-US" sz="2000" kern="1200" dirty="0" err="1">
                <a:latin typeface="Bahnschrift Condensed" panose="020B0502040204020203" pitchFamily="34" charset="0"/>
              </a:rPr>
              <a:t>besar</a:t>
            </a:r>
            <a:r>
              <a:rPr lang="en-US" sz="2000" kern="1200" dirty="0">
                <a:latin typeface="Bahnschrift Condensed" panose="020B0502040204020203" pitchFamily="34" charset="0"/>
              </a:rPr>
              <a:t> </a:t>
            </a:r>
            <a:r>
              <a:rPr lang="en-US" sz="2000" kern="1200" dirty="0" err="1">
                <a:latin typeface="Bahnschrift Condensed" panose="020B0502040204020203" pitchFamily="34" charset="0"/>
              </a:rPr>
              <a:t>biasanya</a:t>
            </a:r>
            <a:r>
              <a:rPr lang="en-US" sz="2000" kern="1200" dirty="0">
                <a:latin typeface="Bahnschrift Condensed" panose="020B0502040204020203" pitchFamily="34" charset="0"/>
              </a:rPr>
              <a:t> </a:t>
            </a:r>
            <a:r>
              <a:rPr lang="en-US" sz="2000" kern="1200" dirty="0" err="1">
                <a:latin typeface="Bahnschrift Condensed" panose="020B0502040204020203" pitchFamily="34" charset="0"/>
              </a:rPr>
              <a:t>lebih</a:t>
            </a:r>
            <a:r>
              <a:rPr lang="en-US" sz="2000" kern="1200" dirty="0">
                <a:latin typeface="Bahnschrift Condensed" panose="020B0502040204020203" pitchFamily="34" charset="0"/>
              </a:rPr>
              <a:t> </a:t>
            </a:r>
            <a:r>
              <a:rPr lang="en-US" sz="2000" kern="1200" dirty="0" err="1">
                <a:latin typeface="Bahnschrift Condensed" panose="020B0502040204020203" pitchFamily="34" charset="0"/>
              </a:rPr>
              <a:t>berpengalaman</a:t>
            </a:r>
            <a:r>
              <a:rPr lang="en-US" sz="2000" kern="1200" dirty="0">
                <a:latin typeface="Bahnschrift Condensed" panose="020B0502040204020203" pitchFamily="34" charset="0"/>
              </a:rPr>
              <a:t> </a:t>
            </a:r>
            <a:r>
              <a:rPr lang="en-US" sz="2000" kern="1200" dirty="0" err="1">
                <a:latin typeface="Bahnschrift Condensed" panose="020B0502040204020203" pitchFamily="34" charset="0"/>
              </a:rPr>
              <a:t>dalam</a:t>
            </a:r>
            <a:r>
              <a:rPr lang="en-US" sz="2000" kern="1200" dirty="0">
                <a:latin typeface="Bahnschrift Condensed" panose="020B0502040204020203" pitchFamily="34" charset="0"/>
              </a:rPr>
              <a:t> </a:t>
            </a:r>
            <a:r>
              <a:rPr lang="en-US" sz="2000" kern="1200" dirty="0" err="1">
                <a:latin typeface="Bahnschrift Condensed" panose="020B0502040204020203" pitchFamily="34" charset="0"/>
              </a:rPr>
              <a:t>penilaian</a:t>
            </a:r>
            <a:r>
              <a:rPr lang="en-US" sz="2000" kern="1200" dirty="0">
                <a:latin typeface="Bahnschrift Condensed" panose="020B0502040204020203" pitchFamily="34" charset="0"/>
              </a:rPr>
              <a:t> </a:t>
            </a:r>
            <a:r>
              <a:rPr lang="en-US" sz="2000" kern="1200" dirty="0" err="1">
                <a:latin typeface="Bahnschrift Condensed" panose="020B0502040204020203" pitchFamily="34" charset="0"/>
              </a:rPr>
              <a:t>aset</a:t>
            </a:r>
            <a:r>
              <a:rPr lang="en-US" sz="2000" kern="1200" dirty="0">
                <a:latin typeface="Bahnschrift Condensed" panose="020B0502040204020203" pitchFamily="34" charset="0"/>
              </a:rPr>
              <a:t> dan </a:t>
            </a:r>
            <a:r>
              <a:rPr lang="en-US" sz="2000" kern="1200" dirty="0" err="1">
                <a:latin typeface="Bahnschrift Condensed" panose="020B0502040204020203" pitchFamily="34" charset="0"/>
              </a:rPr>
              <a:t>pengelolaan</a:t>
            </a:r>
            <a:r>
              <a:rPr lang="en-US" sz="2000" kern="1200" dirty="0">
                <a:latin typeface="Bahnschrift Condensed" panose="020B0502040204020203" pitchFamily="34" charset="0"/>
              </a:rPr>
              <a:t> </a:t>
            </a:r>
            <a:r>
              <a:rPr lang="en-US" sz="2000" kern="1200" dirty="0" err="1">
                <a:latin typeface="Bahnschrift Condensed" panose="020B0502040204020203" pitchFamily="34" charset="0"/>
              </a:rPr>
              <a:t>risiko</a:t>
            </a:r>
            <a:r>
              <a:rPr lang="en-US" sz="2000" kern="1200" dirty="0">
                <a:latin typeface="Bahnschrift Condensed" panose="020B0502040204020203" pitchFamily="34" charset="0"/>
              </a:rPr>
              <a:t>.</a:t>
            </a:r>
            <a:endParaRPr lang="en-ID" sz="2000" kern="1200" dirty="0">
              <a:latin typeface="Bahnschrift Condensed" panose="020B0502040204020203" pitchFamily="34" charset="0"/>
            </a:endParaRPr>
          </a:p>
        </p:txBody>
      </p:sp>
      <p:sp>
        <p:nvSpPr>
          <p:cNvPr id="8" name="Teardrop 7">
            <a:extLst>
              <a:ext uri="{FF2B5EF4-FFF2-40B4-BE49-F238E27FC236}">
                <a16:creationId xmlns:a16="http://schemas.microsoft.com/office/drawing/2014/main" xmlns="" id="{CB32EA00-C6A4-426E-9047-266205AE63F6}"/>
              </a:ext>
            </a:extLst>
          </p:cNvPr>
          <p:cNvSpPr/>
          <p:nvPr/>
        </p:nvSpPr>
        <p:spPr>
          <a:xfrm rot="3401683">
            <a:off x="4369721" y="2560418"/>
            <a:ext cx="3452557" cy="3358722"/>
          </a:xfrm>
          <a:prstGeom prst="teardrop">
            <a:avLst>
              <a:gd name="adj" fmla="val 100000"/>
            </a:avLst>
          </a:prstGeom>
        </p:spPr>
        <p:style>
          <a:lnRef idx="0">
            <a:schemeClr val="lt1">
              <a:hueOff val="0"/>
              <a:satOff val="0"/>
              <a:lumOff val="0"/>
              <a:alphaOff val="0"/>
            </a:schemeClr>
          </a:lnRef>
          <a:fillRef idx="3">
            <a:schemeClr val="accent3">
              <a:hueOff val="5626788"/>
              <a:satOff val="-8373"/>
              <a:lumOff val="5490"/>
              <a:alphaOff val="0"/>
            </a:schemeClr>
          </a:fillRef>
          <a:effectRef idx="3">
            <a:schemeClr val="accent3">
              <a:hueOff val="5626788"/>
              <a:satOff val="-8373"/>
              <a:lumOff val="5490"/>
              <a:alphaOff val="0"/>
            </a:schemeClr>
          </a:effectRef>
          <a:fontRef idx="minor">
            <a:schemeClr val="lt1"/>
          </a:fontRef>
        </p:style>
      </p:sp>
      <p:sp>
        <p:nvSpPr>
          <p:cNvPr id="9" name="Freeform: Shape 8">
            <a:extLst>
              <a:ext uri="{FF2B5EF4-FFF2-40B4-BE49-F238E27FC236}">
                <a16:creationId xmlns:a16="http://schemas.microsoft.com/office/drawing/2014/main" xmlns="" id="{F1B5BCC5-0A24-4E80-9326-0B9A2ECFA110}"/>
              </a:ext>
            </a:extLst>
          </p:cNvPr>
          <p:cNvSpPr/>
          <p:nvPr/>
        </p:nvSpPr>
        <p:spPr>
          <a:xfrm>
            <a:off x="4610235" y="2728765"/>
            <a:ext cx="3143252" cy="3164646"/>
          </a:xfrm>
          <a:custGeom>
            <a:avLst/>
            <a:gdLst>
              <a:gd name="connsiteX0" fmla="*/ 0 w 3022349"/>
              <a:gd name="connsiteY0" fmla="*/ 1511014 h 3022028"/>
              <a:gd name="connsiteX1" fmla="*/ 1511175 w 3022349"/>
              <a:gd name="connsiteY1" fmla="*/ 0 h 3022028"/>
              <a:gd name="connsiteX2" fmla="*/ 3022350 w 3022349"/>
              <a:gd name="connsiteY2" fmla="*/ 1511014 h 3022028"/>
              <a:gd name="connsiteX3" fmla="*/ 1511175 w 3022349"/>
              <a:gd name="connsiteY3" fmla="*/ 3022028 h 3022028"/>
              <a:gd name="connsiteX4" fmla="*/ 0 w 3022349"/>
              <a:gd name="connsiteY4" fmla="*/ 1511014 h 3022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2349" h="3022028">
                <a:moveTo>
                  <a:pt x="0" y="1511014"/>
                </a:moveTo>
                <a:cubicBezTo>
                  <a:pt x="0" y="676504"/>
                  <a:pt x="676576" y="0"/>
                  <a:pt x="1511175" y="0"/>
                </a:cubicBezTo>
                <a:cubicBezTo>
                  <a:pt x="2345774" y="0"/>
                  <a:pt x="3022350" y="676504"/>
                  <a:pt x="3022350" y="1511014"/>
                </a:cubicBezTo>
                <a:cubicBezTo>
                  <a:pt x="3022350" y="2345524"/>
                  <a:pt x="2345774" y="3022028"/>
                  <a:pt x="1511175" y="3022028"/>
                </a:cubicBezTo>
                <a:cubicBezTo>
                  <a:pt x="676576" y="3022028"/>
                  <a:pt x="0" y="2345524"/>
                  <a:pt x="0" y="1511014"/>
                </a:cubicBezTo>
                <a:close/>
              </a:path>
            </a:pathLst>
          </a:custGeom>
        </p:spPr>
        <p:style>
          <a:lnRef idx="1">
            <a:schemeClr val="accent3">
              <a:hueOff val="5626788"/>
              <a:satOff val="-8373"/>
              <a:lumOff val="549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54925" tIns="454659" rIns="454925" bIns="454660" numCol="1" spcCol="1270" anchor="ctr" anchorCtr="0">
            <a:noAutofit/>
          </a:bodyPr>
          <a:lstStyle/>
          <a:p>
            <a:pPr marL="0" lvl="0" indent="0" algn="ctr" defTabSz="800100">
              <a:lnSpc>
                <a:spcPct val="90000"/>
              </a:lnSpc>
              <a:spcBef>
                <a:spcPct val="0"/>
              </a:spcBef>
              <a:spcAft>
                <a:spcPct val="35000"/>
              </a:spcAft>
              <a:buNone/>
            </a:pPr>
            <a:r>
              <a:rPr lang="en-US" sz="2000" kern="1200" dirty="0" err="1">
                <a:latin typeface="Bahnschrift Condensed" panose="020B0502040204020203" pitchFamily="34" charset="0"/>
              </a:rPr>
              <a:t>Jika</a:t>
            </a:r>
            <a:r>
              <a:rPr lang="en-US" sz="2000" kern="1200" dirty="0">
                <a:latin typeface="Bahnschrift Condensed" panose="020B0502040204020203" pitchFamily="34" charset="0"/>
              </a:rPr>
              <a:t> </a:t>
            </a:r>
            <a:r>
              <a:rPr lang="en-US" sz="2000" kern="1200" dirty="0" err="1">
                <a:latin typeface="Bahnschrift Condensed" panose="020B0502040204020203" pitchFamily="34" charset="0"/>
              </a:rPr>
              <a:t>perusahaan</a:t>
            </a:r>
            <a:r>
              <a:rPr lang="en-US" sz="2000" kern="1200" dirty="0">
                <a:latin typeface="Bahnschrift Condensed" panose="020B0502040204020203" pitchFamily="34" charset="0"/>
              </a:rPr>
              <a:t> </a:t>
            </a:r>
            <a:r>
              <a:rPr lang="en-US" sz="2000" kern="1200" dirty="0" err="1">
                <a:latin typeface="Bahnschrift Condensed" panose="020B0502040204020203" pitchFamily="34" charset="0"/>
              </a:rPr>
              <a:t>tersebut</a:t>
            </a:r>
            <a:r>
              <a:rPr lang="en-US" sz="2000" kern="1200" dirty="0">
                <a:latin typeface="Bahnschrift Condensed" panose="020B0502040204020203" pitchFamily="34" charset="0"/>
              </a:rPr>
              <a:t> risk averse (</a:t>
            </a:r>
            <a:r>
              <a:rPr lang="en-US" sz="2000" kern="1200" dirty="0" err="1">
                <a:latin typeface="Bahnschrift Condensed" panose="020B0502040204020203" pitchFamily="34" charset="0"/>
              </a:rPr>
              <a:t>tidak</a:t>
            </a:r>
            <a:r>
              <a:rPr lang="en-US" sz="2000" kern="1200" dirty="0">
                <a:latin typeface="Bahnschrift Condensed" panose="020B0502040204020203" pitchFamily="34" charset="0"/>
              </a:rPr>
              <a:t> </a:t>
            </a:r>
            <a:r>
              <a:rPr lang="en-US" sz="2000" kern="1200" dirty="0" err="1">
                <a:latin typeface="Bahnschrift Condensed" panose="020B0502040204020203" pitchFamily="34" charset="0"/>
              </a:rPr>
              <a:t>suka</a:t>
            </a:r>
            <a:r>
              <a:rPr lang="en-US" sz="2000" kern="1200" dirty="0">
                <a:latin typeface="Bahnschrift Condensed" panose="020B0502040204020203" pitchFamily="34" charset="0"/>
              </a:rPr>
              <a:t> </a:t>
            </a:r>
            <a:r>
              <a:rPr lang="en-US" sz="2000" kern="1200" dirty="0" err="1">
                <a:latin typeface="Bahnschrift Condensed" panose="020B0502040204020203" pitchFamily="34" charset="0"/>
              </a:rPr>
              <a:t>risiko</a:t>
            </a:r>
            <a:r>
              <a:rPr lang="en-US" sz="2000" kern="1200" dirty="0">
                <a:latin typeface="Bahnschrift Condensed" panose="020B0502040204020203" pitchFamily="34" charset="0"/>
              </a:rPr>
              <a:t>) </a:t>
            </a:r>
            <a:r>
              <a:rPr lang="en-US" sz="2000" kern="1200" dirty="0" err="1">
                <a:latin typeface="Bahnschrift Condensed" panose="020B0502040204020203" pitchFamily="34" charset="0"/>
              </a:rPr>
              <a:t>maka</a:t>
            </a:r>
            <a:r>
              <a:rPr lang="en-US" sz="2000" kern="1200" dirty="0">
                <a:latin typeface="Bahnschrift Condensed" panose="020B0502040204020203" pitchFamily="34" charset="0"/>
              </a:rPr>
              <a:t> </a:t>
            </a:r>
            <a:r>
              <a:rPr lang="en-US" sz="2000" kern="1200" dirty="0" err="1">
                <a:latin typeface="Bahnschrift Condensed" panose="020B0502040204020203" pitchFamily="34" charset="0"/>
              </a:rPr>
              <a:t>risiko</a:t>
            </a:r>
            <a:r>
              <a:rPr lang="en-US" sz="2000" kern="1200" dirty="0">
                <a:latin typeface="Bahnschrift Condensed" panose="020B0502040204020203" pitchFamily="34" charset="0"/>
              </a:rPr>
              <a:t> </a:t>
            </a:r>
            <a:r>
              <a:rPr lang="en-US" sz="2000" kern="1200" dirty="0" err="1">
                <a:latin typeface="Bahnschrift Condensed" panose="020B0502040204020203" pitchFamily="34" charset="0"/>
              </a:rPr>
              <a:t>tersebut</a:t>
            </a:r>
            <a:r>
              <a:rPr lang="en-US" sz="2000" kern="1200" dirty="0">
                <a:latin typeface="Bahnschrift Condensed" panose="020B0502040204020203" pitchFamily="34" charset="0"/>
              </a:rPr>
              <a:t> </a:t>
            </a:r>
            <a:r>
              <a:rPr lang="en-US" sz="2000" kern="1200" dirty="0" err="1">
                <a:latin typeface="Bahnschrift Condensed" panose="020B0502040204020203" pitchFamily="34" charset="0"/>
              </a:rPr>
              <a:t>bisa</a:t>
            </a:r>
            <a:r>
              <a:rPr lang="en-US" sz="2000" kern="1200" dirty="0">
                <a:latin typeface="Bahnschrift Condensed" panose="020B0502040204020203" pitchFamily="34" charset="0"/>
              </a:rPr>
              <a:t> </a:t>
            </a:r>
            <a:r>
              <a:rPr lang="en-US" sz="2000" kern="1200" dirty="0" err="1">
                <a:latin typeface="Bahnschrift Condensed" panose="020B0502040204020203" pitchFamily="34" charset="0"/>
              </a:rPr>
              <a:t>ditransfer</a:t>
            </a:r>
            <a:r>
              <a:rPr lang="en-US" sz="2000" kern="1200" dirty="0">
                <a:latin typeface="Bahnschrift Condensed" panose="020B0502040204020203" pitchFamily="34" charset="0"/>
              </a:rPr>
              <a:t> </a:t>
            </a:r>
            <a:r>
              <a:rPr lang="en-US" sz="2000" kern="1200" dirty="0" err="1">
                <a:latin typeface="Bahnschrift Condensed" panose="020B0502040204020203" pitchFamily="34" charset="0"/>
              </a:rPr>
              <a:t>ke</a:t>
            </a:r>
            <a:r>
              <a:rPr lang="en-US" sz="2000" kern="1200" dirty="0">
                <a:latin typeface="Bahnschrift Condensed" panose="020B0502040204020203" pitchFamily="34" charset="0"/>
              </a:rPr>
              <a:t> </a:t>
            </a:r>
            <a:r>
              <a:rPr lang="en-US" sz="2000" kern="1200" dirty="0" err="1">
                <a:latin typeface="Bahnschrift Condensed" panose="020B0502040204020203" pitchFamily="34" charset="0"/>
              </a:rPr>
              <a:t>pihak</a:t>
            </a:r>
            <a:r>
              <a:rPr lang="en-US" sz="2000" kern="1200" dirty="0">
                <a:latin typeface="Bahnschrift Condensed" panose="020B0502040204020203" pitchFamily="34" charset="0"/>
              </a:rPr>
              <a:t> lain yang </a:t>
            </a:r>
            <a:r>
              <a:rPr lang="en-US" sz="2000" kern="1200" dirty="0" err="1">
                <a:latin typeface="Bahnschrift Condensed" panose="020B0502040204020203" pitchFamily="34" charset="0"/>
              </a:rPr>
              <a:t>bisa</a:t>
            </a:r>
            <a:r>
              <a:rPr lang="en-US" sz="2000" kern="1200" dirty="0">
                <a:latin typeface="Bahnschrift Condensed" panose="020B0502040204020203" pitchFamily="34" charset="0"/>
              </a:rPr>
              <a:t> </a:t>
            </a:r>
            <a:r>
              <a:rPr lang="en-US" sz="2000" kern="1200" dirty="0" err="1">
                <a:latin typeface="Bahnschrift Condensed" panose="020B0502040204020203" pitchFamily="34" charset="0"/>
              </a:rPr>
              <a:t>menanggung</a:t>
            </a:r>
            <a:r>
              <a:rPr lang="en-US" sz="2000" kern="1200" dirty="0">
                <a:latin typeface="Bahnschrift Condensed" panose="020B0502040204020203" pitchFamily="34" charset="0"/>
              </a:rPr>
              <a:t> </a:t>
            </a:r>
            <a:r>
              <a:rPr lang="en-US" sz="2000" kern="1200" dirty="0" err="1">
                <a:latin typeface="Bahnschrift Condensed" panose="020B0502040204020203" pitchFamily="34" charset="0"/>
              </a:rPr>
              <a:t>risiko</a:t>
            </a:r>
            <a:r>
              <a:rPr lang="en-US" sz="2000" kern="1200" dirty="0">
                <a:latin typeface="Bahnschrift Condensed" panose="020B0502040204020203" pitchFamily="34" charset="0"/>
              </a:rPr>
              <a:t> </a:t>
            </a:r>
            <a:r>
              <a:rPr lang="en-US" sz="2000" kern="1200" dirty="0" err="1">
                <a:latin typeface="Bahnschrift Condensed" panose="020B0502040204020203" pitchFamily="34" charset="0"/>
              </a:rPr>
              <a:t>lebih</a:t>
            </a:r>
            <a:r>
              <a:rPr lang="en-US" sz="2000" kern="1200" dirty="0">
                <a:latin typeface="Bahnschrift Condensed" panose="020B0502040204020203" pitchFamily="34" charset="0"/>
              </a:rPr>
              <a:t> </a:t>
            </a:r>
            <a:r>
              <a:rPr lang="en-US" sz="2000" kern="1200" dirty="0" err="1">
                <a:latin typeface="Bahnschrift Condensed" panose="020B0502040204020203" pitchFamily="34" charset="0"/>
              </a:rPr>
              <a:t>baik</a:t>
            </a:r>
            <a:r>
              <a:rPr lang="en-US" sz="2000" kern="1200" dirty="0">
                <a:latin typeface="Bahnschrift Condensed" panose="020B0502040204020203" pitchFamily="34" charset="0"/>
              </a:rPr>
              <a:t> </a:t>
            </a:r>
            <a:r>
              <a:rPr lang="en-US" sz="2000" kern="1200" dirty="0" err="1">
                <a:latin typeface="Bahnschrift Condensed" panose="020B0502040204020203" pitchFamily="34" charset="0"/>
              </a:rPr>
              <a:t>yaitu</a:t>
            </a:r>
            <a:r>
              <a:rPr lang="en-US" sz="2000" kern="1200" dirty="0">
                <a:latin typeface="Bahnschrift Condensed" panose="020B0502040204020203" pitchFamily="34" charset="0"/>
              </a:rPr>
              <a:t> lessor (</a:t>
            </a:r>
            <a:r>
              <a:rPr lang="en-US" sz="2000" kern="1200" dirty="0" err="1">
                <a:latin typeface="Bahnschrift Condensed" panose="020B0502040204020203" pitchFamily="34" charset="0"/>
              </a:rPr>
              <a:t>perusahaan</a:t>
            </a:r>
            <a:r>
              <a:rPr lang="en-US" sz="2000" kern="1200" dirty="0">
                <a:latin typeface="Bahnschrift Condensed" panose="020B0502040204020203" pitchFamily="34" charset="0"/>
              </a:rPr>
              <a:t> leasing)</a:t>
            </a:r>
            <a:endParaRPr lang="en-ID" sz="2000" kern="1200" dirty="0">
              <a:latin typeface="Bahnschrift Condensed" panose="020B0502040204020203" pitchFamily="34" charset="0"/>
            </a:endParaRPr>
          </a:p>
        </p:txBody>
      </p:sp>
      <p:sp>
        <p:nvSpPr>
          <p:cNvPr id="10" name="Teardrop 9">
            <a:extLst>
              <a:ext uri="{FF2B5EF4-FFF2-40B4-BE49-F238E27FC236}">
                <a16:creationId xmlns:a16="http://schemas.microsoft.com/office/drawing/2014/main" xmlns="" id="{5B56B19E-E6E4-4D87-BD47-4797747C31D8}"/>
              </a:ext>
            </a:extLst>
          </p:cNvPr>
          <p:cNvSpPr/>
          <p:nvPr/>
        </p:nvSpPr>
        <p:spPr>
          <a:xfrm rot="3559755">
            <a:off x="990026" y="1359817"/>
            <a:ext cx="3493242" cy="3358722"/>
          </a:xfrm>
          <a:prstGeom prst="teardrop">
            <a:avLst>
              <a:gd name="adj" fmla="val 100000"/>
            </a:avLst>
          </a:prstGeom>
        </p:spPr>
        <p:style>
          <a:lnRef idx="0">
            <a:schemeClr val="lt1">
              <a:hueOff val="0"/>
              <a:satOff val="0"/>
              <a:lumOff val="0"/>
              <a:alphaOff val="0"/>
            </a:schemeClr>
          </a:lnRef>
          <a:fillRef idx="3">
            <a:schemeClr val="accent3">
              <a:hueOff val="11253577"/>
              <a:satOff val="-16746"/>
              <a:lumOff val="10980"/>
              <a:alphaOff val="0"/>
            </a:schemeClr>
          </a:fillRef>
          <a:effectRef idx="3">
            <a:schemeClr val="accent3">
              <a:hueOff val="11253577"/>
              <a:satOff val="-16746"/>
              <a:lumOff val="10980"/>
              <a:alphaOff val="0"/>
            </a:schemeClr>
          </a:effectRef>
          <a:fontRef idx="minor">
            <a:schemeClr val="lt1"/>
          </a:fontRef>
        </p:style>
      </p:sp>
      <p:sp>
        <p:nvSpPr>
          <p:cNvPr id="11" name="Freeform: Shape 10">
            <a:extLst>
              <a:ext uri="{FF2B5EF4-FFF2-40B4-BE49-F238E27FC236}">
                <a16:creationId xmlns:a16="http://schemas.microsoft.com/office/drawing/2014/main" xmlns="" id="{50A5C19D-0573-4B45-B221-E166A9603AA3}"/>
              </a:ext>
            </a:extLst>
          </p:cNvPr>
          <p:cNvSpPr/>
          <p:nvPr/>
        </p:nvSpPr>
        <p:spPr>
          <a:xfrm>
            <a:off x="1027634" y="1589074"/>
            <a:ext cx="3418027" cy="3032198"/>
          </a:xfrm>
          <a:custGeom>
            <a:avLst/>
            <a:gdLst>
              <a:gd name="connsiteX0" fmla="*/ 0 w 3022349"/>
              <a:gd name="connsiteY0" fmla="*/ 1511014 h 3022028"/>
              <a:gd name="connsiteX1" fmla="*/ 1511175 w 3022349"/>
              <a:gd name="connsiteY1" fmla="*/ 0 h 3022028"/>
              <a:gd name="connsiteX2" fmla="*/ 3022350 w 3022349"/>
              <a:gd name="connsiteY2" fmla="*/ 1511014 h 3022028"/>
              <a:gd name="connsiteX3" fmla="*/ 1511175 w 3022349"/>
              <a:gd name="connsiteY3" fmla="*/ 3022028 h 3022028"/>
              <a:gd name="connsiteX4" fmla="*/ 0 w 3022349"/>
              <a:gd name="connsiteY4" fmla="*/ 1511014 h 3022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2349" h="3022028">
                <a:moveTo>
                  <a:pt x="0" y="1511014"/>
                </a:moveTo>
                <a:cubicBezTo>
                  <a:pt x="0" y="676504"/>
                  <a:pt x="676576" y="0"/>
                  <a:pt x="1511175" y="0"/>
                </a:cubicBezTo>
                <a:cubicBezTo>
                  <a:pt x="2345774" y="0"/>
                  <a:pt x="3022350" y="676504"/>
                  <a:pt x="3022350" y="1511014"/>
                </a:cubicBezTo>
                <a:cubicBezTo>
                  <a:pt x="3022350" y="2345524"/>
                  <a:pt x="2345774" y="3022028"/>
                  <a:pt x="1511175" y="3022028"/>
                </a:cubicBezTo>
                <a:cubicBezTo>
                  <a:pt x="676576" y="3022028"/>
                  <a:pt x="0" y="2345524"/>
                  <a:pt x="0" y="1511014"/>
                </a:cubicBezTo>
                <a:close/>
              </a:path>
            </a:pathLst>
          </a:custGeom>
          <a:solidFill>
            <a:schemeClr val="bg1">
              <a:alpha val="90000"/>
            </a:schemeClr>
          </a:solidFill>
        </p:spPr>
        <p:style>
          <a:lnRef idx="1">
            <a:schemeClr val="accent3">
              <a:hueOff val="11253577"/>
              <a:satOff val="-16746"/>
              <a:lumOff val="1098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54925" tIns="454659" rIns="454925" bIns="454660" numCol="1" spcCol="1270" anchor="ctr" anchorCtr="0">
            <a:noAutofit/>
          </a:bodyPr>
          <a:lstStyle/>
          <a:p>
            <a:pPr marL="0" lvl="0" indent="0" algn="ctr" defTabSz="800100">
              <a:lnSpc>
                <a:spcPct val="90000"/>
              </a:lnSpc>
              <a:spcBef>
                <a:spcPct val="0"/>
              </a:spcBef>
              <a:spcAft>
                <a:spcPct val="35000"/>
              </a:spcAft>
              <a:buNone/>
            </a:pPr>
            <a:r>
              <a:rPr lang="en-US" sz="2000" kern="1200" dirty="0" err="1">
                <a:latin typeface="Bahnschrift Condensed" panose="020B0502040204020203" pitchFamily="34" charset="0"/>
              </a:rPr>
              <a:t>Jika</a:t>
            </a:r>
            <a:r>
              <a:rPr lang="en-US" sz="2000" kern="1200" dirty="0">
                <a:latin typeface="Bahnschrift Condensed" panose="020B0502040204020203" pitchFamily="34" charset="0"/>
              </a:rPr>
              <a:t> </a:t>
            </a:r>
            <a:r>
              <a:rPr lang="en-US" sz="2000" kern="1200" dirty="0" err="1">
                <a:latin typeface="Bahnschrift Condensed" panose="020B0502040204020203" pitchFamily="34" charset="0"/>
              </a:rPr>
              <a:t>perusahaan</a:t>
            </a:r>
            <a:r>
              <a:rPr lang="en-US" sz="2000" kern="1200" dirty="0">
                <a:latin typeface="Bahnschrift Condensed" panose="020B0502040204020203" pitchFamily="34" charset="0"/>
              </a:rPr>
              <a:t> </a:t>
            </a:r>
            <a:r>
              <a:rPr lang="en-US" sz="2000" kern="1200" dirty="0" err="1">
                <a:latin typeface="Bahnschrift Condensed" panose="020B0502040204020203" pitchFamily="34" charset="0"/>
              </a:rPr>
              <a:t>membeli</a:t>
            </a:r>
            <a:r>
              <a:rPr lang="en-US" sz="2000" kern="1200" dirty="0">
                <a:latin typeface="Bahnschrift Condensed" panose="020B0502040204020203" pitchFamily="34" charset="0"/>
              </a:rPr>
              <a:t> </a:t>
            </a:r>
            <a:r>
              <a:rPr lang="en-US" sz="2000" kern="1200" dirty="0" err="1">
                <a:latin typeface="Bahnschrift Condensed" panose="020B0502040204020203" pitchFamily="34" charset="0"/>
              </a:rPr>
              <a:t>aset</a:t>
            </a:r>
            <a:r>
              <a:rPr lang="en-US" sz="2000" kern="1200" dirty="0">
                <a:latin typeface="Bahnschrift Condensed" panose="020B0502040204020203" pitchFamily="34" charset="0"/>
              </a:rPr>
              <a:t> </a:t>
            </a:r>
            <a:r>
              <a:rPr lang="en-US" sz="2000" kern="1200" dirty="0" err="1">
                <a:latin typeface="Bahnschrift Condensed" panose="020B0502040204020203" pitchFamily="34" charset="0"/>
              </a:rPr>
              <a:t>kemudian</a:t>
            </a:r>
            <a:r>
              <a:rPr lang="en-US" sz="2000" kern="1200" dirty="0">
                <a:latin typeface="Bahnschrift Condensed" panose="020B0502040204020203" pitchFamily="34" charset="0"/>
              </a:rPr>
              <a:t> </a:t>
            </a:r>
            <a:r>
              <a:rPr lang="en-US" sz="2000" kern="1200" dirty="0" err="1">
                <a:latin typeface="Bahnschrift Condensed" panose="020B0502040204020203" pitchFamily="34" charset="0"/>
              </a:rPr>
              <a:t>setelah</a:t>
            </a:r>
            <a:r>
              <a:rPr lang="en-US" sz="2000" kern="1200" dirty="0">
                <a:latin typeface="Bahnschrift Condensed" panose="020B0502040204020203" pitchFamily="34" charset="0"/>
              </a:rPr>
              <a:t> </a:t>
            </a:r>
            <a:r>
              <a:rPr lang="en-US" sz="2000" kern="1200" dirty="0" err="1">
                <a:latin typeface="Bahnschrift Condensed" panose="020B0502040204020203" pitchFamily="34" charset="0"/>
              </a:rPr>
              <a:t>aset</a:t>
            </a:r>
            <a:r>
              <a:rPr lang="en-US" sz="2000" kern="1200" dirty="0">
                <a:latin typeface="Bahnschrift Condensed" panose="020B0502040204020203" pitchFamily="34" charset="0"/>
              </a:rPr>
              <a:t> </a:t>
            </a:r>
            <a:r>
              <a:rPr lang="en-US" sz="2000" kern="1200" dirty="0" err="1">
                <a:latin typeface="Bahnschrift Condensed" panose="020B0502040204020203" pitchFamily="34" charset="0"/>
              </a:rPr>
              <a:t>tersebut</a:t>
            </a:r>
            <a:r>
              <a:rPr lang="en-US" sz="2000" kern="1200" dirty="0">
                <a:latin typeface="Bahnschrift Condensed" panose="020B0502040204020203" pitchFamily="34" charset="0"/>
              </a:rPr>
              <a:t> </a:t>
            </a:r>
            <a:r>
              <a:rPr lang="en-US" sz="2000" kern="1200" dirty="0" err="1">
                <a:latin typeface="Bahnschrift Condensed" panose="020B0502040204020203" pitchFamily="34" charset="0"/>
              </a:rPr>
              <a:t>berakhir</a:t>
            </a:r>
            <a:r>
              <a:rPr lang="en-US" sz="2000" kern="1200" dirty="0">
                <a:latin typeface="Bahnschrift Condensed" panose="020B0502040204020203" pitchFamily="34" charset="0"/>
              </a:rPr>
              <a:t> masa </a:t>
            </a:r>
            <a:r>
              <a:rPr lang="en-US" sz="2000" kern="1200" dirty="0" err="1">
                <a:latin typeface="Bahnschrift Condensed" panose="020B0502040204020203" pitchFamily="34" charset="0"/>
              </a:rPr>
              <a:t>operasinya</a:t>
            </a:r>
            <a:r>
              <a:rPr lang="en-US" sz="2000" kern="1200" dirty="0">
                <a:latin typeface="Bahnschrift Condensed" panose="020B0502040204020203" pitchFamily="34" charset="0"/>
              </a:rPr>
              <a:t> </a:t>
            </a:r>
            <a:r>
              <a:rPr lang="en-US" sz="2000" kern="1200" dirty="0" err="1">
                <a:latin typeface="Bahnschrift Condensed" panose="020B0502040204020203" pitchFamily="34" charset="0"/>
              </a:rPr>
              <a:t>maka</a:t>
            </a:r>
            <a:r>
              <a:rPr lang="en-US" sz="2000" kern="1200" dirty="0">
                <a:latin typeface="Bahnschrift Condensed" panose="020B0502040204020203" pitchFamily="34" charset="0"/>
              </a:rPr>
              <a:t> </a:t>
            </a:r>
            <a:r>
              <a:rPr lang="en-US" sz="2000" kern="1200" dirty="0" err="1">
                <a:latin typeface="Bahnschrift Condensed" panose="020B0502040204020203" pitchFamily="34" charset="0"/>
              </a:rPr>
              <a:t>aset</a:t>
            </a:r>
            <a:r>
              <a:rPr lang="en-US" sz="2000" kern="1200" dirty="0">
                <a:latin typeface="Bahnschrift Condensed" panose="020B0502040204020203" pitchFamily="34" charset="0"/>
              </a:rPr>
              <a:t> </a:t>
            </a:r>
            <a:r>
              <a:rPr lang="en-US" sz="2000" kern="1200" dirty="0" err="1">
                <a:latin typeface="Bahnschrift Condensed" panose="020B0502040204020203" pitchFamily="34" charset="0"/>
              </a:rPr>
              <a:t>tersebut</a:t>
            </a:r>
            <a:r>
              <a:rPr lang="en-US" sz="2000" kern="1200" dirty="0">
                <a:latin typeface="Bahnschrift Condensed" panose="020B0502040204020203" pitchFamily="34" charset="0"/>
              </a:rPr>
              <a:t> </a:t>
            </a:r>
            <a:r>
              <a:rPr lang="en-US" sz="2000" kern="1200" dirty="0" err="1">
                <a:latin typeface="Bahnschrift Condensed" panose="020B0502040204020203" pitchFamily="34" charset="0"/>
              </a:rPr>
              <a:t>bisa</a:t>
            </a:r>
            <a:r>
              <a:rPr lang="en-US" sz="2000" kern="1200" dirty="0">
                <a:latin typeface="Bahnschrift Condensed" panose="020B0502040204020203" pitchFamily="34" charset="0"/>
              </a:rPr>
              <a:t> </a:t>
            </a:r>
            <a:r>
              <a:rPr lang="en-US" sz="2000" kern="1200" dirty="0" err="1">
                <a:latin typeface="Bahnschrift Condensed" panose="020B0502040204020203" pitchFamily="34" charset="0"/>
              </a:rPr>
              <a:t>dijual</a:t>
            </a:r>
            <a:r>
              <a:rPr lang="en-US" sz="2000" kern="1200" dirty="0">
                <a:latin typeface="Bahnschrift Condensed" panose="020B0502040204020203" pitchFamily="34" charset="0"/>
              </a:rPr>
              <a:t> </a:t>
            </a:r>
            <a:r>
              <a:rPr lang="en-US" sz="2000" kern="1200" dirty="0" err="1">
                <a:latin typeface="Bahnschrift Condensed" panose="020B0502040204020203" pitchFamily="34" charset="0"/>
              </a:rPr>
              <a:t>untuk</a:t>
            </a:r>
            <a:r>
              <a:rPr lang="en-US" sz="2000" kern="1200" dirty="0">
                <a:latin typeface="Bahnschrift Condensed" panose="020B0502040204020203" pitchFamily="34" charset="0"/>
              </a:rPr>
              <a:t> </a:t>
            </a:r>
            <a:r>
              <a:rPr lang="en-US" sz="2000" kern="1200" dirty="0" err="1">
                <a:latin typeface="Bahnschrift Condensed" panose="020B0502040204020203" pitchFamily="34" charset="0"/>
              </a:rPr>
              <a:t>menghasilkan</a:t>
            </a:r>
            <a:r>
              <a:rPr lang="en-US" sz="2000" kern="1200" dirty="0">
                <a:latin typeface="Bahnschrift Condensed" panose="020B0502040204020203" pitchFamily="34" charset="0"/>
              </a:rPr>
              <a:t> </a:t>
            </a:r>
            <a:r>
              <a:rPr lang="en-US" sz="2000" kern="1200" dirty="0" err="1">
                <a:latin typeface="Bahnschrift Condensed" panose="020B0502040204020203" pitchFamily="34" charset="0"/>
              </a:rPr>
              <a:t>nilai</a:t>
            </a:r>
            <a:r>
              <a:rPr lang="en-US" sz="2000" kern="1200" dirty="0">
                <a:latin typeface="Bahnschrift Condensed" panose="020B0502040204020203" pitchFamily="34" charset="0"/>
              </a:rPr>
              <a:t> residual </a:t>
            </a:r>
            <a:r>
              <a:rPr lang="en-US" sz="2000" i="1" kern="1200" dirty="0">
                <a:latin typeface="Bahnschrift Condensed" panose="020B0502040204020203" pitchFamily="34" charset="0"/>
              </a:rPr>
              <a:t>(Residual Variable)</a:t>
            </a:r>
            <a:endParaRPr lang="en-ID" sz="2000" i="1" kern="1200" dirty="0">
              <a:latin typeface="Bahnschrift Condensed" panose="020B0502040204020203" pitchFamily="34" charset="0"/>
            </a:endParaRPr>
          </a:p>
        </p:txBody>
      </p:sp>
      <p:sp>
        <p:nvSpPr>
          <p:cNvPr id="16" name="Rectangle 15">
            <a:extLst>
              <a:ext uri="{FF2B5EF4-FFF2-40B4-BE49-F238E27FC236}">
                <a16:creationId xmlns:a16="http://schemas.microsoft.com/office/drawing/2014/main" xmlns="" id="{FFF45ADA-C82E-43B6-9860-4A0FD3B93FFA}"/>
              </a:ext>
            </a:extLst>
          </p:cNvPr>
          <p:cNvSpPr/>
          <p:nvPr/>
        </p:nvSpPr>
        <p:spPr>
          <a:xfrm>
            <a:off x="3134219" y="251497"/>
            <a:ext cx="4082815" cy="369332"/>
          </a:xfrm>
          <a:prstGeom prst="rect">
            <a:avLst/>
          </a:prstGeom>
          <a:ln>
            <a:noFill/>
          </a:ln>
        </p:spPr>
        <p:txBody>
          <a:bodyPr wrap="square">
            <a:spAutoFit/>
          </a:bodyPr>
          <a:lstStyle/>
          <a:p>
            <a:r>
              <a:rPr lang="en-US" dirty="0" err="1">
                <a:latin typeface="Bahnschrift Condensed" panose="020B0502040204020203" pitchFamily="34" charset="0"/>
              </a:rPr>
              <a:t>Alasan</a:t>
            </a:r>
            <a:r>
              <a:rPr lang="en-US" dirty="0">
                <a:latin typeface="Bahnschrift Condensed" panose="020B0502040204020203" pitchFamily="34" charset="0"/>
              </a:rPr>
              <a:t> yang </a:t>
            </a:r>
            <a:r>
              <a:rPr lang="en-US" dirty="0" err="1">
                <a:latin typeface="Bahnschrift Condensed" panose="020B0502040204020203" pitchFamily="34" charset="0"/>
              </a:rPr>
              <a:t>Masuk</a:t>
            </a:r>
            <a:r>
              <a:rPr lang="en-US" dirty="0">
                <a:latin typeface="Bahnschrift Condensed" panose="020B0502040204020203" pitchFamily="34" charset="0"/>
              </a:rPr>
              <a:t> Akal : </a:t>
            </a:r>
            <a:endParaRPr lang="en-ID" dirty="0"/>
          </a:p>
        </p:txBody>
      </p:sp>
      <p:sp>
        <p:nvSpPr>
          <p:cNvPr id="14" name="Slide Number Placeholder 13">
            <a:extLst>
              <a:ext uri="{FF2B5EF4-FFF2-40B4-BE49-F238E27FC236}">
                <a16:creationId xmlns:a16="http://schemas.microsoft.com/office/drawing/2014/main" xmlns="" id="{D232D4C2-AFCA-4CA9-A285-DBFB3CF34202}"/>
              </a:ext>
            </a:extLst>
          </p:cNvPr>
          <p:cNvSpPr>
            <a:spLocks noGrp="1"/>
          </p:cNvSpPr>
          <p:nvPr>
            <p:ph type="sldNum" sz="quarter" idx="12"/>
          </p:nvPr>
        </p:nvSpPr>
        <p:spPr/>
        <p:txBody>
          <a:bodyPr/>
          <a:lstStyle/>
          <a:p>
            <a:fld id="{B38049E5-7B53-4E85-8972-7D6C4BCE5BB9}" type="slidenum">
              <a:rPr lang="en-US" noProof="0" smtClean="0"/>
              <a:t>14</a:t>
            </a:fld>
            <a:endParaRPr lang="en-US" noProof="0" dirty="0"/>
          </a:p>
        </p:txBody>
      </p:sp>
      <p:pic>
        <p:nvPicPr>
          <p:cNvPr id="2052" name="Picture 4" descr="PLANAT National Platform for Natural Hazards Information platform on  natural hazards in Switzerland [Images Details]">
            <a:extLst>
              <a:ext uri="{FF2B5EF4-FFF2-40B4-BE49-F238E27FC236}">
                <a16:creationId xmlns:a16="http://schemas.microsoft.com/office/drawing/2014/main" xmlns="" id="{BD1BFD32-B3A0-419E-A68E-01F0391695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828" y="4783050"/>
            <a:ext cx="2295525" cy="199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224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3F809AE-65B7-43EF-838F-E057C0592595}"/>
              </a:ext>
            </a:extLst>
          </p:cNvPr>
          <p:cNvSpPr txBox="1"/>
          <p:nvPr/>
        </p:nvSpPr>
        <p:spPr>
          <a:xfrm>
            <a:off x="888615" y="300975"/>
            <a:ext cx="11222296" cy="6354718"/>
          </a:xfrm>
          <a:prstGeom prst="rect">
            <a:avLst/>
          </a:prstGeom>
          <a:solidFill>
            <a:schemeClr val="bg1"/>
          </a:solidFill>
        </p:spPr>
        <p:txBody>
          <a:bodyPr wrap="square" rtlCol="0">
            <a:spAutoFit/>
          </a:bodyPr>
          <a:lstStyle/>
          <a:p>
            <a:endParaRPr lang="en-ID" dirty="0"/>
          </a:p>
        </p:txBody>
      </p:sp>
      <p:grpSp>
        <p:nvGrpSpPr>
          <p:cNvPr id="4" name="Group 3">
            <a:extLst>
              <a:ext uri="{FF2B5EF4-FFF2-40B4-BE49-F238E27FC236}">
                <a16:creationId xmlns:a16="http://schemas.microsoft.com/office/drawing/2014/main" xmlns="" id="{7A86B062-929B-479F-A6B1-E1279EB04802}"/>
              </a:ext>
            </a:extLst>
          </p:cNvPr>
          <p:cNvGrpSpPr/>
          <p:nvPr/>
        </p:nvGrpSpPr>
        <p:grpSpPr>
          <a:xfrm>
            <a:off x="1024413" y="1794983"/>
            <a:ext cx="5806126" cy="4421875"/>
            <a:chOff x="777554" y="1815152"/>
            <a:chExt cx="6299845" cy="4421875"/>
          </a:xfrm>
        </p:grpSpPr>
        <p:sp>
          <p:nvSpPr>
            <p:cNvPr id="5" name="Arrow: Up 4">
              <a:extLst>
                <a:ext uri="{FF2B5EF4-FFF2-40B4-BE49-F238E27FC236}">
                  <a16:creationId xmlns:a16="http://schemas.microsoft.com/office/drawing/2014/main" xmlns="" id="{7FABFECA-13AA-426C-A460-4263D206BFD0}"/>
                </a:ext>
              </a:extLst>
            </p:cNvPr>
            <p:cNvSpPr/>
            <p:nvPr/>
          </p:nvSpPr>
          <p:spPr>
            <a:xfrm>
              <a:off x="777554" y="1815152"/>
              <a:ext cx="2081238" cy="2122500"/>
            </a:xfrm>
            <a:prstGeom prst="upArrow">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8" name="Freeform: Shape 7">
              <a:extLst>
                <a:ext uri="{FF2B5EF4-FFF2-40B4-BE49-F238E27FC236}">
                  <a16:creationId xmlns:a16="http://schemas.microsoft.com/office/drawing/2014/main" xmlns="" id="{A17FBEED-C7C4-46DB-BC5A-51A0B4926B3D}"/>
                </a:ext>
              </a:extLst>
            </p:cNvPr>
            <p:cNvSpPr/>
            <p:nvPr/>
          </p:nvSpPr>
          <p:spPr>
            <a:xfrm>
              <a:off x="2655762" y="1815152"/>
              <a:ext cx="4062733" cy="2122500"/>
            </a:xfrm>
            <a:custGeom>
              <a:avLst/>
              <a:gdLst>
                <a:gd name="connsiteX0" fmla="*/ 0 w 4062733"/>
                <a:gd name="connsiteY0" fmla="*/ 0 h 2122500"/>
                <a:gd name="connsiteX1" fmla="*/ 4062733 w 4062733"/>
                <a:gd name="connsiteY1" fmla="*/ 0 h 2122500"/>
                <a:gd name="connsiteX2" fmla="*/ 4062733 w 4062733"/>
                <a:gd name="connsiteY2" fmla="*/ 2122500 h 2122500"/>
                <a:gd name="connsiteX3" fmla="*/ 0 w 4062733"/>
                <a:gd name="connsiteY3" fmla="*/ 2122500 h 2122500"/>
                <a:gd name="connsiteX4" fmla="*/ 0 w 4062733"/>
                <a:gd name="connsiteY4" fmla="*/ 0 h 2122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2733" h="2122500">
                  <a:moveTo>
                    <a:pt x="0" y="0"/>
                  </a:moveTo>
                  <a:lnTo>
                    <a:pt x="4062733" y="0"/>
                  </a:lnTo>
                  <a:lnTo>
                    <a:pt x="4062733" y="2122500"/>
                  </a:lnTo>
                  <a:lnTo>
                    <a:pt x="0" y="21225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0" rIns="128016" bIns="128016" numCol="1" spcCol="1270" anchor="ctr" anchorCtr="0">
              <a:noAutofit/>
            </a:bodyPr>
            <a:lstStyle/>
            <a:p>
              <a:pPr marL="0" lvl="0" indent="0" algn="l" defTabSz="800100">
                <a:lnSpc>
                  <a:spcPct val="90000"/>
                </a:lnSpc>
                <a:spcBef>
                  <a:spcPct val="0"/>
                </a:spcBef>
                <a:spcAft>
                  <a:spcPct val="35000"/>
                </a:spcAft>
                <a:buNone/>
              </a:pPr>
              <a:r>
                <a:rPr lang="en-US" sz="1800" kern="1200" dirty="0" err="1">
                  <a:latin typeface="Bahnschrift Condensed" panose="020B0502040204020203" pitchFamily="34" charset="0"/>
                </a:rPr>
                <a:t>Misal</a:t>
              </a:r>
              <a:r>
                <a:rPr lang="en-US" sz="1800" kern="1200" dirty="0">
                  <a:latin typeface="Bahnschrift Condensed" panose="020B0502040204020203" pitchFamily="34" charset="0"/>
                </a:rPr>
                <a:t> : </a:t>
              </a:r>
              <a:r>
                <a:rPr lang="en-US" sz="1800" kern="1200" dirty="0" err="1">
                  <a:latin typeface="Bahnschrift Condensed" panose="020B0502040204020203" pitchFamily="34" charset="0"/>
                </a:rPr>
                <a:t>saya</a:t>
              </a:r>
              <a:r>
                <a:rPr lang="en-US" sz="1800" kern="1200" dirty="0">
                  <a:latin typeface="Bahnschrift Condensed" panose="020B0502040204020203" pitchFamily="34" charset="0"/>
                </a:rPr>
                <a:t> </a:t>
              </a:r>
              <a:r>
                <a:rPr lang="en-US" sz="1800" kern="1200" dirty="0" err="1">
                  <a:latin typeface="Bahnschrift Condensed" panose="020B0502040204020203" pitchFamily="34" charset="0"/>
                </a:rPr>
                <a:t>tinggal</a:t>
              </a:r>
              <a:r>
                <a:rPr lang="en-US" sz="1800" kern="1200" dirty="0">
                  <a:latin typeface="Bahnschrift Condensed" panose="020B0502040204020203" pitchFamily="34" charset="0"/>
                </a:rPr>
                <a:t> di </a:t>
              </a:r>
              <a:r>
                <a:rPr lang="en-US" sz="1800" kern="1200" dirty="0" err="1">
                  <a:latin typeface="Bahnschrift Condensed" panose="020B0502040204020203" pitchFamily="34" charset="0"/>
                </a:rPr>
                <a:t>Yogya</a:t>
              </a:r>
              <a:r>
                <a:rPr lang="en-US" sz="1800" kern="1200" dirty="0">
                  <a:latin typeface="Bahnschrift Condensed" panose="020B0502040204020203" pitchFamily="34" charset="0"/>
                </a:rPr>
                <a:t> dan </a:t>
              </a:r>
              <a:r>
                <a:rPr lang="en-US" sz="1800" kern="1200" dirty="0" err="1">
                  <a:latin typeface="Bahnschrift Condensed" panose="020B0502040204020203" pitchFamily="34" charset="0"/>
                </a:rPr>
                <a:t>akan</a:t>
              </a:r>
              <a:r>
                <a:rPr lang="en-US" sz="1800" kern="1200" dirty="0">
                  <a:latin typeface="Bahnschrift Condensed" panose="020B0502040204020203" pitchFamily="34" charset="0"/>
                </a:rPr>
                <a:t> </a:t>
              </a:r>
              <a:r>
                <a:rPr lang="en-US" sz="1800" kern="1200" dirty="0" err="1">
                  <a:latin typeface="Bahnschrift Condensed" panose="020B0502040204020203" pitchFamily="34" charset="0"/>
                </a:rPr>
                <a:t>menjalankan</a:t>
              </a:r>
              <a:r>
                <a:rPr lang="en-US" sz="1800" kern="1200" dirty="0">
                  <a:latin typeface="Bahnschrift Condensed" panose="020B0502040204020203" pitchFamily="34" charset="0"/>
                </a:rPr>
                <a:t> </a:t>
              </a:r>
              <a:r>
                <a:rPr lang="en-US" sz="1800" kern="1200" dirty="0" err="1">
                  <a:latin typeface="Bahnschrift Condensed" panose="020B0502040204020203" pitchFamily="34" charset="0"/>
                </a:rPr>
                <a:t>usaha</a:t>
              </a:r>
              <a:r>
                <a:rPr lang="en-US" sz="1800" kern="1200" dirty="0">
                  <a:latin typeface="Bahnschrift Condensed" panose="020B0502040204020203" pitchFamily="34" charset="0"/>
                </a:rPr>
                <a:t> di Jakarta </a:t>
              </a:r>
              <a:r>
                <a:rPr lang="en-US" sz="1800" kern="1200" dirty="0" err="1">
                  <a:latin typeface="Bahnschrift Condensed" panose="020B0502040204020203" pitchFamily="34" charset="0"/>
                </a:rPr>
                <a:t>selama</a:t>
              </a:r>
              <a:r>
                <a:rPr lang="en-US" sz="1800" kern="1200" dirty="0">
                  <a:latin typeface="Bahnschrift Condensed" panose="020B0502040204020203" pitchFamily="34" charset="0"/>
                </a:rPr>
                <a:t> </a:t>
              </a:r>
              <a:r>
                <a:rPr lang="en-US" sz="1800" kern="1200" dirty="0" err="1">
                  <a:latin typeface="Bahnschrift Condensed" panose="020B0502040204020203" pitchFamily="34" charset="0"/>
                </a:rPr>
                <a:t>satu</a:t>
              </a:r>
              <a:r>
                <a:rPr lang="en-US" sz="1800" kern="1200" dirty="0">
                  <a:latin typeface="Bahnschrift Condensed" panose="020B0502040204020203" pitchFamily="34" charset="0"/>
                </a:rPr>
                <a:t> </a:t>
              </a:r>
              <a:r>
                <a:rPr lang="en-US" sz="1800" kern="1200" dirty="0" err="1">
                  <a:latin typeface="Bahnschrift Condensed" panose="020B0502040204020203" pitchFamily="34" charset="0"/>
                </a:rPr>
                <a:t>tahun</a:t>
              </a:r>
              <a:r>
                <a:rPr lang="en-US" sz="1800" kern="1200" dirty="0">
                  <a:latin typeface="Bahnschrift Condensed" panose="020B0502040204020203" pitchFamily="34" charset="0"/>
                </a:rPr>
                <a:t>. Saya </a:t>
              </a:r>
              <a:r>
                <a:rPr lang="en-US" sz="1800" kern="1200" dirty="0" err="1">
                  <a:latin typeface="Bahnschrift Condensed" panose="020B0502040204020203" pitchFamily="34" charset="0"/>
                </a:rPr>
                <a:t>membutuhkan</a:t>
              </a:r>
              <a:r>
                <a:rPr lang="en-US" sz="1800" kern="1200" dirty="0">
                  <a:latin typeface="Bahnschrift Condensed" panose="020B0502040204020203" pitchFamily="34" charset="0"/>
                </a:rPr>
                <a:t> </a:t>
              </a:r>
              <a:r>
                <a:rPr lang="en-US" sz="1800" kern="1200" dirty="0" err="1">
                  <a:latin typeface="Bahnschrift Condensed" panose="020B0502040204020203" pitchFamily="34" charset="0"/>
                </a:rPr>
                <a:t>kantor</a:t>
              </a:r>
              <a:r>
                <a:rPr lang="en-US" sz="1800" kern="1200" dirty="0">
                  <a:latin typeface="Bahnschrift Condensed" panose="020B0502040204020203" pitchFamily="34" charset="0"/>
                </a:rPr>
                <a:t>, </a:t>
              </a:r>
              <a:r>
                <a:rPr lang="en-US" sz="1800" kern="1200" dirty="0" err="1">
                  <a:latin typeface="Bahnschrift Condensed" panose="020B0502040204020203" pitchFamily="34" charset="0"/>
                </a:rPr>
                <a:t>kendaraan</a:t>
              </a:r>
              <a:r>
                <a:rPr lang="en-US" sz="1800" kern="1200" dirty="0">
                  <a:latin typeface="Bahnschrift Condensed" panose="020B0502040204020203" pitchFamily="34" charset="0"/>
                </a:rPr>
                <a:t> dan </a:t>
              </a:r>
              <a:r>
                <a:rPr lang="en-US" sz="1800" kern="1200" dirty="0" err="1">
                  <a:latin typeface="Bahnschrift Condensed" panose="020B0502040204020203" pitchFamily="34" charset="0"/>
                </a:rPr>
                <a:t>aset</a:t>
              </a:r>
              <a:r>
                <a:rPr lang="en-US" sz="1800" kern="1200" dirty="0">
                  <a:latin typeface="Bahnschrift Condensed" panose="020B0502040204020203" pitchFamily="34" charset="0"/>
                </a:rPr>
                <a:t> </a:t>
              </a:r>
              <a:r>
                <a:rPr lang="en-US" sz="1800" kern="1200" dirty="0" err="1">
                  <a:latin typeface="Bahnschrift Condensed" panose="020B0502040204020203" pitchFamily="34" charset="0"/>
                </a:rPr>
                <a:t>lainnya</a:t>
              </a:r>
              <a:r>
                <a:rPr lang="en-US" sz="1800" kern="1200" dirty="0">
                  <a:latin typeface="Bahnschrift Condensed" panose="020B0502040204020203" pitchFamily="34" charset="0"/>
                </a:rPr>
                <a:t> </a:t>
              </a:r>
              <a:r>
                <a:rPr lang="en-US" sz="1800" kern="1200" dirty="0" err="1">
                  <a:latin typeface="Bahnschrift Condensed" panose="020B0502040204020203" pitchFamily="34" charset="0"/>
                </a:rPr>
                <a:t>untuk</a:t>
              </a:r>
              <a:r>
                <a:rPr lang="en-US" sz="1800" kern="1200" dirty="0">
                  <a:latin typeface="Bahnschrift Condensed" panose="020B0502040204020203" pitchFamily="34" charset="0"/>
                </a:rPr>
                <a:t> </a:t>
              </a:r>
              <a:r>
                <a:rPr lang="en-US" sz="1800" kern="1200" dirty="0" err="1">
                  <a:latin typeface="Bahnschrift Condensed" panose="020B0502040204020203" pitchFamily="34" charset="0"/>
                </a:rPr>
                <a:t>menjalankan</a:t>
              </a:r>
              <a:r>
                <a:rPr lang="en-US" sz="1800" kern="1200" dirty="0">
                  <a:latin typeface="Bahnschrift Condensed" panose="020B0502040204020203" pitchFamily="34" charset="0"/>
                </a:rPr>
                <a:t> </a:t>
              </a:r>
              <a:r>
                <a:rPr lang="en-US" sz="1800" kern="1200" dirty="0" err="1">
                  <a:latin typeface="Bahnschrift Condensed" panose="020B0502040204020203" pitchFamily="34" charset="0"/>
                </a:rPr>
                <a:t>usaha</a:t>
              </a:r>
              <a:r>
                <a:rPr lang="en-US" sz="1800" kern="1200" dirty="0">
                  <a:latin typeface="Bahnschrift Condensed" panose="020B0502040204020203" pitchFamily="34" charset="0"/>
                </a:rPr>
                <a:t> </a:t>
              </a:r>
              <a:r>
                <a:rPr lang="en-US" sz="1800" kern="1200" dirty="0" err="1">
                  <a:latin typeface="Bahnschrift Condensed" panose="020B0502040204020203" pitchFamily="34" charset="0"/>
                </a:rPr>
                <a:t>tersebut</a:t>
              </a:r>
              <a:r>
                <a:rPr lang="en-US" sz="1800" kern="1200" dirty="0">
                  <a:latin typeface="Bahnschrift Condensed" panose="020B0502040204020203" pitchFamily="34" charset="0"/>
                </a:rPr>
                <a:t>. </a:t>
              </a:r>
              <a:endParaRPr lang="en-ID" sz="1800" kern="1200" dirty="0">
                <a:latin typeface="Bahnschrift Condensed" panose="020B0502040204020203" pitchFamily="34" charset="0"/>
              </a:endParaRPr>
            </a:p>
          </p:txBody>
        </p:sp>
        <p:sp>
          <p:nvSpPr>
            <p:cNvPr id="11" name="Arrow: Down 10">
              <a:extLst>
                <a:ext uri="{FF2B5EF4-FFF2-40B4-BE49-F238E27FC236}">
                  <a16:creationId xmlns:a16="http://schemas.microsoft.com/office/drawing/2014/main" xmlns="" id="{C9389570-A350-4098-BB02-C9C25080310D}"/>
                </a:ext>
              </a:extLst>
            </p:cNvPr>
            <p:cNvSpPr/>
            <p:nvPr/>
          </p:nvSpPr>
          <p:spPr>
            <a:xfrm>
              <a:off x="1401926" y="4114527"/>
              <a:ext cx="2081238" cy="2122500"/>
            </a:xfrm>
            <a:prstGeom prst="downArrow">
              <a:avLst/>
            </a:prstGeom>
          </p:spPr>
          <p:style>
            <a:lnRef idx="2">
              <a:schemeClr val="lt1">
                <a:hueOff val="0"/>
                <a:satOff val="0"/>
                <a:lumOff val="0"/>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sp>
        <p:sp>
          <p:nvSpPr>
            <p:cNvPr id="12" name="Freeform: Shape 11">
              <a:extLst>
                <a:ext uri="{FF2B5EF4-FFF2-40B4-BE49-F238E27FC236}">
                  <a16:creationId xmlns:a16="http://schemas.microsoft.com/office/drawing/2014/main" xmlns="" id="{416BCA67-E0B7-4FA0-8348-B0E4B071D6B3}"/>
                </a:ext>
              </a:extLst>
            </p:cNvPr>
            <p:cNvSpPr/>
            <p:nvPr/>
          </p:nvSpPr>
          <p:spPr>
            <a:xfrm>
              <a:off x="3545601" y="4114527"/>
              <a:ext cx="3531798" cy="2122500"/>
            </a:xfrm>
            <a:custGeom>
              <a:avLst/>
              <a:gdLst>
                <a:gd name="connsiteX0" fmla="*/ 0 w 3531798"/>
                <a:gd name="connsiteY0" fmla="*/ 0 h 2122500"/>
                <a:gd name="connsiteX1" fmla="*/ 3531798 w 3531798"/>
                <a:gd name="connsiteY1" fmla="*/ 0 h 2122500"/>
                <a:gd name="connsiteX2" fmla="*/ 3531798 w 3531798"/>
                <a:gd name="connsiteY2" fmla="*/ 2122500 h 2122500"/>
                <a:gd name="connsiteX3" fmla="*/ 0 w 3531798"/>
                <a:gd name="connsiteY3" fmla="*/ 2122500 h 2122500"/>
                <a:gd name="connsiteX4" fmla="*/ 0 w 3531798"/>
                <a:gd name="connsiteY4" fmla="*/ 0 h 2122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798" h="2122500">
                  <a:moveTo>
                    <a:pt x="0" y="0"/>
                  </a:moveTo>
                  <a:lnTo>
                    <a:pt x="3531798" y="0"/>
                  </a:lnTo>
                  <a:lnTo>
                    <a:pt x="3531798" y="2122500"/>
                  </a:lnTo>
                  <a:lnTo>
                    <a:pt x="0" y="21225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0" rIns="128016" bIns="128016" numCol="1" spcCol="1270" anchor="ctr" anchorCtr="0">
              <a:noAutofit/>
            </a:bodyPr>
            <a:lstStyle/>
            <a:p>
              <a:pPr marL="0" lvl="0" indent="0" algn="l" defTabSz="800100">
                <a:lnSpc>
                  <a:spcPct val="90000"/>
                </a:lnSpc>
                <a:spcBef>
                  <a:spcPct val="0"/>
                </a:spcBef>
                <a:spcAft>
                  <a:spcPct val="35000"/>
                </a:spcAft>
                <a:buNone/>
              </a:pPr>
              <a:r>
                <a:rPr lang="en-US" sz="1800" kern="1200" dirty="0" err="1">
                  <a:latin typeface="Bahnschrift Condensed" panose="020B0502040204020203" pitchFamily="34" charset="0"/>
                </a:rPr>
                <a:t>Dalam</a:t>
              </a:r>
              <a:r>
                <a:rPr lang="en-US" sz="1800" kern="1200" dirty="0">
                  <a:latin typeface="Bahnschrift Condensed" panose="020B0502040204020203" pitchFamily="34" charset="0"/>
                </a:rPr>
                <a:t> </a:t>
              </a:r>
              <a:r>
                <a:rPr lang="en-US" sz="1800" kern="1200" dirty="0" err="1">
                  <a:latin typeface="Bahnschrift Condensed" panose="020B0502040204020203" pitchFamily="34" charset="0"/>
                </a:rPr>
                <a:t>situasi</a:t>
              </a:r>
              <a:r>
                <a:rPr lang="en-US" sz="1800" kern="1200" dirty="0">
                  <a:latin typeface="Bahnschrift Condensed" panose="020B0502040204020203" pitchFamily="34" charset="0"/>
                </a:rPr>
                <a:t> di </a:t>
              </a:r>
              <a:r>
                <a:rPr lang="en-US" sz="1800" kern="1200" dirty="0" err="1">
                  <a:latin typeface="Bahnschrift Condensed" panose="020B0502040204020203" pitchFamily="34" charset="0"/>
                </a:rPr>
                <a:t>atas</a:t>
              </a:r>
              <a:r>
                <a:rPr lang="en-US" sz="1800" kern="1200" dirty="0">
                  <a:latin typeface="Bahnschrift Condensed" panose="020B0502040204020203" pitchFamily="34" charset="0"/>
                </a:rPr>
                <a:t>, </a:t>
              </a:r>
              <a:r>
                <a:rPr lang="en-US" sz="1800" kern="1200" dirty="0" err="1">
                  <a:latin typeface="Bahnschrift Condensed" panose="020B0502040204020203" pitchFamily="34" charset="0"/>
                </a:rPr>
                <a:t>akan</a:t>
              </a:r>
              <a:r>
                <a:rPr lang="en-US" sz="1800" kern="1200" dirty="0">
                  <a:latin typeface="Bahnschrift Condensed" panose="020B0502040204020203" pitchFamily="34" charset="0"/>
                </a:rPr>
                <a:t> </a:t>
              </a:r>
              <a:r>
                <a:rPr lang="en-US" sz="1800" kern="1200" dirty="0" err="1">
                  <a:latin typeface="Bahnschrift Condensed" panose="020B0502040204020203" pitchFamily="34" charset="0"/>
                </a:rPr>
                <a:t>lebih</a:t>
              </a:r>
              <a:r>
                <a:rPr lang="en-US" sz="1800" kern="1200" dirty="0">
                  <a:latin typeface="Bahnschrift Condensed" panose="020B0502040204020203" pitchFamily="34" charset="0"/>
                </a:rPr>
                <a:t> </a:t>
              </a:r>
              <a:r>
                <a:rPr lang="en-US" sz="1800" kern="1200" dirty="0" err="1">
                  <a:latin typeface="Bahnschrift Condensed" panose="020B0502040204020203" pitchFamily="34" charset="0"/>
                </a:rPr>
                <a:t>baik</a:t>
              </a:r>
              <a:r>
                <a:rPr lang="en-US" sz="1800" kern="1200" dirty="0">
                  <a:latin typeface="Bahnschrift Condensed" panose="020B0502040204020203" pitchFamily="34" charset="0"/>
                </a:rPr>
                <a:t> </a:t>
              </a:r>
              <a:r>
                <a:rPr lang="en-US" sz="1800" kern="1200" dirty="0" err="1">
                  <a:latin typeface="Bahnschrift Condensed" panose="020B0502040204020203" pitchFamily="34" charset="0"/>
                </a:rPr>
                <a:t>bagi</a:t>
              </a:r>
              <a:r>
                <a:rPr lang="en-US" sz="1800" kern="1200" dirty="0">
                  <a:latin typeface="Bahnschrift Condensed" panose="020B0502040204020203" pitchFamily="34" charset="0"/>
                </a:rPr>
                <a:t> </a:t>
              </a:r>
              <a:r>
                <a:rPr lang="en-US" sz="1800" kern="1200" dirty="0" err="1">
                  <a:latin typeface="Bahnschrift Condensed" panose="020B0502040204020203" pitchFamily="34" charset="0"/>
                </a:rPr>
                <a:t>saya</a:t>
              </a:r>
              <a:r>
                <a:rPr lang="en-US" sz="1800" kern="1200" dirty="0">
                  <a:latin typeface="Bahnschrift Condensed" panose="020B0502040204020203" pitchFamily="34" charset="0"/>
                </a:rPr>
                <a:t> </a:t>
              </a:r>
              <a:r>
                <a:rPr lang="en-US" sz="1800" kern="1200" dirty="0" err="1">
                  <a:latin typeface="Bahnschrift Condensed" panose="020B0502040204020203" pitchFamily="34" charset="0"/>
                </a:rPr>
                <a:t>untuk</a:t>
              </a:r>
              <a:r>
                <a:rPr lang="en-US" sz="1800" kern="1200" dirty="0">
                  <a:latin typeface="Bahnschrift Condensed" panose="020B0502040204020203" pitchFamily="34" charset="0"/>
                </a:rPr>
                <a:t> </a:t>
              </a:r>
              <a:r>
                <a:rPr lang="en-US" sz="1800" kern="1200" dirty="0" err="1">
                  <a:latin typeface="Bahnschrift Condensed" panose="020B0502040204020203" pitchFamily="34" charset="0"/>
                </a:rPr>
                <a:t>menyewa</a:t>
              </a:r>
              <a:r>
                <a:rPr lang="en-US" sz="1800" kern="1200" dirty="0">
                  <a:latin typeface="Bahnschrift Condensed" panose="020B0502040204020203" pitchFamily="34" charset="0"/>
                </a:rPr>
                <a:t> </a:t>
              </a:r>
              <a:r>
                <a:rPr lang="en-US" sz="1800" kern="1200" dirty="0" err="1">
                  <a:latin typeface="Bahnschrift Condensed" panose="020B0502040204020203" pitchFamily="34" charset="0"/>
                </a:rPr>
                <a:t>kantor</a:t>
              </a:r>
              <a:r>
                <a:rPr lang="en-US" sz="1800" kern="1200" dirty="0">
                  <a:latin typeface="Bahnschrift Condensed" panose="020B0502040204020203" pitchFamily="34" charset="0"/>
                </a:rPr>
                <a:t>, </a:t>
              </a:r>
              <a:r>
                <a:rPr lang="en-US" sz="1800" kern="1200" dirty="0" err="1">
                  <a:latin typeface="Bahnschrift Condensed" panose="020B0502040204020203" pitchFamily="34" charset="0"/>
                </a:rPr>
                <a:t>kendaraan</a:t>
              </a:r>
              <a:r>
                <a:rPr lang="en-US" sz="1800" kern="1200" dirty="0">
                  <a:latin typeface="Bahnschrift Condensed" panose="020B0502040204020203" pitchFamily="34" charset="0"/>
                </a:rPr>
                <a:t> dan </a:t>
              </a:r>
              <a:r>
                <a:rPr lang="en-US" sz="1800" kern="1200" dirty="0" err="1">
                  <a:latin typeface="Bahnschrift Condensed" panose="020B0502040204020203" pitchFamily="34" charset="0"/>
                </a:rPr>
                <a:t>aset</a:t>
              </a:r>
              <a:r>
                <a:rPr lang="en-US" sz="1800" kern="1200" dirty="0">
                  <a:latin typeface="Bahnschrift Condensed" panose="020B0502040204020203" pitchFamily="34" charset="0"/>
                </a:rPr>
                <a:t> </a:t>
              </a:r>
              <a:r>
                <a:rPr lang="en-US" sz="1800" kern="1200" dirty="0" err="1">
                  <a:latin typeface="Bahnschrift Condensed" panose="020B0502040204020203" pitchFamily="34" charset="0"/>
                </a:rPr>
                <a:t>lainnya</a:t>
              </a:r>
              <a:r>
                <a:rPr lang="en-US" sz="1800" kern="1200" dirty="0">
                  <a:latin typeface="Bahnschrift Condensed" panose="020B0502040204020203" pitchFamily="34" charset="0"/>
                </a:rPr>
                <a:t>  </a:t>
              </a:r>
              <a:r>
                <a:rPr lang="en-US" sz="1800" kern="1200" dirty="0" err="1">
                  <a:latin typeface="Bahnschrift Condensed" panose="020B0502040204020203" pitchFamily="34" charset="0"/>
                </a:rPr>
                <a:t>daripada</a:t>
              </a:r>
              <a:r>
                <a:rPr lang="en-US" sz="1800" kern="1200" dirty="0">
                  <a:latin typeface="Bahnschrift Condensed" panose="020B0502040204020203" pitchFamily="34" charset="0"/>
                </a:rPr>
                <a:t> </a:t>
              </a:r>
              <a:r>
                <a:rPr lang="en-US" sz="1800" kern="1200" dirty="0" err="1">
                  <a:latin typeface="Bahnschrift Condensed" panose="020B0502040204020203" pitchFamily="34" charset="0"/>
                </a:rPr>
                <a:t>membeli</a:t>
              </a:r>
              <a:r>
                <a:rPr lang="en-US" sz="1800" kern="1200" dirty="0">
                  <a:latin typeface="Bahnschrift Condensed" panose="020B0502040204020203" pitchFamily="34" charset="0"/>
                </a:rPr>
                <a:t>. </a:t>
              </a:r>
              <a:r>
                <a:rPr lang="en-US" sz="1800" kern="1200" dirty="0" err="1">
                  <a:latin typeface="Bahnschrift Condensed" panose="020B0502040204020203" pitchFamily="34" charset="0"/>
                </a:rPr>
                <a:t>Biaya</a:t>
              </a:r>
              <a:r>
                <a:rPr lang="en-US" sz="1800" kern="1200" dirty="0">
                  <a:latin typeface="Bahnschrift Condensed" panose="020B0502040204020203" pitchFamily="34" charset="0"/>
                </a:rPr>
                <a:t> </a:t>
              </a:r>
              <a:r>
                <a:rPr lang="en-US" sz="1800" kern="1200" dirty="0" err="1">
                  <a:latin typeface="Bahnschrift Condensed" panose="020B0502040204020203" pitchFamily="34" charset="0"/>
                </a:rPr>
                <a:t>pembuatan</a:t>
              </a:r>
              <a:r>
                <a:rPr lang="en-US" sz="1800" kern="1200" dirty="0">
                  <a:latin typeface="Bahnschrift Condensed" panose="020B0502040204020203" pitchFamily="34" charset="0"/>
                </a:rPr>
                <a:t> </a:t>
              </a:r>
              <a:r>
                <a:rPr lang="en-US" sz="1800" kern="1200" dirty="0" err="1">
                  <a:latin typeface="Bahnschrift Condensed" panose="020B0502040204020203" pitchFamily="34" charset="0"/>
                </a:rPr>
                <a:t>kontrak</a:t>
              </a:r>
              <a:r>
                <a:rPr lang="en-US" sz="1800" kern="1200" dirty="0">
                  <a:latin typeface="Bahnschrift Condensed" panose="020B0502040204020203" pitchFamily="34" charset="0"/>
                </a:rPr>
                <a:t> leasing </a:t>
              </a:r>
              <a:r>
                <a:rPr lang="en-US" sz="1800" kern="1200" dirty="0" err="1">
                  <a:latin typeface="Bahnschrift Condensed" panose="020B0502040204020203" pitchFamily="34" charset="0"/>
                </a:rPr>
                <a:t>jauh</a:t>
              </a:r>
              <a:r>
                <a:rPr lang="en-US" sz="1800" kern="1200" dirty="0">
                  <a:latin typeface="Bahnschrift Condensed" panose="020B0502040204020203" pitchFamily="34" charset="0"/>
                </a:rPr>
                <a:t> </a:t>
              </a:r>
              <a:r>
                <a:rPr lang="en-US" sz="1800" kern="1200" dirty="0" err="1">
                  <a:latin typeface="Bahnschrift Condensed" panose="020B0502040204020203" pitchFamily="34" charset="0"/>
                </a:rPr>
                <a:t>lebih</a:t>
              </a:r>
              <a:r>
                <a:rPr lang="en-US" sz="1800" kern="1200" dirty="0">
                  <a:latin typeface="Bahnschrift Condensed" panose="020B0502040204020203" pitchFamily="34" charset="0"/>
                </a:rPr>
                <a:t> </a:t>
              </a:r>
              <a:r>
                <a:rPr lang="en-US" sz="1800" kern="1200" dirty="0" err="1">
                  <a:latin typeface="Bahnschrift Condensed" panose="020B0502040204020203" pitchFamily="34" charset="0"/>
                </a:rPr>
                <a:t>rendah</a:t>
              </a:r>
              <a:r>
                <a:rPr lang="en-US" sz="1800" kern="1200" dirty="0">
                  <a:latin typeface="Bahnschrift Condensed" panose="020B0502040204020203" pitchFamily="34" charset="0"/>
                </a:rPr>
                <a:t> </a:t>
              </a:r>
              <a:r>
                <a:rPr lang="en-US" sz="1800" kern="1200" dirty="0" err="1">
                  <a:latin typeface="Bahnschrift Condensed" panose="020B0502040204020203" pitchFamily="34" charset="0"/>
                </a:rPr>
                <a:t>daripada</a:t>
              </a:r>
              <a:r>
                <a:rPr lang="en-US" sz="1800" kern="1200" dirty="0">
                  <a:latin typeface="Bahnschrift Condensed" panose="020B0502040204020203" pitchFamily="34" charset="0"/>
                </a:rPr>
                <a:t> </a:t>
              </a:r>
              <a:r>
                <a:rPr lang="en-US" sz="1800" kern="1200" dirty="0" err="1">
                  <a:latin typeface="Bahnschrift Condensed" panose="020B0502040204020203" pitchFamily="34" charset="0"/>
                </a:rPr>
                <a:t>biaya</a:t>
              </a:r>
              <a:r>
                <a:rPr lang="en-US" sz="1800" kern="1200" dirty="0">
                  <a:latin typeface="Bahnschrift Condensed" panose="020B0502040204020203" pitchFamily="34" charset="0"/>
                </a:rPr>
                <a:t> </a:t>
              </a:r>
              <a:r>
                <a:rPr lang="en-US" sz="1800" kern="1200" dirty="0" err="1">
                  <a:latin typeface="Bahnschrift Condensed" panose="020B0502040204020203" pitchFamily="34" charset="0"/>
                </a:rPr>
                <a:t>pembelian</a:t>
              </a:r>
              <a:r>
                <a:rPr lang="en-US" sz="1800" kern="1200" dirty="0">
                  <a:latin typeface="Bahnschrift Condensed" panose="020B0502040204020203" pitchFamily="34" charset="0"/>
                </a:rPr>
                <a:t> </a:t>
              </a:r>
              <a:r>
                <a:rPr lang="en-US" sz="1800" kern="1200" dirty="0" err="1">
                  <a:latin typeface="Bahnschrift Condensed" panose="020B0502040204020203" pitchFamily="34" charset="0"/>
                </a:rPr>
                <a:t>aset</a:t>
              </a:r>
              <a:r>
                <a:rPr lang="en-US" sz="1800" kern="1200" dirty="0">
                  <a:latin typeface="Bahnschrift Condensed" panose="020B0502040204020203" pitchFamily="34" charset="0"/>
                </a:rPr>
                <a:t> dan </a:t>
              </a:r>
              <a:r>
                <a:rPr lang="en-US" sz="1800" kern="1200" dirty="0" err="1">
                  <a:latin typeface="Bahnschrift Condensed" panose="020B0502040204020203" pitchFamily="34" charset="0"/>
                </a:rPr>
                <a:t>menjualnya</a:t>
              </a:r>
              <a:r>
                <a:rPr lang="en-US" sz="1800" kern="1200" dirty="0">
                  <a:latin typeface="Bahnschrift Condensed" panose="020B0502040204020203" pitchFamily="34" charset="0"/>
                </a:rPr>
                <a:t> </a:t>
              </a:r>
              <a:r>
                <a:rPr lang="en-US" sz="1800" kern="1200" dirty="0" err="1">
                  <a:latin typeface="Bahnschrift Condensed" panose="020B0502040204020203" pitchFamily="34" charset="0"/>
                </a:rPr>
                <a:t>kembali</a:t>
              </a:r>
              <a:r>
                <a:rPr lang="en-US" sz="1800" kern="1200" dirty="0">
                  <a:latin typeface="Bahnschrift Condensed" panose="020B0502040204020203" pitchFamily="34" charset="0"/>
                </a:rPr>
                <a:t>.</a:t>
              </a:r>
              <a:endParaRPr lang="en-ID" sz="1800" kern="1200" dirty="0">
                <a:latin typeface="Bahnschrift Condensed" panose="020B0502040204020203" pitchFamily="34" charset="0"/>
              </a:endParaRPr>
            </a:p>
          </p:txBody>
        </p:sp>
      </p:grpSp>
      <p:sp>
        <p:nvSpPr>
          <p:cNvPr id="6" name="Title 1">
            <a:extLst>
              <a:ext uri="{FF2B5EF4-FFF2-40B4-BE49-F238E27FC236}">
                <a16:creationId xmlns:a16="http://schemas.microsoft.com/office/drawing/2014/main" xmlns="" id="{4CA96640-9651-4122-B7B1-F966698C457B}"/>
              </a:ext>
            </a:extLst>
          </p:cNvPr>
          <p:cNvSpPr txBox="1">
            <a:spLocks/>
          </p:cNvSpPr>
          <p:nvPr/>
        </p:nvSpPr>
        <p:spPr>
          <a:xfrm>
            <a:off x="1134127" y="888848"/>
            <a:ext cx="5237621" cy="854012"/>
          </a:xfrm>
          <a:prstGeom prst="rect">
            <a:avLst/>
          </a:prstGeom>
        </p:spPr>
        <p:txBody>
          <a:bodyPr>
            <a:normAutofit fontScale="975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n-US" dirty="0" err="1"/>
              <a:t>Biaya</a:t>
            </a:r>
            <a:r>
              <a:rPr lang="en-US" dirty="0"/>
              <a:t> </a:t>
            </a:r>
            <a:r>
              <a:rPr lang="en-US" dirty="0" err="1"/>
              <a:t>Transaksi</a:t>
            </a:r>
            <a:endParaRPr lang="en-US" dirty="0"/>
          </a:p>
        </p:txBody>
      </p:sp>
      <p:sp>
        <p:nvSpPr>
          <p:cNvPr id="7" name="TextBox 6">
            <a:extLst>
              <a:ext uri="{FF2B5EF4-FFF2-40B4-BE49-F238E27FC236}">
                <a16:creationId xmlns:a16="http://schemas.microsoft.com/office/drawing/2014/main" xmlns="" id="{70FEF809-8757-4D9A-827E-F8291AB460E7}"/>
              </a:ext>
            </a:extLst>
          </p:cNvPr>
          <p:cNvSpPr txBox="1"/>
          <p:nvPr/>
        </p:nvSpPr>
        <p:spPr>
          <a:xfrm>
            <a:off x="7082563" y="1893729"/>
            <a:ext cx="4487559" cy="4524315"/>
          </a:xfrm>
          <a:prstGeom prst="rect">
            <a:avLst/>
          </a:prstGeom>
          <a:noFill/>
        </p:spPr>
        <p:txBody>
          <a:bodyPr wrap="square" rtlCol="0">
            <a:spAutoFit/>
          </a:bodyPr>
          <a:lstStyle/>
          <a:p>
            <a:r>
              <a:rPr lang="en-US" b="1" dirty="0" err="1">
                <a:solidFill>
                  <a:srgbClr val="FF0000"/>
                </a:solidFill>
                <a:latin typeface="Bahnschrift Condensed" panose="020B0502040204020203" pitchFamily="34" charset="0"/>
              </a:rPr>
              <a:t>Catatan</a:t>
            </a:r>
            <a:r>
              <a:rPr lang="en-US" b="1" dirty="0">
                <a:solidFill>
                  <a:srgbClr val="FF0000"/>
                </a:solidFill>
                <a:latin typeface="Bahnschrift Condensed" panose="020B0502040204020203" pitchFamily="34" charset="0"/>
              </a:rPr>
              <a:t> : </a:t>
            </a:r>
          </a:p>
          <a:p>
            <a:pPr marL="285750" indent="-285750">
              <a:buFont typeface="Wingdings" panose="05000000000000000000" pitchFamily="2" charset="2"/>
              <a:buChar char="q"/>
            </a:pPr>
            <a:r>
              <a:rPr lang="en-US" dirty="0" err="1">
                <a:latin typeface="Bahnschrift Condensed" panose="020B0502040204020203" pitchFamily="34" charset="0"/>
              </a:rPr>
              <a:t>Masalah</a:t>
            </a:r>
            <a:r>
              <a:rPr lang="en-US" dirty="0">
                <a:latin typeface="Bahnschrift Condensed" panose="020B0502040204020203" pitchFamily="34" charset="0"/>
              </a:rPr>
              <a:t> </a:t>
            </a:r>
            <a:r>
              <a:rPr lang="en-US" dirty="0" err="1">
                <a:latin typeface="Bahnschrift Condensed" panose="020B0502040204020203" pitchFamily="34" charset="0"/>
              </a:rPr>
              <a:t>baru</a:t>
            </a:r>
            <a:r>
              <a:rPr lang="en-US" dirty="0">
                <a:latin typeface="Bahnschrift Condensed" panose="020B0502040204020203" pitchFamily="34" charset="0"/>
              </a:rPr>
              <a:t> </a:t>
            </a:r>
            <a:r>
              <a:rPr lang="en-US" dirty="0" err="1">
                <a:latin typeface="Bahnschrift Condensed" panose="020B0502040204020203" pitchFamily="34" charset="0"/>
              </a:rPr>
              <a:t>dapat</a:t>
            </a:r>
            <a:r>
              <a:rPr lang="en-US" dirty="0">
                <a:latin typeface="Bahnschrift Condensed" panose="020B0502040204020203" pitchFamily="34" charset="0"/>
              </a:rPr>
              <a:t> </a:t>
            </a:r>
            <a:r>
              <a:rPr lang="en-US" dirty="0" err="1">
                <a:latin typeface="Bahnschrift Condensed" panose="020B0502040204020203" pitchFamily="34" charset="0"/>
              </a:rPr>
              <a:t>muncul</a:t>
            </a:r>
            <a:r>
              <a:rPr lang="en-US" dirty="0">
                <a:latin typeface="Bahnschrift Condensed" panose="020B0502040204020203" pitchFamily="34" charset="0"/>
              </a:rPr>
              <a:t> </a:t>
            </a:r>
            <a:r>
              <a:rPr lang="en-US" dirty="0" err="1">
                <a:latin typeface="Bahnschrift Condensed" panose="020B0502040204020203" pitchFamily="34" charset="0"/>
              </a:rPr>
              <a:t>seperti</a:t>
            </a:r>
            <a:r>
              <a:rPr lang="en-US" dirty="0">
                <a:latin typeface="Bahnschrift Condensed" panose="020B0502040204020203" pitchFamily="34" charset="0"/>
              </a:rPr>
              <a:t> </a:t>
            </a:r>
            <a:r>
              <a:rPr lang="en-US" dirty="0" err="1">
                <a:latin typeface="Bahnschrift Condensed" panose="020B0502040204020203" pitchFamily="34" charset="0"/>
              </a:rPr>
              <a:t>munculnya</a:t>
            </a:r>
            <a:r>
              <a:rPr lang="en-US" dirty="0">
                <a:latin typeface="Bahnschrift Condensed" panose="020B0502040204020203" pitchFamily="34" charset="0"/>
              </a:rPr>
              <a:t> </a:t>
            </a:r>
            <a:r>
              <a:rPr lang="en-US" dirty="0" err="1">
                <a:latin typeface="Bahnschrift Condensed" panose="020B0502040204020203" pitchFamily="34" charset="0"/>
              </a:rPr>
              <a:t>biaya</a:t>
            </a:r>
            <a:r>
              <a:rPr lang="en-US" dirty="0">
                <a:latin typeface="Bahnschrift Condensed" panose="020B0502040204020203" pitchFamily="34" charset="0"/>
              </a:rPr>
              <a:t> </a:t>
            </a:r>
            <a:r>
              <a:rPr lang="en-US" dirty="0" err="1">
                <a:latin typeface="Bahnschrift Condensed" panose="020B0502040204020203" pitchFamily="34" charset="0"/>
              </a:rPr>
              <a:t>keagenan</a:t>
            </a:r>
            <a:r>
              <a:rPr lang="en-US" dirty="0">
                <a:latin typeface="Bahnschrift Condensed" panose="020B0502040204020203" pitchFamily="34" charset="0"/>
              </a:rPr>
              <a:t> </a:t>
            </a:r>
            <a:r>
              <a:rPr lang="en-US" dirty="0" err="1">
                <a:latin typeface="Bahnschrift Condensed" panose="020B0502040204020203" pitchFamily="34" charset="0"/>
              </a:rPr>
              <a:t>antara</a:t>
            </a:r>
            <a:r>
              <a:rPr lang="en-US" dirty="0">
                <a:latin typeface="Bahnschrift Condensed" panose="020B0502040204020203" pitchFamily="34" charset="0"/>
              </a:rPr>
              <a:t> </a:t>
            </a:r>
            <a:r>
              <a:rPr lang="en-US" dirty="0" err="1">
                <a:latin typeface="Bahnschrift Condensed" panose="020B0502040204020203" pitchFamily="34" charset="0"/>
              </a:rPr>
              <a:t>perusahaan</a:t>
            </a:r>
            <a:r>
              <a:rPr lang="en-US" dirty="0">
                <a:latin typeface="Bahnschrift Condensed" panose="020B0502040204020203" pitchFamily="34" charset="0"/>
              </a:rPr>
              <a:t> yang </a:t>
            </a:r>
            <a:r>
              <a:rPr lang="en-US" dirty="0" err="1">
                <a:latin typeface="Bahnschrift Condensed" panose="020B0502040204020203" pitchFamily="34" charset="0"/>
              </a:rPr>
              <a:t>menyewa</a:t>
            </a:r>
            <a:r>
              <a:rPr lang="en-US" dirty="0">
                <a:latin typeface="Bahnschrift Condensed" panose="020B0502040204020203" pitchFamily="34" charset="0"/>
              </a:rPr>
              <a:t> </a:t>
            </a:r>
            <a:r>
              <a:rPr lang="en-US" dirty="0" err="1">
                <a:latin typeface="Bahnschrift Condensed" panose="020B0502040204020203" pitchFamily="34" charset="0"/>
              </a:rPr>
              <a:t>dengan</a:t>
            </a:r>
            <a:r>
              <a:rPr lang="en-US" dirty="0">
                <a:latin typeface="Bahnschrift Condensed" panose="020B0502040204020203" pitchFamily="34" charset="0"/>
              </a:rPr>
              <a:t> </a:t>
            </a:r>
            <a:r>
              <a:rPr lang="en-US" dirty="0" err="1">
                <a:latin typeface="Bahnschrift Condensed" panose="020B0502040204020203" pitchFamily="34" charset="0"/>
              </a:rPr>
              <a:t>perusahaan</a:t>
            </a:r>
            <a:r>
              <a:rPr lang="en-US" dirty="0">
                <a:latin typeface="Bahnschrift Condensed" panose="020B0502040204020203" pitchFamily="34" charset="0"/>
              </a:rPr>
              <a:t> leasing</a:t>
            </a:r>
          </a:p>
          <a:p>
            <a:pPr marL="285750" indent="-285750">
              <a:buFont typeface="Wingdings" panose="05000000000000000000" pitchFamily="2" charset="2"/>
              <a:buChar char="q"/>
            </a:pPr>
            <a:r>
              <a:rPr lang="en-US" dirty="0">
                <a:latin typeface="Bahnschrift Condensed" panose="020B0502040204020203" pitchFamily="34" charset="0"/>
              </a:rPr>
              <a:t>Perusahaan </a:t>
            </a:r>
            <a:r>
              <a:rPr lang="en-US" dirty="0" err="1">
                <a:latin typeface="Bahnschrift Condensed" panose="020B0502040204020203" pitchFamily="34" charset="0"/>
              </a:rPr>
              <a:t>penyewa</a:t>
            </a:r>
            <a:r>
              <a:rPr lang="en-US" dirty="0">
                <a:latin typeface="Bahnschrift Condensed" panose="020B0502040204020203" pitchFamily="34" charset="0"/>
              </a:rPr>
              <a:t> </a:t>
            </a:r>
            <a:r>
              <a:rPr lang="en-US" dirty="0" err="1">
                <a:latin typeface="Bahnschrift Condensed" panose="020B0502040204020203" pitchFamily="34" charset="0"/>
              </a:rPr>
              <a:t>bisa</a:t>
            </a:r>
            <a:r>
              <a:rPr lang="en-US" dirty="0">
                <a:latin typeface="Bahnschrift Condensed" panose="020B0502040204020203" pitchFamily="34" charset="0"/>
              </a:rPr>
              <a:t> </a:t>
            </a:r>
            <a:r>
              <a:rPr lang="en-US" dirty="0" err="1">
                <a:latin typeface="Bahnschrift Condensed" panose="020B0502040204020203" pitchFamily="34" charset="0"/>
              </a:rPr>
              <a:t>menyalahgunakan</a:t>
            </a:r>
            <a:r>
              <a:rPr lang="en-US" dirty="0">
                <a:latin typeface="Bahnschrift Condensed" panose="020B0502040204020203" pitchFamily="34" charset="0"/>
              </a:rPr>
              <a:t> </a:t>
            </a:r>
            <a:r>
              <a:rPr lang="en-US" dirty="0" err="1">
                <a:latin typeface="Bahnschrift Condensed" panose="020B0502040204020203" pitchFamily="34" charset="0"/>
              </a:rPr>
              <a:t>aset</a:t>
            </a:r>
            <a:r>
              <a:rPr lang="en-US" dirty="0">
                <a:latin typeface="Bahnschrift Condensed" panose="020B0502040204020203" pitchFamily="34" charset="0"/>
              </a:rPr>
              <a:t>, </a:t>
            </a:r>
            <a:r>
              <a:rPr lang="en-US" dirty="0" err="1">
                <a:latin typeface="Bahnschrift Condensed" panose="020B0502040204020203" pitchFamily="34" charset="0"/>
              </a:rPr>
              <a:t>mengeksploitasi</a:t>
            </a:r>
            <a:r>
              <a:rPr lang="en-US" dirty="0">
                <a:latin typeface="Bahnschrift Condensed" panose="020B0502040204020203" pitchFamily="34" charset="0"/>
              </a:rPr>
              <a:t> </a:t>
            </a:r>
            <a:r>
              <a:rPr lang="en-US" dirty="0" err="1">
                <a:latin typeface="Bahnschrift Condensed" panose="020B0502040204020203" pitchFamily="34" charset="0"/>
              </a:rPr>
              <a:t>aset</a:t>
            </a:r>
            <a:r>
              <a:rPr lang="en-US" dirty="0">
                <a:latin typeface="Bahnschrift Condensed" panose="020B0502040204020203" pitchFamily="34" charset="0"/>
              </a:rPr>
              <a:t> </a:t>
            </a:r>
            <a:r>
              <a:rPr lang="en-US" dirty="0" err="1">
                <a:latin typeface="Bahnschrift Condensed" panose="020B0502040204020203" pitchFamily="34" charset="0"/>
              </a:rPr>
              <a:t>tersebut</a:t>
            </a:r>
            <a:r>
              <a:rPr lang="en-US" dirty="0">
                <a:latin typeface="Bahnschrift Condensed" panose="020B0502040204020203" pitchFamily="34" charset="0"/>
              </a:rPr>
              <a:t> </a:t>
            </a:r>
            <a:r>
              <a:rPr lang="en-US" dirty="0" err="1">
                <a:latin typeface="Bahnschrift Condensed" panose="020B0502040204020203" pitchFamily="34" charset="0"/>
              </a:rPr>
              <a:t>karena</a:t>
            </a:r>
            <a:r>
              <a:rPr lang="en-US" dirty="0">
                <a:latin typeface="Bahnschrift Condensed" panose="020B0502040204020203" pitchFamily="34" charset="0"/>
              </a:rPr>
              <a:t> </a:t>
            </a:r>
            <a:r>
              <a:rPr lang="en-US" dirty="0" err="1">
                <a:latin typeface="Bahnschrift Condensed" panose="020B0502040204020203" pitchFamily="34" charset="0"/>
              </a:rPr>
              <a:t>perusahan</a:t>
            </a:r>
            <a:r>
              <a:rPr lang="en-US" dirty="0">
                <a:latin typeface="Bahnschrift Condensed" panose="020B0502040204020203" pitchFamily="34" charset="0"/>
              </a:rPr>
              <a:t> </a:t>
            </a:r>
            <a:r>
              <a:rPr lang="en-US" dirty="0" err="1">
                <a:latin typeface="Bahnschrift Condensed" panose="020B0502040204020203" pitchFamily="34" charset="0"/>
              </a:rPr>
              <a:t>tersebut</a:t>
            </a:r>
            <a:r>
              <a:rPr lang="en-US" dirty="0">
                <a:latin typeface="Bahnschrift Condensed" panose="020B0502040204020203" pitchFamily="34" charset="0"/>
              </a:rPr>
              <a:t> </a:t>
            </a:r>
            <a:r>
              <a:rPr lang="en-US" dirty="0" err="1">
                <a:latin typeface="Bahnschrift Condensed" panose="020B0502040204020203" pitchFamily="34" charset="0"/>
              </a:rPr>
              <a:t>tidak</a:t>
            </a:r>
            <a:r>
              <a:rPr lang="en-US" dirty="0">
                <a:latin typeface="Bahnschrift Condensed" panose="020B0502040204020203" pitchFamily="34" charset="0"/>
              </a:rPr>
              <a:t> </a:t>
            </a:r>
            <a:r>
              <a:rPr lang="en-US" dirty="0" err="1">
                <a:latin typeface="Bahnschrift Condensed" panose="020B0502040204020203" pitchFamily="34" charset="0"/>
              </a:rPr>
              <a:t>berkepentingan</a:t>
            </a:r>
            <a:r>
              <a:rPr lang="en-US" dirty="0">
                <a:latin typeface="Bahnschrift Condensed" panose="020B0502040204020203" pitchFamily="34" charset="0"/>
              </a:rPr>
              <a:t> </a:t>
            </a:r>
            <a:r>
              <a:rPr lang="en-US" dirty="0" err="1">
                <a:latin typeface="Bahnschrift Condensed" panose="020B0502040204020203" pitchFamily="34" charset="0"/>
              </a:rPr>
              <a:t>dengan</a:t>
            </a:r>
            <a:r>
              <a:rPr lang="en-US" dirty="0">
                <a:latin typeface="Bahnschrift Condensed" panose="020B0502040204020203" pitchFamily="34" charset="0"/>
              </a:rPr>
              <a:t> </a:t>
            </a:r>
            <a:r>
              <a:rPr lang="en-US" dirty="0" err="1">
                <a:latin typeface="Bahnschrift Condensed" panose="020B0502040204020203" pitchFamily="34" charset="0"/>
              </a:rPr>
              <a:t>nilai</a:t>
            </a:r>
            <a:r>
              <a:rPr lang="en-US" dirty="0">
                <a:latin typeface="Bahnschrift Condensed" panose="020B0502040204020203" pitchFamily="34" charset="0"/>
              </a:rPr>
              <a:t> </a:t>
            </a:r>
            <a:r>
              <a:rPr lang="en-US" dirty="0" err="1">
                <a:latin typeface="Bahnschrift Condensed" panose="020B0502040204020203" pitchFamily="34" charset="0"/>
              </a:rPr>
              <a:t>residu</a:t>
            </a:r>
            <a:r>
              <a:rPr lang="en-US" dirty="0">
                <a:latin typeface="Bahnschrift Condensed" panose="020B0502040204020203" pitchFamily="34" charset="0"/>
              </a:rPr>
              <a:t> </a:t>
            </a:r>
            <a:r>
              <a:rPr lang="en-US" dirty="0" err="1">
                <a:latin typeface="Bahnschrift Condensed" panose="020B0502040204020203" pitchFamily="34" charset="0"/>
              </a:rPr>
              <a:t>aset</a:t>
            </a:r>
            <a:r>
              <a:rPr lang="en-US" dirty="0">
                <a:latin typeface="Bahnschrift Condensed" panose="020B0502040204020203" pitchFamily="34" charset="0"/>
              </a:rPr>
              <a:t> yang </a:t>
            </a:r>
            <a:r>
              <a:rPr lang="en-US" dirty="0" err="1">
                <a:latin typeface="Bahnschrift Condensed" panose="020B0502040204020203" pitchFamily="34" charset="0"/>
              </a:rPr>
              <a:t>disewa</a:t>
            </a:r>
            <a:r>
              <a:rPr lang="en-US" dirty="0">
                <a:latin typeface="Bahnschrift Condensed" panose="020B0502040204020203" pitchFamily="34" charset="0"/>
              </a:rPr>
              <a:t> </a:t>
            </a:r>
            <a:r>
              <a:rPr lang="en-US" dirty="0" err="1">
                <a:latin typeface="Bahnschrift Condensed" panose="020B0502040204020203" pitchFamily="34" charset="0"/>
              </a:rPr>
              <a:t>tersebut</a:t>
            </a:r>
            <a:r>
              <a:rPr lang="en-US" dirty="0">
                <a:latin typeface="Bahnschrift Condensed" panose="020B0502040204020203" pitchFamily="34" charset="0"/>
              </a:rPr>
              <a:t>. </a:t>
            </a:r>
            <a:r>
              <a:rPr lang="en-US" dirty="0" err="1">
                <a:latin typeface="Bahnschrift Condensed" panose="020B0502040204020203" pitchFamily="34" charset="0"/>
              </a:rPr>
              <a:t>Jika</a:t>
            </a:r>
            <a:r>
              <a:rPr lang="en-US" dirty="0">
                <a:latin typeface="Bahnschrift Condensed" panose="020B0502040204020203" pitchFamily="34" charset="0"/>
              </a:rPr>
              <a:t> </a:t>
            </a:r>
            <a:r>
              <a:rPr lang="en-US" dirty="0" err="1">
                <a:latin typeface="Bahnschrift Condensed" panose="020B0502040204020203" pitchFamily="34" charset="0"/>
              </a:rPr>
              <a:t>hal</a:t>
            </a:r>
            <a:r>
              <a:rPr lang="en-US" dirty="0">
                <a:latin typeface="Bahnschrift Condensed" panose="020B0502040204020203" pitchFamily="34" charset="0"/>
              </a:rPr>
              <a:t> </a:t>
            </a:r>
            <a:r>
              <a:rPr lang="en-US" dirty="0" err="1">
                <a:latin typeface="Bahnschrift Condensed" panose="020B0502040204020203" pitchFamily="34" charset="0"/>
              </a:rPr>
              <a:t>tersebut</a:t>
            </a:r>
            <a:r>
              <a:rPr lang="en-US" dirty="0">
                <a:latin typeface="Bahnschrift Condensed" panose="020B0502040204020203" pitchFamily="34" charset="0"/>
              </a:rPr>
              <a:t> </a:t>
            </a:r>
            <a:r>
              <a:rPr lang="en-US" dirty="0" err="1">
                <a:latin typeface="Bahnschrift Condensed" panose="020B0502040204020203" pitchFamily="34" charset="0"/>
              </a:rPr>
              <a:t>terjadi</a:t>
            </a:r>
            <a:r>
              <a:rPr lang="en-US" dirty="0">
                <a:latin typeface="Bahnschrift Condensed" panose="020B0502040204020203" pitchFamily="34" charset="0"/>
              </a:rPr>
              <a:t> </a:t>
            </a:r>
            <a:r>
              <a:rPr lang="en-US" dirty="0" err="1">
                <a:latin typeface="Bahnschrift Condensed" panose="020B0502040204020203" pitchFamily="34" charset="0"/>
              </a:rPr>
              <a:t>maka</a:t>
            </a:r>
            <a:r>
              <a:rPr lang="en-US" dirty="0">
                <a:latin typeface="Bahnschrift Condensed" panose="020B0502040204020203" pitchFamily="34" charset="0"/>
              </a:rPr>
              <a:t> </a:t>
            </a:r>
            <a:r>
              <a:rPr lang="en-US" dirty="0" err="1">
                <a:latin typeface="Bahnschrift Condensed" panose="020B0502040204020203" pitchFamily="34" charset="0"/>
              </a:rPr>
              <a:t>perusahaan</a:t>
            </a:r>
            <a:r>
              <a:rPr lang="en-US" dirty="0">
                <a:latin typeface="Bahnschrift Condensed" panose="020B0502040204020203" pitchFamily="34" charset="0"/>
              </a:rPr>
              <a:t> leasing </a:t>
            </a:r>
            <a:r>
              <a:rPr lang="en-US" dirty="0" err="1">
                <a:latin typeface="Bahnschrift Condensed" panose="020B0502040204020203" pitchFamily="34" charset="0"/>
              </a:rPr>
              <a:t>akan</a:t>
            </a:r>
            <a:r>
              <a:rPr lang="en-US" dirty="0">
                <a:latin typeface="Bahnschrift Condensed" panose="020B0502040204020203" pitchFamily="34" charset="0"/>
              </a:rPr>
              <a:t> </a:t>
            </a:r>
            <a:r>
              <a:rPr lang="en-US" dirty="0" err="1">
                <a:latin typeface="Bahnschrift Condensed" panose="020B0502040204020203" pitchFamily="34" charset="0"/>
              </a:rPr>
              <a:t>mendapat</a:t>
            </a:r>
            <a:r>
              <a:rPr lang="en-US" dirty="0">
                <a:latin typeface="Bahnschrift Condensed" panose="020B0502040204020203" pitchFamily="34" charset="0"/>
              </a:rPr>
              <a:t> </a:t>
            </a:r>
            <a:r>
              <a:rPr lang="en-US" dirty="0" err="1">
                <a:latin typeface="Bahnschrift Condensed" panose="020B0502040204020203" pitchFamily="34" charset="0"/>
              </a:rPr>
              <a:t>aset</a:t>
            </a:r>
            <a:r>
              <a:rPr lang="en-US" dirty="0">
                <a:latin typeface="Bahnschrift Condensed" panose="020B0502040204020203" pitchFamily="34" charset="0"/>
              </a:rPr>
              <a:t> yang “</a:t>
            </a:r>
            <a:r>
              <a:rPr lang="en-US" dirty="0" err="1">
                <a:latin typeface="Bahnschrift Condensed" panose="020B0502040204020203" pitchFamily="34" charset="0"/>
              </a:rPr>
              <a:t>rusak</a:t>
            </a:r>
            <a:r>
              <a:rPr lang="en-US" dirty="0">
                <a:latin typeface="Bahnschrift Condensed" panose="020B0502040204020203" pitchFamily="34" charset="0"/>
              </a:rPr>
              <a:t>” </a:t>
            </a:r>
            <a:r>
              <a:rPr lang="en-US" dirty="0" err="1">
                <a:latin typeface="Bahnschrift Condensed" panose="020B0502040204020203" pitchFamily="34" charset="0"/>
              </a:rPr>
              <a:t>sehingga</a:t>
            </a:r>
            <a:r>
              <a:rPr lang="en-US" dirty="0">
                <a:latin typeface="Bahnschrift Condensed" panose="020B0502040204020203" pitchFamily="34" charset="0"/>
              </a:rPr>
              <a:t> </a:t>
            </a:r>
            <a:r>
              <a:rPr lang="en-US" dirty="0" err="1">
                <a:latin typeface="Bahnschrift Condensed" panose="020B0502040204020203" pitchFamily="34" charset="0"/>
              </a:rPr>
              <a:t>menurunkan</a:t>
            </a:r>
            <a:r>
              <a:rPr lang="en-US" dirty="0">
                <a:latin typeface="Bahnschrift Condensed" panose="020B0502040204020203" pitchFamily="34" charset="0"/>
              </a:rPr>
              <a:t> </a:t>
            </a:r>
            <a:r>
              <a:rPr lang="en-US" dirty="0" err="1">
                <a:latin typeface="Bahnschrift Condensed" panose="020B0502040204020203" pitchFamily="34" charset="0"/>
              </a:rPr>
              <a:t>nilai</a:t>
            </a:r>
            <a:r>
              <a:rPr lang="en-US" dirty="0">
                <a:latin typeface="Bahnschrift Condensed" panose="020B0502040204020203" pitchFamily="34" charset="0"/>
              </a:rPr>
              <a:t> </a:t>
            </a:r>
            <a:r>
              <a:rPr lang="en-US" dirty="0" err="1">
                <a:latin typeface="Bahnschrift Condensed" panose="020B0502040204020203" pitchFamily="34" charset="0"/>
              </a:rPr>
              <a:t>residu</a:t>
            </a:r>
            <a:endParaRPr lang="en-US" dirty="0">
              <a:latin typeface="Bahnschrift Condensed" panose="020B0502040204020203" pitchFamily="34" charset="0"/>
            </a:endParaRPr>
          </a:p>
          <a:p>
            <a:pPr marL="285750" indent="-285750">
              <a:buFont typeface="Wingdings" panose="05000000000000000000" pitchFamily="2" charset="2"/>
              <a:buChar char="q"/>
            </a:pPr>
            <a:r>
              <a:rPr lang="en-US" dirty="0" err="1">
                <a:latin typeface="Bahnschrift Condensed" panose="020B0502040204020203" pitchFamily="34" charset="0"/>
              </a:rPr>
              <a:t>Untuk</a:t>
            </a:r>
            <a:r>
              <a:rPr lang="en-US" dirty="0">
                <a:latin typeface="Bahnschrift Condensed" panose="020B0502040204020203" pitchFamily="34" charset="0"/>
              </a:rPr>
              <a:t> </a:t>
            </a:r>
            <a:r>
              <a:rPr lang="en-US" dirty="0" err="1">
                <a:latin typeface="Bahnschrift Condensed" panose="020B0502040204020203" pitchFamily="34" charset="0"/>
              </a:rPr>
              <a:t>mengatasi</a:t>
            </a:r>
            <a:r>
              <a:rPr lang="en-US" dirty="0">
                <a:latin typeface="Bahnschrift Condensed" panose="020B0502040204020203" pitchFamily="34" charset="0"/>
              </a:rPr>
              <a:t> </a:t>
            </a:r>
            <a:r>
              <a:rPr lang="en-US" dirty="0" err="1">
                <a:latin typeface="Bahnschrift Condensed" panose="020B0502040204020203" pitchFamily="34" charset="0"/>
              </a:rPr>
              <a:t>situasi</a:t>
            </a:r>
            <a:r>
              <a:rPr lang="en-US" dirty="0">
                <a:latin typeface="Bahnschrift Condensed" panose="020B0502040204020203" pitchFamily="34" charset="0"/>
              </a:rPr>
              <a:t> </a:t>
            </a:r>
            <a:r>
              <a:rPr lang="en-US" dirty="0" err="1">
                <a:latin typeface="Bahnschrift Condensed" panose="020B0502040204020203" pitchFamily="34" charset="0"/>
              </a:rPr>
              <a:t>tersebut</a:t>
            </a:r>
            <a:r>
              <a:rPr lang="en-US" dirty="0">
                <a:latin typeface="Bahnschrift Condensed" panose="020B0502040204020203" pitchFamily="34" charset="0"/>
              </a:rPr>
              <a:t> </a:t>
            </a:r>
            <a:r>
              <a:rPr lang="en-US" dirty="0" err="1">
                <a:latin typeface="Bahnschrift Condensed" panose="020B0502040204020203" pitchFamily="34" charset="0"/>
              </a:rPr>
              <a:t>maka</a:t>
            </a:r>
            <a:r>
              <a:rPr lang="en-US" dirty="0">
                <a:latin typeface="Bahnschrift Condensed" panose="020B0502040204020203" pitchFamily="34" charset="0"/>
              </a:rPr>
              <a:t> </a:t>
            </a:r>
            <a:r>
              <a:rPr lang="en-US" dirty="0" err="1">
                <a:latin typeface="Bahnschrift Condensed" panose="020B0502040204020203" pitchFamily="34" charset="0"/>
              </a:rPr>
              <a:t>perusahaan</a:t>
            </a:r>
            <a:r>
              <a:rPr lang="en-US" dirty="0">
                <a:latin typeface="Bahnschrift Condensed" panose="020B0502040204020203" pitchFamily="34" charset="0"/>
              </a:rPr>
              <a:t> leasing </a:t>
            </a:r>
            <a:r>
              <a:rPr lang="en-US" dirty="0" err="1">
                <a:latin typeface="Bahnschrift Condensed" panose="020B0502040204020203" pitchFamily="34" charset="0"/>
              </a:rPr>
              <a:t>bisa</a:t>
            </a:r>
            <a:r>
              <a:rPr lang="en-US" dirty="0">
                <a:latin typeface="Bahnschrift Condensed" panose="020B0502040204020203" pitchFamily="34" charset="0"/>
              </a:rPr>
              <a:t> </a:t>
            </a:r>
            <a:r>
              <a:rPr lang="en-US" dirty="0" err="1">
                <a:latin typeface="Bahnschrift Condensed" panose="020B0502040204020203" pitchFamily="34" charset="0"/>
              </a:rPr>
              <a:t>melakukan</a:t>
            </a:r>
            <a:r>
              <a:rPr lang="en-US" dirty="0">
                <a:latin typeface="Bahnschrift Condensed" panose="020B0502040204020203" pitchFamily="34" charset="0"/>
              </a:rPr>
              <a:t> monitoring </a:t>
            </a:r>
            <a:r>
              <a:rPr lang="en-US" dirty="0" err="1">
                <a:latin typeface="Bahnschrift Condensed" panose="020B0502040204020203" pitchFamily="34" charset="0"/>
              </a:rPr>
              <a:t>barangkali</a:t>
            </a:r>
            <a:r>
              <a:rPr lang="en-US" dirty="0">
                <a:latin typeface="Bahnschrift Condensed" panose="020B0502040204020203" pitchFamily="34" charset="0"/>
              </a:rPr>
              <a:t> </a:t>
            </a:r>
            <a:r>
              <a:rPr lang="en-US" dirty="0" err="1">
                <a:latin typeface="Bahnschrift Condensed" panose="020B0502040204020203" pitchFamily="34" charset="0"/>
              </a:rPr>
              <a:t>sudah</a:t>
            </a:r>
            <a:r>
              <a:rPr lang="en-US" dirty="0">
                <a:latin typeface="Bahnschrift Condensed" panose="020B0502040204020203" pitchFamily="34" charset="0"/>
              </a:rPr>
              <a:t> </a:t>
            </a:r>
            <a:r>
              <a:rPr lang="en-US" dirty="0" err="1">
                <a:latin typeface="Bahnschrift Condensed" panose="020B0502040204020203" pitchFamily="34" charset="0"/>
              </a:rPr>
              <a:t>dimasukkan</a:t>
            </a:r>
            <a:r>
              <a:rPr lang="en-US" dirty="0">
                <a:latin typeface="Bahnschrift Condensed" panose="020B0502040204020203" pitchFamily="34" charset="0"/>
              </a:rPr>
              <a:t> </a:t>
            </a:r>
            <a:r>
              <a:rPr lang="en-US" dirty="0" err="1">
                <a:latin typeface="Bahnschrift Condensed" panose="020B0502040204020203" pitchFamily="34" charset="0"/>
              </a:rPr>
              <a:t>ke</a:t>
            </a:r>
            <a:r>
              <a:rPr lang="en-US" dirty="0">
                <a:latin typeface="Bahnschrift Condensed" panose="020B0502040204020203" pitchFamily="34" charset="0"/>
              </a:rPr>
              <a:t> </a:t>
            </a:r>
            <a:r>
              <a:rPr lang="en-US" dirty="0" err="1">
                <a:latin typeface="Bahnschrift Condensed" panose="020B0502040204020203" pitchFamily="34" charset="0"/>
              </a:rPr>
              <a:t>dlm</a:t>
            </a:r>
            <a:r>
              <a:rPr lang="en-US" dirty="0">
                <a:latin typeface="Bahnschrift Condensed" panose="020B0502040204020203" pitchFamily="34" charset="0"/>
              </a:rPr>
              <a:t> </a:t>
            </a:r>
            <a:r>
              <a:rPr lang="en-US" dirty="0" err="1">
                <a:latin typeface="Bahnschrift Condensed" panose="020B0502040204020203" pitchFamily="34" charset="0"/>
              </a:rPr>
              <a:t>biaya</a:t>
            </a:r>
            <a:r>
              <a:rPr lang="en-US" dirty="0">
                <a:latin typeface="Bahnschrift Condensed" panose="020B0502040204020203" pitchFamily="34" charset="0"/>
              </a:rPr>
              <a:t> </a:t>
            </a:r>
            <a:r>
              <a:rPr lang="en-US" dirty="0" err="1">
                <a:latin typeface="Bahnschrift Condensed" panose="020B0502040204020203" pitchFamily="34" charset="0"/>
              </a:rPr>
              <a:t>sewa</a:t>
            </a:r>
            <a:r>
              <a:rPr lang="en-US" dirty="0">
                <a:latin typeface="Bahnschrift Condensed" panose="020B0502040204020203" pitchFamily="34" charset="0"/>
              </a:rPr>
              <a:t>.</a:t>
            </a:r>
          </a:p>
          <a:p>
            <a:pPr marL="285750" indent="-285750">
              <a:buFont typeface="Wingdings" panose="05000000000000000000" pitchFamily="2" charset="2"/>
              <a:buChar char="q"/>
            </a:pPr>
            <a:r>
              <a:rPr lang="en-US" dirty="0" err="1">
                <a:latin typeface="Bahnschrift Condensed" panose="020B0502040204020203" pitchFamily="34" charset="0"/>
              </a:rPr>
              <a:t>Tetapi</a:t>
            </a:r>
            <a:r>
              <a:rPr lang="en-US" dirty="0">
                <a:latin typeface="Bahnschrift Condensed" panose="020B0502040204020203" pitchFamily="34" charset="0"/>
              </a:rPr>
              <a:t> </a:t>
            </a:r>
            <a:r>
              <a:rPr lang="en-US" dirty="0" err="1">
                <a:latin typeface="Bahnschrift Condensed" panose="020B0502040204020203" pitchFamily="34" charset="0"/>
              </a:rPr>
              <a:t>dalam</a:t>
            </a:r>
            <a:r>
              <a:rPr lang="en-US" dirty="0">
                <a:latin typeface="Bahnschrift Condensed" panose="020B0502040204020203" pitchFamily="34" charset="0"/>
              </a:rPr>
              <a:t> </a:t>
            </a:r>
            <a:r>
              <a:rPr lang="en-US" dirty="0" err="1">
                <a:latin typeface="Bahnschrift Condensed" panose="020B0502040204020203" pitchFamily="34" charset="0"/>
              </a:rPr>
              <a:t>beberaap</a:t>
            </a:r>
            <a:r>
              <a:rPr lang="en-US" dirty="0">
                <a:latin typeface="Bahnschrift Condensed" panose="020B0502040204020203" pitchFamily="34" charset="0"/>
              </a:rPr>
              <a:t> </a:t>
            </a:r>
            <a:r>
              <a:rPr lang="en-US" dirty="0" err="1">
                <a:latin typeface="Bahnschrift Condensed" panose="020B0502040204020203" pitchFamily="34" charset="0"/>
              </a:rPr>
              <a:t>situasi</a:t>
            </a:r>
            <a:r>
              <a:rPr lang="en-US" dirty="0">
                <a:latin typeface="Bahnschrift Condensed" panose="020B0502040204020203" pitchFamily="34" charset="0"/>
              </a:rPr>
              <a:t>, </a:t>
            </a:r>
            <a:r>
              <a:rPr lang="en-US" dirty="0" err="1">
                <a:latin typeface="Bahnschrift Condensed" panose="020B0502040204020203" pitchFamily="34" charset="0"/>
              </a:rPr>
              <a:t>biaya</a:t>
            </a:r>
            <a:r>
              <a:rPr lang="en-US" dirty="0">
                <a:latin typeface="Bahnschrift Condensed" panose="020B0502040204020203" pitchFamily="34" charset="0"/>
              </a:rPr>
              <a:t> monitoring bias </a:t>
            </a:r>
            <a:r>
              <a:rPr lang="en-US" dirty="0" err="1">
                <a:latin typeface="Bahnschrift Condensed" panose="020B0502040204020203" pitchFamily="34" charset="0"/>
              </a:rPr>
              <a:t>menjadi</a:t>
            </a:r>
            <a:r>
              <a:rPr lang="en-US" dirty="0">
                <a:latin typeface="Bahnschrift Condensed" panose="020B0502040204020203" pitchFamily="34" charset="0"/>
              </a:rPr>
              <a:t> </a:t>
            </a:r>
            <a:r>
              <a:rPr lang="en-US" dirty="0" err="1">
                <a:latin typeface="Bahnschrift Condensed" panose="020B0502040204020203" pitchFamily="34" charset="0"/>
              </a:rPr>
              <a:t>sangat</a:t>
            </a:r>
            <a:r>
              <a:rPr lang="en-US" dirty="0">
                <a:latin typeface="Bahnschrift Condensed" panose="020B0502040204020203" pitchFamily="34" charset="0"/>
              </a:rPr>
              <a:t> </a:t>
            </a:r>
            <a:r>
              <a:rPr lang="en-US" dirty="0" err="1">
                <a:latin typeface="Bahnschrift Condensed" panose="020B0502040204020203" pitchFamily="34" charset="0"/>
              </a:rPr>
              <a:t>besar</a:t>
            </a:r>
            <a:r>
              <a:rPr lang="en-US" dirty="0">
                <a:latin typeface="Bahnschrift Condensed" panose="020B0502040204020203" pitchFamily="34" charset="0"/>
              </a:rPr>
              <a:t> </a:t>
            </a:r>
            <a:r>
              <a:rPr lang="en-US" dirty="0" err="1">
                <a:latin typeface="Bahnschrift Condensed" panose="020B0502040204020203" pitchFamily="34" charset="0"/>
              </a:rPr>
              <a:t>lebih</a:t>
            </a:r>
            <a:r>
              <a:rPr lang="en-US" dirty="0">
                <a:latin typeface="Bahnschrift Condensed" panose="020B0502040204020203" pitchFamily="34" charset="0"/>
              </a:rPr>
              <a:t> </a:t>
            </a:r>
            <a:r>
              <a:rPr lang="en-US" dirty="0" err="1">
                <a:latin typeface="Bahnschrift Condensed" panose="020B0502040204020203" pitchFamily="34" charset="0"/>
              </a:rPr>
              <a:t>besar</a:t>
            </a:r>
            <a:r>
              <a:rPr lang="en-US" dirty="0">
                <a:latin typeface="Bahnschrift Condensed" panose="020B0502040204020203" pitchFamily="34" charset="0"/>
              </a:rPr>
              <a:t> </a:t>
            </a:r>
            <a:r>
              <a:rPr lang="en-US" dirty="0" err="1">
                <a:latin typeface="Bahnschrift Condensed" panose="020B0502040204020203" pitchFamily="34" charset="0"/>
              </a:rPr>
              <a:t>dibandingkan</a:t>
            </a:r>
            <a:r>
              <a:rPr lang="en-US" dirty="0">
                <a:latin typeface="Bahnschrift Condensed" panose="020B0502040204020203" pitchFamily="34" charset="0"/>
              </a:rPr>
              <a:t> </a:t>
            </a:r>
            <a:r>
              <a:rPr lang="en-US" dirty="0" err="1">
                <a:latin typeface="Bahnschrift Condensed" panose="020B0502040204020203" pitchFamily="34" charset="0"/>
              </a:rPr>
              <a:t>dengan</a:t>
            </a:r>
            <a:r>
              <a:rPr lang="en-US" dirty="0">
                <a:latin typeface="Bahnschrift Condensed" panose="020B0502040204020203" pitchFamily="34" charset="0"/>
              </a:rPr>
              <a:t> </a:t>
            </a:r>
            <a:r>
              <a:rPr lang="en-US" dirty="0" err="1">
                <a:latin typeface="Bahnschrift Condensed" panose="020B0502040204020203" pitchFamily="34" charset="0"/>
              </a:rPr>
              <a:t>keuntungan</a:t>
            </a:r>
            <a:r>
              <a:rPr lang="en-US" dirty="0">
                <a:latin typeface="Bahnschrift Condensed" panose="020B0502040204020203" pitchFamily="34" charset="0"/>
              </a:rPr>
              <a:t> yang </a:t>
            </a:r>
            <a:r>
              <a:rPr lang="en-US" dirty="0" err="1">
                <a:latin typeface="Bahnschrift Condensed" panose="020B0502040204020203" pitchFamily="34" charset="0"/>
              </a:rPr>
              <a:t>diperoleh</a:t>
            </a:r>
            <a:r>
              <a:rPr lang="en-US" dirty="0">
                <a:latin typeface="Bahnschrift Condensed" panose="020B0502040204020203" pitchFamily="34" charset="0"/>
              </a:rPr>
              <a:t> </a:t>
            </a:r>
            <a:r>
              <a:rPr lang="en-US" dirty="0" err="1">
                <a:latin typeface="Bahnschrift Condensed" panose="020B0502040204020203" pitchFamily="34" charset="0"/>
              </a:rPr>
              <a:t>dari</a:t>
            </a:r>
            <a:r>
              <a:rPr lang="en-US" dirty="0">
                <a:latin typeface="Bahnschrift Condensed" panose="020B0502040204020203" pitchFamily="34" charset="0"/>
              </a:rPr>
              <a:t> </a:t>
            </a:r>
            <a:r>
              <a:rPr lang="en-US" dirty="0" err="1">
                <a:latin typeface="Bahnschrift Condensed" panose="020B0502040204020203" pitchFamily="34" charset="0"/>
              </a:rPr>
              <a:t>dari</a:t>
            </a:r>
            <a:r>
              <a:rPr lang="en-US" dirty="0">
                <a:latin typeface="Bahnschrift Condensed" panose="020B0502040204020203" pitchFamily="34" charset="0"/>
              </a:rPr>
              <a:t> leasing.</a:t>
            </a:r>
            <a:endParaRPr lang="en-ID" dirty="0">
              <a:latin typeface="Bahnschrift Condensed" panose="020B0502040204020203" pitchFamily="34" charset="0"/>
            </a:endParaRPr>
          </a:p>
        </p:txBody>
      </p:sp>
      <p:sp>
        <p:nvSpPr>
          <p:cNvPr id="9" name="Rectangle 8">
            <a:extLst>
              <a:ext uri="{FF2B5EF4-FFF2-40B4-BE49-F238E27FC236}">
                <a16:creationId xmlns:a16="http://schemas.microsoft.com/office/drawing/2014/main" xmlns="" id="{9CD22E86-8F3B-45AB-8158-65C45CEA0820}"/>
              </a:ext>
            </a:extLst>
          </p:cNvPr>
          <p:cNvSpPr/>
          <p:nvPr/>
        </p:nvSpPr>
        <p:spPr>
          <a:xfrm>
            <a:off x="1983478" y="527307"/>
            <a:ext cx="4082815" cy="369332"/>
          </a:xfrm>
          <a:prstGeom prst="rect">
            <a:avLst/>
          </a:prstGeom>
          <a:ln>
            <a:noFill/>
          </a:ln>
        </p:spPr>
        <p:txBody>
          <a:bodyPr wrap="square">
            <a:spAutoFit/>
          </a:bodyPr>
          <a:lstStyle/>
          <a:p>
            <a:r>
              <a:rPr lang="en-US" dirty="0" err="1">
                <a:latin typeface="Bahnschrift Condensed" panose="020B0502040204020203" pitchFamily="34" charset="0"/>
              </a:rPr>
              <a:t>Alasan</a:t>
            </a:r>
            <a:r>
              <a:rPr lang="en-US" dirty="0">
                <a:latin typeface="Bahnschrift Condensed" panose="020B0502040204020203" pitchFamily="34" charset="0"/>
              </a:rPr>
              <a:t> yang </a:t>
            </a:r>
            <a:r>
              <a:rPr lang="en-US" dirty="0" err="1">
                <a:latin typeface="Bahnschrift Condensed" panose="020B0502040204020203" pitchFamily="34" charset="0"/>
              </a:rPr>
              <a:t>Masuk</a:t>
            </a:r>
            <a:r>
              <a:rPr lang="en-US" dirty="0">
                <a:latin typeface="Bahnschrift Condensed" panose="020B0502040204020203" pitchFamily="34" charset="0"/>
              </a:rPr>
              <a:t> Akal : </a:t>
            </a:r>
            <a:endParaRPr lang="en-ID" dirty="0"/>
          </a:p>
        </p:txBody>
      </p:sp>
      <p:sp>
        <p:nvSpPr>
          <p:cNvPr id="10" name="Slide Number Placeholder 9">
            <a:extLst>
              <a:ext uri="{FF2B5EF4-FFF2-40B4-BE49-F238E27FC236}">
                <a16:creationId xmlns:a16="http://schemas.microsoft.com/office/drawing/2014/main" xmlns="" id="{908BC483-E537-4C24-883B-1E113A78353A}"/>
              </a:ext>
            </a:extLst>
          </p:cNvPr>
          <p:cNvSpPr>
            <a:spLocks noGrp="1"/>
          </p:cNvSpPr>
          <p:nvPr>
            <p:ph type="sldNum" sz="quarter" idx="12"/>
          </p:nvPr>
        </p:nvSpPr>
        <p:spPr/>
        <p:txBody>
          <a:bodyPr/>
          <a:lstStyle/>
          <a:p>
            <a:fld id="{B38049E5-7B53-4E85-8972-7D6C4BCE5BB9}" type="slidenum">
              <a:rPr lang="en-US" noProof="0" smtClean="0"/>
              <a:t>15</a:t>
            </a:fld>
            <a:endParaRPr lang="en-US" noProof="0" dirty="0"/>
          </a:p>
        </p:txBody>
      </p:sp>
      <p:pic>
        <p:nvPicPr>
          <p:cNvPr id="4098" name="Picture 2" descr="Cost-cutting Plans Cartoons and Comics - funny pictures from CartoonStock">
            <a:extLst>
              <a:ext uri="{FF2B5EF4-FFF2-40B4-BE49-F238E27FC236}">
                <a16:creationId xmlns:a16="http://schemas.microsoft.com/office/drawing/2014/main" xmlns="" id="{479DC74A-5B27-49B6-A92E-A669E28D34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4342" y="311833"/>
            <a:ext cx="1978266" cy="1791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814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C9E80C7B-F01C-409B-B1D8-7D584396D856}"/>
              </a:ext>
            </a:extLst>
          </p:cNvPr>
          <p:cNvSpPr txBox="1"/>
          <p:nvPr/>
        </p:nvSpPr>
        <p:spPr>
          <a:xfrm>
            <a:off x="904240" y="233680"/>
            <a:ext cx="11062029" cy="6350000"/>
          </a:xfrm>
          <a:prstGeom prst="rect">
            <a:avLst/>
          </a:prstGeom>
          <a:solidFill>
            <a:schemeClr val="bg1">
              <a:lumMod val="85000"/>
            </a:schemeClr>
          </a:solidFill>
        </p:spPr>
        <p:txBody>
          <a:bodyPr wrap="square" rtlCol="0">
            <a:spAutoFit/>
          </a:bodyPr>
          <a:lstStyle/>
          <a:p>
            <a:endParaRPr lang="en-ID" dirty="0"/>
          </a:p>
        </p:txBody>
      </p:sp>
      <p:sp>
        <p:nvSpPr>
          <p:cNvPr id="6" name="Title 1">
            <a:extLst>
              <a:ext uri="{FF2B5EF4-FFF2-40B4-BE49-F238E27FC236}">
                <a16:creationId xmlns:a16="http://schemas.microsoft.com/office/drawing/2014/main" xmlns="" id="{4CA96640-9651-4122-B7B1-F966698C457B}"/>
              </a:ext>
            </a:extLst>
          </p:cNvPr>
          <p:cNvSpPr txBox="1">
            <a:spLocks/>
          </p:cNvSpPr>
          <p:nvPr/>
        </p:nvSpPr>
        <p:spPr>
          <a:xfrm>
            <a:off x="1127549" y="1036232"/>
            <a:ext cx="8356560" cy="854012"/>
          </a:xfrm>
          <a:prstGeom prst="rect">
            <a:avLst/>
          </a:prstGeom>
        </p:spPr>
        <p:txBody>
          <a:bodyPr>
            <a:normAutofit fontScale="975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sz="4000" dirty="0" err="1"/>
              <a:t>Laporan</a:t>
            </a:r>
            <a:r>
              <a:rPr lang="en-US" sz="4000" dirty="0"/>
              <a:t> </a:t>
            </a:r>
            <a:r>
              <a:rPr lang="en-US" sz="4000" dirty="0" err="1"/>
              <a:t>Keuangan</a:t>
            </a:r>
            <a:r>
              <a:rPr lang="en-US" sz="4000" dirty="0"/>
              <a:t> Yang </a:t>
            </a:r>
            <a:r>
              <a:rPr lang="en-US" sz="4000" dirty="0" err="1"/>
              <a:t>Lebih</a:t>
            </a:r>
            <a:r>
              <a:rPr lang="en-US" sz="4000" dirty="0"/>
              <a:t> </a:t>
            </a:r>
            <a:r>
              <a:rPr lang="en-US" sz="4000" dirty="0" err="1"/>
              <a:t>Baik</a:t>
            </a:r>
            <a:endParaRPr lang="en-US" sz="4000" dirty="0"/>
          </a:p>
        </p:txBody>
      </p:sp>
      <p:sp>
        <p:nvSpPr>
          <p:cNvPr id="9" name="Rectangle 8">
            <a:extLst>
              <a:ext uri="{FF2B5EF4-FFF2-40B4-BE49-F238E27FC236}">
                <a16:creationId xmlns:a16="http://schemas.microsoft.com/office/drawing/2014/main" xmlns="" id="{9CD22E86-8F3B-45AB-8158-65C45CEA0820}"/>
              </a:ext>
            </a:extLst>
          </p:cNvPr>
          <p:cNvSpPr/>
          <p:nvPr/>
        </p:nvSpPr>
        <p:spPr>
          <a:xfrm>
            <a:off x="1127549" y="666900"/>
            <a:ext cx="4082815" cy="369332"/>
          </a:xfrm>
          <a:prstGeom prst="rect">
            <a:avLst/>
          </a:prstGeom>
          <a:ln>
            <a:noFill/>
          </a:ln>
        </p:spPr>
        <p:txBody>
          <a:bodyPr wrap="square">
            <a:spAutoFit/>
          </a:bodyPr>
          <a:lstStyle/>
          <a:p>
            <a:r>
              <a:rPr lang="en-US" dirty="0" err="1">
                <a:latin typeface="Bahnschrift Condensed" panose="020B0502040204020203" pitchFamily="34" charset="0"/>
              </a:rPr>
              <a:t>Alasan</a:t>
            </a:r>
            <a:r>
              <a:rPr lang="en-US" dirty="0">
                <a:latin typeface="Bahnschrift Condensed" panose="020B0502040204020203" pitchFamily="34" charset="0"/>
              </a:rPr>
              <a:t> yang </a:t>
            </a:r>
            <a:r>
              <a:rPr lang="en-US" dirty="0" err="1">
                <a:latin typeface="Bahnschrift Condensed" panose="020B0502040204020203" pitchFamily="34" charset="0"/>
              </a:rPr>
              <a:t>Tidak</a:t>
            </a:r>
            <a:r>
              <a:rPr lang="en-US" dirty="0">
                <a:latin typeface="Bahnschrift Condensed" panose="020B0502040204020203" pitchFamily="34" charset="0"/>
              </a:rPr>
              <a:t> </a:t>
            </a:r>
            <a:r>
              <a:rPr lang="en-US" dirty="0" err="1">
                <a:latin typeface="Bahnschrift Condensed" panose="020B0502040204020203" pitchFamily="34" charset="0"/>
              </a:rPr>
              <a:t>benar</a:t>
            </a:r>
            <a:r>
              <a:rPr lang="en-US" dirty="0">
                <a:latin typeface="Bahnschrift Condensed" panose="020B0502040204020203" pitchFamily="34" charset="0"/>
              </a:rPr>
              <a:t> : </a:t>
            </a:r>
            <a:endParaRPr lang="en-ID" dirty="0"/>
          </a:p>
        </p:txBody>
      </p:sp>
      <p:sp>
        <p:nvSpPr>
          <p:cNvPr id="8" name="TextBox 7">
            <a:extLst>
              <a:ext uri="{FF2B5EF4-FFF2-40B4-BE49-F238E27FC236}">
                <a16:creationId xmlns:a16="http://schemas.microsoft.com/office/drawing/2014/main" xmlns="" id="{D1926EF5-FB5F-4C3F-984A-74CF3E9C55D6}"/>
              </a:ext>
            </a:extLst>
          </p:cNvPr>
          <p:cNvSpPr txBox="1"/>
          <p:nvPr/>
        </p:nvSpPr>
        <p:spPr>
          <a:xfrm>
            <a:off x="1127549" y="1679549"/>
            <a:ext cx="8131388" cy="3785652"/>
          </a:xfrm>
          <a:prstGeom prst="rect">
            <a:avLst/>
          </a:prstGeom>
          <a:noFill/>
        </p:spPr>
        <p:txBody>
          <a:bodyPr wrap="square" rtlCol="0">
            <a:spAutoFit/>
          </a:bodyPr>
          <a:lstStyle/>
          <a:p>
            <a:pPr marL="342900" lvl="0" indent="-342900">
              <a:buFont typeface="Wingdings" panose="05000000000000000000" pitchFamily="2" charset="2"/>
              <a:buChar char="q"/>
            </a:pPr>
            <a:r>
              <a:rPr lang="en-US" sz="2400" dirty="0" err="1">
                <a:latin typeface="Bahnschrift Condensed" panose="020B0502040204020203" pitchFamily="34" charset="0"/>
              </a:rPr>
              <a:t>Jika</a:t>
            </a:r>
            <a:r>
              <a:rPr lang="en-US" sz="2400" dirty="0">
                <a:latin typeface="Bahnschrift Condensed" panose="020B0502040204020203" pitchFamily="34" charset="0"/>
              </a:rPr>
              <a:t> leasing </a:t>
            </a:r>
            <a:r>
              <a:rPr lang="en-US" sz="2400" dirty="0" err="1">
                <a:latin typeface="Bahnschrift Condensed" panose="020B0502040204020203" pitchFamily="34" charset="0"/>
              </a:rPr>
              <a:t>tidak</a:t>
            </a:r>
            <a:r>
              <a:rPr lang="en-US" sz="2400" dirty="0">
                <a:latin typeface="Bahnschrift Condensed" panose="020B0502040204020203" pitchFamily="34" charset="0"/>
              </a:rPr>
              <a:t> </a:t>
            </a:r>
            <a:r>
              <a:rPr lang="en-US" sz="2400" dirty="0" err="1">
                <a:latin typeface="Bahnschrift Condensed" panose="020B0502040204020203" pitchFamily="34" charset="0"/>
              </a:rPr>
              <a:t>dikapitalisasi</a:t>
            </a:r>
            <a:r>
              <a:rPr lang="en-US" sz="2400" dirty="0">
                <a:latin typeface="Bahnschrift Condensed" panose="020B0502040204020203" pitchFamily="34" charset="0"/>
              </a:rPr>
              <a:t> (</a:t>
            </a:r>
            <a:r>
              <a:rPr lang="en-US" sz="2400" dirty="0" err="1">
                <a:latin typeface="Bahnschrift Condensed" panose="020B0502040204020203" pitchFamily="34" charset="0"/>
              </a:rPr>
              <a:t>seperti</a:t>
            </a:r>
            <a:r>
              <a:rPr lang="en-US" sz="2400" dirty="0">
                <a:latin typeface="Bahnschrift Condensed" panose="020B0502040204020203" pitchFamily="34" charset="0"/>
              </a:rPr>
              <a:t> pada operating lessee), </a:t>
            </a:r>
            <a:r>
              <a:rPr lang="en-US" sz="2400" dirty="0" err="1">
                <a:latin typeface="Bahnschrift Condensed" panose="020B0502040204020203" pitchFamily="34" charset="0"/>
              </a:rPr>
              <a:t>maka</a:t>
            </a:r>
            <a:r>
              <a:rPr lang="en-US" sz="2400" dirty="0">
                <a:latin typeface="Bahnschrift Condensed" panose="020B0502040204020203" pitchFamily="34" charset="0"/>
              </a:rPr>
              <a:t> leasing </a:t>
            </a:r>
            <a:r>
              <a:rPr lang="en-US" sz="2400" dirty="0" err="1">
                <a:latin typeface="Bahnschrift Condensed" panose="020B0502040204020203" pitchFamily="34" charset="0"/>
              </a:rPr>
              <a:t>tidak</a:t>
            </a:r>
            <a:r>
              <a:rPr lang="en-US" sz="2400" dirty="0">
                <a:latin typeface="Bahnschrift Condensed" panose="020B0502040204020203" pitchFamily="34" charset="0"/>
              </a:rPr>
              <a:t> </a:t>
            </a:r>
            <a:r>
              <a:rPr lang="en-US" sz="2400" dirty="0" err="1">
                <a:latin typeface="Bahnschrift Condensed" panose="020B0502040204020203" pitchFamily="34" charset="0"/>
              </a:rPr>
              <a:t>masuk</a:t>
            </a:r>
            <a:r>
              <a:rPr lang="en-US" sz="2400" dirty="0">
                <a:latin typeface="Bahnschrift Condensed" panose="020B0502040204020203" pitchFamily="34" charset="0"/>
              </a:rPr>
              <a:t> </a:t>
            </a:r>
            <a:r>
              <a:rPr lang="en-US" sz="2400" dirty="0" err="1">
                <a:latin typeface="Bahnschrift Condensed" panose="020B0502040204020203" pitchFamily="34" charset="0"/>
              </a:rPr>
              <a:t>ke</a:t>
            </a:r>
            <a:r>
              <a:rPr lang="en-US" sz="2400" dirty="0">
                <a:latin typeface="Bahnschrift Condensed" panose="020B0502040204020203" pitchFamily="34" charset="0"/>
              </a:rPr>
              <a:t> </a:t>
            </a:r>
            <a:r>
              <a:rPr lang="en-US" sz="2400" dirty="0" err="1">
                <a:latin typeface="Bahnschrift Condensed" panose="020B0502040204020203" pitchFamily="34" charset="0"/>
              </a:rPr>
              <a:t>neraca</a:t>
            </a:r>
            <a:endParaRPr lang="en-ID" sz="2400" dirty="0">
              <a:latin typeface="Bahnschrift Condensed" panose="020B0502040204020203" pitchFamily="34" charset="0"/>
            </a:endParaRPr>
          </a:p>
          <a:p>
            <a:pPr marL="342900" lvl="0" indent="-342900">
              <a:buFont typeface="Wingdings" panose="05000000000000000000" pitchFamily="2" charset="2"/>
              <a:buChar char="q"/>
            </a:pPr>
            <a:r>
              <a:rPr lang="en-US" sz="2400" dirty="0" err="1">
                <a:latin typeface="Bahnschrift Condensed" panose="020B0502040204020203" pitchFamily="34" charset="0"/>
              </a:rPr>
              <a:t>Jika</a:t>
            </a:r>
            <a:r>
              <a:rPr lang="en-US" sz="2400" dirty="0">
                <a:latin typeface="Bahnschrift Condensed" panose="020B0502040204020203" pitchFamily="34" charset="0"/>
              </a:rPr>
              <a:t> </a:t>
            </a:r>
            <a:r>
              <a:rPr lang="en-US" sz="2400" dirty="0" err="1">
                <a:latin typeface="Bahnschrift Condensed" panose="020B0502040204020203" pitchFamily="34" charset="0"/>
              </a:rPr>
              <a:t>perusahan</a:t>
            </a:r>
            <a:r>
              <a:rPr lang="en-US" sz="2400" dirty="0">
                <a:latin typeface="Bahnschrift Condensed" panose="020B0502040204020203" pitchFamily="34" charset="0"/>
              </a:rPr>
              <a:t> </a:t>
            </a:r>
            <a:r>
              <a:rPr lang="en-US" sz="2400" dirty="0" err="1">
                <a:latin typeface="Bahnschrift Condensed" panose="020B0502040204020203" pitchFamily="34" charset="0"/>
              </a:rPr>
              <a:t>menggunakan</a:t>
            </a:r>
            <a:r>
              <a:rPr lang="en-US" sz="2400" dirty="0">
                <a:latin typeface="Bahnschrift Condensed" panose="020B0502040204020203" pitchFamily="34" charset="0"/>
              </a:rPr>
              <a:t> utang </a:t>
            </a:r>
            <a:r>
              <a:rPr lang="en-US" sz="2400" dirty="0" err="1">
                <a:latin typeface="Bahnschrift Condensed" panose="020B0502040204020203" pitchFamily="34" charset="0"/>
              </a:rPr>
              <a:t>untuk</a:t>
            </a:r>
            <a:r>
              <a:rPr lang="en-US" sz="2400" dirty="0">
                <a:latin typeface="Bahnschrift Condensed" panose="020B0502040204020203" pitchFamily="34" charset="0"/>
              </a:rPr>
              <a:t> </a:t>
            </a:r>
            <a:r>
              <a:rPr lang="en-US" sz="2400" dirty="0" err="1">
                <a:latin typeface="Bahnschrift Condensed" panose="020B0502040204020203" pitchFamily="34" charset="0"/>
              </a:rPr>
              <a:t>membeli</a:t>
            </a:r>
            <a:r>
              <a:rPr lang="en-US" sz="2400" dirty="0">
                <a:latin typeface="Bahnschrift Condensed" panose="020B0502040204020203" pitchFamily="34" charset="0"/>
              </a:rPr>
              <a:t> </a:t>
            </a:r>
            <a:r>
              <a:rPr lang="en-US" sz="2400" dirty="0" err="1">
                <a:latin typeface="Bahnschrift Condensed" panose="020B0502040204020203" pitchFamily="34" charset="0"/>
              </a:rPr>
              <a:t>aset</a:t>
            </a:r>
            <a:r>
              <a:rPr lang="en-US" sz="2400" dirty="0">
                <a:latin typeface="Bahnschrift Condensed" panose="020B0502040204020203" pitchFamily="34" charset="0"/>
              </a:rPr>
              <a:t> </a:t>
            </a:r>
            <a:r>
              <a:rPr lang="en-US" sz="2400" dirty="0" err="1">
                <a:latin typeface="Bahnschrift Condensed" panose="020B0502040204020203" pitchFamily="34" charset="0"/>
              </a:rPr>
              <a:t>bukan</a:t>
            </a:r>
            <a:r>
              <a:rPr lang="en-US" sz="2400" dirty="0">
                <a:latin typeface="Bahnschrift Condensed" panose="020B0502040204020203" pitchFamily="34" charset="0"/>
              </a:rPr>
              <a:t> </a:t>
            </a:r>
            <a:r>
              <a:rPr lang="en-US" sz="2400" dirty="0" err="1">
                <a:latin typeface="Bahnschrift Condensed" panose="020B0502040204020203" pitchFamily="34" charset="0"/>
              </a:rPr>
              <a:t>sewa</a:t>
            </a:r>
            <a:r>
              <a:rPr lang="en-US" sz="2400" dirty="0">
                <a:latin typeface="Bahnschrift Condensed" panose="020B0502040204020203" pitchFamily="34" charset="0"/>
              </a:rPr>
              <a:t> </a:t>
            </a:r>
            <a:r>
              <a:rPr lang="en-US" sz="2400" dirty="0" err="1">
                <a:latin typeface="Bahnschrift Condensed" panose="020B0502040204020203" pitchFamily="34" charset="0"/>
              </a:rPr>
              <a:t>maka</a:t>
            </a:r>
            <a:r>
              <a:rPr lang="en-US" sz="2400" dirty="0">
                <a:latin typeface="Bahnschrift Condensed" panose="020B0502040204020203" pitchFamily="34" charset="0"/>
              </a:rPr>
              <a:t> utang </a:t>
            </a:r>
            <a:r>
              <a:rPr lang="en-US" sz="2400" dirty="0" err="1">
                <a:latin typeface="Bahnschrift Condensed" panose="020B0502040204020203" pitchFamily="34" charset="0"/>
              </a:rPr>
              <a:t>tersebut</a:t>
            </a:r>
            <a:r>
              <a:rPr lang="en-US" sz="2400" dirty="0">
                <a:latin typeface="Bahnschrift Condensed" panose="020B0502040204020203" pitchFamily="34" charset="0"/>
              </a:rPr>
              <a:t> </a:t>
            </a:r>
            <a:r>
              <a:rPr lang="en-US" sz="2400" dirty="0" err="1">
                <a:latin typeface="Bahnschrift Condensed" panose="020B0502040204020203" pitchFamily="34" charset="0"/>
              </a:rPr>
              <a:t>akan</a:t>
            </a:r>
            <a:r>
              <a:rPr lang="en-US" sz="2400" dirty="0">
                <a:latin typeface="Bahnschrift Condensed" panose="020B0502040204020203" pitchFamily="34" charset="0"/>
              </a:rPr>
              <a:t> </a:t>
            </a:r>
            <a:r>
              <a:rPr lang="en-US" sz="2400" dirty="0" err="1">
                <a:latin typeface="Bahnschrift Condensed" panose="020B0502040204020203" pitchFamily="34" charset="0"/>
              </a:rPr>
              <a:t>masuk</a:t>
            </a:r>
            <a:r>
              <a:rPr lang="en-US" sz="2400" dirty="0">
                <a:latin typeface="Bahnschrift Condensed" panose="020B0502040204020203" pitchFamily="34" charset="0"/>
              </a:rPr>
              <a:t> </a:t>
            </a:r>
            <a:r>
              <a:rPr lang="en-US" sz="2400" dirty="0" err="1">
                <a:latin typeface="Bahnschrift Condensed" panose="020B0502040204020203" pitchFamily="34" charset="0"/>
              </a:rPr>
              <a:t>ke</a:t>
            </a:r>
            <a:r>
              <a:rPr lang="en-US" sz="2400" dirty="0">
                <a:latin typeface="Bahnschrift Condensed" panose="020B0502040204020203" pitchFamily="34" charset="0"/>
              </a:rPr>
              <a:t> </a:t>
            </a:r>
            <a:r>
              <a:rPr lang="en-US" sz="2400" dirty="0" err="1">
                <a:latin typeface="Bahnschrift Condensed" panose="020B0502040204020203" pitchFamily="34" charset="0"/>
              </a:rPr>
              <a:t>neraca</a:t>
            </a:r>
            <a:r>
              <a:rPr lang="en-US" sz="2400" dirty="0">
                <a:latin typeface="Bahnschrift Condensed" panose="020B0502040204020203" pitchFamily="34" charset="0"/>
              </a:rPr>
              <a:t>. </a:t>
            </a:r>
          </a:p>
          <a:p>
            <a:pPr marL="342900" lvl="0" indent="-342900">
              <a:buFont typeface="Wingdings" panose="05000000000000000000" pitchFamily="2" charset="2"/>
              <a:buChar char="q"/>
            </a:pPr>
            <a:r>
              <a:rPr lang="en-US" sz="2400" dirty="0" err="1">
                <a:latin typeface="Bahnschrift Condensed" panose="020B0502040204020203" pitchFamily="34" charset="0"/>
              </a:rPr>
              <a:t>Secara</a:t>
            </a:r>
            <a:r>
              <a:rPr lang="en-US" sz="2400" dirty="0">
                <a:latin typeface="Bahnschrift Condensed" panose="020B0502040204020203" pitchFamily="34" charset="0"/>
              </a:rPr>
              <a:t> </a:t>
            </a:r>
            <a:r>
              <a:rPr lang="en-US" sz="2400" dirty="0" err="1">
                <a:latin typeface="Bahnschrift Condensed" panose="020B0502040204020203" pitchFamily="34" charset="0"/>
              </a:rPr>
              <a:t>umum</a:t>
            </a:r>
            <a:r>
              <a:rPr lang="en-US" sz="2400" dirty="0">
                <a:latin typeface="Bahnschrift Condensed" panose="020B0502040204020203" pitchFamily="34" charset="0"/>
              </a:rPr>
              <a:t> </a:t>
            </a:r>
            <a:r>
              <a:rPr lang="en-US" sz="2400" dirty="0" err="1">
                <a:latin typeface="Bahnschrift Condensed" panose="020B0502040204020203" pitchFamily="34" charset="0"/>
              </a:rPr>
              <a:t>semakin</a:t>
            </a:r>
            <a:r>
              <a:rPr lang="en-US" sz="2400" dirty="0">
                <a:latin typeface="Bahnschrift Condensed" panose="020B0502040204020203" pitchFamily="34" charset="0"/>
              </a:rPr>
              <a:t> </a:t>
            </a:r>
            <a:r>
              <a:rPr lang="en-US" sz="2400" dirty="0" err="1">
                <a:latin typeface="Bahnschrift Condensed" panose="020B0502040204020203" pitchFamily="34" charset="0"/>
              </a:rPr>
              <a:t>besar</a:t>
            </a:r>
            <a:r>
              <a:rPr lang="en-US" sz="2400" dirty="0">
                <a:latin typeface="Bahnschrift Condensed" panose="020B0502040204020203" pitchFamily="34" charset="0"/>
              </a:rPr>
              <a:t> utang </a:t>
            </a:r>
            <a:r>
              <a:rPr lang="en-US" sz="2400" dirty="0" err="1">
                <a:latin typeface="Bahnschrift Condensed" panose="020B0502040204020203" pitchFamily="34" charset="0"/>
              </a:rPr>
              <a:t>maka</a:t>
            </a:r>
            <a:r>
              <a:rPr lang="en-US" sz="2400" dirty="0">
                <a:latin typeface="Bahnschrift Condensed" panose="020B0502040204020203" pitchFamily="34" charset="0"/>
              </a:rPr>
              <a:t> </a:t>
            </a:r>
            <a:r>
              <a:rPr lang="en-US" sz="2400" dirty="0" err="1">
                <a:latin typeface="Bahnschrift Condensed" panose="020B0502040204020203" pitchFamily="34" charset="0"/>
              </a:rPr>
              <a:t>laporan</a:t>
            </a:r>
            <a:r>
              <a:rPr lang="en-US" sz="2400" dirty="0">
                <a:latin typeface="Bahnschrift Condensed" panose="020B0502040204020203" pitchFamily="34" charset="0"/>
              </a:rPr>
              <a:t> </a:t>
            </a:r>
            <a:r>
              <a:rPr lang="en-US" sz="2400" dirty="0" err="1">
                <a:latin typeface="Bahnschrift Condensed" panose="020B0502040204020203" pitchFamily="34" charset="0"/>
              </a:rPr>
              <a:t>keuangan</a:t>
            </a:r>
            <a:r>
              <a:rPr lang="en-US" sz="2400" dirty="0">
                <a:latin typeface="Bahnschrift Condensed" panose="020B0502040204020203" pitchFamily="34" charset="0"/>
              </a:rPr>
              <a:t> </a:t>
            </a:r>
            <a:r>
              <a:rPr lang="en-US" sz="2400" dirty="0" err="1">
                <a:latin typeface="Bahnschrift Condensed" panose="020B0502040204020203" pitchFamily="34" charset="0"/>
              </a:rPr>
              <a:t>akan</a:t>
            </a:r>
            <a:r>
              <a:rPr lang="en-US" sz="2400" dirty="0">
                <a:latin typeface="Bahnschrift Condensed" panose="020B0502040204020203" pitchFamily="34" charset="0"/>
              </a:rPr>
              <a:t> </a:t>
            </a:r>
            <a:r>
              <a:rPr lang="en-US" sz="2400" dirty="0" err="1">
                <a:latin typeface="Bahnschrift Condensed" panose="020B0502040204020203" pitchFamily="34" charset="0"/>
              </a:rPr>
              <a:t>semakin</a:t>
            </a:r>
            <a:r>
              <a:rPr lang="en-US" sz="2400" dirty="0">
                <a:latin typeface="Bahnschrift Condensed" panose="020B0502040204020203" pitchFamily="34" charset="0"/>
              </a:rPr>
              <a:t> </a:t>
            </a:r>
            <a:r>
              <a:rPr lang="en-US" sz="2400" dirty="0" err="1">
                <a:latin typeface="Bahnschrift Condensed" panose="020B0502040204020203" pitchFamily="34" charset="0"/>
              </a:rPr>
              <a:t>nampak</a:t>
            </a:r>
            <a:r>
              <a:rPr lang="en-US" sz="2400" dirty="0">
                <a:latin typeface="Bahnschrift Condensed" panose="020B0502040204020203" pitchFamily="34" charset="0"/>
              </a:rPr>
              <a:t> </a:t>
            </a:r>
            <a:r>
              <a:rPr lang="en-US" sz="2400" dirty="0" err="1">
                <a:latin typeface="Bahnschrift Condensed" panose="020B0502040204020203" pitchFamily="34" charset="0"/>
              </a:rPr>
              <a:t>jelek</a:t>
            </a:r>
            <a:r>
              <a:rPr lang="en-US" sz="2400" dirty="0">
                <a:latin typeface="Bahnschrift Condensed" panose="020B0502040204020203" pitchFamily="34" charset="0"/>
              </a:rPr>
              <a:t>.</a:t>
            </a:r>
            <a:endParaRPr lang="en-ID" sz="2400" dirty="0">
              <a:latin typeface="Bahnschrift Condensed" panose="020B0502040204020203" pitchFamily="34" charset="0"/>
            </a:endParaRPr>
          </a:p>
          <a:p>
            <a:pPr marL="342900" lvl="0" indent="-342900">
              <a:buFont typeface="Wingdings" panose="05000000000000000000" pitchFamily="2" charset="2"/>
              <a:buChar char="q"/>
            </a:pPr>
            <a:r>
              <a:rPr lang="en-US" sz="2400" dirty="0" err="1">
                <a:latin typeface="Bahnschrift Condensed" panose="020B0502040204020203" pitchFamily="34" charset="0"/>
              </a:rPr>
              <a:t>Alternatif</a:t>
            </a:r>
            <a:r>
              <a:rPr lang="en-US" sz="2400" dirty="0">
                <a:latin typeface="Bahnschrift Condensed" panose="020B0502040204020203" pitchFamily="34" charset="0"/>
              </a:rPr>
              <a:t> leasing </a:t>
            </a:r>
            <a:r>
              <a:rPr lang="en-US" sz="2400" dirty="0" err="1">
                <a:latin typeface="Bahnschrift Condensed" panose="020B0502040204020203" pitchFamily="34" charset="0"/>
              </a:rPr>
              <a:t>yg</a:t>
            </a:r>
            <a:r>
              <a:rPr lang="en-US" sz="2400" dirty="0">
                <a:latin typeface="Bahnschrift Condensed" panose="020B0502040204020203" pitchFamily="34" charset="0"/>
              </a:rPr>
              <a:t> </a:t>
            </a:r>
            <a:r>
              <a:rPr lang="en-US" sz="2400" dirty="0" err="1">
                <a:latin typeface="Bahnschrift Condensed" panose="020B0502040204020203" pitchFamily="34" charset="0"/>
              </a:rPr>
              <a:t>seperti</a:t>
            </a:r>
            <a:r>
              <a:rPr lang="en-US" sz="2400" dirty="0">
                <a:latin typeface="Bahnschrift Condensed" panose="020B0502040204020203" pitchFamily="34" charset="0"/>
              </a:rPr>
              <a:t> </a:t>
            </a:r>
            <a:r>
              <a:rPr lang="en-US" sz="2400" dirty="0" err="1">
                <a:latin typeface="Bahnschrift Condensed" panose="020B0502040204020203" pitchFamily="34" charset="0"/>
              </a:rPr>
              <a:t>itu</a:t>
            </a:r>
            <a:r>
              <a:rPr lang="en-US" sz="2400" dirty="0">
                <a:latin typeface="Bahnschrift Condensed" panose="020B0502040204020203" pitchFamily="34" charset="0"/>
              </a:rPr>
              <a:t> </a:t>
            </a:r>
            <a:r>
              <a:rPr lang="en-US" sz="2400" dirty="0" err="1">
                <a:latin typeface="Bahnschrift Condensed" panose="020B0502040204020203" pitchFamily="34" charset="0"/>
              </a:rPr>
              <a:t>akan</a:t>
            </a:r>
            <a:r>
              <a:rPr lang="en-US" sz="2400" dirty="0">
                <a:latin typeface="Bahnschrift Condensed" panose="020B0502040204020203" pitchFamily="34" charset="0"/>
              </a:rPr>
              <a:t> </a:t>
            </a:r>
            <a:r>
              <a:rPr lang="en-US" sz="2400" dirty="0" err="1">
                <a:latin typeface="Bahnschrift Condensed" panose="020B0502040204020203" pitchFamily="34" charset="0"/>
              </a:rPr>
              <a:t>tampak</a:t>
            </a:r>
            <a:r>
              <a:rPr lang="en-US" sz="2400" dirty="0">
                <a:latin typeface="Bahnschrift Condensed" panose="020B0502040204020203" pitchFamily="34" charset="0"/>
              </a:rPr>
              <a:t> </a:t>
            </a:r>
            <a:r>
              <a:rPr lang="en-US" sz="2400" dirty="0" err="1">
                <a:latin typeface="Bahnschrift Condensed" panose="020B0502040204020203" pitchFamily="34" charset="0"/>
              </a:rPr>
              <a:t>menarik</a:t>
            </a:r>
            <a:r>
              <a:rPr lang="en-US" sz="2400" dirty="0">
                <a:latin typeface="Bahnschrift Condensed" panose="020B0502040204020203" pitchFamily="34" charset="0"/>
              </a:rPr>
              <a:t> </a:t>
            </a:r>
            <a:r>
              <a:rPr lang="en-US" sz="2400" dirty="0" err="1">
                <a:latin typeface="Bahnschrift Condensed" panose="020B0502040204020203" pitchFamily="34" charset="0"/>
              </a:rPr>
              <a:t>karena</a:t>
            </a:r>
            <a:r>
              <a:rPr lang="en-US" sz="2400" dirty="0">
                <a:latin typeface="Bahnschrift Condensed" panose="020B0502040204020203" pitchFamily="34" charset="0"/>
              </a:rPr>
              <a:t> </a:t>
            </a:r>
            <a:r>
              <a:rPr lang="en-US" sz="2400" dirty="0" err="1">
                <a:latin typeface="Bahnschrift Condensed" panose="020B0502040204020203" pitchFamily="34" charset="0"/>
              </a:rPr>
              <a:t>meskipun</a:t>
            </a:r>
            <a:r>
              <a:rPr lang="en-US" sz="2400" dirty="0">
                <a:latin typeface="Bahnschrift Condensed" panose="020B0502040204020203" pitchFamily="34" charset="0"/>
              </a:rPr>
              <a:t> </a:t>
            </a:r>
            <a:r>
              <a:rPr lang="en-US" sz="2400" dirty="0" err="1">
                <a:latin typeface="Bahnschrift Condensed" panose="020B0502040204020203" pitchFamily="34" charset="0"/>
              </a:rPr>
              <a:t>kewajibannya</a:t>
            </a:r>
            <a:r>
              <a:rPr lang="en-US" sz="2400" dirty="0">
                <a:latin typeface="Bahnschrift Condensed" panose="020B0502040204020203" pitchFamily="34" charset="0"/>
              </a:rPr>
              <a:t> </a:t>
            </a:r>
            <a:r>
              <a:rPr lang="en-US" sz="2400" dirty="0" err="1">
                <a:latin typeface="Bahnschrift Condensed" panose="020B0502040204020203" pitchFamily="34" charset="0"/>
              </a:rPr>
              <a:t>sama</a:t>
            </a:r>
            <a:r>
              <a:rPr lang="en-US" sz="2400" dirty="0">
                <a:latin typeface="Bahnschrift Condensed" panose="020B0502040204020203" pitchFamily="34" charset="0"/>
              </a:rPr>
              <a:t> </a:t>
            </a:r>
            <a:r>
              <a:rPr lang="en-US" sz="2400" dirty="0" err="1">
                <a:latin typeface="Bahnschrift Condensed" panose="020B0502040204020203" pitchFamily="34" charset="0"/>
              </a:rPr>
              <a:t>dengan</a:t>
            </a:r>
            <a:r>
              <a:rPr lang="en-US" sz="2400" dirty="0">
                <a:latin typeface="Bahnschrift Condensed" panose="020B0502040204020203" pitchFamily="34" charset="0"/>
              </a:rPr>
              <a:t> utang (</a:t>
            </a:r>
            <a:r>
              <a:rPr lang="en-US" sz="2400" dirty="0" err="1">
                <a:latin typeface="Bahnschrift Condensed" panose="020B0502040204020203" pitchFamily="34" charset="0"/>
              </a:rPr>
              <a:t>pembayaran</a:t>
            </a:r>
            <a:r>
              <a:rPr lang="en-US" sz="2400" dirty="0">
                <a:latin typeface="Bahnschrift Condensed" panose="020B0502040204020203" pitchFamily="34" charset="0"/>
              </a:rPr>
              <a:t> </a:t>
            </a:r>
            <a:r>
              <a:rPr lang="en-US" sz="2400" dirty="0" err="1">
                <a:latin typeface="Bahnschrift Condensed" panose="020B0502040204020203" pitchFamily="34" charset="0"/>
              </a:rPr>
              <a:t>sewa</a:t>
            </a:r>
            <a:r>
              <a:rPr lang="en-US" sz="2400" dirty="0">
                <a:latin typeface="Bahnschrift Condensed" panose="020B0502040204020203" pitchFamily="34" charset="0"/>
              </a:rPr>
              <a:t> </a:t>
            </a:r>
            <a:r>
              <a:rPr lang="en-US" sz="2400" dirty="0" err="1">
                <a:latin typeface="Bahnschrift Condensed" panose="020B0502040204020203" pitchFamily="34" charset="0"/>
              </a:rPr>
              <a:t>secara</a:t>
            </a:r>
            <a:r>
              <a:rPr lang="en-US" sz="2400" dirty="0">
                <a:latin typeface="Bahnschrift Condensed" panose="020B0502040204020203" pitchFamily="34" charset="0"/>
              </a:rPr>
              <a:t> </a:t>
            </a:r>
            <a:r>
              <a:rPr lang="en-US" sz="2400" dirty="0" err="1">
                <a:latin typeface="Bahnschrift Condensed" panose="020B0502040204020203" pitchFamily="34" charset="0"/>
              </a:rPr>
              <a:t>periodik</a:t>
            </a:r>
            <a:r>
              <a:rPr lang="en-US" sz="2400" dirty="0">
                <a:latin typeface="Bahnschrift Condensed" panose="020B0502040204020203" pitchFamily="34" charset="0"/>
              </a:rPr>
              <a:t> </a:t>
            </a:r>
            <a:r>
              <a:rPr lang="en-US" sz="2400" dirty="0" err="1">
                <a:latin typeface="Bahnschrift Condensed" panose="020B0502040204020203" pitchFamily="34" charset="0"/>
              </a:rPr>
              <a:t>mempunyai</a:t>
            </a:r>
            <a:r>
              <a:rPr lang="en-US" sz="2400" dirty="0">
                <a:latin typeface="Bahnschrift Condensed" panose="020B0502040204020203" pitchFamily="34" charset="0"/>
              </a:rPr>
              <a:t> </a:t>
            </a:r>
            <a:r>
              <a:rPr lang="en-US" sz="2400" dirty="0" err="1">
                <a:latin typeface="Bahnschrift Condensed" panose="020B0502040204020203" pitchFamily="34" charset="0"/>
              </a:rPr>
              <a:t>konsekuensi</a:t>
            </a:r>
            <a:r>
              <a:rPr lang="en-US" sz="2400" dirty="0">
                <a:latin typeface="Bahnschrift Condensed" panose="020B0502040204020203" pitchFamily="34" charset="0"/>
              </a:rPr>
              <a:t> yang </a:t>
            </a:r>
            <a:r>
              <a:rPr lang="en-US" sz="2400" dirty="0" err="1">
                <a:latin typeface="Bahnschrift Condensed" panose="020B0502040204020203" pitchFamily="34" charset="0"/>
              </a:rPr>
              <a:t>hampir</a:t>
            </a:r>
            <a:r>
              <a:rPr lang="en-US" sz="2400" dirty="0">
                <a:latin typeface="Bahnschrift Condensed" panose="020B0502040204020203" pitchFamily="34" charset="0"/>
              </a:rPr>
              <a:t> </a:t>
            </a:r>
            <a:r>
              <a:rPr lang="en-US" sz="2400" dirty="0" err="1">
                <a:latin typeface="Bahnschrift Condensed" panose="020B0502040204020203" pitchFamily="34" charset="0"/>
              </a:rPr>
              <a:t>sama</a:t>
            </a:r>
            <a:r>
              <a:rPr lang="en-US" sz="2400" dirty="0">
                <a:latin typeface="Bahnschrift Condensed" panose="020B0502040204020203" pitchFamily="34" charset="0"/>
              </a:rPr>
              <a:t> </a:t>
            </a:r>
            <a:r>
              <a:rPr lang="en-US" sz="2400" dirty="0" err="1">
                <a:latin typeface="Bahnschrift Condensed" panose="020B0502040204020203" pitchFamily="34" charset="0"/>
              </a:rPr>
              <a:t>dengan</a:t>
            </a:r>
            <a:r>
              <a:rPr lang="en-US" sz="2400" dirty="0">
                <a:latin typeface="Bahnschrift Condensed" panose="020B0502040204020203" pitchFamily="34" charset="0"/>
              </a:rPr>
              <a:t> </a:t>
            </a:r>
            <a:r>
              <a:rPr lang="en-US" sz="2400" dirty="0" err="1">
                <a:latin typeface="Bahnschrift Condensed" panose="020B0502040204020203" pitchFamily="34" charset="0"/>
              </a:rPr>
              <a:t>pembayaran</a:t>
            </a:r>
            <a:r>
              <a:rPr lang="en-US" sz="2400" dirty="0">
                <a:latin typeface="Bahnschrift Condensed" panose="020B0502040204020203" pitchFamily="34" charset="0"/>
              </a:rPr>
              <a:t> utang </a:t>
            </a:r>
            <a:r>
              <a:rPr lang="en-US" sz="2400" dirty="0" err="1">
                <a:latin typeface="Bahnschrift Condensed" panose="020B0502040204020203" pitchFamily="34" charset="0"/>
              </a:rPr>
              <a:t>secara</a:t>
            </a:r>
            <a:r>
              <a:rPr lang="en-US" sz="2400" dirty="0">
                <a:latin typeface="Bahnschrift Condensed" panose="020B0502040204020203" pitchFamily="34" charset="0"/>
              </a:rPr>
              <a:t> </a:t>
            </a:r>
            <a:r>
              <a:rPr lang="en-US" sz="2400" dirty="0" err="1">
                <a:latin typeface="Bahnschrift Condensed" panose="020B0502040204020203" pitchFamily="34" charset="0"/>
              </a:rPr>
              <a:t>periodik</a:t>
            </a:r>
            <a:r>
              <a:rPr lang="en-US" sz="2400" dirty="0">
                <a:latin typeface="Bahnschrift Condensed" panose="020B0502040204020203" pitchFamily="34" charset="0"/>
              </a:rPr>
              <a:t>) </a:t>
            </a:r>
            <a:r>
              <a:rPr lang="en-US" sz="2400" dirty="0" err="1">
                <a:latin typeface="Bahnschrift Condensed" panose="020B0502040204020203" pitchFamily="34" charset="0"/>
              </a:rPr>
              <a:t>tetapi</a:t>
            </a:r>
            <a:r>
              <a:rPr lang="en-US" sz="2400" dirty="0">
                <a:latin typeface="Bahnschrift Condensed" panose="020B0502040204020203" pitchFamily="34" charset="0"/>
              </a:rPr>
              <a:t> leasing </a:t>
            </a:r>
            <a:r>
              <a:rPr lang="en-US" sz="2400" dirty="0" err="1">
                <a:latin typeface="Bahnschrift Condensed" panose="020B0502040204020203" pitchFamily="34" charset="0"/>
              </a:rPr>
              <a:t>tidak</a:t>
            </a:r>
            <a:r>
              <a:rPr lang="en-US" sz="2400" dirty="0">
                <a:latin typeface="Bahnschrift Condensed" panose="020B0502040204020203" pitchFamily="34" charset="0"/>
              </a:rPr>
              <a:t> </a:t>
            </a:r>
            <a:r>
              <a:rPr lang="en-US" sz="2400" dirty="0" err="1">
                <a:latin typeface="Bahnschrift Condensed" panose="020B0502040204020203" pitchFamily="34" charset="0"/>
              </a:rPr>
              <a:t>memperburuk</a:t>
            </a:r>
            <a:r>
              <a:rPr lang="en-US" sz="2400" dirty="0">
                <a:latin typeface="Bahnschrift Condensed" panose="020B0502040204020203" pitchFamily="34" charset="0"/>
              </a:rPr>
              <a:t> </a:t>
            </a:r>
            <a:r>
              <a:rPr lang="en-US" sz="2400" dirty="0" err="1">
                <a:latin typeface="Bahnschrift Condensed" panose="020B0502040204020203" pitchFamily="34" charset="0"/>
              </a:rPr>
              <a:t>laporan</a:t>
            </a:r>
            <a:r>
              <a:rPr lang="en-US" sz="2400" dirty="0">
                <a:latin typeface="Bahnschrift Condensed" panose="020B0502040204020203" pitchFamily="34" charset="0"/>
              </a:rPr>
              <a:t> </a:t>
            </a:r>
            <a:r>
              <a:rPr lang="en-US" sz="2400" dirty="0" err="1">
                <a:latin typeface="Bahnschrift Condensed" panose="020B0502040204020203" pitchFamily="34" charset="0"/>
              </a:rPr>
              <a:t>keuangan</a:t>
            </a:r>
            <a:endParaRPr lang="en-ID" sz="2400" dirty="0">
              <a:latin typeface="Bahnschrift Condensed" panose="020B0502040204020203" pitchFamily="34" charset="0"/>
            </a:endParaRPr>
          </a:p>
        </p:txBody>
      </p:sp>
      <p:sp>
        <p:nvSpPr>
          <p:cNvPr id="3" name="Slide Number Placeholder 2">
            <a:extLst>
              <a:ext uri="{FF2B5EF4-FFF2-40B4-BE49-F238E27FC236}">
                <a16:creationId xmlns:a16="http://schemas.microsoft.com/office/drawing/2014/main" xmlns="" id="{244F547C-EE1C-4FC8-8B7A-E9CC16EFFEEC}"/>
              </a:ext>
            </a:extLst>
          </p:cNvPr>
          <p:cNvSpPr>
            <a:spLocks noGrp="1"/>
          </p:cNvSpPr>
          <p:nvPr>
            <p:ph type="sldNum" sz="quarter" idx="12"/>
          </p:nvPr>
        </p:nvSpPr>
        <p:spPr/>
        <p:txBody>
          <a:bodyPr/>
          <a:lstStyle/>
          <a:p>
            <a:fld id="{B38049E5-7B53-4E85-8972-7D6C4BCE5BB9}" type="slidenum">
              <a:rPr lang="en-US" noProof="0" smtClean="0"/>
              <a:t>16</a:t>
            </a:fld>
            <a:endParaRPr lang="en-US" noProof="0" dirty="0"/>
          </a:p>
        </p:txBody>
      </p:sp>
      <p:pic>
        <p:nvPicPr>
          <p:cNvPr id="5128" name="Picture 8" descr="Financial statements — Stock Photo © dizanna #77293758">
            <a:extLst>
              <a:ext uri="{FF2B5EF4-FFF2-40B4-BE49-F238E27FC236}">
                <a16:creationId xmlns:a16="http://schemas.microsoft.com/office/drawing/2014/main" xmlns="" id="{824BE352-BADB-4432-A04C-B140908D9E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4161" y="486353"/>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898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xmlns="" id="{2310608C-F33D-434B-BFF6-A61D6FFE3489}"/>
              </a:ext>
            </a:extLst>
          </p:cNvPr>
          <p:cNvGrpSpPr/>
          <p:nvPr/>
        </p:nvGrpSpPr>
        <p:grpSpPr>
          <a:xfrm>
            <a:off x="1465441" y="600248"/>
            <a:ext cx="8186862" cy="5975561"/>
            <a:chOff x="2133853" y="624113"/>
            <a:chExt cx="5598158" cy="5975561"/>
          </a:xfrm>
        </p:grpSpPr>
        <p:sp>
          <p:nvSpPr>
            <p:cNvPr id="35" name="Freeform: Shape 34">
              <a:extLst>
                <a:ext uri="{FF2B5EF4-FFF2-40B4-BE49-F238E27FC236}">
                  <a16:creationId xmlns:a16="http://schemas.microsoft.com/office/drawing/2014/main" xmlns="" id="{9CBA4B8D-48FE-4E35-A018-FDD2582E291D}"/>
                </a:ext>
              </a:extLst>
            </p:cNvPr>
            <p:cNvSpPr/>
            <p:nvPr/>
          </p:nvSpPr>
          <p:spPr>
            <a:xfrm>
              <a:off x="2630251" y="991280"/>
              <a:ext cx="5101760" cy="1594300"/>
            </a:xfrm>
            <a:custGeom>
              <a:avLst/>
              <a:gdLst>
                <a:gd name="connsiteX0" fmla="*/ 0 w 5101760"/>
                <a:gd name="connsiteY0" fmla="*/ 0 h 1594300"/>
                <a:gd name="connsiteX1" fmla="*/ 5101760 w 5101760"/>
                <a:gd name="connsiteY1" fmla="*/ 0 h 1594300"/>
                <a:gd name="connsiteX2" fmla="*/ 5101760 w 5101760"/>
                <a:gd name="connsiteY2" fmla="*/ 1594300 h 1594300"/>
                <a:gd name="connsiteX3" fmla="*/ 0 w 5101760"/>
                <a:gd name="connsiteY3" fmla="*/ 1594300 h 1594300"/>
                <a:gd name="connsiteX4" fmla="*/ 0 w 5101760"/>
                <a:gd name="connsiteY4" fmla="*/ 0 h 159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1760" h="1594300">
                  <a:moveTo>
                    <a:pt x="0" y="0"/>
                  </a:moveTo>
                  <a:lnTo>
                    <a:pt x="5101760" y="0"/>
                  </a:lnTo>
                  <a:lnTo>
                    <a:pt x="5101760" y="1594300"/>
                  </a:lnTo>
                  <a:lnTo>
                    <a:pt x="0" y="1594300"/>
                  </a:lnTo>
                  <a:lnTo>
                    <a:pt x="0" y="0"/>
                  </a:lnTo>
                  <a:close/>
                </a:path>
              </a:pathLst>
            </a:custGeom>
          </p:spPr>
          <p:style>
            <a:lnRef idx="1">
              <a:schemeClr val="accent5">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079873" tIns="60960" rIns="60960" bIns="60960" numCol="1" spcCol="1270" anchor="ctr" anchorCtr="0">
              <a:noAutofit/>
            </a:bodyPr>
            <a:lstStyle/>
            <a:p>
              <a:pPr marL="0" lvl="0" indent="0" algn="l" defTabSz="711200">
                <a:lnSpc>
                  <a:spcPct val="90000"/>
                </a:lnSpc>
                <a:spcBef>
                  <a:spcPct val="0"/>
                </a:spcBef>
                <a:spcAft>
                  <a:spcPct val="35000"/>
                </a:spcAft>
                <a:buNone/>
              </a:pPr>
              <a:r>
                <a:rPr lang="en-US" kern="1200" dirty="0">
                  <a:solidFill>
                    <a:schemeClr val="tx1">
                      <a:lumMod val="95000"/>
                      <a:lumOff val="5000"/>
                    </a:schemeClr>
                  </a:solidFill>
                  <a:latin typeface="Bahnschrift Condensed" panose="020B0502040204020203" pitchFamily="34" charset="0"/>
                </a:rPr>
                <a:t>Di </a:t>
              </a:r>
              <a:r>
                <a:rPr lang="en-US" kern="1200" dirty="0" err="1">
                  <a:solidFill>
                    <a:schemeClr val="tx1">
                      <a:lumMod val="95000"/>
                      <a:lumOff val="5000"/>
                    </a:schemeClr>
                  </a:solidFill>
                  <a:latin typeface="Bahnschrift Condensed" panose="020B0502040204020203" pitchFamily="34" charset="0"/>
                </a:rPr>
                <a:t>samping</a:t>
              </a:r>
              <a:r>
                <a:rPr lang="en-US" kern="1200" dirty="0">
                  <a:solidFill>
                    <a:schemeClr val="tx1">
                      <a:lumMod val="95000"/>
                      <a:lumOff val="5000"/>
                    </a:schemeClr>
                  </a:solidFill>
                  <a:latin typeface="Bahnschrift Condensed" panose="020B0502040204020203" pitchFamily="34" charset="0"/>
                </a:rPr>
                <a:t> </a:t>
              </a:r>
              <a:r>
                <a:rPr lang="en-US" kern="1200" dirty="0" err="1">
                  <a:solidFill>
                    <a:schemeClr val="tx1">
                      <a:lumMod val="95000"/>
                      <a:lumOff val="5000"/>
                    </a:schemeClr>
                  </a:solidFill>
                  <a:latin typeface="Bahnschrift Condensed" panose="020B0502040204020203" pitchFamily="34" charset="0"/>
                </a:rPr>
                <a:t>laporan</a:t>
              </a:r>
              <a:r>
                <a:rPr lang="en-US" kern="1200" dirty="0">
                  <a:solidFill>
                    <a:schemeClr val="tx1">
                      <a:lumMod val="95000"/>
                      <a:lumOff val="5000"/>
                    </a:schemeClr>
                  </a:solidFill>
                  <a:latin typeface="Bahnschrift Condensed" panose="020B0502040204020203" pitchFamily="34" charset="0"/>
                </a:rPr>
                <a:t> </a:t>
              </a:r>
              <a:r>
                <a:rPr lang="en-US" kern="1200" dirty="0" err="1">
                  <a:solidFill>
                    <a:schemeClr val="tx1">
                      <a:lumMod val="95000"/>
                      <a:lumOff val="5000"/>
                    </a:schemeClr>
                  </a:solidFill>
                  <a:latin typeface="Bahnschrift Condensed" panose="020B0502040204020203" pitchFamily="34" charset="0"/>
                </a:rPr>
                <a:t>keuangan</a:t>
              </a:r>
              <a:r>
                <a:rPr lang="en-US" kern="1200" dirty="0">
                  <a:solidFill>
                    <a:schemeClr val="tx1">
                      <a:lumMod val="95000"/>
                      <a:lumOff val="5000"/>
                    </a:schemeClr>
                  </a:solidFill>
                  <a:latin typeface="Bahnschrift Condensed" panose="020B0502040204020203" pitchFamily="34" charset="0"/>
                </a:rPr>
                <a:t> yang </a:t>
              </a:r>
              <a:r>
                <a:rPr lang="en-US" kern="1200" dirty="0" err="1">
                  <a:solidFill>
                    <a:schemeClr val="tx1">
                      <a:lumMod val="95000"/>
                      <a:lumOff val="5000"/>
                    </a:schemeClr>
                  </a:solidFill>
                  <a:latin typeface="Bahnschrift Condensed" panose="020B0502040204020203" pitchFamily="34" charset="0"/>
                </a:rPr>
                <a:t>baik</a:t>
              </a:r>
              <a:r>
                <a:rPr lang="en-US" kern="1200" dirty="0">
                  <a:solidFill>
                    <a:schemeClr val="tx1">
                      <a:lumMod val="95000"/>
                      <a:lumOff val="5000"/>
                    </a:schemeClr>
                  </a:solidFill>
                  <a:latin typeface="Bahnschrift Condensed" panose="020B0502040204020203" pitchFamily="34" charset="0"/>
                </a:rPr>
                <a:t>, leasing </a:t>
              </a:r>
              <a:r>
                <a:rPr lang="en-US" kern="1200" dirty="0" err="1">
                  <a:solidFill>
                    <a:schemeClr val="tx1">
                      <a:lumMod val="95000"/>
                      <a:lumOff val="5000"/>
                    </a:schemeClr>
                  </a:solidFill>
                  <a:latin typeface="Bahnschrift Condensed" panose="020B0502040204020203" pitchFamily="34" charset="0"/>
                </a:rPr>
                <a:t>digunakan</a:t>
              </a:r>
              <a:r>
                <a:rPr lang="en-US" kern="1200" dirty="0">
                  <a:solidFill>
                    <a:schemeClr val="tx1">
                      <a:lumMod val="95000"/>
                      <a:lumOff val="5000"/>
                    </a:schemeClr>
                  </a:solidFill>
                  <a:latin typeface="Bahnschrift Condensed" panose="020B0502040204020203" pitchFamily="34" charset="0"/>
                </a:rPr>
                <a:t> </a:t>
              </a:r>
              <a:r>
                <a:rPr lang="en-US" kern="1200" dirty="0" err="1">
                  <a:solidFill>
                    <a:schemeClr val="tx1">
                      <a:lumMod val="95000"/>
                      <a:lumOff val="5000"/>
                    </a:schemeClr>
                  </a:solidFill>
                  <a:latin typeface="Bahnschrift Condensed" panose="020B0502040204020203" pitchFamily="34" charset="0"/>
                </a:rPr>
                <a:t>untuk</a:t>
              </a:r>
              <a:r>
                <a:rPr lang="en-US" kern="1200" dirty="0">
                  <a:solidFill>
                    <a:schemeClr val="tx1">
                      <a:lumMod val="95000"/>
                      <a:lumOff val="5000"/>
                    </a:schemeClr>
                  </a:solidFill>
                  <a:latin typeface="Bahnschrift Condensed" panose="020B0502040204020203" pitchFamily="34" charset="0"/>
                </a:rPr>
                <a:t> </a:t>
              </a:r>
              <a:r>
                <a:rPr lang="en-US" kern="1200" dirty="0" err="1">
                  <a:solidFill>
                    <a:schemeClr val="tx1">
                      <a:lumMod val="95000"/>
                      <a:lumOff val="5000"/>
                    </a:schemeClr>
                  </a:solidFill>
                  <a:latin typeface="Bahnschrift Condensed" panose="020B0502040204020203" pitchFamily="34" charset="0"/>
                </a:rPr>
                <a:t>meningkatkan</a:t>
              </a:r>
              <a:r>
                <a:rPr lang="en-US" kern="1200" dirty="0">
                  <a:solidFill>
                    <a:schemeClr val="tx1">
                      <a:lumMod val="95000"/>
                      <a:lumOff val="5000"/>
                    </a:schemeClr>
                  </a:solidFill>
                  <a:latin typeface="Bahnschrift Condensed" panose="020B0502040204020203" pitchFamily="34" charset="0"/>
                </a:rPr>
                <a:t> ROA </a:t>
              </a:r>
              <a:r>
                <a:rPr lang="en-US" kern="1200" dirty="0" err="1">
                  <a:solidFill>
                    <a:schemeClr val="tx1">
                      <a:lumMod val="95000"/>
                      <a:lumOff val="5000"/>
                    </a:schemeClr>
                  </a:solidFill>
                  <a:latin typeface="Bahnschrift Condensed" panose="020B0502040204020203" pitchFamily="34" charset="0"/>
                </a:rPr>
                <a:t>dibandingkan</a:t>
              </a:r>
              <a:r>
                <a:rPr lang="en-US" kern="1200" dirty="0">
                  <a:solidFill>
                    <a:schemeClr val="tx1">
                      <a:lumMod val="95000"/>
                      <a:lumOff val="5000"/>
                    </a:schemeClr>
                  </a:solidFill>
                  <a:latin typeface="Bahnschrift Condensed" panose="020B0502040204020203" pitchFamily="34" charset="0"/>
                </a:rPr>
                <a:t> </a:t>
              </a:r>
              <a:r>
                <a:rPr lang="en-US" kern="1200" dirty="0" err="1">
                  <a:solidFill>
                    <a:schemeClr val="tx1">
                      <a:lumMod val="95000"/>
                      <a:lumOff val="5000"/>
                    </a:schemeClr>
                  </a:solidFill>
                  <a:latin typeface="Bahnschrift Condensed" panose="020B0502040204020203" pitchFamily="34" charset="0"/>
                </a:rPr>
                <a:t>dengan</a:t>
              </a:r>
              <a:r>
                <a:rPr lang="en-US" kern="1200" dirty="0">
                  <a:solidFill>
                    <a:schemeClr val="tx1">
                      <a:lumMod val="95000"/>
                      <a:lumOff val="5000"/>
                    </a:schemeClr>
                  </a:solidFill>
                  <a:latin typeface="Bahnschrift Condensed" panose="020B0502040204020203" pitchFamily="34" charset="0"/>
                </a:rPr>
                <a:t> utang. ROA </a:t>
              </a:r>
              <a:r>
                <a:rPr lang="en-US" i="1" kern="1200" dirty="0">
                  <a:solidFill>
                    <a:schemeClr val="tx1">
                      <a:lumMod val="95000"/>
                      <a:lumOff val="5000"/>
                    </a:schemeClr>
                  </a:solidFill>
                  <a:latin typeface="Bahnschrift Condensed" panose="020B0502040204020203" pitchFamily="34" charset="0"/>
                </a:rPr>
                <a:t>(Return On Assets)</a:t>
              </a:r>
              <a:r>
                <a:rPr lang="en-US" kern="1200" dirty="0">
                  <a:solidFill>
                    <a:schemeClr val="tx1">
                      <a:lumMod val="95000"/>
                      <a:lumOff val="5000"/>
                    </a:schemeClr>
                  </a:solidFill>
                  <a:latin typeface="Bahnschrift Condensed" panose="020B0502040204020203" pitchFamily="34" charset="0"/>
                </a:rPr>
                <a:t> </a:t>
              </a:r>
              <a:r>
                <a:rPr lang="en-US" kern="1200" dirty="0" err="1">
                  <a:solidFill>
                    <a:schemeClr val="tx1">
                      <a:lumMod val="95000"/>
                      <a:lumOff val="5000"/>
                    </a:schemeClr>
                  </a:solidFill>
                  <a:latin typeface="Bahnschrift Condensed" panose="020B0502040204020203" pitchFamily="34" charset="0"/>
                </a:rPr>
                <a:t>didefinisikan</a:t>
              </a:r>
              <a:r>
                <a:rPr lang="en-US" kern="1200" dirty="0">
                  <a:solidFill>
                    <a:schemeClr val="tx1">
                      <a:lumMod val="95000"/>
                      <a:lumOff val="5000"/>
                    </a:schemeClr>
                  </a:solidFill>
                  <a:latin typeface="Bahnschrift Condensed" panose="020B0502040204020203" pitchFamily="34" charset="0"/>
                </a:rPr>
                <a:t> </a:t>
              </a:r>
              <a:r>
                <a:rPr lang="en-US" kern="1200" dirty="0" err="1">
                  <a:solidFill>
                    <a:schemeClr val="tx1">
                      <a:lumMod val="95000"/>
                      <a:lumOff val="5000"/>
                    </a:schemeClr>
                  </a:solidFill>
                  <a:latin typeface="Bahnschrift Condensed" panose="020B0502040204020203" pitchFamily="34" charset="0"/>
                </a:rPr>
                <a:t>sebagai</a:t>
              </a:r>
              <a:r>
                <a:rPr lang="en-US" kern="1200" dirty="0">
                  <a:solidFill>
                    <a:schemeClr val="tx1">
                      <a:lumMod val="95000"/>
                      <a:lumOff val="5000"/>
                    </a:schemeClr>
                  </a:solidFill>
                  <a:latin typeface="Bahnschrift Condensed" panose="020B0502040204020203" pitchFamily="34" charset="0"/>
                </a:rPr>
                <a:t> </a:t>
              </a:r>
              <a:r>
                <a:rPr lang="en-US" kern="1200" dirty="0" err="1">
                  <a:solidFill>
                    <a:schemeClr val="tx1">
                      <a:lumMod val="95000"/>
                      <a:lumOff val="5000"/>
                    </a:schemeClr>
                  </a:solidFill>
                  <a:latin typeface="Bahnschrift Condensed" panose="020B0502040204020203" pitchFamily="34" charset="0"/>
                </a:rPr>
                <a:t>laba</a:t>
              </a:r>
              <a:r>
                <a:rPr lang="en-US" kern="1200" dirty="0">
                  <a:solidFill>
                    <a:schemeClr val="tx1">
                      <a:lumMod val="95000"/>
                      <a:lumOff val="5000"/>
                    </a:schemeClr>
                  </a:solidFill>
                  <a:latin typeface="Bahnschrift Condensed" panose="020B0502040204020203" pitchFamily="34" charset="0"/>
                </a:rPr>
                <a:t> </a:t>
              </a:r>
              <a:r>
                <a:rPr lang="en-US" kern="1200" dirty="0" err="1">
                  <a:solidFill>
                    <a:schemeClr val="tx1">
                      <a:lumMod val="95000"/>
                      <a:lumOff val="5000"/>
                    </a:schemeClr>
                  </a:solidFill>
                  <a:latin typeface="Bahnschrift Condensed" panose="020B0502040204020203" pitchFamily="34" charset="0"/>
                </a:rPr>
                <a:t>setelah</a:t>
              </a:r>
              <a:r>
                <a:rPr lang="en-US" kern="1200" dirty="0">
                  <a:solidFill>
                    <a:schemeClr val="tx1">
                      <a:lumMod val="95000"/>
                      <a:lumOff val="5000"/>
                    </a:schemeClr>
                  </a:solidFill>
                  <a:latin typeface="Bahnschrift Condensed" panose="020B0502040204020203" pitchFamily="34" charset="0"/>
                </a:rPr>
                <a:t> </a:t>
              </a:r>
              <a:r>
                <a:rPr lang="en-US" kern="1200" dirty="0" err="1">
                  <a:solidFill>
                    <a:schemeClr val="tx1">
                      <a:lumMod val="95000"/>
                      <a:lumOff val="5000"/>
                    </a:schemeClr>
                  </a:solidFill>
                  <a:latin typeface="Bahnschrift Condensed" panose="020B0502040204020203" pitchFamily="34" charset="0"/>
                </a:rPr>
                <a:t>pajak</a:t>
              </a:r>
              <a:r>
                <a:rPr lang="en-US" kern="1200" dirty="0">
                  <a:solidFill>
                    <a:schemeClr val="tx1">
                      <a:lumMod val="95000"/>
                      <a:lumOff val="5000"/>
                    </a:schemeClr>
                  </a:solidFill>
                  <a:latin typeface="Bahnschrift Condensed" panose="020B0502040204020203" pitchFamily="34" charset="0"/>
                </a:rPr>
                <a:t> </a:t>
              </a:r>
              <a:r>
                <a:rPr lang="en-US" kern="1200" dirty="0" err="1">
                  <a:solidFill>
                    <a:schemeClr val="tx1">
                      <a:lumMod val="95000"/>
                      <a:lumOff val="5000"/>
                    </a:schemeClr>
                  </a:solidFill>
                  <a:latin typeface="Bahnschrift Condensed" panose="020B0502040204020203" pitchFamily="34" charset="0"/>
                </a:rPr>
                <a:t>dibagi</a:t>
              </a:r>
              <a:r>
                <a:rPr lang="en-US" kern="1200" dirty="0">
                  <a:solidFill>
                    <a:schemeClr val="tx1">
                      <a:lumMod val="95000"/>
                      <a:lumOff val="5000"/>
                    </a:schemeClr>
                  </a:solidFill>
                  <a:latin typeface="Bahnschrift Condensed" panose="020B0502040204020203" pitchFamily="34" charset="0"/>
                </a:rPr>
                <a:t> total </a:t>
              </a:r>
              <a:r>
                <a:rPr lang="en-US" kern="1200" dirty="0" err="1">
                  <a:solidFill>
                    <a:schemeClr val="tx1">
                      <a:lumMod val="95000"/>
                      <a:lumOff val="5000"/>
                    </a:schemeClr>
                  </a:solidFill>
                  <a:latin typeface="Bahnschrift Condensed" panose="020B0502040204020203" pitchFamily="34" charset="0"/>
                </a:rPr>
                <a:t>aset</a:t>
              </a:r>
              <a:r>
                <a:rPr lang="en-US" kern="1200" dirty="0">
                  <a:solidFill>
                    <a:schemeClr val="tx1">
                      <a:lumMod val="95000"/>
                      <a:lumOff val="5000"/>
                    </a:schemeClr>
                  </a:solidFill>
                  <a:latin typeface="Bahnschrift Condensed" panose="020B0502040204020203" pitchFamily="34" charset="0"/>
                </a:rPr>
                <a:t>. </a:t>
              </a:r>
              <a:endParaRPr lang="en-ID" kern="1200" dirty="0">
                <a:solidFill>
                  <a:schemeClr val="tx1">
                    <a:lumMod val="95000"/>
                    <a:lumOff val="5000"/>
                  </a:schemeClr>
                </a:solidFill>
                <a:latin typeface="Bahnschrift Condensed" panose="020B0502040204020203" pitchFamily="34" charset="0"/>
              </a:endParaRPr>
            </a:p>
          </p:txBody>
        </p:sp>
        <p:sp>
          <p:nvSpPr>
            <p:cNvPr id="36" name="Rectangle 35">
              <a:extLst>
                <a:ext uri="{FF2B5EF4-FFF2-40B4-BE49-F238E27FC236}">
                  <a16:creationId xmlns:a16="http://schemas.microsoft.com/office/drawing/2014/main" xmlns="" id="{AAC083BA-E0EA-4CD3-85D4-2F26787396C8}"/>
                </a:ext>
              </a:extLst>
            </p:cNvPr>
            <p:cNvSpPr/>
            <p:nvPr/>
          </p:nvSpPr>
          <p:spPr>
            <a:xfrm>
              <a:off x="2156867" y="624113"/>
              <a:ext cx="1116010" cy="1674015"/>
            </a:xfrm>
            <a:prstGeom prst="rect">
              <a:avLst/>
            </a:prstGeom>
            <a:blipFill>
              <a:blip r:embed="rId2">
                <a:extLst>
                  <a:ext uri="{28A0092B-C50C-407E-A947-70E740481C1C}">
                    <a14:useLocalDpi xmlns:a14="http://schemas.microsoft.com/office/drawing/2010/main" val="0"/>
                  </a:ext>
                </a:extLst>
              </a:blip>
              <a:srcRect/>
              <a:stretch>
                <a:fillRect l="-36000" r="-36000"/>
              </a:stretch>
            </a:blip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sp>
        <p:sp>
          <p:nvSpPr>
            <p:cNvPr id="37" name="Freeform: Shape 36">
              <a:extLst>
                <a:ext uri="{FF2B5EF4-FFF2-40B4-BE49-F238E27FC236}">
                  <a16:creationId xmlns:a16="http://schemas.microsoft.com/office/drawing/2014/main" xmlns="" id="{BBF17584-0670-4257-8343-D9833E356086}"/>
                </a:ext>
              </a:extLst>
            </p:cNvPr>
            <p:cNvSpPr/>
            <p:nvPr/>
          </p:nvSpPr>
          <p:spPr>
            <a:xfrm>
              <a:off x="2630251" y="2998327"/>
              <a:ext cx="5101760" cy="1594300"/>
            </a:xfrm>
            <a:custGeom>
              <a:avLst/>
              <a:gdLst>
                <a:gd name="connsiteX0" fmla="*/ 0 w 5101760"/>
                <a:gd name="connsiteY0" fmla="*/ 0 h 1594300"/>
                <a:gd name="connsiteX1" fmla="*/ 5101760 w 5101760"/>
                <a:gd name="connsiteY1" fmla="*/ 0 h 1594300"/>
                <a:gd name="connsiteX2" fmla="*/ 5101760 w 5101760"/>
                <a:gd name="connsiteY2" fmla="*/ 1594300 h 1594300"/>
                <a:gd name="connsiteX3" fmla="*/ 0 w 5101760"/>
                <a:gd name="connsiteY3" fmla="*/ 1594300 h 1594300"/>
                <a:gd name="connsiteX4" fmla="*/ 0 w 5101760"/>
                <a:gd name="connsiteY4" fmla="*/ 0 h 159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1760" h="1594300">
                  <a:moveTo>
                    <a:pt x="0" y="0"/>
                  </a:moveTo>
                  <a:lnTo>
                    <a:pt x="5101760" y="0"/>
                  </a:lnTo>
                  <a:lnTo>
                    <a:pt x="5101760" y="1594300"/>
                  </a:lnTo>
                  <a:lnTo>
                    <a:pt x="0" y="1594300"/>
                  </a:lnTo>
                  <a:lnTo>
                    <a:pt x="0" y="0"/>
                  </a:lnTo>
                  <a:close/>
                </a:path>
              </a:pathLst>
            </a:custGeom>
          </p:spPr>
          <p:style>
            <a:lnRef idx="1">
              <a:schemeClr val="accent5">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079873" tIns="60960" rIns="60960" bIns="60960" numCol="1" spcCol="1270" anchor="ctr" anchorCtr="0">
              <a:noAutofit/>
            </a:bodyPr>
            <a:lstStyle/>
            <a:p>
              <a:pPr marL="0" lvl="0" indent="0" algn="l" defTabSz="711200">
                <a:lnSpc>
                  <a:spcPct val="90000"/>
                </a:lnSpc>
                <a:spcBef>
                  <a:spcPct val="0"/>
                </a:spcBef>
                <a:spcAft>
                  <a:spcPct val="35000"/>
                </a:spcAft>
                <a:buNone/>
              </a:pPr>
              <a:r>
                <a:rPr lang="en-US" kern="1200" dirty="0" err="1">
                  <a:solidFill>
                    <a:schemeClr val="tx1">
                      <a:lumMod val="95000"/>
                      <a:lumOff val="5000"/>
                    </a:schemeClr>
                  </a:solidFill>
                  <a:latin typeface="Bahnschrift Condensed" panose="020B0502040204020203" pitchFamily="34" charset="0"/>
                </a:rPr>
                <a:t>Biaya</a:t>
              </a:r>
              <a:r>
                <a:rPr lang="en-US" kern="1200" dirty="0">
                  <a:solidFill>
                    <a:schemeClr val="tx1">
                      <a:lumMod val="95000"/>
                      <a:lumOff val="5000"/>
                    </a:schemeClr>
                  </a:solidFill>
                  <a:latin typeface="Bahnschrift Condensed" panose="020B0502040204020203" pitchFamily="34" charset="0"/>
                </a:rPr>
                <a:t> leasing </a:t>
              </a:r>
              <a:r>
                <a:rPr lang="en-US" kern="1200" dirty="0" err="1">
                  <a:solidFill>
                    <a:schemeClr val="tx1">
                      <a:lumMod val="95000"/>
                      <a:lumOff val="5000"/>
                    </a:schemeClr>
                  </a:solidFill>
                  <a:latin typeface="Bahnschrift Condensed" panose="020B0502040204020203" pitchFamily="34" charset="0"/>
                </a:rPr>
                <a:t>biasanya</a:t>
              </a:r>
              <a:r>
                <a:rPr lang="en-US" kern="1200" dirty="0">
                  <a:solidFill>
                    <a:schemeClr val="tx1">
                      <a:lumMod val="95000"/>
                      <a:lumOff val="5000"/>
                    </a:schemeClr>
                  </a:solidFill>
                  <a:latin typeface="Bahnschrift Condensed" panose="020B0502040204020203" pitchFamily="34" charset="0"/>
                </a:rPr>
                <a:t> </a:t>
              </a:r>
              <a:r>
                <a:rPr lang="en-US" kern="1200" dirty="0" err="1">
                  <a:solidFill>
                    <a:schemeClr val="tx1">
                      <a:lumMod val="95000"/>
                      <a:lumOff val="5000"/>
                    </a:schemeClr>
                  </a:solidFill>
                  <a:latin typeface="Bahnschrift Condensed" panose="020B0502040204020203" pitchFamily="34" charset="0"/>
                </a:rPr>
                <a:t>lebih</a:t>
              </a:r>
              <a:r>
                <a:rPr lang="en-US" kern="1200" dirty="0">
                  <a:solidFill>
                    <a:schemeClr val="tx1">
                      <a:lumMod val="95000"/>
                      <a:lumOff val="5000"/>
                    </a:schemeClr>
                  </a:solidFill>
                  <a:latin typeface="Bahnschrift Condensed" panose="020B0502040204020203" pitchFamily="34" charset="0"/>
                </a:rPr>
                <a:t> </a:t>
              </a:r>
              <a:r>
                <a:rPr lang="en-US" kern="1200" dirty="0" err="1">
                  <a:solidFill>
                    <a:schemeClr val="tx1">
                      <a:lumMod val="95000"/>
                      <a:lumOff val="5000"/>
                    </a:schemeClr>
                  </a:solidFill>
                  <a:latin typeface="Bahnschrift Condensed" panose="020B0502040204020203" pitchFamily="34" charset="0"/>
                </a:rPr>
                <a:t>rendah</a:t>
              </a:r>
              <a:r>
                <a:rPr lang="en-US" kern="1200" dirty="0">
                  <a:solidFill>
                    <a:schemeClr val="tx1">
                      <a:lumMod val="95000"/>
                      <a:lumOff val="5000"/>
                    </a:schemeClr>
                  </a:solidFill>
                  <a:latin typeface="Bahnschrift Condensed" panose="020B0502040204020203" pitchFamily="34" charset="0"/>
                </a:rPr>
                <a:t> </a:t>
              </a:r>
              <a:r>
                <a:rPr lang="en-US" kern="1200" dirty="0" err="1">
                  <a:solidFill>
                    <a:schemeClr val="tx1">
                      <a:lumMod val="95000"/>
                      <a:lumOff val="5000"/>
                    </a:schemeClr>
                  </a:solidFill>
                  <a:latin typeface="Bahnschrift Condensed" panose="020B0502040204020203" pitchFamily="34" charset="0"/>
                </a:rPr>
                <a:t>dibandingkan</a:t>
              </a:r>
              <a:r>
                <a:rPr lang="en-US" kern="1200" dirty="0">
                  <a:solidFill>
                    <a:schemeClr val="tx1">
                      <a:lumMod val="95000"/>
                      <a:lumOff val="5000"/>
                    </a:schemeClr>
                  </a:solidFill>
                  <a:latin typeface="Bahnschrift Condensed" panose="020B0502040204020203" pitchFamily="34" charset="0"/>
                </a:rPr>
                <a:t> </a:t>
              </a:r>
              <a:r>
                <a:rPr lang="en-US" kern="1200" dirty="0" err="1">
                  <a:solidFill>
                    <a:schemeClr val="tx1">
                      <a:lumMod val="95000"/>
                      <a:lumOff val="5000"/>
                    </a:schemeClr>
                  </a:solidFill>
                  <a:latin typeface="Bahnschrift Condensed" panose="020B0502040204020203" pitchFamily="34" charset="0"/>
                </a:rPr>
                <a:t>dengan</a:t>
              </a:r>
              <a:r>
                <a:rPr lang="en-US" kern="1200" dirty="0">
                  <a:solidFill>
                    <a:schemeClr val="tx1">
                      <a:lumMod val="95000"/>
                      <a:lumOff val="5000"/>
                    </a:schemeClr>
                  </a:solidFill>
                  <a:latin typeface="Bahnschrift Condensed" panose="020B0502040204020203" pitchFamily="34" charset="0"/>
                </a:rPr>
                <a:t> </a:t>
              </a:r>
              <a:r>
                <a:rPr lang="en-US" kern="1200" dirty="0" err="1">
                  <a:solidFill>
                    <a:schemeClr val="tx1">
                      <a:lumMod val="95000"/>
                      <a:lumOff val="5000"/>
                    </a:schemeClr>
                  </a:solidFill>
                  <a:latin typeface="Bahnschrift Condensed" panose="020B0502040204020203" pitchFamily="34" charset="0"/>
                </a:rPr>
                <a:t>gabungan</a:t>
              </a:r>
              <a:r>
                <a:rPr lang="en-US" kern="1200" dirty="0">
                  <a:solidFill>
                    <a:schemeClr val="tx1">
                      <a:lumMod val="95000"/>
                      <a:lumOff val="5000"/>
                    </a:schemeClr>
                  </a:solidFill>
                  <a:latin typeface="Bahnschrift Condensed" panose="020B0502040204020203" pitchFamily="34" charset="0"/>
                </a:rPr>
                <a:t> </a:t>
              </a:r>
              <a:r>
                <a:rPr lang="en-US" kern="1200" dirty="0" err="1">
                  <a:solidFill>
                    <a:schemeClr val="tx1">
                      <a:lumMod val="95000"/>
                      <a:lumOff val="5000"/>
                    </a:schemeClr>
                  </a:solidFill>
                  <a:latin typeface="Bahnschrift Condensed" panose="020B0502040204020203" pitchFamily="34" charset="0"/>
                </a:rPr>
                <a:t>biaya</a:t>
              </a:r>
              <a:r>
                <a:rPr lang="en-US" kern="1200" dirty="0">
                  <a:solidFill>
                    <a:schemeClr val="tx1">
                      <a:lumMod val="95000"/>
                      <a:lumOff val="5000"/>
                    </a:schemeClr>
                  </a:solidFill>
                  <a:latin typeface="Bahnschrift Condensed" panose="020B0502040204020203" pitchFamily="34" charset="0"/>
                </a:rPr>
                <a:t> </a:t>
              </a:r>
              <a:r>
                <a:rPr lang="en-US" kern="1200" dirty="0" err="1">
                  <a:solidFill>
                    <a:schemeClr val="tx1">
                      <a:lumMod val="95000"/>
                      <a:lumOff val="5000"/>
                    </a:schemeClr>
                  </a:solidFill>
                  <a:latin typeface="Bahnschrift Condensed" panose="020B0502040204020203" pitchFamily="34" charset="0"/>
                </a:rPr>
                <a:t>bunga</a:t>
              </a:r>
              <a:r>
                <a:rPr lang="en-US" kern="1200" dirty="0">
                  <a:solidFill>
                    <a:schemeClr val="tx1">
                      <a:lumMod val="95000"/>
                      <a:lumOff val="5000"/>
                    </a:schemeClr>
                  </a:solidFill>
                  <a:latin typeface="Bahnschrift Condensed" panose="020B0502040204020203" pitchFamily="34" charset="0"/>
                </a:rPr>
                <a:t> dan </a:t>
              </a:r>
              <a:r>
                <a:rPr lang="en-US" kern="1200" dirty="0" err="1">
                  <a:solidFill>
                    <a:schemeClr val="tx1">
                      <a:lumMod val="95000"/>
                      <a:lumOff val="5000"/>
                    </a:schemeClr>
                  </a:solidFill>
                  <a:latin typeface="Bahnschrift Condensed" panose="020B0502040204020203" pitchFamily="34" charset="0"/>
                </a:rPr>
                <a:t>biaya</a:t>
              </a:r>
              <a:r>
                <a:rPr lang="en-US" kern="1200" dirty="0">
                  <a:solidFill>
                    <a:schemeClr val="tx1">
                      <a:lumMod val="95000"/>
                      <a:lumOff val="5000"/>
                    </a:schemeClr>
                  </a:solidFill>
                  <a:latin typeface="Bahnschrift Condensed" panose="020B0502040204020203" pitchFamily="34" charset="0"/>
                </a:rPr>
                <a:t> </a:t>
              </a:r>
              <a:r>
                <a:rPr lang="en-US" kern="1200" dirty="0" err="1">
                  <a:solidFill>
                    <a:schemeClr val="tx1">
                      <a:lumMod val="95000"/>
                      <a:lumOff val="5000"/>
                    </a:schemeClr>
                  </a:solidFill>
                  <a:latin typeface="Bahnschrift Condensed" panose="020B0502040204020203" pitchFamily="34" charset="0"/>
                </a:rPr>
                <a:t>depresiasi</a:t>
              </a:r>
              <a:r>
                <a:rPr lang="en-US" kern="1200" dirty="0">
                  <a:solidFill>
                    <a:schemeClr val="tx1">
                      <a:lumMod val="95000"/>
                      <a:lumOff val="5000"/>
                    </a:schemeClr>
                  </a:solidFill>
                  <a:latin typeface="Bahnschrift Condensed" panose="020B0502040204020203" pitchFamily="34" charset="0"/>
                </a:rPr>
                <a:t>. Karena </a:t>
              </a:r>
              <a:r>
                <a:rPr lang="en-US" kern="1200" dirty="0" err="1">
                  <a:solidFill>
                    <a:schemeClr val="tx1">
                      <a:lumMod val="95000"/>
                      <a:lumOff val="5000"/>
                    </a:schemeClr>
                  </a:solidFill>
                  <a:latin typeface="Bahnschrift Condensed" panose="020B0502040204020203" pitchFamily="34" charset="0"/>
                </a:rPr>
                <a:t>itu</a:t>
              </a:r>
              <a:r>
                <a:rPr lang="en-US" kern="1200" dirty="0">
                  <a:solidFill>
                    <a:schemeClr val="tx1">
                      <a:lumMod val="95000"/>
                      <a:lumOff val="5000"/>
                    </a:schemeClr>
                  </a:solidFill>
                  <a:latin typeface="Bahnschrift Condensed" panose="020B0502040204020203" pitchFamily="34" charset="0"/>
                </a:rPr>
                <a:t> </a:t>
              </a:r>
              <a:r>
                <a:rPr lang="en-US" kern="1200" dirty="0" err="1">
                  <a:solidFill>
                    <a:schemeClr val="tx1">
                      <a:lumMod val="95000"/>
                      <a:lumOff val="5000"/>
                    </a:schemeClr>
                  </a:solidFill>
                  <a:latin typeface="Bahnschrift Condensed" panose="020B0502040204020203" pitchFamily="34" charset="0"/>
                </a:rPr>
                <a:t>laba</a:t>
              </a:r>
              <a:r>
                <a:rPr lang="en-US" kern="1200" dirty="0">
                  <a:solidFill>
                    <a:schemeClr val="tx1">
                      <a:lumMod val="95000"/>
                      <a:lumOff val="5000"/>
                    </a:schemeClr>
                  </a:solidFill>
                  <a:latin typeface="Bahnschrift Condensed" panose="020B0502040204020203" pitchFamily="34" charset="0"/>
                </a:rPr>
                <a:t> </a:t>
              </a:r>
              <a:r>
                <a:rPr lang="en-US" kern="1200" dirty="0" err="1">
                  <a:solidFill>
                    <a:schemeClr val="tx1">
                      <a:lumMod val="95000"/>
                      <a:lumOff val="5000"/>
                    </a:schemeClr>
                  </a:solidFill>
                  <a:latin typeface="Bahnschrift Condensed" panose="020B0502040204020203" pitchFamily="34" charset="0"/>
                </a:rPr>
                <a:t>setelah</a:t>
              </a:r>
              <a:r>
                <a:rPr lang="en-US" kern="1200" dirty="0">
                  <a:solidFill>
                    <a:schemeClr val="tx1">
                      <a:lumMod val="95000"/>
                      <a:lumOff val="5000"/>
                    </a:schemeClr>
                  </a:solidFill>
                  <a:latin typeface="Bahnschrift Condensed" panose="020B0502040204020203" pitchFamily="34" charset="0"/>
                </a:rPr>
                <a:t> </a:t>
              </a:r>
              <a:r>
                <a:rPr lang="en-US" kern="1200" dirty="0" err="1">
                  <a:solidFill>
                    <a:schemeClr val="tx1">
                      <a:lumMod val="95000"/>
                      <a:lumOff val="5000"/>
                    </a:schemeClr>
                  </a:solidFill>
                  <a:latin typeface="Bahnschrift Condensed" panose="020B0502040204020203" pitchFamily="34" charset="0"/>
                </a:rPr>
                <a:t>pajak</a:t>
              </a:r>
              <a:r>
                <a:rPr lang="en-US" kern="1200" dirty="0">
                  <a:solidFill>
                    <a:schemeClr val="tx1">
                      <a:lumMod val="95000"/>
                      <a:lumOff val="5000"/>
                    </a:schemeClr>
                  </a:solidFill>
                  <a:latin typeface="Bahnschrift Condensed" panose="020B0502040204020203" pitchFamily="34" charset="0"/>
                </a:rPr>
                <a:t> </a:t>
              </a:r>
              <a:r>
                <a:rPr lang="en-US" kern="1200" dirty="0" err="1">
                  <a:solidFill>
                    <a:schemeClr val="tx1">
                      <a:lumMod val="95000"/>
                      <a:lumOff val="5000"/>
                    </a:schemeClr>
                  </a:solidFill>
                  <a:latin typeface="Bahnschrift Condensed" panose="020B0502040204020203" pitchFamily="34" charset="0"/>
                </a:rPr>
                <a:t>untuk</a:t>
              </a:r>
              <a:r>
                <a:rPr lang="en-US" kern="1200" dirty="0">
                  <a:solidFill>
                    <a:schemeClr val="tx1">
                      <a:lumMod val="95000"/>
                      <a:lumOff val="5000"/>
                    </a:schemeClr>
                  </a:solidFill>
                  <a:latin typeface="Bahnschrift Condensed" panose="020B0502040204020203" pitchFamily="34" charset="0"/>
                </a:rPr>
                <a:t> alternative leasing </a:t>
              </a:r>
              <a:r>
                <a:rPr lang="en-US" kern="1200" dirty="0" err="1">
                  <a:solidFill>
                    <a:schemeClr val="tx1">
                      <a:lumMod val="95000"/>
                      <a:lumOff val="5000"/>
                    </a:schemeClr>
                  </a:solidFill>
                  <a:latin typeface="Bahnschrift Condensed" panose="020B0502040204020203" pitchFamily="34" charset="0"/>
                </a:rPr>
                <a:t>akan</a:t>
              </a:r>
              <a:r>
                <a:rPr lang="en-US" kern="1200" dirty="0">
                  <a:solidFill>
                    <a:schemeClr val="tx1">
                      <a:lumMod val="95000"/>
                      <a:lumOff val="5000"/>
                    </a:schemeClr>
                  </a:solidFill>
                  <a:latin typeface="Bahnschrift Condensed" panose="020B0502040204020203" pitchFamily="34" charset="0"/>
                </a:rPr>
                <a:t> </a:t>
              </a:r>
              <a:r>
                <a:rPr lang="en-US" kern="1200" dirty="0" err="1">
                  <a:solidFill>
                    <a:schemeClr val="tx1">
                      <a:lumMod val="95000"/>
                      <a:lumOff val="5000"/>
                    </a:schemeClr>
                  </a:solidFill>
                  <a:latin typeface="Bahnschrift Condensed" panose="020B0502040204020203" pitchFamily="34" charset="0"/>
                </a:rPr>
                <a:t>lebih</a:t>
              </a:r>
              <a:r>
                <a:rPr lang="en-US" kern="1200" dirty="0">
                  <a:solidFill>
                    <a:schemeClr val="tx1">
                      <a:lumMod val="95000"/>
                      <a:lumOff val="5000"/>
                    </a:schemeClr>
                  </a:solidFill>
                  <a:latin typeface="Bahnschrift Condensed" panose="020B0502040204020203" pitchFamily="34" charset="0"/>
                </a:rPr>
                <a:t> </a:t>
              </a:r>
              <a:r>
                <a:rPr lang="en-US" kern="1200" dirty="0" err="1">
                  <a:solidFill>
                    <a:schemeClr val="tx1">
                      <a:lumMod val="95000"/>
                      <a:lumOff val="5000"/>
                    </a:schemeClr>
                  </a:solidFill>
                  <a:latin typeface="Bahnschrift Condensed" panose="020B0502040204020203" pitchFamily="34" charset="0"/>
                </a:rPr>
                <a:t>tinggi</a:t>
              </a:r>
              <a:r>
                <a:rPr lang="en-US" kern="1200" dirty="0">
                  <a:solidFill>
                    <a:schemeClr val="tx1">
                      <a:lumMod val="95000"/>
                      <a:lumOff val="5000"/>
                    </a:schemeClr>
                  </a:solidFill>
                  <a:latin typeface="Bahnschrift Condensed" panose="020B0502040204020203" pitchFamily="34" charset="0"/>
                </a:rPr>
                <a:t> </a:t>
              </a:r>
              <a:r>
                <a:rPr lang="en-US" kern="1200" dirty="0" err="1">
                  <a:solidFill>
                    <a:schemeClr val="tx1">
                      <a:lumMod val="95000"/>
                      <a:lumOff val="5000"/>
                    </a:schemeClr>
                  </a:solidFill>
                  <a:latin typeface="Bahnschrift Condensed" panose="020B0502040204020203" pitchFamily="34" charset="0"/>
                </a:rPr>
                <a:t>dibanding</a:t>
              </a:r>
              <a:r>
                <a:rPr lang="en-US" kern="1200" dirty="0">
                  <a:solidFill>
                    <a:schemeClr val="tx1">
                      <a:lumMod val="95000"/>
                      <a:lumOff val="5000"/>
                    </a:schemeClr>
                  </a:solidFill>
                  <a:latin typeface="Bahnschrift Condensed" panose="020B0502040204020203" pitchFamily="34" charset="0"/>
                </a:rPr>
                <a:t> </a:t>
              </a:r>
              <a:r>
                <a:rPr lang="en-US" kern="1200" dirty="0" err="1">
                  <a:solidFill>
                    <a:schemeClr val="tx1">
                      <a:lumMod val="95000"/>
                      <a:lumOff val="5000"/>
                    </a:schemeClr>
                  </a:solidFill>
                  <a:latin typeface="Bahnschrift Condensed" panose="020B0502040204020203" pitchFamily="34" charset="0"/>
                </a:rPr>
                <a:t>laba</a:t>
              </a:r>
              <a:r>
                <a:rPr lang="en-US" kern="1200" dirty="0">
                  <a:solidFill>
                    <a:schemeClr val="tx1">
                      <a:lumMod val="95000"/>
                      <a:lumOff val="5000"/>
                    </a:schemeClr>
                  </a:solidFill>
                  <a:latin typeface="Bahnschrift Condensed" panose="020B0502040204020203" pitchFamily="34" charset="0"/>
                </a:rPr>
                <a:t> </a:t>
              </a:r>
              <a:r>
                <a:rPr lang="en-US" kern="1200" dirty="0" err="1">
                  <a:solidFill>
                    <a:schemeClr val="tx1">
                      <a:lumMod val="95000"/>
                      <a:lumOff val="5000"/>
                    </a:schemeClr>
                  </a:solidFill>
                  <a:latin typeface="Bahnschrift Condensed" panose="020B0502040204020203" pitchFamily="34" charset="0"/>
                </a:rPr>
                <a:t>untuk</a:t>
              </a:r>
              <a:r>
                <a:rPr lang="en-US" kern="1200" dirty="0">
                  <a:solidFill>
                    <a:schemeClr val="tx1">
                      <a:lumMod val="95000"/>
                      <a:lumOff val="5000"/>
                    </a:schemeClr>
                  </a:solidFill>
                  <a:latin typeface="Bahnschrift Condensed" panose="020B0502040204020203" pitchFamily="34" charset="0"/>
                </a:rPr>
                <a:t> alternative utang dan </a:t>
              </a:r>
              <a:r>
                <a:rPr lang="en-US" kern="1200" dirty="0" err="1">
                  <a:solidFill>
                    <a:schemeClr val="tx1">
                      <a:lumMod val="95000"/>
                      <a:lumOff val="5000"/>
                    </a:schemeClr>
                  </a:solidFill>
                  <a:latin typeface="Bahnschrift Condensed" panose="020B0502040204020203" pitchFamily="34" charset="0"/>
                </a:rPr>
                <a:t>membeli</a:t>
              </a:r>
              <a:r>
                <a:rPr lang="en-US" kern="1200" dirty="0">
                  <a:solidFill>
                    <a:schemeClr val="tx1">
                      <a:lumMod val="95000"/>
                      <a:lumOff val="5000"/>
                    </a:schemeClr>
                  </a:solidFill>
                  <a:latin typeface="Bahnschrift Condensed" panose="020B0502040204020203" pitchFamily="34" charset="0"/>
                </a:rPr>
                <a:t> </a:t>
              </a:r>
              <a:r>
                <a:rPr lang="en-US" kern="1200" dirty="0" err="1">
                  <a:solidFill>
                    <a:schemeClr val="tx1">
                      <a:lumMod val="95000"/>
                      <a:lumOff val="5000"/>
                    </a:schemeClr>
                  </a:solidFill>
                  <a:latin typeface="Bahnschrift Condensed" panose="020B0502040204020203" pitchFamily="34" charset="0"/>
                </a:rPr>
                <a:t>aset</a:t>
              </a:r>
              <a:r>
                <a:rPr lang="en-US" kern="1200" dirty="0">
                  <a:solidFill>
                    <a:schemeClr val="tx1">
                      <a:lumMod val="95000"/>
                      <a:lumOff val="5000"/>
                    </a:schemeClr>
                  </a:solidFill>
                  <a:latin typeface="Bahnschrift Condensed" panose="020B0502040204020203" pitchFamily="34" charset="0"/>
                </a:rPr>
                <a:t>. Dari </a:t>
              </a:r>
              <a:r>
                <a:rPr lang="en-US" kern="1200" dirty="0" err="1">
                  <a:solidFill>
                    <a:schemeClr val="tx1">
                      <a:lumMod val="95000"/>
                      <a:lumOff val="5000"/>
                    </a:schemeClr>
                  </a:solidFill>
                  <a:latin typeface="Bahnschrift Condensed" panose="020B0502040204020203" pitchFamily="34" charset="0"/>
                </a:rPr>
                <a:t>segi</a:t>
              </a:r>
              <a:r>
                <a:rPr lang="en-US" kern="1200" dirty="0">
                  <a:solidFill>
                    <a:schemeClr val="tx1">
                      <a:lumMod val="95000"/>
                      <a:lumOff val="5000"/>
                    </a:schemeClr>
                  </a:solidFill>
                  <a:latin typeface="Bahnschrift Condensed" panose="020B0502040204020203" pitchFamily="34" charset="0"/>
                </a:rPr>
                <a:t> </a:t>
              </a:r>
              <a:r>
                <a:rPr lang="en-US" kern="1200" dirty="0" err="1">
                  <a:solidFill>
                    <a:schemeClr val="tx1">
                      <a:lumMod val="95000"/>
                      <a:lumOff val="5000"/>
                    </a:schemeClr>
                  </a:solidFill>
                  <a:latin typeface="Bahnschrift Condensed" panose="020B0502040204020203" pitchFamily="34" charset="0"/>
                </a:rPr>
                <a:t>pembagi</a:t>
              </a:r>
              <a:r>
                <a:rPr lang="en-US" kern="1200" dirty="0">
                  <a:solidFill>
                    <a:schemeClr val="tx1">
                      <a:lumMod val="95000"/>
                      <a:lumOff val="5000"/>
                    </a:schemeClr>
                  </a:solidFill>
                  <a:latin typeface="Bahnschrift Condensed" panose="020B0502040204020203" pitchFamily="34" charset="0"/>
                </a:rPr>
                <a:t>, </a:t>
              </a:r>
              <a:r>
                <a:rPr lang="en-US" kern="1200" dirty="0" err="1">
                  <a:solidFill>
                    <a:schemeClr val="tx1">
                      <a:lumMod val="95000"/>
                      <a:lumOff val="5000"/>
                    </a:schemeClr>
                  </a:solidFill>
                  <a:latin typeface="Bahnschrift Condensed" panose="020B0502040204020203" pitchFamily="34" charset="0"/>
                </a:rPr>
                <a:t>jika</a:t>
              </a:r>
              <a:r>
                <a:rPr lang="en-US" kern="1200" dirty="0">
                  <a:solidFill>
                    <a:schemeClr val="tx1">
                      <a:lumMod val="95000"/>
                      <a:lumOff val="5000"/>
                    </a:schemeClr>
                  </a:solidFill>
                  <a:latin typeface="Bahnschrift Condensed" panose="020B0502040204020203" pitchFamily="34" charset="0"/>
                </a:rPr>
                <a:t> </a:t>
              </a:r>
              <a:r>
                <a:rPr lang="en-US" kern="1200" dirty="0" err="1">
                  <a:solidFill>
                    <a:schemeClr val="tx1">
                      <a:lumMod val="95000"/>
                      <a:lumOff val="5000"/>
                    </a:schemeClr>
                  </a:solidFill>
                  <a:latin typeface="Bahnschrift Condensed" panose="020B0502040204020203" pitchFamily="34" charset="0"/>
                </a:rPr>
                <a:t>perusahan</a:t>
              </a:r>
              <a:r>
                <a:rPr lang="en-US" kern="1200" dirty="0">
                  <a:solidFill>
                    <a:schemeClr val="tx1">
                      <a:lumMod val="95000"/>
                      <a:lumOff val="5000"/>
                    </a:schemeClr>
                  </a:solidFill>
                  <a:latin typeface="Bahnschrift Condensed" panose="020B0502040204020203" pitchFamily="34" charset="0"/>
                </a:rPr>
                <a:t> </a:t>
              </a:r>
              <a:r>
                <a:rPr lang="en-US" kern="1200" dirty="0" err="1">
                  <a:solidFill>
                    <a:schemeClr val="tx1">
                      <a:lumMod val="95000"/>
                      <a:lumOff val="5000"/>
                    </a:schemeClr>
                  </a:solidFill>
                  <a:latin typeface="Bahnschrift Condensed" panose="020B0502040204020203" pitchFamily="34" charset="0"/>
                </a:rPr>
                <a:t>membeli</a:t>
              </a:r>
              <a:r>
                <a:rPr lang="en-US" kern="1200" dirty="0">
                  <a:solidFill>
                    <a:schemeClr val="tx1">
                      <a:lumMod val="95000"/>
                      <a:lumOff val="5000"/>
                    </a:schemeClr>
                  </a:solidFill>
                  <a:latin typeface="Bahnschrift Condensed" panose="020B0502040204020203" pitchFamily="34" charset="0"/>
                </a:rPr>
                <a:t> </a:t>
              </a:r>
              <a:r>
                <a:rPr lang="en-US" kern="1200" dirty="0" err="1">
                  <a:solidFill>
                    <a:schemeClr val="tx1">
                      <a:lumMod val="95000"/>
                      <a:lumOff val="5000"/>
                    </a:schemeClr>
                  </a:solidFill>
                  <a:latin typeface="Bahnschrift Condensed" panose="020B0502040204020203" pitchFamily="34" charset="0"/>
                </a:rPr>
                <a:t>aset</a:t>
              </a:r>
              <a:r>
                <a:rPr lang="en-US" kern="1200" dirty="0">
                  <a:solidFill>
                    <a:schemeClr val="tx1">
                      <a:lumMod val="95000"/>
                      <a:lumOff val="5000"/>
                    </a:schemeClr>
                  </a:solidFill>
                  <a:latin typeface="Bahnschrift Condensed" panose="020B0502040204020203" pitchFamily="34" charset="0"/>
                </a:rPr>
                <a:t> </a:t>
              </a:r>
              <a:r>
                <a:rPr lang="en-US" kern="1200" dirty="0" err="1">
                  <a:solidFill>
                    <a:schemeClr val="tx1">
                      <a:lumMod val="95000"/>
                      <a:lumOff val="5000"/>
                    </a:schemeClr>
                  </a:solidFill>
                  <a:latin typeface="Bahnschrift Condensed" panose="020B0502040204020203" pitchFamily="34" charset="0"/>
                </a:rPr>
                <a:t>maka</a:t>
              </a:r>
              <a:r>
                <a:rPr lang="en-US" kern="1200" dirty="0">
                  <a:solidFill>
                    <a:schemeClr val="tx1">
                      <a:lumMod val="95000"/>
                      <a:lumOff val="5000"/>
                    </a:schemeClr>
                  </a:solidFill>
                  <a:latin typeface="Bahnschrift Condensed" panose="020B0502040204020203" pitchFamily="34" charset="0"/>
                </a:rPr>
                <a:t> </a:t>
              </a:r>
              <a:r>
                <a:rPr lang="en-US" kern="1200" dirty="0" err="1">
                  <a:solidFill>
                    <a:schemeClr val="tx1">
                      <a:lumMod val="95000"/>
                      <a:lumOff val="5000"/>
                    </a:schemeClr>
                  </a:solidFill>
                  <a:latin typeface="Bahnschrift Condensed" panose="020B0502040204020203" pitchFamily="34" charset="0"/>
                </a:rPr>
                <a:t>aset</a:t>
              </a:r>
              <a:r>
                <a:rPr lang="en-US" kern="1200" dirty="0">
                  <a:solidFill>
                    <a:schemeClr val="tx1">
                      <a:lumMod val="95000"/>
                      <a:lumOff val="5000"/>
                    </a:schemeClr>
                  </a:solidFill>
                  <a:latin typeface="Bahnschrift Condensed" panose="020B0502040204020203" pitchFamily="34" charset="0"/>
                </a:rPr>
                <a:t> </a:t>
              </a:r>
              <a:r>
                <a:rPr lang="en-US" kern="1200" dirty="0" err="1">
                  <a:solidFill>
                    <a:schemeClr val="tx1">
                      <a:lumMod val="95000"/>
                      <a:lumOff val="5000"/>
                    </a:schemeClr>
                  </a:solidFill>
                  <a:latin typeface="Bahnschrift Condensed" panose="020B0502040204020203" pitchFamily="34" charset="0"/>
                </a:rPr>
                <a:t>tersebut</a:t>
              </a:r>
              <a:r>
                <a:rPr lang="en-US" kern="1200" dirty="0">
                  <a:solidFill>
                    <a:schemeClr val="tx1">
                      <a:lumMod val="95000"/>
                      <a:lumOff val="5000"/>
                    </a:schemeClr>
                  </a:solidFill>
                  <a:latin typeface="Bahnschrift Condensed" panose="020B0502040204020203" pitchFamily="34" charset="0"/>
                </a:rPr>
                <a:t> </a:t>
              </a:r>
              <a:r>
                <a:rPr lang="en-US" kern="1200" dirty="0" err="1">
                  <a:solidFill>
                    <a:schemeClr val="tx1">
                      <a:lumMod val="95000"/>
                      <a:lumOff val="5000"/>
                    </a:schemeClr>
                  </a:solidFill>
                  <a:latin typeface="Bahnschrift Condensed" panose="020B0502040204020203" pitchFamily="34" charset="0"/>
                </a:rPr>
                <a:t>akan</a:t>
              </a:r>
              <a:r>
                <a:rPr lang="en-US" kern="1200" dirty="0">
                  <a:solidFill>
                    <a:schemeClr val="tx1">
                      <a:lumMod val="95000"/>
                      <a:lumOff val="5000"/>
                    </a:schemeClr>
                  </a:solidFill>
                  <a:latin typeface="Bahnschrift Condensed" panose="020B0502040204020203" pitchFamily="34" charset="0"/>
                </a:rPr>
                <a:t> </a:t>
              </a:r>
              <a:r>
                <a:rPr lang="en-US" kern="1200" dirty="0" err="1">
                  <a:solidFill>
                    <a:schemeClr val="tx1">
                      <a:lumMod val="95000"/>
                      <a:lumOff val="5000"/>
                    </a:schemeClr>
                  </a:solidFill>
                  <a:latin typeface="Bahnschrift Condensed" panose="020B0502040204020203" pitchFamily="34" charset="0"/>
                </a:rPr>
                <a:t>tercatat</a:t>
              </a:r>
              <a:r>
                <a:rPr lang="en-US" kern="1200" dirty="0">
                  <a:solidFill>
                    <a:schemeClr val="tx1">
                      <a:lumMod val="95000"/>
                      <a:lumOff val="5000"/>
                    </a:schemeClr>
                  </a:solidFill>
                  <a:latin typeface="Bahnschrift Condensed" panose="020B0502040204020203" pitchFamily="34" charset="0"/>
                </a:rPr>
                <a:t> di </a:t>
              </a:r>
              <a:r>
                <a:rPr lang="en-US" kern="1200" dirty="0" err="1">
                  <a:solidFill>
                    <a:schemeClr val="tx1">
                      <a:lumMod val="95000"/>
                      <a:lumOff val="5000"/>
                    </a:schemeClr>
                  </a:solidFill>
                  <a:latin typeface="Bahnschrift Condensed" panose="020B0502040204020203" pitchFamily="34" charset="0"/>
                </a:rPr>
                <a:t>neraca</a:t>
              </a:r>
              <a:r>
                <a:rPr lang="en-US" kern="1200" dirty="0">
                  <a:solidFill>
                    <a:schemeClr val="tx1">
                      <a:lumMod val="95000"/>
                      <a:lumOff val="5000"/>
                    </a:schemeClr>
                  </a:solidFill>
                  <a:latin typeface="Bahnschrift Condensed" panose="020B0502040204020203" pitchFamily="34" charset="0"/>
                </a:rPr>
                <a:t>. </a:t>
              </a:r>
              <a:r>
                <a:rPr lang="en-US" kern="1200" dirty="0" err="1">
                  <a:solidFill>
                    <a:schemeClr val="tx1">
                      <a:lumMod val="95000"/>
                      <a:lumOff val="5000"/>
                    </a:schemeClr>
                  </a:solidFill>
                  <a:latin typeface="Bahnschrift Condensed" panose="020B0502040204020203" pitchFamily="34" charset="0"/>
                </a:rPr>
                <a:t>Sebalinya</a:t>
              </a:r>
              <a:r>
                <a:rPr lang="en-US" kern="1200" dirty="0">
                  <a:solidFill>
                    <a:schemeClr val="tx1">
                      <a:lumMod val="95000"/>
                      <a:lumOff val="5000"/>
                    </a:schemeClr>
                  </a:solidFill>
                  <a:latin typeface="Bahnschrift Condensed" panose="020B0502040204020203" pitchFamily="34" charset="0"/>
                </a:rPr>
                <a:t> </a:t>
              </a:r>
              <a:r>
                <a:rPr lang="en-US" kern="1200" dirty="0" err="1">
                  <a:solidFill>
                    <a:schemeClr val="tx1">
                      <a:lumMod val="95000"/>
                      <a:lumOff val="5000"/>
                    </a:schemeClr>
                  </a:solidFill>
                  <a:latin typeface="Bahnschrift Condensed" panose="020B0502040204020203" pitchFamily="34" charset="0"/>
                </a:rPr>
                <a:t>jika</a:t>
              </a:r>
              <a:r>
                <a:rPr lang="en-US" kern="1200" dirty="0">
                  <a:solidFill>
                    <a:schemeClr val="tx1">
                      <a:lumMod val="95000"/>
                      <a:lumOff val="5000"/>
                    </a:schemeClr>
                  </a:solidFill>
                  <a:latin typeface="Bahnschrift Condensed" panose="020B0502040204020203" pitchFamily="34" charset="0"/>
                </a:rPr>
                <a:t> </a:t>
              </a:r>
              <a:r>
                <a:rPr lang="en-US" kern="1200" dirty="0" err="1">
                  <a:solidFill>
                    <a:schemeClr val="tx1">
                      <a:lumMod val="95000"/>
                      <a:lumOff val="5000"/>
                    </a:schemeClr>
                  </a:solidFill>
                  <a:latin typeface="Bahnschrift Condensed" panose="020B0502040204020203" pitchFamily="34" charset="0"/>
                </a:rPr>
                <a:t>melakukan</a:t>
              </a:r>
              <a:r>
                <a:rPr lang="en-US" kern="1200" dirty="0">
                  <a:solidFill>
                    <a:schemeClr val="tx1">
                      <a:lumMod val="95000"/>
                      <a:lumOff val="5000"/>
                    </a:schemeClr>
                  </a:solidFill>
                  <a:latin typeface="Bahnschrift Condensed" panose="020B0502040204020203" pitchFamily="34" charset="0"/>
                </a:rPr>
                <a:t> leasing </a:t>
              </a:r>
              <a:r>
                <a:rPr lang="en-US" kern="1200" dirty="0" err="1">
                  <a:solidFill>
                    <a:schemeClr val="tx1">
                      <a:lumMod val="95000"/>
                      <a:lumOff val="5000"/>
                    </a:schemeClr>
                  </a:solidFill>
                  <a:latin typeface="Bahnschrift Condensed" panose="020B0502040204020203" pitchFamily="34" charset="0"/>
                </a:rPr>
                <a:t>perusahan</a:t>
              </a:r>
              <a:r>
                <a:rPr lang="en-US" kern="1200" dirty="0">
                  <a:solidFill>
                    <a:schemeClr val="tx1">
                      <a:lumMod val="95000"/>
                      <a:lumOff val="5000"/>
                    </a:schemeClr>
                  </a:solidFill>
                  <a:latin typeface="Bahnschrift Condensed" panose="020B0502040204020203" pitchFamily="34" charset="0"/>
                </a:rPr>
                <a:t> </a:t>
              </a:r>
              <a:r>
                <a:rPr lang="en-US" kern="1200" dirty="0" err="1">
                  <a:solidFill>
                    <a:schemeClr val="tx1">
                      <a:lumMod val="95000"/>
                      <a:lumOff val="5000"/>
                    </a:schemeClr>
                  </a:solidFill>
                  <a:latin typeface="Bahnschrift Condensed" panose="020B0502040204020203" pitchFamily="34" charset="0"/>
                </a:rPr>
                <a:t>tidak</a:t>
              </a:r>
              <a:r>
                <a:rPr lang="en-US" kern="1200" dirty="0">
                  <a:solidFill>
                    <a:schemeClr val="tx1">
                      <a:lumMod val="95000"/>
                      <a:lumOff val="5000"/>
                    </a:schemeClr>
                  </a:solidFill>
                  <a:latin typeface="Bahnschrift Condensed" panose="020B0502040204020203" pitchFamily="34" charset="0"/>
                </a:rPr>
                <a:t> </a:t>
              </a:r>
              <a:r>
                <a:rPr lang="en-US" kern="1200" dirty="0" err="1">
                  <a:solidFill>
                    <a:schemeClr val="tx1">
                      <a:lumMod val="95000"/>
                      <a:lumOff val="5000"/>
                    </a:schemeClr>
                  </a:solidFill>
                  <a:latin typeface="Bahnschrift Condensed" panose="020B0502040204020203" pitchFamily="34" charset="0"/>
                </a:rPr>
                <a:t>akan</a:t>
              </a:r>
              <a:r>
                <a:rPr lang="en-US" kern="1200" dirty="0">
                  <a:solidFill>
                    <a:schemeClr val="tx1">
                      <a:lumMod val="95000"/>
                      <a:lumOff val="5000"/>
                    </a:schemeClr>
                  </a:solidFill>
                  <a:latin typeface="Bahnschrift Condensed" panose="020B0502040204020203" pitchFamily="34" charset="0"/>
                </a:rPr>
                <a:t> </a:t>
              </a:r>
              <a:r>
                <a:rPr lang="en-US" kern="1200" dirty="0" err="1">
                  <a:solidFill>
                    <a:schemeClr val="tx1">
                      <a:lumMod val="95000"/>
                      <a:lumOff val="5000"/>
                    </a:schemeClr>
                  </a:solidFill>
                  <a:latin typeface="Bahnschrift Condensed" panose="020B0502040204020203" pitchFamily="34" charset="0"/>
                </a:rPr>
                <a:t>mencatat</a:t>
              </a:r>
              <a:r>
                <a:rPr lang="en-US" kern="1200" dirty="0">
                  <a:solidFill>
                    <a:schemeClr val="tx1">
                      <a:lumMod val="95000"/>
                      <a:lumOff val="5000"/>
                    </a:schemeClr>
                  </a:solidFill>
                  <a:latin typeface="Bahnschrift Condensed" panose="020B0502040204020203" pitchFamily="34" charset="0"/>
                </a:rPr>
                <a:t> </a:t>
              </a:r>
              <a:r>
                <a:rPr lang="en-US" kern="1200" dirty="0" err="1">
                  <a:solidFill>
                    <a:schemeClr val="tx1">
                      <a:lumMod val="95000"/>
                      <a:lumOff val="5000"/>
                    </a:schemeClr>
                  </a:solidFill>
                  <a:latin typeface="Bahnschrift Condensed" panose="020B0502040204020203" pitchFamily="34" charset="0"/>
                </a:rPr>
                <a:t>aset</a:t>
              </a:r>
              <a:r>
                <a:rPr lang="en-US" kern="1200" dirty="0">
                  <a:solidFill>
                    <a:schemeClr val="tx1">
                      <a:lumMod val="95000"/>
                      <a:lumOff val="5000"/>
                    </a:schemeClr>
                  </a:solidFill>
                  <a:latin typeface="Bahnschrift Condensed" panose="020B0502040204020203" pitchFamily="34" charset="0"/>
                </a:rPr>
                <a:t> </a:t>
              </a:r>
              <a:r>
                <a:rPr lang="en-US" kern="1200" dirty="0" err="1">
                  <a:solidFill>
                    <a:schemeClr val="tx1">
                      <a:lumMod val="95000"/>
                      <a:lumOff val="5000"/>
                    </a:schemeClr>
                  </a:solidFill>
                  <a:latin typeface="Bahnschrift Condensed" panose="020B0502040204020203" pitchFamily="34" charset="0"/>
                </a:rPr>
                <a:t>tersebut</a:t>
              </a:r>
              <a:r>
                <a:rPr lang="en-US" kern="1200" dirty="0">
                  <a:solidFill>
                    <a:schemeClr val="tx1">
                      <a:lumMod val="95000"/>
                      <a:lumOff val="5000"/>
                    </a:schemeClr>
                  </a:solidFill>
                  <a:latin typeface="Bahnschrift Condensed" panose="020B0502040204020203" pitchFamily="34" charset="0"/>
                </a:rPr>
                <a:t> di </a:t>
              </a:r>
              <a:r>
                <a:rPr lang="en-US" kern="1200" dirty="0" err="1">
                  <a:solidFill>
                    <a:schemeClr val="tx1">
                      <a:lumMod val="95000"/>
                      <a:lumOff val="5000"/>
                    </a:schemeClr>
                  </a:solidFill>
                  <a:latin typeface="Bahnschrift Condensed" panose="020B0502040204020203" pitchFamily="34" charset="0"/>
                </a:rPr>
                <a:t>neraca</a:t>
              </a:r>
              <a:r>
                <a:rPr lang="en-US" kern="1200" dirty="0">
                  <a:solidFill>
                    <a:schemeClr val="tx1">
                      <a:lumMod val="95000"/>
                      <a:lumOff val="5000"/>
                    </a:schemeClr>
                  </a:solidFill>
                  <a:latin typeface="Bahnschrift Condensed" panose="020B0502040204020203" pitchFamily="34" charset="0"/>
                </a:rPr>
                <a:t>.</a:t>
              </a:r>
              <a:endParaRPr lang="en-ID" kern="1200" dirty="0">
                <a:solidFill>
                  <a:schemeClr val="tx1">
                    <a:lumMod val="95000"/>
                    <a:lumOff val="5000"/>
                  </a:schemeClr>
                </a:solidFill>
                <a:latin typeface="Bahnschrift Condensed" panose="020B0502040204020203" pitchFamily="34" charset="0"/>
              </a:endParaRPr>
            </a:p>
          </p:txBody>
        </p:sp>
        <p:sp>
          <p:nvSpPr>
            <p:cNvPr id="38" name="Rectangle 37">
              <a:extLst>
                <a:ext uri="{FF2B5EF4-FFF2-40B4-BE49-F238E27FC236}">
                  <a16:creationId xmlns:a16="http://schemas.microsoft.com/office/drawing/2014/main" xmlns="" id="{57DF8DCB-E315-455C-887A-3F5C30DA8EB3}"/>
                </a:ext>
              </a:extLst>
            </p:cNvPr>
            <p:cNvSpPr/>
            <p:nvPr/>
          </p:nvSpPr>
          <p:spPr>
            <a:xfrm>
              <a:off x="2133853" y="2726851"/>
              <a:ext cx="1116010" cy="1674015"/>
            </a:xfrm>
            <a:prstGeom prst="rect">
              <a:avLst/>
            </a:prstGeom>
            <a:blipFill>
              <a:blip r:embed="rId3">
                <a:extLst>
                  <a:ext uri="{28A0092B-C50C-407E-A947-70E740481C1C}">
                    <a14:useLocalDpi xmlns:a14="http://schemas.microsoft.com/office/drawing/2010/main" val="0"/>
                  </a:ext>
                </a:extLst>
              </a:blip>
              <a:srcRect/>
              <a:stretch>
                <a:fillRect l="-63000" r="-63000"/>
              </a:stretch>
            </a:blipFill>
          </p:spPr>
          <p:style>
            <a:lnRef idx="2">
              <a:schemeClr val="lt1">
                <a:hueOff val="0"/>
                <a:satOff val="0"/>
                <a:lumOff val="0"/>
                <a:alphaOff val="0"/>
              </a:schemeClr>
            </a:lnRef>
            <a:fillRef idx="1">
              <a:scrgbClr r="0" g="0" b="0"/>
            </a:fillRef>
            <a:effectRef idx="0">
              <a:schemeClr val="accent5">
                <a:tint val="50000"/>
                <a:hueOff val="-5341183"/>
                <a:satOff val="23809"/>
                <a:lumOff val="2104"/>
                <a:alphaOff val="0"/>
              </a:schemeClr>
            </a:effectRef>
            <a:fontRef idx="minor">
              <a:schemeClr val="lt1">
                <a:hueOff val="0"/>
                <a:satOff val="0"/>
                <a:lumOff val="0"/>
                <a:alphaOff val="0"/>
              </a:schemeClr>
            </a:fontRef>
          </p:style>
        </p:sp>
        <p:sp>
          <p:nvSpPr>
            <p:cNvPr id="39" name="Freeform: Shape 38">
              <a:extLst>
                <a:ext uri="{FF2B5EF4-FFF2-40B4-BE49-F238E27FC236}">
                  <a16:creationId xmlns:a16="http://schemas.microsoft.com/office/drawing/2014/main" xmlns="" id="{A8251ABC-E602-44A1-AFEC-5054F98EA0E9}"/>
                </a:ext>
              </a:extLst>
            </p:cNvPr>
            <p:cNvSpPr/>
            <p:nvPr/>
          </p:nvSpPr>
          <p:spPr>
            <a:xfrm>
              <a:off x="2630251" y="5005374"/>
              <a:ext cx="5101760" cy="1594300"/>
            </a:xfrm>
            <a:custGeom>
              <a:avLst/>
              <a:gdLst>
                <a:gd name="connsiteX0" fmla="*/ 0 w 5101760"/>
                <a:gd name="connsiteY0" fmla="*/ 0 h 1594300"/>
                <a:gd name="connsiteX1" fmla="*/ 5101760 w 5101760"/>
                <a:gd name="connsiteY1" fmla="*/ 0 h 1594300"/>
                <a:gd name="connsiteX2" fmla="*/ 5101760 w 5101760"/>
                <a:gd name="connsiteY2" fmla="*/ 1594300 h 1594300"/>
                <a:gd name="connsiteX3" fmla="*/ 0 w 5101760"/>
                <a:gd name="connsiteY3" fmla="*/ 1594300 h 1594300"/>
                <a:gd name="connsiteX4" fmla="*/ 0 w 5101760"/>
                <a:gd name="connsiteY4" fmla="*/ 0 h 159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1760" h="1594300">
                  <a:moveTo>
                    <a:pt x="0" y="0"/>
                  </a:moveTo>
                  <a:lnTo>
                    <a:pt x="5101760" y="0"/>
                  </a:lnTo>
                  <a:lnTo>
                    <a:pt x="5101760" y="1594300"/>
                  </a:lnTo>
                  <a:lnTo>
                    <a:pt x="0" y="1594300"/>
                  </a:lnTo>
                  <a:lnTo>
                    <a:pt x="0" y="0"/>
                  </a:lnTo>
                  <a:close/>
                </a:path>
              </a:pathLst>
            </a:custGeom>
          </p:spPr>
          <p:style>
            <a:lnRef idx="1">
              <a:schemeClr val="accent5">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079873" tIns="60960" rIns="60960" bIns="60960" numCol="1" spcCol="1270" anchor="ctr" anchorCtr="0">
              <a:noAutofit/>
            </a:bodyPr>
            <a:lstStyle/>
            <a:p>
              <a:pPr marL="0" lvl="0" indent="0" algn="l" defTabSz="711200">
                <a:lnSpc>
                  <a:spcPct val="90000"/>
                </a:lnSpc>
                <a:spcBef>
                  <a:spcPct val="0"/>
                </a:spcBef>
                <a:spcAft>
                  <a:spcPct val="35000"/>
                </a:spcAft>
                <a:buNone/>
              </a:pPr>
              <a:r>
                <a:rPr lang="en-US" kern="1200" dirty="0" err="1">
                  <a:solidFill>
                    <a:schemeClr val="tx1">
                      <a:lumMod val="95000"/>
                      <a:lumOff val="5000"/>
                    </a:schemeClr>
                  </a:solidFill>
                  <a:latin typeface="Bahnschrift Condensed" panose="020B0502040204020203" pitchFamily="34" charset="0"/>
                </a:rPr>
                <a:t>Sebaliknya</a:t>
              </a:r>
              <a:r>
                <a:rPr lang="en-US" kern="1200" dirty="0">
                  <a:solidFill>
                    <a:schemeClr val="tx1">
                      <a:lumMod val="95000"/>
                      <a:lumOff val="5000"/>
                    </a:schemeClr>
                  </a:solidFill>
                  <a:latin typeface="Bahnschrift Condensed" panose="020B0502040204020203" pitchFamily="34" charset="0"/>
                </a:rPr>
                <a:t> </a:t>
              </a:r>
              <a:r>
                <a:rPr lang="en-US" kern="1200" dirty="0" err="1">
                  <a:solidFill>
                    <a:schemeClr val="tx1">
                      <a:lumMod val="95000"/>
                      <a:lumOff val="5000"/>
                    </a:schemeClr>
                  </a:solidFill>
                  <a:latin typeface="Bahnschrift Condensed" panose="020B0502040204020203" pitchFamily="34" charset="0"/>
                </a:rPr>
                <a:t>jika</a:t>
              </a:r>
              <a:r>
                <a:rPr lang="en-US" kern="1200" dirty="0">
                  <a:solidFill>
                    <a:schemeClr val="tx1">
                      <a:lumMod val="95000"/>
                      <a:lumOff val="5000"/>
                    </a:schemeClr>
                  </a:solidFill>
                  <a:latin typeface="Bahnschrift Condensed" panose="020B0502040204020203" pitchFamily="34" charset="0"/>
                </a:rPr>
                <a:t> </a:t>
              </a:r>
              <a:r>
                <a:rPr lang="en-US" kern="1200" dirty="0" err="1">
                  <a:solidFill>
                    <a:schemeClr val="tx1">
                      <a:lumMod val="95000"/>
                      <a:lumOff val="5000"/>
                    </a:schemeClr>
                  </a:solidFill>
                  <a:latin typeface="Bahnschrift Condensed" panose="020B0502040204020203" pitchFamily="34" charset="0"/>
                </a:rPr>
                <a:t>melakukan</a:t>
              </a:r>
              <a:r>
                <a:rPr lang="en-US" kern="1200" dirty="0">
                  <a:solidFill>
                    <a:schemeClr val="tx1">
                      <a:lumMod val="95000"/>
                      <a:lumOff val="5000"/>
                    </a:schemeClr>
                  </a:solidFill>
                  <a:latin typeface="Bahnschrift Condensed" panose="020B0502040204020203" pitchFamily="34" charset="0"/>
                </a:rPr>
                <a:t> leasing </a:t>
              </a:r>
              <a:r>
                <a:rPr lang="en-US" kern="1200" dirty="0" err="1">
                  <a:solidFill>
                    <a:schemeClr val="tx1">
                      <a:lumMod val="95000"/>
                      <a:lumOff val="5000"/>
                    </a:schemeClr>
                  </a:solidFill>
                  <a:latin typeface="Bahnschrift Condensed" panose="020B0502040204020203" pitchFamily="34" charset="0"/>
                </a:rPr>
                <a:t>maka</a:t>
              </a:r>
              <a:r>
                <a:rPr lang="en-US" kern="1200" dirty="0">
                  <a:solidFill>
                    <a:schemeClr val="tx1">
                      <a:lumMod val="95000"/>
                      <a:lumOff val="5000"/>
                    </a:schemeClr>
                  </a:solidFill>
                  <a:latin typeface="Bahnschrift Condensed" panose="020B0502040204020203" pitchFamily="34" charset="0"/>
                </a:rPr>
                <a:t> </a:t>
              </a:r>
              <a:r>
                <a:rPr lang="en-US" kern="1200" dirty="0" err="1">
                  <a:solidFill>
                    <a:schemeClr val="tx1">
                      <a:lumMod val="95000"/>
                      <a:lumOff val="5000"/>
                    </a:schemeClr>
                  </a:solidFill>
                  <a:latin typeface="Bahnschrift Condensed" panose="020B0502040204020203" pitchFamily="34" charset="0"/>
                </a:rPr>
                <a:t>perusahaan</a:t>
              </a:r>
              <a:r>
                <a:rPr lang="en-US" kern="1200" dirty="0">
                  <a:solidFill>
                    <a:schemeClr val="tx1">
                      <a:lumMod val="95000"/>
                      <a:lumOff val="5000"/>
                    </a:schemeClr>
                  </a:solidFill>
                  <a:latin typeface="Bahnschrift Condensed" panose="020B0502040204020203" pitchFamily="34" charset="0"/>
                </a:rPr>
                <a:t> </a:t>
              </a:r>
              <a:r>
                <a:rPr lang="en-US" kern="1200" dirty="0" err="1">
                  <a:solidFill>
                    <a:schemeClr val="tx1">
                      <a:lumMod val="95000"/>
                      <a:lumOff val="5000"/>
                    </a:schemeClr>
                  </a:solidFill>
                  <a:latin typeface="Bahnschrift Condensed" panose="020B0502040204020203" pitchFamily="34" charset="0"/>
                </a:rPr>
                <a:t>tidak</a:t>
              </a:r>
              <a:r>
                <a:rPr lang="en-US" kern="1200" dirty="0">
                  <a:solidFill>
                    <a:schemeClr val="tx1">
                      <a:lumMod val="95000"/>
                      <a:lumOff val="5000"/>
                    </a:schemeClr>
                  </a:solidFill>
                  <a:latin typeface="Bahnschrift Condensed" panose="020B0502040204020203" pitchFamily="34" charset="0"/>
                </a:rPr>
                <a:t> </a:t>
              </a:r>
              <a:r>
                <a:rPr lang="en-US" kern="1200" dirty="0" err="1">
                  <a:solidFill>
                    <a:schemeClr val="tx1">
                      <a:lumMod val="95000"/>
                      <a:lumOff val="5000"/>
                    </a:schemeClr>
                  </a:solidFill>
                  <a:latin typeface="Bahnschrift Condensed" panose="020B0502040204020203" pitchFamily="34" charset="0"/>
                </a:rPr>
                <a:t>mencatat</a:t>
              </a:r>
              <a:r>
                <a:rPr lang="en-US" kern="1200" dirty="0">
                  <a:solidFill>
                    <a:schemeClr val="tx1">
                      <a:lumMod val="95000"/>
                      <a:lumOff val="5000"/>
                    </a:schemeClr>
                  </a:solidFill>
                  <a:latin typeface="Bahnschrift Condensed" panose="020B0502040204020203" pitchFamily="34" charset="0"/>
                </a:rPr>
                <a:t> </a:t>
              </a:r>
              <a:r>
                <a:rPr lang="en-US" kern="1200" dirty="0" err="1">
                  <a:solidFill>
                    <a:schemeClr val="tx1">
                      <a:lumMod val="95000"/>
                      <a:lumOff val="5000"/>
                    </a:schemeClr>
                  </a:solidFill>
                  <a:latin typeface="Bahnschrift Condensed" panose="020B0502040204020203" pitchFamily="34" charset="0"/>
                </a:rPr>
                <a:t>aset</a:t>
              </a:r>
              <a:r>
                <a:rPr lang="en-US" kern="1200" dirty="0">
                  <a:solidFill>
                    <a:schemeClr val="tx1">
                      <a:lumMod val="95000"/>
                      <a:lumOff val="5000"/>
                    </a:schemeClr>
                  </a:solidFill>
                  <a:latin typeface="Bahnschrift Condensed" panose="020B0502040204020203" pitchFamily="34" charset="0"/>
                </a:rPr>
                <a:t> </a:t>
              </a:r>
              <a:r>
                <a:rPr lang="en-US" kern="1200" dirty="0" err="1">
                  <a:solidFill>
                    <a:schemeClr val="tx1">
                      <a:lumMod val="95000"/>
                      <a:lumOff val="5000"/>
                    </a:schemeClr>
                  </a:solidFill>
                  <a:latin typeface="Bahnschrift Condensed" panose="020B0502040204020203" pitchFamily="34" charset="0"/>
                </a:rPr>
                <a:t>tersebut</a:t>
              </a:r>
              <a:r>
                <a:rPr lang="en-US" kern="1200" dirty="0">
                  <a:solidFill>
                    <a:schemeClr val="tx1">
                      <a:lumMod val="95000"/>
                      <a:lumOff val="5000"/>
                    </a:schemeClr>
                  </a:solidFill>
                  <a:latin typeface="Bahnschrift Condensed" panose="020B0502040204020203" pitchFamily="34" charset="0"/>
                </a:rPr>
                <a:t> di </a:t>
              </a:r>
              <a:r>
                <a:rPr lang="en-US" kern="1200" dirty="0" err="1">
                  <a:solidFill>
                    <a:schemeClr val="tx1">
                      <a:lumMod val="95000"/>
                      <a:lumOff val="5000"/>
                    </a:schemeClr>
                  </a:solidFill>
                  <a:latin typeface="Bahnschrift Condensed" panose="020B0502040204020203" pitchFamily="34" charset="0"/>
                </a:rPr>
                <a:t>neraca</a:t>
              </a:r>
              <a:r>
                <a:rPr lang="en-US" kern="1200" dirty="0">
                  <a:solidFill>
                    <a:schemeClr val="tx1">
                      <a:lumMod val="95000"/>
                      <a:lumOff val="5000"/>
                    </a:schemeClr>
                  </a:solidFill>
                  <a:latin typeface="Bahnschrift Condensed" panose="020B0502040204020203" pitchFamily="34" charset="0"/>
                </a:rPr>
                <a:t>. Total </a:t>
              </a:r>
              <a:r>
                <a:rPr lang="en-US" kern="1200" dirty="0" err="1">
                  <a:solidFill>
                    <a:schemeClr val="tx1">
                      <a:lumMod val="95000"/>
                      <a:lumOff val="5000"/>
                    </a:schemeClr>
                  </a:solidFill>
                  <a:latin typeface="Bahnschrift Condensed" panose="020B0502040204020203" pitchFamily="34" charset="0"/>
                </a:rPr>
                <a:t>aset</a:t>
              </a:r>
              <a:r>
                <a:rPr lang="en-US" kern="1200" dirty="0">
                  <a:solidFill>
                    <a:schemeClr val="tx1">
                      <a:lumMod val="95000"/>
                      <a:lumOff val="5000"/>
                    </a:schemeClr>
                  </a:solidFill>
                  <a:latin typeface="Bahnschrift Condensed" panose="020B0502040204020203" pitchFamily="34" charset="0"/>
                </a:rPr>
                <a:t> </a:t>
              </a:r>
              <a:r>
                <a:rPr lang="en-US" kern="1200" dirty="0" err="1">
                  <a:solidFill>
                    <a:schemeClr val="tx1">
                      <a:lumMod val="95000"/>
                      <a:lumOff val="5000"/>
                    </a:schemeClr>
                  </a:solidFill>
                  <a:latin typeface="Bahnschrift Condensed" panose="020B0502040204020203" pitchFamily="34" charset="0"/>
                </a:rPr>
                <a:t>akan</a:t>
              </a:r>
              <a:r>
                <a:rPr lang="en-US" kern="1200" dirty="0">
                  <a:solidFill>
                    <a:schemeClr val="tx1">
                      <a:lumMod val="95000"/>
                      <a:lumOff val="5000"/>
                    </a:schemeClr>
                  </a:solidFill>
                  <a:latin typeface="Bahnschrift Condensed" panose="020B0502040204020203" pitchFamily="34" charset="0"/>
                </a:rPr>
                <a:t> </a:t>
              </a:r>
              <a:r>
                <a:rPr lang="en-US" kern="1200" dirty="0" err="1">
                  <a:solidFill>
                    <a:schemeClr val="tx1">
                      <a:lumMod val="95000"/>
                      <a:lumOff val="5000"/>
                    </a:schemeClr>
                  </a:solidFill>
                  <a:latin typeface="Bahnschrift Condensed" panose="020B0502040204020203" pitchFamily="34" charset="0"/>
                </a:rPr>
                <a:t>semakin</a:t>
              </a:r>
              <a:r>
                <a:rPr lang="en-US" kern="1200" dirty="0">
                  <a:solidFill>
                    <a:schemeClr val="tx1">
                      <a:lumMod val="95000"/>
                      <a:lumOff val="5000"/>
                    </a:schemeClr>
                  </a:solidFill>
                  <a:latin typeface="Bahnschrift Condensed" panose="020B0502040204020203" pitchFamily="34" charset="0"/>
                </a:rPr>
                <a:t> </a:t>
              </a:r>
              <a:r>
                <a:rPr lang="en-US" kern="1200" dirty="0" err="1">
                  <a:solidFill>
                    <a:schemeClr val="tx1">
                      <a:lumMod val="95000"/>
                      <a:lumOff val="5000"/>
                    </a:schemeClr>
                  </a:solidFill>
                  <a:latin typeface="Bahnschrift Condensed" panose="020B0502040204020203" pitchFamily="34" charset="0"/>
                </a:rPr>
                <a:t>meningkat</a:t>
              </a:r>
              <a:r>
                <a:rPr lang="en-US" kern="1200" dirty="0">
                  <a:solidFill>
                    <a:schemeClr val="tx1">
                      <a:lumMod val="95000"/>
                      <a:lumOff val="5000"/>
                    </a:schemeClr>
                  </a:solidFill>
                  <a:latin typeface="Bahnschrift Condensed" panose="020B0502040204020203" pitchFamily="34" charset="0"/>
                </a:rPr>
                <a:t> yang </a:t>
              </a:r>
              <a:r>
                <a:rPr lang="en-US" kern="1200" dirty="0" err="1">
                  <a:solidFill>
                    <a:schemeClr val="tx1">
                      <a:lumMod val="95000"/>
                      <a:lumOff val="5000"/>
                    </a:schemeClr>
                  </a:solidFill>
                  <a:latin typeface="Bahnschrift Condensed" panose="020B0502040204020203" pitchFamily="34" charset="0"/>
                </a:rPr>
                <a:t>mengakibatkan</a:t>
              </a:r>
              <a:r>
                <a:rPr lang="en-US" kern="1200" dirty="0">
                  <a:solidFill>
                    <a:schemeClr val="tx1">
                      <a:lumMod val="95000"/>
                      <a:lumOff val="5000"/>
                    </a:schemeClr>
                  </a:solidFill>
                  <a:latin typeface="Bahnschrift Condensed" panose="020B0502040204020203" pitchFamily="34" charset="0"/>
                </a:rPr>
                <a:t> </a:t>
              </a:r>
              <a:r>
                <a:rPr lang="en-US" kern="1200" dirty="0" err="1">
                  <a:solidFill>
                    <a:schemeClr val="tx1">
                      <a:lumMod val="95000"/>
                      <a:lumOff val="5000"/>
                    </a:schemeClr>
                  </a:solidFill>
                  <a:latin typeface="Bahnschrift Condensed" panose="020B0502040204020203" pitchFamily="34" charset="0"/>
                </a:rPr>
                <a:t>pembagi</a:t>
              </a:r>
              <a:r>
                <a:rPr lang="en-US" kern="1200" dirty="0">
                  <a:solidFill>
                    <a:schemeClr val="tx1">
                      <a:lumMod val="95000"/>
                      <a:lumOff val="5000"/>
                    </a:schemeClr>
                  </a:solidFill>
                  <a:latin typeface="Bahnschrift Condensed" panose="020B0502040204020203" pitchFamily="34" charset="0"/>
                </a:rPr>
                <a:t> </a:t>
              </a:r>
              <a:r>
                <a:rPr lang="en-US" kern="1200" dirty="0" err="1">
                  <a:solidFill>
                    <a:schemeClr val="tx1">
                      <a:lumMod val="95000"/>
                      <a:lumOff val="5000"/>
                    </a:schemeClr>
                  </a:solidFill>
                  <a:latin typeface="Bahnschrift Condensed" panose="020B0502040204020203" pitchFamily="34" charset="0"/>
                </a:rPr>
                <a:t>dalam</a:t>
              </a:r>
              <a:r>
                <a:rPr lang="en-US" kern="1200" dirty="0">
                  <a:solidFill>
                    <a:schemeClr val="tx1">
                      <a:lumMod val="95000"/>
                      <a:lumOff val="5000"/>
                    </a:schemeClr>
                  </a:solidFill>
                  <a:latin typeface="Bahnschrift Condensed" panose="020B0502040204020203" pitchFamily="34" charset="0"/>
                </a:rPr>
                <a:t> formula ROA </a:t>
              </a:r>
              <a:r>
                <a:rPr lang="en-US" kern="1200" dirty="0" err="1">
                  <a:solidFill>
                    <a:schemeClr val="tx1">
                      <a:lumMod val="95000"/>
                      <a:lumOff val="5000"/>
                    </a:schemeClr>
                  </a:solidFill>
                  <a:latin typeface="Bahnschrift Condensed" panose="020B0502040204020203" pitchFamily="34" charset="0"/>
                </a:rPr>
                <a:t>menjadi</a:t>
              </a:r>
              <a:r>
                <a:rPr lang="en-US" kern="1200" dirty="0">
                  <a:solidFill>
                    <a:schemeClr val="tx1">
                      <a:lumMod val="95000"/>
                      <a:lumOff val="5000"/>
                    </a:schemeClr>
                  </a:solidFill>
                  <a:latin typeface="Bahnschrift Condensed" panose="020B0502040204020203" pitchFamily="34" charset="0"/>
                </a:rPr>
                <a:t> </a:t>
              </a:r>
              <a:r>
                <a:rPr lang="en-US" kern="1200" dirty="0" err="1">
                  <a:solidFill>
                    <a:schemeClr val="tx1">
                      <a:lumMod val="95000"/>
                      <a:lumOff val="5000"/>
                    </a:schemeClr>
                  </a:solidFill>
                  <a:latin typeface="Bahnschrift Condensed" panose="020B0502040204020203" pitchFamily="34" charset="0"/>
                </a:rPr>
                <a:t>semakin</a:t>
              </a:r>
              <a:r>
                <a:rPr lang="en-US" kern="1200" dirty="0">
                  <a:solidFill>
                    <a:schemeClr val="tx1">
                      <a:lumMod val="95000"/>
                      <a:lumOff val="5000"/>
                    </a:schemeClr>
                  </a:solidFill>
                  <a:latin typeface="Bahnschrift Condensed" panose="020B0502040204020203" pitchFamily="34" charset="0"/>
                </a:rPr>
                <a:t> </a:t>
              </a:r>
              <a:r>
                <a:rPr lang="en-US" kern="1200" dirty="0" err="1">
                  <a:solidFill>
                    <a:schemeClr val="tx1">
                      <a:lumMod val="95000"/>
                      <a:lumOff val="5000"/>
                    </a:schemeClr>
                  </a:solidFill>
                  <a:latin typeface="Bahnschrift Condensed" panose="020B0502040204020203" pitchFamily="34" charset="0"/>
                </a:rPr>
                <a:t>besar</a:t>
              </a:r>
              <a:r>
                <a:rPr lang="en-US" kern="1200" dirty="0">
                  <a:solidFill>
                    <a:schemeClr val="tx1">
                      <a:lumMod val="95000"/>
                      <a:lumOff val="5000"/>
                    </a:schemeClr>
                  </a:solidFill>
                  <a:latin typeface="Bahnschrift Condensed" panose="020B0502040204020203" pitchFamily="34" charset="0"/>
                </a:rPr>
                <a:t>. </a:t>
              </a:r>
              <a:r>
                <a:rPr lang="en-US" kern="1200" dirty="0" err="1">
                  <a:solidFill>
                    <a:schemeClr val="tx1">
                      <a:lumMod val="95000"/>
                      <a:lumOff val="5000"/>
                    </a:schemeClr>
                  </a:solidFill>
                  <a:latin typeface="Bahnschrift Condensed" panose="020B0502040204020203" pitchFamily="34" charset="0"/>
                </a:rPr>
                <a:t>Hasilnya</a:t>
              </a:r>
              <a:r>
                <a:rPr lang="en-US" kern="1200" dirty="0">
                  <a:solidFill>
                    <a:schemeClr val="tx1">
                      <a:lumMod val="95000"/>
                      <a:lumOff val="5000"/>
                    </a:schemeClr>
                  </a:solidFill>
                  <a:latin typeface="Bahnschrift Condensed" panose="020B0502040204020203" pitchFamily="34" charset="0"/>
                </a:rPr>
                <a:t> </a:t>
              </a:r>
              <a:r>
                <a:rPr lang="en-US" kern="1200" dirty="0" err="1">
                  <a:solidFill>
                    <a:schemeClr val="tx1">
                      <a:lumMod val="95000"/>
                      <a:lumOff val="5000"/>
                    </a:schemeClr>
                  </a:solidFill>
                  <a:latin typeface="Bahnschrift Condensed" panose="020B0502040204020203" pitchFamily="34" charset="0"/>
                </a:rPr>
                <a:t>adalah</a:t>
              </a:r>
              <a:r>
                <a:rPr lang="en-US" kern="1200" dirty="0">
                  <a:solidFill>
                    <a:schemeClr val="tx1">
                      <a:lumMod val="95000"/>
                      <a:lumOff val="5000"/>
                    </a:schemeClr>
                  </a:solidFill>
                  <a:latin typeface="Bahnschrift Condensed" panose="020B0502040204020203" pitchFamily="34" charset="0"/>
                </a:rPr>
                <a:t> </a:t>
              </a:r>
              <a:r>
                <a:rPr lang="en-US" kern="1200">
                  <a:solidFill>
                    <a:schemeClr val="tx1">
                      <a:lumMod val="95000"/>
                      <a:lumOff val="5000"/>
                    </a:schemeClr>
                  </a:solidFill>
                  <a:latin typeface="Bahnschrift Condensed" panose="020B0502040204020203" pitchFamily="34" charset="0"/>
                </a:rPr>
                <a:t>ROA yang semakin</a:t>
              </a:r>
              <a:r>
                <a:rPr lang="en-US" kern="1200" dirty="0">
                  <a:solidFill>
                    <a:schemeClr val="tx1">
                      <a:lumMod val="95000"/>
                      <a:lumOff val="5000"/>
                    </a:schemeClr>
                  </a:solidFill>
                  <a:latin typeface="Bahnschrift Condensed" panose="020B0502040204020203" pitchFamily="34" charset="0"/>
                </a:rPr>
                <a:t> </a:t>
              </a:r>
              <a:r>
                <a:rPr lang="en-US" kern="1200" dirty="0" err="1">
                  <a:solidFill>
                    <a:schemeClr val="tx1">
                      <a:lumMod val="95000"/>
                      <a:lumOff val="5000"/>
                    </a:schemeClr>
                  </a:solidFill>
                  <a:latin typeface="Bahnschrift Condensed" panose="020B0502040204020203" pitchFamily="34" charset="0"/>
                </a:rPr>
                <a:t>kecil</a:t>
              </a:r>
              <a:r>
                <a:rPr lang="en-US" kern="1200" dirty="0">
                  <a:solidFill>
                    <a:schemeClr val="tx1">
                      <a:lumMod val="95000"/>
                      <a:lumOff val="5000"/>
                    </a:schemeClr>
                  </a:solidFill>
                  <a:latin typeface="Bahnschrift Condensed" panose="020B0502040204020203" pitchFamily="34" charset="0"/>
                </a:rPr>
                <a:t> </a:t>
              </a:r>
              <a:r>
                <a:rPr lang="en-US" kern="1200" dirty="0" err="1">
                  <a:solidFill>
                    <a:schemeClr val="tx1">
                      <a:lumMod val="95000"/>
                      <a:lumOff val="5000"/>
                    </a:schemeClr>
                  </a:solidFill>
                  <a:latin typeface="Bahnschrift Condensed" panose="020B0502040204020203" pitchFamily="34" charset="0"/>
                </a:rPr>
                <a:t>jika</a:t>
              </a:r>
              <a:r>
                <a:rPr lang="en-US" kern="1200" dirty="0">
                  <a:solidFill>
                    <a:schemeClr val="tx1">
                      <a:lumMod val="95000"/>
                      <a:lumOff val="5000"/>
                    </a:schemeClr>
                  </a:solidFill>
                  <a:latin typeface="Bahnschrift Condensed" panose="020B0502040204020203" pitchFamily="34" charset="0"/>
                </a:rPr>
                <a:t> </a:t>
              </a:r>
              <a:r>
                <a:rPr lang="en-US" kern="1200" dirty="0" err="1">
                  <a:solidFill>
                    <a:schemeClr val="tx1">
                      <a:lumMod val="95000"/>
                      <a:lumOff val="5000"/>
                    </a:schemeClr>
                  </a:solidFill>
                  <a:latin typeface="Bahnschrift Condensed" panose="020B0502040204020203" pitchFamily="34" charset="0"/>
                </a:rPr>
                <a:t>perusahan</a:t>
              </a:r>
              <a:r>
                <a:rPr lang="en-US" kern="1200" dirty="0">
                  <a:solidFill>
                    <a:schemeClr val="tx1">
                      <a:lumMod val="95000"/>
                      <a:lumOff val="5000"/>
                    </a:schemeClr>
                  </a:solidFill>
                  <a:latin typeface="Bahnschrift Condensed" panose="020B0502040204020203" pitchFamily="34" charset="0"/>
                </a:rPr>
                <a:t> </a:t>
              </a:r>
              <a:r>
                <a:rPr lang="en-US" kern="1200" dirty="0" err="1">
                  <a:solidFill>
                    <a:schemeClr val="tx1">
                      <a:lumMod val="95000"/>
                      <a:lumOff val="5000"/>
                    </a:schemeClr>
                  </a:solidFill>
                  <a:latin typeface="Bahnschrift Condensed" panose="020B0502040204020203" pitchFamily="34" charset="0"/>
                </a:rPr>
                <a:t>menggunakan</a:t>
              </a:r>
              <a:r>
                <a:rPr lang="en-US" kern="1200" dirty="0">
                  <a:solidFill>
                    <a:schemeClr val="tx1">
                      <a:lumMod val="95000"/>
                      <a:lumOff val="5000"/>
                    </a:schemeClr>
                  </a:solidFill>
                  <a:latin typeface="Bahnschrift Condensed" panose="020B0502040204020203" pitchFamily="34" charset="0"/>
                </a:rPr>
                <a:t> utang </a:t>
              </a:r>
              <a:r>
                <a:rPr lang="en-US" kern="1200" dirty="0" err="1">
                  <a:solidFill>
                    <a:schemeClr val="tx1">
                      <a:lumMod val="95000"/>
                      <a:lumOff val="5000"/>
                    </a:schemeClr>
                  </a:solidFill>
                  <a:latin typeface="Bahnschrift Condensed" panose="020B0502040204020203" pitchFamily="34" charset="0"/>
                </a:rPr>
                <a:t>untuk</a:t>
              </a:r>
              <a:r>
                <a:rPr lang="en-US" kern="1200" dirty="0">
                  <a:solidFill>
                    <a:schemeClr val="tx1">
                      <a:lumMod val="95000"/>
                      <a:lumOff val="5000"/>
                    </a:schemeClr>
                  </a:solidFill>
                  <a:latin typeface="Bahnschrift Condensed" panose="020B0502040204020203" pitchFamily="34" charset="0"/>
                </a:rPr>
                <a:t> </a:t>
              </a:r>
              <a:r>
                <a:rPr lang="en-US" kern="1200" dirty="0" err="1">
                  <a:solidFill>
                    <a:schemeClr val="tx1">
                      <a:lumMod val="95000"/>
                      <a:lumOff val="5000"/>
                    </a:schemeClr>
                  </a:solidFill>
                  <a:latin typeface="Bahnschrift Condensed" panose="020B0502040204020203" pitchFamily="34" charset="0"/>
                </a:rPr>
                <a:t>membli</a:t>
              </a:r>
              <a:r>
                <a:rPr lang="en-US" kern="1200" dirty="0">
                  <a:solidFill>
                    <a:schemeClr val="tx1">
                      <a:lumMod val="95000"/>
                      <a:lumOff val="5000"/>
                    </a:schemeClr>
                  </a:solidFill>
                  <a:latin typeface="Bahnschrift Condensed" panose="020B0502040204020203" pitchFamily="34" charset="0"/>
                </a:rPr>
                <a:t> </a:t>
              </a:r>
              <a:r>
                <a:rPr lang="en-US" kern="1200" dirty="0" err="1">
                  <a:solidFill>
                    <a:schemeClr val="tx1">
                      <a:lumMod val="95000"/>
                      <a:lumOff val="5000"/>
                    </a:schemeClr>
                  </a:solidFill>
                  <a:latin typeface="Bahnschrift Condensed" panose="020B0502040204020203" pitchFamily="34" charset="0"/>
                </a:rPr>
                <a:t>aset</a:t>
              </a:r>
              <a:endParaRPr lang="en-ID" kern="1200" dirty="0">
                <a:solidFill>
                  <a:schemeClr val="tx1">
                    <a:lumMod val="95000"/>
                    <a:lumOff val="5000"/>
                  </a:schemeClr>
                </a:solidFill>
                <a:latin typeface="Bahnschrift Condensed" panose="020B0502040204020203" pitchFamily="34" charset="0"/>
              </a:endParaRPr>
            </a:p>
          </p:txBody>
        </p:sp>
        <p:sp>
          <p:nvSpPr>
            <p:cNvPr id="40" name="Rectangle 39">
              <a:extLst>
                <a:ext uri="{FF2B5EF4-FFF2-40B4-BE49-F238E27FC236}">
                  <a16:creationId xmlns:a16="http://schemas.microsoft.com/office/drawing/2014/main" xmlns="" id="{4920CE49-DD97-43C4-81AB-7B453D862671}"/>
                </a:ext>
              </a:extLst>
            </p:cNvPr>
            <p:cNvSpPr/>
            <p:nvPr/>
          </p:nvSpPr>
          <p:spPr>
            <a:xfrm>
              <a:off x="2156867" y="4672342"/>
              <a:ext cx="1116010" cy="1674015"/>
            </a:xfrm>
            <a:prstGeom prst="rect">
              <a:avLst/>
            </a:prstGeom>
            <a:blipFill>
              <a:blip r:embed="rId4">
                <a:extLst>
                  <a:ext uri="{28A0092B-C50C-407E-A947-70E740481C1C}">
                    <a14:useLocalDpi xmlns:a14="http://schemas.microsoft.com/office/drawing/2010/main" val="0"/>
                  </a:ext>
                </a:extLst>
              </a:blip>
              <a:srcRect/>
              <a:stretch>
                <a:fillRect l="-45000" r="-45000"/>
              </a:stretch>
            </a:blipFill>
          </p:spPr>
          <p:style>
            <a:lnRef idx="2">
              <a:schemeClr val="lt1">
                <a:hueOff val="0"/>
                <a:satOff val="0"/>
                <a:lumOff val="0"/>
                <a:alphaOff val="0"/>
              </a:schemeClr>
            </a:lnRef>
            <a:fillRef idx="1">
              <a:scrgbClr r="0" g="0" b="0"/>
            </a:fillRef>
            <a:effectRef idx="0">
              <a:schemeClr val="accent5">
                <a:tint val="50000"/>
                <a:hueOff val="-10682366"/>
                <a:satOff val="47617"/>
                <a:lumOff val="4207"/>
                <a:alphaOff val="0"/>
              </a:schemeClr>
            </a:effectRef>
            <a:fontRef idx="minor">
              <a:schemeClr val="lt1">
                <a:hueOff val="0"/>
                <a:satOff val="0"/>
                <a:lumOff val="0"/>
                <a:alphaOff val="0"/>
              </a:schemeClr>
            </a:fontRef>
          </p:style>
        </p:sp>
      </p:grpSp>
      <p:sp>
        <p:nvSpPr>
          <p:cNvPr id="3" name="Rectangle 2">
            <a:extLst>
              <a:ext uri="{FF2B5EF4-FFF2-40B4-BE49-F238E27FC236}">
                <a16:creationId xmlns:a16="http://schemas.microsoft.com/office/drawing/2014/main" xmlns="" id="{ECF28C98-3B18-464B-B772-0C9C330247CC}"/>
              </a:ext>
            </a:extLst>
          </p:cNvPr>
          <p:cNvSpPr/>
          <p:nvPr/>
        </p:nvSpPr>
        <p:spPr>
          <a:xfrm>
            <a:off x="9774223" y="1235585"/>
            <a:ext cx="2285697" cy="369332"/>
          </a:xfrm>
          <a:prstGeom prst="rect">
            <a:avLst/>
          </a:prstGeom>
          <a:ln>
            <a:noFill/>
          </a:ln>
          <a:scene3d>
            <a:camera prst="isometricLeftDown"/>
            <a:lightRig rig="threePt" dir="t"/>
          </a:scene3d>
        </p:spPr>
        <p:txBody>
          <a:bodyPr wrap="square">
            <a:spAutoFit/>
          </a:bodyPr>
          <a:lstStyle/>
          <a:p>
            <a:r>
              <a:rPr lang="en-US" dirty="0" err="1">
                <a:latin typeface="Bahnschrift Condensed" panose="020B0502040204020203" pitchFamily="34" charset="0"/>
              </a:rPr>
              <a:t>Alasan</a:t>
            </a:r>
            <a:r>
              <a:rPr lang="en-US" dirty="0">
                <a:latin typeface="Bahnschrift Condensed" panose="020B0502040204020203" pitchFamily="34" charset="0"/>
              </a:rPr>
              <a:t> yang </a:t>
            </a:r>
            <a:r>
              <a:rPr lang="en-US" dirty="0" err="1">
                <a:latin typeface="Bahnschrift Condensed" panose="020B0502040204020203" pitchFamily="34" charset="0"/>
              </a:rPr>
              <a:t>Tidak</a:t>
            </a:r>
            <a:r>
              <a:rPr lang="en-US" dirty="0">
                <a:latin typeface="Bahnschrift Condensed" panose="020B0502040204020203" pitchFamily="34" charset="0"/>
              </a:rPr>
              <a:t> </a:t>
            </a:r>
            <a:r>
              <a:rPr lang="en-US" dirty="0" err="1">
                <a:latin typeface="Bahnschrift Condensed" panose="020B0502040204020203" pitchFamily="34" charset="0"/>
              </a:rPr>
              <a:t>benar</a:t>
            </a:r>
            <a:r>
              <a:rPr lang="en-US" dirty="0">
                <a:latin typeface="Bahnschrift Condensed" panose="020B0502040204020203" pitchFamily="34" charset="0"/>
              </a:rPr>
              <a:t> : </a:t>
            </a:r>
            <a:endParaRPr lang="en-ID" dirty="0"/>
          </a:p>
        </p:txBody>
      </p:sp>
      <p:sp>
        <p:nvSpPr>
          <p:cNvPr id="5" name="Title 1">
            <a:extLst>
              <a:ext uri="{FF2B5EF4-FFF2-40B4-BE49-F238E27FC236}">
                <a16:creationId xmlns:a16="http://schemas.microsoft.com/office/drawing/2014/main" xmlns="" id="{FB198BB9-0D1B-4D0B-8EDA-B1C40E93DD7C}"/>
              </a:ext>
            </a:extLst>
          </p:cNvPr>
          <p:cNvSpPr txBox="1">
            <a:spLocks/>
          </p:cNvSpPr>
          <p:nvPr/>
        </p:nvSpPr>
        <p:spPr>
          <a:xfrm>
            <a:off x="8744299" y="1420251"/>
            <a:ext cx="4082815" cy="854012"/>
          </a:xfrm>
          <a:prstGeom prst="rect">
            <a:avLst/>
          </a:prstGeom>
          <a:scene3d>
            <a:camera prst="isometricOffAxis1Left"/>
            <a:lightRig rig="threePt" dir="t"/>
          </a:scene3d>
        </p:spPr>
        <p:txBody>
          <a:bodyPr>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lnSpc>
                <a:spcPct val="120000"/>
              </a:lnSpc>
            </a:pPr>
            <a:r>
              <a:rPr lang="en-US" sz="4800" dirty="0" err="1">
                <a:latin typeface="Bernard MT Condensed" panose="02050806060905020404" pitchFamily="18" charset="0"/>
              </a:rPr>
              <a:t>Meningkatkan</a:t>
            </a:r>
            <a:r>
              <a:rPr lang="en-US" sz="4800" dirty="0">
                <a:latin typeface="Bernard MT Condensed" panose="02050806060905020404" pitchFamily="18" charset="0"/>
              </a:rPr>
              <a:t> </a:t>
            </a:r>
          </a:p>
          <a:p>
            <a:pPr algn="ctr">
              <a:lnSpc>
                <a:spcPct val="120000"/>
              </a:lnSpc>
            </a:pPr>
            <a:r>
              <a:rPr lang="en-US" sz="4800" dirty="0">
                <a:latin typeface="Bernard MT Condensed" panose="02050806060905020404" pitchFamily="18" charset="0"/>
              </a:rPr>
              <a:t>ROA</a:t>
            </a:r>
          </a:p>
        </p:txBody>
      </p:sp>
      <p:sp>
        <p:nvSpPr>
          <p:cNvPr id="6" name="Slide Number Placeholder 5">
            <a:extLst>
              <a:ext uri="{FF2B5EF4-FFF2-40B4-BE49-F238E27FC236}">
                <a16:creationId xmlns:a16="http://schemas.microsoft.com/office/drawing/2014/main" xmlns="" id="{D47EBD23-4785-4CCD-A59F-AB8287280EC9}"/>
              </a:ext>
            </a:extLst>
          </p:cNvPr>
          <p:cNvSpPr>
            <a:spLocks noGrp="1"/>
          </p:cNvSpPr>
          <p:nvPr>
            <p:ph type="sldNum" sz="quarter" idx="12"/>
          </p:nvPr>
        </p:nvSpPr>
        <p:spPr/>
        <p:txBody>
          <a:bodyPr/>
          <a:lstStyle/>
          <a:p>
            <a:fld id="{B38049E5-7B53-4E85-8972-7D6C4BCE5BB9}" type="slidenum">
              <a:rPr lang="en-US" noProof="0" smtClean="0"/>
              <a:t>17</a:t>
            </a:fld>
            <a:endParaRPr lang="en-US" noProof="0" dirty="0"/>
          </a:p>
        </p:txBody>
      </p:sp>
    </p:spTree>
    <p:extLst>
      <p:ext uri="{BB962C8B-B14F-4D97-AF65-F5344CB8AC3E}">
        <p14:creationId xmlns:p14="http://schemas.microsoft.com/office/powerpoint/2010/main" val="2311833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BC9891-6751-47AC-8441-AE5A5C595301}"/>
              </a:ext>
            </a:extLst>
          </p:cNvPr>
          <p:cNvSpPr>
            <a:spLocks noGrp="1"/>
          </p:cNvSpPr>
          <p:nvPr>
            <p:ph type="title"/>
          </p:nvPr>
        </p:nvSpPr>
        <p:spPr/>
        <p:txBody>
          <a:bodyPr>
            <a:normAutofit/>
          </a:bodyPr>
          <a:lstStyle/>
          <a:p>
            <a:r>
              <a:rPr lang="en-US" sz="3200" dirty="0" err="1"/>
              <a:t>Tujuan</a:t>
            </a:r>
            <a:r>
              <a:rPr lang="en-US" sz="3200" dirty="0"/>
              <a:t> </a:t>
            </a:r>
            <a:r>
              <a:rPr lang="en-US" sz="3200" dirty="0" err="1"/>
              <a:t>Pendirian</a:t>
            </a:r>
            <a:r>
              <a:rPr lang="en-US" sz="3200" dirty="0"/>
              <a:t> </a:t>
            </a:r>
            <a:r>
              <a:rPr lang="en-US" sz="3200" dirty="0" err="1"/>
              <a:t>Pegadaian</a:t>
            </a:r>
            <a:r>
              <a:rPr lang="en-US" sz="3200" dirty="0"/>
              <a:t> </a:t>
            </a:r>
            <a:br>
              <a:rPr lang="en-US" sz="3200" dirty="0"/>
            </a:br>
            <a:r>
              <a:rPr lang="en-US" sz="3200" dirty="0"/>
              <a:t>(PP No. 10 </a:t>
            </a:r>
            <a:r>
              <a:rPr lang="en-US" sz="3200" dirty="0" err="1"/>
              <a:t>Tahun</a:t>
            </a:r>
            <a:r>
              <a:rPr lang="en-US" sz="3200" dirty="0"/>
              <a:t> 1990)</a:t>
            </a:r>
          </a:p>
        </p:txBody>
      </p:sp>
      <p:sp>
        <p:nvSpPr>
          <p:cNvPr id="4" name="Text Placeholder 3">
            <a:extLst>
              <a:ext uri="{FF2B5EF4-FFF2-40B4-BE49-F238E27FC236}">
                <a16:creationId xmlns:a16="http://schemas.microsoft.com/office/drawing/2014/main" xmlns="" id="{5F0C8121-738F-4674-914D-B3EE5ED89F54}"/>
              </a:ext>
            </a:extLst>
          </p:cNvPr>
          <p:cNvSpPr>
            <a:spLocks noGrp="1"/>
          </p:cNvSpPr>
          <p:nvPr>
            <p:ph type="body" sz="quarter" idx="14"/>
          </p:nvPr>
        </p:nvSpPr>
        <p:spPr/>
        <p:txBody>
          <a:bodyPr/>
          <a:lstStyle/>
          <a:p>
            <a:r>
              <a:rPr lang="en-US" sz="1900" dirty="0" err="1">
                <a:solidFill>
                  <a:srgbClr val="1F497D"/>
                </a:solidFill>
                <a:latin typeface="Bahnschrift Condensed" panose="020B0502040204020203" pitchFamily="34" charset="0"/>
              </a:rPr>
              <a:t>Adalah</a:t>
            </a:r>
            <a:r>
              <a:rPr lang="en-US" sz="1900" dirty="0">
                <a:solidFill>
                  <a:srgbClr val="1F497D"/>
                </a:solidFill>
                <a:latin typeface="Bahnschrift Condensed" panose="020B0502040204020203" pitchFamily="34" charset="0"/>
              </a:rPr>
              <a:t> </a:t>
            </a:r>
            <a:r>
              <a:rPr lang="en-US" sz="1900" dirty="0" err="1">
                <a:solidFill>
                  <a:srgbClr val="1F497D"/>
                </a:solidFill>
                <a:latin typeface="Bahnschrift Condensed" panose="020B0502040204020203" pitchFamily="34" charset="0"/>
              </a:rPr>
              <a:t>usaha</a:t>
            </a:r>
            <a:r>
              <a:rPr lang="en-US" sz="1900" dirty="0">
                <a:solidFill>
                  <a:srgbClr val="1F497D"/>
                </a:solidFill>
                <a:latin typeface="Bahnschrift Condensed" panose="020B0502040204020203" pitchFamily="34" charset="0"/>
              </a:rPr>
              <a:t> </a:t>
            </a:r>
            <a:r>
              <a:rPr lang="en-US" sz="1900" dirty="0" err="1">
                <a:solidFill>
                  <a:srgbClr val="1F497D"/>
                </a:solidFill>
                <a:latin typeface="Bahnschrift Condensed" panose="020B0502040204020203" pitchFamily="34" charset="0"/>
              </a:rPr>
              <a:t>pembayaran</a:t>
            </a:r>
            <a:r>
              <a:rPr lang="en-US" sz="1900" dirty="0">
                <a:solidFill>
                  <a:srgbClr val="1F497D"/>
                </a:solidFill>
                <a:latin typeface="Bahnschrift Condensed" panose="020B0502040204020203" pitchFamily="34" charset="0"/>
              </a:rPr>
              <a:t> </a:t>
            </a:r>
            <a:r>
              <a:rPr lang="en-US" sz="1900" dirty="0" err="1">
                <a:solidFill>
                  <a:srgbClr val="1F497D"/>
                </a:solidFill>
                <a:latin typeface="Bahnschrift Condensed" panose="020B0502040204020203" pitchFamily="34" charset="0"/>
              </a:rPr>
              <a:t>dengan</a:t>
            </a:r>
            <a:r>
              <a:rPr lang="en-US" sz="1900" dirty="0">
                <a:solidFill>
                  <a:srgbClr val="1F497D"/>
                </a:solidFill>
                <a:latin typeface="Bahnschrift Condensed" panose="020B0502040204020203" pitchFamily="34" charset="0"/>
              </a:rPr>
              <a:t> </a:t>
            </a:r>
            <a:r>
              <a:rPr lang="en-US" sz="1900" dirty="0" err="1">
                <a:solidFill>
                  <a:srgbClr val="1F497D"/>
                </a:solidFill>
                <a:latin typeface="Bahnschrift Condensed" panose="020B0502040204020203" pitchFamily="34" charset="0"/>
              </a:rPr>
              <a:t>jaminan</a:t>
            </a:r>
            <a:r>
              <a:rPr lang="en-US" sz="1900" dirty="0">
                <a:solidFill>
                  <a:srgbClr val="1F497D"/>
                </a:solidFill>
                <a:latin typeface="Bahnschrift Condensed" panose="020B0502040204020203" pitchFamily="34" charset="0"/>
              </a:rPr>
              <a:t> </a:t>
            </a:r>
            <a:r>
              <a:rPr lang="en-US" sz="1900" dirty="0" err="1">
                <a:solidFill>
                  <a:srgbClr val="1F497D"/>
                </a:solidFill>
                <a:latin typeface="Bahnschrift Condensed" panose="020B0502040204020203" pitchFamily="34" charset="0"/>
              </a:rPr>
              <a:t>barang</a:t>
            </a:r>
            <a:r>
              <a:rPr lang="en-US" sz="1900" dirty="0">
                <a:solidFill>
                  <a:srgbClr val="1F497D"/>
                </a:solidFill>
                <a:latin typeface="Bahnschrift Condensed" panose="020B0502040204020203" pitchFamily="34" charset="0"/>
              </a:rPr>
              <a:t> </a:t>
            </a:r>
            <a:r>
              <a:rPr lang="en-US" sz="1900" dirty="0" err="1">
                <a:solidFill>
                  <a:srgbClr val="1F497D"/>
                </a:solidFill>
                <a:latin typeface="Bahnschrift Condensed" panose="020B0502040204020203" pitchFamily="34" charset="0"/>
              </a:rPr>
              <a:t>bergerak</a:t>
            </a:r>
            <a:r>
              <a:rPr lang="en-US" sz="1900" dirty="0">
                <a:solidFill>
                  <a:srgbClr val="1F497D"/>
                </a:solidFill>
                <a:latin typeface="Bahnschrift Condensed" panose="020B0502040204020203" pitchFamily="34" charset="0"/>
              </a:rPr>
              <a:t>. </a:t>
            </a:r>
            <a:r>
              <a:rPr lang="en-US" sz="1900" dirty="0" err="1">
                <a:solidFill>
                  <a:srgbClr val="1F497D"/>
                </a:solidFill>
                <a:latin typeface="Bahnschrift Condensed" panose="020B0502040204020203" pitchFamily="34" charset="0"/>
              </a:rPr>
              <a:t>Perum</a:t>
            </a:r>
            <a:r>
              <a:rPr lang="en-US" sz="1900" dirty="0">
                <a:solidFill>
                  <a:srgbClr val="1F497D"/>
                </a:solidFill>
                <a:latin typeface="Bahnschrift Condensed" panose="020B0502040204020203" pitchFamily="34" charset="0"/>
              </a:rPr>
              <a:t> </a:t>
            </a:r>
            <a:r>
              <a:rPr lang="en-US" sz="1900" dirty="0" err="1">
                <a:solidFill>
                  <a:srgbClr val="1F497D"/>
                </a:solidFill>
                <a:latin typeface="Bahnschrift Condensed" panose="020B0502040204020203" pitchFamily="34" charset="0"/>
              </a:rPr>
              <a:t>pegadaian</a:t>
            </a:r>
            <a:r>
              <a:rPr lang="en-US" sz="1900" dirty="0">
                <a:solidFill>
                  <a:srgbClr val="1F497D"/>
                </a:solidFill>
                <a:latin typeface="Bahnschrift Condensed" panose="020B0502040204020203" pitchFamily="34" charset="0"/>
              </a:rPr>
              <a:t> </a:t>
            </a:r>
            <a:r>
              <a:rPr lang="en-US" sz="1900" dirty="0" err="1">
                <a:solidFill>
                  <a:srgbClr val="1F497D"/>
                </a:solidFill>
                <a:latin typeface="Bahnschrift Condensed" panose="020B0502040204020203" pitchFamily="34" charset="0"/>
              </a:rPr>
              <a:t>merupakan</a:t>
            </a:r>
            <a:r>
              <a:rPr lang="en-US" sz="1900" dirty="0">
                <a:solidFill>
                  <a:srgbClr val="1F497D"/>
                </a:solidFill>
                <a:latin typeface="Bahnschrift Condensed" panose="020B0502040204020203" pitchFamily="34" charset="0"/>
              </a:rPr>
              <a:t> unit </a:t>
            </a:r>
            <a:r>
              <a:rPr lang="en-US" sz="1900" dirty="0" err="1">
                <a:solidFill>
                  <a:srgbClr val="1F497D"/>
                </a:solidFill>
                <a:latin typeface="Bahnschrift Condensed" panose="020B0502040204020203" pitchFamily="34" charset="0"/>
              </a:rPr>
              <a:t>usaha</a:t>
            </a:r>
            <a:r>
              <a:rPr lang="en-US" sz="1900" dirty="0">
                <a:solidFill>
                  <a:srgbClr val="1F497D"/>
                </a:solidFill>
                <a:latin typeface="Bahnschrift Condensed" panose="020B0502040204020203" pitchFamily="34" charset="0"/>
              </a:rPr>
              <a:t> </a:t>
            </a:r>
            <a:r>
              <a:rPr lang="en-US" sz="1900" dirty="0" err="1">
                <a:solidFill>
                  <a:srgbClr val="1F497D"/>
                </a:solidFill>
                <a:latin typeface="Bahnschrift Condensed" panose="020B0502040204020203" pitchFamily="34" charset="0"/>
              </a:rPr>
              <a:t>yg</a:t>
            </a:r>
            <a:r>
              <a:rPr lang="en-US" sz="1900" dirty="0">
                <a:solidFill>
                  <a:srgbClr val="1F497D"/>
                </a:solidFill>
                <a:latin typeface="Bahnschrift Condensed" panose="020B0502040204020203" pitchFamily="34" charset="0"/>
              </a:rPr>
              <a:t> </a:t>
            </a:r>
            <a:r>
              <a:rPr lang="en-US" sz="1900" dirty="0" err="1">
                <a:solidFill>
                  <a:srgbClr val="1F497D"/>
                </a:solidFill>
                <a:latin typeface="Bahnschrift Condensed" panose="020B0502040204020203" pitchFamily="34" charset="0"/>
              </a:rPr>
              <a:t>memperoleh</a:t>
            </a:r>
            <a:r>
              <a:rPr lang="en-US" sz="1900" dirty="0">
                <a:solidFill>
                  <a:srgbClr val="1F497D"/>
                </a:solidFill>
                <a:latin typeface="Bahnschrift Condensed" panose="020B0502040204020203" pitchFamily="34" charset="0"/>
              </a:rPr>
              <a:t> </a:t>
            </a:r>
            <a:r>
              <a:rPr lang="en-US" sz="1900" dirty="0" err="1">
                <a:solidFill>
                  <a:srgbClr val="1F497D"/>
                </a:solidFill>
                <a:latin typeface="Bahnschrift Condensed" panose="020B0502040204020203" pitchFamily="34" charset="0"/>
              </a:rPr>
              <a:t>monopoli</a:t>
            </a:r>
            <a:r>
              <a:rPr lang="en-US" sz="1900" dirty="0">
                <a:solidFill>
                  <a:srgbClr val="1F497D"/>
                </a:solidFill>
                <a:latin typeface="Bahnschrift Condensed" panose="020B0502040204020203" pitchFamily="34" charset="0"/>
              </a:rPr>
              <a:t> </a:t>
            </a:r>
            <a:r>
              <a:rPr lang="en-US" sz="1900" dirty="0" err="1">
                <a:solidFill>
                  <a:srgbClr val="1F497D"/>
                </a:solidFill>
                <a:latin typeface="Bahnschrift Condensed" panose="020B0502040204020203" pitchFamily="34" charset="0"/>
              </a:rPr>
              <a:t>pelakasanaan</a:t>
            </a:r>
            <a:r>
              <a:rPr lang="en-US" sz="1900" dirty="0">
                <a:solidFill>
                  <a:srgbClr val="1F497D"/>
                </a:solidFill>
                <a:latin typeface="Bahnschrift Condensed" panose="020B0502040204020203" pitchFamily="34" charset="0"/>
              </a:rPr>
              <a:t> </a:t>
            </a:r>
            <a:r>
              <a:rPr lang="en-US" sz="1900" dirty="0" err="1">
                <a:solidFill>
                  <a:srgbClr val="1F497D"/>
                </a:solidFill>
                <a:latin typeface="Bahnschrift Condensed" panose="020B0502040204020203" pitchFamily="34" charset="0"/>
              </a:rPr>
              <a:t>pegadaian</a:t>
            </a:r>
            <a:r>
              <a:rPr lang="en-US" sz="1900" dirty="0">
                <a:solidFill>
                  <a:srgbClr val="1F497D"/>
                </a:solidFill>
                <a:latin typeface="Bahnschrift Condensed" panose="020B0502040204020203" pitchFamily="34" charset="0"/>
              </a:rPr>
              <a:t> di Indonesia.</a:t>
            </a:r>
          </a:p>
        </p:txBody>
      </p:sp>
      <p:pic>
        <p:nvPicPr>
          <p:cNvPr id="9234" name="Picture 18" descr="2.645 Nasabah Pegadaian Dapatkan Relaksasi">
            <a:extLst>
              <a:ext uri="{FF2B5EF4-FFF2-40B4-BE49-F238E27FC236}">
                <a16:creationId xmlns:a16="http://schemas.microsoft.com/office/drawing/2014/main" xmlns="" id="{BC23A4D2-A824-4115-864D-7A4E7A9E53A2}"/>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l="5293" r="529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Diagram 11">
            <a:extLst>
              <a:ext uri="{FF2B5EF4-FFF2-40B4-BE49-F238E27FC236}">
                <a16:creationId xmlns:a16="http://schemas.microsoft.com/office/drawing/2014/main" xmlns="" id="{7E14AF89-AD67-49D8-9A5B-353BC3A9BCE5}"/>
              </a:ext>
            </a:extLst>
          </p:cNvPr>
          <p:cNvGraphicFramePr/>
          <p:nvPr>
            <p:extLst>
              <p:ext uri="{D42A27DB-BD31-4B8C-83A1-F6EECF244321}">
                <p14:modId xmlns:p14="http://schemas.microsoft.com/office/powerpoint/2010/main" val="4075797324"/>
              </p:ext>
            </p:extLst>
          </p:nvPr>
        </p:nvGraphicFramePr>
        <p:xfrm>
          <a:off x="6096000" y="668595"/>
          <a:ext cx="6096000" cy="68784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Slide Number Placeholder 14">
            <a:extLst>
              <a:ext uri="{FF2B5EF4-FFF2-40B4-BE49-F238E27FC236}">
                <a16:creationId xmlns:a16="http://schemas.microsoft.com/office/drawing/2014/main" xmlns="" id="{17673457-DCEE-4567-878C-58068209F312}"/>
              </a:ext>
            </a:extLst>
          </p:cNvPr>
          <p:cNvSpPr>
            <a:spLocks noGrp="1"/>
          </p:cNvSpPr>
          <p:nvPr>
            <p:ph type="sldNum" sz="quarter" idx="12"/>
          </p:nvPr>
        </p:nvSpPr>
        <p:spPr/>
        <p:txBody>
          <a:bodyPr/>
          <a:lstStyle/>
          <a:p>
            <a:fld id="{B38049E5-7B53-4E85-8972-7D6C4BCE5BB9}" type="slidenum">
              <a:rPr lang="en-US" noProof="0" smtClean="0"/>
              <a:t>18</a:t>
            </a:fld>
            <a:endParaRPr lang="en-US" noProof="0" dirty="0"/>
          </a:p>
        </p:txBody>
      </p:sp>
    </p:spTree>
    <p:extLst>
      <p:ext uri="{BB962C8B-B14F-4D97-AF65-F5344CB8AC3E}">
        <p14:creationId xmlns:p14="http://schemas.microsoft.com/office/powerpoint/2010/main" val="3279891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B6AB9B-D073-4F16-A8DB-E129168AFC10}"/>
              </a:ext>
            </a:extLst>
          </p:cNvPr>
          <p:cNvSpPr>
            <a:spLocks noGrp="1"/>
          </p:cNvSpPr>
          <p:nvPr>
            <p:ph type="title"/>
          </p:nvPr>
        </p:nvSpPr>
        <p:spPr/>
        <p:txBody>
          <a:bodyPr/>
          <a:lstStyle/>
          <a:p>
            <a:r>
              <a:rPr lang="en-US" sz="3600" dirty="0">
                <a:solidFill>
                  <a:schemeClr val="tx1"/>
                </a:solidFill>
              </a:rPr>
              <a:t>Usaha </a:t>
            </a:r>
            <a:r>
              <a:rPr lang="en-US" sz="3600" dirty="0" err="1">
                <a:solidFill>
                  <a:schemeClr val="tx1"/>
                </a:solidFill>
              </a:rPr>
              <a:t>Pokok</a:t>
            </a:r>
            <a:r>
              <a:rPr lang="en-US" sz="3600" dirty="0">
                <a:solidFill>
                  <a:schemeClr val="tx1"/>
                </a:solidFill>
              </a:rPr>
              <a:t> yang </a:t>
            </a:r>
            <a:r>
              <a:rPr lang="en-US" sz="3600" dirty="0" err="1">
                <a:solidFill>
                  <a:schemeClr val="tx1"/>
                </a:solidFill>
              </a:rPr>
              <a:t>dijalankan</a:t>
            </a:r>
            <a:r>
              <a:rPr lang="en-US" sz="3600" dirty="0">
                <a:solidFill>
                  <a:schemeClr val="tx1"/>
                </a:solidFill>
              </a:rPr>
              <a:t> </a:t>
            </a:r>
            <a:r>
              <a:rPr lang="en-US" sz="3600" dirty="0" err="1">
                <a:solidFill>
                  <a:schemeClr val="tx1"/>
                </a:solidFill>
              </a:rPr>
              <a:t>Pegadaian</a:t>
            </a:r>
            <a:endParaRPr lang="en-ID" sz="3600" dirty="0">
              <a:solidFill>
                <a:schemeClr val="tx1"/>
              </a:solidFill>
            </a:endParaRPr>
          </a:p>
        </p:txBody>
      </p:sp>
      <p:graphicFrame>
        <p:nvGraphicFramePr>
          <p:cNvPr id="5" name="Content Placeholder 4">
            <a:extLst>
              <a:ext uri="{FF2B5EF4-FFF2-40B4-BE49-F238E27FC236}">
                <a16:creationId xmlns:a16="http://schemas.microsoft.com/office/drawing/2014/main" xmlns="" id="{EC8E4D25-297F-4450-9559-E361643FD255}"/>
              </a:ext>
            </a:extLst>
          </p:cNvPr>
          <p:cNvGraphicFramePr>
            <a:graphicFrameLocks noGrp="1"/>
          </p:cNvGraphicFramePr>
          <p:nvPr>
            <p:ph idx="1"/>
            <p:extLst>
              <p:ext uri="{D42A27DB-BD31-4B8C-83A1-F6EECF244321}">
                <p14:modId xmlns:p14="http://schemas.microsoft.com/office/powerpoint/2010/main" val="3364347880"/>
              </p:ext>
            </p:extLst>
          </p:nvPr>
        </p:nvGraphicFramePr>
        <p:xfrm>
          <a:off x="-231164" y="696036"/>
          <a:ext cx="6836680" cy="63058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xmlns="" id="{2011476A-8AC1-411D-ABC5-8E4A80F72542}"/>
              </a:ext>
            </a:extLst>
          </p:cNvPr>
          <p:cNvGraphicFramePr/>
          <p:nvPr>
            <p:extLst>
              <p:ext uri="{D42A27DB-BD31-4B8C-83A1-F6EECF244321}">
                <p14:modId xmlns:p14="http://schemas.microsoft.com/office/powerpoint/2010/main" val="2345734821"/>
              </p:ext>
            </p:extLst>
          </p:nvPr>
        </p:nvGraphicFramePr>
        <p:xfrm>
          <a:off x="6262116" y="612317"/>
          <a:ext cx="5390926" cy="563336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Slide Number Placeholder 6">
            <a:extLst>
              <a:ext uri="{FF2B5EF4-FFF2-40B4-BE49-F238E27FC236}">
                <a16:creationId xmlns:a16="http://schemas.microsoft.com/office/drawing/2014/main" xmlns="" id="{073F6FD3-5841-41CA-BA82-C3DA3C4BCD6B}"/>
              </a:ext>
            </a:extLst>
          </p:cNvPr>
          <p:cNvSpPr>
            <a:spLocks noGrp="1"/>
          </p:cNvSpPr>
          <p:nvPr>
            <p:ph type="sldNum" sz="quarter" idx="12"/>
          </p:nvPr>
        </p:nvSpPr>
        <p:spPr/>
        <p:txBody>
          <a:bodyPr/>
          <a:lstStyle/>
          <a:p>
            <a:fld id="{B38049E5-7B53-4E85-8972-7D6C4BCE5BB9}" type="slidenum">
              <a:rPr lang="en-US" noProof="0" smtClean="0"/>
              <a:t>19</a:t>
            </a:fld>
            <a:endParaRPr lang="en-US" noProof="0" dirty="0"/>
          </a:p>
        </p:txBody>
      </p:sp>
    </p:spTree>
    <p:extLst>
      <p:ext uri="{BB962C8B-B14F-4D97-AF65-F5344CB8AC3E}">
        <p14:creationId xmlns:p14="http://schemas.microsoft.com/office/powerpoint/2010/main" val="2461583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BDF258-FBDF-4B27-9629-7EDE5A44E595}"/>
              </a:ext>
            </a:extLst>
          </p:cNvPr>
          <p:cNvSpPr>
            <a:spLocks noGrp="1"/>
          </p:cNvSpPr>
          <p:nvPr>
            <p:ph type="title" idx="4294967295"/>
          </p:nvPr>
        </p:nvSpPr>
        <p:spPr>
          <a:xfrm>
            <a:off x="5547360" y="582872"/>
            <a:ext cx="3108960" cy="720725"/>
          </a:xfrm>
        </p:spPr>
        <p:txBody>
          <a:bodyPr anchor="ctr">
            <a:normAutofit/>
          </a:bodyPr>
          <a:lstStyle/>
          <a:p>
            <a:pPr algn="ctr"/>
            <a:r>
              <a:rPr lang="en-US" sz="3600" dirty="0">
                <a:latin typeface="Bernard MT Condensed" panose="02050806060905020404" pitchFamily="18" charset="0"/>
              </a:rPr>
              <a:t>1. LEASING</a:t>
            </a:r>
          </a:p>
        </p:txBody>
      </p:sp>
      <p:graphicFrame>
        <p:nvGraphicFramePr>
          <p:cNvPr id="6" name="Diagram 5">
            <a:extLst>
              <a:ext uri="{FF2B5EF4-FFF2-40B4-BE49-F238E27FC236}">
                <a16:creationId xmlns:a16="http://schemas.microsoft.com/office/drawing/2014/main" xmlns="" id="{1DF89B18-052E-4AEE-8F37-47947C1A41D3}"/>
              </a:ext>
            </a:extLst>
          </p:cNvPr>
          <p:cNvGraphicFramePr/>
          <p:nvPr>
            <p:extLst>
              <p:ext uri="{D42A27DB-BD31-4B8C-83A1-F6EECF244321}">
                <p14:modId xmlns:p14="http://schemas.microsoft.com/office/powerpoint/2010/main" val="3325215325"/>
              </p:ext>
            </p:extLst>
          </p:nvPr>
        </p:nvGraphicFramePr>
        <p:xfrm>
          <a:off x="1553721" y="1693232"/>
          <a:ext cx="10415366" cy="42790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xmlns="" id="{F9D995C5-2546-426F-B6AA-46A343DAFDDE}"/>
              </a:ext>
            </a:extLst>
          </p:cNvPr>
          <p:cNvSpPr>
            <a:spLocks noGrp="1"/>
          </p:cNvSpPr>
          <p:nvPr>
            <p:ph type="sldNum" sz="quarter" idx="12"/>
          </p:nvPr>
        </p:nvSpPr>
        <p:spPr/>
        <p:txBody>
          <a:bodyPr/>
          <a:lstStyle/>
          <a:p>
            <a:fld id="{B38049E5-7B53-4E85-8972-7D6C4BCE5BB9}" type="slidenum">
              <a:rPr lang="en-US" noProof="0" smtClean="0"/>
              <a:t>2</a:t>
            </a:fld>
            <a:endParaRPr lang="en-US" noProof="0" dirty="0"/>
          </a:p>
        </p:txBody>
      </p:sp>
    </p:spTree>
    <p:extLst>
      <p:ext uri="{BB962C8B-B14F-4D97-AF65-F5344CB8AC3E}">
        <p14:creationId xmlns:p14="http://schemas.microsoft.com/office/powerpoint/2010/main" val="2684535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gs>
            <a:gs pos="50000">
              <a:schemeClr val="bg2">
                <a:tint val="98000"/>
                <a:shade val="90000"/>
                <a:satMod val="130000"/>
                <a:lumMod val="103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8B1EC1F-4B76-4B80-9CC2-EE09F4D464F2}"/>
              </a:ext>
            </a:extLst>
          </p:cNvPr>
          <p:cNvSpPr>
            <a:spLocks noGrp="1"/>
          </p:cNvSpPr>
          <p:nvPr>
            <p:ph type="sldNum" sz="quarter" idx="12"/>
          </p:nvPr>
        </p:nvSpPr>
        <p:spPr/>
        <p:txBody>
          <a:bodyPr/>
          <a:lstStyle/>
          <a:p>
            <a:fld id="{B38049E5-7B53-4E85-8972-7D6C4BCE5BB9}" type="slidenum">
              <a:rPr lang="en-US" noProof="0" smtClean="0"/>
              <a:t>20</a:t>
            </a:fld>
            <a:endParaRPr lang="en-US" noProof="0" dirty="0"/>
          </a:p>
        </p:txBody>
      </p:sp>
      <p:sp>
        <p:nvSpPr>
          <p:cNvPr id="10" name="Rectangle: Rounded Corners 9">
            <a:extLst>
              <a:ext uri="{FF2B5EF4-FFF2-40B4-BE49-F238E27FC236}">
                <a16:creationId xmlns:a16="http://schemas.microsoft.com/office/drawing/2014/main" xmlns="" id="{AE220EAD-7BF0-4401-A49B-1C3B89097C16}"/>
              </a:ext>
            </a:extLst>
          </p:cNvPr>
          <p:cNvSpPr/>
          <p:nvPr/>
        </p:nvSpPr>
        <p:spPr>
          <a:xfrm>
            <a:off x="1319618" y="243094"/>
            <a:ext cx="4623150" cy="145210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1" name="Freeform: Shape 10">
            <a:extLst>
              <a:ext uri="{FF2B5EF4-FFF2-40B4-BE49-F238E27FC236}">
                <a16:creationId xmlns:a16="http://schemas.microsoft.com/office/drawing/2014/main" xmlns="" id="{EB1F1160-AE82-4980-A361-D5C3C0603CB4}"/>
              </a:ext>
            </a:extLst>
          </p:cNvPr>
          <p:cNvSpPr/>
          <p:nvPr/>
        </p:nvSpPr>
        <p:spPr>
          <a:xfrm>
            <a:off x="1833748" y="515732"/>
            <a:ext cx="4623150" cy="1452108"/>
          </a:xfrm>
          <a:custGeom>
            <a:avLst/>
            <a:gdLst>
              <a:gd name="connsiteX0" fmla="*/ 0 w 2286785"/>
              <a:gd name="connsiteY0" fmla="*/ 145211 h 1452108"/>
              <a:gd name="connsiteX1" fmla="*/ 145211 w 2286785"/>
              <a:gd name="connsiteY1" fmla="*/ 0 h 1452108"/>
              <a:gd name="connsiteX2" fmla="*/ 2141574 w 2286785"/>
              <a:gd name="connsiteY2" fmla="*/ 0 h 1452108"/>
              <a:gd name="connsiteX3" fmla="*/ 2286785 w 2286785"/>
              <a:gd name="connsiteY3" fmla="*/ 145211 h 1452108"/>
              <a:gd name="connsiteX4" fmla="*/ 2286785 w 2286785"/>
              <a:gd name="connsiteY4" fmla="*/ 1306897 h 1452108"/>
              <a:gd name="connsiteX5" fmla="*/ 2141574 w 2286785"/>
              <a:gd name="connsiteY5" fmla="*/ 1452108 h 1452108"/>
              <a:gd name="connsiteX6" fmla="*/ 145211 w 2286785"/>
              <a:gd name="connsiteY6" fmla="*/ 1452108 h 1452108"/>
              <a:gd name="connsiteX7" fmla="*/ 0 w 2286785"/>
              <a:gd name="connsiteY7" fmla="*/ 1306897 h 1452108"/>
              <a:gd name="connsiteX8" fmla="*/ 0 w 2286785"/>
              <a:gd name="connsiteY8" fmla="*/ 145211 h 1452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785" h="1452108">
                <a:moveTo>
                  <a:pt x="0" y="145211"/>
                </a:moveTo>
                <a:cubicBezTo>
                  <a:pt x="0" y="65013"/>
                  <a:pt x="65013" y="0"/>
                  <a:pt x="145211" y="0"/>
                </a:cubicBezTo>
                <a:lnTo>
                  <a:pt x="2141574" y="0"/>
                </a:lnTo>
                <a:cubicBezTo>
                  <a:pt x="2221772" y="0"/>
                  <a:pt x="2286785" y="65013"/>
                  <a:pt x="2286785" y="145211"/>
                </a:cubicBezTo>
                <a:lnTo>
                  <a:pt x="2286785" y="1306897"/>
                </a:lnTo>
                <a:cubicBezTo>
                  <a:pt x="2286785" y="1387095"/>
                  <a:pt x="2221772" y="1452108"/>
                  <a:pt x="2141574" y="1452108"/>
                </a:cubicBezTo>
                <a:lnTo>
                  <a:pt x="145211" y="1452108"/>
                </a:lnTo>
                <a:cubicBezTo>
                  <a:pt x="65013" y="1452108"/>
                  <a:pt x="0" y="1387095"/>
                  <a:pt x="0" y="1306897"/>
                </a:cubicBezTo>
                <a:lnTo>
                  <a:pt x="0" y="145211"/>
                </a:lnTo>
                <a:close/>
              </a:path>
            </a:pathLst>
          </a:custGeom>
          <a:solidFill>
            <a:schemeClr val="bg2">
              <a:lumMod val="90000"/>
            </a:schemeClr>
          </a:solidFill>
        </p:spPr>
        <p:style>
          <a:lnRef idx="2">
            <a:schemeClr val="accent2">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9691" tIns="179691" rIns="179691" bIns="179691" numCol="1" spcCol="1270" anchor="ctr" anchorCtr="0">
            <a:noAutofit/>
          </a:bodyPr>
          <a:lstStyle/>
          <a:p>
            <a:pPr marL="0" lvl="0" indent="0" algn="ctr" defTabSz="1600200">
              <a:lnSpc>
                <a:spcPct val="90000"/>
              </a:lnSpc>
              <a:spcBef>
                <a:spcPct val="0"/>
              </a:spcBef>
              <a:spcAft>
                <a:spcPct val="35000"/>
              </a:spcAft>
              <a:buNone/>
            </a:pPr>
            <a:r>
              <a:rPr lang="en-US" sz="3600" kern="1200" dirty="0" err="1">
                <a:solidFill>
                  <a:schemeClr val="tx2"/>
                </a:solidFill>
                <a:latin typeface="+mj-lt"/>
              </a:rPr>
              <a:t>Kegiatan</a:t>
            </a:r>
            <a:r>
              <a:rPr lang="en-US" sz="3600" kern="1200" dirty="0">
                <a:solidFill>
                  <a:schemeClr val="tx2"/>
                </a:solidFill>
                <a:latin typeface="+mj-lt"/>
              </a:rPr>
              <a:t> lain </a:t>
            </a:r>
            <a:r>
              <a:rPr lang="en-US" sz="3600" kern="1200" dirty="0" err="1">
                <a:solidFill>
                  <a:schemeClr val="tx2"/>
                </a:solidFill>
                <a:latin typeface="+mj-lt"/>
              </a:rPr>
              <a:t>Pegadaian</a:t>
            </a:r>
            <a:endParaRPr lang="en-ID" sz="3600" kern="1200" dirty="0">
              <a:solidFill>
                <a:schemeClr val="tx2"/>
              </a:solidFill>
              <a:latin typeface="+mj-lt"/>
            </a:endParaRPr>
          </a:p>
        </p:txBody>
      </p:sp>
      <p:sp>
        <p:nvSpPr>
          <p:cNvPr id="12" name="Rectangle: Rounded Corners 11">
            <a:extLst>
              <a:ext uri="{FF2B5EF4-FFF2-40B4-BE49-F238E27FC236}">
                <a16:creationId xmlns:a16="http://schemas.microsoft.com/office/drawing/2014/main" xmlns="" id="{F97BFE8B-AD5F-4706-AB73-4790F26A6ADC}"/>
              </a:ext>
            </a:extLst>
          </p:cNvPr>
          <p:cNvSpPr/>
          <p:nvPr/>
        </p:nvSpPr>
        <p:spPr>
          <a:xfrm>
            <a:off x="909810" y="2156236"/>
            <a:ext cx="2286785" cy="2082700"/>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3" name="Freeform: Shape 12">
            <a:extLst>
              <a:ext uri="{FF2B5EF4-FFF2-40B4-BE49-F238E27FC236}">
                <a16:creationId xmlns:a16="http://schemas.microsoft.com/office/drawing/2014/main" xmlns="" id="{13036F8F-F3F3-46FE-805E-FEBA988D9BA7}"/>
              </a:ext>
            </a:extLst>
          </p:cNvPr>
          <p:cNvSpPr/>
          <p:nvPr/>
        </p:nvSpPr>
        <p:spPr>
          <a:xfrm>
            <a:off x="1118173" y="2276394"/>
            <a:ext cx="2253721" cy="2305212"/>
          </a:xfrm>
          <a:custGeom>
            <a:avLst/>
            <a:gdLst>
              <a:gd name="connsiteX0" fmla="*/ 0 w 2286785"/>
              <a:gd name="connsiteY0" fmla="*/ 145211 h 1452108"/>
              <a:gd name="connsiteX1" fmla="*/ 145211 w 2286785"/>
              <a:gd name="connsiteY1" fmla="*/ 0 h 1452108"/>
              <a:gd name="connsiteX2" fmla="*/ 2141574 w 2286785"/>
              <a:gd name="connsiteY2" fmla="*/ 0 h 1452108"/>
              <a:gd name="connsiteX3" fmla="*/ 2286785 w 2286785"/>
              <a:gd name="connsiteY3" fmla="*/ 145211 h 1452108"/>
              <a:gd name="connsiteX4" fmla="*/ 2286785 w 2286785"/>
              <a:gd name="connsiteY4" fmla="*/ 1306897 h 1452108"/>
              <a:gd name="connsiteX5" fmla="*/ 2141574 w 2286785"/>
              <a:gd name="connsiteY5" fmla="*/ 1452108 h 1452108"/>
              <a:gd name="connsiteX6" fmla="*/ 145211 w 2286785"/>
              <a:gd name="connsiteY6" fmla="*/ 1452108 h 1452108"/>
              <a:gd name="connsiteX7" fmla="*/ 0 w 2286785"/>
              <a:gd name="connsiteY7" fmla="*/ 1306897 h 1452108"/>
              <a:gd name="connsiteX8" fmla="*/ 0 w 2286785"/>
              <a:gd name="connsiteY8" fmla="*/ 145211 h 1452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785" h="1452108">
                <a:moveTo>
                  <a:pt x="0" y="145211"/>
                </a:moveTo>
                <a:cubicBezTo>
                  <a:pt x="0" y="65013"/>
                  <a:pt x="65013" y="0"/>
                  <a:pt x="145211" y="0"/>
                </a:cubicBezTo>
                <a:lnTo>
                  <a:pt x="2141574" y="0"/>
                </a:lnTo>
                <a:cubicBezTo>
                  <a:pt x="2221772" y="0"/>
                  <a:pt x="2286785" y="65013"/>
                  <a:pt x="2286785" y="145211"/>
                </a:cubicBezTo>
                <a:lnTo>
                  <a:pt x="2286785" y="1306897"/>
                </a:lnTo>
                <a:cubicBezTo>
                  <a:pt x="2286785" y="1387095"/>
                  <a:pt x="2221772" y="1452108"/>
                  <a:pt x="2141574" y="1452108"/>
                </a:cubicBezTo>
                <a:lnTo>
                  <a:pt x="145211" y="1452108"/>
                </a:lnTo>
                <a:cubicBezTo>
                  <a:pt x="65013" y="1452108"/>
                  <a:pt x="0" y="1387095"/>
                  <a:pt x="0" y="1306897"/>
                </a:cubicBezTo>
                <a:lnTo>
                  <a:pt x="0" y="145211"/>
                </a:ln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061" tIns="92061" rIns="92061" bIns="92061" numCol="1" spcCol="1270" anchor="ctr" anchorCtr="0">
            <a:noAutofit/>
          </a:bodyPr>
          <a:lstStyle/>
          <a:p>
            <a:pPr marL="0" lvl="0" indent="0" algn="ctr" defTabSz="577850">
              <a:lnSpc>
                <a:spcPct val="90000"/>
              </a:lnSpc>
              <a:spcBef>
                <a:spcPct val="0"/>
              </a:spcBef>
              <a:spcAft>
                <a:spcPct val="35000"/>
              </a:spcAft>
              <a:buNone/>
            </a:pPr>
            <a:r>
              <a:rPr lang="en-US" kern="1200" dirty="0" err="1">
                <a:latin typeface="Bahnschrift Condensed" panose="020B0502040204020203" pitchFamily="34" charset="0"/>
              </a:rPr>
              <a:t>Menerima</a:t>
            </a:r>
            <a:r>
              <a:rPr lang="en-US" kern="1200" dirty="0">
                <a:latin typeface="Bahnschrift Condensed" panose="020B0502040204020203" pitchFamily="34" charset="0"/>
              </a:rPr>
              <a:t> </a:t>
            </a:r>
            <a:r>
              <a:rPr lang="en-US" kern="1200" dirty="0" err="1">
                <a:latin typeface="Bahnschrift Condensed" panose="020B0502040204020203" pitchFamily="34" charset="0"/>
              </a:rPr>
              <a:t>jasa</a:t>
            </a:r>
            <a:r>
              <a:rPr lang="en-US" kern="1200" dirty="0">
                <a:latin typeface="Bahnschrift Condensed" panose="020B0502040204020203" pitchFamily="34" charset="0"/>
              </a:rPr>
              <a:t> </a:t>
            </a:r>
            <a:r>
              <a:rPr lang="en-US" kern="1200" dirty="0" err="1">
                <a:latin typeface="Bahnschrift Condensed" panose="020B0502040204020203" pitchFamily="34" charset="0"/>
              </a:rPr>
              <a:t>taksiran</a:t>
            </a:r>
            <a:r>
              <a:rPr lang="en-US" kern="1200" dirty="0">
                <a:latin typeface="Bahnschrift Condensed" panose="020B0502040204020203" pitchFamily="34" charset="0"/>
              </a:rPr>
              <a:t> : </a:t>
            </a:r>
            <a:r>
              <a:rPr lang="en-US" kern="1200" dirty="0" err="1">
                <a:latin typeface="Bahnschrift Condensed" panose="020B0502040204020203" pitchFamily="34" charset="0"/>
              </a:rPr>
              <a:t>memberikan</a:t>
            </a:r>
            <a:r>
              <a:rPr lang="en-US" kern="1200" dirty="0">
                <a:latin typeface="Bahnschrift Condensed" panose="020B0502040204020203" pitchFamily="34" charset="0"/>
              </a:rPr>
              <a:t> </a:t>
            </a:r>
            <a:r>
              <a:rPr lang="en-US" kern="1200" dirty="0" err="1">
                <a:latin typeface="Bahnschrift Condensed" panose="020B0502040204020203" pitchFamily="34" charset="0"/>
              </a:rPr>
              <a:t>jasa</a:t>
            </a:r>
            <a:r>
              <a:rPr lang="en-US" kern="1200" dirty="0">
                <a:latin typeface="Bahnschrift Condensed" panose="020B0502040204020203" pitchFamily="34" charset="0"/>
              </a:rPr>
              <a:t> </a:t>
            </a:r>
            <a:r>
              <a:rPr lang="en-US" kern="1200" dirty="0" err="1">
                <a:latin typeface="Bahnschrift Condensed" panose="020B0502040204020203" pitchFamily="34" charset="0"/>
              </a:rPr>
              <a:t>kepada</a:t>
            </a:r>
            <a:r>
              <a:rPr lang="en-US" kern="1200" dirty="0">
                <a:latin typeface="Bahnschrift Condensed" panose="020B0502040204020203" pitchFamily="34" charset="0"/>
              </a:rPr>
              <a:t> </a:t>
            </a:r>
            <a:r>
              <a:rPr lang="en-US" kern="1200" dirty="0" err="1">
                <a:latin typeface="Bahnschrift Condensed" panose="020B0502040204020203" pitchFamily="34" charset="0"/>
              </a:rPr>
              <a:t>masyarakat</a:t>
            </a:r>
            <a:r>
              <a:rPr lang="en-US" kern="1200" dirty="0">
                <a:latin typeface="Bahnschrift Condensed" panose="020B0502040204020203" pitchFamily="34" charset="0"/>
              </a:rPr>
              <a:t> </a:t>
            </a:r>
            <a:r>
              <a:rPr lang="en-US" kern="1200" dirty="0" err="1">
                <a:latin typeface="Bahnschrift Condensed" panose="020B0502040204020203" pitchFamily="34" charset="0"/>
              </a:rPr>
              <a:t>yg</a:t>
            </a:r>
            <a:r>
              <a:rPr lang="en-US" kern="1200" dirty="0">
                <a:latin typeface="Bahnschrift Condensed" panose="020B0502040204020203" pitchFamily="34" charset="0"/>
              </a:rPr>
              <a:t> </a:t>
            </a:r>
            <a:r>
              <a:rPr lang="en-US" kern="1200" dirty="0" err="1">
                <a:latin typeface="Bahnschrift Condensed" panose="020B0502040204020203" pitchFamily="34" charset="0"/>
              </a:rPr>
              <a:t>ingin</a:t>
            </a:r>
            <a:r>
              <a:rPr lang="en-US" kern="1200" dirty="0">
                <a:latin typeface="Bahnschrift Condensed" panose="020B0502040204020203" pitchFamily="34" charset="0"/>
              </a:rPr>
              <a:t> </a:t>
            </a:r>
            <a:r>
              <a:rPr lang="en-US" kern="1200" dirty="0" err="1">
                <a:latin typeface="Bahnschrift Condensed" panose="020B0502040204020203" pitchFamily="34" charset="0"/>
              </a:rPr>
              <a:t>mengetahuai</a:t>
            </a:r>
            <a:r>
              <a:rPr lang="en-US" kern="1200" dirty="0">
                <a:latin typeface="Bahnschrift Condensed" panose="020B0502040204020203" pitchFamily="34" charset="0"/>
              </a:rPr>
              <a:t> </a:t>
            </a:r>
            <a:r>
              <a:rPr lang="en-US" kern="1200" dirty="0" err="1">
                <a:latin typeface="Bahnschrift Condensed" panose="020B0502040204020203" pitchFamily="34" charset="0"/>
              </a:rPr>
              <a:t>berapa</a:t>
            </a:r>
            <a:r>
              <a:rPr lang="en-US" kern="1200" dirty="0">
                <a:latin typeface="Bahnschrift Condensed" panose="020B0502040204020203" pitchFamily="34" charset="0"/>
              </a:rPr>
              <a:t> </a:t>
            </a:r>
            <a:r>
              <a:rPr lang="en-US" kern="1200" dirty="0" err="1">
                <a:latin typeface="Bahnschrift Condensed" panose="020B0502040204020203" pitchFamily="34" charset="0"/>
              </a:rPr>
              <a:t>besar</a:t>
            </a:r>
            <a:r>
              <a:rPr lang="en-US" kern="1200" dirty="0">
                <a:latin typeface="Bahnschrift Condensed" panose="020B0502040204020203" pitchFamily="34" charset="0"/>
              </a:rPr>
              <a:t> </a:t>
            </a:r>
            <a:r>
              <a:rPr lang="en-US" kern="1200" dirty="0" err="1">
                <a:latin typeface="Bahnschrift Condensed" panose="020B0502040204020203" pitchFamily="34" charset="0"/>
              </a:rPr>
              <a:t>nilai</a:t>
            </a:r>
            <a:r>
              <a:rPr lang="en-US" kern="1200" dirty="0">
                <a:latin typeface="Bahnschrift Condensed" panose="020B0502040204020203" pitchFamily="34" charset="0"/>
              </a:rPr>
              <a:t> </a:t>
            </a:r>
            <a:r>
              <a:rPr lang="en-US" kern="1200" dirty="0" err="1">
                <a:latin typeface="Bahnschrift Condensed" panose="020B0502040204020203" pitchFamily="34" charset="0"/>
              </a:rPr>
              <a:t>sesungguhnya</a:t>
            </a:r>
            <a:r>
              <a:rPr lang="en-US" kern="1200" dirty="0">
                <a:latin typeface="Bahnschrift Condensed" panose="020B0502040204020203" pitchFamily="34" charset="0"/>
              </a:rPr>
              <a:t> </a:t>
            </a:r>
            <a:r>
              <a:rPr lang="en-US" kern="1200" dirty="0" err="1">
                <a:latin typeface="Bahnschrift Condensed" panose="020B0502040204020203" pitchFamily="34" charset="0"/>
              </a:rPr>
              <a:t>dari</a:t>
            </a:r>
            <a:r>
              <a:rPr lang="en-US" kern="1200" dirty="0">
                <a:latin typeface="Bahnschrift Condensed" panose="020B0502040204020203" pitchFamily="34" charset="0"/>
              </a:rPr>
              <a:t> </a:t>
            </a:r>
            <a:r>
              <a:rPr lang="en-US" kern="1200" dirty="0" err="1">
                <a:latin typeface="Bahnschrift Condensed" panose="020B0502040204020203" pitchFamily="34" charset="0"/>
              </a:rPr>
              <a:t>barang</a:t>
            </a:r>
            <a:r>
              <a:rPr lang="en-US" kern="1200" dirty="0">
                <a:latin typeface="Bahnschrift Condensed" panose="020B0502040204020203" pitchFamily="34" charset="0"/>
              </a:rPr>
              <a:t> </a:t>
            </a:r>
            <a:r>
              <a:rPr lang="en-US" kern="1200" dirty="0" err="1">
                <a:latin typeface="Bahnschrift Condensed" panose="020B0502040204020203" pitchFamily="34" charset="0"/>
              </a:rPr>
              <a:t>yg</a:t>
            </a:r>
            <a:r>
              <a:rPr lang="en-US" kern="1200" dirty="0">
                <a:latin typeface="Bahnschrift Condensed" panose="020B0502040204020203" pitchFamily="34" charset="0"/>
              </a:rPr>
              <a:t> </a:t>
            </a:r>
            <a:r>
              <a:rPr lang="en-US" kern="1200" dirty="0" err="1">
                <a:latin typeface="Bahnschrift Condensed" panose="020B0502040204020203" pitchFamily="34" charset="0"/>
              </a:rPr>
              <a:t>dimilikinya</a:t>
            </a:r>
            <a:r>
              <a:rPr lang="en-US" kern="1200" dirty="0">
                <a:latin typeface="Bahnschrift Condensed" panose="020B0502040204020203" pitchFamily="34" charset="0"/>
              </a:rPr>
              <a:t> </a:t>
            </a:r>
            <a:r>
              <a:rPr lang="en-US" kern="1200" dirty="0" err="1">
                <a:latin typeface="Bahnschrift Condensed" panose="020B0502040204020203" pitchFamily="34" charset="0"/>
              </a:rPr>
              <a:t>seperti</a:t>
            </a:r>
            <a:r>
              <a:rPr lang="en-US" kern="1200" dirty="0">
                <a:latin typeface="Bahnschrift Condensed" panose="020B0502040204020203" pitchFamily="34" charset="0"/>
              </a:rPr>
              <a:t> </a:t>
            </a:r>
            <a:r>
              <a:rPr lang="en-US" kern="1200" dirty="0" err="1">
                <a:latin typeface="Bahnschrift Condensed" panose="020B0502040204020203" pitchFamily="34" charset="0"/>
              </a:rPr>
              <a:t>emas</a:t>
            </a:r>
            <a:r>
              <a:rPr lang="en-US" kern="1200" dirty="0">
                <a:latin typeface="Bahnschrift Condensed" panose="020B0502040204020203" pitchFamily="34" charset="0"/>
              </a:rPr>
              <a:t> </a:t>
            </a:r>
            <a:r>
              <a:rPr lang="en-US" kern="1200" dirty="0" err="1">
                <a:latin typeface="Bahnschrift Condensed" panose="020B0502040204020203" pitchFamily="34" charset="0"/>
              </a:rPr>
              <a:t>atau</a:t>
            </a:r>
            <a:r>
              <a:rPr lang="en-US" kern="1200" dirty="0">
                <a:latin typeface="Bahnschrift Condensed" panose="020B0502040204020203" pitchFamily="34" charset="0"/>
              </a:rPr>
              <a:t> </a:t>
            </a:r>
            <a:r>
              <a:rPr lang="en-US" kern="1200" dirty="0" err="1">
                <a:latin typeface="Bahnschrift Condensed" panose="020B0502040204020203" pitchFamily="34" charset="0"/>
              </a:rPr>
              <a:t>berlian</a:t>
            </a:r>
            <a:endParaRPr lang="en-ID" kern="1200" dirty="0">
              <a:latin typeface="Bahnschrift Condensed" panose="020B0502040204020203" pitchFamily="34" charset="0"/>
            </a:endParaRPr>
          </a:p>
        </p:txBody>
      </p:sp>
      <p:sp>
        <p:nvSpPr>
          <p:cNvPr id="22" name="Rectangle: Rounded Corners 21">
            <a:extLst>
              <a:ext uri="{FF2B5EF4-FFF2-40B4-BE49-F238E27FC236}">
                <a16:creationId xmlns:a16="http://schemas.microsoft.com/office/drawing/2014/main" xmlns="" id="{58ED0DDE-413E-4BB5-8323-986AB30B165E}"/>
              </a:ext>
            </a:extLst>
          </p:cNvPr>
          <p:cNvSpPr/>
          <p:nvPr/>
        </p:nvSpPr>
        <p:spPr>
          <a:xfrm>
            <a:off x="6029588" y="2758273"/>
            <a:ext cx="2286785" cy="2082700"/>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1" name="Rectangle: Rounded Corners 20">
            <a:extLst>
              <a:ext uri="{FF2B5EF4-FFF2-40B4-BE49-F238E27FC236}">
                <a16:creationId xmlns:a16="http://schemas.microsoft.com/office/drawing/2014/main" xmlns="" id="{24EBCD84-1B48-473E-A193-37307F17A3D3}"/>
              </a:ext>
            </a:extLst>
          </p:cNvPr>
          <p:cNvSpPr/>
          <p:nvPr/>
        </p:nvSpPr>
        <p:spPr>
          <a:xfrm>
            <a:off x="3488716" y="2495438"/>
            <a:ext cx="2286785" cy="2082700"/>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3" name="Rectangle: Rounded Corners 22">
            <a:extLst>
              <a:ext uri="{FF2B5EF4-FFF2-40B4-BE49-F238E27FC236}">
                <a16:creationId xmlns:a16="http://schemas.microsoft.com/office/drawing/2014/main" xmlns="" id="{42C16D9C-D12A-492E-845C-1F6661031DFC}"/>
              </a:ext>
            </a:extLst>
          </p:cNvPr>
          <p:cNvSpPr/>
          <p:nvPr/>
        </p:nvSpPr>
        <p:spPr>
          <a:xfrm>
            <a:off x="8716692" y="3149868"/>
            <a:ext cx="2286785" cy="2082700"/>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5" name="Freeform: Shape 14">
            <a:extLst>
              <a:ext uri="{FF2B5EF4-FFF2-40B4-BE49-F238E27FC236}">
                <a16:creationId xmlns:a16="http://schemas.microsoft.com/office/drawing/2014/main" xmlns="" id="{0FDA1F16-8179-4156-BAD6-2E334C7605B4}"/>
              </a:ext>
            </a:extLst>
          </p:cNvPr>
          <p:cNvSpPr/>
          <p:nvPr/>
        </p:nvSpPr>
        <p:spPr>
          <a:xfrm>
            <a:off x="3652359" y="2706197"/>
            <a:ext cx="2253721" cy="2133164"/>
          </a:xfrm>
          <a:custGeom>
            <a:avLst/>
            <a:gdLst>
              <a:gd name="connsiteX0" fmla="*/ 0 w 2286785"/>
              <a:gd name="connsiteY0" fmla="*/ 145211 h 1452108"/>
              <a:gd name="connsiteX1" fmla="*/ 145211 w 2286785"/>
              <a:gd name="connsiteY1" fmla="*/ 0 h 1452108"/>
              <a:gd name="connsiteX2" fmla="*/ 2141574 w 2286785"/>
              <a:gd name="connsiteY2" fmla="*/ 0 h 1452108"/>
              <a:gd name="connsiteX3" fmla="*/ 2286785 w 2286785"/>
              <a:gd name="connsiteY3" fmla="*/ 145211 h 1452108"/>
              <a:gd name="connsiteX4" fmla="*/ 2286785 w 2286785"/>
              <a:gd name="connsiteY4" fmla="*/ 1306897 h 1452108"/>
              <a:gd name="connsiteX5" fmla="*/ 2141574 w 2286785"/>
              <a:gd name="connsiteY5" fmla="*/ 1452108 h 1452108"/>
              <a:gd name="connsiteX6" fmla="*/ 145211 w 2286785"/>
              <a:gd name="connsiteY6" fmla="*/ 1452108 h 1452108"/>
              <a:gd name="connsiteX7" fmla="*/ 0 w 2286785"/>
              <a:gd name="connsiteY7" fmla="*/ 1306897 h 1452108"/>
              <a:gd name="connsiteX8" fmla="*/ 0 w 2286785"/>
              <a:gd name="connsiteY8" fmla="*/ 145211 h 1452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785" h="1452108">
                <a:moveTo>
                  <a:pt x="0" y="145211"/>
                </a:moveTo>
                <a:cubicBezTo>
                  <a:pt x="0" y="65013"/>
                  <a:pt x="65013" y="0"/>
                  <a:pt x="145211" y="0"/>
                </a:cubicBezTo>
                <a:lnTo>
                  <a:pt x="2141574" y="0"/>
                </a:lnTo>
                <a:cubicBezTo>
                  <a:pt x="2221772" y="0"/>
                  <a:pt x="2286785" y="65013"/>
                  <a:pt x="2286785" y="145211"/>
                </a:cubicBezTo>
                <a:lnTo>
                  <a:pt x="2286785" y="1306897"/>
                </a:lnTo>
                <a:cubicBezTo>
                  <a:pt x="2286785" y="1387095"/>
                  <a:pt x="2221772" y="1452108"/>
                  <a:pt x="2141574" y="1452108"/>
                </a:cubicBezTo>
                <a:lnTo>
                  <a:pt x="145211" y="1452108"/>
                </a:lnTo>
                <a:cubicBezTo>
                  <a:pt x="65013" y="1452108"/>
                  <a:pt x="0" y="1387095"/>
                  <a:pt x="0" y="1306897"/>
                </a:cubicBezTo>
                <a:lnTo>
                  <a:pt x="0" y="145211"/>
                </a:ln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061" tIns="92061" rIns="92061" bIns="92061" numCol="1" spcCol="1270" anchor="ctr" anchorCtr="0">
            <a:noAutofit/>
          </a:bodyPr>
          <a:lstStyle/>
          <a:p>
            <a:pPr marL="0" lvl="0" indent="0" algn="ctr" defTabSz="577850">
              <a:lnSpc>
                <a:spcPct val="90000"/>
              </a:lnSpc>
              <a:spcBef>
                <a:spcPct val="0"/>
              </a:spcBef>
              <a:spcAft>
                <a:spcPct val="35000"/>
              </a:spcAft>
              <a:buNone/>
            </a:pPr>
            <a:r>
              <a:rPr lang="en-US" kern="1200" dirty="0" err="1">
                <a:latin typeface="Bahnschrift Condensed" panose="020B0502040204020203" pitchFamily="34" charset="0"/>
              </a:rPr>
              <a:t>Menerima</a:t>
            </a:r>
            <a:r>
              <a:rPr lang="en-US" kern="1200" dirty="0">
                <a:latin typeface="Bahnschrift Condensed" panose="020B0502040204020203" pitchFamily="34" charset="0"/>
              </a:rPr>
              <a:t> </a:t>
            </a:r>
            <a:r>
              <a:rPr lang="en-US" kern="1200" dirty="0" err="1">
                <a:latin typeface="Bahnschrift Condensed" panose="020B0502040204020203" pitchFamily="34" charset="0"/>
              </a:rPr>
              <a:t>jasa</a:t>
            </a:r>
            <a:r>
              <a:rPr lang="en-US" kern="1200" dirty="0">
                <a:latin typeface="Bahnschrift Condensed" panose="020B0502040204020203" pitchFamily="34" charset="0"/>
              </a:rPr>
              <a:t> </a:t>
            </a:r>
            <a:r>
              <a:rPr lang="en-US" kern="1200" dirty="0" err="1">
                <a:latin typeface="Bahnschrift Condensed" panose="020B0502040204020203" pitchFamily="34" charset="0"/>
              </a:rPr>
              <a:t>titipan</a:t>
            </a:r>
            <a:r>
              <a:rPr lang="en-US" kern="1200" dirty="0">
                <a:latin typeface="Bahnschrift Condensed" panose="020B0502040204020203" pitchFamily="34" charset="0"/>
              </a:rPr>
              <a:t> : </a:t>
            </a:r>
            <a:r>
              <a:rPr lang="en-US" kern="1200" dirty="0" err="1">
                <a:latin typeface="Bahnschrift Condensed" panose="020B0502040204020203" pitchFamily="34" charset="0"/>
              </a:rPr>
              <a:t>memberikan</a:t>
            </a:r>
            <a:r>
              <a:rPr lang="en-US" kern="1200" dirty="0">
                <a:latin typeface="Bahnschrift Condensed" panose="020B0502040204020203" pitchFamily="34" charset="0"/>
              </a:rPr>
              <a:t> </a:t>
            </a:r>
            <a:r>
              <a:rPr lang="en-US" kern="1200" dirty="0" err="1">
                <a:latin typeface="Bahnschrift Condensed" panose="020B0502040204020203" pitchFamily="34" charset="0"/>
              </a:rPr>
              <a:t>pelayanan</a:t>
            </a:r>
            <a:r>
              <a:rPr lang="en-US" kern="1200" dirty="0">
                <a:latin typeface="Bahnschrift Condensed" panose="020B0502040204020203" pitchFamily="34" charset="0"/>
              </a:rPr>
              <a:t> </a:t>
            </a:r>
            <a:r>
              <a:rPr lang="en-US" kern="1200" dirty="0" err="1">
                <a:latin typeface="Bahnschrift Condensed" panose="020B0502040204020203" pitchFamily="34" charset="0"/>
              </a:rPr>
              <a:t>kepada</a:t>
            </a:r>
            <a:r>
              <a:rPr lang="en-US" kern="1200" dirty="0">
                <a:latin typeface="Bahnschrift Condensed" panose="020B0502040204020203" pitchFamily="34" charset="0"/>
              </a:rPr>
              <a:t> </a:t>
            </a:r>
            <a:r>
              <a:rPr lang="en-US" kern="1200" dirty="0" err="1">
                <a:latin typeface="Bahnschrift Condensed" panose="020B0502040204020203" pitchFamily="34" charset="0"/>
              </a:rPr>
              <a:t>masyarakat</a:t>
            </a:r>
            <a:r>
              <a:rPr lang="en-US" kern="1200" dirty="0">
                <a:latin typeface="Bahnschrift Condensed" panose="020B0502040204020203" pitchFamily="34" charset="0"/>
              </a:rPr>
              <a:t> yang </a:t>
            </a:r>
            <a:r>
              <a:rPr lang="en-US" kern="1200" dirty="0" err="1">
                <a:latin typeface="Bahnschrift Condensed" panose="020B0502040204020203" pitchFamily="34" charset="0"/>
              </a:rPr>
              <a:t>ingin</a:t>
            </a:r>
            <a:r>
              <a:rPr lang="en-US" kern="1200" dirty="0">
                <a:latin typeface="Bahnschrift Condensed" panose="020B0502040204020203" pitchFamily="34" charset="0"/>
              </a:rPr>
              <a:t> </a:t>
            </a:r>
            <a:r>
              <a:rPr lang="en-US" kern="1200" dirty="0" err="1">
                <a:latin typeface="Bahnschrift Condensed" panose="020B0502040204020203" pitchFamily="34" charset="0"/>
              </a:rPr>
              <a:t>menitipkan</a:t>
            </a:r>
            <a:r>
              <a:rPr lang="en-US" kern="1200" dirty="0">
                <a:latin typeface="Bahnschrift Condensed" panose="020B0502040204020203" pitchFamily="34" charset="0"/>
              </a:rPr>
              <a:t> </a:t>
            </a:r>
            <a:r>
              <a:rPr lang="en-US" kern="1200" dirty="0" err="1">
                <a:latin typeface="Bahnschrift Condensed" panose="020B0502040204020203" pitchFamily="34" charset="0"/>
              </a:rPr>
              <a:t>dalam</a:t>
            </a:r>
            <a:r>
              <a:rPr lang="en-US" kern="1200" dirty="0">
                <a:latin typeface="Bahnschrift Condensed" panose="020B0502040204020203" pitchFamily="34" charset="0"/>
              </a:rPr>
              <a:t> </a:t>
            </a:r>
            <a:r>
              <a:rPr lang="en-US" kern="1200" dirty="0" err="1">
                <a:latin typeface="Bahnschrift Condensed" panose="020B0502040204020203" pitchFamily="34" charset="0"/>
              </a:rPr>
              <a:t>waktu</a:t>
            </a:r>
            <a:r>
              <a:rPr lang="en-US" kern="1200" dirty="0">
                <a:latin typeface="Bahnschrift Condensed" panose="020B0502040204020203" pitchFamily="34" charset="0"/>
              </a:rPr>
              <a:t> lama,  </a:t>
            </a:r>
            <a:r>
              <a:rPr lang="en-US" kern="1200" dirty="0" err="1">
                <a:latin typeface="Bahnschrift Condensed" panose="020B0502040204020203" pitchFamily="34" charset="0"/>
              </a:rPr>
              <a:t>misal</a:t>
            </a:r>
            <a:r>
              <a:rPr lang="en-US" kern="1200" dirty="0">
                <a:latin typeface="Bahnschrift Condensed" panose="020B0502040204020203" pitchFamily="34" charset="0"/>
              </a:rPr>
              <a:t> naik haji </a:t>
            </a:r>
            <a:r>
              <a:rPr lang="en-US" kern="1200" dirty="0" err="1">
                <a:latin typeface="Bahnschrift Condensed" panose="020B0502040204020203" pitchFamily="34" charset="0"/>
              </a:rPr>
              <a:t>atau</a:t>
            </a:r>
            <a:r>
              <a:rPr lang="en-US" kern="1200" dirty="0">
                <a:latin typeface="Bahnschrift Condensed" panose="020B0502040204020203" pitchFamily="34" charset="0"/>
              </a:rPr>
              <a:t> </a:t>
            </a:r>
            <a:r>
              <a:rPr lang="en-US" kern="1200" dirty="0" err="1">
                <a:latin typeface="Bahnschrift Condensed" panose="020B0502040204020203" pitchFamily="34" charset="0"/>
              </a:rPr>
              <a:t>ke</a:t>
            </a:r>
            <a:r>
              <a:rPr lang="en-US" kern="1200" dirty="0">
                <a:latin typeface="Bahnschrift Condensed" panose="020B0502040204020203" pitchFamily="34" charset="0"/>
              </a:rPr>
              <a:t> </a:t>
            </a:r>
            <a:r>
              <a:rPr lang="en-US" kern="1200" dirty="0" err="1">
                <a:latin typeface="Bahnschrift Condensed" panose="020B0502040204020203" pitchFamily="34" charset="0"/>
              </a:rPr>
              <a:t>luar</a:t>
            </a:r>
            <a:r>
              <a:rPr lang="en-US" kern="1200" dirty="0">
                <a:latin typeface="Bahnschrift Condensed" panose="020B0502040204020203" pitchFamily="34" charset="0"/>
              </a:rPr>
              <a:t> </a:t>
            </a:r>
            <a:r>
              <a:rPr lang="en-US" kern="1200" dirty="0" err="1">
                <a:latin typeface="Bahnschrift Condensed" panose="020B0502040204020203" pitchFamily="34" charset="0"/>
              </a:rPr>
              <a:t>kota</a:t>
            </a:r>
            <a:endParaRPr lang="en-ID" kern="1200" dirty="0">
              <a:latin typeface="Bahnschrift Condensed" panose="020B0502040204020203" pitchFamily="34" charset="0"/>
            </a:endParaRPr>
          </a:p>
        </p:txBody>
      </p:sp>
      <p:sp>
        <p:nvSpPr>
          <p:cNvPr id="17" name="Freeform: Shape 16">
            <a:extLst>
              <a:ext uri="{FF2B5EF4-FFF2-40B4-BE49-F238E27FC236}">
                <a16:creationId xmlns:a16="http://schemas.microsoft.com/office/drawing/2014/main" xmlns="" id="{20E24910-71FF-4065-9146-08FF736411DB}"/>
              </a:ext>
            </a:extLst>
          </p:cNvPr>
          <p:cNvSpPr/>
          <p:nvPr/>
        </p:nvSpPr>
        <p:spPr>
          <a:xfrm>
            <a:off x="6175820" y="2967996"/>
            <a:ext cx="2394640" cy="2305212"/>
          </a:xfrm>
          <a:custGeom>
            <a:avLst/>
            <a:gdLst>
              <a:gd name="connsiteX0" fmla="*/ 0 w 2286785"/>
              <a:gd name="connsiteY0" fmla="*/ 145211 h 1452108"/>
              <a:gd name="connsiteX1" fmla="*/ 145211 w 2286785"/>
              <a:gd name="connsiteY1" fmla="*/ 0 h 1452108"/>
              <a:gd name="connsiteX2" fmla="*/ 2141574 w 2286785"/>
              <a:gd name="connsiteY2" fmla="*/ 0 h 1452108"/>
              <a:gd name="connsiteX3" fmla="*/ 2286785 w 2286785"/>
              <a:gd name="connsiteY3" fmla="*/ 145211 h 1452108"/>
              <a:gd name="connsiteX4" fmla="*/ 2286785 w 2286785"/>
              <a:gd name="connsiteY4" fmla="*/ 1306897 h 1452108"/>
              <a:gd name="connsiteX5" fmla="*/ 2141574 w 2286785"/>
              <a:gd name="connsiteY5" fmla="*/ 1452108 h 1452108"/>
              <a:gd name="connsiteX6" fmla="*/ 145211 w 2286785"/>
              <a:gd name="connsiteY6" fmla="*/ 1452108 h 1452108"/>
              <a:gd name="connsiteX7" fmla="*/ 0 w 2286785"/>
              <a:gd name="connsiteY7" fmla="*/ 1306897 h 1452108"/>
              <a:gd name="connsiteX8" fmla="*/ 0 w 2286785"/>
              <a:gd name="connsiteY8" fmla="*/ 145211 h 1452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785" h="1452108">
                <a:moveTo>
                  <a:pt x="0" y="145211"/>
                </a:moveTo>
                <a:cubicBezTo>
                  <a:pt x="0" y="65013"/>
                  <a:pt x="65013" y="0"/>
                  <a:pt x="145211" y="0"/>
                </a:cubicBezTo>
                <a:lnTo>
                  <a:pt x="2141574" y="0"/>
                </a:lnTo>
                <a:cubicBezTo>
                  <a:pt x="2221772" y="0"/>
                  <a:pt x="2286785" y="65013"/>
                  <a:pt x="2286785" y="145211"/>
                </a:cubicBezTo>
                <a:lnTo>
                  <a:pt x="2286785" y="1306897"/>
                </a:lnTo>
                <a:cubicBezTo>
                  <a:pt x="2286785" y="1387095"/>
                  <a:pt x="2221772" y="1452108"/>
                  <a:pt x="2141574" y="1452108"/>
                </a:cubicBezTo>
                <a:lnTo>
                  <a:pt x="145211" y="1452108"/>
                </a:lnTo>
                <a:cubicBezTo>
                  <a:pt x="65013" y="1452108"/>
                  <a:pt x="0" y="1387095"/>
                  <a:pt x="0" y="1306897"/>
                </a:cubicBezTo>
                <a:lnTo>
                  <a:pt x="0" y="145211"/>
                </a:ln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061" tIns="92061" rIns="92061" bIns="92061" numCol="1" spcCol="1270" anchor="ctr" anchorCtr="0">
            <a:noAutofit/>
          </a:bodyPr>
          <a:lstStyle/>
          <a:p>
            <a:pPr marL="0" lvl="0" indent="0" algn="ctr" defTabSz="577850">
              <a:lnSpc>
                <a:spcPct val="90000"/>
              </a:lnSpc>
              <a:spcBef>
                <a:spcPct val="0"/>
              </a:spcBef>
              <a:spcAft>
                <a:spcPct val="35000"/>
              </a:spcAft>
              <a:buNone/>
            </a:pPr>
            <a:r>
              <a:rPr lang="en-US" kern="1200" dirty="0" err="1">
                <a:latin typeface="Bahnschrift Condensed" panose="020B0502040204020203" pitchFamily="34" charset="0"/>
              </a:rPr>
              <a:t>Bekerja</a:t>
            </a:r>
            <a:r>
              <a:rPr lang="en-US" kern="1200" dirty="0">
                <a:latin typeface="Bahnschrift Condensed" panose="020B0502040204020203" pitchFamily="34" charset="0"/>
              </a:rPr>
              <a:t> </a:t>
            </a:r>
            <a:r>
              <a:rPr lang="en-US" kern="1200" dirty="0" err="1">
                <a:latin typeface="Bahnschrift Condensed" panose="020B0502040204020203" pitchFamily="34" charset="0"/>
              </a:rPr>
              <a:t>sama</a:t>
            </a:r>
            <a:r>
              <a:rPr lang="en-US" kern="1200" dirty="0">
                <a:latin typeface="Bahnschrift Condensed" panose="020B0502040204020203" pitchFamily="34" charset="0"/>
              </a:rPr>
              <a:t> </a:t>
            </a:r>
            <a:r>
              <a:rPr lang="en-US" kern="1200" dirty="0" err="1">
                <a:latin typeface="Bahnschrift Condensed" panose="020B0502040204020203" pitchFamily="34" charset="0"/>
              </a:rPr>
              <a:t>dengan</a:t>
            </a:r>
            <a:r>
              <a:rPr lang="en-US" kern="1200" dirty="0">
                <a:latin typeface="Bahnschrift Condensed" panose="020B0502040204020203" pitchFamily="34" charset="0"/>
              </a:rPr>
              <a:t> </a:t>
            </a:r>
            <a:r>
              <a:rPr lang="en-US" kern="1200" dirty="0" err="1">
                <a:latin typeface="Bahnschrift Condensed" panose="020B0502040204020203" pitchFamily="34" charset="0"/>
              </a:rPr>
              <a:t>pihak</a:t>
            </a:r>
            <a:r>
              <a:rPr lang="en-US" kern="1200" dirty="0">
                <a:latin typeface="Bahnschrift Condensed" panose="020B0502040204020203" pitchFamily="34" charset="0"/>
              </a:rPr>
              <a:t> </a:t>
            </a:r>
            <a:r>
              <a:rPr lang="en-US" kern="1200" dirty="0" err="1">
                <a:latin typeface="Bahnschrift Condensed" panose="020B0502040204020203" pitchFamily="34" charset="0"/>
              </a:rPr>
              <a:t>ketiga</a:t>
            </a:r>
            <a:r>
              <a:rPr lang="en-US" kern="1200" dirty="0">
                <a:latin typeface="Bahnschrift Condensed" panose="020B0502040204020203" pitchFamily="34" charset="0"/>
              </a:rPr>
              <a:t> </a:t>
            </a:r>
            <a:r>
              <a:rPr lang="en-US" kern="1200" dirty="0" err="1">
                <a:latin typeface="Bahnschrift Condensed" panose="020B0502040204020203" pitchFamily="34" charset="0"/>
              </a:rPr>
              <a:t>dalam</a:t>
            </a:r>
            <a:r>
              <a:rPr lang="en-US" kern="1200" dirty="0">
                <a:latin typeface="Bahnschrift Condensed" panose="020B0502040204020203" pitchFamily="34" charset="0"/>
              </a:rPr>
              <a:t> </a:t>
            </a:r>
            <a:r>
              <a:rPr lang="en-US" kern="1200" dirty="0" err="1">
                <a:latin typeface="Bahnschrift Condensed" panose="020B0502040204020203" pitchFamily="34" charset="0"/>
              </a:rPr>
              <a:t>memanfaatkan</a:t>
            </a:r>
            <a:r>
              <a:rPr lang="en-US" kern="1200" dirty="0">
                <a:latin typeface="Bahnschrift Condensed" panose="020B0502040204020203" pitchFamily="34" charset="0"/>
              </a:rPr>
              <a:t> </a:t>
            </a:r>
            <a:r>
              <a:rPr lang="en-US" kern="1200" dirty="0" err="1">
                <a:latin typeface="Bahnschrift Condensed" panose="020B0502040204020203" pitchFamily="34" charset="0"/>
              </a:rPr>
              <a:t>aset</a:t>
            </a:r>
            <a:r>
              <a:rPr lang="en-US" kern="1200" dirty="0">
                <a:latin typeface="Bahnschrift Condensed" panose="020B0502040204020203" pitchFamily="34" charset="0"/>
              </a:rPr>
              <a:t> </a:t>
            </a:r>
            <a:r>
              <a:rPr lang="en-US" kern="1200" dirty="0" err="1">
                <a:latin typeface="Bahnschrift Condensed" panose="020B0502040204020203" pitchFamily="34" charset="0"/>
              </a:rPr>
              <a:t>perusahaan</a:t>
            </a:r>
            <a:r>
              <a:rPr lang="en-US" kern="1200" dirty="0">
                <a:latin typeface="Bahnschrift Condensed" panose="020B0502040204020203" pitchFamily="34" charset="0"/>
              </a:rPr>
              <a:t> </a:t>
            </a:r>
            <a:r>
              <a:rPr lang="en-US" kern="1200" dirty="0" err="1">
                <a:latin typeface="Bahnschrift Condensed" panose="020B0502040204020203" pitchFamily="34" charset="0"/>
              </a:rPr>
              <a:t>dalam</a:t>
            </a:r>
            <a:r>
              <a:rPr lang="en-US" kern="1200" dirty="0">
                <a:latin typeface="Bahnschrift Condensed" panose="020B0502040204020203" pitchFamily="34" charset="0"/>
              </a:rPr>
              <a:t> </a:t>
            </a:r>
            <a:r>
              <a:rPr lang="en-US" kern="1200" dirty="0" err="1">
                <a:latin typeface="Bahnschrift Condensed" panose="020B0502040204020203" pitchFamily="34" charset="0"/>
              </a:rPr>
              <a:t>bidang</a:t>
            </a:r>
            <a:r>
              <a:rPr lang="en-US" kern="1200" dirty="0">
                <a:latin typeface="Bahnschrift Condensed" panose="020B0502040204020203" pitchFamily="34" charset="0"/>
              </a:rPr>
              <a:t> </a:t>
            </a:r>
            <a:r>
              <a:rPr lang="en-US" kern="1200" dirty="0" err="1">
                <a:latin typeface="Bahnschrift Condensed" panose="020B0502040204020203" pitchFamily="34" charset="0"/>
              </a:rPr>
              <a:t>bisnis</a:t>
            </a:r>
            <a:r>
              <a:rPr lang="en-US" kern="1200" dirty="0">
                <a:latin typeface="Bahnschrift Condensed" panose="020B0502040204020203" pitchFamily="34" charset="0"/>
              </a:rPr>
              <a:t> property </a:t>
            </a:r>
            <a:r>
              <a:rPr lang="en-US" kern="1200" dirty="0" err="1">
                <a:latin typeface="Bahnschrift Condensed" panose="020B0502040204020203" pitchFamily="34" charset="0"/>
              </a:rPr>
              <a:t>seperti</a:t>
            </a:r>
            <a:r>
              <a:rPr lang="en-US" kern="1200" dirty="0">
                <a:latin typeface="Bahnschrift Condensed" panose="020B0502040204020203" pitchFamily="34" charset="0"/>
              </a:rPr>
              <a:t> </a:t>
            </a:r>
            <a:r>
              <a:rPr lang="en-US" kern="1200" dirty="0" err="1">
                <a:latin typeface="Bahnschrift Condensed" panose="020B0502040204020203" pitchFamily="34" charset="0"/>
              </a:rPr>
              <a:t>dalam</a:t>
            </a:r>
            <a:r>
              <a:rPr lang="en-US" kern="1200" dirty="0">
                <a:latin typeface="Bahnschrift Condensed" panose="020B0502040204020203" pitchFamily="34" charset="0"/>
              </a:rPr>
              <a:t> </a:t>
            </a:r>
            <a:r>
              <a:rPr lang="en-US" kern="1200" dirty="0" err="1">
                <a:latin typeface="Bahnschrift Condensed" panose="020B0502040204020203" pitchFamily="34" charset="0"/>
              </a:rPr>
              <a:t>pembangunan</a:t>
            </a:r>
            <a:r>
              <a:rPr lang="en-US" kern="1200" dirty="0">
                <a:latin typeface="Bahnschrift Condensed" panose="020B0502040204020203" pitchFamily="34" charset="0"/>
              </a:rPr>
              <a:t> Gedung </a:t>
            </a:r>
            <a:r>
              <a:rPr lang="en-US" kern="1200" dirty="0" err="1">
                <a:latin typeface="Bahnschrift Condensed" panose="020B0502040204020203" pitchFamily="34" charset="0"/>
              </a:rPr>
              <a:t>kantor</a:t>
            </a:r>
            <a:r>
              <a:rPr lang="en-US" kern="1200" dirty="0">
                <a:latin typeface="Bahnschrift Condensed" panose="020B0502040204020203" pitchFamily="34" charset="0"/>
              </a:rPr>
              <a:t> dan </a:t>
            </a:r>
            <a:r>
              <a:rPr lang="en-US" kern="1200" dirty="0" err="1">
                <a:latin typeface="Bahnschrift Condensed" panose="020B0502040204020203" pitchFamily="34" charset="0"/>
              </a:rPr>
              <a:t>pertokoan</a:t>
            </a:r>
            <a:r>
              <a:rPr lang="en-US" kern="1200" dirty="0">
                <a:latin typeface="Bahnschrift Condensed" panose="020B0502040204020203" pitchFamily="34" charset="0"/>
              </a:rPr>
              <a:t> </a:t>
            </a:r>
            <a:r>
              <a:rPr lang="en-US" kern="1200" dirty="0" err="1">
                <a:latin typeface="Bahnschrift Condensed" panose="020B0502040204020203" pitchFamily="34" charset="0"/>
              </a:rPr>
              <a:t>dengan</a:t>
            </a:r>
            <a:r>
              <a:rPr lang="en-US" kern="1200" dirty="0">
                <a:latin typeface="Bahnschrift Condensed" panose="020B0502040204020203" pitchFamily="34" charset="0"/>
              </a:rPr>
              <a:t> system Built Operate and Transfer</a:t>
            </a:r>
            <a:endParaRPr lang="en-ID" kern="1200" dirty="0">
              <a:latin typeface="Bahnschrift Condensed" panose="020B0502040204020203" pitchFamily="34" charset="0"/>
            </a:endParaRPr>
          </a:p>
        </p:txBody>
      </p:sp>
      <p:sp>
        <p:nvSpPr>
          <p:cNvPr id="19" name="Freeform: Shape 18">
            <a:extLst>
              <a:ext uri="{FF2B5EF4-FFF2-40B4-BE49-F238E27FC236}">
                <a16:creationId xmlns:a16="http://schemas.microsoft.com/office/drawing/2014/main" xmlns="" id="{3230984C-0455-41B5-8491-3000DB734937}"/>
              </a:ext>
            </a:extLst>
          </p:cNvPr>
          <p:cNvSpPr/>
          <p:nvPr/>
        </p:nvSpPr>
        <p:spPr>
          <a:xfrm>
            <a:off x="8862924" y="3374733"/>
            <a:ext cx="2286785" cy="2082700"/>
          </a:xfrm>
          <a:custGeom>
            <a:avLst/>
            <a:gdLst>
              <a:gd name="connsiteX0" fmla="*/ 0 w 2286785"/>
              <a:gd name="connsiteY0" fmla="*/ 145211 h 1452108"/>
              <a:gd name="connsiteX1" fmla="*/ 145211 w 2286785"/>
              <a:gd name="connsiteY1" fmla="*/ 0 h 1452108"/>
              <a:gd name="connsiteX2" fmla="*/ 2141574 w 2286785"/>
              <a:gd name="connsiteY2" fmla="*/ 0 h 1452108"/>
              <a:gd name="connsiteX3" fmla="*/ 2286785 w 2286785"/>
              <a:gd name="connsiteY3" fmla="*/ 145211 h 1452108"/>
              <a:gd name="connsiteX4" fmla="*/ 2286785 w 2286785"/>
              <a:gd name="connsiteY4" fmla="*/ 1306897 h 1452108"/>
              <a:gd name="connsiteX5" fmla="*/ 2141574 w 2286785"/>
              <a:gd name="connsiteY5" fmla="*/ 1452108 h 1452108"/>
              <a:gd name="connsiteX6" fmla="*/ 145211 w 2286785"/>
              <a:gd name="connsiteY6" fmla="*/ 1452108 h 1452108"/>
              <a:gd name="connsiteX7" fmla="*/ 0 w 2286785"/>
              <a:gd name="connsiteY7" fmla="*/ 1306897 h 1452108"/>
              <a:gd name="connsiteX8" fmla="*/ 0 w 2286785"/>
              <a:gd name="connsiteY8" fmla="*/ 145211 h 1452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785" h="1452108">
                <a:moveTo>
                  <a:pt x="0" y="145211"/>
                </a:moveTo>
                <a:cubicBezTo>
                  <a:pt x="0" y="65013"/>
                  <a:pt x="65013" y="0"/>
                  <a:pt x="145211" y="0"/>
                </a:cubicBezTo>
                <a:lnTo>
                  <a:pt x="2141574" y="0"/>
                </a:lnTo>
                <a:cubicBezTo>
                  <a:pt x="2221772" y="0"/>
                  <a:pt x="2286785" y="65013"/>
                  <a:pt x="2286785" y="145211"/>
                </a:cubicBezTo>
                <a:lnTo>
                  <a:pt x="2286785" y="1306897"/>
                </a:lnTo>
                <a:cubicBezTo>
                  <a:pt x="2286785" y="1387095"/>
                  <a:pt x="2221772" y="1452108"/>
                  <a:pt x="2141574" y="1452108"/>
                </a:cubicBezTo>
                <a:lnTo>
                  <a:pt x="145211" y="1452108"/>
                </a:lnTo>
                <a:cubicBezTo>
                  <a:pt x="65013" y="1452108"/>
                  <a:pt x="0" y="1387095"/>
                  <a:pt x="0" y="1306897"/>
                </a:cubicBezTo>
                <a:lnTo>
                  <a:pt x="0" y="145211"/>
                </a:ln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061" tIns="92061" rIns="92061" bIns="92061" numCol="1" spcCol="1270" anchor="ctr" anchorCtr="0">
            <a:noAutofit/>
          </a:bodyPr>
          <a:lstStyle/>
          <a:p>
            <a:pPr marL="0" lvl="0" indent="0" algn="ctr" defTabSz="577850">
              <a:lnSpc>
                <a:spcPct val="90000"/>
              </a:lnSpc>
              <a:spcBef>
                <a:spcPct val="0"/>
              </a:spcBef>
              <a:spcAft>
                <a:spcPct val="35000"/>
              </a:spcAft>
              <a:buNone/>
            </a:pPr>
            <a:r>
              <a:rPr lang="en-US" kern="1200" dirty="0" err="1">
                <a:latin typeface="Bahnschrift Condensed" panose="020B0502040204020203" pitchFamily="34" charset="0"/>
              </a:rPr>
              <a:t>Kredit</a:t>
            </a:r>
            <a:r>
              <a:rPr lang="en-US" kern="1200" dirty="0">
                <a:latin typeface="Bahnschrift Condensed" panose="020B0502040204020203" pitchFamily="34" charset="0"/>
              </a:rPr>
              <a:t> </a:t>
            </a:r>
            <a:r>
              <a:rPr lang="en-US" kern="1200" dirty="0" err="1">
                <a:latin typeface="Bahnschrift Condensed" panose="020B0502040204020203" pitchFamily="34" charset="0"/>
              </a:rPr>
              <a:t>pegawai</a:t>
            </a:r>
            <a:r>
              <a:rPr lang="en-US" kern="1200" dirty="0">
                <a:latin typeface="Bahnschrift Condensed" panose="020B0502040204020203" pitchFamily="34" charset="0"/>
              </a:rPr>
              <a:t> </a:t>
            </a:r>
            <a:r>
              <a:rPr lang="en-US" kern="1200" dirty="0" err="1">
                <a:latin typeface="Bahnschrift Condensed" panose="020B0502040204020203" pitchFamily="34" charset="0"/>
              </a:rPr>
              <a:t>tetap</a:t>
            </a:r>
            <a:r>
              <a:rPr lang="en-US" kern="1200" dirty="0">
                <a:latin typeface="Bahnschrift Condensed" panose="020B0502040204020203" pitchFamily="34" charset="0"/>
              </a:rPr>
              <a:t> </a:t>
            </a:r>
            <a:r>
              <a:rPr lang="en-US" kern="1200" dirty="0" err="1">
                <a:latin typeface="Bahnschrift Condensed" panose="020B0502040204020203" pitchFamily="34" charset="0"/>
              </a:rPr>
              <a:t>yaitu</a:t>
            </a:r>
            <a:r>
              <a:rPr lang="en-US" kern="1200" dirty="0">
                <a:latin typeface="Bahnschrift Condensed" panose="020B0502040204020203" pitchFamily="34" charset="0"/>
              </a:rPr>
              <a:t> </a:t>
            </a:r>
            <a:r>
              <a:rPr lang="en-US" kern="1200" dirty="0" err="1">
                <a:latin typeface="Bahnschrift Condensed" panose="020B0502040204020203" pitchFamily="34" charset="0"/>
              </a:rPr>
              <a:t>kredit</a:t>
            </a:r>
            <a:r>
              <a:rPr lang="en-US" kern="1200" dirty="0">
                <a:latin typeface="Bahnschrift Condensed" panose="020B0502040204020203" pitchFamily="34" charset="0"/>
              </a:rPr>
              <a:t> yang </a:t>
            </a:r>
            <a:r>
              <a:rPr lang="en-US" kern="1200" dirty="0" err="1">
                <a:latin typeface="Bahnschrift Condensed" panose="020B0502040204020203" pitchFamily="34" charset="0"/>
              </a:rPr>
              <a:t>diberikan</a:t>
            </a:r>
            <a:r>
              <a:rPr lang="en-US" kern="1200" dirty="0">
                <a:latin typeface="Bahnschrift Condensed" panose="020B0502040204020203" pitchFamily="34" charset="0"/>
              </a:rPr>
              <a:t> </a:t>
            </a:r>
            <a:r>
              <a:rPr lang="en-US" kern="1200" dirty="0" err="1">
                <a:latin typeface="Bahnschrift Condensed" panose="020B0502040204020203" pitchFamily="34" charset="0"/>
              </a:rPr>
              <a:t>kepada</a:t>
            </a:r>
            <a:r>
              <a:rPr lang="en-US" kern="1200" dirty="0">
                <a:latin typeface="Bahnschrift Condensed" panose="020B0502040204020203" pitchFamily="34" charset="0"/>
              </a:rPr>
              <a:t> </a:t>
            </a:r>
            <a:r>
              <a:rPr lang="en-US" kern="1200" dirty="0" err="1">
                <a:latin typeface="Bahnschrift Condensed" panose="020B0502040204020203" pitchFamily="34" charset="0"/>
              </a:rPr>
              <a:t>pegawai</a:t>
            </a:r>
            <a:r>
              <a:rPr lang="en-US" kern="1200" dirty="0">
                <a:latin typeface="Bahnschrift Condensed" panose="020B0502040204020203" pitchFamily="34" charset="0"/>
              </a:rPr>
              <a:t> yang </a:t>
            </a:r>
            <a:r>
              <a:rPr lang="en-US" kern="1200" dirty="0" err="1">
                <a:latin typeface="Bahnschrift Condensed" panose="020B0502040204020203" pitchFamily="34" charset="0"/>
              </a:rPr>
              <a:t>berpenghasilan</a:t>
            </a:r>
            <a:r>
              <a:rPr lang="en-US" kern="1200" dirty="0">
                <a:latin typeface="Bahnschrift Condensed" panose="020B0502040204020203" pitchFamily="34" charset="0"/>
              </a:rPr>
              <a:t> </a:t>
            </a:r>
            <a:r>
              <a:rPr lang="en-US" kern="1200" dirty="0" err="1">
                <a:latin typeface="Bahnschrift Condensed" panose="020B0502040204020203" pitchFamily="34" charset="0"/>
              </a:rPr>
              <a:t>tetap</a:t>
            </a:r>
            <a:endParaRPr lang="en-ID" kern="1200" dirty="0">
              <a:latin typeface="Bahnschrift Condensed" panose="020B0502040204020203" pitchFamily="34" charset="0"/>
            </a:endParaRPr>
          </a:p>
        </p:txBody>
      </p:sp>
      <p:pic>
        <p:nvPicPr>
          <p:cNvPr id="8198" name="Picture 6" descr="Geser Fokus ke Online, Pegadaian Luncurkan Dua Aplikasi | Dailysocial">
            <a:extLst>
              <a:ext uri="{FF2B5EF4-FFF2-40B4-BE49-F238E27FC236}">
                <a16:creationId xmlns:a16="http://schemas.microsoft.com/office/drawing/2014/main" xmlns="" id="{EF5E6BB3-5F64-44B4-9793-5D953607F9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242" y="4788897"/>
            <a:ext cx="2871581"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444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BC9891-6751-47AC-8441-AE5A5C595301}"/>
              </a:ext>
            </a:extLst>
          </p:cNvPr>
          <p:cNvSpPr>
            <a:spLocks noGrp="1"/>
          </p:cNvSpPr>
          <p:nvPr>
            <p:ph type="title"/>
          </p:nvPr>
        </p:nvSpPr>
        <p:spPr/>
        <p:txBody>
          <a:bodyPr/>
          <a:lstStyle/>
          <a:p>
            <a:r>
              <a:rPr lang="en-US" dirty="0"/>
              <a:t>PENDAHULUAN</a:t>
            </a:r>
          </a:p>
        </p:txBody>
      </p:sp>
      <p:sp>
        <p:nvSpPr>
          <p:cNvPr id="3" name="Text Placeholder 2">
            <a:extLst>
              <a:ext uri="{FF2B5EF4-FFF2-40B4-BE49-F238E27FC236}">
                <a16:creationId xmlns:a16="http://schemas.microsoft.com/office/drawing/2014/main" xmlns="" id="{7903E92E-7C10-4FDF-B7B0-BF5A5A7DC515}"/>
              </a:ext>
            </a:extLst>
          </p:cNvPr>
          <p:cNvSpPr>
            <a:spLocks noGrp="1"/>
          </p:cNvSpPr>
          <p:nvPr>
            <p:ph type="body" sz="half" idx="2"/>
          </p:nvPr>
        </p:nvSpPr>
        <p:spPr>
          <a:xfrm>
            <a:off x="6930776" y="1954891"/>
            <a:ext cx="4915481" cy="4388615"/>
          </a:xfrm>
        </p:spPr>
        <p:txBody>
          <a:bodyPr/>
          <a:lstStyle/>
          <a:p>
            <a:pPr>
              <a:buFont typeface="Wingdings" panose="05000000000000000000" pitchFamily="2" charset="2"/>
              <a:buChar char="q"/>
            </a:pPr>
            <a:r>
              <a:rPr lang="en-US" sz="2000" dirty="0">
                <a:latin typeface="Bahnschrift Condensed" panose="020B0502040204020203" pitchFamily="34" charset="0"/>
              </a:rPr>
              <a:t>Bank Islam </a:t>
            </a:r>
            <a:r>
              <a:rPr lang="en-US" sz="2000" dirty="0" err="1">
                <a:latin typeface="Bahnschrift Condensed" panose="020B0502040204020203" pitchFamily="34" charset="0"/>
              </a:rPr>
              <a:t>mulai</a:t>
            </a:r>
            <a:r>
              <a:rPr lang="en-US" sz="2000" dirty="0">
                <a:latin typeface="Bahnschrift Condensed" panose="020B0502040204020203" pitchFamily="34" charset="0"/>
              </a:rPr>
              <a:t>  </a:t>
            </a:r>
            <a:r>
              <a:rPr lang="en-US" sz="2000" dirty="0" err="1">
                <a:latin typeface="Bahnschrift Condensed" panose="020B0502040204020203" pitchFamily="34" charset="0"/>
              </a:rPr>
              <a:t>beroperasi</a:t>
            </a:r>
            <a:r>
              <a:rPr lang="en-US" sz="2000" dirty="0">
                <a:latin typeface="Bahnschrift Condensed" panose="020B0502040204020203" pitchFamily="34" charset="0"/>
              </a:rPr>
              <a:t> di Indonesia </a:t>
            </a:r>
            <a:r>
              <a:rPr lang="en-US" sz="2000" dirty="0" err="1">
                <a:latin typeface="Bahnschrift Condensed" panose="020B0502040204020203" pitchFamily="34" charset="0"/>
              </a:rPr>
              <a:t>berdasar</a:t>
            </a:r>
            <a:r>
              <a:rPr lang="en-US" sz="2000" dirty="0">
                <a:latin typeface="Bahnschrift Condensed" panose="020B0502040204020203" pitchFamily="34" charset="0"/>
              </a:rPr>
              <a:t> UU </a:t>
            </a:r>
            <a:r>
              <a:rPr lang="en-US" sz="2000" dirty="0" err="1">
                <a:latin typeface="Bahnschrift Condensed" panose="020B0502040204020203" pitchFamily="34" charset="0"/>
              </a:rPr>
              <a:t>Perbankan</a:t>
            </a:r>
            <a:r>
              <a:rPr lang="en-US" sz="2000" dirty="0">
                <a:latin typeface="Bahnschrift Condensed" panose="020B0502040204020203" pitchFamily="34" charset="0"/>
              </a:rPr>
              <a:t> </a:t>
            </a:r>
            <a:r>
              <a:rPr lang="en-US" sz="2000" dirty="0" err="1">
                <a:latin typeface="Bahnschrift Condensed" panose="020B0502040204020203" pitchFamily="34" charset="0"/>
              </a:rPr>
              <a:t>Tahun</a:t>
            </a:r>
            <a:r>
              <a:rPr lang="en-US" sz="2000" dirty="0">
                <a:latin typeface="Bahnschrift Condensed" panose="020B0502040204020203" pitchFamily="34" charset="0"/>
              </a:rPr>
              <a:t> 1992 (UU No 7/1992). UU </a:t>
            </a:r>
            <a:r>
              <a:rPr lang="en-US" sz="2000" dirty="0" err="1">
                <a:latin typeface="Bahnschrift Condensed" panose="020B0502040204020203" pitchFamily="34" charset="0"/>
              </a:rPr>
              <a:t>tersebut</a:t>
            </a:r>
            <a:r>
              <a:rPr lang="en-US" sz="2000" dirty="0">
                <a:latin typeface="Bahnschrift Condensed" panose="020B0502040204020203" pitchFamily="34" charset="0"/>
              </a:rPr>
              <a:t> </a:t>
            </a:r>
            <a:r>
              <a:rPr lang="en-US" sz="2000" dirty="0" err="1">
                <a:latin typeface="Bahnschrift Condensed" panose="020B0502040204020203" pitchFamily="34" charset="0"/>
              </a:rPr>
              <a:t>kemudian</a:t>
            </a:r>
            <a:r>
              <a:rPr lang="en-US" sz="2000" dirty="0">
                <a:latin typeface="Bahnschrift Condensed" panose="020B0502040204020203" pitchFamily="34" charset="0"/>
              </a:rPr>
              <a:t> </a:t>
            </a:r>
            <a:r>
              <a:rPr lang="en-US" sz="2000" dirty="0" err="1">
                <a:latin typeface="Bahnschrift Condensed" panose="020B0502040204020203" pitchFamily="34" charset="0"/>
              </a:rPr>
              <a:t>diterjemahkan</a:t>
            </a:r>
            <a:r>
              <a:rPr lang="en-US" sz="2000" dirty="0">
                <a:latin typeface="Bahnschrift Condensed" panose="020B0502040204020203" pitchFamily="34" charset="0"/>
              </a:rPr>
              <a:t> </a:t>
            </a:r>
            <a:r>
              <a:rPr lang="en-US" sz="2000" dirty="0" err="1">
                <a:latin typeface="Bahnschrift Condensed" panose="020B0502040204020203" pitchFamily="34" charset="0"/>
              </a:rPr>
              <a:t>lebih</a:t>
            </a:r>
            <a:r>
              <a:rPr lang="en-US" sz="2000" dirty="0">
                <a:latin typeface="Bahnschrift Condensed" panose="020B0502040204020203" pitchFamily="34" charset="0"/>
              </a:rPr>
              <a:t> </a:t>
            </a:r>
            <a:r>
              <a:rPr lang="en-US" sz="2000" dirty="0" err="1">
                <a:latin typeface="Bahnschrift Condensed" panose="020B0502040204020203" pitchFamily="34" charset="0"/>
              </a:rPr>
              <a:t>lanjut</a:t>
            </a:r>
            <a:r>
              <a:rPr lang="en-US" sz="2000" dirty="0">
                <a:latin typeface="Bahnschrift Condensed" panose="020B0502040204020203" pitchFamily="34" charset="0"/>
              </a:rPr>
              <a:t> </a:t>
            </a:r>
            <a:r>
              <a:rPr lang="en-US" sz="2000" dirty="0" err="1">
                <a:latin typeface="Bahnschrift Condensed" panose="020B0502040204020203" pitchFamily="34" charset="0"/>
              </a:rPr>
              <a:t>dengan</a:t>
            </a:r>
            <a:r>
              <a:rPr lang="en-US" sz="2000" dirty="0">
                <a:latin typeface="Bahnschrift Condensed" panose="020B0502040204020203" pitchFamily="34" charset="0"/>
              </a:rPr>
              <a:t> PP </a:t>
            </a:r>
            <a:r>
              <a:rPr lang="en-US" sz="2000" dirty="0" err="1">
                <a:latin typeface="Bahnschrift Condensed" panose="020B0502040204020203" pitchFamily="34" charset="0"/>
              </a:rPr>
              <a:t>Nomor</a:t>
            </a:r>
            <a:r>
              <a:rPr lang="en-US" sz="2000" dirty="0">
                <a:latin typeface="Bahnschrift Condensed" panose="020B0502040204020203" pitchFamily="34" charset="0"/>
              </a:rPr>
              <a:t> 72 </a:t>
            </a:r>
            <a:r>
              <a:rPr lang="en-US" sz="2000" dirty="0" err="1">
                <a:latin typeface="Bahnschrift Condensed" panose="020B0502040204020203" pitchFamily="34" charset="0"/>
              </a:rPr>
              <a:t>Tahun</a:t>
            </a:r>
            <a:r>
              <a:rPr lang="en-US" sz="2000" dirty="0">
                <a:latin typeface="Bahnschrift Condensed" panose="020B0502040204020203" pitchFamily="34" charset="0"/>
              </a:rPr>
              <a:t> 1992. </a:t>
            </a:r>
            <a:r>
              <a:rPr lang="en-US" sz="2000" dirty="0" err="1">
                <a:latin typeface="Bahnschrift Condensed" panose="020B0502040204020203" pitchFamily="34" charset="0"/>
              </a:rPr>
              <a:t>Perundangan</a:t>
            </a:r>
            <a:r>
              <a:rPr lang="en-US" sz="2000" dirty="0">
                <a:latin typeface="Bahnschrift Condensed" panose="020B0502040204020203" pitchFamily="34" charset="0"/>
              </a:rPr>
              <a:t> </a:t>
            </a:r>
            <a:r>
              <a:rPr lang="en-US" sz="2000" dirty="0" err="1">
                <a:latin typeface="Bahnschrift Condensed" panose="020B0502040204020203" pitchFamily="34" charset="0"/>
              </a:rPr>
              <a:t>Perbankan</a:t>
            </a:r>
            <a:r>
              <a:rPr lang="en-US" sz="2000" dirty="0">
                <a:latin typeface="Bahnschrift Condensed" panose="020B0502040204020203" pitchFamily="34" charset="0"/>
              </a:rPr>
              <a:t> Syariah </a:t>
            </a:r>
            <a:r>
              <a:rPr lang="en-US" sz="2000" dirty="0" err="1">
                <a:latin typeface="Bahnschrift Condensed" panose="020B0502040204020203" pitchFamily="34" charset="0"/>
              </a:rPr>
              <a:t>disempurnakan</a:t>
            </a:r>
            <a:r>
              <a:rPr lang="en-US" sz="2000" dirty="0">
                <a:latin typeface="Bahnschrift Condensed" panose="020B0502040204020203" pitchFamily="34" charset="0"/>
              </a:rPr>
              <a:t> </a:t>
            </a:r>
            <a:r>
              <a:rPr lang="en-US" sz="2000" dirty="0" err="1">
                <a:latin typeface="Bahnschrift Condensed" panose="020B0502040204020203" pitchFamily="34" charset="0"/>
              </a:rPr>
              <a:t>lebih</a:t>
            </a:r>
            <a:r>
              <a:rPr lang="en-US" sz="2000" dirty="0">
                <a:latin typeface="Bahnschrift Condensed" panose="020B0502040204020203" pitchFamily="34" charset="0"/>
              </a:rPr>
              <a:t> </a:t>
            </a:r>
            <a:r>
              <a:rPr lang="en-US" sz="2000" dirty="0" err="1">
                <a:latin typeface="Bahnschrift Condensed" panose="020B0502040204020203" pitchFamily="34" charset="0"/>
              </a:rPr>
              <a:t>lanjut</a:t>
            </a:r>
            <a:r>
              <a:rPr lang="en-US" sz="2000" dirty="0">
                <a:latin typeface="Bahnschrift Condensed" panose="020B0502040204020203" pitchFamily="34" charset="0"/>
              </a:rPr>
              <a:t> </a:t>
            </a:r>
            <a:r>
              <a:rPr lang="en-US" sz="2000" dirty="0" err="1">
                <a:latin typeface="Bahnschrift Condensed" panose="020B0502040204020203" pitchFamily="34" charset="0"/>
              </a:rPr>
              <a:t>dengan</a:t>
            </a:r>
            <a:r>
              <a:rPr lang="en-US" sz="2000" dirty="0">
                <a:latin typeface="Bahnschrift Condensed" panose="020B0502040204020203" pitchFamily="34" charset="0"/>
              </a:rPr>
              <a:t> UU no,10/1998 dan UU no 23/1999.</a:t>
            </a:r>
          </a:p>
          <a:p>
            <a:pPr>
              <a:buFont typeface="Wingdings" panose="05000000000000000000" pitchFamily="2" charset="2"/>
              <a:buChar char="q"/>
            </a:pPr>
            <a:r>
              <a:rPr lang="en-US" sz="2000" dirty="0">
                <a:latin typeface="Bahnschrift Condensed" panose="020B0502040204020203" pitchFamily="34" charset="0"/>
              </a:rPr>
              <a:t>Pada </a:t>
            </a:r>
            <a:r>
              <a:rPr lang="en-US" sz="2000" dirty="0" err="1">
                <a:latin typeface="Bahnschrift Condensed" panose="020B0502040204020203" pitchFamily="34" charset="0"/>
              </a:rPr>
              <a:t>dasarnya</a:t>
            </a:r>
            <a:r>
              <a:rPr lang="en-US" sz="2000" dirty="0">
                <a:latin typeface="Bahnschrift Condensed" panose="020B0502040204020203" pitchFamily="34" charset="0"/>
              </a:rPr>
              <a:t> bank Islam </a:t>
            </a:r>
            <a:r>
              <a:rPr lang="en-US" sz="2000" dirty="0" err="1">
                <a:latin typeface="Bahnschrift Condensed" panose="020B0502040204020203" pitchFamily="34" charset="0"/>
              </a:rPr>
              <a:t>sama</a:t>
            </a:r>
            <a:r>
              <a:rPr lang="en-US" sz="2000" dirty="0">
                <a:latin typeface="Bahnschrift Condensed" panose="020B0502040204020203" pitchFamily="34" charset="0"/>
              </a:rPr>
              <a:t> </a:t>
            </a:r>
            <a:r>
              <a:rPr lang="en-US" sz="2000" dirty="0" err="1">
                <a:latin typeface="Bahnschrift Condensed" panose="020B0502040204020203" pitchFamily="34" charset="0"/>
              </a:rPr>
              <a:t>dengan</a:t>
            </a:r>
            <a:r>
              <a:rPr lang="en-US" sz="2000" dirty="0">
                <a:latin typeface="Bahnschrift Condensed" panose="020B0502040204020203" pitchFamily="34" charset="0"/>
              </a:rPr>
              <a:t> Bank </a:t>
            </a:r>
            <a:r>
              <a:rPr lang="en-US" sz="2000" dirty="0" err="1">
                <a:latin typeface="Bahnschrift Condensed" panose="020B0502040204020203" pitchFamily="34" charset="0"/>
              </a:rPr>
              <a:t>umum</a:t>
            </a:r>
            <a:r>
              <a:rPr lang="en-US" sz="2000" dirty="0">
                <a:latin typeface="Bahnschrift Condensed" panose="020B0502040204020203" pitchFamily="34" charset="0"/>
              </a:rPr>
              <a:t> </a:t>
            </a:r>
            <a:r>
              <a:rPr lang="en-US" sz="2000" dirty="0" err="1">
                <a:latin typeface="Bahnschrift Condensed" panose="020B0502040204020203" pitchFamily="34" charset="0"/>
              </a:rPr>
              <a:t>lainnya</a:t>
            </a:r>
            <a:r>
              <a:rPr lang="en-US" sz="2000" dirty="0">
                <a:latin typeface="Bahnschrift Condensed" panose="020B0502040204020203" pitchFamily="34" charset="0"/>
              </a:rPr>
              <a:t> </a:t>
            </a:r>
            <a:r>
              <a:rPr lang="en-US" sz="2000" dirty="0" err="1">
                <a:latin typeface="Bahnschrift Condensed" panose="020B0502040204020203" pitchFamily="34" charset="0"/>
              </a:rPr>
              <a:t>yaitu</a:t>
            </a:r>
            <a:r>
              <a:rPr lang="en-US" sz="2000" dirty="0">
                <a:latin typeface="Bahnschrift Condensed" panose="020B0502040204020203" pitchFamily="34" charset="0"/>
              </a:rPr>
              <a:t> </a:t>
            </a:r>
            <a:r>
              <a:rPr lang="en-US" sz="2000" dirty="0" err="1">
                <a:latin typeface="Bahnschrift Condensed" panose="020B0502040204020203" pitchFamily="34" charset="0"/>
              </a:rPr>
              <a:t>menerima</a:t>
            </a:r>
            <a:r>
              <a:rPr lang="en-US" sz="2000" dirty="0">
                <a:latin typeface="Bahnschrift Condensed" panose="020B0502040204020203" pitchFamily="34" charset="0"/>
              </a:rPr>
              <a:t> dana </a:t>
            </a:r>
            <a:r>
              <a:rPr lang="en-US" sz="2000" dirty="0" err="1">
                <a:latin typeface="Bahnschrift Condensed" panose="020B0502040204020203" pitchFamily="34" charset="0"/>
              </a:rPr>
              <a:t>dalam</a:t>
            </a:r>
            <a:r>
              <a:rPr lang="en-US" sz="2000" dirty="0">
                <a:latin typeface="Bahnschrift Condensed" panose="020B0502040204020203" pitchFamily="34" charset="0"/>
              </a:rPr>
              <a:t> </a:t>
            </a:r>
            <a:r>
              <a:rPr lang="en-US" sz="2000" dirty="0" err="1">
                <a:latin typeface="Bahnschrift Condensed" panose="020B0502040204020203" pitchFamily="34" charset="0"/>
              </a:rPr>
              <a:t>bentuk</a:t>
            </a:r>
            <a:r>
              <a:rPr lang="en-US" sz="2000" dirty="0">
                <a:latin typeface="Bahnschrift Condensed" panose="020B0502040204020203" pitchFamily="34" charset="0"/>
              </a:rPr>
              <a:t> </a:t>
            </a:r>
            <a:r>
              <a:rPr lang="en-US" sz="2000" dirty="0" err="1">
                <a:latin typeface="Bahnschrift Condensed" panose="020B0502040204020203" pitchFamily="34" charset="0"/>
              </a:rPr>
              <a:t>deposito</a:t>
            </a:r>
            <a:r>
              <a:rPr lang="en-US" sz="2000" dirty="0">
                <a:latin typeface="Bahnschrift Condensed" panose="020B0502040204020203" pitchFamily="34" charset="0"/>
              </a:rPr>
              <a:t> </a:t>
            </a:r>
            <a:r>
              <a:rPr lang="en-US" sz="2000" dirty="0" err="1">
                <a:latin typeface="Bahnschrift Condensed" panose="020B0502040204020203" pitchFamily="34" charset="0"/>
              </a:rPr>
              <a:t>atau</a:t>
            </a:r>
            <a:r>
              <a:rPr lang="en-US" sz="2000" dirty="0">
                <a:latin typeface="Bahnschrift Condensed" panose="020B0502040204020203" pitchFamily="34" charset="0"/>
              </a:rPr>
              <a:t> </a:t>
            </a:r>
            <a:r>
              <a:rPr lang="en-US" sz="2000" dirty="0" err="1">
                <a:latin typeface="Bahnschrift Condensed" panose="020B0502040204020203" pitchFamily="34" charset="0"/>
              </a:rPr>
              <a:t>tabungan</a:t>
            </a:r>
            <a:r>
              <a:rPr lang="en-US" sz="2000" dirty="0">
                <a:latin typeface="Bahnschrift Condensed" panose="020B0502040204020203" pitchFamily="34" charset="0"/>
              </a:rPr>
              <a:t> dan </a:t>
            </a:r>
            <a:r>
              <a:rPr lang="en-US" sz="2000" dirty="0" err="1">
                <a:latin typeface="Bahnschrift Condensed" panose="020B0502040204020203" pitchFamily="34" charset="0"/>
              </a:rPr>
              <a:t>kemudia</a:t>
            </a:r>
            <a:r>
              <a:rPr lang="en-US" sz="2000" dirty="0">
                <a:latin typeface="Bahnschrift Condensed" panose="020B0502040204020203" pitchFamily="34" charset="0"/>
              </a:rPr>
              <a:t> </a:t>
            </a:r>
            <a:r>
              <a:rPr lang="en-US" sz="2000" dirty="0" err="1">
                <a:latin typeface="Bahnschrift Condensed" panose="020B0502040204020203" pitchFamily="34" charset="0"/>
              </a:rPr>
              <a:t>menginvestasikan</a:t>
            </a:r>
            <a:r>
              <a:rPr lang="en-US" sz="2000" dirty="0">
                <a:latin typeface="Bahnschrift Condensed" panose="020B0502040204020203" pitchFamily="34" charset="0"/>
              </a:rPr>
              <a:t> dana </a:t>
            </a:r>
            <a:r>
              <a:rPr lang="en-US" sz="2000" dirty="0" err="1">
                <a:latin typeface="Bahnschrift Condensed" panose="020B0502040204020203" pitchFamily="34" charset="0"/>
              </a:rPr>
              <a:t>tersebut</a:t>
            </a:r>
            <a:r>
              <a:rPr lang="en-US" sz="2000" dirty="0">
                <a:latin typeface="Bahnschrift Condensed" panose="020B0502040204020203" pitchFamily="34" charset="0"/>
              </a:rPr>
              <a:t> </a:t>
            </a:r>
            <a:r>
              <a:rPr lang="en-US" sz="2000" dirty="0" err="1">
                <a:latin typeface="Bahnschrift Condensed" panose="020B0502040204020203" pitchFamily="34" charset="0"/>
              </a:rPr>
              <a:t>dalam</a:t>
            </a:r>
            <a:r>
              <a:rPr lang="en-US" sz="2000" dirty="0">
                <a:latin typeface="Bahnschrift Condensed" panose="020B0502040204020203" pitchFamily="34" charset="0"/>
              </a:rPr>
              <a:t> </a:t>
            </a:r>
            <a:r>
              <a:rPr lang="en-US" sz="2000" dirty="0" err="1">
                <a:latin typeface="Bahnschrift Condensed" panose="020B0502040204020203" pitchFamily="34" charset="0"/>
              </a:rPr>
              <a:t>bentuk</a:t>
            </a:r>
            <a:r>
              <a:rPr lang="en-US" sz="2000" dirty="0">
                <a:latin typeface="Bahnschrift Condensed" panose="020B0502040204020203" pitchFamily="34" charset="0"/>
              </a:rPr>
              <a:t> </a:t>
            </a:r>
            <a:r>
              <a:rPr lang="en-US" sz="2000" dirty="0" err="1">
                <a:latin typeface="Bahnschrift Condensed" panose="020B0502040204020203" pitchFamily="34" charset="0"/>
              </a:rPr>
              <a:t>pinjaman</a:t>
            </a:r>
            <a:r>
              <a:rPr lang="en-US" sz="2000" dirty="0">
                <a:latin typeface="Bahnschrift Condensed" panose="020B0502040204020203" pitchFamily="34" charset="0"/>
              </a:rPr>
              <a:t> </a:t>
            </a:r>
            <a:r>
              <a:rPr lang="en-US" sz="2000" dirty="0" err="1">
                <a:latin typeface="Bahnschrift Condensed" panose="020B0502040204020203" pitchFamily="34" charset="0"/>
              </a:rPr>
              <a:t>atau</a:t>
            </a:r>
            <a:r>
              <a:rPr lang="en-US" sz="2000" dirty="0">
                <a:latin typeface="Bahnschrift Condensed" panose="020B0502040204020203" pitchFamily="34" charset="0"/>
              </a:rPr>
              <a:t> </a:t>
            </a:r>
            <a:r>
              <a:rPr lang="en-US" sz="2000" dirty="0" err="1">
                <a:latin typeface="Bahnschrift Condensed" panose="020B0502040204020203" pitchFamily="34" charset="0"/>
              </a:rPr>
              <a:t>investasi</a:t>
            </a:r>
            <a:r>
              <a:rPr lang="en-US" sz="2000" dirty="0">
                <a:latin typeface="Bahnschrift Condensed" panose="020B0502040204020203" pitchFamily="34" charset="0"/>
              </a:rPr>
              <a:t> </a:t>
            </a:r>
            <a:r>
              <a:rPr lang="en-US" sz="2000" dirty="0" err="1">
                <a:latin typeface="Bahnschrift Condensed" panose="020B0502040204020203" pitchFamily="34" charset="0"/>
              </a:rPr>
              <a:t>lainnya</a:t>
            </a:r>
            <a:r>
              <a:rPr lang="en-US" sz="2000" dirty="0">
                <a:latin typeface="Bahnschrift Condensed" panose="020B0502040204020203" pitchFamily="34" charset="0"/>
              </a:rPr>
              <a:t>.</a:t>
            </a:r>
          </a:p>
          <a:p>
            <a:pPr>
              <a:buFont typeface="Wingdings" panose="05000000000000000000" pitchFamily="2" charset="2"/>
              <a:buChar char="q"/>
            </a:pPr>
            <a:r>
              <a:rPr lang="en-US" sz="2000" dirty="0" err="1">
                <a:latin typeface="Bahnschrift Condensed" panose="020B0502040204020203" pitchFamily="34" charset="0"/>
              </a:rPr>
              <a:t>Perbedaannya</a:t>
            </a:r>
            <a:r>
              <a:rPr lang="en-US" sz="2000" dirty="0">
                <a:latin typeface="Bahnschrift Condensed" panose="020B0502040204020203" pitchFamily="34" charset="0"/>
              </a:rPr>
              <a:t> </a:t>
            </a:r>
            <a:r>
              <a:rPr lang="en-US" sz="2000" dirty="0" err="1">
                <a:latin typeface="Bahnschrift Condensed" panose="020B0502040204020203" pitchFamily="34" charset="0"/>
              </a:rPr>
              <a:t>adaalah</a:t>
            </a:r>
            <a:r>
              <a:rPr lang="en-US" sz="2000" dirty="0">
                <a:latin typeface="Bahnschrift Condensed" panose="020B0502040204020203" pitchFamily="34" charset="0"/>
              </a:rPr>
              <a:t> Bank Islam </a:t>
            </a:r>
            <a:r>
              <a:rPr lang="en-US" sz="2000" dirty="0" err="1">
                <a:latin typeface="Bahnschrift Condensed" panose="020B0502040204020203" pitchFamily="34" charset="0"/>
              </a:rPr>
              <a:t>beroperasi</a:t>
            </a:r>
            <a:r>
              <a:rPr lang="en-US" sz="2000" dirty="0">
                <a:latin typeface="Bahnschrift Condensed" panose="020B0502040204020203" pitchFamily="34" charset="0"/>
              </a:rPr>
              <a:t> </a:t>
            </a:r>
            <a:r>
              <a:rPr lang="en-US" sz="2000" dirty="0" err="1">
                <a:latin typeface="Bahnschrift Condensed" panose="020B0502040204020203" pitchFamily="34" charset="0"/>
              </a:rPr>
              <a:t>tidak</a:t>
            </a:r>
            <a:r>
              <a:rPr lang="en-US" sz="2000" dirty="0">
                <a:latin typeface="Bahnschrift Condensed" panose="020B0502040204020203" pitchFamily="34" charset="0"/>
              </a:rPr>
              <a:t> </a:t>
            </a:r>
            <a:r>
              <a:rPr lang="en-US" sz="2000" dirty="0" err="1">
                <a:latin typeface="Bahnschrift Condensed" panose="020B0502040204020203" pitchFamily="34" charset="0"/>
              </a:rPr>
              <a:t>atas</a:t>
            </a:r>
            <a:r>
              <a:rPr lang="en-US" sz="2000" dirty="0">
                <a:latin typeface="Bahnschrift Condensed" panose="020B0502040204020203" pitchFamily="34" charset="0"/>
              </a:rPr>
              <a:t> </a:t>
            </a:r>
            <a:r>
              <a:rPr lang="en-US" sz="2000" dirty="0" err="1">
                <a:latin typeface="Bahnschrift Condensed" panose="020B0502040204020203" pitchFamily="34" charset="0"/>
              </a:rPr>
              <a:t>dasar</a:t>
            </a:r>
            <a:r>
              <a:rPr lang="en-US" sz="2000" dirty="0">
                <a:latin typeface="Bahnschrift Condensed" panose="020B0502040204020203" pitchFamily="34" charset="0"/>
              </a:rPr>
              <a:t> </a:t>
            </a:r>
            <a:r>
              <a:rPr lang="en-US" sz="2000" dirty="0" err="1">
                <a:latin typeface="Bahnschrift Condensed" panose="020B0502040204020203" pitchFamily="34" charset="0"/>
              </a:rPr>
              <a:t>bunga</a:t>
            </a:r>
            <a:r>
              <a:rPr lang="en-US" sz="2000" dirty="0">
                <a:latin typeface="Bahnschrift Condensed" panose="020B0502040204020203" pitchFamily="34" charset="0"/>
              </a:rPr>
              <a:t> </a:t>
            </a:r>
            <a:r>
              <a:rPr lang="en-US" sz="2000" dirty="0" err="1">
                <a:latin typeface="Bahnschrift Condensed" panose="020B0502040204020203" pitchFamily="34" charset="0"/>
              </a:rPr>
              <a:t>tetapi</a:t>
            </a:r>
            <a:r>
              <a:rPr lang="en-US" sz="2000" dirty="0">
                <a:latin typeface="Bahnschrift Condensed" panose="020B0502040204020203" pitchFamily="34" charset="0"/>
              </a:rPr>
              <a:t> </a:t>
            </a:r>
            <a:r>
              <a:rPr lang="en-US" sz="2000" dirty="0" err="1">
                <a:latin typeface="Bahnschrift Condensed" panose="020B0502040204020203" pitchFamily="34" charset="0"/>
              </a:rPr>
              <a:t>atas</a:t>
            </a:r>
            <a:r>
              <a:rPr lang="en-US" sz="2000" dirty="0">
                <a:latin typeface="Bahnschrift Condensed" panose="020B0502040204020203" pitchFamily="34" charset="0"/>
              </a:rPr>
              <a:t> </a:t>
            </a:r>
            <a:r>
              <a:rPr lang="en-US" sz="2000" dirty="0" err="1">
                <a:latin typeface="Bahnschrift Condensed" panose="020B0502040204020203" pitchFamily="34" charset="0"/>
              </a:rPr>
              <a:t>lebih</a:t>
            </a:r>
            <a:r>
              <a:rPr lang="en-US" sz="2000" dirty="0">
                <a:latin typeface="Bahnschrift Condensed" panose="020B0502040204020203" pitchFamily="34" charset="0"/>
              </a:rPr>
              <a:t> </a:t>
            </a:r>
            <a:r>
              <a:rPr lang="en-US" sz="2000" dirty="0" err="1">
                <a:latin typeface="Bahnschrift Condensed" panose="020B0502040204020203" pitchFamily="34" charset="0"/>
              </a:rPr>
              <a:t>atau</a:t>
            </a:r>
            <a:r>
              <a:rPr lang="en-US" sz="2000" dirty="0">
                <a:latin typeface="Bahnschrift Condensed" panose="020B0502040204020203" pitchFamily="34" charset="0"/>
              </a:rPr>
              <a:t> </a:t>
            </a:r>
            <a:r>
              <a:rPr lang="en-US" sz="2000" dirty="0" err="1">
                <a:latin typeface="Bahnschrift Condensed" panose="020B0502040204020203" pitchFamily="34" charset="0"/>
              </a:rPr>
              <a:t>bagi</a:t>
            </a:r>
            <a:r>
              <a:rPr lang="en-US" sz="2000" dirty="0">
                <a:latin typeface="Bahnschrift Condensed" panose="020B0502040204020203" pitchFamily="34" charset="0"/>
              </a:rPr>
              <a:t> </a:t>
            </a:r>
            <a:r>
              <a:rPr lang="en-US" sz="2000" dirty="0" err="1">
                <a:latin typeface="Bahnschrift Condensed" panose="020B0502040204020203" pitchFamily="34" charset="0"/>
              </a:rPr>
              <a:t>hasil</a:t>
            </a:r>
            <a:r>
              <a:rPr lang="en-US" sz="2000" dirty="0">
                <a:latin typeface="Bahnschrift Condensed" panose="020B0502040204020203" pitchFamily="34" charset="0"/>
              </a:rPr>
              <a:t> </a:t>
            </a:r>
            <a:r>
              <a:rPr lang="en-US" sz="2000" dirty="0" err="1">
                <a:latin typeface="Bahnschrift Condensed" panose="020B0502040204020203" pitchFamily="34" charset="0"/>
              </a:rPr>
              <a:t>sesuai</a:t>
            </a:r>
            <a:r>
              <a:rPr lang="en-US" sz="2000" dirty="0">
                <a:latin typeface="Bahnschrift Condensed" panose="020B0502040204020203" pitchFamily="34" charset="0"/>
              </a:rPr>
              <a:t> </a:t>
            </a:r>
            <a:r>
              <a:rPr lang="en-US" sz="2000" dirty="0" err="1">
                <a:latin typeface="Bahnschrift Condensed" panose="020B0502040204020203" pitchFamily="34" charset="0"/>
              </a:rPr>
              <a:t>dengan</a:t>
            </a:r>
            <a:r>
              <a:rPr lang="en-US" sz="2000" dirty="0">
                <a:latin typeface="Bahnschrift Condensed" panose="020B0502040204020203" pitchFamily="34" charset="0"/>
              </a:rPr>
              <a:t> </a:t>
            </a:r>
            <a:r>
              <a:rPr lang="en-US" sz="2000" dirty="0" err="1">
                <a:latin typeface="Bahnschrift Condensed" panose="020B0502040204020203" pitchFamily="34" charset="0"/>
              </a:rPr>
              <a:t>hukum</a:t>
            </a:r>
            <a:r>
              <a:rPr lang="en-US" sz="2000" dirty="0">
                <a:latin typeface="Bahnschrift Condensed" panose="020B0502040204020203" pitchFamily="34" charset="0"/>
              </a:rPr>
              <a:t> </a:t>
            </a:r>
            <a:r>
              <a:rPr lang="en-US" sz="2000" dirty="0" err="1">
                <a:latin typeface="Bahnschrift Condensed" panose="020B0502040204020203" pitchFamily="34" charset="0"/>
              </a:rPr>
              <a:t>syariat</a:t>
            </a:r>
            <a:r>
              <a:rPr lang="en-US" sz="2000" dirty="0">
                <a:latin typeface="Bahnschrift Condensed" panose="020B0502040204020203" pitchFamily="34" charset="0"/>
              </a:rPr>
              <a:t> Islam.</a:t>
            </a:r>
          </a:p>
        </p:txBody>
      </p:sp>
      <p:sp>
        <p:nvSpPr>
          <p:cNvPr id="14" name="Text Placeholder 13">
            <a:extLst>
              <a:ext uri="{FF2B5EF4-FFF2-40B4-BE49-F238E27FC236}">
                <a16:creationId xmlns:a16="http://schemas.microsoft.com/office/drawing/2014/main" xmlns="" id="{AFAF84C2-2971-4D8D-8C4C-D89AFA8974F7}"/>
              </a:ext>
            </a:extLst>
          </p:cNvPr>
          <p:cNvSpPr>
            <a:spLocks noGrp="1"/>
          </p:cNvSpPr>
          <p:nvPr>
            <p:ph type="body" sz="quarter" idx="14"/>
          </p:nvPr>
        </p:nvSpPr>
        <p:spPr>
          <a:solidFill>
            <a:schemeClr val="bg2"/>
          </a:solidFill>
        </p:spPr>
        <p:txBody>
          <a:bodyPr/>
          <a:lstStyle/>
          <a:p>
            <a:r>
              <a:rPr lang="en-US" sz="4400" dirty="0">
                <a:solidFill>
                  <a:schemeClr val="tx2"/>
                </a:solidFill>
                <a:latin typeface="Arial Black" panose="020B0A04020102020204" pitchFamily="34" charset="0"/>
              </a:rPr>
              <a:t>BANK ISLAM</a:t>
            </a:r>
          </a:p>
        </p:txBody>
      </p:sp>
      <p:pic>
        <p:nvPicPr>
          <p:cNvPr id="11266" name="Picture 2" descr="Interview with Mr. Khairul Kamarudin, CEO of Bank Islam Malaysia Berhad">
            <a:extLst>
              <a:ext uri="{FF2B5EF4-FFF2-40B4-BE49-F238E27FC236}">
                <a16:creationId xmlns:a16="http://schemas.microsoft.com/office/drawing/2014/main" xmlns="" id="{2CDC5652-0424-4014-8E6E-422AEA2BC6DB}"/>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l="19301" r="1930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xmlns="" id="{9799D20E-1875-4428-90A3-E2A07BC7D325}"/>
              </a:ext>
            </a:extLst>
          </p:cNvPr>
          <p:cNvSpPr>
            <a:spLocks noGrp="1"/>
          </p:cNvSpPr>
          <p:nvPr>
            <p:ph type="sldNum" sz="quarter" idx="12"/>
          </p:nvPr>
        </p:nvSpPr>
        <p:spPr/>
        <p:txBody>
          <a:bodyPr/>
          <a:lstStyle/>
          <a:p>
            <a:fld id="{B38049E5-7B53-4E85-8972-7D6C4BCE5BB9}" type="slidenum">
              <a:rPr lang="en-US" noProof="0" smtClean="0"/>
              <a:t>21</a:t>
            </a:fld>
            <a:endParaRPr lang="en-US" noProof="0" dirty="0"/>
          </a:p>
        </p:txBody>
      </p:sp>
    </p:spTree>
    <p:extLst>
      <p:ext uri="{BB962C8B-B14F-4D97-AF65-F5344CB8AC3E}">
        <p14:creationId xmlns:p14="http://schemas.microsoft.com/office/powerpoint/2010/main" val="2987846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A187F3-6B4A-40F1-BCC1-2E7D4A05E81D}"/>
              </a:ext>
            </a:extLst>
          </p:cNvPr>
          <p:cNvSpPr>
            <a:spLocks noGrp="1"/>
          </p:cNvSpPr>
          <p:nvPr>
            <p:ph type="title"/>
          </p:nvPr>
        </p:nvSpPr>
        <p:spPr>
          <a:xfrm>
            <a:off x="6930776" y="477366"/>
            <a:ext cx="4644000" cy="1228604"/>
          </a:xfrm>
          <a:solidFill>
            <a:schemeClr val="accent1">
              <a:lumMod val="60000"/>
              <a:lumOff val="40000"/>
            </a:schemeClr>
          </a:solidFill>
        </p:spPr>
        <p:txBody>
          <a:bodyPr anchor="ctr">
            <a:normAutofit/>
          </a:bodyPr>
          <a:lstStyle/>
          <a:p>
            <a:pPr algn="ctr"/>
            <a:r>
              <a:rPr lang="en-US" sz="2800" dirty="0"/>
              <a:t>PRINSIP DASAR OPERASI </a:t>
            </a:r>
            <a:br>
              <a:rPr lang="en-US" sz="2800" dirty="0"/>
            </a:br>
            <a:r>
              <a:rPr lang="en-US" sz="2800" dirty="0"/>
              <a:t>BANK ISLAM</a:t>
            </a:r>
          </a:p>
        </p:txBody>
      </p:sp>
      <p:sp>
        <p:nvSpPr>
          <p:cNvPr id="7" name="Rectangle 6">
            <a:extLst>
              <a:ext uri="{FF2B5EF4-FFF2-40B4-BE49-F238E27FC236}">
                <a16:creationId xmlns:a16="http://schemas.microsoft.com/office/drawing/2014/main" xmlns="" id="{173F9C6D-1D4D-43F6-B1C4-B58E8BB06F6A}"/>
              </a:ext>
            </a:extLst>
          </p:cNvPr>
          <p:cNvSpPr/>
          <p:nvPr/>
        </p:nvSpPr>
        <p:spPr>
          <a:xfrm>
            <a:off x="7283044" y="2078276"/>
            <a:ext cx="4522269" cy="4093428"/>
          </a:xfrm>
          <a:prstGeom prst="rect">
            <a:avLst/>
          </a:prstGeom>
        </p:spPr>
        <p:txBody>
          <a:bodyPr wrap="square">
            <a:spAutoFit/>
          </a:bodyPr>
          <a:lstStyle/>
          <a:p>
            <a:pPr marL="627063" indent="-627063">
              <a:buFont typeface="Wingdings" panose="05000000000000000000" pitchFamily="2" charset="2"/>
              <a:buChar char="q"/>
            </a:pPr>
            <a:r>
              <a:rPr lang="en-ID" sz="2000" dirty="0">
                <a:latin typeface="Bahnschrift SemiBold" panose="020B0502040204020203" pitchFamily="34" charset="0"/>
              </a:rPr>
              <a:t>Al – </a:t>
            </a:r>
            <a:r>
              <a:rPr lang="en-ID" sz="2000" dirty="0" err="1">
                <a:latin typeface="Bahnschrift SemiBold" panose="020B0502040204020203" pitchFamily="34" charset="0"/>
              </a:rPr>
              <a:t>Mudharobah</a:t>
            </a:r>
            <a:endParaRPr lang="en-ID" sz="2000" dirty="0">
              <a:latin typeface="Bahnschrift SemiBold" panose="020B0502040204020203" pitchFamily="34" charset="0"/>
            </a:endParaRPr>
          </a:p>
          <a:p>
            <a:pPr marL="627063" indent="-627063">
              <a:buFont typeface="Wingdings" panose="05000000000000000000" pitchFamily="2" charset="2"/>
              <a:buChar char="q"/>
            </a:pPr>
            <a:r>
              <a:rPr lang="en-ID" sz="2000" dirty="0">
                <a:latin typeface="Bahnschrift SemiBold" panose="020B0502040204020203" pitchFamily="34" charset="0"/>
              </a:rPr>
              <a:t>Al – </a:t>
            </a:r>
            <a:r>
              <a:rPr lang="en-ID" sz="2000" dirty="0" err="1">
                <a:latin typeface="Bahnschrift SemiBold" panose="020B0502040204020203" pitchFamily="34" charset="0"/>
              </a:rPr>
              <a:t>Musyarakah</a:t>
            </a:r>
            <a:r>
              <a:rPr lang="en-ID" sz="2000" dirty="0">
                <a:latin typeface="Bahnschrift SemiBold" panose="020B0502040204020203" pitchFamily="34" charset="0"/>
              </a:rPr>
              <a:t> (profit sharing)</a:t>
            </a:r>
          </a:p>
          <a:p>
            <a:pPr marL="627063" indent="-627063">
              <a:buFont typeface="Wingdings" panose="05000000000000000000" pitchFamily="2" charset="2"/>
              <a:buChar char="q"/>
            </a:pPr>
            <a:r>
              <a:rPr lang="en-ID" sz="2000" dirty="0">
                <a:latin typeface="Bahnschrift SemiBold" panose="020B0502040204020203" pitchFamily="34" charset="0"/>
              </a:rPr>
              <a:t>Al - </a:t>
            </a:r>
            <a:r>
              <a:rPr lang="en-ID" sz="2000" dirty="0" err="1">
                <a:latin typeface="Bahnschrift SemiBold" panose="020B0502040204020203" pitchFamily="34" charset="0"/>
              </a:rPr>
              <a:t>Waidah</a:t>
            </a:r>
            <a:endParaRPr lang="en-ID" sz="2000" dirty="0">
              <a:latin typeface="Bahnschrift SemiBold" panose="020B0502040204020203" pitchFamily="34" charset="0"/>
            </a:endParaRPr>
          </a:p>
          <a:p>
            <a:pPr marL="627063" indent="-627063">
              <a:buFont typeface="Wingdings" panose="05000000000000000000" pitchFamily="2" charset="2"/>
              <a:buChar char="q"/>
            </a:pPr>
            <a:r>
              <a:rPr lang="en-ID" sz="2000" dirty="0">
                <a:latin typeface="Bahnschrift SemiBold" panose="020B0502040204020203" pitchFamily="34" charset="0"/>
              </a:rPr>
              <a:t>Al – </a:t>
            </a:r>
            <a:r>
              <a:rPr lang="en-ID" sz="2000" dirty="0" err="1">
                <a:latin typeface="Bahnschrift SemiBold" panose="020B0502040204020203" pitchFamily="34" charset="0"/>
              </a:rPr>
              <a:t>Murabahah</a:t>
            </a:r>
            <a:endParaRPr lang="en-ID" sz="2000" dirty="0">
              <a:latin typeface="Bahnschrift SemiBold" panose="020B0502040204020203" pitchFamily="34" charset="0"/>
            </a:endParaRPr>
          </a:p>
          <a:p>
            <a:pPr marL="627063" indent="-627063">
              <a:buFont typeface="Wingdings" panose="05000000000000000000" pitchFamily="2" charset="2"/>
              <a:buChar char="q"/>
            </a:pPr>
            <a:r>
              <a:rPr lang="en-ID" sz="2000" dirty="0">
                <a:latin typeface="Bahnschrift SemiBold" panose="020B0502040204020203" pitchFamily="34" charset="0"/>
              </a:rPr>
              <a:t>Al – Bai </a:t>
            </a:r>
            <a:r>
              <a:rPr lang="en-ID" sz="2000" dirty="0" err="1">
                <a:latin typeface="Bahnschrift SemiBold" panose="020B0502040204020203" pitchFamily="34" charset="0"/>
              </a:rPr>
              <a:t>Bithaman</a:t>
            </a:r>
            <a:r>
              <a:rPr lang="en-ID" sz="2000" dirty="0">
                <a:latin typeface="Bahnschrift SemiBold" panose="020B0502040204020203" pitchFamily="34" charset="0"/>
              </a:rPr>
              <a:t> </a:t>
            </a:r>
            <a:r>
              <a:rPr lang="en-ID" sz="2000" dirty="0" err="1">
                <a:latin typeface="Bahnschrift SemiBold" panose="020B0502040204020203" pitchFamily="34" charset="0"/>
              </a:rPr>
              <a:t>Ajil</a:t>
            </a:r>
            <a:endParaRPr lang="en-ID" sz="2000" dirty="0">
              <a:latin typeface="Bahnschrift SemiBold" panose="020B0502040204020203" pitchFamily="34" charset="0"/>
            </a:endParaRPr>
          </a:p>
          <a:p>
            <a:pPr marL="627063" indent="-627063">
              <a:buFont typeface="Wingdings" panose="05000000000000000000" pitchFamily="2" charset="2"/>
              <a:buChar char="q"/>
            </a:pPr>
            <a:r>
              <a:rPr lang="en-ID" sz="2000" dirty="0">
                <a:latin typeface="Bahnschrift SemiBold" panose="020B0502040204020203" pitchFamily="34" charset="0"/>
              </a:rPr>
              <a:t>Al – Bai Al – </a:t>
            </a:r>
            <a:r>
              <a:rPr lang="en-ID" sz="2000" dirty="0" err="1">
                <a:latin typeface="Bahnschrift SemiBold" panose="020B0502040204020203" pitchFamily="34" charset="0"/>
              </a:rPr>
              <a:t>Dyn</a:t>
            </a:r>
            <a:endParaRPr lang="en-ID" sz="2000" dirty="0">
              <a:latin typeface="Bahnschrift SemiBold" panose="020B0502040204020203" pitchFamily="34" charset="0"/>
            </a:endParaRPr>
          </a:p>
          <a:p>
            <a:pPr marL="627063" indent="-627063">
              <a:buFont typeface="Wingdings" panose="05000000000000000000" pitchFamily="2" charset="2"/>
              <a:buChar char="q"/>
            </a:pPr>
            <a:r>
              <a:rPr lang="en-ID" sz="2000" dirty="0">
                <a:latin typeface="Bahnschrift SemiBold" panose="020B0502040204020203" pitchFamily="34" charset="0"/>
              </a:rPr>
              <a:t>Al – </a:t>
            </a:r>
            <a:r>
              <a:rPr lang="en-ID" sz="2000" dirty="0" err="1">
                <a:latin typeface="Bahnschrift SemiBold" panose="020B0502040204020203" pitchFamily="34" charset="0"/>
              </a:rPr>
              <a:t>Sharf</a:t>
            </a:r>
            <a:endParaRPr lang="en-ID" sz="2000" dirty="0">
              <a:latin typeface="Bahnschrift SemiBold" panose="020B0502040204020203" pitchFamily="34" charset="0"/>
            </a:endParaRPr>
          </a:p>
          <a:p>
            <a:pPr marL="627063" indent="-627063">
              <a:buFont typeface="Wingdings" panose="05000000000000000000" pitchFamily="2" charset="2"/>
              <a:buChar char="q"/>
            </a:pPr>
            <a:r>
              <a:rPr lang="en-ID" sz="2000" dirty="0">
                <a:latin typeface="Bahnschrift SemiBold" panose="020B0502040204020203" pitchFamily="34" charset="0"/>
              </a:rPr>
              <a:t>Al –Tajiri </a:t>
            </a:r>
          </a:p>
          <a:p>
            <a:pPr marL="627063" indent="-627063">
              <a:buFont typeface="Wingdings" panose="05000000000000000000" pitchFamily="2" charset="2"/>
              <a:buChar char="q"/>
            </a:pPr>
            <a:r>
              <a:rPr lang="en-ID" sz="2000" dirty="0">
                <a:latin typeface="Bahnschrift SemiBold" panose="020B0502040204020203" pitchFamily="34" charset="0"/>
              </a:rPr>
              <a:t>Al – Ijarah</a:t>
            </a:r>
          </a:p>
          <a:p>
            <a:pPr marL="627063" indent="-627063">
              <a:buFont typeface="Wingdings" panose="05000000000000000000" pitchFamily="2" charset="2"/>
              <a:buChar char="q"/>
            </a:pPr>
            <a:r>
              <a:rPr lang="en-ID" sz="2000" dirty="0">
                <a:latin typeface="Bahnschrift SemiBold" panose="020B0502040204020203" pitchFamily="34" charset="0"/>
              </a:rPr>
              <a:t>Al – </a:t>
            </a:r>
            <a:r>
              <a:rPr lang="en-ID" sz="2000" dirty="0" err="1">
                <a:latin typeface="Bahnschrift SemiBold" panose="020B0502040204020203" pitchFamily="34" charset="0"/>
              </a:rPr>
              <a:t>Wakalah</a:t>
            </a:r>
            <a:endParaRPr lang="en-ID" sz="2000" dirty="0">
              <a:latin typeface="Bahnschrift SemiBold" panose="020B0502040204020203" pitchFamily="34" charset="0"/>
            </a:endParaRPr>
          </a:p>
          <a:p>
            <a:pPr marL="627063" indent="-627063">
              <a:buFont typeface="Wingdings" panose="05000000000000000000" pitchFamily="2" charset="2"/>
              <a:buChar char="q"/>
            </a:pPr>
            <a:r>
              <a:rPr lang="en-ID" sz="2000" dirty="0">
                <a:latin typeface="Bahnschrift SemiBold" panose="020B0502040204020203" pitchFamily="34" charset="0"/>
              </a:rPr>
              <a:t>Al – </a:t>
            </a:r>
            <a:r>
              <a:rPr lang="en-ID" sz="2000" dirty="0" err="1">
                <a:latin typeface="Bahnschrift SemiBold" panose="020B0502040204020203" pitchFamily="34" charset="0"/>
              </a:rPr>
              <a:t>Kafalah</a:t>
            </a:r>
            <a:endParaRPr lang="en-ID" sz="2000" dirty="0">
              <a:latin typeface="Bahnschrift SemiBold" panose="020B0502040204020203" pitchFamily="34" charset="0"/>
            </a:endParaRPr>
          </a:p>
          <a:p>
            <a:pPr marL="627063" indent="-627063">
              <a:buFont typeface="Wingdings" panose="05000000000000000000" pitchFamily="2" charset="2"/>
              <a:buChar char="q"/>
            </a:pPr>
            <a:r>
              <a:rPr lang="en-ID" sz="2000" dirty="0">
                <a:latin typeface="Bahnschrift SemiBold" panose="020B0502040204020203" pitchFamily="34" charset="0"/>
              </a:rPr>
              <a:t>Al – </a:t>
            </a:r>
            <a:r>
              <a:rPr lang="en-ID" sz="2000" dirty="0" err="1">
                <a:latin typeface="Bahnschrift SemiBold" panose="020B0502040204020203" pitchFamily="34" charset="0"/>
              </a:rPr>
              <a:t>Hiwalah</a:t>
            </a:r>
            <a:endParaRPr lang="en-ID" sz="2000" dirty="0">
              <a:latin typeface="Bahnschrift SemiBold" panose="020B0502040204020203" pitchFamily="34" charset="0"/>
            </a:endParaRPr>
          </a:p>
          <a:p>
            <a:pPr marL="627063" indent="-627063">
              <a:buFont typeface="Wingdings" panose="05000000000000000000" pitchFamily="2" charset="2"/>
              <a:buChar char="q"/>
            </a:pPr>
            <a:r>
              <a:rPr lang="en-ID" sz="2000" dirty="0">
                <a:latin typeface="Bahnschrift SemiBold" panose="020B0502040204020203" pitchFamily="34" charset="0"/>
              </a:rPr>
              <a:t>Al –</a:t>
            </a:r>
            <a:r>
              <a:rPr lang="en-ID" sz="2000" dirty="0" err="1">
                <a:latin typeface="Bahnschrift SemiBold" panose="020B0502040204020203" pitchFamily="34" charset="0"/>
              </a:rPr>
              <a:t>Qord</a:t>
            </a:r>
            <a:r>
              <a:rPr lang="en-ID" sz="2000" dirty="0">
                <a:latin typeface="Bahnschrift SemiBold" panose="020B0502040204020203" pitchFamily="34" charset="0"/>
              </a:rPr>
              <a:t> ul - Hasan</a:t>
            </a:r>
          </a:p>
        </p:txBody>
      </p:sp>
      <p:pic>
        <p:nvPicPr>
          <p:cNvPr id="12302" name="Picture 14" descr="Malaysiakini - Bank Islam expands financial relief for customers impacted  by Covid-19">
            <a:extLst>
              <a:ext uri="{FF2B5EF4-FFF2-40B4-BE49-F238E27FC236}">
                <a16:creationId xmlns:a16="http://schemas.microsoft.com/office/drawing/2014/main" xmlns="" id="{FB93B403-9CD5-45F4-9ACD-4CE3BB230A7B}"/>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4105" r="2410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84" name="Slide Number Placeholder 83">
            <a:extLst>
              <a:ext uri="{FF2B5EF4-FFF2-40B4-BE49-F238E27FC236}">
                <a16:creationId xmlns:a16="http://schemas.microsoft.com/office/drawing/2014/main" xmlns="" id="{7B052F07-0CF3-40F5-8C8A-A13511AB35EE}"/>
              </a:ext>
            </a:extLst>
          </p:cNvPr>
          <p:cNvSpPr>
            <a:spLocks noGrp="1"/>
          </p:cNvSpPr>
          <p:nvPr>
            <p:ph type="sldNum" sz="quarter" idx="12"/>
          </p:nvPr>
        </p:nvSpPr>
        <p:spPr/>
        <p:txBody>
          <a:bodyPr/>
          <a:lstStyle/>
          <a:p>
            <a:fld id="{B38049E5-7B53-4E85-8972-7D6C4BCE5BB9}" type="slidenum">
              <a:rPr lang="en-US" noProof="0" smtClean="0"/>
              <a:t>22</a:t>
            </a:fld>
            <a:endParaRPr lang="en-US" noProof="0" dirty="0"/>
          </a:p>
        </p:txBody>
      </p:sp>
    </p:spTree>
    <p:extLst>
      <p:ext uri="{BB962C8B-B14F-4D97-AF65-F5344CB8AC3E}">
        <p14:creationId xmlns:p14="http://schemas.microsoft.com/office/powerpoint/2010/main" val="2114833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9AF4B2-1DB7-414F-A4A4-4F72BEAFAFC9}"/>
              </a:ext>
            </a:extLst>
          </p:cNvPr>
          <p:cNvSpPr>
            <a:spLocks noGrp="1"/>
          </p:cNvSpPr>
          <p:nvPr>
            <p:ph type="title"/>
          </p:nvPr>
        </p:nvSpPr>
        <p:spPr/>
        <p:txBody>
          <a:bodyPr>
            <a:normAutofit/>
          </a:bodyPr>
          <a:lstStyle/>
          <a:p>
            <a:r>
              <a:rPr lang="en-US" sz="3600" dirty="0" err="1"/>
              <a:t>Mekanisme</a:t>
            </a:r>
            <a:r>
              <a:rPr lang="en-US" sz="3600" dirty="0"/>
              <a:t/>
            </a:r>
            <a:br>
              <a:rPr lang="en-US" sz="3600" dirty="0"/>
            </a:br>
            <a:r>
              <a:rPr lang="en-US" sz="3600" dirty="0"/>
              <a:t> Al - </a:t>
            </a:r>
            <a:r>
              <a:rPr lang="en-US" sz="3600" dirty="0" err="1"/>
              <a:t>Mudharobah</a:t>
            </a:r>
            <a:endParaRPr lang="en-US" sz="3600" dirty="0"/>
          </a:p>
        </p:txBody>
      </p:sp>
      <p:sp>
        <p:nvSpPr>
          <p:cNvPr id="32" name="Text Placeholder 2">
            <a:extLst>
              <a:ext uri="{FF2B5EF4-FFF2-40B4-BE49-F238E27FC236}">
                <a16:creationId xmlns:a16="http://schemas.microsoft.com/office/drawing/2014/main" xmlns="" id="{134B70B6-CB96-4116-8401-66345ADFBD81}"/>
              </a:ext>
            </a:extLst>
          </p:cNvPr>
          <p:cNvSpPr txBox="1">
            <a:spLocks/>
          </p:cNvSpPr>
          <p:nvPr/>
        </p:nvSpPr>
        <p:spPr>
          <a:xfrm>
            <a:off x="617224" y="477366"/>
            <a:ext cx="5089461" cy="5877700"/>
          </a:xfrm>
          <a:prstGeom prst="rect">
            <a:avLst/>
          </a:prstGeom>
        </p:spPr>
        <p:txBody>
          <a:bodyPr vert="horz" lIns="91440" tIns="45720" rIns="91440" bIns="45720" rtlCol="0">
            <a:noAutofit/>
          </a:bodyPr>
          <a:lstStyle>
            <a:lvl1pPr marL="285750" indent="-285750" algn="l" defTabSz="914400" rtl="0" eaLnBrk="1" latinLnBrk="0" hangingPunct="1">
              <a:lnSpc>
                <a:spcPct val="100000"/>
              </a:lnSpc>
              <a:spcBef>
                <a:spcPts val="0"/>
              </a:spcBef>
              <a:spcAft>
                <a:spcPts val="0"/>
              </a:spcAft>
              <a:buFont typeface="Arial" panose="020B0604020202020204" pitchFamily="34" charset="0"/>
              <a:buChar char="•"/>
              <a:defRPr sz="1800" kern="1200" baseline="0">
                <a:solidFill>
                  <a:schemeClr val="tx2"/>
                </a:solidFill>
                <a:latin typeface="+mn-lt"/>
                <a:ea typeface="+mn-ea"/>
                <a:cs typeface="+mn-cs"/>
              </a:defRPr>
            </a:lvl1pPr>
            <a:lvl2pPr marL="457200" indent="0" algn="l" defTabSz="914400" rtl="0" eaLnBrk="1" latinLnBrk="0" hangingPunct="1">
              <a:lnSpc>
                <a:spcPct val="94000"/>
              </a:lnSpc>
              <a:spcBef>
                <a:spcPts val="500"/>
              </a:spcBef>
              <a:spcAft>
                <a:spcPts val="200"/>
              </a:spcAft>
              <a:buFont typeface="Arial" panose="020B0604020202020204" pitchFamily="34" charset="0"/>
              <a:buNone/>
              <a:defRPr sz="1400" i="1" kern="1200" baseline="0">
                <a:solidFill>
                  <a:schemeClr val="tx2"/>
                </a:solidFill>
                <a:latin typeface="+mn-lt"/>
                <a:ea typeface="+mn-ea"/>
                <a:cs typeface="+mn-cs"/>
              </a:defRPr>
            </a:lvl2pPr>
            <a:lvl3pPr marL="914400" indent="0" algn="l" defTabSz="914400" rtl="0" eaLnBrk="1" latinLnBrk="0" hangingPunct="1">
              <a:lnSpc>
                <a:spcPct val="94000"/>
              </a:lnSpc>
              <a:spcBef>
                <a:spcPts val="500"/>
              </a:spcBef>
              <a:spcAft>
                <a:spcPts val="200"/>
              </a:spcAft>
              <a:buFont typeface="Arial" panose="020B0604020202020204" pitchFamily="34" charset="0"/>
              <a:buNone/>
              <a:defRPr sz="1200" kern="1200" baseline="0">
                <a:solidFill>
                  <a:schemeClr val="tx2"/>
                </a:solidFill>
                <a:latin typeface="+mn-lt"/>
                <a:ea typeface="+mn-ea"/>
                <a:cs typeface="+mn-cs"/>
              </a:defRPr>
            </a:lvl3pPr>
            <a:lvl4pPr marL="1371600" indent="0" algn="l" defTabSz="914400" rtl="0" eaLnBrk="1" latinLnBrk="0" hangingPunct="1">
              <a:lnSpc>
                <a:spcPct val="94000"/>
              </a:lnSpc>
              <a:spcBef>
                <a:spcPts val="500"/>
              </a:spcBef>
              <a:spcAft>
                <a:spcPts val="200"/>
              </a:spcAft>
              <a:buFont typeface="Arial" panose="020B0604020202020204" pitchFamily="34" charset="0"/>
              <a:buNone/>
              <a:defRPr sz="1000" i="1" kern="1200" baseline="0">
                <a:solidFill>
                  <a:schemeClr val="tx2"/>
                </a:solidFill>
                <a:latin typeface="+mn-lt"/>
                <a:ea typeface="+mn-ea"/>
                <a:cs typeface="+mn-cs"/>
              </a:defRPr>
            </a:lvl4pPr>
            <a:lvl5pPr marL="1828800" indent="0" algn="l" defTabSz="914400" rtl="0" eaLnBrk="1" latinLnBrk="0" hangingPunct="1">
              <a:lnSpc>
                <a:spcPct val="94000"/>
              </a:lnSpc>
              <a:spcBef>
                <a:spcPts val="500"/>
              </a:spcBef>
              <a:spcAft>
                <a:spcPts val="200"/>
              </a:spcAft>
              <a:buFont typeface="Arial" panose="020B0604020202020204" pitchFamily="34" charset="0"/>
              <a:buNone/>
              <a:defRPr sz="1000" kern="1200" baseline="0">
                <a:solidFill>
                  <a:schemeClr val="tx2"/>
                </a:solidFill>
                <a:latin typeface="+mn-lt"/>
                <a:ea typeface="+mn-ea"/>
                <a:cs typeface="+mn-cs"/>
              </a:defRPr>
            </a:lvl5pPr>
            <a:lvl6pPr marL="22860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6pPr>
            <a:lvl7pPr marL="27432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7pPr>
            <a:lvl8pPr marL="32004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8pPr>
            <a:lvl9pPr marL="36576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9pPr>
          </a:lstStyle>
          <a:p>
            <a:pPr>
              <a:buFont typeface="Wingdings" panose="05000000000000000000" pitchFamily="2" charset="2"/>
              <a:buChar char="q"/>
            </a:pPr>
            <a:r>
              <a:rPr lang="en-US" sz="2000" dirty="0">
                <a:solidFill>
                  <a:schemeClr val="tx1"/>
                </a:solidFill>
                <a:latin typeface="Bahnschrift Condensed" panose="020B0502040204020203" pitchFamily="34" charset="0"/>
              </a:rPr>
              <a:t>Al – </a:t>
            </a:r>
            <a:r>
              <a:rPr lang="en-US" sz="2000" dirty="0" err="1">
                <a:solidFill>
                  <a:schemeClr val="tx1"/>
                </a:solidFill>
                <a:latin typeface="Bahnschrift Condensed" panose="020B0502040204020203" pitchFamily="34" charset="0"/>
              </a:rPr>
              <a:t>Mudharobah</a:t>
            </a:r>
            <a:r>
              <a:rPr lang="en-US" sz="2000" dirty="0">
                <a:solidFill>
                  <a:schemeClr val="tx1"/>
                </a:solidFill>
                <a:latin typeface="Bahnschrift Condensed" panose="020B0502040204020203" pitchFamily="34" charset="0"/>
              </a:rPr>
              <a:t> </a:t>
            </a:r>
            <a:r>
              <a:rPr lang="en-US" sz="2000" dirty="0" err="1">
                <a:solidFill>
                  <a:schemeClr val="tx1"/>
                </a:solidFill>
                <a:latin typeface="Bahnschrift Condensed" panose="020B0502040204020203" pitchFamily="34" charset="0"/>
              </a:rPr>
              <a:t>merupakan</a:t>
            </a:r>
            <a:r>
              <a:rPr lang="en-US" sz="2000" dirty="0">
                <a:solidFill>
                  <a:schemeClr val="tx1"/>
                </a:solidFill>
                <a:latin typeface="Bahnschrift Condensed" panose="020B0502040204020203" pitchFamily="34" charset="0"/>
              </a:rPr>
              <a:t> </a:t>
            </a:r>
            <a:r>
              <a:rPr lang="en-US" sz="2000" dirty="0" err="1">
                <a:solidFill>
                  <a:schemeClr val="tx1"/>
                </a:solidFill>
                <a:latin typeface="Bahnschrift Condensed" panose="020B0502040204020203" pitchFamily="34" charset="0"/>
              </a:rPr>
              <a:t>bentuk</a:t>
            </a:r>
            <a:r>
              <a:rPr lang="en-US" sz="2000" dirty="0">
                <a:solidFill>
                  <a:schemeClr val="tx1"/>
                </a:solidFill>
                <a:latin typeface="Bahnschrift Condensed" panose="020B0502040204020203" pitchFamily="34" charset="0"/>
              </a:rPr>
              <a:t> </a:t>
            </a:r>
            <a:r>
              <a:rPr lang="en-US" sz="2000" dirty="0" err="1">
                <a:solidFill>
                  <a:schemeClr val="tx1"/>
                </a:solidFill>
                <a:latin typeface="Bahnschrift Condensed" panose="020B0502040204020203" pitchFamily="34" charset="0"/>
              </a:rPr>
              <a:t>kerjasama</a:t>
            </a:r>
            <a:r>
              <a:rPr lang="en-US" sz="2000" dirty="0">
                <a:solidFill>
                  <a:schemeClr val="tx1"/>
                </a:solidFill>
                <a:latin typeface="Bahnschrift Condensed" panose="020B0502040204020203" pitchFamily="34" charset="0"/>
              </a:rPr>
              <a:t> </a:t>
            </a:r>
            <a:r>
              <a:rPr lang="en-US" sz="2000" i="1" dirty="0">
                <a:solidFill>
                  <a:schemeClr val="tx1"/>
                </a:solidFill>
                <a:latin typeface="Bahnschrift Condensed" panose="020B0502040204020203" pitchFamily="34" charset="0"/>
              </a:rPr>
              <a:t>(partnership) </a:t>
            </a:r>
            <a:r>
              <a:rPr lang="en-US" sz="2000" dirty="0" err="1">
                <a:solidFill>
                  <a:schemeClr val="tx1"/>
                </a:solidFill>
                <a:latin typeface="Bahnschrift Condensed" panose="020B0502040204020203" pitchFamily="34" charset="0"/>
              </a:rPr>
              <a:t>dimana</a:t>
            </a:r>
            <a:r>
              <a:rPr lang="en-US" sz="2000" dirty="0">
                <a:solidFill>
                  <a:schemeClr val="tx1"/>
                </a:solidFill>
                <a:latin typeface="Bahnschrift Condensed" panose="020B0502040204020203" pitchFamily="34" charset="0"/>
              </a:rPr>
              <a:t> </a:t>
            </a:r>
            <a:r>
              <a:rPr lang="en-US" sz="2000" dirty="0" err="1">
                <a:solidFill>
                  <a:schemeClr val="tx1"/>
                </a:solidFill>
                <a:latin typeface="Bahnschrift Condensed" panose="020B0502040204020203" pitchFamily="34" charset="0"/>
              </a:rPr>
              <a:t>satu</a:t>
            </a:r>
            <a:r>
              <a:rPr lang="en-US" sz="2000" dirty="0">
                <a:solidFill>
                  <a:schemeClr val="tx1"/>
                </a:solidFill>
                <a:latin typeface="Bahnschrift Condensed" panose="020B0502040204020203" pitchFamily="34" charset="0"/>
              </a:rPr>
              <a:t> </a:t>
            </a:r>
            <a:r>
              <a:rPr lang="en-US" sz="2000" dirty="0" err="1">
                <a:solidFill>
                  <a:schemeClr val="tx1"/>
                </a:solidFill>
                <a:latin typeface="Bahnschrift Condensed" panose="020B0502040204020203" pitchFamily="34" charset="0"/>
              </a:rPr>
              <a:t>pihak</a:t>
            </a:r>
            <a:r>
              <a:rPr lang="en-US" sz="2000" dirty="0">
                <a:solidFill>
                  <a:schemeClr val="tx1"/>
                </a:solidFill>
                <a:latin typeface="Bahnschrift Condensed" panose="020B0502040204020203" pitchFamily="34" charset="0"/>
              </a:rPr>
              <a:t> </a:t>
            </a:r>
            <a:r>
              <a:rPr lang="en-US" sz="2000" dirty="0" err="1">
                <a:solidFill>
                  <a:schemeClr val="tx1"/>
                </a:solidFill>
                <a:latin typeface="Bahnschrift Condensed" panose="020B0502040204020203" pitchFamily="34" charset="0"/>
              </a:rPr>
              <a:t>memberi</a:t>
            </a:r>
            <a:r>
              <a:rPr lang="en-US" sz="2000" dirty="0">
                <a:solidFill>
                  <a:schemeClr val="tx1"/>
                </a:solidFill>
                <a:latin typeface="Bahnschrift Condensed" panose="020B0502040204020203" pitchFamily="34" charset="0"/>
              </a:rPr>
              <a:t> dana </a:t>
            </a:r>
            <a:r>
              <a:rPr lang="en-US" sz="2000" dirty="0" err="1">
                <a:solidFill>
                  <a:schemeClr val="tx1"/>
                </a:solidFill>
                <a:latin typeface="Bahnschrift Condensed" panose="020B0502040204020203" pitchFamily="34" charset="0"/>
              </a:rPr>
              <a:t>sementara</a:t>
            </a:r>
            <a:r>
              <a:rPr lang="en-US" sz="2000" dirty="0">
                <a:solidFill>
                  <a:schemeClr val="tx1"/>
                </a:solidFill>
                <a:latin typeface="Bahnschrift Condensed" panose="020B0502040204020203" pitchFamily="34" charset="0"/>
              </a:rPr>
              <a:t> </a:t>
            </a:r>
            <a:r>
              <a:rPr lang="en-US" sz="2000" dirty="0" err="1">
                <a:solidFill>
                  <a:schemeClr val="tx1"/>
                </a:solidFill>
                <a:latin typeface="Bahnschrift Condensed" panose="020B0502040204020203" pitchFamily="34" charset="0"/>
              </a:rPr>
              <a:t>pihak</a:t>
            </a:r>
            <a:r>
              <a:rPr lang="en-US" sz="2000" dirty="0">
                <a:solidFill>
                  <a:schemeClr val="tx1"/>
                </a:solidFill>
                <a:latin typeface="Bahnschrift Condensed" panose="020B0502040204020203" pitchFamily="34" charset="0"/>
              </a:rPr>
              <a:t> </a:t>
            </a:r>
            <a:r>
              <a:rPr lang="en-US" sz="2000" dirty="0" err="1">
                <a:solidFill>
                  <a:schemeClr val="tx1"/>
                </a:solidFill>
                <a:latin typeface="Bahnschrift Condensed" panose="020B0502040204020203" pitchFamily="34" charset="0"/>
              </a:rPr>
              <a:t>lainnya</a:t>
            </a:r>
            <a:r>
              <a:rPr lang="en-US" sz="2000" dirty="0">
                <a:solidFill>
                  <a:schemeClr val="tx1"/>
                </a:solidFill>
                <a:latin typeface="Bahnschrift Condensed" panose="020B0502040204020203" pitchFamily="34" charset="0"/>
              </a:rPr>
              <a:t> </a:t>
            </a:r>
            <a:r>
              <a:rPr lang="en-US" sz="2000" dirty="0" err="1">
                <a:solidFill>
                  <a:schemeClr val="tx1"/>
                </a:solidFill>
                <a:latin typeface="Bahnschrift Condensed" panose="020B0502040204020203" pitchFamily="34" charset="0"/>
              </a:rPr>
              <a:t>memberi</a:t>
            </a:r>
            <a:r>
              <a:rPr lang="en-US" sz="2000" dirty="0">
                <a:solidFill>
                  <a:schemeClr val="tx1"/>
                </a:solidFill>
                <a:latin typeface="Bahnschrift Condensed" panose="020B0502040204020203" pitchFamily="34" charset="0"/>
              </a:rPr>
              <a:t> </a:t>
            </a:r>
            <a:r>
              <a:rPr lang="en-US" sz="2000" dirty="0" err="1">
                <a:solidFill>
                  <a:schemeClr val="tx1"/>
                </a:solidFill>
                <a:latin typeface="Bahnschrift Condensed" panose="020B0502040204020203" pitchFamily="34" charset="0"/>
              </a:rPr>
              <a:t>keahlian</a:t>
            </a:r>
            <a:r>
              <a:rPr lang="en-US" sz="2000" dirty="0">
                <a:solidFill>
                  <a:schemeClr val="tx1"/>
                </a:solidFill>
                <a:latin typeface="Bahnschrift Condensed" panose="020B0502040204020203" pitchFamily="34" charset="0"/>
              </a:rPr>
              <a:t> </a:t>
            </a:r>
            <a:r>
              <a:rPr lang="en-US" sz="2000" dirty="0" err="1">
                <a:solidFill>
                  <a:schemeClr val="tx1"/>
                </a:solidFill>
                <a:latin typeface="Bahnschrift Condensed" panose="020B0502040204020203" pitchFamily="34" charset="0"/>
              </a:rPr>
              <a:t>atau</a:t>
            </a:r>
            <a:r>
              <a:rPr lang="en-US" sz="2000" dirty="0">
                <a:solidFill>
                  <a:schemeClr val="tx1"/>
                </a:solidFill>
                <a:latin typeface="Bahnschrift Condensed" panose="020B0502040204020203" pitchFamily="34" charset="0"/>
              </a:rPr>
              <a:t> </a:t>
            </a:r>
            <a:r>
              <a:rPr lang="en-US" sz="2000" dirty="0" err="1">
                <a:solidFill>
                  <a:schemeClr val="tx1"/>
                </a:solidFill>
                <a:latin typeface="Bahnschrift Condensed" panose="020B0502040204020203" pitchFamily="34" charset="0"/>
              </a:rPr>
              <a:t>manajemen</a:t>
            </a:r>
            <a:r>
              <a:rPr lang="en-US" sz="2000" dirty="0">
                <a:solidFill>
                  <a:schemeClr val="tx1"/>
                </a:solidFill>
                <a:latin typeface="Bahnschrift Condensed" panose="020B0502040204020203" pitchFamily="34" charset="0"/>
              </a:rPr>
              <a:t>. </a:t>
            </a:r>
            <a:r>
              <a:rPr lang="en-US" sz="2000" dirty="0" err="1">
                <a:solidFill>
                  <a:schemeClr val="tx1"/>
                </a:solidFill>
                <a:latin typeface="Bahnschrift Condensed" panose="020B0502040204020203" pitchFamily="34" charset="0"/>
              </a:rPr>
              <a:t>Keuntungan</a:t>
            </a:r>
            <a:r>
              <a:rPr lang="en-US" sz="2000" dirty="0">
                <a:solidFill>
                  <a:schemeClr val="tx1"/>
                </a:solidFill>
                <a:latin typeface="Bahnschrift Condensed" panose="020B0502040204020203" pitchFamily="34" charset="0"/>
              </a:rPr>
              <a:t> yang </a:t>
            </a:r>
            <a:r>
              <a:rPr lang="en-US" sz="2000" dirty="0" err="1">
                <a:solidFill>
                  <a:schemeClr val="tx1"/>
                </a:solidFill>
                <a:latin typeface="Bahnschrift Condensed" panose="020B0502040204020203" pitchFamily="34" charset="0"/>
              </a:rPr>
              <a:t>diperoleh</a:t>
            </a:r>
            <a:r>
              <a:rPr lang="en-US" sz="2000" dirty="0">
                <a:solidFill>
                  <a:schemeClr val="tx1"/>
                </a:solidFill>
                <a:latin typeface="Bahnschrift Condensed" panose="020B0502040204020203" pitchFamily="34" charset="0"/>
              </a:rPr>
              <a:t> </a:t>
            </a:r>
            <a:r>
              <a:rPr lang="en-US" sz="2000" dirty="0" err="1">
                <a:solidFill>
                  <a:schemeClr val="tx1"/>
                </a:solidFill>
                <a:latin typeface="Bahnschrift Condensed" panose="020B0502040204020203" pitchFamily="34" charset="0"/>
              </a:rPr>
              <a:t>dibagi</a:t>
            </a:r>
            <a:r>
              <a:rPr lang="en-US" sz="2000" dirty="0">
                <a:solidFill>
                  <a:schemeClr val="tx1"/>
                </a:solidFill>
                <a:latin typeface="Bahnschrift Condensed" panose="020B0502040204020203" pitchFamily="34" charset="0"/>
              </a:rPr>
              <a:t> </a:t>
            </a:r>
            <a:r>
              <a:rPr lang="en-US" sz="2000" dirty="0" err="1">
                <a:solidFill>
                  <a:schemeClr val="tx1"/>
                </a:solidFill>
                <a:latin typeface="Bahnschrift Condensed" panose="020B0502040204020203" pitchFamily="34" charset="0"/>
              </a:rPr>
              <a:t>berdasarkan</a:t>
            </a:r>
            <a:r>
              <a:rPr lang="en-US" sz="2000" dirty="0">
                <a:solidFill>
                  <a:schemeClr val="tx1"/>
                </a:solidFill>
                <a:latin typeface="Bahnschrift Condensed" panose="020B0502040204020203" pitchFamily="34" charset="0"/>
              </a:rPr>
              <a:t> </a:t>
            </a:r>
            <a:r>
              <a:rPr lang="en-US" sz="2000" dirty="0" err="1">
                <a:solidFill>
                  <a:schemeClr val="tx1"/>
                </a:solidFill>
                <a:latin typeface="Bahnschrift Condensed" panose="020B0502040204020203" pitchFamily="34" charset="0"/>
              </a:rPr>
              <a:t>perjanjian</a:t>
            </a:r>
            <a:r>
              <a:rPr lang="en-US" sz="2000" dirty="0">
                <a:solidFill>
                  <a:schemeClr val="tx1"/>
                </a:solidFill>
                <a:latin typeface="Bahnschrift Condensed" panose="020B0502040204020203" pitchFamily="34" charset="0"/>
              </a:rPr>
              <a:t> </a:t>
            </a:r>
            <a:r>
              <a:rPr lang="en-US" sz="2000" dirty="0" err="1">
                <a:solidFill>
                  <a:schemeClr val="tx1"/>
                </a:solidFill>
                <a:latin typeface="Bahnschrift Condensed" panose="020B0502040204020203" pitchFamily="34" charset="0"/>
              </a:rPr>
              <a:t>atau</a:t>
            </a:r>
            <a:r>
              <a:rPr lang="en-US" sz="2000" dirty="0">
                <a:solidFill>
                  <a:schemeClr val="tx1"/>
                </a:solidFill>
                <a:latin typeface="Bahnschrift Condensed" panose="020B0502040204020203" pitchFamily="34" charset="0"/>
              </a:rPr>
              <a:t> </a:t>
            </a:r>
            <a:r>
              <a:rPr lang="en-US" sz="2000" dirty="0" err="1">
                <a:solidFill>
                  <a:schemeClr val="tx1"/>
                </a:solidFill>
                <a:latin typeface="Bahnschrift Condensed" panose="020B0502040204020203" pitchFamily="34" charset="0"/>
              </a:rPr>
              <a:t>akad</a:t>
            </a:r>
            <a:r>
              <a:rPr lang="en-US" sz="2000" dirty="0">
                <a:solidFill>
                  <a:schemeClr val="tx1"/>
                </a:solidFill>
                <a:latin typeface="Bahnschrift Condensed" panose="020B0502040204020203" pitchFamily="34" charset="0"/>
              </a:rPr>
              <a:t> yang </a:t>
            </a:r>
            <a:r>
              <a:rPr lang="en-US" sz="2000" dirty="0" err="1">
                <a:solidFill>
                  <a:schemeClr val="tx1"/>
                </a:solidFill>
                <a:latin typeface="Bahnschrift Condensed" panose="020B0502040204020203" pitchFamily="34" charset="0"/>
              </a:rPr>
              <a:t>telah</a:t>
            </a:r>
            <a:r>
              <a:rPr lang="en-US" sz="2000" dirty="0">
                <a:solidFill>
                  <a:schemeClr val="tx1"/>
                </a:solidFill>
                <a:latin typeface="Bahnschrift Condensed" panose="020B0502040204020203" pitchFamily="34" charset="0"/>
              </a:rPr>
              <a:t> </a:t>
            </a:r>
            <a:r>
              <a:rPr lang="en-US" sz="2000" dirty="0" err="1">
                <a:solidFill>
                  <a:schemeClr val="tx1"/>
                </a:solidFill>
                <a:latin typeface="Bahnschrift Condensed" panose="020B0502040204020203" pitchFamily="34" charset="0"/>
              </a:rPr>
              <a:t>ditentukan</a:t>
            </a:r>
            <a:r>
              <a:rPr lang="en-US" sz="2000" dirty="0">
                <a:solidFill>
                  <a:schemeClr val="tx1"/>
                </a:solidFill>
                <a:latin typeface="Bahnschrift Condensed" panose="020B0502040204020203" pitchFamily="34" charset="0"/>
              </a:rPr>
              <a:t> </a:t>
            </a:r>
            <a:r>
              <a:rPr lang="en-US" sz="2000" dirty="0" err="1">
                <a:solidFill>
                  <a:schemeClr val="tx1"/>
                </a:solidFill>
                <a:latin typeface="Bahnschrift Condensed" panose="020B0502040204020203" pitchFamily="34" charset="0"/>
              </a:rPr>
              <a:t>sebelumnya</a:t>
            </a:r>
            <a:r>
              <a:rPr lang="en-US" sz="2000" dirty="0">
                <a:solidFill>
                  <a:schemeClr val="tx1"/>
                </a:solidFill>
                <a:latin typeface="Bahnschrift Condensed" panose="020B0502040204020203" pitchFamily="34" charset="0"/>
              </a:rPr>
              <a:t>. </a:t>
            </a:r>
            <a:r>
              <a:rPr lang="en-US" sz="2000" dirty="0" err="1">
                <a:solidFill>
                  <a:schemeClr val="tx1"/>
                </a:solidFill>
                <a:latin typeface="Bahnschrift Condensed" panose="020B0502040204020203" pitchFamily="34" charset="0"/>
              </a:rPr>
              <a:t>Sementara</a:t>
            </a:r>
            <a:r>
              <a:rPr lang="en-US" sz="2000" dirty="0">
                <a:solidFill>
                  <a:schemeClr val="tx1"/>
                </a:solidFill>
                <a:latin typeface="Bahnschrift Condensed" panose="020B0502040204020203" pitchFamily="34" charset="0"/>
              </a:rPr>
              <a:t> </a:t>
            </a:r>
            <a:r>
              <a:rPr lang="en-US" sz="2000" dirty="0" err="1">
                <a:solidFill>
                  <a:schemeClr val="tx1"/>
                </a:solidFill>
                <a:latin typeface="Bahnschrift Condensed" panose="020B0502040204020203" pitchFamily="34" charset="0"/>
              </a:rPr>
              <a:t>kerugian</a:t>
            </a:r>
            <a:r>
              <a:rPr lang="en-US" sz="2000" dirty="0">
                <a:solidFill>
                  <a:schemeClr val="tx1"/>
                </a:solidFill>
                <a:latin typeface="Bahnschrift Condensed" panose="020B0502040204020203" pitchFamily="34" charset="0"/>
              </a:rPr>
              <a:t> </a:t>
            </a:r>
            <a:r>
              <a:rPr lang="en-US" sz="2000" dirty="0" err="1">
                <a:solidFill>
                  <a:schemeClr val="tx1"/>
                </a:solidFill>
                <a:latin typeface="Bahnschrift Condensed" panose="020B0502040204020203" pitchFamily="34" charset="0"/>
              </a:rPr>
              <a:t>akan</a:t>
            </a:r>
            <a:r>
              <a:rPr lang="en-US" sz="2000" dirty="0">
                <a:solidFill>
                  <a:schemeClr val="tx1"/>
                </a:solidFill>
                <a:latin typeface="Bahnschrift Condensed" panose="020B0502040204020203" pitchFamily="34" charset="0"/>
              </a:rPr>
              <a:t> </a:t>
            </a:r>
            <a:r>
              <a:rPr lang="en-US" sz="2000" dirty="0" err="1">
                <a:solidFill>
                  <a:schemeClr val="tx1"/>
                </a:solidFill>
                <a:latin typeface="Bahnschrift Condensed" panose="020B0502040204020203" pitchFamily="34" charset="0"/>
              </a:rPr>
              <a:t>ditanggung</a:t>
            </a:r>
            <a:r>
              <a:rPr lang="en-US" sz="2000" dirty="0">
                <a:solidFill>
                  <a:schemeClr val="tx1"/>
                </a:solidFill>
                <a:latin typeface="Bahnschrift Condensed" panose="020B0502040204020203" pitchFamily="34" charset="0"/>
              </a:rPr>
              <a:t> oleh </a:t>
            </a:r>
            <a:r>
              <a:rPr lang="en-US" sz="2000" dirty="0" err="1">
                <a:solidFill>
                  <a:schemeClr val="tx1"/>
                </a:solidFill>
                <a:latin typeface="Bahnschrift Condensed" panose="020B0502040204020203" pitchFamily="34" charset="0"/>
              </a:rPr>
              <a:t>pemasok</a:t>
            </a:r>
            <a:r>
              <a:rPr lang="en-US" sz="2000" dirty="0">
                <a:solidFill>
                  <a:schemeClr val="tx1"/>
                </a:solidFill>
                <a:latin typeface="Bahnschrift Condensed" panose="020B0502040204020203" pitchFamily="34" charset="0"/>
              </a:rPr>
              <a:t> dana.</a:t>
            </a:r>
          </a:p>
          <a:p>
            <a:pPr>
              <a:buFont typeface="Wingdings" panose="05000000000000000000" pitchFamily="2" charset="2"/>
              <a:buChar char="q"/>
            </a:pPr>
            <a:r>
              <a:rPr lang="en-US" sz="2000" dirty="0">
                <a:solidFill>
                  <a:schemeClr val="tx1"/>
                </a:solidFill>
                <a:latin typeface="Bahnschrift Condensed" panose="020B0502040204020203" pitchFamily="34" charset="0"/>
              </a:rPr>
              <a:t>Ada 2 </a:t>
            </a:r>
            <a:r>
              <a:rPr lang="en-US" sz="2000" dirty="0" err="1">
                <a:solidFill>
                  <a:schemeClr val="tx1"/>
                </a:solidFill>
                <a:latin typeface="Bahnschrift Condensed" panose="020B0502040204020203" pitchFamily="34" charset="0"/>
              </a:rPr>
              <a:t>jenis</a:t>
            </a:r>
            <a:r>
              <a:rPr lang="en-US" sz="2000" dirty="0">
                <a:solidFill>
                  <a:schemeClr val="tx1"/>
                </a:solidFill>
                <a:latin typeface="Bahnschrift Condensed" panose="020B0502040204020203" pitchFamily="34" charset="0"/>
              </a:rPr>
              <a:t> : </a:t>
            </a:r>
          </a:p>
          <a:p>
            <a:pPr marL="531813" indent="-258763">
              <a:buFont typeface="+mj-lt"/>
              <a:buAutoNum type="arabicParenR"/>
            </a:pPr>
            <a:r>
              <a:rPr lang="en-ID" sz="2000" dirty="0" err="1">
                <a:solidFill>
                  <a:srgbClr val="FFFF00"/>
                </a:solidFill>
                <a:latin typeface="Bahnschrift Condensed" panose="020B0502040204020203" pitchFamily="34" charset="0"/>
              </a:rPr>
              <a:t>Mudharabah</a:t>
            </a:r>
            <a:r>
              <a:rPr lang="en-ID" sz="2000" dirty="0">
                <a:solidFill>
                  <a:srgbClr val="FFFF00"/>
                </a:solidFill>
                <a:latin typeface="Bahnschrift Condensed" panose="020B0502040204020203" pitchFamily="34" charset="0"/>
              </a:rPr>
              <a:t> </a:t>
            </a:r>
            <a:r>
              <a:rPr lang="en-ID" sz="2000" dirty="0" err="1">
                <a:solidFill>
                  <a:srgbClr val="FFFF00"/>
                </a:solidFill>
                <a:latin typeface="Bahnschrift Condensed" panose="020B0502040204020203" pitchFamily="34" charset="0"/>
              </a:rPr>
              <a:t>Mutlaqah</a:t>
            </a:r>
            <a:r>
              <a:rPr lang="en-ID" sz="2000" dirty="0">
                <a:solidFill>
                  <a:srgbClr val="FFFF00"/>
                </a:solidFill>
                <a:latin typeface="Bahnschrift Condensed" panose="020B0502040204020203" pitchFamily="34" charset="0"/>
              </a:rPr>
              <a:t>: </a:t>
            </a:r>
            <a:r>
              <a:rPr lang="en-ID" sz="2000" dirty="0">
                <a:solidFill>
                  <a:schemeClr val="tx1"/>
                </a:solidFill>
                <a:latin typeface="Bahnschrift Condensed" panose="020B0502040204020203" pitchFamily="34" charset="0"/>
              </a:rPr>
              <a:t>Usaha </a:t>
            </a:r>
            <a:r>
              <a:rPr lang="en-ID" sz="2000" dirty="0" err="1">
                <a:solidFill>
                  <a:schemeClr val="tx1"/>
                </a:solidFill>
                <a:latin typeface="Bahnschrift Condensed" panose="020B0502040204020203" pitchFamily="34" charset="0"/>
              </a:rPr>
              <a:t>diajukan</a:t>
            </a:r>
            <a:r>
              <a:rPr lang="en-ID" sz="2000" dirty="0">
                <a:solidFill>
                  <a:schemeClr val="tx1"/>
                </a:solidFill>
                <a:latin typeface="Bahnschrift Condensed" panose="020B0502040204020203" pitchFamily="34" charset="0"/>
              </a:rPr>
              <a:t> oleh </a:t>
            </a:r>
            <a:r>
              <a:rPr lang="en-ID" sz="2000" dirty="0" err="1">
                <a:solidFill>
                  <a:schemeClr val="tx1"/>
                </a:solidFill>
                <a:latin typeface="Bahnschrift Condensed" panose="020B0502040204020203" pitchFamily="34" charset="0"/>
              </a:rPr>
              <a:t>mudharib</a:t>
            </a:r>
            <a:r>
              <a:rPr lang="en-ID" sz="2000" dirty="0">
                <a:solidFill>
                  <a:schemeClr val="tx1"/>
                </a:solidFill>
                <a:latin typeface="Bahnschrift Condensed" panose="020B0502040204020203" pitchFamily="34" charset="0"/>
              </a:rPr>
              <a:t> </a:t>
            </a:r>
            <a:r>
              <a:rPr lang="en-ID" sz="2000" dirty="0" err="1">
                <a:solidFill>
                  <a:schemeClr val="tx1"/>
                </a:solidFill>
                <a:latin typeface="Bahnschrift Condensed" panose="020B0502040204020203" pitchFamily="34" charset="0"/>
              </a:rPr>
              <a:t>kepada</a:t>
            </a:r>
            <a:r>
              <a:rPr lang="en-ID" sz="2000" dirty="0">
                <a:solidFill>
                  <a:schemeClr val="tx1"/>
                </a:solidFill>
                <a:latin typeface="Bahnschrift Condensed" panose="020B0502040204020203" pitchFamily="34" charset="0"/>
              </a:rPr>
              <a:t> </a:t>
            </a:r>
            <a:r>
              <a:rPr lang="en-ID" sz="2000" dirty="0" err="1">
                <a:solidFill>
                  <a:schemeClr val="tx1"/>
                </a:solidFill>
                <a:latin typeface="Bahnschrift Condensed" panose="020B0502040204020203" pitchFamily="34" charset="0"/>
              </a:rPr>
              <a:t>shahibul</a:t>
            </a:r>
            <a:r>
              <a:rPr lang="en-ID" sz="2000" dirty="0">
                <a:solidFill>
                  <a:schemeClr val="tx1"/>
                </a:solidFill>
                <a:latin typeface="Bahnschrift Condensed" panose="020B0502040204020203" pitchFamily="34" charset="0"/>
              </a:rPr>
              <a:t> </a:t>
            </a:r>
            <a:r>
              <a:rPr lang="en-ID" sz="2000" dirty="0" err="1">
                <a:solidFill>
                  <a:schemeClr val="tx1"/>
                </a:solidFill>
                <a:latin typeface="Bahnschrift Condensed" panose="020B0502040204020203" pitchFamily="34" charset="0"/>
              </a:rPr>
              <a:t>maal</a:t>
            </a:r>
            <a:r>
              <a:rPr lang="en-ID" sz="2000" dirty="0">
                <a:solidFill>
                  <a:schemeClr val="tx1"/>
                </a:solidFill>
                <a:latin typeface="Bahnschrift Condensed" panose="020B0502040204020203" pitchFamily="34" charset="0"/>
              </a:rPr>
              <a:t>. </a:t>
            </a:r>
            <a:r>
              <a:rPr lang="en-ID" sz="2000" dirty="0" err="1">
                <a:solidFill>
                  <a:schemeClr val="tx1"/>
                </a:solidFill>
                <a:latin typeface="Bahnschrift Condensed" panose="020B0502040204020203" pitchFamily="34" charset="0"/>
              </a:rPr>
              <a:t>Dalam</a:t>
            </a:r>
            <a:r>
              <a:rPr lang="en-ID" sz="2000" dirty="0">
                <a:solidFill>
                  <a:schemeClr val="tx1"/>
                </a:solidFill>
                <a:latin typeface="Bahnschrift Condensed" panose="020B0502040204020203" pitchFamily="34" charset="0"/>
              </a:rPr>
              <a:t> </a:t>
            </a:r>
            <a:r>
              <a:rPr lang="en-ID" sz="2000" dirty="0" err="1">
                <a:solidFill>
                  <a:schemeClr val="tx1"/>
                </a:solidFill>
                <a:latin typeface="Bahnschrift Condensed" panose="020B0502040204020203" pitchFamily="34" charset="0"/>
              </a:rPr>
              <a:t>akad</a:t>
            </a:r>
            <a:r>
              <a:rPr lang="en-ID" sz="2000" dirty="0">
                <a:solidFill>
                  <a:schemeClr val="tx1"/>
                </a:solidFill>
                <a:latin typeface="Bahnschrift Condensed" panose="020B0502040204020203" pitchFamily="34" charset="0"/>
              </a:rPr>
              <a:t> </a:t>
            </a:r>
            <a:r>
              <a:rPr lang="en-ID" sz="2000" dirty="0" err="1">
                <a:solidFill>
                  <a:schemeClr val="tx1"/>
                </a:solidFill>
                <a:latin typeface="Bahnschrift Condensed" panose="020B0502040204020203" pitchFamily="34" charset="0"/>
              </a:rPr>
              <a:t>ini</a:t>
            </a:r>
            <a:r>
              <a:rPr lang="en-ID" sz="2000" dirty="0">
                <a:solidFill>
                  <a:schemeClr val="tx1"/>
                </a:solidFill>
                <a:latin typeface="Bahnschrift Condensed" panose="020B0502040204020203" pitchFamily="34" charset="0"/>
              </a:rPr>
              <a:t>, </a:t>
            </a:r>
            <a:r>
              <a:rPr lang="en-ID" sz="2000" dirty="0" err="1">
                <a:solidFill>
                  <a:schemeClr val="tx1"/>
                </a:solidFill>
                <a:latin typeface="Bahnschrift Condensed" panose="020B0502040204020203" pitchFamily="34" charset="0"/>
              </a:rPr>
              <a:t>pemberi</a:t>
            </a:r>
            <a:r>
              <a:rPr lang="en-ID" sz="2000" dirty="0">
                <a:solidFill>
                  <a:schemeClr val="tx1"/>
                </a:solidFill>
                <a:latin typeface="Bahnschrift Condensed" panose="020B0502040204020203" pitchFamily="34" charset="0"/>
              </a:rPr>
              <a:t> modal </a:t>
            </a:r>
            <a:r>
              <a:rPr lang="en-ID" sz="2000" dirty="0" err="1">
                <a:solidFill>
                  <a:schemeClr val="tx1"/>
                </a:solidFill>
                <a:latin typeface="Bahnschrift Condensed" panose="020B0502040204020203" pitchFamily="34" charset="0"/>
              </a:rPr>
              <a:t>tidak</a:t>
            </a:r>
            <a:r>
              <a:rPr lang="en-ID" sz="2000" dirty="0">
                <a:solidFill>
                  <a:schemeClr val="tx1"/>
                </a:solidFill>
                <a:latin typeface="Bahnschrift Condensed" panose="020B0502040204020203" pitchFamily="34" charset="0"/>
              </a:rPr>
              <a:t> </a:t>
            </a:r>
            <a:r>
              <a:rPr lang="en-ID" sz="2000" dirty="0" err="1">
                <a:solidFill>
                  <a:schemeClr val="tx1"/>
                </a:solidFill>
                <a:latin typeface="Bahnschrift Condensed" panose="020B0502040204020203" pitchFamily="34" charset="0"/>
              </a:rPr>
              <a:t>menentukan</a:t>
            </a:r>
            <a:r>
              <a:rPr lang="en-ID" sz="2000" dirty="0">
                <a:solidFill>
                  <a:schemeClr val="tx1"/>
                </a:solidFill>
                <a:latin typeface="Bahnschrift Condensed" panose="020B0502040204020203" pitchFamily="34" charset="0"/>
              </a:rPr>
              <a:t> </a:t>
            </a:r>
            <a:r>
              <a:rPr lang="en-ID" sz="2000" dirty="0" err="1">
                <a:solidFill>
                  <a:schemeClr val="tx1"/>
                </a:solidFill>
                <a:latin typeface="Bahnschrift Condensed" panose="020B0502040204020203" pitchFamily="34" charset="0"/>
              </a:rPr>
              <a:t>jenis</a:t>
            </a:r>
            <a:r>
              <a:rPr lang="en-ID" sz="2000" dirty="0">
                <a:solidFill>
                  <a:schemeClr val="tx1"/>
                </a:solidFill>
                <a:latin typeface="Bahnschrift Condensed" panose="020B0502040204020203" pitchFamily="34" charset="0"/>
              </a:rPr>
              <a:t> </a:t>
            </a:r>
            <a:r>
              <a:rPr lang="en-ID" sz="2000" dirty="0" err="1">
                <a:solidFill>
                  <a:schemeClr val="tx1"/>
                </a:solidFill>
                <a:latin typeface="Bahnschrift Condensed" panose="020B0502040204020203" pitchFamily="34" charset="0"/>
              </a:rPr>
              <a:t>usaha</a:t>
            </a:r>
            <a:r>
              <a:rPr lang="en-ID" sz="2000" dirty="0">
                <a:solidFill>
                  <a:schemeClr val="tx1"/>
                </a:solidFill>
                <a:latin typeface="Bahnschrift Condensed" panose="020B0502040204020203" pitchFamily="34" charset="0"/>
              </a:rPr>
              <a:t> </a:t>
            </a:r>
            <a:r>
              <a:rPr lang="en-ID" sz="2000" dirty="0" err="1">
                <a:solidFill>
                  <a:schemeClr val="tx1"/>
                </a:solidFill>
                <a:latin typeface="Bahnschrift Condensed" panose="020B0502040204020203" pitchFamily="34" charset="0"/>
              </a:rPr>
              <a:t>apa</a:t>
            </a:r>
            <a:r>
              <a:rPr lang="en-ID" sz="2000" dirty="0">
                <a:solidFill>
                  <a:schemeClr val="tx1"/>
                </a:solidFill>
                <a:latin typeface="Bahnschrift Condensed" panose="020B0502040204020203" pitchFamily="34" charset="0"/>
              </a:rPr>
              <a:t> yang </a:t>
            </a:r>
            <a:r>
              <a:rPr lang="en-ID" sz="2000" dirty="0" err="1">
                <a:solidFill>
                  <a:schemeClr val="tx1"/>
                </a:solidFill>
                <a:latin typeface="Bahnschrift Condensed" panose="020B0502040204020203" pitchFamily="34" charset="0"/>
              </a:rPr>
              <a:t>akan</a:t>
            </a:r>
            <a:r>
              <a:rPr lang="en-ID" sz="2000" dirty="0">
                <a:solidFill>
                  <a:schemeClr val="tx1"/>
                </a:solidFill>
                <a:latin typeface="Bahnschrift Condensed" panose="020B0502040204020203" pitchFamily="34" charset="0"/>
              </a:rPr>
              <a:t> </a:t>
            </a:r>
            <a:r>
              <a:rPr lang="en-ID" sz="2000" dirty="0" err="1">
                <a:solidFill>
                  <a:schemeClr val="tx1"/>
                </a:solidFill>
                <a:latin typeface="Bahnschrift Condensed" panose="020B0502040204020203" pitchFamily="34" charset="0"/>
              </a:rPr>
              <a:t>dilakukan</a:t>
            </a:r>
            <a:r>
              <a:rPr lang="en-ID" sz="2000" dirty="0">
                <a:solidFill>
                  <a:schemeClr val="tx1"/>
                </a:solidFill>
                <a:latin typeface="Bahnschrift Condensed" panose="020B0502040204020203" pitchFamily="34" charset="0"/>
              </a:rPr>
              <a:t>, dan </a:t>
            </a:r>
            <a:r>
              <a:rPr lang="en-ID" sz="2000" dirty="0" err="1">
                <a:solidFill>
                  <a:schemeClr val="tx1"/>
                </a:solidFill>
                <a:latin typeface="Bahnschrift Condensed" panose="020B0502040204020203" pitchFamily="34" charset="0"/>
              </a:rPr>
              <a:t>hanya</a:t>
            </a:r>
            <a:r>
              <a:rPr lang="en-ID" sz="2000" dirty="0">
                <a:solidFill>
                  <a:schemeClr val="tx1"/>
                </a:solidFill>
                <a:latin typeface="Bahnschrift Condensed" panose="020B0502040204020203" pitchFamily="34" charset="0"/>
              </a:rPr>
              <a:t> </a:t>
            </a:r>
            <a:r>
              <a:rPr lang="en-ID" sz="2000" dirty="0" err="1">
                <a:solidFill>
                  <a:schemeClr val="tx1"/>
                </a:solidFill>
                <a:latin typeface="Bahnschrift Condensed" panose="020B0502040204020203" pitchFamily="34" charset="0"/>
              </a:rPr>
              <a:t>memberikan</a:t>
            </a:r>
            <a:r>
              <a:rPr lang="en-ID" sz="2000" dirty="0">
                <a:solidFill>
                  <a:schemeClr val="tx1"/>
                </a:solidFill>
                <a:latin typeface="Bahnschrift Condensed" panose="020B0502040204020203" pitchFamily="34" charset="0"/>
              </a:rPr>
              <a:t> modal </a:t>
            </a:r>
            <a:r>
              <a:rPr lang="en-ID" sz="2000" dirty="0" err="1">
                <a:solidFill>
                  <a:schemeClr val="tx1"/>
                </a:solidFill>
                <a:latin typeface="Bahnschrift Condensed" panose="020B0502040204020203" pitchFamily="34" charset="0"/>
              </a:rPr>
              <a:t>usaha</a:t>
            </a:r>
            <a:r>
              <a:rPr lang="en-ID" sz="2000" dirty="0">
                <a:solidFill>
                  <a:schemeClr val="tx1"/>
                </a:solidFill>
                <a:latin typeface="Bahnschrift Condensed" panose="020B0502040204020203" pitchFamily="34" charset="0"/>
              </a:rPr>
              <a:t>. </a:t>
            </a:r>
            <a:r>
              <a:rPr lang="en-ID" sz="2000" dirty="0" err="1">
                <a:solidFill>
                  <a:schemeClr val="tx1"/>
                </a:solidFill>
                <a:latin typeface="Bahnschrift Condensed" panose="020B0502040204020203" pitchFamily="34" charset="0"/>
              </a:rPr>
              <a:t>Nantinya</a:t>
            </a:r>
            <a:r>
              <a:rPr lang="en-ID" sz="2000" dirty="0">
                <a:solidFill>
                  <a:schemeClr val="tx1"/>
                </a:solidFill>
                <a:latin typeface="Bahnschrift Condensed" panose="020B0502040204020203" pitchFamily="34" charset="0"/>
              </a:rPr>
              <a:t> </a:t>
            </a:r>
            <a:r>
              <a:rPr lang="en-ID" sz="2000" dirty="0" err="1">
                <a:solidFill>
                  <a:schemeClr val="tx1"/>
                </a:solidFill>
                <a:latin typeface="Bahnschrift Condensed" panose="020B0502040204020203" pitchFamily="34" charset="0"/>
              </a:rPr>
              <a:t>pemberi</a:t>
            </a:r>
            <a:r>
              <a:rPr lang="en-ID" sz="2000" dirty="0">
                <a:solidFill>
                  <a:schemeClr val="tx1"/>
                </a:solidFill>
                <a:latin typeface="Bahnschrift Condensed" panose="020B0502040204020203" pitchFamily="34" charset="0"/>
              </a:rPr>
              <a:t> modal </a:t>
            </a:r>
            <a:r>
              <a:rPr lang="en-ID" sz="2000" dirty="0" err="1">
                <a:solidFill>
                  <a:schemeClr val="tx1"/>
                </a:solidFill>
                <a:latin typeface="Bahnschrift Condensed" panose="020B0502040204020203" pitchFamily="34" charset="0"/>
              </a:rPr>
              <a:t>akan</a:t>
            </a:r>
            <a:r>
              <a:rPr lang="en-ID" sz="2000" dirty="0">
                <a:solidFill>
                  <a:schemeClr val="tx1"/>
                </a:solidFill>
                <a:latin typeface="Bahnschrift Condensed" panose="020B0502040204020203" pitchFamily="34" charset="0"/>
              </a:rPr>
              <a:t> </a:t>
            </a:r>
            <a:r>
              <a:rPr lang="en-ID" sz="2000" dirty="0" err="1">
                <a:solidFill>
                  <a:schemeClr val="tx1"/>
                </a:solidFill>
                <a:latin typeface="Bahnschrift Condensed" panose="020B0502040204020203" pitchFamily="34" charset="0"/>
              </a:rPr>
              <a:t>menerima</a:t>
            </a:r>
            <a:r>
              <a:rPr lang="en-ID" sz="2000" dirty="0">
                <a:solidFill>
                  <a:schemeClr val="tx1"/>
                </a:solidFill>
                <a:latin typeface="Bahnschrift Condensed" panose="020B0502040204020203" pitchFamily="34" charset="0"/>
              </a:rPr>
              <a:t> </a:t>
            </a:r>
            <a:r>
              <a:rPr lang="en-ID" sz="2000" dirty="0" err="1">
                <a:solidFill>
                  <a:schemeClr val="tx1"/>
                </a:solidFill>
                <a:latin typeface="Bahnschrift Condensed" panose="020B0502040204020203" pitchFamily="34" charset="0"/>
                <a:hlinkClick r:id="rId2">
                  <a:extLst>
                    <a:ext uri="{A12FA001-AC4F-418D-AE19-62706E023703}">
                      <ahyp:hlinkClr xmlns:ahyp="http://schemas.microsoft.com/office/drawing/2018/hyperlinkcolor" xmlns="" val="tx"/>
                    </a:ext>
                  </a:extLst>
                </a:hlinkClick>
              </a:rPr>
              <a:t>nisbah</a:t>
            </a:r>
            <a:r>
              <a:rPr lang="en-ID" sz="2000" dirty="0">
                <a:solidFill>
                  <a:schemeClr val="tx1"/>
                </a:solidFill>
                <a:latin typeface="Bahnschrift Condensed" panose="020B0502040204020203" pitchFamily="34" charset="0"/>
              </a:rPr>
              <a:t> </a:t>
            </a:r>
            <a:r>
              <a:rPr lang="en-ID" sz="2000" dirty="0" err="1">
                <a:solidFill>
                  <a:schemeClr val="tx1"/>
                </a:solidFill>
                <a:latin typeface="Bahnschrift Condensed" panose="020B0502040204020203" pitchFamily="34" charset="0"/>
              </a:rPr>
              <a:t>bagi</a:t>
            </a:r>
            <a:r>
              <a:rPr lang="en-ID" sz="2000" dirty="0">
                <a:solidFill>
                  <a:schemeClr val="tx1"/>
                </a:solidFill>
                <a:latin typeface="Bahnschrift Condensed" panose="020B0502040204020203" pitchFamily="34" charset="0"/>
              </a:rPr>
              <a:t> </a:t>
            </a:r>
            <a:r>
              <a:rPr lang="en-ID" sz="2000" dirty="0" err="1">
                <a:solidFill>
                  <a:schemeClr val="tx1"/>
                </a:solidFill>
                <a:latin typeface="Bahnschrift Condensed" panose="020B0502040204020203" pitchFamily="34" charset="0"/>
              </a:rPr>
              <a:t>hasil</a:t>
            </a:r>
            <a:r>
              <a:rPr lang="en-ID" sz="2000" dirty="0">
                <a:solidFill>
                  <a:schemeClr val="tx1"/>
                </a:solidFill>
                <a:latin typeface="Bahnschrift Condensed" panose="020B0502040204020203" pitchFamily="34" charset="0"/>
              </a:rPr>
              <a:t> </a:t>
            </a:r>
            <a:r>
              <a:rPr lang="en-ID" sz="2000" dirty="0" err="1">
                <a:solidFill>
                  <a:schemeClr val="tx1"/>
                </a:solidFill>
                <a:latin typeface="Bahnschrift Condensed" panose="020B0502040204020203" pitchFamily="34" charset="0"/>
              </a:rPr>
              <a:t>dari</a:t>
            </a:r>
            <a:r>
              <a:rPr lang="en-ID" sz="2000" dirty="0">
                <a:solidFill>
                  <a:schemeClr val="tx1"/>
                </a:solidFill>
                <a:latin typeface="Bahnschrift Condensed" panose="020B0502040204020203" pitchFamily="34" charset="0"/>
              </a:rPr>
              <a:t> </a:t>
            </a:r>
            <a:r>
              <a:rPr lang="en-ID" sz="2000" dirty="0" err="1">
                <a:solidFill>
                  <a:schemeClr val="tx1"/>
                </a:solidFill>
                <a:latin typeface="Bahnschrift Condensed" panose="020B0502040204020203" pitchFamily="34" charset="0"/>
              </a:rPr>
              <a:t>usaha</a:t>
            </a:r>
            <a:r>
              <a:rPr lang="en-ID" sz="2000" dirty="0">
                <a:solidFill>
                  <a:schemeClr val="tx1"/>
                </a:solidFill>
                <a:latin typeface="Bahnschrift Condensed" panose="020B0502040204020203" pitchFamily="34" charset="0"/>
              </a:rPr>
              <a:t> yang </a:t>
            </a:r>
            <a:r>
              <a:rPr lang="en-ID" sz="2000" dirty="0" err="1">
                <a:solidFill>
                  <a:schemeClr val="tx1"/>
                </a:solidFill>
                <a:latin typeface="Bahnschrift Condensed" panose="020B0502040204020203" pitchFamily="34" charset="0"/>
              </a:rPr>
              <a:t>berjalan</a:t>
            </a:r>
            <a:r>
              <a:rPr lang="en-ID" sz="2000" dirty="0">
                <a:solidFill>
                  <a:schemeClr val="tx1"/>
                </a:solidFill>
                <a:latin typeface="Bahnschrift Condensed" panose="020B0502040204020203" pitchFamily="34" charset="0"/>
              </a:rPr>
              <a:t>.</a:t>
            </a:r>
          </a:p>
          <a:p>
            <a:pPr marL="531813" indent="-258763">
              <a:buFont typeface="+mj-lt"/>
              <a:buAutoNum type="arabicParenR"/>
            </a:pPr>
            <a:r>
              <a:rPr lang="en-ID" sz="2000" b="1" dirty="0" err="1">
                <a:solidFill>
                  <a:srgbClr val="FFFF00"/>
                </a:solidFill>
                <a:latin typeface="Bahnschrift Condensed" panose="020B0502040204020203" pitchFamily="34" charset="0"/>
                <a:hlinkClick r:id="rId3">
                  <a:extLst>
                    <a:ext uri="{A12FA001-AC4F-418D-AE19-62706E023703}">
                      <ahyp:hlinkClr xmlns:ahyp="http://schemas.microsoft.com/office/drawing/2018/hyperlinkcolor" xmlns="" val="tx"/>
                    </a:ext>
                  </a:extLst>
                </a:hlinkClick>
              </a:rPr>
              <a:t>Mudharabah</a:t>
            </a:r>
            <a:r>
              <a:rPr lang="en-ID" sz="2000" b="1" dirty="0">
                <a:solidFill>
                  <a:srgbClr val="FFFF00"/>
                </a:solidFill>
                <a:latin typeface="Bahnschrift Condensed" panose="020B0502040204020203" pitchFamily="34" charset="0"/>
                <a:hlinkClick r:id="rId3">
                  <a:extLst>
                    <a:ext uri="{A12FA001-AC4F-418D-AE19-62706E023703}">
                      <ahyp:hlinkClr xmlns:ahyp="http://schemas.microsoft.com/office/drawing/2018/hyperlinkcolor" xmlns="" val="tx"/>
                    </a:ext>
                  </a:extLst>
                </a:hlinkClick>
              </a:rPr>
              <a:t> </a:t>
            </a:r>
            <a:r>
              <a:rPr lang="en-ID" sz="2000" b="1" dirty="0" err="1">
                <a:solidFill>
                  <a:srgbClr val="FFFF00"/>
                </a:solidFill>
                <a:latin typeface="Bahnschrift Condensed" panose="020B0502040204020203" pitchFamily="34" charset="0"/>
                <a:hlinkClick r:id="rId3">
                  <a:extLst>
                    <a:ext uri="{A12FA001-AC4F-418D-AE19-62706E023703}">
                      <ahyp:hlinkClr xmlns:ahyp="http://schemas.microsoft.com/office/drawing/2018/hyperlinkcolor" xmlns="" val="tx"/>
                    </a:ext>
                  </a:extLst>
                </a:hlinkClick>
              </a:rPr>
              <a:t>Muqayyadah</a:t>
            </a:r>
            <a:r>
              <a:rPr lang="en-ID" sz="2000" dirty="0">
                <a:solidFill>
                  <a:srgbClr val="FF0000"/>
                </a:solidFill>
                <a:latin typeface="Bahnschrift Condensed" panose="020B0502040204020203" pitchFamily="34" charset="0"/>
              </a:rPr>
              <a:t>: </a:t>
            </a:r>
            <a:r>
              <a:rPr lang="en-ID" sz="2000" dirty="0">
                <a:solidFill>
                  <a:schemeClr val="tx1"/>
                </a:solidFill>
                <a:latin typeface="Bahnschrift Condensed" panose="020B0502040204020203" pitchFamily="34" charset="0"/>
              </a:rPr>
              <a:t>Usaha </a:t>
            </a:r>
            <a:r>
              <a:rPr lang="en-ID" sz="2000" dirty="0" err="1">
                <a:solidFill>
                  <a:schemeClr val="tx1"/>
                </a:solidFill>
                <a:latin typeface="Bahnschrift Condensed" panose="020B0502040204020203" pitchFamily="34" charset="0"/>
              </a:rPr>
              <a:t>ditentukan</a:t>
            </a:r>
            <a:r>
              <a:rPr lang="en-ID" sz="2000" dirty="0">
                <a:solidFill>
                  <a:schemeClr val="tx1"/>
                </a:solidFill>
                <a:latin typeface="Bahnschrift Condensed" panose="020B0502040204020203" pitchFamily="34" charset="0"/>
              </a:rPr>
              <a:t> oleh </a:t>
            </a:r>
            <a:r>
              <a:rPr lang="en-ID" sz="2000" dirty="0" err="1">
                <a:solidFill>
                  <a:schemeClr val="tx1"/>
                </a:solidFill>
                <a:latin typeface="Bahnschrift Condensed" panose="020B0502040204020203" pitchFamily="34" charset="0"/>
              </a:rPr>
              <a:t>pemberi</a:t>
            </a:r>
            <a:r>
              <a:rPr lang="en-ID" sz="2000" dirty="0">
                <a:solidFill>
                  <a:schemeClr val="tx1"/>
                </a:solidFill>
                <a:latin typeface="Bahnschrift Condensed" panose="020B0502040204020203" pitchFamily="34" charset="0"/>
              </a:rPr>
              <a:t> modal (</a:t>
            </a:r>
            <a:r>
              <a:rPr lang="en-ID" sz="2000" dirty="0" err="1">
                <a:solidFill>
                  <a:schemeClr val="tx1"/>
                </a:solidFill>
                <a:latin typeface="Bahnschrift Condensed" panose="020B0502040204020203" pitchFamily="34" charset="0"/>
              </a:rPr>
              <a:t>shahibul</a:t>
            </a:r>
            <a:r>
              <a:rPr lang="en-ID" sz="2000" dirty="0">
                <a:solidFill>
                  <a:schemeClr val="tx1"/>
                </a:solidFill>
                <a:latin typeface="Bahnschrift Condensed" panose="020B0502040204020203" pitchFamily="34" charset="0"/>
              </a:rPr>
              <a:t> </a:t>
            </a:r>
            <a:r>
              <a:rPr lang="en-ID" sz="2000" dirty="0" err="1">
                <a:solidFill>
                  <a:schemeClr val="tx1"/>
                </a:solidFill>
                <a:latin typeface="Bahnschrift Condensed" panose="020B0502040204020203" pitchFamily="34" charset="0"/>
              </a:rPr>
              <a:t>maal</a:t>
            </a:r>
            <a:r>
              <a:rPr lang="en-ID" sz="2000" dirty="0">
                <a:solidFill>
                  <a:schemeClr val="tx1"/>
                </a:solidFill>
                <a:latin typeface="Bahnschrift Condensed" panose="020B0502040204020203" pitchFamily="34" charset="0"/>
              </a:rPr>
              <a:t>), </a:t>
            </a:r>
            <a:r>
              <a:rPr lang="en-ID" sz="2000" dirty="0" err="1">
                <a:solidFill>
                  <a:schemeClr val="tx1"/>
                </a:solidFill>
                <a:latin typeface="Bahnschrift Condensed" panose="020B0502040204020203" pitchFamily="34" charset="0"/>
              </a:rPr>
              <a:t>sedangkan</a:t>
            </a:r>
            <a:r>
              <a:rPr lang="en-ID" sz="2000" dirty="0">
                <a:solidFill>
                  <a:schemeClr val="tx1"/>
                </a:solidFill>
                <a:latin typeface="Bahnschrift Condensed" panose="020B0502040204020203" pitchFamily="34" charset="0"/>
              </a:rPr>
              <a:t> </a:t>
            </a:r>
            <a:r>
              <a:rPr lang="en-ID" sz="2000" dirty="0" err="1">
                <a:solidFill>
                  <a:schemeClr val="tx1"/>
                </a:solidFill>
                <a:latin typeface="Bahnschrift Condensed" panose="020B0502040204020203" pitchFamily="34" charset="0"/>
              </a:rPr>
              <a:t>pihak</a:t>
            </a:r>
            <a:r>
              <a:rPr lang="en-ID" sz="2000" dirty="0">
                <a:solidFill>
                  <a:schemeClr val="tx1"/>
                </a:solidFill>
                <a:latin typeface="Bahnschrift Condensed" panose="020B0502040204020203" pitchFamily="34" charset="0"/>
              </a:rPr>
              <a:t> yang </a:t>
            </a:r>
            <a:r>
              <a:rPr lang="en-ID" sz="2000" dirty="0" err="1">
                <a:solidFill>
                  <a:schemeClr val="tx1"/>
                </a:solidFill>
                <a:latin typeface="Bahnschrift Condensed" panose="020B0502040204020203" pitchFamily="34" charset="0"/>
              </a:rPr>
              <a:t>menerima</a:t>
            </a:r>
            <a:r>
              <a:rPr lang="en-ID" sz="2000" dirty="0">
                <a:solidFill>
                  <a:schemeClr val="tx1"/>
                </a:solidFill>
                <a:latin typeface="Bahnschrift Condensed" panose="020B0502040204020203" pitchFamily="34" charset="0"/>
              </a:rPr>
              <a:t> </a:t>
            </a:r>
            <a:r>
              <a:rPr lang="en-ID" sz="2000" dirty="0" err="1">
                <a:solidFill>
                  <a:schemeClr val="tx1"/>
                </a:solidFill>
                <a:latin typeface="Bahnschrift Condensed" panose="020B0502040204020203" pitchFamily="34" charset="0"/>
              </a:rPr>
              <a:t>pembiayaan</a:t>
            </a:r>
            <a:r>
              <a:rPr lang="en-ID" sz="2000" dirty="0">
                <a:solidFill>
                  <a:schemeClr val="tx1"/>
                </a:solidFill>
                <a:latin typeface="Bahnschrift Condensed" panose="020B0502040204020203" pitchFamily="34" charset="0"/>
              </a:rPr>
              <a:t> (</a:t>
            </a:r>
            <a:r>
              <a:rPr lang="en-ID" sz="2000" dirty="0" err="1">
                <a:solidFill>
                  <a:schemeClr val="tx1"/>
                </a:solidFill>
                <a:latin typeface="Bahnschrift Condensed" panose="020B0502040204020203" pitchFamily="34" charset="0"/>
              </a:rPr>
              <a:t>mudharib</a:t>
            </a:r>
            <a:r>
              <a:rPr lang="en-ID" sz="2000" dirty="0">
                <a:solidFill>
                  <a:schemeClr val="tx1"/>
                </a:solidFill>
                <a:latin typeface="Bahnschrift Condensed" panose="020B0502040204020203" pitchFamily="34" charset="0"/>
              </a:rPr>
              <a:t>) </a:t>
            </a:r>
            <a:r>
              <a:rPr lang="en-ID" sz="2000" dirty="0" err="1">
                <a:solidFill>
                  <a:schemeClr val="tx1"/>
                </a:solidFill>
                <a:latin typeface="Bahnschrift Condensed" panose="020B0502040204020203" pitchFamily="34" charset="0"/>
              </a:rPr>
              <a:t>hanya</a:t>
            </a:r>
            <a:r>
              <a:rPr lang="en-ID" sz="2000" dirty="0">
                <a:solidFill>
                  <a:schemeClr val="tx1"/>
                </a:solidFill>
                <a:latin typeface="Bahnschrift Condensed" panose="020B0502040204020203" pitchFamily="34" charset="0"/>
              </a:rPr>
              <a:t> </a:t>
            </a:r>
            <a:r>
              <a:rPr lang="en-ID" sz="2000" dirty="0" err="1">
                <a:solidFill>
                  <a:schemeClr val="tx1"/>
                </a:solidFill>
                <a:latin typeface="Bahnschrift Condensed" panose="020B0502040204020203" pitchFamily="34" charset="0"/>
              </a:rPr>
              <a:t>sebagai</a:t>
            </a:r>
            <a:r>
              <a:rPr lang="en-ID" sz="2000" dirty="0">
                <a:solidFill>
                  <a:schemeClr val="tx1"/>
                </a:solidFill>
                <a:latin typeface="Bahnschrift Condensed" panose="020B0502040204020203" pitchFamily="34" charset="0"/>
              </a:rPr>
              <a:t> </a:t>
            </a:r>
            <a:r>
              <a:rPr lang="en-ID" sz="2000" dirty="0" err="1">
                <a:solidFill>
                  <a:schemeClr val="tx1"/>
                </a:solidFill>
                <a:latin typeface="Bahnschrift Condensed" panose="020B0502040204020203" pitchFamily="34" charset="0"/>
              </a:rPr>
              <a:t>pengelola</a:t>
            </a:r>
            <a:r>
              <a:rPr lang="en-ID" sz="2000" dirty="0">
                <a:solidFill>
                  <a:schemeClr val="tx1"/>
                </a:solidFill>
                <a:latin typeface="Bahnschrift Condensed" panose="020B0502040204020203" pitchFamily="34" charset="0"/>
              </a:rPr>
              <a:t> yang </a:t>
            </a:r>
            <a:r>
              <a:rPr lang="en-ID" sz="2000" dirty="0" err="1">
                <a:solidFill>
                  <a:schemeClr val="tx1"/>
                </a:solidFill>
                <a:latin typeface="Bahnschrift Condensed" panose="020B0502040204020203" pitchFamily="34" charset="0"/>
              </a:rPr>
              <a:t>menjalankan</a:t>
            </a:r>
            <a:r>
              <a:rPr lang="en-ID" sz="2000" dirty="0">
                <a:solidFill>
                  <a:schemeClr val="tx1"/>
                </a:solidFill>
                <a:latin typeface="Bahnschrift Condensed" panose="020B0502040204020203" pitchFamily="34" charset="0"/>
              </a:rPr>
              <a:t> </a:t>
            </a:r>
            <a:r>
              <a:rPr lang="en-ID" sz="2000" dirty="0" err="1">
                <a:solidFill>
                  <a:schemeClr val="tx1"/>
                </a:solidFill>
                <a:latin typeface="Bahnschrift Condensed" panose="020B0502040204020203" pitchFamily="34" charset="0"/>
              </a:rPr>
              <a:t>usaha</a:t>
            </a:r>
            <a:r>
              <a:rPr lang="en-ID" sz="2000" dirty="0">
                <a:solidFill>
                  <a:schemeClr val="tx1"/>
                </a:solidFill>
                <a:latin typeface="Bahnschrift Condensed" panose="020B0502040204020203" pitchFamily="34" charset="0"/>
              </a:rPr>
              <a:t>.</a:t>
            </a:r>
          </a:p>
          <a:p>
            <a:pPr>
              <a:buFont typeface="Wingdings" panose="05000000000000000000" pitchFamily="2" charset="2"/>
              <a:buChar char="q"/>
            </a:pPr>
            <a:endParaRPr lang="en-US" sz="2000" dirty="0">
              <a:solidFill>
                <a:schemeClr val="tx1"/>
              </a:solidFill>
              <a:latin typeface="Bahnschrift Condensed" panose="020B0502040204020203" pitchFamily="34" charset="0"/>
            </a:endParaRPr>
          </a:p>
        </p:txBody>
      </p:sp>
      <p:grpSp>
        <p:nvGrpSpPr>
          <p:cNvPr id="55" name="Group 6">
            <a:extLst>
              <a:ext uri="{FF2B5EF4-FFF2-40B4-BE49-F238E27FC236}">
                <a16:creationId xmlns:a16="http://schemas.microsoft.com/office/drawing/2014/main" xmlns="" id="{9A8C33AF-5E0E-4D4F-9599-11CF1A2C86E2}"/>
              </a:ext>
            </a:extLst>
          </p:cNvPr>
          <p:cNvGrpSpPr>
            <a:grpSpLocks noChangeAspect="1"/>
          </p:cNvGrpSpPr>
          <p:nvPr/>
        </p:nvGrpSpPr>
        <p:grpSpPr bwMode="auto">
          <a:xfrm>
            <a:off x="6485318" y="2209727"/>
            <a:ext cx="5456474" cy="3835813"/>
            <a:chOff x="3265" y="-937"/>
            <a:chExt cx="5550" cy="3993"/>
          </a:xfrm>
        </p:grpSpPr>
        <p:sp>
          <p:nvSpPr>
            <p:cNvPr id="56" name="Rectangle 8">
              <a:extLst>
                <a:ext uri="{FF2B5EF4-FFF2-40B4-BE49-F238E27FC236}">
                  <a16:creationId xmlns:a16="http://schemas.microsoft.com/office/drawing/2014/main" xmlns="" id="{17505D6E-45D2-43BD-BBBB-9928FAB57B97}"/>
                </a:ext>
              </a:extLst>
            </p:cNvPr>
            <p:cNvSpPr>
              <a:spLocks noChangeArrowheads="1"/>
            </p:cNvSpPr>
            <p:nvPr/>
          </p:nvSpPr>
          <p:spPr bwMode="auto">
            <a:xfrm>
              <a:off x="3265" y="-782"/>
              <a:ext cx="1719" cy="463"/>
            </a:xfrm>
            <a:prstGeom prst="rect">
              <a:avLst/>
            </a:prstGeom>
            <a:solidFill>
              <a:srgbClr val="FFFFFF"/>
            </a:solidFill>
            <a:ln w="9525">
              <a:solidFill>
                <a:srgbClr val="000000"/>
              </a:solidFill>
              <a:miter lim="800000"/>
              <a:headEnd/>
              <a:tailEnd/>
            </a:ln>
            <a:effectLst>
              <a:outerShdw dist="107763" dir="18900000" algn="ctr" rotWithShape="0">
                <a:srgbClr val="808080">
                  <a:alpha val="50000"/>
                </a:srgbClr>
              </a:outerShdw>
            </a:effectLst>
          </p:spPr>
          <p:txBody>
            <a:bodyPr/>
            <a:lstStyle/>
            <a:p>
              <a:pPr algn="ctr"/>
              <a:r>
                <a:rPr lang="id-ID" altLang="en-US" sz="1600">
                  <a:latin typeface="Bahnschrift Condensed" panose="020B0502040204020203" pitchFamily="34" charset="0"/>
                </a:rPr>
                <a:t>Pemilik Dana</a:t>
              </a:r>
            </a:p>
          </p:txBody>
        </p:sp>
        <p:sp>
          <p:nvSpPr>
            <p:cNvPr id="57" name="Rectangle 9">
              <a:extLst>
                <a:ext uri="{FF2B5EF4-FFF2-40B4-BE49-F238E27FC236}">
                  <a16:creationId xmlns:a16="http://schemas.microsoft.com/office/drawing/2014/main" xmlns="" id="{8DBEEAD9-E36F-4671-9B9D-3EE9F251EA38}"/>
                </a:ext>
              </a:extLst>
            </p:cNvPr>
            <p:cNvSpPr>
              <a:spLocks noChangeArrowheads="1"/>
            </p:cNvSpPr>
            <p:nvPr/>
          </p:nvSpPr>
          <p:spPr bwMode="auto">
            <a:xfrm>
              <a:off x="7084" y="-782"/>
              <a:ext cx="1731" cy="463"/>
            </a:xfrm>
            <a:prstGeom prst="rect">
              <a:avLst/>
            </a:prstGeom>
            <a:solidFill>
              <a:srgbClr val="FFFFFF"/>
            </a:solidFill>
            <a:ln w="9525">
              <a:solidFill>
                <a:srgbClr val="000000"/>
              </a:solidFill>
              <a:miter lim="800000"/>
              <a:headEnd/>
              <a:tailEnd/>
            </a:ln>
            <a:effectLst>
              <a:outerShdw dist="107763" dir="18900000" algn="ctr" rotWithShape="0">
                <a:srgbClr val="808080">
                  <a:alpha val="50000"/>
                </a:srgbClr>
              </a:outerShdw>
            </a:effectLst>
          </p:spPr>
          <p:txBody>
            <a:bodyPr/>
            <a:lstStyle/>
            <a:p>
              <a:pPr algn="ctr"/>
              <a:r>
                <a:rPr lang="id-ID" altLang="en-US" sz="1600">
                  <a:latin typeface="Bahnschrift Condensed" panose="020B0502040204020203" pitchFamily="34" charset="0"/>
                </a:rPr>
                <a:t>Pengelola Dana</a:t>
              </a:r>
            </a:p>
          </p:txBody>
        </p:sp>
        <p:sp>
          <p:nvSpPr>
            <p:cNvPr id="58" name="Oval 10">
              <a:extLst>
                <a:ext uri="{FF2B5EF4-FFF2-40B4-BE49-F238E27FC236}">
                  <a16:creationId xmlns:a16="http://schemas.microsoft.com/office/drawing/2014/main" xmlns="" id="{486B7735-E8F3-4F3E-A8E7-5B13ECA0AC81}"/>
                </a:ext>
              </a:extLst>
            </p:cNvPr>
            <p:cNvSpPr>
              <a:spLocks noChangeArrowheads="1"/>
            </p:cNvSpPr>
            <p:nvPr/>
          </p:nvSpPr>
          <p:spPr bwMode="auto">
            <a:xfrm>
              <a:off x="5365" y="-165"/>
              <a:ext cx="1350" cy="771"/>
            </a:xfrm>
            <a:prstGeom prst="ellipse">
              <a:avLst/>
            </a:prstGeom>
            <a:solidFill>
              <a:srgbClr val="FFFFFF"/>
            </a:solidFill>
            <a:ln w="9525">
              <a:solidFill>
                <a:srgbClr val="000000"/>
              </a:solidFill>
              <a:round/>
              <a:headEnd/>
              <a:tailEnd/>
            </a:ln>
            <a:effectLst>
              <a:outerShdw dist="107763" dir="18900000" algn="ctr" rotWithShape="0">
                <a:srgbClr val="808080">
                  <a:alpha val="50000"/>
                </a:srgbClr>
              </a:outerShdw>
            </a:effectLst>
          </p:spPr>
          <p:txBody>
            <a:bodyPr/>
            <a:lstStyle/>
            <a:p>
              <a:pPr algn="ctr"/>
              <a:r>
                <a:rPr lang="id-ID" altLang="en-US" sz="1600">
                  <a:latin typeface="Bahnschrift Condensed" panose="020B0502040204020203" pitchFamily="34" charset="0"/>
                </a:rPr>
                <a:t>Proyek usaha</a:t>
              </a:r>
            </a:p>
          </p:txBody>
        </p:sp>
        <p:sp>
          <p:nvSpPr>
            <p:cNvPr id="59" name="Rectangle 11">
              <a:extLst>
                <a:ext uri="{FF2B5EF4-FFF2-40B4-BE49-F238E27FC236}">
                  <a16:creationId xmlns:a16="http://schemas.microsoft.com/office/drawing/2014/main" xmlns="" id="{F5DB21C7-7740-452F-A988-217B720F6969}"/>
                </a:ext>
              </a:extLst>
            </p:cNvPr>
            <p:cNvSpPr>
              <a:spLocks noChangeArrowheads="1"/>
            </p:cNvSpPr>
            <p:nvPr/>
          </p:nvSpPr>
          <p:spPr bwMode="auto">
            <a:xfrm>
              <a:off x="5515" y="1069"/>
              <a:ext cx="1350" cy="546"/>
            </a:xfrm>
            <a:prstGeom prst="rect">
              <a:avLst/>
            </a:prstGeom>
            <a:solidFill>
              <a:srgbClr val="FFFFFF"/>
            </a:solidFill>
            <a:ln w="9525">
              <a:solidFill>
                <a:srgbClr val="000000"/>
              </a:solidFill>
              <a:miter lim="800000"/>
              <a:headEnd/>
              <a:tailEnd/>
            </a:ln>
            <a:effectLst>
              <a:outerShdw dist="107763" dir="18900000" algn="ctr" rotWithShape="0">
                <a:srgbClr val="808080">
                  <a:alpha val="50000"/>
                </a:srgbClr>
              </a:outerShdw>
            </a:effectLst>
          </p:spPr>
          <p:txBody>
            <a:bodyPr/>
            <a:lstStyle/>
            <a:p>
              <a:pPr algn="ctr"/>
              <a:r>
                <a:rPr lang="id-ID" altLang="en-US" sz="1600">
                  <a:latin typeface="Bahnschrift Condensed" panose="020B0502040204020203" pitchFamily="34" charset="0"/>
                </a:rPr>
                <a:t>Keuntungan/</a:t>
              </a:r>
              <a:r>
                <a:rPr lang="en-US" altLang="en-US" sz="1600">
                  <a:latin typeface="Bahnschrift Condensed" panose="020B0502040204020203" pitchFamily="34" charset="0"/>
                </a:rPr>
                <a:t> </a:t>
              </a:r>
              <a:r>
                <a:rPr lang="id-ID" altLang="en-US" sz="1600">
                  <a:latin typeface="Bahnschrift Condensed" panose="020B0502040204020203" pitchFamily="34" charset="0"/>
                </a:rPr>
                <a:t>Kerugian</a:t>
              </a:r>
            </a:p>
          </p:txBody>
        </p:sp>
        <p:sp>
          <p:nvSpPr>
            <p:cNvPr id="60" name="Rectangle 12">
              <a:extLst>
                <a:ext uri="{FF2B5EF4-FFF2-40B4-BE49-F238E27FC236}">
                  <a16:creationId xmlns:a16="http://schemas.microsoft.com/office/drawing/2014/main" xmlns="" id="{40DBE6BA-591D-4DD7-9630-65EBF51B4422}"/>
                </a:ext>
              </a:extLst>
            </p:cNvPr>
            <p:cNvSpPr>
              <a:spLocks noChangeArrowheads="1"/>
            </p:cNvSpPr>
            <p:nvPr/>
          </p:nvSpPr>
          <p:spPr bwMode="auto">
            <a:xfrm>
              <a:off x="4465" y="2149"/>
              <a:ext cx="3300" cy="907"/>
            </a:xfrm>
            <a:prstGeom prst="rect">
              <a:avLst/>
            </a:prstGeom>
            <a:solidFill>
              <a:srgbClr val="FFFFFF"/>
            </a:solidFill>
            <a:ln w="9525">
              <a:solidFill>
                <a:srgbClr val="000000"/>
              </a:solidFill>
              <a:miter lim="800000"/>
              <a:headEnd/>
              <a:tailEnd/>
            </a:ln>
            <a:effectLst>
              <a:outerShdw dist="107763" dir="18900000" algn="ctr" rotWithShape="0">
                <a:srgbClr val="808080">
                  <a:alpha val="50000"/>
                </a:srgbClr>
              </a:outerShdw>
            </a:effectLst>
          </p:spPr>
          <p:txBody>
            <a:bodyPr/>
            <a:lstStyle/>
            <a:p>
              <a:pPr algn="ctr"/>
              <a:r>
                <a:rPr lang="id-ID" altLang="en-US" sz="1600">
                  <a:latin typeface="Bahnschrift Condensed" panose="020B0502040204020203" pitchFamily="34" charset="0"/>
                </a:rPr>
                <a:t>Apabila untung akan dibagi sesuai nisbah,</a:t>
              </a:r>
            </a:p>
            <a:p>
              <a:pPr algn="ctr"/>
              <a:r>
                <a:rPr lang="id-ID" altLang="en-US" sz="1600">
                  <a:latin typeface="Bahnschrift Condensed" panose="020B0502040204020203" pitchFamily="34" charset="0"/>
                </a:rPr>
                <a:t>Apabila rugi ditanggung oleh Pemilik Dana</a:t>
              </a:r>
              <a:r>
                <a:rPr lang="en-US" altLang="en-US" sz="1600">
                  <a:latin typeface="Bahnschrift Condensed" panose="020B0502040204020203" pitchFamily="34" charset="0"/>
                </a:rPr>
                <a:t> </a:t>
              </a:r>
            </a:p>
          </p:txBody>
        </p:sp>
        <p:sp>
          <p:nvSpPr>
            <p:cNvPr id="61" name="Line 13">
              <a:extLst>
                <a:ext uri="{FF2B5EF4-FFF2-40B4-BE49-F238E27FC236}">
                  <a16:creationId xmlns:a16="http://schemas.microsoft.com/office/drawing/2014/main" xmlns="" id="{2C551CD6-1EC1-4AB4-ACC4-03160AAD9462}"/>
                </a:ext>
              </a:extLst>
            </p:cNvPr>
            <p:cNvSpPr>
              <a:spLocks noChangeShapeType="1"/>
            </p:cNvSpPr>
            <p:nvPr/>
          </p:nvSpPr>
          <p:spPr bwMode="auto">
            <a:xfrm>
              <a:off x="4984" y="-629"/>
              <a:ext cx="531" cy="61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D" sz="1600">
                <a:latin typeface="Bahnschrift Condensed" panose="020B0502040204020203" pitchFamily="34" charset="0"/>
              </a:endParaRPr>
            </a:p>
          </p:txBody>
        </p:sp>
        <p:sp>
          <p:nvSpPr>
            <p:cNvPr id="62" name="Line 14">
              <a:extLst>
                <a:ext uri="{FF2B5EF4-FFF2-40B4-BE49-F238E27FC236}">
                  <a16:creationId xmlns:a16="http://schemas.microsoft.com/office/drawing/2014/main" xmlns="" id="{DECADE29-811E-4DAC-91CB-C34CF3D03BE3}"/>
                </a:ext>
              </a:extLst>
            </p:cNvPr>
            <p:cNvSpPr>
              <a:spLocks noChangeShapeType="1"/>
            </p:cNvSpPr>
            <p:nvPr/>
          </p:nvSpPr>
          <p:spPr bwMode="auto">
            <a:xfrm flipH="1">
              <a:off x="6565" y="-629"/>
              <a:ext cx="519" cy="61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D" sz="1600">
                <a:latin typeface="Bahnschrift Condensed" panose="020B0502040204020203" pitchFamily="34" charset="0"/>
              </a:endParaRPr>
            </a:p>
          </p:txBody>
        </p:sp>
        <p:sp>
          <p:nvSpPr>
            <p:cNvPr id="63" name="Line 15">
              <a:extLst>
                <a:ext uri="{FF2B5EF4-FFF2-40B4-BE49-F238E27FC236}">
                  <a16:creationId xmlns:a16="http://schemas.microsoft.com/office/drawing/2014/main" xmlns="" id="{1D780CAB-3828-4727-A85B-0992F6B17AE7}"/>
                </a:ext>
              </a:extLst>
            </p:cNvPr>
            <p:cNvSpPr>
              <a:spLocks noChangeShapeType="1"/>
            </p:cNvSpPr>
            <p:nvPr/>
          </p:nvSpPr>
          <p:spPr bwMode="auto">
            <a:xfrm>
              <a:off x="6115" y="606"/>
              <a:ext cx="0" cy="46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D" sz="1600">
                <a:latin typeface="Bahnschrift Condensed" panose="020B0502040204020203" pitchFamily="34" charset="0"/>
              </a:endParaRPr>
            </a:p>
          </p:txBody>
        </p:sp>
        <p:sp>
          <p:nvSpPr>
            <p:cNvPr id="64" name="Freeform 16">
              <a:extLst>
                <a:ext uri="{FF2B5EF4-FFF2-40B4-BE49-F238E27FC236}">
                  <a16:creationId xmlns:a16="http://schemas.microsoft.com/office/drawing/2014/main" xmlns="" id="{13EBD474-B18A-4BAF-9BBE-747A360B90D5}"/>
                </a:ext>
              </a:extLst>
            </p:cNvPr>
            <p:cNvSpPr>
              <a:spLocks/>
            </p:cNvSpPr>
            <p:nvPr/>
          </p:nvSpPr>
          <p:spPr bwMode="auto">
            <a:xfrm>
              <a:off x="7765" y="-319"/>
              <a:ext cx="353" cy="2777"/>
            </a:xfrm>
            <a:custGeom>
              <a:avLst/>
              <a:gdLst>
                <a:gd name="T0" fmla="*/ 0 w 423"/>
                <a:gd name="T1" fmla="*/ 3240 h 3240"/>
                <a:gd name="T2" fmla="*/ 423 w 423"/>
                <a:gd name="T3" fmla="*/ 3220 h 3240"/>
                <a:gd name="T4" fmla="*/ 402 w 423"/>
                <a:gd name="T5" fmla="*/ 0 h 3240"/>
              </a:gdLst>
              <a:ahLst/>
              <a:cxnLst>
                <a:cxn ang="0">
                  <a:pos x="T0" y="T1"/>
                </a:cxn>
                <a:cxn ang="0">
                  <a:pos x="T2" y="T3"/>
                </a:cxn>
                <a:cxn ang="0">
                  <a:pos x="T4" y="T5"/>
                </a:cxn>
              </a:cxnLst>
              <a:rect l="0" t="0" r="r" b="b"/>
              <a:pathLst>
                <a:path w="423" h="3240">
                  <a:moveTo>
                    <a:pt x="0" y="3240"/>
                  </a:moveTo>
                  <a:lnTo>
                    <a:pt x="423" y="3220"/>
                  </a:lnTo>
                  <a:lnTo>
                    <a:pt x="402" y="0"/>
                  </a:lnTo>
                </a:path>
              </a:pathLst>
            </a:custGeom>
            <a:noFill/>
            <a:ln w="9525">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ID" sz="1600">
                <a:latin typeface="Bahnschrift Condensed" panose="020B0502040204020203" pitchFamily="34" charset="0"/>
              </a:endParaRPr>
            </a:p>
          </p:txBody>
        </p:sp>
        <p:sp>
          <p:nvSpPr>
            <p:cNvPr id="65" name="Freeform 17">
              <a:extLst>
                <a:ext uri="{FF2B5EF4-FFF2-40B4-BE49-F238E27FC236}">
                  <a16:creationId xmlns:a16="http://schemas.microsoft.com/office/drawing/2014/main" xmlns="" id="{8E96D8A1-B539-4704-81C8-7945EB6B2B59}"/>
                </a:ext>
              </a:extLst>
            </p:cNvPr>
            <p:cNvSpPr>
              <a:spLocks/>
            </p:cNvSpPr>
            <p:nvPr/>
          </p:nvSpPr>
          <p:spPr bwMode="auto">
            <a:xfrm>
              <a:off x="4015" y="-319"/>
              <a:ext cx="450" cy="2777"/>
            </a:xfrm>
            <a:custGeom>
              <a:avLst/>
              <a:gdLst>
                <a:gd name="T0" fmla="*/ 540 w 540"/>
                <a:gd name="T1" fmla="*/ 3240 h 3240"/>
                <a:gd name="T2" fmla="*/ 33 w 540"/>
                <a:gd name="T3" fmla="*/ 3222 h 3240"/>
                <a:gd name="T4" fmla="*/ 0 w 540"/>
                <a:gd name="T5" fmla="*/ 0 h 3240"/>
              </a:gdLst>
              <a:ahLst/>
              <a:cxnLst>
                <a:cxn ang="0">
                  <a:pos x="T0" y="T1"/>
                </a:cxn>
                <a:cxn ang="0">
                  <a:pos x="T2" y="T3"/>
                </a:cxn>
                <a:cxn ang="0">
                  <a:pos x="T4" y="T5"/>
                </a:cxn>
              </a:cxnLst>
              <a:rect l="0" t="0" r="r" b="b"/>
              <a:pathLst>
                <a:path w="540" h="3240">
                  <a:moveTo>
                    <a:pt x="540" y="3240"/>
                  </a:moveTo>
                  <a:lnTo>
                    <a:pt x="33" y="3222"/>
                  </a:lnTo>
                  <a:lnTo>
                    <a:pt x="0" y="0"/>
                  </a:lnTo>
                </a:path>
              </a:pathLst>
            </a:custGeom>
            <a:noFill/>
            <a:ln w="9525">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ID" sz="1600">
                <a:latin typeface="Bahnschrift Condensed" panose="020B0502040204020203" pitchFamily="34" charset="0"/>
              </a:endParaRPr>
            </a:p>
          </p:txBody>
        </p:sp>
        <p:sp>
          <p:nvSpPr>
            <p:cNvPr id="66" name="Line 18">
              <a:extLst>
                <a:ext uri="{FF2B5EF4-FFF2-40B4-BE49-F238E27FC236}">
                  <a16:creationId xmlns:a16="http://schemas.microsoft.com/office/drawing/2014/main" xmlns="" id="{AB687960-AEBD-4846-A084-AEC85E55C8D7}"/>
                </a:ext>
              </a:extLst>
            </p:cNvPr>
            <p:cNvSpPr>
              <a:spLocks noChangeShapeType="1"/>
            </p:cNvSpPr>
            <p:nvPr/>
          </p:nvSpPr>
          <p:spPr bwMode="auto">
            <a:xfrm>
              <a:off x="4984" y="-629"/>
              <a:ext cx="2100" cy="1"/>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ID" sz="1600">
                <a:latin typeface="Bahnschrift Condensed" panose="020B0502040204020203" pitchFamily="34" charset="0"/>
              </a:endParaRPr>
            </a:p>
          </p:txBody>
        </p:sp>
        <p:sp>
          <p:nvSpPr>
            <p:cNvPr id="67" name="Rectangle 19">
              <a:extLst>
                <a:ext uri="{FF2B5EF4-FFF2-40B4-BE49-F238E27FC236}">
                  <a16:creationId xmlns:a16="http://schemas.microsoft.com/office/drawing/2014/main" xmlns="" id="{B0BA01C3-EF18-4D59-9CAA-CADC6DF6571D}"/>
                </a:ext>
              </a:extLst>
            </p:cNvPr>
            <p:cNvSpPr>
              <a:spLocks noChangeArrowheads="1"/>
            </p:cNvSpPr>
            <p:nvPr/>
          </p:nvSpPr>
          <p:spPr bwMode="auto">
            <a:xfrm>
              <a:off x="5434" y="-937"/>
              <a:ext cx="1350" cy="617"/>
            </a:xfrm>
            <a:prstGeom prst="rect">
              <a:avLst/>
            </a:prstGeom>
            <a:solidFill>
              <a:srgbClr val="FFFFFF"/>
            </a:solidFill>
            <a:ln w="9525">
              <a:solidFill>
                <a:srgbClr val="000000"/>
              </a:solidFill>
              <a:miter lim="800000"/>
              <a:headEnd/>
              <a:tailEnd/>
            </a:ln>
          </p:spPr>
          <p:txBody>
            <a:bodyPr/>
            <a:lstStyle/>
            <a:p>
              <a:pPr algn="ctr"/>
              <a:r>
                <a:rPr lang="id-ID" altLang="en-US" sz="1600">
                  <a:latin typeface="Bahnschrift Condensed" panose="020B0502040204020203" pitchFamily="34" charset="0"/>
                </a:rPr>
                <a:t>Akad mudharabah</a:t>
              </a:r>
            </a:p>
          </p:txBody>
        </p:sp>
        <p:sp>
          <p:nvSpPr>
            <p:cNvPr id="68" name="Rectangle 20">
              <a:extLst>
                <a:ext uri="{FF2B5EF4-FFF2-40B4-BE49-F238E27FC236}">
                  <a16:creationId xmlns:a16="http://schemas.microsoft.com/office/drawing/2014/main" xmlns="" id="{37E87B8A-4A9E-427D-AEBE-A1826F7FB800}"/>
                </a:ext>
              </a:extLst>
            </p:cNvPr>
            <p:cNvSpPr>
              <a:spLocks noChangeArrowheads="1"/>
            </p:cNvSpPr>
            <p:nvPr/>
          </p:nvSpPr>
          <p:spPr bwMode="auto">
            <a:xfrm>
              <a:off x="3351" y="760"/>
              <a:ext cx="1333" cy="752"/>
            </a:xfrm>
            <a:prstGeom prst="rect">
              <a:avLst/>
            </a:prstGeom>
            <a:solidFill>
              <a:srgbClr val="FFFFFF"/>
            </a:solidFill>
            <a:ln w="9525">
              <a:solidFill>
                <a:srgbClr val="000000"/>
              </a:solidFill>
              <a:miter lim="800000"/>
              <a:headEnd/>
              <a:tailEnd/>
            </a:ln>
          </p:spPr>
          <p:txBody>
            <a:bodyPr/>
            <a:lstStyle/>
            <a:p>
              <a:pPr algn="ctr"/>
              <a:r>
                <a:rPr lang="id-ID" altLang="en-US" sz="1600">
                  <a:latin typeface="Bahnschrift Condensed" panose="020B0502040204020203" pitchFamily="34" charset="0"/>
                </a:rPr>
                <a:t>Modal dan Porsi Laba serta rugi </a:t>
              </a:r>
            </a:p>
          </p:txBody>
        </p:sp>
        <p:sp>
          <p:nvSpPr>
            <p:cNvPr id="69" name="Rectangle 21">
              <a:extLst>
                <a:ext uri="{FF2B5EF4-FFF2-40B4-BE49-F238E27FC236}">
                  <a16:creationId xmlns:a16="http://schemas.microsoft.com/office/drawing/2014/main" xmlns="" id="{96AFE69D-544E-4DDE-9A16-DF53852A55EC}"/>
                </a:ext>
              </a:extLst>
            </p:cNvPr>
            <p:cNvSpPr>
              <a:spLocks noChangeArrowheads="1"/>
            </p:cNvSpPr>
            <p:nvPr/>
          </p:nvSpPr>
          <p:spPr bwMode="auto">
            <a:xfrm>
              <a:off x="7534" y="760"/>
              <a:ext cx="1200" cy="463"/>
            </a:xfrm>
            <a:prstGeom prst="rect">
              <a:avLst/>
            </a:prstGeom>
            <a:solidFill>
              <a:srgbClr val="FFFFFF"/>
            </a:solidFill>
            <a:ln w="9525">
              <a:solidFill>
                <a:srgbClr val="000000"/>
              </a:solidFill>
              <a:miter lim="800000"/>
              <a:headEnd/>
              <a:tailEnd/>
            </a:ln>
          </p:spPr>
          <p:txBody>
            <a:bodyPr/>
            <a:lstStyle/>
            <a:p>
              <a:pPr algn="ctr"/>
              <a:r>
                <a:rPr lang="id-ID" altLang="en-US" sz="1600" dirty="0">
                  <a:latin typeface="Bahnschrift Condensed" panose="020B0502040204020203" pitchFamily="34" charset="0"/>
                </a:rPr>
                <a:t>Porsi Laba</a:t>
              </a:r>
            </a:p>
          </p:txBody>
        </p:sp>
        <p:cxnSp>
          <p:nvCxnSpPr>
            <p:cNvPr id="70" name="AutoShape 22">
              <a:extLst>
                <a:ext uri="{FF2B5EF4-FFF2-40B4-BE49-F238E27FC236}">
                  <a16:creationId xmlns:a16="http://schemas.microsoft.com/office/drawing/2014/main" xmlns="" id="{F2E58896-9906-4ECF-A61E-222B6FCECFED}"/>
                </a:ext>
              </a:extLst>
            </p:cNvPr>
            <p:cNvCxnSpPr>
              <a:cxnSpLocks noChangeShapeType="1"/>
              <a:stCxn id="59" idx="2"/>
              <a:endCxn id="60" idx="0"/>
            </p:cNvCxnSpPr>
            <p:nvPr/>
          </p:nvCxnSpPr>
          <p:spPr bwMode="auto">
            <a:xfrm flipH="1">
              <a:off x="6115" y="1615"/>
              <a:ext cx="75" cy="53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sp>
        <p:nvSpPr>
          <p:cNvPr id="31" name="Slide Number Placeholder 30">
            <a:extLst>
              <a:ext uri="{FF2B5EF4-FFF2-40B4-BE49-F238E27FC236}">
                <a16:creationId xmlns:a16="http://schemas.microsoft.com/office/drawing/2014/main" xmlns="" id="{DB9372CC-BD1F-40D3-BF00-206F32AD8FD3}"/>
              </a:ext>
            </a:extLst>
          </p:cNvPr>
          <p:cNvSpPr>
            <a:spLocks noGrp="1"/>
          </p:cNvSpPr>
          <p:nvPr>
            <p:ph type="sldNum" sz="quarter" idx="12"/>
          </p:nvPr>
        </p:nvSpPr>
        <p:spPr/>
        <p:txBody>
          <a:bodyPr/>
          <a:lstStyle/>
          <a:p>
            <a:fld id="{B38049E5-7B53-4E85-8972-7D6C4BCE5BB9}" type="slidenum">
              <a:rPr lang="en-US" noProof="0" smtClean="0"/>
              <a:t>23</a:t>
            </a:fld>
            <a:endParaRPr lang="en-US" noProof="0" dirty="0"/>
          </a:p>
        </p:txBody>
      </p:sp>
    </p:spTree>
    <p:extLst>
      <p:ext uri="{BB962C8B-B14F-4D97-AF65-F5344CB8AC3E}">
        <p14:creationId xmlns:p14="http://schemas.microsoft.com/office/powerpoint/2010/main" val="2304182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CD2DC9-3D86-4BB5-BD0E-6083322D4440}"/>
              </a:ext>
            </a:extLst>
          </p:cNvPr>
          <p:cNvSpPr>
            <a:spLocks noGrp="1"/>
          </p:cNvSpPr>
          <p:nvPr>
            <p:ph type="title"/>
          </p:nvPr>
        </p:nvSpPr>
        <p:spPr/>
        <p:txBody>
          <a:bodyPr>
            <a:normAutofit/>
          </a:bodyPr>
          <a:lstStyle/>
          <a:p>
            <a:r>
              <a:rPr lang="en-US" sz="3600" dirty="0" err="1"/>
              <a:t>Mekanisme</a:t>
            </a:r>
            <a:r>
              <a:rPr lang="en-US" sz="3600" dirty="0"/>
              <a:t/>
            </a:r>
            <a:br>
              <a:rPr lang="en-US" sz="3600" dirty="0"/>
            </a:br>
            <a:r>
              <a:rPr lang="en-US" sz="3600" dirty="0"/>
              <a:t>Al – </a:t>
            </a:r>
            <a:r>
              <a:rPr lang="en-US" sz="3600" dirty="0" err="1"/>
              <a:t>Musyarakah</a:t>
            </a:r>
            <a:r>
              <a:rPr lang="en-US" sz="3600" dirty="0"/>
              <a:t> </a:t>
            </a:r>
            <a:endParaRPr lang="en-ID" sz="3600" dirty="0"/>
          </a:p>
        </p:txBody>
      </p:sp>
      <p:grpSp>
        <p:nvGrpSpPr>
          <p:cNvPr id="7" name="Group 3">
            <a:extLst>
              <a:ext uri="{FF2B5EF4-FFF2-40B4-BE49-F238E27FC236}">
                <a16:creationId xmlns:a16="http://schemas.microsoft.com/office/drawing/2014/main" xmlns="" id="{16EBD66F-9C63-44E9-8908-58CB0574B858}"/>
              </a:ext>
            </a:extLst>
          </p:cNvPr>
          <p:cNvGrpSpPr>
            <a:grpSpLocks noChangeAspect="1"/>
          </p:cNvGrpSpPr>
          <p:nvPr/>
        </p:nvGrpSpPr>
        <p:grpSpPr bwMode="auto">
          <a:xfrm>
            <a:off x="6096000" y="1818968"/>
            <a:ext cx="6610066" cy="4608513"/>
            <a:chOff x="2455" y="-1245"/>
            <a:chExt cx="7200" cy="4320"/>
          </a:xfrm>
        </p:grpSpPr>
        <p:sp>
          <p:nvSpPr>
            <p:cNvPr id="8" name="AutoShape 4">
              <a:extLst>
                <a:ext uri="{FF2B5EF4-FFF2-40B4-BE49-F238E27FC236}">
                  <a16:creationId xmlns:a16="http://schemas.microsoft.com/office/drawing/2014/main" xmlns="" id="{D882B9B6-AA30-480E-B83B-EA7495FEDD26}"/>
                </a:ext>
              </a:extLst>
            </p:cNvPr>
            <p:cNvSpPr>
              <a:spLocks noChangeAspect="1" noChangeArrowheads="1" noTextEdit="1"/>
            </p:cNvSpPr>
            <p:nvPr/>
          </p:nvSpPr>
          <p:spPr bwMode="auto">
            <a:xfrm>
              <a:off x="2455" y="-1245"/>
              <a:ext cx="7200" cy="432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ID">
                <a:latin typeface="Bahnschrift Condensed" panose="020B0502040204020203" pitchFamily="34" charset="0"/>
              </a:endParaRPr>
            </a:p>
          </p:txBody>
        </p:sp>
        <p:sp>
          <p:nvSpPr>
            <p:cNvPr id="9" name="Rectangle 5">
              <a:extLst>
                <a:ext uri="{FF2B5EF4-FFF2-40B4-BE49-F238E27FC236}">
                  <a16:creationId xmlns:a16="http://schemas.microsoft.com/office/drawing/2014/main" xmlns="" id="{E5A30CEE-E36D-48E5-85EA-08A17FE5DCFA}"/>
                </a:ext>
              </a:extLst>
            </p:cNvPr>
            <p:cNvSpPr>
              <a:spLocks noChangeArrowheads="1"/>
            </p:cNvSpPr>
            <p:nvPr/>
          </p:nvSpPr>
          <p:spPr bwMode="auto">
            <a:xfrm>
              <a:off x="3265" y="-782"/>
              <a:ext cx="1719" cy="463"/>
            </a:xfrm>
            <a:prstGeom prst="rect">
              <a:avLst/>
            </a:prstGeom>
            <a:solidFill>
              <a:srgbClr val="FFFFFF"/>
            </a:solidFill>
            <a:ln w="9525">
              <a:solidFill>
                <a:srgbClr val="000000"/>
              </a:solidFill>
              <a:miter lim="800000"/>
              <a:headEnd/>
              <a:tailEnd/>
            </a:ln>
            <a:effectLst>
              <a:outerShdw dist="107763" dir="18900000" algn="ctr" rotWithShape="0">
                <a:srgbClr val="808080">
                  <a:alpha val="50000"/>
                </a:srgbClr>
              </a:outerShdw>
            </a:effectLst>
          </p:spPr>
          <p:txBody>
            <a:bodyPr/>
            <a:lstStyle/>
            <a:p>
              <a:pPr algn="ctr" eaLnBrk="1" hangingPunct="1"/>
              <a:r>
                <a:rPr lang="id-ID" altLang="en-US">
                  <a:latin typeface="Bahnschrift Condensed" panose="020B0502040204020203" pitchFamily="34" charset="0"/>
                  <a:ea typeface="Times New Roman" panose="02020603050405020304" pitchFamily="18" charset="0"/>
                  <a:cs typeface="Arial" panose="020B0604020202020204" pitchFamily="34" charset="0"/>
                </a:rPr>
                <a:t>Mitra 1</a:t>
              </a:r>
            </a:p>
          </p:txBody>
        </p:sp>
        <p:sp>
          <p:nvSpPr>
            <p:cNvPr id="10" name="Rectangle 6">
              <a:extLst>
                <a:ext uri="{FF2B5EF4-FFF2-40B4-BE49-F238E27FC236}">
                  <a16:creationId xmlns:a16="http://schemas.microsoft.com/office/drawing/2014/main" xmlns="" id="{C44F64E0-5C32-4A98-8A6B-960722421EA4}"/>
                </a:ext>
              </a:extLst>
            </p:cNvPr>
            <p:cNvSpPr>
              <a:spLocks noChangeArrowheads="1"/>
            </p:cNvSpPr>
            <p:nvPr/>
          </p:nvSpPr>
          <p:spPr bwMode="auto">
            <a:xfrm>
              <a:off x="7084" y="-782"/>
              <a:ext cx="1731" cy="463"/>
            </a:xfrm>
            <a:prstGeom prst="rect">
              <a:avLst/>
            </a:prstGeom>
            <a:solidFill>
              <a:srgbClr val="FFFFFF"/>
            </a:solidFill>
            <a:ln w="9525">
              <a:solidFill>
                <a:srgbClr val="000000"/>
              </a:solidFill>
              <a:miter lim="800000"/>
              <a:headEnd/>
              <a:tailEnd/>
            </a:ln>
            <a:effectLst>
              <a:outerShdw dist="107763" dir="18900000" algn="ctr" rotWithShape="0">
                <a:srgbClr val="808080">
                  <a:alpha val="50000"/>
                </a:srgbClr>
              </a:outerShdw>
            </a:effectLst>
          </p:spPr>
          <p:txBody>
            <a:bodyPr/>
            <a:lstStyle/>
            <a:p>
              <a:pPr algn="ctr" eaLnBrk="1" hangingPunct="1"/>
              <a:r>
                <a:rPr lang="id-ID" altLang="en-US">
                  <a:latin typeface="Bahnschrift Condensed" panose="020B0502040204020203" pitchFamily="34" charset="0"/>
                  <a:ea typeface="Times New Roman" panose="02020603050405020304" pitchFamily="18" charset="0"/>
                  <a:cs typeface="Arial" panose="020B0604020202020204" pitchFamily="34" charset="0"/>
                </a:rPr>
                <a:t>Mitra 2</a:t>
              </a:r>
            </a:p>
          </p:txBody>
        </p:sp>
        <p:sp>
          <p:nvSpPr>
            <p:cNvPr id="11" name="Oval 7">
              <a:extLst>
                <a:ext uri="{FF2B5EF4-FFF2-40B4-BE49-F238E27FC236}">
                  <a16:creationId xmlns:a16="http://schemas.microsoft.com/office/drawing/2014/main" xmlns="" id="{BE2D24C5-D952-410D-A646-10C9ECB2D77D}"/>
                </a:ext>
              </a:extLst>
            </p:cNvPr>
            <p:cNvSpPr>
              <a:spLocks noChangeArrowheads="1"/>
            </p:cNvSpPr>
            <p:nvPr/>
          </p:nvSpPr>
          <p:spPr bwMode="auto">
            <a:xfrm>
              <a:off x="5365" y="-165"/>
              <a:ext cx="1350" cy="771"/>
            </a:xfrm>
            <a:prstGeom prst="ellipse">
              <a:avLst/>
            </a:prstGeom>
            <a:solidFill>
              <a:srgbClr val="FFFFFF"/>
            </a:solidFill>
            <a:ln w="9525">
              <a:solidFill>
                <a:srgbClr val="000000"/>
              </a:solidFill>
              <a:round/>
              <a:headEnd/>
              <a:tailEnd/>
            </a:ln>
            <a:effectLst>
              <a:outerShdw dist="107763" dir="18900000" algn="ctr" rotWithShape="0">
                <a:srgbClr val="808080">
                  <a:alpha val="50000"/>
                </a:srgbClr>
              </a:outerShdw>
            </a:effectLst>
          </p:spPr>
          <p:txBody>
            <a:bodyPr/>
            <a:lstStyle/>
            <a:p>
              <a:pPr algn="ctr" eaLnBrk="1" hangingPunct="1"/>
              <a:r>
                <a:rPr lang="id-ID" altLang="en-US">
                  <a:latin typeface="Bahnschrift Condensed" panose="020B0502040204020203" pitchFamily="34" charset="0"/>
                  <a:ea typeface="Times New Roman" panose="02020603050405020304" pitchFamily="18" charset="0"/>
                  <a:cs typeface="Arial" panose="020B0604020202020204" pitchFamily="34" charset="0"/>
                </a:rPr>
                <a:t>Proyek usaha</a:t>
              </a:r>
            </a:p>
          </p:txBody>
        </p:sp>
        <p:sp>
          <p:nvSpPr>
            <p:cNvPr id="12" name="Rectangle 8">
              <a:extLst>
                <a:ext uri="{FF2B5EF4-FFF2-40B4-BE49-F238E27FC236}">
                  <a16:creationId xmlns:a16="http://schemas.microsoft.com/office/drawing/2014/main" xmlns="" id="{ACC64127-07C5-4771-96A7-66AF1A5AC032}"/>
                </a:ext>
              </a:extLst>
            </p:cNvPr>
            <p:cNvSpPr>
              <a:spLocks noChangeArrowheads="1"/>
            </p:cNvSpPr>
            <p:nvPr/>
          </p:nvSpPr>
          <p:spPr bwMode="auto">
            <a:xfrm>
              <a:off x="5515" y="1069"/>
              <a:ext cx="1350" cy="463"/>
            </a:xfrm>
            <a:prstGeom prst="rect">
              <a:avLst/>
            </a:prstGeom>
            <a:solidFill>
              <a:srgbClr val="FFFFFF"/>
            </a:solidFill>
            <a:ln w="9525">
              <a:solidFill>
                <a:srgbClr val="000000"/>
              </a:solidFill>
              <a:miter lim="800000"/>
              <a:headEnd/>
              <a:tailEnd/>
            </a:ln>
            <a:effectLst>
              <a:outerShdw dist="107763" dir="18900000" algn="ctr" rotWithShape="0">
                <a:srgbClr val="808080">
                  <a:alpha val="50000"/>
                </a:srgbClr>
              </a:outerShdw>
            </a:effectLst>
          </p:spPr>
          <p:txBody>
            <a:bodyPr/>
            <a:lstStyle/>
            <a:p>
              <a:pPr algn="ctr" eaLnBrk="1" hangingPunct="1"/>
              <a:r>
                <a:rPr lang="id-ID" altLang="en-US">
                  <a:latin typeface="Bahnschrift Condensed" panose="020B0502040204020203" pitchFamily="34" charset="0"/>
                  <a:ea typeface="Times New Roman" panose="02020603050405020304" pitchFamily="18" charset="0"/>
                  <a:cs typeface="Arial" panose="020B0604020202020204" pitchFamily="34" charset="0"/>
                </a:rPr>
                <a:t>keuntungan</a:t>
              </a:r>
            </a:p>
          </p:txBody>
        </p:sp>
        <p:sp>
          <p:nvSpPr>
            <p:cNvPr id="13" name="Rectangle 9">
              <a:extLst>
                <a:ext uri="{FF2B5EF4-FFF2-40B4-BE49-F238E27FC236}">
                  <a16:creationId xmlns:a16="http://schemas.microsoft.com/office/drawing/2014/main" xmlns="" id="{66EF4045-FF0C-4219-8B0A-838908A5382A}"/>
                </a:ext>
              </a:extLst>
            </p:cNvPr>
            <p:cNvSpPr>
              <a:spLocks noChangeArrowheads="1"/>
            </p:cNvSpPr>
            <p:nvPr/>
          </p:nvSpPr>
          <p:spPr bwMode="auto">
            <a:xfrm>
              <a:off x="4465" y="2149"/>
              <a:ext cx="3300" cy="617"/>
            </a:xfrm>
            <a:prstGeom prst="rect">
              <a:avLst/>
            </a:prstGeom>
            <a:solidFill>
              <a:srgbClr val="FFFFFF"/>
            </a:solidFill>
            <a:ln w="9525">
              <a:solidFill>
                <a:srgbClr val="000000"/>
              </a:solidFill>
              <a:miter lim="800000"/>
              <a:headEnd/>
              <a:tailEnd/>
            </a:ln>
            <a:effectLst>
              <a:outerShdw dist="107763" dir="18900000" algn="ctr" rotWithShape="0">
                <a:srgbClr val="808080">
                  <a:alpha val="50000"/>
                </a:srgbClr>
              </a:outerShdw>
            </a:effectLst>
          </p:spPr>
          <p:txBody>
            <a:bodyPr/>
            <a:lstStyle/>
            <a:p>
              <a:pPr algn="ctr" eaLnBrk="1" hangingPunct="1"/>
              <a:r>
                <a:rPr lang="id-ID" altLang="en-US">
                  <a:latin typeface="Bahnschrift Condensed" panose="020B0502040204020203" pitchFamily="34" charset="0"/>
                  <a:ea typeface="Times New Roman" panose="02020603050405020304" pitchFamily="18" charset="0"/>
                  <a:cs typeface="Arial" panose="020B0604020202020204" pitchFamily="34" charset="0"/>
                </a:rPr>
                <a:t>Bagi hasil keuntungan sesuai porsi kontribusi modal (nisbah</a:t>
              </a:r>
              <a:r>
                <a:rPr lang="en-US" altLang="en-US">
                  <a:latin typeface="Bahnschrift Condensed" panose="020B0502040204020203" pitchFamily="34" charset="0"/>
                  <a:ea typeface="Times New Roman" panose="02020603050405020304" pitchFamily="18" charset="0"/>
                  <a:cs typeface="Arial" panose="020B0604020202020204" pitchFamily="34" charset="0"/>
                </a:rPr>
                <a:t>)</a:t>
              </a:r>
            </a:p>
          </p:txBody>
        </p:sp>
        <p:sp>
          <p:nvSpPr>
            <p:cNvPr id="14" name="Line 10">
              <a:extLst>
                <a:ext uri="{FF2B5EF4-FFF2-40B4-BE49-F238E27FC236}">
                  <a16:creationId xmlns:a16="http://schemas.microsoft.com/office/drawing/2014/main" xmlns="" id="{96478811-8EF5-4979-BBF2-931A894AF36F}"/>
                </a:ext>
              </a:extLst>
            </p:cNvPr>
            <p:cNvSpPr>
              <a:spLocks noChangeShapeType="1"/>
            </p:cNvSpPr>
            <p:nvPr/>
          </p:nvSpPr>
          <p:spPr bwMode="auto">
            <a:xfrm>
              <a:off x="4984" y="-629"/>
              <a:ext cx="531" cy="61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D">
                <a:latin typeface="Bahnschrift Condensed" panose="020B0502040204020203" pitchFamily="34" charset="0"/>
              </a:endParaRPr>
            </a:p>
          </p:txBody>
        </p:sp>
        <p:sp>
          <p:nvSpPr>
            <p:cNvPr id="15" name="Line 11">
              <a:extLst>
                <a:ext uri="{FF2B5EF4-FFF2-40B4-BE49-F238E27FC236}">
                  <a16:creationId xmlns:a16="http://schemas.microsoft.com/office/drawing/2014/main" xmlns="" id="{780151C0-0889-4D4D-8F0C-1372B77D2CE2}"/>
                </a:ext>
              </a:extLst>
            </p:cNvPr>
            <p:cNvSpPr>
              <a:spLocks noChangeShapeType="1"/>
            </p:cNvSpPr>
            <p:nvPr/>
          </p:nvSpPr>
          <p:spPr bwMode="auto">
            <a:xfrm flipH="1">
              <a:off x="6565" y="-629"/>
              <a:ext cx="519" cy="61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D">
                <a:latin typeface="Bahnschrift Condensed" panose="020B0502040204020203" pitchFamily="34" charset="0"/>
              </a:endParaRPr>
            </a:p>
          </p:txBody>
        </p:sp>
        <p:sp>
          <p:nvSpPr>
            <p:cNvPr id="16" name="Line 12">
              <a:extLst>
                <a:ext uri="{FF2B5EF4-FFF2-40B4-BE49-F238E27FC236}">
                  <a16:creationId xmlns:a16="http://schemas.microsoft.com/office/drawing/2014/main" xmlns="" id="{9349B98A-2460-4612-AEDC-1042C4B7E967}"/>
                </a:ext>
              </a:extLst>
            </p:cNvPr>
            <p:cNvSpPr>
              <a:spLocks noChangeShapeType="1"/>
            </p:cNvSpPr>
            <p:nvPr/>
          </p:nvSpPr>
          <p:spPr bwMode="auto">
            <a:xfrm>
              <a:off x="6115" y="606"/>
              <a:ext cx="0" cy="46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D">
                <a:latin typeface="Bahnschrift Condensed" panose="020B0502040204020203" pitchFamily="34" charset="0"/>
              </a:endParaRPr>
            </a:p>
          </p:txBody>
        </p:sp>
        <p:sp>
          <p:nvSpPr>
            <p:cNvPr id="17" name="Line 13">
              <a:extLst>
                <a:ext uri="{FF2B5EF4-FFF2-40B4-BE49-F238E27FC236}">
                  <a16:creationId xmlns:a16="http://schemas.microsoft.com/office/drawing/2014/main" xmlns="" id="{D9DA58DB-183B-46D7-9A24-4F8234A78041}"/>
                </a:ext>
              </a:extLst>
            </p:cNvPr>
            <p:cNvSpPr>
              <a:spLocks noChangeShapeType="1"/>
            </p:cNvSpPr>
            <p:nvPr/>
          </p:nvSpPr>
          <p:spPr bwMode="auto">
            <a:xfrm>
              <a:off x="6115" y="1532"/>
              <a:ext cx="0" cy="61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D">
                <a:latin typeface="Bahnschrift Condensed" panose="020B0502040204020203" pitchFamily="34" charset="0"/>
              </a:endParaRPr>
            </a:p>
          </p:txBody>
        </p:sp>
        <p:sp>
          <p:nvSpPr>
            <p:cNvPr id="18" name="Freeform 14">
              <a:extLst>
                <a:ext uri="{FF2B5EF4-FFF2-40B4-BE49-F238E27FC236}">
                  <a16:creationId xmlns:a16="http://schemas.microsoft.com/office/drawing/2014/main" xmlns="" id="{8593D291-F5E9-49EE-A784-EE00AC6B025B}"/>
                </a:ext>
              </a:extLst>
            </p:cNvPr>
            <p:cNvSpPr>
              <a:spLocks/>
            </p:cNvSpPr>
            <p:nvPr/>
          </p:nvSpPr>
          <p:spPr bwMode="auto">
            <a:xfrm>
              <a:off x="7765" y="-319"/>
              <a:ext cx="353" cy="2777"/>
            </a:xfrm>
            <a:custGeom>
              <a:avLst/>
              <a:gdLst>
                <a:gd name="T0" fmla="*/ 0 w 423"/>
                <a:gd name="T1" fmla="*/ 3240 h 3240"/>
                <a:gd name="T2" fmla="*/ 423 w 423"/>
                <a:gd name="T3" fmla="*/ 3220 h 3240"/>
                <a:gd name="T4" fmla="*/ 402 w 423"/>
                <a:gd name="T5" fmla="*/ 0 h 3240"/>
              </a:gdLst>
              <a:ahLst/>
              <a:cxnLst>
                <a:cxn ang="0">
                  <a:pos x="T0" y="T1"/>
                </a:cxn>
                <a:cxn ang="0">
                  <a:pos x="T2" y="T3"/>
                </a:cxn>
                <a:cxn ang="0">
                  <a:pos x="T4" y="T5"/>
                </a:cxn>
              </a:cxnLst>
              <a:rect l="0" t="0" r="r" b="b"/>
              <a:pathLst>
                <a:path w="423" h="3240">
                  <a:moveTo>
                    <a:pt x="0" y="3240"/>
                  </a:moveTo>
                  <a:lnTo>
                    <a:pt x="423" y="3220"/>
                  </a:lnTo>
                  <a:lnTo>
                    <a:pt x="402" y="0"/>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ID">
                <a:latin typeface="Bahnschrift Condensed" panose="020B0502040204020203" pitchFamily="34" charset="0"/>
              </a:endParaRPr>
            </a:p>
          </p:txBody>
        </p:sp>
        <p:sp>
          <p:nvSpPr>
            <p:cNvPr id="19" name="Freeform 15">
              <a:extLst>
                <a:ext uri="{FF2B5EF4-FFF2-40B4-BE49-F238E27FC236}">
                  <a16:creationId xmlns:a16="http://schemas.microsoft.com/office/drawing/2014/main" xmlns="" id="{2BD58FCA-7580-40C9-8209-EF4FC8650F51}"/>
                </a:ext>
              </a:extLst>
            </p:cNvPr>
            <p:cNvSpPr>
              <a:spLocks/>
            </p:cNvSpPr>
            <p:nvPr/>
          </p:nvSpPr>
          <p:spPr bwMode="auto">
            <a:xfrm>
              <a:off x="4015" y="-319"/>
              <a:ext cx="450" cy="2777"/>
            </a:xfrm>
            <a:custGeom>
              <a:avLst/>
              <a:gdLst>
                <a:gd name="T0" fmla="*/ 540 w 540"/>
                <a:gd name="T1" fmla="*/ 3240 h 3240"/>
                <a:gd name="T2" fmla="*/ 33 w 540"/>
                <a:gd name="T3" fmla="*/ 3222 h 3240"/>
                <a:gd name="T4" fmla="*/ 0 w 540"/>
                <a:gd name="T5" fmla="*/ 0 h 3240"/>
              </a:gdLst>
              <a:ahLst/>
              <a:cxnLst>
                <a:cxn ang="0">
                  <a:pos x="T0" y="T1"/>
                </a:cxn>
                <a:cxn ang="0">
                  <a:pos x="T2" y="T3"/>
                </a:cxn>
                <a:cxn ang="0">
                  <a:pos x="T4" y="T5"/>
                </a:cxn>
              </a:cxnLst>
              <a:rect l="0" t="0" r="r" b="b"/>
              <a:pathLst>
                <a:path w="540" h="3240">
                  <a:moveTo>
                    <a:pt x="540" y="3240"/>
                  </a:moveTo>
                  <a:lnTo>
                    <a:pt x="33" y="3222"/>
                  </a:lnTo>
                  <a:lnTo>
                    <a:pt x="0" y="0"/>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ID">
                <a:latin typeface="Bahnschrift Condensed" panose="020B0502040204020203" pitchFamily="34" charset="0"/>
              </a:endParaRPr>
            </a:p>
          </p:txBody>
        </p:sp>
        <p:sp>
          <p:nvSpPr>
            <p:cNvPr id="20" name="Line 16">
              <a:extLst>
                <a:ext uri="{FF2B5EF4-FFF2-40B4-BE49-F238E27FC236}">
                  <a16:creationId xmlns:a16="http://schemas.microsoft.com/office/drawing/2014/main" xmlns="" id="{0FCA622D-E7C4-44C4-9552-87CF65077347}"/>
                </a:ext>
              </a:extLst>
            </p:cNvPr>
            <p:cNvSpPr>
              <a:spLocks noChangeShapeType="1"/>
            </p:cNvSpPr>
            <p:nvPr/>
          </p:nvSpPr>
          <p:spPr bwMode="auto">
            <a:xfrm>
              <a:off x="4984" y="-629"/>
              <a:ext cx="2100" cy="1"/>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ID">
                <a:latin typeface="Bahnschrift Condensed" panose="020B0502040204020203" pitchFamily="34" charset="0"/>
              </a:endParaRPr>
            </a:p>
          </p:txBody>
        </p:sp>
        <p:sp>
          <p:nvSpPr>
            <p:cNvPr id="21" name="Rectangle 17">
              <a:extLst>
                <a:ext uri="{FF2B5EF4-FFF2-40B4-BE49-F238E27FC236}">
                  <a16:creationId xmlns:a16="http://schemas.microsoft.com/office/drawing/2014/main" xmlns="" id="{16D4F4D5-803C-4C2F-B925-545AC9CAF785}"/>
                </a:ext>
              </a:extLst>
            </p:cNvPr>
            <p:cNvSpPr>
              <a:spLocks noChangeArrowheads="1"/>
            </p:cNvSpPr>
            <p:nvPr/>
          </p:nvSpPr>
          <p:spPr bwMode="auto">
            <a:xfrm>
              <a:off x="5434" y="-937"/>
              <a:ext cx="1350" cy="617"/>
            </a:xfrm>
            <a:prstGeom prst="rect">
              <a:avLst/>
            </a:prstGeom>
            <a:solidFill>
              <a:srgbClr val="FFFFFF"/>
            </a:solidFill>
            <a:ln w="9525">
              <a:solidFill>
                <a:srgbClr val="000000"/>
              </a:solidFill>
              <a:miter lim="800000"/>
              <a:headEnd/>
              <a:tailEnd/>
            </a:ln>
          </p:spPr>
          <p:txBody>
            <a:bodyPr/>
            <a:lstStyle/>
            <a:p>
              <a:pPr algn="ctr" eaLnBrk="1" hangingPunct="1"/>
              <a:r>
                <a:rPr lang="id-ID" altLang="en-US" b="1">
                  <a:latin typeface="Bahnschrift Condensed" panose="020B0502040204020203" pitchFamily="34" charset="0"/>
                  <a:ea typeface="Times New Roman" panose="02020603050405020304" pitchFamily="18" charset="0"/>
                  <a:cs typeface="Arial" panose="020B0604020202020204" pitchFamily="34" charset="0"/>
                </a:rPr>
                <a:t>musyarakah</a:t>
              </a:r>
            </a:p>
          </p:txBody>
        </p:sp>
        <p:sp>
          <p:nvSpPr>
            <p:cNvPr id="22" name="Rectangle 18">
              <a:extLst>
                <a:ext uri="{FF2B5EF4-FFF2-40B4-BE49-F238E27FC236}">
                  <a16:creationId xmlns:a16="http://schemas.microsoft.com/office/drawing/2014/main" xmlns="" id="{1EE38F13-A90A-4D4E-BD88-3CAA6FAC55CB}"/>
                </a:ext>
              </a:extLst>
            </p:cNvPr>
            <p:cNvSpPr>
              <a:spLocks noChangeArrowheads="1"/>
            </p:cNvSpPr>
            <p:nvPr/>
          </p:nvSpPr>
          <p:spPr bwMode="auto">
            <a:xfrm>
              <a:off x="3484" y="760"/>
              <a:ext cx="1200" cy="463"/>
            </a:xfrm>
            <a:prstGeom prst="rect">
              <a:avLst/>
            </a:prstGeom>
            <a:solidFill>
              <a:srgbClr val="FFFFFF"/>
            </a:solidFill>
            <a:ln w="9525">
              <a:solidFill>
                <a:srgbClr val="000000"/>
              </a:solidFill>
              <a:miter lim="800000"/>
              <a:headEnd/>
              <a:tailEnd/>
            </a:ln>
          </p:spPr>
          <p:txBody>
            <a:bodyPr/>
            <a:lstStyle/>
            <a:p>
              <a:pPr eaLnBrk="1" hangingPunct="1"/>
              <a:r>
                <a:rPr lang="id-ID" altLang="en-US" b="1">
                  <a:latin typeface="Bahnschrift Condensed" panose="020B0502040204020203" pitchFamily="34" charset="0"/>
                  <a:ea typeface="Times New Roman" panose="02020603050405020304" pitchFamily="18" charset="0"/>
                  <a:cs typeface="Arial" panose="020B0604020202020204" pitchFamily="34" charset="0"/>
                </a:rPr>
                <a:t>Laba Mitra1</a:t>
              </a:r>
              <a:endParaRPr lang="en-US" altLang="en-US" b="1">
                <a:solidFill>
                  <a:schemeClr val="bg1"/>
                </a:solidFill>
                <a:latin typeface="Bahnschrift Condensed" panose="020B0502040204020203" pitchFamily="34" charset="0"/>
                <a:ea typeface="Times New Roman" panose="02020603050405020304" pitchFamily="18" charset="0"/>
                <a:cs typeface="Arial" panose="020B0604020202020204" pitchFamily="34" charset="0"/>
              </a:endParaRPr>
            </a:p>
          </p:txBody>
        </p:sp>
        <p:sp>
          <p:nvSpPr>
            <p:cNvPr id="23" name="Rectangle 19">
              <a:extLst>
                <a:ext uri="{FF2B5EF4-FFF2-40B4-BE49-F238E27FC236}">
                  <a16:creationId xmlns:a16="http://schemas.microsoft.com/office/drawing/2014/main" xmlns="" id="{4EC7F790-9D34-444F-A49F-1527AFE192F4}"/>
                </a:ext>
              </a:extLst>
            </p:cNvPr>
            <p:cNvSpPr>
              <a:spLocks noChangeArrowheads="1"/>
            </p:cNvSpPr>
            <p:nvPr/>
          </p:nvSpPr>
          <p:spPr bwMode="auto">
            <a:xfrm>
              <a:off x="7534" y="760"/>
              <a:ext cx="1200" cy="463"/>
            </a:xfrm>
            <a:prstGeom prst="rect">
              <a:avLst/>
            </a:prstGeom>
            <a:solidFill>
              <a:srgbClr val="FFFFFF"/>
            </a:solidFill>
            <a:ln w="9525">
              <a:solidFill>
                <a:srgbClr val="000000"/>
              </a:solidFill>
              <a:miter lim="800000"/>
              <a:headEnd/>
              <a:tailEnd/>
            </a:ln>
          </p:spPr>
          <p:txBody>
            <a:bodyPr/>
            <a:lstStyle/>
            <a:p>
              <a:pPr eaLnBrk="1" hangingPunct="1"/>
              <a:r>
                <a:rPr lang="id-ID" altLang="en-US" b="1">
                  <a:latin typeface="Bahnschrift Condensed" panose="020B0502040204020203" pitchFamily="34" charset="0"/>
                  <a:ea typeface="Times New Roman" panose="02020603050405020304" pitchFamily="18" charset="0"/>
                  <a:cs typeface="Arial" panose="020B0604020202020204" pitchFamily="34" charset="0"/>
                </a:rPr>
                <a:t>Laba mitra2</a:t>
              </a:r>
            </a:p>
          </p:txBody>
        </p:sp>
      </p:grpSp>
      <p:sp>
        <p:nvSpPr>
          <p:cNvPr id="25" name="Text Placeholder 2">
            <a:extLst>
              <a:ext uri="{FF2B5EF4-FFF2-40B4-BE49-F238E27FC236}">
                <a16:creationId xmlns:a16="http://schemas.microsoft.com/office/drawing/2014/main" xmlns="" id="{E0E15333-A3B5-4225-9C9D-3BE7947AE879}"/>
              </a:ext>
            </a:extLst>
          </p:cNvPr>
          <p:cNvSpPr txBox="1">
            <a:spLocks/>
          </p:cNvSpPr>
          <p:nvPr/>
        </p:nvSpPr>
        <p:spPr>
          <a:xfrm>
            <a:off x="676450" y="829886"/>
            <a:ext cx="5089461" cy="3653986"/>
          </a:xfrm>
          <a:prstGeom prst="rect">
            <a:avLst/>
          </a:prstGeom>
        </p:spPr>
        <p:txBody>
          <a:bodyPr vert="horz" lIns="91440" tIns="45720" rIns="91440" bIns="45720" rtlCol="0">
            <a:noAutofit/>
          </a:bodyPr>
          <a:lstStyle>
            <a:lvl1pPr marL="285750" indent="-285750" algn="l" defTabSz="914400" rtl="0" eaLnBrk="1" latinLnBrk="0" hangingPunct="1">
              <a:lnSpc>
                <a:spcPct val="100000"/>
              </a:lnSpc>
              <a:spcBef>
                <a:spcPts val="0"/>
              </a:spcBef>
              <a:spcAft>
                <a:spcPts val="0"/>
              </a:spcAft>
              <a:buFont typeface="Arial" panose="020B0604020202020204" pitchFamily="34" charset="0"/>
              <a:buChar char="•"/>
              <a:defRPr sz="1800" kern="1200" baseline="0">
                <a:solidFill>
                  <a:schemeClr val="tx2"/>
                </a:solidFill>
                <a:latin typeface="+mn-lt"/>
                <a:ea typeface="+mn-ea"/>
                <a:cs typeface="+mn-cs"/>
              </a:defRPr>
            </a:lvl1pPr>
            <a:lvl2pPr marL="457200" indent="0" algn="l" defTabSz="914400" rtl="0" eaLnBrk="1" latinLnBrk="0" hangingPunct="1">
              <a:lnSpc>
                <a:spcPct val="94000"/>
              </a:lnSpc>
              <a:spcBef>
                <a:spcPts val="500"/>
              </a:spcBef>
              <a:spcAft>
                <a:spcPts val="200"/>
              </a:spcAft>
              <a:buFont typeface="Arial" panose="020B0604020202020204" pitchFamily="34" charset="0"/>
              <a:buNone/>
              <a:defRPr sz="1400" i="1" kern="1200" baseline="0">
                <a:solidFill>
                  <a:schemeClr val="tx2"/>
                </a:solidFill>
                <a:latin typeface="+mn-lt"/>
                <a:ea typeface="+mn-ea"/>
                <a:cs typeface="+mn-cs"/>
              </a:defRPr>
            </a:lvl2pPr>
            <a:lvl3pPr marL="914400" indent="0" algn="l" defTabSz="914400" rtl="0" eaLnBrk="1" latinLnBrk="0" hangingPunct="1">
              <a:lnSpc>
                <a:spcPct val="94000"/>
              </a:lnSpc>
              <a:spcBef>
                <a:spcPts val="500"/>
              </a:spcBef>
              <a:spcAft>
                <a:spcPts val="200"/>
              </a:spcAft>
              <a:buFont typeface="Arial" panose="020B0604020202020204" pitchFamily="34" charset="0"/>
              <a:buNone/>
              <a:defRPr sz="1200" kern="1200" baseline="0">
                <a:solidFill>
                  <a:schemeClr val="tx2"/>
                </a:solidFill>
                <a:latin typeface="+mn-lt"/>
                <a:ea typeface="+mn-ea"/>
                <a:cs typeface="+mn-cs"/>
              </a:defRPr>
            </a:lvl3pPr>
            <a:lvl4pPr marL="1371600" indent="0" algn="l" defTabSz="914400" rtl="0" eaLnBrk="1" latinLnBrk="0" hangingPunct="1">
              <a:lnSpc>
                <a:spcPct val="94000"/>
              </a:lnSpc>
              <a:spcBef>
                <a:spcPts val="500"/>
              </a:spcBef>
              <a:spcAft>
                <a:spcPts val="200"/>
              </a:spcAft>
              <a:buFont typeface="Arial" panose="020B0604020202020204" pitchFamily="34" charset="0"/>
              <a:buNone/>
              <a:defRPr sz="1000" i="1" kern="1200" baseline="0">
                <a:solidFill>
                  <a:schemeClr val="tx2"/>
                </a:solidFill>
                <a:latin typeface="+mn-lt"/>
                <a:ea typeface="+mn-ea"/>
                <a:cs typeface="+mn-cs"/>
              </a:defRPr>
            </a:lvl4pPr>
            <a:lvl5pPr marL="1828800" indent="0" algn="l" defTabSz="914400" rtl="0" eaLnBrk="1" latinLnBrk="0" hangingPunct="1">
              <a:lnSpc>
                <a:spcPct val="94000"/>
              </a:lnSpc>
              <a:spcBef>
                <a:spcPts val="500"/>
              </a:spcBef>
              <a:spcAft>
                <a:spcPts val="200"/>
              </a:spcAft>
              <a:buFont typeface="Arial" panose="020B0604020202020204" pitchFamily="34" charset="0"/>
              <a:buNone/>
              <a:defRPr sz="1000" kern="1200" baseline="0">
                <a:solidFill>
                  <a:schemeClr val="tx2"/>
                </a:solidFill>
                <a:latin typeface="+mn-lt"/>
                <a:ea typeface="+mn-ea"/>
                <a:cs typeface="+mn-cs"/>
              </a:defRPr>
            </a:lvl5pPr>
            <a:lvl6pPr marL="22860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6pPr>
            <a:lvl7pPr marL="27432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7pPr>
            <a:lvl8pPr marL="32004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8pPr>
            <a:lvl9pPr marL="36576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9pPr>
          </a:lstStyle>
          <a:p>
            <a:pPr>
              <a:buFont typeface="Wingdings" panose="05000000000000000000" pitchFamily="2" charset="2"/>
              <a:buChar char="q"/>
            </a:pPr>
            <a:r>
              <a:rPr lang="en-US" sz="2400" dirty="0">
                <a:solidFill>
                  <a:schemeClr val="tx1"/>
                </a:solidFill>
                <a:latin typeface="Bahnschrift Condensed" panose="020B0502040204020203" pitchFamily="34" charset="0"/>
              </a:rPr>
              <a:t>Al – </a:t>
            </a:r>
            <a:r>
              <a:rPr lang="en-US" sz="2400" dirty="0" err="1">
                <a:solidFill>
                  <a:schemeClr val="tx1"/>
                </a:solidFill>
                <a:latin typeface="Bahnschrift Condensed" panose="020B0502040204020203" pitchFamily="34" charset="0"/>
              </a:rPr>
              <a:t>Musyarakah</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merupakan</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bentuk</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kerjasama</a:t>
            </a:r>
            <a:r>
              <a:rPr lang="en-US" sz="2400" dirty="0">
                <a:solidFill>
                  <a:schemeClr val="tx1"/>
                </a:solidFill>
                <a:latin typeface="Bahnschrift Condensed" panose="020B0502040204020203" pitchFamily="34" charset="0"/>
              </a:rPr>
              <a:t> (partnership) yang </a:t>
            </a:r>
            <a:r>
              <a:rPr lang="en-US" sz="2400" dirty="0" err="1">
                <a:solidFill>
                  <a:schemeClr val="tx1"/>
                </a:solidFill>
                <a:latin typeface="Bahnschrift Condensed" panose="020B0502040204020203" pitchFamily="34" charset="0"/>
              </a:rPr>
              <a:t>melibatkan</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pengumpulan</a:t>
            </a:r>
            <a:r>
              <a:rPr lang="en-US" sz="2400" dirty="0">
                <a:solidFill>
                  <a:schemeClr val="tx1"/>
                </a:solidFill>
                <a:latin typeface="Bahnschrift Condensed" panose="020B0502040204020203" pitchFamily="34" charset="0"/>
              </a:rPr>
              <a:t> dana </a:t>
            </a:r>
            <a:r>
              <a:rPr lang="en-US" sz="2400" dirty="0" err="1">
                <a:solidFill>
                  <a:schemeClr val="tx1"/>
                </a:solidFill>
                <a:latin typeface="Bahnschrift Condensed" panose="020B0502040204020203" pitchFamily="34" charset="0"/>
              </a:rPr>
              <a:t>diantara</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dua</a:t>
            </a:r>
            <a:r>
              <a:rPr lang="en-US" sz="2400" dirty="0">
                <a:solidFill>
                  <a:schemeClr val="tx1"/>
                </a:solidFill>
                <a:latin typeface="Bahnschrift Condensed" panose="020B0502040204020203" pitchFamily="34" charset="0"/>
              </a:rPr>
              <a:t> tau </a:t>
            </a:r>
            <a:r>
              <a:rPr lang="en-US" sz="2400" dirty="0" err="1">
                <a:solidFill>
                  <a:schemeClr val="tx1"/>
                </a:solidFill>
                <a:latin typeface="Bahnschrift Condensed" panose="020B0502040204020203" pitchFamily="34" charset="0"/>
              </a:rPr>
              <a:t>tiga</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pihak</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untuk</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membiayai</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usaha</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tertentu</a:t>
            </a:r>
            <a:r>
              <a:rPr lang="en-US" sz="2400" dirty="0">
                <a:solidFill>
                  <a:schemeClr val="tx1"/>
                </a:solidFill>
                <a:latin typeface="Bahnschrift Condensed" panose="020B0502040204020203" pitchFamily="34" charset="0"/>
              </a:rPr>
              <a:t>.</a:t>
            </a:r>
          </a:p>
          <a:p>
            <a:pPr>
              <a:buFont typeface="Wingdings" panose="05000000000000000000" pitchFamily="2" charset="2"/>
              <a:buChar char="q"/>
            </a:pPr>
            <a:r>
              <a:rPr lang="en-US" sz="2400" dirty="0" err="1">
                <a:solidFill>
                  <a:schemeClr val="tx1"/>
                </a:solidFill>
                <a:latin typeface="Bahnschrift Condensed" panose="020B0502040204020203" pitchFamily="34" charset="0"/>
              </a:rPr>
              <a:t>Setiap</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pihak</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memperoleh</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persentase</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tertentu</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dari</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keuntungan</a:t>
            </a:r>
            <a:r>
              <a:rPr lang="en-US" sz="2400" dirty="0">
                <a:solidFill>
                  <a:schemeClr val="tx1"/>
                </a:solidFill>
                <a:latin typeface="Bahnschrift Condensed" panose="020B0502040204020203" pitchFamily="34" charset="0"/>
              </a:rPr>
              <a:t> yang </a:t>
            </a:r>
            <a:r>
              <a:rPr lang="en-US" sz="2400" dirty="0" err="1">
                <a:solidFill>
                  <a:schemeClr val="tx1"/>
                </a:solidFill>
                <a:latin typeface="Bahnschrift Condensed" panose="020B0502040204020203" pitchFamily="34" charset="0"/>
              </a:rPr>
              <a:t>diperoleh</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berdasarkan</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perjanjian</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yg</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telah</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ditentukan</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sebelumnya</a:t>
            </a:r>
            <a:endParaRPr lang="en-US" sz="2400" dirty="0">
              <a:solidFill>
                <a:schemeClr val="tx1"/>
              </a:solidFill>
              <a:latin typeface="Bahnschrift Condensed" panose="020B0502040204020203" pitchFamily="34" charset="0"/>
            </a:endParaRPr>
          </a:p>
          <a:p>
            <a:pPr>
              <a:buFont typeface="Wingdings" panose="05000000000000000000" pitchFamily="2" charset="2"/>
              <a:buChar char="q"/>
            </a:pPr>
            <a:r>
              <a:rPr lang="en-US" sz="2400" dirty="0" err="1">
                <a:solidFill>
                  <a:schemeClr val="tx1"/>
                </a:solidFill>
                <a:latin typeface="Bahnschrift Condensed" panose="020B0502040204020203" pitchFamily="34" charset="0"/>
              </a:rPr>
              <a:t>Kerugian</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yg</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dialami</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dibagi</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berdasarkan</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besaranya</a:t>
            </a:r>
            <a:r>
              <a:rPr lang="en-US" sz="2400" dirty="0">
                <a:solidFill>
                  <a:schemeClr val="tx1"/>
                </a:solidFill>
                <a:latin typeface="Bahnschrift Condensed" panose="020B0502040204020203" pitchFamily="34" charset="0"/>
              </a:rPr>
              <a:t> modal </a:t>
            </a:r>
            <a:r>
              <a:rPr lang="en-US" sz="2400" dirty="0" err="1">
                <a:solidFill>
                  <a:schemeClr val="tx1"/>
                </a:solidFill>
                <a:latin typeface="Bahnschrift Condensed" panose="020B0502040204020203" pitchFamily="34" charset="0"/>
              </a:rPr>
              <a:t>yg</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disetor</a:t>
            </a:r>
            <a:r>
              <a:rPr lang="en-US" sz="2400" dirty="0">
                <a:solidFill>
                  <a:schemeClr val="tx1"/>
                </a:solidFill>
                <a:latin typeface="Bahnschrift Condensed" panose="020B0502040204020203" pitchFamily="34" charset="0"/>
              </a:rPr>
              <a:t> oleh </a:t>
            </a:r>
            <a:r>
              <a:rPr lang="en-US" sz="2400" dirty="0" err="1">
                <a:solidFill>
                  <a:schemeClr val="tx1"/>
                </a:solidFill>
                <a:latin typeface="Bahnschrift Condensed" panose="020B0502040204020203" pitchFamily="34" charset="0"/>
              </a:rPr>
              <a:t>tiap</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pihak</a:t>
            </a:r>
            <a:r>
              <a:rPr lang="en-US" sz="2400" dirty="0">
                <a:solidFill>
                  <a:schemeClr val="tx1"/>
                </a:solidFill>
                <a:latin typeface="Bahnschrift Condensed" panose="020B0502040204020203" pitchFamily="34" charset="0"/>
              </a:rPr>
              <a:t>.</a:t>
            </a:r>
          </a:p>
          <a:p>
            <a:pPr marL="0" indent="0">
              <a:buNone/>
            </a:pPr>
            <a:endParaRPr lang="en-US" sz="2400" dirty="0">
              <a:solidFill>
                <a:schemeClr val="tx1"/>
              </a:solidFill>
              <a:latin typeface="Bahnschrift Condensed" panose="020B0502040204020203" pitchFamily="34" charset="0"/>
            </a:endParaRPr>
          </a:p>
        </p:txBody>
      </p:sp>
      <p:sp>
        <p:nvSpPr>
          <p:cNvPr id="26" name="Title 1">
            <a:extLst>
              <a:ext uri="{FF2B5EF4-FFF2-40B4-BE49-F238E27FC236}">
                <a16:creationId xmlns:a16="http://schemas.microsoft.com/office/drawing/2014/main" xmlns="" id="{EB0E3EFB-6C96-4D8B-BABF-06DD9AD9A9FC}"/>
              </a:ext>
            </a:extLst>
          </p:cNvPr>
          <p:cNvSpPr>
            <a:spLocks noGrp="1"/>
          </p:cNvSpPr>
          <p:nvPr>
            <p:ph type="body" sz="quarter" idx="14"/>
          </p:nvPr>
        </p:nvSpPr>
        <p:spPr>
          <a:xfrm>
            <a:off x="569913" y="5353050"/>
            <a:ext cx="5148262" cy="900113"/>
          </a:xfrm>
        </p:spPr>
        <p:txBody>
          <a:bodyPr>
            <a:noAutofit/>
          </a:bodyPr>
          <a:lstStyle/>
          <a:p>
            <a:pPr>
              <a:lnSpc>
                <a:spcPct val="100000"/>
              </a:lnSpc>
            </a:pPr>
            <a:r>
              <a:rPr lang="en-US" sz="2800" dirty="0">
                <a:solidFill>
                  <a:srgbClr val="FF0000"/>
                </a:solidFill>
                <a:latin typeface="+mj-lt"/>
              </a:rPr>
              <a:t>Al – </a:t>
            </a:r>
            <a:r>
              <a:rPr lang="en-US" sz="2800" dirty="0" err="1">
                <a:solidFill>
                  <a:srgbClr val="FF0000"/>
                </a:solidFill>
                <a:latin typeface="+mj-lt"/>
              </a:rPr>
              <a:t>Musyarakah</a:t>
            </a:r>
            <a:r>
              <a:rPr lang="en-US" sz="2800" dirty="0">
                <a:solidFill>
                  <a:srgbClr val="FF0000"/>
                </a:solidFill>
                <a:latin typeface="+mj-lt"/>
              </a:rPr>
              <a:t> </a:t>
            </a:r>
            <a:br>
              <a:rPr lang="en-US" sz="2800" dirty="0">
                <a:solidFill>
                  <a:srgbClr val="FF0000"/>
                </a:solidFill>
                <a:latin typeface="+mj-lt"/>
              </a:rPr>
            </a:br>
            <a:r>
              <a:rPr lang="en-US" sz="2800" dirty="0">
                <a:solidFill>
                  <a:srgbClr val="FF0000"/>
                </a:solidFill>
                <a:latin typeface="+mj-lt"/>
              </a:rPr>
              <a:t>(Profit Sharing)</a:t>
            </a:r>
            <a:endParaRPr lang="en-ID" sz="2800" dirty="0">
              <a:solidFill>
                <a:srgbClr val="FF0000"/>
              </a:solidFill>
              <a:latin typeface="+mj-lt"/>
            </a:endParaRPr>
          </a:p>
        </p:txBody>
      </p:sp>
      <p:sp>
        <p:nvSpPr>
          <p:cNvPr id="27" name="Slide Number Placeholder 26">
            <a:extLst>
              <a:ext uri="{FF2B5EF4-FFF2-40B4-BE49-F238E27FC236}">
                <a16:creationId xmlns:a16="http://schemas.microsoft.com/office/drawing/2014/main" xmlns="" id="{A24A3705-6F37-4CB6-9878-9EC46EF98012}"/>
              </a:ext>
            </a:extLst>
          </p:cNvPr>
          <p:cNvSpPr>
            <a:spLocks noGrp="1"/>
          </p:cNvSpPr>
          <p:nvPr>
            <p:ph type="sldNum" sz="quarter" idx="12"/>
          </p:nvPr>
        </p:nvSpPr>
        <p:spPr/>
        <p:txBody>
          <a:bodyPr/>
          <a:lstStyle/>
          <a:p>
            <a:fld id="{B38049E5-7B53-4E85-8972-7D6C4BCE5BB9}" type="slidenum">
              <a:rPr lang="en-US" noProof="0" smtClean="0"/>
              <a:t>24</a:t>
            </a:fld>
            <a:endParaRPr lang="en-US" noProof="0" dirty="0"/>
          </a:p>
        </p:txBody>
      </p:sp>
    </p:spTree>
    <p:extLst>
      <p:ext uri="{BB962C8B-B14F-4D97-AF65-F5344CB8AC3E}">
        <p14:creationId xmlns:p14="http://schemas.microsoft.com/office/powerpoint/2010/main" val="371134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844DFF0-6C6C-4B7F-BC8B-AF3233006CF6}"/>
              </a:ext>
            </a:extLst>
          </p:cNvPr>
          <p:cNvSpPr txBox="1"/>
          <p:nvPr/>
        </p:nvSpPr>
        <p:spPr>
          <a:xfrm>
            <a:off x="850588" y="180318"/>
            <a:ext cx="11209332" cy="6535442"/>
          </a:xfrm>
          <a:prstGeom prst="rect">
            <a:avLst/>
          </a:prstGeom>
          <a:solidFill>
            <a:schemeClr val="bg1"/>
          </a:solidFill>
        </p:spPr>
        <p:txBody>
          <a:bodyPr wrap="square" rtlCol="0">
            <a:spAutoFit/>
          </a:bodyPr>
          <a:lstStyle/>
          <a:p>
            <a:endParaRPr lang="en-ID" dirty="0"/>
          </a:p>
        </p:txBody>
      </p:sp>
      <p:sp>
        <p:nvSpPr>
          <p:cNvPr id="2" name="Text Placeholder 2">
            <a:extLst>
              <a:ext uri="{FF2B5EF4-FFF2-40B4-BE49-F238E27FC236}">
                <a16:creationId xmlns:a16="http://schemas.microsoft.com/office/drawing/2014/main" xmlns="" id="{B18F0A8F-F822-4355-AC7E-986150196BB9}"/>
              </a:ext>
            </a:extLst>
          </p:cNvPr>
          <p:cNvSpPr txBox="1">
            <a:spLocks/>
          </p:cNvSpPr>
          <p:nvPr/>
        </p:nvSpPr>
        <p:spPr>
          <a:xfrm>
            <a:off x="963053" y="2058187"/>
            <a:ext cx="4973723" cy="4465444"/>
          </a:xfrm>
          <a:prstGeom prst="rect">
            <a:avLst/>
          </a:prstGeom>
        </p:spPr>
        <p:txBody>
          <a:bodyPr vert="horz" lIns="91440" tIns="45720" rIns="91440" bIns="45720" rtlCol="0">
            <a:noAutofit/>
          </a:bodyPr>
          <a:lstStyle>
            <a:lvl1pPr marL="285750" indent="-285750" algn="l" defTabSz="914400" rtl="0" eaLnBrk="1" latinLnBrk="0" hangingPunct="1">
              <a:lnSpc>
                <a:spcPct val="100000"/>
              </a:lnSpc>
              <a:spcBef>
                <a:spcPts val="0"/>
              </a:spcBef>
              <a:spcAft>
                <a:spcPts val="0"/>
              </a:spcAft>
              <a:buFont typeface="Arial" panose="020B0604020202020204" pitchFamily="34" charset="0"/>
              <a:buChar char="•"/>
              <a:defRPr sz="1800" kern="1200" baseline="0">
                <a:solidFill>
                  <a:schemeClr val="tx2"/>
                </a:solidFill>
                <a:latin typeface="+mn-lt"/>
                <a:ea typeface="+mn-ea"/>
                <a:cs typeface="+mn-cs"/>
              </a:defRPr>
            </a:lvl1pPr>
            <a:lvl2pPr marL="457200" indent="0" algn="l" defTabSz="914400" rtl="0" eaLnBrk="1" latinLnBrk="0" hangingPunct="1">
              <a:lnSpc>
                <a:spcPct val="94000"/>
              </a:lnSpc>
              <a:spcBef>
                <a:spcPts val="500"/>
              </a:spcBef>
              <a:spcAft>
                <a:spcPts val="200"/>
              </a:spcAft>
              <a:buFont typeface="Arial" panose="020B0604020202020204" pitchFamily="34" charset="0"/>
              <a:buNone/>
              <a:defRPr sz="1400" i="1" kern="1200" baseline="0">
                <a:solidFill>
                  <a:schemeClr val="tx2"/>
                </a:solidFill>
                <a:latin typeface="+mn-lt"/>
                <a:ea typeface="+mn-ea"/>
                <a:cs typeface="+mn-cs"/>
              </a:defRPr>
            </a:lvl2pPr>
            <a:lvl3pPr marL="914400" indent="0" algn="l" defTabSz="914400" rtl="0" eaLnBrk="1" latinLnBrk="0" hangingPunct="1">
              <a:lnSpc>
                <a:spcPct val="94000"/>
              </a:lnSpc>
              <a:spcBef>
                <a:spcPts val="500"/>
              </a:spcBef>
              <a:spcAft>
                <a:spcPts val="200"/>
              </a:spcAft>
              <a:buFont typeface="Arial" panose="020B0604020202020204" pitchFamily="34" charset="0"/>
              <a:buNone/>
              <a:defRPr sz="1200" kern="1200" baseline="0">
                <a:solidFill>
                  <a:schemeClr val="tx2"/>
                </a:solidFill>
                <a:latin typeface="+mn-lt"/>
                <a:ea typeface="+mn-ea"/>
                <a:cs typeface="+mn-cs"/>
              </a:defRPr>
            </a:lvl3pPr>
            <a:lvl4pPr marL="1371600" indent="0" algn="l" defTabSz="914400" rtl="0" eaLnBrk="1" latinLnBrk="0" hangingPunct="1">
              <a:lnSpc>
                <a:spcPct val="94000"/>
              </a:lnSpc>
              <a:spcBef>
                <a:spcPts val="500"/>
              </a:spcBef>
              <a:spcAft>
                <a:spcPts val="200"/>
              </a:spcAft>
              <a:buFont typeface="Arial" panose="020B0604020202020204" pitchFamily="34" charset="0"/>
              <a:buNone/>
              <a:defRPr sz="1000" i="1" kern="1200" baseline="0">
                <a:solidFill>
                  <a:schemeClr val="tx2"/>
                </a:solidFill>
                <a:latin typeface="+mn-lt"/>
                <a:ea typeface="+mn-ea"/>
                <a:cs typeface="+mn-cs"/>
              </a:defRPr>
            </a:lvl4pPr>
            <a:lvl5pPr marL="1828800" indent="0" algn="l" defTabSz="914400" rtl="0" eaLnBrk="1" latinLnBrk="0" hangingPunct="1">
              <a:lnSpc>
                <a:spcPct val="94000"/>
              </a:lnSpc>
              <a:spcBef>
                <a:spcPts val="500"/>
              </a:spcBef>
              <a:spcAft>
                <a:spcPts val="200"/>
              </a:spcAft>
              <a:buFont typeface="Arial" panose="020B0604020202020204" pitchFamily="34" charset="0"/>
              <a:buNone/>
              <a:defRPr sz="1000" kern="1200" baseline="0">
                <a:solidFill>
                  <a:schemeClr val="tx2"/>
                </a:solidFill>
                <a:latin typeface="+mn-lt"/>
                <a:ea typeface="+mn-ea"/>
                <a:cs typeface="+mn-cs"/>
              </a:defRPr>
            </a:lvl5pPr>
            <a:lvl6pPr marL="22860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6pPr>
            <a:lvl7pPr marL="27432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7pPr>
            <a:lvl8pPr marL="32004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8pPr>
            <a:lvl9pPr marL="36576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9pPr>
          </a:lstStyle>
          <a:p>
            <a:pPr marL="0" indent="0">
              <a:buNone/>
            </a:pPr>
            <a:endParaRPr lang="en-US" sz="2000" dirty="0">
              <a:solidFill>
                <a:schemeClr val="tx1">
                  <a:lumMod val="95000"/>
                  <a:lumOff val="5000"/>
                </a:schemeClr>
              </a:solidFill>
              <a:latin typeface="Bahnschrift Condensed" panose="020B0502040204020203" pitchFamily="34" charset="0"/>
            </a:endParaRPr>
          </a:p>
        </p:txBody>
      </p:sp>
      <p:grpSp>
        <p:nvGrpSpPr>
          <p:cNvPr id="13" name="Group 12">
            <a:extLst>
              <a:ext uri="{FF2B5EF4-FFF2-40B4-BE49-F238E27FC236}">
                <a16:creationId xmlns:a16="http://schemas.microsoft.com/office/drawing/2014/main" xmlns="" id="{6FAE29F0-82DF-457A-8177-F8CA47E085AF}"/>
              </a:ext>
            </a:extLst>
          </p:cNvPr>
          <p:cNvGrpSpPr/>
          <p:nvPr/>
        </p:nvGrpSpPr>
        <p:grpSpPr>
          <a:xfrm>
            <a:off x="6810099" y="1223247"/>
            <a:ext cx="5138829" cy="5417343"/>
            <a:chOff x="6530007" y="1333719"/>
            <a:chExt cx="5138829" cy="5417343"/>
          </a:xfrm>
        </p:grpSpPr>
        <p:sp>
          <p:nvSpPr>
            <p:cNvPr id="14" name="Freeform: Shape 13">
              <a:extLst>
                <a:ext uri="{FF2B5EF4-FFF2-40B4-BE49-F238E27FC236}">
                  <a16:creationId xmlns:a16="http://schemas.microsoft.com/office/drawing/2014/main" xmlns="" id="{5FCA2F2F-ECA0-4F3E-8EDB-2335E495558D}"/>
                </a:ext>
              </a:extLst>
            </p:cNvPr>
            <p:cNvSpPr/>
            <p:nvPr/>
          </p:nvSpPr>
          <p:spPr>
            <a:xfrm>
              <a:off x="6530007" y="1333719"/>
              <a:ext cx="5138829" cy="2166937"/>
            </a:xfrm>
            <a:custGeom>
              <a:avLst/>
              <a:gdLst>
                <a:gd name="connsiteX0" fmla="*/ 0 w 5292491"/>
                <a:gd name="connsiteY0" fmla="*/ 216694 h 2166937"/>
                <a:gd name="connsiteX1" fmla="*/ 216694 w 5292491"/>
                <a:gd name="connsiteY1" fmla="*/ 0 h 2166937"/>
                <a:gd name="connsiteX2" fmla="*/ 5075797 w 5292491"/>
                <a:gd name="connsiteY2" fmla="*/ 0 h 2166937"/>
                <a:gd name="connsiteX3" fmla="*/ 5292491 w 5292491"/>
                <a:gd name="connsiteY3" fmla="*/ 216694 h 2166937"/>
                <a:gd name="connsiteX4" fmla="*/ 5292491 w 5292491"/>
                <a:gd name="connsiteY4" fmla="*/ 1950243 h 2166937"/>
                <a:gd name="connsiteX5" fmla="*/ 5075797 w 5292491"/>
                <a:gd name="connsiteY5" fmla="*/ 2166937 h 2166937"/>
                <a:gd name="connsiteX6" fmla="*/ 216694 w 5292491"/>
                <a:gd name="connsiteY6" fmla="*/ 2166937 h 2166937"/>
                <a:gd name="connsiteX7" fmla="*/ 0 w 5292491"/>
                <a:gd name="connsiteY7" fmla="*/ 1950243 h 2166937"/>
                <a:gd name="connsiteX8" fmla="*/ 0 w 5292491"/>
                <a:gd name="connsiteY8" fmla="*/ 216694 h 216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2491" h="2166937">
                  <a:moveTo>
                    <a:pt x="0" y="216694"/>
                  </a:moveTo>
                  <a:cubicBezTo>
                    <a:pt x="0" y="97017"/>
                    <a:pt x="97017" y="0"/>
                    <a:pt x="216694" y="0"/>
                  </a:cubicBezTo>
                  <a:lnTo>
                    <a:pt x="5075797" y="0"/>
                  </a:lnTo>
                  <a:cubicBezTo>
                    <a:pt x="5195474" y="0"/>
                    <a:pt x="5292491" y="97017"/>
                    <a:pt x="5292491" y="216694"/>
                  </a:cubicBezTo>
                  <a:lnTo>
                    <a:pt x="5292491" y="1950243"/>
                  </a:lnTo>
                  <a:cubicBezTo>
                    <a:pt x="5292491" y="2069920"/>
                    <a:pt x="5195474" y="2166937"/>
                    <a:pt x="5075797" y="2166937"/>
                  </a:cubicBezTo>
                  <a:lnTo>
                    <a:pt x="216694" y="2166937"/>
                  </a:lnTo>
                  <a:cubicBezTo>
                    <a:pt x="97017" y="2166937"/>
                    <a:pt x="0" y="2069920"/>
                    <a:pt x="0" y="1950243"/>
                  </a:cubicBezTo>
                  <a:lnTo>
                    <a:pt x="0" y="216694"/>
                  </a:lnTo>
                  <a:close/>
                </a:path>
              </a:pathLst>
            </a:custGeom>
            <a:solidFill>
              <a:schemeClr val="accent1">
                <a:lumMod val="60000"/>
                <a:lumOff val="40000"/>
              </a:scheme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32047" tIns="132047" rIns="132047" bIns="132047" numCol="1" spcCol="1270" anchor="ctr" anchorCtr="0">
              <a:noAutofit/>
            </a:bodyPr>
            <a:lstStyle/>
            <a:p>
              <a:pPr marL="0" lvl="0" indent="0" algn="ctr" defTabSz="800100">
                <a:lnSpc>
                  <a:spcPct val="90000"/>
                </a:lnSpc>
                <a:spcBef>
                  <a:spcPct val="0"/>
                </a:spcBef>
                <a:spcAft>
                  <a:spcPct val="35000"/>
                </a:spcAft>
                <a:buFont typeface="+mj-lt"/>
                <a:buNone/>
              </a:pPr>
              <a:r>
                <a:rPr lang="sv-SE" altLang="en-US" sz="1800" b="1" kern="1200" dirty="0">
                  <a:solidFill>
                    <a:srgbClr val="FF0000"/>
                  </a:solidFill>
                  <a:latin typeface="Bahnschrift Condensed" panose="020B0502040204020203" pitchFamily="34" charset="0"/>
                </a:rPr>
                <a:t>1. Wadi’ah  </a:t>
              </a:r>
              <a:r>
                <a:rPr lang="sv-SE" altLang="en-US" b="1" dirty="0">
                  <a:solidFill>
                    <a:srgbClr val="FF0000"/>
                  </a:solidFill>
                  <a:latin typeface="Bahnschrift Condensed" panose="020B0502040204020203" pitchFamily="34" charset="0"/>
                </a:rPr>
                <a:t>A</a:t>
              </a:r>
              <a:r>
                <a:rPr lang="sv-SE" altLang="en-US" sz="1800" b="1" kern="1200" dirty="0">
                  <a:solidFill>
                    <a:srgbClr val="FF0000"/>
                  </a:solidFill>
                  <a:latin typeface="Bahnschrift Condensed" panose="020B0502040204020203" pitchFamily="34" charset="0"/>
                </a:rPr>
                <a:t>l Amanah,  </a:t>
              </a:r>
              <a:r>
                <a:rPr lang="sv-SE" altLang="en-US" sz="1800" kern="1200" dirty="0">
                  <a:solidFill>
                    <a:schemeClr val="tx1"/>
                  </a:solidFill>
                  <a:latin typeface="Bahnschrift Condensed" panose="020B0502040204020203" pitchFamily="34" charset="0"/>
                </a:rPr>
                <a:t>yaitu wadi’ah dimana uang/barang yang dititipkan hanya boleh disimpan dan tidak boleh didayagunakan. Si penerima titipan tidak bertanggungjawab atas kehilangan dan kerusakan yang terjadi pada barang titipan selama hal ini bukan akibat dari kelalaian atau kecerobohan penerima titipan dalam memelihara titipan tersebut. </a:t>
              </a:r>
              <a:endParaRPr lang="en-ID" sz="1800" kern="1200" dirty="0">
                <a:solidFill>
                  <a:schemeClr val="tx1"/>
                </a:solidFill>
              </a:endParaRPr>
            </a:p>
          </p:txBody>
        </p:sp>
        <p:sp>
          <p:nvSpPr>
            <p:cNvPr id="15" name="Freeform: Shape 14">
              <a:extLst>
                <a:ext uri="{FF2B5EF4-FFF2-40B4-BE49-F238E27FC236}">
                  <a16:creationId xmlns:a16="http://schemas.microsoft.com/office/drawing/2014/main" xmlns="" id="{4BDB908F-DBA4-4ACE-BA82-7BCA6313B5BD}"/>
                </a:ext>
              </a:extLst>
            </p:cNvPr>
            <p:cNvSpPr/>
            <p:nvPr/>
          </p:nvSpPr>
          <p:spPr>
            <a:xfrm>
              <a:off x="8688692" y="3636090"/>
              <a:ext cx="975122" cy="812601"/>
            </a:xfrm>
            <a:custGeom>
              <a:avLst/>
              <a:gdLst>
                <a:gd name="connsiteX0" fmla="*/ 0 w 812601"/>
                <a:gd name="connsiteY0" fmla="*/ 195024 h 975121"/>
                <a:gd name="connsiteX1" fmla="*/ 406301 w 812601"/>
                <a:gd name="connsiteY1" fmla="*/ 195024 h 975121"/>
                <a:gd name="connsiteX2" fmla="*/ 406301 w 812601"/>
                <a:gd name="connsiteY2" fmla="*/ 0 h 975121"/>
                <a:gd name="connsiteX3" fmla="*/ 812601 w 812601"/>
                <a:gd name="connsiteY3" fmla="*/ 487561 h 975121"/>
                <a:gd name="connsiteX4" fmla="*/ 406301 w 812601"/>
                <a:gd name="connsiteY4" fmla="*/ 975121 h 975121"/>
                <a:gd name="connsiteX5" fmla="*/ 406301 w 812601"/>
                <a:gd name="connsiteY5" fmla="*/ 780097 h 975121"/>
                <a:gd name="connsiteX6" fmla="*/ 0 w 812601"/>
                <a:gd name="connsiteY6" fmla="*/ 780097 h 975121"/>
                <a:gd name="connsiteX7" fmla="*/ 0 w 812601"/>
                <a:gd name="connsiteY7" fmla="*/ 195024 h 97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601" h="975121">
                  <a:moveTo>
                    <a:pt x="650081" y="1"/>
                  </a:moveTo>
                  <a:lnTo>
                    <a:pt x="650081" y="487561"/>
                  </a:lnTo>
                  <a:lnTo>
                    <a:pt x="812601" y="487561"/>
                  </a:lnTo>
                  <a:lnTo>
                    <a:pt x="406300" y="975120"/>
                  </a:lnTo>
                  <a:lnTo>
                    <a:pt x="0" y="487561"/>
                  </a:lnTo>
                  <a:lnTo>
                    <a:pt x="162520" y="487561"/>
                  </a:lnTo>
                  <a:lnTo>
                    <a:pt x="162520" y="1"/>
                  </a:lnTo>
                  <a:lnTo>
                    <a:pt x="650081" y="1"/>
                  </a:lnTo>
                  <a:close/>
                </a:path>
              </a:pathLst>
            </a:custGeom>
            <a:solidFill>
              <a:srgbClr val="002060"/>
            </a:solidFill>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95024" tIns="0" rIns="195025" bIns="243780" numCol="1" spcCol="1270" anchor="ctr" anchorCtr="0">
              <a:noAutofit/>
            </a:bodyPr>
            <a:lstStyle/>
            <a:p>
              <a:pPr marL="0" lvl="0" indent="0" algn="ctr" defTabSz="622300">
                <a:lnSpc>
                  <a:spcPct val="90000"/>
                </a:lnSpc>
                <a:spcBef>
                  <a:spcPct val="0"/>
                </a:spcBef>
                <a:spcAft>
                  <a:spcPct val="35000"/>
                </a:spcAft>
                <a:buNone/>
              </a:pPr>
              <a:endParaRPr lang="en-ID" sz="1400" kern="1200">
                <a:solidFill>
                  <a:schemeClr val="tx1"/>
                </a:solidFill>
              </a:endParaRPr>
            </a:p>
          </p:txBody>
        </p:sp>
        <p:sp>
          <p:nvSpPr>
            <p:cNvPr id="16" name="Freeform: Shape 15">
              <a:extLst>
                <a:ext uri="{FF2B5EF4-FFF2-40B4-BE49-F238E27FC236}">
                  <a16:creationId xmlns:a16="http://schemas.microsoft.com/office/drawing/2014/main" xmlns="" id="{AD5EAE39-E632-43B8-AB89-44B29BE76D84}"/>
                </a:ext>
              </a:extLst>
            </p:cNvPr>
            <p:cNvSpPr/>
            <p:nvPr/>
          </p:nvSpPr>
          <p:spPr>
            <a:xfrm>
              <a:off x="6530007" y="4584125"/>
              <a:ext cx="5138829" cy="2166937"/>
            </a:xfrm>
            <a:custGeom>
              <a:avLst/>
              <a:gdLst>
                <a:gd name="connsiteX0" fmla="*/ 0 w 5292491"/>
                <a:gd name="connsiteY0" fmla="*/ 216694 h 2166937"/>
                <a:gd name="connsiteX1" fmla="*/ 216694 w 5292491"/>
                <a:gd name="connsiteY1" fmla="*/ 0 h 2166937"/>
                <a:gd name="connsiteX2" fmla="*/ 5075797 w 5292491"/>
                <a:gd name="connsiteY2" fmla="*/ 0 h 2166937"/>
                <a:gd name="connsiteX3" fmla="*/ 5292491 w 5292491"/>
                <a:gd name="connsiteY3" fmla="*/ 216694 h 2166937"/>
                <a:gd name="connsiteX4" fmla="*/ 5292491 w 5292491"/>
                <a:gd name="connsiteY4" fmla="*/ 1950243 h 2166937"/>
                <a:gd name="connsiteX5" fmla="*/ 5075797 w 5292491"/>
                <a:gd name="connsiteY5" fmla="*/ 2166937 h 2166937"/>
                <a:gd name="connsiteX6" fmla="*/ 216694 w 5292491"/>
                <a:gd name="connsiteY6" fmla="*/ 2166937 h 2166937"/>
                <a:gd name="connsiteX7" fmla="*/ 0 w 5292491"/>
                <a:gd name="connsiteY7" fmla="*/ 1950243 h 2166937"/>
                <a:gd name="connsiteX8" fmla="*/ 0 w 5292491"/>
                <a:gd name="connsiteY8" fmla="*/ 216694 h 216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2491" h="2166937">
                  <a:moveTo>
                    <a:pt x="0" y="216694"/>
                  </a:moveTo>
                  <a:cubicBezTo>
                    <a:pt x="0" y="97017"/>
                    <a:pt x="97017" y="0"/>
                    <a:pt x="216694" y="0"/>
                  </a:cubicBezTo>
                  <a:lnTo>
                    <a:pt x="5075797" y="0"/>
                  </a:lnTo>
                  <a:cubicBezTo>
                    <a:pt x="5195474" y="0"/>
                    <a:pt x="5292491" y="97017"/>
                    <a:pt x="5292491" y="216694"/>
                  </a:cubicBezTo>
                  <a:lnTo>
                    <a:pt x="5292491" y="1950243"/>
                  </a:lnTo>
                  <a:cubicBezTo>
                    <a:pt x="5292491" y="2069920"/>
                    <a:pt x="5195474" y="2166937"/>
                    <a:pt x="5075797" y="2166937"/>
                  </a:cubicBezTo>
                  <a:lnTo>
                    <a:pt x="216694" y="2166937"/>
                  </a:lnTo>
                  <a:cubicBezTo>
                    <a:pt x="97017" y="2166937"/>
                    <a:pt x="0" y="2069920"/>
                    <a:pt x="0" y="1950243"/>
                  </a:cubicBezTo>
                  <a:lnTo>
                    <a:pt x="0" y="216694"/>
                  </a:lnTo>
                  <a:close/>
                </a:path>
              </a:pathLst>
            </a:custGeom>
            <a:solidFill>
              <a:schemeClr val="accent2">
                <a:lumMod val="40000"/>
                <a:lumOff val="60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square" lIns="132047" tIns="132047" rIns="132047" bIns="132047" numCol="1" spcCol="1270" anchor="ctr" anchorCtr="0">
              <a:noAutofit/>
            </a:bodyPr>
            <a:lstStyle/>
            <a:p>
              <a:pPr marL="0" lvl="0" indent="0" algn="ctr" defTabSz="800100">
                <a:lnSpc>
                  <a:spcPct val="90000"/>
                </a:lnSpc>
                <a:spcBef>
                  <a:spcPct val="0"/>
                </a:spcBef>
                <a:spcAft>
                  <a:spcPct val="35000"/>
                </a:spcAft>
                <a:buNone/>
              </a:pPr>
              <a:r>
                <a:rPr lang="it-IT" altLang="en-US" sz="1800" b="1" kern="1200" dirty="0">
                  <a:solidFill>
                    <a:srgbClr val="FF0000"/>
                  </a:solidFill>
                  <a:latin typeface="Bahnschrift Condensed" panose="020B0502040204020203" pitchFamily="34" charset="0"/>
                </a:rPr>
                <a:t>1. Wadi’ah </a:t>
              </a:r>
              <a:r>
                <a:rPr lang="it-IT" altLang="en-US" b="1" dirty="0">
                  <a:solidFill>
                    <a:srgbClr val="FF0000"/>
                  </a:solidFill>
                  <a:latin typeface="Bahnschrift Condensed" panose="020B0502040204020203" pitchFamily="34" charset="0"/>
                </a:rPr>
                <a:t>Y</a:t>
              </a:r>
              <a:r>
                <a:rPr lang="it-IT" altLang="en-US" sz="1800" b="1" kern="1200" dirty="0">
                  <a:solidFill>
                    <a:srgbClr val="FF0000"/>
                  </a:solidFill>
                  <a:latin typeface="Bahnschrift Condensed" panose="020B0502040204020203" pitchFamily="34" charset="0"/>
                </a:rPr>
                <a:t>adhamanah, </a:t>
              </a:r>
              <a:r>
                <a:rPr lang="it-IT" altLang="en-US" sz="1800" kern="1200" dirty="0">
                  <a:solidFill>
                    <a:schemeClr val="tx1"/>
                  </a:solidFill>
                  <a:latin typeface="Bahnschrift Condensed" panose="020B0502040204020203" pitchFamily="34" charset="0"/>
                </a:rPr>
                <a:t>yaitu wadi’ah dimana si penerima titipan dapat memanfaatkan barang titipan tersebut dengan seizin pemiliknya dan menjamin untuk mengembalikan titipan tersebut secara utuh setiap saat,  si pemilik menghendakinya. Hasil dari pemanfaatan barang tidak wajib dibagihasilkan dengan pemberi titipan. Namun penerima titipan boleh saja memberikan bonus dan tidak boleh diperjanjikan sebelumnya kepada pemilik barang. </a:t>
              </a:r>
              <a:endParaRPr lang="en-US" altLang="en-US" sz="1800" kern="1200" dirty="0">
                <a:solidFill>
                  <a:schemeClr val="tx1"/>
                </a:solidFill>
                <a:latin typeface="Bahnschrift Condensed" panose="020B0502040204020203" pitchFamily="34" charset="0"/>
              </a:endParaRPr>
            </a:p>
          </p:txBody>
        </p:sp>
      </p:grpSp>
      <p:grpSp>
        <p:nvGrpSpPr>
          <p:cNvPr id="7" name="Group 6">
            <a:extLst>
              <a:ext uri="{FF2B5EF4-FFF2-40B4-BE49-F238E27FC236}">
                <a16:creationId xmlns:a16="http://schemas.microsoft.com/office/drawing/2014/main" xmlns="" id="{3B215346-1CEE-444A-A85D-1F9CD6FCD3DD}"/>
              </a:ext>
            </a:extLst>
          </p:cNvPr>
          <p:cNvGrpSpPr/>
          <p:nvPr/>
        </p:nvGrpSpPr>
        <p:grpSpPr>
          <a:xfrm>
            <a:off x="-85280" y="1351988"/>
            <a:ext cx="7229611" cy="5171643"/>
            <a:chOff x="22322" y="1656079"/>
            <a:chExt cx="7229611" cy="5171643"/>
          </a:xfrm>
        </p:grpSpPr>
        <p:sp>
          <p:nvSpPr>
            <p:cNvPr id="8" name="Minus Sign 7">
              <a:extLst>
                <a:ext uri="{FF2B5EF4-FFF2-40B4-BE49-F238E27FC236}">
                  <a16:creationId xmlns:a16="http://schemas.microsoft.com/office/drawing/2014/main" xmlns="" id="{CEB81559-AF8B-4923-BD28-A24D023D5A8D}"/>
                </a:ext>
              </a:extLst>
            </p:cNvPr>
            <p:cNvSpPr/>
            <p:nvPr/>
          </p:nvSpPr>
          <p:spPr>
            <a:xfrm rot="21300000">
              <a:off x="22322" y="3734716"/>
              <a:ext cx="7229611" cy="827899"/>
            </a:xfrm>
            <a:prstGeom prst="mathMinus">
              <a:avLst/>
            </a:prstGeom>
          </p:spPr>
          <p:style>
            <a:lnRef idx="2">
              <a:schemeClr val="lt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sp>
        <p:sp>
          <p:nvSpPr>
            <p:cNvPr id="9" name="Arrow: Down 8">
              <a:extLst>
                <a:ext uri="{FF2B5EF4-FFF2-40B4-BE49-F238E27FC236}">
                  <a16:creationId xmlns:a16="http://schemas.microsoft.com/office/drawing/2014/main" xmlns="" id="{08DD623C-7A5C-4CE2-A41E-747AD083D3D9}"/>
                </a:ext>
              </a:extLst>
            </p:cNvPr>
            <p:cNvSpPr/>
            <p:nvPr/>
          </p:nvSpPr>
          <p:spPr>
            <a:xfrm>
              <a:off x="872910" y="1710266"/>
              <a:ext cx="2182277" cy="2167466"/>
            </a:xfrm>
            <a:prstGeom prst="downArrow">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xmlns="" id="{4EEC0B94-652F-41E4-9B57-A6705E9B6617}"/>
                </a:ext>
              </a:extLst>
            </p:cNvPr>
            <p:cNvSpPr/>
            <p:nvPr/>
          </p:nvSpPr>
          <p:spPr>
            <a:xfrm>
              <a:off x="3277601" y="1656079"/>
              <a:ext cx="2471967" cy="2275840"/>
            </a:xfrm>
            <a:custGeom>
              <a:avLst/>
              <a:gdLst>
                <a:gd name="connsiteX0" fmla="*/ 0 w 2471967"/>
                <a:gd name="connsiteY0" fmla="*/ 0 h 2275840"/>
                <a:gd name="connsiteX1" fmla="*/ 2471967 w 2471967"/>
                <a:gd name="connsiteY1" fmla="*/ 0 h 2275840"/>
                <a:gd name="connsiteX2" fmla="*/ 2471967 w 2471967"/>
                <a:gd name="connsiteY2" fmla="*/ 2275840 h 2275840"/>
                <a:gd name="connsiteX3" fmla="*/ 0 w 2471967"/>
                <a:gd name="connsiteY3" fmla="*/ 2275840 h 2275840"/>
                <a:gd name="connsiteX4" fmla="*/ 0 w 2471967"/>
                <a:gd name="connsiteY4" fmla="*/ 0 h 2275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1967" h="2275840">
                  <a:moveTo>
                    <a:pt x="0" y="0"/>
                  </a:moveTo>
                  <a:lnTo>
                    <a:pt x="2471967" y="0"/>
                  </a:lnTo>
                  <a:lnTo>
                    <a:pt x="2471967" y="2275840"/>
                  </a:lnTo>
                  <a:lnTo>
                    <a:pt x="0" y="22758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Font typeface="Wingdings" panose="05000000000000000000" pitchFamily="2" charset="2"/>
                <a:buNone/>
              </a:pPr>
              <a:r>
                <a:rPr lang="en-US" sz="1700" kern="1200" dirty="0">
                  <a:latin typeface="Bahnschrift Condensed" panose="020B0502040204020203" pitchFamily="34" charset="0"/>
                </a:rPr>
                <a:t>Al – </a:t>
              </a:r>
              <a:r>
                <a:rPr lang="en-US" sz="1700" kern="1200" dirty="0" err="1">
                  <a:latin typeface="Bahnschrift Condensed" panose="020B0502040204020203" pitchFamily="34" charset="0"/>
                </a:rPr>
                <a:t>Wadiah</a:t>
              </a:r>
              <a:r>
                <a:rPr lang="en-US" sz="1700" kern="1200" dirty="0">
                  <a:latin typeface="Bahnschrift Condensed" panose="020B0502040204020203" pitchFamily="34" charset="0"/>
                </a:rPr>
                <a:t> </a:t>
              </a:r>
              <a:r>
                <a:rPr lang="en-US" sz="1700" kern="1200" dirty="0" err="1">
                  <a:latin typeface="Bahnschrift Condensed" panose="020B0502040204020203" pitchFamily="34" charset="0"/>
                </a:rPr>
                <a:t>merupakan</a:t>
              </a:r>
              <a:r>
                <a:rPr lang="en-US" sz="1700" kern="1200" dirty="0">
                  <a:latin typeface="Bahnschrift Condensed" panose="020B0502040204020203" pitchFamily="34" charset="0"/>
                </a:rPr>
                <a:t> </a:t>
              </a:r>
              <a:r>
                <a:rPr lang="en-US" sz="1700" kern="1200" dirty="0" err="1">
                  <a:latin typeface="Bahnschrift Condensed" panose="020B0502040204020203" pitchFamily="34" charset="0"/>
                </a:rPr>
                <a:t>perjanjian</a:t>
              </a:r>
              <a:r>
                <a:rPr lang="en-US" sz="1700" kern="1200" dirty="0">
                  <a:latin typeface="Bahnschrift Condensed" panose="020B0502040204020203" pitchFamily="34" charset="0"/>
                </a:rPr>
                <a:t> </a:t>
              </a:r>
              <a:r>
                <a:rPr lang="en-US" sz="1700" kern="1200" dirty="0" err="1">
                  <a:latin typeface="Bahnschrift Condensed" panose="020B0502040204020203" pitchFamily="34" charset="0"/>
                </a:rPr>
                <a:t>antara</a:t>
              </a:r>
              <a:r>
                <a:rPr lang="en-US" sz="1700" kern="1200" dirty="0">
                  <a:latin typeface="Bahnschrift Condensed" panose="020B0502040204020203" pitchFamily="34" charset="0"/>
                </a:rPr>
                <a:t> </a:t>
              </a:r>
              <a:r>
                <a:rPr lang="en-US" sz="1700" kern="1200" dirty="0" err="1">
                  <a:latin typeface="Bahnschrift Condensed" panose="020B0502040204020203" pitchFamily="34" charset="0"/>
                </a:rPr>
                <a:t>pemilik</a:t>
              </a:r>
              <a:r>
                <a:rPr lang="en-US" sz="1700" kern="1200" dirty="0">
                  <a:latin typeface="Bahnschrift Condensed" panose="020B0502040204020203" pitchFamily="34" charset="0"/>
                </a:rPr>
                <a:t> </a:t>
              </a:r>
              <a:r>
                <a:rPr lang="en-US" sz="1700" kern="1200" dirty="0" err="1">
                  <a:latin typeface="Bahnschrift Condensed" panose="020B0502040204020203" pitchFamily="34" charset="0"/>
                </a:rPr>
                <a:t>uang</a:t>
              </a:r>
              <a:r>
                <a:rPr lang="en-US" sz="1700" kern="1200" dirty="0">
                  <a:latin typeface="Bahnschrift Condensed" panose="020B0502040204020203" pitchFamily="34" charset="0"/>
                </a:rPr>
                <a:t>/</a:t>
              </a:r>
              <a:r>
                <a:rPr lang="en-US" sz="1700" kern="1200" dirty="0" err="1">
                  <a:latin typeface="Bahnschrift Condensed" panose="020B0502040204020203" pitchFamily="34" charset="0"/>
                </a:rPr>
                <a:t>barang</a:t>
              </a:r>
              <a:r>
                <a:rPr lang="en-US" sz="1700" kern="1200" dirty="0">
                  <a:latin typeface="Bahnschrift Condensed" panose="020B0502040204020203" pitchFamily="34" charset="0"/>
                </a:rPr>
                <a:t> </a:t>
              </a:r>
              <a:r>
                <a:rPr lang="en-US" sz="1700" kern="1200" dirty="0" err="1">
                  <a:latin typeface="Bahnschrift Condensed" panose="020B0502040204020203" pitchFamily="34" charset="0"/>
                </a:rPr>
                <a:t>dengan</a:t>
              </a:r>
              <a:r>
                <a:rPr lang="en-US" sz="1700" kern="1200" dirty="0">
                  <a:latin typeface="Bahnschrift Condensed" panose="020B0502040204020203" pitchFamily="34" charset="0"/>
                </a:rPr>
                <a:t> </a:t>
              </a:r>
              <a:r>
                <a:rPr lang="en-US" sz="1700" kern="1200" dirty="0" err="1">
                  <a:latin typeface="Bahnschrift Condensed" panose="020B0502040204020203" pitchFamily="34" charset="0"/>
                </a:rPr>
                <a:t>pihak</a:t>
              </a:r>
              <a:r>
                <a:rPr lang="en-US" sz="1700" kern="1200" dirty="0">
                  <a:latin typeface="Bahnschrift Condensed" panose="020B0502040204020203" pitchFamily="34" charset="0"/>
                </a:rPr>
                <a:t> yang </a:t>
              </a:r>
              <a:r>
                <a:rPr lang="en-US" sz="1700" kern="1200" dirty="0" err="1">
                  <a:latin typeface="Bahnschrift Condensed" panose="020B0502040204020203" pitchFamily="34" charset="0"/>
                </a:rPr>
                <a:t>menyimpannya</a:t>
              </a:r>
              <a:r>
                <a:rPr lang="en-US" sz="1700" kern="1200" dirty="0">
                  <a:latin typeface="Bahnschrift Condensed" panose="020B0502040204020203" pitchFamily="34" charset="0"/>
                </a:rPr>
                <a:t> </a:t>
              </a:r>
              <a:r>
                <a:rPr lang="en-US" sz="1700" kern="1200" dirty="0" err="1">
                  <a:latin typeface="Bahnschrift Condensed" panose="020B0502040204020203" pitchFamily="34" charset="0"/>
                </a:rPr>
                <a:t>dimana</a:t>
              </a:r>
              <a:r>
                <a:rPr lang="en-US" sz="1700" kern="1200" dirty="0">
                  <a:latin typeface="Bahnschrift Condensed" panose="020B0502040204020203" pitchFamily="34" charset="0"/>
                </a:rPr>
                <a:t> </a:t>
              </a:r>
              <a:r>
                <a:rPr lang="en-US" sz="1700" kern="1200" dirty="0" err="1">
                  <a:latin typeface="Bahnschrift Condensed" panose="020B0502040204020203" pitchFamily="34" charset="0"/>
                </a:rPr>
                <a:t>pihak</a:t>
              </a:r>
              <a:r>
                <a:rPr lang="en-US" sz="1700" kern="1200" dirty="0">
                  <a:latin typeface="Bahnschrift Condensed" panose="020B0502040204020203" pitchFamily="34" charset="0"/>
                </a:rPr>
                <a:t> </a:t>
              </a:r>
              <a:r>
                <a:rPr lang="en-US" sz="1700" kern="1200" dirty="0" err="1">
                  <a:latin typeface="Bahnschrift Condensed" panose="020B0502040204020203" pitchFamily="34" charset="0"/>
                </a:rPr>
                <a:t>terakhir</a:t>
              </a:r>
              <a:r>
                <a:rPr lang="en-US" sz="1700" kern="1200" dirty="0">
                  <a:latin typeface="Bahnschrift Condensed" panose="020B0502040204020203" pitchFamily="34" charset="0"/>
                </a:rPr>
                <a:t> </a:t>
              </a:r>
              <a:r>
                <a:rPr lang="en-US" sz="1700" kern="1200" dirty="0" err="1">
                  <a:latin typeface="Bahnschrift Condensed" panose="020B0502040204020203" pitchFamily="34" charset="0"/>
                </a:rPr>
                <a:t>akan</a:t>
              </a:r>
              <a:r>
                <a:rPr lang="en-US" sz="1700" kern="1200" dirty="0">
                  <a:latin typeface="Bahnschrift Condensed" panose="020B0502040204020203" pitchFamily="34" charset="0"/>
                </a:rPr>
                <a:t> </a:t>
              </a:r>
              <a:r>
                <a:rPr lang="en-US" sz="1700" kern="1200" dirty="0" err="1">
                  <a:latin typeface="Bahnschrift Condensed" panose="020B0502040204020203" pitchFamily="34" charset="0"/>
                </a:rPr>
                <a:t>menyimpan</a:t>
              </a:r>
              <a:r>
                <a:rPr lang="en-US" sz="1700" kern="1200" dirty="0">
                  <a:latin typeface="Bahnschrift Condensed" panose="020B0502040204020203" pitchFamily="34" charset="0"/>
                </a:rPr>
                <a:t> dan </a:t>
              </a:r>
              <a:r>
                <a:rPr lang="en-US" sz="1700" kern="1200" dirty="0" err="1">
                  <a:latin typeface="Bahnschrift Condensed" panose="020B0502040204020203" pitchFamily="34" charset="0"/>
                </a:rPr>
                <a:t>menjaga</a:t>
              </a:r>
              <a:r>
                <a:rPr lang="en-US" sz="1700" kern="1200" dirty="0">
                  <a:latin typeface="Bahnschrift Condensed" panose="020B0502040204020203" pitchFamily="34" charset="0"/>
                </a:rPr>
                <a:t> </a:t>
              </a:r>
              <a:r>
                <a:rPr lang="en-US" sz="1700" kern="1200" dirty="0" err="1">
                  <a:latin typeface="Bahnschrift Condensed" panose="020B0502040204020203" pitchFamily="34" charset="0"/>
                </a:rPr>
                <a:t>uang</a:t>
              </a:r>
              <a:r>
                <a:rPr lang="en-US" sz="1700" kern="1200" dirty="0">
                  <a:latin typeface="Bahnschrift Condensed" panose="020B0502040204020203" pitchFamily="34" charset="0"/>
                </a:rPr>
                <a:t>/</a:t>
              </a:r>
              <a:r>
                <a:rPr lang="en-US" sz="1700" kern="1200" dirty="0" err="1">
                  <a:latin typeface="Bahnschrift Condensed" panose="020B0502040204020203" pitchFamily="34" charset="0"/>
                </a:rPr>
                <a:t>barang</a:t>
              </a:r>
              <a:r>
                <a:rPr lang="en-US" sz="1700" kern="1200" dirty="0">
                  <a:latin typeface="Bahnschrift Condensed" panose="020B0502040204020203" pitchFamily="34" charset="0"/>
                </a:rPr>
                <a:t> yang </a:t>
              </a:r>
              <a:r>
                <a:rPr lang="en-US" sz="1700" kern="1200" dirty="0" err="1">
                  <a:latin typeface="Bahnschrift Condensed" panose="020B0502040204020203" pitchFamily="34" charset="0"/>
                </a:rPr>
                <a:t>didepositokan</a:t>
              </a:r>
              <a:r>
                <a:rPr lang="en-US" sz="1700" kern="1200" dirty="0">
                  <a:latin typeface="Bahnschrift Condensed" panose="020B0502040204020203" pitchFamily="34" charset="0"/>
                </a:rPr>
                <a:t>.</a:t>
              </a:r>
              <a:endParaRPr lang="en-ID" sz="1700" kern="1200" dirty="0"/>
            </a:p>
          </p:txBody>
        </p:sp>
        <p:sp>
          <p:nvSpPr>
            <p:cNvPr id="11" name="Arrow: Up 10">
              <a:extLst>
                <a:ext uri="{FF2B5EF4-FFF2-40B4-BE49-F238E27FC236}">
                  <a16:creationId xmlns:a16="http://schemas.microsoft.com/office/drawing/2014/main" xmlns="" id="{1A76DE77-B934-47D5-9A83-5AEAFF9B6937}"/>
                </a:ext>
              </a:extLst>
            </p:cNvPr>
            <p:cNvSpPr/>
            <p:nvPr/>
          </p:nvSpPr>
          <p:spPr>
            <a:xfrm>
              <a:off x="4219069" y="4419599"/>
              <a:ext cx="2182277" cy="2167466"/>
            </a:xfrm>
            <a:prstGeom prst="upArrow">
              <a:avLst/>
            </a:prstGeom>
            <a:solidFill>
              <a:schemeClr val="accent2">
                <a:lumMod val="75000"/>
              </a:schemeClr>
            </a:solidFill>
          </p:spPr>
          <p:style>
            <a:lnRef idx="2">
              <a:schemeClr val="lt1">
                <a:hueOff val="0"/>
                <a:satOff val="0"/>
                <a:lumOff val="0"/>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sp>
        <p:sp>
          <p:nvSpPr>
            <p:cNvPr id="12" name="Freeform: Shape 11">
              <a:extLst>
                <a:ext uri="{FF2B5EF4-FFF2-40B4-BE49-F238E27FC236}">
                  <a16:creationId xmlns:a16="http://schemas.microsoft.com/office/drawing/2014/main" xmlns="" id="{7CA50E31-9FCA-4F03-B240-82D0C1895424}"/>
                </a:ext>
              </a:extLst>
            </p:cNvPr>
            <p:cNvSpPr/>
            <p:nvPr/>
          </p:nvSpPr>
          <p:spPr>
            <a:xfrm>
              <a:off x="1704297" y="4551882"/>
              <a:ext cx="2327762" cy="2275840"/>
            </a:xfrm>
            <a:custGeom>
              <a:avLst/>
              <a:gdLst>
                <a:gd name="connsiteX0" fmla="*/ 0 w 2327762"/>
                <a:gd name="connsiteY0" fmla="*/ 0 h 2275840"/>
                <a:gd name="connsiteX1" fmla="*/ 2327762 w 2327762"/>
                <a:gd name="connsiteY1" fmla="*/ 0 h 2275840"/>
                <a:gd name="connsiteX2" fmla="*/ 2327762 w 2327762"/>
                <a:gd name="connsiteY2" fmla="*/ 2275840 h 2275840"/>
                <a:gd name="connsiteX3" fmla="*/ 0 w 2327762"/>
                <a:gd name="connsiteY3" fmla="*/ 2275840 h 2275840"/>
                <a:gd name="connsiteX4" fmla="*/ 0 w 2327762"/>
                <a:gd name="connsiteY4" fmla="*/ 0 h 2275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7762" h="2275840">
                  <a:moveTo>
                    <a:pt x="0" y="0"/>
                  </a:moveTo>
                  <a:lnTo>
                    <a:pt x="2327762" y="0"/>
                  </a:lnTo>
                  <a:lnTo>
                    <a:pt x="2327762" y="2275840"/>
                  </a:lnTo>
                  <a:lnTo>
                    <a:pt x="0" y="22758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sv-SE" altLang="en-US" sz="1700" kern="1200" dirty="0">
                  <a:latin typeface="Bahnschrift Condensed" panose="020B0502040204020203" pitchFamily="34" charset="0"/>
                </a:rPr>
                <a:t>Dengan catatan kapanpun titipan diambil pihak penerima titipan wajib menyerahkan kembali uang/barang titipan tersebut dan yang dititipi menjadi penjamin pengembalian  barang titipan.</a:t>
              </a:r>
              <a:endParaRPr lang="en-US" sz="1700" kern="1200" dirty="0">
                <a:latin typeface="Bahnschrift Condensed" panose="020B0502040204020203" pitchFamily="34" charset="0"/>
              </a:endParaRPr>
            </a:p>
          </p:txBody>
        </p:sp>
      </p:grpSp>
      <p:sp>
        <p:nvSpPr>
          <p:cNvPr id="18" name="TextBox 17">
            <a:extLst>
              <a:ext uri="{FF2B5EF4-FFF2-40B4-BE49-F238E27FC236}">
                <a16:creationId xmlns:a16="http://schemas.microsoft.com/office/drawing/2014/main" xmlns="" id="{E32660C6-4535-4137-98E0-397D94CB8E9F}"/>
              </a:ext>
            </a:extLst>
          </p:cNvPr>
          <p:cNvSpPr txBox="1"/>
          <p:nvPr/>
        </p:nvSpPr>
        <p:spPr>
          <a:xfrm>
            <a:off x="963053" y="582009"/>
            <a:ext cx="5132947" cy="523220"/>
          </a:xfrm>
          <a:prstGeom prst="rect">
            <a:avLst/>
          </a:prstGeom>
          <a:noFill/>
          <a:ln>
            <a:noFill/>
          </a:ln>
        </p:spPr>
        <p:txBody>
          <a:bodyPr wrap="square" rtlCol="0">
            <a:spAutoFit/>
          </a:bodyPr>
          <a:lstStyle/>
          <a:p>
            <a:pPr algn="ctr"/>
            <a:r>
              <a:rPr lang="en-US" sz="2800" dirty="0">
                <a:latin typeface="+mj-lt"/>
              </a:rPr>
              <a:t>Al - </a:t>
            </a:r>
            <a:r>
              <a:rPr lang="en-US" sz="2800" dirty="0" err="1">
                <a:latin typeface="+mj-lt"/>
              </a:rPr>
              <a:t>Wadiah</a:t>
            </a:r>
            <a:endParaRPr lang="en-ID" sz="2800" dirty="0">
              <a:latin typeface="+mj-lt"/>
            </a:endParaRPr>
          </a:p>
        </p:txBody>
      </p:sp>
      <p:sp>
        <p:nvSpPr>
          <p:cNvPr id="19" name="TextBox 18">
            <a:extLst>
              <a:ext uri="{FF2B5EF4-FFF2-40B4-BE49-F238E27FC236}">
                <a16:creationId xmlns:a16="http://schemas.microsoft.com/office/drawing/2014/main" xmlns="" id="{1ECE602F-033C-47DC-8C35-68DC8B70D19F}"/>
              </a:ext>
            </a:extLst>
          </p:cNvPr>
          <p:cNvSpPr txBox="1"/>
          <p:nvPr/>
        </p:nvSpPr>
        <p:spPr>
          <a:xfrm>
            <a:off x="6810099" y="564593"/>
            <a:ext cx="5138829" cy="540636"/>
          </a:xfrm>
          <a:prstGeom prst="rect">
            <a:avLst/>
          </a:prstGeom>
          <a:noFill/>
        </p:spPr>
        <p:txBody>
          <a:bodyPr wrap="square" rtlCol="0">
            <a:spAutoFit/>
          </a:bodyPr>
          <a:lstStyle/>
          <a:p>
            <a:pPr algn="ctr"/>
            <a:r>
              <a:rPr lang="en-US" sz="2800" dirty="0" err="1">
                <a:latin typeface="+mj-lt"/>
              </a:rPr>
              <a:t>Jenis</a:t>
            </a:r>
            <a:r>
              <a:rPr lang="en-US" sz="2800" dirty="0">
                <a:latin typeface="+mj-lt"/>
              </a:rPr>
              <a:t> </a:t>
            </a:r>
            <a:r>
              <a:rPr lang="en-US" sz="2800" dirty="0" err="1">
                <a:latin typeface="+mj-lt"/>
              </a:rPr>
              <a:t>Wadiah</a:t>
            </a:r>
            <a:endParaRPr lang="en-ID" sz="2800" dirty="0">
              <a:latin typeface="+mj-lt"/>
            </a:endParaRPr>
          </a:p>
        </p:txBody>
      </p:sp>
      <p:sp>
        <p:nvSpPr>
          <p:cNvPr id="20" name="Slide Number Placeholder 19">
            <a:extLst>
              <a:ext uri="{FF2B5EF4-FFF2-40B4-BE49-F238E27FC236}">
                <a16:creationId xmlns:a16="http://schemas.microsoft.com/office/drawing/2014/main" xmlns="" id="{77D63363-39FC-4818-AF66-BAA362032306}"/>
              </a:ext>
            </a:extLst>
          </p:cNvPr>
          <p:cNvSpPr>
            <a:spLocks noGrp="1"/>
          </p:cNvSpPr>
          <p:nvPr>
            <p:ph type="sldNum" sz="quarter" idx="12"/>
          </p:nvPr>
        </p:nvSpPr>
        <p:spPr/>
        <p:txBody>
          <a:bodyPr/>
          <a:lstStyle/>
          <a:p>
            <a:fld id="{B38049E5-7B53-4E85-8972-7D6C4BCE5BB9}" type="slidenum">
              <a:rPr lang="en-US" noProof="0" smtClean="0"/>
              <a:t>25</a:t>
            </a:fld>
            <a:endParaRPr lang="en-US" noProof="0" dirty="0"/>
          </a:p>
        </p:txBody>
      </p:sp>
      <p:pic>
        <p:nvPicPr>
          <p:cNvPr id="6146" name="Picture 2" descr="Sharing Product BPRS Buana Mitra Perwira Bulan Agustus 2018 - BPRS Buana  Mitra Perwira">
            <a:extLst>
              <a:ext uri="{FF2B5EF4-FFF2-40B4-BE49-F238E27FC236}">
                <a16:creationId xmlns:a16="http://schemas.microsoft.com/office/drawing/2014/main" xmlns="" id="{9E61D873-AD78-4DA0-8817-203E36CE91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413" y="1358493"/>
            <a:ext cx="2327762" cy="218419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nformasi Pajak | Info Training Pajak | Artikel Pajak | Konsultasi Pajak:  Penyerahan Hak Atas Barang Kena Pajak Karena Suatu Perjanjian">
            <a:extLst>
              <a:ext uri="{FF2B5EF4-FFF2-40B4-BE49-F238E27FC236}">
                <a16:creationId xmlns:a16="http://schemas.microsoft.com/office/drawing/2014/main" xmlns="" id="{BE2A73A5-B953-4C99-B1FA-BEEE87EE2D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46"/>
          <a:stretch/>
        </p:blipFill>
        <p:spPr bwMode="auto">
          <a:xfrm>
            <a:off x="4028286" y="4115508"/>
            <a:ext cx="2327762" cy="2337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920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AE0765F-EFE8-4ADB-BE03-E93BED3F4E79}"/>
              </a:ext>
            </a:extLst>
          </p:cNvPr>
          <p:cNvSpPr txBox="1"/>
          <p:nvPr/>
        </p:nvSpPr>
        <p:spPr>
          <a:xfrm>
            <a:off x="873760" y="352573"/>
            <a:ext cx="11074400" cy="6168906"/>
          </a:xfrm>
          <a:prstGeom prst="rect">
            <a:avLst/>
          </a:prstGeom>
          <a:solidFill>
            <a:schemeClr val="bg1"/>
          </a:solidFill>
        </p:spPr>
        <p:txBody>
          <a:bodyPr wrap="square" rtlCol="0">
            <a:spAutoFit/>
          </a:bodyPr>
          <a:lstStyle/>
          <a:p>
            <a:endParaRPr lang="en-ID" dirty="0"/>
          </a:p>
        </p:txBody>
      </p:sp>
      <p:sp>
        <p:nvSpPr>
          <p:cNvPr id="2" name="Slide Number Placeholder 1">
            <a:extLst>
              <a:ext uri="{FF2B5EF4-FFF2-40B4-BE49-F238E27FC236}">
                <a16:creationId xmlns:a16="http://schemas.microsoft.com/office/drawing/2014/main" xmlns="" id="{4A49DB92-9C7F-47A4-AC16-1BBFBDF2B2CF}"/>
              </a:ext>
            </a:extLst>
          </p:cNvPr>
          <p:cNvSpPr>
            <a:spLocks noGrp="1"/>
          </p:cNvSpPr>
          <p:nvPr>
            <p:ph type="sldNum" sz="quarter" idx="12"/>
          </p:nvPr>
        </p:nvSpPr>
        <p:spPr/>
        <p:txBody>
          <a:bodyPr/>
          <a:lstStyle/>
          <a:p>
            <a:fld id="{B38049E5-7B53-4E85-8972-7D6C4BCE5BB9}" type="slidenum">
              <a:rPr lang="en-US" noProof="0" smtClean="0"/>
              <a:t>26</a:t>
            </a:fld>
            <a:endParaRPr lang="en-US" noProof="0" dirty="0"/>
          </a:p>
        </p:txBody>
      </p:sp>
      <p:grpSp>
        <p:nvGrpSpPr>
          <p:cNvPr id="54" name="Group 53">
            <a:extLst>
              <a:ext uri="{FF2B5EF4-FFF2-40B4-BE49-F238E27FC236}">
                <a16:creationId xmlns:a16="http://schemas.microsoft.com/office/drawing/2014/main" xmlns="" id="{C586EC75-DB96-4959-8626-24F6AFC0FEF8}"/>
              </a:ext>
            </a:extLst>
          </p:cNvPr>
          <p:cNvGrpSpPr/>
          <p:nvPr/>
        </p:nvGrpSpPr>
        <p:grpSpPr>
          <a:xfrm>
            <a:off x="1169189" y="1643458"/>
            <a:ext cx="3937571" cy="3583138"/>
            <a:chOff x="1473797" y="1642219"/>
            <a:chExt cx="3937571" cy="3583138"/>
          </a:xfrm>
        </p:grpSpPr>
        <p:sp>
          <p:nvSpPr>
            <p:cNvPr id="25" name="Rectangle 20">
              <a:extLst>
                <a:ext uri="{FF2B5EF4-FFF2-40B4-BE49-F238E27FC236}">
                  <a16:creationId xmlns:a16="http://schemas.microsoft.com/office/drawing/2014/main" xmlns="" id="{2B41B774-ABA3-4E3A-B8F4-F2CD31E3217B}"/>
                </a:ext>
              </a:extLst>
            </p:cNvPr>
            <p:cNvSpPr>
              <a:spLocks noChangeArrowheads="1"/>
            </p:cNvSpPr>
            <p:nvPr/>
          </p:nvSpPr>
          <p:spPr bwMode="auto">
            <a:xfrm>
              <a:off x="1473797" y="2931943"/>
              <a:ext cx="1226524" cy="763900"/>
            </a:xfrm>
            <a:prstGeom prst="rect">
              <a:avLst/>
            </a:prstGeom>
            <a:solidFill>
              <a:srgbClr val="FFFFFF"/>
            </a:solidFill>
            <a:ln w="9525">
              <a:solidFill>
                <a:srgbClr val="000000"/>
              </a:solidFill>
              <a:miter lim="800000"/>
              <a:headEnd/>
              <a:tailEnd/>
            </a:ln>
          </p:spPr>
          <p:txBody>
            <a:bodyPr anchor="ctr"/>
            <a:lstStyle/>
            <a:p>
              <a:pPr algn="ctr"/>
              <a:r>
                <a:rPr lang="en-US" altLang="en-US" sz="1600" dirty="0" err="1">
                  <a:latin typeface="Bahnschrift Condensed" panose="020B0502040204020203" pitchFamily="34" charset="0"/>
                </a:rPr>
                <a:t>Muwaddi</a:t>
              </a:r>
              <a:r>
                <a:rPr lang="en-US" altLang="en-US" sz="1600" dirty="0">
                  <a:latin typeface="Bahnschrift Condensed" panose="020B0502040204020203" pitchFamily="34" charset="0"/>
                </a:rPr>
                <a:t>’</a:t>
              </a:r>
            </a:p>
          </p:txBody>
        </p:sp>
        <p:grpSp>
          <p:nvGrpSpPr>
            <p:cNvPr id="50" name="Group 49">
              <a:extLst>
                <a:ext uri="{FF2B5EF4-FFF2-40B4-BE49-F238E27FC236}">
                  <a16:creationId xmlns:a16="http://schemas.microsoft.com/office/drawing/2014/main" xmlns="" id="{0BFB665B-BA4B-4FAA-88B5-46513505A61C}"/>
                </a:ext>
              </a:extLst>
            </p:cNvPr>
            <p:cNvGrpSpPr/>
            <p:nvPr/>
          </p:nvGrpSpPr>
          <p:grpSpPr>
            <a:xfrm>
              <a:off x="2093409" y="1642219"/>
              <a:ext cx="3317959" cy="3583138"/>
              <a:chOff x="2139325" y="1642219"/>
              <a:chExt cx="4180237" cy="3583138"/>
            </a:xfrm>
          </p:grpSpPr>
          <p:sp>
            <p:nvSpPr>
              <p:cNvPr id="24" name="Rectangle 19">
                <a:extLst>
                  <a:ext uri="{FF2B5EF4-FFF2-40B4-BE49-F238E27FC236}">
                    <a16:creationId xmlns:a16="http://schemas.microsoft.com/office/drawing/2014/main" xmlns="" id="{DFD48D98-1B13-4F8B-B1A6-1447BFF5BAE6}"/>
                  </a:ext>
                </a:extLst>
              </p:cNvPr>
              <p:cNvSpPr>
                <a:spLocks noChangeArrowheads="1"/>
              </p:cNvSpPr>
              <p:nvPr/>
            </p:nvSpPr>
            <p:spPr bwMode="auto">
              <a:xfrm>
                <a:off x="4739680" y="2931943"/>
                <a:ext cx="1579882" cy="763900"/>
              </a:xfrm>
              <a:prstGeom prst="rect">
                <a:avLst/>
              </a:prstGeom>
              <a:solidFill>
                <a:srgbClr val="FFFFFF"/>
              </a:solidFill>
              <a:ln w="9525">
                <a:solidFill>
                  <a:srgbClr val="000000"/>
                </a:solidFill>
                <a:miter lim="800000"/>
                <a:headEnd/>
                <a:tailEnd/>
              </a:ln>
            </p:spPr>
            <p:txBody>
              <a:bodyPr anchor="ctr"/>
              <a:lstStyle/>
              <a:p>
                <a:pPr algn="ctr"/>
                <a:r>
                  <a:rPr lang="en-US" altLang="en-US" sz="1600" dirty="0" err="1">
                    <a:latin typeface="Bahnschrift Condensed" panose="020B0502040204020203" pitchFamily="34" charset="0"/>
                  </a:rPr>
                  <a:t>Mustawda</a:t>
                </a:r>
                <a:r>
                  <a:rPr lang="en-US" altLang="en-US" sz="1600" dirty="0">
                    <a:latin typeface="Bahnschrift Condensed" panose="020B0502040204020203" pitchFamily="34" charset="0"/>
                  </a:rPr>
                  <a:t>’</a:t>
                </a:r>
              </a:p>
            </p:txBody>
          </p:sp>
          <p:cxnSp>
            <p:nvCxnSpPr>
              <p:cNvPr id="26" name="AutoShape 21">
                <a:extLst>
                  <a:ext uri="{FF2B5EF4-FFF2-40B4-BE49-F238E27FC236}">
                    <a16:creationId xmlns:a16="http://schemas.microsoft.com/office/drawing/2014/main" xmlns="" id="{A6A1A6BE-DADD-40BB-9715-761C273DD4DA}"/>
                  </a:ext>
                </a:extLst>
              </p:cNvPr>
              <p:cNvCxnSpPr>
                <a:cxnSpLocks noChangeShapeType="1"/>
                <a:stCxn id="25" idx="3"/>
                <a:endCxn id="24" idx="1"/>
              </p:cNvCxnSpPr>
              <p:nvPr/>
            </p:nvCxnSpPr>
            <p:spPr bwMode="auto">
              <a:xfrm>
                <a:off x="2903963" y="3313893"/>
                <a:ext cx="1835717" cy="0"/>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7" name="AutoShape 22">
                <a:extLst>
                  <a:ext uri="{FF2B5EF4-FFF2-40B4-BE49-F238E27FC236}">
                    <a16:creationId xmlns:a16="http://schemas.microsoft.com/office/drawing/2014/main" xmlns="" id="{06275883-3748-434D-9659-58921C0FD188}"/>
                  </a:ext>
                </a:extLst>
              </p:cNvPr>
              <p:cNvCxnSpPr>
                <a:cxnSpLocks noChangeShapeType="1"/>
                <a:stCxn id="24" idx="2"/>
                <a:endCxn id="25" idx="2"/>
              </p:cNvCxnSpPr>
              <p:nvPr/>
            </p:nvCxnSpPr>
            <p:spPr bwMode="auto">
              <a:xfrm rot="5400000">
                <a:off x="3832124" y="1996695"/>
                <a:ext cx="12700" cy="3398296"/>
              </a:xfrm>
              <a:prstGeom prst="bentConnector3">
                <a:avLst>
                  <a:gd name="adj1" fmla="val 1800000"/>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28" name="AutoShape 23">
                <a:extLst>
                  <a:ext uri="{FF2B5EF4-FFF2-40B4-BE49-F238E27FC236}">
                    <a16:creationId xmlns:a16="http://schemas.microsoft.com/office/drawing/2014/main" xmlns="" id="{E1E0E95B-51AD-4AC4-822B-DC92271C538A}"/>
                  </a:ext>
                </a:extLst>
              </p:cNvPr>
              <p:cNvCxnSpPr>
                <a:cxnSpLocks noChangeShapeType="1"/>
                <a:stCxn id="25" idx="0"/>
                <a:endCxn id="24" idx="0"/>
              </p:cNvCxnSpPr>
              <p:nvPr/>
            </p:nvCxnSpPr>
            <p:spPr bwMode="auto">
              <a:xfrm rot="5400000" flipH="1" flipV="1">
                <a:off x="3832123" y="1232795"/>
                <a:ext cx="12700" cy="3398296"/>
              </a:xfrm>
              <a:prstGeom prst="bentConnector3">
                <a:avLst>
                  <a:gd name="adj1" fmla="val 1800000"/>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29" name="Rectangle 24">
                <a:extLst>
                  <a:ext uri="{FF2B5EF4-FFF2-40B4-BE49-F238E27FC236}">
                    <a16:creationId xmlns:a16="http://schemas.microsoft.com/office/drawing/2014/main" xmlns="" id="{5979F901-6C65-4F7B-9352-A6E12EE1F290}"/>
                  </a:ext>
                </a:extLst>
              </p:cNvPr>
              <p:cNvSpPr>
                <a:spLocks noChangeArrowheads="1"/>
              </p:cNvSpPr>
              <p:nvPr/>
            </p:nvSpPr>
            <p:spPr bwMode="auto">
              <a:xfrm>
                <a:off x="2690070" y="1642219"/>
                <a:ext cx="2412741" cy="532675"/>
              </a:xfrm>
              <a:prstGeom prst="rect">
                <a:avLst/>
              </a:prstGeom>
              <a:solidFill>
                <a:srgbClr val="FFFFFF"/>
              </a:solidFill>
              <a:ln w="9525">
                <a:solidFill>
                  <a:srgbClr val="000000"/>
                </a:solidFill>
                <a:miter lim="800000"/>
                <a:headEnd/>
                <a:tailEnd/>
              </a:ln>
            </p:spPr>
            <p:txBody>
              <a:bodyPr anchor="ctr"/>
              <a:lstStyle/>
              <a:p>
                <a:pPr algn="ctr"/>
                <a:r>
                  <a:rPr lang="en-US" altLang="en-US" sz="1600" dirty="0" err="1">
                    <a:latin typeface="Bahnschrift Condensed" panose="020B0502040204020203" pitchFamily="34" charset="0"/>
                  </a:rPr>
                  <a:t>Penyerahan</a:t>
                </a:r>
                <a:r>
                  <a:rPr lang="en-US" altLang="en-US" sz="1600" dirty="0">
                    <a:latin typeface="Bahnschrift Condensed" panose="020B0502040204020203" pitchFamily="34" charset="0"/>
                  </a:rPr>
                  <a:t> </a:t>
                </a:r>
                <a:r>
                  <a:rPr lang="en-US" altLang="en-US" sz="1600" dirty="0" err="1">
                    <a:latin typeface="Bahnschrift Condensed" panose="020B0502040204020203" pitchFamily="34" charset="0"/>
                  </a:rPr>
                  <a:t>barang</a:t>
                </a:r>
                <a:endParaRPr lang="en-US" altLang="en-US" sz="1600" dirty="0">
                  <a:latin typeface="Bahnschrift Condensed" panose="020B0502040204020203" pitchFamily="34" charset="0"/>
                </a:endParaRPr>
              </a:p>
            </p:txBody>
          </p:sp>
          <p:sp>
            <p:nvSpPr>
              <p:cNvPr id="30" name="Rectangle 25">
                <a:extLst>
                  <a:ext uri="{FF2B5EF4-FFF2-40B4-BE49-F238E27FC236}">
                    <a16:creationId xmlns:a16="http://schemas.microsoft.com/office/drawing/2014/main" xmlns="" id="{E59A3150-B119-48F7-87BE-160257656DE1}"/>
                  </a:ext>
                </a:extLst>
              </p:cNvPr>
              <p:cNvSpPr>
                <a:spLocks noChangeArrowheads="1"/>
              </p:cNvSpPr>
              <p:nvPr/>
            </p:nvSpPr>
            <p:spPr bwMode="auto">
              <a:xfrm>
                <a:off x="3096817" y="2931943"/>
                <a:ext cx="1352120" cy="551515"/>
              </a:xfrm>
              <a:prstGeom prst="rect">
                <a:avLst/>
              </a:prstGeom>
              <a:solidFill>
                <a:srgbClr val="FFFFFF"/>
              </a:solidFill>
              <a:ln w="9525">
                <a:solidFill>
                  <a:srgbClr val="000000"/>
                </a:solidFill>
                <a:miter lim="800000"/>
                <a:headEnd/>
                <a:tailEnd/>
              </a:ln>
            </p:spPr>
            <p:txBody>
              <a:bodyPr anchor="ctr"/>
              <a:lstStyle/>
              <a:p>
                <a:pPr algn="ctr"/>
                <a:r>
                  <a:rPr lang="en-US" altLang="en-US" sz="1600" dirty="0" err="1">
                    <a:latin typeface="Bahnschrift Condensed" panose="020B0502040204020203" pitchFamily="34" charset="0"/>
                  </a:rPr>
                  <a:t>Akad</a:t>
                </a:r>
                <a:r>
                  <a:rPr lang="en-US" altLang="en-US" sz="1600" dirty="0">
                    <a:latin typeface="Bahnschrift Condensed" panose="020B0502040204020203" pitchFamily="34" charset="0"/>
                  </a:rPr>
                  <a:t> </a:t>
                </a:r>
                <a:r>
                  <a:rPr lang="en-US" altLang="en-US" sz="1600" dirty="0" err="1">
                    <a:latin typeface="Bahnschrift Condensed" panose="020B0502040204020203" pitchFamily="34" charset="0"/>
                  </a:rPr>
                  <a:t>wadi’ah</a:t>
                </a:r>
                <a:endParaRPr lang="en-US" altLang="en-US" sz="1600" dirty="0">
                  <a:latin typeface="Bahnschrift Condensed" panose="020B0502040204020203" pitchFamily="34" charset="0"/>
                </a:endParaRPr>
              </a:p>
            </p:txBody>
          </p:sp>
          <p:sp>
            <p:nvSpPr>
              <p:cNvPr id="31" name="Rectangle 26">
                <a:extLst>
                  <a:ext uri="{FF2B5EF4-FFF2-40B4-BE49-F238E27FC236}">
                    <a16:creationId xmlns:a16="http://schemas.microsoft.com/office/drawing/2014/main" xmlns="" id="{8A5CD3D3-33A5-47F9-B30F-A3A806D8A1EE}"/>
                  </a:ext>
                </a:extLst>
              </p:cNvPr>
              <p:cNvSpPr>
                <a:spLocks noChangeArrowheads="1"/>
              </p:cNvSpPr>
              <p:nvPr/>
            </p:nvSpPr>
            <p:spPr bwMode="auto">
              <a:xfrm>
                <a:off x="2545371" y="4536819"/>
                <a:ext cx="2552117" cy="688538"/>
              </a:xfrm>
              <a:prstGeom prst="rect">
                <a:avLst/>
              </a:prstGeom>
              <a:solidFill>
                <a:srgbClr val="FFFFFF"/>
              </a:solidFill>
              <a:ln w="9525">
                <a:solidFill>
                  <a:srgbClr val="000000"/>
                </a:solidFill>
                <a:miter lim="800000"/>
                <a:headEnd/>
                <a:tailEnd/>
              </a:ln>
            </p:spPr>
            <p:txBody>
              <a:bodyPr anchor="ctr"/>
              <a:lstStyle/>
              <a:p>
                <a:pPr algn="ctr"/>
                <a:r>
                  <a:rPr lang="en-US" altLang="en-US" sz="1600" dirty="0" err="1">
                    <a:latin typeface="Bahnschrift Condensed" panose="020B0502040204020203" pitchFamily="34" charset="0"/>
                  </a:rPr>
                  <a:t>Pengembalian</a:t>
                </a:r>
                <a:r>
                  <a:rPr lang="en-US" altLang="en-US" sz="1600" dirty="0">
                    <a:latin typeface="Bahnschrift Condensed" panose="020B0502040204020203" pitchFamily="34" charset="0"/>
                  </a:rPr>
                  <a:t> </a:t>
                </a:r>
                <a:r>
                  <a:rPr lang="en-US" altLang="en-US" sz="1600" dirty="0" err="1">
                    <a:latin typeface="Bahnschrift Condensed" panose="020B0502040204020203" pitchFamily="34" charset="0"/>
                  </a:rPr>
                  <a:t>barang</a:t>
                </a:r>
                <a:r>
                  <a:rPr lang="en-US" altLang="en-US" sz="1600" dirty="0">
                    <a:latin typeface="Bahnschrift Condensed" panose="020B0502040204020203" pitchFamily="34" charset="0"/>
                  </a:rPr>
                  <a:t> </a:t>
                </a:r>
                <a:r>
                  <a:rPr lang="en-US" altLang="en-US" sz="1600" dirty="0" err="1">
                    <a:latin typeface="Bahnschrift Condensed" panose="020B0502040204020203" pitchFamily="34" charset="0"/>
                  </a:rPr>
                  <a:t>saat</a:t>
                </a:r>
                <a:r>
                  <a:rPr lang="en-US" altLang="en-US" sz="1600" dirty="0">
                    <a:latin typeface="Bahnschrift Condensed" panose="020B0502040204020203" pitchFamily="34" charset="0"/>
                  </a:rPr>
                  <a:t> </a:t>
                </a:r>
                <a:r>
                  <a:rPr lang="en-US" altLang="en-US" sz="1600" dirty="0" err="1">
                    <a:latin typeface="Bahnschrift Condensed" panose="020B0502040204020203" pitchFamily="34" charset="0"/>
                  </a:rPr>
                  <a:t>diminta</a:t>
                </a:r>
                <a:endParaRPr lang="en-US" altLang="en-US" sz="1600" dirty="0">
                  <a:latin typeface="Bahnschrift Condensed" panose="020B0502040204020203" pitchFamily="34" charset="0"/>
                </a:endParaRPr>
              </a:p>
            </p:txBody>
          </p:sp>
        </p:grpSp>
      </p:grpSp>
      <p:sp>
        <p:nvSpPr>
          <p:cNvPr id="33" name="Rectangle 19">
            <a:extLst>
              <a:ext uri="{FF2B5EF4-FFF2-40B4-BE49-F238E27FC236}">
                <a16:creationId xmlns:a16="http://schemas.microsoft.com/office/drawing/2014/main" xmlns="" id="{76A4123A-16CB-4A80-9063-F5A5E233BA46}"/>
              </a:ext>
            </a:extLst>
          </p:cNvPr>
          <p:cNvSpPr>
            <a:spLocks noChangeArrowheads="1"/>
          </p:cNvSpPr>
          <p:nvPr/>
        </p:nvSpPr>
        <p:spPr bwMode="auto">
          <a:xfrm>
            <a:off x="5943169" y="2841140"/>
            <a:ext cx="1448998" cy="595886"/>
          </a:xfrm>
          <a:prstGeom prst="rect">
            <a:avLst/>
          </a:prstGeom>
          <a:solidFill>
            <a:srgbClr val="FFFFFF"/>
          </a:solidFill>
          <a:ln w="9525">
            <a:solidFill>
              <a:srgbClr val="000000"/>
            </a:solidFill>
            <a:miter lim="800000"/>
            <a:headEnd/>
            <a:tailEnd/>
          </a:ln>
        </p:spPr>
        <p:txBody>
          <a:bodyPr/>
          <a:lstStyle/>
          <a:p>
            <a:pPr algn="ctr"/>
            <a:r>
              <a:rPr lang="en-US" altLang="en-US" sz="1600">
                <a:latin typeface="Bahnschrift Condensed" panose="020B0502040204020203" pitchFamily="34" charset="0"/>
              </a:rPr>
              <a:t>Muwaddi’</a:t>
            </a:r>
          </a:p>
        </p:txBody>
      </p:sp>
      <p:sp>
        <p:nvSpPr>
          <p:cNvPr id="34" name="Rectangle 20">
            <a:extLst>
              <a:ext uri="{FF2B5EF4-FFF2-40B4-BE49-F238E27FC236}">
                <a16:creationId xmlns:a16="http://schemas.microsoft.com/office/drawing/2014/main" xmlns="" id="{CBD3A8A7-1E22-45B3-8856-0FCA1EBDD0B7}"/>
              </a:ext>
            </a:extLst>
          </p:cNvPr>
          <p:cNvSpPr>
            <a:spLocks noChangeArrowheads="1"/>
          </p:cNvSpPr>
          <p:nvPr/>
        </p:nvSpPr>
        <p:spPr bwMode="auto">
          <a:xfrm>
            <a:off x="8923658" y="2841140"/>
            <a:ext cx="1277736" cy="595886"/>
          </a:xfrm>
          <a:prstGeom prst="rect">
            <a:avLst/>
          </a:prstGeom>
          <a:solidFill>
            <a:srgbClr val="FFFFFF"/>
          </a:solidFill>
          <a:ln w="9525">
            <a:solidFill>
              <a:srgbClr val="000000"/>
            </a:solidFill>
            <a:miter lim="800000"/>
            <a:headEnd/>
            <a:tailEnd/>
          </a:ln>
        </p:spPr>
        <p:txBody>
          <a:bodyPr/>
          <a:lstStyle/>
          <a:p>
            <a:pPr algn="ctr"/>
            <a:r>
              <a:rPr lang="en-US" altLang="en-US" sz="1600">
                <a:latin typeface="Bahnschrift Condensed" panose="020B0502040204020203" pitchFamily="34" charset="0"/>
              </a:rPr>
              <a:t>Mustawda’</a:t>
            </a:r>
          </a:p>
        </p:txBody>
      </p:sp>
      <p:cxnSp>
        <p:nvCxnSpPr>
          <p:cNvPr id="35" name="AutoShape 21">
            <a:extLst>
              <a:ext uri="{FF2B5EF4-FFF2-40B4-BE49-F238E27FC236}">
                <a16:creationId xmlns:a16="http://schemas.microsoft.com/office/drawing/2014/main" xmlns="" id="{02647933-8ED6-4BF7-8180-EBBFA7B9150B}"/>
              </a:ext>
            </a:extLst>
          </p:cNvPr>
          <p:cNvCxnSpPr>
            <a:cxnSpLocks noChangeShapeType="1"/>
          </p:cNvCxnSpPr>
          <p:nvPr/>
        </p:nvCxnSpPr>
        <p:spPr bwMode="auto">
          <a:xfrm>
            <a:off x="7392167" y="2966264"/>
            <a:ext cx="1531491" cy="2478"/>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6" name="AutoShape 22">
            <a:extLst>
              <a:ext uri="{FF2B5EF4-FFF2-40B4-BE49-F238E27FC236}">
                <a16:creationId xmlns:a16="http://schemas.microsoft.com/office/drawing/2014/main" xmlns="" id="{094CC40C-38DE-4138-B4FF-A507397C177D}"/>
              </a:ext>
            </a:extLst>
          </p:cNvPr>
          <p:cNvCxnSpPr>
            <a:cxnSpLocks noChangeShapeType="1"/>
            <a:stCxn id="33" idx="0"/>
            <a:endCxn id="34" idx="0"/>
          </p:cNvCxnSpPr>
          <p:nvPr/>
        </p:nvCxnSpPr>
        <p:spPr bwMode="auto">
          <a:xfrm rot="5400000" flipV="1">
            <a:off x="8114702" y="1394106"/>
            <a:ext cx="1239" cy="2895306"/>
          </a:xfrm>
          <a:prstGeom prst="bentConnector3">
            <a:avLst>
              <a:gd name="adj1" fmla="val -36000000"/>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37" name="AutoShape 23">
            <a:extLst>
              <a:ext uri="{FF2B5EF4-FFF2-40B4-BE49-F238E27FC236}">
                <a16:creationId xmlns:a16="http://schemas.microsoft.com/office/drawing/2014/main" xmlns="" id="{D3356A6E-2190-446D-8441-67F1DD504758}"/>
              </a:ext>
            </a:extLst>
          </p:cNvPr>
          <p:cNvCxnSpPr>
            <a:cxnSpLocks noChangeShapeType="1"/>
            <a:stCxn id="34" idx="2"/>
          </p:cNvCxnSpPr>
          <p:nvPr/>
        </p:nvCxnSpPr>
        <p:spPr bwMode="auto">
          <a:xfrm flipH="1">
            <a:off x="9553111" y="3437026"/>
            <a:ext cx="9863" cy="67269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8" name="Rectangle 24">
            <a:extLst>
              <a:ext uri="{FF2B5EF4-FFF2-40B4-BE49-F238E27FC236}">
                <a16:creationId xmlns:a16="http://schemas.microsoft.com/office/drawing/2014/main" xmlns="" id="{037ED90A-6F5A-47C7-AC1E-B41A1ADC633D}"/>
              </a:ext>
            </a:extLst>
          </p:cNvPr>
          <p:cNvSpPr>
            <a:spLocks noChangeArrowheads="1"/>
          </p:cNvSpPr>
          <p:nvPr/>
        </p:nvSpPr>
        <p:spPr bwMode="auto">
          <a:xfrm>
            <a:off x="9097688" y="4109720"/>
            <a:ext cx="1093025" cy="755697"/>
          </a:xfrm>
          <a:prstGeom prst="rect">
            <a:avLst/>
          </a:prstGeom>
          <a:solidFill>
            <a:srgbClr val="FFFFFF"/>
          </a:solidFill>
          <a:ln w="9525">
            <a:solidFill>
              <a:srgbClr val="000000"/>
            </a:solidFill>
            <a:miter lim="800000"/>
            <a:headEnd/>
            <a:tailEnd/>
          </a:ln>
        </p:spPr>
        <p:txBody>
          <a:bodyPr/>
          <a:lstStyle/>
          <a:p>
            <a:pPr algn="ctr"/>
            <a:r>
              <a:rPr lang="en-US" altLang="en-US" sz="1600">
                <a:latin typeface="Bahnschrift Condensed" panose="020B0502040204020203" pitchFamily="34" charset="0"/>
              </a:rPr>
              <a:t>dunia usaha</a:t>
            </a:r>
          </a:p>
        </p:txBody>
      </p:sp>
      <p:sp>
        <p:nvSpPr>
          <p:cNvPr id="39" name="Rectangle 25">
            <a:extLst>
              <a:ext uri="{FF2B5EF4-FFF2-40B4-BE49-F238E27FC236}">
                <a16:creationId xmlns:a16="http://schemas.microsoft.com/office/drawing/2014/main" xmlns="" id="{38B278A5-884A-4C21-B04C-3CCEF568DA26}"/>
              </a:ext>
            </a:extLst>
          </p:cNvPr>
          <p:cNvSpPr>
            <a:spLocks noChangeArrowheads="1"/>
          </p:cNvSpPr>
          <p:nvPr/>
        </p:nvSpPr>
        <p:spPr bwMode="auto">
          <a:xfrm>
            <a:off x="6011763" y="4736834"/>
            <a:ext cx="1311810" cy="714815"/>
          </a:xfrm>
          <a:prstGeom prst="rect">
            <a:avLst/>
          </a:prstGeom>
          <a:solidFill>
            <a:srgbClr val="FFFFFF"/>
          </a:solidFill>
          <a:ln w="9525">
            <a:solidFill>
              <a:srgbClr val="000000"/>
            </a:solidFill>
            <a:miter lim="800000"/>
            <a:headEnd/>
            <a:tailEnd/>
          </a:ln>
        </p:spPr>
        <p:txBody>
          <a:bodyPr/>
          <a:lstStyle/>
          <a:p>
            <a:pPr algn="ctr"/>
            <a:r>
              <a:rPr lang="en-US" altLang="en-US" sz="1600">
                <a:latin typeface="Bahnschrift Condensed" panose="020B0502040204020203" pitchFamily="34" charset="0"/>
              </a:rPr>
              <a:t>Pengembalian barang</a:t>
            </a:r>
          </a:p>
        </p:txBody>
      </p:sp>
      <p:sp>
        <p:nvSpPr>
          <p:cNvPr id="40" name="Rectangle 26">
            <a:extLst>
              <a:ext uri="{FF2B5EF4-FFF2-40B4-BE49-F238E27FC236}">
                <a16:creationId xmlns:a16="http://schemas.microsoft.com/office/drawing/2014/main" xmlns="" id="{3F13B7D2-C17A-4939-97AB-D62689105B79}"/>
              </a:ext>
            </a:extLst>
          </p:cNvPr>
          <p:cNvSpPr>
            <a:spLocks noChangeArrowheads="1"/>
          </p:cNvSpPr>
          <p:nvPr/>
        </p:nvSpPr>
        <p:spPr bwMode="auto">
          <a:xfrm>
            <a:off x="10511915" y="2675134"/>
            <a:ext cx="1256216" cy="927897"/>
          </a:xfrm>
          <a:prstGeom prst="rect">
            <a:avLst/>
          </a:prstGeom>
          <a:solidFill>
            <a:srgbClr val="FFFFFF"/>
          </a:solidFill>
          <a:ln w="9525">
            <a:solidFill>
              <a:srgbClr val="000000"/>
            </a:solidFill>
            <a:miter lim="800000"/>
            <a:headEnd/>
            <a:tailEnd/>
          </a:ln>
        </p:spPr>
        <p:txBody>
          <a:bodyPr/>
          <a:lstStyle/>
          <a:p>
            <a:pPr algn="ctr"/>
            <a:r>
              <a:rPr lang="en-US" altLang="en-US" sz="1600" dirty="0" err="1">
                <a:latin typeface="Bahnschrift Condensed" panose="020B0502040204020203" pitchFamily="34" charset="0"/>
              </a:rPr>
              <a:t>Memperoleh</a:t>
            </a:r>
            <a:r>
              <a:rPr lang="en-US" altLang="en-US" sz="1600" dirty="0">
                <a:latin typeface="Bahnschrift Condensed" panose="020B0502040204020203" pitchFamily="34" charset="0"/>
              </a:rPr>
              <a:t> </a:t>
            </a:r>
            <a:r>
              <a:rPr lang="en-US" altLang="en-US" sz="1600" dirty="0" err="1">
                <a:latin typeface="Bahnschrift Condensed" panose="020B0502040204020203" pitchFamily="34" charset="0"/>
              </a:rPr>
              <a:t>manfaat</a:t>
            </a:r>
            <a:r>
              <a:rPr lang="en-US" altLang="en-US" sz="1600" dirty="0">
                <a:latin typeface="Bahnschrift Condensed" panose="020B0502040204020203" pitchFamily="34" charset="0"/>
              </a:rPr>
              <a:t> </a:t>
            </a:r>
            <a:r>
              <a:rPr lang="en-US" altLang="en-US" sz="1600" dirty="0" err="1">
                <a:latin typeface="Bahnschrift Condensed" panose="020B0502040204020203" pitchFamily="34" charset="0"/>
              </a:rPr>
              <a:t>barang</a:t>
            </a:r>
            <a:r>
              <a:rPr lang="en-US" altLang="en-US" sz="1600" dirty="0">
                <a:latin typeface="Bahnschrift Condensed" panose="020B0502040204020203" pitchFamily="34" charset="0"/>
              </a:rPr>
              <a:t>/</a:t>
            </a:r>
            <a:r>
              <a:rPr lang="en-US" altLang="en-US" sz="1600" dirty="0" err="1">
                <a:latin typeface="Bahnschrift Condensed" panose="020B0502040204020203" pitchFamily="34" charset="0"/>
              </a:rPr>
              <a:t>uang</a:t>
            </a:r>
            <a:endParaRPr lang="en-US" altLang="en-US" sz="1600" dirty="0">
              <a:latin typeface="Bahnschrift Condensed" panose="020B0502040204020203" pitchFamily="34" charset="0"/>
            </a:endParaRPr>
          </a:p>
        </p:txBody>
      </p:sp>
      <p:cxnSp>
        <p:nvCxnSpPr>
          <p:cNvPr id="41" name="AutoShape 27">
            <a:extLst>
              <a:ext uri="{FF2B5EF4-FFF2-40B4-BE49-F238E27FC236}">
                <a16:creationId xmlns:a16="http://schemas.microsoft.com/office/drawing/2014/main" xmlns="" id="{F47DAF36-88CC-4B16-9653-95C21F1A0144}"/>
              </a:ext>
            </a:extLst>
          </p:cNvPr>
          <p:cNvCxnSpPr>
            <a:cxnSpLocks noChangeShapeType="1"/>
          </p:cNvCxnSpPr>
          <p:nvPr/>
        </p:nvCxnSpPr>
        <p:spPr bwMode="auto">
          <a:xfrm flipH="1">
            <a:off x="7392167" y="3261110"/>
            <a:ext cx="1531491" cy="247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2" name="Rectangle 28">
            <a:extLst>
              <a:ext uri="{FF2B5EF4-FFF2-40B4-BE49-F238E27FC236}">
                <a16:creationId xmlns:a16="http://schemas.microsoft.com/office/drawing/2014/main" xmlns="" id="{97CCE757-EC70-4E08-8963-EED5CF281EF8}"/>
              </a:ext>
            </a:extLst>
          </p:cNvPr>
          <p:cNvSpPr>
            <a:spLocks noChangeArrowheads="1"/>
          </p:cNvSpPr>
          <p:nvPr/>
        </p:nvSpPr>
        <p:spPr bwMode="auto">
          <a:xfrm>
            <a:off x="7558049" y="2599565"/>
            <a:ext cx="1212281" cy="423686"/>
          </a:xfrm>
          <a:prstGeom prst="rect">
            <a:avLst/>
          </a:prstGeom>
          <a:solidFill>
            <a:srgbClr val="FFFFFF"/>
          </a:solidFill>
          <a:ln w="9525">
            <a:solidFill>
              <a:srgbClr val="000000"/>
            </a:solidFill>
            <a:miter lim="800000"/>
            <a:headEnd/>
            <a:tailEnd/>
          </a:ln>
        </p:spPr>
        <p:txBody>
          <a:bodyPr/>
          <a:lstStyle/>
          <a:p>
            <a:r>
              <a:rPr lang="en-US" altLang="en-US" sz="1600">
                <a:latin typeface="Bahnschrift Condensed" panose="020B0502040204020203" pitchFamily="34" charset="0"/>
              </a:rPr>
              <a:t>Akad wadi’ah</a:t>
            </a:r>
          </a:p>
        </p:txBody>
      </p:sp>
      <p:sp>
        <p:nvSpPr>
          <p:cNvPr id="43" name="Rectangle 29">
            <a:extLst>
              <a:ext uri="{FF2B5EF4-FFF2-40B4-BE49-F238E27FC236}">
                <a16:creationId xmlns:a16="http://schemas.microsoft.com/office/drawing/2014/main" xmlns="" id="{7971065D-DC7F-46E8-AAE8-C70D87AB71DD}"/>
              </a:ext>
            </a:extLst>
          </p:cNvPr>
          <p:cNvSpPr>
            <a:spLocks noChangeArrowheads="1"/>
          </p:cNvSpPr>
          <p:nvPr/>
        </p:nvSpPr>
        <p:spPr bwMode="auto">
          <a:xfrm>
            <a:off x="7552669" y="3437026"/>
            <a:ext cx="1292083" cy="690038"/>
          </a:xfrm>
          <a:prstGeom prst="rect">
            <a:avLst/>
          </a:prstGeom>
          <a:solidFill>
            <a:srgbClr val="FFFFFF"/>
          </a:solidFill>
          <a:ln w="9525">
            <a:solidFill>
              <a:srgbClr val="000000"/>
            </a:solidFill>
            <a:miter lim="800000"/>
            <a:headEnd/>
            <a:tailEnd/>
          </a:ln>
        </p:spPr>
        <p:txBody>
          <a:bodyPr/>
          <a:lstStyle/>
          <a:p>
            <a:pPr algn="ctr"/>
            <a:r>
              <a:rPr lang="en-US" altLang="en-US" sz="1600">
                <a:latin typeface="Bahnschrift Condensed" panose="020B0502040204020203" pitchFamily="34" charset="0"/>
              </a:rPr>
              <a:t>Mustawda’</a:t>
            </a:r>
          </a:p>
          <a:p>
            <a:pPr algn="ctr"/>
            <a:r>
              <a:rPr lang="en-US" altLang="en-US" sz="1600">
                <a:latin typeface="Bahnschrift Condensed" panose="020B0502040204020203" pitchFamily="34" charset="0"/>
              </a:rPr>
              <a:t>Memberi bonus</a:t>
            </a:r>
          </a:p>
        </p:txBody>
      </p:sp>
      <p:sp>
        <p:nvSpPr>
          <p:cNvPr id="44" name="Rectangle 30">
            <a:extLst>
              <a:ext uri="{FF2B5EF4-FFF2-40B4-BE49-F238E27FC236}">
                <a16:creationId xmlns:a16="http://schemas.microsoft.com/office/drawing/2014/main" xmlns="" id="{7DAADF4D-563B-4BE1-AD83-70A18D55C141}"/>
              </a:ext>
            </a:extLst>
          </p:cNvPr>
          <p:cNvSpPr>
            <a:spLocks noChangeArrowheads="1"/>
          </p:cNvSpPr>
          <p:nvPr/>
        </p:nvSpPr>
        <p:spPr bwMode="auto">
          <a:xfrm>
            <a:off x="6969760" y="1582033"/>
            <a:ext cx="2007697" cy="504447"/>
          </a:xfrm>
          <a:prstGeom prst="rect">
            <a:avLst/>
          </a:prstGeom>
          <a:solidFill>
            <a:srgbClr val="FFFFFF"/>
          </a:solidFill>
          <a:ln w="9525">
            <a:solidFill>
              <a:srgbClr val="000000"/>
            </a:solidFill>
            <a:miter lim="800000"/>
            <a:headEnd/>
            <a:tailEnd/>
          </a:ln>
        </p:spPr>
        <p:txBody>
          <a:bodyPr anchor="ctr"/>
          <a:lstStyle/>
          <a:p>
            <a:pPr algn="ctr"/>
            <a:r>
              <a:rPr lang="en-US" altLang="en-US" sz="1600" dirty="0" err="1">
                <a:latin typeface="Bahnschrift Condensed" panose="020B0502040204020203" pitchFamily="34" charset="0"/>
              </a:rPr>
              <a:t>Penyerahan</a:t>
            </a:r>
            <a:r>
              <a:rPr lang="en-US" altLang="en-US" sz="1600" dirty="0">
                <a:latin typeface="Bahnschrift Condensed" panose="020B0502040204020203" pitchFamily="34" charset="0"/>
              </a:rPr>
              <a:t> </a:t>
            </a:r>
            <a:r>
              <a:rPr lang="en-US" altLang="en-US" sz="1600" dirty="0" err="1">
                <a:latin typeface="Bahnschrift Condensed" panose="020B0502040204020203" pitchFamily="34" charset="0"/>
              </a:rPr>
              <a:t>Barang</a:t>
            </a:r>
            <a:endParaRPr lang="en-US" altLang="en-US" sz="1600" dirty="0">
              <a:latin typeface="Bahnschrift Condensed" panose="020B0502040204020203" pitchFamily="34" charset="0"/>
            </a:endParaRPr>
          </a:p>
        </p:txBody>
      </p:sp>
      <p:cxnSp>
        <p:nvCxnSpPr>
          <p:cNvPr id="57" name="Straight Connector 56">
            <a:extLst>
              <a:ext uri="{FF2B5EF4-FFF2-40B4-BE49-F238E27FC236}">
                <a16:creationId xmlns:a16="http://schemas.microsoft.com/office/drawing/2014/main" xmlns="" id="{327CB631-EBE9-4A15-A5F5-52B9DE8E7F9D}"/>
              </a:ext>
            </a:extLst>
          </p:cNvPr>
          <p:cNvCxnSpPr>
            <a:stCxn id="34" idx="3"/>
            <a:endCxn id="40" idx="1"/>
          </p:cNvCxnSpPr>
          <p:nvPr/>
        </p:nvCxnSpPr>
        <p:spPr>
          <a:xfrm>
            <a:off x="10201394" y="3139083"/>
            <a:ext cx="31052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xmlns="" id="{57AB9DF7-136B-405B-A393-31756ADB2D23}"/>
              </a:ext>
            </a:extLst>
          </p:cNvPr>
          <p:cNvCxnSpPr>
            <a:cxnSpLocks/>
          </p:cNvCxnSpPr>
          <p:nvPr/>
        </p:nvCxnSpPr>
        <p:spPr>
          <a:xfrm>
            <a:off x="6683808" y="453805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xmlns="" id="{92D2990B-ADB2-4F35-8606-EAD18FB2B8CD}"/>
              </a:ext>
            </a:extLst>
          </p:cNvPr>
          <p:cNvCxnSpPr>
            <a:stCxn id="39" idx="0"/>
            <a:endCxn id="33" idx="2"/>
          </p:cNvCxnSpPr>
          <p:nvPr/>
        </p:nvCxnSpPr>
        <p:spPr>
          <a:xfrm flipV="1">
            <a:off x="6667668" y="3437026"/>
            <a:ext cx="0" cy="12998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3CC1E36D-52BA-41D3-AB2E-5A4812AE9A46}"/>
              </a:ext>
            </a:extLst>
          </p:cNvPr>
          <p:cNvCxnSpPr>
            <a:cxnSpLocks/>
          </p:cNvCxnSpPr>
          <p:nvPr/>
        </p:nvCxnSpPr>
        <p:spPr>
          <a:xfrm>
            <a:off x="9097688" y="3429000"/>
            <a:ext cx="0" cy="16652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xmlns="" id="{5E0F9F4A-1167-4546-8439-88C41F906458}"/>
              </a:ext>
            </a:extLst>
          </p:cNvPr>
          <p:cNvCxnSpPr>
            <a:cxnSpLocks/>
            <a:endCxn id="39" idx="3"/>
          </p:cNvCxnSpPr>
          <p:nvPr/>
        </p:nvCxnSpPr>
        <p:spPr>
          <a:xfrm flipH="1">
            <a:off x="7323573" y="5094242"/>
            <a:ext cx="177411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xmlns="" id="{97F8E675-EEFF-403E-912A-F7797B451FDE}"/>
              </a:ext>
            </a:extLst>
          </p:cNvPr>
          <p:cNvSpPr txBox="1"/>
          <p:nvPr/>
        </p:nvSpPr>
        <p:spPr>
          <a:xfrm>
            <a:off x="963053" y="582009"/>
            <a:ext cx="4350627" cy="523220"/>
          </a:xfrm>
          <a:prstGeom prst="rect">
            <a:avLst/>
          </a:prstGeom>
          <a:noFill/>
          <a:ln>
            <a:noFill/>
          </a:ln>
        </p:spPr>
        <p:txBody>
          <a:bodyPr wrap="square" rtlCol="0">
            <a:spAutoFit/>
          </a:bodyPr>
          <a:lstStyle/>
          <a:p>
            <a:pPr algn="ctr"/>
            <a:r>
              <a:rPr lang="en-US" sz="2800" dirty="0" err="1">
                <a:latin typeface="Bernard MT Condensed" panose="02050806060905020404" pitchFamily="18" charset="0"/>
              </a:rPr>
              <a:t>Wadiah</a:t>
            </a:r>
            <a:r>
              <a:rPr lang="en-US" sz="2800" dirty="0">
                <a:latin typeface="Bernard MT Condensed" panose="02050806060905020404" pitchFamily="18" charset="0"/>
              </a:rPr>
              <a:t> Al </a:t>
            </a:r>
            <a:r>
              <a:rPr lang="en-US" sz="2800" dirty="0" err="1">
                <a:latin typeface="Bernard MT Condensed" panose="02050806060905020404" pitchFamily="18" charset="0"/>
              </a:rPr>
              <a:t>Amanah</a:t>
            </a:r>
            <a:endParaRPr lang="en-ID" sz="2800" dirty="0">
              <a:latin typeface="Bernard MT Condensed" panose="02050806060905020404" pitchFamily="18" charset="0"/>
            </a:endParaRPr>
          </a:p>
        </p:txBody>
      </p:sp>
      <p:sp>
        <p:nvSpPr>
          <p:cNvPr id="77" name="TextBox 76">
            <a:extLst>
              <a:ext uri="{FF2B5EF4-FFF2-40B4-BE49-F238E27FC236}">
                <a16:creationId xmlns:a16="http://schemas.microsoft.com/office/drawing/2014/main" xmlns="" id="{60975931-3DBF-4123-A8D7-D426BE0366FB}"/>
              </a:ext>
            </a:extLst>
          </p:cNvPr>
          <p:cNvSpPr txBox="1"/>
          <p:nvPr/>
        </p:nvSpPr>
        <p:spPr>
          <a:xfrm>
            <a:off x="5051078" y="670519"/>
            <a:ext cx="5845059" cy="523220"/>
          </a:xfrm>
          <a:prstGeom prst="rect">
            <a:avLst/>
          </a:prstGeom>
          <a:noFill/>
        </p:spPr>
        <p:txBody>
          <a:bodyPr wrap="square" rtlCol="0">
            <a:spAutoFit/>
          </a:bodyPr>
          <a:lstStyle/>
          <a:p>
            <a:pPr algn="ctr"/>
            <a:r>
              <a:rPr lang="en-US" sz="2800" dirty="0" err="1">
                <a:latin typeface="Bernard MT Condensed" panose="02050806060905020404" pitchFamily="18" charset="0"/>
              </a:rPr>
              <a:t>Wadiah</a:t>
            </a:r>
            <a:r>
              <a:rPr lang="en-US" sz="2800" dirty="0">
                <a:latin typeface="Bernard MT Condensed" panose="02050806060905020404" pitchFamily="18" charset="0"/>
              </a:rPr>
              <a:t> </a:t>
            </a:r>
            <a:r>
              <a:rPr lang="en-US" sz="2800" dirty="0" err="1">
                <a:latin typeface="Bernard MT Condensed" panose="02050806060905020404" pitchFamily="18" charset="0"/>
              </a:rPr>
              <a:t>Yadhamanah</a:t>
            </a:r>
            <a:endParaRPr lang="en-ID" sz="2800" dirty="0">
              <a:latin typeface="Bernard MT Condensed" panose="02050806060905020404" pitchFamily="18" charset="0"/>
            </a:endParaRPr>
          </a:p>
        </p:txBody>
      </p:sp>
      <p:pic>
        <p:nvPicPr>
          <p:cNvPr id="5" name="Picture 4">
            <a:extLst>
              <a:ext uri="{FF2B5EF4-FFF2-40B4-BE49-F238E27FC236}">
                <a16:creationId xmlns:a16="http://schemas.microsoft.com/office/drawing/2014/main" xmlns="" id="{217BDB9A-FED5-4986-B881-6C6C44023A5B}"/>
              </a:ext>
            </a:extLst>
          </p:cNvPr>
          <p:cNvPicPr>
            <a:picLocks noChangeAspect="1"/>
          </p:cNvPicPr>
          <p:nvPr/>
        </p:nvPicPr>
        <p:blipFill>
          <a:blip r:embed="rId2"/>
          <a:stretch>
            <a:fillRect/>
          </a:stretch>
        </p:blipFill>
        <p:spPr>
          <a:xfrm>
            <a:off x="9472735" y="5024995"/>
            <a:ext cx="2304413" cy="1496484"/>
          </a:xfrm>
          <a:prstGeom prst="rect">
            <a:avLst/>
          </a:prstGeom>
        </p:spPr>
      </p:pic>
    </p:spTree>
    <p:extLst>
      <p:ext uri="{BB962C8B-B14F-4D97-AF65-F5344CB8AC3E}">
        <p14:creationId xmlns:p14="http://schemas.microsoft.com/office/powerpoint/2010/main" val="10299421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2B7AA8B-42A6-418B-9CF5-76CC1DCA1F54}"/>
              </a:ext>
            </a:extLst>
          </p:cNvPr>
          <p:cNvSpPr txBox="1"/>
          <p:nvPr/>
        </p:nvSpPr>
        <p:spPr>
          <a:xfrm>
            <a:off x="182880" y="233680"/>
            <a:ext cx="5828531" cy="6476915"/>
          </a:xfrm>
          <a:prstGeom prst="rect">
            <a:avLst/>
          </a:prstGeom>
          <a:solidFill>
            <a:schemeClr val="bg1"/>
          </a:solidFill>
        </p:spPr>
        <p:txBody>
          <a:bodyPr wrap="square" rtlCol="0">
            <a:spAutoFit/>
          </a:bodyPr>
          <a:lstStyle/>
          <a:p>
            <a:endParaRPr lang="en-ID" dirty="0"/>
          </a:p>
        </p:txBody>
      </p:sp>
      <p:sp>
        <p:nvSpPr>
          <p:cNvPr id="2" name="Title 1">
            <a:extLst>
              <a:ext uri="{FF2B5EF4-FFF2-40B4-BE49-F238E27FC236}">
                <a16:creationId xmlns:a16="http://schemas.microsoft.com/office/drawing/2014/main" xmlns="" id="{1F913BF0-7E8C-411D-991C-A1CBE525C9F5}"/>
              </a:ext>
            </a:extLst>
          </p:cNvPr>
          <p:cNvSpPr>
            <a:spLocks noGrp="1"/>
          </p:cNvSpPr>
          <p:nvPr>
            <p:ph type="title"/>
          </p:nvPr>
        </p:nvSpPr>
        <p:spPr>
          <a:xfrm>
            <a:off x="586245" y="543751"/>
            <a:ext cx="4858460" cy="898694"/>
          </a:xfrm>
        </p:spPr>
        <p:txBody>
          <a:bodyPr/>
          <a:lstStyle/>
          <a:p>
            <a:r>
              <a:rPr lang="en-US" sz="2800" dirty="0" err="1">
                <a:solidFill>
                  <a:schemeClr val="tx1">
                    <a:lumMod val="95000"/>
                    <a:lumOff val="5000"/>
                  </a:schemeClr>
                </a:solidFill>
                <a:latin typeface="Bernard MT Condensed" panose="02050806060905020404" pitchFamily="18" charset="0"/>
              </a:rPr>
              <a:t>Mekanisme</a:t>
            </a:r>
            <a:r>
              <a:rPr lang="en-US" sz="2800" dirty="0">
                <a:solidFill>
                  <a:schemeClr val="tx1">
                    <a:lumMod val="95000"/>
                    <a:lumOff val="5000"/>
                  </a:schemeClr>
                </a:solidFill>
                <a:latin typeface="Bernard MT Condensed" panose="02050806060905020404" pitchFamily="18" charset="0"/>
              </a:rPr>
              <a:t> </a:t>
            </a:r>
            <a:br>
              <a:rPr lang="en-US" sz="2800" dirty="0">
                <a:solidFill>
                  <a:schemeClr val="tx1">
                    <a:lumMod val="95000"/>
                    <a:lumOff val="5000"/>
                  </a:schemeClr>
                </a:solidFill>
                <a:latin typeface="Bernard MT Condensed" panose="02050806060905020404" pitchFamily="18" charset="0"/>
              </a:rPr>
            </a:br>
            <a:r>
              <a:rPr lang="en-US" sz="2800" dirty="0">
                <a:solidFill>
                  <a:schemeClr val="tx1">
                    <a:lumMod val="95000"/>
                    <a:lumOff val="5000"/>
                  </a:schemeClr>
                </a:solidFill>
                <a:latin typeface="Bernard MT Condensed" panose="02050806060905020404" pitchFamily="18" charset="0"/>
              </a:rPr>
              <a:t>Al -</a:t>
            </a:r>
            <a:r>
              <a:rPr lang="en-US" sz="2800" dirty="0" err="1">
                <a:solidFill>
                  <a:schemeClr val="tx1">
                    <a:lumMod val="95000"/>
                    <a:lumOff val="5000"/>
                  </a:schemeClr>
                </a:solidFill>
                <a:latin typeface="Bernard MT Condensed" panose="02050806060905020404" pitchFamily="18" charset="0"/>
              </a:rPr>
              <a:t>Murabahah</a:t>
            </a:r>
            <a:endParaRPr lang="en-ID" sz="2800" dirty="0">
              <a:solidFill>
                <a:schemeClr val="tx1">
                  <a:lumMod val="95000"/>
                  <a:lumOff val="5000"/>
                </a:schemeClr>
              </a:solidFill>
              <a:latin typeface="Bernard MT Condensed" panose="02050806060905020404" pitchFamily="18" charset="0"/>
            </a:endParaRPr>
          </a:p>
        </p:txBody>
      </p:sp>
      <p:sp>
        <p:nvSpPr>
          <p:cNvPr id="4" name="Slide Number Placeholder 3">
            <a:extLst>
              <a:ext uri="{FF2B5EF4-FFF2-40B4-BE49-F238E27FC236}">
                <a16:creationId xmlns:a16="http://schemas.microsoft.com/office/drawing/2014/main" xmlns="" id="{BB1B86B1-6320-45E7-ABC5-2BDF62E69C05}"/>
              </a:ext>
            </a:extLst>
          </p:cNvPr>
          <p:cNvSpPr>
            <a:spLocks noGrp="1"/>
          </p:cNvSpPr>
          <p:nvPr>
            <p:ph type="sldNum" sz="quarter" idx="12"/>
          </p:nvPr>
        </p:nvSpPr>
        <p:spPr/>
        <p:txBody>
          <a:bodyPr/>
          <a:lstStyle/>
          <a:p>
            <a:fld id="{B38049E5-7B53-4E85-8972-7D6C4BCE5BB9}" type="slidenum">
              <a:rPr lang="en-US" noProof="0" smtClean="0"/>
              <a:t>27</a:t>
            </a:fld>
            <a:endParaRPr lang="en-US" noProof="0" dirty="0"/>
          </a:p>
        </p:txBody>
      </p:sp>
      <p:sp>
        <p:nvSpPr>
          <p:cNvPr id="6" name="Content Placeholder 5">
            <a:extLst>
              <a:ext uri="{FF2B5EF4-FFF2-40B4-BE49-F238E27FC236}">
                <a16:creationId xmlns:a16="http://schemas.microsoft.com/office/drawing/2014/main" xmlns="" id="{3E2B4604-E514-472E-A5A2-D4D0C2185A96}"/>
              </a:ext>
            </a:extLst>
          </p:cNvPr>
          <p:cNvSpPr>
            <a:spLocks noGrp="1"/>
          </p:cNvSpPr>
          <p:nvPr>
            <p:ph sz="quarter" idx="15"/>
          </p:nvPr>
        </p:nvSpPr>
        <p:spPr/>
        <p:txBody>
          <a:bodyPr/>
          <a:lstStyle/>
          <a:p>
            <a:r>
              <a:rPr lang="en-US" sz="1900" dirty="0">
                <a:latin typeface="Bahnschrift Condensed" panose="020B0502040204020203" pitchFamily="34" charset="0"/>
              </a:rPr>
              <a:t>Al – </a:t>
            </a:r>
            <a:r>
              <a:rPr lang="en-US" sz="1900" dirty="0" err="1">
                <a:latin typeface="Bahnschrift Condensed" panose="020B0502040204020203" pitchFamily="34" charset="0"/>
              </a:rPr>
              <a:t>Murabahah</a:t>
            </a:r>
            <a:r>
              <a:rPr lang="en-US" sz="1900" dirty="0">
                <a:latin typeface="Bahnschrift Condensed" panose="020B0502040204020203" pitchFamily="34" charset="0"/>
              </a:rPr>
              <a:t> </a:t>
            </a:r>
            <a:r>
              <a:rPr lang="en-US" sz="1900" dirty="0" err="1">
                <a:latin typeface="Bahnschrift Condensed" panose="020B0502040204020203" pitchFamily="34" charset="0"/>
              </a:rPr>
              <a:t>merupakan</a:t>
            </a:r>
            <a:r>
              <a:rPr lang="en-US" sz="1900" dirty="0">
                <a:latin typeface="Bahnschrift Condensed" panose="020B0502040204020203" pitchFamily="34" charset="0"/>
              </a:rPr>
              <a:t> Teknik di mana </a:t>
            </a:r>
            <a:r>
              <a:rPr lang="en-US" sz="1900" dirty="0" err="1">
                <a:latin typeface="Bahnschrift Condensed" panose="020B0502040204020203" pitchFamily="34" charset="0"/>
              </a:rPr>
              <a:t>dilakukan</a:t>
            </a:r>
            <a:r>
              <a:rPr lang="en-US" sz="1900" dirty="0">
                <a:latin typeface="Bahnschrift Condensed" panose="020B0502040204020203" pitchFamily="34" charset="0"/>
              </a:rPr>
              <a:t> </a:t>
            </a:r>
            <a:r>
              <a:rPr lang="en-US" sz="1900" dirty="0" err="1">
                <a:latin typeface="Bahnschrift Condensed" panose="020B0502040204020203" pitchFamily="34" charset="0"/>
              </a:rPr>
              <a:t>kontrak</a:t>
            </a:r>
            <a:r>
              <a:rPr lang="en-US" sz="1900" dirty="0">
                <a:latin typeface="Bahnschrift Condensed" panose="020B0502040204020203" pitchFamily="34" charset="0"/>
              </a:rPr>
              <a:t> </a:t>
            </a:r>
            <a:r>
              <a:rPr lang="en-US" sz="1900" dirty="0" err="1">
                <a:latin typeface="Bahnschrift Condensed" panose="020B0502040204020203" pitchFamily="34" charset="0"/>
              </a:rPr>
              <a:t>penjualan</a:t>
            </a:r>
            <a:r>
              <a:rPr lang="en-US" sz="1900" dirty="0">
                <a:latin typeface="Bahnschrift Condensed" panose="020B0502040204020203" pitchFamily="34" charset="0"/>
              </a:rPr>
              <a:t> </a:t>
            </a:r>
            <a:r>
              <a:rPr lang="en-US" sz="1900" dirty="0" err="1">
                <a:latin typeface="Bahnschrift Condensed" panose="020B0502040204020203" pitchFamily="34" charset="0"/>
              </a:rPr>
              <a:t>antara</a:t>
            </a:r>
            <a:r>
              <a:rPr lang="en-US" sz="1900" dirty="0">
                <a:latin typeface="Bahnschrift Condensed" panose="020B0502040204020203" pitchFamily="34" charset="0"/>
              </a:rPr>
              <a:t> </a:t>
            </a:r>
            <a:r>
              <a:rPr lang="en-US" sz="1900" dirty="0" err="1">
                <a:latin typeface="Bahnschrift Condensed" panose="020B0502040204020203" pitchFamily="34" charset="0"/>
              </a:rPr>
              <a:t>pembeli</a:t>
            </a:r>
            <a:r>
              <a:rPr lang="en-US" sz="1900" dirty="0">
                <a:latin typeface="Bahnschrift Condensed" panose="020B0502040204020203" pitchFamily="34" charset="0"/>
              </a:rPr>
              <a:t> dg </a:t>
            </a:r>
            <a:r>
              <a:rPr lang="en-US" sz="1900" dirty="0" err="1">
                <a:latin typeface="Bahnschrift Condensed" panose="020B0502040204020203" pitchFamily="34" charset="0"/>
              </a:rPr>
              <a:t>penjual</a:t>
            </a:r>
            <a:r>
              <a:rPr lang="en-US" sz="1900" dirty="0">
                <a:latin typeface="Bahnschrift Condensed" panose="020B0502040204020203" pitchFamily="34" charset="0"/>
              </a:rPr>
              <a:t> dg </a:t>
            </a:r>
            <a:r>
              <a:rPr lang="en-US" sz="1900" dirty="0" err="1">
                <a:latin typeface="Bahnschrift Condensed" panose="020B0502040204020203" pitchFamily="34" charset="0"/>
              </a:rPr>
              <a:t>harga</a:t>
            </a:r>
            <a:r>
              <a:rPr lang="en-US" sz="1900" dirty="0">
                <a:latin typeface="Bahnschrift Condensed" panose="020B0502040204020203" pitchFamily="34" charset="0"/>
              </a:rPr>
              <a:t> </a:t>
            </a:r>
            <a:r>
              <a:rPr lang="en-US" sz="1900" dirty="0" err="1">
                <a:latin typeface="Bahnschrift Condensed" panose="020B0502040204020203" pitchFamily="34" charset="0"/>
              </a:rPr>
              <a:t>penjualan</a:t>
            </a:r>
            <a:r>
              <a:rPr lang="en-US" sz="1900" dirty="0">
                <a:latin typeface="Bahnschrift Condensed" panose="020B0502040204020203" pitchFamily="34" charset="0"/>
              </a:rPr>
              <a:t> </a:t>
            </a:r>
            <a:r>
              <a:rPr lang="en-US" sz="1900" dirty="0" err="1">
                <a:latin typeface="Bahnschrift Condensed" panose="020B0502040204020203" pitchFamily="34" charset="0"/>
              </a:rPr>
              <a:t>yg</a:t>
            </a:r>
            <a:r>
              <a:rPr lang="en-US" sz="1900" dirty="0">
                <a:latin typeface="Bahnschrift Condensed" panose="020B0502040204020203" pitchFamily="34" charset="0"/>
              </a:rPr>
              <a:t> </a:t>
            </a:r>
            <a:r>
              <a:rPr lang="en-US" sz="1900" dirty="0" err="1">
                <a:latin typeface="Bahnschrift Condensed" panose="020B0502040204020203" pitchFamily="34" charset="0"/>
              </a:rPr>
              <a:t>lebih</a:t>
            </a:r>
            <a:r>
              <a:rPr lang="en-US" sz="1900" dirty="0">
                <a:latin typeface="Bahnschrift Condensed" panose="020B0502040204020203" pitchFamily="34" charset="0"/>
              </a:rPr>
              <a:t> </a:t>
            </a:r>
            <a:r>
              <a:rPr lang="en-US" sz="1900" dirty="0" err="1">
                <a:latin typeface="Bahnschrift Condensed" panose="020B0502040204020203" pitchFamily="34" charset="0"/>
              </a:rPr>
              <a:t>tinggi</a:t>
            </a:r>
            <a:r>
              <a:rPr lang="en-US" sz="1900" dirty="0">
                <a:latin typeface="Bahnschrift Condensed" panose="020B0502040204020203" pitchFamily="34" charset="0"/>
              </a:rPr>
              <a:t> </a:t>
            </a:r>
            <a:r>
              <a:rPr lang="en-US" sz="1900" dirty="0" err="1">
                <a:latin typeface="Bahnschrift Condensed" panose="020B0502040204020203" pitchFamily="34" charset="0"/>
              </a:rPr>
              <a:t>dibandingkan</a:t>
            </a:r>
            <a:r>
              <a:rPr lang="en-US" sz="1900" dirty="0">
                <a:latin typeface="Bahnschrift Condensed" panose="020B0502040204020203" pitchFamily="34" charset="0"/>
              </a:rPr>
              <a:t> dg </a:t>
            </a:r>
            <a:r>
              <a:rPr lang="en-US" sz="1900" dirty="0" err="1">
                <a:latin typeface="Bahnschrift Condensed" panose="020B0502040204020203" pitchFamily="34" charset="0"/>
              </a:rPr>
              <a:t>harga</a:t>
            </a:r>
            <a:r>
              <a:rPr lang="en-US" sz="1900" dirty="0">
                <a:latin typeface="Bahnschrift Condensed" panose="020B0502040204020203" pitchFamily="34" charset="0"/>
              </a:rPr>
              <a:t> </a:t>
            </a:r>
            <a:r>
              <a:rPr lang="en-US" sz="1900" dirty="0" err="1">
                <a:latin typeface="Bahnschrift Condensed" panose="020B0502040204020203" pitchFamily="34" charset="0"/>
              </a:rPr>
              <a:t>aslinya</a:t>
            </a:r>
            <a:r>
              <a:rPr lang="en-US" sz="1900" dirty="0">
                <a:latin typeface="Bahnschrift Condensed" panose="020B0502040204020203" pitchFamily="34" charset="0"/>
              </a:rPr>
              <a:t>.</a:t>
            </a:r>
            <a:endParaRPr lang="en-ID" sz="1900" dirty="0">
              <a:latin typeface="Bahnschrift Condensed" panose="020B0502040204020203" pitchFamily="34" charset="0"/>
            </a:endParaRPr>
          </a:p>
        </p:txBody>
      </p:sp>
      <p:pic>
        <p:nvPicPr>
          <p:cNvPr id="3076" name="Picture 4" descr="Buku Murabahah : Konsep &amp; Aplikasinya Dalam Perbankan Islam (Telaah Kritis  Legalitas Murabahah Pada Akad Perbankan Syariah Di Indonesia)">
            <a:extLst>
              <a:ext uri="{FF2B5EF4-FFF2-40B4-BE49-F238E27FC236}">
                <a16:creationId xmlns:a16="http://schemas.microsoft.com/office/drawing/2014/main" xmlns="" id="{63D09BDB-B95B-485C-B656-8F5C26A66306}"/>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t="13973" b="13973"/>
          <a:stretch>
            <a:fillRect/>
          </a:stretch>
        </p:blipFill>
        <p:spPr bwMode="auto">
          <a:xfrm>
            <a:off x="7038392" y="542859"/>
            <a:ext cx="4411927" cy="446606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xmlns="" id="{351B04FB-5A73-49A2-B4F0-0B2F8DC4A141}"/>
              </a:ext>
            </a:extLst>
          </p:cNvPr>
          <p:cNvSpPr/>
          <p:nvPr/>
        </p:nvSpPr>
        <p:spPr>
          <a:xfrm>
            <a:off x="407769" y="4967641"/>
            <a:ext cx="5460754" cy="1546577"/>
          </a:xfrm>
          <a:prstGeom prst="rect">
            <a:avLst/>
          </a:prstGeom>
        </p:spPr>
        <p:txBody>
          <a:bodyPr wrap="square">
            <a:spAutoFit/>
          </a:bodyPr>
          <a:lstStyle/>
          <a:p>
            <a:pPr marL="285750" indent="-285750">
              <a:lnSpc>
                <a:spcPct val="90000"/>
              </a:lnSpc>
              <a:buFont typeface="Wingdings" panose="05000000000000000000" pitchFamily="2" charset="2"/>
              <a:buChar char="q"/>
            </a:pPr>
            <a:r>
              <a:rPr lang="en-US" altLang="en-US" sz="1500" dirty="0" err="1">
                <a:latin typeface="Bahnschrift Condensed" panose="020B0502040204020203" pitchFamily="34" charset="0"/>
              </a:rPr>
              <a:t>Pembeli</a:t>
            </a:r>
            <a:r>
              <a:rPr lang="en-US" altLang="en-US" sz="1500" dirty="0">
                <a:latin typeface="Bahnschrift Condensed" panose="020B0502040204020203" pitchFamily="34" charset="0"/>
              </a:rPr>
              <a:t> </a:t>
            </a:r>
            <a:r>
              <a:rPr lang="en-US" altLang="en-US" sz="1500" dirty="0" err="1">
                <a:latin typeface="Bahnschrift Condensed" panose="020B0502040204020203" pitchFamily="34" charset="0"/>
              </a:rPr>
              <a:t>membutuhkan</a:t>
            </a:r>
            <a:r>
              <a:rPr lang="en-US" altLang="en-US" sz="1500" dirty="0">
                <a:latin typeface="Bahnschrift Condensed" panose="020B0502040204020203" pitchFamily="34" charset="0"/>
              </a:rPr>
              <a:t> </a:t>
            </a:r>
            <a:r>
              <a:rPr lang="en-US" altLang="en-US" sz="1500" dirty="0" err="1">
                <a:latin typeface="Bahnschrift Condensed" panose="020B0502040204020203" pitchFamily="34" charset="0"/>
              </a:rPr>
              <a:t>barang</a:t>
            </a:r>
            <a:r>
              <a:rPr lang="en-US" altLang="en-US" sz="1500" dirty="0">
                <a:latin typeface="Bahnschrift Condensed" panose="020B0502040204020203" pitchFamily="34" charset="0"/>
              </a:rPr>
              <a:t> </a:t>
            </a:r>
            <a:r>
              <a:rPr lang="en-US" altLang="en-US" sz="1500" dirty="0" err="1">
                <a:latin typeface="Bahnschrift Condensed" panose="020B0502040204020203" pitchFamily="34" charset="0"/>
              </a:rPr>
              <a:t>tertentu</a:t>
            </a:r>
            <a:r>
              <a:rPr lang="en-US" altLang="en-US" sz="1500" dirty="0">
                <a:latin typeface="Bahnschrift Condensed" panose="020B0502040204020203" pitchFamily="34" charset="0"/>
              </a:rPr>
              <a:t> dan </a:t>
            </a:r>
            <a:r>
              <a:rPr lang="en-US" altLang="en-US" sz="1500" dirty="0" err="1">
                <a:latin typeface="Bahnschrift Condensed" panose="020B0502040204020203" pitchFamily="34" charset="0"/>
              </a:rPr>
              <a:t>kemudian</a:t>
            </a:r>
            <a:r>
              <a:rPr lang="en-US" altLang="en-US" sz="1500" dirty="0">
                <a:latin typeface="Bahnschrift Condensed" panose="020B0502040204020203" pitchFamily="34" charset="0"/>
              </a:rPr>
              <a:t> </a:t>
            </a:r>
            <a:r>
              <a:rPr lang="en-US" altLang="en-US" sz="1500" dirty="0" err="1">
                <a:latin typeface="Bahnschrift Condensed" panose="020B0502040204020203" pitchFamily="34" charset="0"/>
              </a:rPr>
              <a:t>pihak</a:t>
            </a:r>
            <a:r>
              <a:rPr lang="en-US" altLang="en-US" sz="1500" dirty="0">
                <a:latin typeface="Bahnschrift Condensed" panose="020B0502040204020203" pitchFamily="34" charset="0"/>
              </a:rPr>
              <a:t> </a:t>
            </a:r>
            <a:r>
              <a:rPr lang="en-US" altLang="en-US" sz="1500" dirty="0" err="1">
                <a:latin typeface="Bahnschrift Condensed" panose="020B0502040204020203" pitchFamily="34" charset="0"/>
              </a:rPr>
              <a:t>pemberi</a:t>
            </a:r>
            <a:r>
              <a:rPr lang="en-US" altLang="en-US" sz="1500" dirty="0">
                <a:latin typeface="Bahnschrift Condensed" panose="020B0502040204020203" pitchFamily="34" charset="0"/>
              </a:rPr>
              <a:t> </a:t>
            </a:r>
            <a:r>
              <a:rPr lang="en-US" altLang="en-US" sz="1500" dirty="0" err="1">
                <a:latin typeface="Bahnschrift Condensed" panose="020B0502040204020203" pitchFamily="34" charset="0"/>
              </a:rPr>
              <a:t>pinjaman</a:t>
            </a:r>
            <a:r>
              <a:rPr lang="en-US" altLang="en-US" sz="1500" dirty="0">
                <a:latin typeface="Bahnschrift Condensed" panose="020B0502040204020203" pitchFamily="34" charset="0"/>
              </a:rPr>
              <a:t> dana </a:t>
            </a:r>
            <a:r>
              <a:rPr lang="en-US" altLang="en-US" sz="1500" dirty="0" err="1">
                <a:latin typeface="Bahnschrift Condensed" panose="020B0502040204020203" pitchFamily="34" charset="0"/>
              </a:rPr>
              <a:t>membeli</a:t>
            </a:r>
            <a:r>
              <a:rPr lang="en-US" altLang="en-US" sz="1500" dirty="0">
                <a:latin typeface="Bahnschrift Condensed" panose="020B0502040204020203" pitchFamily="34" charset="0"/>
              </a:rPr>
              <a:t> dan </a:t>
            </a:r>
            <a:r>
              <a:rPr lang="en-US" altLang="en-US" sz="1500" dirty="0" err="1">
                <a:latin typeface="Bahnschrift Condensed" panose="020B0502040204020203" pitchFamily="34" charset="0"/>
              </a:rPr>
              <a:t>menjual</a:t>
            </a:r>
            <a:r>
              <a:rPr lang="en-US" altLang="en-US" sz="1500" dirty="0">
                <a:latin typeface="Bahnschrift Condensed" panose="020B0502040204020203" pitchFamily="34" charset="0"/>
              </a:rPr>
              <a:t> (</a:t>
            </a:r>
            <a:r>
              <a:rPr lang="en-US" altLang="en-US" sz="1500" dirty="0" err="1">
                <a:latin typeface="Bahnschrift Condensed" panose="020B0502040204020203" pitchFamily="34" charset="0"/>
              </a:rPr>
              <a:t>membelikan</a:t>
            </a:r>
            <a:r>
              <a:rPr lang="en-US" altLang="en-US" sz="1500" dirty="0">
                <a:latin typeface="Bahnschrift Condensed" panose="020B0502040204020203" pitchFamily="34" charset="0"/>
              </a:rPr>
              <a:t>) </a:t>
            </a:r>
            <a:r>
              <a:rPr lang="en-US" altLang="en-US" sz="1500" dirty="0" err="1">
                <a:latin typeface="Bahnschrift Condensed" panose="020B0502040204020203" pitchFamily="34" charset="0"/>
              </a:rPr>
              <a:t>baranng</a:t>
            </a:r>
            <a:r>
              <a:rPr lang="en-US" altLang="en-US" sz="1500" dirty="0">
                <a:latin typeface="Bahnschrift Condensed" panose="020B0502040204020203" pitchFamily="34" charset="0"/>
              </a:rPr>
              <a:t> </a:t>
            </a:r>
            <a:r>
              <a:rPr lang="en-US" altLang="en-US" sz="1500" dirty="0" err="1">
                <a:latin typeface="Bahnschrift Condensed" panose="020B0502040204020203" pitchFamily="34" charset="0"/>
              </a:rPr>
              <a:t>tersebut</a:t>
            </a:r>
            <a:r>
              <a:rPr lang="en-US" altLang="en-US" sz="1500" dirty="0">
                <a:latin typeface="Bahnschrift Condensed" panose="020B0502040204020203" pitchFamily="34" charset="0"/>
              </a:rPr>
              <a:t> </a:t>
            </a:r>
            <a:r>
              <a:rPr lang="en-US" altLang="en-US" sz="1500" dirty="0" err="1">
                <a:latin typeface="Bahnschrift Condensed" panose="020B0502040204020203" pitchFamily="34" charset="0"/>
              </a:rPr>
              <a:t>kepada</a:t>
            </a:r>
            <a:r>
              <a:rPr lang="en-US" altLang="en-US" sz="1500" dirty="0">
                <a:latin typeface="Bahnschrift Condensed" panose="020B0502040204020203" pitchFamily="34" charset="0"/>
              </a:rPr>
              <a:t> </a:t>
            </a:r>
            <a:r>
              <a:rPr lang="en-US" altLang="en-US" sz="1500" dirty="0" err="1">
                <a:latin typeface="Bahnschrift Condensed" panose="020B0502040204020203" pitchFamily="34" charset="0"/>
              </a:rPr>
              <a:t>pihak</a:t>
            </a:r>
            <a:r>
              <a:rPr lang="en-US" altLang="en-US" sz="1500" dirty="0">
                <a:latin typeface="Bahnschrift Condensed" panose="020B0502040204020203" pitchFamily="34" charset="0"/>
              </a:rPr>
              <a:t> </a:t>
            </a:r>
            <a:r>
              <a:rPr lang="en-US" altLang="en-US" sz="1500" dirty="0" err="1">
                <a:latin typeface="Bahnschrift Condensed" panose="020B0502040204020203" pitchFamily="34" charset="0"/>
              </a:rPr>
              <a:t>pembeli</a:t>
            </a:r>
            <a:r>
              <a:rPr lang="en-US" altLang="en-US" sz="1500" dirty="0">
                <a:latin typeface="Bahnschrift Condensed" panose="020B0502040204020203" pitchFamily="34" charset="0"/>
              </a:rPr>
              <a:t> </a:t>
            </a:r>
            <a:r>
              <a:rPr lang="en-US" altLang="en-US" sz="1500" dirty="0" err="1">
                <a:latin typeface="Bahnschrift Condensed" panose="020B0502040204020203" pitchFamily="34" charset="0"/>
              </a:rPr>
              <a:t>dengan</a:t>
            </a:r>
            <a:r>
              <a:rPr lang="en-US" altLang="en-US" sz="1500" dirty="0">
                <a:latin typeface="Bahnschrift Condensed" panose="020B0502040204020203" pitchFamily="34" charset="0"/>
              </a:rPr>
              <a:t> </a:t>
            </a:r>
            <a:r>
              <a:rPr lang="en-US" altLang="en-US" sz="1500" dirty="0" err="1">
                <a:latin typeface="Bahnschrift Condensed" panose="020B0502040204020203" pitchFamily="34" charset="0"/>
              </a:rPr>
              <a:t>harga</a:t>
            </a:r>
            <a:r>
              <a:rPr lang="en-US" altLang="en-US" sz="1500" dirty="0">
                <a:latin typeface="Bahnschrift Condensed" panose="020B0502040204020203" pitchFamily="34" charset="0"/>
              </a:rPr>
              <a:t> dan </a:t>
            </a:r>
            <a:r>
              <a:rPr lang="en-US" altLang="en-US" sz="1500" dirty="0" err="1">
                <a:latin typeface="Bahnschrift Condensed" panose="020B0502040204020203" pitchFamily="34" charset="0"/>
              </a:rPr>
              <a:t>keuntungan</a:t>
            </a:r>
            <a:r>
              <a:rPr lang="en-US" altLang="en-US" sz="1500" dirty="0">
                <a:latin typeface="Bahnschrift Condensed" panose="020B0502040204020203" pitchFamily="34" charset="0"/>
              </a:rPr>
              <a:t> </a:t>
            </a:r>
            <a:r>
              <a:rPr lang="en-US" altLang="en-US" sz="1500" i="1" dirty="0">
                <a:latin typeface="Bahnschrift Condensed" panose="020B0502040204020203" pitchFamily="34" charset="0"/>
              </a:rPr>
              <a:t>(mark-up)</a:t>
            </a:r>
            <a:r>
              <a:rPr lang="en-US" altLang="en-US" sz="1500" dirty="0">
                <a:latin typeface="Bahnschrift Condensed" panose="020B0502040204020203" pitchFamily="34" charset="0"/>
              </a:rPr>
              <a:t>. </a:t>
            </a:r>
            <a:r>
              <a:rPr lang="en-US" altLang="en-US" sz="1500" i="1" dirty="0" err="1">
                <a:latin typeface="Bahnschrift Condensed" panose="020B0502040204020203" pitchFamily="34" charset="0"/>
              </a:rPr>
              <a:t>Besaran</a:t>
            </a:r>
            <a:r>
              <a:rPr lang="en-US" altLang="en-US" sz="1500" i="1" dirty="0">
                <a:latin typeface="Bahnschrift Condensed" panose="020B0502040204020203" pitchFamily="34" charset="0"/>
              </a:rPr>
              <a:t> mark-up </a:t>
            </a:r>
            <a:r>
              <a:rPr lang="en-US" altLang="en-US" sz="1500" dirty="0">
                <a:latin typeface="Bahnschrift Condensed" panose="020B0502040204020203" pitchFamily="34" charset="0"/>
              </a:rPr>
              <a:t>dan </a:t>
            </a:r>
            <a:r>
              <a:rPr lang="en-US" altLang="en-US" sz="1500" dirty="0" err="1">
                <a:latin typeface="Bahnschrift Condensed" panose="020B0502040204020203" pitchFamily="34" charset="0"/>
              </a:rPr>
              <a:t>jangka</a:t>
            </a:r>
            <a:r>
              <a:rPr lang="en-US" altLang="en-US" sz="1500" dirty="0">
                <a:latin typeface="Bahnschrift Condensed" panose="020B0502040204020203" pitchFamily="34" charset="0"/>
              </a:rPr>
              <a:t> </a:t>
            </a:r>
            <a:r>
              <a:rPr lang="en-US" altLang="en-US" sz="1500" dirty="0" err="1">
                <a:latin typeface="Bahnschrift Condensed" panose="020B0502040204020203" pitchFamily="34" charset="0"/>
              </a:rPr>
              <a:t>waktu</a:t>
            </a:r>
            <a:r>
              <a:rPr lang="en-US" altLang="en-US" sz="1500" dirty="0">
                <a:latin typeface="Bahnschrift Condensed" panose="020B0502040204020203" pitchFamily="34" charset="0"/>
              </a:rPr>
              <a:t> </a:t>
            </a:r>
            <a:r>
              <a:rPr lang="en-US" altLang="en-US" sz="1500" dirty="0" err="1">
                <a:latin typeface="Bahnschrift Condensed" panose="020B0502040204020203" pitchFamily="34" charset="0"/>
              </a:rPr>
              <a:t>pinjaman</a:t>
            </a:r>
            <a:r>
              <a:rPr lang="en-US" altLang="en-US" sz="1500" dirty="0">
                <a:latin typeface="Bahnschrift Condensed" panose="020B0502040204020203" pitchFamily="34" charset="0"/>
              </a:rPr>
              <a:t> </a:t>
            </a:r>
            <a:r>
              <a:rPr lang="en-US" altLang="en-US" sz="1500" dirty="0" err="1">
                <a:latin typeface="Bahnschrift Condensed" panose="020B0502040204020203" pitchFamily="34" charset="0"/>
              </a:rPr>
              <a:t>ditentukan</a:t>
            </a:r>
            <a:r>
              <a:rPr lang="en-US" altLang="en-US" sz="1500" dirty="0">
                <a:latin typeface="Bahnschrift Condensed" panose="020B0502040204020203" pitchFamily="34" charset="0"/>
              </a:rPr>
              <a:t> oleh </a:t>
            </a:r>
            <a:r>
              <a:rPr lang="en-US" altLang="en-US" sz="1500" dirty="0" err="1">
                <a:latin typeface="Bahnschrift Condensed" panose="020B0502040204020203" pitchFamily="34" charset="0"/>
              </a:rPr>
              <a:t>kontrak</a:t>
            </a:r>
            <a:r>
              <a:rPr lang="en-US" altLang="en-US" sz="1500" dirty="0">
                <a:latin typeface="Bahnschrift Condensed" panose="020B0502040204020203" pitchFamily="34" charset="0"/>
              </a:rPr>
              <a:t> </a:t>
            </a:r>
            <a:r>
              <a:rPr lang="en-US" altLang="en-US" sz="1500" dirty="0" err="1">
                <a:latin typeface="Bahnschrift Condensed" panose="020B0502040204020203" pitchFamily="34" charset="0"/>
              </a:rPr>
              <a:t>yg</a:t>
            </a:r>
            <a:r>
              <a:rPr lang="en-US" altLang="en-US" sz="1500" dirty="0">
                <a:latin typeface="Bahnschrift Condensed" panose="020B0502040204020203" pitchFamily="34" charset="0"/>
              </a:rPr>
              <a:t> </a:t>
            </a:r>
            <a:r>
              <a:rPr lang="en-US" altLang="en-US" sz="1500" dirty="0" err="1">
                <a:latin typeface="Bahnschrift Condensed" panose="020B0502040204020203" pitchFamily="34" charset="0"/>
              </a:rPr>
              <a:t>telah</a:t>
            </a:r>
            <a:r>
              <a:rPr lang="en-US" altLang="en-US" sz="1500" dirty="0">
                <a:latin typeface="Bahnschrift Condensed" panose="020B0502040204020203" pitchFamily="34" charset="0"/>
              </a:rPr>
              <a:t> </a:t>
            </a:r>
            <a:r>
              <a:rPr lang="en-US" altLang="en-US" sz="1500" dirty="0" err="1">
                <a:latin typeface="Bahnschrift Condensed" panose="020B0502040204020203" pitchFamily="34" charset="0"/>
              </a:rPr>
              <a:t>disepakati</a:t>
            </a:r>
            <a:endParaRPr lang="en-US" altLang="en-US" sz="1500" dirty="0">
              <a:latin typeface="Bahnschrift Condensed" panose="020B0502040204020203" pitchFamily="34" charset="0"/>
            </a:endParaRPr>
          </a:p>
          <a:p>
            <a:pPr marL="285750" indent="-285750">
              <a:lnSpc>
                <a:spcPct val="90000"/>
              </a:lnSpc>
              <a:buFont typeface="Wingdings" panose="05000000000000000000" pitchFamily="2" charset="2"/>
              <a:buChar char="q"/>
            </a:pPr>
            <a:r>
              <a:rPr lang="id-ID" altLang="en-US" sz="1500" dirty="0">
                <a:latin typeface="Bahnschrift Condensed" panose="020B0502040204020203" pitchFamily="34" charset="0"/>
              </a:rPr>
              <a:t>Yang membedakan murabahah dengan penjualan yang biasa kita kenal adalah penjual secara jelas memberi tahu kepada pembeli berapa harga pokok barang tersebut dan berapa besar keuntungan yang diinginkannya.</a:t>
            </a:r>
          </a:p>
        </p:txBody>
      </p:sp>
      <p:grpSp>
        <p:nvGrpSpPr>
          <p:cNvPr id="9" name="Group 8">
            <a:extLst>
              <a:ext uri="{FF2B5EF4-FFF2-40B4-BE49-F238E27FC236}">
                <a16:creationId xmlns:a16="http://schemas.microsoft.com/office/drawing/2014/main" xmlns="" id="{97BA5ECA-315D-4D51-9390-B1C47CD46CA5}"/>
              </a:ext>
            </a:extLst>
          </p:cNvPr>
          <p:cNvGrpSpPr/>
          <p:nvPr/>
        </p:nvGrpSpPr>
        <p:grpSpPr>
          <a:xfrm>
            <a:off x="459215" y="1620459"/>
            <a:ext cx="5275859" cy="3190168"/>
            <a:chOff x="396575" y="1823897"/>
            <a:chExt cx="5275859" cy="3190168"/>
          </a:xfrm>
          <a:solidFill>
            <a:schemeClr val="bg1"/>
          </a:solidFill>
        </p:grpSpPr>
        <p:sp>
          <p:nvSpPr>
            <p:cNvPr id="14" name="Oval 6">
              <a:extLst>
                <a:ext uri="{FF2B5EF4-FFF2-40B4-BE49-F238E27FC236}">
                  <a16:creationId xmlns:a16="http://schemas.microsoft.com/office/drawing/2014/main" xmlns="" id="{5C48544B-B483-4FB4-B9AE-55BE2ACF789E}"/>
                </a:ext>
              </a:extLst>
            </p:cNvPr>
            <p:cNvSpPr>
              <a:spLocks noChangeArrowheads="1"/>
            </p:cNvSpPr>
            <p:nvPr/>
          </p:nvSpPr>
          <p:spPr bwMode="auto">
            <a:xfrm>
              <a:off x="3717484" y="2437370"/>
              <a:ext cx="1378491" cy="596005"/>
            </a:xfrm>
            <a:prstGeom prst="ellipse">
              <a:avLst/>
            </a:prstGeom>
            <a:grpFill/>
            <a:ln w="9525">
              <a:solidFill>
                <a:srgbClr val="000000"/>
              </a:solidFill>
              <a:round/>
              <a:headEnd/>
              <a:tailEnd/>
            </a:ln>
            <a:effectLst>
              <a:outerShdw dist="107763" dir="13500000" algn="ctr" rotWithShape="0">
                <a:srgbClr val="808080">
                  <a:alpha val="50000"/>
                </a:srgbClr>
              </a:outerShdw>
            </a:effectLst>
          </p:spPr>
          <p:txBody>
            <a:bodyPr anchor="ctr"/>
            <a:lstStyle/>
            <a:p>
              <a:pPr algn="ctr"/>
              <a:r>
                <a:rPr lang="en-US" altLang="en-US" sz="1400" b="1" dirty="0">
                  <a:latin typeface="Bahnschrift Condensed" panose="020B0502040204020203" pitchFamily="34" charset="0"/>
                </a:rPr>
                <a:t>P</a:t>
              </a:r>
              <a:r>
                <a:rPr lang="id-ID" altLang="en-US" sz="1400" b="1" dirty="0">
                  <a:latin typeface="Bahnschrift Condensed" panose="020B0502040204020203" pitchFamily="34" charset="0"/>
                </a:rPr>
                <a:t>embeli</a:t>
              </a:r>
            </a:p>
          </p:txBody>
        </p:sp>
        <p:sp>
          <p:nvSpPr>
            <p:cNvPr id="15" name="Rectangle 7">
              <a:extLst>
                <a:ext uri="{FF2B5EF4-FFF2-40B4-BE49-F238E27FC236}">
                  <a16:creationId xmlns:a16="http://schemas.microsoft.com/office/drawing/2014/main" xmlns="" id="{DB231056-8241-49A0-927D-ECBF7F3B960E}"/>
                </a:ext>
              </a:extLst>
            </p:cNvPr>
            <p:cNvSpPr>
              <a:spLocks noChangeArrowheads="1"/>
            </p:cNvSpPr>
            <p:nvPr/>
          </p:nvSpPr>
          <p:spPr bwMode="auto">
            <a:xfrm>
              <a:off x="2038232" y="4221532"/>
              <a:ext cx="1253173" cy="792533"/>
            </a:xfrm>
            <a:prstGeom prst="rect">
              <a:avLst/>
            </a:prstGeom>
            <a:grpFill/>
            <a:ln w="9525">
              <a:solidFill>
                <a:srgbClr val="000000"/>
              </a:solidFill>
              <a:miter lim="800000"/>
              <a:headEnd/>
              <a:tailEnd/>
            </a:ln>
            <a:effectLst>
              <a:outerShdw dist="107763" dir="13500000" algn="ctr" rotWithShape="0">
                <a:srgbClr val="808080">
                  <a:alpha val="50000"/>
                </a:srgbClr>
              </a:outerShdw>
            </a:effectLst>
          </p:spPr>
          <p:txBody>
            <a:bodyPr anchor="ctr"/>
            <a:lstStyle/>
            <a:p>
              <a:pPr algn="ctr"/>
              <a:r>
                <a:rPr lang="id-ID" altLang="en-US" sz="1400" b="1">
                  <a:latin typeface="Bahnschrift Condensed" panose="020B0502040204020203" pitchFamily="34" charset="0"/>
                </a:rPr>
                <a:t>Produsen</a:t>
              </a:r>
            </a:p>
            <a:p>
              <a:pPr algn="ctr"/>
              <a:r>
                <a:rPr lang="id-ID" altLang="en-US" sz="1400" b="1">
                  <a:latin typeface="Bahnschrift Condensed" panose="020B0502040204020203" pitchFamily="34" charset="0"/>
                </a:rPr>
                <a:t>supplier</a:t>
              </a:r>
            </a:p>
          </p:txBody>
        </p:sp>
        <p:sp>
          <p:nvSpPr>
            <p:cNvPr id="16" name="Line 8">
              <a:extLst>
                <a:ext uri="{FF2B5EF4-FFF2-40B4-BE49-F238E27FC236}">
                  <a16:creationId xmlns:a16="http://schemas.microsoft.com/office/drawing/2014/main" xmlns="" id="{7839D0F1-6052-47FD-AE82-AF9B7E25D51D}"/>
                </a:ext>
              </a:extLst>
            </p:cNvPr>
            <p:cNvSpPr>
              <a:spLocks noChangeShapeType="1"/>
            </p:cNvSpPr>
            <p:nvPr/>
          </p:nvSpPr>
          <p:spPr bwMode="auto">
            <a:xfrm>
              <a:off x="1963042" y="2636467"/>
              <a:ext cx="1378491" cy="0"/>
            </a:xfrm>
            <a:prstGeom prst="line">
              <a:avLst/>
            </a:prstGeom>
            <a:grpFill/>
            <a:ln w="9525">
              <a:solidFill>
                <a:srgbClr val="000000"/>
              </a:solidFill>
              <a:round/>
              <a:headEnd type="triangle" w="med" len="med"/>
              <a:tailEnd type="triangle" w="med" len="med"/>
            </a:ln>
          </p:spPr>
          <p:txBody>
            <a:bodyPr anchor="ctr"/>
            <a:lstStyle/>
            <a:p>
              <a:pPr algn="ctr"/>
              <a:endParaRPr lang="en-ID">
                <a:latin typeface="Bahnschrift Condensed" panose="020B0502040204020203" pitchFamily="34" charset="0"/>
              </a:endParaRPr>
            </a:p>
          </p:txBody>
        </p:sp>
        <p:sp>
          <p:nvSpPr>
            <p:cNvPr id="17" name="Line 9">
              <a:extLst>
                <a:ext uri="{FF2B5EF4-FFF2-40B4-BE49-F238E27FC236}">
                  <a16:creationId xmlns:a16="http://schemas.microsoft.com/office/drawing/2014/main" xmlns="" id="{A1102C75-16DF-4885-85D7-3A70EDCF55AD}"/>
                </a:ext>
              </a:extLst>
            </p:cNvPr>
            <p:cNvSpPr>
              <a:spLocks noChangeShapeType="1"/>
            </p:cNvSpPr>
            <p:nvPr/>
          </p:nvSpPr>
          <p:spPr bwMode="auto">
            <a:xfrm flipH="1">
              <a:off x="2038232" y="3033375"/>
              <a:ext cx="1253173" cy="2569"/>
            </a:xfrm>
            <a:prstGeom prst="line">
              <a:avLst/>
            </a:prstGeom>
            <a:grpFill/>
            <a:ln w="9525">
              <a:solidFill>
                <a:srgbClr val="000000"/>
              </a:solidFill>
              <a:round/>
              <a:headEnd/>
              <a:tailEnd type="triangle" w="med" len="med"/>
            </a:ln>
          </p:spPr>
          <p:txBody>
            <a:bodyPr anchor="ctr"/>
            <a:lstStyle/>
            <a:p>
              <a:pPr algn="ctr"/>
              <a:endParaRPr lang="en-ID">
                <a:latin typeface="Bahnschrift Condensed" panose="020B0502040204020203" pitchFamily="34" charset="0"/>
              </a:endParaRPr>
            </a:p>
          </p:txBody>
        </p:sp>
        <p:cxnSp>
          <p:nvCxnSpPr>
            <p:cNvPr id="18" name="AutoShape 10">
              <a:extLst>
                <a:ext uri="{FF2B5EF4-FFF2-40B4-BE49-F238E27FC236}">
                  <a16:creationId xmlns:a16="http://schemas.microsoft.com/office/drawing/2014/main" xmlns="" id="{371C844A-7379-4703-BB4A-72A87E9C8C4D}"/>
                </a:ext>
              </a:extLst>
            </p:cNvPr>
            <p:cNvCxnSpPr>
              <a:cxnSpLocks noChangeShapeType="1"/>
              <a:stCxn id="15" idx="3"/>
              <a:endCxn id="14" idx="4"/>
            </p:cNvCxnSpPr>
            <p:nvPr/>
          </p:nvCxnSpPr>
          <p:spPr bwMode="auto">
            <a:xfrm flipV="1">
              <a:off x="3291405" y="3033375"/>
              <a:ext cx="1115324" cy="1585066"/>
            </a:xfrm>
            <a:prstGeom prst="bentConnector2">
              <a:avLst/>
            </a:prstGeom>
            <a:grpFill/>
            <a:ln w="9525">
              <a:solidFill>
                <a:srgbClr val="000000"/>
              </a:solidFill>
              <a:miter lim="800000"/>
              <a:headEnd/>
              <a:tailEnd type="triangle" w="med" len="med"/>
            </a:ln>
          </p:spPr>
        </p:cxnSp>
        <p:cxnSp>
          <p:nvCxnSpPr>
            <p:cNvPr id="19" name="AutoShape 11">
              <a:extLst>
                <a:ext uri="{FF2B5EF4-FFF2-40B4-BE49-F238E27FC236}">
                  <a16:creationId xmlns:a16="http://schemas.microsoft.com/office/drawing/2014/main" xmlns="" id="{2ADCD25F-A889-4A69-9D81-F186E8BE16A8}"/>
                </a:ext>
              </a:extLst>
            </p:cNvPr>
            <p:cNvCxnSpPr>
              <a:cxnSpLocks noChangeShapeType="1"/>
              <a:endCxn id="15" idx="1"/>
            </p:cNvCxnSpPr>
            <p:nvPr/>
          </p:nvCxnSpPr>
          <p:spPr bwMode="auto">
            <a:xfrm rot="16200000" flipH="1">
              <a:off x="737522" y="3317731"/>
              <a:ext cx="1586350" cy="1015070"/>
            </a:xfrm>
            <a:prstGeom prst="bentConnector2">
              <a:avLst/>
            </a:prstGeom>
            <a:grpFill/>
            <a:ln w="9525">
              <a:solidFill>
                <a:srgbClr val="000000"/>
              </a:solidFill>
              <a:miter lim="800000"/>
              <a:headEnd/>
              <a:tailEnd type="triangle" w="med" len="med"/>
            </a:ln>
          </p:spPr>
        </p:cxnSp>
        <p:cxnSp>
          <p:nvCxnSpPr>
            <p:cNvPr id="20" name="AutoShape 12">
              <a:extLst>
                <a:ext uri="{FF2B5EF4-FFF2-40B4-BE49-F238E27FC236}">
                  <a16:creationId xmlns:a16="http://schemas.microsoft.com/office/drawing/2014/main" xmlns="" id="{C6EB20E7-B795-457C-902B-3E721CAFBDEF}"/>
                </a:ext>
              </a:extLst>
            </p:cNvPr>
            <p:cNvCxnSpPr>
              <a:cxnSpLocks noChangeShapeType="1"/>
              <a:endCxn id="14" idx="0"/>
            </p:cNvCxnSpPr>
            <p:nvPr/>
          </p:nvCxnSpPr>
          <p:spPr bwMode="auto">
            <a:xfrm rot="5400000" flipV="1">
              <a:off x="2713886" y="746871"/>
              <a:ext cx="1284" cy="3383568"/>
            </a:xfrm>
            <a:prstGeom prst="bentConnector3">
              <a:avLst>
                <a:gd name="adj1" fmla="val -36000000"/>
              </a:avLst>
            </a:prstGeom>
            <a:grpFill/>
            <a:ln w="9525">
              <a:solidFill>
                <a:srgbClr val="000000"/>
              </a:solidFill>
              <a:miter lim="800000"/>
              <a:headEnd/>
              <a:tailEnd/>
            </a:ln>
          </p:spPr>
        </p:cxnSp>
        <p:sp>
          <p:nvSpPr>
            <p:cNvPr id="21" name="Rectangle 13">
              <a:extLst>
                <a:ext uri="{FF2B5EF4-FFF2-40B4-BE49-F238E27FC236}">
                  <a16:creationId xmlns:a16="http://schemas.microsoft.com/office/drawing/2014/main" xmlns="" id="{2E80D661-564D-4856-9802-DE3958D329B7}"/>
                </a:ext>
              </a:extLst>
            </p:cNvPr>
            <p:cNvSpPr>
              <a:spLocks noChangeArrowheads="1"/>
            </p:cNvSpPr>
            <p:nvPr/>
          </p:nvSpPr>
          <p:spPr bwMode="auto">
            <a:xfrm>
              <a:off x="2213259" y="1823897"/>
              <a:ext cx="1002538" cy="395624"/>
            </a:xfrm>
            <a:prstGeom prst="rect">
              <a:avLst/>
            </a:prstGeom>
            <a:grpFill/>
            <a:ln w="9525">
              <a:noFill/>
              <a:miter lim="800000"/>
              <a:headEnd/>
              <a:tailEnd/>
            </a:ln>
          </p:spPr>
          <p:txBody>
            <a:bodyPr anchor="ctr"/>
            <a:lstStyle/>
            <a:p>
              <a:pPr algn="ctr"/>
              <a:r>
                <a:rPr lang="en-US" altLang="en-US" sz="1400" b="1" dirty="0">
                  <a:latin typeface="Bahnschrift Condensed" panose="020B0502040204020203" pitchFamily="34" charset="0"/>
                </a:rPr>
                <a:t>(1) </a:t>
              </a:r>
              <a:r>
                <a:rPr lang="id-ID" altLang="en-US" sz="1400" b="1" dirty="0">
                  <a:latin typeface="Bahnschrift Condensed" panose="020B0502040204020203" pitchFamily="34" charset="0"/>
                </a:rPr>
                <a:t>negosiasi</a:t>
              </a:r>
            </a:p>
          </p:txBody>
        </p:sp>
        <p:sp>
          <p:nvSpPr>
            <p:cNvPr id="22" name="Rectangle 14">
              <a:extLst>
                <a:ext uri="{FF2B5EF4-FFF2-40B4-BE49-F238E27FC236}">
                  <a16:creationId xmlns:a16="http://schemas.microsoft.com/office/drawing/2014/main" xmlns="" id="{4D47D2CB-2AC2-462D-B553-65A850D9F1F7}"/>
                </a:ext>
              </a:extLst>
            </p:cNvPr>
            <p:cNvSpPr>
              <a:spLocks noChangeArrowheads="1"/>
            </p:cNvSpPr>
            <p:nvPr/>
          </p:nvSpPr>
          <p:spPr bwMode="auto">
            <a:xfrm>
              <a:off x="436910" y="4059565"/>
              <a:ext cx="1127856" cy="398193"/>
            </a:xfrm>
            <a:prstGeom prst="rect">
              <a:avLst/>
            </a:prstGeom>
            <a:grpFill/>
            <a:ln w="9525">
              <a:noFill/>
              <a:miter lim="800000"/>
              <a:headEnd/>
              <a:tailEnd/>
            </a:ln>
          </p:spPr>
          <p:txBody>
            <a:bodyPr anchor="ctr"/>
            <a:lstStyle/>
            <a:p>
              <a:pPr algn="ctr"/>
              <a:r>
                <a:rPr lang="id-ID" altLang="en-US" sz="1400" b="1" dirty="0">
                  <a:latin typeface="Bahnschrift Condensed" panose="020B0502040204020203" pitchFamily="34" charset="0"/>
                </a:rPr>
                <a:t>(3) beli barang</a:t>
              </a:r>
            </a:p>
          </p:txBody>
        </p:sp>
        <p:sp>
          <p:nvSpPr>
            <p:cNvPr id="23" name="Rectangle 15">
              <a:extLst>
                <a:ext uri="{FF2B5EF4-FFF2-40B4-BE49-F238E27FC236}">
                  <a16:creationId xmlns:a16="http://schemas.microsoft.com/office/drawing/2014/main" xmlns="" id="{2470AEF9-A406-417C-9E37-9E03CB134E75}"/>
                </a:ext>
              </a:extLst>
            </p:cNvPr>
            <p:cNvSpPr>
              <a:spLocks noChangeArrowheads="1"/>
            </p:cNvSpPr>
            <p:nvPr/>
          </p:nvSpPr>
          <p:spPr bwMode="auto">
            <a:xfrm>
              <a:off x="2163549" y="2438654"/>
              <a:ext cx="1002538" cy="395624"/>
            </a:xfrm>
            <a:prstGeom prst="rect">
              <a:avLst/>
            </a:prstGeom>
            <a:grpFill/>
            <a:ln w="9525">
              <a:noFill/>
              <a:miter lim="800000"/>
              <a:headEnd/>
              <a:tailEnd/>
            </a:ln>
          </p:spPr>
          <p:txBody>
            <a:bodyPr anchor="ctr"/>
            <a:lstStyle/>
            <a:p>
              <a:pPr algn="ctr"/>
              <a:r>
                <a:rPr lang="en-US" altLang="en-US" sz="1400" b="1" dirty="0">
                  <a:latin typeface="Bahnschrift Condensed" panose="020B0502040204020203" pitchFamily="34" charset="0"/>
                </a:rPr>
                <a:t>(2) </a:t>
              </a:r>
              <a:r>
                <a:rPr lang="id-ID" altLang="en-US" sz="1400" b="1" dirty="0">
                  <a:latin typeface="Bahnschrift Condensed" panose="020B0502040204020203" pitchFamily="34" charset="0"/>
                </a:rPr>
                <a:t>akad bai’</a:t>
              </a:r>
            </a:p>
          </p:txBody>
        </p:sp>
        <p:sp>
          <p:nvSpPr>
            <p:cNvPr id="24" name="Rectangle 16">
              <a:extLst>
                <a:ext uri="{FF2B5EF4-FFF2-40B4-BE49-F238E27FC236}">
                  <a16:creationId xmlns:a16="http://schemas.microsoft.com/office/drawing/2014/main" xmlns="" id="{4DDD589C-CD26-4834-A58C-75F921FBD779}"/>
                </a:ext>
              </a:extLst>
            </p:cNvPr>
            <p:cNvSpPr>
              <a:spLocks noChangeArrowheads="1"/>
            </p:cNvSpPr>
            <p:nvPr/>
          </p:nvSpPr>
          <p:spPr bwMode="auto">
            <a:xfrm>
              <a:off x="2238739" y="2832993"/>
              <a:ext cx="751904" cy="396908"/>
            </a:xfrm>
            <a:prstGeom prst="rect">
              <a:avLst/>
            </a:prstGeom>
            <a:grpFill/>
            <a:ln w="9525">
              <a:noFill/>
              <a:miter lim="800000"/>
              <a:headEnd/>
              <a:tailEnd/>
            </a:ln>
          </p:spPr>
          <p:txBody>
            <a:bodyPr anchor="ctr"/>
            <a:lstStyle/>
            <a:p>
              <a:pPr algn="ctr"/>
              <a:r>
                <a:rPr lang="en-US" altLang="en-US" sz="1400" b="1" dirty="0">
                  <a:latin typeface="Bahnschrift Condensed" panose="020B0502040204020203" pitchFamily="34" charset="0"/>
                </a:rPr>
                <a:t>(6</a:t>
              </a:r>
              <a:r>
                <a:rPr lang="id-ID" altLang="en-US" sz="1400" b="1" dirty="0">
                  <a:latin typeface="Bahnschrift Condensed" panose="020B0502040204020203" pitchFamily="34" charset="0"/>
                </a:rPr>
                <a:t>) bayar</a:t>
              </a:r>
            </a:p>
          </p:txBody>
        </p:sp>
        <p:sp>
          <p:nvSpPr>
            <p:cNvPr id="25" name="Rectangle 17">
              <a:extLst>
                <a:ext uri="{FF2B5EF4-FFF2-40B4-BE49-F238E27FC236}">
                  <a16:creationId xmlns:a16="http://schemas.microsoft.com/office/drawing/2014/main" xmlns="" id="{E272A3E6-F718-4A4C-9026-FA9EA7598683}"/>
                </a:ext>
              </a:extLst>
            </p:cNvPr>
            <p:cNvSpPr>
              <a:spLocks noChangeArrowheads="1"/>
            </p:cNvSpPr>
            <p:nvPr/>
          </p:nvSpPr>
          <p:spPr bwMode="auto">
            <a:xfrm>
              <a:off x="3416722" y="4023720"/>
              <a:ext cx="751904" cy="396908"/>
            </a:xfrm>
            <a:prstGeom prst="rect">
              <a:avLst/>
            </a:prstGeom>
            <a:grpFill/>
            <a:ln w="9525">
              <a:noFill/>
              <a:miter lim="800000"/>
              <a:headEnd/>
              <a:tailEnd/>
            </a:ln>
          </p:spPr>
          <p:txBody>
            <a:bodyPr anchor="ctr"/>
            <a:lstStyle/>
            <a:p>
              <a:pPr algn="ctr"/>
              <a:r>
                <a:rPr lang="en-US" altLang="en-US" sz="1400" b="1" dirty="0">
                  <a:latin typeface="Bahnschrift Condensed" panose="020B0502040204020203" pitchFamily="34" charset="0"/>
                </a:rPr>
                <a:t>(4</a:t>
              </a:r>
              <a:r>
                <a:rPr lang="id-ID" altLang="en-US" sz="1400" b="1" dirty="0">
                  <a:latin typeface="Bahnschrift Condensed" panose="020B0502040204020203" pitchFamily="34" charset="0"/>
                </a:rPr>
                <a:t>) kirim</a:t>
              </a:r>
            </a:p>
          </p:txBody>
        </p:sp>
        <p:sp>
          <p:nvSpPr>
            <p:cNvPr id="26" name="Rectangle 18">
              <a:extLst>
                <a:ext uri="{FF2B5EF4-FFF2-40B4-BE49-F238E27FC236}">
                  <a16:creationId xmlns:a16="http://schemas.microsoft.com/office/drawing/2014/main" xmlns="" id="{289E82BD-146D-4DAD-BD06-96933907EFC0}"/>
                </a:ext>
              </a:extLst>
            </p:cNvPr>
            <p:cNvSpPr>
              <a:spLocks noChangeArrowheads="1"/>
            </p:cNvSpPr>
            <p:nvPr/>
          </p:nvSpPr>
          <p:spPr bwMode="auto">
            <a:xfrm>
              <a:off x="4419261" y="3428999"/>
              <a:ext cx="1253173" cy="594721"/>
            </a:xfrm>
            <a:prstGeom prst="rect">
              <a:avLst/>
            </a:prstGeom>
            <a:grpFill/>
            <a:ln w="9525">
              <a:noFill/>
              <a:miter lim="800000"/>
              <a:headEnd/>
              <a:tailEnd/>
            </a:ln>
          </p:spPr>
          <p:txBody>
            <a:bodyPr anchor="ctr"/>
            <a:lstStyle/>
            <a:p>
              <a:pPr algn="ctr"/>
              <a:r>
                <a:rPr lang="en-US" altLang="en-US" sz="1400" b="1" dirty="0">
                  <a:latin typeface="Bahnschrift Condensed" panose="020B0502040204020203" pitchFamily="34" charset="0"/>
                </a:rPr>
                <a:t>(</a:t>
              </a:r>
              <a:r>
                <a:rPr lang="id-ID" altLang="en-US" sz="1400" b="1" dirty="0">
                  <a:latin typeface="Bahnschrift Condensed" panose="020B0502040204020203" pitchFamily="34" charset="0"/>
                </a:rPr>
                <a:t>5) terima barang &amp; dokumen</a:t>
              </a:r>
            </a:p>
          </p:txBody>
        </p:sp>
        <p:sp>
          <p:nvSpPr>
            <p:cNvPr id="27" name="Oval 6">
              <a:extLst>
                <a:ext uri="{FF2B5EF4-FFF2-40B4-BE49-F238E27FC236}">
                  <a16:creationId xmlns:a16="http://schemas.microsoft.com/office/drawing/2014/main" xmlns="" id="{464BB865-7412-47F6-9C2E-C70787D7F516}"/>
                </a:ext>
              </a:extLst>
            </p:cNvPr>
            <p:cNvSpPr>
              <a:spLocks noChangeArrowheads="1"/>
            </p:cNvSpPr>
            <p:nvPr/>
          </p:nvSpPr>
          <p:spPr bwMode="auto">
            <a:xfrm>
              <a:off x="396575" y="2394100"/>
              <a:ext cx="1378491" cy="596005"/>
            </a:xfrm>
            <a:prstGeom prst="ellipse">
              <a:avLst/>
            </a:prstGeom>
            <a:grpFill/>
            <a:ln w="9525">
              <a:solidFill>
                <a:srgbClr val="000000"/>
              </a:solidFill>
              <a:round/>
              <a:headEnd/>
              <a:tailEnd/>
            </a:ln>
            <a:effectLst>
              <a:outerShdw dist="107763" dir="13500000" algn="ctr" rotWithShape="0">
                <a:srgbClr val="808080">
                  <a:alpha val="50000"/>
                </a:srgbClr>
              </a:outerShdw>
            </a:effectLst>
          </p:spPr>
          <p:txBody>
            <a:bodyPr anchor="ctr"/>
            <a:lstStyle/>
            <a:p>
              <a:pPr algn="ctr"/>
              <a:r>
                <a:rPr lang="en-US" altLang="en-US" sz="1400" b="1" dirty="0" err="1">
                  <a:latin typeface="Bahnschrift Condensed" panose="020B0502040204020203" pitchFamily="34" charset="0"/>
                </a:rPr>
                <a:t>Penjual</a:t>
              </a:r>
              <a:endParaRPr lang="id-ID" altLang="en-US" sz="1400" b="1" dirty="0">
                <a:latin typeface="Bahnschrift Condensed" panose="020B0502040204020203" pitchFamily="34" charset="0"/>
              </a:endParaRPr>
            </a:p>
          </p:txBody>
        </p:sp>
      </p:grpSp>
    </p:spTree>
    <p:extLst>
      <p:ext uri="{BB962C8B-B14F-4D97-AF65-F5344CB8AC3E}">
        <p14:creationId xmlns:p14="http://schemas.microsoft.com/office/powerpoint/2010/main" val="32275294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CBD00E0B-ADB8-4752-A80D-DE267B9CDADB}"/>
              </a:ext>
            </a:extLst>
          </p:cNvPr>
          <p:cNvSpPr>
            <a:spLocks noGrp="1"/>
          </p:cNvSpPr>
          <p:nvPr>
            <p:ph type="sldNum" sz="quarter" idx="12"/>
          </p:nvPr>
        </p:nvSpPr>
        <p:spPr/>
        <p:txBody>
          <a:bodyPr/>
          <a:lstStyle/>
          <a:p>
            <a:fld id="{B38049E5-7B53-4E85-8972-7D6C4BCE5BB9}" type="slidenum">
              <a:rPr lang="en-US" noProof="0" smtClean="0"/>
              <a:t>28</a:t>
            </a:fld>
            <a:endParaRPr lang="en-US" noProof="0" dirty="0"/>
          </a:p>
        </p:txBody>
      </p:sp>
      <p:graphicFrame>
        <p:nvGraphicFramePr>
          <p:cNvPr id="3" name="Diagram 2">
            <a:extLst>
              <a:ext uri="{FF2B5EF4-FFF2-40B4-BE49-F238E27FC236}">
                <a16:creationId xmlns:a16="http://schemas.microsoft.com/office/drawing/2014/main" xmlns="" id="{470903C9-8C1B-4A0A-94DA-A27C19D2502D}"/>
              </a:ext>
            </a:extLst>
          </p:cNvPr>
          <p:cNvGraphicFramePr/>
          <p:nvPr>
            <p:extLst>
              <p:ext uri="{D42A27DB-BD31-4B8C-83A1-F6EECF244321}">
                <p14:modId xmlns:p14="http://schemas.microsoft.com/office/powerpoint/2010/main" val="3323328330"/>
              </p:ext>
            </p:extLst>
          </p:nvPr>
        </p:nvGraphicFramePr>
        <p:xfrm>
          <a:off x="701040" y="1828799"/>
          <a:ext cx="6299200" cy="44500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a:extLst>
              <a:ext uri="{FF2B5EF4-FFF2-40B4-BE49-F238E27FC236}">
                <a16:creationId xmlns:a16="http://schemas.microsoft.com/office/drawing/2014/main" xmlns="" id="{EC6E8913-F128-4CAB-8644-F5BDD4341B78}"/>
              </a:ext>
            </a:extLst>
          </p:cNvPr>
          <p:cNvSpPr txBox="1">
            <a:spLocks/>
          </p:cNvSpPr>
          <p:nvPr/>
        </p:nvSpPr>
        <p:spPr>
          <a:xfrm>
            <a:off x="1626747" y="716280"/>
            <a:ext cx="4447786" cy="889000"/>
          </a:xfrm>
          <a:prstGeom prst="rect">
            <a:avLst/>
          </a:prstGeom>
        </p:spPr>
        <p:txBody>
          <a:bodyPr anchor="ctr">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n-US" sz="3600" dirty="0">
                <a:latin typeface="Bernard MT Condensed" panose="02050806060905020404" pitchFamily="18" charset="0"/>
              </a:rPr>
              <a:t>AL-BAI BITHAMAN AJIL</a:t>
            </a:r>
            <a:endParaRPr lang="en-ID" sz="3600" dirty="0">
              <a:latin typeface="Bernard MT Condensed" panose="02050806060905020404" pitchFamily="18" charset="0"/>
            </a:endParaRPr>
          </a:p>
        </p:txBody>
      </p:sp>
      <p:sp>
        <p:nvSpPr>
          <p:cNvPr id="5" name="Title 1">
            <a:extLst>
              <a:ext uri="{FF2B5EF4-FFF2-40B4-BE49-F238E27FC236}">
                <a16:creationId xmlns:a16="http://schemas.microsoft.com/office/drawing/2014/main" xmlns="" id="{8C9C2CAF-B96D-49F5-BF41-66EDC1F94114}"/>
              </a:ext>
            </a:extLst>
          </p:cNvPr>
          <p:cNvSpPr txBox="1">
            <a:spLocks/>
          </p:cNvSpPr>
          <p:nvPr/>
        </p:nvSpPr>
        <p:spPr>
          <a:xfrm>
            <a:off x="7545407" y="644930"/>
            <a:ext cx="4447786" cy="889000"/>
          </a:xfrm>
          <a:prstGeom prst="rect">
            <a:avLst/>
          </a:prstGeom>
        </p:spPr>
        <p:txBody>
          <a:bodyPr vert="horz" lIns="91440" tIns="45720" rIns="91440" bIns="45720" rtlCol="0" anchor="ctr">
            <a:normAutofit/>
          </a:bodyPr>
          <a:lstStyle>
            <a:lvl1pPr algn="l" defTabSz="914400" rtl="0" eaLnBrk="1" latinLnBrk="0" hangingPunct="1">
              <a:lnSpc>
                <a:spcPct val="89000"/>
              </a:lnSpc>
              <a:spcBef>
                <a:spcPct val="0"/>
              </a:spcBef>
              <a:buNone/>
              <a:defRPr sz="4800" kern="1200" baseline="0">
                <a:solidFill>
                  <a:schemeClr val="tx2"/>
                </a:solidFill>
                <a:latin typeface="+mj-lt"/>
                <a:ea typeface="+mj-ea"/>
                <a:cs typeface="+mj-cs"/>
              </a:defRPr>
            </a:lvl1pPr>
          </a:lstStyle>
          <a:p>
            <a:pPr algn="ctr"/>
            <a:r>
              <a:rPr lang="en-US" sz="3600" dirty="0">
                <a:latin typeface="Bernard MT Condensed" panose="02050806060905020404" pitchFamily="18" charset="0"/>
              </a:rPr>
              <a:t>AL-BAI AL-DYN</a:t>
            </a:r>
            <a:endParaRPr lang="en-ID" sz="3600" dirty="0">
              <a:latin typeface="Bernard MT Condensed" panose="02050806060905020404" pitchFamily="18" charset="0"/>
            </a:endParaRPr>
          </a:p>
        </p:txBody>
      </p:sp>
      <p:grpSp>
        <p:nvGrpSpPr>
          <p:cNvPr id="8" name="Group 7">
            <a:extLst>
              <a:ext uri="{FF2B5EF4-FFF2-40B4-BE49-F238E27FC236}">
                <a16:creationId xmlns:a16="http://schemas.microsoft.com/office/drawing/2014/main" xmlns="" id="{D0656335-3618-4019-BB85-A1FC6BBB84C8}"/>
              </a:ext>
            </a:extLst>
          </p:cNvPr>
          <p:cNvGrpSpPr/>
          <p:nvPr/>
        </p:nvGrpSpPr>
        <p:grpSpPr>
          <a:xfrm>
            <a:off x="6380480" y="1160780"/>
            <a:ext cx="5262880" cy="2456652"/>
            <a:chOff x="6624320" y="2679038"/>
            <a:chExt cx="5262880" cy="2456652"/>
          </a:xfrm>
        </p:grpSpPr>
        <p:sp>
          <p:nvSpPr>
            <p:cNvPr id="9" name="Freeform: Shape 8">
              <a:extLst>
                <a:ext uri="{FF2B5EF4-FFF2-40B4-BE49-F238E27FC236}">
                  <a16:creationId xmlns:a16="http://schemas.microsoft.com/office/drawing/2014/main" xmlns="" id="{5843EF44-BC77-453B-BD8D-7A9648AED751}"/>
                </a:ext>
              </a:extLst>
            </p:cNvPr>
            <p:cNvSpPr/>
            <p:nvPr/>
          </p:nvSpPr>
          <p:spPr>
            <a:xfrm>
              <a:off x="7993388" y="3425338"/>
              <a:ext cx="3893812" cy="1710352"/>
            </a:xfrm>
            <a:custGeom>
              <a:avLst/>
              <a:gdLst>
                <a:gd name="connsiteX0" fmla="*/ 0 w 3252927"/>
                <a:gd name="connsiteY0" fmla="*/ 164873 h 989218"/>
                <a:gd name="connsiteX1" fmla="*/ 164873 w 3252927"/>
                <a:gd name="connsiteY1" fmla="*/ 0 h 989218"/>
                <a:gd name="connsiteX2" fmla="*/ 3088054 w 3252927"/>
                <a:gd name="connsiteY2" fmla="*/ 0 h 989218"/>
                <a:gd name="connsiteX3" fmla="*/ 3252927 w 3252927"/>
                <a:gd name="connsiteY3" fmla="*/ 164873 h 989218"/>
                <a:gd name="connsiteX4" fmla="*/ 3252927 w 3252927"/>
                <a:gd name="connsiteY4" fmla="*/ 824345 h 989218"/>
                <a:gd name="connsiteX5" fmla="*/ 3088054 w 3252927"/>
                <a:gd name="connsiteY5" fmla="*/ 989218 h 989218"/>
                <a:gd name="connsiteX6" fmla="*/ 164873 w 3252927"/>
                <a:gd name="connsiteY6" fmla="*/ 989218 h 989218"/>
                <a:gd name="connsiteX7" fmla="*/ 0 w 3252927"/>
                <a:gd name="connsiteY7" fmla="*/ 824345 h 989218"/>
                <a:gd name="connsiteX8" fmla="*/ 0 w 3252927"/>
                <a:gd name="connsiteY8" fmla="*/ 164873 h 989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2927" h="989218">
                  <a:moveTo>
                    <a:pt x="0" y="164873"/>
                  </a:moveTo>
                  <a:cubicBezTo>
                    <a:pt x="0" y="73816"/>
                    <a:pt x="73816" y="0"/>
                    <a:pt x="164873" y="0"/>
                  </a:cubicBezTo>
                  <a:lnTo>
                    <a:pt x="3088054" y="0"/>
                  </a:lnTo>
                  <a:cubicBezTo>
                    <a:pt x="3179111" y="0"/>
                    <a:pt x="3252927" y="73816"/>
                    <a:pt x="3252927" y="164873"/>
                  </a:cubicBezTo>
                  <a:lnTo>
                    <a:pt x="3252927" y="824345"/>
                  </a:lnTo>
                  <a:cubicBezTo>
                    <a:pt x="3252927" y="915402"/>
                    <a:pt x="3179111" y="989218"/>
                    <a:pt x="3088054" y="989218"/>
                  </a:cubicBezTo>
                  <a:lnTo>
                    <a:pt x="164873" y="989218"/>
                  </a:lnTo>
                  <a:cubicBezTo>
                    <a:pt x="73816" y="989218"/>
                    <a:pt x="0" y="915402"/>
                    <a:pt x="0" y="824345"/>
                  </a:cubicBezTo>
                  <a:lnTo>
                    <a:pt x="0" y="16487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9029" tIns="124490" rIns="124490" bIns="124490" numCol="1" spcCol="1270" anchor="ctr" anchorCtr="0">
              <a:noAutofit/>
            </a:bodyPr>
            <a:lstStyle/>
            <a:p>
              <a:pPr marL="0" lvl="0" indent="0" algn="l" defTabSz="889000">
                <a:lnSpc>
                  <a:spcPct val="90000"/>
                </a:lnSpc>
                <a:spcBef>
                  <a:spcPct val="0"/>
                </a:spcBef>
                <a:spcAft>
                  <a:spcPct val="35000"/>
                </a:spcAft>
                <a:buFont typeface="Wingdings" panose="05000000000000000000" pitchFamily="2" charset="2"/>
                <a:buNone/>
              </a:pPr>
              <a:r>
                <a:rPr lang="en-US" sz="2000" kern="1200" dirty="0">
                  <a:latin typeface="Bahnschrift Condensed" panose="020B0502040204020203" pitchFamily="34" charset="0"/>
                </a:rPr>
                <a:t>Al-Bai Al-</a:t>
              </a:r>
              <a:r>
                <a:rPr lang="en-US" sz="2000" kern="1200" dirty="0" err="1">
                  <a:latin typeface="Bahnschrift Condensed" panose="020B0502040204020203" pitchFamily="34" charset="0"/>
                </a:rPr>
                <a:t>Dyn</a:t>
              </a:r>
              <a:r>
                <a:rPr lang="en-US" sz="2000" kern="1200" dirty="0">
                  <a:latin typeface="Bahnschrift Condensed" panose="020B0502040204020203" pitchFamily="34" charset="0"/>
                </a:rPr>
                <a:t> </a:t>
              </a:r>
              <a:r>
                <a:rPr lang="en-US" sz="2000" kern="1200" dirty="0" err="1">
                  <a:latin typeface="Bahnschrift Condensed" panose="020B0502040204020203" pitchFamily="34" charset="0"/>
                </a:rPr>
                <a:t>merupakan</a:t>
              </a:r>
              <a:r>
                <a:rPr lang="en-US" sz="2000" kern="1200" dirty="0">
                  <a:latin typeface="Bahnschrift Condensed" panose="020B0502040204020203" pitchFamily="34" charset="0"/>
                </a:rPr>
                <a:t> </a:t>
              </a:r>
              <a:r>
                <a:rPr lang="en-US" sz="2000" kern="1200" dirty="0" err="1">
                  <a:latin typeface="Bahnschrift Condensed" panose="020B0502040204020203" pitchFamily="34" charset="0"/>
                </a:rPr>
                <a:t>penjualan</a:t>
              </a:r>
              <a:r>
                <a:rPr lang="en-US" sz="2000" kern="1200" dirty="0">
                  <a:latin typeface="Bahnschrift Condensed" panose="020B0502040204020203" pitchFamily="34" charset="0"/>
                </a:rPr>
                <a:t> </a:t>
              </a:r>
              <a:r>
                <a:rPr lang="en-US" sz="2000" kern="1200" dirty="0" err="1">
                  <a:latin typeface="Bahnschrift Condensed" panose="020B0502040204020203" pitchFamily="34" charset="0"/>
                </a:rPr>
                <a:t>klaim</a:t>
              </a:r>
              <a:r>
                <a:rPr lang="en-US" sz="2000" kern="1200" dirty="0">
                  <a:latin typeface="Bahnschrift Condensed" panose="020B0502040204020203" pitchFamily="34" charset="0"/>
                </a:rPr>
                <a:t> (</a:t>
              </a:r>
              <a:r>
                <a:rPr lang="en-US" sz="2000" kern="1200" dirty="0" err="1">
                  <a:latin typeface="Bahnschrift Condensed" panose="020B0502040204020203" pitchFamily="34" charset="0"/>
                </a:rPr>
                <a:t>piutang</a:t>
              </a:r>
              <a:r>
                <a:rPr lang="en-US" sz="2000" kern="1200" dirty="0">
                  <a:latin typeface="Bahnschrift Condensed" panose="020B0502040204020203" pitchFamily="34" charset="0"/>
                </a:rPr>
                <a:t>) </a:t>
              </a:r>
              <a:r>
                <a:rPr lang="en-US" sz="2000" kern="1200" dirty="0" err="1">
                  <a:latin typeface="Bahnschrift Condensed" panose="020B0502040204020203" pitchFamily="34" charset="0"/>
                </a:rPr>
                <a:t>dengan</a:t>
              </a:r>
              <a:r>
                <a:rPr lang="en-US" sz="2000" kern="1200" dirty="0">
                  <a:latin typeface="Bahnschrift Condensed" panose="020B0502040204020203" pitchFamily="34" charset="0"/>
                </a:rPr>
                <a:t> </a:t>
              </a:r>
              <a:r>
                <a:rPr lang="en-US" sz="2000" kern="1200" dirty="0" err="1">
                  <a:latin typeface="Bahnschrift Condensed" panose="020B0502040204020203" pitchFamily="34" charset="0"/>
                </a:rPr>
                <a:t>diskonto</a:t>
              </a:r>
              <a:r>
                <a:rPr lang="en-US" sz="2000" kern="1200" dirty="0">
                  <a:latin typeface="Bahnschrift Condensed" panose="020B0502040204020203" pitchFamily="34" charset="0"/>
                </a:rPr>
                <a:t>. </a:t>
              </a:r>
              <a:r>
                <a:rPr lang="en-US" sz="2000" kern="1200" dirty="0" err="1">
                  <a:latin typeface="Bahnschrift Condensed" panose="020B0502040204020203" pitchFamily="34" charset="0"/>
                </a:rPr>
                <a:t>Piutang</a:t>
              </a:r>
              <a:r>
                <a:rPr lang="en-US" sz="2000" kern="1200" dirty="0">
                  <a:latin typeface="Bahnschrift Condensed" panose="020B0502040204020203" pitchFamily="34" charset="0"/>
                </a:rPr>
                <a:t> </a:t>
              </a:r>
              <a:r>
                <a:rPr lang="en-US" sz="2000" kern="1200" dirty="0" err="1">
                  <a:latin typeface="Bahnschrift Condensed" panose="020B0502040204020203" pitchFamily="34" charset="0"/>
                </a:rPr>
                <a:t>tersebut</a:t>
              </a:r>
              <a:r>
                <a:rPr lang="en-US" sz="2000" kern="1200" dirty="0">
                  <a:latin typeface="Bahnschrift Condensed" panose="020B0502040204020203" pitchFamily="34" charset="0"/>
                </a:rPr>
                <a:t> </a:t>
              </a:r>
              <a:r>
                <a:rPr lang="en-US" sz="2000" kern="1200" dirty="0" err="1">
                  <a:latin typeface="Bahnschrift Condensed" panose="020B0502040204020203" pitchFamily="34" charset="0"/>
                </a:rPr>
                <a:t>berasal</a:t>
              </a:r>
              <a:r>
                <a:rPr lang="en-US" sz="2000" kern="1200" dirty="0">
                  <a:latin typeface="Bahnschrift Condensed" panose="020B0502040204020203" pitchFamily="34" charset="0"/>
                </a:rPr>
                <a:t> </a:t>
              </a:r>
              <a:r>
                <a:rPr lang="en-US" sz="2000" kern="1200" dirty="0" err="1">
                  <a:latin typeface="Bahnschrift Condensed" panose="020B0502040204020203" pitchFamily="34" charset="0"/>
                </a:rPr>
                <a:t>dari</a:t>
              </a:r>
              <a:r>
                <a:rPr lang="en-US" sz="2000" kern="1200" dirty="0">
                  <a:latin typeface="Bahnschrift Condensed" panose="020B0502040204020203" pitchFamily="34" charset="0"/>
                </a:rPr>
                <a:t> </a:t>
              </a:r>
              <a:r>
                <a:rPr lang="en-US" sz="2000" kern="1200" dirty="0" err="1">
                  <a:latin typeface="Bahnschrift Condensed" panose="020B0502040204020203" pitchFamily="34" charset="0"/>
                </a:rPr>
                <a:t>penjualan</a:t>
              </a:r>
              <a:r>
                <a:rPr lang="en-US" sz="2000" kern="1200" dirty="0">
                  <a:latin typeface="Bahnschrift Condensed" panose="020B0502040204020203" pitchFamily="34" charset="0"/>
                </a:rPr>
                <a:t>/</a:t>
              </a:r>
              <a:r>
                <a:rPr lang="en-US" sz="2000" kern="1200" dirty="0" err="1">
                  <a:latin typeface="Bahnschrift Condensed" panose="020B0502040204020203" pitchFamily="34" charset="0"/>
                </a:rPr>
                <a:t>pembelian</a:t>
              </a:r>
              <a:r>
                <a:rPr lang="en-US" sz="2000" kern="1200" dirty="0">
                  <a:latin typeface="Bahnschrift Condensed" panose="020B0502040204020203" pitchFamily="34" charset="0"/>
                </a:rPr>
                <a:t> </a:t>
              </a:r>
              <a:r>
                <a:rPr lang="en-US" sz="2000" kern="1200" dirty="0" err="1">
                  <a:latin typeface="Bahnschrift Condensed" panose="020B0502040204020203" pitchFamily="34" charset="0"/>
                </a:rPr>
                <a:t>barang</a:t>
              </a:r>
              <a:r>
                <a:rPr lang="en-US" sz="2000" kern="1200" dirty="0">
                  <a:latin typeface="Bahnschrift Condensed" panose="020B0502040204020203" pitchFamily="34" charset="0"/>
                </a:rPr>
                <a:t> </a:t>
              </a:r>
              <a:r>
                <a:rPr lang="en-US" sz="2000" kern="1200" dirty="0" err="1">
                  <a:latin typeface="Bahnschrift Condensed" panose="020B0502040204020203" pitchFamily="34" charset="0"/>
                </a:rPr>
                <a:t>atau</a:t>
              </a:r>
              <a:r>
                <a:rPr lang="en-US" sz="2000" kern="1200" dirty="0">
                  <a:latin typeface="Bahnschrift Condensed" panose="020B0502040204020203" pitchFamily="34" charset="0"/>
                </a:rPr>
                <a:t> </a:t>
              </a:r>
              <a:r>
                <a:rPr lang="en-US" sz="2000" kern="1200" dirty="0" err="1">
                  <a:latin typeface="Bahnschrift Condensed" panose="020B0502040204020203" pitchFamily="34" charset="0"/>
                </a:rPr>
                <a:t>jasa</a:t>
              </a:r>
              <a:r>
                <a:rPr lang="en-US" sz="2000" kern="1200" dirty="0">
                  <a:latin typeface="Bahnschrift Condensed" panose="020B0502040204020203" pitchFamily="34" charset="0"/>
                </a:rPr>
                <a:t>.</a:t>
              </a:r>
            </a:p>
          </p:txBody>
        </p:sp>
        <p:sp>
          <p:nvSpPr>
            <p:cNvPr id="10" name="Oval 9">
              <a:extLst>
                <a:ext uri="{FF2B5EF4-FFF2-40B4-BE49-F238E27FC236}">
                  <a16:creationId xmlns:a16="http://schemas.microsoft.com/office/drawing/2014/main" xmlns="" id="{1BF75778-8052-4A95-91B1-BA10F09CB12B}"/>
                </a:ext>
              </a:extLst>
            </p:cNvPr>
            <p:cNvSpPr/>
            <p:nvPr/>
          </p:nvSpPr>
          <p:spPr>
            <a:xfrm>
              <a:off x="6624320" y="2679038"/>
              <a:ext cx="2086015" cy="2248561"/>
            </a:xfrm>
            <a:prstGeom prst="ellipse">
              <a:avLst/>
            </a:prstGeom>
            <a:blipFill>
              <a:blip r:embed="rId7">
                <a:extLst>
                  <a:ext uri="{28A0092B-C50C-407E-A947-70E740481C1C}">
                    <a14:useLocalDpi xmlns:a14="http://schemas.microsoft.com/office/drawing/2010/main" val="0"/>
                  </a:ext>
                </a:extLst>
              </a:blip>
              <a:srcRect/>
              <a:stretch>
                <a:fillRect l="-17000" r="-1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11" name="Rectangle 10">
            <a:extLst>
              <a:ext uri="{FF2B5EF4-FFF2-40B4-BE49-F238E27FC236}">
                <a16:creationId xmlns:a16="http://schemas.microsoft.com/office/drawing/2014/main" xmlns="" id="{F5DCDCB3-C6D2-44F5-BE9D-5C27C689A1D7}"/>
              </a:ext>
            </a:extLst>
          </p:cNvPr>
          <p:cNvSpPr/>
          <p:nvPr/>
        </p:nvSpPr>
        <p:spPr>
          <a:xfrm>
            <a:off x="8099381" y="3617432"/>
            <a:ext cx="3893812" cy="2031325"/>
          </a:xfrm>
          <a:prstGeom prst="rect">
            <a:avLst/>
          </a:prstGeom>
        </p:spPr>
        <p:txBody>
          <a:bodyPr wrap="square">
            <a:spAutoFit/>
          </a:bodyPr>
          <a:lstStyle/>
          <a:p>
            <a:pPr marL="285750" indent="-285750">
              <a:buFont typeface="Wingdings" panose="05000000000000000000" pitchFamily="2" charset="2"/>
              <a:buChar char="q"/>
            </a:pPr>
            <a:r>
              <a:rPr lang="en-ID" dirty="0" err="1">
                <a:latin typeface="Bahnschrift Condensed" panose="020B0502040204020203" pitchFamily="34" charset="0"/>
              </a:rPr>
              <a:t>Konsep</a:t>
            </a:r>
            <a:r>
              <a:rPr lang="en-ID" dirty="0">
                <a:latin typeface="Bahnschrift Condensed" panose="020B0502040204020203" pitchFamily="34" charset="0"/>
              </a:rPr>
              <a:t> bay’ al-</a:t>
            </a:r>
            <a:r>
              <a:rPr lang="en-ID" dirty="0" err="1">
                <a:latin typeface="Bahnschrift Condensed" panose="020B0502040204020203" pitchFamily="34" charset="0"/>
              </a:rPr>
              <a:t>dayn</a:t>
            </a:r>
            <a:r>
              <a:rPr lang="en-ID" dirty="0">
                <a:latin typeface="Bahnschrift Condensed" panose="020B0502040204020203" pitchFamily="34" charset="0"/>
              </a:rPr>
              <a:t> </a:t>
            </a:r>
            <a:r>
              <a:rPr lang="en-ID" dirty="0" err="1">
                <a:latin typeface="Bahnschrift Condensed" panose="020B0502040204020203" pitchFamily="34" charset="0"/>
              </a:rPr>
              <a:t>sebenarnya</a:t>
            </a:r>
            <a:r>
              <a:rPr lang="en-ID" dirty="0">
                <a:latin typeface="Bahnschrift Condensed" panose="020B0502040204020203" pitchFamily="34" charset="0"/>
              </a:rPr>
              <a:t> </a:t>
            </a:r>
            <a:r>
              <a:rPr lang="en-ID" dirty="0" err="1">
                <a:latin typeface="Bahnschrift Condensed" panose="020B0502040204020203" pitchFamily="34" charset="0"/>
              </a:rPr>
              <a:t>merujuk</a:t>
            </a:r>
            <a:r>
              <a:rPr lang="en-ID" dirty="0">
                <a:latin typeface="Bahnschrift Condensed" panose="020B0502040204020203" pitchFamily="34" charset="0"/>
              </a:rPr>
              <a:t> </a:t>
            </a:r>
            <a:r>
              <a:rPr lang="en-ID" dirty="0" err="1">
                <a:latin typeface="Bahnschrift Condensed" panose="020B0502040204020203" pitchFamily="34" charset="0"/>
              </a:rPr>
              <a:t>kepada</a:t>
            </a:r>
            <a:r>
              <a:rPr lang="en-ID" dirty="0">
                <a:latin typeface="Bahnschrift Condensed" panose="020B0502040204020203" pitchFamily="34" charset="0"/>
              </a:rPr>
              <a:t> </a:t>
            </a:r>
            <a:r>
              <a:rPr lang="en-ID" dirty="0" err="1">
                <a:latin typeface="Bahnschrift Condensed" panose="020B0502040204020203" pitchFamily="34" charset="0"/>
              </a:rPr>
              <a:t>pembiayaan</a:t>
            </a:r>
            <a:r>
              <a:rPr lang="en-ID" dirty="0">
                <a:latin typeface="Bahnschrift Condensed" panose="020B0502040204020203" pitchFamily="34" charset="0"/>
              </a:rPr>
              <a:t> </a:t>
            </a:r>
            <a:r>
              <a:rPr lang="en-ID" dirty="0" err="1">
                <a:latin typeface="Bahnschrift Condensed" panose="020B0502040204020203" pitchFamily="34" charset="0"/>
              </a:rPr>
              <a:t>hutang</a:t>
            </a:r>
            <a:r>
              <a:rPr lang="en-ID" dirty="0">
                <a:latin typeface="Bahnschrift Condensed" panose="020B0502040204020203" pitchFamily="34" charset="0"/>
              </a:rPr>
              <a:t> </a:t>
            </a:r>
            <a:r>
              <a:rPr lang="en-ID" dirty="0" err="1">
                <a:latin typeface="Bahnschrift Condensed" panose="020B0502040204020203" pitchFamily="34" charset="0"/>
              </a:rPr>
              <a:t>yaitu</a:t>
            </a:r>
            <a:r>
              <a:rPr lang="en-ID" dirty="0">
                <a:latin typeface="Bahnschrift Condensed" panose="020B0502040204020203" pitchFamily="34" charset="0"/>
              </a:rPr>
              <a:t> </a:t>
            </a:r>
            <a:r>
              <a:rPr lang="en-ID" dirty="0" err="1">
                <a:latin typeface="Bahnschrift Condensed" panose="020B0502040204020203" pitchFamily="34" charset="0"/>
              </a:rPr>
              <a:t>peruntukkan</a:t>
            </a:r>
            <a:r>
              <a:rPr lang="en-ID" dirty="0">
                <a:latin typeface="Bahnschrift Condensed" panose="020B0502040204020203" pitchFamily="34" charset="0"/>
              </a:rPr>
              <a:t> </a:t>
            </a:r>
            <a:r>
              <a:rPr lang="en-ID" dirty="0" err="1">
                <a:latin typeface="Bahnschrift Condensed" panose="020B0502040204020203" pitchFamily="34" charset="0"/>
              </a:rPr>
              <a:t>sumber</a:t>
            </a:r>
            <a:r>
              <a:rPr lang="en-ID" dirty="0">
                <a:latin typeface="Bahnschrift Condensed" panose="020B0502040204020203" pitchFamily="34" charset="0"/>
              </a:rPr>
              <a:t> </a:t>
            </a:r>
            <a:r>
              <a:rPr lang="en-ID" dirty="0" err="1">
                <a:latin typeface="Bahnschrift Condensed" panose="020B0502040204020203" pitchFamily="34" charset="0"/>
              </a:rPr>
              <a:t>keuangan</a:t>
            </a:r>
            <a:r>
              <a:rPr lang="en-ID" dirty="0">
                <a:latin typeface="Bahnschrift Condensed" panose="020B0502040204020203" pitchFamily="34" charset="0"/>
              </a:rPr>
              <a:t> yang </a:t>
            </a:r>
            <a:r>
              <a:rPr lang="en-ID" dirty="0" err="1">
                <a:latin typeface="Bahnschrift Condensed" panose="020B0502040204020203" pitchFamily="34" charset="0"/>
              </a:rPr>
              <a:t>diperlukan</a:t>
            </a:r>
            <a:r>
              <a:rPr lang="en-ID" dirty="0">
                <a:latin typeface="Bahnschrift Condensed" panose="020B0502040204020203" pitchFamily="34" charset="0"/>
              </a:rPr>
              <a:t> oleh unit-unit </a:t>
            </a:r>
            <a:r>
              <a:rPr lang="en-ID" dirty="0" err="1">
                <a:latin typeface="Bahnschrift Condensed" panose="020B0502040204020203" pitchFamily="34" charset="0"/>
              </a:rPr>
              <a:t>pembiayaan</a:t>
            </a:r>
            <a:r>
              <a:rPr lang="en-ID" dirty="0">
                <a:latin typeface="Bahnschrift Condensed" panose="020B0502040204020203" pitchFamily="34" charset="0"/>
              </a:rPr>
              <a:t>, </a:t>
            </a:r>
            <a:r>
              <a:rPr lang="en-ID" dirty="0" err="1">
                <a:latin typeface="Bahnschrift Condensed" panose="020B0502040204020203" pitchFamily="34" charset="0"/>
              </a:rPr>
              <a:t>perdagangan</a:t>
            </a:r>
            <a:r>
              <a:rPr lang="en-ID" dirty="0">
                <a:latin typeface="Bahnschrift Condensed" panose="020B0502040204020203" pitchFamily="34" charset="0"/>
              </a:rPr>
              <a:t> dan </a:t>
            </a:r>
            <a:r>
              <a:rPr lang="en-ID" dirty="0" err="1">
                <a:latin typeface="Bahnschrift Condensed" panose="020B0502040204020203" pitchFamily="34" charset="0"/>
              </a:rPr>
              <a:t>jasa</a:t>
            </a:r>
            <a:r>
              <a:rPr lang="en-ID" dirty="0">
                <a:latin typeface="Bahnschrift Condensed" panose="020B0502040204020203" pitchFamily="34" charset="0"/>
              </a:rPr>
              <a:t> </a:t>
            </a:r>
            <a:r>
              <a:rPr lang="en-ID" dirty="0" err="1">
                <a:latin typeface="Bahnschrift Condensed" panose="020B0502040204020203" pitchFamily="34" charset="0"/>
              </a:rPr>
              <a:t>dengan</a:t>
            </a:r>
            <a:r>
              <a:rPr lang="en-ID" dirty="0">
                <a:latin typeface="Bahnschrift Condensed" panose="020B0502040204020203" pitchFamily="34" charset="0"/>
              </a:rPr>
              <a:t> </a:t>
            </a:r>
            <a:r>
              <a:rPr lang="en-ID" dirty="0" err="1">
                <a:latin typeface="Bahnschrift Condensed" panose="020B0502040204020203" pitchFamily="34" charset="0"/>
              </a:rPr>
              <a:t>cara</a:t>
            </a:r>
            <a:r>
              <a:rPr lang="en-ID" dirty="0">
                <a:latin typeface="Bahnschrift Condensed" panose="020B0502040204020203" pitchFamily="34" charset="0"/>
              </a:rPr>
              <a:t> </a:t>
            </a:r>
            <a:r>
              <a:rPr lang="en-ID" dirty="0" err="1">
                <a:latin typeface="Bahnschrift Condensed" panose="020B0502040204020203" pitchFamily="34" charset="0"/>
              </a:rPr>
              <a:t>menjual</a:t>
            </a:r>
            <a:r>
              <a:rPr lang="en-ID" dirty="0">
                <a:latin typeface="Bahnschrift Condensed" panose="020B0502040204020203" pitchFamily="34" charset="0"/>
              </a:rPr>
              <a:t> </a:t>
            </a:r>
            <a:r>
              <a:rPr lang="en-ID" dirty="0" err="1">
                <a:latin typeface="Bahnschrift Condensed" panose="020B0502040204020203" pitchFamily="34" charset="0"/>
              </a:rPr>
              <a:t>atau</a:t>
            </a:r>
            <a:r>
              <a:rPr lang="en-ID" dirty="0">
                <a:latin typeface="Bahnschrift Condensed" panose="020B0502040204020203" pitchFamily="34" charset="0"/>
              </a:rPr>
              <a:t> </a:t>
            </a:r>
            <a:r>
              <a:rPr lang="en-ID" dirty="0" err="1">
                <a:latin typeface="Bahnschrift Condensed" panose="020B0502040204020203" pitchFamily="34" charset="0"/>
              </a:rPr>
              <a:t>membeli</a:t>
            </a:r>
            <a:r>
              <a:rPr lang="en-ID" dirty="0">
                <a:latin typeface="Bahnschrift Condensed" panose="020B0502040204020203" pitchFamily="34" charset="0"/>
              </a:rPr>
              <a:t> </a:t>
            </a:r>
            <a:r>
              <a:rPr lang="en-ID" dirty="0" err="1">
                <a:latin typeface="Bahnschrift Condensed" panose="020B0502040204020203" pitchFamily="34" charset="0"/>
              </a:rPr>
              <a:t>kertaskertas</a:t>
            </a:r>
            <a:r>
              <a:rPr lang="en-ID" dirty="0">
                <a:latin typeface="Bahnschrift Condensed" panose="020B0502040204020203" pitchFamily="34" charset="0"/>
              </a:rPr>
              <a:t> dan </a:t>
            </a:r>
            <a:r>
              <a:rPr lang="en-ID" dirty="0" err="1">
                <a:latin typeface="Bahnschrift Condensed" panose="020B0502040204020203" pitchFamily="34" charset="0"/>
              </a:rPr>
              <a:t>dokumen-dokumen</a:t>
            </a:r>
            <a:r>
              <a:rPr lang="en-ID" dirty="0">
                <a:latin typeface="Bahnschrift Condensed" panose="020B0502040204020203" pitchFamily="34" charset="0"/>
              </a:rPr>
              <a:t> </a:t>
            </a:r>
            <a:r>
              <a:rPr lang="en-ID" dirty="0" err="1">
                <a:latin typeface="Bahnschrift Condensed" panose="020B0502040204020203" pitchFamily="34" charset="0"/>
              </a:rPr>
              <a:t>perdagangan</a:t>
            </a:r>
            <a:endParaRPr lang="en-ID" dirty="0">
              <a:latin typeface="Bahnschrift Condensed" panose="020B0502040204020203" pitchFamily="34" charset="0"/>
            </a:endParaRPr>
          </a:p>
        </p:txBody>
      </p:sp>
    </p:spTree>
    <p:extLst>
      <p:ext uri="{BB962C8B-B14F-4D97-AF65-F5344CB8AC3E}">
        <p14:creationId xmlns:p14="http://schemas.microsoft.com/office/powerpoint/2010/main" val="39653706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B77B4B78-5846-49A0-8789-2CC242544EE9}"/>
              </a:ext>
            </a:extLst>
          </p:cNvPr>
          <p:cNvSpPr>
            <a:spLocks noGrp="1"/>
          </p:cNvSpPr>
          <p:nvPr>
            <p:ph type="sldNum" sz="quarter" idx="12"/>
          </p:nvPr>
        </p:nvSpPr>
        <p:spPr/>
        <p:txBody>
          <a:bodyPr/>
          <a:lstStyle/>
          <a:p>
            <a:fld id="{B38049E5-7B53-4E85-8972-7D6C4BCE5BB9}" type="slidenum">
              <a:rPr lang="en-US" noProof="0" smtClean="0"/>
              <a:t>29</a:t>
            </a:fld>
            <a:endParaRPr lang="en-US" noProof="0" dirty="0"/>
          </a:p>
        </p:txBody>
      </p:sp>
      <p:sp>
        <p:nvSpPr>
          <p:cNvPr id="9" name="Freeform: Shape 8">
            <a:extLst>
              <a:ext uri="{FF2B5EF4-FFF2-40B4-BE49-F238E27FC236}">
                <a16:creationId xmlns:a16="http://schemas.microsoft.com/office/drawing/2014/main" xmlns="" id="{C5A55A5C-0888-46E7-95CB-5E90281A0CFC}"/>
              </a:ext>
            </a:extLst>
          </p:cNvPr>
          <p:cNvSpPr/>
          <p:nvPr/>
        </p:nvSpPr>
        <p:spPr>
          <a:xfrm>
            <a:off x="8713988" y="3753261"/>
            <a:ext cx="3430828" cy="2390060"/>
          </a:xfrm>
          <a:custGeom>
            <a:avLst/>
            <a:gdLst>
              <a:gd name="connsiteX0" fmla="*/ 0 w 3430828"/>
              <a:gd name="connsiteY0" fmla="*/ 0 h 2390060"/>
              <a:gd name="connsiteX1" fmla="*/ 3430828 w 3430828"/>
              <a:gd name="connsiteY1" fmla="*/ 0 h 2390060"/>
              <a:gd name="connsiteX2" fmla="*/ 3430828 w 3430828"/>
              <a:gd name="connsiteY2" fmla="*/ 2390060 h 2390060"/>
              <a:gd name="connsiteX3" fmla="*/ 0 w 3430828"/>
              <a:gd name="connsiteY3" fmla="*/ 2390060 h 2390060"/>
              <a:gd name="connsiteX4" fmla="*/ 0 w 3430828"/>
              <a:gd name="connsiteY4" fmla="*/ 0 h 239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0828" h="2390060">
                <a:moveTo>
                  <a:pt x="0" y="0"/>
                </a:moveTo>
                <a:lnTo>
                  <a:pt x="3430828" y="0"/>
                </a:lnTo>
                <a:lnTo>
                  <a:pt x="3430828" y="2390060"/>
                </a:lnTo>
                <a:lnTo>
                  <a:pt x="0" y="23900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0" rIns="142240" bIns="142240" numCol="1" spcCol="1270" anchor="ctr" anchorCtr="0">
            <a:noAutofit/>
          </a:bodyPr>
          <a:lstStyle/>
          <a:p>
            <a:pPr marL="0" lvl="0" indent="0" algn="l" defTabSz="889000">
              <a:lnSpc>
                <a:spcPct val="90000"/>
              </a:lnSpc>
              <a:spcBef>
                <a:spcPct val="0"/>
              </a:spcBef>
              <a:spcAft>
                <a:spcPct val="35000"/>
              </a:spcAft>
              <a:buNone/>
            </a:pPr>
            <a:endParaRPr lang="en-ID" sz="2000" kern="1200" dirty="0">
              <a:latin typeface="Bahnschrift Condensed" panose="020B0502040204020203" pitchFamily="34" charset="0"/>
            </a:endParaRPr>
          </a:p>
        </p:txBody>
      </p:sp>
      <p:sp>
        <p:nvSpPr>
          <p:cNvPr id="4" name="Title 1">
            <a:extLst>
              <a:ext uri="{FF2B5EF4-FFF2-40B4-BE49-F238E27FC236}">
                <a16:creationId xmlns:a16="http://schemas.microsoft.com/office/drawing/2014/main" xmlns="" id="{69FAFE24-C2F0-4A23-B4CB-490ED7F342AE}"/>
              </a:ext>
            </a:extLst>
          </p:cNvPr>
          <p:cNvSpPr txBox="1">
            <a:spLocks/>
          </p:cNvSpPr>
          <p:nvPr/>
        </p:nvSpPr>
        <p:spPr>
          <a:xfrm>
            <a:off x="6884619" y="563581"/>
            <a:ext cx="4447786" cy="889000"/>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89000"/>
              </a:lnSpc>
              <a:spcBef>
                <a:spcPct val="0"/>
              </a:spcBef>
              <a:buNone/>
              <a:defRPr sz="4800" kern="1200" baseline="0">
                <a:solidFill>
                  <a:schemeClr val="tx2"/>
                </a:solidFill>
                <a:latin typeface="+mj-lt"/>
                <a:ea typeface="+mj-ea"/>
                <a:cs typeface="+mj-cs"/>
              </a:defRPr>
            </a:lvl1pPr>
          </a:lstStyle>
          <a:p>
            <a:pPr algn="ctr"/>
            <a:r>
              <a:rPr lang="en-US" sz="5100" dirty="0">
                <a:latin typeface="Bernard MT Condensed" panose="02050806060905020404" pitchFamily="18" charset="0"/>
              </a:rPr>
              <a:t>AL-TA’JIRI </a:t>
            </a:r>
          </a:p>
          <a:p>
            <a:pPr algn="ctr"/>
            <a:r>
              <a:rPr lang="en-US" sz="3600" dirty="0">
                <a:latin typeface="Bernard MT Condensed" panose="02050806060905020404" pitchFamily="18" charset="0"/>
              </a:rPr>
              <a:t>(Leasing </a:t>
            </a:r>
            <a:r>
              <a:rPr lang="en-US" sz="3600" dirty="0" err="1">
                <a:latin typeface="Bernard MT Condensed" panose="02050806060905020404" pitchFamily="18" charset="0"/>
              </a:rPr>
              <a:t>dengan</a:t>
            </a:r>
            <a:r>
              <a:rPr lang="en-US" sz="3600" dirty="0">
                <a:latin typeface="Bernard MT Condensed" panose="02050806060905020404" pitchFamily="18" charset="0"/>
              </a:rPr>
              <a:t> </a:t>
            </a:r>
            <a:r>
              <a:rPr lang="en-US" sz="3600" dirty="0" err="1">
                <a:latin typeface="Bernard MT Condensed" panose="02050806060905020404" pitchFamily="18" charset="0"/>
              </a:rPr>
              <a:t>Hak</a:t>
            </a:r>
            <a:r>
              <a:rPr lang="en-US" sz="3600" dirty="0">
                <a:latin typeface="Bernard MT Condensed" panose="02050806060905020404" pitchFamily="18" charset="0"/>
              </a:rPr>
              <a:t> </a:t>
            </a:r>
            <a:r>
              <a:rPr lang="en-US" sz="3600" dirty="0" err="1">
                <a:latin typeface="Bernard MT Condensed" panose="02050806060905020404" pitchFamily="18" charset="0"/>
              </a:rPr>
              <a:t>Pembelian</a:t>
            </a:r>
            <a:r>
              <a:rPr lang="en-US" sz="3600" dirty="0">
                <a:latin typeface="Bernard MT Condensed" panose="02050806060905020404" pitchFamily="18" charset="0"/>
              </a:rPr>
              <a:t>)</a:t>
            </a:r>
            <a:endParaRPr lang="en-ID" sz="3600" dirty="0">
              <a:latin typeface="Bernard MT Condensed" panose="02050806060905020404" pitchFamily="18" charset="0"/>
            </a:endParaRPr>
          </a:p>
        </p:txBody>
      </p:sp>
      <p:sp>
        <p:nvSpPr>
          <p:cNvPr id="11" name="Title 1">
            <a:extLst>
              <a:ext uri="{FF2B5EF4-FFF2-40B4-BE49-F238E27FC236}">
                <a16:creationId xmlns:a16="http://schemas.microsoft.com/office/drawing/2014/main" xmlns="" id="{8D49F83F-EC11-44C5-B8E9-1E7A4734E30C}"/>
              </a:ext>
            </a:extLst>
          </p:cNvPr>
          <p:cNvSpPr txBox="1">
            <a:spLocks/>
          </p:cNvSpPr>
          <p:nvPr/>
        </p:nvSpPr>
        <p:spPr>
          <a:xfrm>
            <a:off x="1187819" y="563581"/>
            <a:ext cx="4447786" cy="889000"/>
          </a:xfrm>
          <a:prstGeom prst="rect">
            <a:avLst/>
          </a:prstGeom>
        </p:spPr>
        <p:txBody>
          <a:bodyPr anchor="ctr">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n-US" sz="3600" dirty="0">
                <a:latin typeface="Bernard MT Condensed" panose="02050806060905020404" pitchFamily="18" charset="0"/>
              </a:rPr>
              <a:t>AL - SHARF</a:t>
            </a:r>
            <a:endParaRPr lang="en-ID" sz="3600" dirty="0">
              <a:latin typeface="Bernard MT Condensed" panose="02050806060905020404" pitchFamily="18" charset="0"/>
            </a:endParaRPr>
          </a:p>
        </p:txBody>
      </p:sp>
      <p:graphicFrame>
        <p:nvGraphicFramePr>
          <p:cNvPr id="12" name="Diagram 11">
            <a:extLst>
              <a:ext uri="{FF2B5EF4-FFF2-40B4-BE49-F238E27FC236}">
                <a16:creationId xmlns:a16="http://schemas.microsoft.com/office/drawing/2014/main" xmlns="" id="{5E413FCD-7085-40E1-B64A-A7BABA005EF0}"/>
              </a:ext>
            </a:extLst>
          </p:cNvPr>
          <p:cNvGraphicFramePr/>
          <p:nvPr>
            <p:extLst>
              <p:ext uri="{D42A27DB-BD31-4B8C-83A1-F6EECF244321}">
                <p14:modId xmlns:p14="http://schemas.microsoft.com/office/powerpoint/2010/main" val="429509765"/>
              </p:ext>
            </p:extLst>
          </p:nvPr>
        </p:nvGraphicFramePr>
        <p:xfrm>
          <a:off x="-489800" y="133247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a:extLst>
              <a:ext uri="{FF2B5EF4-FFF2-40B4-BE49-F238E27FC236}">
                <a16:creationId xmlns:a16="http://schemas.microsoft.com/office/drawing/2014/main" xmlns="" id="{5BEAE8A1-3DFE-42E4-96B1-0D6C2C37694C}"/>
              </a:ext>
            </a:extLst>
          </p:cNvPr>
          <p:cNvGraphicFramePr/>
          <p:nvPr>
            <p:extLst>
              <p:ext uri="{D42A27DB-BD31-4B8C-83A1-F6EECF244321}">
                <p14:modId xmlns:p14="http://schemas.microsoft.com/office/powerpoint/2010/main" val="3614014744"/>
              </p:ext>
            </p:extLst>
          </p:nvPr>
        </p:nvGraphicFramePr>
        <p:xfrm>
          <a:off x="4649988" y="1930400"/>
          <a:ext cx="8128000" cy="421292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462590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7CA5CC-2E33-4C73-8060-D1D95780062D}"/>
              </a:ext>
            </a:extLst>
          </p:cNvPr>
          <p:cNvSpPr txBox="1">
            <a:spLocks/>
          </p:cNvSpPr>
          <p:nvPr/>
        </p:nvSpPr>
        <p:spPr>
          <a:xfrm>
            <a:off x="584011" y="586568"/>
            <a:ext cx="5883912" cy="720725"/>
          </a:xfrm>
          <a:prstGeom prst="rect">
            <a:avLst/>
          </a:prstGeom>
        </p:spPr>
        <p:txBody>
          <a:bodyPr vert="horz" lIns="91440" tIns="45720" rIns="91440" bIns="45720" rtlCol="0" anchor="ctr">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n-US" sz="3200" dirty="0" err="1">
                <a:latin typeface="Bernard MT Condensed" panose="02050806060905020404" pitchFamily="18" charset="0"/>
              </a:rPr>
              <a:t>Penentuan</a:t>
            </a:r>
            <a:r>
              <a:rPr lang="en-US" sz="3200" dirty="0">
                <a:latin typeface="Bernard MT Condensed" panose="02050806060905020404" pitchFamily="18" charset="0"/>
              </a:rPr>
              <a:t> </a:t>
            </a:r>
            <a:r>
              <a:rPr lang="en-US" sz="3200" dirty="0" err="1">
                <a:latin typeface="Bernard MT Condensed" panose="02050806060905020404" pitchFamily="18" charset="0"/>
              </a:rPr>
              <a:t>Besarnya</a:t>
            </a:r>
            <a:r>
              <a:rPr lang="en-US" sz="3200" dirty="0">
                <a:latin typeface="Bernard MT Condensed" panose="02050806060905020404" pitchFamily="18" charset="0"/>
              </a:rPr>
              <a:t> </a:t>
            </a:r>
            <a:r>
              <a:rPr lang="en-US" sz="3200" dirty="0" err="1">
                <a:latin typeface="Bernard MT Condensed" panose="02050806060905020404" pitchFamily="18" charset="0"/>
              </a:rPr>
              <a:t>Sewa</a:t>
            </a:r>
            <a:endParaRPr lang="en-US" sz="3200" dirty="0">
              <a:latin typeface="Bernard MT Condensed" panose="02050806060905020404" pitchFamily="18" charset="0"/>
            </a:endParaRPr>
          </a:p>
        </p:txBody>
      </p:sp>
      <p:sp>
        <p:nvSpPr>
          <p:cNvPr id="3" name="TextBox 2">
            <a:extLst>
              <a:ext uri="{FF2B5EF4-FFF2-40B4-BE49-F238E27FC236}">
                <a16:creationId xmlns:a16="http://schemas.microsoft.com/office/drawing/2014/main" xmlns="" id="{4CE6C7D0-1CCB-4F34-AFC4-F91E3AE5A7A7}"/>
              </a:ext>
            </a:extLst>
          </p:cNvPr>
          <p:cNvSpPr txBox="1"/>
          <p:nvPr/>
        </p:nvSpPr>
        <p:spPr>
          <a:xfrm>
            <a:off x="747784" y="1291758"/>
            <a:ext cx="11234950" cy="1477328"/>
          </a:xfrm>
          <a:prstGeom prst="rect">
            <a:avLst/>
          </a:prstGeom>
          <a:noFill/>
        </p:spPr>
        <p:txBody>
          <a:bodyPr wrap="square" rtlCol="0">
            <a:spAutoFit/>
          </a:bodyPr>
          <a:lstStyle/>
          <a:p>
            <a:pPr marL="285750" indent="-285750">
              <a:buFont typeface="Wingdings" panose="05000000000000000000" pitchFamily="2" charset="2"/>
              <a:buChar char="q"/>
            </a:pPr>
            <a:r>
              <a:rPr lang="en-US" dirty="0" err="1">
                <a:latin typeface="Bahnschrift Condensed" panose="020B0502040204020203" pitchFamily="34" charset="0"/>
              </a:rPr>
              <a:t>Contoh</a:t>
            </a:r>
            <a:r>
              <a:rPr lang="en-US" dirty="0">
                <a:latin typeface="Bahnschrift Condensed" panose="020B0502040204020203" pitchFamily="34" charset="0"/>
              </a:rPr>
              <a:t> : </a:t>
            </a:r>
            <a:r>
              <a:rPr lang="en-US" dirty="0" err="1">
                <a:latin typeface="Bahnschrift Condensed" panose="020B0502040204020203" pitchFamily="34" charset="0"/>
              </a:rPr>
              <a:t>Suatu</a:t>
            </a:r>
            <a:r>
              <a:rPr lang="en-US" dirty="0">
                <a:latin typeface="Bahnschrift Condensed" panose="020B0502040204020203" pitchFamily="34" charset="0"/>
              </a:rPr>
              <a:t> </a:t>
            </a:r>
            <a:r>
              <a:rPr lang="en-US" dirty="0" err="1">
                <a:latin typeface="Bahnschrift Condensed" panose="020B0502040204020203" pitchFamily="34" charset="0"/>
              </a:rPr>
              <a:t>perusahaan</a:t>
            </a:r>
            <a:r>
              <a:rPr lang="en-US" dirty="0">
                <a:latin typeface="Bahnschrift Condensed" panose="020B0502040204020203" pitchFamily="34" charset="0"/>
              </a:rPr>
              <a:t> leasing </a:t>
            </a:r>
            <a:r>
              <a:rPr lang="en-US" dirty="0" err="1">
                <a:latin typeface="Bahnschrift Condensed" panose="020B0502040204020203" pitchFamily="34" charset="0"/>
              </a:rPr>
              <a:t>bermaksud</a:t>
            </a:r>
            <a:r>
              <a:rPr lang="en-US" dirty="0">
                <a:latin typeface="Bahnschrift Condensed" panose="020B0502040204020203" pitchFamily="34" charset="0"/>
              </a:rPr>
              <a:t> </a:t>
            </a:r>
            <a:r>
              <a:rPr lang="en-US" dirty="0" err="1">
                <a:latin typeface="Bahnschrift Condensed" panose="020B0502040204020203" pitchFamily="34" charset="0"/>
              </a:rPr>
              <a:t>menawarkan</a:t>
            </a:r>
            <a:r>
              <a:rPr lang="en-US" dirty="0">
                <a:latin typeface="Bahnschrift Condensed" panose="020B0502040204020203" pitchFamily="34" charset="0"/>
              </a:rPr>
              <a:t> </a:t>
            </a:r>
            <a:r>
              <a:rPr lang="en-US" dirty="0" err="1">
                <a:latin typeface="Bahnschrift Condensed" panose="020B0502040204020203" pitchFamily="34" charset="0"/>
              </a:rPr>
              <a:t>sewaguna</a:t>
            </a:r>
            <a:r>
              <a:rPr lang="en-US" dirty="0">
                <a:latin typeface="Bahnschrift Condensed" panose="020B0502040204020203" pitchFamily="34" charset="0"/>
              </a:rPr>
              <a:t> pada </a:t>
            </a:r>
            <a:r>
              <a:rPr lang="en-US" dirty="0" err="1">
                <a:latin typeface="Bahnschrift Condensed" panose="020B0502040204020203" pitchFamily="34" charset="0"/>
              </a:rPr>
              <a:t>perusahaan</a:t>
            </a:r>
            <a:r>
              <a:rPr lang="en-US" dirty="0">
                <a:latin typeface="Bahnschrift Condensed" panose="020B0502040204020203" pitchFamily="34" charset="0"/>
              </a:rPr>
              <a:t> yang </a:t>
            </a:r>
            <a:r>
              <a:rPr lang="en-US" dirty="0" err="1">
                <a:latin typeface="Bahnschrift Condensed" panose="020B0502040204020203" pitchFamily="34" charset="0"/>
              </a:rPr>
              <a:t>membutuhkan</a:t>
            </a:r>
            <a:r>
              <a:rPr lang="en-US" dirty="0">
                <a:latin typeface="Bahnschrift Condensed" panose="020B0502040204020203" pitchFamily="34" charset="0"/>
              </a:rPr>
              <a:t> </a:t>
            </a:r>
            <a:r>
              <a:rPr lang="en-US" dirty="0" err="1">
                <a:latin typeface="Bahnschrift Condensed" panose="020B0502040204020203" pitchFamily="34" charset="0"/>
              </a:rPr>
              <a:t>peralatan</a:t>
            </a:r>
            <a:r>
              <a:rPr lang="en-US" dirty="0">
                <a:latin typeface="Bahnschrift Condensed" panose="020B0502040204020203" pitchFamily="34" charset="0"/>
              </a:rPr>
              <a:t> </a:t>
            </a:r>
            <a:r>
              <a:rPr lang="en-US" dirty="0" err="1">
                <a:latin typeface="Bahnschrift Condensed" panose="020B0502040204020203" pitchFamily="34" charset="0"/>
              </a:rPr>
              <a:t>mesin</a:t>
            </a:r>
            <a:r>
              <a:rPr lang="en-US" dirty="0">
                <a:latin typeface="Bahnschrift Condensed" panose="020B0502040204020203" pitchFamily="34" charset="0"/>
              </a:rPr>
              <a:t> </a:t>
            </a:r>
            <a:r>
              <a:rPr lang="en-US" dirty="0" err="1">
                <a:latin typeface="Bahnschrift Condensed" panose="020B0502040204020203" pitchFamily="34" charset="0"/>
              </a:rPr>
              <a:t>seharga</a:t>
            </a:r>
            <a:r>
              <a:rPr lang="en-US" dirty="0">
                <a:latin typeface="Bahnschrift Condensed" panose="020B0502040204020203" pitchFamily="34" charset="0"/>
              </a:rPr>
              <a:t> Rp5juta </a:t>
            </a:r>
            <a:r>
              <a:rPr lang="en-US" dirty="0" err="1">
                <a:latin typeface="Bahnschrift Condensed" panose="020B0502040204020203" pitchFamily="34" charset="0"/>
              </a:rPr>
              <a:t>dengan</a:t>
            </a:r>
            <a:r>
              <a:rPr lang="en-US" dirty="0">
                <a:latin typeface="Bahnschrift Condensed" panose="020B0502040204020203" pitchFamily="34" charset="0"/>
              </a:rPr>
              <a:t> </a:t>
            </a:r>
            <a:r>
              <a:rPr lang="en-US" dirty="0" err="1">
                <a:latin typeface="Bahnschrift Condensed" panose="020B0502040204020203" pitchFamily="34" charset="0"/>
              </a:rPr>
              <a:t>usia</a:t>
            </a:r>
            <a:r>
              <a:rPr lang="en-US" dirty="0">
                <a:latin typeface="Bahnschrift Condensed" panose="020B0502040204020203" pitchFamily="34" charset="0"/>
              </a:rPr>
              <a:t> 5 </a:t>
            </a:r>
            <a:r>
              <a:rPr lang="en-US" dirty="0" err="1">
                <a:latin typeface="Bahnschrift Condensed" panose="020B0502040204020203" pitchFamily="34" charset="0"/>
              </a:rPr>
              <a:t>tahun</a:t>
            </a:r>
            <a:r>
              <a:rPr lang="en-US" dirty="0">
                <a:latin typeface="Bahnschrift Condensed" panose="020B0502040204020203" pitchFamily="34" charset="0"/>
              </a:rPr>
              <a:t>. Tingkat </a:t>
            </a:r>
            <a:r>
              <a:rPr lang="en-US" dirty="0" err="1">
                <a:latin typeface="Bahnschrift Condensed" panose="020B0502040204020203" pitchFamily="34" charset="0"/>
              </a:rPr>
              <a:t>keuntungan</a:t>
            </a:r>
            <a:r>
              <a:rPr lang="en-US" dirty="0">
                <a:latin typeface="Bahnschrift Condensed" panose="020B0502040204020203" pitchFamily="34" charset="0"/>
              </a:rPr>
              <a:t> leasing yang </a:t>
            </a:r>
            <a:r>
              <a:rPr lang="en-US" dirty="0" err="1">
                <a:latin typeface="Bahnschrift Condensed" panose="020B0502040204020203" pitchFamily="34" charset="0"/>
              </a:rPr>
              <a:t>disyaratkan</a:t>
            </a:r>
            <a:r>
              <a:rPr lang="en-US" dirty="0">
                <a:latin typeface="Bahnschrift Condensed" panose="020B0502040204020203" pitchFamily="34" charset="0"/>
              </a:rPr>
              <a:t> </a:t>
            </a:r>
            <a:r>
              <a:rPr lang="en-US" dirty="0" err="1">
                <a:latin typeface="Bahnschrift Condensed" panose="020B0502040204020203" pitchFamily="34" charset="0"/>
              </a:rPr>
              <a:t>adalah</a:t>
            </a:r>
            <a:r>
              <a:rPr lang="en-US" dirty="0">
                <a:latin typeface="Bahnschrift Condensed" panose="020B0502040204020203" pitchFamily="34" charset="0"/>
              </a:rPr>
              <a:t> 10% </a:t>
            </a:r>
            <a:r>
              <a:rPr lang="en-US" dirty="0" err="1">
                <a:latin typeface="Bahnschrift Condensed" panose="020B0502040204020203" pitchFamily="34" charset="0"/>
              </a:rPr>
              <a:t>setelah</a:t>
            </a:r>
            <a:r>
              <a:rPr lang="en-US" dirty="0">
                <a:latin typeface="Bahnschrift Condensed" panose="020B0502040204020203" pitchFamily="34" charset="0"/>
              </a:rPr>
              <a:t> </a:t>
            </a:r>
            <a:r>
              <a:rPr lang="en-US" dirty="0" err="1">
                <a:latin typeface="Bahnschrift Condensed" panose="020B0502040204020203" pitchFamily="34" charset="0"/>
              </a:rPr>
              <a:t>pajak</a:t>
            </a:r>
            <a:r>
              <a:rPr lang="en-US" dirty="0">
                <a:latin typeface="Bahnschrift Condensed" panose="020B0502040204020203" pitchFamily="34" charset="0"/>
              </a:rPr>
              <a:t>. </a:t>
            </a:r>
            <a:r>
              <a:rPr lang="en-US" dirty="0" err="1">
                <a:latin typeface="Bahnschrift Condensed" panose="020B0502040204020203" pitchFamily="34" charset="0"/>
              </a:rPr>
              <a:t>Peralatan</a:t>
            </a:r>
            <a:r>
              <a:rPr lang="en-US" dirty="0">
                <a:latin typeface="Bahnschrift Condensed" panose="020B0502040204020203" pitchFamily="34" charset="0"/>
              </a:rPr>
              <a:t> </a:t>
            </a:r>
            <a:r>
              <a:rPr lang="en-US" dirty="0" err="1">
                <a:latin typeface="Bahnschrift Condensed" panose="020B0502040204020203" pitchFamily="34" charset="0"/>
              </a:rPr>
              <a:t>tersebut</a:t>
            </a:r>
            <a:r>
              <a:rPr lang="en-US" dirty="0">
                <a:latin typeface="Bahnschrift Condensed" panose="020B0502040204020203" pitchFamily="34" charset="0"/>
              </a:rPr>
              <a:t> </a:t>
            </a:r>
            <a:r>
              <a:rPr lang="en-US" dirty="0" err="1">
                <a:latin typeface="Bahnschrift Condensed" panose="020B0502040204020203" pitchFamily="34" charset="0"/>
              </a:rPr>
              <a:t>didepresiasi</a:t>
            </a:r>
            <a:r>
              <a:rPr lang="en-US" dirty="0">
                <a:latin typeface="Bahnschrift Condensed" panose="020B0502040204020203" pitchFamily="34" charset="0"/>
              </a:rPr>
              <a:t> </a:t>
            </a:r>
            <a:r>
              <a:rPr lang="en-US" dirty="0" err="1">
                <a:latin typeface="Bahnschrift Condensed" panose="020B0502040204020203" pitchFamily="34" charset="0"/>
              </a:rPr>
              <a:t>dengan</a:t>
            </a:r>
            <a:r>
              <a:rPr lang="en-US" dirty="0">
                <a:latin typeface="Bahnschrift Condensed" panose="020B0502040204020203" pitchFamily="34" charset="0"/>
              </a:rPr>
              <a:t> </a:t>
            </a:r>
            <a:r>
              <a:rPr lang="en-US" dirty="0" err="1">
                <a:latin typeface="Bahnschrift Condensed" panose="020B0502040204020203" pitchFamily="34" charset="0"/>
              </a:rPr>
              <a:t>metode</a:t>
            </a:r>
            <a:r>
              <a:rPr lang="en-US" dirty="0">
                <a:latin typeface="Bahnschrift Condensed" panose="020B0502040204020203" pitchFamily="34" charset="0"/>
              </a:rPr>
              <a:t> </a:t>
            </a:r>
            <a:r>
              <a:rPr lang="en-US" dirty="0" err="1">
                <a:latin typeface="Bahnschrift Condensed" panose="020B0502040204020203" pitchFamily="34" charset="0"/>
              </a:rPr>
              <a:t>garis</a:t>
            </a:r>
            <a:r>
              <a:rPr lang="en-US" dirty="0">
                <a:latin typeface="Bahnschrift Condensed" panose="020B0502040204020203" pitchFamily="34" charset="0"/>
              </a:rPr>
              <a:t> </a:t>
            </a:r>
            <a:r>
              <a:rPr lang="en-US" dirty="0" err="1">
                <a:latin typeface="Bahnschrift Condensed" panose="020B0502040204020203" pitchFamily="34" charset="0"/>
              </a:rPr>
              <a:t>lurus</a:t>
            </a:r>
            <a:r>
              <a:rPr lang="en-US" dirty="0">
                <a:latin typeface="Bahnschrift Condensed" panose="020B0502040204020203" pitchFamily="34" charset="0"/>
              </a:rPr>
              <a:t> dan </a:t>
            </a:r>
            <a:r>
              <a:rPr lang="en-US" dirty="0" err="1">
                <a:latin typeface="Bahnschrift Condensed" panose="020B0502040204020203" pitchFamily="34" charset="0"/>
              </a:rPr>
              <a:t>tidak</a:t>
            </a:r>
            <a:r>
              <a:rPr lang="en-US" dirty="0">
                <a:latin typeface="Bahnschrift Condensed" panose="020B0502040204020203" pitchFamily="34" charset="0"/>
              </a:rPr>
              <a:t> </a:t>
            </a:r>
            <a:r>
              <a:rPr lang="en-US" dirty="0" err="1">
                <a:latin typeface="Bahnschrift Condensed" panose="020B0502040204020203" pitchFamily="34" charset="0"/>
              </a:rPr>
              <a:t>ada</a:t>
            </a:r>
            <a:r>
              <a:rPr lang="en-US" dirty="0">
                <a:latin typeface="Bahnschrift Condensed" panose="020B0502040204020203" pitchFamily="34" charset="0"/>
              </a:rPr>
              <a:t> </a:t>
            </a:r>
            <a:r>
              <a:rPr lang="en-US" dirty="0" err="1">
                <a:latin typeface="Bahnschrift Condensed" panose="020B0502040204020203" pitchFamily="34" charset="0"/>
              </a:rPr>
              <a:t>nilai</a:t>
            </a:r>
            <a:r>
              <a:rPr lang="en-US" dirty="0">
                <a:latin typeface="Bahnschrift Condensed" panose="020B0502040204020203" pitchFamily="34" charset="0"/>
              </a:rPr>
              <a:t> </a:t>
            </a:r>
            <a:r>
              <a:rPr lang="en-US" dirty="0" err="1">
                <a:latin typeface="Bahnschrift Condensed" panose="020B0502040204020203" pitchFamily="34" charset="0"/>
              </a:rPr>
              <a:t>sisa</a:t>
            </a:r>
            <a:r>
              <a:rPr lang="en-US" dirty="0">
                <a:latin typeface="Bahnschrift Condensed" panose="020B0502040204020203" pitchFamily="34" charset="0"/>
              </a:rPr>
              <a:t> pada </a:t>
            </a:r>
            <a:r>
              <a:rPr lang="en-US" dirty="0" err="1">
                <a:latin typeface="Bahnschrift Condensed" panose="020B0502040204020203" pitchFamily="34" charset="0"/>
              </a:rPr>
              <a:t>akhir</a:t>
            </a:r>
            <a:r>
              <a:rPr lang="en-US" dirty="0">
                <a:latin typeface="Bahnschrift Condensed" panose="020B0502040204020203" pitchFamily="34" charset="0"/>
              </a:rPr>
              <a:t> </a:t>
            </a:r>
            <a:r>
              <a:rPr lang="en-US" dirty="0" err="1">
                <a:latin typeface="Bahnschrift Condensed" panose="020B0502040204020203" pitchFamily="34" charset="0"/>
              </a:rPr>
              <a:t>periode</a:t>
            </a:r>
            <a:r>
              <a:rPr lang="en-US" dirty="0">
                <a:latin typeface="Bahnschrift Condensed" panose="020B0502040204020203" pitchFamily="34" charset="0"/>
              </a:rPr>
              <a:t>. Tingkat </a:t>
            </a:r>
            <a:r>
              <a:rPr lang="en-US" dirty="0" err="1">
                <a:latin typeface="Bahnschrift Condensed" panose="020B0502040204020203" pitchFamily="34" charset="0"/>
              </a:rPr>
              <a:t>pajak</a:t>
            </a:r>
            <a:r>
              <a:rPr lang="en-US" dirty="0">
                <a:latin typeface="Bahnschrift Condensed" panose="020B0502040204020203" pitchFamily="34" charset="0"/>
              </a:rPr>
              <a:t> </a:t>
            </a:r>
            <a:r>
              <a:rPr lang="en-US" dirty="0" err="1">
                <a:latin typeface="Bahnschrift Condensed" panose="020B0502040204020203" pitchFamily="34" charset="0"/>
              </a:rPr>
              <a:t>adalah</a:t>
            </a:r>
            <a:r>
              <a:rPr lang="en-US" dirty="0">
                <a:latin typeface="Bahnschrift Condensed" panose="020B0502040204020203" pitchFamily="34" charset="0"/>
              </a:rPr>
              <a:t> 30%. </a:t>
            </a:r>
            <a:r>
              <a:rPr lang="en-US" dirty="0" err="1">
                <a:latin typeface="Bahnschrift Condensed" panose="020B0502040204020203" pitchFamily="34" charset="0"/>
              </a:rPr>
              <a:t>Berapa</a:t>
            </a:r>
            <a:r>
              <a:rPr lang="en-US" dirty="0">
                <a:latin typeface="Bahnschrift Condensed" panose="020B0502040204020203" pitchFamily="34" charset="0"/>
              </a:rPr>
              <a:t> </a:t>
            </a:r>
            <a:r>
              <a:rPr lang="en-US" dirty="0" err="1">
                <a:latin typeface="Bahnschrift Condensed" panose="020B0502040204020203" pitchFamily="34" charset="0"/>
              </a:rPr>
              <a:t>besarnya</a:t>
            </a:r>
            <a:r>
              <a:rPr lang="en-US" dirty="0">
                <a:latin typeface="Bahnschrift Condensed" panose="020B0502040204020203" pitchFamily="34" charset="0"/>
              </a:rPr>
              <a:t> </a:t>
            </a:r>
            <a:r>
              <a:rPr lang="en-US" dirty="0" err="1">
                <a:latin typeface="Bahnschrift Condensed" panose="020B0502040204020203" pitchFamily="34" charset="0"/>
              </a:rPr>
              <a:t>nilai</a:t>
            </a:r>
            <a:r>
              <a:rPr lang="en-US" dirty="0">
                <a:latin typeface="Bahnschrift Condensed" panose="020B0502040204020203" pitchFamily="34" charset="0"/>
              </a:rPr>
              <a:t> </a:t>
            </a:r>
            <a:r>
              <a:rPr lang="en-US" dirty="0" err="1">
                <a:latin typeface="Bahnschrift Condensed" panose="020B0502040204020203" pitchFamily="34" charset="0"/>
              </a:rPr>
              <a:t>sewa</a:t>
            </a:r>
            <a:r>
              <a:rPr lang="en-US" dirty="0">
                <a:latin typeface="Bahnschrift Condensed" panose="020B0502040204020203" pitchFamily="34" charset="0"/>
              </a:rPr>
              <a:t> yang </a:t>
            </a:r>
            <a:r>
              <a:rPr lang="en-US" dirty="0" err="1">
                <a:latin typeface="Bahnschrift Condensed" panose="020B0502040204020203" pitchFamily="34" charset="0"/>
              </a:rPr>
              <a:t>sebaiknya</a:t>
            </a:r>
            <a:r>
              <a:rPr lang="en-US" dirty="0">
                <a:latin typeface="Bahnschrift Condensed" panose="020B0502040204020203" pitchFamily="34" charset="0"/>
              </a:rPr>
              <a:t> </a:t>
            </a:r>
            <a:r>
              <a:rPr lang="en-US" dirty="0" err="1">
                <a:latin typeface="Bahnschrift Condensed" panose="020B0502040204020203" pitchFamily="34" charset="0"/>
              </a:rPr>
              <a:t>ditawarkan</a:t>
            </a:r>
            <a:r>
              <a:rPr lang="en-US" dirty="0">
                <a:latin typeface="Bahnschrift Condensed" panose="020B0502040204020203" pitchFamily="34" charset="0"/>
              </a:rPr>
              <a:t>?</a:t>
            </a:r>
          </a:p>
          <a:p>
            <a:pPr marL="285750" indent="-285750">
              <a:buFont typeface="Wingdings" panose="05000000000000000000" pitchFamily="2" charset="2"/>
              <a:buChar char="q"/>
            </a:pPr>
            <a:r>
              <a:rPr lang="en-US" dirty="0">
                <a:latin typeface="Bahnschrift Condensed" panose="020B0502040204020203" pitchFamily="34" charset="0"/>
              </a:rPr>
              <a:t>Jawab :</a:t>
            </a:r>
          </a:p>
        </p:txBody>
      </p:sp>
      <p:graphicFrame>
        <p:nvGraphicFramePr>
          <p:cNvPr id="5" name="Table 9">
            <a:extLst>
              <a:ext uri="{FF2B5EF4-FFF2-40B4-BE49-F238E27FC236}">
                <a16:creationId xmlns:a16="http://schemas.microsoft.com/office/drawing/2014/main" xmlns="" id="{7ADCE354-C699-46CB-920A-0A7B33F51692}"/>
              </a:ext>
            </a:extLst>
          </p:cNvPr>
          <p:cNvGraphicFramePr>
            <a:graphicFrameLocks noGrp="1"/>
          </p:cNvGraphicFramePr>
          <p:nvPr>
            <p:extLst>
              <p:ext uri="{D42A27DB-BD31-4B8C-83A1-F6EECF244321}">
                <p14:modId xmlns:p14="http://schemas.microsoft.com/office/powerpoint/2010/main" val="1690140620"/>
              </p:ext>
            </p:extLst>
          </p:nvPr>
        </p:nvGraphicFramePr>
        <p:xfrm>
          <a:off x="1052330" y="3038589"/>
          <a:ext cx="5638802" cy="3048000"/>
        </p:xfrm>
        <a:graphic>
          <a:graphicData uri="http://schemas.openxmlformats.org/drawingml/2006/table">
            <a:tbl>
              <a:tblPr firstRow="1" bandRow="1">
                <a:tableStyleId>{BC89EF96-8CEA-46FF-86C4-4CE0E7609802}</a:tableStyleId>
              </a:tblPr>
              <a:tblGrid>
                <a:gridCol w="660400">
                  <a:extLst>
                    <a:ext uri="{9D8B030D-6E8A-4147-A177-3AD203B41FA5}">
                      <a16:colId xmlns:a16="http://schemas.microsoft.com/office/drawing/2014/main" xmlns="" val="658302078"/>
                    </a:ext>
                  </a:extLst>
                </a:gridCol>
                <a:gridCol w="975360">
                  <a:extLst>
                    <a:ext uri="{9D8B030D-6E8A-4147-A177-3AD203B41FA5}">
                      <a16:colId xmlns:a16="http://schemas.microsoft.com/office/drawing/2014/main" xmlns="" val="2100590533"/>
                    </a:ext>
                  </a:extLst>
                </a:gridCol>
                <a:gridCol w="1381760">
                  <a:extLst>
                    <a:ext uri="{9D8B030D-6E8A-4147-A177-3AD203B41FA5}">
                      <a16:colId xmlns:a16="http://schemas.microsoft.com/office/drawing/2014/main" xmlns="" val="2694711637"/>
                    </a:ext>
                  </a:extLst>
                </a:gridCol>
                <a:gridCol w="1056640">
                  <a:extLst>
                    <a:ext uri="{9D8B030D-6E8A-4147-A177-3AD203B41FA5}">
                      <a16:colId xmlns:a16="http://schemas.microsoft.com/office/drawing/2014/main" xmlns="" val="2577115532"/>
                    </a:ext>
                  </a:extLst>
                </a:gridCol>
                <a:gridCol w="1564642">
                  <a:extLst>
                    <a:ext uri="{9D8B030D-6E8A-4147-A177-3AD203B41FA5}">
                      <a16:colId xmlns:a16="http://schemas.microsoft.com/office/drawing/2014/main" xmlns="" val="2329512417"/>
                    </a:ext>
                  </a:extLst>
                </a:gridCol>
              </a:tblGrid>
              <a:tr h="370840">
                <a:tc>
                  <a:txBody>
                    <a:bodyPr/>
                    <a:lstStyle/>
                    <a:p>
                      <a:pPr algn="ctr"/>
                      <a:r>
                        <a:rPr lang="en-US" sz="1600" dirty="0" err="1">
                          <a:latin typeface="Bahnschrift Condensed" panose="020B0502040204020203" pitchFamily="34" charset="0"/>
                        </a:rPr>
                        <a:t>Tahun</a:t>
                      </a:r>
                      <a:endParaRPr lang="en-US" sz="1600" dirty="0">
                        <a:latin typeface="Bahnschrift Condensed" panose="020B0502040204020203" pitchFamily="34" charset="0"/>
                      </a:endParaRPr>
                    </a:p>
                    <a:p>
                      <a:pPr algn="ctr"/>
                      <a:endParaRPr lang="en-US" sz="1600" dirty="0">
                        <a:latin typeface="Bahnschrift Condensed" panose="020B0502040204020203" pitchFamily="34" charset="0"/>
                      </a:endParaRPr>
                    </a:p>
                    <a:p>
                      <a:pPr algn="ctr"/>
                      <a:r>
                        <a:rPr lang="en-US" sz="1600" dirty="0">
                          <a:latin typeface="Bahnschrift Condensed" panose="020B0502040204020203" pitchFamily="34" charset="0"/>
                        </a:rPr>
                        <a:t>(1)</a:t>
                      </a:r>
                      <a:endParaRPr lang="en-ID" sz="1600" dirty="0">
                        <a:latin typeface="Bahnschrift Condensed" panose="020B0502040204020203" pitchFamily="34" charset="0"/>
                      </a:endParaRPr>
                    </a:p>
                  </a:txBody>
                  <a:tcPr/>
                </a:tc>
                <a:tc>
                  <a:txBody>
                    <a:bodyPr/>
                    <a:lstStyle/>
                    <a:p>
                      <a:pPr algn="ctr"/>
                      <a:r>
                        <a:rPr lang="en-US" sz="1600" dirty="0" err="1">
                          <a:latin typeface="Bahnschrift Condensed" panose="020B0502040204020203" pitchFamily="34" charset="0"/>
                        </a:rPr>
                        <a:t>Depresiasi</a:t>
                      </a:r>
                      <a:endParaRPr lang="en-US" sz="1600" dirty="0">
                        <a:latin typeface="Bahnschrift Condensed" panose="020B0502040204020203" pitchFamily="34" charset="0"/>
                      </a:endParaRPr>
                    </a:p>
                    <a:p>
                      <a:pPr algn="ctr"/>
                      <a:endParaRPr lang="en-US" sz="1600" dirty="0">
                        <a:latin typeface="Bahnschrift Condensed" panose="020B0502040204020203" pitchFamily="34" charset="0"/>
                      </a:endParaRPr>
                    </a:p>
                    <a:p>
                      <a:pPr algn="ctr"/>
                      <a:r>
                        <a:rPr lang="en-US" sz="1600" dirty="0">
                          <a:latin typeface="Bahnschrift Condensed" panose="020B0502040204020203" pitchFamily="34" charset="0"/>
                        </a:rPr>
                        <a:t>(2)</a:t>
                      </a:r>
                      <a:endParaRPr lang="en-ID" sz="1600" dirty="0">
                        <a:latin typeface="Bahnschrift Condensed" panose="020B0502040204020203" pitchFamily="34" charset="0"/>
                      </a:endParaRPr>
                    </a:p>
                  </a:txBody>
                  <a:tcPr/>
                </a:tc>
                <a:tc>
                  <a:txBody>
                    <a:bodyPr/>
                    <a:lstStyle/>
                    <a:p>
                      <a:pPr algn="ctr"/>
                      <a:r>
                        <a:rPr lang="en-US" sz="1600" dirty="0" err="1">
                          <a:latin typeface="Bahnschrift Condensed" panose="020B0502040204020203" pitchFamily="34" charset="0"/>
                        </a:rPr>
                        <a:t>Penghematan</a:t>
                      </a:r>
                      <a:r>
                        <a:rPr lang="en-US" sz="1600" dirty="0">
                          <a:latin typeface="Bahnschrift Condensed" panose="020B0502040204020203" pitchFamily="34" charset="0"/>
                        </a:rPr>
                        <a:t> </a:t>
                      </a:r>
                      <a:r>
                        <a:rPr lang="en-US" sz="1600" dirty="0" err="1">
                          <a:latin typeface="Bahnschrift Condensed" panose="020B0502040204020203" pitchFamily="34" charset="0"/>
                        </a:rPr>
                        <a:t>Pajak</a:t>
                      </a:r>
                      <a:endParaRPr lang="en-US" sz="1600" dirty="0">
                        <a:latin typeface="Bahnschrift Condensed" panose="020B0502040204020203" pitchFamily="34" charset="0"/>
                      </a:endParaRPr>
                    </a:p>
                    <a:p>
                      <a:pPr algn="ctr"/>
                      <a:r>
                        <a:rPr lang="en-US" sz="1600" dirty="0">
                          <a:latin typeface="Bahnschrift Condensed" panose="020B0502040204020203" pitchFamily="34" charset="0"/>
                        </a:rPr>
                        <a:t>(3) = (2) x </a:t>
                      </a:r>
                      <a:r>
                        <a:rPr lang="en-US" sz="1600" dirty="0" err="1">
                          <a:latin typeface="Bahnschrift Condensed" panose="020B0502040204020203" pitchFamily="34" charset="0"/>
                        </a:rPr>
                        <a:t>Pajak</a:t>
                      </a:r>
                      <a:endParaRPr lang="en-ID" sz="1600" dirty="0">
                        <a:latin typeface="Bahnschrift Condensed" panose="020B0502040204020203" pitchFamily="34" charset="0"/>
                      </a:endParaRPr>
                    </a:p>
                  </a:txBody>
                  <a:tcPr/>
                </a:tc>
                <a:tc>
                  <a:txBody>
                    <a:bodyPr/>
                    <a:lstStyle/>
                    <a:p>
                      <a:pPr algn="ctr"/>
                      <a:r>
                        <a:rPr lang="en-US" sz="1600" dirty="0">
                          <a:latin typeface="Bahnschrift Condensed" panose="020B0502040204020203" pitchFamily="34" charset="0"/>
                        </a:rPr>
                        <a:t>Present Value 10%</a:t>
                      </a:r>
                    </a:p>
                    <a:p>
                      <a:pPr algn="ctr"/>
                      <a:r>
                        <a:rPr lang="en-US" sz="1600" dirty="0">
                          <a:latin typeface="Bahnschrift Condensed" panose="020B0502040204020203" pitchFamily="34" charset="0"/>
                        </a:rPr>
                        <a:t>(4)</a:t>
                      </a:r>
                      <a:endParaRPr lang="en-ID" sz="1600" dirty="0">
                        <a:latin typeface="Bahnschrift Condensed" panose="020B0502040204020203" pitchFamily="34" charset="0"/>
                      </a:endParaRPr>
                    </a:p>
                  </a:txBody>
                  <a:tcPr/>
                </a:tc>
                <a:tc>
                  <a:txBody>
                    <a:bodyPr/>
                    <a:lstStyle/>
                    <a:p>
                      <a:pPr algn="ctr"/>
                      <a:r>
                        <a:rPr lang="en-US" sz="1600" dirty="0">
                          <a:latin typeface="Bahnschrift Condensed" panose="020B0502040204020203" pitchFamily="34" charset="0"/>
                        </a:rPr>
                        <a:t>Present Value</a:t>
                      </a:r>
                    </a:p>
                    <a:p>
                      <a:pPr algn="ctr"/>
                      <a:r>
                        <a:rPr lang="en-US" sz="1600" dirty="0" err="1">
                          <a:latin typeface="Bahnschrift Condensed" panose="020B0502040204020203" pitchFamily="34" charset="0"/>
                        </a:rPr>
                        <a:t>Penghematan</a:t>
                      </a:r>
                      <a:r>
                        <a:rPr lang="en-US" sz="1600" dirty="0">
                          <a:latin typeface="Bahnschrift Condensed" panose="020B0502040204020203" pitchFamily="34" charset="0"/>
                        </a:rPr>
                        <a:t> </a:t>
                      </a:r>
                      <a:r>
                        <a:rPr lang="en-US" sz="1600" dirty="0" err="1">
                          <a:latin typeface="Bahnschrift Condensed" panose="020B0502040204020203" pitchFamily="34" charset="0"/>
                        </a:rPr>
                        <a:t>Pajak</a:t>
                      </a:r>
                      <a:endParaRPr lang="en-US" sz="1600" dirty="0">
                        <a:latin typeface="Bahnschrift Condensed" panose="020B0502040204020203" pitchFamily="34" charset="0"/>
                      </a:endParaRPr>
                    </a:p>
                    <a:p>
                      <a:pPr algn="ctr"/>
                      <a:r>
                        <a:rPr lang="en-US" sz="1600" dirty="0">
                          <a:latin typeface="Bahnschrift Condensed" panose="020B0502040204020203" pitchFamily="34" charset="0"/>
                        </a:rPr>
                        <a:t>(5) = (3) x (4)</a:t>
                      </a:r>
                      <a:endParaRPr lang="en-ID" sz="1600" dirty="0">
                        <a:latin typeface="Bahnschrift Condensed" panose="020B0502040204020203" pitchFamily="34" charset="0"/>
                      </a:endParaRPr>
                    </a:p>
                  </a:txBody>
                  <a:tcPr/>
                </a:tc>
                <a:extLst>
                  <a:ext uri="{0D108BD9-81ED-4DB2-BD59-A6C34878D82A}">
                    <a16:rowId xmlns:a16="http://schemas.microsoft.com/office/drawing/2014/main" xmlns="" val="655135032"/>
                  </a:ext>
                </a:extLst>
              </a:tr>
              <a:tr h="370840">
                <a:tc>
                  <a:txBody>
                    <a:bodyPr/>
                    <a:lstStyle/>
                    <a:p>
                      <a:pPr algn="ctr"/>
                      <a:r>
                        <a:rPr lang="en-US" dirty="0">
                          <a:latin typeface="Bahnschrift Condensed" panose="020B0502040204020203" pitchFamily="34" charset="0"/>
                        </a:rPr>
                        <a:t>1</a:t>
                      </a:r>
                      <a:endParaRPr lang="en-ID" dirty="0">
                        <a:latin typeface="Bahnschrift Condensed" panose="020B0502040204020203" pitchFamily="34" charset="0"/>
                      </a:endParaRPr>
                    </a:p>
                  </a:txBody>
                  <a:tcPr/>
                </a:tc>
                <a:tc>
                  <a:txBody>
                    <a:bodyPr/>
                    <a:lstStyle/>
                    <a:p>
                      <a:pPr algn="ctr"/>
                      <a:r>
                        <a:rPr lang="en-US" dirty="0">
                          <a:latin typeface="Bahnschrift Condensed" panose="020B0502040204020203" pitchFamily="34" charset="0"/>
                        </a:rPr>
                        <a:t>1.000.000</a:t>
                      </a:r>
                      <a:endParaRPr lang="en-ID" dirty="0">
                        <a:latin typeface="Bahnschrift Condensed" panose="020B0502040204020203" pitchFamily="34" charset="0"/>
                      </a:endParaRPr>
                    </a:p>
                  </a:txBody>
                  <a:tcPr/>
                </a:tc>
                <a:tc>
                  <a:txBody>
                    <a:bodyPr/>
                    <a:lstStyle/>
                    <a:p>
                      <a:pPr algn="ctr"/>
                      <a:r>
                        <a:rPr lang="en-US" dirty="0">
                          <a:latin typeface="Bahnschrift Condensed" panose="020B0502040204020203" pitchFamily="34" charset="0"/>
                        </a:rPr>
                        <a:t>300.000</a:t>
                      </a:r>
                      <a:endParaRPr lang="en-ID" dirty="0">
                        <a:latin typeface="Bahnschrift Condensed" panose="020B0502040204020203" pitchFamily="34" charset="0"/>
                      </a:endParaRPr>
                    </a:p>
                  </a:txBody>
                  <a:tcPr/>
                </a:tc>
                <a:tc>
                  <a:txBody>
                    <a:bodyPr/>
                    <a:lstStyle/>
                    <a:p>
                      <a:pPr algn="ctr"/>
                      <a:r>
                        <a:rPr lang="en-US" dirty="0">
                          <a:latin typeface="Bahnschrift Condensed" panose="020B0502040204020203" pitchFamily="34" charset="0"/>
                        </a:rPr>
                        <a:t>0,909091</a:t>
                      </a:r>
                      <a:endParaRPr lang="en-ID" dirty="0">
                        <a:latin typeface="Bahnschrift Condensed" panose="020B0502040204020203" pitchFamily="34" charset="0"/>
                      </a:endParaRPr>
                    </a:p>
                  </a:txBody>
                  <a:tcPr/>
                </a:tc>
                <a:tc>
                  <a:txBody>
                    <a:bodyPr/>
                    <a:lstStyle/>
                    <a:p>
                      <a:pPr algn="ctr"/>
                      <a:r>
                        <a:rPr lang="en-US" dirty="0">
                          <a:latin typeface="Bahnschrift Condensed" panose="020B0502040204020203" pitchFamily="34" charset="0"/>
                        </a:rPr>
                        <a:t>272.727,3</a:t>
                      </a:r>
                      <a:endParaRPr lang="en-ID" dirty="0">
                        <a:latin typeface="Bahnschrift Condensed" panose="020B0502040204020203" pitchFamily="34" charset="0"/>
                      </a:endParaRPr>
                    </a:p>
                  </a:txBody>
                  <a:tcPr/>
                </a:tc>
                <a:extLst>
                  <a:ext uri="{0D108BD9-81ED-4DB2-BD59-A6C34878D82A}">
                    <a16:rowId xmlns:a16="http://schemas.microsoft.com/office/drawing/2014/main" xmlns="" val="1453194348"/>
                  </a:ext>
                </a:extLst>
              </a:tr>
              <a:tr h="370840">
                <a:tc>
                  <a:txBody>
                    <a:bodyPr/>
                    <a:lstStyle/>
                    <a:p>
                      <a:pPr algn="ctr"/>
                      <a:r>
                        <a:rPr lang="en-US" dirty="0">
                          <a:latin typeface="Bahnschrift Condensed" panose="020B0502040204020203" pitchFamily="34" charset="0"/>
                        </a:rPr>
                        <a:t>2</a:t>
                      </a:r>
                      <a:endParaRPr lang="en-ID" dirty="0">
                        <a:latin typeface="Bahnschrift Condensed" panose="020B0502040204020203"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Bahnschrift Condensed" panose="020B0502040204020203" pitchFamily="34" charset="0"/>
                          <a:ea typeface="+mn-ea"/>
                          <a:cs typeface="+mn-cs"/>
                        </a:rPr>
                        <a:t>1.000.000</a:t>
                      </a:r>
                      <a:endParaRPr kumimoji="0" lang="en-ID" sz="18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Bahnschrift Condensed" panose="020B0502040204020203" pitchFamily="34" charset="0"/>
                          <a:ea typeface="+mn-ea"/>
                          <a:cs typeface="+mn-cs"/>
                        </a:rPr>
                        <a:t>300.000</a:t>
                      </a:r>
                      <a:endParaRPr kumimoji="0" lang="en-ID" sz="18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endParaRPr>
                    </a:p>
                  </a:txBody>
                  <a:tcPr/>
                </a:tc>
                <a:tc>
                  <a:txBody>
                    <a:bodyPr/>
                    <a:lstStyle/>
                    <a:p>
                      <a:pPr algn="ctr"/>
                      <a:r>
                        <a:rPr lang="en-US" dirty="0">
                          <a:latin typeface="Bahnschrift Condensed" panose="020B0502040204020203" pitchFamily="34" charset="0"/>
                        </a:rPr>
                        <a:t>0,826446</a:t>
                      </a:r>
                      <a:endParaRPr lang="en-ID" dirty="0">
                        <a:latin typeface="Bahnschrift Condensed" panose="020B0502040204020203" pitchFamily="34" charset="0"/>
                      </a:endParaRPr>
                    </a:p>
                  </a:txBody>
                  <a:tcPr/>
                </a:tc>
                <a:tc>
                  <a:txBody>
                    <a:bodyPr/>
                    <a:lstStyle/>
                    <a:p>
                      <a:pPr algn="ctr"/>
                      <a:r>
                        <a:rPr lang="en-US" dirty="0">
                          <a:latin typeface="Bahnschrift Condensed" panose="020B0502040204020203" pitchFamily="34" charset="0"/>
                        </a:rPr>
                        <a:t>247.933,9</a:t>
                      </a:r>
                      <a:endParaRPr lang="en-ID" dirty="0">
                        <a:latin typeface="Bahnschrift Condensed" panose="020B0502040204020203" pitchFamily="34" charset="0"/>
                      </a:endParaRPr>
                    </a:p>
                  </a:txBody>
                  <a:tcPr/>
                </a:tc>
                <a:extLst>
                  <a:ext uri="{0D108BD9-81ED-4DB2-BD59-A6C34878D82A}">
                    <a16:rowId xmlns:a16="http://schemas.microsoft.com/office/drawing/2014/main" xmlns="" val="1138621016"/>
                  </a:ext>
                </a:extLst>
              </a:tr>
              <a:tr h="370840">
                <a:tc>
                  <a:txBody>
                    <a:bodyPr/>
                    <a:lstStyle/>
                    <a:p>
                      <a:pPr algn="ctr"/>
                      <a:r>
                        <a:rPr lang="en-US" dirty="0">
                          <a:latin typeface="Bahnschrift Condensed" panose="020B0502040204020203" pitchFamily="34" charset="0"/>
                        </a:rPr>
                        <a:t>3</a:t>
                      </a:r>
                      <a:endParaRPr lang="en-ID" dirty="0">
                        <a:latin typeface="Bahnschrift Condensed" panose="020B0502040204020203"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Bahnschrift Condensed" panose="020B0502040204020203" pitchFamily="34" charset="0"/>
                          <a:ea typeface="+mn-ea"/>
                          <a:cs typeface="+mn-cs"/>
                        </a:rPr>
                        <a:t>1.000.000</a:t>
                      </a:r>
                      <a:endParaRPr kumimoji="0" lang="en-ID" sz="18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Bahnschrift Condensed" panose="020B0502040204020203" pitchFamily="34" charset="0"/>
                          <a:ea typeface="+mn-ea"/>
                          <a:cs typeface="+mn-cs"/>
                        </a:rPr>
                        <a:t>300.000</a:t>
                      </a:r>
                      <a:endParaRPr kumimoji="0" lang="en-ID" sz="18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endParaRPr>
                    </a:p>
                  </a:txBody>
                  <a:tcPr/>
                </a:tc>
                <a:tc>
                  <a:txBody>
                    <a:bodyPr/>
                    <a:lstStyle/>
                    <a:p>
                      <a:pPr algn="ctr"/>
                      <a:r>
                        <a:rPr lang="en-US" dirty="0">
                          <a:latin typeface="Bahnschrift Condensed" panose="020B0502040204020203" pitchFamily="34" charset="0"/>
                        </a:rPr>
                        <a:t>0,751315</a:t>
                      </a:r>
                      <a:endParaRPr lang="en-ID" dirty="0">
                        <a:latin typeface="Bahnschrift Condensed" panose="020B0502040204020203" pitchFamily="34" charset="0"/>
                      </a:endParaRPr>
                    </a:p>
                  </a:txBody>
                  <a:tcPr/>
                </a:tc>
                <a:tc>
                  <a:txBody>
                    <a:bodyPr/>
                    <a:lstStyle/>
                    <a:p>
                      <a:pPr algn="ctr"/>
                      <a:r>
                        <a:rPr lang="en-US" dirty="0">
                          <a:latin typeface="Bahnschrift Condensed" panose="020B0502040204020203" pitchFamily="34" charset="0"/>
                        </a:rPr>
                        <a:t>225.394,4</a:t>
                      </a:r>
                      <a:endParaRPr lang="en-ID" dirty="0">
                        <a:latin typeface="Bahnschrift Condensed" panose="020B0502040204020203" pitchFamily="34" charset="0"/>
                      </a:endParaRPr>
                    </a:p>
                  </a:txBody>
                  <a:tcPr/>
                </a:tc>
                <a:extLst>
                  <a:ext uri="{0D108BD9-81ED-4DB2-BD59-A6C34878D82A}">
                    <a16:rowId xmlns:a16="http://schemas.microsoft.com/office/drawing/2014/main" xmlns="" val="3180044005"/>
                  </a:ext>
                </a:extLst>
              </a:tr>
              <a:tr h="370840">
                <a:tc>
                  <a:txBody>
                    <a:bodyPr/>
                    <a:lstStyle/>
                    <a:p>
                      <a:pPr algn="ctr"/>
                      <a:r>
                        <a:rPr lang="en-US" dirty="0">
                          <a:latin typeface="Bahnschrift Condensed" panose="020B0502040204020203" pitchFamily="34" charset="0"/>
                        </a:rPr>
                        <a:t>4</a:t>
                      </a:r>
                      <a:endParaRPr lang="en-ID" dirty="0">
                        <a:latin typeface="Bahnschrift Condensed" panose="020B0502040204020203"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Bahnschrift Condensed" panose="020B0502040204020203" pitchFamily="34" charset="0"/>
                          <a:ea typeface="+mn-ea"/>
                          <a:cs typeface="+mn-cs"/>
                        </a:rPr>
                        <a:t>1.000.000</a:t>
                      </a:r>
                      <a:endParaRPr kumimoji="0" lang="en-ID" sz="18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Bahnschrift Condensed" panose="020B0502040204020203" pitchFamily="34" charset="0"/>
                          <a:ea typeface="+mn-ea"/>
                          <a:cs typeface="+mn-cs"/>
                        </a:rPr>
                        <a:t>300.000</a:t>
                      </a:r>
                      <a:endParaRPr kumimoji="0" lang="en-ID" sz="18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endParaRPr>
                    </a:p>
                  </a:txBody>
                  <a:tcPr/>
                </a:tc>
                <a:tc>
                  <a:txBody>
                    <a:bodyPr/>
                    <a:lstStyle/>
                    <a:p>
                      <a:pPr algn="ctr"/>
                      <a:r>
                        <a:rPr lang="en-US" dirty="0">
                          <a:latin typeface="Bahnschrift Condensed" panose="020B0502040204020203" pitchFamily="34" charset="0"/>
                        </a:rPr>
                        <a:t>0,683013</a:t>
                      </a:r>
                      <a:endParaRPr lang="en-ID" dirty="0">
                        <a:latin typeface="Bahnschrift Condensed" panose="020B0502040204020203" pitchFamily="34" charset="0"/>
                      </a:endParaRPr>
                    </a:p>
                  </a:txBody>
                  <a:tcPr/>
                </a:tc>
                <a:tc>
                  <a:txBody>
                    <a:bodyPr/>
                    <a:lstStyle/>
                    <a:p>
                      <a:pPr algn="ctr"/>
                      <a:r>
                        <a:rPr lang="en-US" dirty="0">
                          <a:latin typeface="Bahnschrift Condensed" panose="020B0502040204020203" pitchFamily="34" charset="0"/>
                        </a:rPr>
                        <a:t>204.904,0</a:t>
                      </a:r>
                      <a:endParaRPr lang="en-ID" dirty="0">
                        <a:latin typeface="Bahnschrift Condensed" panose="020B0502040204020203" pitchFamily="34" charset="0"/>
                      </a:endParaRPr>
                    </a:p>
                  </a:txBody>
                  <a:tcPr/>
                </a:tc>
                <a:extLst>
                  <a:ext uri="{0D108BD9-81ED-4DB2-BD59-A6C34878D82A}">
                    <a16:rowId xmlns:a16="http://schemas.microsoft.com/office/drawing/2014/main" xmlns="" val="935708091"/>
                  </a:ext>
                </a:extLst>
              </a:tr>
              <a:tr h="370840">
                <a:tc>
                  <a:txBody>
                    <a:bodyPr/>
                    <a:lstStyle/>
                    <a:p>
                      <a:pPr algn="ctr"/>
                      <a:r>
                        <a:rPr lang="en-US" dirty="0">
                          <a:latin typeface="Bahnschrift Condensed" panose="020B0502040204020203" pitchFamily="34" charset="0"/>
                        </a:rPr>
                        <a:t>5</a:t>
                      </a:r>
                      <a:endParaRPr lang="en-ID" dirty="0">
                        <a:latin typeface="Bahnschrift Condensed" panose="020B0502040204020203"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Bahnschrift Condensed" panose="020B0502040204020203" pitchFamily="34" charset="0"/>
                          <a:ea typeface="+mn-ea"/>
                          <a:cs typeface="+mn-cs"/>
                        </a:rPr>
                        <a:t>1.000.000</a:t>
                      </a:r>
                      <a:endParaRPr kumimoji="0" lang="en-ID" sz="18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rPr>
                        <a:t>300.000</a:t>
                      </a:r>
                      <a:endParaRPr kumimoji="0" lang="en-ID" sz="18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endParaRPr>
                    </a:p>
                  </a:txBody>
                  <a:tcPr/>
                </a:tc>
                <a:tc>
                  <a:txBody>
                    <a:bodyPr/>
                    <a:lstStyle/>
                    <a:p>
                      <a:pPr algn="ctr"/>
                      <a:r>
                        <a:rPr lang="en-US" dirty="0">
                          <a:latin typeface="Bahnschrift Condensed" panose="020B0502040204020203" pitchFamily="34" charset="0"/>
                        </a:rPr>
                        <a:t>0,620921</a:t>
                      </a:r>
                      <a:endParaRPr lang="en-ID" dirty="0">
                        <a:latin typeface="Bahnschrift Condensed" panose="020B0502040204020203" pitchFamily="34" charset="0"/>
                      </a:endParaRPr>
                    </a:p>
                  </a:txBody>
                  <a:tcPr/>
                </a:tc>
                <a:tc>
                  <a:txBody>
                    <a:bodyPr/>
                    <a:lstStyle/>
                    <a:p>
                      <a:pPr algn="ctr"/>
                      <a:r>
                        <a:rPr lang="en-US" dirty="0">
                          <a:latin typeface="Bahnschrift Condensed" panose="020B0502040204020203" pitchFamily="34" charset="0"/>
                        </a:rPr>
                        <a:t>186.276,4</a:t>
                      </a:r>
                      <a:endParaRPr lang="en-ID" dirty="0">
                        <a:latin typeface="Bahnschrift Condensed" panose="020B0502040204020203" pitchFamily="34" charset="0"/>
                      </a:endParaRPr>
                    </a:p>
                  </a:txBody>
                  <a:tcPr/>
                </a:tc>
                <a:extLst>
                  <a:ext uri="{0D108BD9-81ED-4DB2-BD59-A6C34878D82A}">
                    <a16:rowId xmlns:a16="http://schemas.microsoft.com/office/drawing/2014/main" xmlns="" val="1092367373"/>
                  </a:ext>
                </a:extLst>
              </a:tr>
              <a:tr h="370840">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Bahnschrift Condensed" panose="020B0502040204020203" pitchFamily="34" charset="0"/>
                          <a:ea typeface="+mn-ea"/>
                          <a:cs typeface="+mn-cs"/>
                        </a:rPr>
                        <a:t>Jumlah</a:t>
                      </a:r>
                      <a:endParaRPr kumimoji="0" lang="en-ID" sz="1800" b="1"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endParaRPr>
                    </a:p>
                  </a:txBody>
                  <a:tcPr/>
                </a:tc>
                <a:tc hMerge="1">
                  <a:txBody>
                    <a:bodyPr/>
                    <a:lstStyle/>
                    <a:p>
                      <a:endParaRPr lang="en-ID" dirty="0">
                        <a:latin typeface="Bahnschrift Condensed" panose="020B0502040204020203" pitchFamily="34" charset="0"/>
                      </a:endParaRPr>
                    </a:p>
                  </a:txBody>
                  <a:tcPr/>
                </a:tc>
                <a:tc hMerge="1">
                  <a:txBody>
                    <a:bodyPr/>
                    <a:lstStyle/>
                    <a:p>
                      <a:endParaRPr lang="en-ID" dirty="0">
                        <a:latin typeface="Bahnschrift Condensed" panose="020B0502040204020203" pitchFamily="34" charset="0"/>
                      </a:endParaRPr>
                    </a:p>
                  </a:txBody>
                  <a:tcPr/>
                </a:tc>
                <a:tc>
                  <a:txBody>
                    <a:bodyPr/>
                    <a:lstStyle/>
                    <a:p>
                      <a:pPr algn="ctr"/>
                      <a:r>
                        <a:rPr lang="en-US" dirty="0">
                          <a:latin typeface="Bahnschrift Condensed" panose="020B0502040204020203" pitchFamily="34" charset="0"/>
                        </a:rPr>
                        <a:t>1.137.236,0</a:t>
                      </a:r>
                      <a:endParaRPr lang="en-ID" dirty="0">
                        <a:latin typeface="Bahnschrift Condensed" panose="020B0502040204020203" pitchFamily="34" charset="0"/>
                      </a:endParaRPr>
                    </a:p>
                  </a:txBody>
                  <a:tcPr/>
                </a:tc>
                <a:extLst>
                  <a:ext uri="{0D108BD9-81ED-4DB2-BD59-A6C34878D82A}">
                    <a16:rowId xmlns:a16="http://schemas.microsoft.com/office/drawing/2014/main" xmlns="" val="2141716992"/>
                  </a:ext>
                </a:extLst>
              </a:tr>
            </a:tbl>
          </a:graphicData>
        </a:graphic>
      </p:graphicFrame>
      <p:sp>
        <p:nvSpPr>
          <p:cNvPr id="6" name="TextBox 5">
            <a:extLst>
              <a:ext uri="{FF2B5EF4-FFF2-40B4-BE49-F238E27FC236}">
                <a16:creationId xmlns:a16="http://schemas.microsoft.com/office/drawing/2014/main" xmlns="" id="{56D73B05-DB6C-47DA-BBEF-6E79F1FFA6FD}"/>
              </a:ext>
            </a:extLst>
          </p:cNvPr>
          <p:cNvSpPr txBox="1"/>
          <p:nvPr/>
        </p:nvSpPr>
        <p:spPr>
          <a:xfrm>
            <a:off x="6854905" y="2853220"/>
            <a:ext cx="5127829" cy="3693319"/>
          </a:xfrm>
          <a:prstGeom prst="rect">
            <a:avLst/>
          </a:prstGeom>
          <a:noFill/>
        </p:spPr>
        <p:txBody>
          <a:bodyPr wrap="square" rtlCol="0">
            <a:spAutoFit/>
          </a:bodyPr>
          <a:lstStyle/>
          <a:p>
            <a:r>
              <a:rPr lang="en-US" dirty="0" err="1">
                <a:solidFill>
                  <a:srgbClr val="FF0000"/>
                </a:solidFill>
                <a:latin typeface="Bahnschrift Condensed" panose="020B0502040204020203" pitchFamily="34" charset="0"/>
              </a:rPr>
              <a:t>Catatan</a:t>
            </a:r>
            <a:r>
              <a:rPr lang="en-US" dirty="0">
                <a:solidFill>
                  <a:srgbClr val="FF0000"/>
                </a:solidFill>
                <a:latin typeface="Bahnschrift Condensed" panose="020B0502040204020203" pitchFamily="34" charset="0"/>
              </a:rPr>
              <a:t> : </a:t>
            </a:r>
          </a:p>
          <a:p>
            <a:pPr marL="285750" indent="-285750">
              <a:buFont typeface="Wingdings" panose="05000000000000000000" pitchFamily="2" charset="2"/>
              <a:buChar char="q"/>
            </a:pPr>
            <a:r>
              <a:rPr lang="en-US" dirty="0">
                <a:latin typeface="Bahnschrift Condensed" panose="020B0502040204020203" pitchFamily="34" charset="0"/>
              </a:rPr>
              <a:t>Karena asset </a:t>
            </a:r>
            <a:r>
              <a:rPr lang="en-US" dirty="0" err="1">
                <a:latin typeface="Bahnschrift Condensed" panose="020B0502040204020203" pitchFamily="34" charset="0"/>
              </a:rPr>
              <a:t>depresiasi</a:t>
            </a:r>
            <a:r>
              <a:rPr lang="en-US" dirty="0">
                <a:latin typeface="Bahnschrift Condensed" panose="020B0502040204020203" pitchFamily="34" charset="0"/>
              </a:rPr>
              <a:t> </a:t>
            </a:r>
            <a:r>
              <a:rPr lang="en-US" dirty="0" err="1">
                <a:latin typeface="Bahnschrift Condensed" panose="020B0502040204020203" pitchFamily="34" charset="0"/>
              </a:rPr>
              <a:t>dengan</a:t>
            </a:r>
            <a:r>
              <a:rPr lang="en-US" dirty="0">
                <a:latin typeface="Bahnschrift Condensed" panose="020B0502040204020203" pitchFamily="34" charset="0"/>
              </a:rPr>
              <a:t> </a:t>
            </a:r>
            <a:r>
              <a:rPr lang="en-US" dirty="0" err="1">
                <a:latin typeface="Bahnschrift Condensed" panose="020B0502040204020203" pitchFamily="34" charset="0"/>
              </a:rPr>
              <a:t>garis</a:t>
            </a:r>
            <a:r>
              <a:rPr lang="en-US" dirty="0">
                <a:latin typeface="Bahnschrift Condensed" panose="020B0502040204020203" pitchFamily="34" charset="0"/>
              </a:rPr>
              <a:t> </a:t>
            </a:r>
            <a:r>
              <a:rPr lang="en-US" dirty="0" err="1">
                <a:latin typeface="Bahnschrift Condensed" panose="020B0502040204020203" pitchFamily="34" charset="0"/>
              </a:rPr>
              <a:t>lurus</a:t>
            </a:r>
            <a:r>
              <a:rPr lang="en-US" dirty="0">
                <a:latin typeface="Bahnschrift Condensed" panose="020B0502040204020203" pitchFamily="34" charset="0"/>
              </a:rPr>
              <a:t> </a:t>
            </a:r>
            <a:r>
              <a:rPr lang="en-US" dirty="0" err="1">
                <a:latin typeface="Bahnschrift Condensed" panose="020B0502040204020203" pitchFamily="34" charset="0"/>
              </a:rPr>
              <a:t>maka</a:t>
            </a:r>
            <a:r>
              <a:rPr lang="en-US" dirty="0">
                <a:latin typeface="Bahnschrift Condensed" panose="020B0502040204020203" pitchFamily="34" charset="0"/>
              </a:rPr>
              <a:t> </a:t>
            </a:r>
            <a:r>
              <a:rPr lang="en-US" dirty="0" err="1">
                <a:latin typeface="Bahnschrift Condensed" panose="020B0502040204020203" pitchFamily="34" charset="0"/>
              </a:rPr>
              <a:t>tidak</a:t>
            </a:r>
            <a:r>
              <a:rPr lang="en-US" dirty="0">
                <a:latin typeface="Bahnschrift Condensed" panose="020B0502040204020203" pitchFamily="34" charset="0"/>
              </a:rPr>
              <a:t> </a:t>
            </a:r>
            <a:r>
              <a:rPr lang="en-US" dirty="0" err="1">
                <a:latin typeface="Bahnschrift Condensed" panose="020B0502040204020203" pitchFamily="34" charset="0"/>
              </a:rPr>
              <a:t>ada</a:t>
            </a:r>
            <a:r>
              <a:rPr lang="en-US" dirty="0">
                <a:latin typeface="Bahnschrift Condensed" panose="020B0502040204020203" pitchFamily="34" charset="0"/>
              </a:rPr>
              <a:t> </a:t>
            </a:r>
            <a:r>
              <a:rPr lang="en-US" dirty="0" err="1">
                <a:latin typeface="Bahnschrift Condensed" panose="020B0502040204020203" pitchFamily="34" charset="0"/>
              </a:rPr>
              <a:t>nilai</a:t>
            </a:r>
            <a:r>
              <a:rPr lang="en-US" dirty="0">
                <a:latin typeface="Bahnschrift Condensed" panose="020B0502040204020203" pitchFamily="34" charset="0"/>
              </a:rPr>
              <a:t> </a:t>
            </a:r>
            <a:r>
              <a:rPr lang="en-US" dirty="0" err="1">
                <a:latin typeface="Bahnschrift Condensed" panose="020B0502040204020203" pitchFamily="34" charset="0"/>
              </a:rPr>
              <a:t>residu</a:t>
            </a:r>
            <a:r>
              <a:rPr lang="en-US" dirty="0">
                <a:latin typeface="Bahnschrift Condensed" panose="020B0502040204020203" pitchFamily="34" charset="0"/>
              </a:rPr>
              <a:t>. </a:t>
            </a:r>
            <a:r>
              <a:rPr lang="en-US" dirty="0" err="1">
                <a:latin typeface="Bahnschrift Condensed" panose="020B0502040204020203" pitchFamily="34" charset="0"/>
              </a:rPr>
              <a:t>Depresiasi</a:t>
            </a:r>
            <a:r>
              <a:rPr lang="en-US" dirty="0">
                <a:latin typeface="Bahnschrift Condensed" panose="020B0502040204020203" pitchFamily="34" charset="0"/>
              </a:rPr>
              <a:t> per </a:t>
            </a:r>
            <a:r>
              <a:rPr lang="en-US" dirty="0" err="1">
                <a:latin typeface="Bahnschrift Condensed" panose="020B0502040204020203" pitchFamily="34" charset="0"/>
              </a:rPr>
              <a:t>tahun</a:t>
            </a:r>
            <a:r>
              <a:rPr lang="en-US" dirty="0">
                <a:latin typeface="Bahnschrift Condensed" panose="020B0502040204020203" pitchFamily="34" charset="0"/>
              </a:rPr>
              <a:t> </a:t>
            </a:r>
            <a:r>
              <a:rPr lang="en-US" dirty="0" err="1">
                <a:latin typeface="Bahnschrift Condensed" panose="020B0502040204020203" pitchFamily="34" charset="0"/>
              </a:rPr>
              <a:t>adl</a:t>
            </a:r>
            <a:r>
              <a:rPr lang="en-US" dirty="0">
                <a:latin typeface="Bahnschrift Condensed" panose="020B0502040204020203" pitchFamily="34" charset="0"/>
              </a:rPr>
              <a:t> </a:t>
            </a:r>
            <a:r>
              <a:rPr lang="en-US" dirty="0" err="1">
                <a:latin typeface="Bahnschrift Condensed" panose="020B0502040204020203" pitchFamily="34" charset="0"/>
              </a:rPr>
              <a:t>Rp</a:t>
            </a:r>
            <a:r>
              <a:rPr lang="en-US" dirty="0">
                <a:latin typeface="Bahnschrift Condensed" panose="020B0502040204020203" pitchFamily="34" charset="0"/>
              </a:rPr>
              <a:t> 5juta/5 = </a:t>
            </a:r>
            <a:r>
              <a:rPr lang="en-US" dirty="0" err="1">
                <a:latin typeface="Bahnschrift Condensed" panose="020B0502040204020203" pitchFamily="34" charset="0"/>
              </a:rPr>
              <a:t>Rp</a:t>
            </a:r>
            <a:r>
              <a:rPr lang="en-US" dirty="0">
                <a:latin typeface="Bahnschrift Condensed" panose="020B0502040204020203" pitchFamily="34" charset="0"/>
              </a:rPr>
              <a:t> 1juta per </a:t>
            </a:r>
            <a:r>
              <a:rPr lang="en-US" dirty="0" err="1">
                <a:latin typeface="Bahnschrift Condensed" panose="020B0502040204020203" pitchFamily="34" charset="0"/>
              </a:rPr>
              <a:t>tahun</a:t>
            </a:r>
            <a:r>
              <a:rPr lang="en-US" dirty="0">
                <a:latin typeface="Bahnschrift Condensed" panose="020B0502040204020203" pitchFamily="34" charset="0"/>
              </a:rPr>
              <a:t> (kolom2).</a:t>
            </a:r>
          </a:p>
          <a:p>
            <a:pPr marL="285750" indent="-285750">
              <a:buFont typeface="Wingdings" panose="05000000000000000000" pitchFamily="2" charset="2"/>
              <a:buChar char="q"/>
            </a:pPr>
            <a:r>
              <a:rPr lang="en-US" dirty="0" err="1">
                <a:latin typeface="Bahnschrift Condensed" panose="020B0502040204020203" pitchFamily="34" charset="0"/>
              </a:rPr>
              <a:t>Penghematan</a:t>
            </a:r>
            <a:r>
              <a:rPr lang="en-US" dirty="0">
                <a:latin typeface="Bahnschrift Condensed" panose="020B0502040204020203" pitchFamily="34" charset="0"/>
              </a:rPr>
              <a:t> </a:t>
            </a:r>
            <a:r>
              <a:rPr lang="en-US" dirty="0" err="1">
                <a:latin typeface="Bahnschrift Condensed" panose="020B0502040204020203" pitchFamily="34" charset="0"/>
              </a:rPr>
              <a:t>pajak</a:t>
            </a:r>
            <a:r>
              <a:rPr lang="en-US" dirty="0">
                <a:latin typeface="Bahnschrift Condensed" panose="020B0502040204020203" pitchFamily="34" charset="0"/>
              </a:rPr>
              <a:t> </a:t>
            </a:r>
            <a:r>
              <a:rPr lang="en-US" dirty="0" err="1">
                <a:latin typeface="Bahnschrift Condensed" panose="020B0502040204020203" pitchFamily="34" charset="0"/>
              </a:rPr>
              <a:t>karena</a:t>
            </a:r>
            <a:r>
              <a:rPr lang="en-US" dirty="0">
                <a:latin typeface="Bahnschrift Condensed" panose="020B0502040204020203" pitchFamily="34" charset="0"/>
              </a:rPr>
              <a:t> </a:t>
            </a:r>
            <a:r>
              <a:rPr lang="en-US" dirty="0" err="1">
                <a:latin typeface="Bahnschrift Condensed" panose="020B0502040204020203" pitchFamily="34" charset="0"/>
              </a:rPr>
              <a:t>depresiasi</a:t>
            </a:r>
            <a:r>
              <a:rPr lang="en-US" dirty="0">
                <a:latin typeface="Bahnschrift Condensed" panose="020B0502040204020203" pitchFamily="34" charset="0"/>
              </a:rPr>
              <a:t> </a:t>
            </a:r>
            <a:r>
              <a:rPr lang="en-US" dirty="0" err="1">
                <a:latin typeface="Bahnschrift Condensed" panose="020B0502040204020203" pitchFamily="34" charset="0"/>
              </a:rPr>
              <a:t>adalah</a:t>
            </a:r>
            <a:r>
              <a:rPr lang="en-US" dirty="0">
                <a:latin typeface="Bahnschrift Condensed" panose="020B0502040204020203" pitchFamily="34" charset="0"/>
              </a:rPr>
              <a:t> </a:t>
            </a:r>
            <a:r>
              <a:rPr lang="en-US" dirty="0" err="1">
                <a:latin typeface="Bahnschrift Condensed" panose="020B0502040204020203" pitchFamily="34" charset="0"/>
              </a:rPr>
              <a:t>depresiasi</a:t>
            </a:r>
            <a:r>
              <a:rPr lang="en-US" dirty="0">
                <a:latin typeface="Bahnschrift Condensed" panose="020B0502040204020203" pitchFamily="34" charset="0"/>
              </a:rPr>
              <a:t> </a:t>
            </a:r>
            <a:r>
              <a:rPr lang="en-US" dirty="0" err="1">
                <a:latin typeface="Bahnschrift Condensed" panose="020B0502040204020203" pitchFamily="34" charset="0"/>
              </a:rPr>
              <a:t>dikali</a:t>
            </a:r>
            <a:r>
              <a:rPr lang="en-US" dirty="0">
                <a:latin typeface="Bahnschrift Condensed" panose="020B0502040204020203" pitchFamily="34" charset="0"/>
              </a:rPr>
              <a:t> </a:t>
            </a:r>
            <a:r>
              <a:rPr lang="en-US" dirty="0" err="1">
                <a:latin typeface="Bahnschrift Condensed" panose="020B0502040204020203" pitchFamily="34" charset="0"/>
              </a:rPr>
              <a:t>Pajak</a:t>
            </a:r>
            <a:r>
              <a:rPr lang="en-US" dirty="0">
                <a:latin typeface="Bahnschrift Condensed" panose="020B0502040204020203" pitchFamily="34" charset="0"/>
              </a:rPr>
              <a:t> </a:t>
            </a:r>
            <a:r>
              <a:rPr lang="en-US" dirty="0" err="1">
                <a:latin typeface="Bahnschrift Condensed" panose="020B0502040204020203" pitchFamily="34" charset="0"/>
              </a:rPr>
              <a:t>atau</a:t>
            </a:r>
            <a:r>
              <a:rPr lang="en-US" dirty="0">
                <a:latin typeface="Bahnschrift Condensed" panose="020B0502040204020203" pitchFamily="34" charset="0"/>
              </a:rPr>
              <a:t> </a:t>
            </a:r>
            <a:r>
              <a:rPr lang="en-US" dirty="0" err="1">
                <a:latin typeface="Bahnschrift Condensed" panose="020B0502040204020203" pitchFamily="34" charset="0"/>
              </a:rPr>
              <a:t>Rp</a:t>
            </a:r>
            <a:r>
              <a:rPr lang="en-US" dirty="0">
                <a:latin typeface="Bahnschrift Condensed" panose="020B0502040204020203" pitchFamily="34" charset="0"/>
              </a:rPr>
              <a:t> 1juta x 30% = </a:t>
            </a:r>
            <a:r>
              <a:rPr lang="en-US" dirty="0" err="1">
                <a:latin typeface="Bahnschrift Condensed" panose="020B0502040204020203" pitchFamily="34" charset="0"/>
              </a:rPr>
              <a:t>Rp</a:t>
            </a:r>
            <a:r>
              <a:rPr lang="en-US" dirty="0">
                <a:latin typeface="Bahnschrift Condensed" panose="020B0502040204020203" pitchFamily="34" charset="0"/>
              </a:rPr>
              <a:t> 300.000</a:t>
            </a:r>
          </a:p>
          <a:p>
            <a:pPr marL="285750" indent="-285750">
              <a:buFont typeface="Wingdings" panose="05000000000000000000" pitchFamily="2" charset="2"/>
              <a:buChar char="q"/>
            </a:pPr>
            <a:r>
              <a:rPr lang="en-US" dirty="0" err="1">
                <a:latin typeface="Bahnschrift Condensed" panose="020B0502040204020203" pitchFamily="34" charset="0"/>
              </a:rPr>
              <a:t>Kolom</a:t>
            </a:r>
            <a:r>
              <a:rPr lang="en-US" dirty="0">
                <a:latin typeface="Bahnschrift Condensed" panose="020B0502040204020203" pitchFamily="34" charset="0"/>
              </a:rPr>
              <a:t> (4) </a:t>
            </a:r>
            <a:r>
              <a:rPr lang="en-US" dirty="0" err="1">
                <a:latin typeface="Bahnschrift Condensed" panose="020B0502040204020203" pitchFamily="34" charset="0"/>
              </a:rPr>
              <a:t>menyajikan</a:t>
            </a:r>
            <a:r>
              <a:rPr lang="en-US" dirty="0">
                <a:latin typeface="Bahnschrift Condensed" panose="020B0502040204020203" pitchFamily="34" charset="0"/>
              </a:rPr>
              <a:t> </a:t>
            </a:r>
            <a:r>
              <a:rPr lang="en-US" i="1" dirty="0">
                <a:latin typeface="Bahnschrift Condensed" panose="020B0502040204020203" pitchFamily="34" charset="0"/>
              </a:rPr>
              <a:t>PV  </a:t>
            </a:r>
            <a:r>
              <a:rPr lang="en-US" dirty="0" err="1">
                <a:latin typeface="Bahnschrift Condensed" panose="020B0502040204020203" pitchFamily="34" charset="0"/>
              </a:rPr>
              <a:t>dari</a:t>
            </a:r>
            <a:r>
              <a:rPr lang="en-US" dirty="0">
                <a:latin typeface="Bahnschrift Condensed" panose="020B0502040204020203" pitchFamily="34" charset="0"/>
              </a:rPr>
              <a:t> </a:t>
            </a:r>
            <a:r>
              <a:rPr lang="en-US" i="1" dirty="0">
                <a:latin typeface="Bahnschrift Condensed" panose="020B0502040204020203" pitchFamily="34" charset="0"/>
              </a:rPr>
              <a:t>discount factor </a:t>
            </a:r>
            <a:r>
              <a:rPr lang="en-US" dirty="0" err="1">
                <a:latin typeface="Bahnschrift Condensed" panose="020B0502040204020203" pitchFamily="34" charset="0"/>
              </a:rPr>
              <a:t>sebesar</a:t>
            </a:r>
            <a:r>
              <a:rPr lang="en-US" dirty="0">
                <a:latin typeface="Bahnschrift Condensed" panose="020B0502040204020203" pitchFamily="34" charset="0"/>
              </a:rPr>
              <a:t> 10%</a:t>
            </a:r>
          </a:p>
          <a:p>
            <a:pPr marL="285750" indent="-285750">
              <a:buFont typeface="Wingdings" panose="05000000000000000000" pitchFamily="2" charset="2"/>
              <a:buChar char="q"/>
            </a:pPr>
            <a:r>
              <a:rPr lang="en-US" dirty="0" err="1">
                <a:latin typeface="Bahnschrift Condensed" panose="020B0502040204020203" pitchFamily="34" charset="0"/>
              </a:rPr>
              <a:t>Kolom</a:t>
            </a:r>
            <a:r>
              <a:rPr lang="en-US" dirty="0">
                <a:latin typeface="Bahnschrift Condensed" panose="020B0502040204020203" pitchFamily="34" charset="0"/>
              </a:rPr>
              <a:t> (5) </a:t>
            </a:r>
            <a:r>
              <a:rPr lang="en-US" dirty="0" err="1">
                <a:latin typeface="Bahnschrift Condensed" panose="020B0502040204020203" pitchFamily="34" charset="0"/>
              </a:rPr>
              <a:t>menyajikan</a:t>
            </a:r>
            <a:r>
              <a:rPr lang="en-US" dirty="0">
                <a:latin typeface="Bahnschrift Condensed" panose="020B0502040204020203" pitchFamily="34" charset="0"/>
              </a:rPr>
              <a:t> </a:t>
            </a:r>
            <a:r>
              <a:rPr lang="en-US" i="1" dirty="0">
                <a:latin typeface="Bahnschrift Condensed" panose="020B0502040204020203" pitchFamily="34" charset="0"/>
              </a:rPr>
              <a:t>PV  </a:t>
            </a:r>
            <a:r>
              <a:rPr lang="en-US" dirty="0" err="1">
                <a:latin typeface="Bahnschrift Condensed" panose="020B0502040204020203" pitchFamily="34" charset="0"/>
              </a:rPr>
              <a:t>dari</a:t>
            </a:r>
            <a:r>
              <a:rPr lang="en-US" dirty="0">
                <a:latin typeface="Bahnschrift Condensed" panose="020B0502040204020203" pitchFamily="34" charset="0"/>
              </a:rPr>
              <a:t> </a:t>
            </a:r>
            <a:r>
              <a:rPr lang="en-US" dirty="0" err="1">
                <a:latin typeface="Bahnschrift Condensed" panose="020B0502040204020203" pitchFamily="34" charset="0"/>
              </a:rPr>
              <a:t>penghematan</a:t>
            </a:r>
            <a:r>
              <a:rPr lang="en-US" dirty="0">
                <a:latin typeface="Bahnschrift Condensed" panose="020B0502040204020203" pitchFamily="34" charset="0"/>
              </a:rPr>
              <a:t> </a:t>
            </a:r>
            <a:r>
              <a:rPr lang="en-US" dirty="0" err="1">
                <a:latin typeface="Bahnschrift Condensed" panose="020B0502040204020203" pitchFamily="34" charset="0"/>
              </a:rPr>
              <a:t>pajak</a:t>
            </a:r>
            <a:r>
              <a:rPr lang="en-US" dirty="0">
                <a:latin typeface="Bahnschrift Condensed" panose="020B0502040204020203" pitchFamily="34" charset="0"/>
              </a:rPr>
              <a:t> pada </a:t>
            </a:r>
            <a:r>
              <a:rPr lang="en-US" dirty="0" err="1">
                <a:latin typeface="Bahnschrift Condensed" panose="020B0502040204020203" pitchFamily="34" charset="0"/>
              </a:rPr>
              <a:t>kolom</a:t>
            </a:r>
            <a:r>
              <a:rPr lang="en-US" dirty="0">
                <a:latin typeface="Bahnschrift Condensed" panose="020B0502040204020203" pitchFamily="34" charset="0"/>
              </a:rPr>
              <a:t> (3)</a:t>
            </a:r>
          </a:p>
          <a:p>
            <a:pPr marL="285750" indent="-285750">
              <a:buFont typeface="Wingdings" panose="05000000000000000000" pitchFamily="2" charset="2"/>
              <a:buChar char="q"/>
            </a:pPr>
            <a:r>
              <a:rPr lang="en-US" dirty="0">
                <a:latin typeface="Bahnschrift Condensed" panose="020B0502040204020203" pitchFamily="34" charset="0"/>
              </a:rPr>
              <a:t>Total PV </a:t>
            </a:r>
            <a:r>
              <a:rPr lang="en-US" dirty="0" err="1">
                <a:latin typeface="Bahnschrift Condensed" panose="020B0502040204020203" pitchFamily="34" charset="0"/>
              </a:rPr>
              <a:t>penghematan</a:t>
            </a:r>
            <a:r>
              <a:rPr lang="en-US" dirty="0">
                <a:latin typeface="Bahnschrift Condensed" panose="020B0502040204020203" pitchFamily="34" charset="0"/>
              </a:rPr>
              <a:t> </a:t>
            </a:r>
            <a:r>
              <a:rPr lang="en-US" dirty="0" err="1">
                <a:latin typeface="Bahnschrift Condensed" panose="020B0502040204020203" pitchFamily="34" charset="0"/>
              </a:rPr>
              <a:t>pajak</a:t>
            </a:r>
            <a:r>
              <a:rPr lang="en-US" dirty="0">
                <a:latin typeface="Bahnschrift Condensed" panose="020B0502040204020203" pitchFamily="34" charset="0"/>
              </a:rPr>
              <a:t> </a:t>
            </a:r>
            <a:r>
              <a:rPr lang="en-US" dirty="0" err="1">
                <a:latin typeface="Bahnschrift Condensed" panose="020B0502040204020203" pitchFamily="34" charset="0"/>
              </a:rPr>
              <a:t>adl</a:t>
            </a:r>
            <a:r>
              <a:rPr lang="en-US" dirty="0">
                <a:latin typeface="Bahnschrift Condensed" panose="020B0502040204020203" pitchFamily="34" charset="0"/>
              </a:rPr>
              <a:t> </a:t>
            </a:r>
            <a:r>
              <a:rPr lang="en-US" dirty="0" err="1">
                <a:latin typeface="Bahnschrift Condensed" panose="020B0502040204020203" pitchFamily="34" charset="0"/>
              </a:rPr>
              <a:t>Rp</a:t>
            </a:r>
            <a:r>
              <a:rPr lang="en-US" dirty="0">
                <a:latin typeface="Bahnschrift Condensed" panose="020B0502040204020203" pitchFamily="34" charset="0"/>
              </a:rPr>
              <a:t> 1.137.236,00. </a:t>
            </a:r>
            <a:r>
              <a:rPr lang="en-US" dirty="0" err="1">
                <a:latin typeface="Bahnschrift Condensed" panose="020B0502040204020203" pitchFamily="34" charset="0"/>
              </a:rPr>
              <a:t>Harga</a:t>
            </a:r>
            <a:r>
              <a:rPr lang="en-US" dirty="0">
                <a:latin typeface="Bahnschrift Condensed" panose="020B0502040204020203" pitchFamily="34" charset="0"/>
              </a:rPr>
              <a:t> asset </a:t>
            </a:r>
            <a:r>
              <a:rPr lang="en-US" dirty="0" err="1">
                <a:latin typeface="Bahnschrift Condensed" panose="020B0502040204020203" pitchFamily="34" charset="0"/>
              </a:rPr>
              <a:t>tersebut</a:t>
            </a:r>
            <a:r>
              <a:rPr lang="en-US" dirty="0">
                <a:latin typeface="Bahnschrift Condensed" panose="020B0502040204020203" pitchFamily="34" charset="0"/>
              </a:rPr>
              <a:t> </a:t>
            </a:r>
            <a:r>
              <a:rPr lang="en-US" dirty="0" err="1">
                <a:latin typeface="Bahnschrift Condensed" panose="020B0502040204020203" pitchFamily="34" charset="0"/>
              </a:rPr>
              <a:t>adl</a:t>
            </a:r>
            <a:r>
              <a:rPr lang="en-US" dirty="0">
                <a:latin typeface="Bahnschrift Condensed" panose="020B0502040204020203" pitchFamily="34" charset="0"/>
              </a:rPr>
              <a:t> </a:t>
            </a:r>
            <a:r>
              <a:rPr lang="en-US" dirty="0" err="1">
                <a:latin typeface="Bahnschrift Condensed" panose="020B0502040204020203" pitchFamily="34" charset="0"/>
              </a:rPr>
              <a:t>Rp</a:t>
            </a:r>
            <a:r>
              <a:rPr lang="en-US" dirty="0">
                <a:latin typeface="Bahnschrift Condensed" panose="020B0502040204020203" pitchFamily="34" charset="0"/>
              </a:rPr>
              <a:t> 5juta. </a:t>
            </a:r>
          </a:p>
          <a:p>
            <a:pPr marL="285750" indent="-285750">
              <a:buFont typeface="Wingdings" panose="05000000000000000000" pitchFamily="2" charset="2"/>
              <a:buChar char="q"/>
            </a:pPr>
            <a:r>
              <a:rPr lang="en-US" dirty="0">
                <a:latin typeface="Bahnschrift Condensed" panose="020B0502040204020203" pitchFamily="34" charset="0"/>
              </a:rPr>
              <a:t>Ada </a:t>
            </a:r>
            <a:r>
              <a:rPr lang="en-US" dirty="0" err="1">
                <a:latin typeface="Bahnschrift Condensed" panose="020B0502040204020203" pitchFamily="34" charset="0"/>
              </a:rPr>
              <a:t>sisa</a:t>
            </a:r>
            <a:r>
              <a:rPr lang="en-US" dirty="0">
                <a:latin typeface="Bahnschrift Condensed" panose="020B0502040204020203" pitchFamily="34" charset="0"/>
              </a:rPr>
              <a:t> </a:t>
            </a:r>
            <a:r>
              <a:rPr lang="en-US" dirty="0" err="1">
                <a:latin typeface="Bahnschrift Condensed" panose="020B0502040204020203" pitchFamily="34" charset="0"/>
              </a:rPr>
              <a:t>sebesar</a:t>
            </a:r>
            <a:r>
              <a:rPr lang="en-US" dirty="0">
                <a:latin typeface="Bahnschrift Condensed" panose="020B0502040204020203" pitchFamily="34" charset="0"/>
              </a:rPr>
              <a:t> </a:t>
            </a:r>
            <a:r>
              <a:rPr lang="en-US" dirty="0" err="1">
                <a:latin typeface="Bahnschrift Condensed" panose="020B0502040204020203" pitchFamily="34" charset="0"/>
              </a:rPr>
              <a:t>Rp</a:t>
            </a:r>
            <a:r>
              <a:rPr lang="en-US" dirty="0">
                <a:latin typeface="Bahnschrift Condensed" panose="020B0502040204020203" pitchFamily="34" charset="0"/>
              </a:rPr>
              <a:t> 5 </a:t>
            </a:r>
            <a:r>
              <a:rPr lang="en-US" dirty="0" err="1">
                <a:latin typeface="Bahnschrift Condensed" panose="020B0502040204020203" pitchFamily="34" charset="0"/>
              </a:rPr>
              <a:t>juta</a:t>
            </a:r>
            <a:r>
              <a:rPr lang="en-US" dirty="0">
                <a:latin typeface="Bahnschrift Condensed" panose="020B0502040204020203" pitchFamily="34" charset="0"/>
              </a:rPr>
              <a:t> – </a:t>
            </a:r>
            <a:r>
              <a:rPr lang="en-US" dirty="0" err="1">
                <a:latin typeface="Bahnschrift Condensed" panose="020B0502040204020203" pitchFamily="34" charset="0"/>
              </a:rPr>
              <a:t>Rp</a:t>
            </a:r>
            <a:r>
              <a:rPr lang="en-US" dirty="0">
                <a:latin typeface="Bahnschrift Condensed" panose="020B0502040204020203" pitchFamily="34" charset="0"/>
              </a:rPr>
              <a:t> 1.137.236,00 = </a:t>
            </a:r>
            <a:r>
              <a:rPr lang="en-US" dirty="0" err="1">
                <a:latin typeface="Bahnschrift Condensed" panose="020B0502040204020203" pitchFamily="34" charset="0"/>
              </a:rPr>
              <a:t>Rp</a:t>
            </a:r>
            <a:r>
              <a:rPr lang="en-US" dirty="0">
                <a:latin typeface="Bahnschrift Condensed" panose="020B0502040204020203" pitchFamily="34" charset="0"/>
              </a:rPr>
              <a:t> 3.862.764,00 dan </a:t>
            </a:r>
            <a:r>
              <a:rPr lang="en-US" dirty="0" err="1">
                <a:latin typeface="Bahnschrift Condensed" panose="020B0502040204020203" pitchFamily="34" charset="0"/>
              </a:rPr>
              <a:t>sisa</a:t>
            </a:r>
            <a:r>
              <a:rPr lang="en-US" dirty="0">
                <a:latin typeface="Bahnschrift Condensed" panose="020B0502040204020203" pitchFamily="34" charset="0"/>
              </a:rPr>
              <a:t> </a:t>
            </a:r>
            <a:r>
              <a:rPr lang="en-US" dirty="0" err="1">
                <a:latin typeface="Bahnschrift Condensed" panose="020B0502040204020203" pitchFamily="34" charset="0"/>
              </a:rPr>
              <a:t>tersebut</a:t>
            </a:r>
            <a:r>
              <a:rPr lang="en-US" dirty="0">
                <a:latin typeface="Bahnschrift Condensed" panose="020B0502040204020203" pitchFamily="34" charset="0"/>
              </a:rPr>
              <a:t> </a:t>
            </a:r>
            <a:r>
              <a:rPr lang="en-US" dirty="0" err="1">
                <a:latin typeface="Bahnschrift Condensed" panose="020B0502040204020203" pitchFamily="34" charset="0"/>
              </a:rPr>
              <a:t>akan</a:t>
            </a:r>
            <a:r>
              <a:rPr lang="en-US" dirty="0">
                <a:latin typeface="Bahnschrift Condensed" panose="020B0502040204020203" pitchFamily="34" charset="0"/>
              </a:rPr>
              <a:t> </a:t>
            </a:r>
            <a:r>
              <a:rPr lang="en-US" dirty="0" err="1">
                <a:latin typeface="Bahnschrift Condensed" panose="020B0502040204020203" pitchFamily="34" charset="0"/>
              </a:rPr>
              <a:t>dibebankan</a:t>
            </a:r>
            <a:r>
              <a:rPr lang="en-US" dirty="0">
                <a:latin typeface="Bahnschrift Condensed" panose="020B0502040204020203" pitchFamily="34" charset="0"/>
              </a:rPr>
              <a:t> </a:t>
            </a:r>
            <a:r>
              <a:rPr lang="en-US" dirty="0" err="1">
                <a:latin typeface="Bahnschrift Condensed" panose="020B0502040204020203" pitchFamily="34" charset="0"/>
              </a:rPr>
              <a:t>ke</a:t>
            </a:r>
            <a:r>
              <a:rPr lang="en-US" dirty="0">
                <a:latin typeface="Bahnschrift Condensed" panose="020B0502040204020203" pitchFamily="34" charset="0"/>
              </a:rPr>
              <a:t> </a:t>
            </a:r>
            <a:r>
              <a:rPr lang="en-US" dirty="0" err="1">
                <a:latin typeface="Bahnschrift Condensed" panose="020B0502040204020203" pitchFamily="34" charset="0"/>
              </a:rPr>
              <a:t>sewaguna</a:t>
            </a:r>
            <a:r>
              <a:rPr lang="en-US" dirty="0">
                <a:latin typeface="Bahnschrift Condensed" panose="020B0502040204020203" pitchFamily="34" charset="0"/>
              </a:rPr>
              <a:t>.</a:t>
            </a:r>
          </a:p>
        </p:txBody>
      </p:sp>
      <p:sp>
        <p:nvSpPr>
          <p:cNvPr id="7" name="Title 1">
            <a:extLst>
              <a:ext uri="{FF2B5EF4-FFF2-40B4-BE49-F238E27FC236}">
                <a16:creationId xmlns:a16="http://schemas.microsoft.com/office/drawing/2014/main" xmlns="" id="{BEE356B6-C2AF-458D-89FB-E6987035E7CD}"/>
              </a:ext>
            </a:extLst>
          </p:cNvPr>
          <p:cNvSpPr txBox="1">
            <a:spLocks/>
          </p:cNvSpPr>
          <p:nvPr/>
        </p:nvSpPr>
        <p:spPr>
          <a:xfrm>
            <a:off x="747784" y="2661920"/>
            <a:ext cx="5883912" cy="405429"/>
          </a:xfrm>
          <a:prstGeom prst="rect">
            <a:avLst/>
          </a:prstGeom>
        </p:spPr>
        <p:txBody>
          <a:bodyPr vert="horz" lIns="91440" tIns="45720" rIns="91440" bIns="45720" rtlCol="0" anchor="ctr">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n-US" sz="1800" b="1" dirty="0" err="1">
                <a:solidFill>
                  <a:schemeClr val="tx1"/>
                </a:solidFill>
                <a:latin typeface="Bahnschrift Condensed" panose="020B0502040204020203" pitchFamily="34" charset="0"/>
              </a:rPr>
              <a:t>Tabel</a:t>
            </a:r>
            <a:r>
              <a:rPr lang="en-US" sz="1800" b="1" dirty="0">
                <a:solidFill>
                  <a:schemeClr val="tx1"/>
                </a:solidFill>
                <a:latin typeface="Bahnschrift Condensed" panose="020B0502040204020203" pitchFamily="34" charset="0"/>
              </a:rPr>
              <a:t> 1. </a:t>
            </a:r>
            <a:r>
              <a:rPr lang="en-US" sz="1800" b="1" dirty="0" err="1">
                <a:solidFill>
                  <a:schemeClr val="tx1"/>
                </a:solidFill>
                <a:latin typeface="Bahnschrift Condensed" panose="020B0502040204020203" pitchFamily="34" charset="0"/>
              </a:rPr>
              <a:t>Aliran</a:t>
            </a:r>
            <a:r>
              <a:rPr lang="en-US" sz="1800" b="1" dirty="0">
                <a:solidFill>
                  <a:schemeClr val="tx1"/>
                </a:solidFill>
                <a:latin typeface="Bahnschrift Condensed" panose="020B0502040204020203" pitchFamily="34" charset="0"/>
              </a:rPr>
              <a:t> Kas </a:t>
            </a:r>
            <a:r>
              <a:rPr lang="en-US" sz="1800" b="1" dirty="0" err="1">
                <a:solidFill>
                  <a:schemeClr val="tx1"/>
                </a:solidFill>
                <a:latin typeface="Bahnschrift Condensed" panose="020B0502040204020203" pitchFamily="34" charset="0"/>
              </a:rPr>
              <a:t>dari</a:t>
            </a:r>
            <a:r>
              <a:rPr lang="en-US" sz="1800" b="1" dirty="0">
                <a:solidFill>
                  <a:schemeClr val="tx1"/>
                </a:solidFill>
                <a:latin typeface="Bahnschrift Condensed" panose="020B0502040204020203" pitchFamily="34" charset="0"/>
              </a:rPr>
              <a:t> </a:t>
            </a:r>
            <a:r>
              <a:rPr lang="en-US" sz="1800" b="1" dirty="0" err="1">
                <a:solidFill>
                  <a:schemeClr val="tx1"/>
                </a:solidFill>
                <a:latin typeface="Bahnschrift Condensed" panose="020B0502040204020203" pitchFamily="34" charset="0"/>
              </a:rPr>
              <a:t>Pembelian</a:t>
            </a:r>
            <a:r>
              <a:rPr lang="en-US" sz="1800" b="1" dirty="0">
                <a:solidFill>
                  <a:schemeClr val="tx1"/>
                </a:solidFill>
                <a:latin typeface="Bahnschrift Condensed" panose="020B0502040204020203" pitchFamily="34" charset="0"/>
              </a:rPr>
              <a:t> </a:t>
            </a:r>
            <a:r>
              <a:rPr lang="en-US" sz="1800" b="1" dirty="0" err="1">
                <a:solidFill>
                  <a:schemeClr val="tx1"/>
                </a:solidFill>
                <a:latin typeface="Bahnschrift Condensed" panose="020B0502040204020203" pitchFamily="34" charset="0"/>
              </a:rPr>
              <a:t>Aset</a:t>
            </a:r>
            <a:endParaRPr lang="en-US" sz="1800" b="1" dirty="0">
              <a:solidFill>
                <a:schemeClr val="tx1"/>
              </a:solidFill>
              <a:latin typeface="Bahnschrift Condensed" panose="020B0502040204020203" pitchFamily="34" charset="0"/>
            </a:endParaRPr>
          </a:p>
        </p:txBody>
      </p:sp>
      <p:sp>
        <p:nvSpPr>
          <p:cNvPr id="4" name="Slide Number Placeholder 3">
            <a:extLst>
              <a:ext uri="{FF2B5EF4-FFF2-40B4-BE49-F238E27FC236}">
                <a16:creationId xmlns:a16="http://schemas.microsoft.com/office/drawing/2014/main" xmlns="" id="{407891CF-E860-4B93-AAB5-80B959BA09B8}"/>
              </a:ext>
            </a:extLst>
          </p:cNvPr>
          <p:cNvSpPr>
            <a:spLocks noGrp="1"/>
          </p:cNvSpPr>
          <p:nvPr>
            <p:ph type="sldNum" sz="quarter" idx="12"/>
          </p:nvPr>
        </p:nvSpPr>
        <p:spPr/>
        <p:txBody>
          <a:bodyPr/>
          <a:lstStyle/>
          <a:p>
            <a:fld id="{B38049E5-7B53-4E85-8972-7D6C4BCE5BB9}" type="slidenum">
              <a:rPr lang="en-US" noProof="0" smtClean="0"/>
              <a:t>3</a:t>
            </a:fld>
            <a:endParaRPr lang="en-US" noProof="0" dirty="0"/>
          </a:p>
        </p:txBody>
      </p:sp>
    </p:spTree>
    <p:extLst>
      <p:ext uri="{BB962C8B-B14F-4D97-AF65-F5344CB8AC3E}">
        <p14:creationId xmlns:p14="http://schemas.microsoft.com/office/powerpoint/2010/main" val="32453603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ADC5E42-FB91-446A-803B-ADB4917410A1}"/>
              </a:ext>
            </a:extLst>
          </p:cNvPr>
          <p:cNvSpPr txBox="1"/>
          <p:nvPr/>
        </p:nvSpPr>
        <p:spPr>
          <a:xfrm>
            <a:off x="966309" y="309880"/>
            <a:ext cx="10830560" cy="6238240"/>
          </a:xfrm>
          <a:prstGeom prst="rect">
            <a:avLst/>
          </a:prstGeom>
          <a:solidFill>
            <a:schemeClr val="bg1"/>
          </a:solidFill>
        </p:spPr>
        <p:txBody>
          <a:bodyPr wrap="square" rtlCol="0">
            <a:spAutoFit/>
          </a:bodyPr>
          <a:lstStyle/>
          <a:p>
            <a:endParaRPr lang="en-ID" dirty="0"/>
          </a:p>
        </p:txBody>
      </p:sp>
      <p:sp>
        <p:nvSpPr>
          <p:cNvPr id="2" name="Slide Number Placeholder 1">
            <a:extLst>
              <a:ext uri="{FF2B5EF4-FFF2-40B4-BE49-F238E27FC236}">
                <a16:creationId xmlns:a16="http://schemas.microsoft.com/office/drawing/2014/main" xmlns="" id="{388158BA-9A76-4074-9F77-7DE2E905BE14}"/>
              </a:ext>
            </a:extLst>
          </p:cNvPr>
          <p:cNvSpPr>
            <a:spLocks noGrp="1"/>
          </p:cNvSpPr>
          <p:nvPr>
            <p:ph type="sldNum" sz="quarter" idx="12"/>
          </p:nvPr>
        </p:nvSpPr>
        <p:spPr/>
        <p:txBody>
          <a:bodyPr/>
          <a:lstStyle/>
          <a:p>
            <a:fld id="{B38049E5-7B53-4E85-8972-7D6C4BCE5BB9}" type="slidenum">
              <a:rPr lang="en-US" noProof="0" smtClean="0"/>
              <a:t>30</a:t>
            </a:fld>
            <a:endParaRPr lang="en-US" noProof="0" dirty="0"/>
          </a:p>
        </p:txBody>
      </p:sp>
      <p:grpSp>
        <p:nvGrpSpPr>
          <p:cNvPr id="10" name="Group 9">
            <a:extLst>
              <a:ext uri="{FF2B5EF4-FFF2-40B4-BE49-F238E27FC236}">
                <a16:creationId xmlns:a16="http://schemas.microsoft.com/office/drawing/2014/main" xmlns="" id="{8B319011-7449-4AE1-A40B-10221FE29E1B}"/>
              </a:ext>
            </a:extLst>
          </p:cNvPr>
          <p:cNvGrpSpPr/>
          <p:nvPr/>
        </p:nvGrpSpPr>
        <p:grpSpPr>
          <a:xfrm>
            <a:off x="1926949" y="1157268"/>
            <a:ext cx="9142079" cy="4769915"/>
            <a:chOff x="1190641" y="1086148"/>
            <a:chExt cx="9142079" cy="4769915"/>
          </a:xfrm>
        </p:grpSpPr>
        <p:sp>
          <p:nvSpPr>
            <p:cNvPr id="5" name="Freeform: Shape 4">
              <a:extLst>
                <a:ext uri="{FF2B5EF4-FFF2-40B4-BE49-F238E27FC236}">
                  <a16:creationId xmlns:a16="http://schemas.microsoft.com/office/drawing/2014/main" xmlns="" id="{69C3ED78-47C1-49FB-9667-9CC886906EB3}"/>
                </a:ext>
              </a:extLst>
            </p:cNvPr>
            <p:cNvSpPr/>
            <p:nvPr/>
          </p:nvSpPr>
          <p:spPr>
            <a:xfrm>
              <a:off x="1190641" y="1655109"/>
              <a:ext cx="4120951" cy="3224106"/>
            </a:xfrm>
            <a:custGeom>
              <a:avLst/>
              <a:gdLst>
                <a:gd name="connsiteX0" fmla="*/ 0 w 3219175"/>
                <a:gd name="connsiteY0" fmla="*/ 265515 h 2655146"/>
                <a:gd name="connsiteX1" fmla="*/ 265515 w 3219175"/>
                <a:gd name="connsiteY1" fmla="*/ 0 h 2655146"/>
                <a:gd name="connsiteX2" fmla="*/ 2953660 w 3219175"/>
                <a:gd name="connsiteY2" fmla="*/ 0 h 2655146"/>
                <a:gd name="connsiteX3" fmla="*/ 3219175 w 3219175"/>
                <a:gd name="connsiteY3" fmla="*/ 265515 h 2655146"/>
                <a:gd name="connsiteX4" fmla="*/ 3219175 w 3219175"/>
                <a:gd name="connsiteY4" fmla="*/ 2389631 h 2655146"/>
                <a:gd name="connsiteX5" fmla="*/ 2953660 w 3219175"/>
                <a:gd name="connsiteY5" fmla="*/ 2655146 h 2655146"/>
                <a:gd name="connsiteX6" fmla="*/ 265515 w 3219175"/>
                <a:gd name="connsiteY6" fmla="*/ 2655146 h 2655146"/>
                <a:gd name="connsiteX7" fmla="*/ 0 w 3219175"/>
                <a:gd name="connsiteY7" fmla="*/ 2389631 h 2655146"/>
                <a:gd name="connsiteX8" fmla="*/ 0 w 3219175"/>
                <a:gd name="connsiteY8" fmla="*/ 265515 h 265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9175" h="2655146">
                  <a:moveTo>
                    <a:pt x="0" y="265515"/>
                  </a:moveTo>
                  <a:cubicBezTo>
                    <a:pt x="0" y="118875"/>
                    <a:pt x="118875" y="0"/>
                    <a:pt x="265515" y="0"/>
                  </a:cubicBezTo>
                  <a:lnTo>
                    <a:pt x="2953660" y="0"/>
                  </a:lnTo>
                  <a:cubicBezTo>
                    <a:pt x="3100300" y="0"/>
                    <a:pt x="3219175" y="118875"/>
                    <a:pt x="3219175" y="265515"/>
                  </a:cubicBezTo>
                  <a:lnTo>
                    <a:pt x="3219175" y="2389631"/>
                  </a:lnTo>
                  <a:cubicBezTo>
                    <a:pt x="3219175" y="2536271"/>
                    <a:pt x="3100300" y="2655146"/>
                    <a:pt x="2953660" y="2655146"/>
                  </a:cubicBezTo>
                  <a:lnTo>
                    <a:pt x="265515" y="2655146"/>
                  </a:lnTo>
                  <a:cubicBezTo>
                    <a:pt x="118875" y="2655146"/>
                    <a:pt x="0" y="2536271"/>
                    <a:pt x="0" y="2389631"/>
                  </a:cubicBezTo>
                  <a:lnTo>
                    <a:pt x="0" y="265515"/>
                  </a:lnTo>
                  <a:close/>
                </a:path>
              </a:pathLst>
            </a:cu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9202" tIns="99202" rIns="99202" bIns="668162" numCol="1" spcCol="1270" anchor="t" anchorCtr="0">
              <a:noAutofit/>
            </a:bodyPr>
            <a:lstStyle/>
            <a:p>
              <a:pPr marL="228600" lvl="1" indent="-228600" algn="l" defTabSz="1066800">
                <a:lnSpc>
                  <a:spcPct val="90000"/>
                </a:lnSpc>
                <a:spcBef>
                  <a:spcPct val="0"/>
                </a:spcBef>
                <a:spcAft>
                  <a:spcPct val="15000"/>
                </a:spcAft>
                <a:buFont typeface="Wingdings" panose="05000000000000000000" pitchFamily="2" charset="2"/>
                <a:buChar char="q"/>
              </a:pPr>
              <a:r>
                <a:rPr lang="en-US" sz="2400" kern="1200" dirty="0">
                  <a:latin typeface="Bahnschrift Condensed" panose="020B0502040204020203" pitchFamily="34" charset="0"/>
                </a:rPr>
                <a:t>Al –Ijarah </a:t>
              </a:r>
              <a:r>
                <a:rPr lang="en-US" sz="2400" kern="1200" dirty="0" err="1">
                  <a:latin typeface="Bahnschrift Condensed" panose="020B0502040204020203" pitchFamily="34" charset="0"/>
                </a:rPr>
                <a:t>merupakan</a:t>
              </a:r>
              <a:r>
                <a:rPr lang="en-US" sz="2400" kern="1200" dirty="0">
                  <a:latin typeface="Bahnschrift Condensed" panose="020B0502040204020203" pitchFamily="34" charset="0"/>
                </a:rPr>
                <a:t> </a:t>
              </a:r>
              <a:r>
                <a:rPr lang="en-US" sz="2400" kern="1200" dirty="0" err="1">
                  <a:latin typeface="Bahnschrift Condensed" panose="020B0502040204020203" pitchFamily="34" charset="0"/>
                </a:rPr>
                <a:t>perjanjian</a:t>
              </a:r>
              <a:r>
                <a:rPr lang="en-US" sz="2400" kern="1200" dirty="0">
                  <a:latin typeface="Bahnschrift Condensed" panose="020B0502040204020203" pitchFamily="34" charset="0"/>
                </a:rPr>
                <a:t> </a:t>
              </a:r>
              <a:r>
                <a:rPr lang="en-US" sz="2400" kern="1200" dirty="0" err="1">
                  <a:latin typeface="Bahnschrift Condensed" panose="020B0502040204020203" pitchFamily="34" charset="0"/>
                </a:rPr>
                <a:t>antara</a:t>
              </a:r>
              <a:r>
                <a:rPr lang="en-US" sz="2400" kern="1200" dirty="0">
                  <a:latin typeface="Bahnschrift Condensed" panose="020B0502040204020203" pitchFamily="34" charset="0"/>
                </a:rPr>
                <a:t> lessor </a:t>
              </a:r>
              <a:r>
                <a:rPr lang="en-US" sz="2400" kern="1200" dirty="0" err="1">
                  <a:latin typeface="Bahnschrift Condensed" panose="020B0502040204020203" pitchFamily="34" charset="0"/>
                </a:rPr>
                <a:t>dengan</a:t>
              </a:r>
              <a:r>
                <a:rPr lang="en-US" sz="2400" kern="1200" dirty="0">
                  <a:latin typeface="Bahnschrift Condensed" panose="020B0502040204020203" pitchFamily="34" charset="0"/>
                </a:rPr>
                <a:t> lessee yang </a:t>
              </a:r>
              <a:r>
                <a:rPr lang="en-US" sz="2400" kern="1200" dirty="0" err="1">
                  <a:latin typeface="Bahnschrift Condensed" panose="020B0502040204020203" pitchFamily="34" charset="0"/>
                </a:rPr>
                <a:t>mempunyai</a:t>
              </a:r>
              <a:r>
                <a:rPr lang="en-US" sz="2400" kern="1200" dirty="0">
                  <a:latin typeface="Bahnschrift Condensed" panose="020B0502040204020203" pitchFamily="34" charset="0"/>
                </a:rPr>
                <a:t> </a:t>
              </a:r>
              <a:r>
                <a:rPr lang="en-US" sz="2400" kern="1200" dirty="0" err="1">
                  <a:latin typeface="Bahnschrift Condensed" panose="020B0502040204020203" pitchFamily="34" charset="0"/>
                </a:rPr>
                <a:t>hak</a:t>
              </a:r>
              <a:r>
                <a:rPr lang="en-US" sz="2400" kern="1200" dirty="0">
                  <a:latin typeface="Bahnschrift Condensed" panose="020B0502040204020203" pitchFamily="34" charset="0"/>
                </a:rPr>
                <a:t> </a:t>
              </a:r>
              <a:r>
                <a:rPr lang="en-US" sz="2400" kern="1200" dirty="0" err="1">
                  <a:latin typeface="Bahnschrift Condensed" panose="020B0502040204020203" pitchFamily="34" charset="0"/>
                </a:rPr>
                <a:t>menggunakan</a:t>
              </a:r>
              <a:r>
                <a:rPr lang="en-US" sz="2400" kern="1200" dirty="0">
                  <a:latin typeface="Bahnschrift Condensed" panose="020B0502040204020203" pitchFamily="34" charset="0"/>
                </a:rPr>
                <a:t> </a:t>
              </a:r>
              <a:r>
                <a:rPr lang="en-US" sz="2400" kern="1200" dirty="0" err="1">
                  <a:latin typeface="Bahnschrift Condensed" panose="020B0502040204020203" pitchFamily="34" charset="0"/>
                </a:rPr>
                <a:t>mesin</a:t>
              </a:r>
              <a:r>
                <a:rPr lang="en-US" sz="2400" kern="1200" dirty="0">
                  <a:latin typeface="Bahnschrift Condensed" panose="020B0502040204020203" pitchFamily="34" charset="0"/>
                </a:rPr>
                <a:t>/</a:t>
              </a:r>
              <a:r>
                <a:rPr lang="en-US" sz="2400" kern="1200" dirty="0" err="1">
                  <a:latin typeface="Bahnschrift Condensed" panose="020B0502040204020203" pitchFamily="34" charset="0"/>
                </a:rPr>
                <a:t>peralatan</a:t>
              </a:r>
              <a:r>
                <a:rPr lang="en-US" sz="2400" kern="1200" dirty="0">
                  <a:latin typeface="Bahnschrift Condensed" panose="020B0502040204020203" pitchFamily="34" charset="0"/>
                </a:rPr>
                <a:t> </a:t>
              </a:r>
              <a:r>
                <a:rPr lang="en-US" sz="2400" kern="1200" dirty="0" err="1">
                  <a:latin typeface="Bahnschrift Condensed" panose="020B0502040204020203" pitchFamily="34" charset="0"/>
                </a:rPr>
                <a:t>dengann</a:t>
              </a:r>
              <a:r>
                <a:rPr lang="en-US" sz="2400" kern="1200" dirty="0">
                  <a:latin typeface="Bahnschrift Condensed" panose="020B0502040204020203" pitchFamily="34" charset="0"/>
                </a:rPr>
                <a:t> </a:t>
              </a:r>
              <a:r>
                <a:rPr lang="en-US" sz="2400" kern="1200" dirty="0" err="1">
                  <a:latin typeface="Bahnschrift Condensed" panose="020B0502040204020203" pitchFamily="34" charset="0"/>
                </a:rPr>
                <a:t>pembayaran</a:t>
              </a:r>
              <a:r>
                <a:rPr lang="en-US" sz="2400" kern="1200" dirty="0">
                  <a:latin typeface="Bahnschrift Condensed" panose="020B0502040204020203" pitchFamily="34" charset="0"/>
                </a:rPr>
                <a:t> </a:t>
              </a:r>
              <a:r>
                <a:rPr lang="en-US" sz="2400" kern="1200" dirty="0" err="1">
                  <a:latin typeface="Bahnschrift Condensed" panose="020B0502040204020203" pitchFamily="34" charset="0"/>
                </a:rPr>
                <a:t>sewa</a:t>
              </a:r>
              <a:r>
                <a:rPr lang="en-US" sz="2400" kern="1200" dirty="0">
                  <a:latin typeface="Bahnschrift Condensed" panose="020B0502040204020203" pitchFamily="34" charset="0"/>
                </a:rPr>
                <a:t> </a:t>
              </a:r>
              <a:r>
                <a:rPr lang="en-US" sz="2400" kern="1200" dirty="0" err="1">
                  <a:latin typeface="Bahnschrift Condensed" panose="020B0502040204020203" pitchFamily="34" charset="0"/>
                </a:rPr>
                <a:t>tertentu</a:t>
              </a:r>
              <a:r>
                <a:rPr lang="en-US" sz="2400" kern="1200" dirty="0">
                  <a:latin typeface="Bahnschrift Condensed" panose="020B0502040204020203" pitchFamily="34" charset="0"/>
                </a:rPr>
                <a:t> yang </a:t>
              </a:r>
              <a:r>
                <a:rPr lang="en-US" sz="2400" kern="1200" dirty="0" err="1">
                  <a:latin typeface="Bahnschrift Condensed" panose="020B0502040204020203" pitchFamily="34" charset="0"/>
                </a:rPr>
                <a:t>telah</a:t>
              </a:r>
              <a:r>
                <a:rPr lang="en-US" sz="2400" kern="1200" dirty="0">
                  <a:latin typeface="Bahnschrift Condensed" panose="020B0502040204020203" pitchFamily="34" charset="0"/>
                </a:rPr>
                <a:t> </a:t>
              </a:r>
              <a:r>
                <a:rPr lang="en-US" sz="2400" kern="1200" dirty="0" err="1">
                  <a:latin typeface="Bahnschrift Condensed" panose="020B0502040204020203" pitchFamily="34" charset="0"/>
                </a:rPr>
                <a:t>disepakati</a:t>
              </a:r>
              <a:r>
                <a:rPr lang="en-US" sz="2400" kern="1200" dirty="0">
                  <a:latin typeface="Bahnschrift Condensed" panose="020B0502040204020203" pitchFamily="34" charset="0"/>
                </a:rPr>
                <a:t>. </a:t>
              </a:r>
              <a:r>
                <a:rPr lang="en-US" sz="2400" kern="1200" dirty="0" err="1">
                  <a:latin typeface="Bahnschrift Condensed" panose="020B0502040204020203" pitchFamily="34" charset="0"/>
                </a:rPr>
                <a:t>Sesudah</a:t>
              </a:r>
              <a:r>
                <a:rPr lang="en-US" sz="2400" kern="1200" dirty="0">
                  <a:latin typeface="Bahnschrift Condensed" panose="020B0502040204020203" pitchFamily="34" charset="0"/>
                </a:rPr>
                <a:t> </a:t>
              </a:r>
              <a:r>
                <a:rPr lang="en-US" sz="2400" kern="1200" dirty="0" err="1">
                  <a:latin typeface="Bahnschrift Condensed" panose="020B0502040204020203" pitchFamily="34" charset="0"/>
                </a:rPr>
                <a:t>periode</a:t>
              </a:r>
              <a:r>
                <a:rPr lang="en-US" sz="2400" kern="1200" dirty="0">
                  <a:latin typeface="Bahnschrift Condensed" panose="020B0502040204020203" pitchFamily="34" charset="0"/>
                </a:rPr>
                <a:t> leasing </a:t>
              </a:r>
              <a:r>
                <a:rPr lang="en-US" sz="2400" kern="1200" dirty="0" err="1">
                  <a:latin typeface="Bahnschrift Condensed" panose="020B0502040204020203" pitchFamily="34" charset="0"/>
                </a:rPr>
                <a:t>berakhir</a:t>
              </a:r>
              <a:r>
                <a:rPr lang="en-US" sz="2400" kern="1200" dirty="0">
                  <a:latin typeface="Bahnschrift Condensed" panose="020B0502040204020203" pitchFamily="34" charset="0"/>
                </a:rPr>
                <a:t>, </a:t>
              </a:r>
              <a:r>
                <a:rPr lang="en-US" sz="2400" kern="1200" dirty="0" err="1">
                  <a:latin typeface="Bahnschrift Condensed" panose="020B0502040204020203" pitchFamily="34" charset="0"/>
                </a:rPr>
                <a:t>mesin</a:t>
              </a:r>
              <a:r>
                <a:rPr lang="en-US" sz="2400" kern="1200" dirty="0">
                  <a:latin typeface="Bahnschrift Condensed" panose="020B0502040204020203" pitchFamily="34" charset="0"/>
                </a:rPr>
                <a:t> </a:t>
              </a:r>
              <a:r>
                <a:rPr lang="en-US" sz="2400" kern="1200" dirty="0" err="1">
                  <a:latin typeface="Bahnschrift Condensed" panose="020B0502040204020203" pitchFamily="34" charset="0"/>
                </a:rPr>
                <a:t>akan</a:t>
              </a:r>
              <a:r>
                <a:rPr lang="en-US" sz="2400" kern="1200" dirty="0">
                  <a:latin typeface="Bahnschrift Condensed" panose="020B0502040204020203" pitchFamily="34" charset="0"/>
                </a:rPr>
                <a:t> </a:t>
              </a:r>
              <a:r>
                <a:rPr lang="en-US" sz="2400" kern="1200" dirty="0" err="1">
                  <a:latin typeface="Bahnschrift Condensed" panose="020B0502040204020203" pitchFamily="34" charset="0"/>
                </a:rPr>
                <a:t>dikembalikan</a:t>
              </a:r>
              <a:r>
                <a:rPr lang="en-US" sz="2400" kern="1200" dirty="0">
                  <a:latin typeface="Bahnschrift Condensed" panose="020B0502040204020203" pitchFamily="34" charset="0"/>
                </a:rPr>
                <a:t> </a:t>
              </a:r>
              <a:r>
                <a:rPr lang="en-US" sz="2400" kern="1200" dirty="0" err="1">
                  <a:latin typeface="Bahnschrift Condensed" panose="020B0502040204020203" pitchFamily="34" charset="0"/>
                </a:rPr>
                <a:t>kepada</a:t>
              </a:r>
              <a:r>
                <a:rPr lang="en-US" sz="2400" kern="1200" dirty="0">
                  <a:latin typeface="Bahnschrift Condensed" panose="020B0502040204020203" pitchFamily="34" charset="0"/>
                </a:rPr>
                <a:t> lessor.</a:t>
              </a:r>
              <a:endParaRPr lang="en-ID" sz="2400" kern="1200" dirty="0"/>
            </a:p>
          </p:txBody>
        </p:sp>
        <p:sp>
          <p:nvSpPr>
            <p:cNvPr id="6" name="Shape 5">
              <a:extLst>
                <a:ext uri="{FF2B5EF4-FFF2-40B4-BE49-F238E27FC236}">
                  <a16:creationId xmlns:a16="http://schemas.microsoft.com/office/drawing/2014/main" xmlns="" id="{A9066AAF-57E1-43C9-B620-19BBC10E9758}"/>
                </a:ext>
              </a:extLst>
            </p:cNvPr>
            <p:cNvSpPr/>
            <p:nvPr/>
          </p:nvSpPr>
          <p:spPr>
            <a:xfrm>
              <a:off x="4727582" y="2509520"/>
              <a:ext cx="3410578" cy="3346543"/>
            </a:xfrm>
            <a:prstGeom prst="leftCircularArrow">
              <a:avLst>
                <a:gd name="adj1" fmla="val 2550"/>
                <a:gd name="adj2" fmla="val 309429"/>
                <a:gd name="adj3" fmla="val 2084940"/>
                <a:gd name="adj4" fmla="val 9024489"/>
                <a:gd name="adj5" fmla="val 2975"/>
              </a:avLst>
            </a:prstGeom>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7" name="Freeform: Shape 6">
              <a:extLst>
                <a:ext uri="{FF2B5EF4-FFF2-40B4-BE49-F238E27FC236}">
                  <a16:creationId xmlns:a16="http://schemas.microsoft.com/office/drawing/2014/main" xmlns="" id="{C5D8B37F-D91B-4C9A-923B-03B3FBB12D1E}"/>
                </a:ext>
              </a:extLst>
            </p:cNvPr>
            <p:cNvSpPr/>
            <p:nvPr/>
          </p:nvSpPr>
          <p:spPr>
            <a:xfrm>
              <a:off x="2121849" y="4457110"/>
              <a:ext cx="3523432" cy="1252809"/>
            </a:xfrm>
            <a:custGeom>
              <a:avLst/>
              <a:gdLst>
                <a:gd name="connsiteX0" fmla="*/ 0 w 2861489"/>
                <a:gd name="connsiteY0" fmla="*/ 113792 h 1137920"/>
                <a:gd name="connsiteX1" fmla="*/ 113792 w 2861489"/>
                <a:gd name="connsiteY1" fmla="*/ 0 h 1137920"/>
                <a:gd name="connsiteX2" fmla="*/ 2747697 w 2861489"/>
                <a:gd name="connsiteY2" fmla="*/ 0 h 1137920"/>
                <a:gd name="connsiteX3" fmla="*/ 2861489 w 2861489"/>
                <a:gd name="connsiteY3" fmla="*/ 113792 h 1137920"/>
                <a:gd name="connsiteX4" fmla="*/ 2861489 w 2861489"/>
                <a:gd name="connsiteY4" fmla="*/ 1024128 h 1137920"/>
                <a:gd name="connsiteX5" fmla="*/ 2747697 w 2861489"/>
                <a:gd name="connsiteY5" fmla="*/ 1137920 h 1137920"/>
                <a:gd name="connsiteX6" fmla="*/ 113792 w 2861489"/>
                <a:gd name="connsiteY6" fmla="*/ 1137920 h 1137920"/>
                <a:gd name="connsiteX7" fmla="*/ 0 w 2861489"/>
                <a:gd name="connsiteY7" fmla="*/ 1024128 h 1137920"/>
                <a:gd name="connsiteX8" fmla="*/ 0 w 2861489"/>
                <a:gd name="connsiteY8" fmla="*/ 113792 h 1137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489" h="1137920">
                  <a:moveTo>
                    <a:pt x="0" y="113792"/>
                  </a:moveTo>
                  <a:cubicBezTo>
                    <a:pt x="0" y="50946"/>
                    <a:pt x="50946" y="0"/>
                    <a:pt x="113792" y="0"/>
                  </a:cubicBezTo>
                  <a:lnTo>
                    <a:pt x="2747697" y="0"/>
                  </a:lnTo>
                  <a:cubicBezTo>
                    <a:pt x="2810543" y="0"/>
                    <a:pt x="2861489" y="50946"/>
                    <a:pt x="2861489" y="113792"/>
                  </a:cubicBezTo>
                  <a:lnTo>
                    <a:pt x="2861489" y="1024128"/>
                  </a:lnTo>
                  <a:cubicBezTo>
                    <a:pt x="2861489" y="1086974"/>
                    <a:pt x="2810543" y="1137920"/>
                    <a:pt x="2747697" y="1137920"/>
                  </a:cubicBezTo>
                  <a:lnTo>
                    <a:pt x="113792" y="1137920"/>
                  </a:lnTo>
                  <a:cubicBezTo>
                    <a:pt x="50946" y="1137920"/>
                    <a:pt x="0" y="1086974"/>
                    <a:pt x="0" y="1024128"/>
                  </a:cubicBezTo>
                  <a:lnTo>
                    <a:pt x="0" y="113792"/>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09529" tIns="84129" rIns="109529" bIns="84129"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chemeClr val="tx1"/>
                  </a:solidFill>
                  <a:latin typeface="+mj-lt"/>
                </a:rPr>
                <a:t>AL - IJARAH</a:t>
              </a:r>
              <a:endParaRPr lang="en-ID" sz="4000" kern="1200" dirty="0">
                <a:solidFill>
                  <a:schemeClr val="tx1"/>
                </a:solidFill>
                <a:latin typeface="+mj-lt"/>
              </a:endParaRPr>
            </a:p>
          </p:txBody>
        </p:sp>
        <p:sp>
          <p:nvSpPr>
            <p:cNvPr id="8" name="Freeform: Shape 7">
              <a:extLst>
                <a:ext uri="{FF2B5EF4-FFF2-40B4-BE49-F238E27FC236}">
                  <a16:creationId xmlns:a16="http://schemas.microsoft.com/office/drawing/2014/main" xmlns="" id="{0B51E5FD-A294-4102-9902-87105A921870}"/>
                </a:ext>
              </a:extLst>
            </p:cNvPr>
            <p:cNvSpPr/>
            <p:nvPr/>
          </p:nvSpPr>
          <p:spPr>
            <a:xfrm>
              <a:off x="5813111" y="1740746"/>
              <a:ext cx="4257040" cy="3224105"/>
            </a:xfrm>
            <a:custGeom>
              <a:avLst/>
              <a:gdLst>
                <a:gd name="connsiteX0" fmla="*/ 0 w 3219175"/>
                <a:gd name="connsiteY0" fmla="*/ 265515 h 2655146"/>
                <a:gd name="connsiteX1" fmla="*/ 265515 w 3219175"/>
                <a:gd name="connsiteY1" fmla="*/ 0 h 2655146"/>
                <a:gd name="connsiteX2" fmla="*/ 2953660 w 3219175"/>
                <a:gd name="connsiteY2" fmla="*/ 0 h 2655146"/>
                <a:gd name="connsiteX3" fmla="*/ 3219175 w 3219175"/>
                <a:gd name="connsiteY3" fmla="*/ 265515 h 2655146"/>
                <a:gd name="connsiteX4" fmla="*/ 3219175 w 3219175"/>
                <a:gd name="connsiteY4" fmla="*/ 2389631 h 2655146"/>
                <a:gd name="connsiteX5" fmla="*/ 2953660 w 3219175"/>
                <a:gd name="connsiteY5" fmla="*/ 2655146 h 2655146"/>
                <a:gd name="connsiteX6" fmla="*/ 265515 w 3219175"/>
                <a:gd name="connsiteY6" fmla="*/ 2655146 h 2655146"/>
                <a:gd name="connsiteX7" fmla="*/ 0 w 3219175"/>
                <a:gd name="connsiteY7" fmla="*/ 2389631 h 2655146"/>
                <a:gd name="connsiteX8" fmla="*/ 0 w 3219175"/>
                <a:gd name="connsiteY8" fmla="*/ 265515 h 265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9175" h="2655146">
                  <a:moveTo>
                    <a:pt x="0" y="265515"/>
                  </a:moveTo>
                  <a:cubicBezTo>
                    <a:pt x="0" y="118875"/>
                    <a:pt x="118875" y="0"/>
                    <a:pt x="265515" y="0"/>
                  </a:cubicBezTo>
                  <a:lnTo>
                    <a:pt x="2953660" y="0"/>
                  </a:lnTo>
                  <a:cubicBezTo>
                    <a:pt x="3100300" y="0"/>
                    <a:pt x="3219175" y="118875"/>
                    <a:pt x="3219175" y="265515"/>
                  </a:cubicBezTo>
                  <a:lnTo>
                    <a:pt x="3219175" y="2389631"/>
                  </a:lnTo>
                  <a:cubicBezTo>
                    <a:pt x="3219175" y="2536271"/>
                    <a:pt x="3100300" y="2655146"/>
                    <a:pt x="2953660" y="2655146"/>
                  </a:cubicBezTo>
                  <a:lnTo>
                    <a:pt x="265515" y="2655146"/>
                  </a:lnTo>
                  <a:cubicBezTo>
                    <a:pt x="118875" y="2655146"/>
                    <a:pt x="0" y="2536271"/>
                    <a:pt x="0" y="2389631"/>
                  </a:cubicBezTo>
                  <a:lnTo>
                    <a:pt x="0" y="265515"/>
                  </a:lnTo>
                  <a:close/>
                </a:path>
              </a:pathLst>
            </a:custGeom>
          </p:spPr>
          <p:style>
            <a:lnRef idx="2">
              <a:schemeClr val="accent5">
                <a:hueOff val="-9933876"/>
                <a:satOff val="39811"/>
                <a:lumOff val="862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9202" tIns="668162" rIns="99202" bIns="99202" numCol="1" spcCol="1270" anchor="t" anchorCtr="0">
              <a:noAutofit/>
            </a:bodyPr>
            <a:lstStyle/>
            <a:p>
              <a:pPr marL="228600" lvl="1" indent="-228600" algn="l" defTabSz="889000">
                <a:lnSpc>
                  <a:spcPct val="90000"/>
                </a:lnSpc>
                <a:spcBef>
                  <a:spcPct val="0"/>
                </a:spcBef>
                <a:spcAft>
                  <a:spcPct val="15000"/>
                </a:spcAft>
                <a:buFont typeface="Wingdings" panose="05000000000000000000" pitchFamily="2" charset="2"/>
                <a:buChar char="q"/>
              </a:pPr>
              <a:r>
                <a:rPr lang="en-US" sz="2400" kern="1200">
                  <a:latin typeface="Bahnschrift Condensed" panose="020B0502040204020203" pitchFamily="34" charset="0"/>
                </a:rPr>
                <a:t>Al-Wakalah merupakan perjanjian transfer wewenang (pemberian kuasa) kepada pihak lain untuk melaksanakan pekerjaan tertentu untuk kepentingan pihak pertama.</a:t>
              </a:r>
              <a:endParaRPr lang="en-ID" sz="2400" kern="1200" dirty="0"/>
            </a:p>
          </p:txBody>
        </p:sp>
        <p:sp>
          <p:nvSpPr>
            <p:cNvPr id="9" name="Freeform: Shape 8">
              <a:extLst>
                <a:ext uri="{FF2B5EF4-FFF2-40B4-BE49-F238E27FC236}">
                  <a16:creationId xmlns:a16="http://schemas.microsoft.com/office/drawing/2014/main" xmlns="" id="{FA74A932-EF2F-444F-97D1-38700FB040F4}"/>
                </a:ext>
              </a:extLst>
            </p:cNvPr>
            <p:cNvSpPr/>
            <p:nvPr/>
          </p:nvSpPr>
          <p:spPr>
            <a:xfrm>
              <a:off x="6583680" y="1086148"/>
              <a:ext cx="3749040" cy="1137920"/>
            </a:xfrm>
            <a:custGeom>
              <a:avLst/>
              <a:gdLst>
                <a:gd name="connsiteX0" fmla="*/ 0 w 2861489"/>
                <a:gd name="connsiteY0" fmla="*/ 113792 h 1137920"/>
                <a:gd name="connsiteX1" fmla="*/ 113792 w 2861489"/>
                <a:gd name="connsiteY1" fmla="*/ 0 h 1137920"/>
                <a:gd name="connsiteX2" fmla="*/ 2747697 w 2861489"/>
                <a:gd name="connsiteY2" fmla="*/ 0 h 1137920"/>
                <a:gd name="connsiteX3" fmla="*/ 2861489 w 2861489"/>
                <a:gd name="connsiteY3" fmla="*/ 113792 h 1137920"/>
                <a:gd name="connsiteX4" fmla="*/ 2861489 w 2861489"/>
                <a:gd name="connsiteY4" fmla="*/ 1024128 h 1137920"/>
                <a:gd name="connsiteX5" fmla="*/ 2747697 w 2861489"/>
                <a:gd name="connsiteY5" fmla="*/ 1137920 h 1137920"/>
                <a:gd name="connsiteX6" fmla="*/ 113792 w 2861489"/>
                <a:gd name="connsiteY6" fmla="*/ 1137920 h 1137920"/>
                <a:gd name="connsiteX7" fmla="*/ 0 w 2861489"/>
                <a:gd name="connsiteY7" fmla="*/ 1024128 h 1137920"/>
                <a:gd name="connsiteX8" fmla="*/ 0 w 2861489"/>
                <a:gd name="connsiteY8" fmla="*/ 113792 h 1137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489" h="1137920">
                  <a:moveTo>
                    <a:pt x="0" y="113792"/>
                  </a:moveTo>
                  <a:cubicBezTo>
                    <a:pt x="0" y="50946"/>
                    <a:pt x="50946" y="0"/>
                    <a:pt x="113792" y="0"/>
                  </a:cubicBezTo>
                  <a:lnTo>
                    <a:pt x="2747697" y="0"/>
                  </a:lnTo>
                  <a:cubicBezTo>
                    <a:pt x="2810543" y="0"/>
                    <a:pt x="2861489" y="50946"/>
                    <a:pt x="2861489" y="113792"/>
                  </a:cubicBezTo>
                  <a:lnTo>
                    <a:pt x="2861489" y="1024128"/>
                  </a:lnTo>
                  <a:cubicBezTo>
                    <a:pt x="2861489" y="1086974"/>
                    <a:pt x="2810543" y="1137920"/>
                    <a:pt x="2747697" y="1137920"/>
                  </a:cubicBezTo>
                  <a:lnTo>
                    <a:pt x="113792" y="1137920"/>
                  </a:lnTo>
                  <a:cubicBezTo>
                    <a:pt x="50946" y="1137920"/>
                    <a:pt x="0" y="1086974"/>
                    <a:pt x="0" y="1024128"/>
                  </a:cubicBezTo>
                  <a:lnTo>
                    <a:pt x="0" y="113792"/>
                  </a:lnTo>
                  <a:close/>
                </a:path>
              </a:pathLst>
            </a:cu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square" lIns="109529" tIns="84129" rIns="109529" bIns="84129"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chemeClr val="tx1"/>
                  </a:solidFill>
                  <a:latin typeface="+mj-lt"/>
                </a:rPr>
                <a:t>AL-WAKALAH</a:t>
              </a:r>
              <a:endParaRPr lang="en-ID" sz="4000" kern="1200" dirty="0">
                <a:solidFill>
                  <a:schemeClr val="tx1"/>
                </a:solidFill>
                <a:latin typeface="+mj-lt"/>
              </a:endParaRPr>
            </a:p>
          </p:txBody>
        </p:sp>
      </p:grpSp>
      <p:pic>
        <p:nvPicPr>
          <p:cNvPr id="11" name="Picture 10">
            <a:extLst>
              <a:ext uri="{FF2B5EF4-FFF2-40B4-BE49-F238E27FC236}">
                <a16:creationId xmlns:a16="http://schemas.microsoft.com/office/drawing/2014/main" xmlns="" id="{F314EA41-FB43-4E03-931A-CC22123BDEAB}"/>
              </a:ext>
            </a:extLst>
          </p:cNvPr>
          <p:cNvPicPr>
            <a:picLocks noChangeAspect="1"/>
          </p:cNvPicPr>
          <p:nvPr/>
        </p:nvPicPr>
        <p:blipFill rotWithShape="1">
          <a:blip r:embed="rId2"/>
          <a:srcRect l="3384" t="2225" r="3017" b="10729"/>
          <a:stretch/>
        </p:blipFill>
        <p:spPr>
          <a:xfrm>
            <a:off x="8584470" y="5334366"/>
            <a:ext cx="3129280" cy="1185634"/>
          </a:xfrm>
          <a:prstGeom prst="rect">
            <a:avLst/>
          </a:prstGeom>
        </p:spPr>
      </p:pic>
      <p:pic>
        <p:nvPicPr>
          <p:cNvPr id="13" name="Picture 12">
            <a:extLst>
              <a:ext uri="{FF2B5EF4-FFF2-40B4-BE49-F238E27FC236}">
                <a16:creationId xmlns:a16="http://schemas.microsoft.com/office/drawing/2014/main" xmlns="" id="{A62AAD2D-4881-4EB0-ACE7-7B90F8FC76A5}"/>
              </a:ext>
            </a:extLst>
          </p:cNvPr>
          <p:cNvPicPr>
            <a:picLocks noChangeAspect="1"/>
          </p:cNvPicPr>
          <p:nvPr/>
        </p:nvPicPr>
        <p:blipFill>
          <a:blip r:embed="rId3"/>
          <a:stretch>
            <a:fillRect/>
          </a:stretch>
        </p:blipFill>
        <p:spPr>
          <a:xfrm>
            <a:off x="1122972" y="309880"/>
            <a:ext cx="1962056" cy="1416349"/>
          </a:xfrm>
          <a:prstGeom prst="rect">
            <a:avLst/>
          </a:prstGeom>
        </p:spPr>
      </p:pic>
    </p:spTree>
    <p:extLst>
      <p:ext uri="{BB962C8B-B14F-4D97-AF65-F5344CB8AC3E}">
        <p14:creationId xmlns:p14="http://schemas.microsoft.com/office/powerpoint/2010/main" val="5094882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FB0D47-3D80-466B-B2F2-1EA062D97244}"/>
              </a:ext>
            </a:extLst>
          </p:cNvPr>
          <p:cNvSpPr>
            <a:spLocks noGrp="1"/>
          </p:cNvSpPr>
          <p:nvPr>
            <p:ph type="title"/>
          </p:nvPr>
        </p:nvSpPr>
        <p:spPr>
          <a:xfrm>
            <a:off x="1493520" y="1099821"/>
            <a:ext cx="4447786" cy="889000"/>
          </a:xfrm>
        </p:spPr>
        <p:txBody>
          <a:bodyPr anchor="ctr">
            <a:normAutofit fontScale="90000"/>
          </a:bodyPr>
          <a:lstStyle/>
          <a:p>
            <a:pPr algn="ctr"/>
            <a:r>
              <a:rPr lang="en-US" sz="3600" dirty="0"/>
              <a:t>AL – KAFALAH </a:t>
            </a:r>
            <a:br>
              <a:rPr lang="en-US" sz="3600" dirty="0"/>
            </a:br>
            <a:r>
              <a:rPr lang="en-US" sz="3600" dirty="0"/>
              <a:t>(</a:t>
            </a:r>
            <a:r>
              <a:rPr lang="en-US" sz="3600" dirty="0" err="1"/>
              <a:t>Jaminan</a:t>
            </a:r>
            <a:r>
              <a:rPr lang="en-US" sz="3600" dirty="0"/>
              <a:t>)</a:t>
            </a:r>
            <a:endParaRPr lang="en-ID" sz="3600" dirty="0"/>
          </a:p>
        </p:txBody>
      </p:sp>
      <p:sp>
        <p:nvSpPr>
          <p:cNvPr id="5" name="Slide Number Placeholder 4">
            <a:extLst>
              <a:ext uri="{FF2B5EF4-FFF2-40B4-BE49-F238E27FC236}">
                <a16:creationId xmlns:a16="http://schemas.microsoft.com/office/drawing/2014/main" xmlns="" id="{2081049E-18C1-4D0D-8CA2-9AC8ED8E543F}"/>
              </a:ext>
            </a:extLst>
          </p:cNvPr>
          <p:cNvSpPr>
            <a:spLocks noGrp="1"/>
          </p:cNvSpPr>
          <p:nvPr>
            <p:ph type="sldNum" sz="quarter" idx="12"/>
          </p:nvPr>
        </p:nvSpPr>
        <p:spPr/>
        <p:txBody>
          <a:bodyPr/>
          <a:lstStyle/>
          <a:p>
            <a:fld id="{B38049E5-7B53-4E85-8972-7D6C4BCE5BB9}" type="slidenum">
              <a:rPr lang="en-US" noProof="0" smtClean="0"/>
              <a:t>31</a:t>
            </a:fld>
            <a:endParaRPr lang="en-US" noProof="0" dirty="0"/>
          </a:p>
        </p:txBody>
      </p:sp>
      <p:sp>
        <p:nvSpPr>
          <p:cNvPr id="6" name="Title 1">
            <a:extLst>
              <a:ext uri="{FF2B5EF4-FFF2-40B4-BE49-F238E27FC236}">
                <a16:creationId xmlns:a16="http://schemas.microsoft.com/office/drawing/2014/main" xmlns="" id="{6D3F1D78-5BCE-40E3-812E-507B6457C02A}"/>
              </a:ext>
            </a:extLst>
          </p:cNvPr>
          <p:cNvSpPr txBox="1">
            <a:spLocks/>
          </p:cNvSpPr>
          <p:nvPr/>
        </p:nvSpPr>
        <p:spPr>
          <a:xfrm>
            <a:off x="7054029" y="938906"/>
            <a:ext cx="4447786" cy="889000"/>
          </a:xfrm>
          <a:prstGeom prst="rect">
            <a:avLst/>
          </a:prstGeom>
        </p:spPr>
        <p:txBody>
          <a:bodyPr vert="horz" lIns="91440" tIns="45720" rIns="91440" bIns="45720" rtlCol="0" anchor="ctr">
            <a:normAutofit/>
          </a:bodyPr>
          <a:lstStyle>
            <a:lvl1pPr algn="l" defTabSz="914400" rtl="0" eaLnBrk="1" latinLnBrk="0" hangingPunct="1">
              <a:lnSpc>
                <a:spcPct val="89000"/>
              </a:lnSpc>
              <a:spcBef>
                <a:spcPct val="0"/>
              </a:spcBef>
              <a:buNone/>
              <a:defRPr sz="4800" kern="1200" baseline="0">
                <a:solidFill>
                  <a:schemeClr val="tx2"/>
                </a:solidFill>
                <a:latin typeface="+mj-lt"/>
                <a:ea typeface="+mj-ea"/>
                <a:cs typeface="+mj-cs"/>
              </a:defRPr>
            </a:lvl1pPr>
          </a:lstStyle>
          <a:p>
            <a:pPr algn="ctr"/>
            <a:r>
              <a:rPr lang="en-US" sz="3600" dirty="0"/>
              <a:t>AL – HIWALAH</a:t>
            </a:r>
          </a:p>
        </p:txBody>
      </p:sp>
      <p:grpSp>
        <p:nvGrpSpPr>
          <p:cNvPr id="9" name="Group 8">
            <a:extLst>
              <a:ext uri="{FF2B5EF4-FFF2-40B4-BE49-F238E27FC236}">
                <a16:creationId xmlns:a16="http://schemas.microsoft.com/office/drawing/2014/main" xmlns="" id="{7BC1EB7B-7A23-42CC-A311-27CC9F2FD8EF}"/>
              </a:ext>
            </a:extLst>
          </p:cNvPr>
          <p:cNvGrpSpPr/>
          <p:nvPr/>
        </p:nvGrpSpPr>
        <p:grpSpPr>
          <a:xfrm>
            <a:off x="1266686" y="2565783"/>
            <a:ext cx="5132057" cy="2336800"/>
            <a:chOff x="1587560" y="1130301"/>
            <a:chExt cx="1759274" cy="405262"/>
          </a:xfrm>
        </p:grpSpPr>
        <p:sp>
          <p:nvSpPr>
            <p:cNvPr id="10" name="Oval 9">
              <a:extLst>
                <a:ext uri="{FF2B5EF4-FFF2-40B4-BE49-F238E27FC236}">
                  <a16:creationId xmlns:a16="http://schemas.microsoft.com/office/drawing/2014/main" xmlns="" id="{3EB36559-B321-495E-8EEB-3EB5AF5918C5}"/>
                </a:ext>
              </a:extLst>
            </p:cNvPr>
            <p:cNvSpPr/>
            <p:nvPr/>
          </p:nvSpPr>
          <p:spPr>
            <a:xfrm>
              <a:off x="1587560" y="1130301"/>
              <a:ext cx="479320" cy="405262"/>
            </a:xfrm>
            <a:prstGeom prst="ellipse">
              <a:avLst/>
            </a:prstGeom>
          </p:spPr>
          <p:style>
            <a:lnRef idx="0">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11" name="Chord 10">
              <a:extLst>
                <a:ext uri="{FF2B5EF4-FFF2-40B4-BE49-F238E27FC236}">
                  <a16:creationId xmlns:a16="http://schemas.microsoft.com/office/drawing/2014/main" xmlns="" id="{893F8470-BB1D-47AD-A892-EEE4960BFE7E}"/>
                </a:ext>
              </a:extLst>
            </p:cNvPr>
            <p:cNvSpPr/>
            <p:nvPr/>
          </p:nvSpPr>
          <p:spPr>
            <a:xfrm>
              <a:off x="1628087" y="1170827"/>
              <a:ext cx="479320" cy="324209"/>
            </a:xfrm>
            <a:prstGeom prst="chord">
              <a:avLst>
                <a:gd name="adj1" fmla="val 16200000"/>
                <a:gd name="adj2" fmla="val 16200000"/>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2" name="Freeform: Shape 11">
              <a:extLst>
                <a:ext uri="{FF2B5EF4-FFF2-40B4-BE49-F238E27FC236}">
                  <a16:creationId xmlns:a16="http://schemas.microsoft.com/office/drawing/2014/main" xmlns="" id="{4D09E2EF-9D1A-4FE1-942A-60E68B07BFB8}"/>
                </a:ext>
              </a:extLst>
            </p:cNvPr>
            <p:cNvSpPr/>
            <p:nvPr/>
          </p:nvSpPr>
          <p:spPr>
            <a:xfrm>
              <a:off x="2147934" y="1130301"/>
              <a:ext cx="1198900" cy="405262"/>
            </a:xfrm>
            <a:custGeom>
              <a:avLst/>
              <a:gdLst>
                <a:gd name="connsiteX0" fmla="*/ 0 w 1198900"/>
                <a:gd name="connsiteY0" fmla="*/ 0 h 405262"/>
                <a:gd name="connsiteX1" fmla="*/ 1198900 w 1198900"/>
                <a:gd name="connsiteY1" fmla="*/ 0 h 405262"/>
                <a:gd name="connsiteX2" fmla="*/ 1198900 w 1198900"/>
                <a:gd name="connsiteY2" fmla="*/ 405262 h 405262"/>
                <a:gd name="connsiteX3" fmla="*/ 0 w 1198900"/>
                <a:gd name="connsiteY3" fmla="*/ 405262 h 405262"/>
                <a:gd name="connsiteX4" fmla="*/ 0 w 1198900"/>
                <a:gd name="connsiteY4" fmla="*/ 0 h 405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900" h="405262">
                  <a:moveTo>
                    <a:pt x="0" y="0"/>
                  </a:moveTo>
                  <a:lnTo>
                    <a:pt x="1198900" y="0"/>
                  </a:lnTo>
                  <a:lnTo>
                    <a:pt x="1198900" y="405262"/>
                  </a:lnTo>
                  <a:lnTo>
                    <a:pt x="0" y="4052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700" tIns="12700" rIns="12700" bIns="12700" numCol="1" spcCol="1270" anchor="b" anchorCtr="0">
              <a:noAutofit/>
            </a:bodyPr>
            <a:lstStyle/>
            <a:p>
              <a:pPr marL="0" lvl="0" indent="0" algn="l" defTabSz="222250">
                <a:lnSpc>
                  <a:spcPct val="90000"/>
                </a:lnSpc>
                <a:spcBef>
                  <a:spcPct val="0"/>
                </a:spcBef>
                <a:spcAft>
                  <a:spcPct val="35000"/>
                </a:spcAft>
                <a:buFont typeface="Wingdings" panose="05000000000000000000" pitchFamily="2" charset="2"/>
                <a:buNone/>
              </a:pPr>
              <a:r>
                <a:rPr lang="en-US" sz="2000" kern="1200" dirty="0">
                  <a:latin typeface="Bahnschrift Condensed" panose="020B0502040204020203" pitchFamily="34" charset="0"/>
                </a:rPr>
                <a:t>Al – </a:t>
              </a:r>
              <a:r>
                <a:rPr lang="en-US" sz="2000" kern="1200" dirty="0" err="1">
                  <a:latin typeface="Bahnschrift Condensed" panose="020B0502040204020203" pitchFamily="34" charset="0"/>
                </a:rPr>
                <a:t>Kafalah</a:t>
              </a:r>
              <a:r>
                <a:rPr lang="en-US" sz="2000" kern="1200" dirty="0">
                  <a:latin typeface="Bahnschrift Condensed" panose="020B0502040204020203" pitchFamily="34" charset="0"/>
                </a:rPr>
                <a:t> </a:t>
              </a:r>
              <a:r>
                <a:rPr lang="en-US" sz="2000" kern="1200" dirty="0" err="1">
                  <a:latin typeface="Bahnschrift Condensed" panose="020B0502040204020203" pitchFamily="34" charset="0"/>
                </a:rPr>
                <a:t>merupakan</a:t>
              </a:r>
              <a:r>
                <a:rPr lang="en-US" sz="2000" kern="1200" dirty="0">
                  <a:latin typeface="Bahnschrift Condensed" panose="020B0502040204020203" pitchFamily="34" charset="0"/>
                </a:rPr>
                <a:t> </a:t>
              </a:r>
              <a:r>
                <a:rPr lang="en-US" sz="2000" kern="1200" dirty="0" err="1">
                  <a:latin typeface="Bahnschrift Condensed" panose="020B0502040204020203" pitchFamily="34" charset="0"/>
                </a:rPr>
                <a:t>perjanjian</a:t>
              </a:r>
              <a:r>
                <a:rPr lang="en-US" sz="2000" kern="1200" dirty="0">
                  <a:latin typeface="Bahnschrift Condensed" panose="020B0502040204020203" pitchFamily="34" charset="0"/>
                </a:rPr>
                <a:t> </a:t>
              </a:r>
              <a:r>
                <a:rPr lang="en-US" sz="2000" kern="1200" dirty="0" err="1">
                  <a:latin typeface="Bahnschrift Condensed" panose="020B0502040204020203" pitchFamily="34" charset="0"/>
                </a:rPr>
                <a:t>pemberian</a:t>
              </a:r>
              <a:r>
                <a:rPr lang="en-US" sz="2000" kern="1200" dirty="0">
                  <a:latin typeface="Bahnschrift Condensed" panose="020B0502040204020203" pitchFamily="34" charset="0"/>
                </a:rPr>
                <a:t> </a:t>
              </a:r>
              <a:r>
                <a:rPr lang="en-US" sz="2000" kern="1200" dirty="0" err="1">
                  <a:latin typeface="Bahnschrift Condensed" panose="020B0502040204020203" pitchFamily="34" charset="0"/>
                </a:rPr>
                <a:t>jaminan</a:t>
              </a:r>
              <a:r>
                <a:rPr lang="en-US" sz="2000" kern="1200" dirty="0">
                  <a:latin typeface="Bahnschrift Condensed" panose="020B0502040204020203" pitchFamily="34" charset="0"/>
                </a:rPr>
                <a:t>. </a:t>
              </a:r>
              <a:r>
                <a:rPr lang="en-US" sz="2000" kern="1200" dirty="0" err="1">
                  <a:latin typeface="Bahnschrift Condensed" panose="020B0502040204020203" pitchFamily="34" charset="0"/>
                </a:rPr>
                <a:t>Pihak</a:t>
              </a:r>
              <a:r>
                <a:rPr lang="en-US" sz="2000" kern="1200" dirty="0">
                  <a:latin typeface="Bahnschrift Condensed" panose="020B0502040204020203" pitchFamily="34" charset="0"/>
                </a:rPr>
                <a:t> </a:t>
              </a:r>
              <a:r>
                <a:rPr lang="en-US" sz="2000" kern="1200" dirty="0" err="1">
                  <a:latin typeface="Bahnschrift Condensed" panose="020B0502040204020203" pitchFamily="34" charset="0"/>
                </a:rPr>
                <a:t>penjamin</a:t>
              </a:r>
              <a:r>
                <a:rPr lang="en-US" sz="2000" kern="1200" dirty="0">
                  <a:latin typeface="Bahnschrift Condensed" panose="020B0502040204020203" pitchFamily="34" charset="0"/>
                </a:rPr>
                <a:t> </a:t>
              </a:r>
              <a:r>
                <a:rPr lang="en-US" sz="2000" kern="1200" dirty="0" err="1">
                  <a:latin typeface="Bahnschrift Condensed" panose="020B0502040204020203" pitchFamily="34" charset="0"/>
                </a:rPr>
                <a:t>bertanggung</a:t>
              </a:r>
              <a:r>
                <a:rPr lang="en-US" sz="2000" kern="1200" dirty="0">
                  <a:latin typeface="Bahnschrift Condensed" panose="020B0502040204020203" pitchFamily="34" charset="0"/>
                </a:rPr>
                <a:t> </a:t>
              </a:r>
              <a:r>
                <a:rPr lang="en-US" sz="2000" kern="1200" dirty="0" err="1">
                  <a:latin typeface="Bahnschrift Condensed" panose="020B0502040204020203" pitchFamily="34" charset="0"/>
                </a:rPr>
                <a:t>jawab</a:t>
              </a:r>
              <a:r>
                <a:rPr lang="en-US" sz="2000" kern="1200" dirty="0">
                  <a:latin typeface="Bahnschrift Condensed" panose="020B0502040204020203" pitchFamily="34" charset="0"/>
                </a:rPr>
                <a:t>  </a:t>
              </a:r>
              <a:r>
                <a:rPr lang="en-US" sz="2000" kern="1200" dirty="0" err="1">
                  <a:latin typeface="Bahnschrift Condensed" panose="020B0502040204020203" pitchFamily="34" charset="0"/>
                </a:rPr>
                <a:t>terhadap</a:t>
              </a:r>
              <a:r>
                <a:rPr lang="en-US" sz="2000" kern="1200" dirty="0">
                  <a:latin typeface="Bahnschrift Condensed" panose="020B0502040204020203" pitchFamily="34" charset="0"/>
                </a:rPr>
                <a:t> </a:t>
              </a:r>
              <a:r>
                <a:rPr lang="en-US" sz="2000" kern="1200" dirty="0" err="1">
                  <a:latin typeface="Bahnschrift Condensed" panose="020B0502040204020203" pitchFamily="34" charset="0"/>
                </a:rPr>
                <a:t>pembayaran</a:t>
              </a:r>
              <a:r>
                <a:rPr lang="en-US" sz="2000" kern="1200" dirty="0">
                  <a:latin typeface="Bahnschrift Condensed" panose="020B0502040204020203" pitchFamily="34" charset="0"/>
                </a:rPr>
                <a:t> utang </a:t>
              </a:r>
              <a:r>
                <a:rPr lang="en-US" sz="2000" kern="1200" dirty="0" err="1">
                  <a:latin typeface="Bahnschrift Condensed" panose="020B0502040204020203" pitchFamily="34" charset="0"/>
                </a:rPr>
                <a:t>atau</a:t>
              </a:r>
              <a:r>
                <a:rPr lang="en-US" sz="2000" kern="1200" dirty="0">
                  <a:latin typeface="Bahnschrift Condensed" panose="020B0502040204020203" pitchFamily="34" charset="0"/>
                </a:rPr>
                <a:t> </a:t>
              </a:r>
              <a:r>
                <a:rPr lang="en-US" sz="2000" kern="1200" dirty="0" err="1">
                  <a:latin typeface="Bahnschrift Condensed" panose="020B0502040204020203" pitchFamily="34" charset="0"/>
                </a:rPr>
                <a:t>pelaksanaan</a:t>
              </a:r>
              <a:r>
                <a:rPr lang="en-US" sz="2000" kern="1200" dirty="0">
                  <a:latin typeface="Bahnschrift Condensed" panose="020B0502040204020203" pitchFamily="34" charset="0"/>
                </a:rPr>
                <a:t> </a:t>
              </a:r>
              <a:r>
                <a:rPr lang="en-US" sz="2000" kern="1200" dirty="0" err="1">
                  <a:latin typeface="Bahnschrift Condensed" panose="020B0502040204020203" pitchFamily="34" charset="0"/>
                </a:rPr>
                <a:t>pekerjaan</a:t>
              </a:r>
              <a:r>
                <a:rPr lang="en-US" sz="2000" kern="1200" dirty="0">
                  <a:latin typeface="Bahnschrift Condensed" panose="020B0502040204020203" pitchFamily="34" charset="0"/>
                </a:rPr>
                <a:t> </a:t>
              </a:r>
              <a:r>
                <a:rPr lang="en-US" sz="2000" kern="1200" dirty="0" err="1">
                  <a:latin typeface="Bahnschrift Condensed" panose="020B0502040204020203" pitchFamily="34" charset="0"/>
                </a:rPr>
                <a:t>tertentu</a:t>
              </a:r>
              <a:r>
                <a:rPr lang="en-US" sz="2000" kern="1200" dirty="0">
                  <a:latin typeface="Bahnschrift Condensed" panose="020B0502040204020203" pitchFamily="34" charset="0"/>
                </a:rPr>
                <a:t> </a:t>
              </a:r>
              <a:r>
                <a:rPr lang="en-US" sz="2000" kern="1200" dirty="0" err="1">
                  <a:latin typeface="Bahnschrift Condensed" panose="020B0502040204020203" pitchFamily="34" charset="0"/>
                </a:rPr>
                <a:t>kepada</a:t>
              </a:r>
              <a:r>
                <a:rPr lang="en-US" sz="2000" kern="1200" dirty="0">
                  <a:latin typeface="Bahnschrift Condensed" panose="020B0502040204020203" pitchFamily="34" charset="0"/>
                </a:rPr>
                <a:t> </a:t>
              </a:r>
              <a:r>
                <a:rPr lang="en-US" sz="2000" kern="1200" dirty="0" err="1">
                  <a:latin typeface="Bahnschrift Condensed" panose="020B0502040204020203" pitchFamily="34" charset="0"/>
                </a:rPr>
                <a:t>pihak</a:t>
              </a:r>
              <a:r>
                <a:rPr lang="en-US" sz="2000" kern="1200" dirty="0">
                  <a:latin typeface="Bahnschrift Condensed" panose="020B0502040204020203" pitchFamily="34" charset="0"/>
                </a:rPr>
                <a:t> </a:t>
              </a:r>
              <a:r>
                <a:rPr lang="en-US" sz="2000" kern="1200" dirty="0" err="1">
                  <a:latin typeface="Bahnschrift Condensed" panose="020B0502040204020203" pitchFamily="34" charset="0"/>
                </a:rPr>
                <a:t>penerima</a:t>
              </a:r>
              <a:r>
                <a:rPr lang="en-US" sz="2000" kern="1200" dirty="0">
                  <a:latin typeface="Bahnschrift Condensed" panose="020B0502040204020203" pitchFamily="34" charset="0"/>
                </a:rPr>
                <a:t> </a:t>
              </a:r>
              <a:r>
                <a:rPr lang="en-US" sz="2000" kern="1200" dirty="0" err="1">
                  <a:latin typeface="Bahnschrift Condensed" panose="020B0502040204020203" pitchFamily="34" charset="0"/>
                </a:rPr>
                <a:t>jaminan</a:t>
              </a:r>
              <a:r>
                <a:rPr lang="en-US" sz="2000" kern="1200" dirty="0">
                  <a:latin typeface="Bahnschrift Condensed" panose="020B0502040204020203" pitchFamily="34" charset="0"/>
                </a:rPr>
                <a:t>.</a:t>
              </a:r>
              <a:endParaRPr lang="en-ID" sz="2000" kern="1200" dirty="0"/>
            </a:p>
          </p:txBody>
        </p:sp>
      </p:grpSp>
      <p:sp>
        <p:nvSpPr>
          <p:cNvPr id="15" name="Freeform: Shape 14">
            <a:extLst>
              <a:ext uri="{FF2B5EF4-FFF2-40B4-BE49-F238E27FC236}">
                <a16:creationId xmlns:a16="http://schemas.microsoft.com/office/drawing/2014/main" xmlns="" id="{960B09C0-3091-4E8A-ACBE-538FE185F4A1}"/>
              </a:ext>
            </a:extLst>
          </p:cNvPr>
          <p:cNvSpPr/>
          <p:nvPr/>
        </p:nvSpPr>
        <p:spPr>
          <a:xfrm>
            <a:off x="7590783" y="2429132"/>
            <a:ext cx="3334531" cy="3423028"/>
          </a:xfrm>
          <a:custGeom>
            <a:avLst/>
            <a:gdLst>
              <a:gd name="connsiteX0" fmla="*/ 2115406 w 2980266"/>
              <a:gd name="connsiteY0" fmla="*/ 475169 h 2980266"/>
              <a:gd name="connsiteX1" fmla="*/ 2347223 w 2980266"/>
              <a:gd name="connsiteY1" fmla="*/ 280641 h 2980266"/>
              <a:gd name="connsiteX2" fmla="*/ 2532418 w 2980266"/>
              <a:gd name="connsiteY2" fmla="*/ 436038 h 2980266"/>
              <a:gd name="connsiteX3" fmla="*/ 2381100 w 2980266"/>
              <a:gd name="connsiteY3" fmla="*/ 698113 h 2980266"/>
              <a:gd name="connsiteX4" fmla="*/ 2621526 w 2980266"/>
              <a:gd name="connsiteY4" fmla="*/ 1114543 h 2980266"/>
              <a:gd name="connsiteX5" fmla="*/ 2924149 w 2980266"/>
              <a:gd name="connsiteY5" fmla="*/ 1114535 h 2980266"/>
              <a:gd name="connsiteX6" fmla="*/ 2966129 w 2980266"/>
              <a:gd name="connsiteY6" fmla="*/ 1352617 h 2980266"/>
              <a:gd name="connsiteX7" fmla="*/ 2681754 w 2980266"/>
              <a:gd name="connsiteY7" fmla="*/ 1456113 h 2980266"/>
              <a:gd name="connsiteX8" fmla="*/ 2598255 w 2980266"/>
              <a:gd name="connsiteY8" fmla="*/ 1929659 h 2980266"/>
              <a:gd name="connsiteX9" fmla="*/ 2830082 w 2980266"/>
              <a:gd name="connsiteY9" fmla="*/ 2124176 h 2980266"/>
              <a:gd name="connsiteX10" fmla="*/ 2709205 w 2980266"/>
              <a:gd name="connsiteY10" fmla="*/ 2333542 h 2980266"/>
              <a:gd name="connsiteX11" fmla="*/ 2424835 w 2980266"/>
              <a:gd name="connsiteY11" fmla="*/ 2230031 h 2980266"/>
              <a:gd name="connsiteX12" fmla="*/ 2056481 w 2980266"/>
              <a:gd name="connsiteY12" fmla="*/ 2539116 h 2980266"/>
              <a:gd name="connsiteX13" fmla="*/ 2109039 w 2980266"/>
              <a:gd name="connsiteY13" fmla="*/ 2837141 h 2980266"/>
              <a:gd name="connsiteX14" fmla="*/ 1881863 w 2980266"/>
              <a:gd name="connsiteY14" fmla="*/ 2919826 h 2980266"/>
              <a:gd name="connsiteX15" fmla="*/ 1730559 w 2980266"/>
              <a:gd name="connsiteY15" fmla="*/ 2657743 h 2980266"/>
              <a:gd name="connsiteX16" fmla="*/ 1249707 w 2980266"/>
              <a:gd name="connsiteY16" fmla="*/ 2657743 h 2980266"/>
              <a:gd name="connsiteX17" fmla="*/ 1098403 w 2980266"/>
              <a:gd name="connsiteY17" fmla="*/ 2919826 h 2980266"/>
              <a:gd name="connsiteX18" fmla="*/ 871227 w 2980266"/>
              <a:gd name="connsiteY18" fmla="*/ 2837141 h 2980266"/>
              <a:gd name="connsiteX19" fmla="*/ 923785 w 2980266"/>
              <a:gd name="connsiteY19" fmla="*/ 2539117 h 2980266"/>
              <a:gd name="connsiteX20" fmla="*/ 555431 w 2980266"/>
              <a:gd name="connsiteY20" fmla="*/ 2230032 h 2980266"/>
              <a:gd name="connsiteX21" fmla="*/ 271061 w 2980266"/>
              <a:gd name="connsiteY21" fmla="*/ 2333542 h 2980266"/>
              <a:gd name="connsiteX22" fmla="*/ 150184 w 2980266"/>
              <a:gd name="connsiteY22" fmla="*/ 2124176 h 2980266"/>
              <a:gd name="connsiteX23" fmla="*/ 382011 w 2980266"/>
              <a:gd name="connsiteY23" fmla="*/ 1929660 h 2980266"/>
              <a:gd name="connsiteX24" fmla="*/ 298512 w 2980266"/>
              <a:gd name="connsiteY24" fmla="*/ 1456114 h 2980266"/>
              <a:gd name="connsiteX25" fmla="*/ 14137 w 2980266"/>
              <a:gd name="connsiteY25" fmla="*/ 1352617 h 2980266"/>
              <a:gd name="connsiteX26" fmla="*/ 56117 w 2980266"/>
              <a:gd name="connsiteY26" fmla="*/ 1114535 h 2980266"/>
              <a:gd name="connsiteX27" fmla="*/ 358740 w 2980266"/>
              <a:gd name="connsiteY27" fmla="*/ 1114543 h 2980266"/>
              <a:gd name="connsiteX28" fmla="*/ 599166 w 2980266"/>
              <a:gd name="connsiteY28" fmla="*/ 698113 h 2980266"/>
              <a:gd name="connsiteX29" fmla="*/ 447848 w 2980266"/>
              <a:gd name="connsiteY29" fmla="*/ 436038 h 2980266"/>
              <a:gd name="connsiteX30" fmla="*/ 633043 w 2980266"/>
              <a:gd name="connsiteY30" fmla="*/ 280641 h 2980266"/>
              <a:gd name="connsiteX31" fmla="*/ 864860 w 2980266"/>
              <a:gd name="connsiteY31" fmla="*/ 475169 h 2980266"/>
              <a:gd name="connsiteX32" fmla="*/ 1316713 w 2980266"/>
              <a:gd name="connsiteY32" fmla="*/ 310708 h 2980266"/>
              <a:gd name="connsiteX33" fmla="*/ 1369255 w 2980266"/>
              <a:gd name="connsiteY33" fmla="*/ 12681 h 2980266"/>
              <a:gd name="connsiteX34" fmla="*/ 1611011 w 2980266"/>
              <a:gd name="connsiteY34" fmla="*/ 12681 h 2980266"/>
              <a:gd name="connsiteX35" fmla="*/ 1663553 w 2980266"/>
              <a:gd name="connsiteY35" fmla="*/ 310708 h 2980266"/>
              <a:gd name="connsiteX36" fmla="*/ 2115406 w 2980266"/>
              <a:gd name="connsiteY36" fmla="*/ 475169 h 298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80266" h="2980266">
                <a:moveTo>
                  <a:pt x="2115406" y="475169"/>
                </a:moveTo>
                <a:lnTo>
                  <a:pt x="2347223" y="280641"/>
                </a:lnTo>
                <a:lnTo>
                  <a:pt x="2532418" y="436038"/>
                </a:lnTo>
                <a:lnTo>
                  <a:pt x="2381100" y="698113"/>
                </a:lnTo>
                <a:cubicBezTo>
                  <a:pt x="2488696" y="819151"/>
                  <a:pt x="2570502" y="960843"/>
                  <a:pt x="2621526" y="1114543"/>
                </a:cubicBezTo>
                <a:lnTo>
                  <a:pt x="2924149" y="1114535"/>
                </a:lnTo>
                <a:lnTo>
                  <a:pt x="2966129" y="1352617"/>
                </a:lnTo>
                <a:lnTo>
                  <a:pt x="2681754" y="1456113"/>
                </a:lnTo>
                <a:cubicBezTo>
                  <a:pt x="2686376" y="1617995"/>
                  <a:pt x="2657965" y="1779121"/>
                  <a:pt x="2598255" y="1929659"/>
                </a:cubicBezTo>
                <a:lnTo>
                  <a:pt x="2830082" y="2124176"/>
                </a:lnTo>
                <a:lnTo>
                  <a:pt x="2709205" y="2333542"/>
                </a:lnTo>
                <a:lnTo>
                  <a:pt x="2424835" y="2230031"/>
                </a:lnTo>
                <a:cubicBezTo>
                  <a:pt x="2324320" y="2357010"/>
                  <a:pt x="2198986" y="2462178"/>
                  <a:pt x="2056481" y="2539116"/>
                </a:cubicBezTo>
                <a:lnTo>
                  <a:pt x="2109039" y="2837141"/>
                </a:lnTo>
                <a:lnTo>
                  <a:pt x="1881863" y="2919826"/>
                </a:lnTo>
                <a:lnTo>
                  <a:pt x="1730559" y="2657743"/>
                </a:lnTo>
                <a:cubicBezTo>
                  <a:pt x="1571939" y="2690405"/>
                  <a:pt x="1408327" y="2690405"/>
                  <a:pt x="1249707" y="2657743"/>
                </a:cubicBezTo>
                <a:lnTo>
                  <a:pt x="1098403" y="2919826"/>
                </a:lnTo>
                <a:lnTo>
                  <a:pt x="871227" y="2837141"/>
                </a:lnTo>
                <a:lnTo>
                  <a:pt x="923785" y="2539117"/>
                </a:lnTo>
                <a:cubicBezTo>
                  <a:pt x="781280" y="2462179"/>
                  <a:pt x="655947" y="2357011"/>
                  <a:pt x="555431" y="2230032"/>
                </a:cubicBezTo>
                <a:lnTo>
                  <a:pt x="271061" y="2333542"/>
                </a:lnTo>
                <a:lnTo>
                  <a:pt x="150184" y="2124176"/>
                </a:lnTo>
                <a:lnTo>
                  <a:pt x="382011" y="1929660"/>
                </a:lnTo>
                <a:cubicBezTo>
                  <a:pt x="322301" y="1779122"/>
                  <a:pt x="293890" y="1617995"/>
                  <a:pt x="298512" y="1456114"/>
                </a:cubicBezTo>
                <a:lnTo>
                  <a:pt x="14137" y="1352617"/>
                </a:lnTo>
                <a:lnTo>
                  <a:pt x="56117" y="1114535"/>
                </a:lnTo>
                <a:lnTo>
                  <a:pt x="358740" y="1114543"/>
                </a:lnTo>
                <a:cubicBezTo>
                  <a:pt x="409764" y="960843"/>
                  <a:pt x="491570" y="819151"/>
                  <a:pt x="599166" y="698113"/>
                </a:cubicBezTo>
                <a:lnTo>
                  <a:pt x="447848" y="436038"/>
                </a:lnTo>
                <a:lnTo>
                  <a:pt x="633043" y="280641"/>
                </a:lnTo>
                <a:lnTo>
                  <a:pt x="864860" y="475169"/>
                </a:lnTo>
                <a:cubicBezTo>
                  <a:pt x="1002743" y="390226"/>
                  <a:pt x="1156488" y="334267"/>
                  <a:pt x="1316713" y="310708"/>
                </a:cubicBezTo>
                <a:lnTo>
                  <a:pt x="1369255" y="12681"/>
                </a:lnTo>
                <a:lnTo>
                  <a:pt x="1611011" y="12681"/>
                </a:lnTo>
                <a:lnTo>
                  <a:pt x="1663553" y="310708"/>
                </a:lnTo>
                <a:cubicBezTo>
                  <a:pt x="1823778" y="334267"/>
                  <a:pt x="1977523" y="390226"/>
                  <a:pt x="2115406" y="475169"/>
                </a:cubicBezTo>
                <a:close/>
              </a:path>
            </a:pathLst>
          </a:custGeom>
          <a:solidFill>
            <a:srgbClr val="00206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622026" tIns="720973" rIns="622026" bIns="773095" numCol="1" spcCol="1270" anchor="ctr" anchorCtr="0">
            <a:noAutofit/>
          </a:bodyPr>
          <a:lstStyle/>
          <a:p>
            <a:pPr marL="0" lvl="0" indent="0" algn="ctr" defTabSz="800100">
              <a:lnSpc>
                <a:spcPct val="90000"/>
              </a:lnSpc>
              <a:spcBef>
                <a:spcPct val="0"/>
              </a:spcBef>
              <a:spcAft>
                <a:spcPct val="35000"/>
              </a:spcAft>
              <a:buFont typeface="Wingdings" panose="05000000000000000000" pitchFamily="2" charset="2"/>
              <a:buNone/>
            </a:pPr>
            <a:r>
              <a:rPr lang="en-US" sz="2400" kern="1200" dirty="0">
                <a:latin typeface="Bahnschrift Condensed" panose="020B0502040204020203" pitchFamily="34" charset="0"/>
              </a:rPr>
              <a:t>Al- </a:t>
            </a:r>
            <a:r>
              <a:rPr lang="en-US" sz="2400" kern="1200" dirty="0" err="1">
                <a:latin typeface="Bahnschrift Condensed" panose="020B0502040204020203" pitchFamily="34" charset="0"/>
              </a:rPr>
              <a:t>Hiwalah</a:t>
            </a:r>
            <a:r>
              <a:rPr lang="en-US" sz="2400" kern="1200" dirty="0">
                <a:latin typeface="Bahnschrift Condensed" panose="020B0502040204020203" pitchFamily="34" charset="0"/>
              </a:rPr>
              <a:t> </a:t>
            </a:r>
            <a:r>
              <a:rPr lang="en-US" sz="2400" kern="1200" dirty="0" err="1">
                <a:latin typeface="Bahnschrift Condensed" panose="020B0502040204020203" pitchFamily="34" charset="0"/>
              </a:rPr>
              <a:t>merupakan</a:t>
            </a:r>
            <a:r>
              <a:rPr lang="en-US" sz="2400" kern="1200" dirty="0">
                <a:latin typeface="Bahnschrift Condensed" panose="020B0502040204020203" pitchFamily="34" charset="0"/>
              </a:rPr>
              <a:t> </a:t>
            </a:r>
            <a:r>
              <a:rPr lang="en-US" sz="2400" kern="1200" dirty="0" err="1">
                <a:latin typeface="Bahnschrift Condensed" panose="020B0502040204020203" pitchFamily="34" charset="0"/>
              </a:rPr>
              <a:t>perjanjian</a:t>
            </a:r>
            <a:r>
              <a:rPr lang="en-US" sz="2400" kern="1200" dirty="0">
                <a:latin typeface="Bahnschrift Condensed" panose="020B0502040204020203" pitchFamily="34" charset="0"/>
              </a:rPr>
              <a:t> transfer </a:t>
            </a:r>
            <a:r>
              <a:rPr lang="en-US" sz="2400" kern="1200" dirty="0" err="1">
                <a:latin typeface="Bahnschrift Condensed" panose="020B0502040204020203" pitchFamily="34" charset="0"/>
              </a:rPr>
              <a:t>kewajiban</a:t>
            </a:r>
            <a:r>
              <a:rPr lang="en-US" sz="2400" kern="1200" dirty="0">
                <a:latin typeface="Bahnschrift Condensed" panose="020B0502040204020203" pitchFamily="34" charset="0"/>
              </a:rPr>
              <a:t> </a:t>
            </a:r>
            <a:r>
              <a:rPr lang="en-US" sz="2400" kern="1200" dirty="0" err="1">
                <a:latin typeface="Bahnschrift Condensed" panose="020B0502040204020203" pitchFamily="34" charset="0"/>
              </a:rPr>
              <a:t>dari</a:t>
            </a:r>
            <a:r>
              <a:rPr lang="en-US" sz="2400" kern="1200" dirty="0">
                <a:latin typeface="Bahnschrift Condensed" panose="020B0502040204020203" pitchFamily="34" charset="0"/>
              </a:rPr>
              <a:t> </a:t>
            </a:r>
            <a:r>
              <a:rPr lang="en-US" sz="2400" kern="1200" dirty="0" err="1">
                <a:latin typeface="Bahnschrift Condensed" panose="020B0502040204020203" pitchFamily="34" charset="0"/>
              </a:rPr>
              <a:t>satu</a:t>
            </a:r>
            <a:r>
              <a:rPr lang="en-US" sz="2400" kern="1200" dirty="0">
                <a:latin typeface="Bahnschrift Condensed" panose="020B0502040204020203" pitchFamily="34" charset="0"/>
              </a:rPr>
              <a:t> </a:t>
            </a:r>
            <a:r>
              <a:rPr lang="en-US" sz="2400" kern="1200" dirty="0" err="1">
                <a:latin typeface="Bahnschrift Condensed" panose="020B0502040204020203" pitchFamily="34" charset="0"/>
              </a:rPr>
              <a:t>pihak</a:t>
            </a:r>
            <a:r>
              <a:rPr lang="en-US" sz="2400" kern="1200" dirty="0">
                <a:latin typeface="Bahnschrift Condensed" panose="020B0502040204020203" pitchFamily="34" charset="0"/>
              </a:rPr>
              <a:t> </a:t>
            </a:r>
            <a:r>
              <a:rPr lang="en-US" sz="2400" kern="1200" dirty="0" err="1">
                <a:latin typeface="Bahnschrift Condensed" panose="020B0502040204020203" pitchFamily="34" charset="0"/>
              </a:rPr>
              <a:t>ke</a:t>
            </a:r>
            <a:r>
              <a:rPr lang="en-US" sz="2400" kern="1200" dirty="0">
                <a:latin typeface="Bahnschrift Condensed" panose="020B0502040204020203" pitchFamily="34" charset="0"/>
              </a:rPr>
              <a:t> </a:t>
            </a:r>
            <a:r>
              <a:rPr lang="en-US" sz="2400" kern="1200" dirty="0" err="1">
                <a:latin typeface="Bahnschrift Condensed" panose="020B0502040204020203" pitchFamily="34" charset="0"/>
              </a:rPr>
              <a:t>pihak</a:t>
            </a:r>
            <a:r>
              <a:rPr lang="en-US" sz="2400" kern="1200" dirty="0">
                <a:latin typeface="Bahnschrift Condensed" panose="020B0502040204020203" pitchFamily="34" charset="0"/>
              </a:rPr>
              <a:t> </a:t>
            </a:r>
            <a:r>
              <a:rPr lang="en-US" sz="2400" kern="1200" dirty="0" err="1">
                <a:latin typeface="Bahnschrift Condensed" panose="020B0502040204020203" pitchFamily="34" charset="0"/>
              </a:rPr>
              <a:t>lainnya</a:t>
            </a:r>
            <a:endParaRPr lang="en-ID" sz="2400" kern="1200" dirty="0"/>
          </a:p>
        </p:txBody>
      </p:sp>
      <p:sp>
        <p:nvSpPr>
          <p:cNvPr id="16" name="Arrow: Circular 15">
            <a:extLst>
              <a:ext uri="{FF2B5EF4-FFF2-40B4-BE49-F238E27FC236}">
                <a16:creationId xmlns:a16="http://schemas.microsoft.com/office/drawing/2014/main" xmlns="" id="{C4E2A5EE-30DB-407F-BCE1-E7B4E44634B3}"/>
              </a:ext>
            </a:extLst>
          </p:cNvPr>
          <p:cNvSpPr/>
          <p:nvPr/>
        </p:nvSpPr>
        <p:spPr>
          <a:xfrm>
            <a:off x="8325386" y="1901319"/>
            <a:ext cx="3409414" cy="3665728"/>
          </a:xfrm>
          <a:prstGeom prst="circularArrow">
            <a:avLst>
              <a:gd name="adj1" fmla="val 4878"/>
              <a:gd name="adj2" fmla="val 312630"/>
              <a:gd name="adj3" fmla="val 3224359"/>
              <a:gd name="adj4" fmla="val 15113656"/>
              <a:gd name="adj5" fmla="val 5691"/>
            </a:avLst>
          </a:prstGeom>
          <a:solidFill>
            <a:srgbClr val="00B050"/>
          </a:solidFill>
        </p:spPr>
        <p:style>
          <a:lnRef idx="0">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14303559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C182CD-2EA8-4027-A0BA-A80B8FBD8D6E}"/>
              </a:ext>
            </a:extLst>
          </p:cNvPr>
          <p:cNvSpPr>
            <a:spLocks noGrp="1"/>
          </p:cNvSpPr>
          <p:nvPr>
            <p:ph type="title"/>
          </p:nvPr>
        </p:nvSpPr>
        <p:spPr/>
        <p:txBody>
          <a:bodyPr/>
          <a:lstStyle/>
          <a:p>
            <a:r>
              <a:rPr lang="en-US" dirty="0">
                <a:solidFill>
                  <a:schemeClr val="tx2"/>
                </a:solidFill>
              </a:rPr>
              <a:t>PENGERTIAN</a:t>
            </a:r>
            <a:endParaRPr lang="en-ID" dirty="0">
              <a:solidFill>
                <a:schemeClr val="tx2"/>
              </a:solidFill>
            </a:endParaRPr>
          </a:p>
        </p:txBody>
      </p:sp>
      <p:sp>
        <p:nvSpPr>
          <p:cNvPr id="4" name="Slide Number Placeholder 3">
            <a:extLst>
              <a:ext uri="{FF2B5EF4-FFF2-40B4-BE49-F238E27FC236}">
                <a16:creationId xmlns:a16="http://schemas.microsoft.com/office/drawing/2014/main" xmlns="" id="{6F7D1C95-F645-4274-97A2-77A5AC7851BC}"/>
              </a:ext>
            </a:extLst>
          </p:cNvPr>
          <p:cNvSpPr>
            <a:spLocks noGrp="1"/>
          </p:cNvSpPr>
          <p:nvPr>
            <p:ph type="sldNum" sz="quarter" idx="12"/>
          </p:nvPr>
        </p:nvSpPr>
        <p:spPr/>
        <p:txBody>
          <a:bodyPr/>
          <a:lstStyle/>
          <a:p>
            <a:fld id="{B38049E5-7B53-4E85-8972-7D6C4BCE5BB9}" type="slidenum">
              <a:rPr lang="en-US" noProof="0" smtClean="0"/>
              <a:t>32</a:t>
            </a:fld>
            <a:endParaRPr lang="en-US" noProof="0" dirty="0"/>
          </a:p>
        </p:txBody>
      </p:sp>
      <p:sp>
        <p:nvSpPr>
          <p:cNvPr id="6" name="Content Placeholder 5">
            <a:extLst>
              <a:ext uri="{FF2B5EF4-FFF2-40B4-BE49-F238E27FC236}">
                <a16:creationId xmlns:a16="http://schemas.microsoft.com/office/drawing/2014/main" xmlns="" id="{C5F092DE-A1F2-4916-A5CB-A87D90F47AA9}"/>
              </a:ext>
            </a:extLst>
          </p:cNvPr>
          <p:cNvSpPr>
            <a:spLocks noGrp="1"/>
          </p:cNvSpPr>
          <p:nvPr>
            <p:ph sz="quarter" idx="15"/>
          </p:nvPr>
        </p:nvSpPr>
        <p:spPr/>
        <p:txBody>
          <a:bodyPr/>
          <a:lstStyle/>
          <a:p>
            <a:r>
              <a:rPr lang="en-US" sz="3600" dirty="0">
                <a:latin typeface="+mj-lt"/>
              </a:rPr>
              <a:t>AL – QORD UL-HASAN</a:t>
            </a:r>
            <a:endParaRPr lang="en-ID" sz="3600" dirty="0">
              <a:latin typeface="+mj-lt"/>
            </a:endParaRPr>
          </a:p>
        </p:txBody>
      </p:sp>
      <p:pic>
        <p:nvPicPr>
          <p:cNvPr id="5124" name="Picture 4" descr="LKM Mahirah Muamalah Syariah">
            <a:extLst>
              <a:ext uri="{FF2B5EF4-FFF2-40B4-BE49-F238E27FC236}">
                <a16:creationId xmlns:a16="http://schemas.microsoft.com/office/drawing/2014/main" xmlns="" id="{DFEE0720-D7FB-4DA6-9596-45079003278B}"/>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l="22033" r="2203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3">
            <a:extLst>
              <a:ext uri="{FF2B5EF4-FFF2-40B4-BE49-F238E27FC236}">
                <a16:creationId xmlns:a16="http://schemas.microsoft.com/office/drawing/2014/main" xmlns="" id="{D0F8ACEF-FB2C-4310-98FC-4FB1E9B78D41}"/>
              </a:ext>
            </a:extLst>
          </p:cNvPr>
          <p:cNvSpPr txBox="1">
            <a:spLocks/>
          </p:cNvSpPr>
          <p:nvPr/>
        </p:nvSpPr>
        <p:spPr>
          <a:xfrm>
            <a:off x="586246" y="2001519"/>
            <a:ext cx="4997666" cy="4313623"/>
          </a:xfrm>
          <a:prstGeom prst="rect">
            <a:avLst/>
          </a:prstGeom>
        </p:spPr>
        <p:txBody>
          <a:bodyPr vert="horz" lIns="91440" tIns="45720" rIns="91440" bIns="45720" rtlCol="0">
            <a:noAutofit/>
          </a:bodyPr>
          <a:lstStyle>
            <a:lvl1pPr marL="285750" indent="-285750" algn="l" defTabSz="914400" rtl="0" eaLnBrk="1" latinLnBrk="0" hangingPunct="1">
              <a:lnSpc>
                <a:spcPct val="100000"/>
              </a:lnSpc>
              <a:spcBef>
                <a:spcPts val="0"/>
              </a:spcBef>
              <a:spcAft>
                <a:spcPts val="0"/>
              </a:spcAft>
              <a:buFont typeface="Arial" panose="020B0604020202020204" pitchFamily="34" charset="0"/>
              <a:buChar char="•"/>
              <a:defRPr sz="1800" kern="1200" baseline="0">
                <a:solidFill>
                  <a:schemeClr val="tx2"/>
                </a:solidFill>
                <a:latin typeface="+mn-lt"/>
                <a:ea typeface="+mn-ea"/>
                <a:cs typeface="+mn-cs"/>
              </a:defRPr>
            </a:lvl1pPr>
            <a:lvl2pPr marL="457200" indent="0" algn="l" defTabSz="914400" rtl="0" eaLnBrk="1" latinLnBrk="0" hangingPunct="1">
              <a:lnSpc>
                <a:spcPct val="94000"/>
              </a:lnSpc>
              <a:spcBef>
                <a:spcPts val="500"/>
              </a:spcBef>
              <a:spcAft>
                <a:spcPts val="200"/>
              </a:spcAft>
              <a:buFont typeface="Arial" panose="020B0604020202020204" pitchFamily="34" charset="0"/>
              <a:buNone/>
              <a:defRPr sz="1400" i="1" kern="1200" baseline="0">
                <a:solidFill>
                  <a:schemeClr val="tx2"/>
                </a:solidFill>
                <a:latin typeface="+mn-lt"/>
                <a:ea typeface="+mn-ea"/>
                <a:cs typeface="+mn-cs"/>
              </a:defRPr>
            </a:lvl2pPr>
            <a:lvl3pPr marL="914400" indent="0" algn="l" defTabSz="914400" rtl="0" eaLnBrk="1" latinLnBrk="0" hangingPunct="1">
              <a:lnSpc>
                <a:spcPct val="94000"/>
              </a:lnSpc>
              <a:spcBef>
                <a:spcPts val="500"/>
              </a:spcBef>
              <a:spcAft>
                <a:spcPts val="200"/>
              </a:spcAft>
              <a:buFont typeface="Arial" panose="020B0604020202020204" pitchFamily="34" charset="0"/>
              <a:buNone/>
              <a:defRPr sz="1200" kern="1200" baseline="0">
                <a:solidFill>
                  <a:schemeClr val="tx2"/>
                </a:solidFill>
                <a:latin typeface="+mn-lt"/>
                <a:ea typeface="+mn-ea"/>
                <a:cs typeface="+mn-cs"/>
              </a:defRPr>
            </a:lvl3pPr>
            <a:lvl4pPr marL="1371600" indent="0" algn="l" defTabSz="914400" rtl="0" eaLnBrk="1" latinLnBrk="0" hangingPunct="1">
              <a:lnSpc>
                <a:spcPct val="94000"/>
              </a:lnSpc>
              <a:spcBef>
                <a:spcPts val="500"/>
              </a:spcBef>
              <a:spcAft>
                <a:spcPts val="200"/>
              </a:spcAft>
              <a:buFont typeface="Arial" panose="020B0604020202020204" pitchFamily="34" charset="0"/>
              <a:buNone/>
              <a:defRPr sz="1000" i="1" kern="1200" baseline="0">
                <a:solidFill>
                  <a:schemeClr val="tx2"/>
                </a:solidFill>
                <a:latin typeface="+mn-lt"/>
                <a:ea typeface="+mn-ea"/>
                <a:cs typeface="+mn-cs"/>
              </a:defRPr>
            </a:lvl4pPr>
            <a:lvl5pPr marL="1828800" indent="0" algn="l" defTabSz="914400" rtl="0" eaLnBrk="1" latinLnBrk="0" hangingPunct="1">
              <a:lnSpc>
                <a:spcPct val="94000"/>
              </a:lnSpc>
              <a:spcBef>
                <a:spcPts val="500"/>
              </a:spcBef>
              <a:spcAft>
                <a:spcPts val="200"/>
              </a:spcAft>
              <a:buFont typeface="Arial" panose="020B0604020202020204" pitchFamily="34" charset="0"/>
              <a:buNone/>
              <a:defRPr sz="1000" kern="1200" baseline="0">
                <a:solidFill>
                  <a:schemeClr val="tx2"/>
                </a:solidFill>
                <a:latin typeface="+mn-lt"/>
                <a:ea typeface="+mn-ea"/>
                <a:cs typeface="+mn-cs"/>
              </a:defRPr>
            </a:lvl5pPr>
            <a:lvl6pPr marL="22860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6pPr>
            <a:lvl7pPr marL="27432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7pPr>
            <a:lvl8pPr marL="32004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8pPr>
            <a:lvl9pPr marL="36576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9pPr>
          </a:lstStyle>
          <a:p>
            <a:pPr>
              <a:buFont typeface="Wingdings" panose="05000000000000000000" pitchFamily="2" charset="2"/>
              <a:buChar char="q"/>
            </a:pPr>
            <a:r>
              <a:rPr lang="en-US" dirty="0">
                <a:solidFill>
                  <a:schemeClr val="tx1"/>
                </a:solidFill>
                <a:latin typeface="Bahnschrift Condensed" panose="020B0502040204020203" pitchFamily="34" charset="0"/>
              </a:rPr>
              <a:t>Al – </a:t>
            </a:r>
            <a:r>
              <a:rPr lang="en-US" dirty="0" err="1">
                <a:solidFill>
                  <a:schemeClr val="tx1"/>
                </a:solidFill>
                <a:latin typeface="Bahnschrift Condensed" panose="020B0502040204020203" pitchFamily="34" charset="0"/>
              </a:rPr>
              <a:t>Qord</a:t>
            </a:r>
            <a:r>
              <a:rPr lang="en-US" dirty="0">
                <a:solidFill>
                  <a:schemeClr val="tx1"/>
                </a:solidFill>
                <a:latin typeface="Bahnschrift Condensed" panose="020B0502040204020203" pitchFamily="34" charset="0"/>
              </a:rPr>
              <a:t> Ul – Hasan </a:t>
            </a:r>
            <a:r>
              <a:rPr lang="en-US" dirty="0" err="1">
                <a:solidFill>
                  <a:schemeClr val="tx1"/>
                </a:solidFill>
                <a:latin typeface="Bahnschrift Condensed" panose="020B0502040204020203" pitchFamily="34" charset="0"/>
              </a:rPr>
              <a:t>merupakan</a:t>
            </a:r>
            <a:r>
              <a:rPr lang="en-US" dirty="0">
                <a:solidFill>
                  <a:schemeClr val="tx1"/>
                </a:solidFill>
                <a:latin typeface="Bahnschrift Condensed" panose="020B0502040204020203" pitchFamily="34" charset="0"/>
              </a:rPr>
              <a:t> </a:t>
            </a:r>
            <a:r>
              <a:rPr lang="en-US" dirty="0" err="1">
                <a:solidFill>
                  <a:schemeClr val="tx1"/>
                </a:solidFill>
                <a:latin typeface="Bahnschrift Condensed" panose="020B0502040204020203" pitchFamily="34" charset="0"/>
              </a:rPr>
              <a:t>perjanjian</a:t>
            </a:r>
            <a:r>
              <a:rPr lang="en-US" dirty="0">
                <a:solidFill>
                  <a:schemeClr val="tx1"/>
                </a:solidFill>
                <a:latin typeface="Bahnschrift Condensed" panose="020B0502040204020203" pitchFamily="34" charset="0"/>
              </a:rPr>
              <a:t> </a:t>
            </a:r>
            <a:r>
              <a:rPr lang="en-US" dirty="0" err="1">
                <a:solidFill>
                  <a:schemeClr val="tx1"/>
                </a:solidFill>
                <a:latin typeface="Bahnschrift Condensed" panose="020B0502040204020203" pitchFamily="34" charset="0"/>
              </a:rPr>
              <a:t>antara</a:t>
            </a:r>
            <a:r>
              <a:rPr lang="en-US" dirty="0">
                <a:solidFill>
                  <a:schemeClr val="tx1"/>
                </a:solidFill>
                <a:latin typeface="Bahnschrift Condensed" panose="020B0502040204020203" pitchFamily="34" charset="0"/>
              </a:rPr>
              <a:t> </a:t>
            </a:r>
            <a:r>
              <a:rPr lang="en-US" dirty="0" err="1">
                <a:solidFill>
                  <a:schemeClr val="tx1"/>
                </a:solidFill>
                <a:latin typeface="Bahnschrift Condensed" panose="020B0502040204020203" pitchFamily="34" charset="0"/>
              </a:rPr>
              <a:t>pemberi</a:t>
            </a:r>
            <a:r>
              <a:rPr lang="en-US" dirty="0">
                <a:solidFill>
                  <a:schemeClr val="tx1"/>
                </a:solidFill>
                <a:latin typeface="Bahnschrift Condensed" panose="020B0502040204020203" pitchFamily="34" charset="0"/>
              </a:rPr>
              <a:t> </a:t>
            </a:r>
            <a:r>
              <a:rPr lang="en-US" dirty="0" err="1">
                <a:solidFill>
                  <a:schemeClr val="tx1"/>
                </a:solidFill>
                <a:latin typeface="Bahnschrift Condensed" panose="020B0502040204020203" pitchFamily="34" charset="0"/>
              </a:rPr>
              <a:t>pinjaman</a:t>
            </a:r>
            <a:r>
              <a:rPr lang="en-US" dirty="0">
                <a:solidFill>
                  <a:schemeClr val="tx1"/>
                </a:solidFill>
                <a:latin typeface="Bahnschrift Condensed" panose="020B0502040204020203" pitchFamily="34" charset="0"/>
              </a:rPr>
              <a:t> </a:t>
            </a:r>
            <a:r>
              <a:rPr lang="en-US" dirty="0" err="1">
                <a:solidFill>
                  <a:schemeClr val="tx1"/>
                </a:solidFill>
                <a:latin typeface="Bahnschrift Condensed" panose="020B0502040204020203" pitchFamily="34" charset="0"/>
              </a:rPr>
              <a:t>dengan</a:t>
            </a:r>
            <a:r>
              <a:rPr lang="en-US" dirty="0">
                <a:solidFill>
                  <a:schemeClr val="tx1"/>
                </a:solidFill>
                <a:latin typeface="Bahnschrift Condensed" panose="020B0502040204020203" pitchFamily="34" charset="0"/>
              </a:rPr>
              <a:t> </a:t>
            </a:r>
            <a:r>
              <a:rPr lang="en-US" dirty="0" err="1">
                <a:solidFill>
                  <a:schemeClr val="tx1"/>
                </a:solidFill>
                <a:latin typeface="Bahnschrift Condensed" panose="020B0502040204020203" pitchFamily="34" charset="0"/>
              </a:rPr>
              <a:t>peminjam</a:t>
            </a:r>
            <a:r>
              <a:rPr lang="en-US" dirty="0">
                <a:solidFill>
                  <a:schemeClr val="tx1"/>
                </a:solidFill>
                <a:latin typeface="Bahnschrift Condensed" panose="020B0502040204020203" pitchFamily="34" charset="0"/>
              </a:rPr>
              <a:t>, di mana </a:t>
            </a:r>
            <a:r>
              <a:rPr lang="en-US" dirty="0" err="1">
                <a:solidFill>
                  <a:schemeClr val="tx1"/>
                </a:solidFill>
                <a:latin typeface="Bahnschrift Condensed" panose="020B0502040204020203" pitchFamily="34" charset="0"/>
              </a:rPr>
              <a:t>peminjam</a:t>
            </a:r>
            <a:r>
              <a:rPr lang="en-US" dirty="0">
                <a:solidFill>
                  <a:schemeClr val="tx1"/>
                </a:solidFill>
                <a:latin typeface="Bahnschrift Condensed" panose="020B0502040204020203" pitchFamily="34" charset="0"/>
              </a:rPr>
              <a:t> </a:t>
            </a:r>
            <a:r>
              <a:rPr lang="en-US" dirty="0" err="1">
                <a:solidFill>
                  <a:schemeClr val="tx1"/>
                </a:solidFill>
                <a:latin typeface="Bahnschrift Condensed" panose="020B0502040204020203" pitchFamily="34" charset="0"/>
              </a:rPr>
              <a:t>berkewajiban</a:t>
            </a:r>
            <a:r>
              <a:rPr lang="en-US" dirty="0">
                <a:solidFill>
                  <a:schemeClr val="tx1"/>
                </a:solidFill>
                <a:latin typeface="Bahnschrift Condensed" panose="020B0502040204020203" pitchFamily="34" charset="0"/>
              </a:rPr>
              <a:t> </a:t>
            </a:r>
            <a:r>
              <a:rPr lang="en-US" dirty="0" err="1">
                <a:solidFill>
                  <a:schemeClr val="tx1"/>
                </a:solidFill>
                <a:latin typeface="Bahnschrift Condensed" panose="020B0502040204020203" pitchFamily="34" charset="0"/>
              </a:rPr>
              <a:t>membayar</a:t>
            </a:r>
            <a:r>
              <a:rPr lang="en-US" dirty="0">
                <a:solidFill>
                  <a:schemeClr val="tx1"/>
                </a:solidFill>
                <a:latin typeface="Bahnschrift Condensed" panose="020B0502040204020203" pitchFamily="34" charset="0"/>
              </a:rPr>
              <a:t> </a:t>
            </a:r>
            <a:r>
              <a:rPr lang="en-US" dirty="0" err="1">
                <a:solidFill>
                  <a:schemeClr val="tx1"/>
                </a:solidFill>
                <a:latin typeface="Bahnschrift Condensed" panose="020B0502040204020203" pitchFamily="34" charset="0"/>
              </a:rPr>
              <a:t>sesuai</a:t>
            </a:r>
            <a:r>
              <a:rPr lang="en-US" dirty="0">
                <a:solidFill>
                  <a:schemeClr val="tx1"/>
                </a:solidFill>
                <a:latin typeface="Bahnschrift Condensed" panose="020B0502040204020203" pitchFamily="34" charset="0"/>
              </a:rPr>
              <a:t> dg </a:t>
            </a:r>
            <a:r>
              <a:rPr lang="en-US" dirty="0" err="1">
                <a:solidFill>
                  <a:schemeClr val="tx1"/>
                </a:solidFill>
                <a:latin typeface="Bahnschrift Condensed" panose="020B0502040204020203" pitchFamily="34" charset="0"/>
              </a:rPr>
              <a:t>jumlah</a:t>
            </a:r>
            <a:r>
              <a:rPr lang="en-US" dirty="0">
                <a:solidFill>
                  <a:schemeClr val="tx1"/>
                </a:solidFill>
                <a:latin typeface="Bahnschrift Condensed" panose="020B0502040204020203" pitchFamily="34" charset="0"/>
              </a:rPr>
              <a:t> utang. </a:t>
            </a:r>
            <a:r>
              <a:rPr lang="en-US" dirty="0" err="1">
                <a:solidFill>
                  <a:schemeClr val="tx1"/>
                </a:solidFill>
                <a:latin typeface="Bahnschrift Condensed" panose="020B0502040204020203" pitchFamily="34" charset="0"/>
              </a:rPr>
              <a:t>Tetapi</a:t>
            </a:r>
            <a:r>
              <a:rPr lang="en-US" dirty="0">
                <a:solidFill>
                  <a:schemeClr val="tx1"/>
                </a:solidFill>
                <a:latin typeface="Bahnschrift Condensed" panose="020B0502040204020203" pitchFamily="34" charset="0"/>
              </a:rPr>
              <a:t> </a:t>
            </a:r>
            <a:r>
              <a:rPr lang="en-US" dirty="0" err="1">
                <a:solidFill>
                  <a:schemeClr val="tx1"/>
                </a:solidFill>
                <a:latin typeface="Bahnschrift Condensed" panose="020B0502040204020203" pitchFamily="34" charset="0"/>
              </a:rPr>
              <a:t>jika</a:t>
            </a:r>
            <a:r>
              <a:rPr lang="en-US" dirty="0">
                <a:solidFill>
                  <a:schemeClr val="tx1"/>
                </a:solidFill>
                <a:latin typeface="Bahnschrift Condensed" panose="020B0502040204020203" pitchFamily="34" charset="0"/>
              </a:rPr>
              <a:t> </a:t>
            </a:r>
            <a:r>
              <a:rPr lang="en-US" dirty="0" err="1">
                <a:solidFill>
                  <a:schemeClr val="tx1"/>
                </a:solidFill>
                <a:latin typeface="Bahnschrift Condensed" panose="020B0502040204020203" pitchFamily="34" charset="0"/>
              </a:rPr>
              <a:t>peminjam</a:t>
            </a:r>
            <a:r>
              <a:rPr lang="en-US" dirty="0">
                <a:solidFill>
                  <a:schemeClr val="tx1"/>
                </a:solidFill>
                <a:latin typeface="Bahnschrift Condensed" panose="020B0502040204020203" pitchFamily="34" charset="0"/>
              </a:rPr>
              <a:t> </a:t>
            </a:r>
            <a:r>
              <a:rPr lang="en-US" dirty="0" err="1">
                <a:solidFill>
                  <a:schemeClr val="tx1"/>
                </a:solidFill>
                <a:latin typeface="Bahnschrift Condensed" panose="020B0502040204020203" pitchFamily="34" charset="0"/>
              </a:rPr>
              <a:t>tdk</a:t>
            </a:r>
            <a:r>
              <a:rPr lang="en-US" dirty="0">
                <a:solidFill>
                  <a:schemeClr val="tx1"/>
                </a:solidFill>
                <a:latin typeface="Bahnschrift Condensed" panose="020B0502040204020203" pitchFamily="34" charset="0"/>
              </a:rPr>
              <a:t> bias </a:t>
            </a:r>
            <a:r>
              <a:rPr lang="en-US" dirty="0" err="1">
                <a:solidFill>
                  <a:schemeClr val="tx1"/>
                </a:solidFill>
                <a:latin typeface="Bahnschrift Condensed" panose="020B0502040204020203" pitchFamily="34" charset="0"/>
              </a:rPr>
              <a:t>membayar</a:t>
            </a:r>
            <a:r>
              <a:rPr lang="en-US" dirty="0">
                <a:solidFill>
                  <a:schemeClr val="tx1"/>
                </a:solidFill>
                <a:latin typeface="Bahnschrift Condensed" panose="020B0502040204020203" pitchFamily="34" charset="0"/>
              </a:rPr>
              <a:t> utang </a:t>
            </a:r>
            <a:r>
              <a:rPr lang="en-US" dirty="0" err="1">
                <a:solidFill>
                  <a:schemeClr val="tx1"/>
                </a:solidFill>
                <a:latin typeface="Bahnschrift Condensed" panose="020B0502040204020203" pitchFamily="34" charset="0"/>
              </a:rPr>
              <a:t>tersebut</a:t>
            </a:r>
            <a:r>
              <a:rPr lang="en-US" dirty="0">
                <a:solidFill>
                  <a:schemeClr val="tx1"/>
                </a:solidFill>
                <a:latin typeface="Bahnschrift Condensed" panose="020B0502040204020203" pitchFamily="34" charset="0"/>
              </a:rPr>
              <a:t> </a:t>
            </a:r>
            <a:r>
              <a:rPr lang="en-US" dirty="0" err="1">
                <a:solidFill>
                  <a:schemeClr val="tx1"/>
                </a:solidFill>
                <a:latin typeface="Bahnschrift Condensed" panose="020B0502040204020203" pitchFamily="34" charset="0"/>
              </a:rPr>
              <a:t>maka</a:t>
            </a:r>
            <a:r>
              <a:rPr lang="en-US" dirty="0">
                <a:solidFill>
                  <a:schemeClr val="tx1"/>
                </a:solidFill>
                <a:latin typeface="Bahnschrift Condensed" panose="020B0502040204020203" pitchFamily="34" charset="0"/>
              </a:rPr>
              <a:t> </a:t>
            </a:r>
            <a:r>
              <a:rPr lang="en-US" dirty="0" err="1">
                <a:solidFill>
                  <a:schemeClr val="tx1"/>
                </a:solidFill>
                <a:latin typeface="Bahnschrift Condensed" panose="020B0502040204020203" pitchFamily="34" charset="0"/>
              </a:rPr>
              <a:t>sanksi</a:t>
            </a:r>
            <a:r>
              <a:rPr lang="en-US" dirty="0">
                <a:solidFill>
                  <a:schemeClr val="tx1"/>
                </a:solidFill>
                <a:latin typeface="Bahnschrift Condensed" panose="020B0502040204020203" pitchFamily="34" charset="0"/>
              </a:rPr>
              <a:t> </a:t>
            </a:r>
            <a:r>
              <a:rPr lang="en-US" dirty="0" err="1">
                <a:solidFill>
                  <a:schemeClr val="tx1"/>
                </a:solidFill>
                <a:latin typeface="Bahnschrift Condensed" panose="020B0502040204020203" pitchFamily="34" charset="0"/>
              </a:rPr>
              <a:t>tidak</a:t>
            </a:r>
            <a:r>
              <a:rPr lang="en-US" dirty="0">
                <a:solidFill>
                  <a:schemeClr val="tx1"/>
                </a:solidFill>
                <a:latin typeface="Bahnschrift Condensed" panose="020B0502040204020203" pitchFamily="34" charset="0"/>
              </a:rPr>
              <a:t> bias </a:t>
            </a:r>
            <a:r>
              <a:rPr lang="en-US" dirty="0" err="1">
                <a:solidFill>
                  <a:schemeClr val="tx1"/>
                </a:solidFill>
                <a:latin typeface="Bahnschrift Condensed" panose="020B0502040204020203" pitchFamily="34" charset="0"/>
              </a:rPr>
              <a:t>diberikan</a:t>
            </a:r>
            <a:r>
              <a:rPr lang="en-US" dirty="0">
                <a:solidFill>
                  <a:schemeClr val="tx1"/>
                </a:solidFill>
                <a:latin typeface="Bahnschrift Condensed" panose="020B0502040204020203" pitchFamily="34" charset="0"/>
              </a:rPr>
              <a:t> </a:t>
            </a:r>
            <a:r>
              <a:rPr lang="en-US" dirty="0" err="1">
                <a:solidFill>
                  <a:schemeClr val="tx1"/>
                </a:solidFill>
                <a:latin typeface="Bahnschrift Condensed" panose="020B0502040204020203" pitchFamily="34" charset="0"/>
              </a:rPr>
              <a:t>terhadap</a:t>
            </a:r>
            <a:r>
              <a:rPr lang="en-US" dirty="0">
                <a:solidFill>
                  <a:schemeClr val="tx1"/>
                </a:solidFill>
                <a:latin typeface="Bahnschrift Condensed" panose="020B0502040204020203" pitchFamily="34" charset="0"/>
              </a:rPr>
              <a:t> </a:t>
            </a:r>
            <a:r>
              <a:rPr lang="en-US" dirty="0" err="1">
                <a:solidFill>
                  <a:schemeClr val="tx1"/>
                </a:solidFill>
                <a:latin typeface="Bahnschrift Condensed" panose="020B0502040204020203" pitchFamily="34" charset="0"/>
              </a:rPr>
              <a:t>peminjam</a:t>
            </a:r>
            <a:r>
              <a:rPr lang="en-US" dirty="0">
                <a:solidFill>
                  <a:schemeClr val="tx1"/>
                </a:solidFill>
                <a:latin typeface="Bahnschrift Condensed" panose="020B0502040204020203" pitchFamily="34" charset="0"/>
              </a:rPr>
              <a:t>. </a:t>
            </a:r>
          </a:p>
          <a:p>
            <a:pPr>
              <a:buFont typeface="Wingdings" panose="05000000000000000000" pitchFamily="2" charset="2"/>
              <a:buChar char="q"/>
            </a:pPr>
            <a:r>
              <a:rPr lang="en-US" dirty="0" err="1">
                <a:solidFill>
                  <a:schemeClr val="tx1"/>
                </a:solidFill>
                <a:latin typeface="Bahnschrift Condensed" panose="020B0502040204020203" pitchFamily="34" charset="0"/>
              </a:rPr>
              <a:t>Peminjam</a:t>
            </a:r>
            <a:r>
              <a:rPr lang="en-US" dirty="0">
                <a:solidFill>
                  <a:schemeClr val="tx1"/>
                </a:solidFill>
                <a:latin typeface="Bahnschrift Condensed" panose="020B0502040204020203" pitchFamily="34" charset="0"/>
              </a:rPr>
              <a:t> bias </a:t>
            </a:r>
            <a:r>
              <a:rPr lang="en-US" dirty="0" err="1">
                <a:solidFill>
                  <a:schemeClr val="tx1"/>
                </a:solidFill>
                <a:latin typeface="Bahnschrift Condensed" panose="020B0502040204020203" pitchFamily="34" charset="0"/>
              </a:rPr>
              <a:t>melunasi</a:t>
            </a:r>
            <a:r>
              <a:rPr lang="en-US" dirty="0">
                <a:solidFill>
                  <a:schemeClr val="tx1"/>
                </a:solidFill>
                <a:latin typeface="Bahnschrift Condensed" panose="020B0502040204020203" pitchFamily="34" charset="0"/>
              </a:rPr>
              <a:t> </a:t>
            </a:r>
            <a:r>
              <a:rPr lang="en-US" dirty="0" err="1">
                <a:solidFill>
                  <a:schemeClr val="tx1"/>
                </a:solidFill>
                <a:latin typeface="Bahnschrift Condensed" panose="020B0502040204020203" pitchFamily="34" charset="0"/>
              </a:rPr>
              <a:t>sebagian</a:t>
            </a:r>
            <a:r>
              <a:rPr lang="en-US" dirty="0">
                <a:solidFill>
                  <a:schemeClr val="tx1"/>
                </a:solidFill>
                <a:latin typeface="Bahnschrift Condensed" panose="020B0502040204020203" pitchFamily="34" charset="0"/>
              </a:rPr>
              <a:t> </a:t>
            </a:r>
            <a:r>
              <a:rPr lang="en-US" dirty="0" err="1">
                <a:solidFill>
                  <a:schemeClr val="tx1"/>
                </a:solidFill>
                <a:latin typeface="Bahnschrift Condensed" panose="020B0502040204020203" pitchFamily="34" charset="0"/>
              </a:rPr>
              <a:t>utangnya</a:t>
            </a:r>
            <a:r>
              <a:rPr lang="en-US" dirty="0">
                <a:solidFill>
                  <a:schemeClr val="tx1"/>
                </a:solidFill>
                <a:latin typeface="Bahnschrift Condensed" panose="020B0502040204020203" pitchFamily="34" charset="0"/>
              </a:rPr>
              <a:t> </a:t>
            </a:r>
            <a:r>
              <a:rPr lang="en-US" dirty="0" err="1">
                <a:solidFill>
                  <a:schemeClr val="tx1"/>
                </a:solidFill>
                <a:latin typeface="Bahnschrift Condensed" panose="020B0502040204020203" pitchFamily="34" charset="0"/>
              </a:rPr>
              <a:t>sesuai</a:t>
            </a:r>
            <a:r>
              <a:rPr lang="en-US" dirty="0">
                <a:solidFill>
                  <a:schemeClr val="tx1"/>
                </a:solidFill>
                <a:latin typeface="Bahnschrift Condensed" panose="020B0502040204020203" pitchFamily="34" charset="0"/>
              </a:rPr>
              <a:t> </a:t>
            </a:r>
            <a:r>
              <a:rPr lang="en-US" dirty="0" err="1">
                <a:solidFill>
                  <a:schemeClr val="tx1"/>
                </a:solidFill>
                <a:latin typeface="Bahnschrift Condensed" panose="020B0502040204020203" pitchFamily="34" charset="0"/>
              </a:rPr>
              <a:t>dengan</a:t>
            </a:r>
            <a:r>
              <a:rPr lang="en-US" dirty="0">
                <a:solidFill>
                  <a:schemeClr val="tx1"/>
                </a:solidFill>
                <a:latin typeface="Bahnschrift Condensed" panose="020B0502040204020203" pitchFamily="34" charset="0"/>
              </a:rPr>
              <a:t> </a:t>
            </a:r>
            <a:r>
              <a:rPr lang="en-US" dirty="0" err="1">
                <a:solidFill>
                  <a:schemeClr val="tx1"/>
                </a:solidFill>
                <a:latin typeface="Bahnschrift Condensed" panose="020B0502040204020203" pitchFamily="34" charset="0"/>
              </a:rPr>
              <a:t>kemauan</a:t>
            </a:r>
            <a:r>
              <a:rPr lang="en-US" dirty="0">
                <a:solidFill>
                  <a:schemeClr val="tx1"/>
                </a:solidFill>
                <a:latin typeface="Bahnschrift Condensed" panose="020B0502040204020203" pitchFamily="34" charset="0"/>
              </a:rPr>
              <a:t>/</a:t>
            </a:r>
            <a:r>
              <a:rPr lang="en-US" dirty="0" err="1">
                <a:solidFill>
                  <a:schemeClr val="tx1"/>
                </a:solidFill>
                <a:latin typeface="Bahnschrift Condensed" panose="020B0502040204020203" pitchFamily="34" charset="0"/>
              </a:rPr>
              <a:t>kemampuan</a:t>
            </a:r>
            <a:r>
              <a:rPr lang="en-US" dirty="0">
                <a:solidFill>
                  <a:schemeClr val="tx1"/>
                </a:solidFill>
                <a:latin typeface="Bahnschrift Condensed" panose="020B0502040204020203" pitchFamily="34" charset="0"/>
              </a:rPr>
              <a:t> </a:t>
            </a:r>
            <a:r>
              <a:rPr lang="en-US" dirty="0" err="1">
                <a:solidFill>
                  <a:schemeClr val="tx1"/>
                </a:solidFill>
                <a:latin typeface="Bahnschrift Condensed" panose="020B0502040204020203" pitchFamily="34" charset="0"/>
              </a:rPr>
              <a:t>peminjam</a:t>
            </a:r>
            <a:r>
              <a:rPr lang="en-US" dirty="0">
                <a:solidFill>
                  <a:schemeClr val="tx1"/>
                </a:solidFill>
                <a:latin typeface="Bahnschrift Condensed" panose="020B0502040204020203" pitchFamily="34" charset="0"/>
              </a:rPr>
              <a:t>. </a:t>
            </a:r>
            <a:r>
              <a:rPr lang="en-US" dirty="0" err="1">
                <a:solidFill>
                  <a:schemeClr val="tx1"/>
                </a:solidFill>
                <a:latin typeface="Bahnschrift Condensed" panose="020B0502040204020203" pitchFamily="34" charset="0"/>
              </a:rPr>
              <a:t>Dengan</a:t>
            </a:r>
            <a:r>
              <a:rPr lang="en-US" dirty="0">
                <a:solidFill>
                  <a:schemeClr val="tx1"/>
                </a:solidFill>
                <a:latin typeface="Bahnschrift Condensed" panose="020B0502040204020203" pitchFamily="34" charset="0"/>
              </a:rPr>
              <a:t> </a:t>
            </a:r>
            <a:r>
              <a:rPr lang="en-US" dirty="0" err="1">
                <a:solidFill>
                  <a:schemeClr val="tx1"/>
                </a:solidFill>
                <a:latin typeface="Bahnschrift Condensed" panose="020B0502040204020203" pitchFamily="34" charset="0"/>
              </a:rPr>
              <a:t>demikian</a:t>
            </a:r>
            <a:r>
              <a:rPr lang="en-US" dirty="0">
                <a:solidFill>
                  <a:schemeClr val="tx1"/>
                </a:solidFill>
                <a:latin typeface="Bahnschrift Condensed" panose="020B0502040204020203" pitchFamily="34" charset="0"/>
              </a:rPr>
              <a:t> </a:t>
            </a:r>
            <a:r>
              <a:rPr lang="en-US" dirty="0" err="1">
                <a:solidFill>
                  <a:schemeClr val="tx1"/>
                </a:solidFill>
                <a:latin typeface="Bahnschrift Condensed" panose="020B0502040204020203" pitchFamily="34" charset="0"/>
              </a:rPr>
              <a:t>pinjaman</a:t>
            </a:r>
            <a:r>
              <a:rPr lang="en-US" dirty="0">
                <a:solidFill>
                  <a:schemeClr val="tx1"/>
                </a:solidFill>
                <a:latin typeface="Bahnschrift Condensed" panose="020B0502040204020203" pitchFamily="34" charset="0"/>
              </a:rPr>
              <a:t> </a:t>
            </a:r>
            <a:r>
              <a:rPr lang="en-US" dirty="0" err="1">
                <a:solidFill>
                  <a:schemeClr val="tx1"/>
                </a:solidFill>
                <a:latin typeface="Bahnschrift Condensed" panose="020B0502040204020203" pitchFamily="34" charset="0"/>
              </a:rPr>
              <a:t>tersebut</a:t>
            </a:r>
            <a:r>
              <a:rPr lang="en-US" dirty="0">
                <a:solidFill>
                  <a:schemeClr val="tx1"/>
                </a:solidFill>
                <a:latin typeface="Bahnschrift Condensed" panose="020B0502040204020203" pitchFamily="34" charset="0"/>
              </a:rPr>
              <a:t> </a:t>
            </a:r>
            <a:r>
              <a:rPr lang="en-US" dirty="0" err="1">
                <a:solidFill>
                  <a:schemeClr val="tx1"/>
                </a:solidFill>
                <a:latin typeface="Bahnschrift Condensed" panose="020B0502040204020203" pitchFamily="34" charset="0"/>
              </a:rPr>
              <a:t>merupakan</a:t>
            </a:r>
            <a:r>
              <a:rPr lang="en-US" dirty="0">
                <a:solidFill>
                  <a:schemeClr val="tx1"/>
                </a:solidFill>
                <a:latin typeface="Bahnschrift Condensed" panose="020B0502040204020203" pitchFamily="34" charset="0"/>
              </a:rPr>
              <a:t> </a:t>
            </a:r>
            <a:r>
              <a:rPr lang="en-US" dirty="0" err="1">
                <a:solidFill>
                  <a:schemeClr val="tx1"/>
                </a:solidFill>
                <a:latin typeface="Bahnschrift Condensed" panose="020B0502040204020203" pitchFamily="34" charset="0"/>
              </a:rPr>
              <a:t>pinjaman</a:t>
            </a:r>
            <a:r>
              <a:rPr lang="en-US" dirty="0">
                <a:solidFill>
                  <a:schemeClr val="tx1"/>
                </a:solidFill>
                <a:latin typeface="Bahnschrift Condensed" panose="020B0502040204020203" pitchFamily="34" charset="0"/>
              </a:rPr>
              <a:t> </a:t>
            </a:r>
            <a:r>
              <a:rPr lang="en-US" dirty="0" err="1">
                <a:solidFill>
                  <a:schemeClr val="tx1"/>
                </a:solidFill>
                <a:latin typeface="Bahnschrift Condensed" panose="020B0502040204020203" pitchFamily="34" charset="0"/>
              </a:rPr>
              <a:t>yg</a:t>
            </a:r>
            <a:r>
              <a:rPr lang="en-US" dirty="0">
                <a:solidFill>
                  <a:schemeClr val="tx1"/>
                </a:solidFill>
                <a:latin typeface="Bahnschrift Condensed" panose="020B0502040204020203" pitchFamily="34" charset="0"/>
              </a:rPr>
              <a:t> </a:t>
            </a:r>
            <a:r>
              <a:rPr lang="en-US" dirty="0" err="1">
                <a:solidFill>
                  <a:schemeClr val="tx1"/>
                </a:solidFill>
                <a:latin typeface="Bahnschrift Condensed" panose="020B0502040204020203" pitchFamily="34" charset="0"/>
              </a:rPr>
              <a:t>bermanfaat</a:t>
            </a:r>
            <a:r>
              <a:rPr lang="en-US" dirty="0">
                <a:solidFill>
                  <a:schemeClr val="tx1"/>
                </a:solidFill>
                <a:latin typeface="Bahnschrift Condensed" panose="020B0502040204020203" pitchFamily="34" charset="0"/>
              </a:rPr>
              <a:t> </a:t>
            </a:r>
            <a:r>
              <a:rPr lang="en-US" dirty="0" err="1">
                <a:solidFill>
                  <a:schemeClr val="tx1"/>
                </a:solidFill>
                <a:latin typeface="Bahnschrift Condensed" panose="020B0502040204020203" pitchFamily="34" charset="0"/>
              </a:rPr>
              <a:t>bantuan</a:t>
            </a:r>
            <a:endParaRPr lang="en-US" dirty="0">
              <a:solidFill>
                <a:schemeClr val="tx1"/>
              </a:solidFill>
              <a:latin typeface="Bahnschrift Condensed" panose="020B0502040204020203" pitchFamily="34" charset="0"/>
            </a:endParaRPr>
          </a:p>
          <a:p>
            <a:pPr>
              <a:buFont typeface="Wingdings" panose="05000000000000000000" pitchFamily="2" charset="2"/>
              <a:buChar char="q"/>
            </a:pPr>
            <a:r>
              <a:rPr lang="en-US" dirty="0">
                <a:solidFill>
                  <a:schemeClr val="tx1"/>
                </a:solidFill>
                <a:latin typeface="Bahnschrift Condensed" panose="020B0502040204020203" pitchFamily="34" charset="0"/>
              </a:rPr>
              <a:t>Pada </a:t>
            </a:r>
            <a:r>
              <a:rPr lang="en-US" dirty="0" err="1">
                <a:solidFill>
                  <a:schemeClr val="tx1"/>
                </a:solidFill>
                <a:latin typeface="Bahnschrift Condensed" panose="020B0502040204020203" pitchFamily="34" charset="0"/>
              </a:rPr>
              <a:t>dasarnya</a:t>
            </a:r>
            <a:r>
              <a:rPr lang="en-US" dirty="0">
                <a:solidFill>
                  <a:schemeClr val="tx1"/>
                </a:solidFill>
                <a:latin typeface="Bahnschrift Condensed" panose="020B0502040204020203" pitchFamily="34" charset="0"/>
              </a:rPr>
              <a:t> </a:t>
            </a:r>
            <a:r>
              <a:rPr lang="en-US" dirty="0" err="1">
                <a:solidFill>
                  <a:schemeClr val="tx1"/>
                </a:solidFill>
                <a:latin typeface="Bahnschrift Condensed" panose="020B0502040204020203" pitchFamily="34" charset="0"/>
              </a:rPr>
              <a:t>operasi</a:t>
            </a:r>
            <a:r>
              <a:rPr lang="en-US" dirty="0">
                <a:solidFill>
                  <a:schemeClr val="tx1"/>
                </a:solidFill>
                <a:latin typeface="Bahnschrift Condensed" panose="020B0502040204020203" pitchFamily="34" charset="0"/>
              </a:rPr>
              <a:t> bank </a:t>
            </a:r>
            <a:r>
              <a:rPr lang="en-US" dirty="0" err="1">
                <a:solidFill>
                  <a:schemeClr val="tx1"/>
                </a:solidFill>
                <a:latin typeface="Bahnschrift Condensed" panose="020B0502040204020203" pitchFamily="34" charset="0"/>
              </a:rPr>
              <a:t>bagi</a:t>
            </a:r>
            <a:r>
              <a:rPr lang="en-US" dirty="0">
                <a:solidFill>
                  <a:schemeClr val="tx1"/>
                </a:solidFill>
                <a:latin typeface="Bahnschrift Condensed" panose="020B0502040204020203" pitchFamily="34" charset="0"/>
              </a:rPr>
              <a:t> </a:t>
            </a:r>
            <a:r>
              <a:rPr lang="en-US" dirty="0" err="1">
                <a:solidFill>
                  <a:schemeClr val="tx1"/>
                </a:solidFill>
                <a:latin typeface="Bahnschrift Condensed" panose="020B0502040204020203" pitchFamily="34" charset="0"/>
              </a:rPr>
              <a:t>hasil</a:t>
            </a:r>
            <a:r>
              <a:rPr lang="en-US" dirty="0">
                <a:solidFill>
                  <a:schemeClr val="tx1"/>
                </a:solidFill>
                <a:latin typeface="Bahnschrift Condensed" panose="020B0502040204020203" pitchFamily="34" charset="0"/>
              </a:rPr>
              <a:t> </a:t>
            </a:r>
            <a:r>
              <a:rPr lang="en-US" dirty="0" err="1">
                <a:solidFill>
                  <a:schemeClr val="tx1"/>
                </a:solidFill>
                <a:latin typeface="Bahnschrift Condensed" panose="020B0502040204020203" pitchFamily="34" charset="0"/>
              </a:rPr>
              <a:t>sama</a:t>
            </a:r>
            <a:r>
              <a:rPr lang="en-US" dirty="0">
                <a:solidFill>
                  <a:schemeClr val="tx1"/>
                </a:solidFill>
                <a:latin typeface="Bahnschrift Condensed" panose="020B0502040204020203" pitchFamily="34" charset="0"/>
              </a:rPr>
              <a:t> dg </a:t>
            </a:r>
            <a:r>
              <a:rPr lang="en-US" dirty="0" err="1">
                <a:solidFill>
                  <a:schemeClr val="tx1"/>
                </a:solidFill>
                <a:latin typeface="Bahnschrift Condensed" panose="020B0502040204020203" pitchFamily="34" charset="0"/>
              </a:rPr>
              <a:t>operasi</a:t>
            </a:r>
            <a:r>
              <a:rPr lang="en-US" dirty="0">
                <a:solidFill>
                  <a:schemeClr val="tx1"/>
                </a:solidFill>
                <a:latin typeface="Bahnschrift Condensed" panose="020B0502040204020203" pitchFamily="34" charset="0"/>
              </a:rPr>
              <a:t> </a:t>
            </a:r>
            <a:r>
              <a:rPr lang="en-US" dirty="0" err="1">
                <a:solidFill>
                  <a:schemeClr val="tx1"/>
                </a:solidFill>
                <a:latin typeface="Bahnschrift Condensed" panose="020B0502040204020203" pitchFamily="34" charset="0"/>
              </a:rPr>
              <a:t>banl</a:t>
            </a:r>
            <a:r>
              <a:rPr lang="en-US" dirty="0">
                <a:solidFill>
                  <a:schemeClr val="tx1"/>
                </a:solidFill>
                <a:latin typeface="Bahnschrift Condensed" panose="020B0502040204020203" pitchFamily="34" charset="0"/>
              </a:rPr>
              <a:t> pada </a:t>
            </a:r>
            <a:r>
              <a:rPr lang="en-US" dirty="0" err="1">
                <a:solidFill>
                  <a:schemeClr val="tx1"/>
                </a:solidFill>
                <a:latin typeface="Bahnschrift Condensed" panose="020B0502040204020203" pitchFamily="34" charset="0"/>
              </a:rPr>
              <a:t>umumnya</a:t>
            </a:r>
            <a:r>
              <a:rPr lang="en-US" dirty="0">
                <a:solidFill>
                  <a:schemeClr val="tx1"/>
                </a:solidFill>
                <a:latin typeface="Bahnschrift Condensed" panose="020B0502040204020203" pitchFamily="34" charset="0"/>
              </a:rPr>
              <a:t>. Bank Islam </a:t>
            </a:r>
            <a:r>
              <a:rPr lang="en-US" dirty="0" err="1">
                <a:solidFill>
                  <a:schemeClr val="tx1"/>
                </a:solidFill>
                <a:latin typeface="Bahnschrift Condensed" panose="020B0502040204020203" pitchFamily="34" charset="0"/>
              </a:rPr>
              <a:t>menarik</a:t>
            </a:r>
            <a:r>
              <a:rPr lang="en-US" dirty="0">
                <a:solidFill>
                  <a:schemeClr val="tx1"/>
                </a:solidFill>
                <a:latin typeface="Bahnschrift Condensed" panose="020B0502040204020203" pitchFamily="34" charset="0"/>
              </a:rPr>
              <a:t> </a:t>
            </a:r>
            <a:r>
              <a:rPr lang="en-US" dirty="0" err="1">
                <a:solidFill>
                  <a:schemeClr val="tx1"/>
                </a:solidFill>
                <a:latin typeface="Bahnschrift Condensed" panose="020B0502040204020203" pitchFamily="34" charset="0"/>
              </a:rPr>
              <a:t>deposito</a:t>
            </a:r>
            <a:r>
              <a:rPr lang="en-US" dirty="0">
                <a:solidFill>
                  <a:schemeClr val="tx1"/>
                </a:solidFill>
                <a:latin typeface="Bahnschrift Condensed" panose="020B0502040204020203" pitchFamily="34" charset="0"/>
              </a:rPr>
              <a:t> </a:t>
            </a:r>
            <a:r>
              <a:rPr lang="en-US" dirty="0" err="1">
                <a:solidFill>
                  <a:schemeClr val="tx1"/>
                </a:solidFill>
                <a:latin typeface="Bahnschrift Condensed" panose="020B0502040204020203" pitchFamily="34" charset="0"/>
              </a:rPr>
              <a:t>atau</a:t>
            </a:r>
            <a:r>
              <a:rPr lang="en-US" dirty="0">
                <a:solidFill>
                  <a:schemeClr val="tx1"/>
                </a:solidFill>
                <a:latin typeface="Bahnschrift Condensed" panose="020B0502040204020203" pitchFamily="34" charset="0"/>
              </a:rPr>
              <a:t> </a:t>
            </a:r>
            <a:r>
              <a:rPr lang="en-US" dirty="0" err="1">
                <a:solidFill>
                  <a:schemeClr val="tx1"/>
                </a:solidFill>
                <a:latin typeface="Bahnschrift Condensed" panose="020B0502040204020203" pitchFamily="34" charset="0"/>
              </a:rPr>
              <a:t>tabungan</a:t>
            </a:r>
            <a:r>
              <a:rPr lang="en-US" dirty="0">
                <a:solidFill>
                  <a:schemeClr val="tx1"/>
                </a:solidFill>
                <a:latin typeface="Bahnschrift Condensed" panose="020B0502040204020203" pitchFamily="34" charset="0"/>
              </a:rPr>
              <a:t> </a:t>
            </a:r>
            <a:r>
              <a:rPr lang="en-US" dirty="0" err="1">
                <a:solidFill>
                  <a:schemeClr val="tx1"/>
                </a:solidFill>
                <a:latin typeface="Bahnschrift Condensed" panose="020B0502040204020203" pitchFamily="34" charset="0"/>
              </a:rPr>
              <a:t>dari</a:t>
            </a:r>
            <a:r>
              <a:rPr lang="en-US" dirty="0">
                <a:solidFill>
                  <a:schemeClr val="tx1"/>
                </a:solidFill>
                <a:latin typeface="Bahnschrift Condensed" panose="020B0502040204020203" pitchFamily="34" charset="0"/>
              </a:rPr>
              <a:t> </a:t>
            </a:r>
            <a:r>
              <a:rPr lang="en-US" dirty="0" err="1">
                <a:solidFill>
                  <a:schemeClr val="tx1"/>
                </a:solidFill>
                <a:latin typeface="Bahnschrift Condensed" panose="020B0502040204020203" pitchFamily="34" charset="0"/>
              </a:rPr>
              <a:t>masyarakat</a:t>
            </a:r>
            <a:r>
              <a:rPr lang="en-US" dirty="0">
                <a:solidFill>
                  <a:schemeClr val="tx1"/>
                </a:solidFill>
                <a:latin typeface="Bahnschrift Condensed" panose="020B0502040204020203" pitchFamily="34" charset="0"/>
              </a:rPr>
              <a:t> dan </a:t>
            </a:r>
            <a:r>
              <a:rPr lang="en-US" dirty="0" err="1">
                <a:solidFill>
                  <a:schemeClr val="tx1"/>
                </a:solidFill>
                <a:latin typeface="Bahnschrift Condensed" panose="020B0502040204020203" pitchFamily="34" charset="0"/>
              </a:rPr>
              <a:t>menyalurkan</a:t>
            </a:r>
            <a:r>
              <a:rPr lang="en-US" dirty="0">
                <a:solidFill>
                  <a:schemeClr val="tx1"/>
                </a:solidFill>
                <a:latin typeface="Bahnschrift Condensed" panose="020B0502040204020203" pitchFamily="34" charset="0"/>
              </a:rPr>
              <a:t> dana </a:t>
            </a:r>
            <a:r>
              <a:rPr lang="en-US" dirty="0" err="1">
                <a:solidFill>
                  <a:schemeClr val="tx1"/>
                </a:solidFill>
                <a:latin typeface="Bahnschrift Condensed" panose="020B0502040204020203" pitchFamily="34" charset="0"/>
              </a:rPr>
              <a:t>tersebut</a:t>
            </a:r>
            <a:r>
              <a:rPr lang="en-US" dirty="0">
                <a:solidFill>
                  <a:schemeClr val="tx1"/>
                </a:solidFill>
                <a:latin typeface="Bahnschrift Condensed" panose="020B0502040204020203" pitchFamily="34" charset="0"/>
              </a:rPr>
              <a:t> </a:t>
            </a:r>
            <a:r>
              <a:rPr lang="en-US" dirty="0" err="1">
                <a:solidFill>
                  <a:schemeClr val="tx1"/>
                </a:solidFill>
                <a:latin typeface="Bahnschrift Condensed" panose="020B0502040204020203" pitchFamily="34" charset="0"/>
              </a:rPr>
              <a:t>ke</a:t>
            </a:r>
            <a:r>
              <a:rPr lang="en-US" dirty="0">
                <a:solidFill>
                  <a:schemeClr val="tx1"/>
                </a:solidFill>
                <a:latin typeface="Bahnschrift Condensed" panose="020B0502040204020203" pitchFamily="34" charset="0"/>
              </a:rPr>
              <a:t> </a:t>
            </a:r>
            <a:r>
              <a:rPr lang="en-US" dirty="0" err="1">
                <a:solidFill>
                  <a:schemeClr val="tx1"/>
                </a:solidFill>
                <a:latin typeface="Bahnschrift Condensed" panose="020B0502040204020203" pitchFamily="34" charset="0"/>
              </a:rPr>
              <a:t>pihak-pihak</a:t>
            </a:r>
            <a:r>
              <a:rPr lang="en-US" dirty="0">
                <a:solidFill>
                  <a:schemeClr val="tx1"/>
                </a:solidFill>
                <a:latin typeface="Bahnschrift Condensed" panose="020B0502040204020203" pitchFamily="34" charset="0"/>
              </a:rPr>
              <a:t> </a:t>
            </a:r>
            <a:r>
              <a:rPr lang="en-US" dirty="0" err="1">
                <a:solidFill>
                  <a:schemeClr val="tx1"/>
                </a:solidFill>
                <a:latin typeface="Bahnschrift Condensed" panose="020B0502040204020203" pitchFamily="34" charset="0"/>
              </a:rPr>
              <a:t>yg</a:t>
            </a:r>
            <a:r>
              <a:rPr lang="en-US" dirty="0">
                <a:solidFill>
                  <a:schemeClr val="tx1"/>
                </a:solidFill>
                <a:latin typeface="Bahnschrift Condensed" panose="020B0502040204020203" pitchFamily="34" charset="0"/>
              </a:rPr>
              <a:t> </a:t>
            </a:r>
            <a:r>
              <a:rPr lang="en-US" dirty="0" err="1">
                <a:solidFill>
                  <a:schemeClr val="tx1"/>
                </a:solidFill>
                <a:latin typeface="Bahnschrift Condensed" panose="020B0502040204020203" pitchFamily="34" charset="0"/>
              </a:rPr>
              <a:t>memerlukan</a:t>
            </a:r>
            <a:r>
              <a:rPr lang="en-US" dirty="0">
                <a:solidFill>
                  <a:schemeClr val="tx1"/>
                </a:solidFill>
                <a:latin typeface="Bahnschrift Condensed" panose="020B0502040204020203" pitchFamily="34" charset="0"/>
              </a:rPr>
              <a:t>. </a:t>
            </a:r>
            <a:r>
              <a:rPr lang="en-US" dirty="0" err="1">
                <a:solidFill>
                  <a:schemeClr val="tx1"/>
                </a:solidFill>
                <a:latin typeface="Bahnschrift Condensed" panose="020B0502040204020203" pitchFamily="34" charset="0"/>
              </a:rPr>
              <a:t>Hanya</a:t>
            </a:r>
            <a:r>
              <a:rPr lang="en-US" dirty="0">
                <a:solidFill>
                  <a:schemeClr val="tx1"/>
                </a:solidFill>
                <a:latin typeface="Bahnschrift Condensed" panose="020B0502040204020203" pitchFamily="34" charset="0"/>
              </a:rPr>
              <a:t> </a:t>
            </a:r>
            <a:r>
              <a:rPr lang="en-US" dirty="0" err="1">
                <a:solidFill>
                  <a:schemeClr val="tx1"/>
                </a:solidFill>
                <a:latin typeface="Bahnschrift Condensed" panose="020B0502040204020203" pitchFamily="34" charset="0"/>
              </a:rPr>
              <a:t>saja</a:t>
            </a:r>
            <a:r>
              <a:rPr lang="en-US" dirty="0">
                <a:solidFill>
                  <a:schemeClr val="tx1"/>
                </a:solidFill>
                <a:latin typeface="Bahnschrift Condensed" panose="020B0502040204020203" pitchFamily="34" charset="0"/>
              </a:rPr>
              <a:t> </a:t>
            </a:r>
            <a:r>
              <a:rPr lang="en-US" dirty="0" err="1">
                <a:solidFill>
                  <a:schemeClr val="tx1"/>
                </a:solidFill>
                <a:latin typeface="Bahnschrift Condensed" panose="020B0502040204020203" pitchFamily="34" charset="0"/>
              </a:rPr>
              <a:t>prinsip-prinsip</a:t>
            </a:r>
            <a:r>
              <a:rPr lang="en-US" dirty="0">
                <a:solidFill>
                  <a:schemeClr val="tx1"/>
                </a:solidFill>
                <a:latin typeface="Bahnschrift Condensed" panose="020B0502040204020203" pitchFamily="34" charset="0"/>
              </a:rPr>
              <a:t> </a:t>
            </a:r>
            <a:r>
              <a:rPr lang="en-US" dirty="0" err="1">
                <a:solidFill>
                  <a:schemeClr val="tx1"/>
                </a:solidFill>
                <a:latin typeface="Bahnschrift Condensed" panose="020B0502040204020203" pitchFamily="34" charset="0"/>
              </a:rPr>
              <a:t>syariat</a:t>
            </a:r>
            <a:r>
              <a:rPr lang="en-US" dirty="0">
                <a:solidFill>
                  <a:schemeClr val="tx1"/>
                </a:solidFill>
                <a:latin typeface="Bahnschrift Condensed" panose="020B0502040204020203" pitchFamily="34" charset="0"/>
              </a:rPr>
              <a:t> Islam </a:t>
            </a:r>
            <a:r>
              <a:rPr lang="en-US" dirty="0" err="1">
                <a:solidFill>
                  <a:schemeClr val="tx1"/>
                </a:solidFill>
                <a:latin typeface="Bahnschrift Condensed" panose="020B0502040204020203" pitchFamily="34" charset="0"/>
              </a:rPr>
              <a:t>digunakan</a:t>
            </a:r>
            <a:r>
              <a:rPr lang="en-US" dirty="0">
                <a:solidFill>
                  <a:schemeClr val="tx1"/>
                </a:solidFill>
                <a:latin typeface="Bahnschrift Condensed" panose="020B0502040204020203" pitchFamily="34" charset="0"/>
              </a:rPr>
              <a:t> </a:t>
            </a:r>
            <a:r>
              <a:rPr lang="en-US" dirty="0" err="1">
                <a:solidFill>
                  <a:schemeClr val="tx1"/>
                </a:solidFill>
                <a:latin typeface="Bahnschrift Condensed" panose="020B0502040204020203" pitchFamily="34" charset="0"/>
              </a:rPr>
              <a:t>untuk</a:t>
            </a:r>
            <a:r>
              <a:rPr lang="en-US" dirty="0">
                <a:solidFill>
                  <a:schemeClr val="tx1"/>
                </a:solidFill>
                <a:latin typeface="Bahnschrift Condensed" panose="020B0502040204020203" pitchFamily="34" charset="0"/>
              </a:rPr>
              <a:t> </a:t>
            </a:r>
            <a:r>
              <a:rPr lang="en-US" dirty="0" err="1">
                <a:solidFill>
                  <a:schemeClr val="tx1"/>
                </a:solidFill>
                <a:latin typeface="Bahnschrift Condensed" panose="020B0502040204020203" pitchFamily="34" charset="0"/>
              </a:rPr>
              <a:t>menarik</a:t>
            </a:r>
            <a:r>
              <a:rPr lang="en-US" dirty="0">
                <a:solidFill>
                  <a:schemeClr val="tx1"/>
                </a:solidFill>
                <a:latin typeface="Bahnschrift Condensed" panose="020B0502040204020203" pitchFamily="34" charset="0"/>
              </a:rPr>
              <a:t> </a:t>
            </a:r>
            <a:r>
              <a:rPr lang="en-US" dirty="0" err="1">
                <a:solidFill>
                  <a:schemeClr val="tx1"/>
                </a:solidFill>
                <a:latin typeface="Bahnschrift Condensed" panose="020B0502040204020203" pitchFamily="34" charset="0"/>
              </a:rPr>
              <a:t>atau</a:t>
            </a:r>
            <a:r>
              <a:rPr lang="en-US" dirty="0">
                <a:solidFill>
                  <a:schemeClr val="tx1"/>
                </a:solidFill>
                <a:latin typeface="Bahnschrift Condensed" panose="020B0502040204020203" pitchFamily="34" charset="0"/>
              </a:rPr>
              <a:t> </a:t>
            </a:r>
            <a:r>
              <a:rPr lang="en-US" dirty="0" err="1">
                <a:solidFill>
                  <a:schemeClr val="tx1"/>
                </a:solidFill>
                <a:latin typeface="Bahnschrift Condensed" panose="020B0502040204020203" pitchFamily="34" charset="0"/>
              </a:rPr>
              <a:t>menyalurkan</a:t>
            </a:r>
            <a:r>
              <a:rPr lang="en-US" dirty="0">
                <a:solidFill>
                  <a:schemeClr val="tx1"/>
                </a:solidFill>
                <a:latin typeface="Bahnschrift Condensed" panose="020B0502040204020203" pitchFamily="34" charset="0"/>
              </a:rPr>
              <a:t> dana.</a:t>
            </a:r>
            <a:endParaRPr lang="en-ID" dirty="0">
              <a:solidFill>
                <a:schemeClr val="tx1"/>
              </a:solidFill>
              <a:latin typeface="Bahnschrift Condensed" panose="020B0502040204020203" pitchFamily="34" charset="0"/>
            </a:endParaRPr>
          </a:p>
        </p:txBody>
      </p:sp>
    </p:spTree>
    <p:extLst>
      <p:ext uri="{BB962C8B-B14F-4D97-AF65-F5344CB8AC3E}">
        <p14:creationId xmlns:p14="http://schemas.microsoft.com/office/powerpoint/2010/main" val="19744717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E7DE012F-2E95-4EC4-B865-F47BE8EC6496}"/>
              </a:ext>
            </a:extLst>
          </p:cNvPr>
          <p:cNvSpPr>
            <a:spLocks noGrp="1"/>
          </p:cNvSpPr>
          <p:nvPr>
            <p:ph type="sldNum" sz="quarter" idx="12"/>
          </p:nvPr>
        </p:nvSpPr>
        <p:spPr/>
        <p:txBody>
          <a:bodyPr/>
          <a:lstStyle/>
          <a:p>
            <a:fld id="{B38049E5-7B53-4E85-8972-7D6C4BCE5BB9}" type="slidenum">
              <a:rPr lang="en-US" noProof="0" smtClean="0"/>
              <a:t>33</a:t>
            </a:fld>
            <a:endParaRPr lang="en-US" noProof="0" dirty="0"/>
          </a:p>
        </p:txBody>
      </p:sp>
      <p:sp>
        <p:nvSpPr>
          <p:cNvPr id="7" name="Rectangle 6">
            <a:extLst>
              <a:ext uri="{FF2B5EF4-FFF2-40B4-BE49-F238E27FC236}">
                <a16:creationId xmlns:a16="http://schemas.microsoft.com/office/drawing/2014/main" xmlns="" id="{4E4BED70-A540-4CAB-BD71-9045C3E93E1E}"/>
              </a:ext>
            </a:extLst>
          </p:cNvPr>
          <p:cNvSpPr/>
          <p:nvPr/>
        </p:nvSpPr>
        <p:spPr>
          <a:xfrm>
            <a:off x="6781606" y="256433"/>
            <a:ext cx="5212080" cy="6219706"/>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D"/>
          </a:p>
        </p:txBody>
      </p:sp>
      <p:pic>
        <p:nvPicPr>
          <p:cNvPr id="8" name="Picture 4">
            <a:extLst>
              <a:ext uri="{FF2B5EF4-FFF2-40B4-BE49-F238E27FC236}">
                <a16:creationId xmlns:a16="http://schemas.microsoft.com/office/drawing/2014/main" xmlns="" id="{7944FF6F-DFBD-4FDD-99D1-B6DF8AE363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3975" y="2691069"/>
            <a:ext cx="4835671" cy="382061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AB086E60-93D7-459D-8847-C832E0091527}"/>
              </a:ext>
            </a:extLst>
          </p:cNvPr>
          <p:cNvSpPr>
            <a:spLocks noGrp="1"/>
          </p:cNvSpPr>
          <p:nvPr>
            <p:ph type="title"/>
          </p:nvPr>
        </p:nvSpPr>
        <p:spPr>
          <a:xfrm>
            <a:off x="7065646" y="847890"/>
            <a:ext cx="4644000" cy="1341602"/>
          </a:xfrm>
        </p:spPr>
        <p:txBody>
          <a:bodyPr>
            <a:normAutofit/>
          </a:bodyPr>
          <a:lstStyle/>
          <a:p>
            <a:r>
              <a:rPr lang="en-US" sz="3600" dirty="0" err="1"/>
              <a:t>Mekanisme</a:t>
            </a:r>
            <a:r>
              <a:rPr lang="en-US" sz="3600" dirty="0"/>
              <a:t> Al-</a:t>
            </a:r>
            <a:r>
              <a:rPr lang="en-US" sz="3600" dirty="0" err="1"/>
              <a:t>Qord</a:t>
            </a:r>
            <a:r>
              <a:rPr lang="en-US" sz="3600" dirty="0"/>
              <a:t> Ul-Hasan</a:t>
            </a:r>
            <a:endParaRPr lang="en-ID" sz="3600" dirty="0"/>
          </a:p>
        </p:txBody>
      </p:sp>
      <p:sp>
        <p:nvSpPr>
          <p:cNvPr id="9" name="Content Placeholder 3">
            <a:extLst>
              <a:ext uri="{FF2B5EF4-FFF2-40B4-BE49-F238E27FC236}">
                <a16:creationId xmlns:a16="http://schemas.microsoft.com/office/drawing/2014/main" xmlns="" id="{13137256-C705-46BF-A431-CC1C88477BC1}"/>
              </a:ext>
            </a:extLst>
          </p:cNvPr>
          <p:cNvSpPr txBox="1">
            <a:spLocks/>
          </p:cNvSpPr>
          <p:nvPr/>
        </p:nvSpPr>
        <p:spPr>
          <a:xfrm>
            <a:off x="6642763" y="275285"/>
            <a:ext cx="4997666" cy="3387276"/>
          </a:xfrm>
          <a:prstGeom prst="rect">
            <a:avLst/>
          </a:prstGeom>
        </p:spPr>
        <p:txBody>
          <a:bodyPr vert="horz" lIns="91440" tIns="45720" rIns="91440" bIns="45720" rtlCol="0">
            <a:noAutofit/>
          </a:bodyPr>
          <a:lstStyle>
            <a:lvl1pPr marL="285750" indent="-285750" algn="l" defTabSz="914400" rtl="0" eaLnBrk="1" latinLnBrk="0" hangingPunct="1">
              <a:lnSpc>
                <a:spcPct val="100000"/>
              </a:lnSpc>
              <a:spcBef>
                <a:spcPts val="0"/>
              </a:spcBef>
              <a:spcAft>
                <a:spcPts val="0"/>
              </a:spcAft>
              <a:buFont typeface="Arial" panose="020B0604020202020204" pitchFamily="34" charset="0"/>
              <a:buChar char="•"/>
              <a:defRPr sz="1800" kern="1200" baseline="0">
                <a:solidFill>
                  <a:schemeClr val="tx2"/>
                </a:solidFill>
                <a:latin typeface="+mn-lt"/>
                <a:ea typeface="+mn-ea"/>
                <a:cs typeface="+mn-cs"/>
              </a:defRPr>
            </a:lvl1pPr>
            <a:lvl2pPr marL="457200" indent="0" algn="l" defTabSz="914400" rtl="0" eaLnBrk="1" latinLnBrk="0" hangingPunct="1">
              <a:lnSpc>
                <a:spcPct val="94000"/>
              </a:lnSpc>
              <a:spcBef>
                <a:spcPts val="500"/>
              </a:spcBef>
              <a:spcAft>
                <a:spcPts val="200"/>
              </a:spcAft>
              <a:buFont typeface="Arial" panose="020B0604020202020204" pitchFamily="34" charset="0"/>
              <a:buNone/>
              <a:defRPr sz="1400" i="1" kern="1200" baseline="0">
                <a:solidFill>
                  <a:schemeClr val="tx2"/>
                </a:solidFill>
                <a:latin typeface="+mn-lt"/>
                <a:ea typeface="+mn-ea"/>
                <a:cs typeface="+mn-cs"/>
              </a:defRPr>
            </a:lvl2pPr>
            <a:lvl3pPr marL="914400" indent="0" algn="l" defTabSz="914400" rtl="0" eaLnBrk="1" latinLnBrk="0" hangingPunct="1">
              <a:lnSpc>
                <a:spcPct val="94000"/>
              </a:lnSpc>
              <a:spcBef>
                <a:spcPts val="500"/>
              </a:spcBef>
              <a:spcAft>
                <a:spcPts val="200"/>
              </a:spcAft>
              <a:buFont typeface="Arial" panose="020B0604020202020204" pitchFamily="34" charset="0"/>
              <a:buNone/>
              <a:defRPr sz="1200" kern="1200" baseline="0">
                <a:solidFill>
                  <a:schemeClr val="tx2"/>
                </a:solidFill>
                <a:latin typeface="+mn-lt"/>
                <a:ea typeface="+mn-ea"/>
                <a:cs typeface="+mn-cs"/>
              </a:defRPr>
            </a:lvl3pPr>
            <a:lvl4pPr marL="1371600" indent="0" algn="l" defTabSz="914400" rtl="0" eaLnBrk="1" latinLnBrk="0" hangingPunct="1">
              <a:lnSpc>
                <a:spcPct val="94000"/>
              </a:lnSpc>
              <a:spcBef>
                <a:spcPts val="500"/>
              </a:spcBef>
              <a:spcAft>
                <a:spcPts val="200"/>
              </a:spcAft>
              <a:buFont typeface="Arial" panose="020B0604020202020204" pitchFamily="34" charset="0"/>
              <a:buNone/>
              <a:defRPr sz="1000" i="1" kern="1200" baseline="0">
                <a:solidFill>
                  <a:schemeClr val="tx2"/>
                </a:solidFill>
                <a:latin typeface="+mn-lt"/>
                <a:ea typeface="+mn-ea"/>
                <a:cs typeface="+mn-cs"/>
              </a:defRPr>
            </a:lvl4pPr>
            <a:lvl5pPr marL="1828800" indent="0" algn="l" defTabSz="914400" rtl="0" eaLnBrk="1" latinLnBrk="0" hangingPunct="1">
              <a:lnSpc>
                <a:spcPct val="94000"/>
              </a:lnSpc>
              <a:spcBef>
                <a:spcPts val="500"/>
              </a:spcBef>
              <a:spcAft>
                <a:spcPts val="200"/>
              </a:spcAft>
              <a:buFont typeface="Arial" panose="020B0604020202020204" pitchFamily="34" charset="0"/>
              <a:buNone/>
              <a:defRPr sz="1000" kern="1200" baseline="0">
                <a:solidFill>
                  <a:schemeClr val="tx2"/>
                </a:solidFill>
                <a:latin typeface="+mn-lt"/>
                <a:ea typeface="+mn-ea"/>
                <a:cs typeface="+mn-cs"/>
              </a:defRPr>
            </a:lvl5pPr>
            <a:lvl6pPr marL="22860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6pPr>
            <a:lvl7pPr marL="27432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7pPr>
            <a:lvl8pPr marL="32004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8pPr>
            <a:lvl9pPr marL="36576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9pPr>
          </a:lstStyle>
          <a:p>
            <a:pPr>
              <a:buFont typeface="Wingdings" panose="05000000000000000000" pitchFamily="2" charset="2"/>
              <a:buChar char="q"/>
            </a:pPr>
            <a:endParaRPr lang="en-ID" dirty="0">
              <a:solidFill>
                <a:schemeClr val="tx1"/>
              </a:solidFill>
              <a:latin typeface="Bahnschrift Condensed" panose="020B0502040204020203" pitchFamily="34" charset="0"/>
            </a:endParaRPr>
          </a:p>
        </p:txBody>
      </p:sp>
      <p:graphicFrame>
        <p:nvGraphicFramePr>
          <p:cNvPr id="10" name="Diagram 9">
            <a:extLst>
              <a:ext uri="{FF2B5EF4-FFF2-40B4-BE49-F238E27FC236}">
                <a16:creationId xmlns:a16="http://schemas.microsoft.com/office/drawing/2014/main" xmlns="" id="{42D5D4BA-0B91-4F4D-80A8-D985543805DB}"/>
              </a:ext>
            </a:extLst>
          </p:cNvPr>
          <p:cNvGraphicFramePr/>
          <p:nvPr>
            <p:extLst>
              <p:ext uri="{D42A27DB-BD31-4B8C-83A1-F6EECF244321}">
                <p14:modId xmlns:p14="http://schemas.microsoft.com/office/powerpoint/2010/main" val="720221471"/>
              </p:ext>
            </p:extLst>
          </p:nvPr>
        </p:nvGraphicFramePr>
        <p:xfrm>
          <a:off x="-858934" y="396631"/>
          <a:ext cx="8128000" cy="6010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21695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B10291-1FBB-4429-82D2-DECD0CED23AA}"/>
              </a:ext>
            </a:extLst>
          </p:cNvPr>
          <p:cNvSpPr>
            <a:spLocks noGrp="1"/>
          </p:cNvSpPr>
          <p:nvPr>
            <p:ph type="title"/>
          </p:nvPr>
        </p:nvSpPr>
        <p:spPr/>
        <p:txBody>
          <a:bodyPr>
            <a:normAutofit/>
          </a:bodyPr>
          <a:lstStyle/>
          <a:p>
            <a:r>
              <a:rPr lang="en-US" sz="3600" dirty="0"/>
              <a:t>PERKEMBANGAN BANK ISLAM DI INDONESIA</a:t>
            </a:r>
            <a:endParaRPr lang="en-ID" sz="3600" dirty="0"/>
          </a:p>
        </p:txBody>
      </p:sp>
      <p:sp>
        <p:nvSpPr>
          <p:cNvPr id="4" name="Slide Number Placeholder 3">
            <a:extLst>
              <a:ext uri="{FF2B5EF4-FFF2-40B4-BE49-F238E27FC236}">
                <a16:creationId xmlns:a16="http://schemas.microsoft.com/office/drawing/2014/main" xmlns="" id="{21C71EB0-DBCA-4F00-8E0C-8F81EC83ABD5}"/>
              </a:ext>
            </a:extLst>
          </p:cNvPr>
          <p:cNvSpPr>
            <a:spLocks noGrp="1"/>
          </p:cNvSpPr>
          <p:nvPr>
            <p:ph type="sldNum" sz="quarter" idx="12"/>
          </p:nvPr>
        </p:nvSpPr>
        <p:spPr/>
        <p:txBody>
          <a:bodyPr/>
          <a:lstStyle/>
          <a:p>
            <a:fld id="{B38049E5-7B53-4E85-8972-7D6C4BCE5BB9}" type="slidenum">
              <a:rPr lang="en-US" noProof="0" smtClean="0"/>
              <a:t>34</a:t>
            </a:fld>
            <a:endParaRPr lang="en-US" noProof="0" dirty="0"/>
          </a:p>
        </p:txBody>
      </p:sp>
      <p:sp>
        <p:nvSpPr>
          <p:cNvPr id="6" name="Text Placeholder 5">
            <a:extLst>
              <a:ext uri="{FF2B5EF4-FFF2-40B4-BE49-F238E27FC236}">
                <a16:creationId xmlns:a16="http://schemas.microsoft.com/office/drawing/2014/main" xmlns="" id="{BBD87B21-C0CC-42A6-A934-EFBD4CBCE2D5}"/>
              </a:ext>
            </a:extLst>
          </p:cNvPr>
          <p:cNvSpPr>
            <a:spLocks noGrp="1"/>
          </p:cNvSpPr>
          <p:nvPr>
            <p:ph type="body" sz="quarter" idx="14"/>
          </p:nvPr>
        </p:nvSpPr>
        <p:spPr>
          <a:xfrm>
            <a:off x="570275" y="5352418"/>
            <a:ext cx="5148000" cy="900000"/>
          </a:xfrm>
        </p:spPr>
        <p:txBody>
          <a:bodyPr/>
          <a:lstStyle/>
          <a:p>
            <a:r>
              <a:rPr lang="en-US" sz="3200" dirty="0">
                <a:solidFill>
                  <a:schemeClr val="tx2"/>
                </a:solidFill>
                <a:latin typeface="+mj-lt"/>
              </a:rPr>
              <a:t>BANK ISLAM DI INDONESIA</a:t>
            </a:r>
            <a:endParaRPr lang="en-ID" sz="3200" dirty="0">
              <a:solidFill>
                <a:schemeClr val="tx2"/>
              </a:solidFill>
              <a:latin typeface="+mj-lt"/>
            </a:endParaRPr>
          </a:p>
        </p:txBody>
      </p:sp>
      <p:pic>
        <p:nvPicPr>
          <p:cNvPr id="7" name="Picture Placeholder 6">
            <a:extLst>
              <a:ext uri="{FF2B5EF4-FFF2-40B4-BE49-F238E27FC236}">
                <a16:creationId xmlns:a16="http://schemas.microsoft.com/office/drawing/2014/main" xmlns="" id="{1557394D-B67F-4BAF-BDB3-50F5EB91BD4B}"/>
              </a:ext>
            </a:extLst>
          </p:cNvPr>
          <p:cNvPicPr>
            <a:picLocks noGrp="1" noChangeAspect="1"/>
          </p:cNvPicPr>
          <p:nvPr>
            <p:ph type="pic" sz="quarter" idx="13"/>
          </p:nvPr>
        </p:nvPicPr>
        <p:blipFill rotWithShape="1">
          <a:blip r:embed="rId2"/>
          <a:srcRect l="18639" t="28507" r="43846" b="24662"/>
          <a:stretch/>
        </p:blipFill>
        <p:spPr>
          <a:xfrm>
            <a:off x="477520" y="396240"/>
            <a:ext cx="5405120" cy="4745048"/>
          </a:xfrm>
          <a:prstGeom prst="rect">
            <a:avLst/>
          </a:prstGeom>
        </p:spPr>
      </p:pic>
      <p:sp>
        <p:nvSpPr>
          <p:cNvPr id="8" name="Content Placeholder 3">
            <a:extLst>
              <a:ext uri="{FF2B5EF4-FFF2-40B4-BE49-F238E27FC236}">
                <a16:creationId xmlns:a16="http://schemas.microsoft.com/office/drawing/2014/main" xmlns="" id="{073B9123-967B-4F8E-A6A8-3413C417FACC}"/>
              </a:ext>
            </a:extLst>
          </p:cNvPr>
          <p:cNvSpPr txBox="1">
            <a:spLocks/>
          </p:cNvSpPr>
          <p:nvPr/>
        </p:nvSpPr>
        <p:spPr>
          <a:xfrm>
            <a:off x="6930776" y="1960879"/>
            <a:ext cx="4783704" cy="3581401"/>
          </a:xfrm>
          <a:prstGeom prst="rect">
            <a:avLst/>
          </a:prstGeom>
        </p:spPr>
        <p:txBody>
          <a:bodyPr vert="horz" lIns="91440" tIns="45720" rIns="91440" bIns="45720" rtlCol="0">
            <a:noAutofit/>
          </a:bodyPr>
          <a:lstStyle>
            <a:lvl1pPr marL="285750" indent="-285750" algn="l" defTabSz="914400" rtl="0" eaLnBrk="1" latinLnBrk="0" hangingPunct="1">
              <a:lnSpc>
                <a:spcPct val="100000"/>
              </a:lnSpc>
              <a:spcBef>
                <a:spcPts val="0"/>
              </a:spcBef>
              <a:spcAft>
                <a:spcPts val="0"/>
              </a:spcAft>
              <a:buFont typeface="Arial" panose="020B0604020202020204" pitchFamily="34" charset="0"/>
              <a:buChar char="•"/>
              <a:defRPr sz="1800" kern="1200" baseline="0">
                <a:solidFill>
                  <a:schemeClr val="tx2"/>
                </a:solidFill>
                <a:latin typeface="+mn-lt"/>
                <a:ea typeface="+mn-ea"/>
                <a:cs typeface="+mn-cs"/>
              </a:defRPr>
            </a:lvl1pPr>
            <a:lvl2pPr marL="457200" indent="0" algn="l" defTabSz="914400" rtl="0" eaLnBrk="1" latinLnBrk="0" hangingPunct="1">
              <a:lnSpc>
                <a:spcPct val="94000"/>
              </a:lnSpc>
              <a:spcBef>
                <a:spcPts val="500"/>
              </a:spcBef>
              <a:spcAft>
                <a:spcPts val="200"/>
              </a:spcAft>
              <a:buFont typeface="Arial" panose="020B0604020202020204" pitchFamily="34" charset="0"/>
              <a:buNone/>
              <a:defRPr sz="1400" i="1" kern="1200" baseline="0">
                <a:solidFill>
                  <a:schemeClr val="tx2"/>
                </a:solidFill>
                <a:latin typeface="+mn-lt"/>
                <a:ea typeface="+mn-ea"/>
                <a:cs typeface="+mn-cs"/>
              </a:defRPr>
            </a:lvl2pPr>
            <a:lvl3pPr marL="914400" indent="0" algn="l" defTabSz="914400" rtl="0" eaLnBrk="1" latinLnBrk="0" hangingPunct="1">
              <a:lnSpc>
                <a:spcPct val="94000"/>
              </a:lnSpc>
              <a:spcBef>
                <a:spcPts val="500"/>
              </a:spcBef>
              <a:spcAft>
                <a:spcPts val="200"/>
              </a:spcAft>
              <a:buFont typeface="Arial" panose="020B0604020202020204" pitchFamily="34" charset="0"/>
              <a:buNone/>
              <a:defRPr sz="1200" kern="1200" baseline="0">
                <a:solidFill>
                  <a:schemeClr val="tx2"/>
                </a:solidFill>
                <a:latin typeface="+mn-lt"/>
                <a:ea typeface="+mn-ea"/>
                <a:cs typeface="+mn-cs"/>
              </a:defRPr>
            </a:lvl3pPr>
            <a:lvl4pPr marL="1371600" indent="0" algn="l" defTabSz="914400" rtl="0" eaLnBrk="1" latinLnBrk="0" hangingPunct="1">
              <a:lnSpc>
                <a:spcPct val="94000"/>
              </a:lnSpc>
              <a:spcBef>
                <a:spcPts val="500"/>
              </a:spcBef>
              <a:spcAft>
                <a:spcPts val="200"/>
              </a:spcAft>
              <a:buFont typeface="Arial" panose="020B0604020202020204" pitchFamily="34" charset="0"/>
              <a:buNone/>
              <a:defRPr sz="1000" i="1" kern="1200" baseline="0">
                <a:solidFill>
                  <a:schemeClr val="tx2"/>
                </a:solidFill>
                <a:latin typeface="+mn-lt"/>
                <a:ea typeface="+mn-ea"/>
                <a:cs typeface="+mn-cs"/>
              </a:defRPr>
            </a:lvl4pPr>
            <a:lvl5pPr marL="1828800" indent="0" algn="l" defTabSz="914400" rtl="0" eaLnBrk="1" latinLnBrk="0" hangingPunct="1">
              <a:lnSpc>
                <a:spcPct val="94000"/>
              </a:lnSpc>
              <a:spcBef>
                <a:spcPts val="500"/>
              </a:spcBef>
              <a:spcAft>
                <a:spcPts val="200"/>
              </a:spcAft>
              <a:buFont typeface="Arial" panose="020B0604020202020204" pitchFamily="34" charset="0"/>
              <a:buNone/>
              <a:defRPr sz="1000" kern="1200" baseline="0">
                <a:solidFill>
                  <a:schemeClr val="tx2"/>
                </a:solidFill>
                <a:latin typeface="+mn-lt"/>
                <a:ea typeface="+mn-ea"/>
                <a:cs typeface="+mn-cs"/>
              </a:defRPr>
            </a:lvl5pPr>
            <a:lvl6pPr marL="22860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6pPr>
            <a:lvl7pPr marL="27432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7pPr>
            <a:lvl8pPr marL="32004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8pPr>
            <a:lvl9pPr marL="36576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9pPr>
          </a:lstStyle>
          <a:p>
            <a:pPr>
              <a:buFont typeface="Wingdings" panose="05000000000000000000" pitchFamily="2" charset="2"/>
              <a:buChar char="q"/>
            </a:pPr>
            <a:r>
              <a:rPr lang="en-US" dirty="0">
                <a:latin typeface="Bahnschrift Condensed" panose="020B0502040204020203" pitchFamily="34" charset="0"/>
              </a:rPr>
              <a:t>Di Indonesia </a:t>
            </a:r>
            <a:r>
              <a:rPr lang="en-US" dirty="0" err="1">
                <a:latin typeface="Bahnschrift Condensed" panose="020B0502040204020203" pitchFamily="34" charset="0"/>
              </a:rPr>
              <a:t>saat</a:t>
            </a:r>
            <a:r>
              <a:rPr lang="en-US" dirty="0">
                <a:latin typeface="Bahnschrift Condensed" panose="020B0502040204020203" pitchFamily="34" charset="0"/>
              </a:rPr>
              <a:t> </a:t>
            </a:r>
            <a:r>
              <a:rPr lang="en-US" dirty="0" err="1">
                <a:latin typeface="Bahnschrift Condensed" panose="020B0502040204020203" pitchFamily="34" charset="0"/>
              </a:rPr>
              <a:t>ini</a:t>
            </a:r>
            <a:r>
              <a:rPr lang="en-US" dirty="0">
                <a:latin typeface="Bahnschrift Condensed" panose="020B0502040204020203" pitchFamily="34" charset="0"/>
              </a:rPr>
              <a:t> </a:t>
            </a:r>
            <a:r>
              <a:rPr lang="en-US" dirty="0" err="1">
                <a:latin typeface="Bahnschrift Condensed" panose="020B0502040204020203" pitchFamily="34" charset="0"/>
              </a:rPr>
              <a:t>sudah</a:t>
            </a:r>
            <a:r>
              <a:rPr lang="en-US" dirty="0">
                <a:latin typeface="Bahnschrift Condensed" panose="020B0502040204020203" pitchFamily="34" charset="0"/>
              </a:rPr>
              <a:t> </a:t>
            </a:r>
            <a:r>
              <a:rPr lang="en-US" dirty="0" err="1">
                <a:latin typeface="Bahnschrift Condensed" panose="020B0502040204020203" pitchFamily="34" charset="0"/>
              </a:rPr>
              <a:t>banyak</a:t>
            </a:r>
            <a:r>
              <a:rPr lang="en-US" dirty="0">
                <a:latin typeface="Bahnschrift Condensed" panose="020B0502040204020203" pitchFamily="34" charset="0"/>
              </a:rPr>
              <a:t> </a:t>
            </a:r>
            <a:r>
              <a:rPr lang="en-US" dirty="0" err="1">
                <a:latin typeface="Bahnschrift Condensed" panose="020B0502040204020203" pitchFamily="34" charset="0"/>
              </a:rPr>
              <a:t>sekali</a:t>
            </a:r>
            <a:r>
              <a:rPr lang="en-US" dirty="0">
                <a:latin typeface="Bahnschrift Condensed" panose="020B0502040204020203" pitchFamily="34" charset="0"/>
              </a:rPr>
              <a:t> </a:t>
            </a:r>
            <a:r>
              <a:rPr lang="en-US" dirty="0" err="1">
                <a:latin typeface="Bahnschrift Condensed" panose="020B0502040204020203" pitchFamily="34" charset="0"/>
              </a:rPr>
              <a:t>ditemukan</a:t>
            </a:r>
            <a:r>
              <a:rPr lang="en-US" dirty="0">
                <a:latin typeface="Bahnschrift Condensed" panose="020B0502040204020203" pitchFamily="34" charset="0"/>
              </a:rPr>
              <a:t> Bank Islam. </a:t>
            </a:r>
            <a:r>
              <a:rPr lang="en-US" dirty="0" err="1">
                <a:latin typeface="Bahnschrift Condensed" panose="020B0502040204020203" pitchFamily="34" charset="0"/>
              </a:rPr>
              <a:t>Kegiatan</a:t>
            </a:r>
            <a:r>
              <a:rPr lang="en-US" dirty="0">
                <a:latin typeface="Bahnschrift Condensed" panose="020B0502040204020203" pitchFamily="34" charset="0"/>
              </a:rPr>
              <a:t> </a:t>
            </a:r>
            <a:r>
              <a:rPr lang="en-US" dirty="0" err="1">
                <a:latin typeface="Bahnschrift Condensed" panose="020B0502040204020203" pitchFamily="34" charset="0"/>
              </a:rPr>
              <a:t>perbankan</a:t>
            </a:r>
            <a:r>
              <a:rPr lang="en-US" dirty="0">
                <a:latin typeface="Bahnschrift Condensed" panose="020B0502040204020203" pitchFamily="34" charset="0"/>
              </a:rPr>
              <a:t> </a:t>
            </a:r>
            <a:r>
              <a:rPr lang="en-US" dirty="0" err="1">
                <a:latin typeface="Bahnschrift Condensed" panose="020B0502040204020203" pitchFamily="34" charset="0"/>
              </a:rPr>
              <a:t>bernuansa</a:t>
            </a:r>
            <a:r>
              <a:rPr lang="en-US" dirty="0">
                <a:latin typeface="Bahnschrift Condensed" panose="020B0502040204020203" pitchFamily="34" charset="0"/>
              </a:rPr>
              <a:t> </a:t>
            </a:r>
            <a:r>
              <a:rPr lang="en-US" dirty="0" err="1">
                <a:latin typeface="Bahnschrift Condensed" panose="020B0502040204020203" pitchFamily="34" charset="0"/>
              </a:rPr>
              <a:t>Islami</a:t>
            </a:r>
            <a:r>
              <a:rPr lang="en-US" dirty="0">
                <a:latin typeface="Bahnschrift Condensed" panose="020B0502040204020203" pitchFamily="34" charset="0"/>
              </a:rPr>
              <a:t> </a:t>
            </a:r>
            <a:r>
              <a:rPr lang="en-US" dirty="0" err="1">
                <a:latin typeface="Bahnschrift Condensed" panose="020B0502040204020203" pitchFamily="34" charset="0"/>
              </a:rPr>
              <a:t>semakin</a:t>
            </a:r>
            <a:r>
              <a:rPr lang="en-US" dirty="0">
                <a:latin typeface="Bahnschrift Condensed" panose="020B0502040204020203" pitchFamily="34" charset="0"/>
              </a:rPr>
              <a:t> </a:t>
            </a:r>
            <a:r>
              <a:rPr lang="en-US" dirty="0" err="1">
                <a:latin typeface="Bahnschrift Condensed" panose="020B0502040204020203" pitchFamily="34" charset="0"/>
              </a:rPr>
              <a:t>banyak</a:t>
            </a:r>
            <a:r>
              <a:rPr lang="en-US" dirty="0">
                <a:latin typeface="Bahnschrift Condensed" panose="020B0502040204020203" pitchFamily="34" charset="0"/>
              </a:rPr>
              <a:t> </a:t>
            </a:r>
            <a:r>
              <a:rPr lang="en-US" dirty="0" err="1">
                <a:latin typeface="Bahnschrift Condensed" panose="020B0502040204020203" pitchFamily="34" charset="0"/>
              </a:rPr>
              <a:t>ditemukan</a:t>
            </a:r>
            <a:r>
              <a:rPr lang="en-US" dirty="0">
                <a:latin typeface="Bahnschrift Condensed" panose="020B0502040204020203" pitchFamily="34" charset="0"/>
              </a:rPr>
              <a:t> di </a:t>
            </a:r>
            <a:r>
              <a:rPr lang="en-US" dirty="0" err="1">
                <a:latin typeface="Bahnschrift Condensed" panose="020B0502040204020203" pitchFamily="34" charset="0"/>
              </a:rPr>
              <a:t>beberapa</a:t>
            </a:r>
            <a:r>
              <a:rPr lang="en-US" dirty="0">
                <a:latin typeface="Bahnschrift Condensed" panose="020B0502040204020203" pitchFamily="34" charset="0"/>
              </a:rPr>
              <a:t> </a:t>
            </a:r>
            <a:r>
              <a:rPr lang="en-US" dirty="0" err="1">
                <a:latin typeface="Bahnschrift Condensed" panose="020B0502040204020203" pitchFamily="34" charset="0"/>
              </a:rPr>
              <a:t>kota</a:t>
            </a:r>
            <a:r>
              <a:rPr lang="en-US" dirty="0">
                <a:latin typeface="Bahnschrift Condensed" panose="020B0502040204020203" pitchFamily="34" charset="0"/>
              </a:rPr>
              <a:t> di Indonesia. </a:t>
            </a:r>
            <a:r>
              <a:rPr lang="en-US" dirty="0" err="1">
                <a:latin typeface="Bahnschrift Condensed" panose="020B0502040204020203" pitchFamily="34" charset="0"/>
              </a:rPr>
              <a:t>Contohnya</a:t>
            </a:r>
            <a:r>
              <a:rPr lang="en-US" dirty="0">
                <a:latin typeface="Bahnschrift Condensed" panose="020B0502040204020203" pitchFamily="34" charset="0"/>
              </a:rPr>
              <a:t> </a:t>
            </a:r>
            <a:r>
              <a:rPr lang="en-US" dirty="0" err="1">
                <a:latin typeface="Bahnschrift Condensed" panose="020B0502040204020203" pitchFamily="34" charset="0"/>
              </a:rPr>
              <a:t>ada</a:t>
            </a:r>
            <a:r>
              <a:rPr lang="en-US" dirty="0">
                <a:latin typeface="Bahnschrift Condensed" panose="020B0502040204020203" pitchFamily="34" charset="0"/>
              </a:rPr>
              <a:t> Bank </a:t>
            </a:r>
            <a:r>
              <a:rPr lang="en-US" dirty="0" err="1">
                <a:latin typeface="Bahnschrift Condensed" panose="020B0502040204020203" pitchFamily="34" charset="0"/>
              </a:rPr>
              <a:t>Muamalat</a:t>
            </a:r>
            <a:r>
              <a:rPr lang="en-US" dirty="0">
                <a:latin typeface="Bahnschrift Condensed" panose="020B0502040204020203" pitchFamily="34" charset="0"/>
              </a:rPr>
              <a:t> Indonesia (BMI), Bank </a:t>
            </a:r>
            <a:r>
              <a:rPr lang="en-US" dirty="0" err="1">
                <a:latin typeface="Bahnschrift Condensed" panose="020B0502040204020203" pitchFamily="34" charset="0"/>
              </a:rPr>
              <a:t>perkreditan</a:t>
            </a:r>
            <a:r>
              <a:rPr lang="en-US" dirty="0">
                <a:latin typeface="Bahnschrift Condensed" panose="020B0502040204020203" pitchFamily="34" charset="0"/>
              </a:rPr>
              <a:t> Syariah (BPRS) yang </a:t>
            </a:r>
            <a:r>
              <a:rPr lang="en-US" dirty="0" err="1">
                <a:latin typeface="Bahnschrift Condensed" panose="020B0502040204020203" pitchFamily="34" charset="0"/>
              </a:rPr>
              <a:t>jumlahnya</a:t>
            </a:r>
            <a:r>
              <a:rPr lang="en-US" dirty="0">
                <a:latin typeface="Bahnschrift Condensed" panose="020B0502040204020203" pitchFamily="34" charset="0"/>
              </a:rPr>
              <a:t> </a:t>
            </a:r>
            <a:r>
              <a:rPr lang="en-US" dirty="0" err="1">
                <a:latin typeface="Bahnschrift Condensed" panose="020B0502040204020203" pitchFamily="34" charset="0"/>
              </a:rPr>
              <a:t>sudah</a:t>
            </a:r>
            <a:r>
              <a:rPr lang="en-US" dirty="0">
                <a:latin typeface="Bahnschrift Condensed" panose="020B0502040204020203" pitchFamily="34" charset="0"/>
              </a:rPr>
              <a:t> </a:t>
            </a:r>
            <a:r>
              <a:rPr lang="en-US" dirty="0" err="1">
                <a:latin typeface="Bahnschrift Condensed" panose="020B0502040204020203" pitchFamily="34" charset="0"/>
              </a:rPr>
              <a:t>mencapai</a:t>
            </a:r>
            <a:r>
              <a:rPr lang="en-US" dirty="0">
                <a:latin typeface="Bahnschrift Condensed" panose="020B0502040204020203" pitchFamily="34" charset="0"/>
              </a:rPr>
              <a:t> </a:t>
            </a:r>
            <a:r>
              <a:rPr lang="en-US" dirty="0" err="1">
                <a:latin typeface="Bahnschrift Condensed" panose="020B0502040204020203" pitchFamily="34" charset="0"/>
              </a:rPr>
              <a:t>puluhan</a:t>
            </a:r>
            <a:r>
              <a:rPr lang="en-US" dirty="0">
                <a:latin typeface="Bahnschrift Condensed" panose="020B0502040204020203" pitchFamily="34" charset="0"/>
              </a:rPr>
              <a:t>.</a:t>
            </a:r>
          </a:p>
          <a:p>
            <a:pPr>
              <a:buFont typeface="Wingdings" panose="05000000000000000000" pitchFamily="2" charset="2"/>
              <a:buChar char="q"/>
            </a:pPr>
            <a:r>
              <a:rPr lang="en-US" dirty="0">
                <a:latin typeface="Bahnschrift Condensed" panose="020B0502040204020203" pitchFamily="34" charset="0"/>
              </a:rPr>
              <a:t>Pada </a:t>
            </a:r>
            <a:r>
              <a:rPr lang="en-US" dirty="0" err="1">
                <a:latin typeface="Bahnschrift Condensed" panose="020B0502040204020203" pitchFamily="34" charset="0"/>
              </a:rPr>
              <a:t>tahun</a:t>
            </a:r>
            <a:r>
              <a:rPr lang="en-US" dirty="0">
                <a:latin typeface="Bahnschrift Condensed" panose="020B0502040204020203" pitchFamily="34" charset="0"/>
              </a:rPr>
              <a:t> 1992, Bank </a:t>
            </a:r>
            <a:r>
              <a:rPr lang="en-US" dirty="0" err="1">
                <a:latin typeface="Bahnschrift Condensed" panose="020B0502040204020203" pitchFamily="34" charset="0"/>
              </a:rPr>
              <a:t>Muamalat</a:t>
            </a:r>
            <a:r>
              <a:rPr lang="en-US" dirty="0">
                <a:latin typeface="Bahnschrift Condensed" panose="020B0502040204020203" pitchFamily="34" charset="0"/>
              </a:rPr>
              <a:t> </a:t>
            </a:r>
            <a:r>
              <a:rPr lang="en-US" dirty="0" err="1">
                <a:latin typeface="Bahnschrift Condensed" panose="020B0502040204020203" pitchFamily="34" charset="0"/>
              </a:rPr>
              <a:t>merupakan</a:t>
            </a:r>
            <a:r>
              <a:rPr lang="en-US" dirty="0">
                <a:latin typeface="Bahnschrift Condensed" panose="020B0502040204020203" pitchFamily="34" charset="0"/>
              </a:rPr>
              <a:t> </a:t>
            </a:r>
            <a:r>
              <a:rPr lang="en-US" dirty="0" err="1">
                <a:latin typeface="Bahnschrift Condensed" panose="020B0502040204020203" pitchFamily="34" charset="0"/>
              </a:rPr>
              <a:t>satu-satunya</a:t>
            </a:r>
            <a:r>
              <a:rPr lang="en-US" dirty="0">
                <a:latin typeface="Bahnschrift Condensed" panose="020B0502040204020203" pitchFamily="34" charset="0"/>
              </a:rPr>
              <a:t> bank </a:t>
            </a:r>
            <a:r>
              <a:rPr lang="en-US" dirty="0" err="1">
                <a:latin typeface="Bahnschrift Condensed" panose="020B0502040204020203" pitchFamily="34" charset="0"/>
              </a:rPr>
              <a:t>umum</a:t>
            </a:r>
            <a:r>
              <a:rPr lang="en-US" dirty="0">
                <a:latin typeface="Bahnschrift Condensed" panose="020B0502040204020203" pitchFamily="34" charset="0"/>
              </a:rPr>
              <a:t> yang </a:t>
            </a:r>
            <a:r>
              <a:rPr lang="en-US" dirty="0" err="1">
                <a:latin typeface="Bahnschrift Condensed" panose="020B0502040204020203" pitchFamily="34" charset="0"/>
              </a:rPr>
              <a:t>beroperasi</a:t>
            </a:r>
            <a:r>
              <a:rPr lang="en-US" dirty="0">
                <a:latin typeface="Bahnschrift Condensed" panose="020B0502040204020203" pitchFamily="34" charset="0"/>
              </a:rPr>
              <a:t> </a:t>
            </a:r>
            <a:r>
              <a:rPr lang="en-US" dirty="0" err="1">
                <a:latin typeface="Bahnschrift Condensed" panose="020B0502040204020203" pitchFamily="34" charset="0"/>
              </a:rPr>
              <a:t>dengan</a:t>
            </a:r>
            <a:r>
              <a:rPr lang="en-US" dirty="0">
                <a:latin typeface="Bahnschrift Condensed" panose="020B0502040204020203" pitchFamily="34" charset="0"/>
              </a:rPr>
              <a:t> </a:t>
            </a:r>
            <a:r>
              <a:rPr lang="en-US" dirty="0" err="1">
                <a:latin typeface="Bahnschrift Condensed" panose="020B0502040204020203" pitchFamily="34" charset="0"/>
              </a:rPr>
              <a:t>menggunakan</a:t>
            </a:r>
            <a:r>
              <a:rPr lang="en-US" dirty="0">
                <a:latin typeface="Bahnschrift Condensed" panose="020B0502040204020203" pitchFamily="34" charset="0"/>
              </a:rPr>
              <a:t> </a:t>
            </a:r>
            <a:r>
              <a:rPr lang="en-US" dirty="0" err="1">
                <a:latin typeface="Bahnschrift Condensed" panose="020B0502040204020203" pitchFamily="34" charset="0"/>
              </a:rPr>
              <a:t>syariat</a:t>
            </a:r>
            <a:r>
              <a:rPr lang="en-US" dirty="0">
                <a:latin typeface="Bahnschrift Condensed" panose="020B0502040204020203" pitchFamily="34" charset="0"/>
              </a:rPr>
              <a:t> Islam di Indonesia. </a:t>
            </a:r>
            <a:r>
              <a:rPr lang="en-US" dirty="0" err="1">
                <a:latin typeface="Bahnschrift Condensed" panose="020B0502040204020203" pitchFamily="34" charset="0"/>
              </a:rPr>
              <a:t>Disamping</a:t>
            </a:r>
            <a:r>
              <a:rPr lang="en-US" dirty="0">
                <a:latin typeface="Bahnschrift Condensed" panose="020B0502040204020203" pitchFamily="34" charset="0"/>
              </a:rPr>
              <a:t> </a:t>
            </a:r>
            <a:r>
              <a:rPr lang="en-US" dirty="0" err="1">
                <a:latin typeface="Bahnschrift Condensed" panose="020B0502040204020203" pitchFamily="34" charset="0"/>
              </a:rPr>
              <a:t>itu</a:t>
            </a:r>
            <a:r>
              <a:rPr lang="en-US" dirty="0">
                <a:latin typeface="Bahnschrift Condensed" panose="020B0502040204020203" pitchFamily="34" charset="0"/>
              </a:rPr>
              <a:t> Bank </a:t>
            </a:r>
            <a:r>
              <a:rPr lang="en-US" dirty="0" err="1">
                <a:latin typeface="Bahnschrift Condensed" panose="020B0502040204020203" pitchFamily="34" charset="0"/>
              </a:rPr>
              <a:t>Muamalat</a:t>
            </a:r>
            <a:r>
              <a:rPr lang="en-US" dirty="0">
                <a:latin typeface="Bahnschrift Condensed" panose="020B0502040204020203" pitchFamily="34" charset="0"/>
              </a:rPr>
              <a:t> </a:t>
            </a:r>
            <a:r>
              <a:rPr lang="en-US" dirty="0" err="1">
                <a:latin typeface="Bahnschrift Condensed" panose="020B0502040204020203" pitchFamily="34" charset="0"/>
              </a:rPr>
              <a:t>memiliki</a:t>
            </a:r>
            <a:r>
              <a:rPr lang="en-US" dirty="0">
                <a:latin typeface="Bahnschrift Condensed" panose="020B0502040204020203" pitchFamily="34" charset="0"/>
              </a:rPr>
              <a:t> </a:t>
            </a:r>
            <a:r>
              <a:rPr lang="en-US" dirty="0" err="1">
                <a:latin typeface="Bahnschrift Condensed" panose="020B0502040204020203" pitchFamily="34" charset="0"/>
              </a:rPr>
              <a:t>manajemen</a:t>
            </a:r>
            <a:r>
              <a:rPr lang="en-US" dirty="0">
                <a:latin typeface="Bahnschrift Condensed" panose="020B0502040204020203" pitchFamily="34" charset="0"/>
              </a:rPr>
              <a:t> </a:t>
            </a:r>
            <a:r>
              <a:rPr lang="en-US" dirty="0" err="1">
                <a:latin typeface="Bahnschrift Condensed" panose="020B0502040204020203" pitchFamily="34" charset="0"/>
              </a:rPr>
              <a:t>sebagaimana</a:t>
            </a:r>
            <a:r>
              <a:rPr lang="en-US" dirty="0">
                <a:latin typeface="Bahnschrift Condensed" panose="020B0502040204020203" pitchFamily="34" charset="0"/>
              </a:rPr>
              <a:t> </a:t>
            </a:r>
            <a:r>
              <a:rPr lang="en-US" dirty="0" err="1">
                <a:latin typeface="Bahnschrift Condensed" panose="020B0502040204020203" pitchFamily="34" charset="0"/>
              </a:rPr>
              <a:t>halnya</a:t>
            </a:r>
            <a:r>
              <a:rPr lang="en-US" dirty="0">
                <a:latin typeface="Bahnschrift Condensed" panose="020B0502040204020203" pitchFamily="34" charset="0"/>
              </a:rPr>
              <a:t> bank </a:t>
            </a:r>
            <a:r>
              <a:rPr lang="en-US" dirty="0" err="1">
                <a:latin typeface="Bahnschrift Condensed" panose="020B0502040204020203" pitchFamily="34" charset="0"/>
              </a:rPr>
              <a:t>konvensional</a:t>
            </a:r>
            <a:r>
              <a:rPr lang="en-US" dirty="0">
                <a:latin typeface="Bahnschrift Condensed" panose="020B0502040204020203" pitchFamily="34" charset="0"/>
              </a:rPr>
              <a:t> </a:t>
            </a:r>
            <a:r>
              <a:rPr lang="en-US" dirty="0" err="1">
                <a:latin typeface="Bahnschrift Condensed" panose="020B0502040204020203" pitchFamily="34" charset="0"/>
              </a:rPr>
              <a:t>biasa</a:t>
            </a:r>
            <a:r>
              <a:rPr lang="en-US" dirty="0">
                <a:latin typeface="Bahnschrift Condensed" panose="020B0502040204020203" pitchFamily="34" charset="0"/>
              </a:rPr>
              <a:t> juga, yang </a:t>
            </a:r>
            <a:r>
              <a:rPr lang="en-US" dirty="0" err="1">
                <a:latin typeface="Bahnschrift Condensed" panose="020B0502040204020203" pitchFamily="34" charset="0"/>
              </a:rPr>
              <a:t>memiliki</a:t>
            </a:r>
            <a:r>
              <a:rPr lang="en-US" dirty="0">
                <a:latin typeface="Bahnschrift Condensed" panose="020B0502040204020203" pitchFamily="34" charset="0"/>
              </a:rPr>
              <a:t> dewan </a:t>
            </a:r>
            <a:r>
              <a:rPr lang="en-US" dirty="0" err="1">
                <a:latin typeface="Bahnschrift Condensed" panose="020B0502040204020203" pitchFamily="34" charset="0"/>
              </a:rPr>
              <a:t>pengawas</a:t>
            </a:r>
            <a:r>
              <a:rPr lang="en-US" dirty="0">
                <a:latin typeface="Bahnschrift Condensed" panose="020B0502040204020203" pitchFamily="34" charset="0"/>
              </a:rPr>
              <a:t> Syariah yang </a:t>
            </a:r>
            <a:r>
              <a:rPr lang="en-US" dirty="0" err="1">
                <a:latin typeface="Bahnschrift Condensed" panose="020B0502040204020203" pitchFamily="34" charset="0"/>
              </a:rPr>
              <a:t>anggotanya</a:t>
            </a:r>
            <a:r>
              <a:rPr lang="en-US" dirty="0">
                <a:latin typeface="Bahnschrift Condensed" panose="020B0502040204020203" pitchFamily="34" charset="0"/>
              </a:rPr>
              <a:t> </a:t>
            </a:r>
            <a:r>
              <a:rPr lang="en-US" dirty="0" err="1">
                <a:latin typeface="Bahnschrift Condensed" panose="020B0502040204020203" pitchFamily="34" charset="0"/>
              </a:rPr>
              <a:t>terdiri</a:t>
            </a:r>
            <a:r>
              <a:rPr lang="en-US" dirty="0">
                <a:latin typeface="Bahnschrift Condensed" panose="020B0502040204020203" pitchFamily="34" charset="0"/>
              </a:rPr>
              <a:t> </a:t>
            </a:r>
            <a:r>
              <a:rPr lang="en-US" dirty="0" err="1">
                <a:latin typeface="Bahnschrift Condensed" panose="020B0502040204020203" pitchFamily="34" charset="0"/>
              </a:rPr>
              <a:t>dari</a:t>
            </a:r>
            <a:r>
              <a:rPr lang="en-US" dirty="0">
                <a:latin typeface="Bahnschrift Condensed" panose="020B0502040204020203" pitchFamily="34" charset="0"/>
              </a:rPr>
              <a:t> para </a:t>
            </a:r>
            <a:r>
              <a:rPr lang="en-US" dirty="0" err="1">
                <a:latin typeface="Bahnschrift Condensed" panose="020B0502040204020203" pitchFamily="34" charset="0"/>
              </a:rPr>
              <a:t>alim</a:t>
            </a:r>
            <a:r>
              <a:rPr lang="en-US" dirty="0">
                <a:latin typeface="Bahnschrift Condensed" panose="020B0502040204020203" pitchFamily="34" charset="0"/>
              </a:rPr>
              <a:t> ulama </a:t>
            </a:r>
            <a:r>
              <a:rPr lang="en-US" dirty="0" err="1">
                <a:latin typeface="Bahnschrift Condensed" panose="020B0502040204020203" pitchFamily="34" charset="0"/>
              </a:rPr>
              <a:t>terkemukan</a:t>
            </a:r>
            <a:r>
              <a:rPr lang="en-US" dirty="0">
                <a:latin typeface="Bahnschrift Condensed" panose="020B0502040204020203" pitchFamily="34" charset="0"/>
              </a:rPr>
              <a:t>.</a:t>
            </a:r>
          </a:p>
          <a:p>
            <a:pPr>
              <a:buFont typeface="Wingdings" panose="05000000000000000000" pitchFamily="2" charset="2"/>
              <a:buChar char="q"/>
            </a:pPr>
            <a:r>
              <a:rPr lang="en-US" dirty="0" err="1">
                <a:latin typeface="Bahnschrift Condensed" panose="020B0502040204020203" pitchFamily="34" charset="0"/>
              </a:rPr>
              <a:t>Fungsi</a:t>
            </a:r>
            <a:r>
              <a:rPr lang="en-US" dirty="0">
                <a:latin typeface="Bahnschrift Condensed" panose="020B0502040204020203" pitchFamily="34" charset="0"/>
              </a:rPr>
              <a:t> </a:t>
            </a:r>
            <a:r>
              <a:rPr lang="en-US" dirty="0" err="1">
                <a:latin typeface="Bahnschrift Condensed" panose="020B0502040204020203" pitchFamily="34" charset="0"/>
              </a:rPr>
              <a:t>pokok</a:t>
            </a:r>
            <a:r>
              <a:rPr lang="en-US" dirty="0">
                <a:latin typeface="Bahnschrift Condensed" panose="020B0502040204020203" pitchFamily="34" charset="0"/>
              </a:rPr>
              <a:t> dewan </a:t>
            </a:r>
            <a:r>
              <a:rPr lang="en-US" dirty="0" err="1">
                <a:latin typeface="Bahnschrift Condensed" panose="020B0502040204020203" pitchFamily="34" charset="0"/>
              </a:rPr>
              <a:t>pengawas</a:t>
            </a:r>
            <a:r>
              <a:rPr lang="en-US" dirty="0">
                <a:latin typeface="Bahnschrift Condensed" panose="020B0502040204020203" pitchFamily="34" charset="0"/>
              </a:rPr>
              <a:t> Syariah </a:t>
            </a:r>
            <a:r>
              <a:rPr lang="en-US" dirty="0" err="1">
                <a:latin typeface="Bahnschrift Condensed" panose="020B0502040204020203" pitchFamily="34" charset="0"/>
              </a:rPr>
              <a:t>tersebut</a:t>
            </a:r>
            <a:r>
              <a:rPr lang="en-US" dirty="0">
                <a:latin typeface="Bahnschrift Condensed" panose="020B0502040204020203" pitchFamily="34" charset="0"/>
              </a:rPr>
              <a:t> </a:t>
            </a:r>
            <a:r>
              <a:rPr lang="en-US" dirty="0" err="1">
                <a:latin typeface="Bahnschrift Condensed" panose="020B0502040204020203" pitchFamily="34" charset="0"/>
              </a:rPr>
              <a:t>adalah</a:t>
            </a:r>
            <a:r>
              <a:rPr lang="en-US" dirty="0">
                <a:latin typeface="Bahnschrift Condensed" panose="020B0502040204020203" pitchFamily="34" charset="0"/>
              </a:rPr>
              <a:t> </a:t>
            </a:r>
            <a:r>
              <a:rPr lang="en-US" dirty="0" err="1">
                <a:latin typeface="Bahnschrift Condensed" panose="020B0502040204020203" pitchFamily="34" charset="0"/>
              </a:rPr>
              <a:t>mengawasi</a:t>
            </a:r>
            <a:r>
              <a:rPr lang="en-US" dirty="0">
                <a:latin typeface="Bahnschrift Condensed" panose="020B0502040204020203" pitchFamily="34" charset="0"/>
              </a:rPr>
              <a:t> agar </a:t>
            </a:r>
            <a:r>
              <a:rPr lang="en-US" dirty="0" err="1">
                <a:latin typeface="Bahnschrift Condensed" panose="020B0502040204020203" pitchFamily="34" charset="0"/>
              </a:rPr>
              <a:t>produk</a:t>
            </a:r>
            <a:r>
              <a:rPr lang="en-US" dirty="0">
                <a:latin typeface="Bahnschrift Condensed" panose="020B0502040204020203" pitchFamily="34" charset="0"/>
              </a:rPr>
              <a:t> </a:t>
            </a:r>
            <a:r>
              <a:rPr lang="en-US" dirty="0" err="1">
                <a:latin typeface="Bahnschrift Condensed" panose="020B0502040204020203" pitchFamily="34" charset="0"/>
              </a:rPr>
              <a:t>atau</a:t>
            </a:r>
            <a:r>
              <a:rPr lang="en-US" dirty="0">
                <a:latin typeface="Bahnschrift Condensed" panose="020B0502040204020203" pitchFamily="34" charset="0"/>
              </a:rPr>
              <a:t> </a:t>
            </a:r>
            <a:r>
              <a:rPr lang="en-US" dirty="0" err="1">
                <a:latin typeface="Bahnschrift Condensed" panose="020B0502040204020203" pitchFamily="34" charset="0"/>
              </a:rPr>
              <a:t>jasa</a:t>
            </a:r>
            <a:r>
              <a:rPr lang="en-US" dirty="0">
                <a:latin typeface="Bahnschrift Condensed" panose="020B0502040204020203" pitchFamily="34" charset="0"/>
              </a:rPr>
              <a:t> </a:t>
            </a:r>
            <a:r>
              <a:rPr lang="en-US" dirty="0" err="1">
                <a:latin typeface="Bahnschrift Condensed" panose="020B0502040204020203" pitchFamily="34" charset="0"/>
              </a:rPr>
              <a:t>yg</a:t>
            </a:r>
            <a:r>
              <a:rPr lang="en-US" dirty="0">
                <a:latin typeface="Bahnschrift Condensed" panose="020B0502040204020203" pitchFamily="34" charset="0"/>
              </a:rPr>
              <a:t> </a:t>
            </a:r>
            <a:r>
              <a:rPr lang="en-US" dirty="0" err="1">
                <a:latin typeface="Bahnschrift Condensed" panose="020B0502040204020203" pitchFamily="34" charset="0"/>
              </a:rPr>
              <a:t>dikeluarkan</a:t>
            </a:r>
            <a:r>
              <a:rPr lang="en-US" dirty="0">
                <a:latin typeface="Bahnschrift Condensed" panose="020B0502040204020203" pitchFamily="34" charset="0"/>
              </a:rPr>
              <a:t> oleh BMI </a:t>
            </a:r>
            <a:r>
              <a:rPr lang="en-US" dirty="0" err="1">
                <a:latin typeface="Bahnschrift Condensed" panose="020B0502040204020203" pitchFamily="34" charset="0"/>
              </a:rPr>
              <a:t>sesuai</a:t>
            </a:r>
            <a:r>
              <a:rPr lang="en-US" dirty="0">
                <a:latin typeface="Bahnschrift Condensed" panose="020B0502040204020203" pitchFamily="34" charset="0"/>
              </a:rPr>
              <a:t> dg </a:t>
            </a:r>
            <a:r>
              <a:rPr lang="en-US" dirty="0" err="1">
                <a:latin typeface="Bahnschrift Condensed" panose="020B0502040204020203" pitchFamily="34" charset="0"/>
              </a:rPr>
              <a:t>syariat</a:t>
            </a:r>
            <a:r>
              <a:rPr lang="en-US" dirty="0">
                <a:latin typeface="Bahnschrift Condensed" panose="020B0502040204020203" pitchFamily="34" charset="0"/>
              </a:rPr>
              <a:t> Islam.</a:t>
            </a:r>
            <a:endParaRPr lang="en-ID" dirty="0">
              <a:latin typeface="Bahnschrift Condensed" panose="020B0502040204020203" pitchFamily="34" charset="0"/>
            </a:endParaRPr>
          </a:p>
        </p:txBody>
      </p:sp>
    </p:spTree>
    <p:extLst>
      <p:ext uri="{BB962C8B-B14F-4D97-AF65-F5344CB8AC3E}">
        <p14:creationId xmlns:p14="http://schemas.microsoft.com/office/powerpoint/2010/main" val="35700370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3378CFEC-2172-4B79-8914-503A0611057F}"/>
              </a:ext>
            </a:extLst>
          </p:cNvPr>
          <p:cNvSpPr>
            <a:spLocks noGrp="1"/>
          </p:cNvSpPr>
          <p:nvPr>
            <p:ph type="sldNum" sz="quarter" idx="12"/>
          </p:nvPr>
        </p:nvSpPr>
        <p:spPr/>
        <p:txBody>
          <a:bodyPr/>
          <a:lstStyle/>
          <a:p>
            <a:fld id="{B38049E5-7B53-4E85-8972-7D6C4BCE5BB9}" type="slidenum">
              <a:rPr lang="en-US" noProof="0" smtClean="0"/>
              <a:t>35</a:t>
            </a:fld>
            <a:endParaRPr lang="en-US" noProof="0" dirty="0"/>
          </a:p>
        </p:txBody>
      </p:sp>
      <p:sp>
        <p:nvSpPr>
          <p:cNvPr id="4" name="Rectangle 3">
            <a:extLst>
              <a:ext uri="{FF2B5EF4-FFF2-40B4-BE49-F238E27FC236}">
                <a16:creationId xmlns:a16="http://schemas.microsoft.com/office/drawing/2014/main" xmlns="" id="{0CE039F8-3B1B-410D-B6CD-23B5A2E3D6DB}"/>
              </a:ext>
            </a:extLst>
          </p:cNvPr>
          <p:cNvSpPr/>
          <p:nvPr/>
        </p:nvSpPr>
        <p:spPr>
          <a:xfrm>
            <a:off x="2011680" y="1860957"/>
            <a:ext cx="8422640" cy="2800767"/>
          </a:xfrm>
          <a:prstGeom prst="rect">
            <a:avLst/>
          </a:prstGeom>
        </p:spPr>
        <p:txBody>
          <a:bodyPr wrap="square">
            <a:spAutoFit/>
          </a:bodyPr>
          <a:lstStyle/>
          <a:p>
            <a:pPr marL="342900" indent="-342900">
              <a:buFont typeface="Wingdings" panose="05000000000000000000" pitchFamily="2" charset="2"/>
              <a:buChar char="q"/>
            </a:pPr>
            <a:r>
              <a:rPr lang="en-US" sz="2200" dirty="0">
                <a:latin typeface="Bahnschrift Condensed" panose="020B0502040204020203" pitchFamily="34" charset="0"/>
              </a:rPr>
              <a:t>Perusahaan </a:t>
            </a:r>
            <a:r>
              <a:rPr lang="en-US" sz="2200" dirty="0" err="1">
                <a:latin typeface="Bahnschrift Condensed" panose="020B0502040204020203" pitchFamily="34" charset="0"/>
              </a:rPr>
              <a:t>Khassaf</a:t>
            </a:r>
            <a:r>
              <a:rPr lang="en-US" sz="2200" dirty="0">
                <a:latin typeface="Bahnschrift Condensed" panose="020B0502040204020203" pitchFamily="34" charset="0"/>
              </a:rPr>
              <a:t> </a:t>
            </a:r>
            <a:r>
              <a:rPr lang="en-US" sz="2200" dirty="0" err="1">
                <a:latin typeface="Bahnschrift Condensed" panose="020B0502040204020203" pitchFamily="34" charset="0"/>
              </a:rPr>
              <a:t>adalah</a:t>
            </a:r>
            <a:r>
              <a:rPr lang="en-US" sz="2200" dirty="0">
                <a:latin typeface="Bahnschrift Condensed" panose="020B0502040204020203" pitchFamily="34" charset="0"/>
              </a:rPr>
              <a:t> </a:t>
            </a:r>
            <a:r>
              <a:rPr lang="en-US" sz="2200" dirty="0" err="1">
                <a:latin typeface="Bahnschrift Condensed" panose="020B0502040204020203" pitchFamily="34" charset="0"/>
              </a:rPr>
              <a:t>perusahaan</a:t>
            </a:r>
            <a:r>
              <a:rPr lang="en-US" sz="2200" dirty="0">
                <a:latin typeface="Bahnschrift Condensed" panose="020B0502040204020203" pitchFamily="34" charset="0"/>
              </a:rPr>
              <a:t> yang </a:t>
            </a:r>
            <a:r>
              <a:rPr lang="en-US" sz="2200" dirty="0" err="1">
                <a:latin typeface="Bahnschrift Condensed" panose="020B0502040204020203" pitchFamily="34" charset="0"/>
              </a:rPr>
              <a:t>bergerak</a:t>
            </a:r>
            <a:r>
              <a:rPr lang="en-US" sz="2200" dirty="0">
                <a:latin typeface="Bahnschrift Condensed" panose="020B0502040204020203" pitchFamily="34" charset="0"/>
              </a:rPr>
              <a:t> di </a:t>
            </a:r>
            <a:r>
              <a:rPr lang="en-US" sz="2200" dirty="0" err="1">
                <a:latin typeface="Bahnschrift Condensed" panose="020B0502040204020203" pitchFamily="34" charset="0"/>
              </a:rPr>
              <a:t>bidang</a:t>
            </a:r>
            <a:r>
              <a:rPr lang="en-US" sz="2200" dirty="0">
                <a:latin typeface="Bahnschrift Condensed" panose="020B0502040204020203" pitchFamily="34" charset="0"/>
              </a:rPr>
              <a:t> </a:t>
            </a:r>
            <a:r>
              <a:rPr lang="en-US" sz="2200" dirty="0" err="1">
                <a:latin typeface="Bahnschrift Condensed" panose="020B0502040204020203" pitchFamily="34" charset="0"/>
              </a:rPr>
              <a:t>persewaan</a:t>
            </a:r>
            <a:r>
              <a:rPr lang="en-US" sz="2200" dirty="0">
                <a:latin typeface="Bahnschrift Condensed" panose="020B0502040204020203" pitchFamily="34" charset="0"/>
              </a:rPr>
              <a:t> </a:t>
            </a:r>
            <a:r>
              <a:rPr lang="en-US" sz="2200" dirty="0" err="1">
                <a:latin typeface="Bahnschrift Condensed" panose="020B0502040204020203" pitchFamily="34" charset="0"/>
              </a:rPr>
              <a:t>alat</a:t>
            </a:r>
            <a:r>
              <a:rPr lang="en-US" sz="2200" dirty="0">
                <a:latin typeface="Bahnschrift Condensed" panose="020B0502040204020203" pitchFamily="34" charset="0"/>
              </a:rPr>
              <a:t> </a:t>
            </a:r>
            <a:r>
              <a:rPr lang="en-US" sz="2200" dirty="0" err="1">
                <a:latin typeface="Bahnschrift Condensed" panose="020B0502040204020203" pitchFamily="34" charset="0"/>
              </a:rPr>
              <a:t>berat</a:t>
            </a:r>
            <a:r>
              <a:rPr lang="en-US" sz="2200" dirty="0">
                <a:latin typeface="Bahnschrift Condensed" panose="020B0502040204020203" pitchFamily="34" charset="0"/>
              </a:rPr>
              <a:t> </a:t>
            </a:r>
            <a:r>
              <a:rPr lang="en-US" sz="2200" dirty="0" err="1">
                <a:latin typeface="Bahnschrift Condensed" panose="020B0502040204020203" pitchFamily="34" charset="0"/>
              </a:rPr>
              <a:t>atau</a:t>
            </a:r>
            <a:r>
              <a:rPr lang="en-US" sz="2200" dirty="0">
                <a:latin typeface="Bahnschrift Condensed" panose="020B0502040204020203" pitchFamily="34" charset="0"/>
              </a:rPr>
              <a:t> leasing yang </a:t>
            </a:r>
            <a:r>
              <a:rPr lang="en-US" sz="2200" dirty="0" err="1">
                <a:latin typeface="Bahnschrift Condensed" panose="020B0502040204020203" pitchFamily="34" charset="0"/>
              </a:rPr>
              <a:t>menawarkan</a:t>
            </a:r>
            <a:r>
              <a:rPr lang="en-US" sz="2200" dirty="0">
                <a:latin typeface="Bahnschrift Condensed" panose="020B0502040204020203" pitchFamily="34" charset="0"/>
              </a:rPr>
              <a:t> </a:t>
            </a:r>
            <a:r>
              <a:rPr lang="en-US" sz="2200" dirty="0" err="1">
                <a:latin typeface="Bahnschrift Condensed" panose="020B0502040204020203" pitchFamily="34" charset="0"/>
              </a:rPr>
              <a:t>sewaguna</a:t>
            </a:r>
            <a:r>
              <a:rPr lang="en-US" sz="2200" dirty="0">
                <a:latin typeface="Bahnschrift Condensed" panose="020B0502040204020203" pitchFamily="34" charset="0"/>
              </a:rPr>
              <a:t> </a:t>
            </a:r>
            <a:r>
              <a:rPr lang="en-US" sz="2200" dirty="0" err="1">
                <a:latin typeface="Bahnschrift Condensed" panose="020B0502040204020203" pitchFamily="34" charset="0"/>
              </a:rPr>
              <a:t>mesin</a:t>
            </a:r>
            <a:r>
              <a:rPr lang="en-US" sz="2200" dirty="0">
                <a:latin typeface="Bahnschrift Condensed" panose="020B0502040204020203" pitchFamily="34" charset="0"/>
              </a:rPr>
              <a:t>, </a:t>
            </a:r>
            <a:r>
              <a:rPr lang="en-US" sz="2200" dirty="0" err="1">
                <a:latin typeface="Bahnschrift Condensed" panose="020B0502040204020203" pitchFamily="34" charset="0"/>
              </a:rPr>
              <a:t>alat</a:t>
            </a:r>
            <a:r>
              <a:rPr lang="en-US" sz="2200" dirty="0">
                <a:latin typeface="Bahnschrift Condensed" panose="020B0502040204020203" pitchFamily="34" charset="0"/>
              </a:rPr>
              <a:t> </a:t>
            </a:r>
            <a:r>
              <a:rPr lang="en-US" sz="2200" dirty="0" err="1">
                <a:latin typeface="Bahnschrift Condensed" panose="020B0502040204020203" pitchFamily="34" charset="0"/>
              </a:rPr>
              <a:t>berat</a:t>
            </a:r>
            <a:r>
              <a:rPr lang="en-US" sz="2200" dirty="0">
                <a:latin typeface="Bahnschrift Condensed" panose="020B0502040204020203" pitchFamily="34" charset="0"/>
              </a:rPr>
              <a:t> dan </a:t>
            </a:r>
            <a:r>
              <a:rPr lang="en-US" sz="2200" dirty="0" err="1">
                <a:latin typeface="Bahnschrift Condensed" panose="020B0502040204020203" pitchFamily="34" charset="0"/>
              </a:rPr>
              <a:t>sejenisnya</a:t>
            </a:r>
            <a:r>
              <a:rPr lang="en-US" sz="2200" dirty="0">
                <a:latin typeface="Bahnschrift Condensed" panose="020B0502040204020203" pitchFamily="34" charset="0"/>
              </a:rPr>
              <a:t> pada </a:t>
            </a:r>
            <a:r>
              <a:rPr lang="en-US" sz="2200" dirty="0" err="1">
                <a:latin typeface="Bahnschrift Condensed" panose="020B0502040204020203" pitchFamily="34" charset="0"/>
              </a:rPr>
              <a:t>beberapa</a:t>
            </a:r>
            <a:r>
              <a:rPr lang="en-US" sz="2200" dirty="0">
                <a:latin typeface="Bahnschrift Condensed" panose="020B0502040204020203" pitchFamily="34" charset="0"/>
              </a:rPr>
              <a:t> </a:t>
            </a:r>
            <a:r>
              <a:rPr lang="en-US" sz="2200" dirty="0" err="1">
                <a:latin typeface="Bahnschrift Condensed" panose="020B0502040204020203" pitchFamily="34" charset="0"/>
              </a:rPr>
              <a:t>perusahaan</a:t>
            </a:r>
            <a:r>
              <a:rPr lang="en-US" sz="2200" dirty="0">
                <a:latin typeface="Bahnschrift Condensed" panose="020B0502040204020203" pitchFamily="34" charset="0"/>
              </a:rPr>
              <a:t> yang </a:t>
            </a:r>
            <a:r>
              <a:rPr lang="en-US" sz="2200" dirty="0" err="1">
                <a:latin typeface="Bahnschrift Condensed" panose="020B0502040204020203" pitchFamily="34" charset="0"/>
              </a:rPr>
              <a:t>membutuhkan</a:t>
            </a:r>
            <a:r>
              <a:rPr lang="en-US" sz="2200" dirty="0">
                <a:latin typeface="Bahnschrift Condensed" panose="020B0502040204020203" pitchFamily="34" charset="0"/>
              </a:rPr>
              <a:t> </a:t>
            </a:r>
            <a:r>
              <a:rPr lang="en-US" sz="2200" dirty="0" err="1">
                <a:latin typeface="Bahnschrift Condensed" panose="020B0502040204020203" pitchFamily="34" charset="0"/>
              </a:rPr>
              <a:t>peralatan</a:t>
            </a:r>
            <a:r>
              <a:rPr lang="en-US" sz="2200" dirty="0">
                <a:latin typeface="Bahnschrift Condensed" panose="020B0502040204020203" pitchFamily="34" charset="0"/>
              </a:rPr>
              <a:t> </a:t>
            </a:r>
            <a:r>
              <a:rPr lang="en-US" sz="2200" dirty="0" err="1">
                <a:latin typeface="Bahnschrift Condensed" panose="020B0502040204020203" pitchFamily="34" charset="0"/>
              </a:rPr>
              <a:t>tersebut</a:t>
            </a:r>
            <a:r>
              <a:rPr lang="en-US" sz="2200" dirty="0">
                <a:latin typeface="Bahnschrift Condensed" panose="020B0502040204020203" pitchFamily="34" charset="0"/>
              </a:rPr>
              <a:t>, </a:t>
            </a:r>
            <a:r>
              <a:rPr lang="en-US" sz="2200" dirty="0" err="1">
                <a:latin typeface="Bahnschrift Condensed" panose="020B0502040204020203" pitchFamily="34" charset="0"/>
              </a:rPr>
              <a:t>seharga</a:t>
            </a:r>
            <a:r>
              <a:rPr lang="en-US" sz="2200" dirty="0">
                <a:latin typeface="Bahnschrift Condensed" panose="020B0502040204020203" pitchFamily="34" charset="0"/>
              </a:rPr>
              <a:t> Rp20juta </a:t>
            </a:r>
            <a:r>
              <a:rPr lang="en-US" sz="2200" dirty="0" err="1">
                <a:latin typeface="Bahnschrift Condensed" panose="020B0502040204020203" pitchFamily="34" charset="0"/>
              </a:rPr>
              <a:t>dengan</a:t>
            </a:r>
            <a:r>
              <a:rPr lang="en-US" sz="2200" dirty="0">
                <a:latin typeface="Bahnschrift Condensed" panose="020B0502040204020203" pitchFamily="34" charset="0"/>
              </a:rPr>
              <a:t> </a:t>
            </a:r>
            <a:r>
              <a:rPr lang="en-US" sz="2200" dirty="0" err="1">
                <a:latin typeface="Bahnschrift Condensed" panose="020B0502040204020203" pitchFamily="34" charset="0"/>
              </a:rPr>
              <a:t>usia</a:t>
            </a:r>
            <a:r>
              <a:rPr lang="en-US" sz="2200" dirty="0">
                <a:latin typeface="Bahnschrift Condensed" panose="020B0502040204020203" pitchFamily="34" charset="0"/>
              </a:rPr>
              <a:t> 5 </a:t>
            </a:r>
            <a:r>
              <a:rPr lang="en-US" sz="2200" dirty="0" err="1">
                <a:latin typeface="Bahnschrift Condensed" panose="020B0502040204020203" pitchFamily="34" charset="0"/>
              </a:rPr>
              <a:t>tahun</a:t>
            </a:r>
            <a:r>
              <a:rPr lang="en-US" sz="2200" dirty="0">
                <a:latin typeface="Bahnschrift Condensed" panose="020B0502040204020203" pitchFamily="34" charset="0"/>
              </a:rPr>
              <a:t>. Tingkat </a:t>
            </a:r>
            <a:r>
              <a:rPr lang="en-US" sz="2200" dirty="0" err="1">
                <a:latin typeface="Bahnschrift Condensed" panose="020B0502040204020203" pitchFamily="34" charset="0"/>
              </a:rPr>
              <a:t>keuntungan</a:t>
            </a:r>
            <a:r>
              <a:rPr lang="en-US" sz="2200" dirty="0">
                <a:latin typeface="Bahnschrift Condensed" panose="020B0502040204020203" pitchFamily="34" charset="0"/>
              </a:rPr>
              <a:t> leasing yang </a:t>
            </a:r>
            <a:r>
              <a:rPr lang="en-US" sz="2200" dirty="0" err="1">
                <a:latin typeface="Bahnschrift Condensed" panose="020B0502040204020203" pitchFamily="34" charset="0"/>
              </a:rPr>
              <a:t>disyaratkan</a:t>
            </a:r>
            <a:r>
              <a:rPr lang="en-US" sz="2200" dirty="0">
                <a:latin typeface="Bahnschrift Condensed" panose="020B0502040204020203" pitchFamily="34" charset="0"/>
              </a:rPr>
              <a:t> </a:t>
            </a:r>
            <a:r>
              <a:rPr lang="en-US" sz="2200" dirty="0" err="1">
                <a:latin typeface="Bahnschrift Condensed" panose="020B0502040204020203" pitchFamily="34" charset="0"/>
              </a:rPr>
              <a:t>adalah</a:t>
            </a:r>
            <a:r>
              <a:rPr lang="en-US" sz="2200" dirty="0">
                <a:latin typeface="Bahnschrift Condensed" panose="020B0502040204020203" pitchFamily="34" charset="0"/>
              </a:rPr>
              <a:t> 10% </a:t>
            </a:r>
            <a:r>
              <a:rPr lang="en-US" sz="2200" dirty="0" err="1">
                <a:latin typeface="Bahnschrift Condensed" panose="020B0502040204020203" pitchFamily="34" charset="0"/>
              </a:rPr>
              <a:t>setelah</a:t>
            </a:r>
            <a:r>
              <a:rPr lang="en-US" sz="2200" dirty="0">
                <a:latin typeface="Bahnschrift Condensed" panose="020B0502040204020203" pitchFamily="34" charset="0"/>
              </a:rPr>
              <a:t> </a:t>
            </a:r>
            <a:r>
              <a:rPr lang="en-US" sz="2200" dirty="0" err="1">
                <a:latin typeface="Bahnschrift Condensed" panose="020B0502040204020203" pitchFamily="34" charset="0"/>
              </a:rPr>
              <a:t>pajak</a:t>
            </a:r>
            <a:r>
              <a:rPr lang="en-US" sz="2200" dirty="0">
                <a:latin typeface="Bahnschrift Condensed" panose="020B0502040204020203" pitchFamily="34" charset="0"/>
              </a:rPr>
              <a:t>. </a:t>
            </a:r>
            <a:r>
              <a:rPr lang="en-US" sz="2200" dirty="0" err="1">
                <a:latin typeface="Bahnschrift Condensed" panose="020B0502040204020203" pitchFamily="34" charset="0"/>
              </a:rPr>
              <a:t>Peralatan</a:t>
            </a:r>
            <a:r>
              <a:rPr lang="en-US" sz="2200" dirty="0">
                <a:latin typeface="Bahnschrift Condensed" panose="020B0502040204020203" pitchFamily="34" charset="0"/>
              </a:rPr>
              <a:t> </a:t>
            </a:r>
            <a:r>
              <a:rPr lang="en-US" sz="2200" dirty="0" err="1">
                <a:latin typeface="Bahnschrift Condensed" panose="020B0502040204020203" pitchFamily="34" charset="0"/>
              </a:rPr>
              <a:t>tersebut</a:t>
            </a:r>
            <a:r>
              <a:rPr lang="en-US" sz="2200" dirty="0">
                <a:latin typeface="Bahnschrift Condensed" panose="020B0502040204020203" pitchFamily="34" charset="0"/>
              </a:rPr>
              <a:t> </a:t>
            </a:r>
            <a:r>
              <a:rPr lang="en-US" sz="2200" dirty="0" err="1">
                <a:latin typeface="Bahnschrift Condensed" panose="020B0502040204020203" pitchFamily="34" charset="0"/>
              </a:rPr>
              <a:t>didepresiasi</a:t>
            </a:r>
            <a:r>
              <a:rPr lang="en-US" sz="2200" dirty="0">
                <a:latin typeface="Bahnschrift Condensed" panose="020B0502040204020203" pitchFamily="34" charset="0"/>
              </a:rPr>
              <a:t> </a:t>
            </a:r>
            <a:r>
              <a:rPr lang="en-US" sz="2200" dirty="0" err="1">
                <a:latin typeface="Bahnschrift Condensed" panose="020B0502040204020203" pitchFamily="34" charset="0"/>
              </a:rPr>
              <a:t>dengan</a:t>
            </a:r>
            <a:r>
              <a:rPr lang="en-US" sz="2200" dirty="0">
                <a:latin typeface="Bahnschrift Condensed" panose="020B0502040204020203" pitchFamily="34" charset="0"/>
              </a:rPr>
              <a:t> </a:t>
            </a:r>
            <a:r>
              <a:rPr lang="en-US" sz="2200" dirty="0" err="1">
                <a:latin typeface="Bahnschrift Condensed" panose="020B0502040204020203" pitchFamily="34" charset="0"/>
              </a:rPr>
              <a:t>metode</a:t>
            </a:r>
            <a:r>
              <a:rPr lang="en-US" sz="2200" dirty="0">
                <a:latin typeface="Bahnschrift Condensed" panose="020B0502040204020203" pitchFamily="34" charset="0"/>
              </a:rPr>
              <a:t> </a:t>
            </a:r>
            <a:r>
              <a:rPr lang="en-US" sz="2200" dirty="0" err="1">
                <a:latin typeface="Bahnschrift Condensed" panose="020B0502040204020203" pitchFamily="34" charset="0"/>
              </a:rPr>
              <a:t>garis</a:t>
            </a:r>
            <a:r>
              <a:rPr lang="en-US" sz="2200" dirty="0">
                <a:latin typeface="Bahnschrift Condensed" panose="020B0502040204020203" pitchFamily="34" charset="0"/>
              </a:rPr>
              <a:t> </a:t>
            </a:r>
            <a:r>
              <a:rPr lang="en-US" sz="2200" dirty="0" err="1">
                <a:latin typeface="Bahnschrift Condensed" panose="020B0502040204020203" pitchFamily="34" charset="0"/>
              </a:rPr>
              <a:t>lurus</a:t>
            </a:r>
            <a:r>
              <a:rPr lang="en-US" sz="2200" dirty="0">
                <a:latin typeface="Bahnschrift Condensed" panose="020B0502040204020203" pitchFamily="34" charset="0"/>
              </a:rPr>
              <a:t> dan </a:t>
            </a:r>
            <a:r>
              <a:rPr lang="en-US" sz="2200" dirty="0" err="1">
                <a:latin typeface="Bahnschrift Condensed" panose="020B0502040204020203" pitchFamily="34" charset="0"/>
              </a:rPr>
              <a:t>tidak</a:t>
            </a:r>
            <a:r>
              <a:rPr lang="en-US" sz="2200" dirty="0">
                <a:latin typeface="Bahnschrift Condensed" panose="020B0502040204020203" pitchFamily="34" charset="0"/>
              </a:rPr>
              <a:t> </a:t>
            </a:r>
            <a:r>
              <a:rPr lang="en-US" sz="2200" dirty="0" err="1">
                <a:latin typeface="Bahnschrift Condensed" panose="020B0502040204020203" pitchFamily="34" charset="0"/>
              </a:rPr>
              <a:t>ada</a:t>
            </a:r>
            <a:r>
              <a:rPr lang="en-US" sz="2200" dirty="0">
                <a:latin typeface="Bahnschrift Condensed" panose="020B0502040204020203" pitchFamily="34" charset="0"/>
              </a:rPr>
              <a:t> </a:t>
            </a:r>
            <a:r>
              <a:rPr lang="en-US" sz="2200" dirty="0" err="1">
                <a:latin typeface="Bahnschrift Condensed" panose="020B0502040204020203" pitchFamily="34" charset="0"/>
              </a:rPr>
              <a:t>nilai</a:t>
            </a:r>
            <a:r>
              <a:rPr lang="en-US" sz="2200" dirty="0">
                <a:latin typeface="Bahnschrift Condensed" panose="020B0502040204020203" pitchFamily="34" charset="0"/>
              </a:rPr>
              <a:t> </a:t>
            </a:r>
            <a:r>
              <a:rPr lang="en-US" sz="2200" dirty="0" err="1">
                <a:latin typeface="Bahnschrift Condensed" panose="020B0502040204020203" pitchFamily="34" charset="0"/>
              </a:rPr>
              <a:t>sisa</a:t>
            </a:r>
            <a:r>
              <a:rPr lang="en-US" sz="2200" dirty="0">
                <a:latin typeface="Bahnschrift Condensed" panose="020B0502040204020203" pitchFamily="34" charset="0"/>
              </a:rPr>
              <a:t> pada </a:t>
            </a:r>
            <a:r>
              <a:rPr lang="en-US" sz="2200" dirty="0" err="1">
                <a:latin typeface="Bahnschrift Condensed" panose="020B0502040204020203" pitchFamily="34" charset="0"/>
              </a:rPr>
              <a:t>akhir</a:t>
            </a:r>
            <a:r>
              <a:rPr lang="en-US" sz="2200" dirty="0">
                <a:latin typeface="Bahnschrift Condensed" panose="020B0502040204020203" pitchFamily="34" charset="0"/>
              </a:rPr>
              <a:t> </a:t>
            </a:r>
            <a:r>
              <a:rPr lang="en-US" sz="2200" dirty="0" err="1">
                <a:latin typeface="Bahnschrift Condensed" panose="020B0502040204020203" pitchFamily="34" charset="0"/>
              </a:rPr>
              <a:t>periode</a:t>
            </a:r>
            <a:r>
              <a:rPr lang="en-US" sz="2200" dirty="0">
                <a:latin typeface="Bahnschrift Condensed" panose="020B0502040204020203" pitchFamily="34" charset="0"/>
              </a:rPr>
              <a:t>. Tingkat </a:t>
            </a:r>
            <a:r>
              <a:rPr lang="en-US" sz="2200" dirty="0" err="1">
                <a:latin typeface="Bahnschrift Condensed" panose="020B0502040204020203" pitchFamily="34" charset="0"/>
              </a:rPr>
              <a:t>pajak</a:t>
            </a:r>
            <a:r>
              <a:rPr lang="en-US" sz="2200" dirty="0">
                <a:latin typeface="Bahnschrift Condensed" panose="020B0502040204020203" pitchFamily="34" charset="0"/>
              </a:rPr>
              <a:t> </a:t>
            </a:r>
            <a:r>
              <a:rPr lang="en-US" sz="2200" dirty="0" err="1">
                <a:latin typeface="Bahnschrift Condensed" panose="020B0502040204020203" pitchFamily="34" charset="0"/>
              </a:rPr>
              <a:t>adalah</a:t>
            </a:r>
            <a:r>
              <a:rPr lang="en-US" sz="2200" dirty="0">
                <a:latin typeface="Bahnschrift Condensed" panose="020B0502040204020203" pitchFamily="34" charset="0"/>
              </a:rPr>
              <a:t> 25%. </a:t>
            </a:r>
            <a:r>
              <a:rPr lang="en-US" sz="2200" dirty="0" err="1">
                <a:latin typeface="Bahnschrift Condensed" panose="020B0502040204020203" pitchFamily="34" charset="0"/>
              </a:rPr>
              <a:t>Berapakah</a:t>
            </a:r>
            <a:r>
              <a:rPr lang="en-US" sz="2200" dirty="0">
                <a:latin typeface="Bahnschrift Condensed" panose="020B0502040204020203" pitchFamily="34" charset="0"/>
              </a:rPr>
              <a:t> </a:t>
            </a:r>
            <a:r>
              <a:rPr lang="en-US" sz="2200" dirty="0" err="1">
                <a:latin typeface="Bahnschrift Condensed" panose="020B0502040204020203" pitchFamily="34" charset="0"/>
              </a:rPr>
              <a:t>besarnya</a:t>
            </a:r>
            <a:r>
              <a:rPr lang="en-US" sz="2200" dirty="0">
                <a:latin typeface="Bahnschrift Condensed" panose="020B0502040204020203" pitchFamily="34" charset="0"/>
              </a:rPr>
              <a:t> </a:t>
            </a:r>
            <a:r>
              <a:rPr lang="en-US" sz="2200" dirty="0" err="1">
                <a:latin typeface="Bahnschrift Condensed" panose="020B0502040204020203" pitchFamily="34" charset="0"/>
              </a:rPr>
              <a:t>nilai</a:t>
            </a:r>
            <a:r>
              <a:rPr lang="en-US" sz="2200" dirty="0">
                <a:latin typeface="Bahnschrift Condensed" panose="020B0502040204020203" pitchFamily="34" charset="0"/>
              </a:rPr>
              <a:t> </a:t>
            </a:r>
            <a:r>
              <a:rPr lang="en-US" sz="2200" dirty="0" err="1">
                <a:latin typeface="Bahnschrift Condensed" panose="020B0502040204020203" pitchFamily="34" charset="0"/>
              </a:rPr>
              <a:t>sewa</a:t>
            </a:r>
            <a:r>
              <a:rPr lang="en-US" sz="2200" dirty="0">
                <a:latin typeface="Bahnschrift Condensed" panose="020B0502040204020203" pitchFamily="34" charset="0"/>
              </a:rPr>
              <a:t> yang </a:t>
            </a:r>
            <a:r>
              <a:rPr lang="en-US" sz="2200" dirty="0" err="1">
                <a:latin typeface="Bahnschrift Condensed" panose="020B0502040204020203" pitchFamily="34" charset="0"/>
              </a:rPr>
              <a:t>sebaiknya</a:t>
            </a:r>
            <a:r>
              <a:rPr lang="en-US" sz="2200" dirty="0">
                <a:latin typeface="Bahnschrift Condensed" panose="020B0502040204020203" pitchFamily="34" charset="0"/>
              </a:rPr>
              <a:t> </a:t>
            </a:r>
            <a:r>
              <a:rPr lang="en-US" sz="2200" dirty="0" err="1">
                <a:latin typeface="Bahnschrift Condensed" panose="020B0502040204020203" pitchFamily="34" charset="0"/>
              </a:rPr>
              <a:t>ditawarkan</a:t>
            </a:r>
            <a:r>
              <a:rPr lang="en-US" sz="2200" dirty="0">
                <a:latin typeface="Bahnschrift Condensed" panose="020B0502040204020203" pitchFamily="34" charset="0"/>
              </a:rPr>
              <a:t> </a:t>
            </a:r>
            <a:r>
              <a:rPr lang="en-US" sz="2200" dirty="0" err="1">
                <a:latin typeface="Bahnschrift Condensed" panose="020B0502040204020203" pitchFamily="34" charset="0"/>
              </a:rPr>
              <a:t>jika</a:t>
            </a:r>
            <a:r>
              <a:rPr lang="en-US" sz="2200" dirty="0">
                <a:latin typeface="Bahnschrift Condensed" panose="020B0502040204020203" pitchFamily="34" charset="0"/>
              </a:rPr>
              <a:t> </a:t>
            </a:r>
            <a:r>
              <a:rPr lang="en-US" sz="2200" dirty="0" err="1">
                <a:latin typeface="Bahnschrift Condensed" panose="020B0502040204020203" pitchFamily="34" charset="0"/>
              </a:rPr>
              <a:t>pembayaran</a:t>
            </a:r>
            <a:r>
              <a:rPr lang="en-US" sz="2200" dirty="0">
                <a:latin typeface="Bahnschrift Condensed" panose="020B0502040204020203" pitchFamily="34" charset="0"/>
              </a:rPr>
              <a:t> </a:t>
            </a:r>
            <a:r>
              <a:rPr lang="en-US" sz="2200" dirty="0" err="1">
                <a:latin typeface="Bahnschrift Condensed" panose="020B0502040204020203" pitchFamily="34" charset="0"/>
              </a:rPr>
              <a:t>sewa</a:t>
            </a:r>
            <a:r>
              <a:rPr lang="en-US" sz="2200" dirty="0">
                <a:latin typeface="Bahnschrift Condensed" panose="020B0502040204020203" pitchFamily="34" charset="0"/>
              </a:rPr>
              <a:t> </a:t>
            </a:r>
            <a:r>
              <a:rPr lang="en-US" sz="2200" dirty="0" err="1">
                <a:latin typeface="Bahnschrift Condensed" panose="020B0502040204020203" pitchFamily="34" charset="0"/>
              </a:rPr>
              <a:t>dimulai</a:t>
            </a:r>
            <a:r>
              <a:rPr lang="en-US" sz="2200" dirty="0">
                <a:latin typeface="Bahnschrift Condensed" panose="020B0502040204020203" pitchFamily="34" charset="0"/>
              </a:rPr>
              <a:t> </a:t>
            </a:r>
            <a:r>
              <a:rPr lang="en-US" sz="2200" dirty="0" err="1">
                <a:latin typeface="Bahnschrift Condensed" panose="020B0502040204020203" pitchFamily="34" charset="0"/>
              </a:rPr>
              <a:t>awal</a:t>
            </a:r>
            <a:r>
              <a:rPr lang="en-US" sz="2200" dirty="0">
                <a:latin typeface="Bahnschrift Condensed" panose="020B0502040204020203" pitchFamily="34" charset="0"/>
              </a:rPr>
              <a:t> </a:t>
            </a:r>
            <a:r>
              <a:rPr lang="en-US" sz="2200" dirty="0" err="1">
                <a:latin typeface="Bahnschrift Condensed" panose="020B0502040204020203" pitchFamily="34" charset="0"/>
              </a:rPr>
              <a:t>tahun</a:t>
            </a:r>
            <a:r>
              <a:rPr lang="en-US" sz="2200" dirty="0">
                <a:latin typeface="Bahnschrift Condensed" panose="020B0502040204020203" pitchFamily="34" charset="0"/>
              </a:rPr>
              <a:t>, </a:t>
            </a:r>
            <a:r>
              <a:rPr lang="en-US" sz="2200" dirty="0" err="1">
                <a:latin typeface="Bahnschrift Condensed" panose="020B0502040204020203" pitchFamily="34" charset="0"/>
              </a:rPr>
              <a:t>dibayar</a:t>
            </a:r>
            <a:r>
              <a:rPr lang="en-US" sz="2200" dirty="0">
                <a:latin typeface="Bahnschrift Condensed" panose="020B0502040204020203" pitchFamily="34" charset="0"/>
              </a:rPr>
              <a:t> lima kali?</a:t>
            </a:r>
            <a:endParaRPr lang="en-ID" sz="2200" dirty="0"/>
          </a:p>
        </p:txBody>
      </p:sp>
      <p:sp>
        <p:nvSpPr>
          <p:cNvPr id="5" name="TextBox 4">
            <a:extLst>
              <a:ext uri="{FF2B5EF4-FFF2-40B4-BE49-F238E27FC236}">
                <a16:creationId xmlns:a16="http://schemas.microsoft.com/office/drawing/2014/main" xmlns="" id="{A4E4E4CF-EBB4-4694-BC3A-0D669AF0F500}"/>
              </a:ext>
            </a:extLst>
          </p:cNvPr>
          <p:cNvSpPr txBox="1"/>
          <p:nvPr/>
        </p:nvSpPr>
        <p:spPr>
          <a:xfrm>
            <a:off x="2113280" y="751840"/>
            <a:ext cx="3881120" cy="523220"/>
          </a:xfrm>
          <a:prstGeom prst="rect">
            <a:avLst/>
          </a:prstGeom>
          <a:noFill/>
        </p:spPr>
        <p:txBody>
          <a:bodyPr wrap="square" rtlCol="0">
            <a:spAutoFit/>
          </a:bodyPr>
          <a:lstStyle/>
          <a:p>
            <a:r>
              <a:rPr lang="en-US" sz="2800" dirty="0" err="1">
                <a:latin typeface="Bernard MT Condensed" panose="02050806060905020404" pitchFamily="18" charset="0"/>
              </a:rPr>
              <a:t>Latihan</a:t>
            </a:r>
            <a:r>
              <a:rPr lang="en-US" sz="2800" dirty="0">
                <a:latin typeface="Bernard MT Condensed" panose="02050806060905020404" pitchFamily="18" charset="0"/>
              </a:rPr>
              <a:t> 1 :</a:t>
            </a:r>
            <a:endParaRPr lang="en-ID" sz="2800" dirty="0">
              <a:latin typeface="Bernard MT Condensed" panose="02050806060905020404" pitchFamily="18" charset="0"/>
            </a:endParaRPr>
          </a:p>
        </p:txBody>
      </p:sp>
    </p:spTree>
    <p:extLst>
      <p:ext uri="{BB962C8B-B14F-4D97-AF65-F5344CB8AC3E}">
        <p14:creationId xmlns:p14="http://schemas.microsoft.com/office/powerpoint/2010/main" val="343253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3FD5C183-0A58-4FE3-979E-AA3B18553241}"/>
              </a:ext>
            </a:extLst>
          </p:cNvPr>
          <p:cNvSpPr>
            <a:spLocks noGrp="1"/>
          </p:cNvSpPr>
          <p:nvPr>
            <p:ph type="sldNum" sz="quarter" idx="12"/>
          </p:nvPr>
        </p:nvSpPr>
        <p:spPr/>
        <p:txBody>
          <a:bodyPr/>
          <a:lstStyle/>
          <a:p>
            <a:fld id="{B38049E5-7B53-4E85-8972-7D6C4BCE5BB9}" type="slidenum">
              <a:rPr lang="en-US" noProof="0" smtClean="0"/>
              <a:t>36</a:t>
            </a:fld>
            <a:endParaRPr lang="en-US" noProof="0" dirty="0"/>
          </a:p>
        </p:txBody>
      </p:sp>
      <p:sp>
        <p:nvSpPr>
          <p:cNvPr id="3" name="Rectangle 2">
            <a:extLst>
              <a:ext uri="{FF2B5EF4-FFF2-40B4-BE49-F238E27FC236}">
                <a16:creationId xmlns:a16="http://schemas.microsoft.com/office/drawing/2014/main" xmlns="" id="{3D5D9B1F-D82E-42C7-A35C-031DFACB0C9A}"/>
              </a:ext>
            </a:extLst>
          </p:cNvPr>
          <p:cNvSpPr/>
          <p:nvPr/>
        </p:nvSpPr>
        <p:spPr>
          <a:xfrm>
            <a:off x="1818640" y="1859340"/>
            <a:ext cx="9250388" cy="3139321"/>
          </a:xfrm>
          <a:prstGeom prst="rect">
            <a:avLst/>
          </a:prstGeom>
        </p:spPr>
        <p:txBody>
          <a:bodyPr wrap="square">
            <a:spAutoFit/>
          </a:bodyPr>
          <a:lstStyle/>
          <a:p>
            <a:pPr marL="285750" indent="-285750">
              <a:buFont typeface="Wingdings" panose="05000000000000000000" pitchFamily="2" charset="2"/>
              <a:buChar char="q"/>
            </a:pPr>
            <a:r>
              <a:rPr lang="en-US" sz="2200" dirty="0" err="1">
                <a:latin typeface="Bahnschrift Condensed" panose="020B0502040204020203" pitchFamily="34" charset="0"/>
              </a:rPr>
              <a:t>Misalkan</a:t>
            </a:r>
            <a:r>
              <a:rPr lang="en-US" sz="2200" dirty="0">
                <a:latin typeface="Bahnschrift Condensed" panose="020B0502040204020203" pitchFamily="34" charset="0"/>
              </a:rPr>
              <a:t> PT </a:t>
            </a:r>
            <a:r>
              <a:rPr lang="en-US" sz="2200" dirty="0" err="1">
                <a:latin typeface="Bahnschrift Condensed" panose="020B0502040204020203" pitchFamily="34" charset="0"/>
              </a:rPr>
              <a:t>Dirgantara</a:t>
            </a:r>
            <a:r>
              <a:rPr lang="en-US" sz="2200" dirty="0">
                <a:latin typeface="Bahnschrift Condensed" panose="020B0502040204020203" pitchFamily="34" charset="0"/>
              </a:rPr>
              <a:t> yang </a:t>
            </a:r>
            <a:r>
              <a:rPr lang="en-US" sz="2200" dirty="0" err="1">
                <a:latin typeface="Bahnschrift Condensed" panose="020B0502040204020203" pitchFamily="34" charset="0"/>
              </a:rPr>
              <a:t>beregerak</a:t>
            </a:r>
            <a:r>
              <a:rPr lang="en-US" sz="2200" dirty="0">
                <a:latin typeface="Bahnschrift Condensed" panose="020B0502040204020203" pitchFamily="34" charset="0"/>
              </a:rPr>
              <a:t> di </a:t>
            </a:r>
            <a:r>
              <a:rPr lang="en-US" sz="2200" dirty="0" err="1">
                <a:latin typeface="Bahnschrift Condensed" panose="020B0502040204020203" pitchFamily="34" charset="0"/>
              </a:rPr>
              <a:t>bidang</a:t>
            </a:r>
            <a:r>
              <a:rPr lang="en-US" sz="2200" dirty="0">
                <a:latin typeface="Bahnschrift Condensed" panose="020B0502040204020203" pitchFamily="34" charset="0"/>
              </a:rPr>
              <a:t> </a:t>
            </a:r>
            <a:r>
              <a:rPr lang="en-US" sz="2200" dirty="0" err="1">
                <a:latin typeface="Bahnschrift Condensed" panose="020B0502040204020203" pitchFamily="34" charset="0"/>
              </a:rPr>
              <a:t>pembuatan</a:t>
            </a:r>
            <a:r>
              <a:rPr lang="en-US" sz="2200" dirty="0">
                <a:latin typeface="Bahnschrift Condensed" panose="020B0502040204020203" pitchFamily="34" charset="0"/>
              </a:rPr>
              <a:t> </a:t>
            </a:r>
            <a:r>
              <a:rPr lang="en-US" sz="2200" dirty="0" err="1">
                <a:latin typeface="Bahnschrift Condensed" panose="020B0502040204020203" pitchFamily="34" charset="0"/>
              </a:rPr>
              <a:t>alat</a:t>
            </a:r>
            <a:r>
              <a:rPr lang="en-US" sz="2200" dirty="0">
                <a:latin typeface="Bahnschrift Condensed" panose="020B0502040204020203" pitchFamily="34" charset="0"/>
              </a:rPr>
              <a:t> </a:t>
            </a:r>
            <a:r>
              <a:rPr lang="en-US" sz="2200" dirty="0" err="1">
                <a:latin typeface="Bahnschrift Condensed" panose="020B0502040204020203" pitchFamily="34" charset="0"/>
              </a:rPr>
              <a:t>pertanian</a:t>
            </a:r>
            <a:r>
              <a:rPr lang="en-US" sz="2200" dirty="0">
                <a:latin typeface="Bahnschrift Condensed" panose="020B0502040204020203" pitchFamily="34" charset="0"/>
              </a:rPr>
              <a:t> yang </a:t>
            </a:r>
            <a:r>
              <a:rPr lang="en-US" sz="2200" dirty="0" err="1">
                <a:latin typeface="Bahnschrift Condensed" panose="020B0502040204020203" pitchFamily="34" charset="0"/>
              </a:rPr>
              <a:t>berskala</a:t>
            </a:r>
            <a:r>
              <a:rPr lang="en-US" sz="2200" dirty="0">
                <a:latin typeface="Bahnschrift Condensed" panose="020B0502040204020203" pitchFamily="34" charset="0"/>
              </a:rPr>
              <a:t> </a:t>
            </a:r>
            <a:r>
              <a:rPr lang="en-US" sz="2200" dirty="0" err="1">
                <a:latin typeface="Bahnschrift Condensed" panose="020B0502040204020203" pitchFamily="34" charset="0"/>
              </a:rPr>
              <a:t>internasional</a:t>
            </a:r>
            <a:r>
              <a:rPr lang="en-US" sz="2200" dirty="0">
                <a:latin typeface="Bahnschrift Condensed" panose="020B0502040204020203" pitchFamily="34" charset="0"/>
              </a:rPr>
              <a:t>, </a:t>
            </a:r>
            <a:r>
              <a:rPr lang="en-US" sz="2200" dirty="0" err="1">
                <a:latin typeface="Bahnschrift Condensed" panose="020B0502040204020203" pitchFamily="34" charset="0"/>
              </a:rPr>
              <a:t>memutuskan</a:t>
            </a:r>
            <a:r>
              <a:rPr lang="en-US" sz="2200" dirty="0">
                <a:latin typeface="Bahnschrift Condensed" panose="020B0502040204020203" pitchFamily="34" charset="0"/>
              </a:rPr>
              <a:t> </a:t>
            </a:r>
            <a:r>
              <a:rPr lang="en-US" sz="2200" dirty="0" err="1">
                <a:latin typeface="Bahnschrift Condensed" panose="020B0502040204020203" pitchFamily="34" charset="0"/>
              </a:rPr>
              <a:t>untuk</a:t>
            </a:r>
            <a:r>
              <a:rPr lang="en-US" sz="2200" dirty="0">
                <a:latin typeface="Bahnschrift Condensed" panose="020B0502040204020203" pitchFamily="34" charset="0"/>
              </a:rPr>
              <a:t> </a:t>
            </a:r>
            <a:r>
              <a:rPr lang="en-US" sz="2200" dirty="0" err="1">
                <a:latin typeface="Bahnschrift Condensed" panose="020B0502040204020203" pitchFamily="34" charset="0"/>
              </a:rPr>
              <a:t>membeli</a:t>
            </a:r>
            <a:r>
              <a:rPr lang="en-US" sz="2200" dirty="0">
                <a:latin typeface="Bahnschrift Condensed" panose="020B0502040204020203" pitchFamily="34" charset="0"/>
              </a:rPr>
              <a:t> </a:t>
            </a:r>
            <a:r>
              <a:rPr lang="en-US" sz="2200" dirty="0" err="1">
                <a:latin typeface="Bahnschrift Condensed" panose="020B0502040204020203" pitchFamily="34" charset="0"/>
              </a:rPr>
              <a:t>mesin</a:t>
            </a:r>
            <a:r>
              <a:rPr lang="en-US" sz="2200" dirty="0">
                <a:latin typeface="Bahnschrift Condensed" panose="020B0502040204020203" pitchFamily="34" charset="0"/>
              </a:rPr>
              <a:t> </a:t>
            </a:r>
            <a:r>
              <a:rPr lang="en-US" sz="2200" dirty="0" err="1">
                <a:latin typeface="Bahnschrift Condensed" panose="020B0502040204020203" pitchFamily="34" charset="0"/>
              </a:rPr>
              <a:t>baru</a:t>
            </a:r>
            <a:r>
              <a:rPr lang="en-US" sz="2200" dirty="0">
                <a:latin typeface="Bahnschrift Condensed" panose="020B0502040204020203" pitchFamily="34" charset="0"/>
              </a:rPr>
              <a:t> </a:t>
            </a:r>
            <a:r>
              <a:rPr lang="en-US" sz="2200" dirty="0" err="1">
                <a:latin typeface="Bahnschrift Condensed" panose="020B0502040204020203" pitchFamily="34" charset="0"/>
              </a:rPr>
              <a:t>sebesar</a:t>
            </a:r>
            <a:r>
              <a:rPr lang="en-US" sz="2200" dirty="0">
                <a:latin typeface="Bahnschrift Condensed" panose="020B0502040204020203" pitchFamily="34" charset="0"/>
              </a:rPr>
              <a:t> </a:t>
            </a:r>
            <a:r>
              <a:rPr lang="en-US" sz="2200" dirty="0" err="1">
                <a:latin typeface="Bahnschrift Condensed" panose="020B0502040204020203" pitchFamily="34" charset="0"/>
              </a:rPr>
              <a:t>Rp</a:t>
            </a:r>
            <a:r>
              <a:rPr lang="en-US" sz="2200" dirty="0">
                <a:latin typeface="Bahnschrift Condensed" panose="020B0502040204020203" pitchFamily="34" charset="0"/>
              </a:rPr>
              <a:t> 45Juta </a:t>
            </a:r>
            <a:r>
              <a:rPr lang="en-US" sz="2200" dirty="0" err="1">
                <a:latin typeface="Bahnschrift Condensed" panose="020B0502040204020203" pitchFamily="34" charset="0"/>
              </a:rPr>
              <a:t>dengan</a:t>
            </a:r>
            <a:r>
              <a:rPr lang="en-US" sz="2200" dirty="0">
                <a:latin typeface="Bahnschrift Condensed" panose="020B0502040204020203" pitchFamily="34" charset="0"/>
              </a:rPr>
              <a:t> </a:t>
            </a:r>
            <a:r>
              <a:rPr lang="en-US" sz="2200" dirty="0" err="1">
                <a:latin typeface="Bahnschrift Condensed" panose="020B0502040204020203" pitchFamily="34" charset="0"/>
              </a:rPr>
              <a:t>usia</a:t>
            </a:r>
            <a:r>
              <a:rPr lang="en-US" sz="2200" dirty="0">
                <a:latin typeface="Bahnschrift Condensed" panose="020B0502040204020203" pitchFamily="34" charset="0"/>
              </a:rPr>
              <a:t> </a:t>
            </a:r>
            <a:r>
              <a:rPr lang="en-US" sz="2200" dirty="0" err="1">
                <a:latin typeface="Bahnschrift Condensed" panose="020B0502040204020203" pitchFamily="34" charset="0"/>
              </a:rPr>
              <a:t>ekonomis</a:t>
            </a:r>
            <a:r>
              <a:rPr lang="en-US" sz="2200" dirty="0">
                <a:latin typeface="Bahnschrift Condensed" panose="020B0502040204020203" pitchFamily="34" charset="0"/>
              </a:rPr>
              <a:t> lima (5) </a:t>
            </a:r>
            <a:r>
              <a:rPr lang="en-US" sz="2200" dirty="0" err="1">
                <a:latin typeface="Bahnschrift Condensed" panose="020B0502040204020203" pitchFamily="34" charset="0"/>
              </a:rPr>
              <a:t>tahun</a:t>
            </a:r>
            <a:r>
              <a:rPr lang="en-US" sz="2200" dirty="0">
                <a:latin typeface="Bahnschrift Condensed" panose="020B0502040204020203" pitchFamily="34" charset="0"/>
              </a:rPr>
              <a:t> dan </a:t>
            </a:r>
            <a:r>
              <a:rPr lang="en-US" sz="2200" dirty="0" err="1">
                <a:latin typeface="Bahnschrift Condensed" panose="020B0502040204020203" pitchFamily="34" charset="0"/>
              </a:rPr>
              <a:t>tidak</a:t>
            </a:r>
            <a:r>
              <a:rPr lang="en-US" sz="2200" dirty="0">
                <a:latin typeface="Bahnschrift Condensed" panose="020B0502040204020203" pitchFamily="34" charset="0"/>
              </a:rPr>
              <a:t> </a:t>
            </a:r>
            <a:r>
              <a:rPr lang="en-US" sz="2200" dirty="0" err="1">
                <a:latin typeface="Bahnschrift Condensed" panose="020B0502040204020203" pitchFamily="34" charset="0"/>
              </a:rPr>
              <a:t>ada</a:t>
            </a:r>
            <a:r>
              <a:rPr lang="en-US" sz="2200" dirty="0">
                <a:latin typeface="Bahnschrift Condensed" panose="020B0502040204020203" pitchFamily="34" charset="0"/>
              </a:rPr>
              <a:t> </a:t>
            </a:r>
            <a:r>
              <a:rPr lang="en-US" sz="2200" dirty="0" err="1">
                <a:latin typeface="Bahnschrift Condensed" panose="020B0502040204020203" pitchFamily="34" charset="0"/>
              </a:rPr>
              <a:t>nilai</a:t>
            </a:r>
            <a:r>
              <a:rPr lang="en-US" sz="2200" dirty="0">
                <a:latin typeface="Bahnschrift Condensed" panose="020B0502040204020203" pitchFamily="34" charset="0"/>
              </a:rPr>
              <a:t> </a:t>
            </a:r>
            <a:r>
              <a:rPr lang="en-US" sz="2200" dirty="0" err="1">
                <a:latin typeface="Bahnschrift Condensed" panose="020B0502040204020203" pitchFamily="34" charset="0"/>
              </a:rPr>
              <a:t>residu</a:t>
            </a:r>
            <a:r>
              <a:rPr lang="en-US" sz="2200" dirty="0">
                <a:latin typeface="Bahnschrift Condensed" panose="020B0502040204020203" pitchFamily="34" charset="0"/>
              </a:rPr>
              <a:t>. </a:t>
            </a:r>
            <a:r>
              <a:rPr lang="en-US" sz="2200" dirty="0" err="1">
                <a:latin typeface="Bahnschrift Condensed" panose="020B0502040204020203" pitchFamily="34" charset="0"/>
              </a:rPr>
              <a:t>Saat</a:t>
            </a:r>
            <a:r>
              <a:rPr lang="en-US" sz="2200" dirty="0">
                <a:latin typeface="Bahnschrift Condensed" panose="020B0502040204020203" pitchFamily="34" charset="0"/>
              </a:rPr>
              <a:t> </a:t>
            </a:r>
            <a:r>
              <a:rPr lang="en-US" sz="2200" dirty="0" err="1">
                <a:latin typeface="Bahnschrift Condensed" panose="020B0502040204020203" pitchFamily="34" charset="0"/>
              </a:rPr>
              <a:t>ini</a:t>
            </a:r>
            <a:r>
              <a:rPr lang="en-US" sz="2200" dirty="0">
                <a:latin typeface="Bahnschrift Condensed" panose="020B0502040204020203" pitchFamily="34" charset="0"/>
              </a:rPr>
              <a:t> </a:t>
            </a:r>
            <a:r>
              <a:rPr lang="en-US" sz="2200" dirty="0" err="1">
                <a:latin typeface="Bahnschrift Condensed" panose="020B0502040204020203" pitchFamily="34" charset="0"/>
              </a:rPr>
              <a:t>manajer</a:t>
            </a:r>
            <a:r>
              <a:rPr lang="en-US" sz="2200" dirty="0">
                <a:latin typeface="Bahnschrift Condensed" panose="020B0502040204020203" pitchFamily="34" charset="0"/>
              </a:rPr>
              <a:t> </a:t>
            </a:r>
            <a:r>
              <a:rPr lang="en-US" sz="2200" dirty="0" err="1">
                <a:latin typeface="Bahnschrift Condensed" panose="020B0502040204020203" pitchFamily="34" charset="0"/>
              </a:rPr>
              <a:t>dari</a:t>
            </a:r>
            <a:r>
              <a:rPr lang="en-US" sz="2200" dirty="0">
                <a:latin typeface="Bahnschrift Condensed" panose="020B0502040204020203" pitchFamily="34" charset="0"/>
              </a:rPr>
              <a:t> PT </a:t>
            </a:r>
            <a:r>
              <a:rPr lang="en-US" sz="2200" dirty="0" err="1">
                <a:latin typeface="Bahnschrift Condensed" panose="020B0502040204020203" pitchFamily="34" charset="0"/>
              </a:rPr>
              <a:t>Diragantara</a:t>
            </a:r>
            <a:r>
              <a:rPr lang="en-US" sz="2200" dirty="0">
                <a:latin typeface="Bahnschrift Condensed" panose="020B0502040204020203" pitchFamily="34" charset="0"/>
              </a:rPr>
              <a:t> </a:t>
            </a:r>
            <a:r>
              <a:rPr lang="en-US" sz="2200" dirty="0" err="1">
                <a:latin typeface="Bahnschrift Condensed" panose="020B0502040204020203" pitchFamily="34" charset="0"/>
              </a:rPr>
              <a:t>sedang</a:t>
            </a:r>
            <a:r>
              <a:rPr lang="en-US" sz="2200" dirty="0">
                <a:latin typeface="Bahnschrift Condensed" panose="020B0502040204020203" pitchFamily="34" charset="0"/>
              </a:rPr>
              <a:t> </a:t>
            </a:r>
            <a:r>
              <a:rPr lang="en-US" sz="2200" dirty="0" err="1">
                <a:latin typeface="Bahnschrift Condensed" panose="020B0502040204020203" pitchFamily="34" charset="0"/>
              </a:rPr>
              <a:t>mempertimbangkan</a:t>
            </a:r>
            <a:r>
              <a:rPr lang="en-US" sz="2200" dirty="0">
                <a:latin typeface="Bahnschrift Condensed" panose="020B0502040204020203" pitchFamily="34" charset="0"/>
              </a:rPr>
              <a:t> </a:t>
            </a:r>
            <a:r>
              <a:rPr lang="en-US" sz="2200" dirty="0" err="1">
                <a:latin typeface="Bahnschrift Condensed" panose="020B0502040204020203" pitchFamily="34" charset="0"/>
              </a:rPr>
              <a:t>apakah</a:t>
            </a:r>
            <a:r>
              <a:rPr lang="en-US" sz="2200" dirty="0">
                <a:latin typeface="Bahnschrift Condensed" panose="020B0502040204020203" pitchFamily="34" charset="0"/>
              </a:rPr>
              <a:t> </a:t>
            </a:r>
            <a:r>
              <a:rPr lang="en-US" sz="2200" dirty="0" err="1">
                <a:latin typeface="Bahnschrift Condensed" panose="020B0502040204020203" pitchFamily="34" charset="0"/>
              </a:rPr>
              <a:t>menggunakan</a:t>
            </a:r>
            <a:r>
              <a:rPr lang="en-US" sz="2200" dirty="0">
                <a:latin typeface="Bahnschrift Condensed" panose="020B0502040204020203" pitchFamily="34" charset="0"/>
              </a:rPr>
              <a:t> leasing </a:t>
            </a:r>
            <a:r>
              <a:rPr lang="en-US" sz="2200" dirty="0" err="1">
                <a:latin typeface="Bahnschrift Condensed" panose="020B0502040204020203" pitchFamily="34" charset="0"/>
              </a:rPr>
              <a:t>atau</a:t>
            </a:r>
            <a:r>
              <a:rPr lang="en-US" sz="2200" dirty="0">
                <a:latin typeface="Bahnschrift Condensed" panose="020B0502040204020203" pitchFamily="34" charset="0"/>
              </a:rPr>
              <a:t> </a:t>
            </a:r>
            <a:r>
              <a:rPr lang="en-US" sz="2200" dirty="0" err="1">
                <a:latin typeface="Bahnschrift Condensed" panose="020B0502040204020203" pitchFamily="34" charset="0"/>
              </a:rPr>
              <a:t>pinjaman</a:t>
            </a:r>
            <a:r>
              <a:rPr lang="en-US" sz="2200" dirty="0">
                <a:latin typeface="Bahnschrift Condensed" panose="020B0502040204020203" pitchFamily="34" charset="0"/>
              </a:rPr>
              <a:t> dan </a:t>
            </a:r>
            <a:r>
              <a:rPr lang="en-US" sz="2200" dirty="0" err="1">
                <a:latin typeface="Bahnschrift Condensed" panose="020B0502040204020203" pitchFamily="34" charset="0"/>
              </a:rPr>
              <a:t>kemudian</a:t>
            </a:r>
            <a:r>
              <a:rPr lang="en-US" sz="2200" dirty="0">
                <a:latin typeface="Bahnschrift Condensed" panose="020B0502040204020203" pitchFamily="34" charset="0"/>
              </a:rPr>
              <a:t> </a:t>
            </a:r>
            <a:r>
              <a:rPr lang="en-US" sz="2200" dirty="0" err="1">
                <a:latin typeface="Bahnschrift Condensed" panose="020B0502040204020203" pitchFamily="34" charset="0"/>
              </a:rPr>
              <a:t>membeli</a:t>
            </a:r>
            <a:r>
              <a:rPr lang="en-US" sz="2200" dirty="0">
                <a:latin typeface="Bahnschrift Condensed" panose="020B0502040204020203" pitchFamily="34" charset="0"/>
              </a:rPr>
              <a:t> asset </a:t>
            </a:r>
            <a:r>
              <a:rPr lang="en-US" sz="2200" dirty="0" err="1">
                <a:latin typeface="Bahnschrift Condensed" panose="020B0502040204020203" pitchFamily="34" charset="0"/>
              </a:rPr>
              <a:t>tersebut</a:t>
            </a:r>
            <a:r>
              <a:rPr lang="en-US" sz="2200" dirty="0">
                <a:latin typeface="Bahnschrift Condensed" panose="020B0502040204020203" pitchFamily="34" charset="0"/>
              </a:rPr>
              <a:t>. Perusahaan leasing </a:t>
            </a:r>
            <a:r>
              <a:rPr lang="en-US" sz="2200" dirty="0" err="1">
                <a:latin typeface="Bahnschrift Condensed" panose="020B0502040204020203" pitchFamily="34" charset="0"/>
              </a:rPr>
              <a:t>menawarkan</a:t>
            </a:r>
            <a:r>
              <a:rPr lang="en-US" sz="2200" dirty="0">
                <a:latin typeface="Bahnschrift Condensed" panose="020B0502040204020203" pitchFamily="34" charset="0"/>
              </a:rPr>
              <a:t> </a:t>
            </a:r>
            <a:r>
              <a:rPr lang="en-US" sz="2200" dirty="0" err="1">
                <a:latin typeface="Bahnschrift Condensed" panose="020B0502040204020203" pitchFamily="34" charset="0"/>
              </a:rPr>
              <a:t>sewa</a:t>
            </a:r>
            <a:r>
              <a:rPr lang="en-US" sz="2200" dirty="0">
                <a:latin typeface="Bahnschrift Condensed" panose="020B0502040204020203" pitchFamily="34" charset="0"/>
              </a:rPr>
              <a:t> </a:t>
            </a:r>
            <a:r>
              <a:rPr lang="en-US" sz="2200" dirty="0" err="1">
                <a:latin typeface="Bahnschrift Condensed" panose="020B0502040204020203" pitchFamily="34" charset="0"/>
              </a:rPr>
              <a:t>sebesar</a:t>
            </a:r>
            <a:r>
              <a:rPr lang="en-US" sz="2200" dirty="0">
                <a:latin typeface="Bahnschrift Condensed" panose="020B0502040204020203" pitchFamily="34" charset="0"/>
              </a:rPr>
              <a:t> </a:t>
            </a:r>
            <a:r>
              <a:rPr lang="en-US" sz="2200" dirty="0" err="1">
                <a:latin typeface="Bahnschrift Condensed" panose="020B0502040204020203" pitchFamily="34" charset="0"/>
              </a:rPr>
              <a:t>Rp</a:t>
            </a:r>
            <a:r>
              <a:rPr lang="en-US" sz="2200" dirty="0">
                <a:latin typeface="Bahnschrift Condensed" panose="020B0502040204020203" pitchFamily="34" charset="0"/>
              </a:rPr>
              <a:t> 12juta per </a:t>
            </a:r>
            <a:r>
              <a:rPr lang="en-US" sz="2200" dirty="0" err="1">
                <a:latin typeface="Bahnschrift Condensed" panose="020B0502040204020203" pitchFamily="34" charset="0"/>
              </a:rPr>
              <a:t>tahun</a:t>
            </a:r>
            <a:r>
              <a:rPr lang="en-US" sz="2200" dirty="0">
                <a:latin typeface="Bahnschrift Condensed" panose="020B0502040204020203" pitchFamily="34" charset="0"/>
              </a:rPr>
              <a:t> </a:t>
            </a:r>
            <a:r>
              <a:rPr lang="en-US" sz="2200" dirty="0" err="1">
                <a:latin typeface="Bahnschrift Condensed" panose="020B0502040204020203" pitchFamily="34" charset="0"/>
              </a:rPr>
              <a:t>selama</a:t>
            </a:r>
            <a:r>
              <a:rPr lang="en-US" sz="2200" dirty="0">
                <a:latin typeface="Bahnschrift Condensed" panose="020B0502040204020203" pitchFamily="34" charset="0"/>
              </a:rPr>
              <a:t> 5 </a:t>
            </a:r>
            <a:r>
              <a:rPr lang="en-US" sz="2200" dirty="0" err="1">
                <a:latin typeface="Bahnschrift Condensed" panose="020B0502040204020203" pitchFamily="34" charset="0"/>
              </a:rPr>
              <a:t>tahun</a:t>
            </a:r>
            <a:r>
              <a:rPr lang="en-US" sz="2200" dirty="0">
                <a:latin typeface="Bahnschrift Condensed" panose="020B0502040204020203" pitchFamily="34" charset="0"/>
              </a:rPr>
              <a:t>. </a:t>
            </a:r>
            <a:r>
              <a:rPr lang="en-US" sz="2200" dirty="0" err="1">
                <a:latin typeface="Bahnschrift Condensed" panose="020B0502040204020203" pitchFamily="34" charset="0"/>
              </a:rPr>
              <a:t>Pembayaran</a:t>
            </a:r>
            <a:r>
              <a:rPr lang="en-US" sz="2200" dirty="0">
                <a:latin typeface="Bahnschrift Condensed" panose="020B0502040204020203" pitchFamily="34" charset="0"/>
              </a:rPr>
              <a:t> leasing </a:t>
            </a:r>
            <a:r>
              <a:rPr lang="en-US" sz="2200" dirty="0" err="1">
                <a:latin typeface="Bahnschrift Condensed" panose="020B0502040204020203" pitchFamily="34" charset="0"/>
              </a:rPr>
              <a:t>dimulai</a:t>
            </a:r>
            <a:r>
              <a:rPr lang="en-US" sz="2200" dirty="0">
                <a:latin typeface="Bahnschrift Condensed" panose="020B0502040204020203" pitchFamily="34" charset="0"/>
              </a:rPr>
              <a:t> </a:t>
            </a:r>
            <a:r>
              <a:rPr lang="en-US" sz="2200" dirty="0" err="1">
                <a:latin typeface="Bahnschrift Condensed" panose="020B0502040204020203" pitchFamily="34" charset="0"/>
              </a:rPr>
              <a:t>awal</a:t>
            </a:r>
            <a:r>
              <a:rPr lang="en-US" sz="2200" dirty="0">
                <a:latin typeface="Bahnschrift Condensed" panose="020B0502040204020203" pitchFamily="34" charset="0"/>
              </a:rPr>
              <a:t> </a:t>
            </a:r>
            <a:r>
              <a:rPr lang="en-US" sz="2200" dirty="0" err="1">
                <a:latin typeface="Bahnschrift Condensed" panose="020B0502040204020203" pitchFamily="34" charset="0"/>
              </a:rPr>
              <a:t>tahun</a:t>
            </a:r>
            <a:r>
              <a:rPr lang="en-US" sz="2200" dirty="0">
                <a:latin typeface="Bahnschrift Condensed" panose="020B0502040204020203" pitchFamily="34" charset="0"/>
              </a:rPr>
              <a:t>. </a:t>
            </a:r>
            <a:r>
              <a:rPr lang="en-US" sz="2200" dirty="0" err="1">
                <a:latin typeface="Bahnschrift Condensed" panose="020B0502040204020203" pitchFamily="34" charset="0"/>
              </a:rPr>
              <a:t>Jika</a:t>
            </a:r>
            <a:r>
              <a:rPr lang="en-US" sz="2200" dirty="0">
                <a:latin typeface="Bahnschrift Condensed" panose="020B0502040204020203" pitchFamily="34" charset="0"/>
              </a:rPr>
              <a:t> </a:t>
            </a:r>
            <a:r>
              <a:rPr lang="en-US" sz="2200" dirty="0" err="1">
                <a:latin typeface="Bahnschrift Condensed" panose="020B0502040204020203" pitchFamily="34" charset="0"/>
              </a:rPr>
              <a:t>perusahaan</a:t>
            </a:r>
            <a:r>
              <a:rPr lang="en-US" sz="2200" dirty="0">
                <a:latin typeface="Bahnschrift Condensed" panose="020B0502040204020203" pitchFamily="34" charset="0"/>
              </a:rPr>
              <a:t> </a:t>
            </a:r>
            <a:r>
              <a:rPr lang="en-US" sz="2200" dirty="0" err="1">
                <a:latin typeface="Bahnschrift Condensed" panose="020B0502040204020203" pitchFamily="34" charset="0"/>
              </a:rPr>
              <a:t>meminjam</a:t>
            </a:r>
            <a:r>
              <a:rPr lang="en-US" sz="2200" dirty="0">
                <a:latin typeface="Bahnschrift Condensed" panose="020B0502040204020203" pitchFamily="34" charset="0"/>
              </a:rPr>
              <a:t>, </a:t>
            </a:r>
            <a:r>
              <a:rPr lang="en-US" sz="2200" dirty="0" err="1">
                <a:latin typeface="Bahnschrift Condensed" panose="020B0502040204020203" pitchFamily="34" charset="0"/>
              </a:rPr>
              <a:t>maka</a:t>
            </a:r>
            <a:r>
              <a:rPr lang="en-US" sz="2200" dirty="0">
                <a:latin typeface="Bahnschrift Condensed" panose="020B0502040204020203" pitchFamily="34" charset="0"/>
              </a:rPr>
              <a:t> </a:t>
            </a:r>
            <a:r>
              <a:rPr lang="en-US" sz="2200" dirty="0" err="1">
                <a:latin typeface="Bahnschrift Condensed" panose="020B0502040204020203" pitchFamily="34" charset="0"/>
              </a:rPr>
              <a:t>perusahaan</a:t>
            </a:r>
            <a:r>
              <a:rPr lang="en-US" sz="2200" dirty="0">
                <a:latin typeface="Bahnschrift Condensed" panose="020B0502040204020203" pitchFamily="34" charset="0"/>
              </a:rPr>
              <a:t> </a:t>
            </a:r>
            <a:r>
              <a:rPr lang="en-US" sz="2200" dirty="0" err="1">
                <a:latin typeface="Bahnschrift Condensed" panose="020B0502040204020203" pitchFamily="34" charset="0"/>
              </a:rPr>
              <a:t>bisa</a:t>
            </a:r>
            <a:r>
              <a:rPr lang="en-US" sz="2200" dirty="0">
                <a:latin typeface="Bahnschrift Condensed" panose="020B0502040204020203" pitchFamily="34" charset="0"/>
              </a:rPr>
              <a:t> </a:t>
            </a:r>
            <a:r>
              <a:rPr lang="en-US" sz="2200" dirty="0" err="1">
                <a:latin typeface="Bahnschrift Condensed" panose="020B0502040204020203" pitchFamily="34" charset="0"/>
              </a:rPr>
              <a:t>memperoleh</a:t>
            </a:r>
            <a:r>
              <a:rPr lang="en-US" sz="2200" dirty="0">
                <a:latin typeface="Bahnschrift Condensed" panose="020B0502040204020203" pitchFamily="34" charset="0"/>
              </a:rPr>
              <a:t> </a:t>
            </a:r>
            <a:r>
              <a:rPr lang="en-US" sz="2200" dirty="0" err="1">
                <a:latin typeface="Bahnschrift Condensed" panose="020B0502040204020203" pitchFamily="34" charset="0"/>
              </a:rPr>
              <a:t>pinjaman</a:t>
            </a:r>
            <a:r>
              <a:rPr lang="en-US" sz="2200" dirty="0">
                <a:latin typeface="Bahnschrift Condensed" panose="020B0502040204020203" pitchFamily="34" charset="0"/>
              </a:rPr>
              <a:t> </a:t>
            </a:r>
            <a:r>
              <a:rPr lang="en-US" sz="2200" dirty="0" err="1">
                <a:latin typeface="Bahnschrift Condensed" panose="020B0502040204020203" pitchFamily="34" charset="0"/>
              </a:rPr>
              <a:t>sebesar</a:t>
            </a:r>
            <a:r>
              <a:rPr lang="en-US" sz="2200" dirty="0">
                <a:latin typeface="Bahnschrift Condensed" panose="020B0502040204020203" pitchFamily="34" charset="0"/>
              </a:rPr>
              <a:t> 45juta. </a:t>
            </a:r>
            <a:r>
              <a:rPr lang="en-US" sz="2200" dirty="0" err="1">
                <a:latin typeface="Bahnschrift Condensed" panose="020B0502040204020203" pitchFamily="34" charset="0"/>
              </a:rPr>
              <a:t>Pinjaman</a:t>
            </a:r>
            <a:r>
              <a:rPr lang="en-US" sz="2200" dirty="0">
                <a:latin typeface="Bahnschrift Condensed" panose="020B0502040204020203" pitchFamily="34" charset="0"/>
              </a:rPr>
              <a:t> </a:t>
            </a:r>
            <a:r>
              <a:rPr lang="en-US" sz="2200" dirty="0" err="1">
                <a:latin typeface="Bahnschrift Condensed" panose="020B0502040204020203" pitchFamily="34" charset="0"/>
              </a:rPr>
              <a:t>dilunasi</a:t>
            </a:r>
            <a:r>
              <a:rPr lang="en-US" sz="2200" dirty="0">
                <a:latin typeface="Bahnschrift Condensed" panose="020B0502040204020203" pitchFamily="34" charset="0"/>
              </a:rPr>
              <a:t> </a:t>
            </a:r>
            <a:r>
              <a:rPr lang="en-US" sz="2200" dirty="0" err="1">
                <a:latin typeface="Bahnschrift Condensed" panose="020B0502040204020203" pitchFamily="34" charset="0"/>
              </a:rPr>
              <a:t>dengan</a:t>
            </a:r>
            <a:r>
              <a:rPr lang="en-US" sz="2200" dirty="0">
                <a:latin typeface="Bahnschrift Condensed" panose="020B0502040204020203" pitchFamily="34" charset="0"/>
              </a:rPr>
              <a:t> </a:t>
            </a:r>
            <a:r>
              <a:rPr lang="en-US" sz="2200" dirty="0" err="1">
                <a:latin typeface="Bahnschrift Condensed" panose="020B0502040204020203" pitchFamily="34" charset="0"/>
              </a:rPr>
              <a:t>cicilan</a:t>
            </a:r>
            <a:r>
              <a:rPr lang="en-US" sz="2200" dirty="0">
                <a:latin typeface="Bahnschrift Condensed" panose="020B0502040204020203" pitchFamily="34" charset="0"/>
              </a:rPr>
              <a:t> yang </a:t>
            </a:r>
            <a:r>
              <a:rPr lang="en-US" sz="2200" dirty="0" err="1">
                <a:latin typeface="Bahnschrift Condensed" panose="020B0502040204020203" pitchFamily="34" charset="0"/>
              </a:rPr>
              <a:t>sama</a:t>
            </a:r>
            <a:r>
              <a:rPr lang="en-US" sz="2200" dirty="0">
                <a:latin typeface="Bahnschrift Condensed" panose="020B0502040204020203" pitchFamily="34" charset="0"/>
              </a:rPr>
              <a:t> per </a:t>
            </a:r>
            <a:r>
              <a:rPr lang="en-US" sz="2200" dirty="0" err="1">
                <a:latin typeface="Bahnschrift Condensed" panose="020B0502040204020203" pitchFamily="34" charset="0"/>
              </a:rPr>
              <a:t>tahunnya</a:t>
            </a:r>
            <a:r>
              <a:rPr lang="en-US" sz="2200" dirty="0">
                <a:latin typeface="Bahnschrift Condensed" panose="020B0502040204020203" pitchFamily="34" charset="0"/>
              </a:rPr>
              <a:t> </a:t>
            </a:r>
            <a:r>
              <a:rPr lang="en-US" sz="2200" dirty="0" err="1">
                <a:latin typeface="Bahnschrift Condensed" panose="020B0502040204020203" pitchFamily="34" charset="0"/>
              </a:rPr>
              <a:t>sebesar</a:t>
            </a:r>
            <a:r>
              <a:rPr lang="en-US" sz="2200" dirty="0">
                <a:latin typeface="Bahnschrift Condensed" panose="020B0502040204020203" pitchFamily="34" charset="0"/>
              </a:rPr>
              <a:t> Rp15 </a:t>
            </a:r>
            <a:r>
              <a:rPr lang="en-US" sz="2200" dirty="0" err="1">
                <a:latin typeface="Bahnschrift Condensed" panose="020B0502040204020203" pitchFamily="34" charset="0"/>
              </a:rPr>
              <a:t>juta</a:t>
            </a:r>
            <a:r>
              <a:rPr lang="en-US" sz="2200" dirty="0">
                <a:latin typeface="Bahnschrift Condensed" panose="020B0502040204020203" pitchFamily="34" charset="0"/>
              </a:rPr>
              <a:t> </a:t>
            </a:r>
            <a:r>
              <a:rPr lang="en-US" sz="2200" dirty="0" err="1">
                <a:latin typeface="Bahnschrift Condensed" panose="020B0502040204020203" pitchFamily="34" charset="0"/>
              </a:rPr>
              <a:t>selama</a:t>
            </a:r>
            <a:r>
              <a:rPr lang="en-US" sz="2200" dirty="0">
                <a:latin typeface="Bahnschrift Condensed" panose="020B0502040204020203" pitchFamily="34" charset="0"/>
              </a:rPr>
              <a:t> 5tahun. </a:t>
            </a:r>
            <a:r>
              <a:rPr lang="en-US" sz="2200" dirty="0" err="1">
                <a:latin typeface="Bahnschrift Condensed" panose="020B0502040204020203" pitchFamily="34" charset="0"/>
              </a:rPr>
              <a:t>Pembayaran</a:t>
            </a:r>
            <a:r>
              <a:rPr lang="en-US" sz="2200" dirty="0">
                <a:latin typeface="Bahnschrift Condensed" panose="020B0502040204020203" pitchFamily="34" charset="0"/>
              </a:rPr>
              <a:t> </a:t>
            </a:r>
            <a:r>
              <a:rPr lang="en-US" sz="2200" dirty="0" err="1">
                <a:latin typeface="Bahnschrift Condensed" panose="020B0502040204020203" pitchFamily="34" charset="0"/>
              </a:rPr>
              <a:t>cicilan</a:t>
            </a:r>
            <a:r>
              <a:rPr lang="en-US" sz="2200" dirty="0">
                <a:latin typeface="Bahnschrift Condensed" panose="020B0502040204020203" pitchFamily="34" charset="0"/>
              </a:rPr>
              <a:t> </a:t>
            </a:r>
            <a:r>
              <a:rPr lang="en-US" sz="2200" dirty="0" err="1">
                <a:latin typeface="Bahnschrift Condensed" panose="020B0502040204020203" pitchFamily="34" charset="0"/>
              </a:rPr>
              <a:t>pinjaman</a:t>
            </a:r>
            <a:r>
              <a:rPr lang="en-US" sz="2200" dirty="0">
                <a:latin typeface="Bahnschrift Condensed" panose="020B0502040204020203" pitchFamily="34" charset="0"/>
              </a:rPr>
              <a:t> </a:t>
            </a:r>
            <a:r>
              <a:rPr lang="en-US" sz="2200" dirty="0" err="1">
                <a:latin typeface="Bahnschrift Condensed" panose="020B0502040204020203" pitchFamily="34" charset="0"/>
              </a:rPr>
              <a:t>dimulai</a:t>
            </a:r>
            <a:r>
              <a:rPr lang="en-US" sz="2200" dirty="0">
                <a:latin typeface="Bahnschrift Condensed" panose="020B0502040204020203" pitchFamily="34" charset="0"/>
              </a:rPr>
              <a:t> pada </a:t>
            </a:r>
            <a:r>
              <a:rPr lang="en-US" sz="2200" dirty="0" err="1">
                <a:latin typeface="Bahnschrift Condensed" panose="020B0502040204020203" pitchFamily="34" charset="0"/>
              </a:rPr>
              <a:t>akhir</a:t>
            </a:r>
            <a:r>
              <a:rPr lang="en-US" sz="2200" dirty="0">
                <a:latin typeface="Bahnschrift Condensed" panose="020B0502040204020203" pitchFamily="34" charset="0"/>
              </a:rPr>
              <a:t> </a:t>
            </a:r>
            <a:r>
              <a:rPr lang="en-US" sz="2200" dirty="0" err="1">
                <a:latin typeface="Bahnschrift Condensed" panose="020B0502040204020203" pitchFamily="34" charset="0"/>
              </a:rPr>
              <a:t>tahun</a:t>
            </a:r>
            <a:r>
              <a:rPr lang="en-US" sz="2200" dirty="0">
                <a:latin typeface="Bahnschrift Condensed" panose="020B0502040204020203" pitchFamily="34" charset="0"/>
              </a:rPr>
              <a:t> </a:t>
            </a:r>
            <a:r>
              <a:rPr lang="en-US" sz="2200" dirty="0" err="1">
                <a:latin typeface="Bahnschrift Condensed" panose="020B0502040204020203" pitchFamily="34" charset="0"/>
              </a:rPr>
              <a:t>pertama</a:t>
            </a:r>
            <a:r>
              <a:rPr lang="en-US" sz="2200" dirty="0">
                <a:latin typeface="Bahnschrift Condensed" panose="020B0502040204020203" pitchFamily="34" charset="0"/>
              </a:rPr>
              <a:t>, </a:t>
            </a:r>
            <a:r>
              <a:rPr lang="en-US" sz="2200" dirty="0" err="1">
                <a:latin typeface="Bahnschrift Condensed" panose="020B0502040204020203" pitchFamily="34" charset="0"/>
              </a:rPr>
              <a:t>manakah</a:t>
            </a:r>
            <a:r>
              <a:rPr lang="en-US" sz="2200" dirty="0">
                <a:latin typeface="Bahnschrift Condensed" panose="020B0502040204020203" pitchFamily="34" charset="0"/>
              </a:rPr>
              <a:t> yang </a:t>
            </a:r>
            <a:r>
              <a:rPr lang="en-US" sz="2200" dirty="0" err="1">
                <a:latin typeface="Bahnschrift Condensed" panose="020B0502040204020203" pitchFamily="34" charset="0"/>
              </a:rPr>
              <a:t>dipilih</a:t>
            </a:r>
            <a:r>
              <a:rPr lang="en-US" sz="2200" dirty="0">
                <a:latin typeface="Bahnschrift Condensed" panose="020B0502040204020203" pitchFamily="34" charset="0"/>
              </a:rPr>
              <a:t>, leasing </a:t>
            </a:r>
            <a:r>
              <a:rPr lang="en-US" sz="2200" dirty="0" err="1">
                <a:latin typeface="Bahnschrift Condensed" panose="020B0502040204020203" pitchFamily="34" charset="0"/>
              </a:rPr>
              <a:t>atau</a:t>
            </a:r>
            <a:r>
              <a:rPr lang="en-US" sz="2200" dirty="0">
                <a:latin typeface="Bahnschrift Condensed" panose="020B0502040204020203" pitchFamily="34" charset="0"/>
              </a:rPr>
              <a:t> </a:t>
            </a:r>
            <a:r>
              <a:rPr lang="en-US" sz="2200" dirty="0" err="1">
                <a:latin typeface="Bahnschrift Condensed" panose="020B0502040204020203" pitchFamily="34" charset="0"/>
              </a:rPr>
              <a:t>membeli</a:t>
            </a:r>
            <a:r>
              <a:rPr lang="en-US" sz="2200" dirty="0">
                <a:latin typeface="Bahnschrift Condensed" panose="020B0502040204020203" pitchFamily="34" charset="0"/>
              </a:rPr>
              <a:t> asset?</a:t>
            </a:r>
          </a:p>
        </p:txBody>
      </p:sp>
      <p:sp>
        <p:nvSpPr>
          <p:cNvPr id="4" name="TextBox 3">
            <a:extLst>
              <a:ext uri="{FF2B5EF4-FFF2-40B4-BE49-F238E27FC236}">
                <a16:creationId xmlns:a16="http://schemas.microsoft.com/office/drawing/2014/main" xmlns="" id="{9EE7506F-7748-493D-91AB-1DDB7FD842EA}"/>
              </a:ext>
            </a:extLst>
          </p:cNvPr>
          <p:cNvSpPr txBox="1"/>
          <p:nvPr/>
        </p:nvSpPr>
        <p:spPr>
          <a:xfrm>
            <a:off x="2113280" y="751840"/>
            <a:ext cx="3881120" cy="523220"/>
          </a:xfrm>
          <a:prstGeom prst="rect">
            <a:avLst/>
          </a:prstGeom>
          <a:noFill/>
        </p:spPr>
        <p:txBody>
          <a:bodyPr wrap="square" rtlCol="0">
            <a:spAutoFit/>
          </a:bodyPr>
          <a:lstStyle/>
          <a:p>
            <a:r>
              <a:rPr lang="en-US" sz="2800" dirty="0" err="1">
                <a:latin typeface="Bernard MT Condensed" panose="02050806060905020404" pitchFamily="18" charset="0"/>
              </a:rPr>
              <a:t>Latihan</a:t>
            </a:r>
            <a:r>
              <a:rPr lang="en-US" sz="2800" dirty="0">
                <a:latin typeface="Bernard MT Condensed" panose="02050806060905020404" pitchFamily="18" charset="0"/>
              </a:rPr>
              <a:t> 2 :</a:t>
            </a:r>
            <a:endParaRPr lang="en-ID" sz="2800" dirty="0">
              <a:latin typeface="Bernard MT Condensed" panose="02050806060905020404" pitchFamily="18" charset="0"/>
            </a:endParaRPr>
          </a:p>
        </p:txBody>
      </p:sp>
    </p:spTree>
    <p:extLst>
      <p:ext uri="{BB962C8B-B14F-4D97-AF65-F5344CB8AC3E}">
        <p14:creationId xmlns:p14="http://schemas.microsoft.com/office/powerpoint/2010/main" val="11814615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39C02C42-C3DE-4819-82A6-C9A9FFD3B5FE}"/>
              </a:ext>
            </a:extLst>
          </p:cNvPr>
          <p:cNvSpPr>
            <a:spLocks noGrp="1"/>
          </p:cNvSpPr>
          <p:nvPr>
            <p:ph type="sldNum" sz="quarter" idx="12"/>
          </p:nvPr>
        </p:nvSpPr>
        <p:spPr/>
        <p:txBody>
          <a:bodyPr/>
          <a:lstStyle/>
          <a:p>
            <a:fld id="{B38049E5-7B53-4E85-8972-7D6C4BCE5BB9}" type="slidenum">
              <a:rPr lang="en-US" noProof="0" smtClean="0"/>
              <a:t>37</a:t>
            </a:fld>
            <a:endParaRPr lang="en-US" noProof="0" dirty="0"/>
          </a:p>
        </p:txBody>
      </p:sp>
      <p:sp>
        <p:nvSpPr>
          <p:cNvPr id="3" name="Rectangle 2">
            <a:extLst>
              <a:ext uri="{FF2B5EF4-FFF2-40B4-BE49-F238E27FC236}">
                <a16:creationId xmlns:a16="http://schemas.microsoft.com/office/drawing/2014/main" xmlns="" id="{CC1906BC-04B5-40C6-A351-3F06197AD9DA}"/>
              </a:ext>
            </a:extLst>
          </p:cNvPr>
          <p:cNvSpPr/>
          <p:nvPr/>
        </p:nvSpPr>
        <p:spPr>
          <a:xfrm>
            <a:off x="3147120" y="2967335"/>
            <a:ext cx="5897768" cy="830997"/>
          </a:xfrm>
          <a:prstGeom prst="rect">
            <a:avLst/>
          </a:prstGeom>
          <a:noFill/>
        </p:spPr>
        <p:txBody>
          <a:bodyPr wrap="none" lIns="91440" tIns="45720" rIns="91440" bIns="45720">
            <a:spAutoFit/>
          </a:bodyPr>
          <a:lstStyle/>
          <a:p>
            <a:pPr algn="ctr"/>
            <a:r>
              <a:rPr lang="en-US" sz="4800" cap="none" spc="0" dirty="0">
                <a:ln w="13462">
                  <a:solidFill>
                    <a:schemeClr val="bg1"/>
                  </a:solidFill>
                  <a:prstDash val="solid"/>
                </a:ln>
                <a:solidFill>
                  <a:schemeClr val="tx1">
                    <a:lumMod val="85000"/>
                    <a:lumOff val="15000"/>
                  </a:schemeClr>
                </a:solidFill>
                <a:latin typeface="Gill Sans Ultra Bold" panose="020B0A02020104020203" pitchFamily="34" charset="0"/>
              </a:rPr>
              <a:t>TERIMA KASIH</a:t>
            </a:r>
          </a:p>
        </p:txBody>
      </p:sp>
    </p:spTree>
    <p:extLst>
      <p:ext uri="{BB962C8B-B14F-4D97-AF65-F5344CB8AC3E}">
        <p14:creationId xmlns:p14="http://schemas.microsoft.com/office/powerpoint/2010/main" val="2513000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7FE4D36-EA6E-42B4-AB62-E309362C0149}"/>
              </a:ext>
            </a:extLst>
          </p:cNvPr>
          <p:cNvSpPr txBox="1"/>
          <p:nvPr/>
        </p:nvSpPr>
        <p:spPr>
          <a:xfrm>
            <a:off x="1089933" y="680470"/>
            <a:ext cx="10678217" cy="400110"/>
          </a:xfrm>
          <a:prstGeom prst="rect">
            <a:avLst/>
          </a:prstGeom>
          <a:noFill/>
        </p:spPr>
        <p:txBody>
          <a:bodyPr wrap="square" rtlCol="0">
            <a:spAutoFit/>
          </a:bodyPr>
          <a:lstStyle/>
          <a:p>
            <a:pPr marL="285750" indent="-285750">
              <a:buFont typeface="Wingdings" panose="05000000000000000000" pitchFamily="2" charset="2"/>
              <a:buChar char="q"/>
            </a:pPr>
            <a:r>
              <a:rPr lang="en-US" sz="2000" dirty="0" err="1">
                <a:latin typeface="Bahnschrift Condensed" panose="020B0502040204020203" pitchFamily="34" charset="0"/>
              </a:rPr>
              <a:t>Misalkan</a:t>
            </a:r>
            <a:r>
              <a:rPr lang="en-US" sz="2000" dirty="0">
                <a:latin typeface="Bahnschrift Condensed" panose="020B0502040204020203" pitchFamily="34" charset="0"/>
              </a:rPr>
              <a:t> </a:t>
            </a:r>
            <a:r>
              <a:rPr lang="en-US" sz="2000" dirty="0" err="1">
                <a:latin typeface="Bahnschrift Condensed" panose="020B0502040204020203" pitchFamily="34" charset="0"/>
              </a:rPr>
              <a:t>pembayaran</a:t>
            </a:r>
            <a:r>
              <a:rPr lang="en-US" sz="2000" dirty="0">
                <a:latin typeface="Bahnschrift Condensed" panose="020B0502040204020203" pitchFamily="34" charset="0"/>
              </a:rPr>
              <a:t> </a:t>
            </a:r>
            <a:r>
              <a:rPr lang="en-US" sz="2000" dirty="0" err="1">
                <a:latin typeface="Bahnschrift Condensed" panose="020B0502040204020203" pitchFamily="34" charset="0"/>
              </a:rPr>
              <a:t>sewa</a:t>
            </a:r>
            <a:r>
              <a:rPr lang="en-US" sz="2000" dirty="0">
                <a:latin typeface="Bahnschrift Condensed" panose="020B0502040204020203" pitchFamily="34" charset="0"/>
              </a:rPr>
              <a:t> </a:t>
            </a:r>
            <a:r>
              <a:rPr lang="en-US" sz="2000" dirty="0" err="1">
                <a:latin typeface="Bahnschrift Condensed" panose="020B0502040204020203" pitchFamily="34" charset="0"/>
              </a:rPr>
              <a:t>dimulai</a:t>
            </a:r>
            <a:r>
              <a:rPr lang="en-US" sz="2000" dirty="0">
                <a:latin typeface="Bahnschrift Condensed" panose="020B0502040204020203" pitchFamily="34" charset="0"/>
              </a:rPr>
              <a:t> </a:t>
            </a:r>
            <a:r>
              <a:rPr lang="en-US" sz="2000" dirty="0" err="1">
                <a:latin typeface="Bahnschrift Condensed" panose="020B0502040204020203" pitchFamily="34" charset="0"/>
              </a:rPr>
              <a:t>awal</a:t>
            </a:r>
            <a:r>
              <a:rPr lang="en-US" sz="2000" dirty="0">
                <a:latin typeface="Bahnschrift Condensed" panose="020B0502040204020203" pitchFamily="34" charset="0"/>
              </a:rPr>
              <a:t> </a:t>
            </a:r>
            <a:r>
              <a:rPr lang="en-US" sz="2000" dirty="0" err="1">
                <a:latin typeface="Bahnschrift Condensed" panose="020B0502040204020203" pitchFamily="34" charset="0"/>
              </a:rPr>
              <a:t>tahun</a:t>
            </a:r>
            <a:r>
              <a:rPr lang="en-US" sz="2000" dirty="0">
                <a:latin typeface="Bahnschrift Condensed" panose="020B0502040204020203" pitchFamily="34" charset="0"/>
              </a:rPr>
              <a:t>, </a:t>
            </a:r>
            <a:r>
              <a:rPr lang="en-US" sz="2000" dirty="0" err="1">
                <a:latin typeface="Bahnschrift Condensed" panose="020B0502040204020203" pitchFamily="34" charset="0"/>
              </a:rPr>
              <a:t>dibayar</a:t>
            </a:r>
            <a:r>
              <a:rPr lang="en-US" sz="2000" dirty="0">
                <a:latin typeface="Bahnschrift Condensed" panose="020B0502040204020203" pitchFamily="34" charset="0"/>
              </a:rPr>
              <a:t> lima kali. </a:t>
            </a:r>
            <a:r>
              <a:rPr lang="en-US" sz="2000" dirty="0" err="1">
                <a:latin typeface="Bahnschrift Condensed" panose="020B0502040204020203" pitchFamily="34" charset="0"/>
              </a:rPr>
              <a:t>Berikut</a:t>
            </a:r>
            <a:r>
              <a:rPr lang="en-US" sz="2000" dirty="0">
                <a:latin typeface="Bahnschrift Condensed" panose="020B0502040204020203" pitchFamily="34" charset="0"/>
              </a:rPr>
              <a:t> </a:t>
            </a:r>
            <a:r>
              <a:rPr lang="en-US" sz="2000" dirty="0" err="1">
                <a:latin typeface="Bahnschrift Condensed" panose="020B0502040204020203" pitchFamily="34" charset="0"/>
              </a:rPr>
              <a:t>ini</a:t>
            </a:r>
            <a:r>
              <a:rPr lang="en-US" sz="2000" dirty="0">
                <a:latin typeface="Bahnschrift Condensed" panose="020B0502040204020203" pitchFamily="34" charset="0"/>
              </a:rPr>
              <a:t> </a:t>
            </a:r>
            <a:r>
              <a:rPr lang="en-US" sz="2000" dirty="0" err="1">
                <a:latin typeface="Bahnschrift Condensed" panose="020B0502040204020203" pitchFamily="34" charset="0"/>
              </a:rPr>
              <a:t>skema</a:t>
            </a:r>
            <a:r>
              <a:rPr lang="en-US" sz="2000" dirty="0">
                <a:latin typeface="Bahnschrift Condensed" panose="020B0502040204020203" pitchFamily="34" charset="0"/>
              </a:rPr>
              <a:t> </a:t>
            </a:r>
            <a:r>
              <a:rPr lang="en-US" sz="2000" dirty="0" err="1">
                <a:latin typeface="Bahnschrift Condensed" panose="020B0502040204020203" pitchFamily="34" charset="0"/>
              </a:rPr>
              <a:t>aliran</a:t>
            </a:r>
            <a:r>
              <a:rPr lang="en-US" sz="2000" dirty="0">
                <a:latin typeface="Bahnschrift Condensed" panose="020B0502040204020203" pitchFamily="34" charset="0"/>
              </a:rPr>
              <a:t> kas </a:t>
            </a:r>
            <a:r>
              <a:rPr lang="en-US" sz="2000" dirty="0" err="1">
                <a:latin typeface="Bahnschrift Condensed" panose="020B0502040204020203" pitchFamily="34" charset="0"/>
              </a:rPr>
              <a:t>perusahaan</a:t>
            </a:r>
            <a:r>
              <a:rPr lang="en-US" sz="2000" dirty="0">
                <a:latin typeface="Bahnschrift Condensed" panose="020B0502040204020203" pitchFamily="34" charset="0"/>
              </a:rPr>
              <a:t> leasing</a:t>
            </a:r>
          </a:p>
        </p:txBody>
      </p:sp>
      <p:sp>
        <p:nvSpPr>
          <p:cNvPr id="3" name="TextBox 2">
            <a:extLst>
              <a:ext uri="{FF2B5EF4-FFF2-40B4-BE49-F238E27FC236}">
                <a16:creationId xmlns:a16="http://schemas.microsoft.com/office/drawing/2014/main" xmlns="" id="{8AA0FFE6-92DF-4A3E-B482-D188CA413A0C}"/>
              </a:ext>
            </a:extLst>
          </p:cNvPr>
          <p:cNvSpPr txBox="1"/>
          <p:nvPr/>
        </p:nvSpPr>
        <p:spPr>
          <a:xfrm>
            <a:off x="1183086" y="4951921"/>
            <a:ext cx="10089965" cy="1631216"/>
          </a:xfrm>
          <a:prstGeom prst="rect">
            <a:avLst/>
          </a:prstGeom>
          <a:noFill/>
        </p:spPr>
        <p:txBody>
          <a:bodyPr wrap="square" rtlCol="0">
            <a:spAutoFit/>
          </a:bodyPr>
          <a:lstStyle/>
          <a:p>
            <a:pPr marL="285750" indent="-285750">
              <a:buFont typeface="Wingdings" panose="05000000000000000000" pitchFamily="2" charset="2"/>
              <a:buChar char="q"/>
            </a:pPr>
            <a:r>
              <a:rPr lang="en-US" sz="2000" dirty="0" err="1">
                <a:latin typeface="Bahnschrift Condensed" panose="020B0502040204020203" pitchFamily="34" charset="0"/>
              </a:rPr>
              <a:t>Biaya</a:t>
            </a:r>
            <a:r>
              <a:rPr lang="en-US" sz="2000" dirty="0">
                <a:latin typeface="Bahnschrift Condensed" panose="020B0502040204020203" pitchFamily="34" charset="0"/>
              </a:rPr>
              <a:t> </a:t>
            </a:r>
            <a:r>
              <a:rPr lang="en-US" sz="2000" dirty="0" err="1">
                <a:latin typeface="Bahnschrift Condensed" panose="020B0502040204020203" pitchFamily="34" charset="0"/>
              </a:rPr>
              <a:t>sewa</a:t>
            </a:r>
            <a:r>
              <a:rPr lang="en-US" sz="2000" dirty="0">
                <a:latin typeface="Bahnschrift Condensed" panose="020B0502040204020203" pitchFamily="34" charset="0"/>
              </a:rPr>
              <a:t> </a:t>
            </a:r>
            <a:r>
              <a:rPr lang="en-US" sz="2000" dirty="0" err="1">
                <a:latin typeface="Bahnschrift Condensed" panose="020B0502040204020203" pitchFamily="34" charset="0"/>
              </a:rPr>
              <a:t>sesudah</a:t>
            </a:r>
            <a:r>
              <a:rPr lang="en-US" sz="2000" dirty="0">
                <a:latin typeface="Bahnschrift Condensed" panose="020B0502040204020203" pitchFamily="34" charset="0"/>
              </a:rPr>
              <a:t> </a:t>
            </a:r>
            <a:r>
              <a:rPr lang="en-US" sz="2000" dirty="0" err="1">
                <a:latin typeface="Bahnschrift Condensed" panose="020B0502040204020203" pitchFamily="34" charset="0"/>
              </a:rPr>
              <a:t>pajak</a:t>
            </a:r>
            <a:r>
              <a:rPr lang="en-US" sz="2000" dirty="0">
                <a:latin typeface="Bahnschrift Condensed" panose="020B0502040204020203" pitchFamily="34" charset="0"/>
              </a:rPr>
              <a:t> </a:t>
            </a:r>
            <a:r>
              <a:rPr lang="en-US" sz="2000" dirty="0" err="1">
                <a:latin typeface="Bahnschrift Condensed" panose="020B0502040204020203" pitchFamily="34" charset="0"/>
              </a:rPr>
              <a:t>adalah</a:t>
            </a:r>
            <a:r>
              <a:rPr lang="en-US" sz="2000" dirty="0">
                <a:latin typeface="Bahnschrift Condensed" panose="020B0502040204020203" pitchFamily="34" charset="0"/>
              </a:rPr>
              <a:t> </a:t>
            </a:r>
            <a:r>
              <a:rPr lang="en-US" sz="2000" dirty="0" err="1">
                <a:latin typeface="Bahnschrift Condensed" panose="020B0502040204020203" pitchFamily="34" charset="0"/>
              </a:rPr>
              <a:t>sebesar</a:t>
            </a:r>
            <a:r>
              <a:rPr lang="en-US" sz="2000" dirty="0">
                <a:latin typeface="Bahnschrift Condensed" panose="020B0502040204020203" pitchFamily="34" charset="0"/>
              </a:rPr>
              <a:t> </a:t>
            </a:r>
            <a:r>
              <a:rPr lang="en-US" sz="2000" dirty="0" err="1">
                <a:latin typeface="Bahnschrift Condensed" panose="020B0502040204020203" pitchFamily="34" charset="0"/>
              </a:rPr>
              <a:t>Rp</a:t>
            </a:r>
            <a:r>
              <a:rPr lang="en-US" sz="2000" dirty="0">
                <a:latin typeface="Bahnschrift Condensed" panose="020B0502040204020203" pitchFamily="34" charset="0"/>
              </a:rPr>
              <a:t> 926.352,00. </a:t>
            </a:r>
            <a:r>
              <a:rPr lang="en-US" sz="2000" dirty="0" err="1">
                <a:latin typeface="Bahnschrift Condensed" panose="020B0502040204020203" pitchFamily="34" charset="0"/>
              </a:rPr>
              <a:t>Sedangkan</a:t>
            </a:r>
            <a:r>
              <a:rPr lang="en-US" sz="2000" dirty="0">
                <a:latin typeface="Bahnschrift Condensed" panose="020B0502040204020203" pitchFamily="34" charset="0"/>
              </a:rPr>
              <a:t> </a:t>
            </a:r>
            <a:r>
              <a:rPr lang="en-US" sz="2000" dirty="0" err="1">
                <a:latin typeface="Bahnschrift Condensed" panose="020B0502040204020203" pitchFamily="34" charset="0"/>
              </a:rPr>
              <a:t>biaya</a:t>
            </a:r>
            <a:r>
              <a:rPr lang="en-US" sz="2000" dirty="0">
                <a:latin typeface="Bahnschrift Condensed" panose="020B0502040204020203" pitchFamily="34" charset="0"/>
              </a:rPr>
              <a:t> </a:t>
            </a:r>
            <a:r>
              <a:rPr lang="en-US" sz="2000" dirty="0" err="1">
                <a:latin typeface="Bahnschrift Condensed" panose="020B0502040204020203" pitchFamily="34" charset="0"/>
              </a:rPr>
              <a:t>sewa</a:t>
            </a:r>
            <a:r>
              <a:rPr lang="en-US" sz="2000" dirty="0">
                <a:latin typeface="Bahnschrift Condensed" panose="020B0502040204020203" pitchFamily="34" charset="0"/>
              </a:rPr>
              <a:t> </a:t>
            </a:r>
            <a:r>
              <a:rPr lang="en-US" sz="2000" dirty="0" err="1">
                <a:latin typeface="Bahnschrift Condensed" panose="020B0502040204020203" pitchFamily="34" charset="0"/>
              </a:rPr>
              <a:t>sebelum</a:t>
            </a:r>
            <a:r>
              <a:rPr lang="en-US" sz="2000" dirty="0">
                <a:latin typeface="Bahnschrift Condensed" panose="020B0502040204020203" pitchFamily="34" charset="0"/>
              </a:rPr>
              <a:t> </a:t>
            </a:r>
            <a:r>
              <a:rPr lang="en-US" sz="2000" dirty="0" err="1">
                <a:latin typeface="Bahnschrift Condensed" panose="020B0502040204020203" pitchFamily="34" charset="0"/>
              </a:rPr>
              <a:t>pajak</a:t>
            </a:r>
            <a:r>
              <a:rPr lang="en-US" sz="2000" dirty="0">
                <a:latin typeface="Bahnschrift Condensed" panose="020B0502040204020203" pitchFamily="34" charset="0"/>
              </a:rPr>
              <a:t> </a:t>
            </a:r>
            <a:r>
              <a:rPr lang="en-US" sz="2000" dirty="0" err="1">
                <a:latin typeface="Bahnschrift Condensed" panose="020B0502040204020203" pitchFamily="34" charset="0"/>
              </a:rPr>
              <a:t>adalah</a:t>
            </a:r>
            <a:r>
              <a:rPr lang="en-US" sz="2000" dirty="0">
                <a:latin typeface="Bahnschrift Condensed" panose="020B0502040204020203" pitchFamily="34" charset="0"/>
              </a:rPr>
              <a:t> </a:t>
            </a:r>
            <a:r>
              <a:rPr lang="en-US" sz="2000" dirty="0" err="1">
                <a:latin typeface="Bahnschrift Condensed" panose="020B0502040204020203" pitchFamily="34" charset="0"/>
              </a:rPr>
              <a:t>sebesar</a:t>
            </a:r>
            <a:r>
              <a:rPr lang="en-US" sz="2000" dirty="0">
                <a:latin typeface="Bahnschrift Condensed" panose="020B0502040204020203" pitchFamily="34" charset="0"/>
              </a:rPr>
              <a:t> </a:t>
            </a:r>
            <a:r>
              <a:rPr lang="en-US" sz="2000" dirty="0" err="1">
                <a:latin typeface="Bahnschrift Condensed" panose="020B0502040204020203" pitchFamily="34" charset="0"/>
              </a:rPr>
              <a:t>Rp</a:t>
            </a:r>
            <a:r>
              <a:rPr lang="en-US" sz="2000" dirty="0">
                <a:latin typeface="Bahnschrift Condensed" panose="020B0502040204020203" pitchFamily="34" charset="0"/>
              </a:rPr>
              <a:t> 962.352,00/0,7 = </a:t>
            </a:r>
            <a:r>
              <a:rPr lang="en-US" sz="2000" dirty="0" err="1">
                <a:latin typeface="Bahnschrift Condensed" panose="020B0502040204020203" pitchFamily="34" charset="0"/>
              </a:rPr>
              <a:t>Rp</a:t>
            </a:r>
            <a:r>
              <a:rPr lang="en-US" sz="2000" dirty="0">
                <a:latin typeface="Bahnschrift Condensed" panose="020B0502040204020203" pitchFamily="34" charset="0"/>
              </a:rPr>
              <a:t> 1.323.360,00. </a:t>
            </a:r>
            <a:r>
              <a:rPr lang="en-US" sz="2000" dirty="0" err="1">
                <a:latin typeface="Bahnschrift Condensed" panose="020B0502040204020203" pitchFamily="34" charset="0"/>
              </a:rPr>
              <a:t>dengan</a:t>
            </a:r>
            <a:r>
              <a:rPr lang="en-US" sz="2000" dirty="0">
                <a:latin typeface="Bahnschrift Condensed" panose="020B0502040204020203" pitchFamily="34" charset="0"/>
              </a:rPr>
              <a:t> </a:t>
            </a:r>
            <a:r>
              <a:rPr lang="en-US" sz="2000" dirty="0" err="1">
                <a:latin typeface="Bahnschrift Condensed" panose="020B0502040204020203" pitchFamily="34" charset="0"/>
              </a:rPr>
              <a:t>pembayaran</a:t>
            </a:r>
            <a:r>
              <a:rPr lang="en-US" sz="2000" dirty="0">
                <a:latin typeface="Bahnschrift Condensed" panose="020B0502040204020203" pitchFamily="34" charset="0"/>
              </a:rPr>
              <a:t> </a:t>
            </a:r>
            <a:r>
              <a:rPr lang="en-US" sz="2000" dirty="0" err="1">
                <a:latin typeface="Bahnschrift Condensed" panose="020B0502040204020203" pitchFamily="34" charset="0"/>
              </a:rPr>
              <a:t>sewa</a:t>
            </a:r>
            <a:r>
              <a:rPr lang="en-US" sz="2000" dirty="0">
                <a:latin typeface="Bahnschrift Condensed" panose="020B0502040204020203" pitchFamily="34" charset="0"/>
              </a:rPr>
              <a:t> </a:t>
            </a:r>
            <a:r>
              <a:rPr lang="en-US" sz="2000" dirty="0" err="1">
                <a:latin typeface="Bahnschrift Condensed" panose="020B0502040204020203" pitchFamily="34" charset="0"/>
              </a:rPr>
              <a:t>guna</a:t>
            </a:r>
            <a:r>
              <a:rPr lang="en-US" sz="2000" dirty="0">
                <a:latin typeface="Bahnschrift Condensed" panose="020B0502040204020203" pitchFamily="34" charset="0"/>
              </a:rPr>
              <a:t> </a:t>
            </a:r>
            <a:r>
              <a:rPr lang="en-US" sz="2000" dirty="0" err="1">
                <a:latin typeface="Bahnschrift Condensed" panose="020B0502040204020203" pitchFamily="34" charset="0"/>
              </a:rPr>
              <a:t>sebesar</a:t>
            </a:r>
            <a:r>
              <a:rPr lang="en-US" sz="2000" dirty="0">
                <a:latin typeface="Bahnschrift Condensed" panose="020B0502040204020203" pitchFamily="34" charset="0"/>
              </a:rPr>
              <a:t> </a:t>
            </a:r>
            <a:r>
              <a:rPr lang="en-US" sz="2000" dirty="0" err="1">
                <a:latin typeface="Bahnschrift Condensed" panose="020B0502040204020203" pitchFamily="34" charset="0"/>
              </a:rPr>
              <a:t>Rp</a:t>
            </a:r>
            <a:r>
              <a:rPr lang="en-US" sz="2000" dirty="0">
                <a:latin typeface="Bahnschrift Condensed" panose="020B0502040204020203" pitchFamily="34" charset="0"/>
              </a:rPr>
              <a:t> 926.352,00 </a:t>
            </a:r>
            <a:r>
              <a:rPr lang="en-US" sz="2000" dirty="0" err="1">
                <a:latin typeface="Bahnschrift Condensed" panose="020B0502040204020203" pitchFamily="34" charset="0"/>
              </a:rPr>
              <a:t>perusahaan</a:t>
            </a:r>
            <a:r>
              <a:rPr lang="en-US" sz="2000" dirty="0">
                <a:latin typeface="Bahnschrift Condensed" panose="020B0502040204020203" pitchFamily="34" charset="0"/>
              </a:rPr>
              <a:t> leasing </a:t>
            </a:r>
            <a:r>
              <a:rPr lang="en-US" sz="2000" dirty="0" err="1">
                <a:latin typeface="Bahnschrift Condensed" panose="020B0502040204020203" pitchFamily="34" charset="0"/>
              </a:rPr>
              <a:t>bisa</a:t>
            </a:r>
            <a:r>
              <a:rPr lang="en-US" sz="2000" dirty="0">
                <a:latin typeface="Bahnschrift Condensed" panose="020B0502040204020203" pitchFamily="34" charset="0"/>
              </a:rPr>
              <a:t> </a:t>
            </a:r>
            <a:r>
              <a:rPr lang="en-US" sz="2000" dirty="0" err="1">
                <a:latin typeface="Bahnschrift Condensed" panose="020B0502040204020203" pitchFamily="34" charset="0"/>
              </a:rPr>
              <a:t>memperoleh</a:t>
            </a:r>
            <a:r>
              <a:rPr lang="en-US" sz="2000" dirty="0">
                <a:latin typeface="Bahnschrift Condensed" panose="020B0502040204020203" pitchFamily="34" charset="0"/>
              </a:rPr>
              <a:t> </a:t>
            </a:r>
            <a:r>
              <a:rPr lang="en-US" sz="2000" dirty="0" err="1">
                <a:latin typeface="Bahnschrift Condensed" panose="020B0502040204020203" pitchFamily="34" charset="0"/>
              </a:rPr>
              <a:t>tingkat</a:t>
            </a:r>
            <a:r>
              <a:rPr lang="en-US" sz="2000" dirty="0">
                <a:latin typeface="Bahnschrift Condensed" panose="020B0502040204020203" pitchFamily="34" charset="0"/>
              </a:rPr>
              <a:t> </a:t>
            </a:r>
            <a:r>
              <a:rPr lang="en-US" sz="2000" dirty="0" err="1">
                <a:latin typeface="Bahnschrift Condensed" panose="020B0502040204020203" pitchFamily="34" charset="0"/>
              </a:rPr>
              <a:t>keuntungan</a:t>
            </a:r>
            <a:r>
              <a:rPr lang="en-US" sz="2000" dirty="0">
                <a:latin typeface="Bahnschrift Condensed" panose="020B0502040204020203" pitchFamily="34" charset="0"/>
              </a:rPr>
              <a:t> </a:t>
            </a:r>
            <a:r>
              <a:rPr lang="en-US" sz="2000" dirty="0" err="1">
                <a:latin typeface="Bahnschrift Condensed" panose="020B0502040204020203" pitchFamily="34" charset="0"/>
              </a:rPr>
              <a:t>sebesar</a:t>
            </a:r>
            <a:r>
              <a:rPr lang="en-US" sz="2000" dirty="0">
                <a:latin typeface="Bahnschrift Condensed" panose="020B0502040204020203" pitchFamily="34" charset="0"/>
              </a:rPr>
              <a:t> 10%. </a:t>
            </a:r>
            <a:r>
              <a:rPr lang="en-US" sz="2000" dirty="0" err="1">
                <a:latin typeface="Bahnschrift Condensed" panose="020B0502040204020203" pitchFamily="34" charset="0"/>
              </a:rPr>
              <a:t>Tentunya</a:t>
            </a:r>
            <a:r>
              <a:rPr lang="en-US" sz="2000" dirty="0">
                <a:latin typeface="Bahnschrift Condensed" panose="020B0502040204020203" pitchFamily="34" charset="0"/>
              </a:rPr>
              <a:t> </a:t>
            </a:r>
            <a:r>
              <a:rPr lang="en-US" sz="2000" dirty="0" err="1">
                <a:latin typeface="Bahnschrift Condensed" panose="020B0502040204020203" pitchFamily="34" charset="0"/>
              </a:rPr>
              <a:t>jika</a:t>
            </a:r>
            <a:r>
              <a:rPr lang="en-US" sz="2000" dirty="0">
                <a:latin typeface="Bahnschrift Condensed" panose="020B0502040204020203" pitchFamily="34" charset="0"/>
              </a:rPr>
              <a:t> </a:t>
            </a:r>
            <a:r>
              <a:rPr lang="en-US" sz="2000" dirty="0" err="1">
                <a:latin typeface="Bahnschrift Condensed" panose="020B0502040204020203" pitchFamily="34" charset="0"/>
              </a:rPr>
              <a:t>perusahaan</a:t>
            </a:r>
            <a:r>
              <a:rPr lang="en-US" sz="2000" dirty="0">
                <a:latin typeface="Bahnschrift Condensed" panose="020B0502040204020203" pitchFamily="34" charset="0"/>
              </a:rPr>
              <a:t> leasing </a:t>
            </a:r>
            <a:r>
              <a:rPr lang="en-US" sz="2000" dirty="0" err="1">
                <a:latin typeface="Bahnschrift Condensed" panose="020B0502040204020203" pitchFamily="34" charset="0"/>
              </a:rPr>
              <a:t>ingin</a:t>
            </a:r>
            <a:r>
              <a:rPr lang="en-US" sz="2000" dirty="0">
                <a:latin typeface="Bahnschrift Condensed" panose="020B0502040204020203" pitchFamily="34" charset="0"/>
              </a:rPr>
              <a:t> </a:t>
            </a:r>
            <a:r>
              <a:rPr lang="en-US" sz="2000" dirty="0" err="1">
                <a:latin typeface="Bahnschrift Condensed" panose="020B0502040204020203" pitchFamily="34" charset="0"/>
              </a:rPr>
              <a:t>memperoleh</a:t>
            </a:r>
            <a:r>
              <a:rPr lang="en-US" sz="2000" dirty="0">
                <a:latin typeface="Bahnschrift Condensed" panose="020B0502040204020203" pitchFamily="34" charset="0"/>
              </a:rPr>
              <a:t> </a:t>
            </a:r>
            <a:r>
              <a:rPr lang="en-US" sz="2000" dirty="0" err="1">
                <a:latin typeface="Bahnschrift Condensed" panose="020B0502040204020203" pitchFamily="34" charset="0"/>
              </a:rPr>
              <a:t>tingkat</a:t>
            </a:r>
            <a:r>
              <a:rPr lang="en-US" sz="2000" dirty="0">
                <a:latin typeface="Bahnschrift Condensed" panose="020B0502040204020203" pitchFamily="34" charset="0"/>
              </a:rPr>
              <a:t> </a:t>
            </a:r>
            <a:r>
              <a:rPr lang="en-US" sz="2000" dirty="0" err="1">
                <a:latin typeface="Bahnschrift Condensed" panose="020B0502040204020203" pitchFamily="34" charset="0"/>
              </a:rPr>
              <a:t>keuntungan</a:t>
            </a:r>
            <a:r>
              <a:rPr lang="en-US" sz="2000" dirty="0">
                <a:latin typeface="Bahnschrift Condensed" panose="020B0502040204020203" pitchFamily="34" charset="0"/>
              </a:rPr>
              <a:t> yang </a:t>
            </a:r>
            <a:r>
              <a:rPr lang="en-US" sz="2000" dirty="0" err="1">
                <a:latin typeface="Bahnschrift Condensed" panose="020B0502040204020203" pitchFamily="34" charset="0"/>
              </a:rPr>
              <a:t>lebih</a:t>
            </a:r>
            <a:r>
              <a:rPr lang="en-US" sz="2000" dirty="0">
                <a:latin typeface="Bahnschrift Condensed" panose="020B0502040204020203" pitchFamily="34" charset="0"/>
              </a:rPr>
              <a:t> </a:t>
            </a:r>
            <a:r>
              <a:rPr lang="en-US" sz="2000" dirty="0" err="1">
                <a:latin typeface="Bahnschrift Condensed" panose="020B0502040204020203" pitchFamily="34" charset="0"/>
              </a:rPr>
              <a:t>tinggi</a:t>
            </a:r>
            <a:r>
              <a:rPr lang="en-US" sz="2000" dirty="0">
                <a:latin typeface="Bahnschrift Condensed" panose="020B0502040204020203" pitchFamily="34" charset="0"/>
              </a:rPr>
              <a:t> </a:t>
            </a:r>
            <a:r>
              <a:rPr lang="en-US" sz="2000" dirty="0" err="1">
                <a:latin typeface="Bahnschrift Condensed" panose="020B0502040204020203" pitchFamily="34" charset="0"/>
              </a:rPr>
              <a:t>bisa</a:t>
            </a:r>
            <a:r>
              <a:rPr lang="en-US" sz="2000" dirty="0">
                <a:latin typeface="Bahnschrift Condensed" panose="020B0502040204020203" pitchFamily="34" charset="0"/>
              </a:rPr>
              <a:t> </a:t>
            </a:r>
            <a:r>
              <a:rPr lang="en-US" sz="2000" dirty="0" err="1">
                <a:latin typeface="Bahnschrift Condensed" panose="020B0502040204020203" pitchFamily="34" charset="0"/>
              </a:rPr>
              <a:t>menetapkan</a:t>
            </a:r>
            <a:r>
              <a:rPr lang="en-US" sz="2000" dirty="0">
                <a:latin typeface="Bahnschrift Condensed" panose="020B0502040204020203" pitchFamily="34" charset="0"/>
              </a:rPr>
              <a:t> </a:t>
            </a:r>
            <a:r>
              <a:rPr lang="en-US" sz="2000" dirty="0" err="1">
                <a:latin typeface="Bahnschrift Condensed" panose="020B0502040204020203" pitchFamily="34" charset="0"/>
              </a:rPr>
              <a:t>biaya</a:t>
            </a:r>
            <a:r>
              <a:rPr lang="en-US" sz="2000" dirty="0">
                <a:latin typeface="Bahnschrift Condensed" panose="020B0502040204020203" pitchFamily="34" charset="0"/>
              </a:rPr>
              <a:t> </a:t>
            </a:r>
            <a:r>
              <a:rPr lang="en-US" sz="2000" dirty="0" err="1">
                <a:latin typeface="Bahnschrift Condensed" panose="020B0502040204020203" pitchFamily="34" charset="0"/>
              </a:rPr>
              <a:t>sewa</a:t>
            </a:r>
            <a:r>
              <a:rPr lang="en-US" sz="2000" dirty="0">
                <a:latin typeface="Bahnschrift Condensed" panose="020B0502040204020203" pitchFamily="34" charset="0"/>
              </a:rPr>
              <a:t> yang </a:t>
            </a:r>
            <a:r>
              <a:rPr lang="en-US" sz="2000" dirty="0" err="1">
                <a:latin typeface="Bahnschrift Condensed" panose="020B0502040204020203" pitchFamily="34" charset="0"/>
              </a:rPr>
              <a:t>lebih</a:t>
            </a:r>
            <a:r>
              <a:rPr lang="en-US" sz="2000" dirty="0">
                <a:latin typeface="Bahnschrift Condensed" panose="020B0502040204020203" pitchFamily="34" charset="0"/>
              </a:rPr>
              <a:t> </a:t>
            </a:r>
            <a:r>
              <a:rPr lang="en-US" sz="2000" dirty="0" err="1">
                <a:latin typeface="Bahnschrift Condensed" panose="020B0502040204020203" pitchFamily="34" charset="0"/>
              </a:rPr>
              <a:t>besar</a:t>
            </a:r>
            <a:r>
              <a:rPr lang="en-US" sz="2000" dirty="0">
                <a:latin typeface="Bahnschrift Condensed" panose="020B0502040204020203" pitchFamily="34" charset="0"/>
              </a:rPr>
              <a:t> </a:t>
            </a:r>
            <a:r>
              <a:rPr lang="en-US" sz="2000" dirty="0" err="1">
                <a:latin typeface="Bahnschrift Condensed" panose="020B0502040204020203" pitchFamily="34" charset="0"/>
              </a:rPr>
              <a:t>dari</a:t>
            </a:r>
            <a:r>
              <a:rPr lang="en-US" sz="2000" dirty="0">
                <a:latin typeface="Bahnschrift Condensed" panose="020B0502040204020203" pitchFamily="34" charset="0"/>
              </a:rPr>
              <a:t> </a:t>
            </a:r>
            <a:r>
              <a:rPr lang="en-US" sz="2000" dirty="0" err="1">
                <a:latin typeface="Bahnschrift Condensed" panose="020B0502040204020203" pitchFamily="34" charset="0"/>
              </a:rPr>
              <a:t>jumlah</a:t>
            </a:r>
            <a:r>
              <a:rPr lang="en-US" sz="2000" dirty="0">
                <a:latin typeface="Bahnschrift Condensed" panose="020B0502040204020203" pitchFamily="34" charset="0"/>
              </a:rPr>
              <a:t> </a:t>
            </a:r>
            <a:r>
              <a:rPr lang="en-US" sz="2000" dirty="0" err="1">
                <a:latin typeface="Bahnschrift Condensed" panose="020B0502040204020203" pitchFamily="34" charset="0"/>
              </a:rPr>
              <a:t>tersebut</a:t>
            </a:r>
            <a:r>
              <a:rPr lang="en-US" sz="2000" dirty="0">
                <a:latin typeface="Bahnschrift Condensed" panose="020B0502040204020203" pitchFamily="34" charset="0"/>
              </a:rPr>
              <a:t>. </a:t>
            </a:r>
          </a:p>
          <a:p>
            <a:endParaRPr lang="en-US" sz="2000" dirty="0">
              <a:latin typeface="Bahnschrift Condensed" panose="020B0502040204020203" pitchFamily="34"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xmlns="" id="{99C426CB-43D6-4DB6-89E4-94388F637AFB}"/>
                  </a:ext>
                </a:extLst>
              </p:cNvPr>
              <p:cNvSpPr txBox="1"/>
              <p:nvPr/>
            </p:nvSpPr>
            <p:spPr>
              <a:xfrm>
                <a:off x="1231539" y="2616093"/>
                <a:ext cx="10287171" cy="2139560"/>
              </a:xfrm>
              <a:prstGeom prst="rect">
                <a:avLst/>
              </a:prstGeom>
              <a:noFill/>
            </p:spPr>
            <p:txBody>
              <a:bodyPr wrap="square" rtlCol="0">
                <a:spAutoFit/>
              </a:bodyPr>
              <a:lstStyle/>
              <a:p>
                <a:pPr marL="285750" indent="-285750">
                  <a:buFont typeface="Wingdings" panose="05000000000000000000" pitchFamily="2" charset="2"/>
                  <a:buChar char="q"/>
                </a:pPr>
                <a:r>
                  <a:rPr lang="en-US" sz="2000" dirty="0">
                    <a:latin typeface="Bahnschrift Condensed" panose="020B0502040204020203" pitchFamily="34" charset="0"/>
                  </a:rPr>
                  <a:t>Dengan </a:t>
                </a:r>
                <a:r>
                  <a:rPr lang="en-US" sz="2000" dirty="0" err="1">
                    <a:latin typeface="Bahnschrift Condensed" panose="020B0502040204020203" pitchFamily="34" charset="0"/>
                  </a:rPr>
                  <a:t>tingkat</a:t>
                </a:r>
                <a:r>
                  <a:rPr lang="en-US" sz="2000" dirty="0">
                    <a:latin typeface="Bahnschrift Condensed" panose="020B0502040204020203" pitchFamily="34" charset="0"/>
                  </a:rPr>
                  <a:t> </a:t>
                </a:r>
                <a:r>
                  <a:rPr lang="en-US" sz="2000" dirty="0" err="1">
                    <a:latin typeface="Bahnschrift Condensed" panose="020B0502040204020203" pitchFamily="34" charset="0"/>
                  </a:rPr>
                  <a:t>keuntungan</a:t>
                </a:r>
                <a:r>
                  <a:rPr lang="en-US" sz="2000" dirty="0">
                    <a:latin typeface="Bahnschrift Condensed" panose="020B0502040204020203" pitchFamily="34" charset="0"/>
                  </a:rPr>
                  <a:t> yang </a:t>
                </a:r>
                <a:r>
                  <a:rPr lang="en-US" sz="2000" dirty="0" err="1">
                    <a:latin typeface="Bahnschrift Condensed" panose="020B0502040204020203" pitchFamily="34" charset="0"/>
                  </a:rPr>
                  <a:t>disyaratkan</a:t>
                </a:r>
                <a:r>
                  <a:rPr lang="en-US" sz="2000" dirty="0">
                    <a:latin typeface="Bahnschrift Condensed" panose="020B0502040204020203" pitchFamily="34" charset="0"/>
                  </a:rPr>
                  <a:t> 10% </a:t>
                </a:r>
                <a:r>
                  <a:rPr lang="en-US" sz="2000" dirty="0" err="1">
                    <a:latin typeface="Bahnschrift Condensed" panose="020B0502040204020203" pitchFamily="34" charset="0"/>
                  </a:rPr>
                  <a:t>maka</a:t>
                </a:r>
                <a:r>
                  <a:rPr lang="en-US" sz="2000" dirty="0">
                    <a:latin typeface="Bahnschrift Condensed" panose="020B0502040204020203" pitchFamily="34" charset="0"/>
                  </a:rPr>
                  <a:t> </a:t>
                </a:r>
                <a:r>
                  <a:rPr lang="en-US" sz="2000" dirty="0" err="1">
                    <a:latin typeface="Bahnschrift Condensed" panose="020B0502040204020203" pitchFamily="34" charset="0"/>
                  </a:rPr>
                  <a:t>kita</a:t>
                </a:r>
                <a:r>
                  <a:rPr lang="en-US" sz="2000" dirty="0">
                    <a:latin typeface="Bahnschrift Condensed" panose="020B0502040204020203" pitchFamily="34" charset="0"/>
                  </a:rPr>
                  <a:t> </a:t>
                </a:r>
                <a:r>
                  <a:rPr lang="en-US" sz="2000" dirty="0" err="1">
                    <a:latin typeface="Bahnschrift Condensed" panose="020B0502040204020203" pitchFamily="34" charset="0"/>
                  </a:rPr>
                  <a:t>harus</a:t>
                </a:r>
                <a:r>
                  <a:rPr lang="en-US" sz="2000" dirty="0">
                    <a:latin typeface="Bahnschrift Condensed" panose="020B0502040204020203" pitchFamily="34" charset="0"/>
                  </a:rPr>
                  <a:t> </a:t>
                </a:r>
                <a:r>
                  <a:rPr lang="en-US" sz="2000" dirty="0" err="1">
                    <a:latin typeface="Bahnschrift Condensed" panose="020B0502040204020203" pitchFamily="34" charset="0"/>
                  </a:rPr>
                  <a:t>mencari</a:t>
                </a:r>
                <a:r>
                  <a:rPr lang="en-US" sz="2000" dirty="0">
                    <a:latin typeface="Bahnschrift Condensed" panose="020B0502040204020203" pitchFamily="34" charset="0"/>
                  </a:rPr>
                  <a:t> </a:t>
                </a:r>
                <a:r>
                  <a:rPr lang="en-US" sz="2000" dirty="0" err="1">
                    <a:latin typeface="Bahnschrift Condensed" panose="020B0502040204020203" pitchFamily="34" charset="0"/>
                  </a:rPr>
                  <a:t>nilai</a:t>
                </a:r>
                <a:r>
                  <a:rPr lang="en-US" sz="2000" dirty="0">
                    <a:latin typeface="Bahnschrift Condensed" panose="020B0502040204020203" pitchFamily="34" charset="0"/>
                  </a:rPr>
                  <a:t> X </a:t>
                </a:r>
                <a:r>
                  <a:rPr lang="en-US" sz="2000" dirty="0" err="1">
                    <a:latin typeface="Bahnschrift Condensed" panose="020B0502040204020203" pitchFamily="34" charset="0"/>
                  </a:rPr>
                  <a:t>sehingga</a:t>
                </a:r>
                <a:r>
                  <a:rPr lang="en-US" sz="2000" dirty="0">
                    <a:latin typeface="Bahnschrift Condensed" panose="020B0502040204020203" pitchFamily="34" charset="0"/>
                  </a:rPr>
                  <a:t> total present value </a:t>
                </a:r>
                <a:r>
                  <a:rPr lang="en-US" sz="2000" dirty="0" err="1">
                    <a:latin typeface="Bahnschrift Condensed" panose="020B0502040204020203" pitchFamily="34" charset="0"/>
                  </a:rPr>
                  <a:t>dari</a:t>
                </a:r>
                <a:r>
                  <a:rPr lang="en-US" sz="2000" dirty="0">
                    <a:latin typeface="Bahnschrift Condensed" panose="020B0502040204020203" pitchFamily="34" charset="0"/>
                  </a:rPr>
                  <a:t> X = 3.862.764 (</a:t>
                </a:r>
                <a:r>
                  <a:rPr lang="en-US" sz="2000" dirty="0" err="1">
                    <a:latin typeface="Bahnschrift Condensed" panose="020B0502040204020203" pitchFamily="34" charset="0"/>
                  </a:rPr>
                  <a:t>sisa</a:t>
                </a:r>
                <a:r>
                  <a:rPr lang="en-US" sz="2000" dirty="0">
                    <a:latin typeface="Bahnschrift Condensed" panose="020B0502040204020203" pitchFamily="34" charset="0"/>
                  </a:rPr>
                  <a:t> </a:t>
                </a:r>
                <a:r>
                  <a:rPr lang="en-US" sz="2000" dirty="0" err="1">
                    <a:latin typeface="Bahnschrift Condensed" panose="020B0502040204020203" pitchFamily="34" charset="0"/>
                  </a:rPr>
                  <a:t>yg</a:t>
                </a:r>
                <a:r>
                  <a:rPr lang="en-US" sz="2000" dirty="0">
                    <a:latin typeface="Bahnschrift Condensed" panose="020B0502040204020203" pitchFamily="34" charset="0"/>
                  </a:rPr>
                  <a:t> </a:t>
                </a:r>
                <a:r>
                  <a:rPr lang="en-US" sz="2000" dirty="0" err="1">
                    <a:latin typeface="Bahnschrift Condensed" panose="020B0502040204020203" pitchFamily="34" charset="0"/>
                  </a:rPr>
                  <a:t>harus</a:t>
                </a:r>
                <a:r>
                  <a:rPr lang="en-US" sz="2000" dirty="0">
                    <a:latin typeface="Bahnschrift Condensed" panose="020B0502040204020203" pitchFamily="34" charset="0"/>
                  </a:rPr>
                  <a:t> </a:t>
                </a:r>
                <a:r>
                  <a:rPr lang="en-US" sz="2000" dirty="0" err="1">
                    <a:latin typeface="Bahnschrift Condensed" panose="020B0502040204020203" pitchFamily="34" charset="0"/>
                  </a:rPr>
                  <a:t>diperoleh</a:t>
                </a:r>
                <a:r>
                  <a:rPr lang="en-US" sz="2000" dirty="0">
                    <a:latin typeface="Bahnschrift Condensed" panose="020B0502040204020203" pitchFamily="34" charset="0"/>
                  </a:rPr>
                  <a:t> </a:t>
                </a:r>
                <a:r>
                  <a:rPr lang="en-US" sz="2000" dirty="0" err="1">
                    <a:latin typeface="Bahnschrift Condensed" panose="020B0502040204020203" pitchFamily="34" charset="0"/>
                  </a:rPr>
                  <a:t>dari</a:t>
                </a:r>
                <a:r>
                  <a:rPr lang="en-US" sz="2000" dirty="0">
                    <a:latin typeface="Bahnschrift Condensed" panose="020B0502040204020203" pitchFamily="34" charset="0"/>
                  </a:rPr>
                  <a:t> </a:t>
                </a:r>
                <a:r>
                  <a:rPr lang="en-US" sz="2000" dirty="0" err="1">
                    <a:latin typeface="Bahnschrift Condensed" panose="020B0502040204020203" pitchFamily="34" charset="0"/>
                  </a:rPr>
                  <a:t>sewa</a:t>
                </a:r>
                <a:r>
                  <a:rPr lang="en-US" sz="2000" dirty="0">
                    <a:latin typeface="Bahnschrift Condensed" panose="020B0502040204020203" pitchFamily="34" charset="0"/>
                  </a:rPr>
                  <a:t> </a:t>
                </a:r>
                <a:r>
                  <a:rPr lang="en-US" sz="2000" dirty="0" err="1">
                    <a:latin typeface="Bahnschrift Condensed" panose="020B0502040204020203" pitchFamily="34" charset="0"/>
                  </a:rPr>
                  <a:t>guna</a:t>
                </a:r>
                <a:r>
                  <a:rPr lang="en-US" sz="2000" dirty="0">
                    <a:latin typeface="Bahnschrift Condensed" panose="020B0502040204020203" pitchFamily="34" charset="0"/>
                  </a:rPr>
                  <a:t>. </a:t>
                </a:r>
                <a:r>
                  <a:rPr lang="en-US" sz="2000" dirty="0" err="1">
                    <a:latin typeface="Bahnschrift Condensed" panose="020B0502040204020203" pitchFamily="34" charset="0"/>
                  </a:rPr>
                  <a:t>Dengan</a:t>
                </a:r>
                <a:r>
                  <a:rPr lang="en-US" sz="2000" dirty="0">
                    <a:latin typeface="Bahnschrift Condensed" panose="020B0502040204020203" pitchFamily="34" charset="0"/>
                  </a:rPr>
                  <a:t> kata lain </a:t>
                </a:r>
                <a:r>
                  <a:rPr lang="en-US" sz="2000" dirty="0" err="1">
                    <a:latin typeface="Bahnschrift Condensed" panose="020B0502040204020203" pitchFamily="34" charset="0"/>
                  </a:rPr>
                  <a:t>dapat</a:t>
                </a:r>
                <a:r>
                  <a:rPr lang="en-US" sz="2000" dirty="0">
                    <a:latin typeface="Bahnschrift Condensed" panose="020B0502040204020203" pitchFamily="34" charset="0"/>
                  </a:rPr>
                  <a:t> </a:t>
                </a:r>
                <a:r>
                  <a:rPr lang="en-US" sz="2000" dirty="0" err="1">
                    <a:latin typeface="Bahnschrift Condensed" panose="020B0502040204020203" pitchFamily="34" charset="0"/>
                  </a:rPr>
                  <a:t>dihitung</a:t>
                </a:r>
                <a:r>
                  <a:rPr lang="en-US" sz="2000" dirty="0">
                    <a:latin typeface="Bahnschrift Condensed" panose="020B0502040204020203" pitchFamily="34" charset="0"/>
                  </a:rPr>
                  <a:t> </a:t>
                </a:r>
                <a:r>
                  <a:rPr lang="en-US" sz="2000" dirty="0" err="1">
                    <a:latin typeface="Bahnschrift Condensed" panose="020B0502040204020203" pitchFamily="34" charset="0"/>
                  </a:rPr>
                  <a:t>sebagai</a:t>
                </a:r>
                <a:r>
                  <a:rPr lang="en-US" sz="2000" dirty="0">
                    <a:latin typeface="Bahnschrift Condensed" panose="020B0502040204020203" pitchFamily="34" charset="0"/>
                  </a:rPr>
                  <a:t> </a:t>
                </a:r>
                <a:r>
                  <a:rPr lang="en-US" sz="2000" dirty="0" err="1">
                    <a:latin typeface="Bahnschrift Condensed" panose="020B0502040204020203" pitchFamily="34" charset="0"/>
                  </a:rPr>
                  <a:t>berikut</a:t>
                </a:r>
                <a:r>
                  <a:rPr lang="en-US" sz="2000" dirty="0">
                    <a:latin typeface="Bahnschrift Condensed" panose="020B0502040204020203" pitchFamily="34" charset="0"/>
                  </a:rPr>
                  <a:t> :</a:t>
                </a:r>
              </a:p>
              <a:p>
                <a:pPr marL="285750" indent="-285750">
                  <a:buFont typeface="Wingdings" panose="05000000000000000000" pitchFamily="2" charset="2"/>
                  <a:buChar char="q"/>
                </a:pPr>
                <a14:m>
                  <m:oMath xmlns:m="http://schemas.openxmlformats.org/officeDocument/2006/math">
                    <m:r>
                      <a:rPr lang="en-US" sz="2000" b="0" i="1" smtClean="0">
                        <a:latin typeface="Cambria Math" panose="02040503050406030204" pitchFamily="18" charset="0"/>
                      </a:rPr>
                      <m:t>3.862.764=</m:t>
                    </m:r>
                    <m:r>
                      <a:rPr lang="en-US" sz="2000" b="0" i="1" smtClean="0">
                        <a:latin typeface="Cambria Math" panose="02040503050406030204" pitchFamily="18" charset="0"/>
                      </a:rPr>
                      <m:t>𝑋</m:t>
                    </m:r>
                    <m:r>
                      <a:rPr lang="en-US" sz="2000" b="0" i="1" smtClean="0">
                        <a:latin typeface="Cambria Math" panose="02040503050406030204" pitchFamily="18" charset="0"/>
                      </a:rPr>
                      <m:t>+ </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𝑋</m:t>
                        </m:r>
                      </m:num>
                      <m:den>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1,1</m:t>
                                </m:r>
                              </m:e>
                            </m:d>
                          </m:e>
                          <m:sup>
                            <m:r>
                              <a:rPr lang="en-US" sz="2000" b="0" i="1" smtClean="0">
                                <a:latin typeface="Cambria Math" panose="02040503050406030204" pitchFamily="18" charset="0"/>
                              </a:rPr>
                              <m:t>1</m:t>
                            </m:r>
                          </m:sup>
                        </m:sSup>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𝑋</m:t>
                        </m:r>
                      </m:num>
                      <m:den>
                        <m:sSup>
                          <m:sSupPr>
                            <m:ctrlPr>
                              <a:rPr lang="en-US" sz="2000" i="1" smtClean="0">
                                <a:latin typeface="Cambria Math" panose="02040503050406030204" pitchFamily="18" charset="0"/>
                              </a:rPr>
                            </m:ctrlPr>
                          </m:sSupPr>
                          <m:e>
                            <m:d>
                              <m:dPr>
                                <m:ctrlPr>
                                  <a:rPr lang="en-US" sz="2000" i="1">
                                    <a:latin typeface="Cambria Math" panose="02040503050406030204" pitchFamily="18" charset="0"/>
                                  </a:rPr>
                                </m:ctrlPr>
                              </m:dPr>
                              <m:e>
                                <m:r>
                                  <a:rPr lang="en-US" sz="2000" i="1">
                                    <a:latin typeface="Cambria Math" panose="02040503050406030204" pitchFamily="18" charset="0"/>
                                  </a:rPr>
                                  <m:t>1,1</m:t>
                                </m:r>
                              </m:e>
                            </m:d>
                          </m:e>
                          <m:sup>
                            <m:r>
                              <a:rPr lang="en-US" sz="2000" b="0" i="1" smtClean="0">
                                <a:latin typeface="Cambria Math" panose="02040503050406030204" pitchFamily="18" charset="0"/>
                              </a:rPr>
                              <m:t>2</m:t>
                            </m:r>
                          </m:sup>
                        </m:sSup>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𝑋</m:t>
                        </m:r>
                      </m:num>
                      <m:den>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i="1">
                                    <a:latin typeface="Cambria Math" panose="02040503050406030204" pitchFamily="18" charset="0"/>
                                  </a:rPr>
                                  <m:t>1,1</m:t>
                                </m:r>
                              </m:e>
                            </m:d>
                          </m:e>
                          <m:sup>
                            <m:r>
                              <a:rPr lang="en-US" sz="2000" b="0" i="1" smtClean="0">
                                <a:latin typeface="Cambria Math" panose="02040503050406030204" pitchFamily="18" charset="0"/>
                              </a:rPr>
                              <m:t>3</m:t>
                            </m:r>
                          </m:sup>
                        </m:sSup>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𝑋</m:t>
                        </m:r>
                      </m:num>
                      <m:den>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i="1">
                                    <a:latin typeface="Cambria Math" panose="02040503050406030204" pitchFamily="18" charset="0"/>
                                  </a:rPr>
                                  <m:t>1,1</m:t>
                                </m:r>
                              </m:e>
                            </m:d>
                          </m:e>
                          <m:sup>
                            <m:r>
                              <a:rPr lang="en-US" sz="2000" b="0" i="1" smtClean="0">
                                <a:latin typeface="Cambria Math" panose="02040503050406030204" pitchFamily="18" charset="0"/>
                              </a:rPr>
                              <m:t>4</m:t>
                            </m:r>
                          </m:sup>
                        </m:sSup>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𝑋</m:t>
                        </m:r>
                      </m:num>
                      <m:den>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i="1">
                                    <a:latin typeface="Cambria Math" panose="02040503050406030204" pitchFamily="18" charset="0"/>
                                  </a:rPr>
                                  <m:t>1,1</m:t>
                                </m:r>
                              </m:e>
                            </m:d>
                          </m:e>
                          <m:sup>
                            <m:r>
                              <a:rPr lang="en-US" sz="2000" b="0" i="1" smtClean="0">
                                <a:latin typeface="Cambria Math" panose="02040503050406030204" pitchFamily="18" charset="0"/>
                              </a:rPr>
                              <m:t>5</m:t>
                            </m:r>
                          </m:sup>
                        </m:sSup>
                      </m:den>
                    </m:f>
                  </m:oMath>
                </a14:m>
                <a:endParaRPr lang="en-US" sz="2000" dirty="0">
                  <a:latin typeface="Bahnschrift Condensed" panose="020B0502040204020203" pitchFamily="34" charset="0"/>
                </a:endParaRPr>
              </a:p>
              <a:p>
                <a:pPr marL="285750" indent="-285750">
                  <a:buFont typeface="Wingdings" panose="05000000000000000000" pitchFamily="2" charset="2"/>
                  <a:buChar char="q"/>
                </a:pPr>
                <a14:m>
                  <m:oMath xmlns:m="http://schemas.openxmlformats.org/officeDocument/2006/math">
                    <m:r>
                      <a:rPr lang="en-US" sz="2000" i="1">
                        <a:latin typeface="Cambria Math" panose="02040503050406030204" pitchFamily="18" charset="0"/>
                      </a:rPr>
                      <m:t>3.862.764=</m:t>
                    </m:r>
                  </m:oMath>
                </a14:m>
                <a:r>
                  <a:rPr lang="en-US" sz="2000" dirty="0">
                    <a:latin typeface="Bahnschrift Condensed" panose="020B0502040204020203" pitchFamily="34" charset="0"/>
                  </a:rPr>
                  <a:t> </a:t>
                </a:r>
                <a14:m>
                  <m:oMath xmlns:m="http://schemas.openxmlformats.org/officeDocument/2006/math">
                    <m:r>
                      <a:rPr lang="en-US" sz="2000" b="0" i="1" dirty="0" smtClean="0">
                        <a:latin typeface="Cambria Math" panose="02040503050406030204" pitchFamily="18" charset="0"/>
                      </a:rPr>
                      <m:t>𝑋</m:t>
                    </m:r>
                    <m:r>
                      <a:rPr lang="en-US" sz="2000" b="0" i="1" dirty="0" smtClean="0">
                        <a:latin typeface="Cambria Math" panose="02040503050406030204" pitchFamily="18" charset="0"/>
                      </a:rPr>
                      <m:t>+</m:t>
                    </m:r>
                    <m:r>
                      <a:rPr lang="en-US" sz="2000" b="0" i="1" dirty="0" smtClean="0">
                        <a:latin typeface="Cambria Math" panose="02040503050406030204" pitchFamily="18" charset="0"/>
                      </a:rPr>
                      <m:t>𝑋</m:t>
                    </m:r>
                    <m:r>
                      <a:rPr lang="en-US" sz="2000" b="0" i="1" dirty="0" smtClean="0">
                        <a:latin typeface="Cambria Math" panose="02040503050406030204" pitchFamily="18" charset="0"/>
                      </a:rPr>
                      <m:t> </m:t>
                    </m:r>
                    <m:d>
                      <m:dPr>
                        <m:ctrlPr>
                          <a:rPr lang="en-US" sz="2000" b="0" i="1" dirty="0" smtClean="0">
                            <a:latin typeface="Cambria Math" panose="02040503050406030204" pitchFamily="18" charset="0"/>
                          </a:rPr>
                        </m:ctrlPr>
                      </m:dPr>
                      <m:e>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𝑃𝑉𝐼𝐹𝐴</m:t>
                            </m:r>
                          </m:e>
                          <m:sub>
                            <m:r>
                              <a:rPr lang="en-US" sz="2000" b="0" i="1" dirty="0" smtClean="0">
                                <a:latin typeface="Cambria Math" panose="02040503050406030204" pitchFamily="18" charset="0"/>
                              </a:rPr>
                              <m:t>10%,5</m:t>
                            </m:r>
                          </m:sub>
                        </m:sSub>
                      </m:e>
                    </m:d>
                  </m:oMath>
                </a14:m>
                <a:endParaRPr lang="en-US" sz="2000" dirty="0">
                  <a:latin typeface="Bahnschrift Condensed" panose="020B0502040204020203" pitchFamily="34" charset="0"/>
                </a:endParaRPr>
              </a:p>
              <a:p>
                <a:pPr marL="285750" indent="-285750">
                  <a:buFont typeface="Wingdings" panose="05000000000000000000" pitchFamily="2" charset="2"/>
                  <a:buChar char="q"/>
                </a:pPr>
                <a14:m>
                  <m:oMath xmlns:m="http://schemas.openxmlformats.org/officeDocument/2006/math">
                    <m:r>
                      <a:rPr lang="en-US" sz="2000" i="1">
                        <a:latin typeface="Cambria Math" panose="02040503050406030204" pitchFamily="18" charset="0"/>
                      </a:rPr>
                      <m:t>3.862.764=</m:t>
                    </m:r>
                    <m:r>
                      <a:rPr lang="en-US" sz="2000" b="0" i="1" smtClean="0">
                        <a:latin typeface="Cambria Math" panose="02040503050406030204" pitchFamily="18" charset="0"/>
                      </a:rPr>
                      <m:t>3,1699</m:t>
                    </m:r>
                    <m:r>
                      <a:rPr lang="en-US" sz="2000" b="0" i="1" smtClean="0">
                        <a:latin typeface="Cambria Math" panose="02040503050406030204" pitchFamily="18" charset="0"/>
                      </a:rPr>
                      <m:t>𝑋</m:t>
                    </m:r>
                  </m:oMath>
                </a14:m>
                <a:endParaRPr lang="en-US" sz="2000" b="0" dirty="0">
                  <a:latin typeface="Bahnschrift Condensed" panose="020B0502040204020203" pitchFamily="34" charset="0"/>
                </a:endParaRPr>
              </a:p>
              <a:p>
                <a:pPr marL="285750" indent="-285750">
                  <a:buFont typeface="Wingdings" panose="05000000000000000000" pitchFamily="2" charset="2"/>
                  <a:buChar char="q"/>
                </a:pPr>
                <a14:m>
                  <m:oMath xmlns:m="http://schemas.openxmlformats.org/officeDocument/2006/math">
                    <m:r>
                      <a:rPr lang="en-US" sz="2000" b="0" i="1" smtClean="0">
                        <a:latin typeface="Cambria Math" panose="02040503050406030204" pitchFamily="18" charset="0"/>
                      </a:rPr>
                      <m:t>𝑋</m:t>
                    </m:r>
                    <m:r>
                      <a:rPr lang="en-US" sz="2000" b="0" i="1" smtClean="0">
                        <a:latin typeface="Cambria Math" panose="02040503050406030204" pitchFamily="18" charset="0"/>
                      </a:rPr>
                      <m:t>=926.352,2 (</m:t>
                    </m:r>
                    <m:r>
                      <a:rPr lang="en-US" sz="2000" b="0" i="1" smtClean="0">
                        <a:latin typeface="Cambria Math" panose="02040503050406030204" pitchFamily="18" charset="0"/>
                      </a:rPr>
                      <m:t>𝑏𝑖𝑎𝑦𝑎</m:t>
                    </m:r>
                    <m:r>
                      <a:rPr lang="en-US" sz="2000" b="0" i="1" smtClean="0">
                        <a:latin typeface="Cambria Math" panose="02040503050406030204" pitchFamily="18" charset="0"/>
                      </a:rPr>
                      <m:t> </m:t>
                    </m:r>
                    <m:r>
                      <a:rPr lang="en-US" sz="2000" b="0" i="1" smtClean="0">
                        <a:latin typeface="Cambria Math" panose="02040503050406030204" pitchFamily="18" charset="0"/>
                      </a:rPr>
                      <m:t>𝑠𝑒𝑤𝑎</m:t>
                    </m:r>
                    <m:r>
                      <a:rPr lang="en-US" sz="2000" b="0" i="1" smtClean="0">
                        <a:latin typeface="Cambria Math" panose="02040503050406030204" pitchFamily="18" charset="0"/>
                      </a:rPr>
                      <m:t> </m:t>
                    </m:r>
                    <m:r>
                      <a:rPr lang="en-US" sz="2000" b="0" i="1" smtClean="0">
                        <a:latin typeface="Cambria Math" panose="02040503050406030204" pitchFamily="18" charset="0"/>
                      </a:rPr>
                      <m:t>𝑠𝑒𝑠𝑢𝑑𝑎h</m:t>
                    </m:r>
                    <m:r>
                      <a:rPr lang="en-US" sz="2000" b="0" i="1" smtClean="0">
                        <a:latin typeface="Cambria Math" panose="02040503050406030204" pitchFamily="18" charset="0"/>
                      </a:rPr>
                      <m:t> </m:t>
                    </m:r>
                    <m:r>
                      <a:rPr lang="en-US" sz="2000" b="0" i="1" smtClean="0">
                        <a:latin typeface="Cambria Math" panose="02040503050406030204" pitchFamily="18" charset="0"/>
                      </a:rPr>
                      <m:t>𝑝𝑎𝑗𝑎𝑘</m:t>
                    </m:r>
                    <m:r>
                      <a:rPr lang="en-US" sz="2000" b="0" i="1" smtClean="0">
                        <a:latin typeface="Cambria Math" panose="02040503050406030204" pitchFamily="18" charset="0"/>
                      </a:rPr>
                      <m:t>)</m:t>
                    </m:r>
                  </m:oMath>
                </a14:m>
                <a:endParaRPr lang="en-US" sz="2000" dirty="0">
                  <a:latin typeface="Bahnschrift Condensed" panose="020B0502040204020203" pitchFamily="34" charset="0"/>
                </a:endParaRPr>
              </a:p>
            </p:txBody>
          </p:sp>
        </mc:Choice>
        <mc:Fallback xmlns="">
          <p:sp>
            <p:nvSpPr>
              <p:cNvPr id="4" name="TextBox 3">
                <a:extLst>
                  <a:ext uri="{FF2B5EF4-FFF2-40B4-BE49-F238E27FC236}">
                    <a16:creationId xmlns:a16="http://schemas.microsoft.com/office/drawing/2014/main" id="{99C426CB-43D6-4DB6-89E4-94388F637AFB}"/>
                  </a:ext>
                </a:extLst>
              </p:cNvPr>
              <p:cNvSpPr txBox="1">
                <a:spLocks noRot="1" noChangeAspect="1" noMove="1" noResize="1" noEditPoints="1" noAdjustHandles="1" noChangeArrowheads="1" noChangeShapeType="1" noTextEdit="1"/>
              </p:cNvSpPr>
              <p:nvPr/>
            </p:nvSpPr>
            <p:spPr>
              <a:xfrm>
                <a:off x="1231539" y="2616093"/>
                <a:ext cx="10287171" cy="2139560"/>
              </a:xfrm>
              <a:prstGeom prst="rect">
                <a:avLst/>
              </a:prstGeom>
              <a:blipFill>
                <a:blip r:embed="rId2"/>
                <a:stretch>
                  <a:fillRect l="-533" t="-1425" r="-474" b="-3704"/>
                </a:stretch>
              </a:blipFill>
            </p:spPr>
            <p:txBody>
              <a:bodyPr/>
              <a:lstStyle/>
              <a:p>
                <a:r>
                  <a:rPr lang="en-ID">
                    <a:noFill/>
                  </a:rPr>
                  <a:t> </a:t>
                </a:r>
              </a:p>
            </p:txBody>
          </p:sp>
        </mc:Fallback>
      </mc:AlternateContent>
      <p:grpSp>
        <p:nvGrpSpPr>
          <p:cNvPr id="28" name="Group 27">
            <a:extLst>
              <a:ext uri="{FF2B5EF4-FFF2-40B4-BE49-F238E27FC236}">
                <a16:creationId xmlns:a16="http://schemas.microsoft.com/office/drawing/2014/main" xmlns="" id="{4E7E0422-08C8-4358-A197-2F26013D9C16}"/>
              </a:ext>
            </a:extLst>
          </p:cNvPr>
          <p:cNvGrpSpPr/>
          <p:nvPr/>
        </p:nvGrpSpPr>
        <p:grpSpPr>
          <a:xfrm>
            <a:off x="1561767" y="1312443"/>
            <a:ext cx="5008880" cy="1107382"/>
            <a:chOff x="1432560" y="1301988"/>
            <a:chExt cx="5008880" cy="1107382"/>
          </a:xfrm>
        </p:grpSpPr>
        <p:sp>
          <p:nvSpPr>
            <p:cNvPr id="15" name="TextBox 14">
              <a:extLst>
                <a:ext uri="{FF2B5EF4-FFF2-40B4-BE49-F238E27FC236}">
                  <a16:creationId xmlns:a16="http://schemas.microsoft.com/office/drawing/2014/main" xmlns="" id="{0C4AF33C-65A9-4960-8993-45BDCA3AAB57}"/>
                </a:ext>
              </a:extLst>
            </p:cNvPr>
            <p:cNvSpPr txBox="1"/>
            <p:nvPr/>
          </p:nvSpPr>
          <p:spPr>
            <a:xfrm>
              <a:off x="5944235" y="1330129"/>
              <a:ext cx="355600" cy="369332"/>
            </a:xfrm>
            <a:prstGeom prst="rect">
              <a:avLst/>
            </a:prstGeom>
            <a:noFill/>
          </p:spPr>
          <p:txBody>
            <a:bodyPr wrap="square" rtlCol="0">
              <a:spAutoFit/>
            </a:bodyPr>
            <a:lstStyle/>
            <a:p>
              <a:pPr algn="ctr"/>
              <a:r>
                <a:rPr lang="en-US" dirty="0">
                  <a:latin typeface="Bahnschrift Condensed" panose="020B0502040204020203" pitchFamily="34" charset="0"/>
                </a:rPr>
                <a:t>5</a:t>
              </a:r>
              <a:endParaRPr lang="en-ID" dirty="0">
                <a:latin typeface="Bahnschrift Condensed" panose="020B0502040204020203" pitchFamily="34" charset="0"/>
              </a:endParaRPr>
            </a:p>
          </p:txBody>
        </p:sp>
        <p:grpSp>
          <p:nvGrpSpPr>
            <p:cNvPr id="27" name="Group 26">
              <a:extLst>
                <a:ext uri="{FF2B5EF4-FFF2-40B4-BE49-F238E27FC236}">
                  <a16:creationId xmlns:a16="http://schemas.microsoft.com/office/drawing/2014/main" xmlns="" id="{46DAA5A7-430F-4E4E-9534-ED9EBED55D81}"/>
                </a:ext>
              </a:extLst>
            </p:cNvPr>
            <p:cNvGrpSpPr/>
            <p:nvPr/>
          </p:nvGrpSpPr>
          <p:grpSpPr>
            <a:xfrm>
              <a:off x="1432560" y="1681480"/>
              <a:ext cx="5008880" cy="727890"/>
              <a:chOff x="1432560" y="1681480"/>
              <a:chExt cx="5008880" cy="727890"/>
            </a:xfrm>
          </p:grpSpPr>
          <p:cxnSp>
            <p:nvCxnSpPr>
              <p:cNvPr id="6" name="Straight Connector 5">
                <a:extLst>
                  <a:ext uri="{FF2B5EF4-FFF2-40B4-BE49-F238E27FC236}">
                    <a16:creationId xmlns:a16="http://schemas.microsoft.com/office/drawing/2014/main" xmlns="" id="{B5503981-8F7C-4A43-9158-CDC7BDCC2155}"/>
                  </a:ext>
                </a:extLst>
              </p:cNvPr>
              <p:cNvCxnSpPr/>
              <p:nvPr/>
            </p:nvCxnSpPr>
            <p:spPr>
              <a:xfrm>
                <a:off x="1432560" y="1838960"/>
                <a:ext cx="500888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82FB161E-9D6E-4469-9E1D-7AE324498109}"/>
                  </a:ext>
                </a:extLst>
              </p:cNvPr>
              <p:cNvCxnSpPr>
                <a:cxnSpLocks/>
              </p:cNvCxnSpPr>
              <p:nvPr/>
            </p:nvCxnSpPr>
            <p:spPr>
              <a:xfrm>
                <a:off x="1676400" y="1681480"/>
                <a:ext cx="0" cy="31496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1E0C5B0A-804F-4448-9E33-996F6D2DD68B}"/>
                  </a:ext>
                </a:extLst>
              </p:cNvPr>
              <p:cNvCxnSpPr>
                <a:cxnSpLocks/>
              </p:cNvCxnSpPr>
              <p:nvPr/>
            </p:nvCxnSpPr>
            <p:spPr>
              <a:xfrm>
                <a:off x="6126480" y="1709113"/>
                <a:ext cx="0" cy="31496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EA1ACF72-23B7-4DDD-931B-CDFAD3C909D1}"/>
                  </a:ext>
                </a:extLst>
              </p:cNvPr>
              <p:cNvCxnSpPr>
                <a:cxnSpLocks/>
              </p:cNvCxnSpPr>
              <p:nvPr/>
            </p:nvCxnSpPr>
            <p:spPr>
              <a:xfrm>
                <a:off x="5273040" y="1681480"/>
                <a:ext cx="0" cy="31496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B868651F-E6E4-4649-B3CE-BAC9C0A17B1B}"/>
                  </a:ext>
                </a:extLst>
              </p:cNvPr>
              <p:cNvCxnSpPr>
                <a:cxnSpLocks/>
              </p:cNvCxnSpPr>
              <p:nvPr/>
            </p:nvCxnSpPr>
            <p:spPr>
              <a:xfrm>
                <a:off x="4373246" y="1720334"/>
                <a:ext cx="0" cy="31496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E31C3556-5EE2-46CA-A7FF-F6E379374CF0}"/>
                  </a:ext>
                </a:extLst>
              </p:cNvPr>
              <p:cNvCxnSpPr>
                <a:cxnSpLocks/>
              </p:cNvCxnSpPr>
              <p:nvPr/>
            </p:nvCxnSpPr>
            <p:spPr>
              <a:xfrm>
                <a:off x="3432810" y="1681480"/>
                <a:ext cx="0" cy="31496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1FE25818-C3F0-463A-A0A4-85CF7C379E45}"/>
                  </a:ext>
                </a:extLst>
              </p:cNvPr>
              <p:cNvCxnSpPr>
                <a:cxnSpLocks/>
              </p:cNvCxnSpPr>
              <p:nvPr/>
            </p:nvCxnSpPr>
            <p:spPr>
              <a:xfrm>
                <a:off x="2580640" y="1681480"/>
                <a:ext cx="0" cy="31496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xmlns="" id="{516270BF-AC59-472A-BF54-AC7F54B7D1F0}"/>
                  </a:ext>
                </a:extLst>
              </p:cNvPr>
              <p:cNvSpPr txBox="1"/>
              <p:nvPr/>
            </p:nvSpPr>
            <p:spPr>
              <a:xfrm>
                <a:off x="5972173" y="2037080"/>
                <a:ext cx="355600" cy="369332"/>
              </a:xfrm>
              <a:prstGeom prst="rect">
                <a:avLst/>
              </a:prstGeom>
              <a:noFill/>
            </p:spPr>
            <p:txBody>
              <a:bodyPr wrap="square" rtlCol="0">
                <a:spAutoFit/>
              </a:bodyPr>
              <a:lstStyle/>
              <a:p>
                <a:pPr algn="ctr"/>
                <a:r>
                  <a:rPr lang="en-US" dirty="0">
                    <a:latin typeface="Bahnschrift Condensed" panose="020B0502040204020203" pitchFamily="34" charset="0"/>
                  </a:rPr>
                  <a:t>X</a:t>
                </a:r>
                <a:endParaRPr lang="en-ID" dirty="0">
                  <a:latin typeface="Bahnschrift Condensed" panose="020B0502040204020203" pitchFamily="34" charset="0"/>
                </a:endParaRPr>
              </a:p>
            </p:txBody>
          </p:sp>
          <p:sp>
            <p:nvSpPr>
              <p:cNvPr id="17" name="TextBox 16">
                <a:extLst>
                  <a:ext uri="{FF2B5EF4-FFF2-40B4-BE49-F238E27FC236}">
                    <a16:creationId xmlns:a16="http://schemas.microsoft.com/office/drawing/2014/main" xmlns="" id="{EE6808B6-6523-4693-88AC-BD49EA8972B9}"/>
                  </a:ext>
                </a:extLst>
              </p:cNvPr>
              <p:cNvSpPr txBox="1"/>
              <p:nvPr/>
            </p:nvSpPr>
            <p:spPr>
              <a:xfrm>
                <a:off x="5092700" y="2040038"/>
                <a:ext cx="563880" cy="369332"/>
              </a:xfrm>
              <a:prstGeom prst="rect">
                <a:avLst/>
              </a:prstGeom>
              <a:noFill/>
            </p:spPr>
            <p:txBody>
              <a:bodyPr wrap="square" rtlCol="0">
                <a:spAutoFit/>
              </a:bodyPr>
              <a:lstStyle/>
              <a:p>
                <a:pPr algn="ctr"/>
                <a:r>
                  <a:rPr lang="en-US" dirty="0">
                    <a:latin typeface="Bahnschrift Condensed" panose="020B0502040204020203" pitchFamily="34" charset="0"/>
                  </a:rPr>
                  <a:t>X</a:t>
                </a:r>
                <a:endParaRPr lang="en-ID" dirty="0">
                  <a:latin typeface="Bahnschrift Condensed" panose="020B0502040204020203" pitchFamily="34" charset="0"/>
                </a:endParaRPr>
              </a:p>
            </p:txBody>
          </p:sp>
          <p:sp>
            <p:nvSpPr>
              <p:cNvPr id="18" name="TextBox 17">
                <a:extLst>
                  <a:ext uri="{FF2B5EF4-FFF2-40B4-BE49-F238E27FC236}">
                    <a16:creationId xmlns:a16="http://schemas.microsoft.com/office/drawing/2014/main" xmlns="" id="{783ACC03-7EC3-4D31-B924-48D215E43626}"/>
                  </a:ext>
                </a:extLst>
              </p:cNvPr>
              <p:cNvSpPr txBox="1"/>
              <p:nvPr/>
            </p:nvSpPr>
            <p:spPr>
              <a:xfrm>
                <a:off x="2402840" y="2024073"/>
                <a:ext cx="355600" cy="369332"/>
              </a:xfrm>
              <a:prstGeom prst="rect">
                <a:avLst/>
              </a:prstGeom>
              <a:noFill/>
            </p:spPr>
            <p:txBody>
              <a:bodyPr wrap="square" rtlCol="0">
                <a:spAutoFit/>
              </a:bodyPr>
              <a:lstStyle/>
              <a:p>
                <a:pPr algn="ctr"/>
                <a:r>
                  <a:rPr lang="en-US" dirty="0">
                    <a:latin typeface="Bahnschrift Condensed" panose="020B0502040204020203" pitchFamily="34" charset="0"/>
                  </a:rPr>
                  <a:t>X</a:t>
                </a:r>
                <a:endParaRPr lang="en-ID" dirty="0">
                  <a:latin typeface="Bahnschrift Condensed" panose="020B0502040204020203" pitchFamily="34" charset="0"/>
                </a:endParaRPr>
              </a:p>
            </p:txBody>
          </p:sp>
          <p:sp>
            <p:nvSpPr>
              <p:cNvPr id="19" name="TextBox 18">
                <a:extLst>
                  <a:ext uri="{FF2B5EF4-FFF2-40B4-BE49-F238E27FC236}">
                    <a16:creationId xmlns:a16="http://schemas.microsoft.com/office/drawing/2014/main" xmlns="" id="{44706687-0ED6-4870-849B-AEADE51399C3}"/>
                  </a:ext>
                </a:extLst>
              </p:cNvPr>
              <p:cNvSpPr txBox="1"/>
              <p:nvPr/>
            </p:nvSpPr>
            <p:spPr>
              <a:xfrm>
                <a:off x="1493520" y="2035294"/>
                <a:ext cx="355600" cy="369332"/>
              </a:xfrm>
              <a:prstGeom prst="rect">
                <a:avLst/>
              </a:prstGeom>
              <a:noFill/>
            </p:spPr>
            <p:txBody>
              <a:bodyPr wrap="square" rtlCol="0">
                <a:spAutoFit/>
              </a:bodyPr>
              <a:lstStyle/>
              <a:p>
                <a:pPr algn="ctr"/>
                <a:r>
                  <a:rPr lang="en-US" dirty="0">
                    <a:latin typeface="Bahnschrift Condensed" panose="020B0502040204020203" pitchFamily="34" charset="0"/>
                  </a:rPr>
                  <a:t>X</a:t>
                </a:r>
                <a:endParaRPr lang="en-ID" dirty="0">
                  <a:latin typeface="Bahnschrift Condensed" panose="020B0502040204020203" pitchFamily="34" charset="0"/>
                </a:endParaRPr>
              </a:p>
            </p:txBody>
          </p:sp>
          <p:sp>
            <p:nvSpPr>
              <p:cNvPr id="20" name="TextBox 19">
                <a:extLst>
                  <a:ext uri="{FF2B5EF4-FFF2-40B4-BE49-F238E27FC236}">
                    <a16:creationId xmlns:a16="http://schemas.microsoft.com/office/drawing/2014/main" xmlns="" id="{FFC2C22E-EDA6-4BEB-9281-4C0C97B29B15}"/>
                  </a:ext>
                </a:extLst>
              </p:cNvPr>
              <p:cNvSpPr txBox="1"/>
              <p:nvPr/>
            </p:nvSpPr>
            <p:spPr>
              <a:xfrm>
                <a:off x="4195446" y="2024073"/>
                <a:ext cx="355600" cy="369332"/>
              </a:xfrm>
              <a:prstGeom prst="rect">
                <a:avLst/>
              </a:prstGeom>
              <a:noFill/>
            </p:spPr>
            <p:txBody>
              <a:bodyPr wrap="square" rtlCol="0">
                <a:spAutoFit/>
              </a:bodyPr>
              <a:lstStyle/>
              <a:p>
                <a:pPr algn="ctr"/>
                <a:r>
                  <a:rPr lang="en-US" dirty="0">
                    <a:latin typeface="Bahnschrift Condensed" panose="020B0502040204020203" pitchFamily="34" charset="0"/>
                  </a:rPr>
                  <a:t>X</a:t>
                </a:r>
                <a:endParaRPr lang="en-ID" dirty="0">
                  <a:latin typeface="Bahnschrift Condensed" panose="020B0502040204020203" pitchFamily="34" charset="0"/>
                </a:endParaRPr>
              </a:p>
            </p:txBody>
          </p:sp>
          <p:sp>
            <p:nvSpPr>
              <p:cNvPr id="21" name="TextBox 20">
                <a:extLst>
                  <a:ext uri="{FF2B5EF4-FFF2-40B4-BE49-F238E27FC236}">
                    <a16:creationId xmlns:a16="http://schemas.microsoft.com/office/drawing/2014/main" xmlns="" id="{FB06AE0F-937F-4D9E-A973-AC12DE81CC85}"/>
                  </a:ext>
                </a:extLst>
              </p:cNvPr>
              <p:cNvSpPr txBox="1"/>
              <p:nvPr/>
            </p:nvSpPr>
            <p:spPr>
              <a:xfrm>
                <a:off x="3228340" y="2006600"/>
                <a:ext cx="355600" cy="369332"/>
              </a:xfrm>
              <a:prstGeom prst="rect">
                <a:avLst/>
              </a:prstGeom>
              <a:noFill/>
            </p:spPr>
            <p:txBody>
              <a:bodyPr wrap="square" rtlCol="0">
                <a:spAutoFit/>
              </a:bodyPr>
              <a:lstStyle/>
              <a:p>
                <a:pPr algn="ctr"/>
                <a:r>
                  <a:rPr lang="en-US" dirty="0">
                    <a:latin typeface="Bahnschrift Condensed" panose="020B0502040204020203" pitchFamily="34" charset="0"/>
                  </a:rPr>
                  <a:t>X</a:t>
                </a:r>
                <a:endParaRPr lang="en-ID" dirty="0">
                  <a:latin typeface="Bahnschrift Condensed" panose="020B0502040204020203" pitchFamily="34" charset="0"/>
                </a:endParaRPr>
              </a:p>
            </p:txBody>
          </p:sp>
        </p:grpSp>
        <p:sp>
          <p:nvSpPr>
            <p:cNvPr id="22" name="TextBox 21">
              <a:extLst>
                <a:ext uri="{FF2B5EF4-FFF2-40B4-BE49-F238E27FC236}">
                  <a16:creationId xmlns:a16="http://schemas.microsoft.com/office/drawing/2014/main" xmlns="" id="{DFE40904-C0EB-4059-9BA8-C8260D8730FE}"/>
                </a:ext>
              </a:extLst>
            </p:cNvPr>
            <p:cNvSpPr txBox="1"/>
            <p:nvPr/>
          </p:nvSpPr>
          <p:spPr>
            <a:xfrm>
              <a:off x="4156075" y="1351002"/>
              <a:ext cx="355600" cy="369332"/>
            </a:xfrm>
            <a:prstGeom prst="rect">
              <a:avLst/>
            </a:prstGeom>
            <a:noFill/>
          </p:spPr>
          <p:txBody>
            <a:bodyPr wrap="square" rtlCol="0">
              <a:spAutoFit/>
            </a:bodyPr>
            <a:lstStyle/>
            <a:p>
              <a:pPr algn="ctr"/>
              <a:r>
                <a:rPr lang="en-US" dirty="0">
                  <a:latin typeface="Bahnschrift Condensed" panose="020B0502040204020203" pitchFamily="34" charset="0"/>
                </a:rPr>
                <a:t>3</a:t>
              </a:r>
              <a:endParaRPr lang="en-ID" dirty="0">
                <a:latin typeface="Bahnschrift Condensed" panose="020B0502040204020203" pitchFamily="34" charset="0"/>
              </a:endParaRPr>
            </a:p>
          </p:txBody>
        </p:sp>
        <p:sp>
          <p:nvSpPr>
            <p:cNvPr id="23" name="TextBox 22">
              <a:extLst>
                <a:ext uri="{FF2B5EF4-FFF2-40B4-BE49-F238E27FC236}">
                  <a16:creationId xmlns:a16="http://schemas.microsoft.com/office/drawing/2014/main" xmlns="" id="{E15947E3-1A5F-4F8B-BB2E-8A2A58170B08}"/>
                </a:ext>
              </a:extLst>
            </p:cNvPr>
            <p:cNvSpPr txBox="1"/>
            <p:nvPr/>
          </p:nvSpPr>
          <p:spPr>
            <a:xfrm>
              <a:off x="5075555" y="1324153"/>
              <a:ext cx="355600" cy="369332"/>
            </a:xfrm>
            <a:prstGeom prst="rect">
              <a:avLst/>
            </a:prstGeom>
            <a:noFill/>
          </p:spPr>
          <p:txBody>
            <a:bodyPr wrap="square" rtlCol="0">
              <a:spAutoFit/>
            </a:bodyPr>
            <a:lstStyle/>
            <a:p>
              <a:pPr algn="ctr"/>
              <a:r>
                <a:rPr lang="en-US" dirty="0">
                  <a:latin typeface="Bahnschrift Condensed" panose="020B0502040204020203" pitchFamily="34" charset="0"/>
                </a:rPr>
                <a:t>4</a:t>
              </a:r>
              <a:endParaRPr lang="en-ID" dirty="0">
                <a:latin typeface="Bahnschrift Condensed" panose="020B0502040204020203" pitchFamily="34" charset="0"/>
              </a:endParaRPr>
            </a:p>
          </p:txBody>
        </p:sp>
        <p:sp>
          <p:nvSpPr>
            <p:cNvPr id="24" name="TextBox 23">
              <a:extLst>
                <a:ext uri="{FF2B5EF4-FFF2-40B4-BE49-F238E27FC236}">
                  <a16:creationId xmlns:a16="http://schemas.microsoft.com/office/drawing/2014/main" xmlns="" id="{E5D6AC1E-DD7D-4AF2-BA90-E4A1D0B6C9B2}"/>
                </a:ext>
              </a:extLst>
            </p:cNvPr>
            <p:cNvSpPr txBox="1"/>
            <p:nvPr/>
          </p:nvSpPr>
          <p:spPr>
            <a:xfrm>
              <a:off x="2367915" y="1333423"/>
              <a:ext cx="355600" cy="369332"/>
            </a:xfrm>
            <a:prstGeom prst="rect">
              <a:avLst/>
            </a:prstGeom>
            <a:noFill/>
          </p:spPr>
          <p:txBody>
            <a:bodyPr wrap="square" rtlCol="0">
              <a:spAutoFit/>
            </a:bodyPr>
            <a:lstStyle/>
            <a:p>
              <a:pPr algn="ctr"/>
              <a:r>
                <a:rPr lang="en-US" dirty="0">
                  <a:latin typeface="Bahnschrift Condensed" panose="020B0502040204020203" pitchFamily="34" charset="0"/>
                </a:rPr>
                <a:t>1</a:t>
              </a:r>
              <a:endParaRPr lang="en-ID" dirty="0">
                <a:latin typeface="Bahnschrift Condensed" panose="020B0502040204020203" pitchFamily="34" charset="0"/>
              </a:endParaRPr>
            </a:p>
          </p:txBody>
        </p:sp>
        <p:sp>
          <p:nvSpPr>
            <p:cNvPr id="25" name="TextBox 24">
              <a:extLst>
                <a:ext uri="{FF2B5EF4-FFF2-40B4-BE49-F238E27FC236}">
                  <a16:creationId xmlns:a16="http://schemas.microsoft.com/office/drawing/2014/main" xmlns="" id="{D3EA82AE-7372-4321-95BD-C6BCBA77273A}"/>
                </a:ext>
              </a:extLst>
            </p:cNvPr>
            <p:cNvSpPr txBox="1"/>
            <p:nvPr/>
          </p:nvSpPr>
          <p:spPr>
            <a:xfrm>
              <a:off x="3255010" y="1301988"/>
              <a:ext cx="355600" cy="369332"/>
            </a:xfrm>
            <a:prstGeom prst="rect">
              <a:avLst/>
            </a:prstGeom>
            <a:noFill/>
          </p:spPr>
          <p:txBody>
            <a:bodyPr wrap="square" rtlCol="0">
              <a:spAutoFit/>
            </a:bodyPr>
            <a:lstStyle/>
            <a:p>
              <a:pPr algn="ctr"/>
              <a:r>
                <a:rPr lang="en-US" dirty="0">
                  <a:latin typeface="Bahnschrift Condensed" panose="020B0502040204020203" pitchFamily="34" charset="0"/>
                </a:rPr>
                <a:t>2</a:t>
              </a:r>
              <a:endParaRPr lang="en-ID" dirty="0">
                <a:latin typeface="Bahnschrift Condensed" panose="020B0502040204020203" pitchFamily="34" charset="0"/>
              </a:endParaRPr>
            </a:p>
          </p:txBody>
        </p:sp>
        <p:sp>
          <p:nvSpPr>
            <p:cNvPr id="26" name="TextBox 25">
              <a:extLst>
                <a:ext uri="{FF2B5EF4-FFF2-40B4-BE49-F238E27FC236}">
                  <a16:creationId xmlns:a16="http://schemas.microsoft.com/office/drawing/2014/main" xmlns="" id="{279E265E-2B0E-4F12-B918-0EBDF710B680}"/>
                </a:ext>
              </a:extLst>
            </p:cNvPr>
            <p:cNvSpPr txBox="1"/>
            <p:nvPr/>
          </p:nvSpPr>
          <p:spPr>
            <a:xfrm>
              <a:off x="1493520" y="1310176"/>
              <a:ext cx="355600" cy="369332"/>
            </a:xfrm>
            <a:prstGeom prst="rect">
              <a:avLst/>
            </a:prstGeom>
            <a:noFill/>
          </p:spPr>
          <p:txBody>
            <a:bodyPr wrap="square" rtlCol="0">
              <a:spAutoFit/>
            </a:bodyPr>
            <a:lstStyle/>
            <a:p>
              <a:pPr algn="ctr"/>
              <a:r>
                <a:rPr lang="en-US" dirty="0">
                  <a:latin typeface="Bahnschrift Condensed" panose="020B0502040204020203" pitchFamily="34" charset="0"/>
                </a:rPr>
                <a:t>0</a:t>
              </a:r>
              <a:endParaRPr lang="en-ID" dirty="0">
                <a:latin typeface="Bahnschrift Condensed" panose="020B0502040204020203" pitchFamily="34" charset="0"/>
              </a:endParaRPr>
            </a:p>
          </p:txBody>
        </p:sp>
      </p:grpSp>
      <p:sp>
        <p:nvSpPr>
          <p:cNvPr id="29" name="Slide Number Placeholder 28">
            <a:extLst>
              <a:ext uri="{FF2B5EF4-FFF2-40B4-BE49-F238E27FC236}">
                <a16:creationId xmlns:a16="http://schemas.microsoft.com/office/drawing/2014/main" xmlns="" id="{C59B5DAC-51A1-4F77-9069-703CDBBE774D}"/>
              </a:ext>
            </a:extLst>
          </p:cNvPr>
          <p:cNvSpPr>
            <a:spLocks noGrp="1"/>
          </p:cNvSpPr>
          <p:nvPr>
            <p:ph type="sldNum" sz="quarter" idx="12"/>
          </p:nvPr>
        </p:nvSpPr>
        <p:spPr/>
        <p:txBody>
          <a:bodyPr/>
          <a:lstStyle/>
          <a:p>
            <a:fld id="{B38049E5-7B53-4E85-8972-7D6C4BCE5BB9}" type="slidenum">
              <a:rPr lang="en-US" noProof="0" smtClean="0"/>
              <a:t>4</a:t>
            </a:fld>
            <a:endParaRPr lang="en-US" noProof="0" dirty="0"/>
          </a:p>
        </p:txBody>
      </p:sp>
    </p:spTree>
    <p:extLst>
      <p:ext uri="{BB962C8B-B14F-4D97-AF65-F5344CB8AC3E}">
        <p14:creationId xmlns:p14="http://schemas.microsoft.com/office/powerpoint/2010/main" val="2694766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C7B0476-82F7-4B4B-8D41-7D32D05AC54C}"/>
              </a:ext>
            </a:extLst>
          </p:cNvPr>
          <p:cNvSpPr/>
          <p:nvPr/>
        </p:nvSpPr>
        <p:spPr>
          <a:xfrm>
            <a:off x="2428729" y="1193126"/>
            <a:ext cx="7061586" cy="707886"/>
          </a:xfrm>
          <a:prstGeom prst="rect">
            <a:avLst/>
          </a:prstGeom>
          <a:noFill/>
        </p:spPr>
        <p:txBody>
          <a:bodyPr wrap="square" lIns="91440" tIns="45720" rIns="91440" bIns="45720">
            <a:spAutoFit/>
          </a:bodyPr>
          <a:lstStyle/>
          <a:p>
            <a:pPr algn="ctr"/>
            <a:r>
              <a:rPr lang="en-US" sz="4000" b="1" dirty="0">
                <a:ln w="9525">
                  <a:solidFill>
                    <a:schemeClr val="bg1"/>
                  </a:solidFill>
                  <a:prstDash val="solid"/>
                </a:ln>
                <a:effectLst>
                  <a:outerShdw blurRad="12700" dist="38100" dir="2700000" algn="tl" rotWithShape="0">
                    <a:schemeClr val="bg1">
                      <a:lumMod val="50000"/>
                    </a:schemeClr>
                  </a:outerShdw>
                </a:effectLst>
                <a:latin typeface="+mj-lt"/>
              </a:rPr>
              <a:t>Keputusan </a:t>
            </a:r>
            <a:r>
              <a:rPr lang="en-US" sz="4000" b="1" dirty="0" err="1">
                <a:ln w="9525">
                  <a:solidFill>
                    <a:schemeClr val="bg1"/>
                  </a:solidFill>
                  <a:prstDash val="solid"/>
                </a:ln>
                <a:effectLst>
                  <a:outerShdw blurRad="12700" dist="38100" dir="2700000" algn="tl" rotWithShape="0">
                    <a:schemeClr val="bg1">
                      <a:lumMod val="50000"/>
                    </a:schemeClr>
                  </a:outerShdw>
                </a:effectLst>
                <a:latin typeface="+mj-lt"/>
              </a:rPr>
              <a:t>Sewa</a:t>
            </a:r>
            <a:r>
              <a:rPr lang="en-US" sz="4000" b="1" dirty="0">
                <a:ln w="9525">
                  <a:solidFill>
                    <a:schemeClr val="bg1"/>
                  </a:solidFill>
                  <a:prstDash val="solid"/>
                </a:ln>
                <a:effectLst>
                  <a:outerShdw blurRad="12700" dist="38100" dir="2700000" algn="tl" rotWithShape="0">
                    <a:schemeClr val="bg1">
                      <a:lumMod val="50000"/>
                    </a:schemeClr>
                  </a:outerShdw>
                </a:effectLst>
                <a:latin typeface="+mj-lt"/>
              </a:rPr>
              <a:t> versus </a:t>
            </a:r>
            <a:r>
              <a:rPr lang="en-US" sz="4000" b="1" dirty="0" err="1">
                <a:ln w="9525">
                  <a:solidFill>
                    <a:schemeClr val="bg1"/>
                  </a:solidFill>
                  <a:prstDash val="solid"/>
                </a:ln>
                <a:effectLst>
                  <a:outerShdw blurRad="12700" dist="38100" dir="2700000" algn="tl" rotWithShape="0">
                    <a:schemeClr val="bg1">
                      <a:lumMod val="50000"/>
                    </a:schemeClr>
                  </a:outerShdw>
                </a:effectLst>
                <a:latin typeface="+mj-lt"/>
              </a:rPr>
              <a:t>Beli</a:t>
            </a:r>
            <a:endParaRPr lang="en-US" sz="4000" b="1" dirty="0">
              <a:ln w="9525">
                <a:solidFill>
                  <a:schemeClr val="bg1"/>
                </a:solidFill>
                <a:prstDash val="solid"/>
              </a:ln>
              <a:effectLst>
                <a:outerShdw blurRad="12700" dist="38100" dir="2700000" algn="tl" rotWithShape="0">
                  <a:schemeClr val="bg1">
                    <a:lumMod val="50000"/>
                  </a:schemeClr>
                </a:outerShdw>
              </a:effectLst>
              <a:latin typeface="+mj-lt"/>
            </a:endParaRPr>
          </a:p>
        </p:txBody>
      </p:sp>
      <p:sp>
        <p:nvSpPr>
          <p:cNvPr id="10" name="TextBox 9">
            <a:extLst>
              <a:ext uri="{FF2B5EF4-FFF2-40B4-BE49-F238E27FC236}">
                <a16:creationId xmlns:a16="http://schemas.microsoft.com/office/drawing/2014/main" xmlns="" id="{7EE47BD7-748A-4FFF-8827-243A6FFA94D5}"/>
              </a:ext>
            </a:extLst>
          </p:cNvPr>
          <p:cNvSpPr txBox="1"/>
          <p:nvPr/>
        </p:nvSpPr>
        <p:spPr>
          <a:xfrm>
            <a:off x="1210382" y="2208721"/>
            <a:ext cx="9598645" cy="3477875"/>
          </a:xfrm>
          <a:prstGeom prst="rect">
            <a:avLst/>
          </a:prstGeom>
          <a:noFill/>
        </p:spPr>
        <p:txBody>
          <a:bodyPr wrap="square" rtlCol="0">
            <a:spAutoFit/>
          </a:bodyPr>
          <a:lstStyle/>
          <a:p>
            <a:pPr marL="285750" indent="-285750">
              <a:buFont typeface="Wingdings" panose="05000000000000000000" pitchFamily="2" charset="2"/>
              <a:buChar char="q"/>
            </a:pPr>
            <a:r>
              <a:rPr lang="en-US" sz="2000" dirty="0" err="1">
                <a:latin typeface="Bahnschrift Condensed" panose="020B0502040204020203" pitchFamily="34" charset="0"/>
              </a:rPr>
              <a:t>Misalkan</a:t>
            </a:r>
            <a:r>
              <a:rPr lang="en-US" sz="2000" dirty="0">
                <a:latin typeface="Bahnschrift Condensed" panose="020B0502040204020203" pitchFamily="34" charset="0"/>
              </a:rPr>
              <a:t> PT </a:t>
            </a:r>
            <a:r>
              <a:rPr lang="en-US" sz="2000" dirty="0" err="1">
                <a:latin typeface="Bahnschrift Condensed" panose="020B0502040204020203" pitchFamily="34" charset="0"/>
              </a:rPr>
              <a:t>Artha</a:t>
            </a:r>
            <a:r>
              <a:rPr lang="en-US" sz="2000" dirty="0">
                <a:latin typeface="Bahnschrift Condensed" panose="020B0502040204020203" pitchFamily="34" charset="0"/>
              </a:rPr>
              <a:t> </a:t>
            </a:r>
            <a:r>
              <a:rPr lang="en-US" sz="2000" dirty="0" err="1">
                <a:latin typeface="Bahnschrift Condensed" panose="020B0502040204020203" pitchFamily="34" charset="0"/>
              </a:rPr>
              <a:t>memutuskan</a:t>
            </a:r>
            <a:r>
              <a:rPr lang="en-US" sz="2000" dirty="0">
                <a:latin typeface="Bahnschrift Condensed" panose="020B0502040204020203" pitchFamily="34" charset="0"/>
              </a:rPr>
              <a:t> </a:t>
            </a:r>
            <a:r>
              <a:rPr lang="en-US" sz="2000" dirty="0" err="1">
                <a:latin typeface="Bahnschrift Condensed" panose="020B0502040204020203" pitchFamily="34" charset="0"/>
              </a:rPr>
              <a:t>untuk</a:t>
            </a:r>
            <a:r>
              <a:rPr lang="en-US" sz="2000" dirty="0">
                <a:latin typeface="Bahnschrift Condensed" panose="020B0502040204020203" pitchFamily="34" charset="0"/>
              </a:rPr>
              <a:t> </a:t>
            </a:r>
            <a:r>
              <a:rPr lang="en-US" sz="2000" dirty="0" err="1">
                <a:latin typeface="Bahnschrift Condensed" panose="020B0502040204020203" pitchFamily="34" charset="0"/>
              </a:rPr>
              <a:t>membeli</a:t>
            </a:r>
            <a:r>
              <a:rPr lang="en-US" sz="2000" dirty="0">
                <a:latin typeface="Bahnschrift Condensed" panose="020B0502040204020203" pitchFamily="34" charset="0"/>
              </a:rPr>
              <a:t> </a:t>
            </a:r>
            <a:r>
              <a:rPr lang="en-US" sz="2000" dirty="0" err="1">
                <a:latin typeface="Bahnschrift Condensed" panose="020B0502040204020203" pitchFamily="34" charset="0"/>
              </a:rPr>
              <a:t>mesin</a:t>
            </a:r>
            <a:r>
              <a:rPr lang="en-US" sz="2000" dirty="0">
                <a:latin typeface="Bahnschrift Condensed" panose="020B0502040204020203" pitchFamily="34" charset="0"/>
              </a:rPr>
              <a:t> </a:t>
            </a:r>
            <a:r>
              <a:rPr lang="en-US" sz="2000" dirty="0" err="1">
                <a:latin typeface="Bahnschrift Condensed" panose="020B0502040204020203" pitchFamily="34" charset="0"/>
              </a:rPr>
              <a:t>baru</a:t>
            </a:r>
            <a:r>
              <a:rPr lang="en-US" sz="2000" dirty="0">
                <a:latin typeface="Bahnschrift Condensed" panose="020B0502040204020203" pitchFamily="34" charset="0"/>
              </a:rPr>
              <a:t> </a:t>
            </a:r>
            <a:r>
              <a:rPr lang="en-US" sz="2000" dirty="0" err="1">
                <a:latin typeface="Bahnschrift Condensed" panose="020B0502040204020203" pitchFamily="34" charset="0"/>
              </a:rPr>
              <a:t>dengan</a:t>
            </a:r>
            <a:r>
              <a:rPr lang="en-US" sz="2000" dirty="0">
                <a:latin typeface="Bahnschrift Condensed" panose="020B0502040204020203" pitchFamily="34" charset="0"/>
              </a:rPr>
              <a:t> </a:t>
            </a:r>
            <a:r>
              <a:rPr lang="en-US" sz="2000" dirty="0" err="1">
                <a:latin typeface="Bahnschrift Condensed" panose="020B0502040204020203" pitchFamily="34" charset="0"/>
              </a:rPr>
              <a:t>nilai</a:t>
            </a:r>
            <a:r>
              <a:rPr lang="en-US" sz="2000" dirty="0">
                <a:latin typeface="Bahnschrift Condensed" panose="020B0502040204020203" pitchFamily="34" charset="0"/>
              </a:rPr>
              <a:t> </a:t>
            </a:r>
            <a:r>
              <a:rPr lang="en-US" sz="2000" dirty="0" err="1">
                <a:latin typeface="Bahnschrift Condensed" panose="020B0502040204020203" pitchFamily="34" charset="0"/>
              </a:rPr>
              <a:t>Rp</a:t>
            </a:r>
            <a:r>
              <a:rPr lang="en-US" sz="2000" dirty="0">
                <a:latin typeface="Bahnschrift Condensed" panose="020B0502040204020203" pitchFamily="34" charset="0"/>
              </a:rPr>
              <a:t> 5Juta </a:t>
            </a:r>
            <a:r>
              <a:rPr lang="en-US" sz="2000" dirty="0" err="1">
                <a:latin typeface="Bahnschrift Condensed" panose="020B0502040204020203" pitchFamily="34" charset="0"/>
              </a:rPr>
              <a:t>dengan</a:t>
            </a:r>
            <a:r>
              <a:rPr lang="en-US" sz="2000" dirty="0">
                <a:latin typeface="Bahnschrift Condensed" panose="020B0502040204020203" pitchFamily="34" charset="0"/>
              </a:rPr>
              <a:t> </a:t>
            </a:r>
            <a:r>
              <a:rPr lang="en-US" sz="2000" dirty="0" err="1">
                <a:latin typeface="Bahnschrift Condensed" panose="020B0502040204020203" pitchFamily="34" charset="0"/>
              </a:rPr>
              <a:t>usia</a:t>
            </a:r>
            <a:r>
              <a:rPr lang="en-US" sz="2000" dirty="0">
                <a:latin typeface="Bahnschrift Condensed" panose="020B0502040204020203" pitchFamily="34" charset="0"/>
              </a:rPr>
              <a:t> </a:t>
            </a:r>
            <a:r>
              <a:rPr lang="en-US" sz="2000" dirty="0" err="1">
                <a:latin typeface="Bahnschrift Condensed" panose="020B0502040204020203" pitchFamily="34" charset="0"/>
              </a:rPr>
              <a:t>ekonomis</a:t>
            </a:r>
            <a:r>
              <a:rPr lang="en-US" sz="2000" dirty="0">
                <a:latin typeface="Bahnschrift Condensed" panose="020B0502040204020203" pitchFamily="34" charset="0"/>
              </a:rPr>
              <a:t> 5 </a:t>
            </a:r>
            <a:r>
              <a:rPr lang="en-US" sz="2000" dirty="0" err="1">
                <a:latin typeface="Bahnschrift Condensed" panose="020B0502040204020203" pitchFamily="34" charset="0"/>
              </a:rPr>
              <a:t>tahun</a:t>
            </a:r>
            <a:r>
              <a:rPr lang="en-US" sz="2000" dirty="0">
                <a:latin typeface="Bahnschrift Condensed" panose="020B0502040204020203" pitchFamily="34" charset="0"/>
              </a:rPr>
              <a:t> dan </a:t>
            </a:r>
            <a:r>
              <a:rPr lang="en-US" sz="2000" dirty="0" err="1">
                <a:latin typeface="Bahnschrift Condensed" panose="020B0502040204020203" pitchFamily="34" charset="0"/>
              </a:rPr>
              <a:t>tidak</a:t>
            </a:r>
            <a:r>
              <a:rPr lang="en-US" sz="2000" dirty="0">
                <a:latin typeface="Bahnschrift Condensed" panose="020B0502040204020203" pitchFamily="34" charset="0"/>
              </a:rPr>
              <a:t> </a:t>
            </a:r>
            <a:r>
              <a:rPr lang="en-US" sz="2000" dirty="0" err="1">
                <a:latin typeface="Bahnschrift Condensed" panose="020B0502040204020203" pitchFamily="34" charset="0"/>
              </a:rPr>
              <a:t>ada</a:t>
            </a:r>
            <a:r>
              <a:rPr lang="en-US" sz="2000" dirty="0">
                <a:latin typeface="Bahnschrift Condensed" panose="020B0502040204020203" pitchFamily="34" charset="0"/>
              </a:rPr>
              <a:t> </a:t>
            </a:r>
            <a:r>
              <a:rPr lang="en-US" sz="2000" dirty="0" err="1">
                <a:latin typeface="Bahnschrift Condensed" panose="020B0502040204020203" pitchFamily="34" charset="0"/>
              </a:rPr>
              <a:t>nilai</a:t>
            </a:r>
            <a:r>
              <a:rPr lang="en-US" sz="2000" dirty="0">
                <a:latin typeface="Bahnschrift Condensed" panose="020B0502040204020203" pitchFamily="34" charset="0"/>
              </a:rPr>
              <a:t> </a:t>
            </a:r>
            <a:r>
              <a:rPr lang="en-US" sz="2000" dirty="0" err="1">
                <a:latin typeface="Bahnschrift Condensed" panose="020B0502040204020203" pitchFamily="34" charset="0"/>
              </a:rPr>
              <a:t>residu</a:t>
            </a:r>
            <a:r>
              <a:rPr lang="en-US" sz="2000" dirty="0">
                <a:latin typeface="Bahnschrift Condensed" panose="020B0502040204020203" pitchFamily="34" charset="0"/>
              </a:rPr>
              <a:t>. </a:t>
            </a:r>
            <a:r>
              <a:rPr lang="en-US" sz="2000" dirty="0" err="1">
                <a:latin typeface="Bahnschrift Condensed" panose="020B0502040204020203" pitchFamily="34" charset="0"/>
              </a:rPr>
              <a:t>Saat</a:t>
            </a:r>
            <a:r>
              <a:rPr lang="en-US" sz="2000" dirty="0">
                <a:latin typeface="Bahnschrift Condensed" panose="020B0502040204020203" pitchFamily="34" charset="0"/>
              </a:rPr>
              <a:t> </a:t>
            </a:r>
            <a:r>
              <a:rPr lang="en-US" sz="2000" dirty="0" err="1">
                <a:latin typeface="Bahnschrift Condensed" panose="020B0502040204020203" pitchFamily="34" charset="0"/>
              </a:rPr>
              <a:t>ini</a:t>
            </a:r>
            <a:r>
              <a:rPr lang="en-US" sz="2000" dirty="0">
                <a:latin typeface="Bahnschrift Condensed" panose="020B0502040204020203" pitchFamily="34" charset="0"/>
              </a:rPr>
              <a:t> </a:t>
            </a:r>
            <a:r>
              <a:rPr lang="en-US" sz="2000" dirty="0" err="1">
                <a:latin typeface="Bahnschrift Condensed" panose="020B0502040204020203" pitchFamily="34" charset="0"/>
              </a:rPr>
              <a:t>manajer</a:t>
            </a:r>
            <a:r>
              <a:rPr lang="en-US" sz="2000" dirty="0">
                <a:latin typeface="Bahnschrift Condensed" panose="020B0502040204020203" pitchFamily="34" charset="0"/>
              </a:rPr>
              <a:t> PT </a:t>
            </a:r>
            <a:r>
              <a:rPr lang="en-US" sz="2000" dirty="0" err="1">
                <a:latin typeface="Bahnschrift Condensed" panose="020B0502040204020203" pitchFamily="34" charset="0"/>
              </a:rPr>
              <a:t>Artha</a:t>
            </a:r>
            <a:r>
              <a:rPr lang="en-US" sz="2000" dirty="0">
                <a:latin typeface="Bahnschrift Condensed" panose="020B0502040204020203" pitchFamily="34" charset="0"/>
              </a:rPr>
              <a:t> </a:t>
            </a:r>
            <a:r>
              <a:rPr lang="en-US" sz="2000" dirty="0" err="1">
                <a:latin typeface="Bahnschrift Condensed" panose="020B0502040204020203" pitchFamily="34" charset="0"/>
              </a:rPr>
              <a:t>sedang</a:t>
            </a:r>
            <a:r>
              <a:rPr lang="en-US" sz="2000" dirty="0">
                <a:latin typeface="Bahnschrift Condensed" panose="020B0502040204020203" pitchFamily="34" charset="0"/>
              </a:rPr>
              <a:t> </a:t>
            </a:r>
            <a:r>
              <a:rPr lang="en-US" sz="2000" dirty="0" err="1">
                <a:latin typeface="Bahnschrift Condensed" panose="020B0502040204020203" pitchFamily="34" charset="0"/>
              </a:rPr>
              <a:t>mempertimbangkan</a:t>
            </a:r>
            <a:r>
              <a:rPr lang="en-US" sz="2000" dirty="0">
                <a:latin typeface="Bahnschrift Condensed" panose="020B0502040204020203" pitchFamily="34" charset="0"/>
              </a:rPr>
              <a:t> </a:t>
            </a:r>
            <a:r>
              <a:rPr lang="en-US" sz="2000" dirty="0" err="1">
                <a:latin typeface="Bahnschrift Condensed" panose="020B0502040204020203" pitchFamily="34" charset="0"/>
              </a:rPr>
              <a:t>apakah</a:t>
            </a:r>
            <a:r>
              <a:rPr lang="en-US" sz="2000" dirty="0">
                <a:latin typeface="Bahnschrift Condensed" panose="020B0502040204020203" pitchFamily="34" charset="0"/>
              </a:rPr>
              <a:t> </a:t>
            </a:r>
            <a:r>
              <a:rPr lang="en-US" sz="2000" dirty="0" err="1">
                <a:latin typeface="Bahnschrift Condensed" panose="020B0502040204020203" pitchFamily="34" charset="0"/>
              </a:rPr>
              <a:t>menggunakan</a:t>
            </a:r>
            <a:r>
              <a:rPr lang="en-US" sz="2000" dirty="0">
                <a:latin typeface="Bahnschrift Condensed" panose="020B0502040204020203" pitchFamily="34" charset="0"/>
              </a:rPr>
              <a:t> leasing </a:t>
            </a:r>
            <a:r>
              <a:rPr lang="en-US" sz="2000" dirty="0" err="1">
                <a:latin typeface="Bahnschrift Condensed" panose="020B0502040204020203" pitchFamily="34" charset="0"/>
              </a:rPr>
              <a:t>atau</a:t>
            </a:r>
            <a:r>
              <a:rPr lang="en-US" sz="2000" dirty="0">
                <a:latin typeface="Bahnschrift Condensed" panose="020B0502040204020203" pitchFamily="34" charset="0"/>
              </a:rPr>
              <a:t> </a:t>
            </a:r>
            <a:r>
              <a:rPr lang="en-US" sz="2000" dirty="0" err="1">
                <a:latin typeface="Bahnschrift Condensed" panose="020B0502040204020203" pitchFamily="34" charset="0"/>
              </a:rPr>
              <a:t>pinjaman</a:t>
            </a:r>
            <a:r>
              <a:rPr lang="en-US" sz="2000" dirty="0">
                <a:latin typeface="Bahnschrift Condensed" panose="020B0502040204020203" pitchFamily="34" charset="0"/>
              </a:rPr>
              <a:t> dan </a:t>
            </a:r>
            <a:r>
              <a:rPr lang="en-US" sz="2000" dirty="0" err="1">
                <a:latin typeface="Bahnschrift Condensed" panose="020B0502040204020203" pitchFamily="34" charset="0"/>
              </a:rPr>
              <a:t>kemudian</a:t>
            </a:r>
            <a:r>
              <a:rPr lang="en-US" sz="2000" dirty="0">
                <a:latin typeface="Bahnschrift Condensed" panose="020B0502040204020203" pitchFamily="34" charset="0"/>
              </a:rPr>
              <a:t> </a:t>
            </a:r>
            <a:r>
              <a:rPr lang="en-US" sz="2000" dirty="0" err="1">
                <a:latin typeface="Bahnschrift Condensed" panose="020B0502040204020203" pitchFamily="34" charset="0"/>
              </a:rPr>
              <a:t>membeli</a:t>
            </a:r>
            <a:r>
              <a:rPr lang="en-US" sz="2000" dirty="0">
                <a:latin typeface="Bahnschrift Condensed" panose="020B0502040204020203" pitchFamily="34" charset="0"/>
              </a:rPr>
              <a:t> asset </a:t>
            </a:r>
            <a:r>
              <a:rPr lang="en-US" sz="2000" dirty="0" err="1">
                <a:latin typeface="Bahnschrift Condensed" panose="020B0502040204020203" pitchFamily="34" charset="0"/>
              </a:rPr>
              <a:t>tersebut</a:t>
            </a:r>
            <a:r>
              <a:rPr lang="en-US" sz="2000" dirty="0">
                <a:latin typeface="Bahnschrift Condensed" panose="020B0502040204020203" pitchFamily="34" charset="0"/>
              </a:rPr>
              <a:t>. Perusahaan leasing </a:t>
            </a:r>
            <a:r>
              <a:rPr lang="en-US" sz="2000" dirty="0" err="1">
                <a:latin typeface="Bahnschrift Condensed" panose="020B0502040204020203" pitchFamily="34" charset="0"/>
              </a:rPr>
              <a:t>menawarkan</a:t>
            </a:r>
            <a:r>
              <a:rPr lang="en-US" sz="2000" dirty="0">
                <a:latin typeface="Bahnschrift Condensed" panose="020B0502040204020203" pitchFamily="34" charset="0"/>
              </a:rPr>
              <a:t> </a:t>
            </a:r>
            <a:r>
              <a:rPr lang="en-US" sz="2000" dirty="0" err="1">
                <a:latin typeface="Bahnschrift Condensed" panose="020B0502040204020203" pitchFamily="34" charset="0"/>
              </a:rPr>
              <a:t>sewa</a:t>
            </a:r>
            <a:r>
              <a:rPr lang="en-US" sz="2000" dirty="0">
                <a:latin typeface="Bahnschrift Condensed" panose="020B0502040204020203" pitchFamily="34" charset="0"/>
              </a:rPr>
              <a:t> </a:t>
            </a:r>
            <a:r>
              <a:rPr lang="en-US" sz="2000" dirty="0" err="1">
                <a:latin typeface="Bahnschrift Condensed" panose="020B0502040204020203" pitchFamily="34" charset="0"/>
              </a:rPr>
              <a:t>sebesar</a:t>
            </a:r>
            <a:r>
              <a:rPr lang="en-US" sz="2000" dirty="0">
                <a:latin typeface="Bahnschrift Condensed" panose="020B0502040204020203" pitchFamily="34" charset="0"/>
              </a:rPr>
              <a:t> </a:t>
            </a:r>
            <a:r>
              <a:rPr lang="en-US" sz="2000" dirty="0" err="1">
                <a:latin typeface="Bahnschrift Condensed" panose="020B0502040204020203" pitchFamily="34" charset="0"/>
              </a:rPr>
              <a:t>Rp</a:t>
            </a:r>
            <a:r>
              <a:rPr lang="en-US" sz="2000" dirty="0">
                <a:latin typeface="Bahnschrift Condensed" panose="020B0502040204020203" pitchFamily="34" charset="0"/>
              </a:rPr>
              <a:t> 1.323.360,00 per </a:t>
            </a:r>
            <a:r>
              <a:rPr lang="en-US" sz="2000" dirty="0" err="1">
                <a:latin typeface="Bahnschrift Condensed" panose="020B0502040204020203" pitchFamily="34" charset="0"/>
              </a:rPr>
              <a:t>tahun</a:t>
            </a:r>
            <a:r>
              <a:rPr lang="en-US" sz="2000" dirty="0">
                <a:latin typeface="Bahnschrift Condensed" panose="020B0502040204020203" pitchFamily="34" charset="0"/>
              </a:rPr>
              <a:t> </a:t>
            </a:r>
            <a:r>
              <a:rPr lang="en-US" sz="2000" dirty="0" err="1">
                <a:latin typeface="Bahnschrift Condensed" panose="020B0502040204020203" pitchFamily="34" charset="0"/>
              </a:rPr>
              <a:t>selama</a:t>
            </a:r>
            <a:r>
              <a:rPr lang="en-US" sz="2000" dirty="0">
                <a:latin typeface="Bahnschrift Condensed" panose="020B0502040204020203" pitchFamily="34" charset="0"/>
              </a:rPr>
              <a:t> 5 </a:t>
            </a:r>
            <a:r>
              <a:rPr lang="en-US" sz="2000" dirty="0" err="1">
                <a:latin typeface="Bahnschrift Condensed" panose="020B0502040204020203" pitchFamily="34" charset="0"/>
              </a:rPr>
              <a:t>tahun.Pembayaran</a:t>
            </a:r>
            <a:r>
              <a:rPr lang="en-US" sz="2000" dirty="0">
                <a:latin typeface="Bahnschrift Condensed" panose="020B0502040204020203" pitchFamily="34" charset="0"/>
              </a:rPr>
              <a:t> leasing </a:t>
            </a:r>
            <a:r>
              <a:rPr lang="en-US" sz="2000" dirty="0" err="1">
                <a:latin typeface="Bahnschrift Condensed" panose="020B0502040204020203" pitchFamily="34" charset="0"/>
              </a:rPr>
              <a:t>dimulai</a:t>
            </a:r>
            <a:r>
              <a:rPr lang="en-US" sz="2000" dirty="0">
                <a:latin typeface="Bahnschrift Condensed" panose="020B0502040204020203" pitchFamily="34" charset="0"/>
              </a:rPr>
              <a:t> </a:t>
            </a:r>
            <a:r>
              <a:rPr lang="en-US" sz="2000" dirty="0" err="1">
                <a:latin typeface="Bahnschrift Condensed" panose="020B0502040204020203" pitchFamily="34" charset="0"/>
              </a:rPr>
              <a:t>awal</a:t>
            </a:r>
            <a:r>
              <a:rPr lang="en-US" sz="2000" dirty="0">
                <a:latin typeface="Bahnschrift Condensed" panose="020B0502040204020203" pitchFamily="34" charset="0"/>
              </a:rPr>
              <a:t> </a:t>
            </a:r>
            <a:r>
              <a:rPr lang="en-US" sz="2000" dirty="0" err="1">
                <a:latin typeface="Bahnschrift Condensed" panose="020B0502040204020203" pitchFamily="34" charset="0"/>
              </a:rPr>
              <a:t>tahun</a:t>
            </a:r>
            <a:r>
              <a:rPr lang="en-US" sz="2000" dirty="0">
                <a:latin typeface="Bahnschrift Condensed" panose="020B0502040204020203" pitchFamily="34" charset="0"/>
              </a:rPr>
              <a:t>. </a:t>
            </a:r>
            <a:r>
              <a:rPr lang="en-US" sz="2000" dirty="0" err="1">
                <a:latin typeface="Bahnschrift Condensed" panose="020B0502040204020203" pitchFamily="34" charset="0"/>
              </a:rPr>
              <a:t>Jika</a:t>
            </a:r>
            <a:r>
              <a:rPr lang="en-US" sz="2000" dirty="0">
                <a:latin typeface="Bahnschrift Condensed" panose="020B0502040204020203" pitchFamily="34" charset="0"/>
              </a:rPr>
              <a:t> </a:t>
            </a:r>
            <a:r>
              <a:rPr lang="en-US" sz="2000" dirty="0" err="1">
                <a:latin typeface="Bahnschrift Condensed" panose="020B0502040204020203" pitchFamily="34" charset="0"/>
              </a:rPr>
              <a:t>perusahaan</a:t>
            </a:r>
            <a:r>
              <a:rPr lang="en-US" sz="2000" dirty="0">
                <a:latin typeface="Bahnschrift Condensed" panose="020B0502040204020203" pitchFamily="34" charset="0"/>
              </a:rPr>
              <a:t> </a:t>
            </a:r>
            <a:r>
              <a:rPr lang="en-US" sz="2000" dirty="0" err="1">
                <a:latin typeface="Bahnschrift Condensed" panose="020B0502040204020203" pitchFamily="34" charset="0"/>
              </a:rPr>
              <a:t>meminjam</a:t>
            </a:r>
            <a:r>
              <a:rPr lang="en-US" sz="2000" dirty="0">
                <a:latin typeface="Bahnschrift Condensed" panose="020B0502040204020203" pitchFamily="34" charset="0"/>
              </a:rPr>
              <a:t> , </a:t>
            </a:r>
            <a:r>
              <a:rPr lang="en-US" sz="2000" dirty="0" err="1">
                <a:latin typeface="Bahnschrift Condensed" panose="020B0502040204020203" pitchFamily="34" charset="0"/>
              </a:rPr>
              <a:t>maka</a:t>
            </a:r>
            <a:r>
              <a:rPr lang="en-US" sz="2000" dirty="0">
                <a:latin typeface="Bahnschrift Condensed" panose="020B0502040204020203" pitchFamily="34" charset="0"/>
              </a:rPr>
              <a:t> </a:t>
            </a:r>
            <a:r>
              <a:rPr lang="en-US" sz="2000" dirty="0" err="1">
                <a:latin typeface="Bahnschrift Condensed" panose="020B0502040204020203" pitchFamily="34" charset="0"/>
              </a:rPr>
              <a:t>perusahaan</a:t>
            </a:r>
            <a:r>
              <a:rPr lang="en-US" sz="2000" dirty="0">
                <a:latin typeface="Bahnschrift Condensed" panose="020B0502040204020203" pitchFamily="34" charset="0"/>
              </a:rPr>
              <a:t> </a:t>
            </a:r>
            <a:r>
              <a:rPr lang="en-US" sz="2000" dirty="0" err="1">
                <a:latin typeface="Bahnschrift Condensed" panose="020B0502040204020203" pitchFamily="34" charset="0"/>
              </a:rPr>
              <a:t>bisa</a:t>
            </a:r>
            <a:r>
              <a:rPr lang="en-US" sz="2000" dirty="0">
                <a:latin typeface="Bahnschrift Condensed" panose="020B0502040204020203" pitchFamily="34" charset="0"/>
              </a:rPr>
              <a:t> </a:t>
            </a:r>
            <a:r>
              <a:rPr lang="en-US" sz="2000" dirty="0" err="1">
                <a:latin typeface="Bahnschrift Condensed" panose="020B0502040204020203" pitchFamily="34" charset="0"/>
              </a:rPr>
              <a:t>memperoleh</a:t>
            </a:r>
            <a:r>
              <a:rPr lang="en-US" sz="2000" dirty="0">
                <a:latin typeface="Bahnschrift Condensed" panose="020B0502040204020203" pitchFamily="34" charset="0"/>
              </a:rPr>
              <a:t> </a:t>
            </a:r>
            <a:r>
              <a:rPr lang="en-US" sz="2000" dirty="0" err="1">
                <a:latin typeface="Bahnschrift Condensed" panose="020B0502040204020203" pitchFamily="34" charset="0"/>
              </a:rPr>
              <a:t>pinjaman</a:t>
            </a:r>
            <a:r>
              <a:rPr lang="en-US" sz="2000" dirty="0">
                <a:latin typeface="Bahnschrift Condensed" panose="020B0502040204020203" pitchFamily="34" charset="0"/>
              </a:rPr>
              <a:t> </a:t>
            </a:r>
            <a:r>
              <a:rPr lang="en-US" sz="2000" dirty="0" err="1">
                <a:latin typeface="Bahnschrift Condensed" panose="020B0502040204020203" pitchFamily="34" charset="0"/>
              </a:rPr>
              <a:t>sebesar</a:t>
            </a:r>
            <a:r>
              <a:rPr lang="en-US" sz="2000" dirty="0">
                <a:latin typeface="Bahnschrift Condensed" panose="020B0502040204020203" pitchFamily="34" charset="0"/>
              </a:rPr>
              <a:t> Rp5juta. </a:t>
            </a:r>
            <a:r>
              <a:rPr lang="en-US" sz="2000" dirty="0" err="1">
                <a:latin typeface="Bahnschrift Condensed" panose="020B0502040204020203" pitchFamily="34" charset="0"/>
              </a:rPr>
              <a:t>Pinjaman</a:t>
            </a:r>
            <a:r>
              <a:rPr lang="en-US" sz="2000" dirty="0">
                <a:latin typeface="Bahnschrift Condensed" panose="020B0502040204020203" pitchFamily="34" charset="0"/>
              </a:rPr>
              <a:t> </a:t>
            </a:r>
            <a:r>
              <a:rPr lang="en-US" sz="2000" dirty="0" err="1">
                <a:latin typeface="Bahnschrift Condensed" panose="020B0502040204020203" pitchFamily="34" charset="0"/>
              </a:rPr>
              <a:t>dilunasi</a:t>
            </a:r>
            <a:r>
              <a:rPr lang="en-US" sz="2000" dirty="0">
                <a:latin typeface="Bahnschrift Condensed" panose="020B0502040204020203" pitchFamily="34" charset="0"/>
              </a:rPr>
              <a:t> </a:t>
            </a:r>
            <a:r>
              <a:rPr lang="en-US" sz="2000" dirty="0" err="1">
                <a:latin typeface="Bahnschrift Condensed" panose="020B0502040204020203" pitchFamily="34" charset="0"/>
              </a:rPr>
              <a:t>dengan</a:t>
            </a:r>
            <a:r>
              <a:rPr lang="en-US" sz="2000" dirty="0">
                <a:latin typeface="Bahnschrift Condensed" panose="020B0502040204020203" pitchFamily="34" charset="0"/>
              </a:rPr>
              <a:t> </a:t>
            </a:r>
            <a:r>
              <a:rPr lang="en-US" sz="2000" dirty="0" err="1">
                <a:latin typeface="Bahnschrift Condensed" panose="020B0502040204020203" pitchFamily="34" charset="0"/>
              </a:rPr>
              <a:t>cicilan</a:t>
            </a:r>
            <a:r>
              <a:rPr lang="en-US" sz="2000" dirty="0">
                <a:latin typeface="Bahnschrift Condensed" panose="020B0502040204020203" pitchFamily="34" charset="0"/>
              </a:rPr>
              <a:t> yang </a:t>
            </a:r>
            <a:r>
              <a:rPr lang="en-US" sz="2000" dirty="0" err="1">
                <a:latin typeface="Bahnschrift Condensed" panose="020B0502040204020203" pitchFamily="34" charset="0"/>
              </a:rPr>
              <a:t>sama</a:t>
            </a:r>
            <a:r>
              <a:rPr lang="en-US" sz="2000" dirty="0">
                <a:latin typeface="Bahnschrift Condensed" panose="020B0502040204020203" pitchFamily="34" charset="0"/>
              </a:rPr>
              <a:t> per </a:t>
            </a:r>
            <a:r>
              <a:rPr lang="en-US" sz="2000" dirty="0" err="1">
                <a:latin typeface="Bahnschrift Condensed" panose="020B0502040204020203" pitchFamily="34" charset="0"/>
              </a:rPr>
              <a:t>tahunnya</a:t>
            </a:r>
            <a:r>
              <a:rPr lang="en-US" sz="2000" dirty="0">
                <a:latin typeface="Bahnschrift Condensed" panose="020B0502040204020203" pitchFamily="34" charset="0"/>
              </a:rPr>
              <a:t> </a:t>
            </a:r>
            <a:r>
              <a:rPr lang="en-US" sz="2000" dirty="0" err="1">
                <a:latin typeface="Bahnschrift Condensed" panose="020B0502040204020203" pitchFamily="34" charset="0"/>
              </a:rPr>
              <a:t>sebesar</a:t>
            </a:r>
            <a:r>
              <a:rPr lang="en-US" sz="2000" dirty="0">
                <a:latin typeface="Bahnschrift Condensed" panose="020B0502040204020203" pitchFamily="34" charset="0"/>
              </a:rPr>
              <a:t> </a:t>
            </a:r>
            <a:r>
              <a:rPr lang="en-US" sz="2000" dirty="0" err="1">
                <a:latin typeface="Bahnschrift Condensed" panose="020B0502040204020203" pitchFamily="34" charset="0"/>
              </a:rPr>
              <a:t>Rp</a:t>
            </a:r>
            <a:r>
              <a:rPr lang="en-US" sz="2000" dirty="0">
                <a:latin typeface="Bahnschrift Condensed" panose="020B0502040204020203" pitchFamily="34" charset="0"/>
              </a:rPr>
              <a:t> 1.466.432,00 </a:t>
            </a:r>
            <a:r>
              <a:rPr lang="en-US" sz="2000" dirty="0" err="1">
                <a:latin typeface="Bahnschrift Condensed" panose="020B0502040204020203" pitchFamily="34" charset="0"/>
              </a:rPr>
              <a:t>selama</a:t>
            </a:r>
            <a:r>
              <a:rPr lang="en-US" sz="2000" dirty="0">
                <a:latin typeface="Bahnschrift Condensed" panose="020B0502040204020203" pitchFamily="34" charset="0"/>
              </a:rPr>
              <a:t> 5tahun. </a:t>
            </a:r>
            <a:r>
              <a:rPr lang="en-US" sz="2000" dirty="0" err="1">
                <a:latin typeface="Bahnschrift Condensed" panose="020B0502040204020203" pitchFamily="34" charset="0"/>
              </a:rPr>
              <a:t>Pembayaran</a:t>
            </a:r>
            <a:r>
              <a:rPr lang="en-US" sz="2000" dirty="0">
                <a:latin typeface="Bahnschrift Condensed" panose="020B0502040204020203" pitchFamily="34" charset="0"/>
              </a:rPr>
              <a:t> </a:t>
            </a:r>
            <a:r>
              <a:rPr lang="en-US" sz="2000" dirty="0" err="1">
                <a:latin typeface="Bahnschrift Condensed" panose="020B0502040204020203" pitchFamily="34" charset="0"/>
              </a:rPr>
              <a:t>cicilan</a:t>
            </a:r>
            <a:r>
              <a:rPr lang="en-US" sz="2000" dirty="0">
                <a:latin typeface="Bahnschrift Condensed" panose="020B0502040204020203" pitchFamily="34" charset="0"/>
              </a:rPr>
              <a:t> </a:t>
            </a:r>
            <a:r>
              <a:rPr lang="en-US" sz="2000" dirty="0" err="1">
                <a:latin typeface="Bahnschrift Condensed" panose="020B0502040204020203" pitchFamily="34" charset="0"/>
              </a:rPr>
              <a:t>pinjaman</a:t>
            </a:r>
            <a:r>
              <a:rPr lang="en-US" sz="2000" dirty="0">
                <a:latin typeface="Bahnschrift Condensed" panose="020B0502040204020203" pitchFamily="34" charset="0"/>
              </a:rPr>
              <a:t> </a:t>
            </a:r>
            <a:r>
              <a:rPr lang="en-US" sz="2000" dirty="0" err="1">
                <a:latin typeface="Bahnschrift Condensed" panose="020B0502040204020203" pitchFamily="34" charset="0"/>
              </a:rPr>
              <a:t>dimulai</a:t>
            </a:r>
            <a:r>
              <a:rPr lang="en-US" sz="2000" dirty="0">
                <a:latin typeface="Bahnschrift Condensed" panose="020B0502040204020203" pitchFamily="34" charset="0"/>
              </a:rPr>
              <a:t> pada </a:t>
            </a:r>
            <a:r>
              <a:rPr lang="en-US" sz="2000" dirty="0" err="1">
                <a:latin typeface="Bahnschrift Condensed" panose="020B0502040204020203" pitchFamily="34" charset="0"/>
              </a:rPr>
              <a:t>akhir</a:t>
            </a:r>
            <a:r>
              <a:rPr lang="en-US" sz="2000" dirty="0">
                <a:latin typeface="Bahnschrift Condensed" panose="020B0502040204020203" pitchFamily="34" charset="0"/>
              </a:rPr>
              <a:t> </a:t>
            </a:r>
            <a:r>
              <a:rPr lang="en-US" sz="2000" dirty="0" err="1">
                <a:latin typeface="Bahnschrift Condensed" panose="020B0502040204020203" pitchFamily="34" charset="0"/>
              </a:rPr>
              <a:t>tahun</a:t>
            </a:r>
            <a:r>
              <a:rPr lang="en-US" sz="2000" dirty="0">
                <a:latin typeface="Bahnschrift Condensed" panose="020B0502040204020203" pitchFamily="34" charset="0"/>
              </a:rPr>
              <a:t> </a:t>
            </a:r>
            <a:r>
              <a:rPr lang="en-US" sz="2000" dirty="0" err="1">
                <a:latin typeface="Bahnschrift Condensed" panose="020B0502040204020203" pitchFamily="34" charset="0"/>
              </a:rPr>
              <a:t>pertama</a:t>
            </a:r>
            <a:r>
              <a:rPr lang="en-US" sz="2000" dirty="0">
                <a:latin typeface="Bahnschrift Condensed" panose="020B0502040204020203" pitchFamily="34" charset="0"/>
              </a:rPr>
              <a:t>, </a:t>
            </a:r>
            <a:r>
              <a:rPr lang="en-US" sz="2000" dirty="0" err="1">
                <a:latin typeface="Bahnschrift Condensed" panose="020B0502040204020203" pitchFamily="34" charset="0"/>
              </a:rPr>
              <a:t>manakah</a:t>
            </a:r>
            <a:r>
              <a:rPr lang="en-US" sz="2000" dirty="0">
                <a:latin typeface="Bahnschrift Condensed" panose="020B0502040204020203" pitchFamily="34" charset="0"/>
              </a:rPr>
              <a:t> yang </a:t>
            </a:r>
            <a:r>
              <a:rPr lang="en-US" sz="2000" dirty="0" err="1">
                <a:latin typeface="Bahnschrift Condensed" panose="020B0502040204020203" pitchFamily="34" charset="0"/>
              </a:rPr>
              <a:t>dipilih</a:t>
            </a:r>
            <a:r>
              <a:rPr lang="en-US" sz="2000" dirty="0">
                <a:latin typeface="Bahnschrift Condensed" panose="020B0502040204020203" pitchFamily="34" charset="0"/>
              </a:rPr>
              <a:t>, leasing </a:t>
            </a:r>
            <a:r>
              <a:rPr lang="en-US" sz="2000" dirty="0" err="1">
                <a:latin typeface="Bahnschrift Condensed" panose="020B0502040204020203" pitchFamily="34" charset="0"/>
              </a:rPr>
              <a:t>atau</a:t>
            </a:r>
            <a:r>
              <a:rPr lang="en-US" sz="2000" dirty="0">
                <a:latin typeface="Bahnschrift Condensed" panose="020B0502040204020203" pitchFamily="34" charset="0"/>
              </a:rPr>
              <a:t> </a:t>
            </a:r>
            <a:r>
              <a:rPr lang="en-US" sz="2000" dirty="0" err="1">
                <a:latin typeface="Bahnschrift Condensed" panose="020B0502040204020203" pitchFamily="34" charset="0"/>
              </a:rPr>
              <a:t>membeli</a:t>
            </a:r>
            <a:r>
              <a:rPr lang="en-US" sz="2000" dirty="0">
                <a:latin typeface="Bahnschrift Condensed" panose="020B0502040204020203" pitchFamily="34" charset="0"/>
              </a:rPr>
              <a:t> asset?</a:t>
            </a:r>
          </a:p>
          <a:p>
            <a:pPr marL="285750" indent="-285750">
              <a:buFont typeface="Wingdings" panose="05000000000000000000" pitchFamily="2" charset="2"/>
              <a:buChar char="q"/>
            </a:pPr>
            <a:r>
              <a:rPr lang="en-US" sz="2000" dirty="0" err="1">
                <a:latin typeface="Bahnschrift Condensed" panose="020B0502040204020203" pitchFamily="34" charset="0"/>
              </a:rPr>
              <a:t>Untuk</a:t>
            </a:r>
            <a:r>
              <a:rPr lang="en-US" sz="2000" dirty="0">
                <a:latin typeface="Bahnschrift Condensed" panose="020B0502040204020203" pitchFamily="34" charset="0"/>
              </a:rPr>
              <a:t> </a:t>
            </a:r>
            <a:r>
              <a:rPr lang="en-US" sz="2000" dirty="0" err="1">
                <a:latin typeface="Bahnschrift Condensed" panose="020B0502040204020203" pitchFamily="34" charset="0"/>
              </a:rPr>
              <a:t>menganalisis</a:t>
            </a:r>
            <a:r>
              <a:rPr lang="en-US" sz="2000" dirty="0">
                <a:latin typeface="Bahnschrift Condensed" panose="020B0502040204020203" pitchFamily="34" charset="0"/>
              </a:rPr>
              <a:t> </a:t>
            </a:r>
            <a:r>
              <a:rPr lang="en-US" sz="2000" dirty="0" err="1">
                <a:latin typeface="Bahnschrift Condensed" panose="020B0502040204020203" pitchFamily="34" charset="0"/>
              </a:rPr>
              <a:t>masalah</a:t>
            </a:r>
            <a:r>
              <a:rPr lang="en-US" sz="2000" dirty="0">
                <a:latin typeface="Bahnschrift Condensed" panose="020B0502040204020203" pitchFamily="34" charset="0"/>
              </a:rPr>
              <a:t> </a:t>
            </a:r>
            <a:r>
              <a:rPr lang="en-US" sz="2000" dirty="0" err="1">
                <a:latin typeface="Bahnschrift Condensed" panose="020B0502040204020203" pitchFamily="34" charset="0"/>
              </a:rPr>
              <a:t>tersebut</a:t>
            </a:r>
            <a:r>
              <a:rPr lang="en-US" sz="2000" dirty="0">
                <a:latin typeface="Bahnschrift Condensed" panose="020B0502040204020203" pitchFamily="34" charset="0"/>
              </a:rPr>
              <a:t> </a:t>
            </a:r>
            <a:r>
              <a:rPr lang="en-US" sz="2000" dirty="0" err="1">
                <a:latin typeface="Bahnschrift Condensed" panose="020B0502040204020203" pitchFamily="34" charset="0"/>
              </a:rPr>
              <a:t>maka</a:t>
            </a:r>
            <a:r>
              <a:rPr lang="en-US" sz="2000" dirty="0">
                <a:latin typeface="Bahnschrift Condensed" panose="020B0502040204020203" pitchFamily="34" charset="0"/>
              </a:rPr>
              <a:t> </a:t>
            </a:r>
            <a:r>
              <a:rPr lang="en-US" sz="2000" dirty="0" err="1">
                <a:latin typeface="Bahnschrift Condensed" panose="020B0502040204020203" pitchFamily="34" charset="0"/>
              </a:rPr>
              <a:t>perlu</a:t>
            </a:r>
            <a:r>
              <a:rPr lang="en-US" sz="2000" dirty="0">
                <a:latin typeface="Bahnschrift Condensed" panose="020B0502040204020203" pitchFamily="34" charset="0"/>
              </a:rPr>
              <a:t> </a:t>
            </a:r>
            <a:r>
              <a:rPr lang="en-US" sz="2000" dirty="0" err="1">
                <a:latin typeface="Bahnschrift Condensed" panose="020B0502040204020203" pitchFamily="34" charset="0"/>
              </a:rPr>
              <a:t>disiapkan</a:t>
            </a:r>
            <a:r>
              <a:rPr lang="en-US" sz="2000" dirty="0">
                <a:latin typeface="Bahnschrift Condensed" panose="020B0502040204020203" pitchFamily="34" charset="0"/>
              </a:rPr>
              <a:t> </a:t>
            </a:r>
            <a:r>
              <a:rPr lang="en-US" sz="2000" dirty="0" err="1">
                <a:latin typeface="Bahnschrift Condensed" panose="020B0502040204020203" pitchFamily="34" charset="0"/>
              </a:rPr>
              <a:t>aliran</a:t>
            </a:r>
            <a:r>
              <a:rPr lang="en-US" sz="2000" dirty="0">
                <a:latin typeface="Bahnschrift Condensed" panose="020B0502040204020203" pitchFamily="34" charset="0"/>
              </a:rPr>
              <a:t> kas </a:t>
            </a:r>
            <a:r>
              <a:rPr lang="en-US" sz="2000" dirty="0" err="1">
                <a:latin typeface="Bahnschrift Condensed" panose="020B0502040204020203" pitchFamily="34" charset="0"/>
              </a:rPr>
              <a:t>alternatif</a:t>
            </a:r>
            <a:r>
              <a:rPr lang="en-US" sz="2000" dirty="0">
                <a:latin typeface="Bahnschrift Condensed" panose="020B0502040204020203" pitchFamily="34" charset="0"/>
              </a:rPr>
              <a:t> leasing dan utang (</a:t>
            </a:r>
            <a:r>
              <a:rPr lang="en-US" sz="2000" dirty="0" err="1">
                <a:latin typeface="Bahnschrift Condensed" panose="020B0502040204020203" pitchFamily="34" charset="0"/>
              </a:rPr>
              <a:t>pembelian</a:t>
            </a:r>
            <a:r>
              <a:rPr lang="en-US" sz="2000" dirty="0">
                <a:latin typeface="Bahnschrift Condensed" panose="020B0502040204020203" pitchFamily="34" charset="0"/>
              </a:rPr>
              <a:t> asset).</a:t>
            </a:r>
          </a:p>
          <a:p>
            <a:endParaRPr lang="en-US" sz="2000" dirty="0">
              <a:latin typeface="Bahnschrift Condensed" panose="020B0502040204020203" pitchFamily="34" charset="0"/>
            </a:endParaRPr>
          </a:p>
        </p:txBody>
      </p:sp>
      <p:sp>
        <p:nvSpPr>
          <p:cNvPr id="11" name="Slide Number Placeholder 10">
            <a:extLst>
              <a:ext uri="{FF2B5EF4-FFF2-40B4-BE49-F238E27FC236}">
                <a16:creationId xmlns:a16="http://schemas.microsoft.com/office/drawing/2014/main" xmlns="" id="{DCA06E33-DA9E-452F-A79F-DD16602E4C98}"/>
              </a:ext>
            </a:extLst>
          </p:cNvPr>
          <p:cNvSpPr>
            <a:spLocks noGrp="1"/>
          </p:cNvSpPr>
          <p:nvPr>
            <p:ph type="sldNum" sz="quarter" idx="12"/>
          </p:nvPr>
        </p:nvSpPr>
        <p:spPr/>
        <p:txBody>
          <a:bodyPr/>
          <a:lstStyle/>
          <a:p>
            <a:fld id="{B38049E5-7B53-4E85-8972-7D6C4BCE5BB9}" type="slidenum">
              <a:rPr lang="en-US" noProof="0" smtClean="0"/>
              <a:t>5</a:t>
            </a:fld>
            <a:endParaRPr lang="en-US" noProof="0" dirty="0"/>
          </a:p>
        </p:txBody>
      </p:sp>
      <p:pic>
        <p:nvPicPr>
          <p:cNvPr id="11270" name="Picture 6" descr="Kendaraan Komersial, Lebih Baik Beli atau Sewa?">
            <a:extLst>
              <a:ext uri="{FF2B5EF4-FFF2-40B4-BE49-F238E27FC236}">
                <a16:creationId xmlns:a16="http://schemas.microsoft.com/office/drawing/2014/main" xmlns="" id="{E0ADEEE5-930C-42B1-A921-962D46B04A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2625" y="0"/>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545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xmlns="" id="{A227B2C7-44DC-4990-892E-3A6A1CF873B0}"/>
              </a:ext>
            </a:extLst>
          </p:cNvPr>
          <p:cNvGraphicFramePr>
            <a:graphicFrameLocks noGrp="1"/>
          </p:cNvGraphicFramePr>
          <p:nvPr>
            <p:extLst>
              <p:ext uri="{D42A27DB-BD31-4B8C-83A1-F6EECF244321}">
                <p14:modId xmlns:p14="http://schemas.microsoft.com/office/powerpoint/2010/main" val="1225054251"/>
              </p:ext>
            </p:extLst>
          </p:nvPr>
        </p:nvGraphicFramePr>
        <p:xfrm>
          <a:off x="1551294" y="1115719"/>
          <a:ext cx="9517039" cy="1838643"/>
        </p:xfrm>
        <a:graphic>
          <a:graphicData uri="http://schemas.openxmlformats.org/drawingml/2006/table">
            <a:tbl>
              <a:tblPr firstRow="1" bandRow="1">
                <a:tableStyleId>{8799B23B-EC83-4686-B30A-512413B5E67A}</a:tableStyleId>
              </a:tblPr>
              <a:tblGrid>
                <a:gridCol w="3167546">
                  <a:extLst>
                    <a:ext uri="{9D8B030D-6E8A-4147-A177-3AD203B41FA5}">
                      <a16:colId xmlns:a16="http://schemas.microsoft.com/office/drawing/2014/main" xmlns="" val="3149268340"/>
                    </a:ext>
                  </a:extLst>
                </a:gridCol>
                <a:gridCol w="1036652">
                  <a:extLst>
                    <a:ext uri="{9D8B030D-6E8A-4147-A177-3AD203B41FA5}">
                      <a16:colId xmlns:a16="http://schemas.microsoft.com/office/drawing/2014/main" xmlns="" val="1688933674"/>
                    </a:ext>
                  </a:extLst>
                </a:gridCol>
                <a:gridCol w="1036652">
                  <a:extLst>
                    <a:ext uri="{9D8B030D-6E8A-4147-A177-3AD203B41FA5}">
                      <a16:colId xmlns:a16="http://schemas.microsoft.com/office/drawing/2014/main" xmlns="" val="851132748"/>
                    </a:ext>
                  </a:extLst>
                </a:gridCol>
                <a:gridCol w="1094243">
                  <a:extLst>
                    <a:ext uri="{9D8B030D-6E8A-4147-A177-3AD203B41FA5}">
                      <a16:colId xmlns:a16="http://schemas.microsoft.com/office/drawing/2014/main" xmlns="" val="3687942277"/>
                    </a:ext>
                  </a:extLst>
                </a:gridCol>
                <a:gridCol w="1108642">
                  <a:extLst>
                    <a:ext uri="{9D8B030D-6E8A-4147-A177-3AD203B41FA5}">
                      <a16:colId xmlns:a16="http://schemas.microsoft.com/office/drawing/2014/main" xmlns="" val="2154460622"/>
                    </a:ext>
                  </a:extLst>
                </a:gridCol>
                <a:gridCol w="979060">
                  <a:extLst>
                    <a:ext uri="{9D8B030D-6E8A-4147-A177-3AD203B41FA5}">
                      <a16:colId xmlns:a16="http://schemas.microsoft.com/office/drawing/2014/main" xmlns="" val="2704751718"/>
                    </a:ext>
                  </a:extLst>
                </a:gridCol>
                <a:gridCol w="1094244">
                  <a:extLst>
                    <a:ext uri="{9D8B030D-6E8A-4147-A177-3AD203B41FA5}">
                      <a16:colId xmlns:a16="http://schemas.microsoft.com/office/drawing/2014/main" xmlns="" val="1969322071"/>
                    </a:ext>
                  </a:extLst>
                </a:gridCol>
              </a:tblGrid>
              <a:tr h="332463">
                <a:tc>
                  <a:txBody>
                    <a:bodyPr/>
                    <a:lstStyle/>
                    <a:p>
                      <a:endParaRPr lang="en-ID" sz="2000">
                        <a:latin typeface="Bahnschrift Condensed" panose="020B0502040204020203" pitchFamily="34" charset="0"/>
                      </a:endParaRPr>
                    </a:p>
                  </a:txBody>
                  <a:tcPr/>
                </a:tc>
                <a:tc>
                  <a:txBody>
                    <a:bodyPr/>
                    <a:lstStyle/>
                    <a:p>
                      <a:pPr algn="ctr"/>
                      <a:r>
                        <a:rPr lang="en-US" sz="2000" dirty="0">
                          <a:latin typeface="Bahnschrift Condensed" panose="020B0502040204020203" pitchFamily="34" charset="0"/>
                        </a:rPr>
                        <a:t>0</a:t>
                      </a:r>
                      <a:endParaRPr lang="en-ID" sz="2000" dirty="0">
                        <a:latin typeface="Bahnschrift Condensed" panose="020B0502040204020203" pitchFamily="34" charset="0"/>
                      </a:endParaRPr>
                    </a:p>
                  </a:txBody>
                  <a:tcPr/>
                </a:tc>
                <a:tc>
                  <a:txBody>
                    <a:bodyPr/>
                    <a:lstStyle/>
                    <a:p>
                      <a:pPr algn="ctr"/>
                      <a:r>
                        <a:rPr lang="en-US" sz="2000" dirty="0">
                          <a:latin typeface="Bahnschrift Condensed" panose="020B0502040204020203" pitchFamily="34" charset="0"/>
                        </a:rPr>
                        <a:t>1</a:t>
                      </a:r>
                      <a:endParaRPr lang="en-ID" sz="2000" dirty="0">
                        <a:latin typeface="Bahnschrift Condensed" panose="020B0502040204020203" pitchFamily="34" charset="0"/>
                      </a:endParaRPr>
                    </a:p>
                  </a:txBody>
                  <a:tcPr/>
                </a:tc>
                <a:tc>
                  <a:txBody>
                    <a:bodyPr/>
                    <a:lstStyle/>
                    <a:p>
                      <a:pPr algn="ctr"/>
                      <a:r>
                        <a:rPr lang="en-US" sz="2000" dirty="0">
                          <a:latin typeface="Bahnschrift Condensed" panose="020B0502040204020203" pitchFamily="34" charset="0"/>
                        </a:rPr>
                        <a:t>2</a:t>
                      </a:r>
                      <a:endParaRPr lang="en-ID" sz="2000" dirty="0">
                        <a:latin typeface="Bahnschrift Condensed" panose="020B0502040204020203" pitchFamily="34" charset="0"/>
                      </a:endParaRPr>
                    </a:p>
                  </a:txBody>
                  <a:tcPr/>
                </a:tc>
                <a:tc>
                  <a:txBody>
                    <a:bodyPr/>
                    <a:lstStyle/>
                    <a:p>
                      <a:pPr algn="ctr"/>
                      <a:r>
                        <a:rPr lang="en-US" sz="2000" dirty="0">
                          <a:latin typeface="Bahnschrift Condensed" panose="020B0502040204020203" pitchFamily="34" charset="0"/>
                        </a:rPr>
                        <a:t>3</a:t>
                      </a:r>
                      <a:endParaRPr lang="en-ID" sz="2000" dirty="0">
                        <a:latin typeface="Bahnschrift Condensed" panose="020B0502040204020203" pitchFamily="34" charset="0"/>
                      </a:endParaRPr>
                    </a:p>
                  </a:txBody>
                  <a:tcPr/>
                </a:tc>
                <a:tc>
                  <a:txBody>
                    <a:bodyPr/>
                    <a:lstStyle/>
                    <a:p>
                      <a:pPr algn="ctr"/>
                      <a:r>
                        <a:rPr lang="en-US" sz="2000" dirty="0">
                          <a:latin typeface="Bahnschrift Condensed" panose="020B0502040204020203" pitchFamily="34" charset="0"/>
                        </a:rPr>
                        <a:t>4</a:t>
                      </a:r>
                      <a:endParaRPr lang="en-ID" sz="2000" dirty="0">
                        <a:latin typeface="Bahnschrift Condensed" panose="020B0502040204020203" pitchFamily="34" charset="0"/>
                      </a:endParaRPr>
                    </a:p>
                  </a:txBody>
                  <a:tcPr/>
                </a:tc>
                <a:tc>
                  <a:txBody>
                    <a:bodyPr/>
                    <a:lstStyle/>
                    <a:p>
                      <a:pPr algn="ctr"/>
                      <a:r>
                        <a:rPr lang="en-US" sz="2000" dirty="0">
                          <a:latin typeface="Bahnschrift Condensed" panose="020B0502040204020203" pitchFamily="34" charset="0"/>
                        </a:rPr>
                        <a:t>5</a:t>
                      </a:r>
                      <a:endParaRPr lang="en-ID" sz="2000" dirty="0">
                        <a:latin typeface="Bahnschrift Condensed" panose="020B0502040204020203" pitchFamily="34" charset="0"/>
                      </a:endParaRPr>
                    </a:p>
                  </a:txBody>
                  <a:tcPr/>
                </a:tc>
                <a:extLst>
                  <a:ext uri="{0D108BD9-81ED-4DB2-BD59-A6C34878D82A}">
                    <a16:rowId xmlns:a16="http://schemas.microsoft.com/office/drawing/2014/main" xmlns="" val="3269077954"/>
                  </a:ext>
                </a:extLst>
              </a:tr>
              <a:tr h="831158">
                <a:tc>
                  <a:txBody>
                    <a:bodyPr/>
                    <a:lstStyle/>
                    <a:p>
                      <a:pPr marL="342900" indent="-342900">
                        <a:buAutoNum type="arabicParenBoth"/>
                      </a:pPr>
                      <a:r>
                        <a:rPr lang="en-US" sz="2000" dirty="0" err="1">
                          <a:latin typeface="Bahnschrift Condensed" panose="020B0502040204020203" pitchFamily="34" charset="0"/>
                        </a:rPr>
                        <a:t>Biaya</a:t>
                      </a:r>
                      <a:r>
                        <a:rPr lang="en-US" sz="2000" dirty="0">
                          <a:latin typeface="Bahnschrift Condensed" panose="020B0502040204020203" pitchFamily="34" charset="0"/>
                        </a:rPr>
                        <a:t> </a:t>
                      </a:r>
                      <a:r>
                        <a:rPr lang="en-US" sz="2000" dirty="0" err="1">
                          <a:latin typeface="Bahnschrift Condensed" panose="020B0502040204020203" pitchFamily="34" charset="0"/>
                        </a:rPr>
                        <a:t>Sewa</a:t>
                      </a:r>
                      <a:endParaRPr lang="en-US" sz="2000" dirty="0">
                        <a:latin typeface="Bahnschrift Condensed" panose="020B0502040204020203" pitchFamily="34" charset="0"/>
                      </a:endParaRPr>
                    </a:p>
                    <a:p>
                      <a:pPr marL="342900" indent="-342900">
                        <a:buAutoNum type="arabicParenBoth"/>
                      </a:pPr>
                      <a:r>
                        <a:rPr lang="en-US" sz="2000" dirty="0" err="1">
                          <a:latin typeface="Bahnschrift Condensed" panose="020B0502040204020203" pitchFamily="34" charset="0"/>
                        </a:rPr>
                        <a:t>Penghematan</a:t>
                      </a:r>
                      <a:r>
                        <a:rPr lang="en-US" sz="2000" dirty="0">
                          <a:latin typeface="Bahnschrift Condensed" panose="020B0502040204020203" pitchFamily="34" charset="0"/>
                        </a:rPr>
                        <a:t> </a:t>
                      </a:r>
                      <a:r>
                        <a:rPr lang="en-US" sz="2000" dirty="0" err="1">
                          <a:latin typeface="Bahnschrift Condensed" panose="020B0502040204020203" pitchFamily="34" charset="0"/>
                        </a:rPr>
                        <a:t>Pajak</a:t>
                      </a:r>
                      <a:r>
                        <a:rPr lang="en-US" sz="2000" dirty="0">
                          <a:latin typeface="Bahnschrift Condensed" panose="020B0502040204020203" pitchFamily="34" charset="0"/>
                        </a:rPr>
                        <a:t> (0,3x (1)) </a:t>
                      </a:r>
                    </a:p>
                    <a:p>
                      <a:pPr marL="342900" indent="-342900">
                        <a:buAutoNum type="arabicParenBoth"/>
                      </a:pPr>
                      <a:r>
                        <a:rPr lang="en-US" sz="2000" dirty="0" err="1">
                          <a:latin typeface="Bahnschrift Condensed" panose="020B0502040204020203" pitchFamily="34" charset="0"/>
                        </a:rPr>
                        <a:t>Biaya</a:t>
                      </a:r>
                      <a:r>
                        <a:rPr lang="en-US" sz="2000" dirty="0">
                          <a:latin typeface="Bahnschrift Condensed" panose="020B0502040204020203" pitchFamily="34" charset="0"/>
                        </a:rPr>
                        <a:t> </a:t>
                      </a:r>
                      <a:r>
                        <a:rPr lang="en-US" sz="2000" dirty="0" err="1">
                          <a:latin typeface="Bahnschrift Condensed" panose="020B0502040204020203" pitchFamily="34" charset="0"/>
                        </a:rPr>
                        <a:t>Sewa</a:t>
                      </a:r>
                      <a:r>
                        <a:rPr lang="en-US" sz="2000" dirty="0">
                          <a:latin typeface="Bahnschrift Condensed" panose="020B0502040204020203" pitchFamily="34" charset="0"/>
                        </a:rPr>
                        <a:t> </a:t>
                      </a:r>
                      <a:r>
                        <a:rPr lang="en-US" sz="2000" dirty="0" err="1">
                          <a:latin typeface="Bahnschrift Condensed" panose="020B0502040204020203" pitchFamily="34" charset="0"/>
                        </a:rPr>
                        <a:t>Bersih</a:t>
                      </a:r>
                      <a:endParaRPr lang="en-ID" sz="2000" dirty="0">
                        <a:latin typeface="Bahnschrift Condensed" panose="020B0502040204020203" pitchFamily="34" charset="0"/>
                      </a:endParaRPr>
                    </a:p>
                  </a:txBody>
                  <a:tcPr/>
                </a:tc>
                <a:tc>
                  <a:txBody>
                    <a:bodyPr/>
                    <a:lstStyle/>
                    <a:p>
                      <a:pPr algn="r"/>
                      <a:r>
                        <a:rPr lang="en-US" sz="2000" dirty="0">
                          <a:latin typeface="Bahnschrift Condensed" panose="020B0502040204020203" pitchFamily="34" charset="0"/>
                        </a:rPr>
                        <a:t>1.323.360</a:t>
                      </a:r>
                    </a:p>
                    <a:p>
                      <a:pPr algn="r"/>
                      <a:endParaRPr lang="en-US" sz="2000" dirty="0">
                        <a:latin typeface="Bahnschrift Condensed" panose="020B0502040204020203"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sz="2000" dirty="0">
                          <a:latin typeface="Bahnschrift Condensed" panose="020B0502040204020203" pitchFamily="34" charset="0"/>
                        </a:rPr>
                        <a:t>1.323.360</a:t>
                      </a:r>
                      <a:endParaRPr lang="en-ID" sz="2000" dirty="0">
                        <a:latin typeface="Bahnschrift Condensed" panose="020B0502040204020203"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rPr>
                        <a:t>1.323.360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rPr>
                        <a:t>397.008</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rPr>
                        <a:t>926.352</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rPr>
                        <a:t>1.323.360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rPr>
                        <a:t>397.008</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rPr>
                        <a:t>926.352</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rPr>
                        <a:t>1.323.360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rPr>
                        <a:t>397.008</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rPr>
                        <a:t>926.352</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rPr>
                        <a:t>1.323.360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rPr>
                        <a:t>397.008</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rPr>
                        <a:t>926.352</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rPr>
                        <a:t>1.323.360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rPr>
                        <a:t>397.008</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rPr>
                        <a:t>926.352</a:t>
                      </a:r>
                    </a:p>
                  </a:txBody>
                  <a:tcPr/>
                </a:tc>
                <a:extLst>
                  <a:ext uri="{0D108BD9-81ED-4DB2-BD59-A6C34878D82A}">
                    <a16:rowId xmlns:a16="http://schemas.microsoft.com/office/drawing/2014/main" xmlns="" val="459037902"/>
                  </a:ext>
                </a:extLst>
              </a:tr>
              <a:tr h="436563">
                <a:tc>
                  <a:txBody>
                    <a:bodyPr/>
                    <a:lstStyle/>
                    <a:p>
                      <a:r>
                        <a:rPr lang="en-US" sz="2000" dirty="0">
                          <a:latin typeface="Bahnschrift Condensed" panose="020B0502040204020203" pitchFamily="34" charset="0"/>
                        </a:rPr>
                        <a:t>PV </a:t>
                      </a:r>
                      <a:r>
                        <a:rPr lang="en-US" sz="2000" dirty="0" err="1">
                          <a:latin typeface="Bahnschrift Condensed" panose="020B0502040204020203" pitchFamily="34" charset="0"/>
                        </a:rPr>
                        <a:t>Biaya</a:t>
                      </a:r>
                      <a:r>
                        <a:rPr lang="en-US" sz="2000" dirty="0">
                          <a:latin typeface="Bahnschrift Condensed" panose="020B0502040204020203" pitchFamily="34" charset="0"/>
                        </a:rPr>
                        <a:t> </a:t>
                      </a:r>
                      <a:r>
                        <a:rPr lang="en-US" sz="2000" dirty="0" err="1">
                          <a:latin typeface="Bahnschrift Condensed" panose="020B0502040204020203" pitchFamily="34" charset="0"/>
                        </a:rPr>
                        <a:t>Sewa</a:t>
                      </a:r>
                      <a:r>
                        <a:rPr lang="en-US" sz="2000" dirty="0">
                          <a:latin typeface="Bahnschrift Condensed" panose="020B0502040204020203" pitchFamily="34" charset="0"/>
                        </a:rPr>
                        <a:t> (DF = 10%)</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dirty="0">
                          <a:latin typeface="Bahnschrift Condensed" panose="020B0502040204020203" pitchFamily="34" charset="0"/>
                        </a:rPr>
                        <a:t>1.323.360</a:t>
                      </a:r>
                    </a:p>
                  </a:txBody>
                  <a:tcPr/>
                </a:tc>
                <a:tc>
                  <a:txBody>
                    <a:bodyPr/>
                    <a:lstStyle/>
                    <a:p>
                      <a:pPr algn="r"/>
                      <a:r>
                        <a:rPr lang="en-US" sz="2000" dirty="0">
                          <a:latin typeface="Bahnschrift Condensed" panose="020B0502040204020203" pitchFamily="34" charset="0"/>
                        </a:rPr>
                        <a:t>842.138</a:t>
                      </a:r>
                    </a:p>
                  </a:txBody>
                  <a:tcPr/>
                </a:tc>
                <a:tc>
                  <a:txBody>
                    <a:bodyPr/>
                    <a:lstStyle/>
                    <a:p>
                      <a:pPr algn="r"/>
                      <a:r>
                        <a:rPr lang="en-US" sz="2000" dirty="0">
                          <a:latin typeface="Bahnschrift Condensed" panose="020B0502040204020203" pitchFamily="34" charset="0"/>
                        </a:rPr>
                        <a:t>765.580</a:t>
                      </a:r>
                    </a:p>
                  </a:txBody>
                  <a:tcPr/>
                </a:tc>
                <a:tc>
                  <a:txBody>
                    <a:bodyPr/>
                    <a:lstStyle/>
                    <a:p>
                      <a:pPr algn="r"/>
                      <a:r>
                        <a:rPr lang="en-US" sz="2000" dirty="0">
                          <a:latin typeface="Bahnschrift Condensed" panose="020B0502040204020203" pitchFamily="34" charset="0"/>
                        </a:rPr>
                        <a:t>695.982</a:t>
                      </a:r>
                    </a:p>
                  </a:txBody>
                  <a:tcPr/>
                </a:tc>
                <a:tc>
                  <a:txBody>
                    <a:bodyPr/>
                    <a:lstStyle/>
                    <a:p>
                      <a:pPr algn="r"/>
                      <a:r>
                        <a:rPr lang="en-US" sz="2000" dirty="0">
                          <a:latin typeface="Bahnschrift Condensed" panose="020B0502040204020203" pitchFamily="34" charset="0"/>
                        </a:rPr>
                        <a:t>632.711</a:t>
                      </a:r>
                    </a:p>
                  </a:txBody>
                  <a:tcPr/>
                </a:tc>
                <a:tc>
                  <a:txBody>
                    <a:bodyPr/>
                    <a:lstStyle/>
                    <a:p>
                      <a:pPr algn="r"/>
                      <a:r>
                        <a:rPr lang="en-US" sz="2000" dirty="0">
                          <a:latin typeface="Bahnschrift Condensed" panose="020B0502040204020203" pitchFamily="34" charset="0"/>
                        </a:rPr>
                        <a:t>-246.511</a:t>
                      </a:r>
                    </a:p>
                  </a:txBody>
                  <a:tcPr/>
                </a:tc>
                <a:extLst>
                  <a:ext uri="{0D108BD9-81ED-4DB2-BD59-A6C34878D82A}">
                    <a16:rowId xmlns:a16="http://schemas.microsoft.com/office/drawing/2014/main" xmlns="" val="3413447303"/>
                  </a:ext>
                </a:extLst>
              </a:tr>
            </a:tbl>
          </a:graphicData>
        </a:graphic>
      </p:graphicFrame>
      <p:sp>
        <p:nvSpPr>
          <p:cNvPr id="4" name="Title 1">
            <a:extLst>
              <a:ext uri="{FF2B5EF4-FFF2-40B4-BE49-F238E27FC236}">
                <a16:creationId xmlns:a16="http://schemas.microsoft.com/office/drawing/2014/main" xmlns="" id="{80993E79-B2B3-4939-B8C7-6582BE1A74BD}"/>
              </a:ext>
            </a:extLst>
          </p:cNvPr>
          <p:cNvSpPr txBox="1">
            <a:spLocks/>
          </p:cNvSpPr>
          <p:nvPr/>
        </p:nvSpPr>
        <p:spPr>
          <a:xfrm>
            <a:off x="1551294" y="394994"/>
            <a:ext cx="4544706" cy="720725"/>
          </a:xfrm>
          <a:prstGeom prst="rect">
            <a:avLst/>
          </a:prstGeom>
        </p:spPr>
        <p:txBody>
          <a:bodyPr vert="horz" lIns="91440" tIns="45720" rIns="91440" bIns="45720" rtlCol="0" anchor="ctr">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sz="1800" dirty="0" err="1">
                <a:solidFill>
                  <a:srgbClr val="FF0000"/>
                </a:solidFill>
                <a:latin typeface="Bahnschrift Condensed" panose="020B0502040204020203" pitchFamily="34" charset="0"/>
              </a:rPr>
              <a:t>Tabel</a:t>
            </a:r>
            <a:r>
              <a:rPr lang="en-US" sz="1800" dirty="0">
                <a:solidFill>
                  <a:srgbClr val="FF0000"/>
                </a:solidFill>
                <a:latin typeface="Bahnschrift Condensed" panose="020B0502040204020203" pitchFamily="34" charset="0"/>
              </a:rPr>
              <a:t> 2. </a:t>
            </a:r>
            <a:r>
              <a:rPr lang="en-US" sz="1800" dirty="0" err="1">
                <a:solidFill>
                  <a:srgbClr val="FF0000"/>
                </a:solidFill>
                <a:latin typeface="Bahnschrift Condensed" panose="020B0502040204020203" pitchFamily="34" charset="0"/>
              </a:rPr>
              <a:t>Skedul</a:t>
            </a:r>
            <a:r>
              <a:rPr lang="en-US" sz="1800" dirty="0">
                <a:solidFill>
                  <a:srgbClr val="FF0000"/>
                </a:solidFill>
                <a:latin typeface="Bahnschrift Condensed" panose="020B0502040204020203" pitchFamily="34" charset="0"/>
              </a:rPr>
              <a:t> </a:t>
            </a:r>
            <a:r>
              <a:rPr lang="en-US" sz="1800" dirty="0" err="1">
                <a:solidFill>
                  <a:srgbClr val="FF0000"/>
                </a:solidFill>
                <a:latin typeface="Bahnschrift Condensed" panose="020B0502040204020203" pitchFamily="34" charset="0"/>
              </a:rPr>
              <a:t>Aliran</a:t>
            </a:r>
            <a:r>
              <a:rPr lang="en-US" sz="1800" dirty="0">
                <a:solidFill>
                  <a:srgbClr val="FF0000"/>
                </a:solidFill>
                <a:latin typeface="Bahnschrift Condensed" panose="020B0502040204020203" pitchFamily="34" charset="0"/>
              </a:rPr>
              <a:t> Kas </a:t>
            </a:r>
            <a:r>
              <a:rPr lang="en-US" sz="1800" dirty="0" err="1">
                <a:solidFill>
                  <a:srgbClr val="FF0000"/>
                </a:solidFill>
                <a:latin typeface="Bahnschrift Condensed" panose="020B0502040204020203" pitchFamily="34" charset="0"/>
              </a:rPr>
              <a:t>Langsung</a:t>
            </a:r>
            <a:endParaRPr lang="en-US" sz="1800" dirty="0">
              <a:solidFill>
                <a:srgbClr val="FF0000"/>
              </a:solidFill>
              <a:latin typeface="Bahnschrift Condensed" panose="020B0502040204020203" pitchFamily="34" charset="0"/>
            </a:endParaRPr>
          </a:p>
        </p:txBody>
      </p:sp>
      <p:sp>
        <p:nvSpPr>
          <p:cNvPr id="5" name="TextBox 4">
            <a:extLst>
              <a:ext uri="{FF2B5EF4-FFF2-40B4-BE49-F238E27FC236}">
                <a16:creationId xmlns:a16="http://schemas.microsoft.com/office/drawing/2014/main" xmlns="" id="{58D1D5A5-8413-49F2-B62A-E8DF58EAFBE7}"/>
              </a:ext>
            </a:extLst>
          </p:cNvPr>
          <p:cNvSpPr txBox="1"/>
          <p:nvPr/>
        </p:nvSpPr>
        <p:spPr>
          <a:xfrm>
            <a:off x="1551295" y="3072348"/>
            <a:ext cx="9669299" cy="3785652"/>
          </a:xfrm>
          <a:prstGeom prst="rect">
            <a:avLst/>
          </a:prstGeom>
          <a:noFill/>
        </p:spPr>
        <p:txBody>
          <a:bodyPr wrap="square" rtlCol="0">
            <a:spAutoFit/>
          </a:bodyPr>
          <a:lstStyle/>
          <a:p>
            <a:pPr marL="285750" indent="-285750">
              <a:buFont typeface="Wingdings" panose="05000000000000000000" pitchFamily="2" charset="2"/>
              <a:buChar char="q"/>
            </a:pPr>
            <a:r>
              <a:rPr lang="en-US" sz="2000" dirty="0" err="1">
                <a:latin typeface="Bahnschrift Condensed" panose="020B0502040204020203" pitchFamily="34" charset="0"/>
              </a:rPr>
              <a:t>Baris</a:t>
            </a:r>
            <a:r>
              <a:rPr lang="en-US" sz="2000" dirty="0">
                <a:latin typeface="Bahnschrift Condensed" panose="020B0502040204020203" pitchFamily="34" charset="0"/>
              </a:rPr>
              <a:t> </a:t>
            </a:r>
            <a:r>
              <a:rPr lang="en-US" sz="2000" dirty="0" err="1">
                <a:latin typeface="Bahnschrift Condensed" panose="020B0502040204020203" pitchFamily="34" charset="0"/>
              </a:rPr>
              <a:t>pertama</a:t>
            </a:r>
            <a:r>
              <a:rPr lang="en-US" sz="2000" dirty="0">
                <a:latin typeface="Bahnschrift Condensed" panose="020B0502040204020203" pitchFamily="34" charset="0"/>
              </a:rPr>
              <a:t> </a:t>
            </a:r>
            <a:r>
              <a:rPr lang="en-US" sz="2000" dirty="0" err="1">
                <a:latin typeface="Bahnschrift Condensed" panose="020B0502040204020203" pitchFamily="34" charset="0"/>
              </a:rPr>
              <a:t>menunjukkan</a:t>
            </a:r>
            <a:r>
              <a:rPr lang="en-US" sz="2000" dirty="0">
                <a:latin typeface="Bahnschrift Condensed" panose="020B0502040204020203" pitchFamily="34" charset="0"/>
              </a:rPr>
              <a:t> </a:t>
            </a:r>
            <a:r>
              <a:rPr lang="en-US" sz="2000" dirty="0" err="1">
                <a:latin typeface="Bahnschrift Condensed" panose="020B0502040204020203" pitchFamily="34" charset="0"/>
              </a:rPr>
              <a:t>biaya</a:t>
            </a:r>
            <a:r>
              <a:rPr lang="en-US" sz="2000" dirty="0">
                <a:latin typeface="Bahnschrift Condensed" panose="020B0502040204020203" pitchFamily="34" charset="0"/>
              </a:rPr>
              <a:t> </a:t>
            </a:r>
            <a:r>
              <a:rPr lang="en-US" sz="2000" dirty="0" err="1">
                <a:latin typeface="Bahnschrift Condensed" panose="020B0502040204020203" pitchFamily="34" charset="0"/>
              </a:rPr>
              <a:t>sewa</a:t>
            </a:r>
            <a:r>
              <a:rPr lang="en-US" sz="2000" dirty="0">
                <a:latin typeface="Bahnschrift Condensed" panose="020B0502040204020203" pitchFamily="34" charset="0"/>
              </a:rPr>
              <a:t> </a:t>
            </a:r>
            <a:r>
              <a:rPr lang="en-US" sz="2000" dirty="0" err="1">
                <a:latin typeface="Bahnschrift Condensed" panose="020B0502040204020203" pitchFamily="34" charset="0"/>
              </a:rPr>
              <a:t>sebesar</a:t>
            </a:r>
            <a:r>
              <a:rPr lang="en-US" sz="2000" dirty="0">
                <a:latin typeface="Bahnschrift Condensed" panose="020B0502040204020203" pitchFamily="34" charset="0"/>
              </a:rPr>
              <a:t> </a:t>
            </a:r>
            <a:r>
              <a:rPr lang="en-US" sz="2000" dirty="0" err="1">
                <a:latin typeface="Bahnschrift Condensed" panose="020B0502040204020203" pitchFamily="34" charset="0"/>
              </a:rPr>
              <a:t>Rp</a:t>
            </a:r>
            <a:r>
              <a:rPr lang="en-US" sz="2000" dirty="0">
                <a:latin typeface="Bahnschrift Condensed" panose="020B0502040204020203" pitchFamily="34" charset="0"/>
              </a:rPr>
              <a:t> 1,323 </a:t>
            </a:r>
            <a:r>
              <a:rPr lang="en-US" sz="2000" dirty="0" err="1">
                <a:latin typeface="Bahnschrift Condensed" panose="020B0502040204020203" pitchFamily="34" charset="0"/>
              </a:rPr>
              <a:t>juta</a:t>
            </a:r>
            <a:r>
              <a:rPr lang="en-US" sz="2000" dirty="0">
                <a:latin typeface="Bahnschrift Condensed" panose="020B0502040204020203" pitchFamily="34" charset="0"/>
              </a:rPr>
              <a:t>. </a:t>
            </a:r>
            <a:r>
              <a:rPr lang="en-US" sz="2000" dirty="0" err="1">
                <a:latin typeface="Bahnschrift Condensed" panose="020B0502040204020203" pitchFamily="34" charset="0"/>
              </a:rPr>
              <a:t>Pembayaran</a:t>
            </a:r>
            <a:r>
              <a:rPr lang="en-US" sz="2000" dirty="0">
                <a:latin typeface="Bahnschrift Condensed" panose="020B0502040204020203" pitchFamily="34" charset="0"/>
              </a:rPr>
              <a:t> </a:t>
            </a:r>
            <a:r>
              <a:rPr lang="en-US" sz="2000" dirty="0" err="1">
                <a:latin typeface="Bahnschrift Condensed" panose="020B0502040204020203" pitchFamily="34" charset="0"/>
              </a:rPr>
              <a:t>dimulai</a:t>
            </a:r>
            <a:r>
              <a:rPr lang="en-US" sz="2000" dirty="0">
                <a:latin typeface="Bahnschrift Condensed" panose="020B0502040204020203" pitchFamily="34" charset="0"/>
              </a:rPr>
              <a:t> pada </a:t>
            </a:r>
            <a:r>
              <a:rPr lang="en-US" sz="2000" dirty="0" err="1">
                <a:latin typeface="Bahnschrift Condensed" panose="020B0502040204020203" pitchFamily="34" charset="0"/>
              </a:rPr>
              <a:t>awal</a:t>
            </a:r>
            <a:r>
              <a:rPr lang="en-US" sz="2000" dirty="0">
                <a:latin typeface="Bahnschrift Condensed" panose="020B0502040204020203" pitchFamily="34" charset="0"/>
              </a:rPr>
              <a:t> </a:t>
            </a:r>
            <a:r>
              <a:rPr lang="en-US" sz="2000" dirty="0" err="1">
                <a:latin typeface="Bahnschrift Condensed" panose="020B0502040204020203" pitchFamily="34" charset="0"/>
              </a:rPr>
              <a:t>tahun</a:t>
            </a:r>
            <a:r>
              <a:rPr lang="en-US" sz="2000" dirty="0">
                <a:latin typeface="Bahnschrift Condensed" panose="020B0502040204020203" pitchFamily="34" charset="0"/>
              </a:rPr>
              <a:t> (</a:t>
            </a:r>
            <a:r>
              <a:rPr lang="en-US" sz="2000" dirty="0" err="1">
                <a:latin typeface="Bahnschrift Condensed" panose="020B0502040204020203" pitchFamily="34" charset="0"/>
              </a:rPr>
              <a:t>tahun</a:t>
            </a:r>
            <a:r>
              <a:rPr lang="en-US" sz="2000" dirty="0">
                <a:latin typeface="Bahnschrift Condensed" panose="020B0502040204020203" pitchFamily="34" charset="0"/>
              </a:rPr>
              <a:t> </a:t>
            </a:r>
            <a:r>
              <a:rPr lang="en-US" sz="2000" dirty="0" err="1">
                <a:latin typeface="Bahnschrift Condensed" panose="020B0502040204020203" pitchFamily="34" charset="0"/>
              </a:rPr>
              <a:t>ke</a:t>
            </a:r>
            <a:r>
              <a:rPr lang="en-US" sz="2000" dirty="0">
                <a:latin typeface="Bahnschrift Condensed" panose="020B0502040204020203" pitchFamily="34" charset="0"/>
              </a:rPr>
              <a:t>- 0). </a:t>
            </a:r>
            <a:r>
              <a:rPr lang="en-US" sz="2000" dirty="0" err="1">
                <a:latin typeface="Bahnschrift Condensed" panose="020B0502040204020203" pitchFamily="34" charset="0"/>
              </a:rPr>
              <a:t>Kemudian</a:t>
            </a:r>
            <a:r>
              <a:rPr lang="en-US" sz="2000" dirty="0">
                <a:latin typeface="Bahnschrift Condensed" panose="020B0502040204020203" pitchFamily="34" charset="0"/>
              </a:rPr>
              <a:t> </a:t>
            </a:r>
            <a:r>
              <a:rPr lang="en-US" sz="2000" dirty="0" err="1">
                <a:latin typeface="Bahnschrift Condensed" panose="020B0502040204020203" pitchFamily="34" charset="0"/>
              </a:rPr>
              <a:t>pembayaran</a:t>
            </a:r>
            <a:r>
              <a:rPr lang="en-US" sz="2000" dirty="0">
                <a:latin typeface="Bahnschrift Condensed" panose="020B0502040204020203" pitchFamily="34" charset="0"/>
              </a:rPr>
              <a:t> </a:t>
            </a:r>
            <a:r>
              <a:rPr lang="en-US" sz="2000" dirty="0" err="1">
                <a:latin typeface="Bahnschrift Condensed" panose="020B0502040204020203" pitchFamily="34" charset="0"/>
              </a:rPr>
              <a:t>dilakukan</a:t>
            </a:r>
            <a:r>
              <a:rPr lang="en-US" sz="2000" dirty="0">
                <a:latin typeface="Bahnschrift Condensed" panose="020B0502040204020203" pitchFamily="34" charset="0"/>
              </a:rPr>
              <a:t> 5 kali. Karena </a:t>
            </a:r>
            <a:r>
              <a:rPr lang="en-US" sz="2000" dirty="0" err="1">
                <a:latin typeface="Bahnschrift Condensed" panose="020B0502040204020203" pitchFamily="34" charset="0"/>
              </a:rPr>
              <a:t>biaya</a:t>
            </a:r>
            <a:r>
              <a:rPr lang="en-US" sz="2000" dirty="0">
                <a:latin typeface="Bahnschrift Condensed" panose="020B0502040204020203" pitchFamily="34" charset="0"/>
              </a:rPr>
              <a:t> </a:t>
            </a:r>
            <a:r>
              <a:rPr lang="en-US" sz="2000" dirty="0" err="1">
                <a:latin typeface="Bahnschrift Condensed" panose="020B0502040204020203" pitchFamily="34" charset="0"/>
              </a:rPr>
              <a:t>sewa</a:t>
            </a:r>
            <a:r>
              <a:rPr lang="en-US" sz="2000" dirty="0">
                <a:latin typeface="Bahnschrift Condensed" panose="020B0502040204020203" pitchFamily="34" charset="0"/>
              </a:rPr>
              <a:t> </a:t>
            </a:r>
            <a:r>
              <a:rPr lang="en-US" sz="2000" dirty="0" err="1">
                <a:latin typeface="Bahnschrift Condensed" panose="020B0502040204020203" pitchFamily="34" charset="0"/>
              </a:rPr>
              <a:t>bisa</a:t>
            </a:r>
            <a:r>
              <a:rPr lang="en-US" sz="2000" dirty="0">
                <a:latin typeface="Bahnschrift Condensed" panose="020B0502040204020203" pitchFamily="34" charset="0"/>
              </a:rPr>
              <a:t> </a:t>
            </a:r>
            <a:r>
              <a:rPr lang="en-US" sz="2000" dirty="0" err="1">
                <a:latin typeface="Bahnschrift Condensed" panose="020B0502040204020203" pitchFamily="34" charset="0"/>
              </a:rPr>
              <a:t>dipakai</a:t>
            </a:r>
            <a:r>
              <a:rPr lang="en-US" sz="2000" dirty="0">
                <a:latin typeface="Bahnschrift Condensed" panose="020B0502040204020203" pitchFamily="34" charset="0"/>
              </a:rPr>
              <a:t> </a:t>
            </a:r>
            <a:r>
              <a:rPr lang="en-US" sz="2000" dirty="0" err="1">
                <a:latin typeface="Bahnschrift Condensed" panose="020B0502040204020203" pitchFamily="34" charset="0"/>
              </a:rPr>
              <a:t>sebagai</a:t>
            </a:r>
            <a:r>
              <a:rPr lang="en-US" sz="2000" dirty="0">
                <a:latin typeface="Bahnschrift Condensed" panose="020B0502040204020203" pitchFamily="34" charset="0"/>
              </a:rPr>
              <a:t> </a:t>
            </a:r>
            <a:r>
              <a:rPr lang="en-US" sz="2000" dirty="0" err="1">
                <a:latin typeface="Bahnschrift Condensed" panose="020B0502040204020203" pitchFamily="34" charset="0"/>
              </a:rPr>
              <a:t>pengurang</a:t>
            </a:r>
            <a:r>
              <a:rPr lang="en-US" sz="2000" dirty="0">
                <a:latin typeface="Bahnschrift Condensed" panose="020B0502040204020203" pitchFamily="34" charset="0"/>
              </a:rPr>
              <a:t> </a:t>
            </a:r>
            <a:r>
              <a:rPr lang="en-US" sz="2000" dirty="0" err="1">
                <a:latin typeface="Bahnschrift Condensed" panose="020B0502040204020203" pitchFamily="34" charset="0"/>
              </a:rPr>
              <a:t>pajak</a:t>
            </a:r>
            <a:r>
              <a:rPr lang="en-US" sz="2000" dirty="0">
                <a:latin typeface="Bahnschrift Condensed" panose="020B0502040204020203" pitchFamily="34" charset="0"/>
              </a:rPr>
              <a:t>, </a:t>
            </a:r>
            <a:r>
              <a:rPr lang="en-US" sz="2000" dirty="0" err="1">
                <a:latin typeface="Bahnschrift Condensed" panose="020B0502040204020203" pitchFamily="34" charset="0"/>
              </a:rPr>
              <a:t>baris</a:t>
            </a:r>
            <a:r>
              <a:rPr lang="en-US" sz="2000" dirty="0">
                <a:latin typeface="Bahnschrift Condensed" panose="020B0502040204020203" pitchFamily="34" charset="0"/>
              </a:rPr>
              <a:t> (2) </a:t>
            </a:r>
            <a:r>
              <a:rPr lang="en-US" sz="2000" dirty="0" err="1">
                <a:latin typeface="Bahnschrift Condensed" panose="020B0502040204020203" pitchFamily="34" charset="0"/>
              </a:rPr>
              <a:t>menunjukkan</a:t>
            </a:r>
            <a:r>
              <a:rPr lang="en-US" sz="2000" dirty="0">
                <a:latin typeface="Bahnschrift Condensed" panose="020B0502040204020203" pitchFamily="34" charset="0"/>
              </a:rPr>
              <a:t> </a:t>
            </a:r>
            <a:r>
              <a:rPr lang="en-US" sz="2000" dirty="0" err="1">
                <a:latin typeface="Bahnschrift Condensed" panose="020B0502040204020203" pitchFamily="34" charset="0"/>
              </a:rPr>
              <a:t>penghematan</a:t>
            </a:r>
            <a:r>
              <a:rPr lang="en-US" sz="2000" dirty="0">
                <a:latin typeface="Bahnschrift Condensed" panose="020B0502040204020203" pitchFamily="34" charset="0"/>
              </a:rPr>
              <a:t> </a:t>
            </a:r>
            <a:r>
              <a:rPr lang="en-US" sz="2000" dirty="0" err="1">
                <a:latin typeface="Bahnschrift Condensed" panose="020B0502040204020203" pitchFamily="34" charset="0"/>
              </a:rPr>
              <a:t>pajak</a:t>
            </a:r>
            <a:r>
              <a:rPr lang="en-US" sz="2000" dirty="0">
                <a:latin typeface="Bahnschrift Condensed" panose="020B0502040204020203" pitchFamily="34" charset="0"/>
              </a:rPr>
              <a:t>. </a:t>
            </a:r>
          </a:p>
          <a:p>
            <a:pPr marL="285750" indent="-285750">
              <a:buFont typeface="Wingdings" panose="05000000000000000000" pitchFamily="2" charset="2"/>
              <a:buChar char="q"/>
            </a:pPr>
            <a:r>
              <a:rPr lang="en-US" sz="2000" dirty="0" err="1">
                <a:latin typeface="Bahnschrift Condensed" panose="020B0502040204020203" pitchFamily="34" charset="0"/>
              </a:rPr>
              <a:t>Penghematan</a:t>
            </a:r>
            <a:r>
              <a:rPr lang="en-US" sz="2000" dirty="0">
                <a:latin typeface="Bahnschrift Condensed" panose="020B0502040204020203" pitchFamily="34" charset="0"/>
              </a:rPr>
              <a:t> </a:t>
            </a:r>
            <a:r>
              <a:rPr lang="en-US" sz="2000" dirty="0" err="1">
                <a:latin typeface="Bahnschrift Condensed" panose="020B0502040204020203" pitchFamily="34" charset="0"/>
              </a:rPr>
              <a:t>pajak</a:t>
            </a:r>
            <a:r>
              <a:rPr lang="en-US" sz="2000" dirty="0">
                <a:latin typeface="Bahnschrift Condensed" panose="020B0502040204020203" pitchFamily="34" charset="0"/>
              </a:rPr>
              <a:t> </a:t>
            </a:r>
            <a:r>
              <a:rPr lang="en-US" sz="2000" dirty="0" err="1">
                <a:latin typeface="Bahnschrift Condensed" panose="020B0502040204020203" pitchFamily="34" charset="0"/>
              </a:rPr>
              <a:t>adalah</a:t>
            </a:r>
            <a:r>
              <a:rPr lang="en-US" sz="2000" dirty="0">
                <a:latin typeface="Bahnschrift Condensed" panose="020B0502040204020203" pitchFamily="34" charset="0"/>
              </a:rPr>
              <a:t> </a:t>
            </a:r>
            <a:r>
              <a:rPr lang="en-US" sz="2000" dirty="0" err="1">
                <a:latin typeface="Bahnschrift Condensed" panose="020B0502040204020203" pitchFamily="34" charset="0"/>
              </a:rPr>
              <a:t>biaya</a:t>
            </a:r>
            <a:r>
              <a:rPr lang="en-US" sz="2000" dirty="0">
                <a:latin typeface="Bahnschrift Condensed" panose="020B0502040204020203" pitchFamily="34" charset="0"/>
              </a:rPr>
              <a:t> </a:t>
            </a:r>
            <a:r>
              <a:rPr lang="en-US" sz="2000" dirty="0" err="1">
                <a:latin typeface="Bahnschrift Condensed" panose="020B0502040204020203" pitchFamily="34" charset="0"/>
              </a:rPr>
              <a:t>sewa</a:t>
            </a:r>
            <a:r>
              <a:rPr lang="en-US" sz="2000" dirty="0">
                <a:latin typeface="Bahnschrift Condensed" panose="020B0502040204020203" pitchFamily="34" charset="0"/>
              </a:rPr>
              <a:t> </a:t>
            </a:r>
            <a:r>
              <a:rPr lang="en-US" sz="2000" dirty="0" err="1">
                <a:latin typeface="Bahnschrift Condensed" panose="020B0502040204020203" pitchFamily="34" charset="0"/>
              </a:rPr>
              <a:t>dikalikan</a:t>
            </a:r>
            <a:r>
              <a:rPr lang="en-US" sz="2000" dirty="0">
                <a:latin typeface="Bahnschrift Condensed" panose="020B0502040204020203" pitchFamily="34" charset="0"/>
              </a:rPr>
              <a:t> </a:t>
            </a:r>
            <a:r>
              <a:rPr lang="en-US" sz="2000" dirty="0" err="1">
                <a:latin typeface="Bahnschrift Condensed" panose="020B0502040204020203" pitchFamily="34" charset="0"/>
              </a:rPr>
              <a:t>dengan</a:t>
            </a:r>
            <a:r>
              <a:rPr lang="en-US" sz="2000" dirty="0">
                <a:latin typeface="Bahnschrift Condensed" panose="020B0502040204020203" pitchFamily="34" charset="0"/>
              </a:rPr>
              <a:t> </a:t>
            </a:r>
            <a:r>
              <a:rPr lang="en-US" sz="2000" dirty="0" err="1">
                <a:latin typeface="Bahnschrift Condensed" panose="020B0502040204020203" pitchFamily="34" charset="0"/>
              </a:rPr>
              <a:t>tingkat</a:t>
            </a:r>
            <a:r>
              <a:rPr lang="en-US" sz="2000" dirty="0">
                <a:latin typeface="Bahnschrift Condensed" panose="020B0502040204020203" pitchFamily="34" charset="0"/>
              </a:rPr>
              <a:t> </a:t>
            </a:r>
            <a:r>
              <a:rPr lang="en-US" sz="2000" dirty="0" err="1">
                <a:latin typeface="Bahnschrift Condensed" panose="020B0502040204020203" pitchFamily="34" charset="0"/>
              </a:rPr>
              <a:t>pajak</a:t>
            </a:r>
            <a:r>
              <a:rPr lang="en-US" sz="2000" dirty="0">
                <a:latin typeface="Bahnschrift Condensed" panose="020B0502040204020203" pitchFamily="34" charset="0"/>
              </a:rPr>
              <a:t> (30%). </a:t>
            </a:r>
            <a:r>
              <a:rPr lang="en-US" sz="2000" dirty="0" err="1">
                <a:latin typeface="Bahnschrift Condensed" panose="020B0502040204020203" pitchFamily="34" charset="0"/>
              </a:rPr>
              <a:t>Baris</a:t>
            </a:r>
            <a:r>
              <a:rPr lang="en-US" sz="2000" dirty="0">
                <a:latin typeface="Bahnschrift Condensed" panose="020B0502040204020203" pitchFamily="34" charset="0"/>
              </a:rPr>
              <a:t> </a:t>
            </a:r>
            <a:r>
              <a:rPr lang="en-US" sz="2000" dirty="0" err="1">
                <a:latin typeface="Bahnschrift Condensed" panose="020B0502040204020203" pitchFamily="34" charset="0"/>
              </a:rPr>
              <a:t>ketiga</a:t>
            </a:r>
            <a:r>
              <a:rPr lang="en-US" sz="2000" dirty="0">
                <a:latin typeface="Bahnschrift Condensed" panose="020B0502040204020203" pitchFamily="34" charset="0"/>
              </a:rPr>
              <a:t> </a:t>
            </a:r>
            <a:r>
              <a:rPr lang="en-US" sz="2000" dirty="0" err="1">
                <a:latin typeface="Bahnschrift Condensed" panose="020B0502040204020203" pitchFamily="34" charset="0"/>
              </a:rPr>
              <a:t>menunjukkan</a:t>
            </a:r>
            <a:r>
              <a:rPr lang="en-US" sz="2000" dirty="0">
                <a:latin typeface="Bahnschrift Condensed" panose="020B0502040204020203" pitchFamily="34" charset="0"/>
              </a:rPr>
              <a:t> </a:t>
            </a:r>
            <a:r>
              <a:rPr lang="en-US" sz="2000" dirty="0" err="1">
                <a:latin typeface="Bahnschrift Condensed" panose="020B0502040204020203" pitchFamily="34" charset="0"/>
              </a:rPr>
              <a:t>biaya</a:t>
            </a:r>
            <a:r>
              <a:rPr lang="en-US" sz="2000" dirty="0">
                <a:latin typeface="Bahnschrift Condensed" panose="020B0502040204020203" pitchFamily="34" charset="0"/>
              </a:rPr>
              <a:t> </a:t>
            </a:r>
            <a:r>
              <a:rPr lang="en-US" sz="2000" dirty="0" err="1">
                <a:latin typeface="Bahnschrift Condensed" panose="020B0502040204020203" pitchFamily="34" charset="0"/>
              </a:rPr>
              <a:t>sewa</a:t>
            </a:r>
            <a:r>
              <a:rPr lang="en-US" sz="2000" dirty="0">
                <a:latin typeface="Bahnschrift Condensed" panose="020B0502040204020203" pitchFamily="34" charset="0"/>
              </a:rPr>
              <a:t> </a:t>
            </a:r>
            <a:r>
              <a:rPr lang="en-US" sz="2000" dirty="0" err="1">
                <a:latin typeface="Bahnschrift Condensed" panose="020B0502040204020203" pitchFamily="34" charset="0"/>
              </a:rPr>
              <a:t>bersih</a:t>
            </a:r>
            <a:r>
              <a:rPr lang="en-US" sz="2000" dirty="0">
                <a:latin typeface="Bahnschrift Condensed" panose="020B0502040204020203" pitchFamily="34" charset="0"/>
              </a:rPr>
              <a:t> </a:t>
            </a:r>
            <a:r>
              <a:rPr lang="en-US" sz="2000" dirty="0" err="1">
                <a:latin typeface="Bahnschrift Condensed" panose="020B0502040204020203" pitchFamily="34" charset="0"/>
              </a:rPr>
              <a:t>yaitu</a:t>
            </a:r>
            <a:r>
              <a:rPr lang="en-US" sz="2000" dirty="0">
                <a:latin typeface="Bahnschrift Condensed" panose="020B0502040204020203" pitchFamily="34" charset="0"/>
              </a:rPr>
              <a:t> </a:t>
            </a:r>
            <a:r>
              <a:rPr lang="en-US" sz="2000" dirty="0" err="1">
                <a:latin typeface="Bahnschrift Condensed" panose="020B0502040204020203" pitchFamily="34" charset="0"/>
              </a:rPr>
              <a:t>biaya</a:t>
            </a:r>
            <a:r>
              <a:rPr lang="en-US" sz="2000" dirty="0">
                <a:latin typeface="Bahnschrift Condensed" panose="020B0502040204020203" pitchFamily="34" charset="0"/>
              </a:rPr>
              <a:t> </a:t>
            </a:r>
            <a:r>
              <a:rPr lang="en-US" sz="2000" dirty="0" err="1">
                <a:latin typeface="Bahnschrift Condensed" panose="020B0502040204020203" pitchFamily="34" charset="0"/>
              </a:rPr>
              <a:t>sewa</a:t>
            </a:r>
            <a:r>
              <a:rPr lang="en-US" sz="2000" dirty="0">
                <a:latin typeface="Bahnschrift Condensed" panose="020B0502040204020203" pitchFamily="34" charset="0"/>
              </a:rPr>
              <a:t> </a:t>
            </a:r>
            <a:r>
              <a:rPr lang="en-US" sz="2000" dirty="0" err="1">
                <a:latin typeface="Bahnschrift Condensed" panose="020B0502040204020203" pitchFamily="34" charset="0"/>
              </a:rPr>
              <a:t>setelah</a:t>
            </a:r>
            <a:r>
              <a:rPr lang="en-US" sz="2000" dirty="0">
                <a:latin typeface="Bahnschrift Condensed" panose="020B0502040204020203" pitchFamily="34" charset="0"/>
              </a:rPr>
              <a:t> </a:t>
            </a:r>
            <a:r>
              <a:rPr lang="en-US" sz="2000" dirty="0" err="1">
                <a:latin typeface="Bahnschrift Condensed" panose="020B0502040204020203" pitchFamily="34" charset="0"/>
              </a:rPr>
              <a:t>dikurangi</a:t>
            </a:r>
            <a:r>
              <a:rPr lang="en-US" sz="2000" dirty="0">
                <a:latin typeface="Bahnschrift Condensed" panose="020B0502040204020203" pitchFamily="34" charset="0"/>
              </a:rPr>
              <a:t> </a:t>
            </a:r>
            <a:r>
              <a:rPr lang="en-US" sz="2000" dirty="0" err="1">
                <a:latin typeface="Bahnschrift Condensed" panose="020B0502040204020203" pitchFamily="34" charset="0"/>
              </a:rPr>
              <a:t>penghematan</a:t>
            </a:r>
            <a:r>
              <a:rPr lang="en-US" sz="2000" dirty="0">
                <a:latin typeface="Bahnschrift Condensed" panose="020B0502040204020203" pitchFamily="34" charset="0"/>
              </a:rPr>
              <a:t> </a:t>
            </a:r>
            <a:r>
              <a:rPr lang="en-US" sz="2000" dirty="0" err="1">
                <a:latin typeface="Bahnschrift Condensed" panose="020B0502040204020203" pitchFamily="34" charset="0"/>
              </a:rPr>
              <a:t>pajak</a:t>
            </a:r>
            <a:r>
              <a:rPr lang="en-US" sz="2000" dirty="0">
                <a:latin typeface="Bahnschrift Condensed" panose="020B0502040204020203" pitchFamily="34" charset="0"/>
              </a:rPr>
              <a:t>.</a:t>
            </a:r>
          </a:p>
          <a:p>
            <a:pPr marL="285750" indent="-285750">
              <a:buFont typeface="Wingdings" panose="05000000000000000000" pitchFamily="2" charset="2"/>
              <a:buChar char="q"/>
            </a:pPr>
            <a:r>
              <a:rPr lang="en-US" sz="2000" dirty="0" err="1">
                <a:latin typeface="Bahnschrift Condensed" panose="020B0502040204020203" pitchFamily="34" charset="0"/>
              </a:rPr>
              <a:t>Baris</a:t>
            </a:r>
            <a:r>
              <a:rPr lang="en-US" sz="2000" dirty="0">
                <a:latin typeface="Bahnschrift Condensed" panose="020B0502040204020203" pitchFamily="34" charset="0"/>
              </a:rPr>
              <a:t> </a:t>
            </a:r>
            <a:r>
              <a:rPr lang="en-US" sz="2000" dirty="0" err="1">
                <a:latin typeface="Bahnschrift Condensed" panose="020B0502040204020203" pitchFamily="34" charset="0"/>
              </a:rPr>
              <a:t>terakhir</a:t>
            </a:r>
            <a:r>
              <a:rPr lang="en-US" sz="2000" dirty="0">
                <a:latin typeface="Bahnschrift Condensed" panose="020B0502040204020203" pitchFamily="34" charset="0"/>
              </a:rPr>
              <a:t> </a:t>
            </a:r>
            <a:r>
              <a:rPr lang="en-US" sz="2000" dirty="0" err="1">
                <a:latin typeface="Bahnschrift Condensed" panose="020B0502040204020203" pitchFamily="34" charset="0"/>
              </a:rPr>
              <a:t>menuunjukkan</a:t>
            </a:r>
            <a:r>
              <a:rPr lang="en-US" sz="2000" dirty="0">
                <a:latin typeface="Bahnschrift Condensed" panose="020B0502040204020203" pitchFamily="34" charset="0"/>
              </a:rPr>
              <a:t> PV </a:t>
            </a:r>
            <a:r>
              <a:rPr lang="en-US" sz="2000" dirty="0" err="1">
                <a:latin typeface="Bahnschrift Condensed" panose="020B0502040204020203" pitchFamily="34" charset="0"/>
              </a:rPr>
              <a:t>biaya</a:t>
            </a:r>
            <a:r>
              <a:rPr lang="en-US" sz="2000" dirty="0">
                <a:latin typeface="Bahnschrift Condensed" panose="020B0502040204020203" pitchFamily="34" charset="0"/>
              </a:rPr>
              <a:t> </a:t>
            </a:r>
            <a:r>
              <a:rPr lang="en-US" sz="2000" dirty="0" err="1">
                <a:latin typeface="Bahnschrift Condensed" panose="020B0502040204020203" pitchFamily="34" charset="0"/>
              </a:rPr>
              <a:t>bersih</a:t>
            </a:r>
            <a:r>
              <a:rPr lang="en-US" sz="2000" dirty="0">
                <a:latin typeface="Bahnschrift Condensed" panose="020B0502040204020203" pitchFamily="34" charset="0"/>
              </a:rPr>
              <a:t> </a:t>
            </a:r>
            <a:r>
              <a:rPr lang="en-US" sz="2000" dirty="0" err="1">
                <a:latin typeface="Bahnschrift Condensed" panose="020B0502040204020203" pitchFamily="34" charset="0"/>
              </a:rPr>
              <a:t>dengan</a:t>
            </a:r>
            <a:r>
              <a:rPr lang="en-US" sz="2000" dirty="0">
                <a:latin typeface="Bahnschrift Condensed" panose="020B0502040204020203" pitchFamily="34" charset="0"/>
              </a:rPr>
              <a:t> </a:t>
            </a:r>
            <a:r>
              <a:rPr lang="en-US" sz="2000" i="1" dirty="0">
                <a:latin typeface="Bahnschrift Condensed" panose="020B0502040204020203" pitchFamily="34" charset="0"/>
              </a:rPr>
              <a:t>discount factor </a:t>
            </a:r>
            <a:r>
              <a:rPr lang="en-US" sz="2000" dirty="0" err="1">
                <a:latin typeface="Bahnschrift Condensed" panose="020B0502040204020203" pitchFamily="34" charset="0"/>
              </a:rPr>
              <a:t>sebesar</a:t>
            </a:r>
            <a:r>
              <a:rPr lang="en-US" sz="2000" dirty="0">
                <a:latin typeface="Bahnschrift Condensed" panose="020B0502040204020203" pitchFamily="34" charset="0"/>
              </a:rPr>
              <a:t> 10%. Total PV </a:t>
            </a:r>
            <a:r>
              <a:rPr lang="en-US" sz="2000" dirty="0" err="1">
                <a:latin typeface="Bahnschrift Condensed" panose="020B0502040204020203" pitchFamily="34" charset="0"/>
              </a:rPr>
              <a:t>biaya</a:t>
            </a:r>
            <a:r>
              <a:rPr lang="en-US" sz="2000" dirty="0">
                <a:latin typeface="Bahnschrift Condensed" panose="020B0502040204020203" pitchFamily="34" charset="0"/>
              </a:rPr>
              <a:t> </a:t>
            </a:r>
            <a:r>
              <a:rPr lang="en-US" sz="2000" dirty="0" err="1">
                <a:latin typeface="Bahnschrift Condensed" panose="020B0502040204020203" pitchFamily="34" charset="0"/>
              </a:rPr>
              <a:t>sewa</a:t>
            </a:r>
            <a:r>
              <a:rPr lang="en-US" sz="2000" dirty="0">
                <a:latin typeface="Bahnschrift Condensed" panose="020B0502040204020203" pitchFamily="34" charset="0"/>
              </a:rPr>
              <a:t> </a:t>
            </a:r>
            <a:r>
              <a:rPr lang="en-US" sz="2000" i="1" dirty="0">
                <a:latin typeface="Bahnschrift Condensed" panose="020B0502040204020203" pitchFamily="34" charset="0"/>
              </a:rPr>
              <a:t>leasing</a:t>
            </a:r>
            <a:r>
              <a:rPr lang="en-US" sz="2000" dirty="0">
                <a:latin typeface="Bahnschrift Condensed" panose="020B0502040204020203" pitchFamily="34" charset="0"/>
              </a:rPr>
              <a:t> </a:t>
            </a:r>
            <a:r>
              <a:rPr lang="en-US" sz="2000" dirty="0" err="1">
                <a:latin typeface="Bahnschrift Condensed" panose="020B0502040204020203" pitchFamily="34" charset="0"/>
              </a:rPr>
              <a:t>bersih</a:t>
            </a:r>
            <a:r>
              <a:rPr lang="en-US" sz="2000" dirty="0">
                <a:latin typeface="Bahnschrift Condensed" panose="020B0502040204020203" pitchFamily="34" charset="0"/>
              </a:rPr>
              <a:t> </a:t>
            </a:r>
            <a:r>
              <a:rPr lang="en-US" sz="2000" dirty="0" err="1">
                <a:latin typeface="Bahnschrift Condensed" panose="020B0502040204020203" pitchFamily="34" charset="0"/>
              </a:rPr>
              <a:t>adalah</a:t>
            </a:r>
            <a:r>
              <a:rPr lang="en-US" sz="2000" dirty="0">
                <a:latin typeface="Bahnschrift Condensed" panose="020B0502040204020203" pitchFamily="34" charset="0"/>
              </a:rPr>
              <a:t> </a:t>
            </a:r>
            <a:r>
              <a:rPr lang="en-US" sz="2000" dirty="0" err="1">
                <a:latin typeface="Bahnschrift Condensed" panose="020B0502040204020203" pitchFamily="34" charset="0"/>
              </a:rPr>
              <a:t>Rp</a:t>
            </a:r>
            <a:r>
              <a:rPr lang="en-US" sz="2000" dirty="0">
                <a:latin typeface="Bahnschrift Condensed" panose="020B0502040204020203" pitchFamily="34" charset="0"/>
              </a:rPr>
              <a:t> 4.013.261,00</a:t>
            </a:r>
          </a:p>
          <a:p>
            <a:pPr marL="285750" indent="-285750">
              <a:buFont typeface="Wingdings" panose="05000000000000000000" pitchFamily="2" charset="2"/>
              <a:buChar char="q"/>
            </a:pPr>
            <a:r>
              <a:rPr lang="en-US" sz="2000" dirty="0" err="1">
                <a:latin typeface="Bahnschrift Condensed" panose="020B0502040204020203" pitchFamily="34" charset="0"/>
              </a:rPr>
              <a:t>Jika</a:t>
            </a:r>
            <a:r>
              <a:rPr lang="en-US" sz="2000" dirty="0">
                <a:latin typeface="Bahnschrift Condensed" panose="020B0502040204020203" pitchFamily="34" charset="0"/>
              </a:rPr>
              <a:t> </a:t>
            </a:r>
            <a:r>
              <a:rPr lang="en-US" sz="2000" dirty="0" err="1">
                <a:latin typeface="Bahnschrift Condensed" panose="020B0502040204020203" pitchFamily="34" charset="0"/>
              </a:rPr>
              <a:t>perusahaan</a:t>
            </a:r>
            <a:r>
              <a:rPr lang="en-US" sz="2000" dirty="0">
                <a:latin typeface="Bahnschrift Condensed" panose="020B0502040204020203" pitchFamily="34" charset="0"/>
              </a:rPr>
              <a:t> </a:t>
            </a:r>
            <a:r>
              <a:rPr lang="en-US" sz="2000" dirty="0" err="1">
                <a:latin typeface="Bahnschrift Condensed" panose="020B0502040204020203" pitchFamily="34" charset="0"/>
              </a:rPr>
              <a:t>menggunakan</a:t>
            </a:r>
            <a:r>
              <a:rPr lang="en-US" sz="2000" dirty="0">
                <a:latin typeface="Bahnschrift Condensed" panose="020B0502040204020203" pitchFamily="34" charset="0"/>
              </a:rPr>
              <a:t> </a:t>
            </a:r>
            <a:r>
              <a:rPr lang="en-US" sz="2000" dirty="0" err="1">
                <a:latin typeface="Bahnschrift Condensed" panose="020B0502040204020203" pitchFamily="34" charset="0"/>
              </a:rPr>
              <a:t>uang</a:t>
            </a:r>
            <a:r>
              <a:rPr lang="en-US" sz="2000" dirty="0">
                <a:latin typeface="Bahnschrift Condensed" panose="020B0502040204020203" pitchFamily="34" charset="0"/>
              </a:rPr>
              <a:t> </a:t>
            </a:r>
            <a:r>
              <a:rPr lang="en-US" sz="2000" dirty="0" err="1">
                <a:latin typeface="Bahnschrift Condensed" panose="020B0502040204020203" pitchFamily="34" charset="0"/>
              </a:rPr>
              <a:t>maka</a:t>
            </a:r>
            <a:r>
              <a:rPr lang="en-US" sz="2000" dirty="0">
                <a:latin typeface="Bahnschrift Condensed" panose="020B0502040204020203" pitchFamily="34" charset="0"/>
              </a:rPr>
              <a:t> </a:t>
            </a:r>
            <a:r>
              <a:rPr lang="en-US" sz="2000" dirty="0" err="1">
                <a:latin typeface="Bahnschrift Condensed" panose="020B0502040204020203" pitchFamily="34" charset="0"/>
              </a:rPr>
              <a:t>kita</a:t>
            </a:r>
            <a:r>
              <a:rPr lang="en-US" sz="2000" dirty="0">
                <a:latin typeface="Bahnschrift Condensed" panose="020B0502040204020203" pitchFamily="34" charset="0"/>
              </a:rPr>
              <a:t> </a:t>
            </a:r>
            <a:r>
              <a:rPr lang="en-US" sz="2000" dirty="0" err="1">
                <a:latin typeface="Bahnschrift Condensed" panose="020B0502040204020203" pitchFamily="34" charset="0"/>
              </a:rPr>
              <a:t>harus</a:t>
            </a:r>
            <a:r>
              <a:rPr lang="en-US" sz="2000" dirty="0">
                <a:latin typeface="Bahnschrift Condensed" panose="020B0502040204020203" pitchFamily="34" charset="0"/>
              </a:rPr>
              <a:t> </a:t>
            </a:r>
            <a:r>
              <a:rPr lang="en-US" sz="2000" dirty="0" err="1">
                <a:latin typeface="Bahnschrift Condensed" panose="020B0502040204020203" pitchFamily="34" charset="0"/>
              </a:rPr>
              <a:t>menghitung</a:t>
            </a:r>
            <a:r>
              <a:rPr lang="en-US" sz="2000" dirty="0">
                <a:latin typeface="Bahnschrift Condensed" panose="020B0502040204020203" pitchFamily="34" charset="0"/>
              </a:rPr>
              <a:t> </a:t>
            </a:r>
            <a:r>
              <a:rPr lang="en-US" sz="2000" dirty="0" err="1">
                <a:latin typeface="Bahnschrift Condensed" panose="020B0502040204020203" pitchFamily="34" charset="0"/>
              </a:rPr>
              <a:t>bunga</a:t>
            </a:r>
            <a:r>
              <a:rPr lang="en-US" sz="2000" dirty="0">
                <a:latin typeface="Bahnschrift Condensed" panose="020B0502040204020203" pitchFamily="34" charset="0"/>
              </a:rPr>
              <a:t> yang </a:t>
            </a:r>
            <a:r>
              <a:rPr lang="en-US" sz="2000" dirty="0" err="1">
                <a:latin typeface="Bahnschrift Condensed" panose="020B0502040204020203" pitchFamily="34" charset="0"/>
              </a:rPr>
              <a:t>dibebankan</a:t>
            </a:r>
            <a:r>
              <a:rPr lang="en-US" sz="2000" dirty="0">
                <a:latin typeface="Bahnschrift Condensed" panose="020B0502040204020203" pitchFamily="34" charset="0"/>
              </a:rPr>
              <a:t> </a:t>
            </a:r>
            <a:r>
              <a:rPr lang="en-US" sz="2000" dirty="0" err="1">
                <a:latin typeface="Bahnschrift Condensed" panose="020B0502040204020203" pitchFamily="34" charset="0"/>
              </a:rPr>
              <a:t>untuk</a:t>
            </a:r>
            <a:r>
              <a:rPr lang="en-US" sz="2000" dirty="0">
                <a:latin typeface="Bahnschrift Condensed" panose="020B0502040204020203" pitchFamily="34" charset="0"/>
              </a:rPr>
              <a:t> </a:t>
            </a:r>
            <a:r>
              <a:rPr lang="en-US" sz="2000" dirty="0" err="1">
                <a:latin typeface="Bahnschrift Condensed" panose="020B0502040204020203" pitchFamily="34" charset="0"/>
              </a:rPr>
              <a:t>setiap</a:t>
            </a:r>
            <a:r>
              <a:rPr lang="en-US" sz="2000" dirty="0">
                <a:latin typeface="Bahnschrift Condensed" panose="020B0502040204020203" pitchFamily="34" charset="0"/>
              </a:rPr>
              <a:t> </a:t>
            </a:r>
            <a:r>
              <a:rPr lang="en-US" sz="2000" dirty="0" err="1">
                <a:latin typeface="Bahnschrift Condensed" panose="020B0502040204020203" pitchFamily="34" charset="0"/>
              </a:rPr>
              <a:t>periodenya</a:t>
            </a:r>
            <a:r>
              <a:rPr lang="en-US" sz="2000" dirty="0">
                <a:latin typeface="Bahnschrift Condensed" panose="020B0502040204020203" pitchFamily="34" charset="0"/>
              </a:rPr>
              <a:t>. Setelah </a:t>
            </a:r>
            <a:r>
              <a:rPr lang="en-US" sz="2000" dirty="0" err="1">
                <a:latin typeface="Bahnschrift Condensed" panose="020B0502040204020203" pitchFamily="34" charset="0"/>
              </a:rPr>
              <a:t>bunga</a:t>
            </a:r>
            <a:r>
              <a:rPr lang="en-US" sz="2000" dirty="0">
                <a:latin typeface="Bahnschrift Condensed" panose="020B0502040204020203" pitchFamily="34" charset="0"/>
              </a:rPr>
              <a:t> </a:t>
            </a:r>
            <a:r>
              <a:rPr lang="en-US" sz="2000" dirty="0" err="1">
                <a:latin typeface="Bahnschrift Condensed" panose="020B0502040204020203" pitchFamily="34" charset="0"/>
              </a:rPr>
              <a:t>bisa</a:t>
            </a:r>
            <a:r>
              <a:rPr lang="en-US" sz="2000" dirty="0">
                <a:latin typeface="Bahnschrift Condensed" panose="020B0502040204020203" pitchFamily="34" charset="0"/>
              </a:rPr>
              <a:t> </a:t>
            </a:r>
            <a:r>
              <a:rPr lang="en-US" sz="2000" dirty="0" err="1">
                <a:latin typeface="Bahnschrift Condensed" panose="020B0502040204020203" pitchFamily="34" charset="0"/>
              </a:rPr>
              <a:t>dihitung</a:t>
            </a:r>
            <a:r>
              <a:rPr lang="en-US" sz="2000" dirty="0">
                <a:latin typeface="Bahnschrift Condensed" panose="020B0502040204020203" pitchFamily="34" charset="0"/>
              </a:rPr>
              <a:t> </a:t>
            </a:r>
            <a:r>
              <a:rPr lang="en-US" sz="2000" dirty="0" err="1">
                <a:latin typeface="Bahnschrift Condensed" panose="020B0502040204020203" pitchFamily="34" charset="0"/>
              </a:rPr>
              <a:t>maka</a:t>
            </a:r>
            <a:r>
              <a:rPr lang="en-US" sz="2000" dirty="0">
                <a:latin typeface="Bahnschrift Condensed" panose="020B0502040204020203" pitchFamily="34" charset="0"/>
              </a:rPr>
              <a:t> </a:t>
            </a:r>
            <a:r>
              <a:rPr lang="en-US" sz="2000" dirty="0" err="1">
                <a:latin typeface="Bahnschrift Condensed" panose="020B0502040204020203" pitchFamily="34" charset="0"/>
              </a:rPr>
              <a:t>kemudian</a:t>
            </a:r>
            <a:r>
              <a:rPr lang="en-US" sz="2000" dirty="0">
                <a:latin typeface="Bahnschrift Condensed" panose="020B0502040204020203" pitchFamily="34" charset="0"/>
              </a:rPr>
              <a:t> </a:t>
            </a:r>
            <a:r>
              <a:rPr lang="en-US" sz="2000" dirty="0" err="1">
                <a:latin typeface="Bahnschrift Condensed" panose="020B0502040204020203" pitchFamily="34" charset="0"/>
              </a:rPr>
              <a:t>menghitung</a:t>
            </a:r>
            <a:r>
              <a:rPr lang="en-US" sz="2000" dirty="0">
                <a:latin typeface="Bahnschrift Condensed" panose="020B0502040204020203" pitchFamily="34" charset="0"/>
              </a:rPr>
              <a:t> </a:t>
            </a:r>
            <a:r>
              <a:rPr lang="en-US" sz="2000" dirty="0" err="1">
                <a:latin typeface="Bahnschrift Condensed" panose="020B0502040204020203" pitchFamily="34" charset="0"/>
              </a:rPr>
              <a:t>penghematan</a:t>
            </a:r>
            <a:r>
              <a:rPr lang="en-US" sz="2000" dirty="0">
                <a:latin typeface="Bahnschrift Condensed" panose="020B0502040204020203" pitchFamily="34" charset="0"/>
              </a:rPr>
              <a:t> </a:t>
            </a:r>
            <a:r>
              <a:rPr lang="en-US" sz="2000" dirty="0" err="1">
                <a:latin typeface="Bahnschrift Condensed" panose="020B0502040204020203" pitchFamily="34" charset="0"/>
              </a:rPr>
              <a:t>pajak</a:t>
            </a:r>
            <a:r>
              <a:rPr lang="en-US" sz="2000" dirty="0">
                <a:latin typeface="Bahnschrift Condensed" panose="020B0502040204020203" pitchFamily="34" charset="0"/>
              </a:rPr>
              <a:t>.</a:t>
            </a:r>
          </a:p>
          <a:p>
            <a:pPr marL="285750" indent="-285750">
              <a:buFont typeface="Wingdings" panose="05000000000000000000" pitchFamily="2" charset="2"/>
              <a:buChar char="q"/>
            </a:pPr>
            <a:r>
              <a:rPr lang="en-US" sz="2000" dirty="0" err="1">
                <a:latin typeface="Bahnschrift Condensed" panose="020B0502040204020203" pitchFamily="34" charset="0"/>
              </a:rPr>
              <a:t>Cicilan</a:t>
            </a:r>
            <a:r>
              <a:rPr lang="en-US" sz="2000" dirty="0">
                <a:latin typeface="Bahnschrift Condensed" panose="020B0502040204020203" pitchFamily="34" charset="0"/>
              </a:rPr>
              <a:t> </a:t>
            </a:r>
            <a:r>
              <a:rPr lang="en-US" sz="2000" dirty="0" err="1">
                <a:latin typeface="Bahnschrift Condensed" panose="020B0502040204020203" pitchFamily="34" charset="0"/>
              </a:rPr>
              <a:t>pinjaman</a:t>
            </a:r>
            <a:r>
              <a:rPr lang="en-US" sz="2000" dirty="0">
                <a:latin typeface="Bahnschrift Condensed" panose="020B0502040204020203" pitchFamily="34" charset="0"/>
              </a:rPr>
              <a:t> per </a:t>
            </a:r>
            <a:r>
              <a:rPr lang="en-US" sz="2000" dirty="0" err="1">
                <a:latin typeface="Bahnschrift Condensed" panose="020B0502040204020203" pitchFamily="34" charset="0"/>
              </a:rPr>
              <a:t>tahun</a:t>
            </a:r>
            <a:r>
              <a:rPr lang="en-US" sz="2000" dirty="0">
                <a:latin typeface="Bahnschrift Condensed" panose="020B0502040204020203" pitchFamily="34" charset="0"/>
              </a:rPr>
              <a:t> </a:t>
            </a:r>
            <a:r>
              <a:rPr lang="en-US" sz="2000" dirty="0" err="1">
                <a:latin typeface="Bahnschrift Condensed" panose="020B0502040204020203" pitchFamily="34" charset="0"/>
              </a:rPr>
              <a:t>untuk</a:t>
            </a:r>
            <a:r>
              <a:rPr lang="en-US" sz="2000" dirty="0">
                <a:latin typeface="Bahnschrift Condensed" panose="020B0502040204020203" pitchFamily="34" charset="0"/>
              </a:rPr>
              <a:t> </a:t>
            </a:r>
            <a:r>
              <a:rPr lang="en-US" sz="2000" dirty="0" err="1">
                <a:latin typeface="Bahnschrift Condensed" panose="020B0502040204020203" pitchFamily="34" charset="0"/>
              </a:rPr>
              <a:t>pinjaman</a:t>
            </a:r>
            <a:r>
              <a:rPr lang="en-US" sz="2000" dirty="0">
                <a:latin typeface="Bahnschrift Condensed" panose="020B0502040204020203" pitchFamily="34" charset="0"/>
              </a:rPr>
              <a:t> </a:t>
            </a:r>
            <a:r>
              <a:rPr lang="en-US" sz="2000" dirty="0" err="1">
                <a:latin typeface="Bahnschrift Condensed" panose="020B0502040204020203" pitchFamily="34" charset="0"/>
              </a:rPr>
              <a:t>adalah</a:t>
            </a:r>
            <a:r>
              <a:rPr lang="en-US" sz="2000" dirty="0">
                <a:latin typeface="Bahnschrift Condensed" panose="020B0502040204020203" pitchFamily="34" charset="0"/>
              </a:rPr>
              <a:t> </a:t>
            </a:r>
            <a:r>
              <a:rPr lang="en-US" sz="2000" dirty="0" err="1">
                <a:latin typeface="Bahnschrift Condensed" panose="020B0502040204020203" pitchFamily="34" charset="0"/>
              </a:rPr>
              <a:t>Rp</a:t>
            </a:r>
            <a:r>
              <a:rPr lang="en-US" sz="2000" dirty="0">
                <a:latin typeface="Bahnschrift Condensed" panose="020B0502040204020203" pitchFamily="34" charset="0"/>
              </a:rPr>
              <a:t> 1.466.432,00. </a:t>
            </a:r>
            <a:r>
              <a:rPr lang="en-US" sz="2000" dirty="0" err="1">
                <a:latin typeface="Bahnschrift Condensed" panose="020B0502040204020203" pitchFamily="34" charset="0"/>
              </a:rPr>
              <a:t>Cicilan</a:t>
            </a:r>
            <a:r>
              <a:rPr lang="en-US" sz="2000" dirty="0">
                <a:latin typeface="Bahnschrift Condensed" panose="020B0502040204020203" pitchFamily="34" charset="0"/>
              </a:rPr>
              <a:t> </a:t>
            </a:r>
            <a:r>
              <a:rPr lang="en-US" sz="2000" dirty="0" err="1">
                <a:latin typeface="Bahnschrift Condensed" panose="020B0502040204020203" pitchFamily="34" charset="0"/>
              </a:rPr>
              <a:t>tersebut</a:t>
            </a:r>
            <a:r>
              <a:rPr lang="en-US" sz="2000" dirty="0">
                <a:latin typeface="Bahnschrift Condensed" panose="020B0502040204020203" pitchFamily="34" charset="0"/>
              </a:rPr>
              <a:t> </a:t>
            </a:r>
            <a:r>
              <a:rPr lang="en-US" sz="2000" dirty="0" err="1">
                <a:latin typeface="Bahnschrift Condensed" panose="020B0502040204020203" pitchFamily="34" charset="0"/>
              </a:rPr>
              <a:t>sebagian</a:t>
            </a:r>
            <a:r>
              <a:rPr lang="en-US" sz="2000" dirty="0">
                <a:latin typeface="Bahnschrift Condensed" panose="020B0502040204020203" pitchFamily="34" charset="0"/>
              </a:rPr>
              <a:t> </a:t>
            </a:r>
            <a:r>
              <a:rPr lang="en-US" sz="2000" dirty="0" err="1">
                <a:latin typeface="Bahnschrift Condensed" panose="020B0502040204020203" pitchFamily="34" charset="0"/>
              </a:rPr>
              <a:t>dipakai</a:t>
            </a:r>
            <a:r>
              <a:rPr lang="en-US" sz="2000" dirty="0">
                <a:latin typeface="Bahnschrift Condensed" panose="020B0502040204020203" pitchFamily="34" charset="0"/>
              </a:rPr>
              <a:t> </a:t>
            </a:r>
            <a:r>
              <a:rPr lang="en-US" sz="2000" dirty="0" err="1">
                <a:latin typeface="Bahnschrift Condensed" panose="020B0502040204020203" pitchFamily="34" charset="0"/>
              </a:rPr>
              <a:t>untuk</a:t>
            </a:r>
            <a:r>
              <a:rPr lang="en-US" sz="2000" dirty="0">
                <a:latin typeface="Bahnschrift Condensed" panose="020B0502040204020203" pitchFamily="34" charset="0"/>
              </a:rPr>
              <a:t> </a:t>
            </a:r>
            <a:r>
              <a:rPr lang="en-US" sz="2000" dirty="0" err="1">
                <a:latin typeface="Bahnschrift Condensed" panose="020B0502040204020203" pitchFamily="34" charset="0"/>
              </a:rPr>
              <a:t>membayar</a:t>
            </a:r>
            <a:r>
              <a:rPr lang="en-US" sz="2000" dirty="0">
                <a:latin typeface="Bahnschrift Condensed" panose="020B0502040204020203" pitchFamily="34" charset="0"/>
              </a:rPr>
              <a:t> utang dan </a:t>
            </a:r>
            <a:r>
              <a:rPr lang="en-US" sz="2000" dirty="0" err="1">
                <a:latin typeface="Bahnschrift Condensed" panose="020B0502040204020203" pitchFamily="34" charset="0"/>
              </a:rPr>
              <a:t>sebagian</a:t>
            </a:r>
            <a:r>
              <a:rPr lang="en-US" sz="2000" dirty="0">
                <a:latin typeface="Bahnschrift Condensed" panose="020B0502040204020203" pitchFamily="34" charset="0"/>
              </a:rPr>
              <a:t> </a:t>
            </a:r>
            <a:r>
              <a:rPr lang="en-US" sz="2000" dirty="0" err="1">
                <a:latin typeface="Bahnschrift Condensed" panose="020B0502040204020203" pitchFamily="34" charset="0"/>
              </a:rPr>
              <a:t>lagi</a:t>
            </a:r>
            <a:r>
              <a:rPr lang="en-US" sz="2000" dirty="0">
                <a:latin typeface="Bahnschrift Condensed" panose="020B0502040204020203" pitchFamily="34" charset="0"/>
              </a:rPr>
              <a:t> </a:t>
            </a:r>
            <a:r>
              <a:rPr lang="en-US" sz="2000" dirty="0" err="1">
                <a:latin typeface="Bahnschrift Condensed" panose="020B0502040204020203" pitchFamily="34" charset="0"/>
              </a:rPr>
              <a:t>untuk</a:t>
            </a:r>
            <a:r>
              <a:rPr lang="en-US" sz="2000" dirty="0">
                <a:latin typeface="Bahnschrift Condensed" panose="020B0502040204020203" pitchFamily="34" charset="0"/>
              </a:rPr>
              <a:t> </a:t>
            </a:r>
            <a:r>
              <a:rPr lang="en-US" sz="2000" dirty="0" err="1">
                <a:latin typeface="Bahnschrift Condensed" panose="020B0502040204020203" pitchFamily="34" charset="0"/>
              </a:rPr>
              <a:t>membayar</a:t>
            </a:r>
            <a:r>
              <a:rPr lang="en-US" sz="2000" dirty="0">
                <a:latin typeface="Bahnschrift Condensed" panose="020B0502040204020203" pitchFamily="34" charset="0"/>
              </a:rPr>
              <a:t> </a:t>
            </a:r>
            <a:r>
              <a:rPr lang="en-US" sz="2000" dirty="0" err="1">
                <a:latin typeface="Bahnschrift Condensed" panose="020B0502040204020203" pitchFamily="34" charset="0"/>
              </a:rPr>
              <a:t>cicilan</a:t>
            </a:r>
            <a:r>
              <a:rPr lang="en-US" sz="2000" dirty="0">
                <a:latin typeface="Bahnschrift Condensed" panose="020B0502040204020203" pitchFamily="34" charset="0"/>
              </a:rPr>
              <a:t> </a:t>
            </a:r>
            <a:r>
              <a:rPr lang="en-US" sz="2000" dirty="0" err="1">
                <a:latin typeface="Bahnschrift Condensed" panose="020B0502040204020203" pitchFamily="34" charset="0"/>
              </a:rPr>
              <a:t>pokok</a:t>
            </a:r>
            <a:r>
              <a:rPr lang="en-US" sz="2000" dirty="0">
                <a:latin typeface="Bahnschrift Condensed" panose="020B0502040204020203" pitchFamily="34" charset="0"/>
              </a:rPr>
              <a:t> </a:t>
            </a:r>
            <a:r>
              <a:rPr lang="en-US" sz="2000" dirty="0" err="1">
                <a:latin typeface="Bahnschrift Condensed" panose="020B0502040204020203" pitchFamily="34" charset="0"/>
              </a:rPr>
              <a:t>pinajamn</a:t>
            </a:r>
            <a:endParaRPr lang="en-US" sz="2000" dirty="0">
              <a:latin typeface="Bahnschrift Condensed" panose="020B0502040204020203" pitchFamily="34" charset="0"/>
            </a:endParaRPr>
          </a:p>
          <a:p>
            <a:endParaRPr lang="en-US" sz="2000" dirty="0">
              <a:latin typeface="Bahnschrift Condensed" panose="020B0502040204020203" pitchFamily="34" charset="0"/>
            </a:endParaRPr>
          </a:p>
        </p:txBody>
      </p:sp>
      <p:sp>
        <p:nvSpPr>
          <p:cNvPr id="6" name="Slide Number Placeholder 5">
            <a:extLst>
              <a:ext uri="{FF2B5EF4-FFF2-40B4-BE49-F238E27FC236}">
                <a16:creationId xmlns:a16="http://schemas.microsoft.com/office/drawing/2014/main" xmlns="" id="{739761A9-1600-400B-A1B9-684805E22C72}"/>
              </a:ext>
            </a:extLst>
          </p:cNvPr>
          <p:cNvSpPr>
            <a:spLocks noGrp="1"/>
          </p:cNvSpPr>
          <p:nvPr>
            <p:ph type="sldNum" sz="quarter" idx="12"/>
          </p:nvPr>
        </p:nvSpPr>
        <p:spPr/>
        <p:txBody>
          <a:bodyPr/>
          <a:lstStyle/>
          <a:p>
            <a:fld id="{B38049E5-7B53-4E85-8972-7D6C4BCE5BB9}" type="slidenum">
              <a:rPr lang="en-US" noProof="0" smtClean="0"/>
              <a:t>6</a:t>
            </a:fld>
            <a:endParaRPr lang="en-US" noProof="0" dirty="0"/>
          </a:p>
        </p:txBody>
      </p:sp>
    </p:spTree>
    <p:extLst>
      <p:ext uri="{BB962C8B-B14F-4D97-AF65-F5344CB8AC3E}">
        <p14:creationId xmlns:p14="http://schemas.microsoft.com/office/powerpoint/2010/main" val="1254457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BB8A10-8551-491F-85CB-A525F28D55D8}"/>
              </a:ext>
            </a:extLst>
          </p:cNvPr>
          <p:cNvSpPr txBox="1">
            <a:spLocks/>
          </p:cNvSpPr>
          <p:nvPr/>
        </p:nvSpPr>
        <p:spPr>
          <a:xfrm>
            <a:off x="1007089" y="167003"/>
            <a:ext cx="6708941" cy="473077"/>
          </a:xfrm>
          <a:prstGeom prst="rect">
            <a:avLst/>
          </a:prstGeom>
        </p:spPr>
        <p:txBody>
          <a:bodyPr vert="horz" lIns="91440" tIns="45720" rIns="91440" bIns="45720" rtlCol="0" anchor="ctr">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sz="2000" dirty="0" err="1">
                <a:solidFill>
                  <a:srgbClr val="FF0000"/>
                </a:solidFill>
                <a:latin typeface="Bahnschrift Condensed" panose="020B0502040204020203" pitchFamily="34" charset="0"/>
              </a:rPr>
              <a:t>Tabel</a:t>
            </a:r>
            <a:r>
              <a:rPr lang="en-US" sz="2000" dirty="0">
                <a:solidFill>
                  <a:srgbClr val="FF0000"/>
                </a:solidFill>
                <a:latin typeface="Bahnschrift Condensed" panose="020B0502040204020203" pitchFamily="34" charset="0"/>
              </a:rPr>
              <a:t> 3. </a:t>
            </a:r>
            <a:r>
              <a:rPr lang="en-US" sz="2000" dirty="0" err="1">
                <a:solidFill>
                  <a:srgbClr val="FF0000"/>
                </a:solidFill>
                <a:latin typeface="Bahnschrift Condensed" panose="020B0502040204020203" pitchFamily="34" charset="0"/>
              </a:rPr>
              <a:t>Alokasi</a:t>
            </a:r>
            <a:r>
              <a:rPr lang="en-US" sz="2000" dirty="0">
                <a:solidFill>
                  <a:srgbClr val="FF0000"/>
                </a:solidFill>
                <a:latin typeface="Bahnschrift Condensed" panose="020B0502040204020203" pitchFamily="34" charset="0"/>
              </a:rPr>
              <a:t> </a:t>
            </a:r>
            <a:r>
              <a:rPr lang="en-US" sz="2000" dirty="0" err="1">
                <a:solidFill>
                  <a:srgbClr val="FF0000"/>
                </a:solidFill>
                <a:latin typeface="Bahnschrift Condensed" panose="020B0502040204020203" pitchFamily="34" charset="0"/>
              </a:rPr>
              <a:t>Amortisasi</a:t>
            </a:r>
            <a:r>
              <a:rPr lang="en-US" sz="2000" dirty="0">
                <a:solidFill>
                  <a:srgbClr val="FF0000"/>
                </a:solidFill>
                <a:latin typeface="Bahnschrift Condensed" panose="020B0502040204020203" pitchFamily="34" charset="0"/>
              </a:rPr>
              <a:t> </a:t>
            </a:r>
            <a:r>
              <a:rPr lang="en-US" sz="2000" dirty="0" err="1">
                <a:solidFill>
                  <a:srgbClr val="FF0000"/>
                </a:solidFill>
                <a:latin typeface="Bahnschrift Condensed" panose="020B0502040204020203" pitchFamily="34" charset="0"/>
              </a:rPr>
              <a:t>Pelunasan</a:t>
            </a:r>
            <a:r>
              <a:rPr lang="en-US" sz="2000" dirty="0">
                <a:solidFill>
                  <a:srgbClr val="FF0000"/>
                </a:solidFill>
                <a:latin typeface="Bahnschrift Condensed" panose="020B0502040204020203" pitchFamily="34" charset="0"/>
              </a:rPr>
              <a:t> </a:t>
            </a:r>
            <a:r>
              <a:rPr lang="en-US" sz="2000" dirty="0" err="1">
                <a:solidFill>
                  <a:srgbClr val="FF0000"/>
                </a:solidFill>
                <a:latin typeface="Bahnschrift Condensed" panose="020B0502040204020203" pitchFamily="34" charset="0"/>
              </a:rPr>
              <a:t>Piutang</a:t>
            </a:r>
            <a:endParaRPr lang="en-US" sz="2000" dirty="0">
              <a:solidFill>
                <a:srgbClr val="FF0000"/>
              </a:solidFill>
              <a:latin typeface="Bahnschrift Condensed" panose="020B0502040204020203" pitchFamily="34" charset="0"/>
            </a:endParaRPr>
          </a:p>
        </p:txBody>
      </p:sp>
      <p:graphicFrame>
        <p:nvGraphicFramePr>
          <p:cNvPr id="3" name="Table 3">
            <a:extLst>
              <a:ext uri="{FF2B5EF4-FFF2-40B4-BE49-F238E27FC236}">
                <a16:creationId xmlns:a16="http://schemas.microsoft.com/office/drawing/2014/main" xmlns="" id="{3126A75A-9912-418D-9125-1D64B451680E}"/>
              </a:ext>
            </a:extLst>
          </p:cNvPr>
          <p:cNvGraphicFramePr>
            <a:graphicFrameLocks noGrp="1"/>
          </p:cNvGraphicFramePr>
          <p:nvPr>
            <p:extLst>
              <p:ext uri="{D42A27DB-BD31-4B8C-83A1-F6EECF244321}">
                <p14:modId xmlns:p14="http://schemas.microsoft.com/office/powerpoint/2010/main" val="3955575463"/>
              </p:ext>
            </p:extLst>
          </p:nvPr>
        </p:nvGraphicFramePr>
        <p:xfrm>
          <a:off x="1085583" y="640080"/>
          <a:ext cx="9013457" cy="3090232"/>
        </p:xfrm>
        <a:graphic>
          <a:graphicData uri="http://schemas.openxmlformats.org/drawingml/2006/table">
            <a:tbl>
              <a:tblPr firstRow="1" bandRow="1">
                <a:tableStyleId>{BDBED569-4797-4DF1-A0F4-6AAB3CD982D8}</a:tableStyleId>
              </a:tblPr>
              <a:tblGrid>
                <a:gridCol w="1048074">
                  <a:extLst>
                    <a:ext uri="{9D8B030D-6E8A-4147-A177-3AD203B41FA5}">
                      <a16:colId xmlns:a16="http://schemas.microsoft.com/office/drawing/2014/main" xmlns="" val="2056726303"/>
                    </a:ext>
                  </a:extLst>
                </a:gridCol>
                <a:gridCol w="1323888">
                  <a:extLst>
                    <a:ext uri="{9D8B030D-6E8A-4147-A177-3AD203B41FA5}">
                      <a16:colId xmlns:a16="http://schemas.microsoft.com/office/drawing/2014/main" xmlns="" val="1928375064"/>
                    </a:ext>
                  </a:extLst>
                </a:gridCol>
                <a:gridCol w="2057210">
                  <a:extLst>
                    <a:ext uri="{9D8B030D-6E8A-4147-A177-3AD203B41FA5}">
                      <a16:colId xmlns:a16="http://schemas.microsoft.com/office/drawing/2014/main" xmlns="" val="1677421723"/>
                    </a:ext>
                  </a:extLst>
                </a:gridCol>
                <a:gridCol w="1447669">
                  <a:extLst>
                    <a:ext uri="{9D8B030D-6E8A-4147-A177-3AD203B41FA5}">
                      <a16:colId xmlns:a16="http://schemas.microsoft.com/office/drawing/2014/main" xmlns="" val="4025990135"/>
                    </a:ext>
                  </a:extLst>
                </a:gridCol>
                <a:gridCol w="3136616">
                  <a:extLst>
                    <a:ext uri="{9D8B030D-6E8A-4147-A177-3AD203B41FA5}">
                      <a16:colId xmlns:a16="http://schemas.microsoft.com/office/drawing/2014/main" xmlns="" val="2735258019"/>
                    </a:ext>
                  </a:extLst>
                </a:gridCol>
              </a:tblGrid>
              <a:tr h="910574">
                <a:tc>
                  <a:txBody>
                    <a:bodyPr/>
                    <a:lstStyle/>
                    <a:p>
                      <a:pPr algn="ctr"/>
                      <a:r>
                        <a:rPr lang="en-US" sz="1800" dirty="0" err="1">
                          <a:latin typeface="Bahnschrift Condensed" panose="020B0502040204020203" pitchFamily="34" charset="0"/>
                        </a:rPr>
                        <a:t>Tahun</a:t>
                      </a:r>
                      <a:endParaRPr lang="en-ID" sz="1800" dirty="0">
                        <a:latin typeface="Bahnschrift Condensed" panose="020B0502040204020203" pitchFamily="34" charset="0"/>
                      </a:endParaRPr>
                    </a:p>
                  </a:txBody>
                  <a:tcPr/>
                </a:tc>
                <a:tc>
                  <a:txBody>
                    <a:bodyPr/>
                    <a:lstStyle/>
                    <a:p>
                      <a:pPr algn="ctr"/>
                      <a:r>
                        <a:rPr lang="en-US" sz="1800" dirty="0" err="1">
                          <a:latin typeface="Bahnschrift Condensed" panose="020B0502040204020203" pitchFamily="34" charset="0"/>
                        </a:rPr>
                        <a:t>Cicilan</a:t>
                      </a:r>
                      <a:r>
                        <a:rPr lang="en-US" sz="1800" dirty="0">
                          <a:latin typeface="Bahnschrift Condensed" panose="020B0502040204020203" pitchFamily="34" charset="0"/>
                        </a:rPr>
                        <a:t> </a:t>
                      </a:r>
                    </a:p>
                    <a:p>
                      <a:pPr algn="ctr"/>
                      <a:r>
                        <a:rPr lang="en-US" sz="1800" dirty="0">
                          <a:latin typeface="Bahnschrift Condensed" panose="020B0502040204020203" pitchFamily="34" charset="0"/>
                        </a:rPr>
                        <a:t>per </a:t>
                      </a:r>
                      <a:r>
                        <a:rPr lang="en-US" sz="1800" dirty="0" err="1">
                          <a:latin typeface="Bahnschrift Condensed" panose="020B0502040204020203" pitchFamily="34" charset="0"/>
                        </a:rPr>
                        <a:t>tahun</a:t>
                      </a:r>
                      <a:endParaRPr lang="en-US" sz="1800" dirty="0">
                        <a:latin typeface="Bahnschrift Condensed" panose="020B0502040204020203" pitchFamily="34" charset="0"/>
                      </a:endParaRPr>
                    </a:p>
                    <a:p>
                      <a:pPr algn="ctr"/>
                      <a:r>
                        <a:rPr lang="en-US" sz="1800" dirty="0">
                          <a:latin typeface="Bahnschrift Condensed" panose="020B0502040204020203" pitchFamily="34" charset="0"/>
                        </a:rPr>
                        <a:t>(1)</a:t>
                      </a:r>
                      <a:endParaRPr lang="en-ID" sz="1800" dirty="0">
                        <a:latin typeface="Bahnschrift Condensed" panose="020B0502040204020203" pitchFamily="34" charset="0"/>
                      </a:endParaRPr>
                    </a:p>
                  </a:txBody>
                  <a:tcPr/>
                </a:tc>
                <a:tc>
                  <a:txBody>
                    <a:bodyPr/>
                    <a:lstStyle/>
                    <a:p>
                      <a:pPr algn="ctr"/>
                      <a:r>
                        <a:rPr lang="en-US" sz="1800" dirty="0" err="1">
                          <a:latin typeface="Bahnschrift Condensed" panose="020B0502040204020203" pitchFamily="34" charset="0"/>
                        </a:rPr>
                        <a:t>Saldo</a:t>
                      </a:r>
                      <a:r>
                        <a:rPr lang="en-US" sz="1800" dirty="0">
                          <a:latin typeface="Bahnschrift Condensed" panose="020B0502040204020203" pitchFamily="34" charset="0"/>
                        </a:rPr>
                        <a:t> </a:t>
                      </a:r>
                      <a:r>
                        <a:rPr lang="en-US" sz="1800" dirty="0" err="1">
                          <a:latin typeface="Bahnschrift Condensed" panose="020B0502040204020203" pitchFamily="34" charset="0"/>
                        </a:rPr>
                        <a:t>Pinjaman</a:t>
                      </a:r>
                      <a:r>
                        <a:rPr lang="en-US" sz="1800" dirty="0">
                          <a:latin typeface="Bahnschrift Condensed" panose="020B0502040204020203" pitchFamily="34" charset="0"/>
                        </a:rPr>
                        <a:t> </a:t>
                      </a:r>
                    </a:p>
                    <a:p>
                      <a:pPr algn="ctr"/>
                      <a:r>
                        <a:rPr lang="en-US" sz="1800" dirty="0" err="1">
                          <a:latin typeface="Bahnschrift Condensed" panose="020B0502040204020203" pitchFamily="34" charset="0"/>
                        </a:rPr>
                        <a:t>Akhir</a:t>
                      </a:r>
                      <a:r>
                        <a:rPr lang="en-US" sz="1800" dirty="0">
                          <a:latin typeface="Bahnschrift Condensed" panose="020B0502040204020203" pitchFamily="34" charset="0"/>
                        </a:rPr>
                        <a:t> </a:t>
                      </a:r>
                      <a:r>
                        <a:rPr lang="en-US" sz="1800" dirty="0" err="1">
                          <a:latin typeface="Bahnschrift Condensed" panose="020B0502040204020203" pitchFamily="34" charset="0"/>
                        </a:rPr>
                        <a:t>Tahun</a:t>
                      </a:r>
                      <a:endParaRPr lang="en-US" sz="1800" dirty="0">
                        <a:latin typeface="Bahnschrift Condensed" panose="020B0502040204020203" pitchFamily="34" charset="0"/>
                      </a:endParaRPr>
                    </a:p>
                    <a:p>
                      <a:pPr algn="ctr"/>
                      <a:r>
                        <a:rPr lang="en-US" sz="1800" dirty="0">
                          <a:latin typeface="Bahnschrift Condensed" panose="020B0502040204020203" pitchFamily="34" charset="0"/>
                        </a:rPr>
                        <a:t>(2)</a:t>
                      </a:r>
                      <a:endParaRPr lang="en-ID" sz="1800" dirty="0">
                        <a:latin typeface="Bahnschrift Condensed" panose="020B0502040204020203" pitchFamily="34" charset="0"/>
                      </a:endParaRPr>
                    </a:p>
                  </a:txBody>
                  <a:tcPr/>
                </a:tc>
                <a:tc>
                  <a:txBody>
                    <a:bodyPr/>
                    <a:lstStyle/>
                    <a:p>
                      <a:pPr algn="ctr"/>
                      <a:r>
                        <a:rPr lang="en-US" sz="1800" dirty="0" err="1">
                          <a:latin typeface="Bahnschrift Condensed" panose="020B0502040204020203" pitchFamily="34" charset="0"/>
                        </a:rPr>
                        <a:t>Bunga</a:t>
                      </a:r>
                      <a:endParaRPr lang="en-US" sz="1800" dirty="0">
                        <a:latin typeface="Bahnschrift Condensed" panose="020B0502040204020203" pitchFamily="34" charset="0"/>
                      </a:endParaRPr>
                    </a:p>
                    <a:p>
                      <a:pPr algn="ctr"/>
                      <a:r>
                        <a:rPr lang="en-US" sz="1800" dirty="0">
                          <a:latin typeface="Bahnschrift Condensed" panose="020B0502040204020203" pitchFamily="34" charset="0"/>
                        </a:rPr>
                        <a:t>(3)</a:t>
                      </a:r>
                      <a:endParaRPr lang="en-ID" sz="1800" dirty="0">
                        <a:latin typeface="Bahnschrift Condensed" panose="020B0502040204020203" pitchFamily="34" charset="0"/>
                      </a:endParaRPr>
                    </a:p>
                  </a:txBody>
                  <a:tcPr/>
                </a:tc>
                <a:tc>
                  <a:txBody>
                    <a:bodyPr/>
                    <a:lstStyle/>
                    <a:p>
                      <a:pPr algn="ctr"/>
                      <a:r>
                        <a:rPr lang="en-US" sz="1800" dirty="0" err="1">
                          <a:latin typeface="Bahnschrift Condensed" panose="020B0502040204020203" pitchFamily="34" charset="0"/>
                        </a:rPr>
                        <a:t>Alokasi</a:t>
                      </a:r>
                      <a:r>
                        <a:rPr lang="en-US" sz="1800" dirty="0">
                          <a:latin typeface="Bahnschrift Condensed" panose="020B0502040204020203" pitchFamily="34" charset="0"/>
                        </a:rPr>
                        <a:t> </a:t>
                      </a:r>
                      <a:r>
                        <a:rPr lang="en-US" sz="1800" dirty="0" err="1">
                          <a:latin typeface="Bahnschrift Condensed" panose="020B0502040204020203" pitchFamily="34" charset="0"/>
                        </a:rPr>
                        <a:t>untuk</a:t>
                      </a:r>
                      <a:endParaRPr lang="en-US" sz="1800" dirty="0">
                        <a:latin typeface="Bahnschrift Condensed" panose="020B0502040204020203" pitchFamily="34" charset="0"/>
                      </a:endParaRPr>
                    </a:p>
                    <a:p>
                      <a:pPr algn="ctr"/>
                      <a:r>
                        <a:rPr lang="en-US" sz="1800" dirty="0" err="1">
                          <a:latin typeface="Bahnschrift Condensed" panose="020B0502040204020203" pitchFamily="34" charset="0"/>
                        </a:rPr>
                        <a:t>Cicilan</a:t>
                      </a:r>
                      <a:r>
                        <a:rPr lang="en-US" sz="1800" dirty="0">
                          <a:latin typeface="Bahnschrift Condensed" panose="020B0502040204020203" pitchFamily="34" charset="0"/>
                        </a:rPr>
                        <a:t> </a:t>
                      </a:r>
                      <a:r>
                        <a:rPr lang="en-US" sz="1800" dirty="0" err="1">
                          <a:latin typeface="Bahnschrift Condensed" panose="020B0502040204020203" pitchFamily="34" charset="0"/>
                        </a:rPr>
                        <a:t>Pinjaman</a:t>
                      </a:r>
                      <a:endParaRPr lang="en-US" sz="1800" dirty="0">
                        <a:latin typeface="Bahnschrift Condensed" panose="020B0502040204020203" pitchFamily="34" charset="0"/>
                      </a:endParaRPr>
                    </a:p>
                    <a:p>
                      <a:pPr algn="ctr"/>
                      <a:r>
                        <a:rPr lang="en-US" sz="1800" dirty="0">
                          <a:latin typeface="Bahnschrift Condensed" panose="020B0502040204020203" pitchFamily="34" charset="0"/>
                        </a:rPr>
                        <a:t>(4)</a:t>
                      </a:r>
                      <a:endParaRPr lang="en-ID" sz="1800" dirty="0">
                        <a:latin typeface="Bahnschrift Condensed" panose="020B0502040204020203" pitchFamily="34" charset="0"/>
                      </a:endParaRPr>
                    </a:p>
                  </a:txBody>
                  <a:tcPr/>
                </a:tc>
                <a:extLst>
                  <a:ext uri="{0D108BD9-81ED-4DB2-BD59-A6C34878D82A}">
                    <a16:rowId xmlns:a16="http://schemas.microsoft.com/office/drawing/2014/main" xmlns="" val="2179994879"/>
                  </a:ext>
                </a:extLst>
              </a:tr>
              <a:tr h="1751104">
                <a:tc>
                  <a:txBody>
                    <a:bodyPr/>
                    <a:lstStyle/>
                    <a:p>
                      <a:pPr algn="ctr"/>
                      <a:r>
                        <a:rPr lang="en-US" sz="1800" dirty="0">
                          <a:latin typeface="Bahnschrift Condensed" panose="020B0502040204020203" pitchFamily="34" charset="0"/>
                        </a:rPr>
                        <a:t>0</a:t>
                      </a:r>
                    </a:p>
                    <a:p>
                      <a:pPr algn="ctr"/>
                      <a:r>
                        <a:rPr lang="en-US" sz="1800" dirty="0">
                          <a:latin typeface="Bahnschrift Condensed" panose="020B0502040204020203" pitchFamily="34" charset="0"/>
                        </a:rPr>
                        <a:t>1</a:t>
                      </a:r>
                    </a:p>
                    <a:p>
                      <a:pPr algn="ctr"/>
                      <a:r>
                        <a:rPr lang="en-US" sz="1800" dirty="0">
                          <a:latin typeface="Bahnschrift Condensed" panose="020B0502040204020203" pitchFamily="34" charset="0"/>
                        </a:rPr>
                        <a:t>2</a:t>
                      </a:r>
                    </a:p>
                    <a:p>
                      <a:pPr algn="ctr"/>
                      <a:r>
                        <a:rPr lang="en-US" sz="1800" dirty="0">
                          <a:latin typeface="Bahnschrift Condensed" panose="020B0502040204020203" pitchFamily="34" charset="0"/>
                        </a:rPr>
                        <a:t>3</a:t>
                      </a:r>
                    </a:p>
                    <a:p>
                      <a:pPr algn="ctr"/>
                      <a:r>
                        <a:rPr lang="en-US" sz="1800" dirty="0">
                          <a:latin typeface="Bahnschrift Condensed" panose="020B0502040204020203" pitchFamily="34" charset="0"/>
                        </a:rPr>
                        <a:t>4</a:t>
                      </a:r>
                    </a:p>
                    <a:p>
                      <a:pPr algn="ctr"/>
                      <a:r>
                        <a:rPr lang="en-US" sz="1800" dirty="0">
                          <a:latin typeface="Bahnschrift Condensed" panose="020B0502040204020203" pitchFamily="34" charset="0"/>
                        </a:rPr>
                        <a:t>5</a:t>
                      </a:r>
                      <a:endParaRPr lang="en-ID" sz="1800" dirty="0">
                        <a:latin typeface="Bahnschrift Condensed" panose="020B0502040204020203" pitchFamily="34" charset="0"/>
                      </a:endParaRPr>
                    </a:p>
                  </a:txBody>
                  <a:tcPr/>
                </a:tc>
                <a:tc>
                  <a:txBody>
                    <a:bodyPr/>
                    <a:lstStyle/>
                    <a:p>
                      <a:pPr algn="r"/>
                      <a:endParaRPr lang="en-US" sz="1800" dirty="0">
                        <a:latin typeface="Bahnschrift Condensed" panose="020B0502040204020203" pitchFamily="34" charset="0"/>
                      </a:endParaRPr>
                    </a:p>
                    <a:p>
                      <a:pPr algn="r"/>
                      <a:r>
                        <a:rPr lang="en-ID" sz="1800" dirty="0">
                          <a:latin typeface="Bahnschrift Condensed" panose="020B0502040204020203" pitchFamily="34" charset="0"/>
                        </a:rPr>
                        <a:t>1.466.432</a:t>
                      </a:r>
                    </a:p>
                    <a:p>
                      <a:pPr marL="0" marR="0" lvl="0" indent="0" algn="r" defTabSz="914400" rtl="0" eaLnBrk="1" fontAlgn="auto" latinLnBrk="0" hangingPunct="1">
                        <a:lnSpc>
                          <a:spcPct val="100000"/>
                        </a:lnSpc>
                        <a:spcBef>
                          <a:spcPts val="0"/>
                        </a:spcBef>
                        <a:spcAft>
                          <a:spcPts val="0"/>
                        </a:spcAft>
                        <a:buClrTx/>
                        <a:buSzTx/>
                        <a:buFontTx/>
                        <a:buNone/>
                        <a:tabLst/>
                        <a:defRPr/>
                      </a:pPr>
                      <a:r>
                        <a:rPr lang="en-ID" sz="1800" dirty="0">
                          <a:latin typeface="Bahnschrift Condensed" panose="020B0502040204020203" pitchFamily="34" charset="0"/>
                        </a:rPr>
                        <a:t>1.466.432</a:t>
                      </a:r>
                    </a:p>
                    <a:p>
                      <a:pPr marL="0" marR="0" lvl="0" indent="0" algn="r" defTabSz="914400" rtl="0" eaLnBrk="1" fontAlgn="auto" latinLnBrk="0" hangingPunct="1">
                        <a:lnSpc>
                          <a:spcPct val="100000"/>
                        </a:lnSpc>
                        <a:spcBef>
                          <a:spcPts val="0"/>
                        </a:spcBef>
                        <a:spcAft>
                          <a:spcPts val="0"/>
                        </a:spcAft>
                        <a:buClrTx/>
                        <a:buSzTx/>
                        <a:buFontTx/>
                        <a:buNone/>
                        <a:tabLst/>
                        <a:defRPr/>
                      </a:pPr>
                      <a:r>
                        <a:rPr lang="en-ID" sz="1800" dirty="0">
                          <a:latin typeface="Bahnschrift Condensed" panose="020B0502040204020203" pitchFamily="34" charset="0"/>
                        </a:rPr>
                        <a:t>1.466.432</a:t>
                      </a:r>
                    </a:p>
                    <a:p>
                      <a:pPr marL="0" marR="0" lvl="0" indent="0" algn="r" defTabSz="914400" rtl="0" eaLnBrk="1" fontAlgn="auto" latinLnBrk="0" hangingPunct="1">
                        <a:lnSpc>
                          <a:spcPct val="100000"/>
                        </a:lnSpc>
                        <a:spcBef>
                          <a:spcPts val="0"/>
                        </a:spcBef>
                        <a:spcAft>
                          <a:spcPts val="0"/>
                        </a:spcAft>
                        <a:buClrTx/>
                        <a:buSzTx/>
                        <a:buFontTx/>
                        <a:buNone/>
                        <a:tabLst/>
                        <a:defRPr/>
                      </a:pPr>
                      <a:r>
                        <a:rPr lang="en-ID" sz="1800" dirty="0">
                          <a:latin typeface="Bahnschrift Condensed" panose="020B0502040204020203" pitchFamily="34" charset="0"/>
                        </a:rPr>
                        <a:t>1.466.432</a:t>
                      </a:r>
                    </a:p>
                    <a:p>
                      <a:pPr marL="0" marR="0" lvl="0" indent="0" algn="r" defTabSz="914400" rtl="0" eaLnBrk="1" fontAlgn="auto" latinLnBrk="0" hangingPunct="1">
                        <a:lnSpc>
                          <a:spcPct val="100000"/>
                        </a:lnSpc>
                        <a:spcBef>
                          <a:spcPts val="0"/>
                        </a:spcBef>
                        <a:spcAft>
                          <a:spcPts val="0"/>
                        </a:spcAft>
                        <a:buClrTx/>
                        <a:buSzTx/>
                        <a:buFontTx/>
                        <a:buNone/>
                        <a:tabLst/>
                        <a:defRPr/>
                      </a:pPr>
                      <a:r>
                        <a:rPr lang="en-ID" sz="1800" dirty="0">
                          <a:latin typeface="Bahnschrift Condensed" panose="020B0502040204020203" pitchFamily="34" charset="0"/>
                        </a:rPr>
                        <a:t>1.466.429</a:t>
                      </a:r>
                    </a:p>
                  </a:txBody>
                  <a:tcPr/>
                </a:tc>
                <a:tc>
                  <a:txBody>
                    <a:bodyPr/>
                    <a:lstStyle/>
                    <a:p>
                      <a:pPr algn="r"/>
                      <a:r>
                        <a:rPr lang="en-US" sz="1800" dirty="0">
                          <a:latin typeface="Bahnschrift Condensed" panose="020B0502040204020203" pitchFamily="34" charset="0"/>
                        </a:rPr>
                        <a:t>5.000.000</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800" dirty="0">
                          <a:latin typeface="Bahnschrift Condensed" panose="020B0502040204020203" pitchFamily="34" charset="0"/>
                        </a:rPr>
                        <a:t>4.248.068</a:t>
                      </a:r>
                      <a:endParaRPr lang="en-ID" sz="1800" dirty="0">
                        <a:latin typeface="Bahnschrift Condensed" panose="020B0502040204020203" pitchFamily="34" charset="0"/>
                      </a:endParaRPr>
                    </a:p>
                    <a:p>
                      <a:pPr algn="r"/>
                      <a:r>
                        <a:rPr lang="en-ID" sz="1800" dirty="0">
                          <a:latin typeface="Bahnschrift Condensed" panose="020B0502040204020203" pitchFamily="34" charset="0"/>
                        </a:rPr>
                        <a:t>3.388.685</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800" dirty="0">
                          <a:latin typeface="Bahnschrift Condensed" panose="020B0502040204020203" pitchFamily="34" charset="0"/>
                        </a:rPr>
                        <a:t>2.406.496</a:t>
                      </a:r>
                      <a:endParaRPr lang="en-ID" sz="1800" dirty="0">
                        <a:latin typeface="Bahnschrift Condensed" panose="020B0502040204020203" pitchFamily="34" charset="0"/>
                      </a:endParaRPr>
                    </a:p>
                    <a:p>
                      <a:pPr algn="r"/>
                      <a:r>
                        <a:rPr lang="en-ID" sz="1800" dirty="0">
                          <a:latin typeface="Bahnschrift Condensed" panose="020B0502040204020203" pitchFamily="34" charset="0"/>
                        </a:rPr>
                        <a:t>1.283.952</a:t>
                      </a:r>
                    </a:p>
                    <a:p>
                      <a:pPr algn="r"/>
                      <a:r>
                        <a:rPr lang="en-ID" sz="1800" dirty="0">
                          <a:latin typeface="Bahnschrift Condensed" panose="020B0502040204020203" pitchFamily="34" charset="0"/>
                        </a:rPr>
                        <a:t>0</a:t>
                      </a:r>
                    </a:p>
                  </a:txBody>
                  <a:tcPr/>
                </a:tc>
                <a:tc>
                  <a:txBody>
                    <a:bodyPr/>
                    <a:lstStyle/>
                    <a:p>
                      <a:pPr algn="r"/>
                      <a:endParaRPr lang="en-US" sz="1800" dirty="0">
                        <a:latin typeface="Bahnschrift Condensed" panose="020B0502040204020203" pitchFamily="34" charset="0"/>
                      </a:endParaRPr>
                    </a:p>
                    <a:p>
                      <a:pPr algn="r"/>
                      <a:r>
                        <a:rPr lang="en-ID" sz="1800" dirty="0">
                          <a:latin typeface="Bahnschrift Condensed" panose="020B0502040204020203" pitchFamily="34" charset="0"/>
                        </a:rPr>
                        <a:t>714.500</a:t>
                      </a:r>
                    </a:p>
                    <a:p>
                      <a:pPr algn="r"/>
                      <a:r>
                        <a:rPr lang="en-ID" sz="1800" dirty="0">
                          <a:latin typeface="Bahnschrift Condensed" panose="020B0502040204020203" pitchFamily="34" charset="0"/>
                        </a:rPr>
                        <a:t>607.049</a:t>
                      </a:r>
                    </a:p>
                    <a:p>
                      <a:pPr algn="r"/>
                      <a:r>
                        <a:rPr lang="en-ID" sz="1800" dirty="0">
                          <a:latin typeface="Bahnschrift Condensed" panose="020B0502040204020203" pitchFamily="34" charset="0"/>
                        </a:rPr>
                        <a:t>484.243</a:t>
                      </a:r>
                    </a:p>
                    <a:p>
                      <a:pPr algn="r"/>
                      <a:r>
                        <a:rPr lang="en-ID" sz="1800" dirty="0">
                          <a:latin typeface="Bahnschrift Condensed" panose="020B0502040204020203" pitchFamily="34" charset="0"/>
                        </a:rPr>
                        <a:t>343.888</a:t>
                      </a:r>
                    </a:p>
                    <a:p>
                      <a:pPr algn="r"/>
                      <a:r>
                        <a:rPr lang="en-ID" sz="1800" dirty="0">
                          <a:latin typeface="Bahnschrift Condensed" panose="020B0502040204020203" pitchFamily="34" charset="0"/>
                        </a:rPr>
                        <a:t>183.477</a:t>
                      </a:r>
                    </a:p>
                  </a:txBody>
                  <a:tcPr/>
                </a:tc>
                <a:tc>
                  <a:txBody>
                    <a:bodyPr/>
                    <a:lstStyle/>
                    <a:p>
                      <a:pPr algn="r"/>
                      <a:endParaRPr lang="en-US" sz="1800" dirty="0">
                        <a:latin typeface="Bahnschrift Condensed" panose="020B0502040204020203" pitchFamily="34" charset="0"/>
                      </a:endParaRPr>
                    </a:p>
                    <a:p>
                      <a:pPr algn="r"/>
                      <a:r>
                        <a:rPr lang="en-ID" sz="1800" dirty="0">
                          <a:latin typeface="Bahnschrift Condensed" panose="020B0502040204020203" pitchFamily="34" charset="0"/>
                        </a:rPr>
                        <a:t>751.932</a:t>
                      </a:r>
                    </a:p>
                    <a:p>
                      <a:pPr algn="r"/>
                      <a:r>
                        <a:rPr lang="en-ID" sz="1800" dirty="0">
                          <a:latin typeface="Bahnschrift Condensed" panose="020B0502040204020203" pitchFamily="34" charset="0"/>
                        </a:rPr>
                        <a:t>859.383</a:t>
                      </a:r>
                    </a:p>
                    <a:p>
                      <a:pPr algn="r"/>
                      <a:r>
                        <a:rPr lang="en-ID" sz="1800" dirty="0">
                          <a:latin typeface="Bahnschrift Condensed" panose="020B0502040204020203" pitchFamily="34" charset="0"/>
                        </a:rPr>
                        <a:t>982.189</a:t>
                      </a:r>
                    </a:p>
                    <a:p>
                      <a:pPr algn="r"/>
                      <a:r>
                        <a:rPr lang="en-ID" sz="1800" dirty="0">
                          <a:latin typeface="Bahnschrift Condensed" panose="020B0502040204020203" pitchFamily="34" charset="0"/>
                        </a:rPr>
                        <a:t>1.122.544</a:t>
                      </a:r>
                    </a:p>
                    <a:p>
                      <a:pPr algn="r"/>
                      <a:r>
                        <a:rPr lang="en-ID" sz="1800" dirty="0">
                          <a:latin typeface="Bahnschrift Condensed" panose="020B0502040204020203" pitchFamily="34" charset="0"/>
                        </a:rPr>
                        <a:t>1.283.952</a:t>
                      </a:r>
                    </a:p>
                  </a:txBody>
                  <a:tcPr/>
                </a:tc>
                <a:extLst>
                  <a:ext uri="{0D108BD9-81ED-4DB2-BD59-A6C34878D82A}">
                    <a16:rowId xmlns:a16="http://schemas.microsoft.com/office/drawing/2014/main" xmlns="" val="1067758291"/>
                  </a:ext>
                </a:extLst>
              </a:tr>
              <a:tr h="424728">
                <a:tc gridSpan="4">
                  <a:txBody>
                    <a:bodyPr/>
                    <a:lstStyle/>
                    <a:p>
                      <a:pPr algn="ctr"/>
                      <a:r>
                        <a:rPr lang="en-US" sz="1800" b="1" dirty="0" err="1">
                          <a:latin typeface="Bahnschrift Condensed" panose="020B0502040204020203" pitchFamily="34" charset="0"/>
                        </a:rPr>
                        <a:t>Jumlah</a:t>
                      </a:r>
                      <a:endParaRPr lang="en-US" sz="1800" b="1" dirty="0">
                        <a:latin typeface="Bahnschrift Condensed" panose="020B0502040204020203" pitchFamily="34" charset="0"/>
                      </a:endParaRPr>
                    </a:p>
                  </a:txBody>
                  <a:tcPr/>
                </a:tc>
                <a:tc hMerge="1">
                  <a:txBody>
                    <a:bodyPr/>
                    <a:lstStyle/>
                    <a:p>
                      <a:endParaRPr lang="en-ID" sz="1800" dirty="0">
                        <a:latin typeface="Bahnschrift Condensed" panose="020B0502040204020203" pitchFamily="34" charset="0"/>
                      </a:endParaRPr>
                    </a:p>
                  </a:txBody>
                  <a:tcPr/>
                </a:tc>
                <a:tc hMerge="1">
                  <a:txBody>
                    <a:bodyPr/>
                    <a:lstStyle/>
                    <a:p>
                      <a:endParaRPr lang="en-ID" sz="1800" dirty="0">
                        <a:latin typeface="Bahnschrift Condensed" panose="020B0502040204020203" pitchFamily="34" charset="0"/>
                      </a:endParaRPr>
                    </a:p>
                  </a:txBody>
                  <a:tcPr/>
                </a:tc>
                <a:tc hMerge="1">
                  <a:txBody>
                    <a:bodyPr/>
                    <a:lstStyle/>
                    <a:p>
                      <a:endParaRPr lang="en-ID" sz="1800" dirty="0">
                        <a:latin typeface="Bahnschrift Condensed" panose="020B0502040204020203" pitchFamily="34" charset="0"/>
                      </a:endParaRPr>
                    </a:p>
                  </a:txBody>
                  <a:tcPr/>
                </a:tc>
                <a:tc>
                  <a:txBody>
                    <a:bodyPr/>
                    <a:lstStyle/>
                    <a:p>
                      <a:pPr algn="r"/>
                      <a:r>
                        <a:rPr lang="en-US" sz="1800" dirty="0">
                          <a:latin typeface="Bahnschrift Condensed" panose="020B0502040204020203" pitchFamily="34" charset="0"/>
                        </a:rPr>
                        <a:t>5.000.000</a:t>
                      </a:r>
                    </a:p>
                  </a:txBody>
                  <a:tcPr/>
                </a:tc>
                <a:extLst>
                  <a:ext uri="{0D108BD9-81ED-4DB2-BD59-A6C34878D82A}">
                    <a16:rowId xmlns:a16="http://schemas.microsoft.com/office/drawing/2014/main" xmlns="" val="2138608909"/>
                  </a:ext>
                </a:extLst>
              </a:tr>
            </a:tbl>
          </a:graphicData>
        </a:graphic>
      </p:graphicFrame>
      <p:sp>
        <p:nvSpPr>
          <p:cNvPr id="5" name="TextBox 4">
            <a:extLst>
              <a:ext uri="{FF2B5EF4-FFF2-40B4-BE49-F238E27FC236}">
                <a16:creationId xmlns:a16="http://schemas.microsoft.com/office/drawing/2014/main" xmlns="" id="{51E98E55-5F50-4810-8121-601A736CAFCF}"/>
              </a:ext>
            </a:extLst>
          </p:cNvPr>
          <p:cNvSpPr txBox="1"/>
          <p:nvPr/>
        </p:nvSpPr>
        <p:spPr>
          <a:xfrm>
            <a:off x="1007089" y="3828675"/>
            <a:ext cx="11135360" cy="2862322"/>
          </a:xfrm>
          <a:prstGeom prst="rect">
            <a:avLst/>
          </a:prstGeom>
          <a:noFill/>
        </p:spPr>
        <p:txBody>
          <a:bodyPr wrap="square" rtlCol="0">
            <a:spAutoFit/>
          </a:bodyPr>
          <a:lstStyle/>
          <a:p>
            <a:r>
              <a:rPr lang="en-US" dirty="0" err="1">
                <a:solidFill>
                  <a:srgbClr val="FF0000"/>
                </a:solidFill>
                <a:latin typeface="Bahnschrift Condensed" panose="020B0502040204020203" pitchFamily="34" charset="0"/>
              </a:rPr>
              <a:t>Keterangan</a:t>
            </a:r>
            <a:r>
              <a:rPr lang="en-US" dirty="0">
                <a:solidFill>
                  <a:srgbClr val="FF0000"/>
                </a:solidFill>
                <a:latin typeface="Bahnschrift Condensed" panose="020B0502040204020203" pitchFamily="34" charset="0"/>
              </a:rPr>
              <a:t> :</a:t>
            </a:r>
          </a:p>
          <a:p>
            <a:pPr marL="285750" indent="-285750">
              <a:buFont typeface="Wingdings" panose="05000000000000000000" pitchFamily="2" charset="2"/>
              <a:buChar char="q"/>
            </a:pPr>
            <a:r>
              <a:rPr lang="en-US" dirty="0" err="1">
                <a:latin typeface="Bahnschrift Condensed" panose="020B0502040204020203" pitchFamily="34" charset="0"/>
              </a:rPr>
              <a:t>Kolom</a:t>
            </a:r>
            <a:r>
              <a:rPr lang="en-US" dirty="0">
                <a:latin typeface="Bahnschrift Condensed" panose="020B0502040204020203" pitchFamily="34" charset="0"/>
              </a:rPr>
              <a:t> (1) </a:t>
            </a:r>
            <a:r>
              <a:rPr lang="en-US" dirty="0" err="1">
                <a:latin typeface="Bahnschrift Condensed" panose="020B0502040204020203" pitchFamily="34" charset="0"/>
              </a:rPr>
              <a:t>menunjukkan</a:t>
            </a:r>
            <a:r>
              <a:rPr lang="en-US" dirty="0">
                <a:latin typeface="Bahnschrift Condensed" panose="020B0502040204020203" pitchFamily="34" charset="0"/>
              </a:rPr>
              <a:t> </a:t>
            </a:r>
            <a:r>
              <a:rPr lang="en-US" dirty="0" err="1">
                <a:latin typeface="Bahnschrift Condensed" panose="020B0502040204020203" pitchFamily="34" charset="0"/>
              </a:rPr>
              <a:t>cicilan</a:t>
            </a:r>
            <a:r>
              <a:rPr lang="en-US" dirty="0">
                <a:latin typeface="Bahnschrift Condensed" panose="020B0502040204020203" pitchFamily="34" charset="0"/>
              </a:rPr>
              <a:t> per </a:t>
            </a:r>
            <a:r>
              <a:rPr lang="en-US" dirty="0" err="1">
                <a:latin typeface="Bahnschrift Condensed" panose="020B0502040204020203" pitchFamily="34" charset="0"/>
              </a:rPr>
              <a:t>tahun</a:t>
            </a:r>
            <a:r>
              <a:rPr lang="en-US" dirty="0">
                <a:latin typeface="Bahnschrift Condensed" panose="020B0502040204020203" pitchFamily="34" charset="0"/>
              </a:rPr>
              <a:t> </a:t>
            </a:r>
            <a:r>
              <a:rPr lang="en-US" dirty="0" err="1">
                <a:latin typeface="Bahnschrift Condensed" panose="020B0502040204020203" pitchFamily="34" charset="0"/>
              </a:rPr>
              <a:t>yg</a:t>
            </a:r>
            <a:r>
              <a:rPr lang="en-US" dirty="0">
                <a:latin typeface="Bahnschrift Condensed" panose="020B0502040204020203" pitchFamily="34" charset="0"/>
              </a:rPr>
              <a:t> </a:t>
            </a:r>
            <a:r>
              <a:rPr lang="en-US" dirty="0" err="1">
                <a:latin typeface="Bahnschrift Condensed" panose="020B0502040204020203" pitchFamily="34" charset="0"/>
              </a:rPr>
              <a:t>harus</a:t>
            </a:r>
            <a:r>
              <a:rPr lang="en-US" dirty="0">
                <a:latin typeface="Bahnschrift Condensed" panose="020B0502040204020203" pitchFamily="34" charset="0"/>
              </a:rPr>
              <a:t> </a:t>
            </a:r>
            <a:r>
              <a:rPr lang="en-US" dirty="0" err="1">
                <a:latin typeface="Bahnschrift Condensed" panose="020B0502040204020203" pitchFamily="34" charset="0"/>
              </a:rPr>
              <a:t>dibayarkan</a:t>
            </a:r>
            <a:r>
              <a:rPr lang="en-US" dirty="0">
                <a:latin typeface="Bahnschrift Condensed" panose="020B0502040204020203" pitchFamily="34" charset="0"/>
              </a:rPr>
              <a:t> </a:t>
            </a:r>
            <a:r>
              <a:rPr lang="en-US" dirty="0" err="1">
                <a:latin typeface="Bahnschrift Condensed" panose="020B0502040204020203" pitchFamily="34" charset="0"/>
              </a:rPr>
              <a:t>perusahaan</a:t>
            </a:r>
            <a:r>
              <a:rPr lang="en-US" dirty="0">
                <a:latin typeface="Bahnschrift Condensed" panose="020B0502040204020203" pitchFamily="34" charset="0"/>
              </a:rPr>
              <a:t> </a:t>
            </a:r>
          </a:p>
          <a:p>
            <a:pPr marL="285750" indent="-285750">
              <a:buFont typeface="Wingdings" panose="05000000000000000000" pitchFamily="2" charset="2"/>
              <a:buChar char="q"/>
            </a:pPr>
            <a:r>
              <a:rPr lang="en-US" dirty="0" err="1">
                <a:latin typeface="Bahnschrift Condensed" panose="020B0502040204020203" pitchFamily="34" charset="0"/>
              </a:rPr>
              <a:t>Kolom</a:t>
            </a:r>
            <a:r>
              <a:rPr lang="en-US" dirty="0">
                <a:latin typeface="Bahnschrift Condensed" panose="020B0502040204020203" pitchFamily="34" charset="0"/>
              </a:rPr>
              <a:t> (3) </a:t>
            </a:r>
            <a:r>
              <a:rPr lang="en-US" dirty="0" err="1">
                <a:latin typeface="Bahnschrift Condensed" panose="020B0502040204020203" pitchFamily="34" charset="0"/>
              </a:rPr>
              <a:t>menyajikan</a:t>
            </a:r>
            <a:r>
              <a:rPr lang="en-US" dirty="0">
                <a:latin typeface="Bahnschrift Condensed" panose="020B0502040204020203" pitchFamily="34" charset="0"/>
              </a:rPr>
              <a:t> </a:t>
            </a:r>
            <a:r>
              <a:rPr lang="en-US" dirty="0" err="1">
                <a:latin typeface="Bahnschrift Condensed" panose="020B0502040204020203" pitchFamily="34" charset="0"/>
              </a:rPr>
              <a:t>alokasi</a:t>
            </a:r>
            <a:r>
              <a:rPr lang="en-US" dirty="0">
                <a:latin typeface="Bahnschrift Condensed" panose="020B0502040204020203" pitchFamily="34" charset="0"/>
              </a:rPr>
              <a:t> </a:t>
            </a:r>
            <a:r>
              <a:rPr lang="en-US" dirty="0" err="1">
                <a:latin typeface="Bahnschrift Condensed" panose="020B0502040204020203" pitchFamily="34" charset="0"/>
              </a:rPr>
              <a:t>untuk</a:t>
            </a:r>
            <a:r>
              <a:rPr lang="en-US" dirty="0">
                <a:latin typeface="Bahnschrift Condensed" panose="020B0502040204020203" pitchFamily="34" charset="0"/>
              </a:rPr>
              <a:t> </a:t>
            </a:r>
            <a:r>
              <a:rPr lang="en-US" dirty="0" err="1">
                <a:latin typeface="Bahnschrift Condensed" panose="020B0502040204020203" pitchFamily="34" charset="0"/>
              </a:rPr>
              <a:t>bunga</a:t>
            </a:r>
            <a:r>
              <a:rPr lang="en-US" dirty="0">
                <a:latin typeface="Bahnschrift Condensed" panose="020B0502040204020203" pitchFamily="34" charset="0"/>
              </a:rPr>
              <a:t> </a:t>
            </a:r>
            <a:r>
              <a:rPr lang="en-US" dirty="0" err="1">
                <a:latin typeface="Bahnschrift Condensed" panose="020B0502040204020203" pitchFamily="34" charset="0"/>
              </a:rPr>
              <a:t>setiap</a:t>
            </a:r>
            <a:r>
              <a:rPr lang="en-US" dirty="0">
                <a:latin typeface="Bahnschrift Condensed" panose="020B0502040204020203" pitchFamily="34" charset="0"/>
              </a:rPr>
              <a:t> </a:t>
            </a:r>
            <a:r>
              <a:rPr lang="en-US" dirty="0" err="1">
                <a:latin typeface="Bahnschrift Condensed" panose="020B0502040204020203" pitchFamily="34" charset="0"/>
              </a:rPr>
              <a:t>periodenya</a:t>
            </a:r>
            <a:r>
              <a:rPr lang="en-US" dirty="0">
                <a:latin typeface="Bahnschrift Condensed" panose="020B0502040204020203" pitchFamily="34" charset="0"/>
              </a:rPr>
              <a:t>. </a:t>
            </a:r>
            <a:r>
              <a:rPr lang="en-US" dirty="0" err="1">
                <a:latin typeface="Bahnschrift Condensed" panose="020B0502040204020203" pitchFamily="34" charset="0"/>
              </a:rPr>
              <a:t>Bunga</a:t>
            </a:r>
            <a:r>
              <a:rPr lang="en-US" dirty="0">
                <a:latin typeface="Bahnschrift Condensed" panose="020B0502040204020203" pitchFamily="34" charset="0"/>
              </a:rPr>
              <a:t> </a:t>
            </a:r>
            <a:r>
              <a:rPr lang="en-US" dirty="0" err="1">
                <a:latin typeface="Bahnschrift Condensed" panose="020B0502040204020203" pitchFamily="34" charset="0"/>
              </a:rPr>
              <a:t>yg</a:t>
            </a:r>
            <a:r>
              <a:rPr lang="en-US" dirty="0">
                <a:latin typeface="Bahnschrift Condensed" panose="020B0502040204020203" pitchFamily="34" charset="0"/>
              </a:rPr>
              <a:t> </a:t>
            </a:r>
            <a:r>
              <a:rPr lang="en-US" dirty="0" err="1">
                <a:latin typeface="Bahnschrift Condensed" panose="020B0502040204020203" pitchFamily="34" charset="0"/>
              </a:rPr>
              <a:t>harus</a:t>
            </a:r>
            <a:r>
              <a:rPr lang="en-US" dirty="0">
                <a:latin typeface="Bahnschrift Condensed" panose="020B0502040204020203" pitchFamily="34" charset="0"/>
              </a:rPr>
              <a:t> </a:t>
            </a:r>
            <a:r>
              <a:rPr lang="en-US" dirty="0" err="1">
                <a:latin typeface="Bahnschrift Condensed" panose="020B0502040204020203" pitchFamily="34" charset="0"/>
              </a:rPr>
              <a:t>dibayar</a:t>
            </a:r>
            <a:r>
              <a:rPr lang="en-US" dirty="0">
                <a:latin typeface="Bahnschrift Condensed" panose="020B0502040204020203" pitchFamily="34" charset="0"/>
              </a:rPr>
              <a:t> </a:t>
            </a:r>
            <a:r>
              <a:rPr lang="en-US" dirty="0" err="1">
                <a:latin typeface="Bahnschrift Condensed" panose="020B0502040204020203" pitchFamily="34" charset="0"/>
              </a:rPr>
              <a:t>adalah</a:t>
            </a:r>
            <a:r>
              <a:rPr lang="en-US" dirty="0">
                <a:latin typeface="Bahnschrift Condensed" panose="020B0502040204020203" pitchFamily="34" charset="0"/>
              </a:rPr>
              <a:t> 14,29%</a:t>
            </a:r>
          </a:p>
          <a:p>
            <a:pPr marL="285750" indent="-285750">
              <a:buFont typeface="Wingdings" panose="05000000000000000000" pitchFamily="2" charset="2"/>
              <a:buChar char="q"/>
            </a:pPr>
            <a:r>
              <a:rPr lang="en-US" dirty="0" err="1">
                <a:latin typeface="Bahnschrift Condensed" panose="020B0502040204020203" pitchFamily="34" charset="0"/>
              </a:rPr>
              <a:t>Untuk</a:t>
            </a:r>
            <a:r>
              <a:rPr lang="en-US" dirty="0">
                <a:latin typeface="Bahnschrift Condensed" panose="020B0502040204020203" pitchFamily="34" charset="0"/>
              </a:rPr>
              <a:t> </a:t>
            </a:r>
            <a:r>
              <a:rPr lang="en-US" dirty="0" err="1">
                <a:latin typeface="Bahnschrift Condensed" panose="020B0502040204020203" pitchFamily="34" charset="0"/>
              </a:rPr>
              <a:t>tahun</a:t>
            </a:r>
            <a:r>
              <a:rPr lang="en-US" dirty="0">
                <a:latin typeface="Bahnschrift Condensed" panose="020B0502040204020203" pitchFamily="34" charset="0"/>
              </a:rPr>
              <a:t> </a:t>
            </a:r>
            <a:r>
              <a:rPr lang="en-US" dirty="0" err="1">
                <a:latin typeface="Bahnschrift Condensed" panose="020B0502040204020203" pitchFamily="34" charset="0"/>
              </a:rPr>
              <a:t>pertama</a:t>
            </a:r>
            <a:r>
              <a:rPr lang="en-US" dirty="0">
                <a:latin typeface="Bahnschrift Condensed" panose="020B0502040204020203" pitchFamily="34" charset="0"/>
              </a:rPr>
              <a:t> </a:t>
            </a:r>
            <a:r>
              <a:rPr lang="en-US" dirty="0" err="1">
                <a:latin typeface="Bahnschrift Condensed" panose="020B0502040204020203" pitchFamily="34" charset="0"/>
              </a:rPr>
              <a:t>besarnya</a:t>
            </a:r>
            <a:r>
              <a:rPr lang="en-US" dirty="0">
                <a:latin typeface="Bahnschrift Condensed" panose="020B0502040204020203" pitchFamily="34" charset="0"/>
              </a:rPr>
              <a:t> </a:t>
            </a:r>
            <a:r>
              <a:rPr lang="en-US" dirty="0" err="1">
                <a:latin typeface="Bahnschrift Condensed" panose="020B0502040204020203" pitchFamily="34" charset="0"/>
              </a:rPr>
              <a:t>Bunga</a:t>
            </a:r>
            <a:r>
              <a:rPr lang="en-US" dirty="0">
                <a:latin typeface="Bahnschrift Condensed" panose="020B0502040204020203" pitchFamily="34" charset="0"/>
              </a:rPr>
              <a:t> </a:t>
            </a:r>
            <a:r>
              <a:rPr lang="en-US" dirty="0" err="1">
                <a:latin typeface="Bahnschrift Condensed" panose="020B0502040204020203" pitchFamily="34" charset="0"/>
              </a:rPr>
              <a:t>adalah</a:t>
            </a:r>
            <a:r>
              <a:rPr lang="en-US" dirty="0">
                <a:latin typeface="Bahnschrift Condensed" panose="020B0502040204020203" pitchFamily="34" charset="0"/>
              </a:rPr>
              <a:t> 0,149 x </a:t>
            </a:r>
            <a:r>
              <a:rPr lang="en-US" dirty="0" err="1">
                <a:latin typeface="Bahnschrift Condensed" panose="020B0502040204020203" pitchFamily="34" charset="0"/>
              </a:rPr>
              <a:t>Rp</a:t>
            </a:r>
            <a:r>
              <a:rPr lang="en-US" dirty="0">
                <a:latin typeface="Bahnschrift Condensed" panose="020B0502040204020203" pitchFamily="34" charset="0"/>
              </a:rPr>
              <a:t> 5 </a:t>
            </a:r>
            <a:r>
              <a:rPr lang="en-US" dirty="0" err="1">
                <a:latin typeface="Bahnschrift Condensed" panose="020B0502040204020203" pitchFamily="34" charset="0"/>
              </a:rPr>
              <a:t>juta</a:t>
            </a:r>
            <a:r>
              <a:rPr lang="en-US" dirty="0">
                <a:latin typeface="Bahnschrift Condensed" panose="020B0502040204020203" pitchFamily="34" charset="0"/>
              </a:rPr>
              <a:t> = </a:t>
            </a:r>
            <a:r>
              <a:rPr lang="en-US" dirty="0" err="1">
                <a:latin typeface="Bahnschrift Condensed" panose="020B0502040204020203" pitchFamily="34" charset="0"/>
              </a:rPr>
              <a:t>Rp</a:t>
            </a:r>
            <a:r>
              <a:rPr lang="en-US" dirty="0">
                <a:latin typeface="Bahnschrift Condensed" panose="020B0502040204020203" pitchFamily="34" charset="0"/>
              </a:rPr>
              <a:t> 714.500.</a:t>
            </a:r>
          </a:p>
          <a:p>
            <a:pPr marL="285750" indent="-285750">
              <a:buFont typeface="Wingdings" panose="05000000000000000000" pitchFamily="2" charset="2"/>
              <a:buChar char="q"/>
            </a:pPr>
            <a:r>
              <a:rPr lang="en-US" dirty="0" err="1">
                <a:latin typeface="Bahnschrift Condensed" panose="020B0502040204020203" pitchFamily="34" charset="0"/>
              </a:rPr>
              <a:t>Cicilan</a:t>
            </a:r>
            <a:r>
              <a:rPr lang="en-US" dirty="0">
                <a:latin typeface="Bahnschrift Condensed" panose="020B0502040204020203" pitchFamily="34" charset="0"/>
              </a:rPr>
              <a:t> per </a:t>
            </a:r>
            <a:r>
              <a:rPr lang="en-US" dirty="0" err="1">
                <a:latin typeface="Bahnschrift Condensed" panose="020B0502040204020203" pitchFamily="34" charset="0"/>
              </a:rPr>
              <a:t>tahun</a:t>
            </a:r>
            <a:r>
              <a:rPr lang="en-US" dirty="0">
                <a:latin typeface="Bahnschrift Condensed" panose="020B0502040204020203" pitchFamily="34" charset="0"/>
              </a:rPr>
              <a:t> </a:t>
            </a:r>
            <a:r>
              <a:rPr lang="en-US" dirty="0" err="1">
                <a:latin typeface="Bahnschrift Condensed" panose="020B0502040204020203" pitchFamily="34" charset="0"/>
              </a:rPr>
              <a:t>adalah</a:t>
            </a:r>
            <a:r>
              <a:rPr lang="en-US" dirty="0">
                <a:latin typeface="Bahnschrift Condensed" panose="020B0502040204020203" pitchFamily="34" charset="0"/>
              </a:rPr>
              <a:t> </a:t>
            </a:r>
            <a:r>
              <a:rPr lang="en-US" dirty="0" err="1">
                <a:latin typeface="Bahnschrift Condensed" panose="020B0502040204020203" pitchFamily="34" charset="0"/>
              </a:rPr>
              <a:t>Rp</a:t>
            </a:r>
            <a:r>
              <a:rPr lang="en-US" dirty="0">
                <a:latin typeface="Bahnschrift Condensed" panose="020B0502040204020203" pitchFamily="34" charset="0"/>
              </a:rPr>
              <a:t> 1,466juta </a:t>
            </a:r>
            <a:r>
              <a:rPr lang="en-US" dirty="0" err="1">
                <a:latin typeface="Bahnschrift Condensed" panose="020B0502040204020203" pitchFamily="34" charset="0"/>
              </a:rPr>
              <a:t>maka</a:t>
            </a:r>
            <a:r>
              <a:rPr lang="en-US" dirty="0">
                <a:latin typeface="Bahnschrift Condensed" panose="020B0502040204020203" pitchFamily="34" charset="0"/>
              </a:rPr>
              <a:t> </a:t>
            </a:r>
            <a:r>
              <a:rPr lang="en-US" dirty="0" err="1">
                <a:latin typeface="Bahnschrift Condensed" panose="020B0502040204020203" pitchFamily="34" charset="0"/>
              </a:rPr>
              <a:t>sisanya</a:t>
            </a:r>
            <a:r>
              <a:rPr lang="en-US" dirty="0">
                <a:latin typeface="Bahnschrift Condensed" panose="020B0502040204020203" pitchFamily="34" charset="0"/>
              </a:rPr>
              <a:t> = </a:t>
            </a:r>
            <a:r>
              <a:rPr lang="en-US" dirty="0" err="1">
                <a:latin typeface="Bahnschrift Condensed" panose="020B0502040204020203" pitchFamily="34" charset="0"/>
              </a:rPr>
              <a:t>Rp</a:t>
            </a:r>
            <a:r>
              <a:rPr lang="en-US" dirty="0">
                <a:latin typeface="Bahnschrift Condensed" panose="020B0502040204020203" pitchFamily="34" charset="0"/>
              </a:rPr>
              <a:t> 751.932,00 (1.466.432,00 – 714.500,00) </a:t>
            </a:r>
            <a:r>
              <a:rPr lang="en-US" dirty="0" err="1">
                <a:latin typeface="Bahnschrift Condensed" panose="020B0502040204020203" pitchFamily="34" charset="0"/>
              </a:rPr>
              <a:t>dipakai</a:t>
            </a:r>
            <a:r>
              <a:rPr lang="en-US" dirty="0">
                <a:latin typeface="Bahnschrift Condensed" panose="020B0502040204020203" pitchFamily="34" charset="0"/>
              </a:rPr>
              <a:t> </a:t>
            </a:r>
            <a:r>
              <a:rPr lang="en-US" dirty="0" err="1">
                <a:latin typeface="Bahnschrift Condensed" panose="020B0502040204020203" pitchFamily="34" charset="0"/>
              </a:rPr>
              <a:t>sebagai</a:t>
            </a:r>
            <a:r>
              <a:rPr lang="en-US" dirty="0">
                <a:latin typeface="Bahnschrift Condensed" panose="020B0502040204020203" pitchFamily="34" charset="0"/>
              </a:rPr>
              <a:t> </a:t>
            </a:r>
            <a:r>
              <a:rPr lang="en-US" dirty="0" err="1">
                <a:latin typeface="Bahnschrift Condensed" panose="020B0502040204020203" pitchFamily="34" charset="0"/>
              </a:rPr>
              <a:t>cicilan</a:t>
            </a:r>
            <a:r>
              <a:rPr lang="en-US" dirty="0">
                <a:latin typeface="Bahnschrift Condensed" panose="020B0502040204020203" pitchFamily="34" charset="0"/>
              </a:rPr>
              <a:t> </a:t>
            </a:r>
            <a:r>
              <a:rPr lang="en-US" dirty="0" err="1">
                <a:latin typeface="Bahnschrift Condensed" panose="020B0502040204020203" pitchFamily="34" charset="0"/>
              </a:rPr>
              <a:t>pokok</a:t>
            </a:r>
            <a:r>
              <a:rPr lang="en-US" dirty="0">
                <a:latin typeface="Bahnschrift Condensed" panose="020B0502040204020203" pitchFamily="34" charset="0"/>
              </a:rPr>
              <a:t> </a:t>
            </a:r>
            <a:r>
              <a:rPr lang="en-US" dirty="0" err="1">
                <a:latin typeface="Bahnschrift Condensed" panose="020B0502040204020203" pitchFamily="34" charset="0"/>
              </a:rPr>
              <a:t>pinjaman</a:t>
            </a:r>
            <a:endParaRPr lang="en-US" dirty="0">
              <a:latin typeface="Bahnschrift Condensed" panose="020B0502040204020203" pitchFamily="34" charset="0"/>
            </a:endParaRPr>
          </a:p>
          <a:p>
            <a:pPr marL="285750" indent="-285750">
              <a:buFont typeface="Wingdings" panose="05000000000000000000" pitchFamily="2" charset="2"/>
              <a:buChar char="q"/>
            </a:pPr>
            <a:r>
              <a:rPr lang="en-US" dirty="0">
                <a:latin typeface="Bahnschrift Condensed" panose="020B0502040204020203" pitchFamily="34" charset="0"/>
              </a:rPr>
              <a:t>Pada </a:t>
            </a:r>
            <a:r>
              <a:rPr lang="en-US" dirty="0" err="1">
                <a:latin typeface="Bahnschrift Condensed" panose="020B0502040204020203" pitchFamily="34" charset="0"/>
              </a:rPr>
              <a:t>akhir</a:t>
            </a:r>
            <a:r>
              <a:rPr lang="en-US" dirty="0">
                <a:latin typeface="Bahnschrift Condensed" panose="020B0502040204020203" pitchFamily="34" charset="0"/>
              </a:rPr>
              <a:t> </a:t>
            </a:r>
            <a:r>
              <a:rPr lang="en-US" dirty="0" err="1">
                <a:latin typeface="Bahnschrift Condensed" panose="020B0502040204020203" pitchFamily="34" charset="0"/>
              </a:rPr>
              <a:t>tahun</a:t>
            </a:r>
            <a:r>
              <a:rPr lang="en-US" dirty="0">
                <a:latin typeface="Bahnschrift Condensed" panose="020B0502040204020203" pitchFamily="34" charset="0"/>
              </a:rPr>
              <a:t>, </a:t>
            </a:r>
            <a:r>
              <a:rPr lang="en-US" dirty="0" err="1">
                <a:latin typeface="Bahnschrift Condensed" panose="020B0502040204020203" pitchFamily="34" charset="0"/>
              </a:rPr>
              <a:t>saldo</a:t>
            </a:r>
            <a:r>
              <a:rPr lang="en-US" dirty="0">
                <a:latin typeface="Bahnschrift Condensed" panose="020B0502040204020203" pitchFamily="34" charset="0"/>
              </a:rPr>
              <a:t> </a:t>
            </a:r>
            <a:r>
              <a:rPr lang="en-US" dirty="0" err="1">
                <a:latin typeface="Bahnschrift Condensed" panose="020B0502040204020203" pitchFamily="34" charset="0"/>
              </a:rPr>
              <a:t>pinjaman</a:t>
            </a:r>
            <a:r>
              <a:rPr lang="en-US" dirty="0">
                <a:latin typeface="Bahnschrift Condensed" panose="020B0502040204020203" pitchFamily="34" charset="0"/>
              </a:rPr>
              <a:t> </a:t>
            </a:r>
            <a:r>
              <a:rPr lang="en-US" dirty="0" err="1">
                <a:latin typeface="Bahnschrift Condensed" panose="020B0502040204020203" pitchFamily="34" charset="0"/>
              </a:rPr>
              <a:t>berkurang</a:t>
            </a:r>
            <a:r>
              <a:rPr lang="en-US" dirty="0">
                <a:latin typeface="Bahnschrift Condensed" panose="020B0502040204020203" pitchFamily="34" charset="0"/>
              </a:rPr>
              <a:t> </a:t>
            </a:r>
            <a:r>
              <a:rPr lang="en-US" dirty="0" err="1">
                <a:latin typeface="Bahnschrift Condensed" panose="020B0502040204020203" pitchFamily="34" charset="0"/>
              </a:rPr>
              <a:t>menjadi</a:t>
            </a:r>
            <a:r>
              <a:rPr lang="en-US" dirty="0">
                <a:latin typeface="Bahnschrift Condensed" panose="020B0502040204020203" pitchFamily="34" charset="0"/>
              </a:rPr>
              <a:t> </a:t>
            </a:r>
            <a:r>
              <a:rPr lang="en-US" dirty="0" err="1">
                <a:latin typeface="Bahnschrift Condensed" panose="020B0502040204020203" pitchFamily="34" charset="0"/>
              </a:rPr>
              <a:t>Rp</a:t>
            </a:r>
            <a:r>
              <a:rPr lang="en-US" dirty="0">
                <a:latin typeface="Bahnschrift Condensed" panose="020B0502040204020203" pitchFamily="34" charset="0"/>
              </a:rPr>
              <a:t> 4.248.068,00 (</a:t>
            </a:r>
            <a:r>
              <a:rPr lang="en-US" dirty="0" err="1">
                <a:latin typeface="Bahnschrift Condensed" panose="020B0502040204020203" pitchFamily="34" charset="0"/>
              </a:rPr>
              <a:t>Rp</a:t>
            </a:r>
            <a:r>
              <a:rPr lang="en-US" dirty="0">
                <a:latin typeface="Bahnschrift Condensed" panose="020B0502040204020203" pitchFamily="34" charset="0"/>
              </a:rPr>
              <a:t> 5juta – </a:t>
            </a:r>
            <a:r>
              <a:rPr lang="en-US" dirty="0" err="1">
                <a:latin typeface="Bahnschrift Condensed" panose="020B0502040204020203" pitchFamily="34" charset="0"/>
              </a:rPr>
              <a:t>Rp</a:t>
            </a:r>
            <a:r>
              <a:rPr lang="en-US" dirty="0">
                <a:latin typeface="Bahnschrift Condensed" panose="020B0502040204020203" pitchFamily="34" charset="0"/>
              </a:rPr>
              <a:t> 751.932,00)</a:t>
            </a:r>
          </a:p>
          <a:p>
            <a:pPr marL="285750" indent="-285750">
              <a:buFont typeface="Wingdings" panose="05000000000000000000" pitchFamily="2" charset="2"/>
              <a:buChar char="q"/>
            </a:pPr>
            <a:r>
              <a:rPr lang="en-US" dirty="0">
                <a:latin typeface="Bahnschrift Condensed" panose="020B0502040204020203" pitchFamily="34" charset="0"/>
              </a:rPr>
              <a:t>Pada </a:t>
            </a:r>
            <a:r>
              <a:rPr lang="en-US" dirty="0" err="1">
                <a:latin typeface="Bahnschrift Condensed" panose="020B0502040204020203" pitchFamily="34" charset="0"/>
              </a:rPr>
              <a:t>tahun</a:t>
            </a:r>
            <a:r>
              <a:rPr lang="en-US" dirty="0">
                <a:latin typeface="Bahnschrift Condensed" panose="020B0502040204020203" pitchFamily="34" charset="0"/>
              </a:rPr>
              <a:t> </a:t>
            </a:r>
            <a:r>
              <a:rPr lang="en-US" dirty="0" err="1">
                <a:latin typeface="Bahnschrift Condensed" panose="020B0502040204020203" pitchFamily="34" charset="0"/>
              </a:rPr>
              <a:t>kedua</a:t>
            </a:r>
            <a:r>
              <a:rPr lang="en-US" dirty="0">
                <a:latin typeface="Bahnschrift Condensed" panose="020B0502040204020203" pitchFamily="34" charset="0"/>
              </a:rPr>
              <a:t> </a:t>
            </a:r>
            <a:r>
              <a:rPr lang="en-US" dirty="0" err="1">
                <a:latin typeface="Bahnschrift Condensed" panose="020B0502040204020203" pitchFamily="34" charset="0"/>
              </a:rPr>
              <a:t>alokasi</a:t>
            </a:r>
            <a:r>
              <a:rPr lang="en-US" dirty="0">
                <a:latin typeface="Bahnschrift Condensed" panose="020B0502040204020203" pitchFamily="34" charset="0"/>
              </a:rPr>
              <a:t> </a:t>
            </a:r>
            <a:r>
              <a:rPr lang="en-US" dirty="0" err="1">
                <a:latin typeface="Bahnschrift Condensed" panose="020B0502040204020203" pitchFamily="34" charset="0"/>
              </a:rPr>
              <a:t>untuk</a:t>
            </a:r>
            <a:r>
              <a:rPr lang="en-US" dirty="0">
                <a:latin typeface="Bahnschrift Condensed" panose="020B0502040204020203" pitchFamily="34" charset="0"/>
              </a:rPr>
              <a:t> </a:t>
            </a:r>
            <a:r>
              <a:rPr lang="en-US" dirty="0" err="1">
                <a:latin typeface="Bahnschrift Condensed" panose="020B0502040204020203" pitchFamily="34" charset="0"/>
              </a:rPr>
              <a:t>Bunga</a:t>
            </a:r>
            <a:r>
              <a:rPr lang="en-US" dirty="0">
                <a:latin typeface="Bahnschrift Condensed" panose="020B0502040204020203" pitchFamily="34" charset="0"/>
              </a:rPr>
              <a:t> </a:t>
            </a:r>
            <a:r>
              <a:rPr lang="en-US" dirty="0" err="1">
                <a:latin typeface="Bahnschrift Condensed" panose="020B0502040204020203" pitchFamily="34" charset="0"/>
              </a:rPr>
              <a:t>adl</a:t>
            </a:r>
            <a:r>
              <a:rPr lang="en-US" dirty="0">
                <a:latin typeface="Bahnschrift Condensed" panose="020B0502040204020203" pitchFamily="34" charset="0"/>
              </a:rPr>
              <a:t> </a:t>
            </a:r>
            <a:r>
              <a:rPr lang="en-US" dirty="0" err="1">
                <a:latin typeface="Bahnschrift Condensed" panose="020B0502040204020203" pitchFamily="34" charset="0"/>
              </a:rPr>
              <a:t>Rp</a:t>
            </a:r>
            <a:r>
              <a:rPr lang="en-US" dirty="0">
                <a:latin typeface="Bahnschrift Condensed" panose="020B0502040204020203" pitchFamily="34" charset="0"/>
              </a:rPr>
              <a:t> 607.049,00 (14,29% x </a:t>
            </a:r>
            <a:r>
              <a:rPr lang="en-US" dirty="0" err="1">
                <a:latin typeface="Bahnschrift Condensed" panose="020B0502040204020203" pitchFamily="34" charset="0"/>
              </a:rPr>
              <a:t>Rp</a:t>
            </a:r>
            <a:r>
              <a:rPr lang="en-US" dirty="0">
                <a:latin typeface="Bahnschrift Condensed" panose="020B0502040204020203" pitchFamily="34" charset="0"/>
              </a:rPr>
              <a:t> 4.248.068,00)</a:t>
            </a:r>
          </a:p>
          <a:p>
            <a:pPr marL="285750" indent="-285750">
              <a:buFont typeface="Wingdings" panose="05000000000000000000" pitchFamily="2" charset="2"/>
              <a:buChar char="q"/>
            </a:pPr>
            <a:r>
              <a:rPr lang="en-US" dirty="0" err="1">
                <a:latin typeface="Bahnschrift Condensed" panose="020B0502040204020203" pitchFamily="34" charset="0"/>
              </a:rPr>
              <a:t>Kemudian</a:t>
            </a:r>
            <a:r>
              <a:rPr lang="en-US" dirty="0">
                <a:latin typeface="Bahnschrift Condensed" panose="020B0502040204020203" pitchFamily="34" charset="0"/>
              </a:rPr>
              <a:t> </a:t>
            </a:r>
            <a:r>
              <a:rPr lang="en-US" dirty="0" err="1">
                <a:latin typeface="Bahnschrift Condensed" panose="020B0502040204020203" pitchFamily="34" charset="0"/>
              </a:rPr>
              <a:t>alokasi</a:t>
            </a:r>
            <a:r>
              <a:rPr lang="en-US" dirty="0">
                <a:latin typeface="Bahnschrift Condensed" panose="020B0502040204020203" pitchFamily="34" charset="0"/>
              </a:rPr>
              <a:t> </a:t>
            </a:r>
            <a:r>
              <a:rPr lang="en-US" dirty="0" err="1">
                <a:latin typeface="Bahnschrift Condensed" panose="020B0502040204020203" pitchFamily="34" charset="0"/>
              </a:rPr>
              <a:t>untuk</a:t>
            </a:r>
            <a:r>
              <a:rPr lang="en-US" dirty="0">
                <a:latin typeface="Bahnschrift Condensed" panose="020B0502040204020203" pitchFamily="34" charset="0"/>
              </a:rPr>
              <a:t> </a:t>
            </a:r>
            <a:r>
              <a:rPr lang="en-US" dirty="0" err="1">
                <a:latin typeface="Bahnschrift Condensed" panose="020B0502040204020203" pitchFamily="34" charset="0"/>
              </a:rPr>
              <a:t>pokok</a:t>
            </a:r>
            <a:r>
              <a:rPr lang="en-US" dirty="0">
                <a:latin typeface="Bahnschrift Condensed" panose="020B0502040204020203" pitchFamily="34" charset="0"/>
              </a:rPr>
              <a:t> </a:t>
            </a:r>
            <a:r>
              <a:rPr lang="en-US" dirty="0" err="1">
                <a:latin typeface="Bahnschrift Condensed" panose="020B0502040204020203" pitchFamily="34" charset="0"/>
              </a:rPr>
              <a:t>pinjaman</a:t>
            </a:r>
            <a:r>
              <a:rPr lang="en-US" dirty="0">
                <a:latin typeface="Bahnschrift Condensed" panose="020B0502040204020203" pitchFamily="34" charset="0"/>
              </a:rPr>
              <a:t> bias </a:t>
            </a:r>
            <a:r>
              <a:rPr lang="en-US" dirty="0" err="1">
                <a:latin typeface="Bahnschrift Condensed" panose="020B0502040204020203" pitchFamily="34" charset="0"/>
              </a:rPr>
              <a:t>dihitung</a:t>
            </a:r>
            <a:r>
              <a:rPr lang="en-US" dirty="0">
                <a:latin typeface="Bahnschrift Condensed" panose="020B0502040204020203" pitchFamily="34" charset="0"/>
              </a:rPr>
              <a:t> dg </a:t>
            </a:r>
            <a:r>
              <a:rPr lang="en-US" dirty="0" err="1">
                <a:latin typeface="Bahnschrift Condensed" panose="020B0502040204020203" pitchFamily="34" charset="0"/>
              </a:rPr>
              <a:t>cara</a:t>
            </a:r>
            <a:r>
              <a:rPr lang="en-US" dirty="0">
                <a:latin typeface="Bahnschrift Condensed" panose="020B0502040204020203" pitchFamily="34" charset="0"/>
              </a:rPr>
              <a:t> </a:t>
            </a:r>
            <a:r>
              <a:rPr lang="en-US" dirty="0" err="1">
                <a:latin typeface="Bahnschrift Condensed" panose="020B0502040204020203" pitchFamily="34" charset="0"/>
              </a:rPr>
              <a:t>yg</a:t>
            </a:r>
            <a:r>
              <a:rPr lang="en-US" dirty="0">
                <a:latin typeface="Bahnschrift Condensed" panose="020B0502040204020203" pitchFamily="34" charset="0"/>
              </a:rPr>
              <a:t> </a:t>
            </a:r>
            <a:r>
              <a:rPr lang="en-US" dirty="0" err="1">
                <a:latin typeface="Bahnschrift Condensed" panose="020B0502040204020203" pitchFamily="34" charset="0"/>
              </a:rPr>
              <a:t>sama</a:t>
            </a:r>
            <a:r>
              <a:rPr lang="en-US" dirty="0">
                <a:latin typeface="Bahnschrift Condensed" panose="020B0502040204020203" pitchFamily="34" charset="0"/>
              </a:rPr>
              <a:t>. </a:t>
            </a:r>
            <a:r>
              <a:rPr lang="en-US" dirty="0" err="1">
                <a:latin typeface="Bahnschrift Condensed" panose="020B0502040204020203" pitchFamily="34" charset="0"/>
              </a:rPr>
              <a:t>Prosedur</a:t>
            </a:r>
            <a:r>
              <a:rPr lang="en-US" dirty="0">
                <a:latin typeface="Bahnschrift Condensed" panose="020B0502040204020203" pitchFamily="34" charset="0"/>
              </a:rPr>
              <a:t> </a:t>
            </a:r>
            <a:r>
              <a:rPr lang="en-US" dirty="0" err="1">
                <a:latin typeface="Bahnschrift Condensed" panose="020B0502040204020203" pitchFamily="34" charset="0"/>
              </a:rPr>
              <a:t>yg</a:t>
            </a:r>
            <a:r>
              <a:rPr lang="en-US" dirty="0">
                <a:latin typeface="Bahnschrift Condensed" panose="020B0502040204020203" pitchFamily="34" charset="0"/>
              </a:rPr>
              <a:t> </a:t>
            </a:r>
            <a:r>
              <a:rPr lang="en-US" dirty="0" err="1">
                <a:latin typeface="Bahnschrift Condensed" panose="020B0502040204020203" pitchFamily="34" charset="0"/>
              </a:rPr>
              <a:t>sama</a:t>
            </a:r>
            <a:r>
              <a:rPr lang="en-US" dirty="0">
                <a:latin typeface="Bahnschrift Condensed" panose="020B0502040204020203" pitchFamily="34" charset="0"/>
              </a:rPr>
              <a:t> </a:t>
            </a:r>
            <a:r>
              <a:rPr lang="en-US" dirty="0" err="1">
                <a:latin typeface="Bahnschrift Condensed" panose="020B0502040204020203" pitchFamily="34" charset="0"/>
              </a:rPr>
              <a:t>digunakan</a:t>
            </a:r>
            <a:r>
              <a:rPr lang="en-US" dirty="0">
                <a:latin typeface="Bahnschrift Condensed" panose="020B0502040204020203" pitchFamily="34" charset="0"/>
              </a:rPr>
              <a:t> </a:t>
            </a:r>
            <a:r>
              <a:rPr lang="en-US" dirty="0" err="1">
                <a:latin typeface="Bahnschrift Condensed" panose="020B0502040204020203" pitchFamily="34" charset="0"/>
              </a:rPr>
              <a:t>terus</a:t>
            </a:r>
            <a:r>
              <a:rPr lang="en-US" dirty="0">
                <a:latin typeface="Bahnschrift Condensed" panose="020B0502040204020203" pitchFamily="34" charset="0"/>
              </a:rPr>
              <a:t> </a:t>
            </a:r>
            <a:r>
              <a:rPr lang="en-US" dirty="0" err="1">
                <a:latin typeface="Bahnschrift Condensed" panose="020B0502040204020203" pitchFamily="34" charset="0"/>
              </a:rPr>
              <a:t>samapi</a:t>
            </a:r>
            <a:r>
              <a:rPr lang="en-US" dirty="0">
                <a:latin typeface="Bahnschrift Condensed" panose="020B0502040204020203" pitchFamily="34" charset="0"/>
              </a:rPr>
              <a:t> pada </a:t>
            </a:r>
            <a:r>
              <a:rPr lang="en-US" dirty="0" err="1">
                <a:latin typeface="Bahnschrift Condensed" panose="020B0502040204020203" pitchFamily="34" charset="0"/>
              </a:rPr>
              <a:t>akhir</a:t>
            </a:r>
            <a:r>
              <a:rPr lang="en-US" dirty="0">
                <a:latin typeface="Bahnschrift Condensed" panose="020B0502040204020203" pitchFamily="34" charset="0"/>
              </a:rPr>
              <a:t> </a:t>
            </a:r>
            <a:r>
              <a:rPr lang="en-US" dirty="0" err="1">
                <a:latin typeface="Bahnschrift Condensed" panose="020B0502040204020203" pitchFamily="34" charset="0"/>
              </a:rPr>
              <a:t>tahun</a:t>
            </a:r>
            <a:r>
              <a:rPr lang="en-US" dirty="0">
                <a:latin typeface="Bahnschrift Condensed" panose="020B0502040204020203" pitchFamily="34" charset="0"/>
              </a:rPr>
              <a:t> ke-5. </a:t>
            </a:r>
          </a:p>
          <a:p>
            <a:pPr marL="285750" indent="-285750">
              <a:buFont typeface="Wingdings" panose="05000000000000000000" pitchFamily="2" charset="2"/>
              <a:buChar char="q"/>
            </a:pPr>
            <a:r>
              <a:rPr lang="en-US" dirty="0">
                <a:latin typeface="Bahnschrift Condensed" panose="020B0502040204020203" pitchFamily="34" charset="0"/>
              </a:rPr>
              <a:t>Karena </a:t>
            </a:r>
            <a:r>
              <a:rPr lang="en-US" dirty="0" err="1">
                <a:latin typeface="Bahnschrift Condensed" panose="020B0502040204020203" pitchFamily="34" charset="0"/>
              </a:rPr>
              <a:t>selisih</a:t>
            </a:r>
            <a:r>
              <a:rPr lang="en-US" dirty="0">
                <a:latin typeface="Bahnschrift Condensed" panose="020B0502040204020203" pitchFamily="34" charset="0"/>
              </a:rPr>
              <a:t> </a:t>
            </a:r>
            <a:r>
              <a:rPr lang="en-US" dirty="0" err="1">
                <a:latin typeface="Bahnschrift Condensed" panose="020B0502040204020203" pitchFamily="34" charset="0"/>
              </a:rPr>
              <a:t>pembulatan</a:t>
            </a:r>
            <a:r>
              <a:rPr lang="en-US" dirty="0">
                <a:latin typeface="Bahnschrift Condensed" panose="020B0502040204020203" pitchFamily="34" charset="0"/>
              </a:rPr>
              <a:t>, </a:t>
            </a:r>
            <a:r>
              <a:rPr lang="en-US" dirty="0" err="1">
                <a:latin typeface="Bahnschrift Condensed" panose="020B0502040204020203" pitchFamily="34" charset="0"/>
              </a:rPr>
              <a:t>maka</a:t>
            </a:r>
            <a:r>
              <a:rPr lang="en-US" dirty="0">
                <a:latin typeface="Bahnschrift Condensed" panose="020B0502040204020203" pitchFamily="34" charset="0"/>
              </a:rPr>
              <a:t> </a:t>
            </a:r>
            <a:r>
              <a:rPr lang="en-US" dirty="0" err="1">
                <a:latin typeface="Bahnschrift Condensed" panose="020B0502040204020203" pitchFamily="34" charset="0"/>
              </a:rPr>
              <a:t>cicilan</a:t>
            </a:r>
            <a:r>
              <a:rPr lang="en-US" dirty="0">
                <a:latin typeface="Bahnschrift Condensed" panose="020B0502040204020203" pitchFamily="34" charset="0"/>
              </a:rPr>
              <a:t> </a:t>
            </a:r>
            <a:r>
              <a:rPr lang="en-US" dirty="0" err="1">
                <a:latin typeface="Bahnschrift Condensed" panose="020B0502040204020203" pitchFamily="34" charset="0"/>
              </a:rPr>
              <a:t>tahun</a:t>
            </a:r>
            <a:r>
              <a:rPr lang="en-US" dirty="0">
                <a:latin typeface="Bahnschrift Condensed" panose="020B0502040204020203" pitchFamily="34" charset="0"/>
              </a:rPr>
              <a:t> </a:t>
            </a:r>
            <a:r>
              <a:rPr lang="en-US" dirty="0" err="1">
                <a:latin typeface="Bahnschrift Condensed" panose="020B0502040204020203" pitchFamily="34" charset="0"/>
              </a:rPr>
              <a:t>ke</a:t>
            </a:r>
            <a:r>
              <a:rPr lang="en-US" dirty="0">
                <a:latin typeface="Bahnschrift Condensed" panose="020B0502040204020203" pitchFamily="34" charset="0"/>
              </a:rPr>
              <a:t> 5 </a:t>
            </a:r>
            <a:r>
              <a:rPr lang="en-US" dirty="0" err="1">
                <a:latin typeface="Bahnschrift Condensed" panose="020B0502040204020203" pitchFamily="34" charset="0"/>
              </a:rPr>
              <a:t>ditetapkan</a:t>
            </a:r>
            <a:r>
              <a:rPr lang="en-US" dirty="0">
                <a:latin typeface="Bahnschrift Condensed" panose="020B0502040204020203" pitchFamily="34" charset="0"/>
              </a:rPr>
              <a:t> </a:t>
            </a:r>
            <a:r>
              <a:rPr lang="en-US" dirty="0" err="1">
                <a:latin typeface="Bahnschrift Condensed" panose="020B0502040204020203" pitchFamily="34" charset="0"/>
              </a:rPr>
              <a:t>Rp</a:t>
            </a:r>
            <a:r>
              <a:rPr lang="en-US" dirty="0">
                <a:latin typeface="Bahnschrift Condensed" panose="020B0502040204020203" pitchFamily="34" charset="0"/>
              </a:rPr>
              <a:t> 1.466.429. </a:t>
            </a:r>
            <a:r>
              <a:rPr lang="en-US" dirty="0" err="1">
                <a:latin typeface="Bahnschrift Condensed" panose="020B0502040204020203" pitchFamily="34" charset="0"/>
              </a:rPr>
              <a:t>Sehingga</a:t>
            </a:r>
            <a:r>
              <a:rPr lang="en-US" dirty="0">
                <a:latin typeface="Bahnschrift Condensed" panose="020B0502040204020203" pitchFamily="34" charset="0"/>
              </a:rPr>
              <a:t> total </a:t>
            </a:r>
            <a:r>
              <a:rPr lang="en-US" dirty="0" err="1">
                <a:latin typeface="Bahnschrift Condensed" panose="020B0502040204020203" pitchFamily="34" charset="0"/>
              </a:rPr>
              <a:t>alokasi</a:t>
            </a:r>
            <a:r>
              <a:rPr lang="en-US" dirty="0">
                <a:latin typeface="Bahnschrift Condensed" panose="020B0502040204020203" pitchFamily="34" charset="0"/>
              </a:rPr>
              <a:t> </a:t>
            </a:r>
            <a:r>
              <a:rPr lang="en-US" dirty="0" err="1">
                <a:latin typeface="Bahnschrift Condensed" panose="020B0502040204020203" pitchFamily="34" charset="0"/>
              </a:rPr>
              <a:t>untuk</a:t>
            </a:r>
            <a:r>
              <a:rPr lang="en-US" dirty="0">
                <a:latin typeface="Bahnschrift Condensed" panose="020B0502040204020203" pitchFamily="34" charset="0"/>
              </a:rPr>
              <a:t> </a:t>
            </a:r>
            <a:r>
              <a:rPr lang="en-US" dirty="0" err="1">
                <a:latin typeface="Bahnschrift Condensed" panose="020B0502040204020203" pitchFamily="34" charset="0"/>
              </a:rPr>
              <a:t>pokok</a:t>
            </a:r>
            <a:r>
              <a:rPr lang="en-US" dirty="0">
                <a:latin typeface="Bahnschrift Condensed" panose="020B0502040204020203" pitchFamily="34" charset="0"/>
              </a:rPr>
              <a:t> </a:t>
            </a:r>
            <a:r>
              <a:rPr lang="en-US" dirty="0" err="1">
                <a:latin typeface="Bahnschrift Condensed" panose="020B0502040204020203" pitchFamily="34" charset="0"/>
              </a:rPr>
              <a:t>pinjaman</a:t>
            </a:r>
            <a:r>
              <a:rPr lang="en-US" dirty="0">
                <a:latin typeface="Bahnschrift Condensed" panose="020B0502040204020203" pitchFamily="34" charset="0"/>
              </a:rPr>
              <a:t> </a:t>
            </a:r>
            <a:r>
              <a:rPr lang="en-US" dirty="0" err="1">
                <a:latin typeface="Bahnschrift Condensed" panose="020B0502040204020203" pitchFamily="34" charset="0"/>
              </a:rPr>
              <a:t>adalah</a:t>
            </a:r>
            <a:r>
              <a:rPr lang="en-US" dirty="0">
                <a:latin typeface="Bahnschrift Condensed" panose="020B0502040204020203" pitchFamily="34" charset="0"/>
              </a:rPr>
              <a:t> </a:t>
            </a:r>
            <a:r>
              <a:rPr lang="en-US" dirty="0" err="1">
                <a:latin typeface="Bahnschrift Condensed" panose="020B0502040204020203" pitchFamily="34" charset="0"/>
              </a:rPr>
              <a:t>Rp</a:t>
            </a:r>
            <a:r>
              <a:rPr lang="en-US" dirty="0">
                <a:latin typeface="Bahnschrift Condensed" panose="020B0502040204020203" pitchFamily="34" charset="0"/>
              </a:rPr>
              <a:t> 5 </a:t>
            </a:r>
            <a:r>
              <a:rPr lang="en-US" dirty="0" err="1">
                <a:latin typeface="Bahnschrift Condensed" panose="020B0502040204020203" pitchFamily="34" charset="0"/>
              </a:rPr>
              <a:t>juta</a:t>
            </a:r>
            <a:endParaRPr lang="en-US" dirty="0">
              <a:latin typeface="Bahnschrift Condensed" panose="020B0502040204020203" pitchFamily="34" charset="0"/>
            </a:endParaRPr>
          </a:p>
          <a:p>
            <a:pPr marL="285750" indent="-285750">
              <a:buFont typeface="Wingdings" panose="05000000000000000000" pitchFamily="2" charset="2"/>
              <a:buChar char="q"/>
            </a:pPr>
            <a:r>
              <a:rPr lang="en-US" dirty="0" err="1">
                <a:latin typeface="Bahnschrift Condensed" panose="020B0502040204020203" pitchFamily="34" charset="0"/>
              </a:rPr>
              <a:t>Perhatikan</a:t>
            </a:r>
            <a:r>
              <a:rPr lang="en-US" dirty="0">
                <a:latin typeface="Bahnschrift Condensed" panose="020B0502040204020203" pitchFamily="34" charset="0"/>
              </a:rPr>
              <a:t> </a:t>
            </a:r>
            <a:r>
              <a:rPr lang="en-US" dirty="0" err="1">
                <a:latin typeface="Bahnschrift Condensed" panose="020B0502040204020203" pitchFamily="34" charset="0"/>
              </a:rPr>
              <a:t>bahwa</a:t>
            </a:r>
            <a:r>
              <a:rPr lang="en-US" dirty="0">
                <a:latin typeface="Bahnschrift Condensed" panose="020B0502040204020203" pitchFamily="34" charset="0"/>
              </a:rPr>
              <a:t> </a:t>
            </a:r>
            <a:r>
              <a:rPr lang="en-US" dirty="0" err="1">
                <a:latin typeface="Bahnschrift Condensed" panose="020B0502040204020203" pitchFamily="34" charset="0"/>
              </a:rPr>
              <a:t>pembayaran</a:t>
            </a:r>
            <a:r>
              <a:rPr lang="en-US" dirty="0">
                <a:latin typeface="Bahnschrift Condensed" panose="020B0502040204020203" pitchFamily="34" charset="0"/>
              </a:rPr>
              <a:t> </a:t>
            </a:r>
            <a:r>
              <a:rPr lang="en-US" dirty="0" err="1">
                <a:latin typeface="Bahnschrift Condensed" panose="020B0502040204020203" pitchFamily="34" charset="0"/>
              </a:rPr>
              <a:t>bunga</a:t>
            </a:r>
            <a:r>
              <a:rPr lang="en-US" dirty="0">
                <a:latin typeface="Bahnschrift Condensed" panose="020B0502040204020203" pitchFamily="34" charset="0"/>
              </a:rPr>
              <a:t> </a:t>
            </a:r>
            <a:r>
              <a:rPr lang="en-US" dirty="0" err="1">
                <a:latin typeface="Bahnschrift Condensed" panose="020B0502040204020203" pitchFamily="34" charset="0"/>
              </a:rPr>
              <a:t>semakin</a:t>
            </a:r>
            <a:r>
              <a:rPr lang="en-US" dirty="0">
                <a:latin typeface="Bahnschrift Condensed" panose="020B0502040204020203" pitchFamily="34" charset="0"/>
              </a:rPr>
              <a:t> </a:t>
            </a:r>
            <a:r>
              <a:rPr lang="en-US" dirty="0" err="1">
                <a:latin typeface="Bahnschrift Condensed" panose="020B0502040204020203" pitchFamily="34" charset="0"/>
              </a:rPr>
              <a:t>mengecil</a:t>
            </a:r>
            <a:r>
              <a:rPr lang="en-US" dirty="0">
                <a:latin typeface="Bahnschrift Condensed" panose="020B0502040204020203" pitchFamily="34" charset="0"/>
              </a:rPr>
              <a:t> pada </a:t>
            </a:r>
            <a:r>
              <a:rPr lang="en-US" dirty="0" err="1">
                <a:latin typeface="Bahnschrift Condensed" panose="020B0502040204020203" pitchFamily="34" charset="0"/>
              </a:rPr>
              <a:t>akhir</a:t>
            </a:r>
            <a:r>
              <a:rPr lang="en-US" dirty="0">
                <a:latin typeface="Bahnschrift Condensed" panose="020B0502040204020203" pitchFamily="34" charset="0"/>
              </a:rPr>
              <a:t> masa </a:t>
            </a:r>
            <a:r>
              <a:rPr lang="en-US" dirty="0" err="1">
                <a:latin typeface="Bahnschrift Condensed" panose="020B0502040204020203" pitchFamily="34" charset="0"/>
              </a:rPr>
              <a:t>pinjaman</a:t>
            </a:r>
            <a:r>
              <a:rPr lang="en-US" dirty="0">
                <a:latin typeface="Bahnschrift Condensed" panose="020B0502040204020203" pitchFamily="34" charset="0"/>
              </a:rPr>
              <a:t>.</a:t>
            </a:r>
          </a:p>
        </p:txBody>
      </p:sp>
      <p:sp>
        <p:nvSpPr>
          <p:cNvPr id="7" name="Slide Number Placeholder 6">
            <a:extLst>
              <a:ext uri="{FF2B5EF4-FFF2-40B4-BE49-F238E27FC236}">
                <a16:creationId xmlns:a16="http://schemas.microsoft.com/office/drawing/2014/main" xmlns="" id="{6A5F0E75-DFF9-46CD-9C13-03D5D1416C53}"/>
              </a:ext>
            </a:extLst>
          </p:cNvPr>
          <p:cNvSpPr>
            <a:spLocks noGrp="1"/>
          </p:cNvSpPr>
          <p:nvPr>
            <p:ph type="sldNum" sz="quarter" idx="12"/>
          </p:nvPr>
        </p:nvSpPr>
        <p:spPr/>
        <p:txBody>
          <a:bodyPr/>
          <a:lstStyle/>
          <a:p>
            <a:fld id="{B38049E5-7B53-4E85-8972-7D6C4BCE5BB9}" type="slidenum">
              <a:rPr lang="en-US" noProof="0" smtClean="0"/>
              <a:t>7</a:t>
            </a:fld>
            <a:endParaRPr lang="en-US" noProof="0" dirty="0"/>
          </a:p>
        </p:txBody>
      </p:sp>
    </p:spTree>
    <p:extLst>
      <p:ext uri="{BB962C8B-B14F-4D97-AF65-F5344CB8AC3E}">
        <p14:creationId xmlns:p14="http://schemas.microsoft.com/office/powerpoint/2010/main" val="2433670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9F938-32BB-4212-859A-924888994BBE}"/>
              </a:ext>
            </a:extLst>
          </p:cNvPr>
          <p:cNvSpPr txBox="1">
            <a:spLocks/>
          </p:cNvSpPr>
          <p:nvPr/>
        </p:nvSpPr>
        <p:spPr>
          <a:xfrm>
            <a:off x="1214650" y="334895"/>
            <a:ext cx="6908611" cy="710475"/>
          </a:xfrm>
          <a:prstGeom prst="rect">
            <a:avLst/>
          </a:prstGeom>
        </p:spPr>
        <p:txBody>
          <a:bodyPr vert="horz" lIns="91440" tIns="45720" rIns="91440" bIns="45720" rtlCol="0" anchor="ctr">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sz="2000" dirty="0" err="1">
                <a:solidFill>
                  <a:srgbClr val="FF0000"/>
                </a:solidFill>
                <a:latin typeface="Bahnschrift Condensed" panose="020B0502040204020203" pitchFamily="34" charset="0"/>
                <a:cs typeface="Calibri" panose="020F0502020204030204" pitchFamily="34" charset="0"/>
              </a:rPr>
              <a:t>Tabel</a:t>
            </a:r>
            <a:r>
              <a:rPr lang="en-US" sz="2000" dirty="0">
                <a:solidFill>
                  <a:srgbClr val="FF0000"/>
                </a:solidFill>
                <a:latin typeface="Bahnschrift Condensed" panose="020B0502040204020203" pitchFamily="34" charset="0"/>
                <a:cs typeface="Calibri" panose="020F0502020204030204" pitchFamily="34" charset="0"/>
              </a:rPr>
              <a:t> 4. </a:t>
            </a:r>
            <a:r>
              <a:rPr lang="en-US" sz="2000" dirty="0" err="1">
                <a:solidFill>
                  <a:srgbClr val="FF0000"/>
                </a:solidFill>
                <a:latin typeface="Bahnschrift Condensed" panose="020B0502040204020203" pitchFamily="34" charset="0"/>
                <a:cs typeface="Calibri" panose="020F0502020204030204" pitchFamily="34" charset="0"/>
              </a:rPr>
              <a:t>Skedul</a:t>
            </a:r>
            <a:r>
              <a:rPr lang="en-US" sz="2000" dirty="0">
                <a:solidFill>
                  <a:srgbClr val="FF0000"/>
                </a:solidFill>
                <a:latin typeface="Bahnschrift Condensed" panose="020B0502040204020203" pitchFamily="34" charset="0"/>
                <a:cs typeface="Calibri" panose="020F0502020204030204" pitchFamily="34" charset="0"/>
              </a:rPr>
              <a:t> </a:t>
            </a:r>
            <a:r>
              <a:rPr lang="en-US" sz="2000" dirty="0" err="1">
                <a:solidFill>
                  <a:srgbClr val="FF0000"/>
                </a:solidFill>
                <a:latin typeface="Bahnschrift Condensed" panose="020B0502040204020203" pitchFamily="34" charset="0"/>
                <a:cs typeface="Calibri" panose="020F0502020204030204" pitchFamily="34" charset="0"/>
              </a:rPr>
              <a:t>Aliran</a:t>
            </a:r>
            <a:r>
              <a:rPr lang="en-US" sz="2000" dirty="0">
                <a:solidFill>
                  <a:srgbClr val="FF0000"/>
                </a:solidFill>
                <a:latin typeface="Bahnschrift Condensed" panose="020B0502040204020203" pitchFamily="34" charset="0"/>
                <a:cs typeface="Calibri" panose="020F0502020204030204" pitchFamily="34" charset="0"/>
              </a:rPr>
              <a:t> Kas </a:t>
            </a:r>
            <a:r>
              <a:rPr lang="en-US" sz="2000" dirty="0" err="1">
                <a:solidFill>
                  <a:srgbClr val="FF0000"/>
                </a:solidFill>
                <a:latin typeface="Bahnschrift Condensed" panose="020B0502040204020203" pitchFamily="34" charset="0"/>
                <a:cs typeface="Calibri" panose="020F0502020204030204" pitchFamily="34" charset="0"/>
              </a:rPr>
              <a:t>untuk</a:t>
            </a:r>
            <a:r>
              <a:rPr lang="en-US" sz="2000" dirty="0">
                <a:solidFill>
                  <a:srgbClr val="FF0000"/>
                </a:solidFill>
                <a:latin typeface="Bahnschrift Condensed" panose="020B0502040204020203" pitchFamily="34" charset="0"/>
                <a:cs typeface="Calibri" panose="020F0502020204030204" pitchFamily="34" charset="0"/>
              </a:rPr>
              <a:t> </a:t>
            </a:r>
            <a:r>
              <a:rPr lang="en-US" sz="2000" dirty="0" err="1">
                <a:solidFill>
                  <a:srgbClr val="FF0000"/>
                </a:solidFill>
                <a:latin typeface="Bahnschrift Condensed" panose="020B0502040204020203" pitchFamily="34" charset="0"/>
                <a:cs typeface="Calibri" panose="020F0502020204030204" pitchFamily="34" charset="0"/>
              </a:rPr>
              <a:t>Pembelian</a:t>
            </a:r>
            <a:r>
              <a:rPr lang="en-US" sz="2000" dirty="0">
                <a:solidFill>
                  <a:srgbClr val="FF0000"/>
                </a:solidFill>
                <a:latin typeface="Bahnschrift Condensed" panose="020B0502040204020203" pitchFamily="34" charset="0"/>
                <a:cs typeface="Calibri" panose="020F0502020204030204" pitchFamily="34" charset="0"/>
              </a:rPr>
              <a:t> </a:t>
            </a:r>
            <a:r>
              <a:rPr lang="en-US" sz="2000" dirty="0" err="1">
                <a:solidFill>
                  <a:srgbClr val="FF0000"/>
                </a:solidFill>
                <a:latin typeface="Bahnschrift Condensed" panose="020B0502040204020203" pitchFamily="34" charset="0"/>
                <a:cs typeface="Calibri" panose="020F0502020204030204" pitchFamily="34" charset="0"/>
              </a:rPr>
              <a:t>Aset</a:t>
            </a:r>
            <a:r>
              <a:rPr lang="en-US" sz="2000" dirty="0">
                <a:solidFill>
                  <a:srgbClr val="FF0000"/>
                </a:solidFill>
                <a:latin typeface="Bahnschrift Condensed" panose="020B0502040204020203" pitchFamily="34" charset="0"/>
                <a:cs typeface="Calibri" panose="020F0502020204030204" pitchFamily="34" charset="0"/>
              </a:rPr>
              <a:t> </a:t>
            </a:r>
            <a:r>
              <a:rPr lang="en-US" sz="2000" dirty="0" err="1">
                <a:solidFill>
                  <a:srgbClr val="FF0000"/>
                </a:solidFill>
                <a:latin typeface="Bahnschrift Condensed" panose="020B0502040204020203" pitchFamily="34" charset="0"/>
                <a:cs typeface="Calibri" panose="020F0502020204030204" pitchFamily="34" charset="0"/>
              </a:rPr>
              <a:t>dengan</a:t>
            </a:r>
            <a:r>
              <a:rPr lang="en-US" sz="2000" dirty="0">
                <a:solidFill>
                  <a:srgbClr val="FF0000"/>
                </a:solidFill>
                <a:latin typeface="Bahnschrift Condensed" panose="020B0502040204020203" pitchFamily="34" charset="0"/>
                <a:cs typeface="Calibri" panose="020F0502020204030204" pitchFamily="34" charset="0"/>
              </a:rPr>
              <a:t> Utang</a:t>
            </a:r>
          </a:p>
        </p:txBody>
      </p:sp>
      <p:sp>
        <p:nvSpPr>
          <p:cNvPr id="4" name="TextBox 3">
            <a:extLst>
              <a:ext uri="{FF2B5EF4-FFF2-40B4-BE49-F238E27FC236}">
                <a16:creationId xmlns:a16="http://schemas.microsoft.com/office/drawing/2014/main" xmlns="" id="{F1E3F629-F0AD-4D0A-877D-3263DAAFDE84}"/>
              </a:ext>
            </a:extLst>
          </p:cNvPr>
          <p:cNvSpPr txBox="1"/>
          <p:nvPr/>
        </p:nvSpPr>
        <p:spPr>
          <a:xfrm>
            <a:off x="1144324" y="4206617"/>
            <a:ext cx="10717668" cy="2246769"/>
          </a:xfrm>
          <a:prstGeom prst="rect">
            <a:avLst/>
          </a:prstGeom>
          <a:noFill/>
        </p:spPr>
        <p:txBody>
          <a:bodyPr wrap="square" rtlCol="0">
            <a:spAutoFit/>
          </a:bodyPr>
          <a:lstStyle/>
          <a:p>
            <a:pPr marL="285750" indent="-285750">
              <a:buFont typeface="Wingdings" panose="05000000000000000000" pitchFamily="2" charset="2"/>
              <a:buChar char="q"/>
            </a:pPr>
            <a:r>
              <a:rPr lang="en-US" sz="2000" dirty="0" err="1">
                <a:latin typeface="Bahnschrift Condensed" panose="020B0502040204020203" pitchFamily="34" charset="0"/>
              </a:rPr>
              <a:t>Jika</a:t>
            </a:r>
            <a:r>
              <a:rPr lang="en-US" sz="2000" dirty="0">
                <a:latin typeface="Bahnschrift Condensed" panose="020B0502040204020203" pitchFamily="34" charset="0"/>
              </a:rPr>
              <a:t> </a:t>
            </a:r>
            <a:r>
              <a:rPr lang="en-US" sz="2000" dirty="0" err="1">
                <a:latin typeface="Bahnschrift Condensed" panose="020B0502040204020203" pitchFamily="34" charset="0"/>
              </a:rPr>
              <a:t>perusahaan</a:t>
            </a:r>
            <a:r>
              <a:rPr lang="en-US" sz="2000" dirty="0">
                <a:latin typeface="Bahnschrift Condensed" panose="020B0502040204020203" pitchFamily="34" charset="0"/>
              </a:rPr>
              <a:t> </a:t>
            </a:r>
            <a:r>
              <a:rPr lang="en-US" sz="2000" dirty="0" err="1">
                <a:latin typeface="Bahnschrift Condensed" panose="020B0502040204020203" pitchFamily="34" charset="0"/>
              </a:rPr>
              <a:t>menggunakan</a:t>
            </a:r>
            <a:r>
              <a:rPr lang="en-US" sz="2000" dirty="0">
                <a:latin typeface="Bahnschrift Condensed" panose="020B0502040204020203" pitchFamily="34" charset="0"/>
              </a:rPr>
              <a:t> dan </a:t>
            </a:r>
            <a:r>
              <a:rPr lang="en-US" sz="2000" dirty="0" err="1">
                <a:latin typeface="Bahnschrift Condensed" panose="020B0502040204020203" pitchFamily="34" charset="0"/>
              </a:rPr>
              <a:t>membeli</a:t>
            </a:r>
            <a:r>
              <a:rPr lang="en-US" sz="2000" dirty="0">
                <a:latin typeface="Bahnschrift Condensed" panose="020B0502040204020203" pitchFamily="34" charset="0"/>
              </a:rPr>
              <a:t> </a:t>
            </a:r>
            <a:r>
              <a:rPr lang="en-US" sz="2000" dirty="0" err="1">
                <a:latin typeface="Bahnschrift Condensed" panose="020B0502040204020203" pitchFamily="34" charset="0"/>
              </a:rPr>
              <a:t>aset</a:t>
            </a:r>
            <a:r>
              <a:rPr lang="en-US" sz="2000" dirty="0">
                <a:latin typeface="Bahnschrift Condensed" panose="020B0502040204020203" pitchFamily="34" charset="0"/>
              </a:rPr>
              <a:t> </a:t>
            </a:r>
            <a:r>
              <a:rPr lang="en-US" sz="2000" dirty="0" err="1">
                <a:latin typeface="Bahnschrift Condensed" panose="020B0502040204020203" pitchFamily="34" charset="0"/>
              </a:rPr>
              <a:t>maka</a:t>
            </a:r>
            <a:r>
              <a:rPr lang="en-US" sz="2000" dirty="0">
                <a:latin typeface="Bahnschrift Condensed" panose="020B0502040204020203" pitchFamily="34" charset="0"/>
              </a:rPr>
              <a:t> </a:t>
            </a:r>
            <a:r>
              <a:rPr lang="en-US" sz="2000" dirty="0" err="1">
                <a:latin typeface="Bahnschrift Condensed" panose="020B0502040204020203" pitchFamily="34" charset="0"/>
              </a:rPr>
              <a:t>ada</a:t>
            </a:r>
            <a:r>
              <a:rPr lang="en-US" sz="2000" dirty="0">
                <a:latin typeface="Bahnschrift Condensed" panose="020B0502040204020203" pitchFamily="34" charset="0"/>
              </a:rPr>
              <a:t> </a:t>
            </a:r>
            <a:r>
              <a:rPr lang="en-US" sz="2000" dirty="0" err="1">
                <a:latin typeface="Bahnschrift Condensed" panose="020B0502040204020203" pitchFamily="34" charset="0"/>
              </a:rPr>
              <a:t>dua</a:t>
            </a:r>
            <a:r>
              <a:rPr lang="en-US" sz="2000" dirty="0">
                <a:latin typeface="Bahnschrift Condensed" panose="020B0502040204020203" pitchFamily="34" charset="0"/>
              </a:rPr>
              <a:t> </a:t>
            </a:r>
            <a:r>
              <a:rPr lang="en-US" sz="2000" dirty="0" err="1">
                <a:latin typeface="Bahnschrift Condensed" panose="020B0502040204020203" pitchFamily="34" charset="0"/>
              </a:rPr>
              <a:t>penghematan</a:t>
            </a:r>
            <a:r>
              <a:rPr lang="en-US" sz="2000" dirty="0">
                <a:latin typeface="Bahnschrift Condensed" panose="020B0502040204020203" pitchFamily="34" charset="0"/>
              </a:rPr>
              <a:t> </a:t>
            </a:r>
            <a:r>
              <a:rPr lang="en-US" sz="2000" dirty="0" err="1">
                <a:latin typeface="Bahnschrift Condensed" panose="020B0502040204020203" pitchFamily="34" charset="0"/>
              </a:rPr>
              <a:t>pajak</a:t>
            </a:r>
            <a:r>
              <a:rPr lang="en-US" sz="2000" dirty="0">
                <a:latin typeface="Bahnschrift Condensed" panose="020B0502040204020203" pitchFamily="34" charset="0"/>
              </a:rPr>
              <a:t> yang </a:t>
            </a:r>
            <a:r>
              <a:rPr lang="en-US" sz="2000" dirty="0" err="1">
                <a:latin typeface="Bahnschrift Condensed" panose="020B0502040204020203" pitchFamily="34" charset="0"/>
              </a:rPr>
              <a:t>bisa</a:t>
            </a:r>
            <a:r>
              <a:rPr lang="en-US" sz="2000" dirty="0">
                <a:latin typeface="Bahnschrift Condensed" panose="020B0502040204020203" pitchFamily="34" charset="0"/>
              </a:rPr>
              <a:t> </a:t>
            </a:r>
            <a:r>
              <a:rPr lang="en-US" sz="2000" dirty="0" err="1">
                <a:latin typeface="Bahnschrift Condensed" panose="020B0502040204020203" pitchFamily="34" charset="0"/>
              </a:rPr>
              <a:t>diperoleh</a:t>
            </a:r>
            <a:r>
              <a:rPr lang="en-US" sz="2000" dirty="0">
                <a:latin typeface="Bahnschrift Condensed" panose="020B0502040204020203" pitchFamily="34" charset="0"/>
              </a:rPr>
              <a:t> </a:t>
            </a:r>
            <a:r>
              <a:rPr lang="en-US" sz="2000" dirty="0" err="1">
                <a:latin typeface="Bahnschrift Condensed" panose="020B0502040204020203" pitchFamily="34" charset="0"/>
              </a:rPr>
              <a:t>yaitu</a:t>
            </a:r>
            <a:r>
              <a:rPr lang="en-US" sz="2000" dirty="0">
                <a:latin typeface="Bahnschrift Condensed" panose="020B0502040204020203" pitchFamily="34" charset="0"/>
              </a:rPr>
              <a:t> </a:t>
            </a:r>
            <a:r>
              <a:rPr lang="en-US" sz="2000" dirty="0" err="1">
                <a:latin typeface="Bahnschrift Condensed" panose="020B0502040204020203" pitchFamily="34" charset="0"/>
              </a:rPr>
              <a:t>dari</a:t>
            </a:r>
            <a:r>
              <a:rPr lang="en-US" sz="2000" dirty="0">
                <a:latin typeface="Bahnschrift Condensed" panose="020B0502040204020203" pitchFamily="34" charset="0"/>
              </a:rPr>
              <a:t> </a:t>
            </a:r>
            <a:r>
              <a:rPr lang="en-US" sz="2000" dirty="0" err="1">
                <a:latin typeface="Bahnschrift Condensed" panose="020B0502040204020203" pitchFamily="34" charset="0"/>
              </a:rPr>
              <a:t>depresisi</a:t>
            </a:r>
            <a:r>
              <a:rPr lang="en-US" sz="2000" dirty="0">
                <a:latin typeface="Bahnschrift Condensed" panose="020B0502040204020203" pitchFamily="34" charset="0"/>
              </a:rPr>
              <a:t> dan </a:t>
            </a:r>
            <a:r>
              <a:rPr lang="en-US" sz="2000" dirty="0" err="1">
                <a:latin typeface="Bahnschrift Condensed" panose="020B0502040204020203" pitchFamily="34" charset="0"/>
              </a:rPr>
              <a:t>pembayaran</a:t>
            </a:r>
            <a:r>
              <a:rPr lang="en-US" sz="2000" dirty="0">
                <a:latin typeface="Bahnschrift Condensed" panose="020B0502040204020203" pitchFamily="34" charset="0"/>
              </a:rPr>
              <a:t> </a:t>
            </a:r>
            <a:r>
              <a:rPr lang="en-US" sz="2000" dirty="0" err="1">
                <a:latin typeface="Bahnschrift Condensed" panose="020B0502040204020203" pitchFamily="34" charset="0"/>
              </a:rPr>
              <a:t>bunga</a:t>
            </a:r>
            <a:endParaRPr lang="en-US" sz="2000" dirty="0">
              <a:latin typeface="Bahnschrift Condensed" panose="020B0502040204020203" pitchFamily="34" charset="0"/>
            </a:endParaRPr>
          </a:p>
          <a:p>
            <a:pPr marL="285750" indent="-285750">
              <a:buFont typeface="Wingdings" panose="05000000000000000000" pitchFamily="2" charset="2"/>
              <a:buChar char="q"/>
            </a:pPr>
            <a:r>
              <a:rPr lang="en-US" sz="2000" dirty="0" err="1">
                <a:latin typeface="Bahnschrift Condensed" panose="020B0502040204020203" pitchFamily="34" charset="0"/>
              </a:rPr>
              <a:t>Aset</a:t>
            </a:r>
            <a:r>
              <a:rPr lang="en-US" sz="2000" dirty="0">
                <a:latin typeface="Bahnschrift Condensed" panose="020B0502040204020203" pitchFamily="34" charset="0"/>
              </a:rPr>
              <a:t> </a:t>
            </a:r>
            <a:r>
              <a:rPr lang="en-US" sz="2000" dirty="0" err="1">
                <a:latin typeface="Bahnschrift Condensed" panose="020B0502040204020203" pitchFamily="34" charset="0"/>
              </a:rPr>
              <a:t>didepresiasi</a:t>
            </a:r>
            <a:r>
              <a:rPr lang="en-US" sz="2000" dirty="0">
                <a:latin typeface="Bahnschrift Condensed" panose="020B0502040204020203" pitchFamily="34" charset="0"/>
              </a:rPr>
              <a:t> </a:t>
            </a:r>
            <a:r>
              <a:rPr lang="en-US" sz="2000" dirty="0" err="1">
                <a:latin typeface="Bahnschrift Condensed" panose="020B0502040204020203" pitchFamily="34" charset="0"/>
              </a:rPr>
              <a:t>dengan</a:t>
            </a:r>
            <a:r>
              <a:rPr lang="en-US" sz="2000" dirty="0">
                <a:latin typeface="Bahnschrift Condensed" panose="020B0502040204020203" pitchFamily="34" charset="0"/>
              </a:rPr>
              <a:t> </a:t>
            </a:r>
            <a:r>
              <a:rPr lang="en-US" sz="2000" dirty="0" err="1">
                <a:latin typeface="Bahnschrift Condensed" panose="020B0502040204020203" pitchFamily="34" charset="0"/>
              </a:rPr>
              <a:t>garis</a:t>
            </a:r>
            <a:r>
              <a:rPr lang="en-US" sz="2000" dirty="0">
                <a:latin typeface="Bahnschrift Condensed" panose="020B0502040204020203" pitchFamily="34" charset="0"/>
              </a:rPr>
              <a:t> </a:t>
            </a:r>
            <a:r>
              <a:rPr lang="en-US" sz="2000" dirty="0" err="1">
                <a:latin typeface="Bahnschrift Condensed" panose="020B0502040204020203" pitchFamily="34" charset="0"/>
              </a:rPr>
              <a:t>lurus</a:t>
            </a:r>
            <a:r>
              <a:rPr lang="en-US" sz="2000" dirty="0">
                <a:latin typeface="Bahnschrift Condensed" panose="020B0502040204020203" pitchFamily="34" charset="0"/>
              </a:rPr>
              <a:t> </a:t>
            </a:r>
            <a:r>
              <a:rPr lang="en-US" sz="2000" dirty="0" err="1">
                <a:latin typeface="Bahnschrift Condensed" panose="020B0502040204020203" pitchFamily="34" charset="0"/>
              </a:rPr>
              <a:t>selama</a:t>
            </a:r>
            <a:r>
              <a:rPr lang="en-US" sz="2000" dirty="0">
                <a:latin typeface="Bahnschrift Condensed" panose="020B0502040204020203" pitchFamily="34" charset="0"/>
              </a:rPr>
              <a:t> 5 </a:t>
            </a:r>
            <a:r>
              <a:rPr lang="en-US" sz="2000" dirty="0" err="1">
                <a:latin typeface="Bahnschrift Condensed" panose="020B0502040204020203" pitchFamily="34" charset="0"/>
              </a:rPr>
              <a:t>tahun</a:t>
            </a:r>
            <a:r>
              <a:rPr lang="en-US" sz="2000" dirty="0">
                <a:latin typeface="Bahnschrift Condensed" panose="020B0502040204020203" pitchFamily="34" charset="0"/>
              </a:rPr>
              <a:t> dan </a:t>
            </a:r>
            <a:r>
              <a:rPr lang="en-US" sz="2000" dirty="0" err="1">
                <a:latin typeface="Bahnschrift Condensed" panose="020B0502040204020203" pitchFamily="34" charset="0"/>
              </a:rPr>
              <a:t>tidak</a:t>
            </a:r>
            <a:r>
              <a:rPr lang="en-US" sz="2000" dirty="0">
                <a:latin typeface="Bahnschrift Condensed" panose="020B0502040204020203" pitchFamily="34" charset="0"/>
              </a:rPr>
              <a:t> </a:t>
            </a:r>
            <a:r>
              <a:rPr lang="en-US" sz="2000" dirty="0" err="1">
                <a:latin typeface="Bahnschrift Condensed" panose="020B0502040204020203" pitchFamily="34" charset="0"/>
              </a:rPr>
              <a:t>ada</a:t>
            </a:r>
            <a:r>
              <a:rPr lang="en-US" sz="2000" dirty="0">
                <a:latin typeface="Bahnschrift Condensed" panose="020B0502040204020203" pitchFamily="34" charset="0"/>
              </a:rPr>
              <a:t> </a:t>
            </a:r>
            <a:r>
              <a:rPr lang="en-US" sz="2000" dirty="0" err="1">
                <a:latin typeface="Bahnschrift Condensed" panose="020B0502040204020203" pitchFamily="34" charset="0"/>
              </a:rPr>
              <a:t>nilai</a:t>
            </a:r>
            <a:r>
              <a:rPr lang="en-US" sz="2000" dirty="0">
                <a:latin typeface="Bahnschrift Condensed" panose="020B0502040204020203" pitchFamily="34" charset="0"/>
              </a:rPr>
              <a:t> </a:t>
            </a:r>
            <a:r>
              <a:rPr lang="en-US" sz="2000" dirty="0" err="1">
                <a:latin typeface="Bahnschrift Condensed" panose="020B0502040204020203" pitchFamily="34" charset="0"/>
              </a:rPr>
              <a:t>residu</a:t>
            </a:r>
            <a:r>
              <a:rPr lang="en-US" sz="2000" dirty="0">
                <a:latin typeface="Bahnschrift Condensed" panose="020B0502040204020203" pitchFamily="34" charset="0"/>
              </a:rPr>
              <a:t>, </a:t>
            </a:r>
            <a:r>
              <a:rPr lang="en-US" sz="2000" dirty="0" err="1">
                <a:latin typeface="Bahnschrift Condensed" panose="020B0502040204020203" pitchFamily="34" charset="0"/>
              </a:rPr>
              <a:t>dengan</a:t>
            </a:r>
            <a:r>
              <a:rPr lang="en-US" sz="2000" dirty="0">
                <a:latin typeface="Bahnschrift Condensed" panose="020B0502040204020203" pitchFamily="34" charset="0"/>
              </a:rPr>
              <a:t> </a:t>
            </a:r>
            <a:r>
              <a:rPr lang="en-US" sz="2000" dirty="0" err="1">
                <a:latin typeface="Bahnschrift Condensed" panose="020B0502040204020203" pitchFamily="34" charset="0"/>
              </a:rPr>
              <a:t>demikian</a:t>
            </a:r>
            <a:r>
              <a:rPr lang="en-US" sz="2000" dirty="0">
                <a:latin typeface="Bahnschrift Condensed" panose="020B0502040204020203" pitchFamily="34" charset="0"/>
              </a:rPr>
              <a:t> </a:t>
            </a:r>
            <a:r>
              <a:rPr lang="en-US" sz="2000" dirty="0" err="1">
                <a:latin typeface="Bahnschrift Condensed" panose="020B0502040204020203" pitchFamily="34" charset="0"/>
              </a:rPr>
              <a:t>besarnya</a:t>
            </a:r>
            <a:r>
              <a:rPr lang="en-US" sz="2000" dirty="0">
                <a:latin typeface="Bahnschrift Condensed" panose="020B0502040204020203" pitchFamily="34" charset="0"/>
              </a:rPr>
              <a:t> </a:t>
            </a:r>
            <a:r>
              <a:rPr lang="en-US" sz="2000" dirty="0" err="1">
                <a:latin typeface="Bahnschrift Condensed" panose="020B0502040204020203" pitchFamily="34" charset="0"/>
              </a:rPr>
              <a:t>depresiasi</a:t>
            </a:r>
            <a:r>
              <a:rPr lang="en-US" sz="2000" dirty="0">
                <a:latin typeface="Bahnschrift Condensed" panose="020B0502040204020203" pitchFamily="34" charset="0"/>
              </a:rPr>
              <a:t> per </a:t>
            </a:r>
            <a:r>
              <a:rPr lang="en-US" sz="2000" dirty="0" err="1">
                <a:latin typeface="Bahnschrift Condensed" panose="020B0502040204020203" pitchFamily="34" charset="0"/>
              </a:rPr>
              <a:t>tahun</a:t>
            </a:r>
            <a:r>
              <a:rPr lang="en-US" sz="2000" dirty="0">
                <a:latin typeface="Bahnschrift Condensed" panose="020B0502040204020203" pitchFamily="34" charset="0"/>
              </a:rPr>
              <a:t> </a:t>
            </a:r>
            <a:r>
              <a:rPr lang="en-US" sz="2000" dirty="0" err="1">
                <a:latin typeface="Bahnschrift Condensed" panose="020B0502040204020203" pitchFamily="34" charset="0"/>
              </a:rPr>
              <a:t>adalah</a:t>
            </a:r>
            <a:r>
              <a:rPr lang="en-US" sz="2000" dirty="0">
                <a:latin typeface="Bahnschrift Condensed" panose="020B0502040204020203" pitchFamily="34" charset="0"/>
              </a:rPr>
              <a:t> </a:t>
            </a:r>
            <a:r>
              <a:rPr lang="en-US" sz="2000" dirty="0" err="1">
                <a:latin typeface="Bahnschrift Condensed" panose="020B0502040204020203" pitchFamily="34" charset="0"/>
              </a:rPr>
              <a:t>sebesar</a:t>
            </a:r>
            <a:r>
              <a:rPr lang="en-US" sz="2000" dirty="0">
                <a:latin typeface="Bahnschrift Condensed" panose="020B0502040204020203" pitchFamily="34" charset="0"/>
              </a:rPr>
              <a:t> </a:t>
            </a:r>
            <a:r>
              <a:rPr lang="en-US" sz="2000" dirty="0" err="1">
                <a:latin typeface="Bahnschrift Condensed" panose="020B0502040204020203" pitchFamily="34" charset="0"/>
              </a:rPr>
              <a:t>Rp</a:t>
            </a:r>
            <a:r>
              <a:rPr lang="en-US" sz="2000" dirty="0">
                <a:latin typeface="Bahnschrift Condensed" panose="020B0502040204020203" pitchFamily="34" charset="0"/>
              </a:rPr>
              <a:t> 1 </a:t>
            </a:r>
            <a:r>
              <a:rPr lang="en-US" sz="2000" dirty="0" err="1">
                <a:latin typeface="Bahnschrift Condensed" panose="020B0502040204020203" pitchFamily="34" charset="0"/>
              </a:rPr>
              <a:t>juta</a:t>
            </a:r>
            <a:r>
              <a:rPr lang="en-US" sz="2000" dirty="0">
                <a:latin typeface="Bahnschrift Condensed" panose="020B0502040204020203" pitchFamily="34" charset="0"/>
              </a:rPr>
              <a:t> yang </a:t>
            </a:r>
            <a:r>
              <a:rPr lang="en-US" sz="2000" dirty="0" err="1">
                <a:latin typeface="Bahnschrift Condensed" panose="020B0502040204020203" pitchFamily="34" charset="0"/>
              </a:rPr>
              <a:t>didapat</a:t>
            </a:r>
            <a:r>
              <a:rPr lang="en-US" sz="2000" dirty="0">
                <a:latin typeface="Bahnschrift Condensed" panose="020B0502040204020203" pitchFamily="34" charset="0"/>
              </a:rPr>
              <a:t> </a:t>
            </a:r>
            <a:r>
              <a:rPr lang="en-US" sz="2000" dirty="0" err="1">
                <a:latin typeface="Bahnschrift Condensed" panose="020B0502040204020203" pitchFamily="34" charset="0"/>
              </a:rPr>
              <a:t>dari</a:t>
            </a:r>
            <a:r>
              <a:rPr lang="en-US" sz="2000" dirty="0">
                <a:latin typeface="Bahnschrift Condensed" panose="020B0502040204020203" pitchFamily="34" charset="0"/>
                <a:sym typeface="Wingdings" panose="05000000000000000000" pitchFamily="2" charset="2"/>
              </a:rPr>
              <a:t></a:t>
            </a:r>
            <a:r>
              <a:rPr lang="en-US" sz="2000" dirty="0">
                <a:latin typeface="Bahnschrift Condensed" panose="020B0502040204020203" pitchFamily="34" charset="0"/>
              </a:rPr>
              <a:t>(</a:t>
            </a:r>
            <a:r>
              <a:rPr lang="en-US" sz="2000" dirty="0" err="1">
                <a:latin typeface="Bahnschrift Condensed" panose="020B0502040204020203" pitchFamily="34" charset="0"/>
              </a:rPr>
              <a:t>Rp</a:t>
            </a:r>
            <a:r>
              <a:rPr lang="en-US" sz="2000" dirty="0">
                <a:latin typeface="Bahnschrift Condensed" panose="020B0502040204020203" pitchFamily="34" charset="0"/>
              </a:rPr>
              <a:t> 5 </a:t>
            </a:r>
            <a:r>
              <a:rPr lang="en-US" sz="2000" dirty="0" err="1">
                <a:latin typeface="Bahnschrift Condensed" panose="020B0502040204020203" pitchFamily="34" charset="0"/>
              </a:rPr>
              <a:t>juta</a:t>
            </a:r>
            <a:r>
              <a:rPr lang="en-US" sz="2000" dirty="0">
                <a:latin typeface="Bahnschrift Condensed" panose="020B0502040204020203" pitchFamily="34" charset="0"/>
              </a:rPr>
              <a:t>/5)</a:t>
            </a:r>
          </a:p>
          <a:p>
            <a:pPr marL="285750" indent="-285750">
              <a:buFont typeface="Wingdings" panose="05000000000000000000" pitchFamily="2" charset="2"/>
              <a:buChar char="q"/>
            </a:pPr>
            <a:r>
              <a:rPr lang="en-US" sz="2000" dirty="0" err="1">
                <a:latin typeface="Bahnschrift Condensed" panose="020B0502040204020203" pitchFamily="34" charset="0"/>
              </a:rPr>
              <a:t>Pembayaran</a:t>
            </a:r>
            <a:r>
              <a:rPr lang="en-US" sz="2000" dirty="0">
                <a:latin typeface="Bahnschrift Condensed" panose="020B0502040204020203" pitchFamily="34" charset="0"/>
              </a:rPr>
              <a:t> </a:t>
            </a:r>
            <a:r>
              <a:rPr lang="en-US" sz="2000" dirty="0" err="1">
                <a:latin typeface="Bahnschrift Condensed" panose="020B0502040204020203" pitchFamily="34" charset="0"/>
              </a:rPr>
              <a:t>bunga</a:t>
            </a:r>
            <a:r>
              <a:rPr lang="en-US" sz="2000" dirty="0">
                <a:latin typeface="Bahnschrift Condensed" panose="020B0502040204020203" pitchFamily="34" charset="0"/>
              </a:rPr>
              <a:t> (</a:t>
            </a:r>
            <a:r>
              <a:rPr lang="en-US" sz="2000" dirty="0" err="1">
                <a:latin typeface="Bahnschrift Condensed" panose="020B0502040204020203" pitchFamily="34" charset="0"/>
              </a:rPr>
              <a:t>baris</a:t>
            </a:r>
            <a:r>
              <a:rPr lang="en-US" sz="2000" dirty="0">
                <a:latin typeface="Bahnschrift Condensed" panose="020B0502040204020203" pitchFamily="34" charset="0"/>
              </a:rPr>
              <a:t> </a:t>
            </a:r>
            <a:r>
              <a:rPr lang="en-US" sz="2000" dirty="0" err="1">
                <a:latin typeface="Bahnschrift Condensed" panose="020B0502040204020203" pitchFamily="34" charset="0"/>
              </a:rPr>
              <a:t>kedua</a:t>
            </a:r>
            <a:r>
              <a:rPr lang="en-US" sz="2000" dirty="0">
                <a:latin typeface="Bahnschrift Condensed" panose="020B0502040204020203" pitchFamily="34" charset="0"/>
              </a:rPr>
              <a:t>) </a:t>
            </a:r>
            <a:r>
              <a:rPr lang="en-US" sz="2000" dirty="0" err="1">
                <a:latin typeface="Bahnschrift Condensed" panose="020B0502040204020203" pitchFamily="34" charset="0"/>
              </a:rPr>
              <a:t>diperoleh</a:t>
            </a:r>
            <a:r>
              <a:rPr lang="en-US" sz="2000" dirty="0">
                <a:latin typeface="Bahnschrift Condensed" panose="020B0502040204020203" pitchFamily="34" charset="0"/>
              </a:rPr>
              <a:t> </a:t>
            </a:r>
            <a:r>
              <a:rPr lang="en-US" sz="2000" dirty="0" err="1">
                <a:latin typeface="Bahnschrift Condensed" panose="020B0502040204020203" pitchFamily="34" charset="0"/>
              </a:rPr>
              <a:t>dari</a:t>
            </a:r>
            <a:r>
              <a:rPr lang="en-US" sz="2000" dirty="0">
                <a:latin typeface="Bahnschrift Condensed" panose="020B0502040204020203" pitchFamily="34" charset="0"/>
              </a:rPr>
              <a:t> </a:t>
            </a:r>
            <a:r>
              <a:rPr lang="en-US" sz="2000" dirty="0" err="1">
                <a:latin typeface="Bahnschrift Condensed" panose="020B0502040204020203" pitchFamily="34" charset="0"/>
              </a:rPr>
              <a:t>tabel</a:t>
            </a:r>
            <a:r>
              <a:rPr lang="en-US" sz="2000" dirty="0">
                <a:latin typeface="Bahnschrift Condensed" panose="020B0502040204020203" pitchFamily="34" charset="0"/>
              </a:rPr>
              <a:t> </a:t>
            </a:r>
            <a:r>
              <a:rPr lang="en-US" sz="2000" dirty="0" err="1">
                <a:latin typeface="Bahnschrift Condensed" panose="020B0502040204020203" pitchFamily="34" charset="0"/>
              </a:rPr>
              <a:t>sebelumnya</a:t>
            </a:r>
            <a:endParaRPr lang="en-US" sz="2000" dirty="0">
              <a:latin typeface="Bahnschrift Condensed" panose="020B0502040204020203" pitchFamily="34" charset="0"/>
            </a:endParaRPr>
          </a:p>
          <a:p>
            <a:pPr marL="285750" indent="-285750">
              <a:buFont typeface="Wingdings" panose="05000000000000000000" pitchFamily="2" charset="2"/>
              <a:buChar char="q"/>
            </a:pPr>
            <a:r>
              <a:rPr lang="en-US" sz="2000" dirty="0">
                <a:latin typeface="Bahnschrift Condensed" panose="020B0502040204020203" pitchFamily="34" charset="0"/>
              </a:rPr>
              <a:t>Total </a:t>
            </a:r>
            <a:r>
              <a:rPr lang="en-US" sz="2000" dirty="0" err="1">
                <a:latin typeface="Bahnschrift Condensed" panose="020B0502040204020203" pitchFamily="34" charset="0"/>
              </a:rPr>
              <a:t>biaya</a:t>
            </a:r>
            <a:r>
              <a:rPr lang="en-US" sz="2000" dirty="0">
                <a:latin typeface="Bahnschrift Condensed" panose="020B0502040204020203" pitchFamily="34" charset="0"/>
              </a:rPr>
              <a:t> yang </a:t>
            </a:r>
            <a:r>
              <a:rPr lang="en-US" sz="2000" dirty="0" err="1">
                <a:latin typeface="Bahnschrift Condensed" panose="020B0502040204020203" pitchFamily="34" charset="0"/>
              </a:rPr>
              <a:t>berkaitan</a:t>
            </a:r>
            <a:r>
              <a:rPr lang="en-US" sz="2000" dirty="0">
                <a:latin typeface="Bahnschrift Condensed" panose="020B0502040204020203" pitchFamily="34" charset="0"/>
              </a:rPr>
              <a:t> </a:t>
            </a:r>
            <a:r>
              <a:rPr lang="en-US" sz="2000" dirty="0" err="1">
                <a:latin typeface="Bahnschrift Condensed" panose="020B0502040204020203" pitchFamily="34" charset="0"/>
              </a:rPr>
              <a:t>dengan</a:t>
            </a:r>
            <a:r>
              <a:rPr lang="en-US" sz="2000" dirty="0">
                <a:latin typeface="Bahnschrift Condensed" panose="020B0502040204020203" pitchFamily="34" charset="0"/>
              </a:rPr>
              <a:t> </a:t>
            </a:r>
            <a:r>
              <a:rPr lang="en-US" sz="2000" dirty="0" err="1">
                <a:latin typeface="Bahnschrift Condensed" panose="020B0502040204020203" pitchFamily="34" charset="0"/>
              </a:rPr>
              <a:t>alternatif</a:t>
            </a:r>
            <a:r>
              <a:rPr lang="en-US" sz="2000" dirty="0">
                <a:latin typeface="Bahnschrift Condensed" panose="020B0502040204020203" pitchFamily="34" charset="0"/>
              </a:rPr>
              <a:t> utang dan </a:t>
            </a:r>
            <a:r>
              <a:rPr lang="en-US" sz="2000" dirty="0" err="1">
                <a:latin typeface="Bahnschrift Condensed" panose="020B0502040204020203" pitchFamily="34" charset="0"/>
              </a:rPr>
              <a:t>beli</a:t>
            </a:r>
            <a:r>
              <a:rPr lang="en-US" sz="2000" dirty="0">
                <a:latin typeface="Bahnschrift Condensed" panose="020B0502040204020203" pitchFamily="34" charset="0"/>
              </a:rPr>
              <a:t> </a:t>
            </a:r>
            <a:r>
              <a:rPr lang="en-US" sz="2000" dirty="0" err="1">
                <a:latin typeface="Bahnschrift Condensed" panose="020B0502040204020203" pitchFamily="34" charset="0"/>
              </a:rPr>
              <a:t>bisa</a:t>
            </a:r>
            <a:r>
              <a:rPr lang="en-US" sz="2000" dirty="0">
                <a:latin typeface="Bahnschrift Condensed" panose="020B0502040204020203" pitchFamily="34" charset="0"/>
              </a:rPr>
              <a:t> </a:t>
            </a:r>
            <a:r>
              <a:rPr lang="en-US" sz="2000" dirty="0" err="1">
                <a:latin typeface="Bahnschrift Condensed" panose="020B0502040204020203" pitchFamily="34" charset="0"/>
              </a:rPr>
              <a:t>dlihat</a:t>
            </a:r>
            <a:r>
              <a:rPr lang="en-US" sz="2000" dirty="0">
                <a:latin typeface="Bahnschrift Condensed" panose="020B0502040204020203" pitchFamily="34" charset="0"/>
              </a:rPr>
              <a:t> di </a:t>
            </a:r>
            <a:r>
              <a:rPr lang="en-US" sz="2000" dirty="0" err="1">
                <a:latin typeface="Bahnschrift Condensed" panose="020B0502040204020203" pitchFamily="34" charset="0"/>
              </a:rPr>
              <a:t>tabel</a:t>
            </a:r>
            <a:r>
              <a:rPr lang="en-US" sz="2000" dirty="0">
                <a:latin typeface="Bahnschrift Condensed" panose="020B0502040204020203" pitchFamily="34" charset="0"/>
              </a:rPr>
              <a:t> (3)</a:t>
            </a:r>
          </a:p>
          <a:p>
            <a:pPr marL="285750" indent="-285750">
              <a:buFont typeface="Wingdings" panose="05000000000000000000" pitchFamily="2" charset="2"/>
              <a:buChar char="q"/>
            </a:pPr>
            <a:r>
              <a:rPr lang="en-US" sz="2000" dirty="0" err="1">
                <a:latin typeface="Bahnschrift Condensed" panose="020B0502040204020203" pitchFamily="34" charset="0"/>
              </a:rPr>
              <a:t>Penghematan</a:t>
            </a:r>
            <a:r>
              <a:rPr lang="en-US" sz="2000" dirty="0">
                <a:latin typeface="Bahnschrift Condensed" panose="020B0502040204020203" pitchFamily="34" charset="0"/>
              </a:rPr>
              <a:t> </a:t>
            </a:r>
            <a:r>
              <a:rPr lang="en-US" sz="2000" dirty="0" err="1">
                <a:latin typeface="Bahnschrift Condensed" panose="020B0502040204020203" pitchFamily="34" charset="0"/>
              </a:rPr>
              <a:t>pajak</a:t>
            </a:r>
            <a:r>
              <a:rPr lang="en-US" sz="2000" dirty="0">
                <a:latin typeface="Bahnschrift Condensed" panose="020B0502040204020203" pitchFamily="34" charset="0"/>
              </a:rPr>
              <a:t> </a:t>
            </a:r>
            <a:r>
              <a:rPr lang="en-US" sz="2000" dirty="0" err="1">
                <a:latin typeface="Bahnschrift Condensed" panose="020B0502040204020203" pitchFamily="34" charset="0"/>
              </a:rPr>
              <a:t>karena</a:t>
            </a:r>
            <a:r>
              <a:rPr lang="en-US" sz="2000" dirty="0">
                <a:latin typeface="Bahnschrift Condensed" panose="020B0502040204020203" pitchFamily="34" charset="0"/>
              </a:rPr>
              <a:t> </a:t>
            </a:r>
            <a:r>
              <a:rPr lang="en-US" sz="2000" dirty="0" err="1">
                <a:latin typeface="Bahnschrift Condensed" panose="020B0502040204020203" pitchFamily="34" charset="0"/>
              </a:rPr>
              <a:t>depresiasi</a:t>
            </a:r>
            <a:r>
              <a:rPr lang="en-US" sz="2000" dirty="0">
                <a:latin typeface="Bahnschrift Condensed" panose="020B0502040204020203" pitchFamily="34" charset="0"/>
              </a:rPr>
              <a:t> dan </a:t>
            </a:r>
            <a:r>
              <a:rPr lang="en-US" sz="2000" dirty="0" err="1">
                <a:latin typeface="Bahnschrift Condensed" panose="020B0502040204020203" pitchFamily="34" charset="0"/>
              </a:rPr>
              <a:t>Bunga</a:t>
            </a:r>
            <a:r>
              <a:rPr lang="en-US" sz="2000" dirty="0">
                <a:latin typeface="Bahnschrift Condensed" panose="020B0502040204020203" pitchFamily="34" charset="0"/>
              </a:rPr>
              <a:t> (</a:t>
            </a:r>
            <a:r>
              <a:rPr lang="en-US" sz="2000" dirty="0" err="1">
                <a:latin typeface="Bahnschrift Condensed" panose="020B0502040204020203" pitchFamily="34" charset="0"/>
              </a:rPr>
              <a:t>baris</a:t>
            </a:r>
            <a:r>
              <a:rPr lang="en-US" sz="2000" dirty="0">
                <a:latin typeface="Bahnschrift Condensed" panose="020B0502040204020203" pitchFamily="34" charset="0"/>
              </a:rPr>
              <a:t> 4)</a:t>
            </a:r>
          </a:p>
        </p:txBody>
      </p:sp>
      <p:graphicFrame>
        <p:nvGraphicFramePr>
          <p:cNvPr id="5" name="Table 5">
            <a:extLst>
              <a:ext uri="{FF2B5EF4-FFF2-40B4-BE49-F238E27FC236}">
                <a16:creationId xmlns:a16="http://schemas.microsoft.com/office/drawing/2014/main" xmlns="" id="{06377B46-CD56-4622-9048-5814D72D5D9E}"/>
              </a:ext>
            </a:extLst>
          </p:cNvPr>
          <p:cNvGraphicFramePr>
            <a:graphicFrameLocks noGrp="1"/>
          </p:cNvGraphicFramePr>
          <p:nvPr>
            <p:extLst>
              <p:ext uri="{D42A27DB-BD31-4B8C-83A1-F6EECF244321}">
                <p14:modId xmlns:p14="http://schemas.microsoft.com/office/powerpoint/2010/main" val="3345563408"/>
              </p:ext>
            </p:extLst>
          </p:nvPr>
        </p:nvGraphicFramePr>
        <p:xfrm>
          <a:off x="1214650" y="961295"/>
          <a:ext cx="10577016" cy="2712720"/>
        </p:xfrm>
        <a:graphic>
          <a:graphicData uri="http://schemas.openxmlformats.org/drawingml/2006/table">
            <a:tbl>
              <a:tblPr firstRow="1" bandRow="1">
                <a:tableStyleId>{8799B23B-EC83-4686-B30A-512413B5E67A}</a:tableStyleId>
              </a:tblPr>
              <a:tblGrid>
                <a:gridCol w="3190082">
                  <a:extLst>
                    <a:ext uri="{9D8B030D-6E8A-4147-A177-3AD203B41FA5}">
                      <a16:colId xmlns:a16="http://schemas.microsoft.com/office/drawing/2014/main" xmlns="" val="2223585835"/>
                    </a:ext>
                  </a:extLst>
                </a:gridCol>
                <a:gridCol w="1471961">
                  <a:extLst>
                    <a:ext uri="{9D8B030D-6E8A-4147-A177-3AD203B41FA5}">
                      <a16:colId xmlns:a16="http://schemas.microsoft.com/office/drawing/2014/main" xmlns="" val="1880978790"/>
                    </a:ext>
                  </a:extLst>
                </a:gridCol>
                <a:gridCol w="1449658">
                  <a:extLst>
                    <a:ext uri="{9D8B030D-6E8A-4147-A177-3AD203B41FA5}">
                      <a16:colId xmlns:a16="http://schemas.microsoft.com/office/drawing/2014/main" xmlns="" val="2047690210"/>
                    </a:ext>
                  </a:extLst>
                </a:gridCol>
                <a:gridCol w="1438508">
                  <a:extLst>
                    <a:ext uri="{9D8B030D-6E8A-4147-A177-3AD203B41FA5}">
                      <a16:colId xmlns:a16="http://schemas.microsoft.com/office/drawing/2014/main" xmlns="" val="3506324770"/>
                    </a:ext>
                  </a:extLst>
                </a:gridCol>
                <a:gridCol w="1511905">
                  <a:extLst>
                    <a:ext uri="{9D8B030D-6E8A-4147-A177-3AD203B41FA5}">
                      <a16:colId xmlns:a16="http://schemas.microsoft.com/office/drawing/2014/main" xmlns="" val="3492903359"/>
                    </a:ext>
                  </a:extLst>
                </a:gridCol>
                <a:gridCol w="1514902">
                  <a:extLst>
                    <a:ext uri="{9D8B030D-6E8A-4147-A177-3AD203B41FA5}">
                      <a16:colId xmlns:a16="http://schemas.microsoft.com/office/drawing/2014/main" xmlns="" val="557414047"/>
                    </a:ext>
                  </a:extLst>
                </a:gridCol>
              </a:tblGrid>
              <a:tr h="370840">
                <a:tc>
                  <a:txBody>
                    <a:bodyPr/>
                    <a:lstStyle/>
                    <a:p>
                      <a:endParaRPr lang="en-ID" sz="2000" dirty="0">
                        <a:latin typeface="Bahnschrift Condensed" panose="020B0502040204020203" pitchFamily="34" charset="0"/>
                      </a:endParaRPr>
                    </a:p>
                  </a:txBody>
                  <a:tcPr/>
                </a:tc>
                <a:tc>
                  <a:txBody>
                    <a:bodyPr/>
                    <a:lstStyle/>
                    <a:p>
                      <a:pPr algn="ctr"/>
                      <a:r>
                        <a:rPr lang="en-US" sz="2000" dirty="0">
                          <a:latin typeface="Bahnschrift Condensed" panose="020B0502040204020203" pitchFamily="34" charset="0"/>
                        </a:rPr>
                        <a:t>1</a:t>
                      </a:r>
                      <a:endParaRPr lang="en-ID" sz="2000" dirty="0">
                        <a:latin typeface="Bahnschrift Condensed" panose="020B0502040204020203" pitchFamily="34" charset="0"/>
                      </a:endParaRPr>
                    </a:p>
                  </a:txBody>
                  <a:tcPr/>
                </a:tc>
                <a:tc>
                  <a:txBody>
                    <a:bodyPr/>
                    <a:lstStyle/>
                    <a:p>
                      <a:pPr algn="ctr"/>
                      <a:r>
                        <a:rPr lang="en-US" sz="2000" dirty="0">
                          <a:latin typeface="Bahnschrift Condensed" panose="020B0502040204020203" pitchFamily="34" charset="0"/>
                        </a:rPr>
                        <a:t>2</a:t>
                      </a:r>
                      <a:endParaRPr lang="en-ID" sz="2000" dirty="0">
                        <a:latin typeface="Bahnschrift Condensed" panose="020B0502040204020203" pitchFamily="34" charset="0"/>
                      </a:endParaRPr>
                    </a:p>
                  </a:txBody>
                  <a:tcPr/>
                </a:tc>
                <a:tc>
                  <a:txBody>
                    <a:bodyPr/>
                    <a:lstStyle/>
                    <a:p>
                      <a:pPr algn="ctr"/>
                      <a:r>
                        <a:rPr lang="en-US" sz="2000" dirty="0">
                          <a:latin typeface="Bahnschrift Condensed" panose="020B0502040204020203" pitchFamily="34" charset="0"/>
                        </a:rPr>
                        <a:t>3</a:t>
                      </a:r>
                      <a:endParaRPr lang="en-ID" sz="2000" dirty="0">
                        <a:latin typeface="Bahnschrift Condensed" panose="020B0502040204020203" pitchFamily="34" charset="0"/>
                      </a:endParaRPr>
                    </a:p>
                  </a:txBody>
                  <a:tcPr/>
                </a:tc>
                <a:tc>
                  <a:txBody>
                    <a:bodyPr/>
                    <a:lstStyle/>
                    <a:p>
                      <a:pPr algn="ctr"/>
                      <a:r>
                        <a:rPr lang="en-US" sz="2000" dirty="0">
                          <a:latin typeface="Bahnschrift Condensed" panose="020B0502040204020203" pitchFamily="34" charset="0"/>
                        </a:rPr>
                        <a:t>4</a:t>
                      </a:r>
                      <a:endParaRPr lang="en-ID" sz="2000" dirty="0">
                        <a:latin typeface="Bahnschrift Condensed" panose="020B0502040204020203" pitchFamily="34" charset="0"/>
                      </a:endParaRPr>
                    </a:p>
                  </a:txBody>
                  <a:tcPr/>
                </a:tc>
                <a:tc>
                  <a:txBody>
                    <a:bodyPr/>
                    <a:lstStyle/>
                    <a:p>
                      <a:pPr algn="ctr"/>
                      <a:r>
                        <a:rPr lang="en-US" sz="2000" dirty="0">
                          <a:latin typeface="Bahnschrift Condensed" panose="020B0502040204020203" pitchFamily="34" charset="0"/>
                        </a:rPr>
                        <a:t>5</a:t>
                      </a:r>
                      <a:endParaRPr lang="en-ID" sz="2000" dirty="0">
                        <a:latin typeface="Bahnschrift Condensed" panose="020B0502040204020203" pitchFamily="34" charset="0"/>
                      </a:endParaRPr>
                    </a:p>
                  </a:txBody>
                  <a:tcPr/>
                </a:tc>
                <a:extLst>
                  <a:ext uri="{0D108BD9-81ED-4DB2-BD59-A6C34878D82A}">
                    <a16:rowId xmlns:a16="http://schemas.microsoft.com/office/drawing/2014/main" xmlns="" val="1003446522"/>
                  </a:ext>
                </a:extLst>
              </a:tr>
              <a:tr h="370840">
                <a:tc>
                  <a:txBody>
                    <a:bodyPr/>
                    <a:lstStyle/>
                    <a:p>
                      <a:pPr marL="342900" indent="-342900">
                        <a:buAutoNum type="arabicParenBoth"/>
                      </a:pPr>
                      <a:r>
                        <a:rPr lang="en-US" sz="2000" dirty="0" err="1">
                          <a:latin typeface="Bahnschrift Condensed" panose="020B0502040204020203" pitchFamily="34" charset="0"/>
                        </a:rPr>
                        <a:t>Depresiasi</a:t>
                      </a:r>
                      <a:endParaRPr lang="en-US" sz="2000" dirty="0">
                        <a:latin typeface="Bahnschrift Condensed" panose="020B0502040204020203" pitchFamily="34" charset="0"/>
                      </a:endParaRPr>
                    </a:p>
                    <a:p>
                      <a:pPr marL="342900" indent="-342900">
                        <a:buAutoNum type="arabicParenBoth"/>
                      </a:pPr>
                      <a:r>
                        <a:rPr lang="en-US" sz="2000" dirty="0" err="1">
                          <a:latin typeface="Bahnschrift Condensed" panose="020B0502040204020203" pitchFamily="34" charset="0"/>
                        </a:rPr>
                        <a:t>Bunga</a:t>
                      </a:r>
                      <a:endParaRPr lang="en-US" sz="2000" dirty="0">
                        <a:latin typeface="Bahnschrift Condensed" panose="020B0502040204020203" pitchFamily="34" charset="0"/>
                      </a:endParaRPr>
                    </a:p>
                    <a:p>
                      <a:pPr marL="342900" indent="-342900">
                        <a:buAutoNum type="arabicParenBoth"/>
                      </a:pPr>
                      <a:r>
                        <a:rPr lang="en-US" sz="2000" dirty="0">
                          <a:latin typeface="Bahnschrift Condensed" panose="020B0502040204020203" pitchFamily="34" charset="0"/>
                        </a:rPr>
                        <a:t>Total (1+2)</a:t>
                      </a:r>
                    </a:p>
                    <a:p>
                      <a:pPr marL="342900" indent="-342900">
                        <a:buAutoNum type="arabicParenBoth"/>
                      </a:pPr>
                      <a:r>
                        <a:rPr lang="en-US" sz="2000" dirty="0" err="1">
                          <a:latin typeface="Bahnschrift Condensed" panose="020B0502040204020203" pitchFamily="34" charset="0"/>
                        </a:rPr>
                        <a:t>Penghematan</a:t>
                      </a:r>
                      <a:r>
                        <a:rPr lang="en-US" sz="2000" dirty="0">
                          <a:latin typeface="Bahnschrift Condensed" panose="020B0502040204020203" pitchFamily="34" charset="0"/>
                        </a:rPr>
                        <a:t> </a:t>
                      </a:r>
                      <a:r>
                        <a:rPr lang="en-US" sz="2000" dirty="0" err="1">
                          <a:latin typeface="Bahnschrift Condensed" panose="020B0502040204020203" pitchFamily="34" charset="0"/>
                        </a:rPr>
                        <a:t>Pajak</a:t>
                      </a:r>
                      <a:r>
                        <a:rPr lang="en-US" sz="2000" dirty="0">
                          <a:latin typeface="Bahnschrift Condensed" panose="020B0502040204020203" pitchFamily="34" charset="0"/>
                        </a:rPr>
                        <a:t> = (3) x 0,3</a:t>
                      </a:r>
                    </a:p>
                    <a:p>
                      <a:pPr marL="342900" indent="-342900">
                        <a:buAutoNum type="arabicParenBoth"/>
                      </a:pPr>
                      <a:r>
                        <a:rPr lang="en-US" sz="2000" dirty="0" err="1">
                          <a:latin typeface="Bahnschrift Condensed" panose="020B0502040204020203" pitchFamily="34" charset="0"/>
                        </a:rPr>
                        <a:t>Cicilan</a:t>
                      </a:r>
                      <a:r>
                        <a:rPr lang="en-US" sz="2000" dirty="0">
                          <a:latin typeface="Bahnschrift Condensed" panose="020B0502040204020203" pitchFamily="34" charset="0"/>
                        </a:rPr>
                        <a:t> </a:t>
                      </a:r>
                      <a:r>
                        <a:rPr lang="en-US" sz="2000" dirty="0" err="1">
                          <a:latin typeface="Bahnschrift Condensed" panose="020B0502040204020203" pitchFamily="34" charset="0"/>
                        </a:rPr>
                        <a:t>Pinjaman</a:t>
                      </a:r>
                      <a:endParaRPr lang="en-US" sz="2000" dirty="0">
                        <a:latin typeface="Bahnschrift Condensed" panose="020B0502040204020203" pitchFamily="34" charset="0"/>
                      </a:endParaRPr>
                    </a:p>
                    <a:p>
                      <a:pPr marL="342900" indent="-342900">
                        <a:buAutoNum type="arabicParenBoth"/>
                      </a:pPr>
                      <a:r>
                        <a:rPr lang="en-US" sz="2000" dirty="0" err="1">
                          <a:latin typeface="Bahnschrift Condensed" panose="020B0502040204020203" pitchFamily="34" charset="0"/>
                        </a:rPr>
                        <a:t>Pembayaran</a:t>
                      </a:r>
                      <a:r>
                        <a:rPr lang="en-US" sz="2000" dirty="0">
                          <a:latin typeface="Bahnschrift Condensed" panose="020B0502040204020203" pitchFamily="34" charset="0"/>
                        </a:rPr>
                        <a:t> </a:t>
                      </a:r>
                      <a:r>
                        <a:rPr lang="en-US" sz="2000" dirty="0" err="1">
                          <a:latin typeface="Bahnschrift Condensed" panose="020B0502040204020203" pitchFamily="34" charset="0"/>
                        </a:rPr>
                        <a:t>Efektif</a:t>
                      </a:r>
                      <a:r>
                        <a:rPr lang="en-US" sz="2000" dirty="0">
                          <a:latin typeface="Bahnschrift Condensed" panose="020B0502040204020203" pitchFamily="34" charset="0"/>
                        </a:rPr>
                        <a:t> = (5) – (4)</a:t>
                      </a:r>
                      <a:endParaRPr lang="en-ID" sz="2000" dirty="0">
                        <a:latin typeface="Bahnschrift Condensed" panose="020B0502040204020203" pitchFamily="34" charset="0"/>
                      </a:endParaRPr>
                    </a:p>
                  </a:txBody>
                  <a:tcPr/>
                </a:tc>
                <a:tc>
                  <a:txBody>
                    <a:bodyPr/>
                    <a:lstStyle/>
                    <a:p>
                      <a:pPr algn="r"/>
                      <a:r>
                        <a:rPr lang="en-US" sz="2000" dirty="0">
                          <a:latin typeface="Bahnschrift Condensed" panose="020B0502040204020203" pitchFamily="34" charset="0"/>
                        </a:rPr>
                        <a:t>1.000.000</a:t>
                      </a:r>
                    </a:p>
                    <a:p>
                      <a:pPr algn="r"/>
                      <a:r>
                        <a:rPr lang="en-US" sz="2000" dirty="0">
                          <a:latin typeface="Bahnschrift Condensed" panose="020B0502040204020203" pitchFamily="34" charset="0"/>
                        </a:rPr>
                        <a:t>714.500</a:t>
                      </a:r>
                    </a:p>
                    <a:p>
                      <a:pPr algn="r"/>
                      <a:r>
                        <a:rPr lang="en-US" sz="2000" dirty="0">
                          <a:latin typeface="Bahnschrift Condensed" panose="020B0502040204020203" pitchFamily="34" charset="0"/>
                        </a:rPr>
                        <a:t>1.714.500</a:t>
                      </a:r>
                    </a:p>
                    <a:p>
                      <a:pPr algn="r"/>
                      <a:r>
                        <a:rPr lang="en-US" sz="2000" dirty="0">
                          <a:latin typeface="Bahnschrift Condensed" panose="020B0502040204020203" pitchFamily="34" charset="0"/>
                        </a:rPr>
                        <a:t>514.350</a:t>
                      </a:r>
                    </a:p>
                    <a:p>
                      <a:pPr algn="r"/>
                      <a:r>
                        <a:rPr lang="en-US" sz="2000" dirty="0">
                          <a:latin typeface="Bahnschrift Condensed" panose="020B0502040204020203" pitchFamily="34" charset="0"/>
                        </a:rPr>
                        <a:t>1.466.432</a:t>
                      </a:r>
                    </a:p>
                    <a:p>
                      <a:pPr algn="r"/>
                      <a:r>
                        <a:rPr lang="en-US" sz="2000" dirty="0">
                          <a:latin typeface="Bahnschrift Condensed" panose="020B0502040204020203" pitchFamily="34" charset="0"/>
                        </a:rPr>
                        <a:t>952.082</a:t>
                      </a:r>
                      <a:endParaRPr lang="en-ID" sz="2000" dirty="0">
                        <a:latin typeface="Bahnschrift Condensed" panose="020B0502040204020203"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rPr>
                        <a:t>1.000.000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rPr>
                        <a:t>607.049</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rPr>
                        <a:t>1.607.049</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rPr>
                        <a:t>482.115</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rPr>
                        <a:t>1.466.432</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rPr>
                        <a:t>984.317</a:t>
                      </a:r>
                      <a:endParaRPr kumimoji="0" lang="en-ID"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rPr>
                        <a:t>1.000.000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rPr>
                        <a:t>484.243</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rPr>
                        <a:t>1.484.243</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rPr>
                        <a:t>445.273</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rPr>
                        <a:t>1.466.432</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rPr>
                        <a:t>1.021.159</a:t>
                      </a:r>
                      <a:endParaRPr kumimoji="0" lang="en-ID"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rPr>
                        <a:t>1.000.000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rPr>
                        <a:t>343.888</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rPr>
                        <a:t>1.343.888</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rPr>
                        <a:t>403.166</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rPr>
                        <a:t>1.466.432</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rPr>
                        <a:t>1.063.266</a:t>
                      </a:r>
                      <a:endParaRPr kumimoji="0" lang="en-ID"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rPr>
                        <a:t>1.000.000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rPr>
                        <a:t>183.477</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rPr>
                        <a:t>1.183.477</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rPr>
                        <a:t>355.043</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rPr>
                        <a:t>1.467.429</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rPr>
                        <a:t>1.12.386</a:t>
                      </a:r>
                      <a:endParaRPr kumimoji="0" lang="en-ID"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endParaRPr>
                    </a:p>
                  </a:txBody>
                  <a:tcPr/>
                </a:tc>
                <a:extLst>
                  <a:ext uri="{0D108BD9-81ED-4DB2-BD59-A6C34878D82A}">
                    <a16:rowId xmlns:a16="http://schemas.microsoft.com/office/drawing/2014/main" xmlns="" val="3621484528"/>
                  </a:ext>
                </a:extLst>
              </a:tr>
              <a:tr h="370840">
                <a:tc>
                  <a:txBody>
                    <a:bodyPr/>
                    <a:lstStyle/>
                    <a:p>
                      <a:r>
                        <a:rPr lang="en-US" sz="2000" dirty="0">
                          <a:latin typeface="Bahnschrift Condensed" panose="020B0502040204020203" pitchFamily="34" charset="0"/>
                        </a:rPr>
                        <a:t>PV </a:t>
                      </a:r>
                      <a:r>
                        <a:rPr lang="en-US" sz="2000" dirty="0" err="1">
                          <a:latin typeface="Bahnschrift Condensed" panose="020B0502040204020203" pitchFamily="34" charset="0"/>
                        </a:rPr>
                        <a:t>Pembayaran</a:t>
                      </a:r>
                      <a:r>
                        <a:rPr lang="en-US" sz="2000" dirty="0">
                          <a:latin typeface="Bahnschrift Condensed" panose="020B0502040204020203" pitchFamily="34" charset="0"/>
                        </a:rPr>
                        <a:t> </a:t>
                      </a:r>
                      <a:r>
                        <a:rPr lang="en-US" sz="2000" dirty="0" err="1">
                          <a:latin typeface="Bahnschrift Condensed" panose="020B0502040204020203" pitchFamily="34" charset="0"/>
                        </a:rPr>
                        <a:t>Efektif</a:t>
                      </a:r>
                      <a:endParaRPr lang="en-ID" sz="2000" dirty="0">
                        <a:latin typeface="Bahnschrift Condensed" panose="020B0502040204020203" pitchFamily="34" charset="0"/>
                      </a:endParaRPr>
                    </a:p>
                  </a:txBody>
                  <a:tcPr/>
                </a:tc>
                <a:tc>
                  <a:txBody>
                    <a:bodyPr/>
                    <a:lstStyle/>
                    <a:p>
                      <a:pPr algn="r"/>
                      <a:r>
                        <a:rPr lang="en-US" sz="2000" dirty="0">
                          <a:latin typeface="Bahnschrift Condensed" panose="020B0502040204020203" pitchFamily="34" charset="0"/>
                        </a:rPr>
                        <a:t>865.529,1</a:t>
                      </a:r>
                      <a:endParaRPr lang="en-ID" sz="2000" dirty="0">
                        <a:latin typeface="Bahnschrift Condensed" panose="020B0502040204020203" pitchFamily="34" charset="0"/>
                      </a:endParaRPr>
                    </a:p>
                  </a:txBody>
                  <a:tcPr/>
                </a:tc>
                <a:tc>
                  <a:txBody>
                    <a:bodyPr/>
                    <a:lstStyle/>
                    <a:p>
                      <a:pPr algn="r"/>
                      <a:r>
                        <a:rPr lang="en-US" sz="2000" dirty="0">
                          <a:latin typeface="Bahnschrift Condensed" panose="020B0502040204020203" pitchFamily="34" charset="0"/>
                        </a:rPr>
                        <a:t>813.485</a:t>
                      </a:r>
                      <a:endParaRPr lang="en-ID" sz="2000" dirty="0">
                        <a:latin typeface="Bahnschrift Condensed" panose="020B0502040204020203" pitchFamily="34" charset="0"/>
                      </a:endParaRPr>
                    </a:p>
                  </a:txBody>
                  <a:tcPr/>
                </a:tc>
                <a:tc>
                  <a:txBody>
                    <a:bodyPr/>
                    <a:lstStyle/>
                    <a:p>
                      <a:pPr algn="r"/>
                      <a:r>
                        <a:rPr lang="en-US" sz="2000" dirty="0">
                          <a:latin typeface="Bahnschrift Condensed" panose="020B0502040204020203" pitchFamily="34" charset="0"/>
                        </a:rPr>
                        <a:t>767.212</a:t>
                      </a:r>
                      <a:endParaRPr lang="en-ID" sz="2000" dirty="0">
                        <a:latin typeface="Bahnschrift Condensed" panose="020B0502040204020203" pitchFamily="34" charset="0"/>
                      </a:endParaRPr>
                    </a:p>
                  </a:txBody>
                  <a:tcPr/>
                </a:tc>
                <a:tc>
                  <a:txBody>
                    <a:bodyPr/>
                    <a:lstStyle/>
                    <a:p>
                      <a:pPr algn="r"/>
                      <a:r>
                        <a:rPr lang="en-US" sz="2000" dirty="0">
                          <a:latin typeface="Bahnschrift Condensed" panose="020B0502040204020203" pitchFamily="34" charset="0"/>
                        </a:rPr>
                        <a:t>726.225</a:t>
                      </a:r>
                      <a:endParaRPr lang="en-ID" sz="2000" dirty="0">
                        <a:latin typeface="Bahnschrift Condensed" panose="020B0502040204020203" pitchFamily="34" charset="0"/>
                      </a:endParaRPr>
                    </a:p>
                  </a:txBody>
                  <a:tcPr/>
                </a:tc>
                <a:tc>
                  <a:txBody>
                    <a:bodyPr/>
                    <a:lstStyle/>
                    <a:p>
                      <a:pPr algn="r"/>
                      <a:r>
                        <a:rPr lang="en-US" sz="2000" dirty="0">
                          <a:latin typeface="Bahnschrift Condensed" panose="020B0502040204020203" pitchFamily="34" charset="0"/>
                        </a:rPr>
                        <a:t>690.704</a:t>
                      </a:r>
                      <a:endParaRPr lang="en-ID" sz="2000" dirty="0">
                        <a:latin typeface="Bahnschrift Condensed" panose="020B0502040204020203" pitchFamily="34" charset="0"/>
                      </a:endParaRPr>
                    </a:p>
                  </a:txBody>
                  <a:tcPr/>
                </a:tc>
                <a:extLst>
                  <a:ext uri="{0D108BD9-81ED-4DB2-BD59-A6C34878D82A}">
                    <a16:rowId xmlns:a16="http://schemas.microsoft.com/office/drawing/2014/main" xmlns="" val="610923412"/>
                  </a:ext>
                </a:extLst>
              </a:tr>
            </a:tbl>
          </a:graphicData>
        </a:graphic>
      </p:graphicFrame>
      <p:sp>
        <p:nvSpPr>
          <p:cNvPr id="7" name="Slide Number Placeholder 6">
            <a:extLst>
              <a:ext uri="{FF2B5EF4-FFF2-40B4-BE49-F238E27FC236}">
                <a16:creationId xmlns:a16="http://schemas.microsoft.com/office/drawing/2014/main" xmlns="" id="{6C66F2B3-9F28-4ABA-AC50-123EDC6DC1FE}"/>
              </a:ext>
            </a:extLst>
          </p:cNvPr>
          <p:cNvSpPr>
            <a:spLocks noGrp="1"/>
          </p:cNvSpPr>
          <p:nvPr>
            <p:ph type="sldNum" sz="quarter" idx="12"/>
          </p:nvPr>
        </p:nvSpPr>
        <p:spPr/>
        <p:txBody>
          <a:bodyPr/>
          <a:lstStyle/>
          <a:p>
            <a:fld id="{B38049E5-7B53-4E85-8972-7D6C4BCE5BB9}" type="slidenum">
              <a:rPr lang="en-US" noProof="0" smtClean="0"/>
              <a:t>8</a:t>
            </a:fld>
            <a:endParaRPr lang="en-US" noProof="0" dirty="0"/>
          </a:p>
        </p:txBody>
      </p:sp>
      <p:sp>
        <p:nvSpPr>
          <p:cNvPr id="6" name="Rectangle 5">
            <a:extLst>
              <a:ext uri="{FF2B5EF4-FFF2-40B4-BE49-F238E27FC236}">
                <a16:creationId xmlns:a16="http://schemas.microsoft.com/office/drawing/2014/main" xmlns="" id="{87F0460A-EADB-4695-AD94-C4851B9EF91B}"/>
              </a:ext>
            </a:extLst>
          </p:cNvPr>
          <p:cNvSpPr/>
          <p:nvPr/>
        </p:nvSpPr>
        <p:spPr>
          <a:xfrm>
            <a:off x="1358478" y="3900305"/>
            <a:ext cx="1263487" cy="400110"/>
          </a:xfrm>
          <a:prstGeom prst="rect">
            <a:avLst/>
          </a:prstGeom>
        </p:spPr>
        <p:txBody>
          <a:bodyPr wrap="none">
            <a:spAutoFit/>
          </a:bodyPr>
          <a:lstStyle/>
          <a:p>
            <a:r>
              <a:rPr lang="en-US" sz="2000" dirty="0" err="1">
                <a:solidFill>
                  <a:srgbClr val="FF0000"/>
                </a:solidFill>
                <a:latin typeface="Bahnschrift Condensed" panose="020B0502040204020203" pitchFamily="34" charset="0"/>
              </a:rPr>
              <a:t>Keterangan</a:t>
            </a:r>
            <a:r>
              <a:rPr lang="en-US" sz="2000" dirty="0">
                <a:solidFill>
                  <a:srgbClr val="FF0000"/>
                </a:solidFill>
                <a:latin typeface="Bahnschrift Condensed" panose="020B0502040204020203" pitchFamily="34" charset="0"/>
              </a:rPr>
              <a:t> :</a:t>
            </a:r>
          </a:p>
        </p:txBody>
      </p:sp>
    </p:spTree>
    <p:extLst>
      <p:ext uri="{BB962C8B-B14F-4D97-AF65-F5344CB8AC3E}">
        <p14:creationId xmlns:p14="http://schemas.microsoft.com/office/powerpoint/2010/main" val="124790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9F938-32BB-4212-859A-924888994BBE}"/>
              </a:ext>
            </a:extLst>
          </p:cNvPr>
          <p:cNvSpPr txBox="1">
            <a:spLocks/>
          </p:cNvSpPr>
          <p:nvPr/>
        </p:nvSpPr>
        <p:spPr>
          <a:xfrm>
            <a:off x="1073998" y="341990"/>
            <a:ext cx="6908611" cy="710475"/>
          </a:xfrm>
          <a:prstGeom prst="rect">
            <a:avLst/>
          </a:prstGeom>
        </p:spPr>
        <p:txBody>
          <a:bodyPr vert="horz" lIns="91440" tIns="45720" rIns="91440" bIns="45720" rtlCol="0" anchor="ctr">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sz="2000" dirty="0" err="1">
                <a:solidFill>
                  <a:srgbClr val="FF0000"/>
                </a:solidFill>
                <a:latin typeface="Bahnschrift Condensed" panose="020B0502040204020203" pitchFamily="34" charset="0"/>
                <a:cs typeface="Calibri" panose="020F0502020204030204" pitchFamily="34" charset="0"/>
              </a:rPr>
              <a:t>Tabel</a:t>
            </a:r>
            <a:r>
              <a:rPr lang="en-US" sz="2000" dirty="0">
                <a:solidFill>
                  <a:srgbClr val="FF0000"/>
                </a:solidFill>
                <a:latin typeface="Bahnschrift Condensed" panose="020B0502040204020203" pitchFamily="34" charset="0"/>
                <a:cs typeface="Calibri" panose="020F0502020204030204" pitchFamily="34" charset="0"/>
              </a:rPr>
              <a:t> 4. </a:t>
            </a:r>
            <a:r>
              <a:rPr lang="en-US" sz="2000" dirty="0" err="1">
                <a:solidFill>
                  <a:srgbClr val="FF0000"/>
                </a:solidFill>
                <a:latin typeface="Bahnschrift Condensed" panose="020B0502040204020203" pitchFamily="34" charset="0"/>
                <a:cs typeface="Calibri" panose="020F0502020204030204" pitchFamily="34" charset="0"/>
              </a:rPr>
              <a:t>Skedul</a:t>
            </a:r>
            <a:r>
              <a:rPr lang="en-US" sz="2000" dirty="0">
                <a:solidFill>
                  <a:srgbClr val="FF0000"/>
                </a:solidFill>
                <a:latin typeface="Bahnschrift Condensed" panose="020B0502040204020203" pitchFamily="34" charset="0"/>
                <a:cs typeface="Calibri" panose="020F0502020204030204" pitchFamily="34" charset="0"/>
              </a:rPr>
              <a:t> </a:t>
            </a:r>
            <a:r>
              <a:rPr lang="en-US" sz="2000" dirty="0" err="1">
                <a:solidFill>
                  <a:srgbClr val="FF0000"/>
                </a:solidFill>
                <a:latin typeface="Bahnschrift Condensed" panose="020B0502040204020203" pitchFamily="34" charset="0"/>
                <a:cs typeface="Calibri" panose="020F0502020204030204" pitchFamily="34" charset="0"/>
              </a:rPr>
              <a:t>Aliran</a:t>
            </a:r>
            <a:r>
              <a:rPr lang="en-US" sz="2000" dirty="0">
                <a:solidFill>
                  <a:srgbClr val="FF0000"/>
                </a:solidFill>
                <a:latin typeface="Bahnschrift Condensed" panose="020B0502040204020203" pitchFamily="34" charset="0"/>
                <a:cs typeface="Calibri" panose="020F0502020204030204" pitchFamily="34" charset="0"/>
              </a:rPr>
              <a:t> Kas </a:t>
            </a:r>
            <a:r>
              <a:rPr lang="en-US" sz="2000" dirty="0" err="1">
                <a:solidFill>
                  <a:srgbClr val="FF0000"/>
                </a:solidFill>
                <a:latin typeface="Bahnschrift Condensed" panose="020B0502040204020203" pitchFamily="34" charset="0"/>
                <a:cs typeface="Calibri" panose="020F0502020204030204" pitchFamily="34" charset="0"/>
              </a:rPr>
              <a:t>untuk</a:t>
            </a:r>
            <a:r>
              <a:rPr lang="en-US" sz="2000" dirty="0">
                <a:solidFill>
                  <a:srgbClr val="FF0000"/>
                </a:solidFill>
                <a:latin typeface="Bahnschrift Condensed" panose="020B0502040204020203" pitchFamily="34" charset="0"/>
                <a:cs typeface="Calibri" panose="020F0502020204030204" pitchFamily="34" charset="0"/>
              </a:rPr>
              <a:t> </a:t>
            </a:r>
            <a:r>
              <a:rPr lang="en-US" sz="2000" dirty="0" err="1">
                <a:solidFill>
                  <a:srgbClr val="FF0000"/>
                </a:solidFill>
                <a:latin typeface="Bahnschrift Condensed" panose="020B0502040204020203" pitchFamily="34" charset="0"/>
                <a:cs typeface="Calibri" panose="020F0502020204030204" pitchFamily="34" charset="0"/>
              </a:rPr>
              <a:t>Pembelian</a:t>
            </a:r>
            <a:r>
              <a:rPr lang="en-US" sz="2000" dirty="0">
                <a:solidFill>
                  <a:srgbClr val="FF0000"/>
                </a:solidFill>
                <a:latin typeface="Bahnschrift Condensed" panose="020B0502040204020203" pitchFamily="34" charset="0"/>
                <a:cs typeface="Calibri" panose="020F0502020204030204" pitchFamily="34" charset="0"/>
              </a:rPr>
              <a:t> </a:t>
            </a:r>
            <a:r>
              <a:rPr lang="en-US" sz="2000" dirty="0" err="1">
                <a:solidFill>
                  <a:srgbClr val="FF0000"/>
                </a:solidFill>
                <a:latin typeface="Bahnschrift Condensed" panose="020B0502040204020203" pitchFamily="34" charset="0"/>
                <a:cs typeface="Calibri" panose="020F0502020204030204" pitchFamily="34" charset="0"/>
              </a:rPr>
              <a:t>Aset</a:t>
            </a:r>
            <a:r>
              <a:rPr lang="en-US" sz="2000" dirty="0">
                <a:solidFill>
                  <a:srgbClr val="FF0000"/>
                </a:solidFill>
                <a:latin typeface="Bahnschrift Condensed" panose="020B0502040204020203" pitchFamily="34" charset="0"/>
                <a:cs typeface="Calibri" panose="020F0502020204030204" pitchFamily="34" charset="0"/>
              </a:rPr>
              <a:t> </a:t>
            </a:r>
            <a:r>
              <a:rPr lang="en-US" sz="2000" dirty="0" err="1">
                <a:solidFill>
                  <a:srgbClr val="FF0000"/>
                </a:solidFill>
                <a:latin typeface="Bahnschrift Condensed" panose="020B0502040204020203" pitchFamily="34" charset="0"/>
                <a:cs typeface="Calibri" panose="020F0502020204030204" pitchFamily="34" charset="0"/>
              </a:rPr>
              <a:t>dengan</a:t>
            </a:r>
            <a:r>
              <a:rPr lang="en-US" sz="2000" dirty="0">
                <a:solidFill>
                  <a:srgbClr val="FF0000"/>
                </a:solidFill>
                <a:latin typeface="Bahnschrift Condensed" panose="020B0502040204020203" pitchFamily="34" charset="0"/>
                <a:cs typeface="Calibri" panose="020F0502020204030204" pitchFamily="34" charset="0"/>
              </a:rPr>
              <a:t> Utang (</a:t>
            </a:r>
            <a:r>
              <a:rPr lang="en-US" sz="2000" dirty="0" err="1">
                <a:solidFill>
                  <a:srgbClr val="FF0000"/>
                </a:solidFill>
                <a:latin typeface="Bahnschrift Condensed" panose="020B0502040204020203" pitchFamily="34" charset="0"/>
                <a:cs typeface="Calibri" panose="020F0502020204030204" pitchFamily="34" charset="0"/>
              </a:rPr>
              <a:t>lanjutan</a:t>
            </a:r>
            <a:r>
              <a:rPr lang="en-US" sz="2000" dirty="0">
                <a:solidFill>
                  <a:srgbClr val="FF0000"/>
                </a:solidFill>
                <a:latin typeface="Bahnschrift Condensed" panose="020B0502040204020203" pitchFamily="34" charset="0"/>
                <a:cs typeface="Calibri" panose="020F0502020204030204" pitchFamily="34" charset="0"/>
              </a:rPr>
              <a:t>…)</a:t>
            </a:r>
          </a:p>
        </p:txBody>
      </p:sp>
      <p:sp>
        <p:nvSpPr>
          <p:cNvPr id="4" name="TextBox 3">
            <a:extLst>
              <a:ext uri="{FF2B5EF4-FFF2-40B4-BE49-F238E27FC236}">
                <a16:creationId xmlns:a16="http://schemas.microsoft.com/office/drawing/2014/main" xmlns="" id="{F1E3F629-F0AD-4D0A-877D-3263DAAFDE84}"/>
              </a:ext>
            </a:extLst>
          </p:cNvPr>
          <p:cNvSpPr txBox="1"/>
          <p:nvPr/>
        </p:nvSpPr>
        <p:spPr>
          <a:xfrm>
            <a:off x="982558" y="4294795"/>
            <a:ext cx="10717668" cy="2246769"/>
          </a:xfrm>
          <a:prstGeom prst="rect">
            <a:avLst/>
          </a:prstGeom>
          <a:noFill/>
        </p:spPr>
        <p:txBody>
          <a:bodyPr wrap="square" rtlCol="0">
            <a:spAutoFit/>
          </a:bodyPr>
          <a:lstStyle/>
          <a:p>
            <a:pPr marL="285750" indent="-285750">
              <a:buFont typeface="Wingdings" panose="05000000000000000000" pitchFamily="2" charset="2"/>
              <a:buChar char="q"/>
            </a:pPr>
            <a:r>
              <a:rPr lang="en-US" sz="2000" dirty="0">
                <a:latin typeface="Bahnschrift Condensed" panose="020B0502040204020203" pitchFamily="34" charset="0"/>
              </a:rPr>
              <a:t>Perusahaan </a:t>
            </a:r>
            <a:r>
              <a:rPr lang="en-US" sz="2000" dirty="0" err="1">
                <a:latin typeface="Bahnschrift Condensed" panose="020B0502040204020203" pitchFamily="34" charset="0"/>
              </a:rPr>
              <a:t>membayar</a:t>
            </a:r>
            <a:r>
              <a:rPr lang="en-US" sz="2000" dirty="0">
                <a:latin typeface="Bahnschrift Condensed" panose="020B0502040204020203" pitchFamily="34" charset="0"/>
              </a:rPr>
              <a:t> </a:t>
            </a:r>
            <a:r>
              <a:rPr lang="en-US" sz="2000" dirty="0" err="1">
                <a:latin typeface="Bahnschrift Condensed" panose="020B0502040204020203" pitchFamily="34" charset="0"/>
              </a:rPr>
              <a:t>cicilan</a:t>
            </a:r>
            <a:r>
              <a:rPr lang="en-US" sz="2000" dirty="0">
                <a:latin typeface="Bahnschrift Condensed" panose="020B0502040204020203" pitchFamily="34" charset="0"/>
              </a:rPr>
              <a:t> </a:t>
            </a:r>
            <a:r>
              <a:rPr lang="en-US" sz="2000" dirty="0" err="1">
                <a:latin typeface="Bahnschrift Condensed" panose="020B0502040204020203" pitchFamily="34" charset="0"/>
              </a:rPr>
              <a:t>pinjaman</a:t>
            </a:r>
            <a:r>
              <a:rPr lang="en-US" sz="2000" dirty="0">
                <a:latin typeface="Bahnschrift Condensed" panose="020B0502040204020203" pitchFamily="34" charset="0"/>
              </a:rPr>
              <a:t> </a:t>
            </a:r>
            <a:r>
              <a:rPr lang="en-US" sz="2000" dirty="0" err="1">
                <a:latin typeface="Bahnschrift Condensed" panose="020B0502040204020203" pitchFamily="34" charset="0"/>
              </a:rPr>
              <a:t>sebesar</a:t>
            </a:r>
            <a:r>
              <a:rPr lang="en-US" sz="2000" dirty="0">
                <a:latin typeface="Bahnschrift Condensed" panose="020B0502040204020203" pitchFamily="34" charset="0"/>
              </a:rPr>
              <a:t> </a:t>
            </a:r>
            <a:r>
              <a:rPr lang="en-US" sz="2000" dirty="0" err="1">
                <a:latin typeface="Bahnschrift Condensed" panose="020B0502040204020203" pitchFamily="34" charset="0"/>
              </a:rPr>
              <a:t>Rp</a:t>
            </a:r>
            <a:r>
              <a:rPr lang="en-US" sz="2000" dirty="0">
                <a:latin typeface="Bahnschrift Condensed" panose="020B0502040204020203" pitchFamily="34" charset="0"/>
              </a:rPr>
              <a:t> 1,466 </a:t>
            </a:r>
            <a:r>
              <a:rPr lang="en-US" sz="2000" dirty="0" err="1">
                <a:latin typeface="Bahnschrift Condensed" panose="020B0502040204020203" pitchFamily="34" charset="0"/>
              </a:rPr>
              <a:t>juta</a:t>
            </a:r>
            <a:r>
              <a:rPr lang="en-US" sz="2000" dirty="0">
                <a:latin typeface="Bahnschrift Condensed" panose="020B0502040204020203" pitchFamily="34" charset="0"/>
              </a:rPr>
              <a:t> per </a:t>
            </a:r>
            <a:r>
              <a:rPr lang="en-US" sz="2000" dirty="0" err="1">
                <a:latin typeface="Bahnschrift Condensed" panose="020B0502040204020203" pitchFamily="34" charset="0"/>
              </a:rPr>
              <a:t>tahun</a:t>
            </a:r>
            <a:r>
              <a:rPr lang="en-US" sz="2000" dirty="0">
                <a:latin typeface="Bahnschrift Condensed" panose="020B0502040204020203" pitchFamily="34" charset="0"/>
              </a:rPr>
              <a:t> (</a:t>
            </a:r>
            <a:r>
              <a:rPr lang="en-US" sz="2000" dirty="0" err="1">
                <a:latin typeface="Bahnschrift Condensed" panose="020B0502040204020203" pitchFamily="34" charset="0"/>
              </a:rPr>
              <a:t>baris</a:t>
            </a:r>
            <a:r>
              <a:rPr lang="en-US" sz="2000" dirty="0">
                <a:latin typeface="Bahnschrift Condensed" panose="020B0502040204020203" pitchFamily="34" charset="0"/>
              </a:rPr>
              <a:t> 5)</a:t>
            </a:r>
          </a:p>
          <a:p>
            <a:pPr marL="285750" indent="-285750">
              <a:buFont typeface="Wingdings" panose="05000000000000000000" pitchFamily="2" charset="2"/>
              <a:buChar char="q"/>
            </a:pPr>
            <a:r>
              <a:rPr lang="en-US" sz="2000" dirty="0">
                <a:latin typeface="Bahnschrift Condensed" panose="020B0502040204020203" pitchFamily="34" charset="0"/>
              </a:rPr>
              <a:t>Dari </a:t>
            </a:r>
            <a:r>
              <a:rPr lang="en-US" sz="2000" dirty="0" err="1">
                <a:latin typeface="Bahnschrift Condensed" panose="020B0502040204020203" pitchFamily="34" charset="0"/>
              </a:rPr>
              <a:t>jumlah</a:t>
            </a:r>
            <a:r>
              <a:rPr lang="en-US" sz="2000" dirty="0">
                <a:latin typeface="Bahnschrift Condensed" panose="020B0502040204020203" pitchFamily="34" charset="0"/>
              </a:rPr>
              <a:t> </a:t>
            </a:r>
            <a:r>
              <a:rPr lang="en-US" sz="2000" dirty="0" err="1">
                <a:latin typeface="Bahnschrift Condensed" panose="020B0502040204020203" pitchFamily="34" charset="0"/>
              </a:rPr>
              <a:t>tersebut</a:t>
            </a:r>
            <a:r>
              <a:rPr lang="en-US" sz="2000" dirty="0">
                <a:latin typeface="Bahnschrift Condensed" panose="020B0502040204020203" pitchFamily="34" charset="0"/>
              </a:rPr>
              <a:t> </a:t>
            </a:r>
            <a:r>
              <a:rPr lang="en-US" sz="2000" dirty="0" err="1">
                <a:latin typeface="Bahnschrift Condensed" panose="020B0502040204020203" pitchFamily="34" charset="0"/>
              </a:rPr>
              <a:t>setelah</a:t>
            </a:r>
            <a:r>
              <a:rPr lang="en-US" sz="2000" dirty="0">
                <a:latin typeface="Bahnschrift Condensed" panose="020B0502040204020203" pitchFamily="34" charset="0"/>
              </a:rPr>
              <a:t> </a:t>
            </a:r>
            <a:r>
              <a:rPr lang="en-US" sz="2000" dirty="0" err="1">
                <a:latin typeface="Bahnschrift Condensed" panose="020B0502040204020203" pitchFamily="34" charset="0"/>
              </a:rPr>
              <a:t>memperhitungkan</a:t>
            </a:r>
            <a:r>
              <a:rPr lang="en-US" sz="2000" dirty="0">
                <a:latin typeface="Bahnschrift Condensed" panose="020B0502040204020203" pitchFamily="34" charset="0"/>
              </a:rPr>
              <a:t> </a:t>
            </a:r>
            <a:r>
              <a:rPr lang="en-US" sz="2000" dirty="0" err="1">
                <a:latin typeface="Bahnschrift Condensed" panose="020B0502040204020203" pitchFamily="34" charset="0"/>
              </a:rPr>
              <a:t>penghematan</a:t>
            </a:r>
            <a:r>
              <a:rPr lang="en-US" sz="2000" dirty="0">
                <a:latin typeface="Bahnschrift Condensed" panose="020B0502040204020203" pitchFamily="34" charset="0"/>
              </a:rPr>
              <a:t> </a:t>
            </a:r>
            <a:r>
              <a:rPr lang="en-US" sz="2000" dirty="0" err="1">
                <a:latin typeface="Bahnschrift Condensed" panose="020B0502040204020203" pitchFamily="34" charset="0"/>
              </a:rPr>
              <a:t>pajak</a:t>
            </a:r>
            <a:r>
              <a:rPr lang="en-US" sz="2000" dirty="0">
                <a:latin typeface="Bahnschrift Condensed" panose="020B0502040204020203" pitchFamily="34" charset="0"/>
              </a:rPr>
              <a:t>, </a:t>
            </a:r>
            <a:r>
              <a:rPr lang="en-US" sz="2000" dirty="0" err="1">
                <a:latin typeface="Bahnschrift Condensed" panose="020B0502040204020203" pitchFamily="34" charset="0"/>
              </a:rPr>
              <a:t>diperoleh</a:t>
            </a:r>
            <a:r>
              <a:rPr lang="en-US" sz="2000" dirty="0">
                <a:latin typeface="Bahnschrift Condensed" panose="020B0502040204020203" pitchFamily="34" charset="0"/>
              </a:rPr>
              <a:t> </a:t>
            </a:r>
            <a:r>
              <a:rPr lang="en-US" sz="2000" dirty="0" err="1">
                <a:latin typeface="Bahnschrift Condensed" panose="020B0502040204020203" pitchFamily="34" charset="0"/>
              </a:rPr>
              <a:t>pembayaran</a:t>
            </a:r>
            <a:r>
              <a:rPr lang="en-US" sz="2000" dirty="0">
                <a:latin typeface="Bahnschrift Condensed" panose="020B0502040204020203" pitchFamily="34" charset="0"/>
              </a:rPr>
              <a:t> </a:t>
            </a:r>
            <a:r>
              <a:rPr lang="en-US" sz="2000" dirty="0" err="1">
                <a:latin typeface="Bahnschrift Condensed" panose="020B0502040204020203" pitchFamily="34" charset="0"/>
              </a:rPr>
              <a:t>bersih</a:t>
            </a:r>
            <a:r>
              <a:rPr lang="en-US" sz="2000" dirty="0">
                <a:latin typeface="Bahnschrift Condensed" panose="020B0502040204020203" pitchFamily="34" charset="0"/>
              </a:rPr>
              <a:t> (</a:t>
            </a:r>
            <a:r>
              <a:rPr lang="en-US" sz="2000" dirty="0" err="1">
                <a:latin typeface="Bahnschrift Condensed" panose="020B0502040204020203" pitchFamily="34" charset="0"/>
              </a:rPr>
              <a:t>baris</a:t>
            </a:r>
            <a:r>
              <a:rPr lang="en-US" sz="2000" dirty="0">
                <a:latin typeface="Bahnschrift Condensed" panose="020B0502040204020203" pitchFamily="34" charset="0"/>
              </a:rPr>
              <a:t> 6). </a:t>
            </a:r>
          </a:p>
          <a:p>
            <a:pPr marL="285750" indent="-285750">
              <a:buFont typeface="Wingdings" panose="05000000000000000000" pitchFamily="2" charset="2"/>
              <a:buChar char="q"/>
            </a:pPr>
            <a:r>
              <a:rPr lang="en-US" sz="2000" dirty="0" err="1">
                <a:latin typeface="Bahnschrift Condensed" panose="020B0502040204020203" pitchFamily="34" charset="0"/>
              </a:rPr>
              <a:t>Pembayaran</a:t>
            </a:r>
            <a:r>
              <a:rPr lang="en-US" sz="2000" dirty="0">
                <a:latin typeface="Bahnschrift Condensed" panose="020B0502040204020203" pitchFamily="34" charset="0"/>
              </a:rPr>
              <a:t> </a:t>
            </a:r>
            <a:r>
              <a:rPr lang="en-US" sz="2000" dirty="0" err="1">
                <a:latin typeface="Bahnschrift Condensed" panose="020B0502040204020203" pitchFamily="34" charset="0"/>
              </a:rPr>
              <a:t>bersih</a:t>
            </a:r>
            <a:r>
              <a:rPr lang="en-US" sz="2000" dirty="0">
                <a:latin typeface="Bahnschrift Condensed" panose="020B0502040204020203" pitchFamily="34" charset="0"/>
              </a:rPr>
              <a:t> </a:t>
            </a:r>
            <a:r>
              <a:rPr lang="en-US" sz="2000" dirty="0" err="1">
                <a:latin typeface="Bahnschrift Condensed" panose="020B0502040204020203" pitchFamily="34" charset="0"/>
              </a:rPr>
              <a:t>tersebut</a:t>
            </a:r>
            <a:r>
              <a:rPr lang="en-US" sz="2000" dirty="0">
                <a:latin typeface="Bahnschrift Condensed" panose="020B0502040204020203" pitchFamily="34" charset="0"/>
              </a:rPr>
              <a:t> </a:t>
            </a:r>
            <a:r>
              <a:rPr lang="en-US" sz="2000" dirty="0" err="1">
                <a:latin typeface="Bahnschrift Condensed" panose="020B0502040204020203" pitchFamily="34" charset="0"/>
              </a:rPr>
              <a:t>adalah</a:t>
            </a:r>
            <a:r>
              <a:rPr lang="en-US" sz="2000" dirty="0">
                <a:latin typeface="Bahnschrift Condensed" panose="020B0502040204020203" pitchFamily="34" charset="0"/>
              </a:rPr>
              <a:t> </a:t>
            </a:r>
            <a:r>
              <a:rPr lang="en-US" sz="2000" dirty="0" err="1">
                <a:latin typeface="Bahnschrift Condensed" panose="020B0502040204020203" pitchFamily="34" charset="0"/>
              </a:rPr>
              <a:t>pembayaran</a:t>
            </a:r>
            <a:r>
              <a:rPr lang="en-US" sz="2000" dirty="0">
                <a:latin typeface="Bahnschrift Condensed" panose="020B0502040204020203" pitchFamily="34" charset="0"/>
              </a:rPr>
              <a:t> </a:t>
            </a:r>
            <a:r>
              <a:rPr lang="en-US" sz="2000" dirty="0" err="1">
                <a:latin typeface="Bahnschrift Condensed" panose="020B0502040204020203" pitchFamily="34" charset="0"/>
              </a:rPr>
              <a:t>cicilan</a:t>
            </a:r>
            <a:r>
              <a:rPr lang="en-US" sz="2000" dirty="0">
                <a:latin typeface="Bahnschrift Condensed" panose="020B0502040204020203" pitchFamily="34" charset="0"/>
              </a:rPr>
              <a:t> </a:t>
            </a:r>
            <a:r>
              <a:rPr lang="en-US" sz="2000" dirty="0" err="1">
                <a:latin typeface="Bahnschrift Condensed" panose="020B0502040204020203" pitchFamily="34" charset="0"/>
              </a:rPr>
              <a:t>dikurangi</a:t>
            </a:r>
            <a:r>
              <a:rPr lang="en-US" sz="2000" dirty="0">
                <a:latin typeface="Bahnschrift Condensed" panose="020B0502040204020203" pitchFamily="34" charset="0"/>
              </a:rPr>
              <a:t> </a:t>
            </a:r>
            <a:r>
              <a:rPr lang="en-US" sz="2000" dirty="0" err="1">
                <a:latin typeface="Bahnschrift Condensed" panose="020B0502040204020203" pitchFamily="34" charset="0"/>
              </a:rPr>
              <a:t>penghematan</a:t>
            </a:r>
            <a:r>
              <a:rPr lang="en-US" sz="2000" dirty="0">
                <a:latin typeface="Bahnschrift Condensed" panose="020B0502040204020203" pitchFamily="34" charset="0"/>
              </a:rPr>
              <a:t> </a:t>
            </a:r>
            <a:r>
              <a:rPr lang="en-US" sz="2000" dirty="0" err="1">
                <a:latin typeface="Bahnschrift Condensed" panose="020B0502040204020203" pitchFamily="34" charset="0"/>
              </a:rPr>
              <a:t>pajak</a:t>
            </a:r>
            <a:r>
              <a:rPr lang="en-US" sz="2000" dirty="0">
                <a:latin typeface="Bahnschrift Condensed" panose="020B0502040204020203" pitchFamily="34" charset="0"/>
              </a:rPr>
              <a:t>.</a:t>
            </a:r>
          </a:p>
          <a:p>
            <a:pPr marL="285750" indent="-285750">
              <a:buFont typeface="Wingdings" panose="05000000000000000000" pitchFamily="2" charset="2"/>
              <a:buChar char="q"/>
            </a:pPr>
            <a:r>
              <a:rPr lang="en-US" sz="2000" dirty="0" err="1">
                <a:latin typeface="Bahnschrift Condensed" panose="020B0502040204020203" pitchFamily="34" charset="0"/>
              </a:rPr>
              <a:t>Baris</a:t>
            </a:r>
            <a:r>
              <a:rPr lang="en-US" sz="2000" dirty="0">
                <a:latin typeface="Bahnschrift Condensed" panose="020B0502040204020203" pitchFamily="34" charset="0"/>
              </a:rPr>
              <a:t> </a:t>
            </a:r>
            <a:r>
              <a:rPr lang="en-US" sz="2000" dirty="0" err="1">
                <a:latin typeface="Bahnschrift Condensed" panose="020B0502040204020203" pitchFamily="34" charset="0"/>
              </a:rPr>
              <a:t>terakhir</a:t>
            </a:r>
            <a:r>
              <a:rPr lang="en-US" sz="2000" dirty="0">
                <a:latin typeface="Bahnschrift Condensed" panose="020B0502040204020203" pitchFamily="34" charset="0"/>
              </a:rPr>
              <a:t> </a:t>
            </a:r>
            <a:r>
              <a:rPr lang="en-US" sz="2000" dirty="0" err="1">
                <a:latin typeface="Bahnschrift Condensed" panose="020B0502040204020203" pitchFamily="34" charset="0"/>
              </a:rPr>
              <a:t>menyajikan</a:t>
            </a:r>
            <a:r>
              <a:rPr lang="en-US" sz="2000" dirty="0">
                <a:latin typeface="Bahnschrift Condensed" panose="020B0502040204020203" pitchFamily="34" charset="0"/>
              </a:rPr>
              <a:t> </a:t>
            </a:r>
            <a:r>
              <a:rPr lang="en-US" sz="2000" dirty="0" err="1">
                <a:latin typeface="Bahnschrift Condensed" panose="020B0502040204020203" pitchFamily="34" charset="0"/>
              </a:rPr>
              <a:t>nilai</a:t>
            </a:r>
            <a:r>
              <a:rPr lang="en-US" sz="2000" dirty="0">
                <a:latin typeface="Bahnschrift Condensed" panose="020B0502040204020203" pitchFamily="34" charset="0"/>
              </a:rPr>
              <a:t> PV </a:t>
            </a:r>
            <a:r>
              <a:rPr lang="en-US" sz="2000" dirty="0" err="1">
                <a:latin typeface="Bahnschrift Condensed" panose="020B0502040204020203" pitchFamily="34" charset="0"/>
              </a:rPr>
              <a:t>atau</a:t>
            </a:r>
            <a:r>
              <a:rPr lang="en-US" sz="2000" dirty="0">
                <a:latin typeface="Bahnschrift Condensed" panose="020B0502040204020203" pitchFamily="34" charset="0"/>
              </a:rPr>
              <a:t> </a:t>
            </a:r>
            <a:r>
              <a:rPr lang="en-US" sz="2000" i="1" dirty="0">
                <a:latin typeface="Bahnschrift Condensed" panose="020B0502040204020203" pitchFamily="34" charset="0"/>
              </a:rPr>
              <a:t>Present Value</a:t>
            </a:r>
            <a:r>
              <a:rPr lang="en-US" sz="2000" dirty="0">
                <a:latin typeface="Bahnschrift Condensed" panose="020B0502040204020203" pitchFamily="34" charset="0"/>
              </a:rPr>
              <a:t> </a:t>
            </a:r>
            <a:r>
              <a:rPr lang="en-US" sz="2000" dirty="0" err="1">
                <a:latin typeface="Bahnschrift Condensed" panose="020B0502040204020203" pitchFamily="34" charset="0"/>
              </a:rPr>
              <a:t>dari</a:t>
            </a:r>
            <a:r>
              <a:rPr lang="en-US" sz="2000" dirty="0">
                <a:latin typeface="Bahnschrift Condensed" panose="020B0502040204020203" pitchFamily="34" charset="0"/>
              </a:rPr>
              <a:t> </a:t>
            </a:r>
            <a:r>
              <a:rPr lang="en-US" sz="2000" dirty="0" err="1">
                <a:latin typeface="Bahnschrift Condensed" panose="020B0502040204020203" pitchFamily="34" charset="0"/>
              </a:rPr>
              <a:t>pembayaran</a:t>
            </a:r>
            <a:r>
              <a:rPr lang="en-US" sz="2000" dirty="0">
                <a:latin typeface="Bahnschrift Condensed" panose="020B0502040204020203" pitchFamily="34" charset="0"/>
              </a:rPr>
              <a:t> </a:t>
            </a:r>
            <a:r>
              <a:rPr lang="en-US" sz="2000" dirty="0" err="1">
                <a:latin typeface="Bahnschrift Condensed" panose="020B0502040204020203" pitchFamily="34" charset="0"/>
              </a:rPr>
              <a:t>cicilan</a:t>
            </a:r>
            <a:r>
              <a:rPr lang="en-US" sz="2000" dirty="0">
                <a:latin typeface="Bahnschrift Condensed" panose="020B0502040204020203" pitchFamily="34" charset="0"/>
              </a:rPr>
              <a:t> </a:t>
            </a:r>
            <a:r>
              <a:rPr lang="en-US" sz="2000" dirty="0" err="1">
                <a:latin typeface="Bahnschrift Condensed" panose="020B0502040204020203" pitchFamily="34" charset="0"/>
              </a:rPr>
              <a:t>bersih</a:t>
            </a:r>
            <a:r>
              <a:rPr lang="en-US" sz="2000" dirty="0">
                <a:latin typeface="Bahnschrift Condensed" panose="020B0502040204020203" pitchFamily="34" charset="0"/>
              </a:rPr>
              <a:t>. </a:t>
            </a:r>
            <a:r>
              <a:rPr lang="en-US" sz="2000" dirty="0" err="1">
                <a:latin typeface="Bahnschrift Condensed" panose="020B0502040204020203" pitchFamily="34" charset="0"/>
              </a:rPr>
              <a:t>Jumlah</a:t>
            </a:r>
            <a:r>
              <a:rPr lang="en-US" sz="2000" dirty="0">
                <a:latin typeface="Bahnschrift Condensed" panose="020B0502040204020203" pitchFamily="34" charset="0"/>
              </a:rPr>
              <a:t> total </a:t>
            </a:r>
            <a:r>
              <a:rPr lang="en-US" sz="2000" i="1" dirty="0">
                <a:latin typeface="Bahnschrift Condensed" panose="020B0502040204020203" pitchFamily="34" charset="0"/>
              </a:rPr>
              <a:t>Present Value</a:t>
            </a:r>
            <a:r>
              <a:rPr lang="en-US" sz="2000" dirty="0">
                <a:latin typeface="Bahnschrift Condensed" panose="020B0502040204020203" pitchFamily="34" charset="0"/>
              </a:rPr>
              <a:t> </a:t>
            </a:r>
            <a:r>
              <a:rPr lang="en-US" sz="2000" dirty="0" err="1">
                <a:latin typeface="Bahnschrift Condensed" panose="020B0502040204020203" pitchFamily="34" charset="0"/>
              </a:rPr>
              <a:t>adalah</a:t>
            </a:r>
            <a:r>
              <a:rPr lang="en-US" sz="2000" dirty="0">
                <a:latin typeface="Bahnschrift Condensed" panose="020B0502040204020203" pitchFamily="34" charset="0"/>
              </a:rPr>
              <a:t> </a:t>
            </a:r>
            <a:r>
              <a:rPr lang="en-US" sz="2000" dirty="0" err="1">
                <a:latin typeface="Bahnschrift Condensed" panose="020B0502040204020203" pitchFamily="34" charset="0"/>
              </a:rPr>
              <a:t>sebesar</a:t>
            </a:r>
            <a:r>
              <a:rPr lang="en-US" sz="2000" dirty="0">
                <a:latin typeface="Bahnschrift Condensed" panose="020B0502040204020203" pitchFamily="34" charset="0"/>
              </a:rPr>
              <a:t> </a:t>
            </a:r>
            <a:r>
              <a:rPr lang="en-US" sz="2000" dirty="0" err="1">
                <a:latin typeface="Bahnschrift Condensed" panose="020B0502040204020203" pitchFamily="34" charset="0"/>
              </a:rPr>
              <a:t>Rp</a:t>
            </a:r>
            <a:r>
              <a:rPr lang="en-US" sz="2000" dirty="0">
                <a:latin typeface="Bahnschrift Condensed" panose="020B0502040204020203" pitchFamily="34" charset="0"/>
              </a:rPr>
              <a:t> 3.863.155,00 </a:t>
            </a:r>
            <a:r>
              <a:rPr lang="en-US" sz="2000" dirty="0" err="1">
                <a:latin typeface="Bahnschrift Condensed" panose="020B0502040204020203" pitchFamily="34" charset="0"/>
              </a:rPr>
              <a:t>karena</a:t>
            </a:r>
            <a:r>
              <a:rPr lang="en-US" sz="2000" dirty="0">
                <a:latin typeface="Bahnschrift Condensed" panose="020B0502040204020203" pitchFamily="34" charset="0"/>
              </a:rPr>
              <a:t> PV </a:t>
            </a:r>
            <a:r>
              <a:rPr lang="en-US" sz="2000" dirty="0" err="1">
                <a:latin typeface="Bahnschrift Condensed" panose="020B0502040204020203" pitchFamily="34" charset="0"/>
              </a:rPr>
              <a:t>pengeluaran</a:t>
            </a:r>
            <a:r>
              <a:rPr lang="en-US" sz="2000" dirty="0">
                <a:latin typeface="Bahnschrift Condensed" panose="020B0502040204020203" pitchFamily="34" charset="0"/>
              </a:rPr>
              <a:t> kas </a:t>
            </a:r>
            <a:r>
              <a:rPr lang="en-US" sz="2000" dirty="0" err="1">
                <a:latin typeface="Bahnschrift Condensed" panose="020B0502040204020203" pitchFamily="34" charset="0"/>
              </a:rPr>
              <a:t>untuk</a:t>
            </a:r>
            <a:r>
              <a:rPr lang="en-US" sz="2000" dirty="0">
                <a:latin typeface="Bahnschrift Condensed" panose="020B0502040204020203" pitchFamily="34" charset="0"/>
              </a:rPr>
              <a:t> alternative utang </a:t>
            </a:r>
            <a:r>
              <a:rPr lang="en-US" sz="2000" dirty="0" err="1">
                <a:latin typeface="Bahnschrift Condensed" panose="020B0502040204020203" pitchFamily="34" charset="0"/>
              </a:rPr>
              <a:t>daanmembeli</a:t>
            </a:r>
            <a:r>
              <a:rPr lang="en-US" sz="2000" dirty="0">
                <a:latin typeface="Bahnschrift Condensed" panose="020B0502040204020203" pitchFamily="34" charset="0"/>
              </a:rPr>
              <a:t> </a:t>
            </a:r>
            <a:r>
              <a:rPr lang="en-US" sz="2000" dirty="0" err="1">
                <a:latin typeface="Bahnschrift Condensed" panose="020B0502040204020203" pitchFamily="34" charset="0"/>
              </a:rPr>
              <a:t>lebih</a:t>
            </a:r>
            <a:r>
              <a:rPr lang="en-US" sz="2000" dirty="0">
                <a:latin typeface="Bahnschrift Condensed" panose="020B0502040204020203" pitchFamily="34" charset="0"/>
              </a:rPr>
              <a:t> </a:t>
            </a:r>
            <a:r>
              <a:rPr lang="en-US" sz="2000" dirty="0" err="1">
                <a:latin typeface="Bahnschrift Condensed" panose="020B0502040204020203" pitchFamily="34" charset="0"/>
              </a:rPr>
              <a:t>kecil</a:t>
            </a:r>
            <a:r>
              <a:rPr lang="en-US" sz="2000" dirty="0">
                <a:latin typeface="Bahnschrift Condensed" panose="020B0502040204020203" pitchFamily="34" charset="0"/>
              </a:rPr>
              <a:t> </a:t>
            </a:r>
            <a:r>
              <a:rPr lang="en-US" sz="2000" dirty="0" err="1">
                <a:latin typeface="Bahnschrift Condensed" panose="020B0502040204020203" pitchFamily="34" charset="0"/>
              </a:rPr>
              <a:t>dibandingkan</a:t>
            </a:r>
            <a:r>
              <a:rPr lang="en-US" sz="2000" dirty="0">
                <a:latin typeface="Bahnschrift Condensed" panose="020B0502040204020203" pitchFamily="34" charset="0"/>
              </a:rPr>
              <a:t> </a:t>
            </a:r>
            <a:r>
              <a:rPr lang="en-US" sz="2000" dirty="0" err="1">
                <a:latin typeface="Bahnschrift Condensed" panose="020B0502040204020203" pitchFamily="34" charset="0"/>
              </a:rPr>
              <a:t>dengan</a:t>
            </a:r>
            <a:r>
              <a:rPr lang="en-US" sz="2000" dirty="0">
                <a:latin typeface="Bahnschrift Condensed" panose="020B0502040204020203" pitchFamily="34" charset="0"/>
              </a:rPr>
              <a:t> </a:t>
            </a:r>
            <a:r>
              <a:rPr lang="en-US" sz="2000" i="1" dirty="0">
                <a:latin typeface="Bahnschrift Condensed" panose="020B0502040204020203" pitchFamily="34" charset="0"/>
              </a:rPr>
              <a:t>Present Value</a:t>
            </a:r>
            <a:r>
              <a:rPr lang="en-US" sz="2000" dirty="0">
                <a:latin typeface="Bahnschrift Condensed" panose="020B0502040204020203" pitchFamily="34" charset="0"/>
              </a:rPr>
              <a:t> leasing, alternative utang dan </a:t>
            </a:r>
            <a:r>
              <a:rPr lang="en-US" sz="2000" dirty="0" err="1">
                <a:latin typeface="Bahnschrift Condensed" panose="020B0502040204020203" pitchFamily="34" charset="0"/>
              </a:rPr>
              <a:t>membeli</a:t>
            </a:r>
            <a:r>
              <a:rPr lang="en-US" sz="2000" dirty="0">
                <a:latin typeface="Bahnschrift Condensed" panose="020B0502040204020203" pitchFamily="34" charset="0"/>
              </a:rPr>
              <a:t> </a:t>
            </a:r>
            <a:r>
              <a:rPr lang="en-US" sz="2000" dirty="0" err="1">
                <a:latin typeface="Bahnschrift Condensed" panose="020B0502040204020203" pitchFamily="34" charset="0"/>
              </a:rPr>
              <a:t>aset</a:t>
            </a:r>
            <a:r>
              <a:rPr lang="en-US" sz="2000" dirty="0">
                <a:latin typeface="Bahnschrift Condensed" panose="020B0502040204020203" pitchFamily="34" charset="0"/>
              </a:rPr>
              <a:t> </a:t>
            </a:r>
            <a:r>
              <a:rPr lang="en-US" sz="2000" dirty="0" err="1">
                <a:latin typeface="Bahnschrift Condensed" panose="020B0502040204020203" pitchFamily="34" charset="0"/>
              </a:rPr>
              <a:t>nampaknya</a:t>
            </a:r>
            <a:r>
              <a:rPr lang="en-US" sz="2000" dirty="0">
                <a:latin typeface="Bahnschrift Condensed" panose="020B0502040204020203" pitchFamily="34" charset="0"/>
              </a:rPr>
              <a:t> </a:t>
            </a:r>
            <a:r>
              <a:rPr lang="en-US" sz="2000" dirty="0" err="1">
                <a:latin typeface="Bahnschrift Condensed" panose="020B0502040204020203" pitchFamily="34" charset="0"/>
              </a:rPr>
              <a:t>lebih</a:t>
            </a:r>
            <a:r>
              <a:rPr lang="en-US" sz="2000" dirty="0">
                <a:latin typeface="Bahnschrift Condensed" panose="020B0502040204020203" pitchFamily="34" charset="0"/>
              </a:rPr>
              <a:t> </a:t>
            </a:r>
            <a:r>
              <a:rPr lang="en-US" sz="2000" dirty="0" err="1">
                <a:latin typeface="Bahnschrift Condensed" panose="020B0502040204020203" pitchFamily="34" charset="0"/>
              </a:rPr>
              <a:t>menarik</a:t>
            </a:r>
            <a:r>
              <a:rPr lang="en-US" sz="2000" dirty="0">
                <a:latin typeface="Bahnschrift Condensed" panose="020B0502040204020203" pitchFamily="34" charset="0"/>
              </a:rPr>
              <a:t> </a:t>
            </a:r>
            <a:r>
              <a:rPr lang="en-US" sz="2000" dirty="0" err="1">
                <a:latin typeface="Bahnschrift Condensed" panose="020B0502040204020203" pitchFamily="34" charset="0"/>
              </a:rPr>
              <a:t>dibandingkan</a:t>
            </a:r>
            <a:r>
              <a:rPr lang="en-US" sz="2000" dirty="0">
                <a:latin typeface="Bahnschrift Condensed" panose="020B0502040204020203" pitchFamily="34" charset="0"/>
              </a:rPr>
              <a:t> </a:t>
            </a:r>
            <a:r>
              <a:rPr lang="en-US" sz="2000" dirty="0" err="1">
                <a:latin typeface="Bahnschrift Condensed" panose="020B0502040204020203" pitchFamily="34" charset="0"/>
              </a:rPr>
              <a:t>dengan</a:t>
            </a:r>
            <a:r>
              <a:rPr lang="en-US" sz="2000" dirty="0">
                <a:latin typeface="Bahnschrift Condensed" panose="020B0502040204020203" pitchFamily="34" charset="0"/>
              </a:rPr>
              <a:t> </a:t>
            </a:r>
            <a:r>
              <a:rPr lang="en-US" sz="2000" dirty="0" err="1">
                <a:latin typeface="Bahnschrift Condensed" panose="020B0502040204020203" pitchFamily="34" charset="0"/>
              </a:rPr>
              <a:t>alternatif</a:t>
            </a:r>
            <a:r>
              <a:rPr lang="en-US" sz="2000" dirty="0">
                <a:latin typeface="Bahnschrift Condensed" panose="020B0502040204020203" pitchFamily="34" charset="0"/>
              </a:rPr>
              <a:t> leasing.</a:t>
            </a:r>
          </a:p>
        </p:txBody>
      </p:sp>
      <p:graphicFrame>
        <p:nvGraphicFramePr>
          <p:cNvPr id="5" name="Table 5">
            <a:extLst>
              <a:ext uri="{FF2B5EF4-FFF2-40B4-BE49-F238E27FC236}">
                <a16:creationId xmlns:a16="http://schemas.microsoft.com/office/drawing/2014/main" xmlns="" id="{06377B46-CD56-4622-9048-5814D72D5D9E}"/>
              </a:ext>
            </a:extLst>
          </p:cNvPr>
          <p:cNvGraphicFramePr>
            <a:graphicFrameLocks noGrp="1"/>
          </p:cNvGraphicFramePr>
          <p:nvPr>
            <p:extLst>
              <p:ext uri="{D42A27DB-BD31-4B8C-83A1-F6EECF244321}">
                <p14:modId xmlns:p14="http://schemas.microsoft.com/office/powerpoint/2010/main" val="970715478"/>
              </p:ext>
            </p:extLst>
          </p:nvPr>
        </p:nvGraphicFramePr>
        <p:xfrm>
          <a:off x="1214650" y="961295"/>
          <a:ext cx="10577016" cy="2712720"/>
        </p:xfrm>
        <a:graphic>
          <a:graphicData uri="http://schemas.openxmlformats.org/drawingml/2006/table">
            <a:tbl>
              <a:tblPr firstRow="1" bandRow="1">
                <a:tableStyleId>{8799B23B-EC83-4686-B30A-512413B5E67A}</a:tableStyleId>
              </a:tblPr>
              <a:tblGrid>
                <a:gridCol w="3190082">
                  <a:extLst>
                    <a:ext uri="{9D8B030D-6E8A-4147-A177-3AD203B41FA5}">
                      <a16:colId xmlns:a16="http://schemas.microsoft.com/office/drawing/2014/main" xmlns="" val="2223585835"/>
                    </a:ext>
                  </a:extLst>
                </a:gridCol>
                <a:gridCol w="1471961">
                  <a:extLst>
                    <a:ext uri="{9D8B030D-6E8A-4147-A177-3AD203B41FA5}">
                      <a16:colId xmlns:a16="http://schemas.microsoft.com/office/drawing/2014/main" xmlns="" val="1880978790"/>
                    </a:ext>
                  </a:extLst>
                </a:gridCol>
                <a:gridCol w="1449658">
                  <a:extLst>
                    <a:ext uri="{9D8B030D-6E8A-4147-A177-3AD203B41FA5}">
                      <a16:colId xmlns:a16="http://schemas.microsoft.com/office/drawing/2014/main" xmlns="" val="2047690210"/>
                    </a:ext>
                  </a:extLst>
                </a:gridCol>
                <a:gridCol w="1438508">
                  <a:extLst>
                    <a:ext uri="{9D8B030D-6E8A-4147-A177-3AD203B41FA5}">
                      <a16:colId xmlns:a16="http://schemas.microsoft.com/office/drawing/2014/main" xmlns="" val="3506324770"/>
                    </a:ext>
                  </a:extLst>
                </a:gridCol>
                <a:gridCol w="1511905">
                  <a:extLst>
                    <a:ext uri="{9D8B030D-6E8A-4147-A177-3AD203B41FA5}">
                      <a16:colId xmlns:a16="http://schemas.microsoft.com/office/drawing/2014/main" xmlns="" val="3492903359"/>
                    </a:ext>
                  </a:extLst>
                </a:gridCol>
                <a:gridCol w="1514902">
                  <a:extLst>
                    <a:ext uri="{9D8B030D-6E8A-4147-A177-3AD203B41FA5}">
                      <a16:colId xmlns:a16="http://schemas.microsoft.com/office/drawing/2014/main" xmlns="" val="557414047"/>
                    </a:ext>
                  </a:extLst>
                </a:gridCol>
              </a:tblGrid>
              <a:tr h="370840">
                <a:tc>
                  <a:txBody>
                    <a:bodyPr/>
                    <a:lstStyle/>
                    <a:p>
                      <a:endParaRPr lang="en-ID" sz="2000" dirty="0">
                        <a:latin typeface="Bahnschrift Condensed" panose="020B0502040204020203" pitchFamily="34" charset="0"/>
                      </a:endParaRPr>
                    </a:p>
                  </a:txBody>
                  <a:tcPr/>
                </a:tc>
                <a:tc>
                  <a:txBody>
                    <a:bodyPr/>
                    <a:lstStyle/>
                    <a:p>
                      <a:pPr algn="ctr"/>
                      <a:r>
                        <a:rPr lang="en-US" sz="2000" dirty="0">
                          <a:latin typeface="Bahnschrift Condensed" panose="020B0502040204020203" pitchFamily="34" charset="0"/>
                        </a:rPr>
                        <a:t>1</a:t>
                      </a:r>
                      <a:endParaRPr lang="en-ID" sz="2000" dirty="0">
                        <a:latin typeface="Bahnschrift Condensed" panose="020B0502040204020203" pitchFamily="34" charset="0"/>
                      </a:endParaRPr>
                    </a:p>
                  </a:txBody>
                  <a:tcPr/>
                </a:tc>
                <a:tc>
                  <a:txBody>
                    <a:bodyPr/>
                    <a:lstStyle/>
                    <a:p>
                      <a:pPr algn="ctr"/>
                      <a:r>
                        <a:rPr lang="en-US" sz="2000" dirty="0">
                          <a:latin typeface="Bahnschrift Condensed" panose="020B0502040204020203" pitchFamily="34" charset="0"/>
                        </a:rPr>
                        <a:t>2</a:t>
                      </a:r>
                      <a:endParaRPr lang="en-ID" sz="2000" dirty="0">
                        <a:latin typeface="Bahnschrift Condensed" panose="020B0502040204020203" pitchFamily="34" charset="0"/>
                      </a:endParaRPr>
                    </a:p>
                  </a:txBody>
                  <a:tcPr/>
                </a:tc>
                <a:tc>
                  <a:txBody>
                    <a:bodyPr/>
                    <a:lstStyle/>
                    <a:p>
                      <a:pPr algn="ctr"/>
                      <a:r>
                        <a:rPr lang="en-US" sz="2000" dirty="0">
                          <a:latin typeface="Bahnschrift Condensed" panose="020B0502040204020203" pitchFamily="34" charset="0"/>
                        </a:rPr>
                        <a:t>3</a:t>
                      </a:r>
                      <a:endParaRPr lang="en-ID" sz="2000" dirty="0">
                        <a:latin typeface="Bahnschrift Condensed" panose="020B0502040204020203" pitchFamily="34" charset="0"/>
                      </a:endParaRPr>
                    </a:p>
                  </a:txBody>
                  <a:tcPr/>
                </a:tc>
                <a:tc>
                  <a:txBody>
                    <a:bodyPr/>
                    <a:lstStyle/>
                    <a:p>
                      <a:pPr algn="ctr"/>
                      <a:r>
                        <a:rPr lang="en-US" sz="2000" dirty="0">
                          <a:latin typeface="Bahnschrift Condensed" panose="020B0502040204020203" pitchFamily="34" charset="0"/>
                        </a:rPr>
                        <a:t>4</a:t>
                      </a:r>
                      <a:endParaRPr lang="en-ID" sz="2000" dirty="0">
                        <a:latin typeface="Bahnschrift Condensed" panose="020B0502040204020203" pitchFamily="34" charset="0"/>
                      </a:endParaRPr>
                    </a:p>
                  </a:txBody>
                  <a:tcPr/>
                </a:tc>
                <a:tc>
                  <a:txBody>
                    <a:bodyPr/>
                    <a:lstStyle/>
                    <a:p>
                      <a:pPr algn="ctr"/>
                      <a:r>
                        <a:rPr lang="en-US" sz="2000" dirty="0">
                          <a:latin typeface="Bahnschrift Condensed" panose="020B0502040204020203" pitchFamily="34" charset="0"/>
                        </a:rPr>
                        <a:t>5</a:t>
                      </a:r>
                      <a:endParaRPr lang="en-ID" sz="2000" dirty="0">
                        <a:latin typeface="Bahnschrift Condensed" panose="020B0502040204020203" pitchFamily="34" charset="0"/>
                      </a:endParaRPr>
                    </a:p>
                  </a:txBody>
                  <a:tcPr/>
                </a:tc>
                <a:extLst>
                  <a:ext uri="{0D108BD9-81ED-4DB2-BD59-A6C34878D82A}">
                    <a16:rowId xmlns:a16="http://schemas.microsoft.com/office/drawing/2014/main" xmlns="" val="1003446522"/>
                  </a:ext>
                </a:extLst>
              </a:tr>
              <a:tr h="370840">
                <a:tc>
                  <a:txBody>
                    <a:bodyPr/>
                    <a:lstStyle/>
                    <a:p>
                      <a:pPr marL="342900" indent="-342900">
                        <a:buAutoNum type="arabicParenBoth"/>
                      </a:pPr>
                      <a:r>
                        <a:rPr lang="en-US" sz="2000">
                          <a:latin typeface="Bahnschrift Condensed" panose="020B0502040204020203" pitchFamily="34" charset="0"/>
                        </a:rPr>
                        <a:t>Depresiasi</a:t>
                      </a:r>
                    </a:p>
                    <a:p>
                      <a:pPr marL="342900" indent="-342900">
                        <a:buAutoNum type="arabicParenBoth"/>
                      </a:pPr>
                      <a:r>
                        <a:rPr lang="en-US" sz="2000">
                          <a:latin typeface="Bahnschrift Condensed" panose="020B0502040204020203" pitchFamily="34" charset="0"/>
                        </a:rPr>
                        <a:t>Bunga</a:t>
                      </a:r>
                    </a:p>
                    <a:p>
                      <a:pPr marL="342900" indent="-342900">
                        <a:buAutoNum type="arabicParenBoth"/>
                      </a:pPr>
                      <a:r>
                        <a:rPr lang="en-US" sz="2000">
                          <a:latin typeface="Bahnschrift Condensed" panose="020B0502040204020203" pitchFamily="34" charset="0"/>
                        </a:rPr>
                        <a:t>Total (1+2)</a:t>
                      </a:r>
                    </a:p>
                    <a:p>
                      <a:pPr marL="342900" indent="-342900">
                        <a:buAutoNum type="arabicParenBoth"/>
                      </a:pPr>
                      <a:r>
                        <a:rPr lang="en-US" sz="2000">
                          <a:latin typeface="Bahnschrift Condensed" panose="020B0502040204020203" pitchFamily="34" charset="0"/>
                        </a:rPr>
                        <a:t>Penghematan Pajak = (3) x 0,3</a:t>
                      </a:r>
                    </a:p>
                    <a:p>
                      <a:pPr marL="342900" indent="-342900">
                        <a:buAutoNum type="arabicParenBoth"/>
                      </a:pPr>
                      <a:r>
                        <a:rPr lang="en-US" sz="2000">
                          <a:latin typeface="Bahnschrift Condensed" panose="020B0502040204020203" pitchFamily="34" charset="0"/>
                        </a:rPr>
                        <a:t>Cicilan Pinjaman</a:t>
                      </a:r>
                    </a:p>
                    <a:p>
                      <a:pPr marL="342900" indent="-342900">
                        <a:buAutoNum type="arabicParenBoth"/>
                      </a:pPr>
                      <a:r>
                        <a:rPr lang="en-US" sz="2000">
                          <a:latin typeface="Bahnschrift Condensed" panose="020B0502040204020203" pitchFamily="34" charset="0"/>
                        </a:rPr>
                        <a:t>Pembayaran Efektif = (5) – (4)</a:t>
                      </a:r>
                      <a:endParaRPr lang="en-ID" sz="2000" dirty="0">
                        <a:latin typeface="Bahnschrift Condensed" panose="020B0502040204020203" pitchFamily="34" charset="0"/>
                      </a:endParaRPr>
                    </a:p>
                  </a:txBody>
                  <a:tcPr/>
                </a:tc>
                <a:tc>
                  <a:txBody>
                    <a:bodyPr/>
                    <a:lstStyle/>
                    <a:p>
                      <a:pPr algn="r"/>
                      <a:r>
                        <a:rPr lang="en-US" sz="2000" dirty="0">
                          <a:latin typeface="Bahnschrift Condensed" panose="020B0502040204020203" pitchFamily="34" charset="0"/>
                        </a:rPr>
                        <a:t>1.000.000</a:t>
                      </a:r>
                    </a:p>
                    <a:p>
                      <a:pPr algn="r"/>
                      <a:r>
                        <a:rPr lang="en-US" sz="2000" dirty="0">
                          <a:latin typeface="Bahnschrift Condensed" panose="020B0502040204020203" pitchFamily="34" charset="0"/>
                        </a:rPr>
                        <a:t>714.500</a:t>
                      </a:r>
                    </a:p>
                    <a:p>
                      <a:pPr algn="r"/>
                      <a:r>
                        <a:rPr lang="en-US" sz="2000" dirty="0">
                          <a:latin typeface="Bahnschrift Condensed" panose="020B0502040204020203" pitchFamily="34" charset="0"/>
                        </a:rPr>
                        <a:t>1.714.500</a:t>
                      </a:r>
                    </a:p>
                    <a:p>
                      <a:pPr algn="r"/>
                      <a:r>
                        <a:rPr lang="en-US" sz="2000" dirty="0">
                          <a:latin typeface="Bahnschrift Condensed" panose="020B0502040204020203" pitchFamily="34" charset="0"/>
                        </a:rPr>
                        <a:t>514.350</a:t>
                      </a:r>
                    </a:p>
                    <a:p>
                      <a:pPr algn="r"/>
                      <a:r>
                        <a:rPr lang="en-US" sz="2000" dirty="0">
                          <a:latin typeface="Bahnschrift Condensed" panose="020B0502040204020203" pitchFamily="34" charset="0"/>
                        </a:rPr>
                        <a:t>1.466.432</a:t>
                      </a:r>
                    </a:p>
                    <a:p>
                      <a:pPr algn="r"/>
                      <a:r>
                        <a:rPr lang="en-US" sz="2000" dirty="0">
                          <a:latin typeface="Bahnschrift Condensed" panose="020B0502040204020203" pitchFamily="34" charset="0"/>
                        </a:rPr>
                        <a:t>952.082</a:t>
                      </a:r>
                      <a:endParaRPr lang="en-ID" sz="2000" dirty="0">
                        <a:latin typeface="Bahnschrift Condensed" panose="020B0502040204020203"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rPr>
                        <a:t>1.000.000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rPr>
                        <a:t>607.049</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rPr>
                        <a:t>1.607.049</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rPr>
                        <a:t>482.115</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rPr>
                        <a:t>1.466.432</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rPr>
                        <a:t>984.317</a:t>
                      </a:r>
                      <a:endParaRPr kumimoji="0" lang="en-ID"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rPr>
                        <a:t>1.000.000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rPr>
                        <a:t>484.243</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rPr>
                        <a:t>1.484.243</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rPr>
                        <a:t>445.273</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rPr>
                        <a:t>1.466.432</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rPr>
                        <a:t>1.021.159</a:t>
                      </a:r>
                      <a:endParaRPr kumimoji="0" lang="en-ID"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rPr>
                        <a:t>1.000.000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rPr>
                        <a:t>343.888</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rPr>
                        <a:t>1.343.888</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rPr>
                        <a:t>403.166</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rPr>
                        <a:t>1.466.432</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rPr>
                        <a:t>1.063.266</a:t>
                      </a:r>
                      <a:endParaRPr kumimoji="0" lang="en-ID"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rPr>
                        <a:t>1.000.000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rPr>
                        <a:t>183.477</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rPr>
                        <a:t>1.183.477</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rPr>
                        <a:t>355.043</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rPr>
                        <a:t>1.467.429</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rPr>
                        <a:t>1.12.386</a:t>
                      </a:r>
                      <a:endParaRPr kumimoji="0" lang="en-ID"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endParaRPr>
                    </a:p>
                  </a:txBody>
                  <a:tcPr/>
                </a:tc>
                <a:extLst>
                  <a:ext uri="{0D108BD9-81ED-4DB2-BD59-A6C34878D82A}">
                    <a16:rowId xmlns:a16="http://schemas.microsoft.com/office/drawing/2014/main" xmlns="" val="3621484528"/>
                  </a:ext>
                </a:extLst>
              </a:tr>
              <a:tr h="370840">
                <a:tc>
                  <a:txBody>
                    <a:bodyPr/>
                    <a:lstStyle/>
                    <a:p>
                      <a:r>
                        <a:rPr lang="en-US" sz="2000" dirty="0">
                          <a:latin typeface="Bahnschrift Condensed" panose="020B0502040204020203" pitchFamily="34" charset="0"/>
                        </a:rPr>
                        <a:t>PV </a:t>
                      </a:r>
                      <a:r>
                        <a:rPr lang="en-US" sz="2000" dirty="0" err="1">
                          <a:latin typeface="Bahnschrift Condensed" panose="020B0502040204020203" pitchFamily="34" charset="0"/>
                        </a:rPr>
                        <a:t>Pembayaran</a:t>
                      </a:r>
                      <a:r>
                        <a:rPr lang="en-US" sz="2000" dirty="0">
                          <a:latin typeface="Bahnschrift Condensed" panose="020B0502040204020203" pitchFamily="34" charset="0"/>
                        </a:rPr>
                        <a:t> </a:t>
                      </a:r>
                      <a:r>
                        <a:rPr lang="en-US" sz="2000" dirty="0" err="1">
                          <a:latin typeface="Bahnschrift Condensed" panose="020B0502040204020203" pitchFamily="34" charset="0"/>
                        </a:rPr>
                        <a:t>Efektif</a:t>
                      </a:r>
                      <a:endParaRPr lang="en-ID" sz="2000" dirty="0">
                        <a:latin typeface="Bahnschrift Condensed" panose="020B0502040204020203" pitchFamily="34" charset="0"/>
                      </a:endParaRPr>
                    </a:p>
                  </a:txBody>
                  <a:tcPr/>
                </a:tc>
                <a:tc>
                  <a:txBody>
                    <a:bodyPr/>
                    <a:lstStyle/>
                    <a:p>
                      <a:pPr algn="r"/>
                      <a:r>
                        <a:rPr lang="en-US" sz="2000" dirty="0">
                          <a:latin typeface="Bahnschrift Condensed" panose="020B0502040204020203" pitchFamily="34" charset="0"/>
                        </a:rPr>
                        <a:t>865.529,1</a:t>
                      </a:r>
                      <a:endParaRPr lang="en-ID" sz="2000" dirty="0">
                        <a:latin typeface="Bahnschrift Condensed" panose="020B0502040204020203" pitchFamily="34" charset="0"/>
                      </a:endParaRPr>
                    </a:p>
                  </a:txBody>
                  <a:tcPr/>
                </a:tc>
                <a:tc>
                  <a:txBody>
                    <a:bodyPr/>
                    <a:lstStyle/>
                    <a:p>
                      <a:pPr algn="r"/>
                      <a:r>
                        <a:rPr lang="en-US" sz="2000" dirty="0">
                          <a:latin typeface="Bahnschrift Condensed" panose="020B0502040204020203" pitchFamily="34" charset="0"/>
                        </a:rPr>
                        <a:t>813.485</a:t>
                      </a:r>
                      <a:endParaRPr lang="en-ID" sz="2000" dirty="0">
                        <a:latin typeface="Bahnschrift Condensed" panose="020B0502040204020203" pitchFamily="34" charset="0"/>
                      </a:endParaRPr>
                    </a:p>
                  </a:txBody>
                  <a:tcPr/>
                </a:tc>
                <a:tc>
                  <a:txBody>
                    <a:bodyPr/>
                    <a:lstStyle/>
                    <a:p>
                      <a:pPr algn="r"/>
                      <a:r>
                        <a:rPr lang="en-US" sz="2000" dirty="0">
                          <a:latin typeface="Bahnschrift Condensed" panose="020B0502040204020203" pitchFamily="34" charset="0"/>
                        </a:rPr>
                        <a:t>767.212</a:t>
                      </a:r>
                      <a:endParaRPr lang="en-ID" sz="2000" dirty="0">
                        <a:latin typeface="Bahnschrift Condensed" panose="020B0502040204020203" pitchFamily="34" charset="0"/>
                      </a:endParaRPr>
                    </a:p>
                  </a:txBody>
                  <a:tcPr/>
                </a:tc>
                <a:tc>
                  <a:txBody>
                    <a:bodyPr/>
                    <a:lstStyle/>
                    <a:p>
                      <a:pPr algn="r"/>
                      <a:r>
                        <a:rPr lang="en-US" sz="2000" dirty="0">
                          <a:latin typeface="Bahnschrift Condensed" panose="020B0502040204020203" pitchFamily="34" charset="0"/>
                        </a:rPr>
                        <a:t>726.225</a:t>
                      </a:r>
                      <a:endParaRPr lang="en-ID" sz="2000" dirty="0">
                        <a:latin typeface="Bahnschrift Condensed" panose="020B0502040204020203" pitchFamily="34" charset="0"/>
                      </a:endParaRPr>
                    </a:p>
                  </a:txBody>
                  <a:tcPr/>
                </a:tc>
                <a:tc>
                  <a:txBody>
                    <a:bodyPr/>
                    <a:lstStyle/>
                    <a:p>
                      <a:pPr algn="r"/>
                      <a:r>
                        <a:rPr lang="en-US" sz="2000" dirty="0">
                          <a:latin typeface="Bahnschrift Condensed" panose="020B0502040204020203" pitchFamily="34" charset="0"/>
                        </a:rPr>
                        <a:t>690.704</a:t>
                      </a:r>
                      <a:endParaRPr lang="en-ID" sz="2000" dirty="0">
                        <a:latin typeface="Bahnschrift Condensed" panose="020B0502040204020203" pitchFamily="34" charset="0"/>
                      </a:endParaRPr>
                    </a:p>
                  </a:txBody>
                  <a:tcPr/>
                </a:tc>
                <a:extLst>
                  <a:ext uri="{0D108BD9-81ED-4DB2-BD59-A6C34878D82A}">
                    <a16:rowId xmlns:a16="http://schemas.microsoft.com/office/drawing/2014/main" xmlns="" val="610923412"/>
                  </a:ext>
                </a:extLst>
              </a:tr>
            </a:tbl>
          </a:graphicData>
        </a:graphic>
      </p:graphicFrame>
      <p:sp>
        <p:nvSpPr>
          <p:cNvPr id="3" name="Slide Number Placeholder 2">
            <a:extLst>
              <a:ext uri="{FF2B5EF4-FFF2-40B4-BE49-F238E27FC236}">
                <a16:creationId xmlns:a16="http://schemas.microsoft.com/office/drawing/2014/main" xmlns="" id="{1931738E-D241-4625-9B2F-4A3417F8449D}"/>
              </a:ext>
            </a:extLst>
          </p:cNvPr>
          <p:cNvSpPr>
            <a:spLocks noGrp="1"/>
          </p:cNvSpPr>
          <p:nvPr>
            <p:ph type="sldNum" sz="quarter" idx="12"/>
          </p:nvPr>
        </p:nvSpPr>
        <p:spPr/>
        <p:txBody>
          <a:bodyPr/>
          <a:lstStyle/>
          <a:p>
            <a:fld id="{B38049E5-7B53-4E85-8972-7D6C4BCE5BB9}" type="slidenum">
              <a:rPr lang="en-US" noProof="0" smtClean="0"/>
              <a:t>9</a:t>
            </a:fld>
            <a:endParaRPr lang="en-US" noProof="0" dirty="0"/>
          </a:p>
        </p:txBody>
      </p:sp>
      <p:sp>
        <p:nvSpPr>
          <p:cNvPr id="6" name="Rectangle 5">
            <a:extLst>
              <a:ext uri="{FF2B5EF4-FFF2-40B4-BE49-F238E27FC236}">
                <a16:creationId xmlns:a16="http://schemas.microsoft.com/office/drawing/2014/main" xmlns="" id="{7B6E89F7-59D4-4948-ADE2-2529ECC90A0F}"/>
              </a:ext>
            </a:extLst>
          </p:cNvPr>
          <p:cNvSpPr/>
          <p:nvPr/>
        </p:nvSpPr>
        <p:spPr>
          <a:xfrm>
            <a:off x="1073998" y="3893210"/>
            <a:ext cx="1263487" cy="400110"/>
          </a:xfrm>
          <a:prstGeom prst="rect">
            <a:avLst/>
          </a:prstGeom>
        </p:spPr>
        <p:txBody>
          <a:bodyPr wrap="none">
            <a:spAutoFit/>
          </a:bodyPr>
          <a:lstStyle/>
          <a:p>
            <a:r>
              <a:rPr lang="en-US" sz="2000" dirty="0" err="1">
                <a:solidFill>
                  <a:srgbClr val="FF0000"/>
                </a:solidFill>
                <a:latin typeface="Bahnschrift Condensed" panose="020B0502040204020203" pitchFamily="34" charset="0"/>
              </a:rPr>
              <a:t>Keterangan</a:t>
            </a:r>
            <a:r>
              <a:rPr lang="en-US" sz="2000" dirty="0">
                <a:solidFill>
                  <a:srgbClr val="FF0000"/>
                </a:solidFill>
                <a:latin typeface="Bahnschrift Condensed" panose="020B0502040204020203" pitchFamily="34" charset="0"/>
              </a:rPr>
              <a:t> :</a:t>
            </a:r>
          </a:p>
        </p:txBody>
      </p:sp>
    </p:spTree>
    <p:extLst>
      <p:ext uri="{BB962C8B-B14F-4D97-AF65-F5344CB8AC3E}">
        <p14:creationId xmlns:p14="http://schemas.microsoft.com/office/powerpoint/2010/main" val="3823211960"/>
      </p:ext>
    </p:extLst>
  </p:cSld>
  <p:clrMapOvr>
    <a:masterClrMapping/>
  </p:clrMapOvr>
</p:sld>
</file>

<file path=ppt/theme/theme1.xml><?xml version="1.0" encoding="utf-8"?>
<a:theme xmlns:a="http://schemas.openxmlformats.org/drawingml/2006/main" name="Crop">
  <a:themeElements>
    <a:clrScheme name="Custom 27">
      <a:dk1>
        <a:sysClr val="windowText" lastClr="000000"/>
      </a:dk1>
      <a:lt1>
        <a:sysClr val="window" lastClr="FFFFFF"/>
      </a:lt1>
      <a:dk2>
        <a:srgbClr val="1F497D"/>
      </a:dk2>
      <a:lt2>
        <a:srgbClr val="EEECE1"/>
      </a:lt2>
      <a:accent1>
        <a:srgbClr val="4F81BD"/>
      </a:accent1>
      <a:accent2>
        <a:srgbClr val="C0504D"/>
      </a:accent2>
      <a:accent3>
        <a:srgbClr val="76923C"/>
      </a:accent3>
      <a:accent4>
        <a:srgbClr val="8064A2"/>
      </a:accent4>
      <a:accent5>
        <a:srgbClr val="4BACC6"/>
      </a:accent5>
      <a:accent6>
        <a:srgbClr val="F79646"/>
      </a:accent6>
      <a:hlink>
        <a:srgbClr val="0000FF"/>
      </a:hlink>
      <a:folHlink>
        <a:srgbClr val="800080"/>
      </a:folHlink>
    </a:clrScheme>
    <a:fontScheme name="Custom 9">
      <a:majorFont>
        <a:latin typeface="Impact"/>
        <a:ea typeface=""/>
        <a:cs typeface=""/>
      </a:majorFont>
      <a:minorFont>
        <a:latin typeface="Arial"/>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dk1">
            <a:shade val="50000"/>
          </a:schemeClr>
        </a:lnRef>
        <a:fillRef idx="1">
          <a:schemeClr val="dk1"/>
        </a:fillRef>
        <a:effectRef idx="0">
          <a:schemeClr val="dk1"/>
        </a:effectRef>
        <a:fontRef idx="minor">
          <a:schemeClr val="lt1"/>
        </a:fontRef>
      </a:style>
    </a:spDef>
  </a:objectDefaults>
  <a:extraClrSchemeLst/>
  <a:extLst>
    <a:ext uri="{05A4C25C-085E-4340-85A3-A5531E510DB2}">
      <thm15:themeFamily xmlns:thm15="http://schemas.microsoft.com/office/thememl/2012/main" name="TF22874644_Trading cards_AAS_v3" id="{4E496154-558D-4612-A753-0794614ED79B}" vid="{A8FAAD10-755F-4F52-9B7F-8A15476B6C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A70FA373-FC71-43C5-B962-D433940CCD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6F44E19-6F9C-40C6-8F6B-82886B90190C}">
  <ds:schemaRefs>
    <ds:schemaRef ds:uri="http://schemas.microsoft.com/sharepoint/v3/contenttype/forms"/>
  </ds:schemaRefs>
</ds:datastoreItem>
</file>

<file path=customXml/itemProps3.xml><?xml version="1.0" encoding="utf-8"?>
<ds:datastoreItem xmlns:ds="http://schemas.openxmlformats.org/officeDocument/2006/customXml" ds:itemID="{4505DA89-9689-4EB7-83A3-32913C232C3C}">
  <ds:schemaRefs>
    <ds:schemaRef ds:uri="http://purl.org/dc/elements/1.1/"/>
    <ds:schemaRef ds:uri="http://schemas.microsoft.com/office/2006/metadata/properties"/>
    <ds:schemaRef ds:uri="http://purl.org/dc/terms/"/>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71af3243-3dd4-4a8d-8c0d-dd76da1f02a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Trading cards</Template>
  <TotalTime>0</TotalTime>
  <Words>3927</Words>
  <Application>Microsoft Office PowerPoint</Application>
  <PresentationFormat>Widescreen</PresentationFormat>
  <Paragraphs>551</Paragraphs>
  <Slides>37</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37</vt:i4>
      </vt:variant>
    </vt:vector>
  </HeadingPairs>
  <TitlesOfParts>
    <vt:vector size="50" baseType="lpstr">
      <vt:lpstr>Arial</vt:lpstr>
      <vt:lpstr>Arial Black</vt:lpstr>
      <vt:lpstr>Bahnschrift Condensed</vt:lpstr>
      <vt:lpstr>Bahnschrift SemiBold</vt:lpstr>
      <vt:lpstr>Bernard MT Condensed</vt:lpstr>
      <vt:lpstr>Calibri</vt:lpstr>
      <vt:lpstr>Cambria Math</vt:lpstr>
      <vt:lpstr>Franklin Gothic Book</vt:lpstr>
      <vt:lpstr>Gill Sans Ultra Bold</vt:lpstr>
      <vt:lpstr>Impact</vt:lpstr>
      <vt:lpstr>Times New Roman</vt:lpstr>
      <vt:lpstr>Wingdings</vt:lpstr>
      <vt:lpstr>Crop</vt:lpstr>
      <vt:lpstr>SUMBER PENDANAAN ALTERNATIF : LEASING, PEGADAIAN, DAN BANK ISLAM</vt:lpstr>
      <vt:lpstr>1. LEASING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Tujuan Pendirian Pegadaian  (PP No. 10 Tahun 1990)</vt:lpstr>
      <vt:lpstr>Usaha Pokok yang dijalankan Pegadaian</vt:lpstr>
      <vt:lpstr>PowerPoint Presentation</vt:lpstr>
      <vt:lpstr>PENDAHULUAN</vt:lpstr>
      <vt:lpstr>PRINSIP DASAR OPERASI  BANK ISLAM</vt:lpstr>
      <vt:lpstr>Mekanisme  Al - Mudharobah</vt:lpstr>
      <vt:lpstr>Mekanisme Al – Musyarakah </vt:lpstr>
      <vt:lpstr>PowerPoint Presentation</vt:lpstr>
      <vt:lpstr>PowerPoint Presentation</vt:lpstr>
      <vt:lpstr>Mekanisme  Al -Murabahah</vt:lpstr>
      <vt:lpstr>PowerPoint Presentation</vt:lpstr>
      <vt:lpstr>PowerPoint Presentation</vt:lpstr>
      <vt:lpstr>PowerPoint Presentation</vt:lpstr>
      <vt:lpstr>AL – KAFALAH  (Jaminan)</vt:lpstr>
      <vt:lpstr>PENGERTIAN</vt:lpstr>
      <vt:lpstr>Mekanisme Al-Qord Ul-Hasan</vt:lpstr>
      <vt:lpstr>PERKEMBANGAN BANK ISLAM DI INDONESIA</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2020-09-07T08:07:34Z</dcterms:created>
  <dcterms:modified xsi:type="dcterms:W3CDTF">2020-10-23T10:13:19Z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