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80" r:id="rId17"/>
    <p:sldId id="288" r:id="rId18"/>
    <p:sldId id="281" r:id="rId19"/>
    <p:sldId id="282" r:id="rId20"/>
    <p:sldId id="283" r:id="rId21"/>
    <p:sldId id="284" r:id="rId22"/>
    <p:sldId id="285" r:id="rId23"/>
    <p:sldId id="286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6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3D4D8D-8B84-4B25-AA75-29ECECF0AA7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1B6B1F-3969-4782-8C9C-FB6986CC02BE}">
      <dgm:prSet/>
      <dgm:spPr/>
      <dgm:t>
        <a:bodyPr/>
        <a:lstStyle/>
        <a:p>
          <a:pPr rtl="0"/>
          <a:r>
            <a:rPr lang="en-US" dirty="0" err="1" smtClean="0"/>
            <a:t>Fakta</a:t>
          </a:r>
          <a:r>
            <a:rPr lang="en-US" dirty="0" smtClean="0"/>
            <a:t> </a:t>
          </a:r>
          <a:r>
            <a:rPr lang="en-US" dirty="0" err="1" smtClean="0"/>
            <a:t>berbasis</a:t>
          </a:r>
          <a:r>
            <a:rPr lang="en-US" dirty="0" smtClean="0"/>
            <a:t> </a:t>
          </a:r>
          <a:r>
            <a:rPr lang="en-US" dirty="0" err="1" smtClean="0"/>
            <a:t>penelitian</a:t>
          </a:r>
          <a:r>
            <a:rPr lang="en-US" dirty="0" smtClean="0"/>
            <a:t>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memberikan</a:t>
          </a:r>
          <a:r>
            <a:rPr lang="en-US" dirty="0" smtClean="0"/>
            <a:t> </a:t>
          </a:r>
          <a:r>
            <a:rPr lang="en-US" dirty="0" err="1" smtClean="0"/>
            <a:t>kontribusi</a:t>
          </a:r>
          <a:r>
            <a:rPr lang="en-US" dirty="0" smtClean="0"/>
            <a:t> </a:t>
          </a:r>
          <a:r>
            <a:rPr lang="en-US" dirty="0" err="1" smtClean="0"/>
            <a:t>positif</a:t>
          </a:r>
          <a:r>
            <a:rPr lang="en-US" dirty="0" smtClean="0"/>
            <a:t> </a:t>
          </a:r>
          <a:r>
            <a:rPr lang="en-US" dirty="0" err="1" smtClean="0"/>
            <a:t>terhadap</a:t>
          </a:r>
          <a:r>
            <a:rPr lang="en-US" dirty="0" smtClean="0"/>
            <a:t> </a:t>
          </a:r>
          <a:r>
            <a:rPr lang="en-US" dirty="0" err="1" smtClean="0"/>
            <a:t>proses</a:t>
          </a:r>
          <a:r>
            <a:rPr lang="en-US" dirty="0" smtClean="0"/>
            <a:t> </a:t>
          </a:r>
          <a:r>
            <a:rPr lang="en-US" dirty="0" err="1" smtClean="0"/>
            <a:t>pembuatan</a:t>
          </a:r>
          <a:r>
            <a:rPr lang="en-US" dirty="0" smtClean="0"/>
            <a:t> &amp; </a:t>
          </a:r>
          <a:r>
            <a:rPr lang="en-US" dirty="0" err="1" smtClean="0"/>
            <a:t>pengambilan</a:t>
          </a:r>
          <a:r>
            <a:rPr lang="en-US" dirty="0" smtClean="0"/>
            <a:t> </a:t>
          </a:r>
          <a:r>
            <a:rPr lang="en-US" dirty="0" err="1" smtClean="0"/>
            <a:t>kebijakan</a:t>
          </a:r>
          <a:endParaRPr lang="en-US" dirty="0"/>
        </a:p>
      </dgm:t>
    </dgm:pt>
    <dgm:pt modelId="{53A8E943-354F-4919-B62E-0A19439F83D8}" type="parTrans" cxnId="{EDF8580E-1A0A-4E01-9A6B-B4E094B2571E}">
      <dgm:prSet/>
      <dgm:spPr/>
      <dgm:t>
        <a:bodyPr/>
        <a:lstStyle/>
        <a:p>
          <a:endParaRPr lang="en-US"/>
        </a:p>
      </dgm:t>
    </dgm:pt>
    <dgm:pt modelId="{4AB9505B-DED0-42BF-B1E0-A2604DB57CC8}" type="sibTrans" cxnId="{EDF8580E-1A0A-4E01-9A6B-B4E094B2571E}">
      <dgm:prSet/>
      <dgm:spPr/>
      <dgm:t>
        <a:bodyPr/>
        <a:lstStyle/>
        <a:p>
          <a:endParaRPr lang="en-US"/>
        </a:p>
      </dgm:t>
    </dgm:pt>
    <dgm:pt modelId="{4E5F933B-D789-4213-9E2E-A06761DC8986}">
      <dgm:prSet/>
      <dgm:spPr/>
      <dgm:t>
        <a:bodyPr/>
        <a:lstStyle/>
        <a:p>
          <a:pPr rtl="0"/>
          <a:r>
            <a:rPr lang="en-US" dirty="0" smtClean="0"/>
            <a:t>Policy Brief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menjembatani</a:t>
          </a:r>
          <a:r>
            <a:rPr lang="en-US" dirty="0" smtClean="0"/>
            <a:t> </a:t>
          </a:r>
          <a:r>
            <a:rPr lang="en-US" dirty="0" err="1" smtClean="0"/>
            <a:t>celah</a:t>
          </a:r>
          <a:r>
            <a:rPr lang="en-US" dirty="0" smtClean="0"/>
            <a:t> </a:t>
          </a:r>
          <a:r>
            <a:rPr lang="en-US" dirty="0" err="1" smtClean="0"/>
            <a:t>antara</a:t>
          </a:r>
          <a:r>
            <a:rPr lang="en-US" dirty="0" smtClean="0"/>
            <a:t> </a:t>
          </a:r>
          <a:r>
            <a:rPr lang="en-US" dirty="0" err="1" smtClean="0"/>
            <a:t>penelitian</a:t>
          </a:r>
          <a:r>
            <a:rPr lang="en-US" dirty="0" smtClean="0"/>
            <a:t> &amp; </a:t>
          </a:r>
          <a:r>
            <a:rPr lang="en-US" dirty="0" err="1" smtClean="0"/>
            <a:t>para</a:t>
          </a:r>
          <a:r>
            <a:rPr lang="en-US" dirty="0" smtClean="0"/>
            <a:t> </a:t>
          </a:r>
          <a:r>
            <a:rPr lang="en-US" dirty="0" err="1" smtClean="0"/>
            <a:t>pengambil</a:t>
          </a:r>
          <a:r>
            <a:rPr lang="en-US" dirty="0" smtClean="0"/>
            <a:t> </a:t>
          </a:r>
          <a:r>
            <a:rPr lang="en-US" dirty="0" err="1" smtClean="0"/>
            <a:t>kebijakan</a:t>
          </a:r>
          <a:r>
            <a:rPr lang="en-US" dirty="0" smtClean="0"/>
            <a:t>. </a:t>
          </a:r>
          <a:endParaRPr lang="en-US" dirty="0"/>
        </a:p>
      </dgm:t>
    </dgm:pt>
    <dgm:pt modelId="{13ABA3FF-DEC8-4D9A-B2F6-4A79394A54FB}" type="parTrans" cxnId="{4182907A-6437-4777-946A-7AAA3F8C7C37}">
      <dgm:prSet/>
      <dgm:spPr/>
      <dgm:t>
        <a:bodyPr/>
        <a:lstStyle/>
        <a:p>
          <a:endParaRPr lang="en-US"/>
        </a:p>
      </dgm:t>
    </dgm:pt>
    <dgm:pt modelId="{302BF677-1B59-4826-B0FB-FF1F0D2B397C}" type="sibTrans" cxnId="{4182907A-6437-4777-946A-7AAA3F8C7C37}">
      <dgm:prSet/>
      <dgm:spPr/>
      <dgm:t>
        <a:bodyPr/>
        <a:lstStyle/>
        <a:p>
          <a:endParaRPr lang="en-US"/>
        </a:p>
      </dgm:t>
    </dgm:pt>
    <dgm:pt modelId="{05E2F32D-9998-4E6D-B763-B06C2940DFEB}" type="pres">
      <dgm:prSet presAssocID="{543D4D8D-8B84-4B25-AA75-29ECECF0AA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03F5162-B771-4B0B-88E6-027DADA8F047}" type="pres">
      <dgm:prSet presAssocID="{881B6B1F-3969-4782-8C9C-FB6986CC02B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3DB9B6E-495D-4BA0-8BD1-F64E63F4155E}" type="pres">
      <dgm:prSet presAssocID="{4AB9505B-DED0-42BF-B1E0-A2604DB57CC8}" presName="spacer" presStyleCnt="0"/>
      <dgm:spPr/>
    </dgm:pt>
    <dgm:pt modelId="{61B314CC-2B40-4965-B261-E4F30220BFE4}" type="pres">
      <dgm:prSet presAssocID="{4E5F933B-D789-4213-9E2E-A06761DC8986}" presName="parentText" presStyleLbl="node1" presStyleIdx="1" presStyleCnt="2" custLinFactNeighborX="-2778" custLinFactNeighborY="513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82907A-6437-4777-946A-7AAA3F8C7C37}" srcId="{543D4D8D-8B84-4B25-AA75-29ECECF0AA7E}" destId="{4E5F933B-D789-4213-9E2E-A06761DC8986}" srcOrd="1" destOrd="0" parTransId="{13ABA3FF-DEC8-4D9A-B2F6-4A79394A54FB}" sibTransId="{302BF677-1B59-4826-B0FB-FF1F0D2B397C}"/>
    <dgm:cxn modelId="{EDF8580E-1A0A-4E01-9A6B-B4E094B2571E}" srcId="{543D4D8D-8B84-4B25-AA75-29ECECF0AA7E}" destId="{881B6B1F-3969-4782-8C9C-FB6986CC02BE}" srcOrd="0" destOrd="0" parTransId="{53A8E943-354F-4919-B62E-0A19439F83D8}" sibTransId="{4AB9505B-DED0-42BF-B1E0-A2604DB57CC8}"/>
    <dgm:cxn modelId="{117FDF9B-5525-473B-85A4-D73C5D91C750}" type="presOf" srcId="{881B6B1F-3969-4782-8C9C-FB6986CC02BE}" destId="{B03F5162-B771-4B0B-88E6-027DADA8F047}" srcOrd="0" destOrd="0" presId="urn:microsoft.com/office/officeart/2005/8/layout/vList2"/>
    <dgm:cxn modelId="{619AD4E0-E220-42E6-81D7-4205666DD986}" type="presOf" srcId="{4E5F933B-D789-4213-9E2E-A06761DC8986}" destId="{61B314CC-2B40-4965-B261-E4F30220BFE4}" srcOrd="0" destOrd="0" presId="urn:microsoft.com/office/officeart/2005/8/layout/vList2"/>
    <dgm:cxn modelId="{8DE07B4F-F41D-4C68-81D1-873B4BE19468}" type="presOf" srcId="{543D4D8D-8B84-4B25-AA75-29ECECF0AA7E}" destId="{05E2F32D-9998-4E6D-B763-B06C2940DFEB}" srcOrd="0" destOrd="0" presId="urn:microsoft.com/office/officeart/2005/8/layout/vList2"/>
    <dgm:cxn modelId="{11DEA0B9-04DE-42F6-A085-1D5A9BE1C68E}" type="presParOf" srcId="{05E2F32D-9998-4E6D-B763-B06C2940DFEB}" destId="{B03F5162-B771-4B0B-88E6-027DADA8F047}" srcOrd="0" destOrd="0" presId="urn:microsoft.com/office/officeart/2005/8/layout/vList2"/>
    <dgm:cxn modelId="{6358C2AC-B8C3-4C3C-908B-9D7F140FADBB}" type="presParOf" srcId="{05E2F32D-9998-4E6D-B763-B06C2940DFEB}" destId="{23DB9B6E-495D-4BA0-8BD1-F64E63F4155E}" srcOrd="1" destOrd="0" presId="urn:microsoft.com/office/officeart/2005/8/layout/vList2"/>
    <dgm:cxn modelId="{1C374EAB-FF64-4D71-8A60-6A72533E8606}" type="presParOf" srcId="{05E2F32D-9998-4E6D-B763-B06C2940DFEB}" destId="{61B314CC-2B40-4965-B261-E4F30220BFE4}" srcOrd="2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1C1AC-C601-4EE9-B10F-C39EEF9FE493}" type="datetimeFigureOut">
              <a:rPr lang="id-ID" smtClean="0"/>
              <a:pPr/>
              <a:t>07/07/2017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E1835-A3FE-4C54-B214-8B38177F90B7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F3922-DFB0-4DD0-824E-A1CCECA05C79}" type="slidenum">
              <a:rPr lang="en-GB"/>
              <a:pPr/>
              <a:t>13</a:t>
            </a:fld>
            <a:endParaRPr lang="en-GB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FB22F5-9314-4425-AD6A-C14AB40946D1}" type="slidenum">
              <a:rPr lang="en-GB"/>
              <a:pPr/>
              <a:t>22</a:t>
            </a:fld>
            <a:endParaRPr lang="en-GB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538FB6-EDBE-4A66-89B1-2BC12E445C89}" type="slidenum">
              <a:rPr lang="en-GB"/>
              <a:pPr/>
              <a:t>23</a:t>
            </a:fld>
            <a:endParaRPr lang="en-GB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9D77A0-E29C-4A86-8A31-46B7A65E21B1}" type="slidenum">
              <a:rPr lang="en-GB"/>
              <a:pPr/>
              <a:t>14</a:t>
            </a:fld>
            <a:endParaRPr lang="en-GB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3081C8-1ECB-42BA-8069-6FE2713EA929}" type="slidenum">
              <a:rPr lang="en-GB"/>
              <a:pPr/>
              <a:t>15</a:t>
            </a:fld>
            <a:endParaRPr lang="en-GB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5444BA-14DC-47FB-ACFA-3EFE61B59105}" type="slidenum">
              <a:rPr lang="en-GB"/>
              <a:pPr/>
              <a:t>16</a:t>
            </a:fld>
            <a:endParaRPr lang="en-GB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F3922-DFB0-4DD0-824E-A1CCECA05C79}" type="slidenum">
              <a:rPr lang="en-GB"/>
              <a:pPr/>
              <a:t>17</a:t>
            </a:fld>
            <a:endParaRPr lang="en-GB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7FBC69-CAEA-41C4-9CA0-5E454BAFDA4B}" type="slidenum">
              <a:rPr lang="en-GB"/>
              <a:pPr/>
              <a:t>18</a:t>
            </a:fld>
            <a:endParaRPr lang="en-GB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17E4CC-36B0-4F0F-A67B-027AA4D3A272}" type="slidenum">
              <a:rPr lang="en-GB"/>
              <a:pPr/>
              <a:t>19</a:t>
            </a:fld>
            <a:endParaRPr lang="en-GB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C5993D-D30C-4A3D-939E-DB6D70837C16}" type="slidenum">
              <a:rPr lang="en-GB"/>
              <a:pPr/>
              <a:t>20</a:t>
            </a:fld>
            <a:endParaRPr lang="en-GB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17E6D6-F6B6-4EA4-AA82-D329A8FE67BD}" type="slidenum">
              <a:rPr lang="en-GB"/>
              <a:pPr/>
              <a:t>21</a:t>
            </a:fld>
            <a:endParaRPr lang="en-GB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9405-614D-46DC-8CA6-42C6E1A6186D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BB437-5AC1-45F5-815B-AA8E811C8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9405-614D-46DC-8CA6-42C6E1A6186D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BB437-5AC1-45F5-815B-AA8E811C8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9405-614D-46DC-8CA6-42C6E1A6186D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BB437-5AC1-45F5-815B-AA8E811C8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9405-614D-46DC-8CA6-42C6E1A6186D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BB437-5AC1-45F5-815B-AA8E811C8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9405-614D-46DC-8CA6-42C6E1A6186D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BB437-5AC1-45F5-815B-AA8E811C8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9405-614D-46DC-8CA6-42C6E1A6186D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BB437-5AC1-45F5-815B-AA8E811C8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9405-614D-46DC-8CA6-42C6E1A6186D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BB437-5AC1-45F5-815B-AA8E811C8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9405-614D-46DC-8CA6-42C6E1A6186D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BB437-5AC1-45F5-815B-AA8E811C8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9405-614D-46DC-8CA6-42C6E1A6186D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BB437-5AC1-45F5-815B-AA8E811C8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9405-614D-46DC-8CA6-42C6E1A6186D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BB437-5AC1-45F5-815B-AA8E811C8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9405-614D-46DC-8CA6-42C6E1A6186D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BB437-5AC1-45F5-815B-AA8E811C8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A9405-614D-46DC-8CA6-42C6E1A6186D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BB437-5AC1-45F5-815B-AA8E811C8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POLICY BRIEF &amp; LEMBAR FAKTA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1858963"/>
          </a:xfrm>
        </p:spPr>
        <p:txBody>
          <a:bodyPr>
            <a:normAutofit/>
          </a:bodyPr>
          <a:lstStyle/>
          <a:p>
            <a:r>
              <a:rPr lang="en-US" dirty="0" smtClean="0"/>
              <a:t>recommendations </a:t>
            </a:r>
            <a:r>
              <a:rPr lang="en-US" dirty="0"/>
              <a:t>(25</a:t>
            </a:r>
            <a:r>
              <a:rPr lang="en-US" dirty="0" smtClean="0"/>
              <a:t>%)</a:t>
            </a:r>
            <a:endParaRPr lang="en-US" dirty="0"/>
          </a:p>
        </p:txBody>
      </p:sp>
      <p:graphicFrame>
        <p:nvGraphicFramePr>
          <p:cNvPr id="4" name="Content Placeholder 7"/>
          <p:cNvGraphicFramePr>
            <a:graphicFrameLocks/>
          </p:cNvGraphicFramePr>
          <p:nvPr/>
        </p:nvGraphicFramePr>
        <p:xfrm>
          <a:off x="0" y="1219201"/>
          <a:ext cx="9144000" cy="583555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63334"/>
                <a:gridCol w="6180666"/>
              </a:tblGrid>
              <a:tr h="1586951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Results &amp; conclusions</a:t>
                      </a:r>
                    </a:p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(25%)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itchFamily="34" charset="0"/>
                        <a:buChar char="•"/>
                      </a:pP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Didesain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sebagai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gambaran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akan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temuan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fakta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penelitian</a:t>
                      </a:r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9388" indent="-179388">
                        <a:buFont typeface="Arial" pitchFamily="34" charset="0"/>
                        <a:buChar char="•"/>
                      </a:pP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Dibangun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atas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alur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argumentasi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sesuai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dengan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rekomendasi</a:t>
                      </a:r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694126">
                <a:tc>
                  <a:txBody>
                    <a:bodyPr/>
                    <a:lstStyle/>
                    <a:p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Implications or</a:t>
                      </a:r>
                    </a:p>
                    <a:p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recommendations (25%)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itchFamily="34" charset="0"/>
                        <a:buChar char="•"/>
                      </a:pPr>
                      <a:r>
                        <a:rPr lang="en-US" sz="2400" dirty="0" err="1" smtClean="0"/>
                        <a:t>Bagian</a:t>
                      </a:r>
                      <a:r>
                        <a:rPr lang="en-US" sz="2400" dirty="0" smtClean="0"/>
                        <a:t> yang paling </a:t>
                      </a:r>
                      <a:r>
                        <a:rPr lang="en-US" sz="2400" dirty="0" err="1" smtClean="0"/>
                        <a:t>penting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dari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policy brief</a:t>
                      </a:r>
                    </a:p>
                    <a:p>
                      <a:pPr marL="179388" indent="-179388">
                        <a:buFont typeface="Arial" pitchFamily="34" charset="0"/>
                        <a:buChar char="•"/>
                      </a:pPr>
                      <a:r>
                        <a:rPr lang="en-US" sz="2400" dirty="0" err="1" smtClean="0"/>
                        <a:t>Biasanya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dibatasi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maksimal</a:t>
                      </a:r>
                      <a:r>
                        <a:rPr lang="en-US" sz="2400" dirty="0" smtClean="0"/>
                        <a:t> 3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err="1" smtClean="0"/>
                        <a:t>implikasi</a:t>
                      </a:r>
                      <a:r>
                        <a:rPr lang="en-US" sz="2400" dirty="0" smtClean="0"/>
                        <a:t>/</a:t>
                      </a:r>
                      <a:r>
                        <a:rPr lang="en-US" sz="2400" dirty="0" err="1" smtClean="0"/>
                        <a:t>rekomendasi</a:t>
                      </a:r>
                      <a:endParaRPr lang="en-US" sz="2400" dirty="0" smtClean="0"/>
                    </a:p>
                    <a:p>
                      <a:pPr marL="179388" indent="-179388">
                        <a:buFont typeface="Arial" pitchFamily="34" charset="0"/>
                        <a:buChar char="•"/>
                      </a:pPr>
                      <a:r>
                        <a:rPr lang="en-US" sz="2400" dirty="0" err="1" smtClean="0"/>
                        <a:t>Rekomendasi</a:t>
                      </a:r>
                      <a:r>
                        <a:rPr lang="en-US" sz="2400" dirty="0" smtClean="0"/>
                        <a:t>: </a:t>
                      </a:r>
                      <a:r>
                        <a:rPr lang="en-US" sz="2400" dirty="0" err="1" smtClean="0"/>
                        <a:t>diharapkan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langsung</a:t>
                      </a:r>
                      <a:r>
                        <a:rPr lang="en-US" sz="2400" dirty="0" smtClean="0"/>
                        <a:t> &amp;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err="1" smtClean="0"/>
                        <a:t>jelas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mengusulkan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tindakan</a:t>
                      </a:r>
                      <a:r>
                        <a:rPr lang="en-US" sz="2400" dirty="0" smtClean="0"/>
                        <a:t>.</a:t>
                      </a:r>
                    </a:p>
                    <a:p>
                      <a:pPr marL="179388" indent="-179388">
                        <a:buFont typeface="Arial" pitchFamily="34" charset="0"/>
                        <a:buChar char="•"/>
                      </a:pPr>
                      <a:r>
                        <a:rPr lang="en-US" sz="2400" dirty="0" err="1" smtClean="0"/>
                        <a:t>Implikasi</a:t>
                      </a:r>
                      <a:r>
                        <a:rPr lang="en-US" sz="2400" dirty="0" smtClean="0"/>
                        <a:t>: </a:t>
                      </a:r>
                      <a:r>
                        <a:rPr lang="en-US" sz="2400" dirty="0" err="1" smtClean="0"/>
                        <a:t>penyampaian</a:t>
                      </a:r>
                      <a:r>
                        <a:rPr lang="en-US" sz="2400" dirty="0" smtClean="0"/>
                        <a:t> yang less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direct  </a:t>
                      </a:r>
                      <a:r>
                        <a:rPr lang="en-US" sz="2400" dirty="0" err="1" smtClean="0"/>
                        <a:t>tergantung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konteks</a:t>
                      </a:r>
                      <a:endParaRPr lang="en-US" sz="2400" dirty="0" smtClean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35772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References &amp; sumber2</a:t>
                      </a:r>
                    </a:p>
                    <a:p>
                      <a:r>
                        <a:rPr lang="en-US" sz="2400" dirty="0" err="1" smtClean="0"/>
                        <a:t>lainnya</a:t>
                      </a:r>
                      <a:r>
                        <a:rPr lang="en-US" sz="2400" dirty="0" smtClean="0"/>
                        <a:t> (10%)</a:t>
                      </a:r>
                    </a:p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itchFamily="34" charset="0"/>
                        <a:buChar char="•"/>
                      </a:pPr>
                      <a:r>
                        <a:rPr lang="en-US" sz="2400" dirty="0" err="1" smtClean="0"/>
                        <a:t>Membantu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pembaca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menemukan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err="1" smtClean="0"/>
                        <a:t>informasi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tambahan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lainnya</a:t>
                      </a:r>
                      <a:endParaRPr lang="en-US" sz="2400" dirty="0" smtClean="0"/>
                    </a:p>
                    <a:p>
                      <a:pPr marL="179388" indent="-179388">
                        <a:buFont typeface="Arial" pitchFamily="34" charset="0"/>
                        <a:buChar char="•"/>
                      </a:pPr>
                      <a:r>
                        <a:rPr lang="en-US" sz="2400" dirty="0" err="1" smtClean="0"/>
                        <a:t>Tuliskan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referensi</a:t>
                      </a:r>
                      <a:r>
                        <a:rPr lang="en-US" sz="2400" dirty="0" smtClean="0"/>
                        <a:t> yang </a:t>
                      </a:r>
                      <a:r>
                        <a:rPr lang="en-US" sz="2400" dirty="0" err="1" smtClean="0"/>
                        <a:t>penting</a:t>
                      </a:r>
                      <a:r>
                        <a:rPr lang="en-US" sz="2400" dirty="0" smtClean="0"/>
                        <a:t>(seminal) </a:t>
                      </a:r>
                      <a:r>
                        <a:rPr lang="en-US" sz="2400" dirty="0" err="1" smtClean="0"/>
                        <a:t>saja</a:t>
                      </a:r>
                      <a:r>
                        <a:rPr lang="en-US" sz="2400" dirty="0" smtClean="0"/>
                        <a:t>.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Policy Brief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5"/>
          </a:solidFill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Mendesain</a:t>
            </a:r>
            <a:r>
              <a:rPr lang="en-US" dirty="0" smtClean="0">
                <a:solidFill>
                  <a:schemeClr val="bg1"/>
                </a:solidFill>
              </a:rPr>
              <a:t> Policy Brief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Judul</a:t>
            </a:r>
            <a:r>
              <a:rPr lang="en-US" dirty="0"/>
              <a:t>,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 smtClean="0"/>
              <a:t>bahasan</a:t>
            </a:r>
            <a:endParaRPr lang="en-US" dirty="0" smtClean="0"/>
          </a:p>
          <a:p>
            <a:pPr lvl="1"/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/>
              <a:t>ide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&amp;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kata</a:t>
            </a:r>
            <a:r>
              <a:rPr lang="en-US" dirty="0"/>
              <a:t> </a:t>
            </a:r>
            <a:r>
              <a:rPr lang="en-US" dirty="0" err="1" smtClean="0"/>
              <a:t>kunci</a:t>
            </a:r>
            <a:endParaRPr lang="en-US" dirty="0" smtClean="0"/>
          </a:p>
          <a:p>
            <a:pPr lvl="1"/>
            <a:r>
              <a:rPr lang="en-US" dirty="0" err="1" smtClean="0"/>
              <a:t>Menarik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 smtClean="0"/>
              <a:t>diingat</a:t>
            </a:r>
            <a:endParaRPr lang="en-US" dirty="0" smtClean="0"/>
          </a:p>
          <a:p>
            <a:pPr lvl="1"/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/>
              <a:t>berbentuk</a:t>
            </a:r>
            <a:r>
              <a:rPr lang="en-US" dirty="0"/>
              <a:t> </a:t>
            </a:r>
            <a:r>
              <a:rPr lang="en-US" dirty="0" err="1" smtClean="0"/>
              <a:t>pertanyaan</a:t>
            </a:r>
            <a:endParaRPr lang="en-US" dirty="0" smtClean="0"/>
          </a:p>
          <a:p>
            <a:r>
              <a:rPr lang="en-US" dirty="0" err="1" smtClean="0"/>
              <a:t>Gambar</a:t>
            </a:r>
            <a:endParaRPr lang="en-US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picture is worth a thousand words</a:t>
            </a:r>
            <a:r>
              <a:rPr lang="en-US" dirty="0" smtClean="0"/>
              <a:t>!’</a:t>
            </a:r>
          </a:p>
          <a:p>
            <a:pPr lvl="1"/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cerah</a:t>
            </a:r>
            <a:r>
              <a:rPr lang="en-US" dirty="0"/>
              <a:t> </a:t>
            </a:r>
            <a:r>
              <a:rPr lang="en-US" dirty="0" err="1"/>
              <a:t>berani</a:t>
            </a:r>
            <a:r>
              <a:rPr lang="en-US" dirty="0"/>
              <a:t> 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minat</a:t>
            </a:r>
            <a:r>
              <a:rPr lang="en-US" dirty="0"/>
              <a:t> </a:t>
            </a:r>
            <a:r>
              <a:rPr lang="en-US" dirty="0" err="1" smtClean="0"/>
              <a:t>pembaca</a:t>
            </a:r>
            <a:endParaRPr lang="en-US" dirty="0" smtClean="0"/>
          </a:p>
          <a:p>
            <a:pPr lvl="1"/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nyata</a:t>
            </a:r>
            <a:r>
              <a:rPr lang="en-US" dirty="0"/>
              <a:t> &amp; personal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Gambar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picture is worth a thousand words</a:t>
            </a:r>
            <a:r>
              <a:rPr lang="en-US" dirty="0" smtClean="0"/>
              <a:t>!’</a:t>
            </a:r>
          </a:p>
          <a:p>
            <a:pPr lvl="1"/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cerah</a:t>
            </a:r>
            <a:r>
              <a:rPr lang="en-US" dirty="0"/>
              <a:t> </a:t>
            </a:r>
            <a:r>
              <a:rPr lang="en-US" dirty="0" err="1"/>
              <a:t>berani</a:t>
            </a:r>
            <a:r>
              <a:rPr lang="en-US" dirty="0"/>
              <a:t> 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minat</a:t>
            </a:r>
            <a:r>
              <a:rPr lang="en-US" dirty="0"/>
              <a:t> </a:t>
            </a:r>
            <a:r>
              <a:rPr lang="en-US" dirty="0" err="1" smtClean="0"/>
              <a:t>pembaca</a:t>
            </a:r>
            <a:endParaRPr lang="en-US" dirty="0" smtClean="0"/>
          </a:p>
          <a:p>
            <a:pPr lvl="1"/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nyata</a:t>
            </a:r>
            <a:r>
              <a:rPr lang="en-US" dirty="0"/>
              <a:t> &amp; </a:t>
            </a:r>
            <a:r>
              <a:rPr lang="en-US" dirty="0" smtClean="0"/>
              <a:t>personal</a:t>
            </a:r>
          </a:p>
          <a:p>
            <a:r>
              <a:rPr lang="en-US" dirty="0" err="1"/>
              <a:t>Kotak</a:t>
            </a:r>
            <a:r>
              <a:rPr lang="en-US" dirty="0"/>
              <a:t> </a:t>
            </a:r>
            <a:r>
              <a:rPr lang="en-US" dirty="0" err="1" smtClean="0"/>
              <a:t>teks</a:t>
            </a:r>
            <a:endParaRPr lang="en-US" dirty="0" smtClean="0"/>
          </a:p>
          <a:p>
            <a:pPr lvl="1"/>
            <a:r>
              <a:rPr lang="pt-BR" dirty="0" smtClean="0"/>
              <a:t>Latar </a:t>
            </a:r>
            <a:r>
              <a:rPr lang="pt-BR" dirty="0"/>
              <a:t>belakang cerita  membantu pembaca </a:t>
            </a:r>
            <a:r>
              <a:rPr lang="pt-BR" dirty="0" smtClean="0"/>
              <a:t>memahami </a:t>
            </a:r>
            <a:r>
              <a:rPr lang="en-US" dirty="0" err="1" smtClean="0"/>
              <a:t>isu</a:t>
            </a:r>
            <a:endParaRPr lang="en-US" dirty="0"/>
          </a:p>
          <a:p>
            <a:pPr lvl="1"/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/>
              <a:t>tambahan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begitu</a:t>
            </a:r>
            <a:r>
              <a:rPr lang="en-US" dirty="0"/>
              <a:t> </a:t>
            </a:r>
            <a:r>
              <a:rPr lang="en-US" dirty="0" err="1"/>
              <a:t>krusial</a:t>
            </a:r>
            <a:r>
              <a:rPr lang="en-US" dirty="0"/>
              <a:t> </a:t>
            </a:r>
            <a:r>
              <a:rPr lang="en-US" dirty="0" err="1" smtClean="0"/>
              <a:t>dimasukan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tulisan</a:t>
            </a:r>
            <a:r>
              <a:rPr lang="en-US" dirty="0"/>
              <a:t> 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menyeluruh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5"/>
          </a:solidFill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Mendesain</a:t>
            </a:r>
            <a:r>
              <a:rPr lang="en-US" dirty="0" smtClean="0">
                <a:solidFill>
                  <a:schemeClr val="bg1"/>
                </a:solidFill>
              </a:rPr>
              <a:t> Policy Brief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533400"/>
            <a:ext cx="5170488" cy="175260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Dari Laporan Penelitian menjadi Policy brief</a:t>
            </a:r>
            <a:endParaRPr lang="en-GB" dirty="0"/>
          </a:p>
        </p:txBody>
      </p:sp>
      <p:pic>
        <p:nvPicPr>
          <p:cNvPr id="37890" name="Picture 2" descr="Image result for boo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00"/>
            <a:ext cx="3743325" cy="3943350"/>
          </a:xfrm>
          <a:prstGeom prst="rect">
            <a:avLst/>
          </a:prstGeom>
          <a:noFill/>
        </p:spPr>
      </p:pic>
      <p:pic>
        <p:nvPicPr>
          <p:cNvPr id="37892" name="Picture 4" descr="Image result for policy brie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39314">
            <a:off x="5638800" y="1905000"/>
            <a:ext cx="2790825" cy="394335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3581400" y="2590800"/>
            <a:ext cx="2209800" cy="11430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hippenstock Bericht_SMS17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AF3"/>
              </a:clrFrom>
              <a:clrTo>
                <a:srgbClr val="FDFA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476250"/>
            <a:ext cx="7172325" cy="5076825"/>
          </a:xfrm>
          <a:prstGeom prst="rect">
            <a:avLst/>
          </a:prstGeom>
          <a:noFill/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827088" y="4868863"/>
            <a:ext cx="7489825" cy="1187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 i="1"/>
              <a:t>Kottelmann, here is your report back. Why don’t you just summarize the most important items and send it to me as an SMS…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372225" y="6308725"/>
            <a:ext cx="2376488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600" i="1"/>
              <a:t>Cartoon: Dirk Meissner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You have written your report…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2746375" cy="4530725"/>
          </a:xfrm>
        </p:spPr>
        <p:txBody>
          <a:bodyPr/>
          <a:lstStyle/>
          <a:p>
            <a:r>
              <a:rPr lang="en-GB"/>
              <a:t>Now, how do you turn it into a policy brief?</a:t>
            </a:r>
          </a:p>
        </p:txBody>
      </p:sp>
      <p:pic>
        <p:nvPicPr>
          <p:cNvPr id="36868" name="Picture 4" descr="WRITBLO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871663"/>
            <a:ext cx="6084887" cy="49863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31508">
            <a:off x="6516688" y="2997200"/>
            <a:ext cx="2166937" cy="304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2636838"/>
            <a:ext cx="2163762" cy="3059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71017">
            <a:off x="4227513" y="2276475"/>
            <a:ext cx="2160587" cy="30495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39750" y="1989138"/>
            <a:ext cx="2303463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/>
              <a:t>4 pages</a:t>
            </a:r>
          </a:p>
          <a:p>
            <a:pPr algn="l">
              <a:spcBef>
                <a:spcPct val="50000"/>
              </a:spcBef>
            </a:pPr>
            <a:r>
              <a:rPr lang="en-GB" sz="2400"/>
              <a:t>3500 words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</a:t>
            </a:r>
            <a:r>
              <a:rPr lang="en-GB" dirty="0" err="1" smtClean="0"/>
              <a:t>olicy</a:t>
            </a:r>
            <a:r>
              <a:rPr lang="en-GB" dirty="0" smtClean="0"/>
              <a:t> brief</a:t>
            </a:r>
            <a:r>
              <a:rPr lang="id-ID" dirty="0" smtClean="0"/>
              <a:t> hanya 2-4 halaman</a:t>
            </a:r>
            <a:endParaRPr lang="en-GB" dirty="0"/>
          </a:p>
        </p:txBody>
      </p:sp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6"/>
          <a:srcRect l="67242" t="16870" r="16257" b="24806"/>
          <a:stretch>
            <a:fillRect/>
          </a:stretch>
        </p:blipFill>
        <p:spPr bwMode="auto">
          <a:xfrm>
            <a:off x="3132138" y="2492375"/>
            <a:ext cx="2133600" cy="3017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533400"/>
            <a:ext cx="6172200" cy="175260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Jangan mencoba mendelete laporan ratusan halaman menjadi 2-4 halaman</a:t>
            </a:r>
            <a:endParaRPr lang="en-GB" dirty="0"/>
          </a:p>
        </p:txBody>
      </p:sp>
      <p:pic>
        <p:nvPicPr>
          <p:cNvPr id="37890" name="Picture 2" descr="Image result for boo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00"/>
            <a:ext cx="3743325" cy="3943350"/>
          </a:xfrm>
          <a:prstGeom prst="rect">
            <a:avLst/>
          </a:prstGeom>
          <a:noFill/>
        </p:spPr>
      </p:pic>
      <p:pic>
        <p:nvPicPr>
          <p:cNvPr id="37892" name="Picture 4" descr="Image result for policy brie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39314">
            <a:off x="5638800" y="1905000"/>
            <a:ext cx="2790825" cy="394335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3581400" y="2590800"/>
            <a:ext cx="2209800" cy="11430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Don’t try to edit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330700" cy="4530725"/>
          </a:xfrm>
        </p:spPr>
        <p:txBody>
          <a:bodyPr/>
          <a:lstStyle/>
          <a:p>
            <a:r>
              <a:rPr lang="en-GB"/>
              <a:t>Do not try to edit a 300-page report down to 1500 words!</a:t>
            </a:r>
          </a:p>
          <a:p>
            <a:r>
              <a:rPr lang="en-GB"/>
              <a:t>Two problems</a:t>
            </a:r>
          </a:p>
          <a:p>
            <a:pPr lvl="1"/>
            <a:r>
              <a:rPr lang="en-GB"/>
              <a:t>Hard to throw things away</a:t>
            </a:r>
          </a:p>
          <a:p>
            <a:pPr lvl="1"/>
            <a:r>
              <a:rPr lang="en-GB"/>
              <a:t>What remains has no natural flow</a:t>
            </a:r>
          </a:p>
        </p:txBody>
      </p:sp>
      <p:pic>
        <p:nvPicPr>
          <p:cNvPr id="47108" name="Picture 4" descr="elephant in bo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59856">
            <a:off x="4214813" y="836613"/>
            <a:ext cx="4929187" cy="55451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Don’t try to edit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467100" cy="4530725"/>
          </a:xfrm>
        </p:spPr>
        <p:txBody>
          <a:bodyPr/>
          <a:lstStyle/>
          <a:p>
            <a:r>
              <a:rPr lang="en-GB"/>
              <a:t>Instead</a:t>
            </a:r>
          </a:p>
          <a:p>
            <a:pPr lvl="1"/>
            <a:r>
              <a:rPr lang="en-GB"/>
              <a:t>Take a step back</a:t>
            </a:r>
          </a:p>
          <a:p>
            <a:pPr lvl="1"/>
            <a:r>
              <a:rPr lang="en-GB"/>
              <a:t>Look at the research through a </a:t>
            </a:r>
            <a:r>
              <a:rPr lang="en-GB" b="1"/>
              <a:t>telescope</a:t>
            </a:r>
          </a:p>
          <a:p>
            <a:pPr lvl="1"/>
            <a:r>
              <a:rPr lang="en-GB"/>
              <a:t>Think of the </a:t>
            </a:r>
            <a:r>
              <a:rPr lang="en-GB" b="1"/>
              <a:t>big picture</a:t>
            </a:r>
          </a:p>
          <a:p>
            <a:pPr lvl="1"/>
            <a:r>
              <a:rPr lang="en-GB"/>
              <a:t>Then write </a:t>
            </a:r>
            <a:r>
              <a:rPr lang="en-GB" b="1"/>
              <a:t>from scratch</a:t>
            </a:r>
          </a:p>
        </p:txBody>
      </p:sp>
      <p:pic>
        <p:nvPicPr>
          <p:cNvPr id="45063" name="Picture 7" descr="telescop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1844675"/>
            <a:ext cx="4895850" cy="34321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Policy Brief 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Getting from here to there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600"/>
              <a:t>What is the </a:t>
            </a:r>
            <a:r>
              <a:rPr lang="en-GB" sz="2600">
                <a:solidFill>
                  <a:srgbClr val="CC0000"/>
                </a:solidFill>
              </a:rPr>
              <a:t>big picture</a:t>
            </a:r>
            <a:r>
              <a:rPr lang="en-GB" sz="2600"/>
              <a:t>?</a:t>
            </a:r>
          </a:p>
          <a:p>
            <a:pPr lvl="1"/>
            <a:r>
              <a:rPr lang="en-GB" sz="2200"/>
              <a:t>What problem did the project address?</a:t>
            </a:r>
          </a:p>
          <a:p>
            <a:pPr lvl="1"/>
            <a:r>
              <a:rPr lang="en-GB" sz="2200"/>
              <a:t>What did the project try to find out?</a:t>
            </a:r>
          </a:p>
          <a:p>
            <a:pPr lvl="1"/>
            <a:r>
              <a:rPr lang="en-GB" sz="2200"/>
              <a:t>What </a:t>
            </a:r>
            <a:r>
              <a:rPr lang="en-GB" sz="2200" b="1"/>
              <a:t>did</a:t>
            </a:r>
            <a:r>
              <a:rPr lang="en-GB" sz="2200"/>
              <a:t> it find out?</a:t>
            </a:r>
          </a:p>
          <a:p>
            <a:r>
              <a:rPr lang="en-GB" sz="2600"/>
              <a:t>Who is your </a:t>
            </a:r>
            <a:r>
              <a:rPr lang="en-GB" sz="2600">
                <a:solidFill>
                  <a:srgbClr val="CC0000"/>
                </a:solidFill>
              </a:rPr>
              <a:t>audience</a:t>
            </a:r>
            <a:r>
              <a:rPr lang="en-GB" sz="2600"/>
              <a:t>?</a:t>
            </a:r>
          </a:p>
          <a:p>
            <a:pPr lvl="1"/>
            <a:r>
              <a:rPr lang="en-GB" sz="2200"/>
              <a:t>Who is your policy audience?</a:t>
            </a:r>
          </a:p>
          <a:p>
            <a:pPr lvl="1"/>
            <a:r>
              <a:rPr lang="en-GB" sz="2200"/>
              <a:t>What aspects are of interest to policymakers?</a:t>
            </a:r>
          </a:p>
          <a:p>
            <a:pPr lvl="1"/>
            <a:r>
              <a:rPr lang="en-GB" sz="2200"/>
              <a:t>What do you want them to do differently?</a:t>
            </a:r>
          </a:p>
          <a:p>
            <a:r>
              <a:rPr lang="en-GB" sz="2600"/>
              <a:t>What did the report say about </a:t>
            </a:r>
            <a:r>
              <a:rPr lang="en-GB" sz="2600">
                <a:solidFill>
                  <a:srgbClr val="CC0000"/>
                </a:solidFill>
              </a:rPr>
              <a:t>policy</a:t>
            </a:r>
            <a:r>
              <a:rPr lang="en-GB" sz="2600"/>
              <a:t>?</a:t>
            </a:r>
          </a:p>
          <a:p>
            <a:pPr lvl="1"/>
            <a:r>
              <a:rPr lang="en-GB" sz="2200"/>
              <a:t>Many reports already have a section on policy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Start at the beginning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600"/>
              <a:t>Write the </a:t>
            </a:r>
            <a:r>
              <a:rPr lang="en-GB" sz="2600">
                <a:solidFill>
                  <a:schemeClr val="accent2"/>
                </a:solidFill>
              </a:rPr>
              <a:t>lead</a:t>
            </a:r>
          </a:p>
          <a:p>
            <a:r>
              <a:rPr lang="en-GB" sz="2600"/>
              <a:t>Work out the </a:t>
            </a:r>
            <a:r>
              <a:rPr lang="en-GB" sz="2600">
                <a:solidFill>
                  <a:schemeClr val="accent2"/>
                </a:solidFill>
              </a:rPr>
              <a:t>body structure</a:t>
            </a:r>
          </a:p>
          <a:p>
            <a:pPr lvl="1"/>
            <a:r>
              <a:rPr lang="en-GB" sz="2000"/>
              <a:t>Problem – effects – causes – solution </a:t>
            </a:r>
          </a:p>
          <a:p>
            <a:pPr lvl="1"/>
            <a:r>
              <a:rPr lang="en-GB" sz="2000"/>
              <a:t>Example 1 – example 2 – analysis – solution</a:t>
            </a:r>
          </a:p>
          <a:p>
            <a:pPr lvl="1"/>
            <a:r>
              <a:rPr lang="en-GB" sz="2000"/>
              <a:t>Problem – intervention – results </a:t>
            </a:r>
          </a:p>
          <a:p>
            <a:pPr lvl="1"/>
            <a:r>
              <a:rPr lang="en-GB" sz="2000"/>
              <a:t>Aspect 1 – aspect 2 – aspect 3 – analysis</a:t>
            </a:r>
          </a:p>
          <a:p>
            <a:r>
              <a:rPr lang="en-GB" sz="2600"/>
              <a:t>Write the </a:t>
            </a:r>
            <a:r>
              <a:rPr lang="en-GB" sz="2600">
                <a:solidFill>
                  <a:schemeClr val="accent2"/>
                </a:solidFill>
              </a:rPr>
              <a:t>body</a:t>
            </a:r>
          </a:p>
          <a:p>
            <a:r>
              <a:rPr lang="en-GB" sz="2600"/>
              <a:t>Put the </a:t>
            </a:r>
            <a:r>
              <a:rPr lang="en-GB" sz="2600">
                <a:solidFill>
                  <a:schemeClr val="accent2"/>
                </a:solidFill>
              </a:rPr>
              <a:t>supporting material</a:t>
            </a:r>
            <a:r>
              <a:rPr lang="en-GB" sz="2600"/>
              <a:t> together</a:t>
            </a:r>
          </a:p>
          <a:p>
            <a:pPr lvl="1"/>
            <a:r>
              <a:rPr lang="en-GB" sz="2000"/>
              <a:t>Cases, boxes, tables, graphics, photos, more information…</a:t>
            </a:r>
          </a:p>
          <a:p>
            <a:r>
              <a:rPr lang="en-GB" sz="2600"/>
              <a:t>Decide on your </a:t>
            </a:r>
            <a:r>
              <a:rPr lang="en-GB" sz="2600">
                <a:solidFill>
                  <a:schemeClr val="accent2"/>
                </a:solidFill>
              </a:rPr>
              <a:t>recommendations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Start at the end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600"/>
              <a:t>Decide on your </a:t>
            </a:r>
            <a:r>
              <a:rPr lang="en-GB" sz="2600">
                <a:solidFill>
                  <a:srgbClr val="CC0000"/>
                </a:solidFill>
              </a:rPr>
              <a:t>recommendations</a:t>
            </a:r>
          </a:p>
          <a:p>
            <a:r>
              <a:rPr lang="en-GB" sz="2600"/>
              <a:t>Work out the </a:t>
            </a:r>
            <a:r>
              <a:rPr lang="en-GB" sz="2600">
                <a:solidFill>
                  <a:srgbClr val="CC0000"/>
                </a:solidFill>
              </a:rPr>
              <a:t>body structure</a:t>
            </a:r>
          </a:p>
          <a:p>
            <a:pPr lvl="1"/>
            <a:r>
              <a:rPr lang="en-GB" sz="2000"/>
              <a:t>Problem – effects – causes – solution </a:t>
            </a:r>
          </a:p>
          <a:p>
            <a:pPr lvl="1"/>
            <a:r>
              <a:rPr lang="en-GB" sz="2000"/>
              <a:t>Example 1 – example 2 – analysis – solution</a:t>
            </a:r>
          </a:p>
          <a:p>
            <a:pPr lvl="1"/>
            <a:r>
              <a:rPr lang="en-GB" sz="2000"/>
              <a:t>Problem – intervention – results </a:t>
            </a:r>
          </a:p>
          <a:p>
            <a:pPr lvl="1"/>
            <a:r>
              <a:rPr lang="en-GB" sz="2000"/>
              <a:t>Aspect 1 – aspect 2 – aspect 3 – analysis</a:t>
            </a:r>
          </a:p>
          <a:p>
            <a:r>
              <a:rPr lang="en-GB" sz="2600"/>
              <a:t>Write the </a:t>
            </a:r>
            <a:r>
              <a:rPr lang="en-GB" sz="2600">
                <a:solidFill>
                  <a:srgbClr val="CC0000"/>
                </a:solidFill>
              </a:rPr>
              <a:t>body</a:t>
            </a:r>
          </a:p>
          <a:p>
            <a:r>
              <a:rPr lang="en-GB" sz="2600"/>
              <a:t>Put the </a:t>
            </a:r>
            <a:r>
              <a:rPr lang="en-GB" sz="2600">
                <a:solidFill>
                  <a:srgbClr val="CC0000"/>
                </a:solidFill>
              </a:rPr>
              <a:t>supporting material</a:t>
            </a:r>
            <a:r>
              <a:rPr lang="en-GB" sz="2600"/>
              <a:t> together</a:t>
            </a:r>
          </a:p>
          <a:p>
            <a:pPr lvl="1"/>
            <a:r>
              <a:rPr lang="en-GB" sz="2000"/>
              <a:t>Cases, boxes, tables, graphics, photos, more information…</a:t>
            </a:r>
          </a:p>
          <a:p>
            <a:r>
              <a:rPr lang="en-GB" sz="2600"/>
              <a:t>Write the </a:t>
            </a:r>
            <a:r>
              <a:rPr lang="en-GB" sz="2600">
                <a:solidFill>
                  <a:srgbClr val="CC0000"/>
                </a:solidFill>
              </a:rPr>
              <a:t>lead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 policy brief should….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…be based on evidence but not focus on details </a:t>
            </a:r>
          </a:p>
          <a:p>
            <a:r>
              <a:rPr lang="en-GB"/>
              <a:t>…generalize context-specific findings </a:t>
            </a:r>
          </a:p>
          <a:p>
            <a:r>
              <a:rPr lang="en-GB"/>
              <a:t>…relate to the big picture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Bagaimana Layout?</a:t>
            </a:r>
            <a:endParaRPr lang="id-ID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Karena tampilan sama pentingnya dengan isi.</a:t>
            </a:r>
            <a:endParaRPr lang="id-ID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5400" dirty="0" smtClean="0">
                <a:solidFill>
                  <a:srgbClr val="C00000"/>
                </a:solidFill>
              </a:rPr>
              <a:t>Prinsip Desain Grafis</a:t>
            </a:r>
            <a:endParaRPr lang="id-ID" sz="5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d-ID" sz="3600" i="1" dirty="0" smtClean="0"/>
              <a:t>Menurut Tom Lincy (</a:t>
            </a:r>
            <a:r>
              <a:rPr lang="id-ID" sz="3600" i="1" dirty="0" smtClean="0"/>
              <a:t>dalam desain </a:t>
            </a:r>
            <a:r>
              <a:rPr lang="id-ID" sz="3600" i="1" dirty="0" smtClean="0"/>
              <a:t>principle </a:t>
            </a:r>
            <a:r>
              <a:rPr lang="id-ID" sz="3600" i="1" dirty="0" smtClean="0"/>
              <a:t>for dekstop </a:t>
            </a:r>
            <a:r>
              <a:rPr lang="id-ID" sz="3600" i="1" dirty="0" smtClean="0"/>
              <a:t>publishing) :</a:t>
            </a:r>
          </a:p>
          <a:p>
            <a:pPr>
              <a:buNone/>
            </a:pPr>
            <a:r>
              <a:rPr lang="id-ID" sz="3600" i="1" dirty="0" smtClean="0"/>
              <a:t>a. Proporsi (proportion)</a:t>
            </a:r>
          </a:p>
          <a:p>
            <a:pPr>
              <a:buNone/>
            </a:pPr>
            <a:r>
              <a:rPr lang="id-ID" sz="3600" i="1" dirty="0" smtClean="0"/>
              <a:t>b. </a:t>
            </a:r>
            <a:r>
              <a:rPr lang="id-ID" sz="3600" i="1" dirty="0" smtClean="0"/>
              <a:t>Keseimbangan (balance</a:t>
            </a:r>
            <a:r>
              <a:rPr lang="id-ID" sz="3600" i="1" dirty="0" smtClean="0"/>
              <a:t>)</a:t>
            </a:r>
          </a:p>
          <a:p>
            <a:pPr>
              <a:buNone/>
            </a:pPr>
            <a:r>
              <a:rPr lang="id-ID" sz="3600" i="1" dirty="0" smtClean="0"/>
              <a:t>c. Kontras (contrast)</a:t>
            </a:r>
          </a:p>
          <a:p>
            <a:pPr>
              <a:buNone/>
            </a:pPr>
            <a:r>
              <a:rPr lang="id-ID" sz="3600" i="1" dirty="0" smtClean="0"/>
              <a:t>d. Irama (rhythm)</a:t>
            </a:r>
          </a:p>
          <a:p>
            <a:pPr>
              <a:buNone/>
            </a:pPr>
            <a:r>
              <a:rPr lang="id-ID" sz="3600" i="1" dirty="0" smtClean="0"/>
              <a:t>e. Kesatuan (unity)</a:t>
            </a:r>
            <a:endParaRPr lang="id-ID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7059" t="7292" r="19411" b="8333"/>
          <a:stretch>
            <a:fillRect/>
          </a:stretch>
        </p:blipFill>
        <p:spPr bwMode="auto">
          <a:xfrm>
            <a:off x="457200" y="304800"/>
            <a:ext cx="8229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7647" t="7292" r="19412" b="8333"/>
          <a:stretch>
            <a:fillRect/>
          </a:stretch>
        </p:blipFill>
        <p:spPr bwMode="auto">
          <a:xfrm>
            <a:off x="533400" y="381000"/>
            <a:ext cx="8153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8235" t="8333" r="19412" b="9375"/>
          <a:stretch>
            <a:fillRect/>
          </a:stretch>
        </p:blipFill>
        <p:spPr bwMode="auto">
          <a:xfrm>
            <a:off x="533400" y="457200"/>
            <a:ext cx="8077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7647" t="8333" r="18824" b="9375"/>
          <a:stretch>
            <a:fillRect/>
          </a:stretch>
        </p:blipFill>
        <p:spPr bwMode="auto">
          <a:xfrm>
            <a:off x="381000" y="457200"/>
            <a:ext cx="8229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Policy Brief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Singkat</a:t>
            </a:r>
            <a:endParaRPr lang="en-US" dirty="0" smtClean="0"/>
          </a:p>
          <a:p>
            <a:r>
              <a:rPr lang="en-US" dirty="0" smtClean="0"/>
              <a:t>Stand-alone</a:t>
            </a:r>
          </a:p>
          <a:p>
            <a:r>
              <a:rPr lang="en-US" dirty="0" err="1" smtClean="0"/>
              <a:t>Dokumen</a:t>
            </a:r>
            <a:r>
              <a:rPr lang="en-US" dirty="0" smtClean="0"/>
              <a:t> yang </a:t>
            </a:r>
            <a:r>
              <a:rPr lang="en-US" dirty="0" err="1" smtClean="0"/>
              <a:t>membahas</a:t>
            </a:r>
            <a:r>
              <a:rPr lang="en-US" dirty="0" smtClean="0"/>
              <a:t> </a:t>
            </a:r>
            <a:r>
              <a:rPr lang="en-US" dirty="0" err="1" smtClean="0"/>
              <a:t>isu</a:t>
            </a:r>
            <a:r>
              <a:rPr lang="en-US" dirty="0" smtClean="0"/>
              <a:t> </a:t>
            </a:r>
            <a:r>
              <a:rPr lang="en-US" dirty="0" err="1"/>
              <a:t>spesifik</a:t>
            </a:r>
            <a:r>
              <a:rPr lang="en-US" dirty="0"/>
              <a:t> yang </a:t>
            </a:r>
            <a:r>
              <a:rPr lang="en-US" dirty="0" err="1"/>
              <a:t>ditujukan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 smtClean="0"/>
              <a:t>perhatian</a:t>
            </a:r>
            <a:r>
              <a:rPr lang="en-US" dirty="0" smtClean="0"/>
              <a:t> </a:t>
            </a:r>
            <a:r>
              <a:rPr lang="en-US" dirty="0" err="1" smtClean="0"/>
              <a:t>pembuat</a:t>
            </a:r>
            <a:r>
              <a:rPr lang="en-US" dirty="0" smtClean="0"/>
              <a:t> </a:t>
            </a:r>
            <a:r>
              <a:rPr lang="en-US" dirty="0" err="1"/>
              <a:t>kebijakan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b="1" dirty="0" smtClean="0"/>
              <a:t>e. Unity (kesatuan</a:t>
            </a:r>
            <a:r>
              <a:rPr lang="id-ID" b="1" dirty="0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i="1" dirty="0" smtClean="0"/>
              <a:t>Prinsip </a:t>
            </a:r>
            <a:r>
              <a:rPr lang="id-ID" i="1" dirty="0" smtClean="0"/>
              <a:t>kesatuan atau unity/proximity </a:t>
            </a:r>
            <a:r>
              <a:rPr lang="id-ID" i="1" dirty="0" smtClean="0"/>
              <a:t>yang </a:t>
            </a:r>
            <a:r>
              <a:rPr lang="sv-SE" i="1" dirty="0" smtClean="0"/>
              <a:t>berarti </a:t>
            </a:r>
            <a:r>
              <a:rPr lang="sv-SE" i="1" dirty="0" smtClean="0"/>
              <a:t>kedekatan adalah hubungan </a:t>
            </a:r>
            <a:r>
              <a:rPr lang="sv-SE" i="1" dirty="0" smtClean="0"/>
              <a:t>antar</a:t>
            </a:r>
            <a:r>
              <a:rPr lang="id-ID" i="1" dirty="0" smtClean="0"/>
              <a:t> elemen-elemen </a:t>
            </a:r>
            <a:r>
              <a:rPr lang="id-ID" i="1" dirty="0" smtClean="0"/>
              <a:t>desain yang </a:t>
            </a:r>
            <a:r>
              <a:rPr lang="id-ID" i="1" dirty="0" smtClean="0"/>
              <a:t>semula </a:t>
            </a:r>
            <a:r>
              <a:rPr lang="it-IT" i="1" dirty="0" smtClean="0"/>
              <a:t>berdiri </a:t>
            </a:r>
            <a:r>
              <a:rPr lang="it-IT" i="1" dirty="0" smtClean="0"/>
              <a:t>sendiri-sendiri serta memiliki </a:t>
            </a:r>
            <a:r>
              <a:rPr lang="it-IT" i="1" dirty="0" smtClean="0"/>
              <a:t>ciri</a:t>
            </a:r>
            <a:r>
              <a:rPr lang="id-ID" i="1" dirty="0" smtClean="0"/>
              <a:t> sendiri-sendiri </a:t>
            </a:r>
            <a:r>
              <a:rPr lang="id-ID" i="1" dirty="0" smtClean="0"/>
              <a:t>yang disatukan </a:t>
            </a:r>
            <a:r>
              <a:rPr lang="id-ID" i="1" dirty="0" smtClean="0"/>
              <a:t>menjadi sesuatu </a:t>
            </a:r>
            <a:r>
              <a:rPr lang="id-ID" i="1" dirty="0" smtClean="0"/>
              <a:t>yang baru yang memiliki </a:t>
            </a:r>
            <a:r>
              <a:rPr lang="id-ID" i="1" dirty="0" smtClean="0"/>
              <a:t>fungsi baru </a:t>
            </a:r>
            <a:r>
              <a:rPr lang="id-ID" i="1" dirty="0" smtClean="0"/>
              <a:t>yang utuh.</a:t>
            </a:r>
            <a:endParaRPr lang="id-ID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C00000"/>
                </a:solidFill>
              </a:rPr>
              <a:t>See example and don’t forget:</a:t>
            </a:r>
            <a:endParaRPr lang="id-ID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Ingat...Anda punya data, bisa dibuat grafik, tabel, box... Untuk mempercantik policy brief dan membuatnya lebih mudah dibaca</a:t>
            </a:r>
          </a:p>
          <a:p>
            <a:r>
              <a:rPr lang="id-ID" dirty="0" smtClean="0"/>
              <a:t>Lengkapi dengan foto, gambar, bagan...</a:t>
            </a:r>
          </a:p>
          <a:p>
            <a:r>
              <a:rPr lang="id-ID" dirty="0" smtClean="0"/>
              <a:t>Jangan lupa fokus pada masalah</a:t>
            </a:r>
          </a:p>
          <a:p>
            <a:r>
              <a:rPr lang="id-ID" dirty="0" smtClean="0"/>
              <a:t>Buat rekomendasi yang ‘pas’ dengan sasaran dan memotivasi sasaran untuk ‘melakukan tindakan’.</a:t>
            </a:r>
            <a:endParaRPr lang="id-ID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Policy Brief 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4 </a:t>
            </a:r>
            <a:r>
              <a:rPr lang="en-US" dirty="0" err="1"/>
              <a:t>F</a:t>
            </a:r>
            <a:r>
              <a:rPr lang="en-US" dirty="0" err="1" smtClean="0"/>
              <a:t>ungsi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Menjelaskan </a:t>
            </a:r>
            <a:r>
              <a:rPr lang="fi-FI" dirty="0"/>
              <a:t>&amp; menyampaikan urgensi suatu isu tertentu</a:t>
            </a:r>
          </a:p>
          <a:p>
            <a:r>
              <a:rPr lang="en-US" dirty="0" err="1" smtClean="0"/>
              <a:t>Menyajikan</a:t>
            </a:r>
            <a:r>
              <a:rPr lang="en-US" dirty="0" smtClean="0"/>
              <a:t> </a:t>
            </a:r>
            <a:r>
              <a:rPr lang="en-US" dirty="0" err="1"/>
              <a:t>rekomendasi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implikasi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 smtClean="0"/>
              <a:t>isu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/>
          </a:p>
          <a:p>
            <a:r>
              <a:rPr lang="sv-SE" dirty="0" smtClean="0"/>
              <a:t>Menyajikan </a:t>
            </a:r>
            <a:r>
              <a:rPr lang="sv-SE" dirty="0"/>
              <a:t>fakta-fakta untuk mendukung alasan </a:t>
            </a:r>
            <a:r>
              <a:rPr lang="sv-SE" dirty="0" smtClean="0"/>
              <a:t>dibalik </a:t>
            </a:r>
            <a:r>
              <a:rPr lang="en-US" dirty="0" err="1" smtClean="0"/>
              <a:t>rekomendasi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diberikan</a:t>
            </a:r>
            <a:endParaRPr lang="en-US" dirty="0"/>
          </a:p>
          <a:p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pembaca</a:t>
            </a:r>
            <a:r>
              <a:rPr lang="en-US" dirty="0"/>
              <a:t> </a:t>
            </a:r>
            <a:r>
              <a:rPr lang="en-US" dirty="0" err="1"/>
              <a:t>sumber-sumber</a:t>
            </a:r>
            <a:r>
              <a:rPr lang="en-US" dirty="0"/>
              <a:t> </a:t>
            </a:r>
            <a:r>
              <a:rPr lang="en-US" dirty="0" err="1" smtClean="0"/>
              <a:t>pendukung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tersebut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C000"/>
          </a:solidFill>
        </p:spPr>
        <p:txBody>
          <a:bodyPr/>
          <a:lstStyle/>
          <a:p>
            <a:r>
              <a:rPr lang="en-US" dirty="0" err="1" smtClean="0"/>
              <a:t>Layaknya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Pahami</a:t>
            </a:r>
            <a:r>
              <a:rPr lang="en-US" sz="4400" dirty="0" smtClean="0"/>
              <a:t> </a:t>
            </a:r>
            <a:r>
              <a:rPr lang="en-US" sz="4400" dirty="0" err="1" smtClean="0"/>
              <a:t>sasaran</a:t>
            </a:r>
            <a:r>
              <a:rPr lang="en-US" sz="4400" dirty="0" smtClean="0"/>
              <a:t> !!!</a:t>
            </a:r>
          </a:p>
          <a:p>
            <a:r>
              <a:rPr lang="en-US" sz="4400" dirty="0" smtClean="0"/>
              <a:t>Know your audience !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Siapa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&amp; </a:t>
            </a:r>
            <a:r>
              <a:rPr lang="en-US" dirty="0" err="1" smtClean="0"/>
              <a:t>Siapa</a:t>
            </a:r>
            <a:r>
              <a:rPr lang="en-US" dirty="0" smtClean="0"/>
              <a:t> </a:t>
            </a:r>
            <a:r>
              <a:rPr lang="en-US" dirty="0" err="1" smtClean="0"/>
              <a:t>Sasaran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PENULIS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 smtClean="0"/>
              <a:t>Peneliti</a:t>
            </a:r>
            <a:endParaRPr lang="en-US" dirty="0" smtClean="0"/>
          </a:p>
          <a:p>
            <a:r>
              <a:rPr lang="en-US" dirty="0" err="1" smtClean="0"/>
              <a:t>Institusi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berorientasi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endParaRPr lang="en-US" dirty="0" smtClean="0"/>
          </a:p>
          <a:p>
            <a:r>
              <a:rPr lang="en-US" dirty="0" smtClean="0"/>
              <a:t>LSM</a:t>
            </a:r>
          </a:p>
          <a:p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advokasi</a:t>
            </a:r>
            <a:endParaRPr lang="en-US" dirty="0" smtClean="0"/>
          </a:p>
          <a:p>
            <a:r>
              <a:rPr lang="en-US" dirty="0" err="1" smtClean="0"/>
              <a:t>Institusi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endParaRPr lang="en-US" dirty="0" smtClean="0"/>
          </a:p>
          <a:p>
            <a:r>
              <a:rPr lang="en-US" dirty="0" err="1" smtClean="0"/>
              <a:t>Jaringan</a:t>
            </a:r>
            <a:r>
              <a:rPr lang="en-US" dirty="0" smtClean="0"/>
              <a:t>/</a:t>
            </a:r>
            <a:r>
              <a:rPr lang="en-US" dirty="0" err="1" smtClean="0"/>
              <a:t>koalisi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SASARAN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err="1" smtClean="0"/>
              <a:t>Pembuat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thd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isu</a:t>
            </a:r>
            <a:endParaRPr lang="en-US" dirty="0" smtClean="0"/>
          </a:p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ditujukan</a:t>
            </a:r>
            <a:r>
              <a:rPr lang="en-US" dirty="0" smtClean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 smtClean="0"/>
              <a:t>pelaku</a:t>
            </a:r>
            <a:r>
              <a:rPr lang="en-US" dirty="0" smtClean="0"/>
              <a:t> </a:t>
            </a:r>
            <a:r>
              <a:rPr lang="en-US" dirty="0" err="1" smtClean="0"/>
              <a:t>pembangunan</a:t>
            </a:r>
            <a:endParaRPr lang="en-US" dirty="0"/>
          </a:p>
          <a:p>
            <a:r>
              <a:rPr lang="en-US" dirty="0" err="1" smtClean="0"/>
              <a:t>Jarang</a:t>
            </a:r>
            <a:r>
              <a:rPr lang="en-US" dirty="0" smtClean="0"/>
              <a:t> </a:t>
            </a:r>
            <a:r>
              <a:rPr lang="en-US" dirty="0" err="1"/>
              <a:t>sekali</a:t>
            </a:r>
            <a:r>
              <a:rPr lang="en-US" dirty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/>
              <a:t>umum</a:t>
            </a:r>
            <a:r>
              <a:rPr lang="en-US" dirty="0"/>
              <a:t> &amp; </a:t>
            </a:r>
            <a:r>
              <a:rPr lang="en-US" dirty="0" err="1" smtClean="0"/>
              <a:t>nonakademisi</a:t>
            </a:r>
            <a:r>
              <a:rPr lang="en-US" dirty="0" smtClean="0"/>
              <a:t>/non-</a:t>
            </a:r>
            <a:r>
              <a:rPr lang="en-US" dirty="0" err="1" smtClean="0"/>
              <a:t>pakar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C000"/>
          </a:solidFill>
        </p:spPr>
        <p:txBody>
          <a:bodyPr/>
          <a:lstStyle/>
          <a:p>
            <a:r>
              <a:rPr lang="en-US" dirty="0" err="1" smtClean="0"/>
              <a:t>Merencanakan</a:t>
            </a:r>
            <a:r>
              <a:rPr lang="en-US" dirty="0" smtClean="0"/>
              <a:t> Policy Brief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Perhatikan</a:t>
            </a:r>
            <a:r>
              <a:rPr lang="en-US" dirty="0" smtClean="0"/>
              <a:t>  : </a:t>
            </a:r>
          </a:p>
          <a:p>
            <a:pPr lvl="1"/>
            <a:r>
              <a:rPr lang="en-US" dirty="0" smtClean="0"/>
              <a:t>political context</a:t>
            </a:r>
          </a:p>
          <a:p>
            <a:pPr lvl="1"/>
            <a:r>
              <a:rPr lang="en-US" dirty="0" smtClean="0"/>
              <a:t>Evidence</a:t>
            </a:r>
          </a:p>
          <a:p>
            <a:pPr lvl="1"/>
            <a:r>
              <a:rPr lang="en-US" dirty="0" smtClean="0"/>
              <a:t>links </a:t>
            </a:r>
          </a:p>
          <a:p>
            <a:pPr lvl="1"/>
            <a:r>
              <a:rPr lang="en-US" dirty="0"/>
              <a:t>e</a:t>
            </a:r>
            <a:r>
              <a:rPr lang="nb-NO" dirty="0" smtClean="0"/>
              <a:t>xternal </a:t>
            </a:r>
            <a:r>
              <a:rPr lang="nb-NO" dirty="0"/>
              <a:t>factors  </a:t>
            </a:r>
            <a:endParaRPr lang="nb-NO" dirty="0" smtClean="0"/>
          </a:p>
          <a:p>
            <a:pPr lvl="1"/>
            <a:r>
              <a:rPr lang="nb-NO" dirty="0" smtClean="0"/>
              <a:t>mengidentifikasi </a:t>
            </a:r>
            <a:r>
              <a:rPr lang="nb-NO" dirty="0"/>
              <a:t>aktor &amp; </a:t>
            </a:r>
            <a:r>
              <a:rPr lang="nb-NO" dirty="0" smtClean="0"/>
              <a:t>proses </a:t>
            </a:r>
            <a:r>
              <a:rPr lang="en-US" dirty="0" err="1" smtClean="0"/>
              <a:t>pembuat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Rencanakan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&amp; format:</a:t>
            </a:r>
          </a:p>
          <a:p>
            <a:pPr lvl="1"/>
            <a:r>
              <a:rPr lang="en-US" dirty="0" err="1" smtClean="0"/>
              <a:t>Mengidentifikasi</a:t>
            </a:r>
            <a:r>
              <a:rPr lang="en-US" dirty="0" smtClean="0"/>
              <a:t> </a:t>
            </a:r>
            <a:r>
              <a:rPr lang="en-US" dirty="0" err="1" smtClean="0"/>
              <a:t>maksud</a:t>
            </a:r>
            <a:r>
              <a:rPr lang="en-US" dirty="0" smtClean="0"/>
              <a:t> &amp;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lingkup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policy brief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endParaRPr lang="en-US" dirty="0" smtClean="0"/>
          </a:p>
          <a:p>
            <a:pPr lvl="1"/>
            <a:r>
              <a:rPr lang="fi-FI" dirty="0" smtClean="0"/>
              <a:t>Menentukan kunci utama rekomendasi/implikasi kebijakan</a:t>
            </a:r>
          </a:p>
          <a:p>
            <a:pPr lvl="1"/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argumentasi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logis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rekomendasi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endParaRPr lang="en-US" dirty="0" smtClean="0"/>
          </a:p>
          <a:p>
            <a:pPr lvl="1"/>
            <a:r>
              <a:rPr lang="en-US" dirty="0" err="1" smtClean="0"/>
              <a:t>Berdasar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seputar</a:t>
            </a:r>
            <a:r>
              <a:rPr lang="en-US" dirty="0" smtClean="0"/>
              <a:t> </a:t>
            </a:r>
            <a:r>
              <a:rPr lang="en-US" dirty="0" err="1" smtClean="0"/>
              <a:t>isu</a:t>
            </a:r>
            <a:r>
              <a:rPr lang="en-US" dirty="0" smtClean="0"/>
              <a:t> </a:t>
            </a:r>
            <a:r>
              <a:rPr lang="en-US" dirty="0" err="1" smtClean="0"/>
              <a:t>tsb</a:t>
            </a:r>
            <a:r>
              <a:rPr lang="en-US" dirty="0" smtClean="0"/>
              <a:t>, </a:t>
            </a:r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entry point </a:t>
            </a:r>
            <a:r>
              <a:rPr lang="en-US" dirty="0" err="1" smtClean="0"/>
              <a:t>pesan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C000"/>
          </a:solidFill>
        </p:spPr>
        <p:txBody>
          <a:bodyPr/>
          <a:lstStyle/>
          <a:p>
            <a:r>
              <a:rPr lang="en-US" dirty="0" err="1" smtClean="0"/>
              <a:t>Merencanakan</a:t>
            </a:r>
            <a:r>
              <a:rPr lang="en-US" dirty="0" smtClean="0"/>
              <a:t> Policy Brief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Policy Brief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0" y="1371599"/>
          <a:ext cx="9144000" cy="52578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71334"/>
                <a:gridCol w="5672666"/>
              </a:tblGrid>
              <a:tr h="1242753">
                <a:tc>
                  <a:txBody>
                    <a:bodyPr/>
                    <a:lstStyle/>
                    <a:p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Executive statement</a:t>
                      </a:r>
                    </a:p>
                    <a:p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(10%)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3363" indent="-233363">
                        <a:buFont typeface="Arial" pitchFamily="34" charset="0"/>
                        <a:buChar char="•"/>
                      </a:pP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Ikhtisar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singkat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dari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seluruh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bagian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policy brief</a:t>
                      </a:r>
                    </a:p>
                    <a:p>
                      <a:pPr marL="233363" indent="-233363">
                        <a:buFont typeface="Arial" pitchFamily="34" charset="0"/>
                        <a:buChar char="•"/>
                      </a:pP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Ditulis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terakhir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kali</a:t>
                      </a:r>
                      <a:endParaRPr lang="en-US" sz="24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007524">
                <a:tc>
                  <a:txBody>
                    <a:bodyPr/>
                    <a:lstStyle/>
                    <a:p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Introduction (10-15%) 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3363" indent="-233363"/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•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Menyoroti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urgensi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masalah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menggunakan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entry point yang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telah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diidentifikasi</a:t>
                      </a:r>
                      <a:endParaRPr lang="en-US" sz="2400" b="0" kern="1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33363" indent="-233363"/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•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Menyajikan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gambaran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singkat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rangkuman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atau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arah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isi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policy brief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07524">
                <a:tc>
                  <a:txBody>
                    <a:bodyPr/>
                    <a:lstStyle/>
                    <a:p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Methodology (5-10%) 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3363" indent="-233363">
                        <a:buFont typeface="Arial" pitchFamily="34" charset="0"/>
                        <a:buChar char="•"/>
                      </a:pP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Didesain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untuk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memperkuat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kredibilitas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policy brief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dengan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menjelaskan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bagaimana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temuan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&amp;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rekomendasi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</a:rPr>
                        <a:t>didapatkan</a:t>
                      </a:r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981</Words>
  <Application>Microsoft Office PowerPoint</Application>
  <PresentationFormat>On-screen Show (4:3)</PresentationFormat>
  <Paragraphs>169</Paragraphs>
  <Slides>32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POLICY BRIEF &amp; LEMBAR FAKTA</vt:lpstr>
      <vt:lpstr>Why Policy Brief ?</vt:lpstr>
      <vt:lpstr>Policy Brief</vt:lpstr>
      <vt:lpstr>4 Fungsi utama:</vt:lpstr>
      <vt:lpstr>Layaknya komunikasi….</vt:lpstr>
      <vt:lpstr>Siapa Anda &amp; Siapa Sasaran ?</vt:lpstr>
      <vt:lpstr>Merencanakan Policy Brief</vt:lpstr>
      <vt:lpstr>Merencanakan Policy Brief</vt:lpstr>
      <vt:lpstr>Struktur Policy Brief</vt:lpstr>
      <vt:lpstr>Struktur Policy Brief</vt:lpstr>
      <vt:lpstr>Mendesain Policy Brief</vt:lpstr>
      <vt:lpstr>Mendesain Policy Brief</vt:lpstr>
      <vt:lpstr>Dari Laporan Penelitian menjadi Policy brief</vt:lpstr>
      <vt:lpstr>Slide 14</vt:lpstr>
      <vt:lpstr>You have written your report…</vt:lpstr>
      <vt:lpstr>Policy brief hanya 2-4 halaman</vt:lpstr>
      <vt:lpstr>Jangan mencoba mendelete laporan ratusan halaman menjadi 2-4 halaman</vt:lpstr>
      <vt:lpstr>Don’t try to edit</vt:lpstr>
      <vt:lpstr>Don’t try to edit</vt:lpstr>
      <vt:lpstr>Getting from here to there</vt:lpstr>
      <vt:lpstr>Start at the beginning</vt:lpstr>
      <vt:lpstr>Start at the end</vt:lpstr>
      <vt:lpstr>A policy brief should….</vt:lpstr>
      <vt:lpstr>Bagaimana Layout?</vt:lpstr>
      <vt:lpstr>Prinsip Desain Grafis</vt:lpstr>
      <vt:lpstr>Slide 26</vt:lpstr>
      <vt:lpstr>Slide 27</vt:lpstr>
      <vt:lpstr>Slide 28</vt:lpstr>
      <vt:lpstr>Slide 29</vt:lpstr>
      <vt:lpstr>e. Unity (kesatuan)</vt:lpstr>
      <vt:lpstr>See example and don’t forget:</vt:lpstr>
      <vt:lpstr>Latihan membuat Policy Brief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POLICY BRIEF &amp; LEMBAR FAKTA</dc:title>
  <dc:creator>user</dc:creator>
  <cp:lastModifiedBy>Admin</cp:lastModifiedBy>
  <cp:revision>4</cp:revision>
  <dcterms:created xsi:type="dcterms:W3CDTF">2014-05-21T03:53:51Z</dcterms:created>
  <dcterms:modified xsi:type="dcterms:W3CDTF">2017-07-07T01:22:48Z</dcterms:modified>
</cp:coreProperties>
</file>