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301" r:id="rId3"/>
    <p:sldId id="302" r:id="rId4"/>
    <p:sldId id="257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392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285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Text Box 7"/>
          <p:cNvSpPr txBox="1">
            <a:spLocks noChangeArrowheads="1"/>
          </p:cNvSpPr>
          <p:nvPr/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95C56102-9E1D-4042-B108-55CC91A4C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35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DE532ACA-81D5-4011-B00C-7789ECD4A254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51BA1DA2-2DF4-4099-B569-F94E55B567D7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1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E37834B8-2D47-4F78-837E-84AA840654FE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12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EF33ADC6-247C-4875-BF44-5B692DAFA54A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12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467A875C-9B9B-4128-85FD-7F981CFDFEF8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FCE79E59-613A-46FA-9BC3-5D26189862B0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C463AC5D-2688-4F00-A639-7CB061D16F65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871290B7-4C0E-4CE7-9E0F-C36A6E9A6CFF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15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3C5D7D71-A1EF-4597-9699-641E76E7B6FC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16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52B5847A-828F-4CF9-9688-9451D06A4560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16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652C8D8F-9B44-415F-B288-41D6920D4F9A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17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B3C924BB-D26E-4DFA-ACFD-55143EAAD7AA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18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E98A6EC6-E93B-461E-891E-183DC307E5EA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19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97417D51-3719-4AB4-8DC0-1CE367A4064E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20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91C6B5FC-A76F-4C6F-9C16-1DD329D343C3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20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895C1C51-AAF6-4F03-95D2-F13634856157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21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B8FFFC2C-B0BB-4D8E-945A-7D38C8D286B5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89B5E85B-7907-44DE-AED8-88F1B26D6938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4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422342F5-5069-469A-91E6-F25C57FAB7D8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22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0A16092A-2D3C-4F11-9AE7-8B24FB083701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C2D250BE-8A2C-4DAC-9258-5645BF1DB1F5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8B94023F-ED1A-4C04-947C-2C455AC07C0D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DC8FA974-F40A-474F-BFA8-03F54D983D64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25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24410D2E-CB29-4C9C-B7D9-EA3A1BF6FFB5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26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9C94F26D-BEF4-4B21-A044-989827A9D45E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27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397EEAF2-0FB9-41E7-884B-FD57BA7BD86F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28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9676148D-71C2-4B74-ADEE-1126543D3A7A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28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2B0C3F9A-2BB0-4BBA-A604-86838F737980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29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21712FAE-A5C0-4845-9ED0-1E020EA4B68D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30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8631473F-98B3-42E4-9912-E8131672219E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31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FFF372B1-C9B4-4A12-937D-838AD3D5C118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798FA0B3-37BA-4F58-9D65-EC84A404FA52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5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867CF2BC-20E9-46B4-B2A3-56C6D3C3D9BA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32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70C83979-0F86-42CA-A70A-5005B984D983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33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C5647F52-0088-44B6-B388-0C8DC245B495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33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826547AA-DC71-4E7F-BB75-F18CE58A5BD1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6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07E6DFC8-090F-4F03-89F0-CB0A8CF1BFAC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6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4D5C9995-8045-48BD-AD9A-376930521FB4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7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3C9AA123-E5C5-4700-9B37-1AC134542444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7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C8129FC1-4B34-475F-834A-C2A899C07179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8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1103A169-678E-48A1-B0C7-4A2385C94AF2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8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670EF4CE-827C-4F9B-8CFE-F8DE043722DE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9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A1E5B828-AE38-403E-9B00-2BB51EB9B2DB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9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851CE7C7-7A12-42C4-B94A-FDCF31CF7F6D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10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61ACAF0D-9416-4EC7-BD73-B514509CCEC7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10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buFont typeface="Times New Roman"/>
              <a:buNone/>
            </a:pPr>
            <a:fld id="{82178064-82F7-42F3-8F6A-00491A2FA26F}" type="slidenum">
              <a:rPr lang="en-US">
                <a:solidFill>
                  <a:srgbClr val="000000"/>
                </a:solidFill>
                <a:latin typeface="Times New Roman"/>
              </a:rPr>
              <a:pPr eaLnBrk="1">
                <a:buFont typeface="Times New Roman"/>
                <a:buNone/>
              </a:pPr>
              <a:t>11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FF1C61A3-1F46-4D36-8594-D18492962094}" type="slidenum">
              <a:rPr lang="en-US" sz="1400">
                <a:solidFill>
                  <a:srgbClr val="000000"/>
                </a:solidFill>
                <a:latin typeface="Times New Roman"/>
              </a:rPr>
              <a:pPr algn="r" eaLnBrk="1">
                <a:lnSpc>
                  <a:spcPct val="95000"/>
                </a:lnSpc>
              </a:pPr>
              <a:t>11</a:t>
            </a:fld>
            <a:endParaRPr lang="en-US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564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77875" y="4776788"/>
            <a:ext cx="6213475" cy="452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C2EFB-31FB-4596-B578-6B7CD44C6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1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C08E0-924D-4E35-829D-D2E476C2F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8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2500" y="301625"/>
            <a:ext cx="2265363" cy="6450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6862" cy="6450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550ED-2489-4BAB-8B93-DC1639F9B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7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3EEB4-6D74-4C08-9CEB-55842EDBD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1FD0-7D39-4F28-A6ED-54F1A1AA8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0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74790-97C2-4955-97A1-75579130E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4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40E76-C39A-49CC-B8B8-0AF270318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5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45C46-6BFC-4E6E-AE5E-62F5BECC2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C5CAE-5C1F-4183-9ACF-16B5DF2B4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2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456EE-C738-47A3-8FA6-2D0A2BE33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2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86DEA-4112-44FB-9ABF-631A19A4E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1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462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15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B945418-33C0-4190-990C-09559437D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Video/PAC-MAN%20256%20-%20MobileTablet%20-%20Let's%20Play%20(Gameplay)%20-%20360p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Video/Counter%20Strike%20Source%20Gameplay%20HD%201080p%20-%20Dust%202%20-%20360p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Video/STRIKERS%201945-2%20-%20Android%20Gameplay%20-%20360p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Video/Raystorm%20-%20Stage%204%20Gameplay%20-%20360p.mp4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Video/Phoenix%20Wright%202%20-%20gameplay%20-%20360p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Video/Kingdom%20Hearts%20Birth%20by%20Sleep%20Review%20-%20360p.mp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Video/Metal%20Gear%20Solid%20V%20NEW%20GAMEPLAY%20VIDEO%20%20Snake%20In%20A%20Box%20-%20360p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Video/Sim%20City%20Gameplay%20Trailer%20E3%202012%20-%20360p.mp4" TargetMode="External"/><Relationship Id="rId7" Type="http://schemas.openxmlformats.org/officeDocument/2006/relationships/hyperlink" Target="Video/Zoo%20Tycoon%20Gameplay%20Trailer%20-%20360p.mp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Video/Capitalism%202%20Gameplay%20-%20360p.mp4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Video/Sims%202%20All%20Expansion%20Packs%20Gameplay%20(HD)%20-%20360p.mp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Video/Flight%20Simulator%20X%20FSX%20HD%20Maxed%20Out%20Graphics%202015%20%20PMDG%20NGX%20landing!%20-%20360p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Video/Civilization%205%20Launch%20Trailer%20%5bHD%5d%20-%20360p.mp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Video/&#12300;Cytus&#12301;Storia%20(Hard)%20TP100%20-%20360p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Video/Puzzle%20Bobble%204Bust-a-Move%204%5bGameplay%20%20Part%201%5d%20-%20360p.mp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Video/Digimon%20Digital%20Card%20Battle%20Analogman%20Vs%20DEMAN%20-%20360p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Video/Ultra%20Street%20Fighter%20IV%20-%20Ryu%20vs.%20Ken%20%20PS3%20Gameplay%20-%20360p.%20Ken%20%20PS3%20Gameplay%20-%20360p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Video/MEGAMAN%20X4%20FULL%20-%20PC%20GAMEPLAY%20-%20360p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Video/DmC%20Devil%20May%20Cry%20Definitive%20Edition%2060%20FPS%20Gameplay%20Trailer%20(PS4Xbox%20One)%20-%20360p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776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8800" b="1" dirty="0" smtClean="0">
                <a:solidFill>
                  <a:srgbClr val="000000"/>
                </a:solidFill>
              </a:rPr>
              <a:t>Digital Game</a:t>
            </a:r>
            <a:endParaRPr lang="en-US" sz="8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Action Game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858838" indent="-320675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Maze game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Tempat permainan (world) berupa maze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Contoh : PacMan</a:t>
            </a:r>
          </a:p>
        </p:txBody>
      </p:sp>
      <p:pic>
        <p:nvPicPr>
          <p:cNvPr id="18436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657600"/>
            <a:ext cx="33147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Shooter Game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Berfokus pada peperangan/pertempuran menggunakan senjata seperti pistol, laser, rudal/misil.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Subgenre : First person shooter (FPS), Third person shooter, shoot em up / arcade shooter</a:t>
            </a:r>
          </a:p>
          <a:p>
            <a:pPr eaLnBrk="1">
              <a:spcAft>
                <a:spcPts val="1425"/>
              </a:spcAft>
              <a:buClrTx/>
              <a:buSzTx/>
              <a:buFontTx/>
              <a:buNone/>
            </a:pPr>
            <a:endParaRPr 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Shooter Game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0" y="1265238"/>
            <a:ext cx="1005840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First Person Shooter (FPS)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Perspektif karakter yang dijalankan pemain adalah orang pertama untuk memberi kesan pemain benar2 ada di arena pertempuran 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Contoh : counter strike, medal of honor, call of duty</a:t>
            </a:r>
          </a:p>
        </p:txBody>
      </p:sp>
      <p:pic>
        <p:nvPicPr>
          <p:cNvPr id="20484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56063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4335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1312863" y="6978650"/>
            <a:ext cx="34290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</a:pPr>
            <a:r>
              <a:rPr lang="en-US" sz="3200" b="1">
                <a:solidFill>
                  <a:srgbClr val="000000"/>
                </a:solidFill>
              </a:rPr>
              <a:t>Counter Strike</a:t>
            </a: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6027738" y="7089775"/>
            <a:ext cx="32369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</a:pPr>
            <a:r>
              <a:rPr lang="en-US" sz="3200" b="1">
                <a:solidFill>
                  <a:srgbClr val="000000"/>
                </a:solidFill>
              </a:rPr>
              <a:t>Call of Duty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Shooter Game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503238" y="144462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38138" indent="-338138"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Third person shooter</a:t>
            </a:r>
          </a:p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Karakter dilihat dari jauh sehingga pemain mempunyai jarak pandang lebih jauh daripada di FPS</a:t>
            </a:r>
          </a:p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Contoh : Gears of War, Mass Effect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48815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1397000" y="7051675"/>
            <a:ext cx="262255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</a:pPr>
            <a:r>
              <a:rPr lang="en-US" sz="2600" b="1">
                <a:solidFill>
                  <a:srgbClr val="000000"/>
                </a:solidFill>
              </a:rPr>
              <a:t>Gears of War </a:t>
            </a: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3400"/>
            <a:ext cx="447516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6400800" y="6858000"/>
            <a:ext cx="230505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</a:pPr>
            <a:r>
              <a:rPr lang="en-US" sz="2600" b="1">
                <a:solidFill>
                  <a:srgbClr val="000000"/>
                </a:solidFill>
              </a:rPr>
              <a:t>Mass Effect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Shooter Game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466725" y="1263650"/>
            <a:ext cx="9069388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38138" indent="-338138"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Shoot em up / arcade shooter</a:t>
            </a:r>
          </a:p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Pemain mengendalikan satu karakter/pesawat dan menghadapi musuh yang banyak jumlahnya, sambil menghindari tembakan-tembakan musuh</a:t>
            </a:r>
          </a:p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Contoh : space invader, raiden, ray crisis, ray storm, strikers 1945</a:t>
            </a:r>
          </a:p>
        </p:txBody>
      </p:sp>
      <p:pic>
        <p:nvPicPr>
          <p:cNvPr id="22532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427538"/>
            <a:ext cx="1933575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6286500" y="7218363"/>
            <a:ext cx="205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</a:pPr>
            <a:r>
              <a:rPr lang="en-US" sz="2200" b="1">
                <a:solidFill>
                  <a:srgbClr val="000000"/>
                </a:solidFill>
              </a:rPr>
              <a:t>Strikers 1945</a:t>
            </a:r>
          </a:p>
        </p:txBody>
      </p:sp>
      <p:pic>
        <p:nvPicPr>
          <p:cNvPr id="22534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0060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2557463" y="7207250"/>
            <a:ext cx="13208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Ray Storm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Adventure Game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38138" indent="-338138"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Tidak memerlukan tantangan refleks seperti pada game action, namun lebih kepada memecahkan puzzle dengan berinteraksi dengan lingkungannya</a:t>
            </a:r>
          </a:p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Contoh : phoenix wright</a:t>
            </a:r>
          </a:p>
        </p:txBody>
      </p:sp>
      <p:pic>
        <p:nvPicPr>
          <p:cNvPr id="23556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43400"/>
            <a:ext cx="38862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Action Adventure Game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38138" indent="-338138"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Menggabungkan komponen dari action dan adventure games. </a:t>
            </a:r>
          </a:p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Memerlukan keterampilan seperti pada action game, dan juga cerita, inventory system, dialog dan fitur-fitur dari adventure game.</a:t>
            </a:r>
          </a:p>
          <a:p>
            <a:pPr eaLnBrk="1">
              <a:spcAft>
                <a:spcPts val="1425"/>
              </a:spcAft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Subgenre : action-RPG, stealth game, survival horror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Action Adventure Game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63650"/>
            <a:ext cx="9342438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/>
              <a:t>Action-RPG (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masuk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subgenre RPG)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err="1" smtClean="0"/>
              <a:t>Memerlukan</a:t>
            </a:r>
            <a:r>
              <a:rPr lang="en-US" dirty="0" smtClean="0"/>
              <a:t> </a:t>
            </a:r>
            <a:r>
              <a:rPr lang="en-US" dirty="0" err="1" smtClean="0"/>
              <a:t>ketrampilan</a:t>
            </a:r>
            <a:r>
              <a:rPr lang="en-US" dirty="0" smtClean="0"/>
              <a:t> </a:t>
            </a:r>
            <a:r>
              <a:rPr lang="en-US" dirty="0" err="1" smtClean="0"/>
              <a:t>fisik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game action </a:t>
            </a:r>
            <a:r>
              <a:rPr lang="en-US" dirty="0" err="1" smtClean="0"/>
              <a:t>ditambah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cerita</a:t>
            </a:r>
            <a:r>
              <a:rPr lang="en-US" dirty="0" smtClean="0"/>
              <a:t>, experience </a:t>
            </a:r>
            <a:r>
              <a:rPr lang="en-US" dirty="0" err="1" smtClean="0"/>
              <a:t>poin</a:t>
            </a:r>
            <a:r>
              <a:rPr lang="en-US" dirty="0" smtClean="0"/>
              <a:t>, </a:t>
            </a:r>
            <a:r>
              <a:rPr lang="en-US" dirty="0" err="1" smtClean="0"/>
              <a:t>sistem</a:t>
            </a:r>
            <a:r>
              <a:rPr lang="en-US" dirty="0" smtClean="0"/>
              <a:t> inventory yang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game RPG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err="1" smtClean="0"/>
              <a:t>Contoh</a:t>
            </a:r>
            <a:r>
              <a:rPr lang="en-US" dirty="0" smtClean="0"/>
              <a:t> : </a:t>
            </a:r>
            <a:r>
              <a:rPr lang="en-US" dirty="0" smtClean="0"/>
              <a:t>. Kingdom </a:t>
            </a:r>
            <a:r>
              <a:rPr lang="en-US" dirty="0" smtClean="0"/>
              <a:t>Hearts</a:t>
            </a: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2" y="5245100"/>
            <a:ext cx="3324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Action Adventure Game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/>
              <a:t>Stealth Game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err="1" smtClean="0"/>
              <a:t>Menghindari</a:t>
            </a:r>
            <a:r>
              <a:rPr lang="en-US" dirty="0" smtClean="0"/>
              <a:t> </a:t>
            </a:r>
            <a:r>
              <a:rPr lang="en-US" dirty="0" err="1" smtClean="0"/>
              <a:t>musuh</a:t>
            </a:r>
            <a:r>
              <a:rPr lang="en-US" dirty="0" smtClean="0"/>
              <a:t>, </a:t>
            </a:r>
            <a:r>
              <a:rPr lang="en-US" dirty="0" err="1" smtClean="0"/>
              <a:t>menyelinap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daerah</a:t>
            </a:r>
            <a:r>
              <a:rPr lang="en-US" dirty="0" smtClean="0"/>
              <a:t> </a:t>
            </a:r>
            <a:r>
              <a:rPr lang="en-US" dirty="0" err="1" smtClean="0"/>
              <a:t>musuh</a:t>
            </a:r>
            <a:endParaRPr lang="en-US" dirty="0" smtClean="0"/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err="1" smtClean="0"/>
              <a:t>Contoh</a:t>
            </a:r>
            <a:r>
              <a:rPr lang="en-US" dirty="0" smtClean="0"/>
              <a:t> : Metal Gear Solid</a:t>
            </a:r>
          </a:p>
        </p:txBody>
      </p:sp>
      <p:pic>
        <p:nvPicPr>
          <p:cNvPr id="27652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3810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343400"/>
            <a:ext cx="48799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Action Adventure Game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300163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Survival horror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Bertahan hidup di lingkungan bersetting horror, dengan peralatan dan senjata yang terbatas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Contoh : Resident Evil, left 4 dead, silent hill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114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4800600"/>
            <a:ext cx="27844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2514600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2706688" y="7062788"/>
            <a:ext cx="16113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Resident Evil</a:t>
            </a: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7073900" y="6557963"/>
            <a:ext cx="1223963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Silent Hill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syimNahl\Desktop\Media-seven.blogspot.com_Game_Jokowi-Ah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2" y="1036637"/>
            <a:ext cx="7623810" cy="574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639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Simulation Game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/>
          </p:nvPr>
        </p:nvSpPr>
        <p:spPr>
          <a:xfrm>
            <a:off x="503238" y="1768475"/>
            <a:ext cx="9067800" cy="4924425"/>
          </a:xfrm>
        </p:spPr>
        <p:txBody>
          <a:bodyPr tIns="28080" anchor="t"/>
          <a:lstStyle/>
          <a:p>
            <a:pPr marL="682625" indent="-681038" algn="l">
              <a:spcAft>
                <a:spcPts val="1425"/>
              </a:spcAft>
              <a:buFont typeface="Times New Roman" pitchFamily="16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3200" smtClean="0"/>
              <a:t>Simulasi keadaan di dunia nyata ke dalam game</a:t>
            </a:r>
          </a:p>
          <a:p>
            <a:pPr marL="682625" indent="-681038" algn="l">
              <a:spcAft>
                <a:spcPts val="1425"/>
              </a:spcAft>
              <a:buFont typeface="Times New Roman" pitchFamily="16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3200" smtClean="0"/>
              <a:t>Dibagi :</a:t>
            </a:r>
          </a:p>
          <a:p>
            <a:pPr marL="1482725" lvl="1" indent="-568325" algn="l">
              <a:spcAft>
                <a:spcPts val="1138"/>
              </a:spcAft>
              <a:buFont typeface="Times New Roman" pitchFamily="16" charset="0"/>
              <a:buChar char="–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2800" smtClean="0"/>
              <a:t>Construction and management simulation</a:t>
            </a:r>
          </a:p>
          <a:p>
            <a:pPr marL="1482725" lvl="1" indent="-568325" algn="l">
              <a:spcAft>
                <a:spcPts val="1138"/>
              </a:spcAft>
              <a:buFont typeface="Times New Roman" pitchFamily="16" charset="0"/>
              <a:buChar char="–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2800" smtClean="0"/>
              <a:t>Life simulation </a:t>
            </a:r>
          </a:p>
          <a:p>
            <a:pPr marL="1482725" lvl="1" indent="-568325" algn="l">
              <a:spcAft>
                <a:spcPts val="1138"/>
              </a:spcAft>
              <a:buFont typeface="Times New Roman" pitchFamily="16" charset="0"/>
              <a:buChar char="–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2800" smtClean="0"/>
              <a:t>Sport simulation </a:t>
            </a:r>
          </a:p>
          <a:p>
            <a:pPr marL="1482725" lvl="1" indent="-568325" algn="l">
              <a:spcAft>
                <a:spcPts val="1138"/>
              </a:spcAft>
              <a:buFont typeface="Times New Roman" pitchFamily="16" charset="0"/>
              <a:buChar char="–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2800" smtClean="0"/>
              <a:t>Vehicle simulation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975"/>
            <a:ext cx="9067800" cy="12461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Construction and Management Simulation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479550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800" smtClean="0"/>
              <a:t>Pemain mengelola sebuah komunitas fiksi atau suatu proyek dengan sumber daya yang ada.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800" smtClean="0"/>
              <a:t>Tujuan bukan untuk mengalahkan musuh tapi untuk membangun sesuatu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800" smtClean="0"/>
              <a:t>Contoh : Sim City, Capitalism, Zoo Tycoon</a:t>
            </a:r>
          </a:p>
        </p:txBody>
      </p:sp>
      <p:pic>
        <p:nvPicPr>
          <p:cNvPr id="30724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198938"/>
            <a:ext cx="3321050" cy="249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4595813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4340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069975" y="6799263"/>
            <a:ext cx="1093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Sim City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4392613" y="7142163"/>
            <a:ext cx="13366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Capitalism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7627938" y="6777038"/>
            <a:ext cx="147796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Zoo Tycoon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Life Simulation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Pemain mengendalikan artificial lifeform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Mengelola kehidupan satu/sekelompok organisme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Contoh : The Sims, Tamagotchi</a:t>
            </a:r>
          </a:p>
        </p:txBody>
      </p:sp>
      <p:pic>
        <p:nvPicPr>
          <p:cNvPr id="31748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098925"/>
            <a:ext cx="4289425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6181725" y="6988175"/>
            <a:ext cx="11969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The Sims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Sport Simulation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Simulasi olahraga, baik dalam segi manajemen maupun permainan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Contoh : Football Manager, Pro Evolution Soccer, Madden NFL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76688"/>
            <a:ext cx="3352800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6623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1600200" y="6513513"/>
            <a:ext cx="2074863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Football Manager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5715000" y="6513513"/>
            <a:ext cx="24892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Pro Evolution Soccer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Vehicle Simulation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Pemain mengoperasikan suatu jenis kendaraan dengan cara-cara yang sama/hampir sama dengan di dunia nyata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Contoh : Microsoft Flight Simulator, Silent Hunter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343400"/>
            <a:ext cx="4451350" cy="27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1443038" y="7062788"/>
            <a:ext cx="30162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Microsoft Flight Simulator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6692900" y="7170738"/>
            <a:ext cx="16033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Silent Hunter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Strategy Game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/>
          </p:nvPr>
        </p:nvSpPr>
        <p:spPr>
          <a:xfrm>
            <a:off x="503238" y="1768475"/>
            <a:ext cx="9067800" cy="4924425"/>
          </a:xfrm>
        </p:spPr>
        <p:txBody>
          <a:bodyPr tIns="28080" anchor="t"/>
          <a:lstStyle/>
          <a:p>
            <a:pPr marL="682625" indent="-681038" algn="l">
              <a:spcAft>
                <a:spcPts val="1425"/>
              </a:spcAft>
              <a:buFont typeface="Times New Roman" pitchFamily="16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3200" smtClean="0"/>
              <a:t>Perlu perencanaan dan taktik yang bagus supaya bisa menang</a:t>
            </a:r>
          </a:p>
          <a:p>
            <a:pPr marL="682625" indent="-681038" algn="l">
              <a:spcAft>
                <a:spcPts val="1425"/>
              </a:spcAft>
              <a:buFont typeface="Times New Roman" pitchFamily="16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3200" smtClean="0"/>
              <a:t>Juga ada tantangan persediaan sumber daya dan eksplorasi</a:t>
            </a:r>
          </a:p>
          <a:p>
            <a:pPr marL="682625" indent="-681038" algn="l">
              <a:spcAft>
                <a:spcPts val="1425"/>
              </a:spcAft>
              <a:buFont typeface="Times New Roman" pitchFamily="16" charset="0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/>
            </a:pPr>
            <a:r>
              <a:rPr lang="en-US" sz="3200" smtClean="0"/>
              <a:t>Subgenre : real time strategy, turn based strategy/tactic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Strategy Game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22872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Real time strategy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Unit yang ada dalam game dikendalikan secara langsung dan efeknya akan langsung terlihat saat itu juga (real time)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Contoh : Warcraft, Age Of Empire, Warhammer, starcraft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464050"/>
            <a:ext cx="34925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45720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846638"/>
            <a:ext cx="296227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130300" y="7135813"/>
            <a:ext cx="11064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Warcraft</a:t>
            </a: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4767263" y="7135813"/>
            <a:ext cx="14986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Warhammer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7772400" y="7086600"/>
            <a:ext cx="17621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Age Of Empire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Strategy Game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3650"/>
            <a:ext cx="100584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Turn Based Strategy/Tactics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Pemain mempersiapkan strategi dari unitnya dan permainan berjalan secara bergantian/bergiliran (beda dengan RTS yang permainan berjalan secara bersama-sama antar pemain)</a:t>
            </a:r>
          </a:p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 Contoh : Civilization, Romance of Three Kingdom</a:t>
            </a:r>
          </a:p>
        </p:txBody>
      </p:sp>
      <p:pic>
        <p:nvPicPr>
          <p:cNvPr id="40964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392613"/>
            <a:ext cx="36449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1731963" y="7199313"/>
            <a:ext cx="13843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Civilization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5257800" y="7200900"/>
            <a:ext cx="326866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Romance Of Three Kingdom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Genre Game yang Lain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/>
          </p:nvPr>
        </p:nvSpPr>
        <p:spPr>
          <a:xfrm>
            <a:off x="503238" y="1768475"/>
            <a:ext cx="9067800" cy="4924425"/>
          </a:xfrm>
        </p:spPr>
        <p:txBody>
          <a:bodyPr tIns="28080" anchor="t"/>
          <a:lstStyle/>
          <a:p>
            <a:pPr marL="682625" indent="-681038" algn="l">
              <a:spcAft>
                <a:spcPts val="1425"/>
              </a:spcAft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3200" smtClean="0"/>
              <a:t>Music games → pemain mengikuti pola gerakan tertentu berdasarkan irama musik yang dimainkan, contoh : Guitar Hero, audition ayo dance, idol street, dll</a:t>
            </a:r>
          </a:p>
          <a:p>
            <a:pPr marL="682625" indent="-681038" algn="l">
              <a:spcAft>
                <a:spcPts val="1425"/>
              </a:spcAft>
              <a:buClrTx/>
              <a:buSzTx/>
              <a:buFontTx/>
              <a:buNone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3200" smtClean="0"/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9433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1708150" y="7170738"/>
            <a:ext cx="14382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Guitar Hero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6629400" y="7142163"/>
            <a:ext cx="14382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 dirty="0" err="1" smtClean="0">
                <a:solidFill>
                  <a:srgbClr val="000000"/>
                </a:solidFill>
              </a:rPr>
              <a:t>Cytus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07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743325"/>
            <a:ext cx="49434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Genre Game yang Lain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/>
              <a:t>Puzzle games → </a:t>
            </a:r>
            <a:r>
              <a:rPr lang="en-US" dirty="0" err="1" smtClean="0"/>
              <a:t>memecahkan</a:t>
            </a:r>
            <a:r>
              <a:rPr lang="en-US" dirty="0" smtClean="0"/>
              <a:t> </a:t>
            </a:r>
            <a:r>
              <a:rPr lang="en-US" dirty="0" err="1" smtClean="0"/>
              <a:t>teka-teki</a:t>
            </a:r>
            <a:r>
              <a:rPr lang="en-US" dirty="0" smtClean="0"/>
              <a:t>, </a:t>
            </a:r>
            <a:r>
              <a:rPr lang="en-US" dirty="0" err="1" smtClean="0"/>
              <a:t>menyusun</a:t>
            </a:r>
            <a:r>
              <a:rPr lang="en-US" dirty="0" smtClean="0"/>
              <a:t> kata-kata, </a:t>
            </a:r>
            <a:r>
              <a:rPr lang="en-US" dirty="0" err="1" smtClean="0"/>
              <a:t>sering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mencocokkan</a:t>
            </a:r>
            <a:r>
              <a:rPr lang="en-US" dirty="0" smtClean="0"/>
              <a:t> </a:t>
            </a:r>
            <a:r>
              <a:rPr lang="en-US" dirty="0" err="1" smtClean="0"/>
              <a:t>sekelompok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, </a:t>
            </a:r>
            <a:r>
              <a:rPr lang="en-US" dirty="0" err="1" smtClean="0"/>
              <a:t>contoh</a:t>
            </a:r>
            <a:r>
              <a:rPr lang="en-US" dirty="0" smtClean="0"/>
              <a:t> : </a:t>
            </a:r>
            <a:r>
              <a:rPr lang="en-US" dirty="0" err="1" smtClean="0"/>
              <a:t>tetris</a:t>
            </a:r>
            <a:r>
              <a:rPr lang="en-US" dirty="0" smtClean="0"/>
              <a:t>, </a:t>
            </a:r>
            <a:r>
              <a:rPr lang="en-US" dirty="0" err="1" smtClean="0"/>
              <a:t>zuma</a:t>
            </a:r>
            <a:r>
              <a:rPr lang="en-US" dirty="0" smtClean="0"/>
              <a:t>, hangman, puzzle bobble, </a:t>
            </a:r>
            <a:r>
              <a:rPr lang="en-US" dirty="0" err="1" smtClean="0"/>
              <a:t>dll</a:t>
            </a:r>
            <a:endParaRPr lang="en-US" dirty="0" smtClean="0"/>
          </a:p>
        </p:txBody>
      </p:sp>
      <p:pic>
        <p:nvPicPr>
          <p:cNvPr id="43012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762125" y="6970713"/>
            <a:ext cx="8016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Tetris</a:t>
            </a:r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5715000" y="7086600"/>
            <a:ext cx="173196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Puzzle Bobble</a:t>
            </a:r>
          </a:p>
        </p:txBody>
      </p:sp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9624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syimNahl\Desktop\Paddle-Pop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661"/>
            <a:ext cx="10080625" cy="56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61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Genre Game yang Lain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Trivia → berupa kuis, biasanya pertanyaannya berupa pengetahuan umum, contoh : who wants to be a millionaire</a:t>
            </a:r>
          </a:p>
          <a:p>
            <a:pPr marL="682625" indent="-681038">
              <a:buClrTx/>
              <a:buSzTx/>
              <a:buFontTx/>
              <a:buNone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mtClean="0"/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429000"/>
            <a:ext cx="4019550" cy="33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2565400" y="6832600"/>
            <a:ext cx="642143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eaLnBrk="0"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684213" algn="l"/>
                <a:tab pos="1141413" algn="l"/>
                <a:tab pos="1598613" algn="l"/>
                <a:tab pos="2055813" algn="l"/>
                <a:tab pos="2513013" algn="l"/>
                <a:tab pos="2970213" algn="l"/>
                <a:tab pos="3427413" algn="l"/>
                <a:tab pos="3884613" algn="l"/>
                <a:tab pos="4341813" algn="l"/>
                <a:tab pos="4799013" algn="l"/>
                <a:tab pos="5256213" algn="l"/>
                <a:tab pos="5713413" algn="l"/>
                <a:tab pos="6170613" algn="l"/>
                <a:tab pos="6627813" algn="l"/>
                <a:tab pos="7085013" algn="l"/>
                <a:tab pos="7542213" algn="l"/>
                <a:tab pos="7999413" algn="l"/>
                <a:tab pos="8456613" algn="l"/>
                <a:tab pos="8913813" algn="l"/>
                <a:tab pos="9371013" algn="l"/>
                <a:tab pos="98282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</a:pPr>
            <a:r>
              <a:rPr lang="en-US" sz="2000" b="1">
                <a:solidFill>
                  <a:srgbClr val="000000"/>
                </a:solidFill>
              </a:rPr>
              <a:t>who wants to be a millionaire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Genre Game yang Lain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Card games → menggunakan kartu sebagai elemen utama dari gameplay-nya, biasanya tiap kartu punya kemampuan yang unik, contoh : Yu Gi Oh!,  Digimon Digital Card Game, dll </a:t>
            </a:r>
          </a:p>
          <a:p>
            <a:pPr marL="682625" indent="-681038">
              <a:buClrTx/>
              <a:buSzTx/>
              <a:buFontTx/>
              <a:buNone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mtClean="0"/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4008438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4078288"/>
            <a:ext cx="4037012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2295525" y="7207250"/>
            <a:ext cx="12350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Yu Gi Oh!</a:t>
            </a:r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6161088" y="7207250"/>
            <a:ext cx="23780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Digimon Card Game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Genre Game yang Lain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7800" cy="4924425"/>
          </a:xfrm>
        </p:spPr>
        <p:txBody>
          <a:bodyPr/>
          <a:lstStyle/>
          <a:p>
            <a:pPr marL="682625" indent="-681038">
              <a:buFont typeface="Times New Roman"/>
              <a:buChar char="•"/>
              <a:tabLst>
                <a:tab pos="682625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mtClean="0"/>
              <a:t>Board Games → game yang dimainkan di sebuah papan, contoh : chess, othello, dll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1375"/>
            <a:ext cx="43307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27338"/>
            <a:ext cx="3357563" cy="40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2057400" y="6726238"/>
            <a:ext cx="8651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Chess</a:t>
            </a: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6823075" y="6970713"/>
            <a:ext cx="969963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Othello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503238" y="-157163"/>
            <a:ext cx="9070975" cy="117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Klasifikasi Game</a:t>
            </a: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0" y="941388"/>
            <a:ext cx="10080625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858838" indent="-320675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Core / Hardcore games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Umumnya didefinisikan dari kedalaman permainannya, tingkat kesulitan produksi dan jumlah orang yang terlibat di dalamnya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Casual games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Gameplay yang sederhana dan adiktif, aturan-aturan game yang mudah dipahami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Serious games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Tujuan utamanya bukan sebagai hiburan saja, biasanya digunakan untuk tujuan yang lebih serius, misalnya untuk pelatihan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Educational games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600">
                <a:solidFill>
                  <a:srgbClr val="000000"/>
                </a:solidFill>
              </a:rPr>
              <a:t>Game pendidikan, dibuat untuk tujuan pendidikan. Banyak digunakan di sekolah-sekolah untuk menunjang pembelajaran di kelas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 dirty="0" smtClean="0">
                <a:solidFill>
                  <a:srgbClr val="000000"/>
                </a:solidFill>
              </a:rPr>
              <a:t>Digital Game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Permainan elektronik / digital 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Software interaktif → melibatkan interaksi antara pemain dan game melalui antarmuka yang disediakan game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Menghasilkan umpan balik visual pada video device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Genre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858838" indent="-320675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Game dapat dibagi menjadi beberapa genre/type/aliran berdasarkan gameplay-nya :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Action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Shooter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Action-Adventure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Adventure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Simulasi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Role-playing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Strategy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Other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Action Game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 dirty="0" err="1">
                <a:solidFill>
                  <a:srgbClr val="000000"/>
                </a:solidFill>
              </a:rPr>
              <a:t>Membutuhkan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refleks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cepat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akurasi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dan</a:t>
            </a:r>
            <a:r>
              <a:rPr lang="en-US" sz="3200" dirty="0">
                <a:solidFill>
                  <a:srgbClr val="000000"/>
                </a:solidFill>
              </a:rPr>
              <a:t> timing yang </a:t>
            </a:r>
            <a:r>
              <a:rPr lang="en-US" sz="3200" dirty="0" err="1">
                <a:solidFill>
                  <a:srgbClr val="000000"/>
                </a:solidFill>
              </a:rPr>
              <a:t>tepat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untuk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mengatasi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hambatan</a:t>
            </a:r>
            <a:endParaRPr lang="en-US" sz="3200" dirty="0">
              <a:solidFill>
                <a:srgbClr val="000000"/>
              </a:solidFill>
            </a:endParaRP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 dirty="0" err="1">
                <a:solidFill>
                  <a:srgbClr val="000000"/>
                </a:solidFill>
              </a:rPr>
              <a:t>Merupakan</a:t>
            </a:r>
            <a:r>
              <a:rPr lang="en-US" sz="3200" dirty="0">
                <a:solidFill>
                  <a:srgbClr val="000000"/>
                </a:solidFill>
              </a:rPr>
              <a:t> genre game yang paling </a:t>
            </a:r>
            <a:r>
              <a:rPr lang="en-US" sz="3200" dirty="0" err="1">
                <a:solidFill>
                  <a:srgbClr val="000000"/>
                </a:solidFill>
              </a:rPr>
              <a:t>dasar</a:t>
            </a:r>
            <a:endParaRPr lang="en-US" sz="3200" dirty="0">
              <a:solidFill>
                <a:srgbClr val="000000"/>
              </a:solidFill>
            </a:endParaRP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 dirty="0">
                <a:solidFill>
                  <a:srgbClr val="000000"/>
                </a:solidFill>
              </a:rPr>
              <a:t>Subgenre : fighting games, platform game, hack and slash, maze game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Action Game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07950" y="1228725"/>
            <a:ext cx="9783763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858838" indent="-320675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Fighting game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Pertarungan dua karakter, karakter yang satu dapat digerakkan oleh komputer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Umumnya memerlukan ketepatan dan kecepatan kombinasi tombol pada controller untuk mengeluarkan jurus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Contoh : street fighter, king of fighter, tekken, soul calibur</a:t>
            </a:r>
          </a:p>
        </p:txBody>
      </p:sp>
      <p:pic>
        <p:nvPicPr>
          <p:cNvPr id="15364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4692650"/>
            <a:ext cx="4265612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4489450" y="7086600"/>
            <a:ext cx="19462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Street Fighter IV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Action Game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Platform game 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Karakter game berjalan di sepanjang platform, umumnya dapat melakukan aksi melompat, menembak, menaiki tangga, dll</a:t>
            </a:r>
          </a:p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Contoh : super mario bros, megaman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4462463"/>
            <a:ext cx="29718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4462463"/>
            <a:ext cx="3429000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1792288" y="7170738"/>
            <a:ext cx="20859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Super Mario Bros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5710238" y="7170738"/>
            <a:ext cx="1449387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 b="1">
                <a:solidFill>
                  <a:srgbClr val="000000"/>
                </a:solidFill>
              </a:rPr>
              <a:t>Megaman 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503238" y="346075"/>
            <a:ext cx="90709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/>
            <a:r>
              <a:rPr lang="en-US" sz="4400">
                <a:solidFill>
                  <a:srgbClr val="000000"/>
                </a:solidFill>
              </a:rPr>
              <a:t>Action Game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27038" indent="-322263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858838" indent="-320675"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n-US" sz="3200">
                <a:solidFill>
                  <a:srgbClr val="000000"/>
                </a:solidFill>
              </a:rPr>
              <a:t>Hack and slash 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Biasanya 1 karakter pemain melawan banyak musuh yang dijalankan oleh komputer</a:t>
            </a:r>
          </a:p>
          <a:p>
            <a:pPr lvl="1" eaLnBrk="1"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sz="2800">
                <a:solidFill>
                  <a:srgbClr val="000000"/>
                </a:solidFill>
              </a:rPr>
              <a:t>Contoh : dynasty warrior, double dragon, chaos legion, devil may cry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56088"/>
            <a:ext cx="3771900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4188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804863" y="7091363"/>
            <a:ext cx="37655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138"/>
              </a:spcAft>
            </a:pPr>
            <a:r>
              <a:rPr lang="en-US" sz="2800" b="1">
                <a:solidFill>
                  <a:srgbClr val="000000"/>
                </a:solidFill>
              </a:rPr>
              <a:t>Dynasty Warrior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5935663" y="7050088"/>
            <a:ext cx="34607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>
              <a:spcAft>
                <a:spcPts val="1138"/>
              </a:spcAft>
            </a:pPr>
            <a:r>
              <a:rPr lang="en-US" sz="2800" b="1">
                <a:solidFill>
                  <a:srgbClr val="000000"/>
                </a:solidFill>
              </a:rPr>
              <a:t>Devil May Cry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1040</Words>
  <Application>Microsoft Office PowerPoint</Application>
  <PresentationFormat>Custom</PresentationFormat>
  <Paragraphs>204</Paragraphs>
  <Slides>33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Adventure Game</vt:lpstr>
      <vt:lpstr>Action Adventure Game</vt:lpstr>
      <vt:lpstr>Action Adventure Game</vt:lpstr>
      <vt:lpstr>PowerPoint Presentation</vt:lpstr>
      <vt:lpstr>Construction and Management Simulation</vt:lpstr>
      <vt:lpstr>Life Simulation</vt:lpstr>
      <vt:lpstr>Sport Simulation</vt:lpstr>
      <vt:lpstr>Vehicle Simulation</vt:lpstr>
      <vt:lpstr>PowerPoint Presentation</vt:lpstr>
      <vt:lpstr>Strategy Game</vt:lpstr>
      <vt:lpstr>Strategy Game</vt:lpstr>
      <vt:lpstr>PowerPoint Presentation</vt:lpstr>
      <vt:lpstr>Genre Game yang Lain</vt:lpstr>
      <vt:lpstr>Genre Game yang Lain</vt:lpstr>
      <vt:lpstr>Genre Game yang Lain</vt:lpstr>
      <vt:lpstr>Genre Game yang Lain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Lewi Hannz</dc:creator>
  <cp:lastModifiedBy>hasyimNahl</cp:lastModifiedBy>
  <cp:revision>25</cp:revision>
  <cp:lastPrinted>1601-01-01T00:00:00Z</cp:lastPrinted>
  <dcterms:created xsi:type="dcterms:W3CDTF">2010-06-08T02:11:50Z</dcterms:created>
  <dcterms:modified xsi:type="dcterms:W3CDTF">2017-10-20T07:57:51Z</dcterms:modified>
</cp:coreProperties>
</file>