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5" r:id="rId4"/>
    <p:sldId id="258" r:id="rId5"/>
    <p:sldId id="259" r:id="rId6"/>
    <p:sldId id="260" r:id="rId7"/>
    <p:sldId id="276" r:id="rId8"/>
    <p:sldId id="261" r:id="rId9"/>
    <p:sldId id="262" r:id="rId10"/>
    <p:sldId id="277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1" r:id="rId21"/>
    <p:sldId id="282" r:id="rId22"/>
    <p:sldId id="278" r:id="rId23"/>
    <p:sldId id="279" r:id="rId24"/>
    <p:sldId id="274" r:id="rId25"/>
    <p:sldId id="272" r:id="rId26"/>
    <p:sldId id="280" r:id="rId27"/>
    <p:sldId id="27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63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ED2B6-D836-4838-BD67-255DF769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7545BF53-2E80-4C08-B985-37D2C00F8F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21624" y="1837765"/>
            <a:ext cx="5907741" cy="2364628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21BDE30-4AD1-438C-A0AB-A7BFE60D10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21624" y="4338919"/>
            <a:ext cx="4778189" cy="699248"/>
          </a:xfrm>
        </p:spPr>
        <p:txBody>
          <a:bodyPr>
            <a:normAutofit/>
          </a:bodyPr>
          <a:lstStyle>
            <a:lvl1pPr marL="0" indent="0" algn="l">
              <a:buNone/>
              <a:defRPr sz="2000" i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3B9524-C52F-4A8E-A505-F1DC2AE02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18644" y="398277"/>
            <a:ext cx="2971800" cy="45337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lang="en-US" sz="1200" b="1" kern="120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PROGRAM STUDI</a:t>
            </a:r>
          </a:p>
          <a:p>
            <a:r>
              <a:rPr lang="en-US" dirty="0" smtClean="0"/>
              <a:t>SISTEM INFORMASI</a:t>
            </a:r>
            <a:endParaRPr lang="en-US" dirty="0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6255887C-233F-4CCB-8162-74F2F25F242F}"/>
              </a:ext>
            </a:extLst>
          </p:cNvPr>
          <p:cNvSpPr txBox="1">
            <a:spLocks/>
          </p:cNvSpPr>
          <p:nvPr userDrawn="1"/>
        </p:nvSpPr>
        <p:spPr>
          <a:xfrm>
            <a:off x="9324975" y="665384"/>
            <a:ext cx="2295526" cy="6780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12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6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6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052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6574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A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3EE1DE-2E3F-4FC2-898D-A515B119C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037478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034709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D" dirty="0"/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12371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C9016D3-0923-4643-AD2F-8B0493B0B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479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B 1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B3501F-31BE-47A9-9E1E-F5FABD537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8" y="1243666"/>
            <a:ext cx="9744637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9744637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defRPr sz="1600"/>
            </a:lvl2pPr>
            <a:lvl3pPr>
              <a:lnSpc>
                <a:spcPct val="100000"/>
              </a:lnSpc>
              <a:spcBef>
                <a:spcPts val="0"/>
              </a:spcBef>
              <a:defRPr sz="1400"/>
            </a:lvl3pPr>
            <a:lvl4pPr>
              <a:lnSpc>
                <a:spcPct val="100000"/>
              </a:lnSpc>
              <a:spcBef>
                <a:spcPts val="0"/>
              </a:spcBef>
              <a:defRPr sz="1200"/>
            </a:lvl4pPr>
            <a:lvl5pPr>
              <a:lnSpc>
                <a:spcPct val="100000"/>
              </a:lnSpc>
              <a:spcBef>
                <a:spcPts val="0"/>
              </a:spcBef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6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8455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ED413E-A34E-48E0-B735-82B326ABD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1454598"/>
            <a:ext cx="40122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2357718"/>
            <a:ext cx="40122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1454598"/>
            <a:ext cx="4031983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2357718"/>
            <a:ext cx="4031983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90876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6A5B86-0336-447F-83DA-6B00B17B8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F9107D6-1562-4144-87BD-913871F3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3673" y="1709739"/>
            <a:ext cx="4823010" cy="2145086"/>
          </a:xfrm>
        </p:spPr>
        <p:txBody>
          <a:bodyPr anchor="b">
            <a:normAutofit/>
          </a:bodyPr>
          <a:lstStyle>
            <a:lvl1pPr>
              <a:defRPr sz="4800" b="0" i="1">
                <a:solidFill>
                  <a:srgbClr val="FFFF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A5E7E98-92DD-47B0-976B-9D83AC3A2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63673" y="3979864"/>
            <a:ext cx="4310155" cy="10314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23665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Picture &amp; Content 2 C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90DB9294-B302-467F-8B93-6360B22AD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5719" y="4518212"/>
            <a:ext cx="4012224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E9962D0-BF8F-4821-9371-62A55079B4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95719" y="5047130"/>
            <a:ext cx="4012224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2911" y="4518212"/>
            <a:ext cx="4031983" cy="37651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62911" y="5047130"/>
            <a:ext cx="4031983" cy="1228164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800">
                <a:solidFill>
                  <a:schemeClr val="bg1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chemeClr val="bg1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chemeClr val="bg1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chemeClr val="bg1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EFA99F8C-3B08-4BEC-9E08-213E371E53C8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0" y="1"/>
            <a:ext cx="12192000" cy="425823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SISTEM</a:t>
            </a:r>
            <a:r>
              <a:rPr lang="en-US" sz="1200" b="1" baseline="0" dirty="0" smtClean="0">
                <a:solidFill>
                  <a:schemeClr val="bg1"/>
                </a:solidFill>
              </a:rPr>
              <a:t> INFORMASI</a:t>
            </a:r>
            <a:endParaRPr lang="en-ID" sz="1050" b="1" dirty="0">
              <a:solidFill>
                <a:schemeClr val="bg1"/>
              </a:solidFill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>
                <a:solidFill>
                  <a:schemeClr val="bg1"/>
                </a:solidFill>
              </a:rPr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bg1"/>
                </a:solidFill>
              </a:rPr>
              <a:t>BASIS</a:t>
            </a:r>
            <a:r>
              <a:rPr lang="en-US" sz="1200" b="1" baseline="0" dirty="0" smtClean="0">
                <a:solidFill>
                  <a:schemeClr val="bg1"/>
                </a:solidFill>
              </a:rPr>
              <a:t> DATA LANJUTAN</a:t>
            </a:r>
            <a:endParaRPr lang="en-ID" sz="105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0371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B 1 Colom &amp; pi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1BA0156-8B96-4128-9124-96BACAFEA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1C6250-4833-4996-9089-4A6D328F9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1929" y="1243666"/>
            <a:ext cx="3558990" cy="809251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0ED9F1-6277-4CCD-AE9B-3CF863F1FD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1928" y="2240897"/>
            <a:ext cx="3558991" cy="2976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C8B5BE8F-A1C1-47D3-A30E-927B171A2B62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6019800" y="761719"/>
            <a:ext cx="6172200" cy="609628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D" dirty="0"/>
          </a:p>
        </p:txBody>
      </p:sp>
      <p:sp>
        <p:nvSpPr>
          <p:cNvPr id="8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147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c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2BE0685-8840-4B76-837F-7546BCD782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A4E4E41-BF69-4FAD-9CD8-925F4772F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6496" y="2483224"/>
            <a:ext cx="2348751" cy="1604682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1">
                <a:solidFill>
                  <a:schemeClr val="bg1"/>
                </a:solidFill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0215F5B8-02D8-440E-AF72-BE000AB0F8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69335" y="1185657"/>
            <a:ext cx="6434524" cy="750720"/>
          </a:xfrm>
        </p:spPr>
        <p:txBody>
          <a:bodyPr anchor="b"/>
          <a:lstStyle>
            <a:lvl1pPr marL="0" indent="0" algn="l">
              <a:buNone/>
              <a:defRPr sz="2400" b="1">
                <a:latin typeface="Signika" panose="0201000302060000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43E1B84-5506-480C-93B3-C267CE6FD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69335" y="2088777"/>
            <a:ext cx="6434524" cy="369345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600"/>
            </a:lvl2pPr>
            <a:lvl3pPr>
              <a:lnSpc>
                <a:spcPct val="100000"/>
              </a:lnSpc>
              <a:defRPr sz="1400"/>
            </a:lvl3pPr>
            <a:lvl4pPr>
              <a:lnSpc>
                <a:spcPct val="100000"/>
              </a:lnSpc>
              <a:defRPr sz="1200"/>
            </a:lvl4pPr>
            <a:lvl5pPr>
              <a:lnSpc>
                <a:spcPct val="100000"/>
              </a:lnSpc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  <p:sp>
        <p:nvSpPr>
          <p:cNvPr id="7" name="Subtitle 4">
            <a:extLst>
              <a:ext uri="{FF2B5EF4-FFF2-40B4-BE49-F238E27FC236}">
                <a16:creationId xmlns="" xmlns:a16="http://schemas.microsoft.com/office/drawing/2014/main" id="{48B88F2C-5F81-41B6-9D81-4F88841AF1C9}"/>
              </a:ext>
            </a:extLst>
          </p:cNvPr>
          <p:cNvSpPr txBox="1">
            <a:spLocks/>
          </p:cNvSpPr>
          <p:nvPr userDrawn="1"/>
        </p:nvSpPr>
        <p:spPr>
          <a:xfrm>
            <a:off x="551131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PROGRAM STUDI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SISTEM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INFORMASI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Subtitle 4">
            <a:extLst>
              <a:ext uri="{FF2B5EF4-FFF2-40B4-BE49-F238E27FC236}">
                <a16:creationId xmlns="" xmlns:a16="http://schemas.microsoft.com/office/drawing/2014/main" id="{1E691D99-C86E-4F99-AA8C-3E3FC1E614C4}"/>
              </a:ext>
            </a:extLst>
          </p:cNvPr>
          <p:cNvSpPr txBox="1">
            <a:spLocks/>
          </p:cNvSpPr>
          <p:nvPr userDrawn="1"/>
        </p:nvSpPr>
        <p:spPr>
          <a:xfrm>
            <a:off x="9568151" y="203912"/>
            <a:ext cx="2295526" cy="510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ts val="0"/>
              </a:spcBef>
            </a:pPr>
            <a:r>
              <a:rPr lang="en-US" sz="900" dirty="0"/>
              <a:t>MATA KULIAH</a:t>
            </a:r>
          </a:p>
          <a:p>
            <a:pPr algn="r">
              <a:spcBef>
                <a:spcPts val="0"/>
              </a:spcBef>
            </a:pPr>
            <a:r>
              <a:rPr lang="en-US" sz="1200" b="1" dirty="0" smtClean="0">
                <a:solidFill>
                  <a:schemeClr val="accent5">
                    <a:lumMod val="75000"/>
                  </a:schemeClr>
                </a:solidFill>
              </a:rPr>
              <a:t>BASIS</a:t>
            </a:r>
            <a:r>
              <a:rPr lang="en-US" sz="1200" b="1" baseline="0" dirty="0" smtClean="0">
                <a:solidFill>
                  <a:schemeClr val="accent5">
                    <a:lumMod val="75000"/>
                  </a:schemeClr>
                </a:solidFill>
              </a:rPr>
              <a:t> DATA LANJUTAN</a:t>
            </a:r>
            <a:endParaRPr lang="en-ID" sz="105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88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4B0C5C4-D863-439C-9BC4-7786132B8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4541C26-F316-4A7E-900E-3989505D9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4183904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Signika" panose="02010003020600000004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5080" y="3237821"/>
            <a:ext cx="5693501" cy="15477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DML</a:t>
            </a:r>
            <a:br>
              <a:rPr lang="en-US" dirty="0" smtClean="0"/>
            </a:br>
            <a:r>
              <a:rPr lang="en-US" dirty="0" smtClean="0"/>
              <a:t>Data Manipulation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50896" y="5414587"/>
            <a:ext cx="4778189" cy="699248"/>
          </a:xfrm>
        </p:spPr>
        <p:txBody>
          <a:bodyPr/>
          <a:lstStyle/>
          <a:p>
            <a:pPr lvl="0"/>
            <a:r>
              <a:rPr lang="en-ID" sz="1300" dirty="0">
                <a:solidFill>
                  <a:prstClr val="black"/>
                </a:solidFill>
              </a:rPr>
              <a:t>Tim </a:t>
            </a:r>
            <a:r>
              <a:rPr lang="en-ID" sz="1300" dirty="0" err="1">
                <a:solidFill>
                  <a:prstClr val="black"/>
                </a:solidFill>
              </a:rPr>
              <a:t>Dosen</a:t>
            </a:r>
            <a:r>
              <a:rPr lang="en-ID" sz="1300" dirty="0">
                <a:solidFill>
                  <a:prstClr val="black"/>
                </a:solidFill>
              </a:rPr>
              <a:t> </a:t>
            </a:r>
            <a:r>
              <a:rPr lang="en-ID" sz="1300" dirty="0" err="1">
                <a:solidFill>
                  <a:prstClr val="black"/>
                </a:solidFill>
              </a:rPr>
              <a:t>Pengampu</a:t>
            </a:r>
            <a:r>
              <a:rPr lang="en-ID" sz="1300" dirty="0">
                <a:solidFill>
                  <a:prstClr val="black"/>
                </a:solidFill>
              </a:rPr>
              <a:t> Mata </a:t>
            </a:r>
            <a:r>
              <a:rPr lang="en-ID" sz="1300" dirty="0" err="1">
                <a:solidFill>
                  <a:prstClr val="black"/>
                </a:solidFill>
              </a:rPr>
              <a:t>Kuliah</a:t>
            </a:r>
            <a:r>
              <a:rPr lang="en-ID" sz="1300" dirty="0">
                <a:solidFill>
                  <a:prstClr val="black"/>
                </a:solidFill>
              </a:rPr>
              <a:t> Basis Data </a:t>
            </a:r>
            <a:r>
              <a:rPr lang="en-ID" sz="1300" dirty="0" err="1">
                <a:solidFill>
                  <a:prstClr val="black"/>
                </a:solidFill>
              </a:rPr>
              <a:t>Lanjutan</a:t>
            </a:r>
            <a:endParaRPr lang="en-ID" sz="1300" dirty="0">
              <a:solidFill>
                <a:prstClr val="black"/>
              </a:solidFill>
            </a:endParaRPr>
          </a:p>
          <a:p>
            <a:pPr lvl="0"/>
            <a:r>
              <a:rPr lang="en-ID" sz="1500" dirty="0">
                <a:solidFill>
                  <a:prstClr val="black"/>
                </a:solidFill>
              </a:rPr>
              <a:t>2020</a:t>
            </a:r>
          </a:p>
          <a:p>
            <a:endParaRPr lang="en-US" sz="1400" dirty="0"/>
          </a:p>
        </p:txBody>
      </p:sp>
      <p:sp>
        <p:nvSpPr>
          <p:cNvPr id="4" name="Title Placeholder 1">
            <a:extLst>
              <a:ext uri="{FF2B5EF4-FFF2-40B4-BE49-F238E27FC236}">
                <a16:creationId xmlns="" xmlns:a16="http://schemas.microsoft.com/office/drawing/2014/main" id="{106F9D41-8F07-4274-8BAF-C0886F6439C1}"/>
              </a:ext>
            </a:extLst>
          </p:cNvPr>
          <p:cNvSpPr txBox="1">
            <a:spLocks/>
          </p:cNvSpPr>
          <p:nvPr/>
        </p:nvSpPr>
        <p:spPr>
          <a:xfrm>
            <a:off x="3440255" y="427626"/>
            <a:ext cx="3865420" cy="576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FFFF00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pPr>
              <a:lnSpc>
                <a:spcPct val="114000"/>
              </a:lnSpc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PROGRAM STUDI</a:t>
            </a:r>
            <a:br>
              <a:rPr lang="en-US" sz="12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SISTEM INFORMASI</a:t>
            </a:r>
            <a:endParaRPr lang="en-ID" sz="1200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100% OFF] PostgreSQL Database Administration (DBA) for Beginners | SmartyB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190" y="2645113"/>
            <a:ext cx="3822184" cy="2140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6260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968" y="1037478"/>
            <a:ext cx="9744637" cy="809251"/>
          </a:xfrm>
        </p:spPr>
        <p:txBody>
          <a:bodyPr>
            <a:normAutofit/>
          </a:bodyPr>
          <a:lstStyle/>
          <a:p>
            <a:r>
              <a:rPr lang="en-US" smtClean="0"/>
              <a:t>Tambahkan data</a:t>
            </a:r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470" y="1837101"/>
            <a:ext cx="9928687" cy="2120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476" y="4053023"/>
            <a:ext cx="8571279" cy="233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475995" y="792481"/>
            <a:ext cx="1131976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semua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semua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tertentu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79225" y="1503119"/>
            <a:ext cx="8001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Select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nama_field1, nama_field2, ….    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NamaTabel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kondisi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02120" y="1974273"/>
            <a:ext cx="8001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20130" y="2635973"/>
            <a:ext cx="8001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* 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6046" y="3342457"/>
            <a:ext cx="8350023" cy="272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8064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55377" y="853070"/>
            <a:ext cx="80010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sex = ‘W’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25793" y="1562255"/>
            <a:ext cx="8001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sex = ‘W’;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384" y="2406968"/>
            <a:ext cx="8952781" cy="2687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2452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0596" y="773113"/>
            <a:ext cx="1093390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Yang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Unik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memperoleh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unik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kembar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pernyataan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DISTINCT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menuliskan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Select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Bandingkan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8331" t="62500" r="61778" b="30690"/>
          <a:stretch/>
        </p:blipFill>
        <p:spPr>
          <a:xfrm>
            <a:off x="3170682" y="2427512"/>
            <a:ext cx="2799731" cy="799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0323" t="62240" r="45900" b="30208"/>
          <a:stretch/>
        </p:blipFill>
        <p:spPr>
          <a:xfrm>
            <a:off x="6483547" y="2427512"/>
            <a:ext cx="3581400" cy="903517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32174" y="1890528"/>
            <a:ext cx="1236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656064" y="1900923"/>
            <a:ext cx="1236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6686" y="3347086"/>
            <a:ext cx="4286113" cy="292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2624" y="3339328"/>
            <a:ext cx="5221081" cy="202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13946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33404" y="790321"/>
            <a:ext cx="8001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BETWEEN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Operator between digunakan untuk menangani operasi jangkauan.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9001" y="1135072"/>
            <a:ext cx="107295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 :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menampilkan nama mahasiswa yang nimnya antara A21.2001.00100 s.d A21.2001.00300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83798" y="2133743"/>
            <a:ext cx="8001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 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between ‘A21.2001.00100’ and ‘A21.2001.00300’;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070" y="2886484"/>
            <a:ext cx="5620877" cy="3488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1048" y="2905124"/>
            <a:ext cx="4632440" cy="2215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30577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5329" y="815323"/>
            <a:ext cx="1093692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LIKE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Operator LIKE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mencari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tertentu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mempunyai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sifat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kemiripan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Penggunaan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LIKE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dibarengi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simbol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tertentu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wilcard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yaitu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bawah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_ 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atau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persen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%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59497" y="1805968"/>
            <a:ext cx="8001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Tanda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garis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bawah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 _ 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mewakili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sebuah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karakter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sedangkan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(%)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mewakili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beberapa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karakter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11747" y="2510784"/>
            <a:ext cx="8001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diawali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huruf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3672" y="3146498"/>
            <a:ext cx="800100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like ‘A%’;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577" y="4042545"/>
            <a:ext cx="8984252" cy="195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785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39091" y="891070"/>
            <a:ext cx="1068190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diawali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huruf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huruf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empatnya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lang="en-US" kern="0" dirty="0" err="1">
                <a:solidFill>
                  <a:sysClr val="windowText" lastClr="000000"/>
                </a:solidFill>
              </a:rPr>
              <a:t>a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 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04405" y="1590576"/>
            <a:ext cx="80010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like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‘C_ _</a:t>
            </a:r>
            <a:r>
              <a:rPr lang="en-US" kern="0" dirty="0" err="1">
                <a:solidFill>
                  <a:sysClr val="windowText" lastClr="000000"/>
                </a:solidFill>
              </a:rPr>
              <a:t>a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%’;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t="12032" r="2503" b="11347"/>
          <a:stretch>
            <a:fillRect/>
          </a:stretch>
        </p:blipFill>
        <p:spPr bwMode="auto">
          <a:xfrm>
            <a:off x="650286" y="2024743"/>
            <a:ext cx="8141017" cy="209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814" y="4290741"/>
            <a:ext cx="9330146" cy="1861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075323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6576" y="863281"/>
            <a:ext cx="1084648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IN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Operator IN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mencocokkan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suatu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suatu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daftar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6574" t="59166" r="50969" b="25000"/>
          <a:stretch/>
        </p:blipFill>
        <p:spPr>
          <a:xfrm>
            <a:off x="776948" y="1910389"/>
            <a:ext cx="3908613" cy="1549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921" t="60526" r="30673" b="23900"/>
          <a:stretch/>
        </p:blipFill>
        <p:spPr>
          <a:xfrm>
            <a:off x="5117948" y="1910388"/>
            <a:ext cx="3377613" cy="152400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60064" y="1502534"/>
            <a:ext cx="1236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989177" y="1512929"/>
            <a:ext cx="123636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557" y="3497717"/>
            <a:ext cx="4874925" cy="2419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5881" y="3517855"/>
            <a:ext cx="5613490" cy="2412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1354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01637" y="895174"/>
            <a:ext cx="10545483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Menggunakan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Boolean AND, OR </a:t>
            </a: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Operator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boolean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query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kondisi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majemuk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Hasil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ekspresi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operator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boolean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AND, OR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NOT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dilihat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seperti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570" y="2191022"/>
            <a:ext cx="8132173" cy="2802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76852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2430" y="807564"/>
            <a:ext cx="821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A21.2001.02123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sex = ‘P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0595" y="1460137"/>
            <a:ext cx="8216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‘A21.2001.02123’ and sex = ‘P’;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150" y="2469968"/>
            <a:ext cx="8962616" cy="308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8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3916" y="1233421"/>
            <a:ext cx="9744637" cy="809251"/>
          </a:xfrm>
        </p:spPr>
        <p:txBody>
          <a:bodyPr>
            <a:normAutofit/>
          </a:bodyPr>
          <a:lstStyle/>
          <a:p>
            <a:r>
              <a:rPr lang="en-ID" sz="3200" baseline="1207" dirty="0" err="1">
                <a:cs typeface="Times New Roman"/>
              </a:rPr>
              <a:t>Ca</a:t>
            </a:r>
            <a:r>
              <a:rPr lang="en-ID" sz="3200" spc="-29" baseline="1207" dirty="0" err="1">
                <a:cs typeface="Times New Roman"/>
              </a:rPr>
              <a:t>p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spc="-9" baseline="1207" dirty="0" err="1">
                <a:cs typeface="Times New Roman"/>
              </a:rPr>
              <a:t>i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r>
              <a:rPr lang="en-ID" sz="3200" spc="14" baseline="1207" dirty="0">
                <a:cs typeface="Times New Roman"/>
              </a:rPr>
              <a:t> </a:t>
            </a:r>
            <a:r>
              <a:rPr lang="en-ID" sz="3200" spc="-9" baseline="1207" dirty="0" err="1">
                <a:cs typeface="Times New Roman"/>
              </a:rPr>
              <a:t>P</a:t>
            </a:r>
            <a:r>
              <a:rPr lang="en-ID" sz="3200" baseline="1207" dirty="0" err="1">
                <a:cs typeface="Times New Roman"/>
              </a:rPr>
              <a:t>e</a:t>
            </a:r>
            <a:r>
              <a:rPr lang="en-ID" sz="3200" spc="-19" baseline="1207" dirty="0" err="1">
                <a:cs typeface="Times New Roman"/>
              </a:rPr>
              <a:t>m</a:t>
            </a:r>
            <a:r>
              <a:rPr lang="en-ID" sz="3200" spc="-29" baseline="1207" dirty="0" err="1">
                <a:cs typeface="Times New Roman"/>
              </a:rPr>
              <a:t>b</a:t>
            </a:r>
            <a:r>
              <a:rPr lang="en-ID" sz="3200" spc="-14" baseline="1207" dirty="0" err="1">
                <a:cs typeface="Times New Roman"/>
              </a:rPr>
              <a:t>e</a:t>
            </a:r>
            <a:r>
              <a:rPr lang="en-ID" sz="3200" spc="-29" baseline="1207" dirty="0" err="1">
                <a:cs typeface="Times New Roman"/>
              </a:rPr>
              <a:t>l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9" baseline="1207" dirty="0" err="1">
                <a:cs typeface="Times New Roman"/>
              </a:rPr>
              <a:t>j</a:t>
            </a:r>
            <a:r>
              <a:rPr lang="en-ID" sz="3200" spc="-19" baseline="1207" dirty="0" err="1">
                <a:cs typeface="Times New Roman"/>
              </a:rPr>
              <a:t>a</a:t>
            </a:r>
            <a:r>
              <a:rPr lang="en-ID" sz="3200" spc="-25" baseline="1207" dirty="0" err="1">
                <a:cs typeface="Times New Roman"/>
              </a:rPr>
              <a:t>r</a:t>
            </a:r>
            <a:r>
              <a:rPr lang="en-ID" sz="3200" spc="-34" baseline="1207" dirty="0" err="1">
                <a:cs typeface="Times New Roman"/>
              </a:rPr>
              <a:t>a</a:t>
            </a:r>
            <a:r>
              <a:rPr lang="en-ID" sz="3200" baseline="1207" dirty="0" err="1">
                <a:cs typeface="Times New Roman"/>
              </a:rPr>
              <a:t>n</a:t>
            </a:r>
            <a:endParaRPr lang="en-US" sz="32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916" y="1956329"/>
            <a:ext cx="9744637" cy="1371431"/>
          </a:xfrm>
        </p:spPr>
        <p:txBody>
          <a:bodyPr/>
          <a:lstStyle/>
          <a:p>
            <a:r>
              <a:rPr lang="en-US" dirty="0" err="1" smtClean="0"/>
              <a:t>Mahasiswa</a:t>
            </a:r>
            <a:r>
              <a:rPr lang="en-US" dirty="0" smtClean="0"/>
              <a:t> </a:t>
            </a:r>
            <a:r>
              <a:rPr lang="en-US" dirty="0" err="1" smtClean="0"/>
              <a:t>mampu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manipulasi</a:t>
            </a:r>
            <a:r>
              <a:rPr lang="en-US" dirty="0" smtClean="0"/>
              <a:t> data </a:t>
            </a:r>
            <a:r>
              <a:rPr lang="en-US" dirty="0" err="1" smtClean="0"/>
              <a:t>dengan</a:t>
            </a:r>
            <a:r>
              <a:rPr lang="en-US" dirty="0" smtClean="0"/>
              <a:t> DML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23916" y="3110118"/>
            <a:ext cx="9744637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Signika" panose="02010003020600000004" pitchFamily="2" charset="0"/>
                <a:ea typeface="+mj-ea"/>
                <a:cs typeface="+mj-cs"/>
              </a:defRPr>
            </a:lvl1pPr>
          </a:lstStyle>
          <a:p>
            <a:r>
              <a:rPr lang="en-ID" sz="3200" baseline="1207" dirty="0" err="1" smtClean="0">
                <a:cs typeface="Times New Roman"/>
              </a:rPr>
              <a:t>Kemampuan</a:t>
            </a:r>
            <a:r>
              <a:rPr lang="en-ID" sz="3200" baseline="1207" dirty="0" smtClean="0">
                <a:cs typeface="Times New Roman"/>
              </a:rPr>
              <a:t> </a:t>
            </a:r>
            <a:r>
              <a:rPr lang="en-ID" sz="3200" baseline="1207" dirty="0" err="1" smtClean="0">
                <a:cs typeface="Times New Roman"/>
              </a:rPr>
              <a:t>Akhir</a:t>
            </a:r>
            <a:r>
              <a:rPr lang="en-ID" sz="3200" baseline="1207" dirty="0" smtClean="0">
                <a:cs typeface="Times New Roman"/>
              </a:rPr>
              <a:t> yang </a:t>
            </a:r>
            <a:r>
              <a:rPr lang="en-ID" sz="3200" baseline="1207" dirty="0" err="1" smtClean="0">
                <a:cs typeface="Times New Roman"/>
              </a:rPr>
              <a:t>Diharapkan</a:t>
            </a:r>
            <a:endParaRPr lang="en-US" sz="3200" b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123916" y="3767715"/>
            <a:ext cx="9744637" cy="13714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d-ID" dirty="0"/>
              <a:t>Mahasiswa mampu memanipulasi data dengan menambah data, </a:t>
            </a:r>
            <a:r>
              <a:rPr lang="id-ID" dirty="0" smtClean="0"/>
              <a:t>update, </a:t>
            </a:r>
            <a:r>
              <a:rPr lang="id-ID" dirty="0"/>
              <a:t>delete, dan alter table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3581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2430" y="807564"/>
            <a:ext cx="10981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Pertanyaan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lvl="0"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 data mhs yang nama depannya</a:t>
            </a:r>
            <a:r>
              <a:rPr lang="en-US" kern="0" smtClean="0">
                <a:solidFill>
                  <a:sysClr val="windowText" lastClr="000000"/>
                </a:solidFill>
              </a:rPr>
              <a:t> “A” dan yang nama depannya “C”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610595" y="1669145"/>
            <a:ext cx="821690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 </a:t>
            </a:r>
            <a:r>
              <a:rPr lang="en-US" kern="0" smtClean="0">
                <a:solidFill>
                  <a:srgbClr val="FF0000"/>
                </a:solidFill>
              </a:rPr>
              <a:t>w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here ???????????????????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;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73" y="4662505"/>
            <a:ext cx="10472057" cy="47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0227" y="3498663"/>
            <a:ext cx="10504383" cy="51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48639" y="2978332"/>
            <a:ext cx="548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</a:rPr>
              <a:t>1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4699" y="414567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</a:rPr>
              <a:t>2</a:t>
            </a:r>
            <a:endParaRPr lang="en-US" sz="2400"/>
          </a:p>
        </p:txBody>
      </p:sp>
    </p:spTree>
    <p:extLst>
      <p:ext uri="{BB962C8B-B14F-4D97-AF65-F5344CB8AC3E}">
        <p14:creationId xmlns="" xmlns:p14="http://schemas.microsoft.com/office/powerpoint/2010/main" val="1188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92430" y="807564"/>
            <a:ext cx="109812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Pertanyaan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 data mhs yang nama depannya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“A” dan yang nama depannya “C”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99" y="1623196"/>
            <a:ext cx="9377227" cy="227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98" y="4139565"/>
            <a:ext cx="9405531" cy="90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8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68010" y="814824"/>
            <a:ext cx="821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Menampilkan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sex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selain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‘P’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77612" y="1468053"/>
            <a:ext cx="82169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Perintahnya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MySQL&gt;Select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From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not sex = ‘P’;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19" y="2197961"/>
            <a:ext cx="7183483" cy="215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433" y="4493622"/>
            <a:ext cx="7189470" cy="2048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8805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Tambahan 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Ada penugasan</a:t>
            </a:r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2927" y="2125148"/>
            <a:ext cx="5907741" cy="2364628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Praktikum</a:t>
            </a:r>
            <a:r>
              <a:rPr lang="en-US" dirty="0"/>
              <a:t> </a:t>
            </a:r>
            <a:r>
              <a:rPr lang="en-US" dirty="0" err="1" smtClean="0"/>
              <a:t>Mandiri</a:t>
            </a:r>
            <a:r>
              <a:rPr lang="en-US" dirty="0" smtClean="0"/>
              <a:t> 5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6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33590" y="1080516"/>
            <a:ext cx="1065722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TUGAS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mempratekkan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perintah-perintah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dibawah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ini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buatlah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 struktur sebagai beikut :</a:t>
            </a:r>
            <a:endParaRPr kumimoji="0" lang="fi-FI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742" y="2131968"/>
            <a:ext cx="10355309" cy="3598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66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85841" y="1420150"/>
            <a:ext cx="1065722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Tambahkan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record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kedalam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A21.2001.00001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’Agus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Wahyu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’Jl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Nakula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I No.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 ‘Smg’, ’P’, ’2’, ’1976-08-12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A21.2001.00002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’Sari </a:t>
            </a:r>
            <a:r>
              <a:rPr kumimoji="0" lang="fi-FI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Wijaya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 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 A. Yani. </a:t>
            </a:r>
            <a:r>
              <a:rPr kumimoji="0" lang="fi-FI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fi-FI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 ’Solo’, ’W’, ’1’, ’1977-10-11</a:t>
            </a:r>
            <a:r>
              <a:rPr kumimoji="0" lang="fi-FI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‘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A21.2001.00003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’Lestari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’Nakula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raya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’,  ‘Semarang’, ’W’, ’3’, ’1975-11-15’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seluruh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 </a:t>
            </a:r>
            <a:r>
              <a:rPr kumimoji="0" lang="en-US" sz="1800" b="0" i="0" u="none" strike="noStrike" kern="0" cap="none" spc="0" normalizeH="0" baseline="0" noProof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yang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sexnya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‘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alamat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yang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nimnya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antara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A21.2001.00001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s.d  A21.2001.00100’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Tampilkan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depannya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adalah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‘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Sari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kern="0" smtClean="0">
              <a:solidFill>
                <a:sysClr val="windowText" lastClr="00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6. Tampilkan data mahasiswa yang namanya hurup depannya</a:t>
            </a:r>
            <a:r>
              <a:rPr kumimoji="0" lang="en-US" sz="1800" b="0" i="0" u="none" strike="noStrike" kern="0" cap="none" spc="0" normalizeH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“S” dan huruf terakhirnya “a”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661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07623" y="1584434"/>
            <a:ext cx="11000754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mtClean="0"/>
              <a:t>           </a:t>
            </a:r>
            <a:r>
              <a:rPr lang="en-US" smtClean="0"/>
              <a:t>7. </a:t>
            </a:r>
            <a:r>
              <a:rPr lang="en-US" dirty="0" err="1"/>
              <a:t>Tampilkan</a:t>
            </a:r>
            <a:r>
              <a:rPr lang="en-US" dirty="0"/>
              <a:t> </a:t>
            </a:r>
            <a:r>
              <a:rPr lang="en-US" dirty="0" err="1"/>
              <a:t>nim</a:t>
            </a:r>
            <a:r>
              <a:rPr lang="en-US" dirty="0"/>
              <a:t>,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sex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‘W</a:t>
            </a:r>
            <a:r>
              <a:rPr lang="en-US"/>
              <a:t>’</a:t>
            </a:r>
            <a:r>
              <a:rPr lang="en-US" smtClean="0"/>
              <a:t>           </a:t>
            </a:r>
          </a:p>
          <a:p>
            <a:pPr algn="just"/>
            <a:endParaRPr lang="en-US" dirty="0" smtClean="0"/>
          </a:p>
          <a:p>
            <a:pPr algn="just"/>
            <a:r>
              <a:rPr lang="en-US" smtClean="0"/>
              <a:t>           </a:t>
            </a:r>
            <a:r>
              <a:rPr lang="en-US" smtClean="0"/>
              <a:t>8. </a:t>
            </a:r>
            <a:r>
              <a:rPr lang="en-US" smtClean="0"/>
              <a:t>Tampilkan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err="1"/>
              <a:t>tinggal</a:t>
            </a:r>
            <a:r>
              <a:rPr lang="en-US"/>
              <a:t> </a:t>
            </a:r>
            <a:r>
              <a:rPr lang="en-US" smtClean="0"/>
              <a:t>di kota </a:t>
            </a:r>
            <a:r>
              <a:rPr lang="en-US" dirty="0"/>
              <a:t>‘Semarang’ </a:t>
            </a:r>
            <a:r>
              <a:rPr lang="en-US" dirty="0" err="1"/>
              <a:t>atau</a:t>
            </a:r>
            <a:r>
              <a:rPr lang="en-US" dirty="0"/>
              <a:t> ‘Jakarta</a:t>
            </a:r>
            <a:r>
              <a:rPr lang="en-US"/>
              <a:t>’ </a:t>
            </a:r>
            <a:endParaRPr lang="en-US" smtClean="0"/>
          </a:p>
          <a:p>
            <a:pPr algn="just"/>
            <a:endParaRPr lang="en-US" dirty="0"/>
          </a:p>
          <a:p>
            <a:pPr algn="just"/>
            <a:r>
              <a:rPr lang="en-US" smtClean="0"/>
              <a:t>           </a:t>
            </a:r>
            <a:r>
              <a:rPr lang="en-US" smtClean="0"/>
              <a:t>9. </a:t>
            </a:r>
            <a:r>
              <a:rPr lang="en-US" dirty="0" err="1"/>
              <a:t>Gantilah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  </a:t>
            </a:r>
            <a:r>
              <a:rPr lang="en-US" dirty="0" err="1" smtClean="0"/>
              <a:t>mahasiswa</a:t>
            </a:r>
            <a:r>
              <a:rPr lang="en-US" dirty="0" smtClean="0"/>
              <a:t>   yang  </a:t>
            </a:r>
            <a:r>
              <a:rPr lang="en-US" dirty="0" err="1" smtClean="0"/>
              <a:t>nimnya</a:t>
            </a:r>
            <a:r>
              <a:rPr lang="en-US" dirty="0" smtClean="0"/>
              <a:t>  ‘</a:t>
            </a:r>
            <a:r>
              <a:rPr lang="en-US" dirty="0"/>
              <a:t>A21.2001.00003</a:t>
            </a:r>
            <a:r>
              <a:rPr lang="en-US" dirty="0" smtClean="0"/>
              <a:t>’  </a:t>
            </a:r>
            <a:r>
              <a:rPr lang="en-US" err="1"/>
              <a:t>menjadi</a:t>
            </a:r>
            <a:r>
              <a:rPr lang="en-US"/>
              <a:t> </a:t>
            </a:r>
            <a:r>
              <a:rPr lang="en-US" smtClean="0"/>
              <a:t>   </a:t>
            </a:r>
            <a:r>
              <a:rPr lang="en-US" dirty="0" smtClean="0"/>
              <a:t>‘</a:t>
            </a:r>
            <a:r>
              <a:rPr lang="en-US" dirty="0"/>
              <a:t>Lestari </a:t>
            </a:r>
            <a:r>
              <a:rPr lang="en-US" err="1" smtClean="0"/>
              <a:t>Handayani</a:t>
            </a:r>
            <a:r>
              <a:rPr lang="en-US" smtClean="0"/>
              <a:t>’</a:t>
            </a:r>
          </a:p>
          <a:p>
            <a:pPr algn="just"/>
            <a:endParaRPr lang="en-US" dirty="0" smtClean="0"/>
          </a:p>
          <a:p>
            <a:pPr algn="just"/>
            <a:r>
              <a:rPr lang="en-US"/>
              <a:t> </a:t>
            </a:r>
            <a:r>
              <a:rPr lang="en-US" smtClean="0"/>
              <a:t>          </a:t>
            </a:r>
            <a:r>
              <a:rPr lang="en-US" smtClean="0"/>
              <a:t>10. </a:t>
            </a:r>
            <a:r>
              <a:rPr lang="en-US" dirty="0" err="1" smtClean="0"/>
              <a:t>Gantilah</a:t>
            </a:r>
            <a:r>
              <a:rPr lang="en-US" dirty="0" smtClean="0"/>
              <a:t> </a:t>
            </a:r>
            <a:r>
              <a:rPr lang="en-US" dirty="0" err="1"/>
              <a:t>alamat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tanggal</a:t>
            </a:r>
            <a:r>
              <a:rPr lang="en-US" dirty="0"/>
              <a:t> </a:t>
            </a:r>
            <a:r>
              <a:rPr lang="en-US" dirty="0" err="1"/>
              <a:t>lahir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dirty="0" err="1"/>
              <a:t>nimnya</a:t>
            </a:r>
            <a:r>
              <a:rPr lang="en-US" dirty="0"/>
              <a:t> ‘A21.2001.00002</a:t>
            </a:r>
            <a:r>
              <a:rPr lang="en-US"/>
              <a:t>’ </a:t>
            </a:r>
            <a:r>
              <a:rPr lang="en-US" smtClean="0"/>
              <a:t>menjadi </a:t>
            </a:r>
            <a:r>
              <a:rPr lang="en-US" dirty="0"/>
              <a:t>‘Sari </a:t>
            </a:r>
            <a:r>
              <a:rPr lang="en-US" err="1"/>
              <a:t>Wijayanti</a:t>
            </a:r>
            <a:r>
              <a:rPr lang="en-US" smtClean="0"/>
              <a:t>’,</a:t>
            </a:r>
          </a:p>
          <a:p>
            <a:pPr algn="just"/>
            <a:r>
              <a:rPr lang="en-US" smtClean="0"/>
              <a:t>	 ’1977-10-17’</a:t>
            </a:r>
          </a:p>
          <a:p>
            <a:pPr algn="just"/>
            <a:endParaRPr lang="en-US" dirty="0" smtClean="0"/>
          </a:p>
          <a:p>
            <a:pPr algn="just"/>
            <a:r>
              <a:rPr lang="en-US"/>
              <a:t> </a:t>
            </a:r>
            <a:r>
              <a:rPr lang="en-US" smtClean="0"/>
              <a:t>        </a:t>
            </a:r>
            <a:r>
              <a:rPr lang="en-US" smtClean="0"/>
              <a:t>11. </a:t>
            </a:r>
            <a:r>
              <a:rPr lang="en-US" dirty="0" err="1" smtClean="0"/>
              <a:t>Hapuslah</a:t>
            </a:r>
            <a:r>
              <a:rPr lang="en-US" dirty="0" smtClean="0"/>
              <a:t> </a:t>
            </a:r>
            <a:r>
              <a:rPr lang="en-US" dirty="0"/>
              <a:t>record </a:t>
            </a:r>
            <a:r>
              <a:rPr lang="en-US" dirty="0" err="1"/>
              <a:t>mahasiswa</a:t>
            </a:r>
            <a:r>
              <a:rPr lang="en-US" dirty="0"/>
              <a:t> yang sex = ‘P’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agamanya</a:t>
            </a:r>
            <a:r>
              <a:rPr lang="en-US" dirty="0"/>
              <a:t> = ‘</a:t>
            </a:r>
            <a:r>
              <a:rPr lang="en-US" smtClean="0"/>
              <a:t>3’</a:t>
            </a:r>
          </a:p>
          <a:p>
            <a:pPr algn="just"/>
            <a:endParaRPr lang="en-US" dirty="0" smtClean="0"/>
          </a:p>
          <a:p>
            <a:pPr algn="just"/>
            <a:r>
              <a:rPr lang="en-US"/>
              <a:t> </a:t>
            </a:r>
            <a:r>
              <a:rPr lang="en-US" smtClean="0"/>
              <a:t>        </a:t>
            </a:r>
            <a:r>
              <a:rPr lang="en-US" smtClean="0"/>
              <a:t>12. </a:t>
            </a:r>
            <a:r>
              <a:rPr lang="en-US" dirty="0" err="1" smtClean="0"/>
              <a:t>Hapuslah</a:t>
            </a:r>
            <a:r>
              <a:rPr lang="en-US" dirty="0" smtClean="0"/>
              <a:t> </a:t>
            </a:r>
            <a:r>
              <a:rPr lang="en-US" dirty="0"/>
              <a:t>record-record </a:t>
            </a:r>
            <a:r>
              <a:rPr lang="en-US" dirty="0" err="1"/>
              <a:t>mahasiswa</a:t>
            </a:r>
            <a:r>
              <a:rPr lang="en-US" dirty="0"/>
              <a:t> yang </a:t>
            </a:r>
            <a:r>
              <a:rPr lang="en-US" err="1"/>
              <a:t>nimnya</a:t>
            </a:r>
            <a:r>
              <a:rPr lang="en-US"/>
              <a:t> </a:t>
            </a:r>
            <a:r>
              <a:rPr lang="en-US" smtClean="0"/>
              <a:t>antara </a:t>
            </a:r>
            <a:r>
              <a:rPr lang="en-US"/>
              <a:t>A21.2001.00100 </a:t>
            </a:r>
            <a:r>
              <a:rPr lang="en-US" smtClean="0"/>
              <a:t>  </a:t>
            </a:r>
            <a:r>
              <a:rPr lang="en-US" dirty="0" err="1" smtClean="0"/>
              <a:t>s.d</a:t>
            </a:r>
            <a:r>
              <a:rPr lang="en-US" dirty="0" smtClean="0"/>
              <a:t>    A21.2001.00300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="" xmlns:p14="http://schemas.microsoft.com/office/powerpoint/2010/main" val="200006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722" y="1011352"/>
            <a:ext cx="9744637" cy="809251"/>
          </a:xfrm>
        </p:spPr>
        <p:txBody>
          <a:bodyPr/>
          <a:lstStyle/>
          <a:p>
            <a:r>
              <a:rPr lang="en-US" smtClean="0"/>
              <a:t>Siapkan tabel mhs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1748" y="2045697"/>
            <a:ext cx="10511378" cy="1102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3247" y="3254421"/>
            <a:ext cx="7482296" cy="2983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38615" y="959981"/>
            <a:ext cx="1093507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Memasukkan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NULL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Apabila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bermaksud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tidak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mengisi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suatu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kita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dapat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memberikan nilai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NULL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kedalam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field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tersebut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671564" y="1567542"/>
            <a:ext cx="52003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MySQL&gt;Insert into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(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alamat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sex)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      values (‘A21.2001.02123’,’Andy’, NULL, ‘P’);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3423" y="2888523"/>
            <a:ext cx="10416131" cy="3367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161993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5592" y="814661"/>
            <a:ext cx="1074828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Mengubah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1" i="1" u="sng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1" i="1" u="sng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UPDATE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mengubah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terdapat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pada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tertentu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 pernyataan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syntax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sebagai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119629" y="1854465"/>
            <a:ext cx="9761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UPDATE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nama_tabel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SET kolom_1 = nilai_baru_1, kolom_2 = 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nilai_baru_2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, ….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[Where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kondisi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42530" y="2306174"/>
            <a:ext cx="79394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diubah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A21.2001.02123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menjadi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Andi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Azis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655593" y="2968022"/>
            <a:ext cx="74173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MySQL&gt;Update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set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‘Andi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Azis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 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‘A21.2001.02123’;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5533" y="3459752"/>
            <a:ext cx="10221141" cy="291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98206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75109" y="771029"/>
            <a:ext cx="110422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2 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Akan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diubah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nama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alamat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dan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kota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mahasiswa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yang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NIMnya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A21.2001.02123 menjadi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Andi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Achmad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, Jl. A.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Yani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20, Semarang.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67781" y="1694443"/>
            <a:ext cx="627396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MySQL&gt;Update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 set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nama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= ‘Andi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Achmad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’ 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alamat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=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            ‘Jl. A.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Yani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20’,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kota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=‘Semarang’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            Where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nim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= ‘A21.2001.02123’;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975" y="2775721"/>
            <a:ext cx="8987789" cy="172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8801" y="4673101"/>
            <a:ext cx="7402422" cy="174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0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37099" y="977917"/>
            <a:ext cx="594265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3 :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Akan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diubah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field sex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semua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mahasiswa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menjadi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NULL.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95556" y="1679620"/>
            <a:ext cx="381386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MySQL&gt;Update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 set sex = null;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239" y="2278245"/>
            <a:ext cx="9958115" cy="343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69308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01761" y="806753"/>
            <a:ext cx="978320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Menghapus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DELETE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Untuk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menghapus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record,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digunakan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pernyataan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DELETE, </a:t>
            </a:r>
            <a:r>
              <a:rPr kumimoji="0" lang="en-US" sz="1800" b="0" i="0" u="none" strike="noStrike" kern="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dengan</a:t>
            </a: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syntax sebagai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berikut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202355" y="1532385"/>
            <a:ext cx="46014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DELETE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nama_table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[WHERE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kondisi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];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40680" y="2005787"/>
            <a:ext cx="611904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dihapus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nimnya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A21.2001.02123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2998" y="2603525"/>
            <a:ext cx="562942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MySQL&gt;Delete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nim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‘A21.2001.02123’;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113" y="3146381"/>
            <a:ext cx="10126978" cy="176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052381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64055" y="821894"/>
            <a:ext cx="6237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2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dihapus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data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mahasiswa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yang sex = ‘P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40639" y="1481462"/>
            <a:ext cx="62376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MySQL&gt;Delete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Where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sex = ‘P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’;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50406" y="3315148"/>
            <a:ext cx="623760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Contoh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 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Akan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dihapus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semua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record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dari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tabel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mahsiswa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5359" y="3960166"/>
            <a:ext cx="6237606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MySQL&gt;Delete 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mhs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 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8938" y="1987868"/>
            <a:ext cx="8695508" cy="1028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928" y="4425859"/>
            <a:ext cx="8721769" cy="1282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9802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#2 template ppt materi online FIK</Template>
  <TotalTime>435</TotalTime>
  <Words>945</Words>
  <Application>Microsoft Office PowerPoint</Application>
  <PresentationFormat>Custom</PresentationFormat>
  <Paragraphs>149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1_Custom Design</vt:lpstr>
      <vt:lpstr>DML Data Manipulation Language</vt:lpstr>
      <vt:lpstr>Capaian Pembelajaran</vt:lpstr>
      <vt:lpstr>Siapkan tabel mhs</vt:lpstr>
      <vt:lpstr>Slide 4</vt:lpstr>
      <vt:lpstr>Slide 5</vt:lpstr>
      <vt:lpstr>Slide 6</vt:lpstr>
      <vt:lpstr>Slide 7</vt:lpstr>
      <vt:lpstr>Slide 8</vt:lpstr>
      <vt:lpstr>Slide 9</vt:lpstr>
      <vt:lpstr>Tambahkan data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Tambahan </vt:lpstr>
      <vt:lpstr>Praktikum Mandiri 5 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BASIS DATA DAN SISTEM DATA</dc:title>
  <dc:creator>Rama</dc:creator>
  <cp:lastModifiedBy>nt</cp:lastModifiedBy>
  <cp:revision>42</cp:revision>
  <dcterms:created xsi:type="dcterms:W3CDTF">2020-08-18T00:38:33Z</dcterms:created>
  <dcterms:modified xsi:type="dcterms:W3CDTF">2020-10-26T01:14:01Z</dcterms:modified>
</cp:coreProperties>
</file>