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36D7-B74A-4417-ACDF-0BDFB542C7C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AA02F2-5FC1-425A-A776-578ECE5A1780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2037521"/>
            <a:ext cx="8915399" cy="2262781"/>
          </a:xfrm>
        </p:spPr>
        <p:txBody>
          <a:bodyPr/>
          <a:lstStyle/>
          <a:p>
            <a:pPr algn="ctr"/>
            <a:r>
              <a:rPr lang="id-ID" sz="6600" b="1" dirty="0">
                <a:solidFill>
                  <a:schemeClr val="tx1"/>
                </a:solidFill>
                <a:latin typeface="Aeial"/>
              </a:rPr>
              <a:t>PENGEMBANGAN PESAN DAN MEDIA PROMKES</a:t>
            </a:r>
            <a:endParaRPr lang="id-ID" sz="6600" b="1" dirty="0">
              <a:solidFill>
                <a:schemeClr val="tx1"/>
              </a:solidFill>
              <a:latin typeface="Ae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6521"/>
            <a:ext cx="9602788" cy="4797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Tujuan Analisis Masalah Kesehatan: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masalah kesehatan yang ada, kemudian tentukan satu masalah prioritas yang akan diintervensi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penyebab masalah yang meliputi penyebab masalah yang bukan perilaku dan perilku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sifat masalah yang meliputi beratnya masalah, luasnya masalah, epidemiologii masalah serta perkembangan masalah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Menemukan dan mengenali faktor-faktor lain yang mempengaruhi terjadinya masalah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kebijakan politik, sosbud, ekonomi, dll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Menemukan dan mengenali klompok sasaran yang terkena masalah  demografi, sosial-ekonomi, faktor yang mempengaruhi perilaku (usia, pendidikan, budaya, adat istiadat, pendapatan serta pengembangan sikap dan perilaku yang berhubungan dengan masalah kesehatan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  <a:endParaRPr lang="id-ID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  <a:endParaRPr lang="id-ID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89212" y="1656522"/>
            <a:ext cx="9602788" cy="4890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meliputi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perilaku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Contoh: perilaku berkaitan dengan pencegahan malaria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		- Memasang kasa kawat di rumah untuk mencegah nyamuk masuk ke 			rumah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		- Menggunakan obat anti nyamuk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faktor yang melatarbelakangi perilaku sekarang. Misal adanya stigma, rumor, dll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Analisis masalah kesehatan yang berkaitan dengan tahap adopsi perilaku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pengetahuan, kesadaran, niat, tindakan, mempertahankan, advokasi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Analisis masalah kesehatan yang berkaitan dengan kebijakan dan sumberdaya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Masalah Kesehatan Dan Sasaran</a:t>
            </a:r>
            <a:endParaRPr lang="id-ID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89212" y="1656522"/>
            <a:ext cx="9602788" cy="4108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Analisis Target Sasaran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Sasaran Primer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yang terkena masalah kesehatan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Sekunder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Sasaran yang mempunyai postensi melakukan intervensi promosi kesehatan kepada sasaran primer (Toma, ormas, lader, TP.PKK, dll)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000" b="1" dirty="0">
                <a:latin typeface="Arial" panose="020B0604020202020204" pitchFamily="34" charset="0"/>
                <a:cs typeface="Arial" panose="020B0604020202020204" pitchFamily="34" charset="0"/>
              </a:rPr>
              <a:t>Sasaran Tersier</a:t>
            </a:r>
            <a:endParaRPr lang="id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Individu/kelompok yang mempunyai kwewnangan memberikan dukungan kebijakan maupun sumberdaya kegiatan promosi kesehatan (RT, RW, lurah, Kades, Vupati, Walikota)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Rancangan Pengembangan Media</a:t>
            </a:r>
            <a:endParaRPr lang="id-ID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284921" y="1855304"/>
            <a:ext cx="2782957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Menetukan tujuan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Right 8"/>
          <p:cNvSpPr/>
          <p:nvPr/>
        </p:nvSpPr>
        <p:spPr>
          <a:xfrm>
            <a:off x="3293165" y="202095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: Rounded Corners 9"/>
          <p:cNvSpPr/>
          <p:nvPr/>
        </p:nvSpPr>
        <p:spPr>
          <a:xfrm>
            <a:off x="4154556" y="1855304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Identifikasi segmentasi sasaran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Right 10"/>
          <p:cNvSpPr/>
          <p:nvPr/>
        </p:nvSpPr>
        <p:spPr>
          <a:xfrm>
            <a:off x="7798904" y="202095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: Rounded Corners 12"/>
          <p:cNvSpPr/>
          <p:nvPr/>
        </p:nvSpPr>
        <p:spPr>
          <a:xfrm>
            <a:off x="8660295" y="1855304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Kembangkan pesan-pesan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ow: Right 13"/>
          <p:cNvSpPr/>
          <p:nvPr/>
        </p:nvSpPr>
        <p:spPr>
          <a:xfrm rot="5400000">
            <a:off x="10051773" y="2852531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: Rounded Corners 14"/>
          <p:cNvSpPr/>
          <p:nvPr/>
        </p:nvSpPr>
        <p:spPr>
          <a:xfrm>
            <a:off x="8660295" y="3525079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Kembangkan media yang akan digunakan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rrow: Right 15"/>
          <p:cNvSpPr/>
          <p:nvPr/>
        </p:nvSpPr>
        <p:spPr>
          <a:xfrm rot="10800000">
            <a:off x="7871790" y="3690731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: Rounded Corners 16"/>
          <p:cNvSpPr/>
          <p:nvPr/>
        </p:nvSpPr>
        <p:spPr>
          <a:xfrm>
            <a:off x="4300328" y="3525079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 waktu dan dampak media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rrow: Right 17"/>
          <p:cNvSpPr/>
          <p:nvPr/>
        </p:nvSpPr>
        <p:spPr>
          <a:xfrm rot="10800000">
            <a:off x="3697357" y="3690731"/>
            <a:ext cx="450570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: Rounded Corners 18"/>
          <p:cNvSpPr/>
          <p:nvPr/>
        </p:nvSpPr>
        <p:spPr>
          <a:xfrm>
            <a:off x="125894" y="3538332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 interpesonal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row: Right 19"/>
          <p:cNvSpPr/>
          <p:nvPr/>
        </p:nvSpPr>
        <p:spPr>
          <a:xfrm rot="5400000">
            <a:off x="1433721" y="4574489"/>
            <a:ext cx="485356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: Rounded Corners 20"/>
          <p:cNvSpPr/>
          <p:nvPr/>
        </p:nvSpPr>
        <p:spPr>
          <a:xfrm>
            <a:off x="192156" y="5174982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 kegiatan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row: Right 21"/>
          <p:cNvSpPr/>
          <p:nvPr/>
        </p:nvSpPr>
        <p:spPr>
          <a:xfrm>
            <a:off x="3697356" y="5360506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: Rounded Corners 22"/>
          <p:cNvSpPr/>
          <p:nvPr/>
        </p:nvSpPr>
        <p:spPr>
          <a:xfrm>
            <a:off x="4419599" y="5174981"/>
            <a:ext cx="3419061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 anggaran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rrow: Right 23"/>
          <p:cNvSpPr/>
          <p:nvPr/>
        </p:nvSpPr>
        <p:spPr>
          <a:xfrm>
            <a:off x="7924799" y="5340633"/>
            <a:ext cx="636104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: Rounded Corners 24"/>
          <p:cNvSpPr/>
          <p:nvPr/>
        </p:nvSpPr>
        <p:spPr>
          <a:xfrm>
            <a:off x="8812695" y="5174980"/>
            <a:ext cx="3008244" cy="84813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Pengorganisasaian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5547"/>
            <a:ext cx="8915400" cy="43732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 Melakukan Ujicoba Media</a:t>
            </a:r>
            <a:endParaRPr lang="id-ID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rencana ujicoba 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tujuan, sasaran, metodologi, petugas pelaksana dan dana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Membuat instrumen uji coba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standarisasi petugas pelaksana uji coba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Melaksanakan kegiatan uji coba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analisa hasil uji coba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Merumuskan rekomendasi hasil uji coba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Untuk menyempurnakan  rancangan media. Setelah di ujicoba barulah media di produksi dan di distribusikan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 Pesan, Uji coba dan Produksi Media</a:t>
            </a:r>
            <a:endParaRPr lang="id-ID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 Pesan, Uji coba dan Produksi Media</a:t>
            </a:r>
            <a:endParaRPr lang="id-ID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89212" y="1815547"/>
            <a:ext cx="8915400" cy="437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Tolok Ukur uji coba media</a:t>
            </a:r>
            <a:endParaRPr lang="id-ID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Attraction (Menarik perhatian)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Comptehension (mudah dimengerti)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Acceptability (mudah diterima)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involvement (tertuju pada kelompok tertentu)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Persuasion (mampu mengajak/mempengaruhi)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Melakukan penyuluhan/promosi kesehatan dengan menggunakan media tersebut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Memantau pendistribusian media apakah sudah  sampai ke sasaran, apakah jumlahnya memadai, apakah mudah digunakan atau diakses oleh sasaran.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Melalui pemantauan juga dapat diperoleh informasi tentang hambatan dan permasalahan yang ada di lapangan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2" y="119269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 DAN PEMANTAUAN</a:t>
            </a:r>
            <a:endParaRPr lang="id-ID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374" y="1643269"/>
            <a:ext cx="9225238" cy="4956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 – langkah evaluasi</a:t>
            </a:r>
            <a:endParaRPr lang="id-ID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rencana evaluasi </a:t>
            </a: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tujuan, sasaran, metodologi, petugas pelaksana dan dana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Membuat instrumen evaluasi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standarisasi petugas pelaksana evaluasi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Melaksanakan kegiatan evaluasi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Melakukan analisa hasil evaluasi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Merumuskan rekomendasi hasil evaluasi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Evaluasi untuk memperoleh informasi tentang hasil/out-put dan dampak kegiatan promkes dengan menggunakan media yang telah di distribusikan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Hasil evaluasi digunakan sebagai bahan untuk melakukan kegiatan rancang ulang media promkes yang lebih sesuai lagi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2" y="119269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DAN RANCANG ULANG</a:t>
            </a:r>
            <a:endParaRPr lang="id-ID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2788555"/>
            <a:ext cx="8911687" cy="1280890"/>
          </a:xfrm>
        </p:spPr>
        <p:txBody>
          <a:bodyPr anchor="ctr">
            <a:noAutofit/>
          </a:bodyPr>
          <a:lstStyle/>
          <a:p>
            <a:pPr algn="ctr"/>
            <a:r>
              <a:rPr lang="id-ID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Discuss</a:t>
            </a:r>
            <a:endParaRPr lang="id-ID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/>
          <p:cNvSpPr/>
          <p:nvPr/>
        </p:nvSpPr>
        <p:spPr>
          <a:xfrm>
            <a:off x="3684104" y="675861"/>
            <a:ext cx="4823791" cy="1497496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endParaRPr lang="id-ID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2266121" y="2905539"/>
            <a:ext cx="7659757" cy="1497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Sebuah alat yang digunakan sebagai saluran (channel) untuk menyampaikan pesan (message) atau informasi dari suatu sumber (resource) kepada penerimanya (receiver)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/>
          <p:cNvSpPr/>
          <p:nvPr/>
        </p:nvSpPr>
        <p:spPr>
          <a:xfrm>
            <a:off x="2809460" y="874644"/>
            <a:ext cx="6573079" cy="1497496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PENYULUHAN 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2054086" y="2865783"/>
            <a:ext cx="8083826" cy="20772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 sarana atau upaya untuk menyampaikan pesan atau informasi oleh komunikator kepada komunikan dengan tujuan agar komunikan meningkat pengetahuannya, sikap dan perilaku tentang hidup bersih dan sehat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PENGGUNAAN MEDIA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3048000" y="1630017"/>
            <a:ext cx="7938052" cy="80838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Mempermudah pengertian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3048000" y="2620617"/>
            <a:ext cx="7938052" cy="8083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 mudah diingat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3048000" y="3611218"/>
            <a:ext cx="7938052" cy="8083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Memperjelas informasi, prosedur, fakta, dll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3048000" y="4601819"/>
            <a:ext cx="7938052" cy="8083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Mengurangi komuikasi yang verbalistik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3048000" y="5592420"/>
            <a:ext cx="7938052" cy="80838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Membangkitkan minat dan perhatian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PENGGUNAAN MEDIA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3047999" y="1630017"/>
            <a:ext cx="8812696" cy="8083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Menghindari kesalahan persepsi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3048000" y="2620617"/>
            <a:ext cx="8812696" cy="8083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Menampilkan obyek yang tidak dapat dilihat mata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3048000" y="3611217"/>
            <a:ext cx="8812696" cy="80838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Menyampaikan pesat untuk orang banyak dalam waktu singkat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3094382" y="4601817"/>
            <a:ext cx="8812696" cy="8083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Memperlancar proses komunikasi</a:t>
            </a:r>
            <a:endParaRPr lang="id-ID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3094382" y="5592417"/>
            <a:ext cx="8812696" cy="8083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 pengetahuan, membangun kesadaran dan keyakinan serta kemampuan melakukan pesan yang disampaikan</a:t>
            </a:r>
            <a:endParaRPr lang="id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7457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 Promosi Kesehatan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Advokasi: fact sheet, leaflet, bahan presentasi,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bina-suasana: siaran radio, siaran televisi, koran, majalah, selebaran, buku, bulletin, papan pengumuman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gerakan pemberdayaan masy : brosur, spanduk, poster, film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MEDIA PROMKES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MEDIA PROMKES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9212" y="1974574"/>
            <a:ext cx="8915400" cy="4439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Bentuk Media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grafis/cetak: poster, leaflet, stiker, flashcard, flipchart, buku, brosur, spanduk, majalah, bulletin, surat kabar, billboard, umbul-umbul,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audio: spot radio, jingle, drama, kuis, dialog interaktif yang melibatkan pendengar radio,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audio visual: spot televisi, film, sinetron, variety show, infotainment,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tradisional: Kesenian rakyat, wayang, campursari, tarian rakyat,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Media melalui internet: Broadcast message, website, blog,  youtube,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202" y="1789042"/>
            <a:ext cx="9496771" cy="4962941"/>
          </a:xfrm>
        </p:spPr>
        <p:txBody>
          <a:bodyPr>
            <a:normAutofit fontScale="92500" lnSpcReduction="20000"/>
          </a:bodyPr>
          <a:lstStyle/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Meningkatkan pengetahuan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poster, leaflet, brosur, spanduk, majalah, koran bulletin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Meningkatkan kesadaran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film, ulartangga, kartu jodoh, contoh produk,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Meningkatkan keterampilan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Model, pantoom, alat peraga demonstrasi,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Meningkatkan citra/image (above the line)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sinetron, film, radio spot, iklan koran, artikel, billboard,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Mendukung pertemuan kelompok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flipchart, poster instruksional, film instruksional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d-ID" sz="2400" b="1" dirty="0">
                <a:latin typeface="Arial" panose="020B0604020202020204" pitchFamily="34" charset="0"/>
                <a:cs typeface="Arial" panose="020B0604020202020204" pitchFamily="34" charset="0"/>
              </a:rPr>
              <a:t>Mendukung komunikasi interpersonal dan konseling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flipchart, model, leaflet, dll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9461" y="106017"/>
            <a:ext cx="9382538" cy="10601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KEGUNAAN MEDIA</a:t>
            </a:r>
            <a:endParaRPr lang="id-ID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31165" y="1"/>
            <a:ext cx="966083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5887</Words>
  <Application>WPS Presentation</Application>
  <PresentationFormat>Widescreen</PresentationFormat>
  <Paragraphs>160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SimSun</vt:lpstr>
      <vt:lpstr>Wingdings</vt:lpstr>
      <vt:lpstr>Wingdings 3</vt:lpstr>
      <vt:lpstr>Arial</vt:lpstr>
      <vt:lpstr>Aeial</vt:lpstr>
      <vt:lpstr>Segoe Print</vt:lpstr>
      <vt:lpstr>Microsoft YaHei</vt:lpstr>
      <vt:lpstr>Arial Unicode MS</vt:lpstr>
      <vt:lpstr>Century Gothic</vt:lpstr>
      <vt:lpstr>Calibri</vt:lpstr>
      <vt:lpstr>Wisp</vt:lpstr>
      <vt:lpstr>PENGEMBANGAN PESAN DAN MEDIA PROMKES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Discuss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PESAN DAN MEDIA PROMKES</dc:title>
  <dc:creator>acer</dc:creator>
  <cp:lastModifiedBy>Asus</cp:lastModifiedBy>
  <cp:revision>16</cp:revision>
  <dcterms:created xsi:type="dcterms:W3CDTF">2020-03-25T00:15:00Z</dcterms:created>
  <dcterms:modified xsi:type="dcterms:W3CDTF">2020-03-26T04:32:17Z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