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8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3" r:id="rId17"/>
    <p:sldId id="284" r:id="rId18"/>
    <p:sldId id="285" r:id="rId19"/>
    <p:sldId id="280" r:id="rId20"/>
    <p:sldId id="282" r:id="rId21"/>
    <p:sldId id="261" r:id="rId2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0" autoAdjust="0"/>
    <p:restoredTop sz="87621" autoAdjust="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4/3/2017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57745-76E1-49DC-A3CA-001DB7C56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E1A7D1C-0171-4F29-A14A-3EC974458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4/3/2017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143000" y="2343150"/>
            <a:ext cx="7696200" cy="2038350"/>
          </a:xfrm>
        </p:spPr>
        <p:txBody>
          <a:bodyPr/>
          <a:lstStyle>
            <a:extLst/>
          </a:lstStyle>
          <a:p>
            <a:r>
              <a:rPr lang="en-US" dirty="0" smtClean="0"/>
              <a:t>MENYUSUN KUESIONER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Likert</a:t>
            </a:r>
            <a:endParaRPr lang="en-US" dirty="0"/>
          </a:p>
          <a:p>
            <a:pPr marL="609600" indent="-609600" algn="just">
              <a:buFontTx/>
              <a:buAutoNum type="arabicPeriod"/>
            </a:pP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Guttman</a:t>
            </a:r>
            <a:endParaRPr lang="en-US" dirty="0"/>
          </a:p>
          <a:p>
            <a:pPr marL="609600" indent="-609600" algn="just">
              <a:buFontTx/>
              <a:buAutoNum type="arabicPeriod"/>
            </a:pPr>
            <a:r>
              <a:rPr lang="en-US" dirty="0"/>
              <a:t>Semantic </a:t>
            </a:r>
            <a:r>
              <a:rPr lang="en-US" dirty="0" err="1"/>
              <a:t>Defferensial</a:t>
            </a:r>
            <a:endParaRPr lang="en-US" dirty="0"/>
          </a:p>
          <a:p>
            <a:pPr marL="609600" indent="-609600" algn="just">
              <a:buFontTx/>
              <a:buAutoNum type="arabicPeriod"/>
            </a:pPr>
            <a:r>
              <a:rPr lang="en-US" dirty="0"/>
              <a:t>Rating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356235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 smtClean="0"/>
              <a:t>Likert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endParaRPr lang="en-US" dirty="0"/>
          </a:p>
          <a:p>
            <a:pPr marL="403225" indent="-403225" algn="just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likert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dijabarkan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.</a:t>
            </a:r>
          </a:p>
          <a:p>
            <a:pPr marL="403225" indent="-403225" algn="just"/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item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likert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gradasi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yang </a:t>
            </a:r>
            <a:r>
              <a:rPr lang="en-US" dirty="0" err="1"/>
              <a:t>negatif</a:t>
            </a:r>
            <a:r>
              <a:rPr lang="en-US" dirty="0"/>
              <a:t>.</a:t>
            </a:r>
          </a:p>
          <a:p>
            <a:pPr marL="403225" indent="-403225" algn="just"/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likert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checklist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71550"/>
            <a:ext cx="8153400" cy="685800"/>
          </a:xfrm>
        </p:spPr>
        <p:txBody>
          <a:bodyPr/>
          <a:lstStyle/>
          <a:p>
            <a:pPr marL="609600" indent="-609600" algn="just">
              <a:buFontTx/>
              <a:buAutoNum type="alphaLcPeriod"/>
            </a:pP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i="1" dirty="0"/>
              <a:t>checklists </a:t>
            </a:r>
            <a:r>
              <a:rPr lang="en-US" sz="2800" dirty="0"/>
              <a:t>	</a:t>
            </a:r>
          </a:p>
        </p:txBody>
      </p:sp>
      <p:graphicFrame>
        <p:nvGraphicFramePr>
          <p:cNvPr id="7257" name="Group 89"/>
          <p:cNvGraphicFramePr>
            <a:graphicFrameLocks noGrp="1"/>
          </p:cNvGraphicFramePr>
          <p:nvPr>
            <p:ph sz="half" idx="2"/>
          </p:nvPr>
        </p:nvGraphicFramePr>
        <p:xfrm>
          <a:off x="1143000" y="1657350"/>
          <a:ext cx="7086600" cy="2320290"/>
        </p:xfrm>
        <a:graphic>
          <a:graphicData uri="http://schemas.openxmlformats.org/drawingml/2006/table">
            <a:tbl>
              <a:tblPr/>
              <a:tblGrid>
                <a:gridCol w="3124200"/>
                <a:gridCol w="741363"/>
                <a:gridCol w="715962"/>
                <a:gridCol w="858838"/>
                <a:gridCol w="787400"/>
                <a:gridCol w="858837"/>
              </a:tblGrid>
              <a:tr h="514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Pertanyaan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Jawaban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 kerja baru akan segera diterapkan di perusahaan anda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49"/>
            <a:ext cx="8229600" cy="3242073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None/>
            </a:pPr>
            <a:r>
              <a:rPr lang="en-US" dirty="0"/>
              <a:t>SS =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 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  5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ST = </a:t>
            </a:r>
            <a:r>
              <a:rPr lang="en-US" dirty="0" err="1"/>
              <a:t>Setuju</a:t>
            </a:r>
            <a:r>
              <a:rPr lang="en-US" dirty="0"/>
              <a:t>		 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  4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RG = Ragu –</a:t>
            </a:r>
            <a:r>
              <a:rPr lang="en-US" dirty="0" err="1"/>
              <a:t>ragu</a:t>
            </a:r>
            <a:r>
              <a:rPr lang="en-US" dirty="0"/>
              <a:t>	 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  3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TS =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	 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  2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STS =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 1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</a:t>
            </a:r>
          </a:p>
          <a:p>
            <a:pPr marL="609600" indent="-609600" algn="just">
              <a:buFontTx/>
              <a:buNone/>
            </a:pPr>
            <a:endParaRPr lang="en-US" dirty="0"/>
          </a:p>
          <a:p>
            <a:pPr marL="609600" indent="-609600" algn="just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 fontScale="85000" lnSpcReduction="20000"/>
          </a:bodyPr>
          <a:lstStyle/>
          <a:p>
            <a:pPr marL="609600" indent="-609600" algn="just">
              <a:buFontTx/>
              <a:buNone/>
            </a:pPr>
            <a:r>
              <a:rPr lang="en-US" dirty="0"/>
              <a:t>b.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?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a.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b.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c. Ragu – </a:t>
            </a:r>
            <a:r>
              <a:rPr lang="en-US" dirty="0" err="1"/>
              <a:t>ragu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d. </a:t>
            </a:r>
            <a:r>
              <a:rPr lang="en-US" dirty="0" err="1"/>
              <a:t>Setuju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e.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49"/>
            <a:ext cx="8229600" cy="3242073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None/>
            </a:pPr>
            <a:r>
              <a:rPr lang="en-US" dirty="0"/>
              <a:t>Semantic </a:t>
            </a:r>
            <a:r>
              <a:rPr lang="en-US" dirty="0" err="1"/>
              <a:t>Defferensial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kontinum</a:t>
            </a:r>
            <a:r>
              <a:rPr lang="en-US" dirty="0"/>
              <a:t>.</a:t>
            </a:r>
          </a:p>
          <a:p>
            <a:pPr marL="609600" indent="-609600" algn="just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deferential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0" t="45573" r="28551" b="14844"/>
          <a:stretch>
            <a:fillRect/>
          </a:stretch>
        </p:blipFill>
        <p:spPr bwMode="auto">
          <a:xfrm>
            <a:off x="457200" y="1428750"/>
            <a:ext cx="87148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buFontTx/>
              <a:buNone/>
            </a:pPr>
            <a:r>
              <a:rPr lang="en-US" dirty="0" smtClean="0"/>
              <a:t>Rating Scale</a:t>
            </a:r>
          </a:p>
          <a:p>
            <a:pPr marL="609600" indent="-609600" algn="just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ditafsirkan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rating </a:t>
            </a:r>
            <a:r>
              <a:rPr lang="en-US" dirty="0" err="1" smtClean="0"/>
              <a:t>deskriptif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813" t="27083" r="32064" b="14583"/>
          <a:stretch>
            <a:fillRect/>
          </a:stretch>
        </p:blipFill>
        <p:spPr bwMode="auto">
          <a:xfrm>
            <a:off x="838200" y="1259868"/>
            <a:ext cx="6172200" cy="38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/>
              <a:t>MACAM – MACAM SKALA PENGUKURAN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 marL="609600" indent="-609600" algn="just">
              <a:buFontTx/>
              <a:buNone/>
            </a:pP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Guttman</a:t>
            </a:r>
            <a:endParaRPr lang="en-US" dirty="0"/>
          </a:p>
          <a:p>
            <a:pPr marL="609600" indent="-609600" algn="just">
              <a:buFontTx/>
              <a:buNone/>
            </a:pPr>
            <a:r>
              <a:rPr lang="en-US" dirty="0"/>
              <a:t>	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tegas</a:t>
            </a:r>
            <a:r>
              <a:rPr lang="en-US" dirty="0"/>
              <a:t> , </a:t>
            </a:r>
            <a:r>
              <a:rPr lang="en-US" dirty="0" err="1"/>
              <a:t>yaitu</a:t>
            </a:r>
            <a:r>
              <a:rPr lang="en-US" dirty="0"/>
              <a:t> “ </a:t>
            </a:r>
            <a:r>
              <a:rPr lang="en-US" dirty="0" err="1"/>
              <a:t>ya-tidak</a:t>
            </a:r>
            <a:r>
              <a:rPr lang="en-US" dirty="0"/>
              <a:t>” ; “ </a:t>
            </a:r>
            <a:r>
              <a:rPr lang="en-US" dirty="0" err="1"/>
              <a:t>benar-salah</a:t>
            </a:r>
            <a:r>
              <a:rPr lang="en-US" dirty="0"/>
              <a:t>”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pPr marL="609600" indent="-609600" algn="just">
              <a:buFontTx/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1.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   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	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menjabat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  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    </a:t>
            </a:r>
            <a:r>
              <a:rPr lang="en-US" dirty="0" err="1"/>
              <a:t>ini</a:t>
            </a:r>
            <a:r>
              <a:rPr lang="en-US" dirty="0"/>
              <a:t> ?</a:t>
            </a:r>
          </a:p>
          <a:p>
            <a:pPr marL="609600" indent="-609600" algn="just">
              <a:buFontTx/>
              <a:buNone/>
            </a:pPr>
            <a:r>
              <a:rPr lang="en-US" dirty="0"/>
              <a:t>		a. </a:t>
            </a:r>
            <a:r>
              <a:rPr lang="en-US" dirty="0" err="1"/>
              <a:t>Setuju</a:t>
            </a:r>
            <a:r>
              <a:rPr lang="en-US" dirty="0"/>
              <a:t>         b.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US" dirty="0"/>
          </a:p>
          <a:p>
            <a:pPr marL="609600" indent="-609600" algn="just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/>
              <a:t>Kuesioner</a:t>
            </a:r>
            <a:r>
              <a:rPr lang="en-US" sz="4400" b="1" dirty="0" smtClean="0"/>
              <a:t> (Questionnaire)</a:t>
            </a:r>
            <a:r>
              <a:rPr lang="en-US" sz="4400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/</a:t>
            </a:r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pengumpulan</a:t>
            </a:r>
            <a:r>
              <a:rPr lang="en-US" sz="3200" dirty="0" smtClean="0"/>
              <a:t> data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mengajukan</a:t>
            </a:r>
            <a:r>
              <a:rPr lang="en-US" sz="3200" dirty="0" smtClean="0"/>
              <a:t> </a:t>
            </a:r>
            <a:r>
              <a:rPr lang="en-US" sz="3200" dirty="0" err="1" smtClean="0"/>
              <a:t>seperangkat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pertanyaan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tertulis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responden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dijawabnya</a:t>
            </a:r>
            <a:r>
              <a:rPr lang="en-US" sz="32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056" t="34115" r="29722" b="12760"/>
          <a:stretch>
            <a:fillRect/>
          </a:stretch>
        </p:blipFill>
        <p:spPr bwMode="auto">
          <a:xfrm>
            <a:off x="609600" y="1257300"/>
            <a:ext cx="731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d-ID" dirty="0" smtClean="0"/>
              <a:t>Buat Kuesioner sesuai dengan Variabel Penelitian !</a:t>
            </a:r>
            <a:endParaRPr lang="en-US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280" b="1628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Manfaat</a:t>
            </a:r>
            <a:r>
              <a:rPr lang="en-US" sz="4400" b="1" dirty="0" smtClean="0"/>
              <a:t>/</a:t>
            </a:r>
            <a:r>
              <a:rPr lang="en-US" sz="4400" b="1" dirty="0" err="1" smtClean="0"/>
              <a:t>Kegunaan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Kuesioner</a:t>
            </a:r>
            <a:r>
              <a:rPr lang="en-US" sz="4400" b="1" dirty="0" smtClean="0"/>
              <a:t>:</a:t>
            </a:r>
            <a:r>
              <a:rPr lang="en-US" sz="44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ClrTx/>
              <a:buSzPct val="90000"/>
              <a:buFont typeface="+mj-lt"/>
              <a:buAutoNum type="arabicPeriod"/>
            </a:pP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petugas</a:t>
            </a:r>
            <a:r>
              <a:rPr lang="en-US" sz="2800" dirty="0" smtClean="0"/>
              <a:t> </a:t>
            </a:r>
            <a:r>
              <a:rPr lang="en-US" sz="2800" dirty="0" err="1" smtClean="0"/>
              <a:t>lapangan</a:t>
            </a:r>
            <a:r>
              <a:rPr lang="en-US" sz="2800" dirty="0" smtClean="0"/>
              <a:t> (interviewer)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pengumpulan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hal-hal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ditanyakan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responden</a:t>
            </a:r>
            <a:r>
              <a:rPr lang="en-US" sz="2800" dirty="0" smtClean="0"/>
              <a:t>; </a:t>
            </a:r>
          </a:p>
          <a:p>
            <a:pPr marL="514350" indent="-514350">
              <a:lnSpc>
                <a:spcPct val="80000"/>
              </a:lnSpc>
              <a:buClrTx/>
              <a:buSzPct val="90000"/>
              <a:buFont typeface="+mj-lt"/>
              <a:buAutoNum type="arabicPeriod"/>
            </a:pPr>
            <a:r>
              <a:rPr lang="en-US" sz="2800" dirty="0" err="1" smtClean="0"/>
              <a:t>petugas</a:t>
            </a:r>
            <a:r>
              <a:rPr lang="en-US" sz="2800" dirty="0" smtClean="0"/>
              <a:t> </a:t>
            </a:r>
            <a:r>
              <a:rPr lang="en-US" sz="2800" dirty="0" err="1" smtClean="0"/>
              <a:t>lapangan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sistematis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berurutan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mengajukan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; </a:t>
            </a:r>
          </a:p>
          <a:p>
            <a:pPr marL="514350" indent="-514350">
              <a:lnSpc>
                <a:spcPct val="80000"/>
              </a:lnSpc>
              <a:buClrTx/>
              <a:buSzPct val="90000"/>
              <a:buFont typeface="+mj-lt"/>
              <a:buAutoNum type="arabicPeriod"/>
            </a:pPr>
            <a:r>
              <a:rPr lang="en-US" sz="2800" dirty="0" err="1" smtClean="0"/>
              <a:t>pertanyaan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diajukan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responden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petugas</a:t>
            </a:r>
            <a:r>
              <a:rPr lang="en-US" sz="2800" dirty="0" smtClean="0"/>
              <a:t> </a:t>
            </a:r>
            <a:r>
              <a:rPr lang="en-US" sz="2800" dirty="0" err="1" smtClean="0"/>
              <a:t>lapangan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diseragamkan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data yang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diperbandingkan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Prinsip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Penyusunan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Kuesioner</a:t>
            </a:r>
            <a:r>
              <a:rPr lang="en-US" sz="4400" dirty="0" smtClean="0"/>
              <a:t>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Kuesioner</a:t>
            </a: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Pengukuran</a:t>
            </a:r>
            <a:r>
              <a:rPr lang="en-US" sz="32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Penampilan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Fisik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 smtClean="0"/>
              <a:t>Prinsip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Penulisan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Kuesioner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Isi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Bahasa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Tipe</a:t>
            </a:r>
            <a:r>
              <a:rPr lang="en-US" sz="2800" dirty="0" smtClean="0"/>
              <a:t> /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 : </a:t>
            </a:r>
            <a:r>
              <a:rPr lang="en-US" sz="2800" dirty="0" err="1" smtClean="0"/>
              <a:t>terbuka</a:t>
            </a:r>
            <a:r>
              <a:rPr lang="en-US" sz="2800" dirty="0" smtClean="0"/>
              <a:t>/</a:t>
            </a:r>
            <a:r>
              <a:rPr lang="en-US" sz="2800" dirty="0" err="1" smtClean="0"/>
              <a:t>tertutup</a:t>
            </a:r>
            <a:r>
              <a:rPr lang="en-US" sz="2800" dirty="0" smtClean="0"/>
              <a:t>,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/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;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mendua</a:t>
            </a:r>
            <a:r>
              <a:rPr lang="en-US" sz="2800" dirty="0" smtClean="0"/>
              <a:t> (double barreled questions);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menggiring</a:t>
            </a:r>
            <a:r>
              <a:rPr lang="en-US" sz="2800" dirty="0" smtClean="0"/>
              <a:t> </a:t>
            </a:r>
            <a:r>
              <a:rPr lang="en-US" sz="2800" dirty="0" err="1" smtClean="0"/>
              <a:t>responden</a:t>
            </a:r>
            <a:r>
              <a:rPr lang="en-US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hal-hal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lupa</a:t>
            </a:r>
            <a:r>
              <a:rPr lang="en-US" sz="28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berbelit</a:t>
            </a:r>
            <a:r>
              <a:rPr lang="en-US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Urutan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sulit</a:t>
            </a:r>
            <a:r>
              <a:rPr lang="en-US" sz="28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skala</a:t>
            </a:r>
            <a:r>
              <a:rPr lang="en-US" sz="2800" dirty="0" smtClean="0"/>
              <a:t> yang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: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rating scale (graphic rating scales,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itemized rating scale, comparative rating scale);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attitude scale (</a:t>
            </a:r>
            <a:r>
              <a:rPr lang="en-US" sz="2500" dirty="0" err="1" smtClean="0"/>
              <a:t>likert</a:t>
            </a:r>
            <a:r>
              <a:rPr lang="en-US" sz="2500" dirty="0" smtClean="0"/>
              <a:t> scale, semantic differential).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 smtClean="0"/>
              <a:t>Prinsip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Pengukuran</a:t>
            </a:r>
            <a:r>
              <a:rPr lang="en-US" sz="4400" b="1" dirty="0" smtClean="0"/>
              <a:t> </a:t>
            </a:r>
            <a:r>
              <a:rPr lang="en-US" sz="4400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</a:t>
            </a:r>
            <a:r>
              <a:rPr lang="en-US" sz="3200" dirty="0" smtClean="0"/>
              <a:t> </a:t>
            </a:r>
            <a:r>
              <a:rPr lang="en-US" sz="3200" dirty="0" err="1" smtClean="0"/>
              <a:t>kuesioner</a:t>
            </a:r>
            <a:r>
              <a:rPr lang="en-US" sz="3200" dirty="0" smtClean="0"/>
              <a:t>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responden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diuji</a:t>
            </a:r>
            <a:r>
              <a:rPr lang="en-US" sz="3200" dirty="0" smtClean="0"/>
              <a:t> </a:t>
            </a:r>
            <a:r>
              <a:rPr lang="en-US" sz="3200" dirty="0" err="1" smtClean="0"/>
              <a:t>validitas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reliabilitasnya</a:t>
            </a:r>
            <a:r>
              <a:rPr lang="en-US" sz="3200" dirty="0" smtClean="0"/>
              <a:t> </a:t>
            </a:r>
            <a:r>
              <a:rPr lang="en-US" sz="3200" dirty="0" err="1" smtClean="0"/>
              <a:t>terlebih</a:t>
            </a:r>
            <a:r>
              <a:rPr lang="en-US" sz="3200" dirty="0" smtClean="0"/>
              <a:t> </a:t>
            </a:r>
            <a:r>
              <a:rPr lang="en-US" sz="3200" dirty="0" err="1" smtClean="0"/>
              <a:t>dulu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 smtClean="0"/>
              <a:t>Prinsip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Penampilan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Fisik</a:t>
            </a:r>
            <a:r>
              <a:rPr lang="en-US" sz="4400" b="1" dirty="0" smtClean="0"/>
              <a:t> </a:t>
            </a:r>
            <a:r>
              <a:rPr lang="en-US" sz="4400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/>
              <a:t>Kuesioner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didesain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menarik</a:t>
            </a:r>
            <a:r>
              <a:rPr lang="en-US" sz="2800" dirty="0" smtClean="0"/>
              <a:t> agar </a:t>
            </a:r>
            <a:r>
              <a:rPr lang="en-US" sz="2800" dirty="0" err="1" smtClean="0"/>
              <a:t>responden</a:t>
            </a:r>
            <a:r>
              <a:rPr lang="en-US" sz="2800" dirty="0" smtClean="0"/>
              <a:t> </a:t>
            </a:r>
            <a:r>
              <a:rPr lang="en-US" sz="2800" dirty="0" err="1" smtClean="0"/>
              <a:t>senang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serius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/</a:t>
            </a:r>
            <a:r>
              <a:rPr lang="en-US" sz="2800" dirty="0" err="1" smtClean="0"/>
              <a:t>mengisinya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r>
              <a:rPr lang="id-ID" sz="2800" dirty="0" smtClean="0"/>
              <a:t>Kuesioner memudahkan untuk input data dan analisis (terkait dengan coding jawaban)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1" t="42969" r="29722" b="14221"/>
          <a:stretch>
            <a:fillRect/>
          </a:stretch>
        </p:blipFill>
        <p:spPr bwMode="auto">
          <a:xfrm>
            <a:off x="381000" y="1352550"/>
            <a:ext cx="876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/>
          <a:lstStyle/>
          <a:p>
            <a:r>
              <a:rPr lang="en-US" sz="3200" dirty="0"/>
              <a:t>MACAM – MACAM SKALA PENGUKURAN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49"/>
            <a:ext cx="8229600" cy="3242073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pendeknya</a:t>
            </a:r>
            <a:r>
              <a:rPr lang="en-US" dirty="0"/>
              <a:t> interval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.</a:t>
            </a:r>
          </a:p>
          <a:p>
            <a:pPr algn="just">
              <a:buFontTx/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reabilitas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458</Words>
  <Application>Microsoft Office PowerPoint</Application>
  <PresentationFormat>On-screen Show (16:9)</PresentationFormat>
  <Paragraphs>89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WidescreenPresentation</vt:lpstr>
      <vt:lpstr>MENYUSUN KUESIONER</vt:lpstr>
      <vt:lpstr>Kuesioner (Questionnaire)  </vt:lpstr>
      <vt:lpstr>Manfaat/Kegunaan Kuesioner: </vt:lpstr>
      <vt:lpstr>Prinsip Penyusunan Kuesioner : </vt:lpstr>
      <vt:lpstr>Prinsip Penulisan Kuesioner</vt:lpstr>
      <vt:lpstr>Prinsip Pengukuran : </vt:lpstr>
      <vt:lpstr>Prinsip Penampilan Fisik : </vt:lpstr>
      <vt:lpstr>Pertanyaan Fakta</vt:lpstr>
      <vt:lpstr>MACAM – MACAM SKALA PENGUKURAN</vt:lpstr>
      <vt:lpstr>MACAM – MACAM SKALA PENGUKURAN</vt:lpstr>
      <vt:lpstr>MACAM – MACAM SKALA PENGUKURAN</vt:lpstr>
      <vt:lpstr>MACAM – MACAM SKALA PENGUKURAN</vt:lpstr>
      <vt:lpstr>MACAM – MACAM SKALA PENGUKURAN</vt:lpstr>
      <vt:lpstr>MACAM – MACAM SKALA PENGUKURAN</vt:lpstr>
      <vt:lpstr>MACAM – MACAM SKALA PENGUKURAN</vt:lpstr>
      <vt:lpstr>Contoh semantik deferential</vt:lpstr>
      <vt:lpstr>Slide 17</vt:lpstr>
      <vt:lpstr>Contoh skala rating deskriptif</vt:lpstr>
      <vt:lpstr>MACAM – MACAM SKALA PENGUKURAN</vt:lpstr>
      <vt:lpstr>Contoh</vt:lpstr>
      <vt:lpstr>Buat Kuesioner sesuai dengan Variabel Penelitian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2016-05-14T06:32:54Z</dcterms:created>
  <dcterms:modified xsi:type="dcterms:W3CDTF">2017-04-03T07:04:08Z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