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266467-6CB9-4F8A-8562-B2641BD3730B}" type="datetimeFigureOut">
              <a:rPr lang="en-US" smtClean="0"/>
              <a:pPr/>
              <a:t>4/11/2017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548FEC-D3E0-45EA-BDC1-708C25108F0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0FDBC986-C5F4-4786-8144-B5321EFCB46E}" type="slidenum">
              <a:rPr lang="en-US" smtClean="0"/>
              <a:pPr/>
              <a:t>11</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548FEC-D3E0-45EA-BDC1-708C25108F04}"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Upsize the font</a:t>
            </a:r>
            <a:endParaRPr lang="en-US" dirty="0"/>
          </a:p>
        </p:txBody>
      </p:sp>
      <p:sp>
        <p:nvSpPr>
          <p:cNvPr id="4" name="Slide Number Placeholder 3"/>
          <p:cNvSpPr>
            <a:spLocks noGrp="1"/>
          </p:cNvSpPr>
          <p:nvPr>
            <p:ph type="sldNum" sz="quarter" idx="10"/>
          </p:nvPr>
        </p:nvSpPr>
        <p:spPr/>
        <p:txBody>
          <a:bodyPr/>
          <a:lstStyle/>
          <a:p>
            <a:fld id="{63FE1BCA-26F8-4F66-9835-2D86A114D654}" type="slidenum">
              <a:rPr lang="en-US" smtClean="0"/>
              <a:pPr/>
              <a:t>14</a:t>
            </a:fld>
            <a:endParaRPr lang="en-US"/>
          </a:p>
        </p:txBody>
      </p:sp>
    </p:spTree>
    <p:extLst>
      <p:ext uri="{BB962C8B-B14F-4D97-AF65-F5344CB8AC3E}">
        <p14:creationId xmlns="" xmlns:p14="http://schemas.microsoft.com/office/powerpoint/2010/main" val="3286601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8B5CBB-90E8-49B7-84BE-524B19474404}" type="datetimeFigureOut">
              <a:rPr lang="en-US" smtClean="0"/>
              <a:pPr/>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78F1F-0368-43BA-8FAA-6B5CF4C667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8B5CBB-90E8-49B7-84BE-524B19474404}" type="datetimeFigureOut">
              <a:rPr lang="en-US" smtClean="0"/>
              <a:pPr/>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78F1F-0368-43BA-8FAA-6B5CF4C667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8B5CBB-90E8-49B7-84BE-524B19474404}" type="datetimeFigureOut">
              <a:rPr lang="en-US" smtClean="0"/>
              <a:pPr/>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78F1F-0368-43BA-8FAA-6B5CF4C667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8B5CBB-90E8-49B7-84BE-524B19474404}" type="datetimeFigureOut">
              <a:rPr lang="en-US" smtClean="0"/>
              <a:pPr/>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78F1F-0368-43BA-8FAA-6B5CF4C667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8B5CBB-90E8-49B7-84BE-524B19474404}" type="datetimeFigureOut">
              <a:rPr lang="en-US" smtClean="0"/>
              <a:pPr/>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78F1F-0368-43BA-8FAA-6B5CF4C667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8B5CBB-90E8-49B7-84BE-524B19474404}" type="datetimeFigureOut">
              <a:rPr lang="en-US" smtClean="0"/>
              <a:pPr/>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78F1F-0368-43BA-8FAA-6B5CF4C667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8B5CBB-90E8-49B7-84BE-524B19474404}" type="datetimeFigureOut">
              <a:rPr lang="en-US" smtClean="0"/>
              <a:pPr/>
              <a:t>4/11/2017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178F1F-0368-43BA-8FAA-6B5CF4C667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8B5CBB-90E8-49B7-84BE-524B19474404}" type="datetimeFigureOut">
              <a:rPr lang="en-US" smtClean="0"/>
              <a:pPr/>
              <a:t>4/11/2017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178F1F-0368-43BA-8FAA-6B5CF4C667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B5CBB-90E8-49B7-84BE-524B19474404}" type="datetimeFigureOut">
              <a:rPr lang="en-US" smtClean="0"/>
              <a:pPr/>
              <a:t>4/11/2017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178F1F-0368-43BA-8FAA-6B5CF4C667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B5CBB-90E8-49B7-84BE-524B19474404}" type="datetimeFigureOut">
              <a:rPr lang="en-US" smtClean="0"/>
              <a:pPr/>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78F1F-0368-43BA-8FAA-6B5CF4C667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B5CBB-90E8-49B7-84BE-524B19474404}" type="datetimeFigureOut">
              <a:rPr lang="en-US" smtClean="0"/>
              <a:pPr/>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78F1F-0368-43BA-8FAA-6B5CF4C667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B5CBB-90E8-49B7-84BE-524B19474404}" type="datetimeFigureOut">
              <a:rPr lang="en-US" smtClean="0"/>
              <a:pPr/>
              <a:t>4/11/2017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78F1F-0368-43BA-8FAA-6B5CF4C667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3.wav"/></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Menulis</a:t>
            </a:r>
            <a:r>
              <a:rPr lang="en-US" dirty="0" smtClean="0"/>
              <a:t> </a:t>
            </a:r>
            <a:r>
              <a:rPr lang="en-US" dirty="0" err="1" smtClean="0"/>
              <a:t>Latar</a:t>
            </a:r>
            <a:r>
              <a:rPr lang="en-US" dirty="0" smtClean="0"/>
              <a:t> </a:t>
            </a:r>
            <a:r>
              <a:rPr lang="en-US" dirty="0" err="1" smtClean="0"/>
              <a:t>Belakang</a:t>
            </a:r>
            <a:r>
              <a:rPr lang="en-US" dirty="0" smtClean="0"/>
              <a:t>, </a:t>
            </a:r>
            <a:r>
              <a:rPr lang="en-US" dirty="0" err="1" smtClean="0"/>
              <a:t>Merumuskan</a:t>
            </a:r>
            <a:r>
              <a:rPr lang="en-US" dirty="0" smtClean="0"/>
              <a:t> </a:t>
            </a:r>
            <a:r>
              <a:rPr lang="en-US" dirty="0" err="1" smtClean="0"/>
              <a:t>Masalah</a:t>
            </a:r>
            <a:r>
              <a:rPr lang="en-US" dirty="0" smtClean="0"/>
              <a:t> &amp; </a:t>
            </a:r>
            <a:r>
              <a:rPr lang="en-US" dirty="0" err="1" smtClean="0"/>
              <a:t>Tujuan</a:t>
            </a:r>
            <a:endParaRPr lang="en-US" dirty="0"/>
          </a:p>
        </p:txBody>
      </p:sp>
      <p:sp>
        <p:nvSpPr>
          <p:cNvPr id="3" name="Subtitle 2"/>
          <p:cNvSpPr>
            <a:spLocks noGrp="1"/>
          </p:cNvSpPr>
          <p:nvPr>
            <p:ph type="subTitle" idx="1"/>
          </p:nvPr>
        </p:nvSpPr>
        <p:spPr/>
        <p:txBody>
          <a:bodyPr/>
          <a:lstStyle/>
          <a:p>
            <a:r>
              <a:rPr lang="en-US" dirty="0" smtClean="0"/>
              <a:t>(</a:t>
            </a:r>
            <a:r>
              <a:rPr lang="en-US" dirty="0" err="1" smtClean="0"/>
              <a:t>Bab</a:t>
            </a:r>
            <a:r>
              <a:rPr lang="en-US" dirty="0" smtClean="0"/>
              <a:t> 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Health Behavior CHAPTER 4</a:t>
            </a:r>
            <a:endParaRPr lang="en-US"/>
          </a:p>
        </p:txBody>
      </p:sp>
      <p:sp>
        <p:nvSpPr>
          <p:cNvPr id="3" name="Slide Number Placeholder 2"/>
          <p:cNvSpPr>
            <a:spLocks noGrp="1"/>
          </p:cNvSpPr>
          <p:nvPr>
            <p:ph type="sldNum" sz="quarter" idx="12"/>
          </p:nvPr>
        </p:nvSpPr>
        <p:spPr/>
        <p:txBody>
          <a:bodyPr/>
          <a:lstStyle/>
          <a:p>
            <a:fld id="{7AC8F73E-64D2-495A-BD07-D7F92C7E6F22}" type="slidenum">
              <a:rPr lang="en-US" smtClean="0"/>
              <a:pPr/>
              <a:t>10</a:t>
            </a:fld>
            <a:endParaRPr lang="en-US"/>
          </a:p>
        </p:txBody>
      </p:sp>
      <p:sp>
        <p:nvSpPr>
          <p:cNvPr id="4" name="Text Box 2"/>
          <p:cNvSpPr txBox="1">
            <a:spLocks noChangeArrowheads="1"/>
          </p:cNvSpPr>
          <p:nvPr/>
        </p:nvSpPr>
        <p:spPr bwMode="auto">
          <a:xfrm>
            <a:off x="6096000" y="2509897"/>
            <a:ext cx="1460143" cy="1477328"/>
          </a:xfrm>
          <a:prstGeom prst="rect">
            <a:avLst/>
          </a:prstGeom>
          <a:solidFill>
            <a:srgbClr val="FFFF99"/>
          </a:solidFill>
          <a:ln w="28575">
            <a:noFill/>
            <a:miter lim="800000"/>
            <a:headEnd/>
            <a:tailEnd/>
          </a:ln>
          <a:effectLst>
            <a:outerShdw dist="35921" dir="2700000" algn="ctr" rotWithShape="0">
              <a:srgbClr val="808080"/>
            </a:outerShdw>
          </a:effectLst>
        </p:spPr>
        <p:txBody>
          <a:bodyPr wrap="none">
            <a:spAutoFit/>
          </a:bodyPr>
          <a:lstStyle/>
          <a:p>
            <a:pPr algn="ctr" eaLnBrk="1" hangingPunct="1">
              <a:defRPr/>
            </a:pPr>
            <a:r>
              <a:rPr lang="en-US" b="1" dirty="0" smtClean="0">
                <a:latin typeface="+mj-lt"/>
              </a:rPr>
              <a:t>Specific </a:t>
            </a:r>
          </a:p>
          <a:p>
            <a:pPr algn="ctr" eaLnBrk="1" hangingPunct="1">
              <a:defRPr/>
            </a:pPr>
            <a:r>
              <a:rPr lang="en-US" b="1" dirty="0" smtClean="0">
                <a:latin typeface="+mj-lt"/>
              </a:rPr>
              <a:t>Behavior by</a:t>
            </a:r>
          </a:p>
          <a:p>
            <a:pPr algn="ctr" eaLnBrk="1" hangingPunct="1">
              <a:defRPr/>
            </a:pPr>
            <a:r>
              <a:rPr lang="en-US" b="1" dirty="0" smtClean="0">
                <a:latin typeface="+mj-lt"/>
              </a:rPr>
              <a:t>Individuals</a:t>
            </a:r>
          </a:p>
          <a:p>
            <a:pPr algn="ctr" eaLnBrk="1" hangingPunct="1">
              <a:defRPr/>
            </a:pPr>
            <a:r>
              <a:rPr lang="en-US" b="1" dirty="0" smtClean="0">
                <a:latin typeface="+mj-lt"/>
              </a:rPr>
              <a:t>or by </a:t>
            </a:r>
          </a:p>
          <a:p>
            <a:pPr algn="ctr" eaLnBrk="1" hangingPunct="1">
              <a:defRPr/>
            </a:pPr>
            <a:r>
              <a:rPr lang="en-US" b="1" dirty="0" smtClean="0">
                <a:latin typeface="+mj-lt"/>
              </a:rPr>
              <a:t>organizations</a:t>
            </a:r>
            <a:endParaRPr lang="en-US" b="1" dirty="0">
              <a:latin typeface="+mj-lt"/>
            </a:endParaRPr>
          </a:p>
        </p:txBody>
      </p:sp>
      <p:sp>
        <p:nvSpPr>
          <p:cNvPr id="5" name="Text Box 3"/>
          <p:cNvSpPr txBox="1">
            <a:spLocks noChangeArrowheads="1"/>
          </p:cNvSpPr>
          <p:nvPr/>
        </p:nvSpPr>
        <p:spPr bwMode="auto">
          <a:xfrm>
            <a:off x="6102350" y="5024497"/>
            <a:ext cx="1555682" cy="923330"/>
          </a:xfrm>
          <a:prstGeom prst="rect">
            <a:avLst/>
          </a:prstGeom>
          <a:solidFill>
            <a:srgbClr val="FFCC00"/>
          </a:solidFill>
          <a:ln w="28575">
            <a:noFill/>
            <a:miter lim="800000"/>
            <a:headEnd/>
            <a:tailEnd/>
          </a:ln>
          <a:effectLst>
            <a:outerShdw dist="35921" dir="2700000" algn="ctr" rotWithShape="0">
              <a:schemeClr val="bg2"/>
            </a:outerShdw>
          </a:effectLst>
        </p:spPr>
        <p:txBody>
          <a:bodyPr wrap="none">
            <a:spAutoFit/>
          </a:bodyPr>
          <a:lstStyle/>
          <a:p>
            <a:pPr algn="ctr" eaLnBrk="1" hangingPunct="1">
              <a:defRPr/>
            </a:pPr>
            <a:r>
              <a:rPr lang="en-US" b="1" dirty="0" smtClean="0">
                <a:latin typeface="+mj-lt"/>
              </a:rPr>
              <a:t>Environment</a:t>
            </a:r>
          </a:p>
          <a:p>
            <a:pPr algn="ctr" eaLnBrk="1" hangingPunct="1">
              <a:defRPr/>
            </a:pPr>
            <a:r>
              <a:rPr lang="en-US" b="1" dirty="0" smtClean="0">
                <a:latin typeface="+mj-lt"/>
              </a:rPr>
              <a:t>(conditions of </a:t>
            </a:r>
          </a:p>
          <a:p>
            <a:pPr algn="ctr" eaLnBrk="1" hangingPunct="1">
              <a:defRPr/>
            </a:pPr>
            <a:r>
              <a:rPr lang="en-US" b="1" dirty="0" smtClean="0">
                <a:latin typeface="+mj-lt"/>
              </a:rPr>
              <a:t>Living)</a:t>
            </a:r>
            <a:endParaRPr lang="en-US" b="1" dirty="0">
              <a:latin typeface="+mj-lt"/>
            </a:endParaRPr>
          </a:p>
        </p:txBody>
      </p:sp>
      <p:sp>
        <p:nvSpPr>
          <p:cNvPr id="6" name="Text Box 4"/>
          <p:cNvSpPr txBox="1">
            <a:spLocks noChangeArrowheads="1"/>
          </p:cNvSpPr>
          <p:nvPr/>
        </p:nvSpPr>
        <p:spPr bwMode="auto">
          <a:xfrm>
            <a:off x="685800" y="71497"/>
            <a:ext cx="4259263" cy="2031325"/>
          </a:xfrm>
          <a:prstGeom prst="rect">
            <a:avLst/>
          </a:prstGeom>
          <a:solidFill>
            <a:schemeClr val="accent1">
              <a:alpha val="50000"/>
            </a:schemeClr>
          </a:solidFill>
          <a:ln w="28575">
            <a:noFill/>
            <a:miter lim="800000"/>
            <a:headEnd/>
            <a:tailEnd/>
          </a:ln>
          <a:effectLst>
            <a:outerShdw dist="35921" dir="2700000" algn="ctr" rotWithShape="0">
              <a:schemeClr val="bg2"/>
            </a:outerShdw>
          </a:effectLst>
        </p:spPr>
        <p:txBody>
          <a:bodyPr wrap="square">
            <a:spAutoFit/>
          </a:bodyPr>
          <a:lstStyle/>
          <a:p>
            <a:pPr eaLnBrk="1" hangingPunct="1">
              <a:defRPr/>
            </a:pPr>
            <a:r>
              <a:rPr lang="en-US" b="1" dirty="0" smtClean="0">
                <a:latin typeface="+mj-lt"/>
              </a:rPr>
              <a:t>Predisposing Factors</a:t>
            </a:r>
            <a:r>
              <a:rPr lang="en-US" b="1" dirty="0">
                <a:latin typeface="+mj-lt"/>
              </a:rPr>
              <a:t>:</a:t>
            </a:r>
          </a:p>
          <a:p>
            <a:pPr eaLnBrk="1" hangingPunct="1">
              <a:defRPr/>
            </a:pPr>
            <a:r>
              <a:rPr lang="en-US" dirty="0" smtClean="0">
                <a:latin typeface="+mj-lt"/>
              </a:rPr>
              <a:t>- Knowledge</a:t>
            </a:r>
            <a:endParaRPr lang="en-US" dirty="0">
              <a:latin typeface="+mj-lt"/>
            </a:endParaRPr>
          </a:p>
          <a:p>
            <a:pPr eaLnBrk="1" hangingPunct="1">
              <a:defRPr/>
            </a:pPr>
            <a:r>
              <a:rPr lang="en-US" dirty="0" smtClean="0">
                <a:latin typeface="+mj-lt"/>
              </a:rPr>
              <a:t>- Beliefs</a:t>
            </a:r>
            <a:endParaRPr lang="en-US" dirty="0">
              <a:latin typeface="+mj-lt"/>
            </a:endParaRPr>
          </a:p>
          <a:p>
            <a:pPr eaLnBrk="1" hangingPunct="1">
              <a:defRPr/>
            </a:pPr>
            <a:r>
              <a:rPr lang="en-US" dirty="0" smtClean="0">
                <a:latin typeface="+mj-lt"/>
              </a:rPr>
              <a:t>- Values</a:t>
            </a:r>
          </a:p>
          <a:p>
            <a:pPr eaLnBrk="1" hangingPunct="1">
              <a:defRPr/>
            </a:pPr>
            <a:r>
              <a:rPr lang="en-US" dirty="0" smtClean="0">
                <a:latin typeface="+mj-lt"/>
              </a:rPr>
              <a:t>- Attitudes</a:t>
            </a:r>
            <a:endParaRPr lang="en-US" dirty="0">
              <a:latin typeface="+mj-lt"/>
            </a:endParaRPr>
          </a:p>
          <a:p>
            <a:pPr eaLnBrk="1" hangingPunct="1">
              <a:defRPr/>
            </a:pPr>
            <a:r>
              <a:rPr lang="en-US" dirty="0" smtClean="0">
                <a:latin typeface="+mj-lt"/>
              </a:rPr>
              <a:t>- Confidence</a:t>
            </a:r>
          </a:p>
          <a:p>
            <a:pPr eaLnBrk="1" hangingPunct="1">
              <a:defRPr/>
            </a:pPr>
            <a:r>
              <a:rPr lang="en-US" dirty="0" smtClean="0">
                <a:latin typeface="+mj-lt"/>
              </a:rPr>
              <a:t>-Capacity</a:t>
            </a:r>
            <a:endParaRPr lang="en-US" dirty="0">
              <a:latin typeface="+mj-lt"/>
            </a:endParaRPr>
          </a:p>
        </p:txBody>
      </p:sp>
      <p:sp>
        <p:nvSpPr>
          <p:cNvPr id="7" name="Text Box 5"/>
          <p:cNvSpPr txBox="1">
            <a:spLocks noChangeArrowheads="1"/>
          </p:cNvSpPr>
          <p:nvPr/>
        </p:nvSpPr>
        <p:spPr bwMode="auto">
          <a:xfrm>
            <a:off x="685800" y="4338697"/>
            <a:ext cx="4206875" cy="2062103"/>
          </a:xfrm>
          <a:prstGeom prst="rect">
            <a:avLst/>
          </a:prstGeom>
          <a:solidFill>
            <a:srgbClr val="92D050"/>
          </a:solidFill>
          <a:ln w="28575">
            <a:noFill/>
            <a:miter lim="800000"/>
            <a:headEnd/>
            <a:tailEnd/>
          </a:ln>
        </p:spPr>
        <p:txBody>
          <a:bodyPr wrap="square">
            <a:spAutoFit/>
          </a:bodyPr>
          <a:lstStyle/>
          <a:p>
            <a:pPr marL="177800" indent="-177800" eaLnBrk="1" hangingPunct="1">
              <a:defRPr/>
            </a:pPr>
            <a:r>
              <a:rPr lang="en-US" sz="1600" b="1" dirty="0">
                <a:latin typeface="+mj-lt"/>
              </a:rPr>
              <a:t>Reinforcing </a:t>
            </a:r>
            <a:r>
              <a:rPr lang="en-US" sz="1600" b="1" dirty="0" smtClean="0">
                <a:latin typeface="+mj-lt"/>
              </a:rPr>
              <a:t>Factors</a:t>
            </a:r>
            <a:r>
              <a:rPr lang="en-US" sz="1600" b="1" dirty="0">
                <a:latin typeface="+mj-lt"/>
              </a:rPr>
              <a:t>:</a:t>
            </a:r>
          </a:p>
          <a:p>
            <a:pPr marL="177800" indent="-177800" eaLnBrk="1" hangingPunct="1">
              <a:buFontTx/>
              <a:buChar char="-"/>
              <a:defRPr/>
            </a:pPr>
            <a:r>
              <a:rPr lang="en-US" sz="1600" b="1" dirty="0" smtClean="0">
                <a:latin typeface="+mj-lt"/>
              </a:rPr>
              <a:t>Family</a:t>
            </a:r>
          </a:p>
          <a:p>
            <a:pPr marL="177800" indent="-177800" eaLnBrk="1" hangingPunct="1">
              <a:buFontTx/>
              <a:buChar char="-"/>
              <a:defRPr/>
            </a:pPr>
            <a:r>
              <a:rPr lang="en-US" sz="1600" b="1" dirty="0" smtClean="0">
                <a:latin typeface="+mj-lt"/>
              </a:rPr>
              <a:t>Peers</a:t>
            </a:r>
          </a:p>
          <a:p>
            <a:pPr marL="177800" indent="-177800" eaLnBrk="1" hangingPunct="1">
              <a:buFontTx/>
              <a:buChar char="-"/>
              <a:defRPr/>
            </a:pPr>
            <a:r>
              <a:rPr lang="en-US" sz="1600" b="1" dirty="0" smtClean="0">
                <a:latin typeface="+mj-lt"/>
              </a:rPr>
              <a:t>Teachers</a:t>
            </a:r>
          </a:p>
          <a:p>
            <a:pPr marL="177800" indent="-177800" eaLnBrk="1" hangingPunct="1">
              <a:buFontTx/>
              <a:buChar char="-"/>
              <a:defRPr/>
            </a:pPr>
            <a:r>
              <a:rPr lang="en-US" sz="1600" b="1" dirty="0" smtClean="0">
                <a:latin typeface="+mj-lt"/>
              </a:rPr>
              <a:t>Employers</a:t>
            </a:r>
          </a:p>
          <a:p>
            <a:pPr marL="177800" indent="-177800" eaLnBrk="1" hangingPunct="1">
              <a:buFontTx/>
              <a:buChar char="-"/>
              <a:defRPr/>
            </a:pPr>
            <a:r>
              <a:rPr lang="en-US" sz="1600" b="1" dirty="0" smtClean="0">
                <a:latin typeface="+mj-lt"/>
              </a:rPr>
              <a:t>Health providers</a:t>
            </a:r>
          </a:p>
          <a:p>
            <a:pPr marL="177800" indent="-177800" eaLnBrk="1" hangingPunct="1">
              <a:buFontTx/>
              <a:buChar char="-"/>
              <a:defRPr/>
            </a:pPr>
            <a:r>
              <a:rPr lang="en-US" sz="1600" b="1" dirty="0" smtClean="0">
                <a:latin typeface="+mj-lt"/>
              </a:rPr>
              <a:t>Community leaders</a:t>
            </a:r>
          </a:p>
          <a:p>
            <a:pPr marL="177800" indent="-177800" eaLnBrk="1" hangingPunct="1">
              <a:buFontTx/>
              <a:buChar char="-"/>
              <a:defRPr/>
            </a:pPr>
            <a:r>
              <a:rPr lang="en-US" sz="1600" b="1" dirty="0" smtClean="0">
                <a:latin typeface="+mj-lt"/>
              </a:rPr>
              <a:t>Decision makers</a:t>
            </a:r>
            <a:endParaRPr lang="en-US" sz="1600" b="1" dirty="0">
              <a:latin typeface="+mj-lt"/>
            </a:endParaRPr>
          </a:p>
        </p:txBody>
      </p:sp>
      <p:sp>
        <p:nvSpPr>
          <p:cNvPr id="8" name="Text Box 6"/>
          <p:cNvSpPr txBox="1">
            <a:spLocks noChangeArrowheads="1"/>
          </p:cNvSpPr>
          <p:nvPr/>
        </p:nvSpPr>
        <p:spPr bwMode="auto">
          <a:xfrm>
            <a:off x="685800" y="2433697"/>
            <a:ext cx="4259263" cy="1569660"/>
          </a:xfrm>
          <a:prstGeom prst="rect">
            <a:avLst/>
          </a:prstGeom>
          <a:solidFill>
            <a:schemeClr val="accent6">
              <a:lumMod val="60000"/>
              <a:lumOff val="40000"/>
            </a:schemeClr>
          </a:solidFill>
          <a:ln w="28575">
            <a:noFill/>
            <a:miter lim="800000"/>
            <a:headEnd/>
            <a:tailEnd/>
          </a:ln>
        </p:spPr>
        <p:txBody>
          <a:bodyPr wrap="square">
            <a:spAutoFit/>
          </a:bodyPr>
          <a:lstStyle/>
          <a:p>
            <a:pPr eaLnBrk="1" hangingPunct="1">
              <a:defRPr/>
            </a:pPr>
            <a:r>
              <a:rPr lang="en-US" sz="1600" b="1" dirty="0">
                <a:latin typeface="+mj-lt"/>
              </a:rPr>
              <a:t>Enabling factors:</a:t>
            </a:r>
          </a:p>
          <a:p>
            <a:pPr eaLnBrk="1" hangingPunct="1">
              <a:defRPr/>
            </a:pPr>
            <a:r>
              <a:rPr lang="en-US" sz="1600" b="1" dirty="0">
                <a:latin typeface="+mj-lt"/>
              </a:rPr>
              <a:t>-Availability </a:t>
            </a:r>
            <a:r>
              <a:rPr lang="en-US" sz="1600" b="1" dirty="0" smtClean="0">
                <a:latin typeface="+mj-lt"/>
              </a:rPr>
              <a:t>of  health  </a:t>
            </a:r>
            <a:r>
              <a:rPr lang="en-US" sz="1600" b="1" dirty="0">
                <a:latin typeface="+mj-lt"/>
              </a:rPr>
              <a:t>resources</a:t>
            </a:r>
          </a:p>
          <a:p>
            <a:pPr eaLnBrk="1" hangingPunct="1">
              <a:defRPr/>
            </a:pPr>
            <a:r>
              <a:rPr lang="en-US" sz="1600" b="1" dirty="0">
                <a:latin typeface="+mj-lt"/>
              </a:rPr>
              <a:t>-</a:t>
            </a:r>
            <a:r>
              <a:rPr lang="en-US" sz="1600" b="1" dirty="0" smtClean="0">
                <a:latin typeface="+mj-lt"/>
              </a:rPr>
              <a:t>Accessibility of Health resources</a:t>
            </a:r>
            <a:endParaRPr lang="en-US" sz="1600" b="1" dirty="0">
              <a:latin typeface="+mj-lt"/>
            </a:endParaRPr>
          </a:p>
          <a:p>
            <a:pPr eaLnBrk="1" hangingPunct="1">
              <a:defRPr/>
            </a:pPr>
            <a:r>
              <a:rPr lang="en-US" sz="1600" b="1" dirty="0" smtClean="0">
                <a:latin typeface="+mj-lt"/>
              </a:rPr>
              <a:t>-Community/government laws, priority and  </a:t>
            </a:r>
          </a:p>
          <a:p>
            <a:pPr eaLnBrk="1" hangingPunct="1">
              <a:defRPr/>
            </a:pPr>
            <a:r>
              <a:rPr lang="en-US" sz="1600" b="1" dirty="0" smtClean="0">
                <a:latin typeface="+mj-lt"/>
              </a:rPr>
              <a:t>  commitment to health</a:t>
            </a:r>
            <a:endParaRPr lang="en-US" sz="1600" b="1" dirty="0">
              <a:latin typeface="+mj-lt"/>
            </a:endParaRPr>
          </a:p>
          <a:p>
            <a:pPr eaLnBrk="1" hangingPunct="1">
              <a:defRPr/>
            </a:pPr>
            <a:r>
              <a:rPr lang="en-US" sz="1600" b="1" dirty="0" smtClean="0">
                <a:latin typeface="+mj-lt"/>
              </a:rPr>
              <a:t>-Health related skills</a:t>
            </a:r>
            <a:endParaRPr lang="en-US" sz="1600" b="1" dirty="0">
              <a:latin typeface="+mj-lt"/>
            </a:endParaRPr>
          </a:p>
        </p:txBody>
      </p:sp>
      <p:sp>
        <p:nvSpPr>
          <p:cNvPr id="9" name="Line 12"/>
          <p:cNvSpPr>
            <a:spLocks noChangeShapeType="1"/>
          </p:cNvSpPr>
          <p:nvPr/>
        </p:nvSpPr>
        <p:spPr bwMode="auto">
          <a:xfrm>
            <a:off x="4981575" y="5470584"/>
            <a:ext cx="1044575" cy="0"/>
          </a:xfrm>
          <a:prstGeom prst="line">
            <a:avLst/>
          </a:prstGeom>
          <a:noFill/>
          <a:ln w="28575">
            <a:solidFill>
              <a:schemeClr val="tx1"/>
            </a:solidFill>
            <a:round/>
            <a:headEnd/>
            <a:tailEnd type="triangle" w="med" len="med"/>
          </a:ln>
        </p:spPr>
        <p:txBody>
          <a:bodyPr/>
          <a:lstStyle/>
          <a:p>
            <a:endParaRPr lang="en-US"/>
          </a:p>
        </p:txBody>
      </p:sp>
      <p:sp>
        <p:nvSpPr>
          <p:cNvPr id="10" name="Line 13"/>
          <p:cNvSpPr>
            <a:spLocks noChangeShapeType="1"/>
          </p:cNvSpPr>
          <p:nvPr/>
        </p:nvSpPr>
        <p:spPr bwMode="auto">
          <a:xfrm>
            <a:off x="4953000" y="3119497"/>
            <a:ext cx="1219200" cy="0"/>
          </a:xfrm>
          <a:prstGeom prst="line">
            <a:avLst/>
          </a:prstGeom>
          <a:noFill/>
          <a:ln w="28575">
            <a:solidFill>
              <a:schemeClr val="tx1"/>
            </a:solidFill>
            <a:round/>
            <a:headEnd/>
            <a:tailEnd type="triangle" w="med" len="med"/>
          </a:ln>
        </p:spPr>
        <p:txBody>
          <a:bodyPr/>
          <a:lstStyle/>
          <a:p>
            <a:endParaRPr lang="en-US"/>
          </a:p>
        </p:txBody>
      </p:sp>
      <p:sp>
        <p:nvSpPr>
          <p:cNvPr id="11" name="Line 15"/>
          <p:cNvSpPr>
            <a:spLocks noChangeShapeType="1"/>
          </p:cNvSpPr>
          <p:nvPr/>
        </p:nvSpPr>
        <p:spPr bwMode="auto">
          <a:xfrm flipV="1">
            <a:off x="4910138" y="3778309"/>
            <a:ext cx="1150937" cy="1357313"/>
          </a:xfrm>
          <a:prstGeom prst="line">
            <a:avLst/>
          </a:prstGeom>
          <a:noFill/>
          <a:ln w="28575">
            <a:solidFill>
              <a:schemeClr val="tx1"/>
            </a:solidFill>
            <a:round/>
            <a:headEnd/>
            <a:tailEnd type="triangle" w="med" len="med"/>
          </a:ln>
        </p:spPr>
        <p:txBody>
          <a:bodyPr/>
          <a:lstStyle/>
          <a:p>
            <a:endParaRPr lang="en-US"/>
          </a:p>
        </p:txBody>
      </p:sp>
      <p:sp>
        <p:nvSpPr>
          <p:cNvPr id="12" name="Line 21"/>
          <p:cNvSpPr>
            <a:spLocks noChangeShapeType="1"/>
          </p:cNvSpPr>
          <p:nvPr/>
        </p:nvSpPr>
        <p:spPr bwMode="auto">
          <a:xfrm>
            <a:off x="4981575" y="825560"/>
            <a:ext cx="1114425" cy="1912937"/>
          </a:xfrm>
          <a:prstGeom prst="line">
            <a:avLst/>
          </a:prstGeom>
          <a:noFill/>
          <a:ln w="28575">
            <a:solidFill>
              <a:schemeClr val="tx1"/>
            </a:solidFill>
            <a:round/>
            <a:headEnd/>
            <a:tailEnd type="triangle" w="med" len="med"/>
          </a:ln>
        </p:spPr>
        <p:txBody>
          <a:bodyPr/>
          <a:lstStyle/>
          <a:p>
            <a:endParaRPr lang="en-US"/>
          </a:p>
        </p:txBody>
      </p:sp>
      <p:sp>
        <p:nvSpPr>
          <p:cNvPr id="13" name="Text Box 3"/>
          <p:cNvSpPr txBox="1">
            <a:spLocks noChangeArrowheads="1"/>
          </p:cNvSpPr>
          <p:nvPr/>
        </p:nvSpPr>
        <p:spPr bwMode="auto">
          <a:xfrm>
            <a:off x="6248400" y="909697"/>
            <a:ext cx="1295400" cy="369332"/>
          </a:xfrm>
          <a:prstGeom prst="rect">
            <a:avLst/>
          </a:prstGeom>
          <a:solidFill>
            <a:srgbClr val="FFCC00"/>
          </a:solidFill>
          <a:ln w="28575">
            <a:noFill/>
            <a:miter lim="800000"/>
            <a:headEnd/>
            <a:tailEnd/>
          </a:ln>
          <a:effectLst>
            <a:outerShdw dist="35921" dir="2700000" algn="ctr" rotWithShape="0">
              <a:schemeClr val="bg2"/>
            </a:outerShdw>
          </a:effectLst>
        </p:spPr>
        <p:txBody>
          <a:bodyPr wrap="square">
            <a:spAutoFit/>
          </a:bodyPr>
          <a:lstStyle/>
          <a:p>
            <a:pPr algn="ctr" eaLnBrk="1" hangingPunct="1">
              <a:defRPr/>
            </a:pPr>
            <a:r>
              <a:rPr lang="en-US" b="1" dirty="0" smtClean="0">
                <a:latin typeface="+mj-lt"/>
              </a:rPr>
              <a:t>Genetics</a:t>
            </a:r>
            <a:endParaRPr lang="en-US" b="1" dirty="0">
              <a:latin typeface="+mj-lt"/>
            </a:endParaRPr>
          </a:p>
        </p:txBody>
      </p:sp>
      <p:sp>
        <p:nvSpPr>
          <p:cNvPr id="14" name="Text Box 3"/>
          <p:cNvSpPr txBox="1">
            <a:spLocks noChangeArrowheads="1"/>
          </p:cNvSpPr>
          <p:nvPr/>
        </p:nvSpPr>
        <p:spPr bwMode="auto">
          <a:xfrm>
            <a:off x="8077200" y="3119497"/>
            <a:ext cx="1066800" cy="369332"/>
          </a:xfrm>
          <a:prstGeom prst="rect">
            <a:avLst/>
          </a:prstGeom>
          <a:solidFill>
            <a:srgbClr val="FFCC00"/>
          </a:solidFill>
          <a:ln w="28575">
            <a:noFill/>
            <a:miter lim="800000"/>
            <a:headEnd/>
            <a:tailEnd/>
          </a:ln>
          <a:effectLst>
            <a:outerShdw dist="35921" dir="2700000" algn="ctr" rotWithShape="0">
              <a:schemeClr val="bg2"/>
            </a:outerShdw>
          </a:effectLst>
        </p:spPr>
        <p:txBody>
          <a:bodyPr wrap="square">
            <a:spAutoFit/>
          </a:bodyPr>
          <a:lstStyle/>
          <a:p>
            <a:pPr algn="ctr" eaLnBrk="1" hangingPunct="1">
              <a:defRPr/>
            </a:pPr>
            <a:r>
              <a:rPr lang="en-US" b="1" dirty="0" smtClean="0">
                <a:latin typeface="+mj-lt"/>
              </a:rPr>
              <a:t>Health</a:t>
            </a:r>
            <a:endParaRPr lang="en-US" b="1" dirty="0">
              <a:latin typeface="+mj-lt"/>
            </a:endParaRPr>
          </a:p>
        </p:txBody>
      </p:sp>
      <p:cxnSp>
        <p:nvCxnSpPr>
          <p:cNvPr id="19" name="Straight Arrow Connector 18"/>
          <p:cNvCxnSpPr/>
          <p:nvPr/>
        </p:nvCxnSpPr>
        <p:spPr>
          <a:xfrm rot="5400000">
            <a:off x="6477000" y="1900297"/>
            <a:ext cx="1066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6096794" y="4490303"/>
            <a:ext cx="1066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V="1">
            <a:off x="6172994" y="1899503"/>
            <a:ext cx="1066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V="1">
            <a:off x="6401594" y="4490303"/>
            <a:ext cx="1066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6200000" flipH="1">
            <a:off x="7010400" y="1900297"/>
            <a:ext cx="1828800" cy="609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3"/>
          </p:cNvCxnSpPr>
          <p:nvPr/>
        </p:nvCxnSpPr>
        <p:spPr>
          <a:xfrm>
            <a:off x="7556143" y="3248561"/>
            <a:ext cx="444857" cy="2333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flipH="1" flipV="1">
            <a:off x="7277100" y="4071997"/>
            <a:ext cx="1371600" cy="533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Arc 30"/>
          <p:cNvSpPr/>
          <p:nvPr/>
        </p:nvSpPr>
        <p:spPr>
          <a:xfrm>
            <a:off x="2667000" y="1214497"/>
            <a:ext cx="2971800" cy="3810000"/>
          </a:xfrm>
          <a:prstGeom prst="arc">
            <a:avLst>
              <a:gd name="adj1" fmla="val 17566834"/>
              <a:gd name="adj2" fmla="val 4047671"/>
            </a:avLst>
          </a:prstGeom>
          <a:ln w="28575">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228600" y="6553200"/>
            <a:ext cx="8759834" cy="369332"/>
          </a:xfrm>
          <a:prstGeom prst="rect">
            <a:avLst/>
          </a:prstGeom>
          <a:noFill/>
        </p:spPr>
        <p:txBody>
          <a:bodyPr wrap="none" rtlCol="0">
            <a:spAutoFit/>
          </a:bodyPr>
          <a:lstStyle/>
          <a:p>
            <a:r>
              <a:rPr lang="en-US" dirty="0" smtClean="0"/>
              <a:t>Behavioral determinants of health and disease : Lawrence W.  Green &amp; Robert A Hiatt; 2011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subTnLst>
                                    <p:audio>
                                      <p:cMediaNode>
                                        <p:cTn display="0" masterRel="sameClick">
                                          <p:stCondLst>
                                            <p:cond evt="begin" delay="0">
                                              <p:tn val="9"/>
                                            </p:cond>
                                          </p:stCondLst>
                                          <p:endCondLst>
                                            <p:cond evt="onStopAudio" delay="0">
                                              <p:tgtEl>
                                                <p:sldTgt/>
                                              </p:tgtEl>
                                            </p:cond>
                                          </p:endCondLst>
                                        </p:cTn>
                                        <p:tgtEl>
                                          <p:sndTgt r:embed="rId2" name="camera.wav" builtIn="1"/>
                                        </p:tgtEl>
                                      </p:cMediaNode>
                                    </p:audio>
                                  </p:subTnLst>
                                </p:cTn>
                              </p:par>
                            </p:childTnLst>
                          </p:cTn>
                        </p:par>
                        <p:par>
                          <p:cTn id="12" fill="hold">
                            <p:stCondLst>
                              <p:cond delay="1000"/>
                            </p:stCondLst>
                            <p:childTnLst>
                              <p:par>
                                <p:cTn id="13" presetID="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glass.wav" builtIn="1"/>
                                        </p:tgtEl>
                                      </p:cMediaNode>
                                    </p:audio>
                                  </p:subTnLst>
                                </p:cTn>
                              </p:par>
                            </p:childTnLst>
                          </p:cTn>
                        </p:par>
                        <p:par>
                          <p:cTn id="17" fill="hold">
                            <p:stCondLst>
                              <p:cond delay="1500"/>
                            </p:stCondLst>
                            <p:childTnLst>
                              <p:par>
                                <p:cTn id="18" presetID="2" presetClass="entr" presetSubtype="4"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glass.wav" builtIn="1"/>
                                        </p:tgtEl>
                                      </p:cMediaNode>
                                    </p:audio>
                                  </p:subTnLst>
                                </p:cTn>
                              </p:par>
                            </p:childTnLst>
                          </p:cTn>
                        </p:par>
                        <p:par>
                          <p:cTn id="22" fill="hold">
                            <p:stCondLst>
                              <p:cond delay="2000"/>
                            </p:stCondLst>
                            <p:childTnLst>
                              <p:par>
                                <p:cTn id="23" presetID="2" presetClass="entr" presetSubtype="4"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chimes.wav" builtIn="1"/>
                                        </p:tgtEl>
                                      </p:cMediaNode>
                                    </p:audio>
                                  </p:subTnLst>
                                </p:cTn>
                              </p:par>
                            </p:childTnLst>
                          </p:cTn>
                        </p:par>
                        <p:par>
                          <p:cTn id="27" fill="hold">
                            <p:stCondLst>
                              <p:cond delay="2500"/>
                            </p:stCondLst>
                            <p:childTnLst>
                              <p:par>
                                <p:cTn id="28" presetID="1" presetClass="entr" presetSubtype="0" fill="hold" grpId="0" nodeType="afterEffect">
                                  <p:stCondLst>
                                    <p:cond delay="0"/>
                                  </p:stCondLst>
                                  <p:childTnLst>
                                    <p:set>
                                      <p:cBhvr>
                                        <p:cTn id="29" dur="1" fill="hold">
                                          <p:stCondLst>
                                            <p:cond delay="499"/>
                                          </p:stCondLst>
                                        </p:cTn>
                                        <p:tgtEl>
                                          <p:spTgt spid="9"/>
                                        </p:tgtEl>
                                        <p:attrNameLst>
                                          <p:attrName>style.visibility</p:attrName>
                                        </p:attrNameLst>
                                      </p:cBhvr>
                                      <p:to>
                                        <p:strVal val="visible"/>
                                      </p:to>
                                    </p:set>
                                  </p:childTnLst>
                                </p:cTn>
                              </p:par>
                            </p:childTnLst>
                          </p:cTn>
                        </p:par>
                        <p:par>
                          <p:cTn id="30" fill="hold">
                            <p:stCondLst>
                              <p:cond delay="3000"/>
                            </p:stCondLst>
                            <p:childTnLst>
                              <p:par>
                                <p:cTn id="31" presetID="1" presetClass="entr" presetSubtype="0" fill="hold" grpId="0" nodeType="afterEffect">
                                  <p:stCondLst>
                                    <p:cond delay="0"/>
                                  </p:stCondLst>
                                  <p:childTnLst>
                                    <p:set>
                                      <p:cBhvr>
                                        <p:cTn id="32" dur="1" fill="hold">
                                          <p:stCondLst>
                                            <p:cond delay="499"/>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1"/>
                                        </p:tgtEl>
                                        <p:attrNameLst>
                                          <p:attrName>style.visibility</p:attrName>
                                        </p:attrNameLst>
                                      </p:cBhvr>
                                      <p:to>
                                        <p:strVal val="visible"/>
                                      </p:to>
                                    </p:set>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499"/>
                                          </p:stCondLst>
                                        </p:cTn>
                                        <p:tgtEl>
                                          <p:spTgt spid="12"/>
                                        </p:tgtEl>
                                        <p:attrNameLst>
                                          <p:attrName>style.visibility</p:attrName>
                                        </p:attrNameLst>
                                      </p:cBhvr>
                                      <p:to>
                                        <p:strVal val="visible"/>
                                      </p:to>
                                    </p:set>
                                  </p:childTnLst>
                                </p:cTn>
                              </p:par>
                            </p:childTnLst>
                          </p:cTn>
                        </p:par>
                        <p:par>
                          <p:cTn id="40" fill="hold">
                            <p:stCondLst>
                              <p:cond delay="1000"/>
                            </p:stCondLst>
                            <p:childTnLst>
                              <p:par>
                                <p:cTn id="41" presetID="3" presetClass="entr" presetSubtype="1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linds(horizontal)">
                                      <p:cBhvr>
                                        <p:cTn id="43" dur="500"/>
                                        <p:tgtEl>
                                          <p:spTgt spid="13"/>
                                        </p:tgtEl>
                                      </p:cBhvr>
                                    </p:animEffect>
                                  </p:childTnLst>
                                  <p:subTnLst>
                                    <p:audio>
                                      <p:cMediaNode>
                                        <p:cTn display="0" masterRel="sameClick">
                                          <p:stCondLst>
                                            <p:cond evt="begin" delay="0">
                                              <p:tn val="41"/>
                                            </p:cond>
                                          </p:stCondLst>
                                          <p:endCondLst>
                                            <p:cond evt="onStopAudio" delay="0">
                                              <p:tgtEl>
                                                <p:sldTgt/>
                                              </p:tgtEl>
                                            </p:cond>
                                          </p:endCondLst>
                                        </p:cTn>
                                        <p:tgtEl>
                                          <p:sndTgt r:embed="rId2" name="camera.wav" builtIn="1"/>
                                        </p:tgtEl>
                                      </p:cMediaNode>
                                    </p:audio>
                                  </p:subTnLst>
                                </p:cTn>
                              </p:par>
                            </p:childTnLst>
                          </p:cTn>
                        </p:par>
                        <p:par>
                          <p:cTn id="44" fill="hold">
                            <p:stCondLst>
                              <p:cond delay="1500"/>
                            </p:stCondLst>
                            <p:childTnLst>
                              <p:par>
                                <p:cTn id="45" presetID="3" presetClass="entr" presetSubtype="10"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subTnLst>
                                    <p:audio>
                                      <p:cMediaNode>
                                        <p:cTn display="0" masterRel="sameClick">
                                          <p:stCondLst>
                                            <p:cond evt="begin" delay="0">
                                              <p:tn val="4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autoUpdateAnimBg="0"/>
      <p:bldP spid="6" grpId="0" animBg="1" autoUpdateAnimBg="0"/>
      <p:bldP spid="7" grpId="0" animBg="1" autoUpdateAnimBg="0"/>
      <p:bldP spid="8" grpId="0" animBg="1" autoUpdateAnimBg="0"/>
      <p:bldP spid="9" grpId="0" animBg="1"/>
      <p:bldP spid="10" grpId="0" animBg="1"/>
      <p:bldP spid="11" grpId="0" animBg="1"/>
      <p:bldP spid="12" grpId="0" animBg="1"/>
      <p:bldP spid="13" grpId="0" animBg="1" autoUpdateAnimBg="0"/>
      <p:bldP spid="14"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5"/>
          <p:cNvPicPr>
            <a:picLocks noChangeAspect="1" noChangeArrowheads="1"/>
          </p:cNvPicPr>
          <p:nvPr/>
        </p:nvPicPr>
        <p:blipFill>
          <a:blip r:embed="rId3"/>
          <a:srcRect/>
          <a:stretch>
            <a:fillRect/>
          </a:stretch>
        </p:blipFill>
        <p:spPr bwMode="auto">
          <a:xfrm>
            <a:off x="579438" y="1576388"/>
            <a:ext cx="8064500" cy="4373562"/>
          </a:xfrm>
          <a:prstGeom prst="rect">
            <a:avLst/>
          </a:prstGeom>
          <a:noFill/>
          <a:ln w="9525">
            <a:noFill/>
            <a:miter lim="800000"/>
            <a:headEnd/>
            <a:tailEnd/>
          </a:ln>
        </p:spPr>
      </p:pic>
      <p:sp>
        <p:nvSpPr>
          <p:cNvPr id="70659" name="Text Box 3"/>
          <p:cNvSpPr txBox="1">
            <a:spLocks noChangeArrowheads="1"/>
          </p:cNvSpPr>
          <p:nvPr/>
        </p:nvSpPr>
        <p:spPr bwMode="auto">
          <a:xfrm>
            <a:off x="457200" y="557213"/>
            <a:ext cx="8483600" cy="523875"/>
          </a:xfrm>
          <a:prstGeom prst="rect">
            <a:avLst/>
          </a:prstGeom>
          <a:noFill/>
          <a:ln w="9525">
            <a:noFill/>
            <a:miter lim="800000"/>
            <a:headEnd/>
            <a:tailEnd/>
          </a:ln>
        </p:spPr>
        <p:txBody>
          <a:bodyPr wrap="none">
            <a:spAutoFit/>
          </a:bodyPr>
          <a:lstStyle/>
          <a:p>
            <a:pPr eaLnBrk="1" hangingPunct="1"/>
            <a:r>
              <a:rPr lang="en-US" sz="2800" b="1">
                <a:solidFill>
                  <a:schemeClr val="tx2"/>
                </a:solidFill>
                <a:latin typeface="Arial Narrow" pitchFamily="34" charset="0"/>
              </a:rPr>
              <a:t>THEORY OF PLANNED BEHAVIOR CONCEPTUAL MODELS</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59"/>
                                        </p:tgtEl>
                                        <p:attrNameLst>
                                          <p:attrName>style.visibility</p:attrName>
                                        </p:attrNameLst>
                                      </p:cBhvr>
                                      <p:to>
                                        <p:strVal val="visible"/>
                                      </p:to>
                                    </p:set>
                                    <p:anim calcmode="lin" valueType="num">
                                      <p:cBhvr additive="base">
                                        <p:cTn id="7" dur="500" fill="hold"/>
                                        <p:tgtEl>
                                          <p:spTgt spid="70659"/>
                                        </p:tgtEl>
                                        <p:attrNameLst>
                                          <p:attrName>ppt_x</p:attrName>
                                        </p:attrNameLst>
                                      </p:cBhvr>
                                      <p:tavLst>
                                        <p:tav tm="0">
                                          <p:val>
                                            <p:strVal val="#ppt_x"/>
                                          </p:val>
                                        </p:tav>
                                        <p:tav tm="100000">
                                          <p:val>
                                            <p:strVal val="#ppt_x"/>
                                          </p:val>
                                        </p:tav>
                                      </p:tavLst>
                                    </p:anim>
                                    <p:anim calcmode="lin" valueType="num">
                                      <p:cBhvr additive="base">
                                        <p:cTn id="8" dur="500" fill="hold"/>
                                        <p:tgtEl>
                                          <p:spTgt spid="706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70658"/>
                                        </p:tgtEl>
                                        <p:attrNameLst>
                                          <p:attrName>style.visibility</p:attrName>
                                        </p:attrNameLst>
                                      </p:cBhvr>
                                      <p:to>
                                        <p:strVal val="visible"/>
                                      </p:to>
                                    </p:set>
                                    <p:animEffect transition="in" filter="checkerboard(across)">
                                      <p:cBhvr>
                                        <p:cTn id="13" dur="500"/>
                                        <p:tgtEl>
                                          <p:spTgt spid="70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533400" y="838200"/>
            <a:ext cx="1752600" cy="533400"/>
          </a:xfrm>
          <a:prstGeom prst="rect">
            <a:avLst/>
          </a:prstGeom>
          <a:solidFill>
            <a:schemeClr val="accent6">
              <a:lumMod val="60000"/>
              <a:lumOff val="40000"/>
            </a:schemeClr>
          </a:solidFill>
          <a:ln w="9525">
            <a:solidFill>
              <a:schemeClr val="tx1"/>
            </a:solidFill>
            <a:miter lim="800000"/>
            <a:headEnd/>
            <a:tailEnd/>
          </a:ln>
          <a:effectLst/>
        </p:spPr>
        <p:txBody>
          <a:bodyPr wrap="none" anchor="ctr"/>
          <a:lstStyle/>
          <a:p>
            <a:pPr algn="ctr"/>
            <a:r>
              <a:rPr lang="en-US" sz="1400" dirty="0"/>
              <a:t>Individual Perceptions</a:t>
            </a:r>
          </a:p>
        </p:txBody>
      </p:sp>
      <p:sp>
        <p:nvSpPr>
          <p:cNvPr id="15365" name="Rectangle 5"/>
          <p:cNvSpPr>
            <a:spLocks noChangeArrowheads="1"/>
          </p:cNvSpPr>
          <p:nvPr/>
        </p:nvSpPr>
        <p:spPr bwMode="auto">
          <a:xfrm>
            <a:off x="3276600" y="838200"/>
            <a:ext cx="1905000" cy="457200"/>
          </a:xfrm>
          <a:prstGeom prst="rect">
            <a:avLst/>
          </a:prstGeom>
          <a:solidFill>
            <a:srgbClr val="92D050"/>
          </a:solidFill>
          <a:ln w="9525">
            <a:solidFill>
              <a:schemeClr val="tx1"/>
            </a:solidFill>
            <a:miter lim="800000"/>
            <a:headEnd/>
            <a:tailEnd/>
          </a:ln>
          <a:effectLst/>
        </p:spPr>
        <p:txBody>
          <a:bodyPr wrap="none" anchor="ctr"/>
          <a:lstStyle/>
          <a:p>
            <a:pPr algn="ctr"/>
            <a:r>
              <a:rPr lang="en-US" dirty="0"/>
              <a:t>Modifying Factors</a:t>
            </a:r>
          </a:p>
        </p:txBody>
      </p:sp>
      <p:sp>
        <p:nvSpPr>
          <p:cNvPr id="15366" name="Rectangle 6"/>
          <p:cNvSpPr>
            <a:spLocks noChangeArrowheads="1"/>
          </p:cNvSpPr>
          <p:nvPr/>
        </p:nvSpPr>
        <p:spPr bwMode="auto">
          <a:xfrm>
            <a:off x="6019800" y="838200"/>
            <a:ext cx="1828800" cy="457200"/>
          </a:xfrm>
          <a:prstGeom prst="rect">
            <a:avLst/>
          </a:prstGeom>
          <a:solidFill>
            <a:srgbClr val="FFFF00"/>
          </a:solidFill>
          <a:ln w="9525">
            <a:solidFill>
              <a:schemeClr val="tx1"/>
            </a:solidFill>
            <a:miter lim="800000"/>
            <a:headEnd/>
            <a:tailEnd/>
          </a:ln>
          <a:effectLst/>
        </p:spPr>
        <p:txBody>
          <a:bodyPr wrap="none" anchor="ctr"/>
          <a:lstStyle/>
          <a:p>
            <a:pPr algn="ctr"/>
            <a:r>
              <a:rPr lang="en-US" sz="1600"/>
              <a:t>Likelihood of Action</a:t>
            </a:r>
          </a:p>
        </p:txBody>
      </p:sp>
      <p:sp>
        <p:nvSpPr>
          <p:cNvPr id="15367" name="Rectangle 7"/>
          <p:cNvSpPr>
            <a:spLocks noChangeArrowheads="1"/>
          </p:cNvSpPr>
          <p:nvPr/>
        </p:nvSpPr>
        <p:spPr bwMode="auto">
          <a:xfrm>
            <a:off x="3352800" y="1981200"/>
            <a:ext cx="1828800" cy="1219200"/>
          </a:xfrm>
          <a:prstGeom prst="rect">
            <a:avLst/>
          </a:prstGeom>
          <a:solidFill>
            <a:srgbClr val="92D050"/>
          </a:solidFill>
          <a:ln w="9525">
            <a:solidFill>
              <a:schemeClr val="tx1"/>
            </a:solidFill>
            <a:miter lim="800000"/>
            <a:headEnd/>
            <a:tailEnd/>
          </a:ln>
          <a:effectLst/>
        </p:spPr>
        <p:txBody>
          <a:bodyPr wrap="none" anchor="ctr"/>
          <a:lstStyle/>
          <a:p>
            <a:pPr marL="287338" indent="-287338">
              <a:buFontTx/>
              <a:buChar char="•"/>
            </a:pPr>
            <a:r>
              <a:rPr lang="en-US" dirty="0"/>
              <a:t>Demographics</a:t>
            </a:r>
          </a:p>
          <a:p>
            <a:pPr marL="287338" indent="-287338">
              <a:buFontTx/>
              <a:buChar char="•"/>
            </a:pPr>
            <a:r>
              <a:rPr lang="en-US" dirty="0"/>
              <a:t>Personality</a:t>
            </a:r>
          </a:p>
          <a:p>
            <a:pPr marL="287338" indent="-287338">
              <a:buFontTx/>
              <a:buChar char="•"/>
            </a:pPr>
            <a:r>
              <a:rPr lang="en-US" dirty="0"/>
              <a:t>SES</a:t>
            </a:r>
          </a:p>
          <a:p>
            <a:pPr marL="287338" indent="-287338">
              <a:buFontTx/>
              <a:buChar char="•"/>
            </a:pPr>
            <a:r>
              <a:rPr lang="en-US" dirty="0"/>
              <a:t>Knowledge</a:t>
            </a:r>
          </a:p>
        </p:txBody>
      </p:sp>
      <p:sp>
        <p:nvSpPr>
          <p:cNvPr id="15368" name="Rectangle 8"/>
          <p:cNvSpPr>
            <a:spLocks noChangeArrowheads="1"/>
          </p:cNvSpPr>
          <p:nvPr/>
        </p:nvSpPr>
        <p:spPr bwMode="auto">
          <a:xfrm>
            <a:off x="3352800" y="3886200"/>
            <a:ext cx="1905000" cy="533400"/>
          </a:xfrm>
          <a:prstGeom prst="rect">
            <a:avLst/>
          </a:prstGeom>
          <a:solidFill>
            <a:srgbClr val="92D050"/>
          </a:solidFill>
          <a:ln w="9525">
            <a:solidFill>
              <a:schemeClr val="tx1"/>
            </a:solidFill>
            <a:miter lim="800000"/>
            <a:headEnd/>
            <a:tailEnd/>
          </a:ln>
          <a:effectLst/>
        </p:spPr>
        <p:txBody>
          <a:bodyPr wrap="none" anchor="ctr"/>
          <a:lstStyle/>
          <a:p>
            <a:pPr algn="ctr"/>
            <a:r>
              <a:rPr lang="en-US"/>
              <a:t>Perceived threat </a:t>
            </a:r>
          </a:p>
        </p:txBody>
      </p:sp>
      <p:sp>
        <p:nvSpPr>
          <p:cNvPr id="15369" name="Rectangle 9"/>
          <p:cNvSpPr>
            <a:spLocks noChangeArrowheads="1"/>
          </p:cNvSpPr>
          <p:nvPr/>
        </p:nvSpPr>
        <p:spPr bwMode="auto">
          <a:xfrm>
            <a:off x="3276600" y="5334000"/>
            <a:ext cx="1905000" cy="1066800"/>
          </a:xfrm>
          <a:prstGeom prst="rect">
            <a:avLst/>
          </a:prstGeom>
          <a:solidFill>
            <a:srgbClr val="92D050"/>
          </a:solidFill>
          <a:ln w="9525">
            <a:solidFill>
              <a:schemeClr val="tx1"/>
            </a:solidFill>
            <a:miter lim="800000"/>
            <a:headEnd/>
            <a:tailEnd/>
          </a:ln>
          <a:effectLst/>
        </p:spPr>
        <p:txBody>
          <a:bodyPr wrap="none" anchor="ctr"/>
          <a:lstStyle/>
          <a:p>
            <a:r>
              <a:rPr lang="en-US" dirty="0"/>
              <a:t>Cues to Action</a:t>
            </a:r>
          </a:p>
          <a:p>
            <a:pPr marL="231775" lvl="1" indent="-225425">
              <a:buFont typeface="Arial" pitchFamily="34" charset="0"/>
              <a:buChar char="•"/>
            </a:pPr>
            <a:r>
              <a:rPr lang="en-US" dirty="0"/>
              <a:t>Education</a:t>
            </a:r>
          </a:p>
          <a:p>
            <a:pPr marL="231775" lvl="1" indent="-225425">
              <a:buFont typeface="Arial" pitchFamily="34" charset="0"/>
              <a:buChar char="•"/>
            </a:pPr>
            <a:r>
              <a:rPr lang="en-US" dirty="0"/>
              <a:t>Symptoms</a:t>
            </a:r>
          </a:p>
          <a:p>
            <a:pPr marL="231775" lvl="1" indent="-225425">
              <a:buFont typeface="Arial" pitchFamily="34" charset="0"/>
              <a:buChar char="•"/>
            </a:pPr>
            <a:r>
              <a:rPr lang="en-US" dirty="0"/>
              <a:t>Media</a:t>
            </a:r>
          </a:p>
        </p:txBody>
      </p:sp>
      <p:sp>
        <p:nvSpPr>
          <p:cNvPr id="15370" name="Rectangle 10"/>
          <p:cNvSpPr>
            <a:spLocks noChangeArrowheads="1"/>
          </p:cNvSpPr>
          <p:nvPr/>
        </p:nvSpPr>
        <p:spPr bwMode="auto">
          <a:xfrm>
            <a:off x="304800" y="3657600"/>
            <a:ext cx="2362200" cy="990600"/>
          </a:xfrm>
          <a:prstGeom prst="rect">
            <a:avLst/>
          </a:prstGeom>
          <a:solidFill>
            <a:schemeClr val="accent6">
              <a:lumMod val="60000"/>
              <a:lumOff val="40000"/>
            </a:schemeClr>
          </a:solidFill>
          <a:ln w="9525">
            <a:solidFill>
              <a:schemeClr val="tx1"/>
            </a:solidFill>
            <a:miter lim="800000"/>
            <a:headEnd/>
            <a:tailEnd/>
          </a:ln>
          <a:effectLst/>
        </p:spPr>
        <p:txBody>
          <a:bodyPr wrap="none" anchor="ctr"/>
          <a:lstStyle/>
          <a:p>
            <a:pPr>
              <a:buFontTx/>
              <a:buChar char="•"/>
            </a:pPr>
            <a:r>
              <a:rPr lang="en-US" sz="1600" dirty="0"/>
              <a:t>Perceived Susceptibility</a:t>
            </a:r>
          </a:p>
          <a:p>
            <a:pPr>
              <a:buFontTx/>
              <a:buChar char="•"/>
            </a:pPr>
            <a:endParaRPr lang="en-US" sz="1600" dirty="0"/>
          </a:p>
          <a:p>
            <a:pPr>
              <a:buFontTx/>
              <a:buChar char="•"/>
            </a:pPr>
            <a:r>
              <a:rPr lang="en-US" sz="1600" dirty="0"/>
              <a:t>Perceived Severity </a:t>
            </a:r>
          </a:p>
        </p:txBody>
      </p:sp>
      <p:sp>
        <p:nvSpPr>
          <p:cNvPr id="15371" name="Rectangle 11"/>
          <p:cNvSpPr>
            <a:spLocks noChangeArrowheads="1"/>
          </p:cNvSpPr>
          <p:nvPr/>
        </p:nvSpPr>
        <p:spPr bwMode="auto">
          <a:xfrm>
            <a:off x="6096000" y="1905000"/>
            <a:ext cx="1752600" cy="1219200"/>
          </a:xfrm>
          <a:prstGeom prst="rect">
            <a:avLst/>
          </a:prstGeom>
          <a:solidFill>
            <a:srgbClr val="FFFF00"/>
          </a:solidFill>
          <a:ln w="9525">
            <a:solidFill>
              <a:schemeClr val="tx1"/>
            </a:solidFill>
            <a:miter lim="800000"/>
            <a:headEnd/>
            <a:tailEnd/>
          </a:ln>
          <a:effectLst/>
        </p:spPr>
        <p:txBody>
          <a:bodyPr wrap="none" anchor="ctr"/>
          <a:lstStyle/>
          <a:p>
            <a:pPr algn="ctr"/>
            <a:r>
              <a:rPr lang="en-US" sz="1600"/>
              <a:t>Perceived Benefits</a:t>
            </a:r>
          </a:p>
          <a:p>
            <a:pPr algn="ctr"/>
            <a:r>
              <a:rPr lang="en-US" sz="1600"/>
              <a:t> </a:t>
            </a:r>
          </a:p>
          <a:p>
            <a:pPr algn="ctr"/>
            <a:r>
              <a:rPr lang="en-US" sz="1600"/>
              <a:t>minus </a:t>
            </a:r>
          </a:p>
          <a:p>
            <a:pPr algn="ctr"/>
            <a:endParaRPr lang="en-US" sz="1600"/>
          </a:p>
          <a:p>
            <a:pPr algn="ctr"/>
            <a:r>
              <a:rPr lang="en-US" sz="1600"/>
              <a:t>Perceived Barriers</a:t>
            </a:r>
          </a:p>
        </p:txBody>
      </p:sp>
      <p:sp>
        <p:nvSpPr>
          <p:cNvPr id="15372" name="Rectangle 12"/>
          <p:cNvSpPr>
            <a:spLocks noChangeArrowheads="1"/>
          </p:cNvSpPr>
          <p:nvPr/>
        </p:nvSpPr>
        <p:spPr bwMode="auto">
          <a:xfrm>
            <a:off x="6096000" y="3886200"/>
            <a:ext cx="1676400" cy="533400"/>
          </a:xfrm>
          <a:prstGeom prst="rect">
            <a:avLst/>
          </a:prstGeom>
          <a:solidFill>
            <a:srgbClr val="FFFF00"/>
          </a:solidFill>
          <a:ln w="9525">
            <a:solidFill>
              <a:schemeClr val="tx1"/>
            </a:solidFill>
            <a:miter lim="800000"/>
            <a:headEnd/>
            <a:tailEnd/>
          </a:ln>
          <a:effectLst/>
        </p:spPr>
        <p:txBody>
          <a:bodyPr wrap="none" anchor="ctr"/>
          <a:lstStyle/>
          <a:p>
            <a:pPr algn="ctr"/>
            <a:r>
              <a:rPr lang="en-US" sz="1600"/>
              <a:t>Likelihood of </a:t>
            </a:r>
          </a:p>
          <a:p>
            <a:pPr algn="ctr"/>
            <a:r>
              <a:rPr lang="en-US" sz="1600"/>
              <a:t>Behavior change</a:t>
            </a:r>
          </a:p>
        </p:txBody>
      </p:sp>
      <p:sp>
        <p:nvSpPr>
          <p:cNvPr id="15373" name="Line 13"/>
          <p:cNvSpPr>
            <a:spLocks noChangeShapeType="1"/>
          </p:cNvSpPr>
          <p:nvPr/>
        </p:nvSpPr>
        <p:spPr bwMode="auto">
          <a:xfrm>
            <a:off x="4191000" y="3200400"/>
            <a:ext cx="0" cy="685800"/>
          </a:xfrm>
          <a:prstGeom prst="line">
            <a:avLst/>
          </a:prstGeom>
          <a:noFill/>
          <a:ln w="9525">
            <a:solidFill>
              <a:schemeClr val="tx1"/>
            </a:solidFill>
            <a:round/>
            <a:headEnd/>
            <a:tailEnd type="triangle" w="med" len="med"/>
          </a:ln>
          <a:effectLst/>
        </p:spPr>
        <p:txBody>
          <a:bodyPr/>
          <a:lstStyle/>
          <a:p>
            <a:endParaRPr lang="en-US"/>
          </a:p>
        </p:txBody>
      </p:sp>
      <p:sp>
        <p:nvSpPr>
          <p:cNvPr id="15375" name="Line 15"/>
          <p:cNvSpPr>
            <a:spLocks noChangeShapeType="1"/>
          </p:cNvSpPr>
          <p:nvPr/>
        </p:nvSpPr>
        <p:spPr bwMode="auto">
          <a:xfrm flipV="1">
            <a:off x="4191000" y="4419600"/>
            <a:ext cx="0" cy="914400"/>
          </a:xfrm>
          <a:prstGeom prst="line">
            <a:avLst/>
          </a:prstGeom>
          <a:noFill/>
          <a:ln w="9525">
            <a:solidFill>
              <a:schemeClr val="tx1"/>
            </a:solidFill>
            <a:round/>
            <a:headEnd/>
            <a:tailEnd type="triangle" w="med" len="med"/>
          </a:ln>
          <a:effectLst/>
        </p:spPr>
        <p:txBody>
          <a:bodyPr/>
          <a:lstStyle/>
          <a:p>
            <a:endParaRPr lang="en-US"/>
          </a:p>
        </p:txBody>
      </p:sp>
      <p:sp>
        <p:nvSpPr>
          <p:cNvPr id="15376" name="Line 16"/>
          <p:cNvSpPr>
            <a:spLocks noChangeShapeType="1"/>
          </p:cNvSpPr>
          <p:nvPr/>
        </p:nvSpPr>
        <p:spPr bwMode="auto">
          <a:xfrm flipV="1">
            <a:off x="2667000" y="4114800"/>
            <a:ext cx="685800" cy="0"/>
          </a:xfrm>
          <a:prstGeom prst="line">
            <a:avLst/>
          </a:prstGeom>
          <a:noFill/>
          <a:ln w="9525">
            <a:solidFill>
              <a:schemeClr val="tx1"/>
            </a:solidFill>
            <a:round/>
            <a:headEnd/>
            <a:tailEnd type="triangle" w="med" len="med"/>
          </a:ln>
          <a:effectLst/>
        </p:spPr>
        <p:txBody>
          <a:bodyPr/>
          <a:lstStyle/>
          <a:p>
            <a:endParaRPr lang="en-US"/>
          </a:p>
        </p:txBody>
      </p:sp>
      <p:sp>
        <p:nvSpPr>
          <p:cNvPr id="15377" name="Line 17"/>
          <p:cNvSpPr>
            <a:spLocks noChangeShapeType="1"/>
          </p:cNvSpPr>
          <p:nvPr/>
        </p:nvSpPr>
        <p:spPr bwMode="auto">
          <a:xfrm flipH="1">
            <a:off x="1524000" y="2438400"/>
            <a:ext cx="1828800" cy="1143000"/>
          </a:xfrm>
          <a:prstGeom prst="line">
            <a:avLst/>
          </a:prstGeom>
          <a:noFill/>
          <a:ln w="9525">
            <a:solidFill>
              <a:schemeClr val="tx1"/>
            </a:solidFill>
            <a:round/>
            <a:headEnd/>
            <a:tailEnd type="triangle" w="med" len="med"/>
          </a:ln>
          <a:effectLst/>
        </p:spPr>
        <p:txBody>
          <a:bodyPr/>
          <a:lstStyle/>
          <a:p>
            <a:endParaRPr lang="en-US"/>
          </a:p>
        </p:txBody>
      </p:sp>
      <p:sp>
        <p:nvSpPr>
          <p:cNvPr id="15378" name="Line 18"/>
          <p:cNvSpPr>
            <a:spLocks noChangeShapeType="1"/>
          </p:cNvSpPr>
          <p:nvPr/>
        </p:nvSpPr>
        <p:spPr bwMode="auto">
          <a:xfrm>
            <a:off x="5181600" y="2667000"/>
            <a:ext cx="914400" cy="0"/>
          </a:xfrm>
          <a:prstGeom prst="line">
            <a:avLst/>
          </a:prstGeom>
          <a:noFill/>
          <a:ln w="9525">
            <a:solidFill>
              <a:schemeClr val="tx1"/>
            </a:solidFill>
            <a:round/>
            <a:headEnd/>
            <a:tailEnd type="triangle" w="med" len="med"/>
          </a:ln>
          <a:effectLst/>
        </p:spPr>
        <p:txBody>
          <a:bodyPr/>
          <a:lstStyle/>
          <a:p>
            <a:endParaRPr lang="en-US"/>
          </a:p>
        </p:txBody>
      </p:sp>
      <p:sp>
        <p:nvSpPr>
          <p:cNvPr id="15379" name="Line 19"/>
          <p:cNvSpPr>
            <a:spLocks noChangeShapeType="1"/>
          </p:cNvSpPr>
          <p:nvPr/>
        </p:nvSpPr>
        <p:spPr bwMode="auto">
          <a:xfrm>
            <a:off x="5257800" y="4191000"/>
            <a:ext cx="838200" cy="0"/>
          </a:xfrm>
          <a:prstGeom prst="line">
            <a:avLst/>
          </a:prstGeom>
          <a:noFill/>
          <a:ln w="9525">
            <a:solidFill>
              <a:schemeClr val="tx1"/>
            </a:solidFill>
            <a:round/>
            <a:headEnd/>
            <a:tailEnd type="triangle" w="med" len="med"/>
          </a:ln>
          <a:effectLst/>
        </p:spPr>
        <p:txBody>
          <a:bodyPr/>
          <a:lstStyle/>
          <a:p>
            <a:endParaRPr lang="en-US"/>
          </a:p>
        </p:txBody>
      </p:sp>
      <p:sp>
        <p:nvSpPr>
          <p:cNvPr id="15380" name="Line 20"/>
          <p:cNvSpPr>
            <a:spLocks noChangeShapeType="1"/>
          </p:cNvSpPr>
          <p:nvPr/>
        </p:nvSpPr>
        <p:spPr bwMode="auto">
          <a:xfrm>
            <a:off x="6858000" y="3124200"/>
            <a:ext cx="0" cy="762000"/>
          </a:xfrm>
          <a:prstGeom prst="line">
            <a:avLst/>
          </a:prstGeom>
          <a:noFill/>
          <a:ln w="9525">
            <a:solidFill>
              <a:schemeClr val="tx1"/>
            </a:solidFill>
            <a:round/>
            <a:headEnd/>
            <a:tailEnd type="triangle" w="med" len="med"/>
          </a:ln>
          <a:effectLst/>
        </p:spPr>
        <p:txBody>
          <a:bodyPr/>
          <a:lstStyle/>
          <a:p>
            <a:endParaRPr lang="en-US"/>
          </a:p>
        </p:txBody>
      </p:sp>
      <p:sp>
        <p:nvSpPr>
          <p:cNvPr id="15385" name="Line 25"/>
          <p:cNvSpPr>
            <a:spLocks noChangeShapeType="1"/>
          </p:cNvSpPr>
          <p:nvPr/>
        </p:nvSpPr>
        <p:spPr bwMode="auto">
          <a:xfrm>
            <a:off x="457200" y="1676400"/>
            <a:ext cx="7467600" cy="0"/>
          </a:xfrm>
          <a:prstGeom prst="line">
            <a:avLst/>
          </a:prstGeom>
          <a:noFill/>
          <a:ln w="9525">
            <a:solidFill>
              <a:schemeClr val="tx1"/>
            </a:solidFill>
            <a:round/>
            <a:headEnd/>
            <a:tailEnd/>
          </a:ln>
          <a:effectLst/>
        </p:spPr>
        <p:txBody>
          <a:bodyPr/>
          <a:lstStyle/>
          <a:p>
            <a:endParaRPr lang="en-US"/>
          </a:p>
        </p:txBody>
      </p:sp>
      <p:sp>
        <p:nvSpPr>
          <p:cNvPr id="15386" name="Line 26"/>
          <p:cNvSpPr>
            <a:spLocks noChangeShapeType="1"/>
          </p:cNvSpPr>
          <p:nvPr/>
        </p:nvSpPr>
        <p:spPr bwMode="auto">
          <a:xfrm>
            <a:off x="2819400" y="609600"/>
            <a:ext cx="0" cy="6019800"/>
          </a:xfrm>
          <a:prstGeom prst="line">
            <a:avLst/>
          </a:prstGeom>
          <a:noFill/>
          <a:ln w="9525">
            <a:solidFill>
              <a:schemeClr val="tx1"/>
            </a:solidFill>
            <a:round/>
            <a:headEnd/>
            <a:tailEnd/>
          </a:ln>
          <a:effectLst/>
        </p:spPr>
        <p:txBody>
          <a:bodyPr/>
          <a:lstStyle/>
          <a:p>
            <a:endParaRPr lang="en-US"/>
          </a:p>
        </p:txBody>
      </p:sp>
      <p:sp>
        <p:nvSpPr>
          <p:cNvPr id="15387" name="Line 27"/>
          <p:cNvSpPr>
            <a:spLocks noChangeShapeType="1"/>
          </p:cNvSpPr>
          <p:nvPr/>
        </p:nvSpPr>
        <p:spPr bwMode="auto">
          <a:xfrm>
            <a:off x="5562600" y="685800"/>
            <a:ext cx="0" cy="5867400"/>
          </a:xfrm>
          <a:prstGeom prst="line">
            <a:avLst/>
          </a:prstGeom>
          <a:noFill/>
          <a:ln w="9525">
            <a:solidFill>
              <a:schemeClr val="tx1"/>
            </a:solidFill>
            <a:round/>
            <a:headEnd/>
            <a:tailEnd/>
          </a:ln>
          <a:effectLst/>
        </p:spPr>
        <p:txBody>
          <a:bodyPr/>
          <a:lstStyle/>
          <a:p>
            <a:endParaRPr lang="en-US"/>
          </a:p>
        </p:txBody>
      </p:sp>
      <p:sp>
        <p:nvSpPr>
          <p:cNvPr id="21" name="Slide Number Placeholder 20"/>
          <p:cNvSpPr>
            <a:spLocks noGrp="1"/>
          </p:cNvSpPr>
          <p:nvPr>
            <p:ph type="sldNum" sz="quarter" idx="12"/>
          </p:nvPr>
        </p:nvSpPr>
        <p:spPr/>
        <p:txBody>
          <a:bodyPr/>
          <a:lstStyle/>
          <a:p>
            <a:fld id="{95C9365F-0A90-4C4E-B7E9-545A0BCA956E}" type="slidenum">
              <a:rPr lang="en-US" smtClean="0"/>
              <a:pPr/>
              <a:t>12</a:t>
            </a:fld>
            <a:endParaRPr lang="en-US"/>
          </a:p>
        </p:txBody>
      </p:sp>
      <p:sp>
        <p:nvSpPr>
          <p:cNvPr id="22" name="Footer Placeholder 21"/>
          <p:cNvSpPr>
            <a:spLocks noGrp="1"/>
          </p:cNvSpPr>
          <p:nvPr>
            <p:ph type="ftr" sz="quarter" idx="11"/>
          </p:nvPr>
        </p:nvSpPr>
        <p:spPr/>
        <p:txBody>
          <a:bodyPr/>
          <a:lstStyle/>
          <a:p>
            <a:r>
              <a:rPr lang="en-US" smtClean="0"/>
              <a:t>Health Behavior CHAPTER 6</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8"/>
                                        </p:tgtEl>
                                        <p:attrNameLst>
                                          <p:attrName>style.visibility</p:attrName>
                                        </p:attrNameLst>
                                      </p:cBhvr>
                                      <p:to>
                                        <p:strVal val="visible"/>
                                      </p:to>
                                    </p:set>
                                    <p:anim calcmode="lin" valueType="num">
                                      <p:cBhvr additive="base">
                                        <p:cTn id="7" dur="500" fill="hold"/>
                                        <p:tgtEl>
                                          <p:spTgt spid="15368"/>
                                        </p:tgtEl>
                                        <p:attrNameLst>
                                          <p:attrName>ppt_x</p:attrName>
                                        </p:attrNameLst>
                                      </p:cBhvr>
                                      <p:tavLst>
                                        <p:tav tm="0">
                                          <p:val>
                                            <p:strVal val="#ppt_x"/>
                                          </p:val>
                                        </p:tav>
                                        <p:tav tm="100000">
                                          <p:val>
                                            <p:strVal val="#ppt_x"/>
                                          </p:val>
                                        </p:tav>
                                      </p:tavLst>
                                    </p:anim>
                                    <p:anim calcmode="lin" valueType="num">
                                      <p:cBhvr additive="base">
                                        <p:cTn id="8" dur="500" fill="hold"/>
                                        <p:tgtEl>
                                          <p:spTgt spid="1536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37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372"/>
                                        </p:tgtEl>
                                        <p:attrNameLst>
                                          <p:attrName>style.visibility</p:attrName>
                                        </p:attrNameLst>
                                      </p:cBhvr>
                                      <p:to>
                                        <p:strVal val="visible"/>
                                      </p:to>
                                    </p:set>
                                    <p:animEffect transition="in" filter="wipe(down)">
                                      <p:cBhvr>
                                        <p:cTn id="17" dur="500"/>
                                        <p:tgtEl>
                                          <p:spTgt spid="1537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5364"/>
                                        </p:tgtEl>
                                        <p:attrNameLst>
                                          <p:attrName>style.visibility</p:attrName>
                                        </p:attrNameLst>
                                      </p:cBhvr>
                                      <p:to>
                                        <p:strVal val="visible"/>
                                      </p:to>
                                    </p:set>
                                    <p:anim calcmode="lin" valueType="num">
                                      <p:cBhvr additive="base">
                                        <p:cTn id="22" dur="500" fill="hold"/>
                                        <p:tgtEl>
                                          <p:spTgt spid="15364"/>
                                        </p:tgtEl>
                                        <p:attrNameLst>
                                          <p:attrName>ppt_x</p:attrName>
                                        </p:attrNameLst>
                                      </p:cBhvr>
                                      <p:tavLst>
                                        <p:tav tm="0">
                                          <p:val>
                                            <p:strVal val="#ppt_x"/>
                                          </p:val>
                                        </p:tav>
                                        <p:tav tm="100000">
                                          <p:val>
                                            <p:strVal val="#ppt_x"/>
                                          </p:val>
                                        </p:tav>
                                      </p:tavLst>
                                    </p:anim>
                                    <p:anim calcmode="lin" valueType="num">
                                      <p:cBhvr additive="base">
                                        <p:cTn id="23" dur="500" fill="hold"/>
                                        <p:tgtEl>
                                          <p:spTgt spid="1536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5385"/>
                                        </p:tgtEl>
                                        <p:attrNameLst>
                                          <p:attrName>style.visibility</p:attrName>
                                        </p:attrNameLst>
                                      </p:cBhvr>
                                      <p:to>
                                        <p:strVal val="visible"/>
                                      </p:to>
                                    </p:set>
                                    <p:anim calcmode="lin" valueType="num">
                                      <p:cBhvr additive="base">
                                        <p:cTn id="28" dur="500" fill="hold"/>
                                        <p:tgtEl>
                                          <p:spTgt spid="15385"/>
                                        </p:tgtEl>
                                        <p:attrNameLst>
                                          <p:attrName>ppt_x</p:attrName>
                                        </p:attrNameLst>
                                      </p:cBhvr>
                                      <p:tavLst>
                                        <p:tav tm="0">
                                          <p:val>
                                            <p:strVal val="#ppt_x"/>
                                          </p:val>
                                        </p:tav>
                                        <p:tav tm="100000">
                                          <p:val>
                                            <p:strVal val="#ppt_x"/>
                                          </p:val>
                                        </p:tav>
                                      </p:tavLst>
                                    </p:anim>
                                    <p:anim calcmode="lin" valueType="num">
                                      <p:cBhvr additive="base">
                                        <p:cTn id="29" dur="500" fill="hold"/>
                                        <p:tgtEl>
                                          <p:spTgt spid="1538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5386"/>
                                        </p:tgtEl>
                                        <p:attrNameLst>
                                          <p:attrName>style.visibility</p:attrName>
                                        </p:attrNameLst>
                                      </p:cBhvr>
                                      <p:to>
                                        <p:strVal val="visible"/>
                                      </p:to>
                                    </p:set>
                                    <p:anim calcmode="lin" valueType="num">
                                      <p:cBhvr additive="base">
                                        <p:cTn id="34" dur="500" fill="hold"/>
                                        <p:tgtEl>
                                          <p:spTgt spid="15386"/>
                                        </p:tgtEl>
                                        <p:attrNameLst>
                                          <p:attrName>ppt_x</p:attrName>
                                        </p:attrNameLst>
                                      </p:cBhvr>
                                      <p:tavLst>
                                        <p:tav tm="0">
                                          <p:val>
                                            <p:strVal val="#ppt_x"/>
                                          </p:val>
                                        </p:tav>
                                        <p:tav tm="100000">
                                          <p:val>
                                            <p:strVal val="#ppt_x"/>
                                          </p:val>
                                        </p:tav>
                                      </p:tavLst>
                                    </p:anim>
                                    <p:anim calcmode="lin" valueType="num">
                                      <p:cBhvr additive="base">
                                        <p:cTn id="35" dur="500" fill="hold"/>
                                        <p:tgtEl>
                                          <p:spTgt spid="1538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5365"/>
                                        </p:tgtEl>
                                        <p:attrNameLst>
                                          <p:attrName>style.visibility</p:attrName>
                                        </p:attrNameLst>
                                      </p:cBhvr>
                                      <p:to>
                                        <p:strVal val="visible"/>
                                      </p:to>
                                    </p:set>
                                    <p:anim calcmode="lin" valueType="num">
                                      <p:cBhvr additive="base">
                                        <p:cTn id="40" dur="500" fill="hold"/>
                                        <p:tgtEl>
                                          <p:spTgt spid="15365"/>
                                        </p:tgtEl>
                                        <p:attrNameLst>
                                          <p:attrName>ppt_x</p:attrName>
                                        </p:attrNameLst>
                                      </p:cBhvr>
                                      <p:tavLst>
                                        <p:tav tm="0">
                                          <p:val>
                                            <p:strVal val="#ppt_x"/>
                                          </p:val>
                                        </p:tav>
                                        <p:tav tm="100000">
                                          <p:val>
                                            <p:strVal val="#ppt_x"/>
                                          </p:val>
                                        </p:tav>
                                      </p:tavLst>
                                    </p:anim>
                                    <p:anim calcmode="lin" valueType="num">
                                      <p:cBhvr additive="base">
                                        <p:cTn id="41" dur="500" fill="hold"/>
                                        <p:tgtEl>
                                          <p:spTgt spid="15365"/>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5387"/>
                                        </p:tgtEl>
                                        <p:attrNameLst>
                                          <p:attrName>style.visibility</p:attrName>
                                        </p:attrNameLst>
                                      </p:cBhvr>
                                      <p:to>
                                        <p:strVal val="visible"/>
                                      </p:to>
                                    </p:set>
                                    <p:anim calcmode="lin" valueType="num">
                                      <p:cBhvr additive="base">
                                        <p:cTn id="46" dur="500" fill="hold"/>
                                        <p:tgtEl>
                                          <p:spTgt spid="15387"/>
                                        </p:tgtEl>
                                        <p:attrNameLst>
                                          <p:attrName>ppt_x</p:attrName>
                                        </p:attrNameLst>
                                      </p:cBhvr>
                                      <p:tavLst>
                                        <p:tav tm="0">
                                          <p:val>
                                            <p:strVal val="#ppt_x"/>
                                          </p:val>
                                        </p:tav>
                                        <p:tav tm="100000">
                                          <p:val>
                                            <p:strVal val="#ppt_x"/>
                                          </p:val>
                                        </p:tav>
                                      </p:tavLst>
                                    </p:anim>
                                    <p:anim calcmode="lin" valueType="num">
                                      <p:cBhvr additive="base">
                                        <p:cTn id="47" dur="500" fill="hold"/>
                                        <p:tgtEl>
                                          <p:spTgt spid="15387"/>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5366"/>
                                        </p:tgtEl>
                                        <p:attrNameLst>
                                          <p:attrName>style.visibility</p:attrName>
                                        </p:attrNameLst>
                                      </p:cBhvr>
                                      <p:to>
                                        <p:strVal val="visible"/>
                                      </p:to>
                                    </p:set>
                                    <p:anim calcmode="lin" valueType="num">
                                      <p:cBhvr additive="base">
                                        <p:cTn id="52" dur="500" fill="hold"/>
                                        <p:tgtEl>
                                          <p:spTgt spid="15366"/>
                                        </p:tgtEl>
                                        <p:attrNameLst>
                                          <p:attrName>ppt_x</p:attrName>
                                        </p:attrNameLst>
                                      </p:cBhvr>
                                      <p:tavLst>
                                        <p:tav tm="0">
                                          <p:val>
                                            <p:strVal val="#ppt_x"/>
                                          </p:val>
                                        </p:tav>
                                        <p:tav tm="100000">
                                          <p:val>
                                            <p:strVal val="#ppt_x"/>
                                          </p:val>
                                        </p:tav>
                                      </p:tavLst>
                                    </p:anim>
                                    <p:anim calcmode="lin" valueType="num">
                                      <p:cBhvr additive="base">
                                        <p:cTn id="53" dur="500" fill="hold"/>
                                        <p:tgtEl>
                                          <p:spTgt spid="15366"/>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5370"/>
                                        </p:tgtEl>
                                        <p:attrNameLst>
                                          <p:attrName>style.visibility</p:attrName>
                                        </p:attrNameLst>
                                      </p:cBhvr>
                                      <p:to>
                                        <p:strVal val="visible"/>
                                      </p:to>
                                    </p:set>
                                    <p:animEffect transition="in" filter="wipe(down)">
                                      <p:cBhvr>
                                        <p:cTn id="58" dur="500"/>
                                        <p:tgtEl>
                                          <p:spTgt spid="15370"/>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537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5367"/>
                                        </p:tgtEl>
                                        <p:attrNameLst>
                                          <p:attrName>style.visibility</p:attrName>
                                        </p:attrNameLst>
                                      </p:cBhvr>
                                      <p:to>
                                        <p:strVal val="visible"/>
                                      </p:to>
                                    </p:set>
                                    <p:animEffect transition="in" filter="wipe(down)">
                                      <p:cBhvr>
                                        <p:cTn id="67" dur="500"/>
                                        <p:tgtEl>
                                          <p:spTgt spid="15367"/>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5373"/>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5377"/>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15369"/>
                                        </p:tgtEl>
                                        <p:attrNameLst>
                                          <p:attrName>style.visibility</p:attrName>
                                        </p:attrNameLst>
                                      </p:cBhvr>
                                      <p:to>
                                        <p:strVal val="visible"/>
                                      </p:to>
                                    </p:set>
                                    <p:animEffect transition="in" filter="wipe(down)">
                                      <p:cBhvr>
                                        <p:cTn id="80" dur="500"/>
                                        <p:tgtEl>
                                          <p:spTgt spid="15369"/>
                                        </p:tgtEl>
                                      </p:cBhvr>
                                    </p:animEffec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537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15371"/>
                                        </p:tgtEl>
                                        <p:attrNameLst>
                                          <p:attrName>style.visibility</p:attrName>
                                        </p:attrNameLst>
                                      </p:cBhvr>
                                      <p:to>
                                        <p:strVal val="visible"/>
                                      </p:to>
                                    </p:set>
                                    <p:animEffect transition="in" filter="wipe(down)">
                                      <p:cBhvr>
                                        <p:cTn id="89" dur="500"/>
                                        <p:tgtEl>
                                          <p:spTgt spid="15371"/>
                                        </p:tgtEl>
                                      </p:cBhvr>
                                    </p:animEffec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15380"/>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153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65" grpId="0" animBg="1"/>
      <p:bldP spid="15366" grpId="0" animBg="1"/>
      <p:bldP spid="15367" grpId="0" animBg="1"/>
      <p:bldP spid="15368" grpId="0" animBg="1"/>
      <p:bldP spid="15369" grpId="0" animBg="1"/>
      <p:bldP spid="15370" grpId="0" animBg="1"/>
      <p:bldP spid="15371" grpId="0" animBg="1"/>
      <p:bldP spid="15372" grpId="0" animBg="1"/>
      <p:bldP spid="15373" grpId="0" animBg="1"/>
      <p:bldP spid="15375" grpId="0" animBg="1"/>
      <p:bldP spid="15376" grpId="0" animBg="1"/>
      <p:bldP spid="15377" grpId="0" animBg="1"/>
      <p:bldP spid="15378" grpId="0" animBg="1"/>
      <p:bldP spid="15379" grpId="0" animBg="1"/>
      <p:bldP spid="15380" grpId="0" animBg="1"/>
      <p:bldP spid="15385" grpId="0" animBg="1"/>
      <p:bldP spid="15386" grpId="0" animBg="1"/>
      <p:bldP spid="1538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13" name="Rectangle 53"/>
          <p:cNvSpPr>
            <a:spLocks noChangeArrowheads="1"/>
          </p:cNvSpPr>
          <p:nvPr/>
        </p:nvSpPr>
        <p:spPr bwMode="auto">
          <a:xfrm>
            <a:off x="3149600" y="5161085"/>
            <a:ext cx="5334000" cy="1696915"/>
          </a:xfrm>
          <a:prstGeom prst="rect">
            <a:avLst/>
          </a:prstGeom>
          <a:solidFill>
            <a:srgbClr val="3399FF"/>
          </a:solidFill>
          <a:ln w="9525">
            <a:noFill/>
            <a:miter lim="800000"/>
            <a:headEnd/>
            <a:tailEnd/>
          </a:ln>
        </p:spPr>
        <p:txBody>
          <a:bodyPr/>
          <a:lstStyle/>
          <a:p>
            <a:endParaRPr lang="en-US"/>
          </a:p>
        </p:txBody>
      </p:sp>
      <p:sp>
        <p:nvSpPr>
          <p:cNvPr id="15414" name="Rectangle 54"/>
          <p:cNvSpPr>
            <a:spLocks noChangeArrowheads="1"/>
          </p:cNvSpPr>
          <p:nvPr/>
        </p:nvSpPr>
        <p:spPr bwMode="auto">
          <a:xfrm>
            <a:off x="3149600" y="3692769"/>
            <a:ext cx="5334000" cy="1266092"/>
          </a:xfrm>
          <a:prstGeom prst="rect">
            <a:avLst/>
          </a:prstGeom>
          <a:solidFill>
            <a:srgbClr val="66FF33"/>
          </a:solidFill>
          <a:ln w="9525">
            <a:noFill/>
            <a:miter lim="800000"/>
            <a:headEnd/>
            <a:tailEnd/>
          </a:ln>
        </p:spPr>
        <p:txBody>
          <a:bodyPr/>
          <a:lstStyle/>
          <a:p>
            <a:endParaRPr lang="en-US"/>
          </a:p>
        </p:txBody>
      </p:sp>
      <p:sp>
        <p:nvSpPr>
          <p:cNvPr id="15432" name="Rectangle 72"/>
          <p:cNvSpPr>
            <a:spLocks noChangeArrowheads="1"/>
          </p:cNvSpPr>
          <p:nvPr/>
        </p:nvSpPr>
        <p:spPr bwMode="auto">
          <a:xfrm>
            <a:off x="3149600" y="2584939"/>
            <a:ext cx="5334000" cy="949569"/>
          </a:xfrm>
          <a:prstGeom prst="rect">
            <a:avLst/>
          </a:prstGeom>
          <a:solidFill>
            <a:srgbClr val="FF9900"/>
          </a:solidFill>
          <a:ln w="9525">
            <a:noFill/>
            <a:miter lim="800000"/>
            <a:headEnd/>
            <a:tailEnd/>
          </a:ln>
        </p:spPr>
        <p:txBody>
          <a:bodyPr/>
          <a:lstStyle/>
          <a:p>
            <a:endParaRPr lang="en-US"/>
          </a:p>
        </p:txBody>
      </p:sp>
      <p:sp>
        <p:nvSpPr>
          <p:cNvPr id="15362" name="Rectangle 2"/>
          <p:cNvSpPr>
            <a:spLocks noGrp="1" noChangeArrowheads="1"/>
          </p:cNvSpPr>
          <p:nvPr>
            <p:ph type="title"/>
          </p:nvPr>
        </p:nvSpPr>
        <p:spPr/>
        <p:txBody>
          <a:bodyPr/>
          <a:lstStyle/>
          <a:p>
            <a:r>
              <a:rPr lang="sv-SE" sz="2800">
                <a:latin typeface="Tahoma" pitchFamily="34" charset="0"/>
                <a:cs typeface="Tahoma" pitchFamily="34" charset="0"/>
              </a:rPr>
              <a:t>Model Perilaku Organisasi</a:t>
            </a:r>
            <a:r>
              <a:rPr lang="sv-SE" sz="2400"/>
              <a:t> </a:t>
            </a:r>
            <a:r>
              <a:rPr lang="en-US" sz="2400"/>
              <a:t/>
            </a:r>
            <a:br>
              <a:rPr lang="en-US" sz="2400"/>
            </a:br>
            <a:r>
              <a:rPr lang="en-US" sz="1200"/>
              <a:t>Stephen P. Robbins, Tinothy A. Judge. 2008</a:t>
            </a:r>
          </a:p>
        </p:txBody>
      </p:sp>
      <p:sp>
        <p:nvSpPr>
          <p:cNvPr id="15364" name="Text Box 4"/>
          <p:cNvSpPr txBox="1">
            <a:spLocks noChangeArrowheads="1"/>
          </p:cNvSpPr>
          <p:nvPr/>
        </p:nvSpPr>
        <p:spPr bwMode="auto">
          <a:xfrm>
            <a:off x="5588000" y="1002324"/>
            <a:ext cx="2895600" cy="201124"/>
          </a:xfrm>
          <a:prstGeom prst="rect">
            <a:avLst/>
          </a:prstGeom>
          <a:solidFill>
            <a:srgbClr val="FF66FF"/>
          </a:solidFill>
          <a:ln w="28575">
            <a:solidFill>
              <a:srgbClr val="000000"/>
            </a:solidFill>
            <a:miter lim="800000"/>
            <a:headEnd/>
            <a:tailEnd/>
          </a:ln>
        </p:spPr>
        <p:txBody>
          <a:bodyPr/>
          <a:lstStyle/>
          <a:p>
            <a:pPr algn="ctr"/>
            <a:r>
              <a:rPr lang="en-US" sz="1200">
                <a:latin typeface="Arial Narrow" pitchFamily="34" charset="0"/>
              </a:rPr>
              <a:t>Produktivitas</a:t>
            </a:r>
            <a:endParaRPr lang="en-US"/>
          </a:p>
        </p:txBody>
      </p:sp>
      <p:sp>
        <p:nvSpPr>
          <p:cNvPr id="15365" name="Text Box 5"/>
          <p:cNvSpPr txBox="1">
            <a:spLocks noChangeArrowheads="1"/>
          </p:cNvSpPr>
          <p:nvPr/>
        </p:nvSpPr>
        <p:spPr bwMode="auto">
          <a:xfrm>
            <a:off x="5588000" y="1239716"/>
            <a:ext cx="2895600" cy="201124"/>
          </a:xfrm>
          <a:prstGeom prst="rect">
            <a:avLst/>
          </a:prstGeom>
          <a:solidFill>
            <a:srgbClr val="FF66FF"/>
          </a:solidFill>
          <a:ln w="9525">
            <a:solidFill>
              <a:srgbClr val="000000"/>
            </a:solidFill>
            <a:miter lim="800000"/>
            <a:headEnd/>
            <a:tailEnd/>
          </a:ln>
        </p:spPr>
        <p:txBody>
          <a:bodyPr/>
          <a:lstStyle/>
          <a:p>
            <a:pPr algn="ctr"/>
            <a:r>
              <a:rPr lang="en-US" sz="1200">
                <a:latin typeface="Arial Narrow" pitchFamily="34" charset="0"/>
              </a:rPr>
              <a:t>Ketidakhadiran</a:t>
            </a:r>
            <a:endParaRPr lang="en-US"/>
          </a:p>
        </p:txBody>
      </p:sp>
      <p:sp>
        <p:nvSpPr>
          <p:cNvPr id="15366" name="Text Box 6"/>
          <p:cNvSpPr txBox="1">
            <a:spLocks noChangeArrowheads="1"/>
          </p:cNvSpPr>
          <p:nvPr/>
        </p:nvSpPr>
        <p:spPr bwMode="auto">
          <a:xfrm>
            <a:off x="5588000" y="1477108"/>
            <a:ext cx="2895600" cy="201124"/>
          </a:xfrm>
          <a:prstGeom prst="rect">
            <a:avLst/>
          </a:prstGeom>
          <a:solidFill>
            <a:srgbClr val="FF66FF"/>
          </a:solidFill>
          <a:ln w="9525">
            <a:solidFill>
              <a:srgbClr val="000000"/>
            </a:solidFill>
            <a:miter lim="800000"/>
            <a:headEnd/>
            <a:tailEnd/>
          </a:ln>
        </p:spPr>
        <p:txBody>
          <a:bodyPr/>
          <a:lstStyle/>
          <a:p>
            <a:pPr algn="ctr"/>
            <a:r>
              <a:rPr lang="en-US" sz="1200" i="1">
                <a:latin typeface="Arial Narrow" pitchFamily="34" charset="0"/>
              </a:rPr>
              <a:t>Turn over</a:t>
            </a:r>
            <a:r>
              <a:rPr lang="en-US" sz="1200">
                <a:latin typeface="Arial Narrow" pitchFamily="34" charset="0"/>
              </a:rPr>
              <a:t> karyawan</a:t>
            </a:r>
            <a:endParaRPr lang="en-US"/>
          </a:p>
        </p:txBody>
      </p:sp>
      <p:sp>
        <p:nvSpPr>
          <p:cNvPr id="15367" name="Text Box 7"/>
          <p:cNvSpPr txBox="1">
            <a:spLocks noChangeArrowheads="1"/>
          </p:cNvSpPr>
          <p:nvPr/>
        </p:nvSpPr>
        <p:spPr bwMode="auto">
          <a:xfrm>
            <a:off x="5588000" y="1714501"/>
            <a:ext cx="2895600" cy="201124"/>
          </a:xfrm>
          <a:prstGeom prst="rect">
            <a:avLst/>
          </a:prstGeom>
          <a:solidFill>
            <a:srgbClr val="FF66FF"/>
          </a:solidFill>
          <a:ln w="9525">
            <a:solidFill>
              <a:srgbClr val="000000"/>
            </a:solidFill>
            <a:miter lim="800000"/>
            <a:headEnd/>
            <a:tailEnd/>
          </a:ln>
        </p:spPr>
        <p:txBody>
          <a:bodyPr/>
          <a:lstStyle/>
          <a:p>
            <a:pPr algn="ctr"/>
            <a:r>
              <a:rPr lang="fi-FI" sz="1100">
                <a:latin typeface="Arial Narrow" pitchFamily="34" charset="0"/>
              </a:rPr>
              <a:t>Perilaku menyimpang di tempat kerja</a:t>
            </a:r>
          </a:p>
          <a:p>
            <a:endParaRPr lang="en-US"/>
          </a:p>
        </p:txBody>
      </p:sp>
      <p:sp>
        <p:nvSpPr>
          <p:cNvPr id="15368" name="Text Box 8"/>
          <p:cNvSpPr txBox="1">
            <a:spLocks noChangeArrowheads="1"/>
          </p:cNvSpPr>
          <p:nvPr/>
        </p:nvSpPr>
        <p:spPr bwMode="auto">
          <a:xfrm>
            <a:off x="5588000" y="2189285"/>
            <a:ext cx="2895600" cy="201124"/>
          </a:xfrm>
          <a:prstGeom prst="rect">
            <a:avLst/>
          </a:prstGeom>
          <a:solidFill>
            <a:srgbClr val="FF66FF"/>
          </a:solidFill>
          <a:ln w="9525">
            <a:solidFill>
              <a:srgbClr val="000000"/>
            </a:solidFill>
            <a:miter lim="800000"/>
            <a:headEnd/>
            <a:tailEnd/>
          </a:ln>
        </p:spPr>
        <p:txBody>
          <a:bodyPr/>
          <a:lstStyle/>
          <a:p>
            <a:pPr algn="ctr"/>
            <a:r>
              <a:rPr lang="en-US" sz="1200">
                <a:latin typeface="Arial Narrow" pitchFamily="34" charset="0"/>
              </a:rPr>
              <a:t>Kepuasan kerja</a:t>
            </a:r>
            <a:endParaRPr lang="en-US"/>
          </a:p>
        </p:txBody>
      </p:sp>
      <p:sp>
        <p:nvSpPr>
          <p:cNvPr id="15369" name="Text Box 9"/>
          <p:cNvSpPr txBox="1">
            <a:spLocks noChangeArrowheads="1"/>
          </p:cNvSpPr>
          <p:nvPr/>
        </p:nvSpPr>
        <p:spPr bwMode="auto">
          <a:xfrm>
            <a:off x="5588000" y="1951893"/>
            <a:ext cx="2895600" cy="201124"/>
          </a:xfrm>
          <a:prstGeom prst="rect">
            <a:avLst/>
          </a:prstGeom>
          <a:solidFill>
            <a:srgbClr val="FF66FF"/>
          </a:solidFill>
          <a:ln w="9525">
            <a:solidFill>
              <a:srgbClr val="000000"/>
            </a:solidFill>
            <a:miter lim="800000"/>
            <a:headEnd/>
            <a:tailEnd/>
          </a:ln>
        </p:spPr>
        <p:txBody>
          <a:bodyPr/>
          <a:lstStyle/>
          <a:p>
            <a:pPr algn="ctr"/>
            <a:r>
              <a:rPr lang="en-US" sz="1200">
                <a:latin typeface="Arial Narrow" pitchFamily="34" charset="0"/>
              </a:rPr>
              <a:t>Kewargaan organisasional</a:t>
            </a:r>
          </a:p>
          <a:p>
            <a:endParaRPr lang="en-US"/>
          </a:p>
        </p:txBody>
      </p:sp>
      <p:sp>
        <p:nvSpPr>
          <p:cNvPr id="15370" name="Text Box 10"/>
          <p:cNvSpPr txBox="1">
            <a:spLocks noChangeArrowheads="1"/>
          </p:cNvSpPr>
          <p:nvPr/>
        </p:nvSpPr>
        <p:spPr bwMode="auto">
          <a:xfrm>
            <a:off x="3606800" y="1477108"/>
            <a:ext cx="1066800" cy="316523"/>
          </a:xfrm>
          <a:prstGeom prst="rect">
            <a:avLst/>
          </a:prstGeom>
          <a:solidFill>
            <a:srgbClr val="FFFF66"/>
          </a:solidFill>
          <a:ln w="9525">
            <a:solidFill>
              <a:srgbClr val="000000"/>
            </a:solidFill>
            <a:miter lim="800000"/>
            <a:headEnd/>
            <a:tailEnd/>
          </a:ln>
        </p:spPr>
        <p:txBody>
          <a:bodyPr/>
          <a:lstStyle/>
          <a:p>
            <a:pPr algn="ctr"/>
            <a:r>
              <a:rPr lang="en-US" sz="1100">
                <a:latin typeface="Arial Narrow" pitchFamily="34" charset="0"/>
              </a:rPr>
              <a:t>Hasil manusia</a:t>
            </a:r>
          </a:p>
          <a:p>
            <a:endParaRPr lang="en-US"/>
          </a:p>
        </p:txBody>
      </p:sp>
      <p:sp>
        <p:nvSpPr>
          <p:cNvPr id="15371" name="Text Box 11"/>
          <p:cNvSpPr txBox="1">
            <a:spLocks noChangeArrowheads="1"/>
          </p:cNvSpPr>
          <p:nvPr/>
        </p:nvSpPr>
        <p:spPr bwMode="auto">
          <a:xfrm>
            <a:off x="4978400" y="2664069"/>
            <a:ext cx="1828800" cy="316523"/>
          </a:xfrm>
          <a:prstGeom prst="rect">
            <a:avLst/>
          </a:prstGeom>
          <a:solidFill>
            <a:srgbClr val="FFFFFF"/>
          </a:solidFill>
          <a:ln w="28575">
            <a:solidFill>
              <a:srgbClr val="000000"/>
            </a:solidFill>
            <a:miter lim="800000"/>
            <a:headEnd/>
            <a:tailEnd/>
          </a:ln>
        </p:spPr>
        <p:txBody>
          <a:bodyPr/>
          <a:lstStyle/>
          <a:p>
            <a:pPr algn="ctr"/>
            <a:r>
              <a:rPr lang="en-US" sz="1200">
                <a:latin typeface="Arial Narrow" pitchFamily="34" charset="0"/>
              </a:rPr>
              <a:t>Kebijakan-kebijakan dan praktik SDM</a:t>
            </a:r>
            <a:endParaRPr lang="en-US"/>
          </a:p>
        </p:txBody>
      </p:sp>
      <p:sp>
        <p:nvSpPr>
          <p:cNvPr id="15372" name="Text Box 12"/>
          <p:cNvSpPr txBox="1">
            <a:spLocks noChangeArrowheads="1"/>
          </p:cNvSpPr>
          <p:nvPr/>
        </p:nvSpPr>
        <p:spPr bwMode="auto">
          <a:xfrm>
            <a:off x="4978400" y="3138854"/>
            <a:ext cx="1828800" cy="316523"/>
          </a:xfrm>
          <a:prstGeom prst="rect">
            <a:avLst/>
          </a:prstGeom>
          <a:solidFill>
            <a:srgbClr val="FFFFFF"/>
          </a:solidFill>
          <a:ln w="9525">
            <a:solidFill>
              <a:srgbClr val="000000"/>
            </a:solidFill>
            <a:miter lim="800000"/>
            <a:headEnd/>
            <a:tailEnd/>
          </a:ln>
        </p:spPr>
        <p:txBody>
          <a:bodyPr/>
          <a:lstStyle/>
          <a:p>
            <a:pPr algn="ctr"/>
            <a:r>
              <a:rPr lang="en-US" sz="1200">
                <a:latin typeface="Arial Narrow" pitchFamily="34" charset="0"/>
              </a:rPr>
              <a:t>Struktur dan desain organisasi</a:t>
            </a:r>
            <a:endParaRPr lang="en-US"/>
          </a:p>
        </p:txBody>
      </p:sp>
      <p:sp>
        <p:nvSpPr>
          <p:cNvPr id="15373" name="Text Box 13"/>
          <p:cNvSpPr txBox="1">
            <a:spLocks noChangeArrowheads="1"/>
          </p:cNvSpPr>
          <p:nvPr/>
        </p:nvSpPr>
        <p:spPr bwMode="auto">
          <a:xfrm>
            <a:off x="3302000" y="3138854"/>
            <a:ext cx="1219200" cy="304434"/>
          </a:xfrm>
          <a:prstGeom prst="rect">
            <a:avLst/>
          </a:prstGeom>
          <a:solidFill>
            <a:srgbClr val="FFFFFF"/>
          </a:solidFill>
          <a:ln w="9525">
            <a:solidFill>
              <a:srgbClr val="000000"/>
            </a:solidFill>
            <a:miter lim="800000"/>
            <a:headEnd/>
            <a:tailEnd/>
          </a:ln>
        </p:spPr>
        <p:txBody>
          <a:bodyPr/>
          <a:lstStyle/>
          <a:p>
            <a:pPr algn="ctr"/>
            <a:r>
              <a:rPr lang="en-US" sz="1200">
                <a:latin typeface="Arial Narrow" pitchFamily="34" charset="0"/>
              </a:rPr>
              <a:t>Kultur organisasi</a:t>
            </a:r>
            <a:endParaRPr lang="en-US"/>
          </a:p>
        </p:txBody>
      </p:sp>
      <p:sp>
        <p:nvSpPr>
          <p:cNvPr id="15374" name="Text Box 14"/>
          <p:cNvSpPr txBox="1">
            <a:spLocks noChangeArrowheads="1"/>
          </p:cNvSpPr>
          <p:nvPr/>
        </p:nvSpPr>
        <p:spPr bwMode="auto">
          <a:xfrm>
            <a:off x="5130800" y="3851031"/>
            <a:ext cx="1828800" cy="316523"/>
          </a:xfrm>
          <a:prstGeom prst="rect">
            <a:avLst/>
          </a:prstGeom>
          <a:solidFill>
            <a:srgbClr val="FFFFFF"/>
          </a:solidFill>
          <a:ln w="28575">
            <a:solidFill>
              <a:srgbClr val="000000"/>
            </a:solidFill>
            <a:miter lim="800000"/>
            <a:headEnd/>
            <a:tailEnd/>
          </a:ln>
        </p:spPr>
        <p:txBody>
          <a:bodyPr/>
          <a:lstStyle/>
          <a:p>
            <a:pPr algn="ctr"/>
            <a:r>
              <a:rPr lang="en-US" sz="1200">
                <a:latin typeface="Arial Narrow" pitchFamily="34" charset="0"/>
              </a:rPr>
              <a:t>Kepemimpinan </a:t>
            </a:r>
            <a:endParaRPr lang="en-US"/>
          </a:p>
        </p:txBody>
      </p:sp>
      <p:sp>
        <p:nvSpPr>
          <p:cNvPr id="15375" name="Text Box 15"/>
          <p:cNvSpPr txBox="1">
            <a:spLocks noChangeArrowheads="1"/>
          </p:cNvSpPr>
          <p:nvPr/>
        </p:nvSpPr>
        <p:spPr bwMode="auto">
          <a:xfrm>
            <a:off x="4978400" y="4363183"/>
            <a:ext cx="1676400" cy="200025"/>
          </a:xfrm>
          <a:prstGeom prst="rect">
            <a:avLst/>
          </a:prstGeom>
          <a:solidFill>
            <a:srgbClr val="FFFFFF"/>
          </a:solidFill>
          <a:ln w="9525">
            <a:solidFill>
              <a:srgbClr val="000000"/>
            </a:solidFill>
            <a:miter lim="800000"/>
            <a:headEnd/>
            <a:tailEnd/>
          </a:ln>
        </p:spPr>
        <p:txBody>
          <a:bodyPr/>
          <a:lstStyle/>
          <a:p>
            <a:pPr algn="ctr"/>
            <a:r>
              <a:rPr lang="en-US" sz="1200">
                <a:latin typeface="Arial Narrow" pitchFamily="34" charset="0"/>
              </a:rPr>
              <a:t>Struktur kelompok</a:t>
            </a:r>
          </a:p>
          <a:p>
            <a:endParaRPr lang="en-US"/>
          </a:p>
        </p:txBody>
      </p:sp>
      <p:sp>
        <p:nvSpPr>
          <p:cNvPr id="15376" name="Text Box 16"/>
          <p:cNvSpPr txBox="1">
            <a:spLocks noChangeArrowheads="1"/>
          </p:cNvSpPr>
          <p:nvPr/>
        </p:nvSpPr>
        <p:spPr bwMode="auto">
          <a:xfrm>
            <a:off x="3302000" y="3771900"/>
            <a:ext cx="1676400" cy="312127"/>
          </a:xfrm>
          <a:prstGeom prst="rect">
            <a:avLst/>
          </a:prstGeom>
          <a:solidFill>
            <a:srgbClr val="FFFFFF"/>
          </a:solidFill>
          <a:ln w="28575">
            <a:solidFill>
              <a:srgbClr val="000000"/>
            </a:solidFill>
            <a:miter lim="800000"/>
            <a:headEnd/>
            <a:tailEnd/>
          </a:ln>
        </p:spPr>
        <p:txBody>
          <a:bodyPr/>
          <a:lstStyle/>
          <a:p>
            <a:pPr algn="ctr"/>
            <a:r>
              <a:rPr lang="fi-FI" sz="1100">
                <a:latin typeface="Arial Narrow" pitchFamily="34" charset="0"/>
              </a:rPr>
              <a:t>Pembuatan kepu-tusan kelompok</a:t>
            </a:r>
            <a:endParaRPr lang="en-US"/>
          </a:p>
        </p:txBody>
      </p:sp>
      <p:sp>
        <p:nvSpPr>
          <p:cNvPr id="15377" name="Text Box 17"/>
          <p:cNvSpPr txBox="1">
            <a:spLocks noChangeArrowheads="1"/>
          </p:cNvSpPr>
          <p:nvPr/>
        </p:nvSpPr>
        <p:spPr bwMode="auto">
          <a:xfrm>
            <a:off x="3302000" y="4363183"/>
            <a:ext cx="1371600" cy="200025"/>
          </a:xfrm>
          <a:prstGeom prst="rect">
            <a:avLst/>
          </a:prstGeom>
          <a:solidFill>
            <a:srgbClr val="FFFFFF"/>
          </a:solidFill>
          <a:ln w="9525">
            <a:solidFill>
              <a:srgbClr val="000000"/>
            </a:solidFill>
            <a:miter lim="800000"/>
            <a:headEnd/>
            <a:tailEnd/>
          </a:ln>
        </p:spPr>
        <p:txBody>
          <a:bodyPr/>
          <a:lstStyle/>
          <a:p>
            <a:pPr algn="ctr"/>
            <a:r>
              <a:rPr lang="en-US" sz="1200">
                <a:latin typeface="Arial Narrow" pitchFamily="34" charset="0"/>
              </a:rPr>
              <a:t>Komunikasi</a:t>
            </a:r>
          </a:p>
          <a:p>
            <a:endParaRPr lang="en-US"/>
          </a:p>
        </p:txBody>
      </p:sp>
      <p:sp>
        <p:nvSpPr>
          <p:cNvPr id="15378" name="Text Box 18"/>
          <p:cNvSpPr txBox="1">
            <a:spLocks noChangeArrowheads="1"/>
          </p:cNvSpPr>
          <p:nvPr/>
        </p:nvSpPr>
        <p:spPr bwMode="auto">
          <a:xfrm>
            <a:off x="6959600" y="4363183"/>
            <a:ext cx="1371600" cy="200025"/>
          </a:xfrm>
          <a:prstGeom prst="rect">
            <a:avLst/>
          </a:prstGeom>
          <a:solidFill>
            <a:srgbClr val="FFFFFF"/>
          </a:solidFill>
          <a:ln w="9525">
            <a:solidFill>
              <a:srgbClr val="000000"/>
            </a:solidFill>
            <a:miter lim="800000"/>
            <a:headEnd/>
            <a:tailEnd/>
          </a:ln>
        </p:spPr>
        <p:txBody>
          <a:bodyPr/>
          <a:lstStyle/>
          <a:p>
            <a:pPr algn="ctr"/>
            <a:r>
              <a:rPr lang="en-US" sz="1200">
                <a:latin typeface="Arial Narrow" pitchFamily="34" charset="0"/>
              </a:rPr>
              <a:t>Tim-tim kerja</a:t>
            </a:r>
          </a:p>
          <a:p>
            <a:endParaRPr lang="en-US"/>
          </a:p>
        </p:txBody>
      </p:sp>
      <p:sp>
        <p:nvSpPr>
          <p:cNvPr id="15379" name="Text Box 19"/>
          <p:cNvSpPr txBox="1">
            <a:spLocks noChangeArrowheads="1"/>
          </p:cNvSpPr>
          <p:nvPr/>
        </p:nvSpPr>
        <p:spPr bwMode="auto">
          <a:xfrm>
            <a:off x="4368800" y="4721470"/>
            <a:ext cx="1066800" cy="201124"/>
          </a:xfrm>
          <a:prstGeom prst="rect">
            <a:avLst/>
          </a:prstGeom>
          <a:solidFill>
            <a:srgbClr val="FFFFFF"/>
          </a:solidFill>
          <a:ln w="9525">
            <a:solidFill>
              <a:srgbClr val="000000"/>
            </a:solidFill>
            <a:miter lim="800000"/>
            <a:headEnd/>
            <a:tailEnd/>
          </a:ln>
        </p:spPr>
        <p:txBody>
          <a:bodyPr/>
          <a:lstStyle/>
          <a:p>
            <a:pPr algn="ctr"/>
            <a:r>
              <a:rPr lang="en-US" sz="1200">
                <a:latin typeface="Arial Narrow" pitchFamily="34" charset="0"/>
              </a:rPr>
              <a:t>Konflik</a:t>
            </a:r>
          </a:p>
          <a:p>
            <a:endParaRPr lang="en-US"/>
          </a:p>
        </p:txBody>
      </p:sp>
      <p:sp>
        <p:nvSpPr>
          <p:cNvPr id="15380" name="Text Box 20"/>
          <p:cNvSpPr txBox="1">
            <a:spLocks noChangeArrowheads="1"/>
          </p:cNvSpPr>
          <p:nvPr/>
        </p:nvSpPr>
        <p:spPr bwMode="auto">
          <a:xfrm>
            <a:off x="5588000" y="4721470"/>
            <a:ext cx="1828800" cy="201124"/>
          </a:xfrm>
          <a:prstGeom prst="rect">
            <a:avLst/>
          </a:prstGeom>
          <a:solidFill>
            <a:srgbClr val="FFFFFF"/>
          </a:solidFill>
          <a:ln w="9525">
            <a:solidFill>
              <a:srgbClr val="000000"/>
            </a:solidFill>
            <a:miter lim="800000"/>
            <a:headEnd/>
            <a:tailEnd/>
          </a:ln>
        </p:spPr>
        <p:txBody>
          <a:bodyPr/>
          <a:lstStyle/>
          <a:p>
            <a:pPr algn="ctr"/>
            <a:r>
              <a:rPr lang="en-US" sz="1200">
                <a:latin typeface="Arial Narrow" pitchFamily="34" charset="0"/>
              </a:rPr>
              <a:t>Kekuatan dan politik</a:t>
            </a:r>
          </a:p>
          <a:p>
            <a:endParaRPr lang="en-US"/>
          </a:p>
        </p:txBody>
      </p:sp>
      <p:sp>
        <p:nvSpPr>
          <p:cNvPr id="15381" name="Text Box 21"/>
          <p:cNvSpPr txBox="1">
            <a:spLocks noChangeArrowheads="1"/>
          </p:cNvSpPr>
          <p:nvPr/>
        </p:nvSpPr>
        <p:spPr bwMode="auto">
          <a:xfrm>
            <a:off x="3302000" y="5196254"/>
            <a:ext cx="1371600" cy="316523"/>
          </a:xfrm>
          <a:prstGeom prst="rect">
            <a:avLst/>
          </a:prstGeom>
          <a:solidFill>
            <a:srgbClr val="FFFFFF"/>
          </a:solidFill>
          <a:ln w="28575">
            <a:solidFill>
              <a:srgbClr val="000000"/>
            </a:solidFill>
            <a:miter lim="800000"/>
            <a:headEnd/>
            <a:tailEnd/>
          </a:ln>
        </p:spPr>
        <p:txBody>
          <a:bodyPr/>
          <a:lstStyle/>
          <a:p>
            <a:pPr algn="ctr"/>
            <a:r>
              <a:rPr lang="en-US" sz="1200">
                <a:latin typeface="Arial Narrow" pitchFamily="34" charset="0"/>
              </a:rPr>
              <a:t>Karakteristik biografi</a:t>
            </a:r>
          </a:p>
          <a:p>
            <a:endParaRPr lang="en-US"/>
          </a:p>
        </p:txBody>
      </p:sp>
      <p:sp>
        <p:nvSpPr>
          <p:cNvPr id="15382" name="Text Box 22"/>
          <p:cNvSpPr txBox="1">
            <a:spLocks noChangeArrowheads="1"/>
          </p:cNvSpPr>
          <p:nvPr/>
        </p:nvSpPr>
        <p:spPr bwMode="auto">
          <a:xfrm>
            <a:off x="3302000" y="5660048"/>
            <a:ext cx="1371600" cy="316523"/>
          </a:xfrm>
          <a:prstGeom prst="rect">
            <a:avLst/>
          </a:prstGeom>
          <a:solidFill>
            <a:srgbClr val="FFFFFF"/>
          </a:solidFill>
          <a:ln w="9525">
            <a:solidFill>
              <a:srgbClr val="000000"/>
            </a:solidFill>
            <a:miter lim="800000"/>
            <a:headEnd/>
            <a:tailEnd/>
          </a:ln>
        </p:spPr>
        <p:txBody>
          <a:bodyPr/>
          <a:lstStyle/>
          <a:p>
            <a:pPr algn="ctr"/>
            <a:r>
              <a:rPr lang="en-US" sz="1200">
                <a:latin typeface="Arial Narrow" pitchFamily="34" charset="0"/>
              </a:rPr>
              <a:t>Kepribadian dan emosi</a:t>
            </a:r>
          </a:p>
          <a:p>
            <a:endParaRPr lang="en-US"/>
          </a:p>
        </p:txBody>
      </p:sp>
      <p:sp>
        <p:nvSpPr>
          <p:cNvPr id="15383" name="Text Box 23"/>
          <p:cNvSpPr txBox="1">
            <a:spLocks noChangeArrowheads="1"/>
          </p:cNvSpPr>
          <p:nvPr/>
        </p:nvSpPr>
        <p:spPr bwMode="auto">
          <a:xfrm>
            <a:off x="3302000" y="6055703"/>
            <a:ext cx="1371600" cy="327513"/>
          </a:xfrm>
          <a:prstGeom prst="rect">
            <a:avLst/>
          </a:prstGeom>
          <a:solidFill>
            <a:srgbClr val="FFFFFF"/>
          </a:solidFill>
          <a:ln w="9525">
            <a:solidFill>
              <a:srgbClr val="000000"/>
            </a:solidFill>
            <a:miter lim="800000"/>
            <a:headEnd/>
            <a:tailEnd/>
          </a:ln>
        </p:spPr>
        <p:txBody>
          <a:bodyPr/>
          <a:lstStyle/>
          <a:p>
            <a:pPr algn="ctr"/>
            <a:r>
              <a:rPr lang="en-US" sz="1200">
                <a:latin typeface="Arial Narrow" pitchFamily="34" charset="0"/>
              </a:rPr>
              <a:t>Nilai-nilai dan sikap</a:t>
            </a:r>
          </a:p>
          <a:p>
            <a:endParaRPr lang="en-US"/>
          </a:p>
        </p:txBody>
      </p:sp>
      <p:sp>
        <p:nvSpPr>
          <p:cNvPr id="15384" name="Text Box 24"/>
          <p:cNvSpPr txBox="1">
            <a:spLocks noChangeArrowheads="1"/>
          </p:cNvSpPr>
          <p:nvPr/>
        </p:nvSpPr>
        <p:spPr bwMode="auto">
          <a:xfrm>
            <a:off x="3302000" y="6519497"/>
            <a:ext cx="1371600" cy="200025"/>
          </a:xfrm>
          <a:prstGeom prst="rect">
            <a:avLst/>
          </a:prstGeom>
          <a:solidFill>
            <a:srgbClr val="FFFFFF"/>
          </a:solidFill>
          <a:ln w="9525">
            <a:solidFill>
              <a:srgbClr val="000000"/>
            </a:solidFill>
            <a:miter lim="800000"/>
            <a:headEnd/>
            <a:tailEnd/>
          </a:ln>
        </p:spPr>
        <p:txBody>
          <a:bodyPr/>
          <a:lstStyle/>
          <a:p>
            <a:pPr algn="ctr"/>
            <a:r>
              <a:rPr lang="en-US" sz="1200">
                <a:latin typeface="Arial Narrow" pitchFamily="34" charset="0"/>
              </a:rPr>
              <a:t>Kemampuan</a:t>
            </a:r>
          </a:p>
          <a:p>
            <a:endParaRPr lang="en-US"/>
          </a:p>
        </p:txBody>
      </p:sp>
      <p:sp>
        <p:nvSpPr>
          <p:cNvPr id="15385" name="Text Box 25"/>
          <p:cNvSpPr txBox="1">
            <a:spLocks noChangeArrowheads="1"/>
          </p:cNvSpPr>
          <p:nvPr/>
        </p:nvSpPr>
        <p:spPr bwMode="auto">
          <a:xfrm>
            <a:off x="5130800" y="5677633"/>
            <a:ext cx="1371600" cy="230798"/>
          </a:xfrm>
          <a:prstGeom prst="rect">
            <a:avLst/>
          </a:prstGeom>
          <a:solidFill>
            <a:srgbClr val="FFFFFF"/>
          </a:solidFill>
          <a:ln w="9525">
            <a:solidFill>
              <a:srgbClr val="000000"/>
            </a:solidFill>
            <a:miter lim="800000"/>
            <a:headEnd/>
            <a:tailEnd/>
          </a:ln>
        </p:spPr>
        <p:txBody>
          <a:bodyPr/>
          <a:lstStyle/>
          <a:p>
            <a:pPr algn="ctr"/>
            <a:r>
              <a:rPr lang="en-US" sz="1200">
                <a:latin typeface="Arial Narrow" pitchFamily="34" charset="0"/>
              </a:rPr>
              <a:t>Persepsi</a:t>
            </a:r>
          </a:p>
          <a:p>
            <a:endParaRPr lang="en-US"/>
          </a:p>
        </p:txBody>
      </p:sp>
      <p:sp>
        <p:nvSpPr>
          <p:cNvPr id="15386" name="Text Box 26"/>
          <p:cNvSpPr txBox="1">
            <a:spLocks noChangeArrowheads="1"/>
          </p:cNvSpPr>
          <p:nvPr/>
        </p:nvSpPr>
        <p:spPr bwMode="auto">
          <a:xfrm>
            <a:off x="5130800" y="6104060"/>
            <a:ext cx="1371600" cy="200025"/>
          </a:xfrm>
          <a:prstGeom prst="rect">
            <a:avLst/>
          </a:prstGeom>
          <a:solidFill>
            <a:srgbClr val="FFFFFF"/>
          </a:solidFill>
          <a:ln w="28575">
            <a:solidFill>
              <a:srgbClr val="000000"/>
            </a:solidFill>
            <a:miter lim="800000"/>
            <a:headEnd/>
            <a:tailEnd/>
          </a:ln>
        </p:spPr>
        <p:txBody>
          <a:bodyPr/>
          <a:lstStyle/>
          <a:p>
            <a:pPr algn="ctr"/>
            <a:r>
              <a:rPr lang="en-US" sz="1200">
                <a:latin typeface="Arial Narrow" pitchFamily="34" charset="0"/>
              </a:rPr>
              <a:t>Motivasi</a:t>
            </a:r>
          </a:p>
          <a:p>
            <a:endParaRPr lang="en-US"/>
          </a:p>
        </p:txBody>
      </p:sp>
      <p:sp>
        <p:nvSpPr>
          <p:cNvPr id="15387" name="Text Box 27"/>
          <p:cNvSpPr txBox="1">
            <a:spLocks noChangeArrowheads="1"/>
          </p:cNvSpPr>
          <p:nvPr/>
        </p:nvSpPr>
        <p:spPr bwMode="auto">
          <a:xfrm>
            <a:off x="5130800" y="6462346"/>
            <a:ext cx="1371600" cy="316523"/>
          </a:xfrm>
          <a:prstGeom prst="rect">
            <a:avLst/>
          </a:prstGeom>
          <a:solidFill>
            <a:srgbClr val="FFFFFF"/>
          </a:solidFill>
          <a:ln w="9525">
            <a:solidFill>
              <a:srgbClr val="000000"/>
            </a:solidFill>
            <a:miter lim="800000"/>
            <a:headEnd/>
            <a:tailEnd/>
          </a:ln>
        </p:spPr>
        <p:txBody>
          <a:bodyPr/>
          <a:lstStyle/>
          <a:p>
            <a:pPr algn="ctr"/>
            <a:r>
              <a:rPr lang="en-US" sz="1200">
                <a:latin typeface="Arial Narrow" pitchFamily="34" charset="0"/>
              </a:rPr>
              <a:t>Pembelajaran individual</a:t>
            </a:r>
          </a:p>
          <a:p>
            <a:endParaRPr lang="en-US"/>
          </a:p>
        </p:txBody>
      </p:sp>
      <p:sp>
        <p:nvSpPr>
          <p:cNvPr id="15388" name="Text Box 28"/>
          <p:cNvSpPr txBox="1">
            <a:spLocks noChangeArrowheads="1"/>
          </p:cNvSpPr>
          <p:nvPr/>
        </p:nvSpPr>
        <p:spPr bwMode="auto">
          <a:xfrm>
            <a:off x="6959600" y="5957888"/>
            <a:ext cx="1219200" cy="425328"/>
          </a:xfrm>
          <a:prstGeom prst="rect">
            <a:avLst/>
          </a:prstGeom>
          <a:solidFill>
            <a:srgbClr val="FFFFFF"/>
          </a:solidFill>
          <a:ln w="9525">
            <a:solidFill>
              <a:srgbClr val="000000"/>
            </a:solidFill>
            <a:miter lim="800000"/>
            <a:headEnd/>
            <a:tailEnd/>
          </a:ln>
        </p:spPr>
        <p:txBody>
          <a:bodyPr/>
          <a:lstStyle/>
          <a:p>
            <a:pPr algn="ctr"/>
            <a:r>
              <a:rPr lang="en-US" sz="1200">
                <a:latin typeface="Arial Narrow" pitchFamily="34" charset="0"/>
              </a:rPr>
              <a:t>Pembuatan keputusan individual</a:t>
            </a:r>
          </a:p>
          <a:p>
            <a:endParaRPr lang="en-US"/>
          </a:p>
        </p:txBody>
      </p:sp>
      <p:sp>
        <p:nvSpPr>
          <p:cNvPr id="15389" name="Text Box 29"/>
          <p:cNvSpPr txBox="1">
            <a:spLocks noChangeArrowheads="1"/>
          </p:cNvSpPr>
          <p:nvPr/>
        </p:nvSpPr>
        <p:spPr bwMode="auto">
          <a:xfrm>
            <a:off x="1778000" y="6462346"/>
            <a:ext cx="1219200" cy="316523"/>
          </a:xfrm>
          <a:prstGeom prst="rect">
            <a:avLst/>
          </a:prstGeom>
          <a:solidFill>
            <a:srgbClr val="FFFF66"/>
          </a:solidFill>
          <a:ln w="9525">
            <a:solidFill>
              <a:srgbClr val="000000"/>
            </a:solidFill>
            <a:miter lim="800000"/>
            <a:headEnd/>
            <a:tailEnd/>
          </a:ln>
        </p:spPr>
        <p:txBody>
          <a:bodyPr/>
          <a:lstStyle/>
          <a:p>
            <a:pPr algn="ctr"/>
            <a:r>
              <a:rPr lang="en-US" sz="1200">
                <a:latin typeface="Arial Narrow" pitchFamily="34" charset="0"/>
              </a:rPr>
              <a:t>Masukan manusia</a:t>
            </a:r>
          </a:p>
          <a:p>
            <a:endParaRPr lang="en-US"/>
          </a:p>
        </p:txBody>
      </p:sp>
      <p:sp>
        <p:nvSpPr>
          <p:cNvPr id="15390" name="Line 30"/>
          <p:cNvSpPr>
            <a:spLocks noChangeShapeType="1"/>
          </p:cNvSpPr>
          <p:nvPr/>
        </p:nvSpPr>
        <p:spPr bwMode="auto">
          <a:xfrm>
            <a:off x="2997200" y="6620608"/>
            <a:ext cx="304800" cy="0"/>
          </a:xfrm>
          <a:prstGeom prst="line">
            <a:avLst/>
          </a:prstGeom>
          <a:noFill/>
          <a:ln w="9525">
            <a:solidFill>
              <a:srgbClr val="000000"/>
            </a:solidFill>
            <a:round/>
            <a:headEnd/>
            <a:tailEnd type="triangle" w="med" len="med"/>
          </a:ln>
        </p:spPr>
        <p:txBody>
          <a:bodyPr/>
          <a:lstStyle/>
          <a:p>
            <a:endParaRPr lang="en-US"/>
          </a:p>
        </p:txBody>
      </p:sp>
      <p:sp>
        <p:nvSpPr>
          <p:cNvPr id="15391" name="Line 31"/>
          <p:cNvSpPr>
            <a:spLocks noChangeShapeType="1"/>
          </p:cNvSpPr>
          <p:nvPr/>
        </p:nvSpPr>
        <p:spPr bwMode="auto">
          <a:xfrm>
            <a:off x="6654800" y="6066692"/>
            <a:ext cx="304800" cy="0"/>
          </a:xfrm>
          <a:prstGeom prst="line">
            <a:avLst/>
          </a:prstGeom>
          <a:noFill/>
          <a:ln w="9525">
            <a:solidFill>
              <a:srgbClr val="000000"/>
            </a:solidFill>
            <a:round/>
            <a:headEnd/>
            <a:tailEnd type="triangle" w="med" len="med"/>
          </a:ln>
        </p:spPr>
        <p:txBody>
          <a:bodyPr/>
          <a:lstStyle/>
          <a:p>
            <a:endParaRPr lang="en-US"/>
          </a:p>
        </p:txBody>
      </p:sp>
      <p:sp>
        <p:nvSpPr>
          <p:cNvPr id="15392" name="Line 32"/>
          <p:cNvSpPr>
            <a:spLocks noChangeShapeType="1"/>
          </p:cNvSpPr>
          <p:nvPr/>
        </p:nvSpPr>
        <p:spPr bwMode="auto">
          <a:xfrm>
            <a:off x="6502400" y="6145823"/>
            <a:ext cx="457200" cy="0"/>
          </a:xfrm>
          <a:prstGeom prst="line">
            <a:avLst/>
          </a:prstGeom>
          <a:noFill/>
          <a:ln w="9525">
            <a:solidFill>
              <a:srgbClr val="000000"/>
            </a:solidFill>
            <a:round/>
            <a:headEnd/>
            <a:tailEnd type="triangle" w="med" len="med"/>
          </a:ln>
        </p:spPr>
        <p:txBody>
          <a:bodyPr/>
          <a:lstStyle/>
          <a:p>
            <a:endParaRPr lang="en-US"/>
          </a:p>
        </p:txBody>
      </p:sp>
      <p:sp>
        <p:nvSpPr>
          <p:cNvPr id="15393" name="Line 33"/>
          <p:cNvSpPr>
            <a:spLocks noChangeShapeType="1"/>
          </p:cNvSpPr>
          <p:nvPr/>
        </p:nvSpPr>
        <p:spPr bwMode="auto">
          <a:xfrm>
            <a:off x="6654800" y="6224954"/>
            <a:ext cx="304800" cy="0"/>
          </a:xfrm>
          <a:prstGeom prst="line">
            <a:avLst/>
          </a:prstGeom>
          <a:noFill/>
          <a:ln w="9525">
            <a:solidFill>
              <a:srgbClr val="000000"/>
            </a:solidFill>
            <a:round/>
            <a:headEnd/>
            <a:tailEnd type="triangle" w="med" len="med"/>
          </a:ln>
        </p:spPr>
        <p:txBody>
          <a:bodyPr/>
          <a:lstStyle/>
          <a:p>
            <a:endParaRPr lang="en-US"/>
          </a:p>
        </p:txBody>
      </p:sp>
      <p:sp>
        <p:nvSpPr>
          <p:cNvPr id="15394" name="Line 34"/>
          <p:cNvSpPr>
            <a:spLocks noChangeShapeType="1"/>
          </p:cNvSpPr>
          <p:nvPr/>
        </p:nvSpPr>
        <p:spPr bwMode="auto">
          <a:xfrm>
            <a:off x="6807200" y="6304085"/>
            <a:ext cx="152400" cy="0"/>
          </a:xfrm>
          <a:prstGeom prst="line">
            <a:avLst/>
          </a:prstGeom>
          <a:noFill/>
          <a:ln w="9525">
            <a:solidFill>
              <a:srgbClr val="000000"/>
            </a:solidFill>
            <a:round/>
            <a:headEnd/>
            <a:tailEnd type="triangle" w="med" len="med"/>
          </a:ln>
        </p:spPr>
        <p:txBody>
          <a:bodyPr/>
          <a:lstStyle/>
          <a:p>
            <a:endParaRPr lang="en-US"/>
          </a:p>
        </p:txBody>
      </p:sp>
      <p:sp>
        <p:nvSpPr>
          <p:cNvPr id="15395" name="Line 35"/>
          <p:cNvSpPr>
            <a:spLocks noChangeShapeType="1"/>
          </p:cNvSpPr>
          <p:nvPr/>
        </p:nvSpPr>
        <p:spPr bwMode="auto">
          <a:xfrm>
            <a:off x="6807200" y="6304085"/>
            <a:ext cx="0" cy="316523"/>
          </a:xfrm>
          <a:prstGeom prst="line">
            <a:avLst/>
          </a:prstGeom>
          <a:noFill/>
          <a:ln w="9525">
            <a:solidFill>
              <a:srgbClr val="000000"/>
            </a:solidFill>
            <a:round/>
            <a:headEnd/>
            <a:tailEnd/>
          </a:ln>
        </p:spPr>
        <p:txBody>
          <a:bodyPr/>
          <a:lstStyle/>
          <a:p>
            <a:endParaRPr lang="en-US"/>
          </a:p>
        </p:txBody>
      </p:sp>
      <p:sp>
        <p:nvSpPr>
          <p:cNvPr id="15396" name="Line 36"/>
          <p:cNvSpPr>
            <a:spLocks noChangeShapeType="1"/>
          </p:cNvSpPr>
          <p:nvPr/>
        </p:nvSpPr>
        <p:spPr bwMode="auto">
          <a:xfrm flipH="1">
            <a:off x="6502400" y="6620608"/>
            <a:ext cx="304800" cy="0"/>
          </a:xfrm>
          <a:prstGeom prst="line">
            <a:avLst/>
          </a:prstGeom>
          <a:noFill/>
          <a:ln w="9525">
            <a:solidFill>
              <a:srgbClr val="000000"/>
            </a:solidFill>
            <a:round/>
            <a:headEnd/>
            <a:tailEnd/>
          </a:ln>
        </p:spPr>
        <p:txBody>
          <a:bodyPr/>
          <a:lstStyle/>
          <a:p>
            <a:endParaRPr lang="en-US"/>
          </a:p>
        </p:txBody>
      </p:sp>
      <p:sp>
        <p:nvSpPr>
          <p:cNvPr id="15397" name="Line 37"/>
          <p:cNvSpPr>
            <a:spLocks noChangeShapeType="1"/>
          </p:cNvSpPr>
          <p:nvPr/>
        </p:nvSpPr>
        <p:spPr bwMode="auto">
          <a:xfrm>
            <a:off x="6654800" y="6224954"/>
            <a:ext cx="0" cy="158262"/>
          </a:xfrm>
          <a:prstGeom prst="line">
            <a:avLst/>
          </a:prstGeom>
          <a:noFill/>
          <a:ln w="9525">
            <a:solidFill>
              <a:srgbClr val="000000"/>
            </a:solidFill>
            <a:round/>
            <a:headEnd/>
            <a:tailEnd/>
          </a:ln>
        </p:spPr>
        <p:txBody>
          <a:bodyPr/>
          <a:lstStyle/>
          <a:p>
            <a:endParaRPr lang="en-US"/>
          </a:p>
        </p:txBody>
      </p:sp>
      <p:sp>
        <p:nvSpPr>
          <p:cNvPr id="15398" name="Line 38"/>
          <p:cNvSpPr>
            <a:spLocks noChangeShapeType="1"/>
          </p:cNvSpPr>
          <p:nvPr/>
        </p:nvSpPr>
        <p:spPr bwMode="auto">
          <a:xfrm flipH="1">
            <a:off x="4978400" y="6383215"/>
            <a:ext cx="1676400" cy="0"/>
          </a:xfrm>
          <a:prstGeom prst="line">
            <a:avLst/>
          </a:prstGeom>
          <a:noFill/>
          <a:ln w="9525">
            <a:solidFill>
              <a:srgbClr val="000000"/>
            </a:solidFill>
            <a:round/>
            <a:headEnd/>
            <a:tailEnd/>
          </a:ln>
        </p:spPr>
        <p:txBody>
          <a:bodyPr/>
          <a:lstStyle/>
          <a:p>
            <a:endParaRPr lang="en-US"/>
          </a:p>
        </p:txBody>
      </p:sp>
      <p:sp>
        <p:nvSpPr>
          <p:cNvPr id="15399" name="Line 39"/>
          <p:cNvSpPr>
            <a:spLocks noChangeShapeType="1"/>
          </p:cNvSpPr>
          <p:nvPr/>
        </p:nvSpPr>
        <p:spPr bwMode="auto">
          <a:xfrm>
            <a:off x="4978400" y="6383215"/>
            <a:ext cx="0" cy="158262"/>
          </a:xfrm>
          <a:prstGeom prst="line">
            <a:avLst/>
          </a:prstGeom>
          <a:noFill/>
          <a:ln w="9525">
            <a:solidFill>
              <a:srgbClr val="000000"/>
            </a:solidFill>
            <a:round/>
            <a:headEnd/>
            <a:tailEnd/>
          </a:ln>
        </p:spPr>
        <p:txBody>
          <a:bodyPr/>
          <a:lstStyle/>
          <a:p>
            <a:endParaRPr lang="en-US"/>
          </a:p>
        </p:txBody>
      </p:sp>
      <p:sp>
        <p:nvSpPr>
          <p:cNvPr id="15400" name="Line 40"/>
          <p:cNvSpPr>
            <a:spLocks noChangeShapeType="1"/>
          </p:cNvSpPr>
          <p:nvPr/>
        </p:nvSpPr>
        <p:spPr bwMode="auto">
          <a:xfrm flipH="1">
            <a:off x="4673600" y="6541477"/>
            <a:ext cx="304800" cy="0"/>
          </a:xfrm>
          <a:prstGeom prst="line">
            <a:avLst/>
          </a:prstGeom>
          <a:noFill/>
          <a:ln w="9525">
            <a:solidFill>
              <a:srgbClr val="000000"/>
            </a:solidFill>
            <a:round/>
            <a:headEnd/>
            <a:tailEnd/>
          </a:ln>
        </p:spPr>
        <p:txBody>
          <a:bodyPr/>
          <a:lstStyle/>
          <a:p>
            <a:endParaRPr lang="en-US"/>
          </a:p>
        </p:txBody>
      </p:sp>
      <p:sp>
        <p:nvSpPr>
          <p:cNvPr id="15401" name="Line 41"/>
          <p:cNvSpPr>
            <a:spLocks noChangeShapeType="1"/>
          </p:cNvSpPr>
          <p:nvPr/>
        </p:nvSpPr>
        <p:spPr bwMode="auto">
          <a:xfrm>
            <a:off x="4673600" y="6620608"/>
            <a:ext cx="457200" cy="0"/>
          </a:xfrm>
          <a:prstGeom prst="line">
            <a:avLst/>
          </a:prstGeom>
          <a:noFill/>
          <a:ln w="9525">
            <a:solidFill>
              <a:srgbClr val="000000"/>
            </a:solidFill>
            <a:round/>
            <a:headEnd/>
            <a:tailEnd type="triangle" w="med" len="med"/>
          </a:ln>
        </p:spPr>
        <p:txBody>
          <a:bodyPr/>
          <a:lstStyle/>
          <a:p>
            <a:endParaRPr lang="en-US"/>
          </a:p>
        </p:txBody>
      </p:sp>
      <p:sp>
        <p:nvSpPr>
          <p:cNvPr id="15402" name="Line 42"/>
          <p:cNvSpPr>
            <a:spLocks noChangeShapeType="1"/>
          </p:cNvSpPr>
          <p:nvPr/>
        </p:nvSpPr>
        <p:spPr bwMode="auto">
          <a:xfrm flipV="1">
            <a:off x="6654800" y="5829300"/>
            <a:ext cx="0" cy="237392"/>
          </a:xfrm>
          <a:prstGeom prst="line">
            <a:avLst/>
          </a:prstGeom>
          <a:noFill/>
          <a:ln w="9525">
            <a:solidFill>
              <a:srgbClr val="000000"/>
            </a:solidFill>
            <a:round/>
            <a:headEnd/>
            <a:tailEnd/>
          </a:ln>
        </p:spPr>
        <p:txBody>
          <a:bodyPr/>
          <a:lstStyle/>
          <a:p>
            <a:endParaRPr lang="en-US"/>
          </a:p>
        </p:txBody>
      </p:sp>
      <p:sp>
        <p:nvSpPr>
          <p:cNvPr id="15403" name="Line 43"/>
          <p:cNvSpPr>
            <a:spLocks noChangeShapeType="1"/>
          </p:cNvSpPr>
          <p:nvPr/>
        </p:nvSpPr>
        <p:spPr bwMode="auto">
          <a:xfrm flipH="1">
            <a:off x="6502400" y="5829300"/>
            <a:ext cx="152400" cy="0"/>
          </a:xfrm>
          <a:prstGeom prst="line">
            <a:avLst/>
          </a:prstGeom>
          <a:noFill/>
          <a:ln w="9525">
            <a:solidFill>
              <a:srgbClr val="000000"/>
            </a:solidFill>
            <a:round/>
            <a:headEnd/>
            <a:tailEnd/>
          </a:ln>
        </p:spPr>
        <p:txBody>
          <a:bodyPr/>
          <a:lstStyle/>
          <a:p>
            <a:endParaRPr lang="en-US"/>
          </a:p>
        </p:txBody>
      </p:sp>
      <p:sp>
        <p:nvSpPr>
          <p:cNvPr id="15404" name="Line 44"/>
          <p:cNvSpPr>
            <a:spLocks noChangeShapeType="1"/>
          </p:cNvSpPr>
          <p:nvPr/>
        </p:nvSpPr>
        <p:spPr bwMode="auto">
          <a:xfrm>
            <a:off x="4673600" y="5829300"/>
            <a:ext cx="457200" cy="0"/>
          </a:xfrm>
          <a:prstGeom prst="line">
            <a:avLst/>
          </a:prstGeom>
          <a:noFill/>
          <a:ln w="9525">
            <a:solidFill>
              <a:srgbClr val="000000"/>
            </a:solidFill>
            <a:round/>
            <a:headEnd/>
            <a:tailEnd type="triangle" w="med" len="med"/>
          </a:ln>
        </p:spPr>
        <p:txBody>
          <a:bodyPr/>
          <a:lstStyle/>
          <a:p>
            <a:endParaRPr lang="en-US"/>
          </a:p>
        </p:txBody>
      </p:sp>
      <p:sp>
        <p:nvSpPr>
          <p:cNvPr id="15405" name="Line 45"/>
          <p:cNvSpPr>
            <a:spLocks noChangeShapeType="1"/>
          </p:cNvSpPr>
          <p:nvPr/>
        </p:nvSpPr>
        <p:spPr bwMode="auto">
          <a:xfrm>
            <a:off x="4673600" y="6224954"/>
            <a:ext cx="457200" cy="0"/>
          </a:xfrm>
          <a:prstGeom prst="line">
            <a:avLst/>
          </a:prstGeom>
          <a:noFill/>
          <a:ln w="9525">
            <a:solidFill>
              <a:srgbClr val="000000"/>
            </a:solidFill>
            <a:round/>
            <a:headEnd/>
            <a:tailEnd type="triangle" w="med" len="med"/>
          </a:ln>
        </p:spPr>
        <p:txBody>
          <a:bodyPr/>
          <a:lstStyle/>
          <a:p>
            <a:endParaRPr lang="en-US"/>
          </a:p>
        </p:txBody>
      </p:sp>
      <p:sp>
        <p:nvSpPr>
          <p:cNvPr id="15406" name="Line 46"/>
          <p:cNvSpPr>
            <a:spLocks noChangeShapeType="1"/>
          </p:cNvSpPr>
          <p:nvPr/>
        </p:nvSpPr>
        <p:spPr bwMode="auto">
          <a:xfrm>
            <a:off x="4978400" y="6145823"/>
            <a:ext cx="152400" cy="0"/>
          </a:xfrm>
          <a:prstGeom prst="line">
            <a:avLst/>
          </a:prstGeom>
          <a:noFill/>
          <a:ln w="9525">
            <a:solidFill>
              <a:srgbClr val="000000"/>
            </a:solidFill>
            <a:round/>
            <a:headEnd/>
            <a:tailEnd type="triangle" w="med" len="med"/>
          </a:ln>
        </p:spPr>
        <p:txBody>
          <a:bodyPr/>
          <a:lstStyle/>
          <a:p>
            <a:endParaRPr lang="en-US"/>
          </a:p>
        </p:txBody>
      </p:sp>
      <p:sp>
        <p:nvSpPr>
          <p:cNvPr id="15407" name="Line 47"/>
          <p:cNvSpPr>
            <a:spLocks noChangeShapeType="1"/>
          </p:cNvSpPr>
          <p:nvPr/>
        </p:nvSpPr>
        <p:spPr bwMode="auto">
          <a:xfrm flipV="1">
            <a:off x="4978400" y="5908431"/>
            <a:ext cx="0" cy="237392"/>
          </a:xfrm>
          <a:prstGeom prst="line">
            <a:avLst/>
          </a:prstGeom>
          <a:noFill/>
          <a:ln w="9525">
            <a:solidFill>
              <a:srgbClr val="000000"/>
            </a:solidFill>
            <a:round/>
            <a:headEnd/>
            <a:tailEnd/>
          </a:ln>
        </p:spPr>
        <p:txBody>
          <a:bodyPr/>
          <a:lstStyle/>
          <a:p>
            <a:endParaRPr lang="en-US"/>
          </a:p>
        </p:txBody>
      </p:sp>
      <p:sp>
        <p:nvSpPr>
          <p:cNvPr id="15408" name="Line 48"/>
          <p:cNvSpPr>
            <a:spLocks noChangeShapeType="1"/>
          </p:cNvSpPr>
          <p:nvPr/>
        </p:nvSpPr>
        <p:spPr bwMode="auto">
          <a:xfrm flipH="1">
            <a:off x="4673600" y="5908431"/>
            <a:ext cx="304800" cy="0"/>
          </a:xfrm>
          <a:prstGeom prst="line">
            <a:avLst/>
          </a:prstGeom>
          <a:noFill/>
          <a:ln w="9525">
            <a:solidFill>
              <a:srgbClr val="000000"/>
            </a:solidFill>
            <a:round/>
            <a:headEnd/>
            <a:tailEnd/>
          </a:ln>
        </p:spPr>
        <p:txBody>
          <a:bodyPr/>
          <a:lstStyle/>
          <a:p>
            <a:endParaRPr lang="en-US"/>
          </a:p>
        </p:txBody>
      </p:sp>
      <p:sp>
        <p:nvSpPr>
          <p:cNvPr id="15409" name="Line 49"/>
          <p:cNvSpPr>
            <a:spLocks noChangeShapeType="1"/>
          </p:cNvSpPr>
          <p:nvPr/>
        </p:nvSpPr>
        <p:spPr bwMode="auto">
          <a:xfrm>
            <a:off x="8178800" y="6145823"/>
            <a:ext cx="152400" cy="0"/>
          </a:xfrm>
          <a:prstGeom prst="line">
            <a:avLst/>
          </a:prstGeom>
          <a:noFill/>
          <a:ln w="9525">
            <a:solidFill>
              <a:srgbClr val="000000"/>
            </a:solidFill>
            <a:round/>
            <a:headEnd/>
            <a:tailEnd/>
          </a:ln>
        </p:spPr>
        <p:txBody>
          <a:bodyPr/>
          <a:lstStyle/>
          <a:p>
            <a:endParaRPr lang="en-US"/>
          </a:p>
        </p:txBody>
      </p:sp>
      <p:sp>
        <p:nvSpPr>
          <p:cNvPr id="15410" name="Line 50"/>
          <p:cNvSpPr>
            <a:spLocks noChangeShapeType="1"/>
          </p:cNvSpPr>
          <p:nvPr/>
        </p:nvSpPr>
        <p:spPr bwMode="auto">
          <a:xfrm flipV="1">
            <a:off x="8331200" y="5750169"/>
            <a:ext cx="0" cy="395654"/>
          </a:xfrm>
          <a:prstGeom prst="line">
            <a:avLst/>
          </a:prstGeom>
          <a:noFill/>
          <a:ln w="9525">
            <a:solidFill>
              <a:srgbClr val="000000"/>
            </a:solidFill>
            <a:round/>
            <a:headEnd/>
            <a:tailEnd/>
          </a:ln>
        </p:spPr>
        <p:txBody>
          <a:bodyPr/>
          <a:lstStyle/>
          <a:p>
            <a:endParaRPr lang="en-US"/>
          </a:p>
        </p:txBody>
      </p:sp>
      <p:sp>
        <p:nvSpPr>
          <p:cNvPr id="15411" name="Line 51"/>
          <p:cNvSpPr>
            <a:spLocks noChangeShapeType="1"/>
          </p:cNvSpPr>
          <p:nvPr/>
        </p:nvSpPr>
        <p:spPr bwMode="auto">
          <a:xfrm flipH="1">
            <a:off x="6502400" y="5750169"/>
            <a:ext cx="1828800" cy="0"/>
          </a:xfrm>
          <a:prstGeom prst="line">
            <a:avLst/>
          </a:prstGeom>
          <a:noFill/>
          <a:ln w="9525">
            <a:solidFill>
              <a:srgbClr val="000000"/>
            </a:solidFill>
            <a:round/>
            <a:headEnd/>
            <a:tailEnd type="triangle" w="med" len="med"/>
          </a:ln>
        </p:spPr>
        <p:txBody>
          <a:bodyPr/>
          <a:lstStyle/>
          <a:p>
            <a:endParaRPr lang="en-US"/>
          </a:p>
        </p:txBody>
      </p:sp>
      <p:sp>
        <p:nvSpPr>
          <p:cNvPr id="15412" name="Line 52"/>
          <p:cNvSpPr>
            <a:spLocks noChangeShapeType="1"/>
          </p:cNvSpPr>
          <p:nvPr/>
        </p:nvSpPr>
        <p:spPr bwMode="auto">
          <a:xfrm>
            <a:off x="3911600" y="5512777"/>
            <a:ext cx="0" cy="158262"/>
          </a:xfrm>
          <a:prstGeom prst="line">
            <a:avLst/>
          </a:prstGeom>
          <a:noFill/>
          <a:ln w="9525">
            <a:solidFill>
              <a:srgbClr val="000000"/>
            </a:solidFill>
            <a:round/>
            <a:headEnd/>
            <a:tailEnd type="triangle" w="med" len="med"/>
          </a:ln>
        </p:spPr>
        <p:txBody>
          <a:bodyPr/>
          <a:lstStyle/>
          <a:p>
            <a:endParaRPr lang="en-US"/>
          </a:p>
        </p:txBody>
      </p:sp>
      <p:sp>
        <p:nvSpPr>
          <p:cNvPr id="15415" name="Line 55"/>
          <p:cNvSpPr>
            <a:spLocks noChangeShapeType="1"/>
          </p:cNvSpPr>
          <p:nvPr/>
        </p:nvSpPr>
        <p:spPr bwMode="auto">
          <a:xfrm>
            <a:off x="5130800" y="4563207"/>
            <a:ext cx="0" cy="158262"/>
          </a:xfrm>
          <a:prstGeom prst="line">
            <a:avLst/>
          </a:prstGeom>
          <a:noFill/>
          <a:ln w="9525">
            <a:solidFill>
              <a:srgbClr val="000000"/>
            </a:solidFill>
            <a:round/>
            <a:headEnd/>
            <a:tailEnd type="triangle" w="med" len="med"/>
          </a:ln>
        </p:spPr>
        <p:txBody>
          <a:bodyPr/>
          <a:lstStyle/>
          <a:p>
            <a:endParaRPr lang="en-US"/>
          </a:p>
        </p:txBody>
      </p:sp>
      <p:sp>
        <p:nvSpPr>
          <p:cNvPr id="15416" name="Line 56"/>
          <p:cNvSpPr>
            <a:spLocks noChangeShapeType="1"/>
          </p:cNvSpPr>
          <p:nvPr/>
        </p:nvSpPr>
        <p:spPr bwMode="auto">
          <a:xfrm>
            <a:off x="6502400" y="4563207"/>
            <a:ext cx="0" cy="158262"/>
          </a:xfrm>
          <a:prstGeom prst="line">
            <a:avLst/>
          </a:prstGeom>
          <a:noFill/>
          <a:ln w="9525">
            <a:solidFill>
              <a:srgbClr val="000000"/>
            </a:solidFill>
            <a:round/>
            <a:headEnd/>
            <a:tailEnd type="triangle" w="med" len="med"/>
          </a:ln>
        </p:spPr>
        <p:txBody>
          <a:bodyPr/>
          <a:lstStyle/>
          <a:p>
            <a:endParaRPr lang="en-US"/>
          </a:p>
        </p:txBody>
      </p:sp>
      <p:sp>
        <p:nvSpPr>
          <p:cNvPr id="15417" name="Line 57"/>
          <p:cNvSpPr>
            <a:spLocks noChangeShapeType="1"/>
          </p:cNvSpPr>
          <p:nvPr/>
        </p:nvSpPr>
        <p:spPr bwMode="auto">
          <a:xfrm flipV="1">
            <a:off x="5283200" y="4563207"/>
            <a:ext cx="0" cy="158262"/>
          </a:xfrm>
          <a:prstGeom prst="line">
            <a:avLst/>
          </a:prstGeom>
          <a:noFill/>
          <a:ln w="9525">
            <a:solidFill>
              <a:srgbClr val="000000"/>
            </a:solidFill>
            <a:round/>
            <a:headEnd/>
            <a:tailEnd type="triangle" w="med" len="med"/>
          </a:ln>
        </p:spPr>
        <p:txBody>
          <a:bodyPr/>
          <a:lstStyle/>
          <a:p>
            <a:endParaRPr lang="en-US"/>
          </a:p>
        </p:txBody>
      </p:sp>
      <p:sp>
        <p:nvSpPr>
          <p:cNvPr id="15418" name="Line 58"/>
          <p:cNvSpPr>
            <a:spLocks noChangeShapeType="1"/>
          </p:cNvSpPr>
          <p:nvPr/>
        </p:nvSpPr>
        <p:spPr bwMode="auto">
          <a:xfrm flipV="1">
            <a:off x="6350000" y="4563207"/>
            <a:ext cx="0" cy="158262"/>
          </a:xfrm>
          <a:prstGeom prst="line">
            <a:avLst/>
          </a:prstGeom>
          <a:noFill/>
          <a:ln w="9525">
            <a:solidFill>
              <a:srgbClr val="000000"/>
            </a:solidFill>
            <a:round/>
            <a:headEnd/>
            <a:tailEnd type="triangle" w="med" len="med"/>
          </a:ln>
        </p:spPr>
        <p:txBody>
          <a:bodyPr/>
          <a:lstStyle/>
          <a:p>
            <a:endParaRPr lang="en-US"/>
          </a:p>
        </p:txBody>
      </p:sp>
      <p:sp>
        <p:nvSpPr>
          <p:cNvPr id="15419" name="Line 59"/>
          <p:cNvSpPr>
            <a:spLocks noChangeShapeType="1"/>
          </p:cNvSpPr>
          <p:nvPr/>
        </p:nvSpPr>
        <p:spPr bwMode="auto">
          <a:xfrm>
            <a:off x="6654800" y="4404946"/>
            <a:ext cx="304800" cy="0"/>
          </a:xfrm>
          <a:prstGeom prst="line">
            <a:avLst/>
          </a:prstGeom>
          <a:noFill/>
          <a:ln w="9525">
            <a:solidFill>
              <a:srgbClr val="000000"/>
            </a:solidFill>
            <a:round/>
            <a:headEnd/>
            <a:tailEnd type="triangle" w="med" len="med"/>
          </a:ln>
        </p:spPr>
        <p:txBody>
          <a:bodyPr/>
          <a:lstStyle/>
          <a:p>
            <a:endParaRPr lang="en-US"/>
          </a:p>
        </p:txBody>
      </p:sp>
      <p:sp>
        <p:nvSpPr>
          <p:cNvPr id="15420" name="Line 60"/>
          <p:cNvSpPr>
            <a:spLocks noChangeShapeType="1"/>
          </p:cNvSpPr>
          <p:nvPr/>
        </p:nvSpPr>
        <p:spPr bwMode="auto">
          <a:xfrm flipH="1">
            <a:off x="6654800" y="4484077"/>
            <a:ext cx="304800" cy="0"/>
          </a:xfrm>
          <a:prstGeom prst="line">
            <a:avLst/>
          </a:prstGeom>
          <a:noFill/>
          <a:ln w="9525">
            <a:solidFill>
              <a:srgbClr val="000000"/>
            </a:solidFill>
            <a:round/>
            <a:headEnd/>
            <a:tailEnd type="triangle" w="med" len="med"/>
          </a:ln>
        </p:spPr>
        <p:txBody>
          <a:bodyPr/>
          <a:lstStyle/>
          <a:p>
            <a:endParaRPr lang="en-US"/>
          </a:p>
        </p:txBody>
      </p:sp>
      <p:sp>
        <p:nvSpPr>
          <p:cNvPr id="15421" name="Line 61"/>
          <p:cNvSpPr>
            <a:spLocks noChangeShapeType="1"/>
          </p:cNvSpPr>
          <p:nvPr/>
        </p:nvSpPr>
        <p:spPr bwMode="auto">
          <a:xfrm>
            <a:off x="4673600" y="4484077"/>
            <a:ext cx="304800" cy="0"/>
          </a:xfrm>
          <a:prstGeom prst="line">
            <a:avLst/>
          </a:prstGeom>
          <a:noFill/>
          <a:ln w="9525">
            <a:solidFill>
              <a:srgbClr val="000000"/>
            </a:solidFill>
            <a:round/>
            <a:headEnd/>
            <a:tailEnd type="triangle" w="med" len="med"/>
          </a:ln>
        </p:spPr>
        <p:txBody>
          <a:bodyPr/>
          <a:lstStyle/>
          <a:p>
            <a:endParaRPr lang="en-US"/>
          </a:p>
        </p:txBody>
      </p:sp>
      <p:sp>
        <p:nvSpPr>
          <p:cNvPr id="15422" name="Line 62"/>
          <p:cNvSpPr>
            <a:spLocks noChangeShapeType="1"/>
          </p:cNvSpPr>
          <p:nvPr/>
        </p:nvSpPr>
        <p:spPr bwMode="auto">
          <a:xfrm flipH="1">
            <a:off x="4673600" y="4404946"/>
            <a:ext cx="304800" cy="0"/>
          </a:xfrm>
          <a:prstGeom prst="line">
            <a:avLst/>
          </a:prstGeom>
          <a:noFill/>
          <a:ln w="9525">
            <a:solidFill>
              <a:srgbClr val="000000"/>
            </a:solidFill>
            <a:round/>
            <a:headEnd/>
            <a:tailEnd type="triangle" w="med" len="med"/>
          </a:ln>
        </p:spPr>
        <p:txBody>
          <a:bodyPr/>
          <a:lstStyle/>
          <a:p>
            <a:endParaRPr lang="en-US"/>
          </a:p>
        </p:txBody>
      </p:sp>
      <p:sp>
        <p:nvSpPr>
          <p:cNvPr id="15423" name="Line 63"/>
          <p:cNvSpPr>
            <a:spLocks noChangeShapeType="1"/>
          </p:cNvSpPr>
          <p:nvPr/>
        </p:nvSpPr>
        <p:spPr bwMode="auto">
          <a:xfrm>
            <a:off x="5283200" y="4167554"/>
            <a:ext cx="2117" cy="193431"/>
          </a:xfrm>
          <a:prstGeom prst="line">
            <a:avLst/>
          </a:prstGeom>
          <a:noFill/>
          <a:ln w="9525">
            <a:solidFill>
              <a:srgbClr val="000000"/>
            </a:solidFill>
            <a:round/>
            <a:headEnd/>
            <a:tailEnd type="triangle" w="med" len="med"/>
          </a:ln>
        </p:spPr>
        <p:txBody>
          <a:bodyPr/>
          <a:lstStyle/>
          <a:p>
            <a:endParaRPr lang="en-US"/>
          </a:p>
        </p:txBody>
      </p:sp>
      <p:sp>
        <p:nvSpPr>
          <p:cNvPr id="15424" name="Line 64"/>
          <p:cNvSpPr>
            <a:spLocks noChangeShapeType="1"/>
          </p:cNvSpPr>
          <p:nvPr/>
        </p:nvSpPr>
        <p:spPr bwMode="auto">
          <a:xfrm flipV="1">
            <a:off x="6343651" y="4167554"/>
            <a:ext cx="6349" cy="189035"/>
          </a:xfrm>
          <a:prstGeom prst="line">
            <a:avLst/>
          </a:prstGeom>
          <a:noFill/>
          <a:ln w="9525">
            <a:solidFill>
              <a:srgbClr val="000000"/>
            </a:solidFill>
            <a:round/>
            <a:headEnd/>
            <a:tailEnd type="triangle" w="med" len="med"/>
          </a:ln>
        </p:spPr>
        <p:txBody>
          <a:bodyPr/>
          <a:lstStyle/>
          <a:p>
            <a:endParaRPr lang="en-US"/>
          </a:p>
        </p:txBody>
      </p:sp>
      <p:sp>
        <p:nvSpPr>
          <p:cNvPr id="15425" name="Line 65"/>
          <p:cNvSpPr>
            <a:spLocks noChangeShapeType="1"/>
          </p:cNvSpPr>
          <p:nvPr/>
        </p:nvSpPr>
        <p:spPr bwMode="auto">
          <a:xfrm flipH="1" flipV="1">
            <a:off x="3911600" y="4084027"/>
            <a:ext cx="10584" cy="281354"/>
          </a:xfrm>
          <a:prstGeom prst="line">
            <a:avLst/>
          </a:prstGeom>
          <a:noFill/>
          <a:ln w="9525">
            <a:solidFill>
              <a:srgbClr val="000000"/>
            </a:solidFill>
            <a:round/>
            <a:headEnd/>
            <a:tailEnd type="triangle" w="med" len="med"/>
          </a:ln>
        </p:spPr>
        <p:txBody>
          <a:bodyPr/>
          <a:lstStyle/>
          <a:p>
            <a:endParaRPr lang="en-US"/>
          </a:p>
        </p:txBody>
      </p:sp>
      <p:sp>
        <p:nvSpPr>
          <p:cNvPr id="15426" name="Line 66"/>
          <p:cNvSpPr>
            <a:spLocks noChangeShapeType="1"/>
          </p:cNvSpPr>
          <p:nvPr/>
        </p:nvSpPr>
        <p:spPr bwMode="auto">
          <a:xfrm>
            <a:off x="4064000" y="4563208"/>
            <a:ext cx="0" cy="474785"/>
          </a:xfrm>
          <a:prstGeom prst="line">
            <a:avLst/>
          </a:prstGeom>
          <a:noFill/>
          <a:ln w="9525">
            <a:solidFill>
              <a:srgbClr val="000000"/>
            </a:solidFill>
            <a:round/>
            <a:headEnd/>
            <a:tailEnd/>
          </a:ln>
        </p:spPr>
        <p:txBody>
          <a:bodyPr/>
          <a:lstStyle/>
          <a:p>
            <a:endParaRPr lang="en-US"/>
          </a:p>
        </p:txBody>
      </p:sp>
      <p:sp>
        <p:nvSpPr>
          <p:cNvPr id="15427" name="Line 67"/>
          <p:cNvSpPr>
            <a:spLocks noChangeShapeType="1"/>
          </p:cNvSpPr>
          <p:nvPr/>
        </p:nvSpPr>
        <p:spPr bwMode="auto">
          <a:xfrm>
            <a:off x="4064000" y="5037992"/>
            <a:ext cx="1981200" cy="0"/>
          </a:xfrm>
          <a:prstGeom prst="line">
            <a:avLst/>
          </a:prstGeom>
          <a:noFill/>
          <a:ln w="9525">
            <a:solidFill>
              <a:srgbClr val="000000"/>
            </a:solidFill>
            <a:round/>
            <a:headEnd/>
            <a:tailEnd/>
          </a:ln>
        </p:spPr>
        <p:txBody>
          <a:bodyPr/>
          <a:lstStyle/>
          <a:p>
            <a:endParaRPr lang="en-US"/>
          </a:p>
        </p:txBody>
      </p:sp>
      <p:sp>
        <p:nvSpPr>
          <p:cNvPr id="15428" name="Line 68"/>
          <p:cNvSpPr>
            <a:spLocks noChangeShapeType="1"/>
          </p:cNvSpPr>
          <p:nvPr/>
        </p:nvSpPr>
        <p:spPr bwMode="auto">
          <a:xfrm flipH="1">
            <a:off x="6045200" y="5037992"/>
            <a:ext cx="0" cy="633046"/>
          </a:xfrm>
          <a:prstGeom prst="line">
            <a:avLst/>
          </a:prstGeom>
          <a:noFill/>
          <a:ln w="9525">
            <a:solidFill>
              <a:srgbClr val="000000"/>
            </a:solidFill>
            <a:round/>
            <a:headEnd/>
            <a:tailEnd type="triangle" w="med" len="med"/>
          </a:ln>
        </p:spPr>
        <p:txBody>
          <a:bodyPr/>
          <a:lstStyle/>
          <a:p>
            <a:endParaRPr lang="en-US"/>
          </a:p>
        </p:txBody>
      </p:sp>
      <p:sp>
        <p:nvSpPr>
          <p:cNvPr id="15429" name="Line 69"/>
          <p:cNvSpPr>
            <a:spLocks noChangeShapeType="1"/>
          </p:cNvSpPr>
          <p:nvPr/>
        </p:nvSpPr>
        <p:spPr bwMode="auto">
          <a:xfrm flipV="1">
            <a:off x="3759200" y="4563208"/>
            <a:ext cx="0" cy="553915"/>
          </a:xfrm>
          <a:prstGeom prst="line">
            <a:avLst/>
          </a:prstGeom>
          <a:noFill/>
          <a:ln w="9525">
            <a:solidFill>
              <a:srgbClr val="000000"/>
            </a:solidFill>
            <a:round/>
            <a:headEnd/>
            <a:tailEnd type="triangle" w="med" len="med"/>
          </a:ln>
        </p:spPr>
        <p:txBody>
          <a:bodyPr/>
          <a:lstStyle/>
          <a:p>
            <a:endParaRPr lang="en-US"/>
          </a:p>
        </p:txBody>
      </p:sp>
      <p:sp>
        <p:nvSpPr>
          <p:cNvPr id="15430" name="Line 70"/>
          <p:cNvSpPr>
            <a:spLocks noChangeShapeType="1"/>
          </p:cNvSpPr>
          <p:nvPr/>
        </p:nvSpPr>
        <p:spPr bwMode="auto">
          <a:xfrm>
            <a:off x="3759200" y="5117123"/>
            <a:ext cx="1676400" cy="0"/>
          </a:xfrm>
          <a:prstGeom prst="line">
            <a:avLst/>
          </a:prstGeom>
          <a:noFill/>
          <a:ln w="9525">
            <a:solidFill>
              <a:srgbClr val="000000"/>
            </a:solidFill>
            <a:round/>
            <a:headEnd/>
            <a:tailEnd/>
          </a:ln>
        </p:spPr>
        <p:txBody>
          <a:bodyPr/>
          <a:lstStyle/>
          <a:p>
            <a:endParaRPr lang="en-US"/>
          </a:p>
        </p:txBody>
      </p:sp>
      <p:sp>
        <p:nvSpPr>
          <p:cNvPr id="15431" name="Line 71"/>
          <p:cNvSpPr>
            <a:spLocks noChangeShapeType="1"/>
          </p:cNvSpPr>
          <p:nvPr/>
        </p:nvSpPr>
        <p:spPr bwMode="auto">
          <a:xfrm>
            <a:off x="5435600" y="5117123"/>
            <a:ext cx="0" cy="553915"/>
          </a:xfrm>
          <a:prstGeom prst="line">
            <a:avLst/>
          </a:prstGeom>
          <a:noFill/>
          <a:ln w="9525">
            <a:solidFill>
              <a:srgbClr val="000000"/>
            </a:solidFill>
            <a:round/>
            <a:headEnd/>
            <a:tailEnd/>
          </a:ln>
        </p:spPr>
        <p:txBody>
          <a:bodyPr/>
          <a:lstStyle/>
          <a:p>
            <a:endParaRPr lang="en-US"/>
          </a:p>
        </p:txBody>
      </p:sp>
      <p:sp>
        <p:nvSpPr>
          <p:cNvPr id="15433" name="Line 73"/>
          <p:cNvSpPr>
            <a:spLocks noChangeShapeType="1"/>
          </p:cNvSpPr>
          <p:nvPr/>
        </p:nvSpPr>
        <p:spPr bwMode="auto">
          <a:xfrm>
            <a:off x="5283200" y="3534508"/>
            <a:ext cx="0" cy="316523"/>
          </a:xfrm>
          <a:prstGeom prst="line">
            <a:avLst/>
          </a:prstGeom>
          <a:noFill/>
          <a:ln w="9525">
            <a:solidFill>
              <a:srgbClr val="000000"/>
            </a:solidFill>
            <a:round/>
            <a:headEnd/>
            <a:tailEnd type="triangle" w="med" len="med"/>
          </a:ln>
        </p:spPr>
        <p:txBody>
          <a:bodyPr/>
          <a:lstStyle/>
          <a:p>
            <a:endParaRPr lang="en-US"/>
          </a:p>
        </p:txBody>
      </p:sp>
      <p:sp>
        <p:nvSpPr>
          <p:cNvPr id="15434" name="Line 74"/>
          <p:cNvSpPr>
            <a:spLocks noChangeShapeType="1"/>
          </p:cNvSpPr>
          <p:nvPr/>
        </p:nvSpPr>
        <p:spPr bwMode="auto">
          <a:xfrm flipV="1">
            <a:off x="6350000" y="3534508"/>
            <a:ext cx="0" cy="316523"/>
          </a:xfrm>
          <a:prstGeom prst="line">
            <a:avLst/>
          </a:prstGeom>
          <a:noFill/>
          <a:ln w="9525">
            <a:solidFill>
              <a:srgbClr val="000000"/>
            </a:solidFill>
            <a:round/>
            <a:headEnd/>
            <a:tailEnd type="triangle" w="med" len="med"/>
          </a:ln>
        </p:spPr>
        <p:txBody>
          <a:bodyPr/>
          <a:lstStyle/>
          <a:p>
            <a:endParaRPr lang="en-US"/>
          </a:p>
        </p:txBody>
      </p:sp>
      <p:sp>
        <p:nvSpPr>
          <p:cNvPr id="15435" name="Line 75"/>
          <p:cNvSpPr>
            <a:spLocks noChangeShapeType="1"/>
          </p:cNvSpPr>
          <p:nvPr/>
        </p:nvSpPr>
        <p:spPr bwMode="auto">
          <a:xfrm>
            <a:off x="4521200" y="3217985"/>
            <a:ext cx="457200" cy="0"/>
          </a:xfrm>
          <a:prstGeom prst="line">
            <a:avLst/>
          </a:prstGeom>
          <a:noFill/>
          <a:ln w="9525">
            <a:solidFill>
              <a:srgbClr val="000000"/>
            </a:solidFill>
            <a:round/>
            <a:headEnd/>
            <a:tailEnd type="triangle" w="med" len="med"/>
          </a:ln>
        </p:spPr>
        <p:txBody>
          <a:bodyPr/>
          <a:lstStyle/>
          <a:p>
            <a:endParaRPr lang="en-US"/>
          </a:p>
        </p:txBody>
      </p:sp>
      <p:sp>
        <p:nvSpPr>
          <p:cNvPr id="15436" name="Line 76"/>
          <p:cNvSpPr>
            <a:spLocks noChangeShapeType="1"/>
          </p:cNvSpPr>
          <p:nvPr/>
        </p:nvSpPr>
        <p:spPr bwMode="auto">
          <a:xfrm flipH="1">
            <a:off x="4521200" y="3376246"/>
            <a:ext cx="457200" cy="0"/>
          </a:xfrm>
          <a:prstGeom prst="line">
            <a:avLst/>
          </a:prstGeom>
          <a:noFill/>
          <a:ln w="9525">
            <a:solidFill>
              <a:srgbClr val="000000"/>
            </a:solidFill>
            <a:round/>
            <a:headEnd/>
            <a:tailEnd type="triangle" w="med" len="med"/>
          </a:ln>
        </p:spPr>
        <p:txBody>
          <a:bodyPr/>
          <a:lstStyle/>
          <a:p>
            <a:endParaRPr lang="en-US"/>
          </a:p>
        </p:txBody>
      </p:sp>
      <p:sp>
        <p:nvSpPr>
          <p:cNvPr id="15437" name="Line 77"/>
          <p:cNvSpPr>
            <a:spLocks noChangeShapeType="1"/>
          </p:cNvSpPr>
          <p:nvPr/>
        </p:nvSpPr>
        <p:spPr bwMode="auto">
          <a:xfrm>
            <a:off x="5283200" y="2980592"/>
            <a:ext cx="0" cy="158262"/>
          </a:xfrm>
          <a:prstGeom prst="line">
            <a:avLst/>
          </a:prstGeom>
          <a:noFill/>
          <a:ln w="9525">
            <a:solidFill>
              <a:srgbClr val="000000"/>
            </a:solidFill>
            <a:round/>
            <a:headEnd/>
            <a:tailEnd type="triangle" w="med" len="med"/>
          </a:ln>
        </p:spPr>
        <p:txBody>
          <a:bodyPr/>
          <a:lstStyle/>
          <a:p>
            <a:endParaRPr lang="en-US"/>
          </a:p>
        </p:txBody>
      </p:sp>
      <p:sp>
        <p:nvSpPr>
          <p:cNvPr id="15438" name="Line 78"/>
          <p:cNvSpPr>
            <a:spLocks noChangeShapeType="1"/>
          </p:cNvSpPr>
          <p:nvPr/>
        </p:nvSpPr>
        <p:spPr bwMode="auto">
          <a:xfrm flipV="1">
            <a:off x="6350000" y="2980592"/>
            <a:ext cx="0" cy="158262"/>
          </a:xfrm>
          <a:prstGeom prst="line">
            <a:avLst/>
          </a:prstGeom>
          <a:noFill/>
          <a:ln w="9525">
            <a:solidFill>
              <a:srgbClr val="000000"/>
            </a:solidFill>
            <a:round/>
            <a:headEnd/>
            <a:tailEnd type="triangle" w="med" len="med"/>
          </a:ln>
        </p:spPr>
        <p:txBody>
          <a:bodyPr/>
          <a:lstStyle/>
          <a:p>
            <a:endParaRPr lang="en-US"/>
          </a:p>
        </p:txBody>
      </p:sp>
      <p:sp>
        <p:nvSpPr>
          <p:cNvPr id="15439" name="Line 79"/>
          <p:cNvSpPr>
            <a:spLocks noChangeShapeType="1"/>
          </p:cNvSpPr>
          <p:nvPr/>
        </p:nvSpPr>
        <p:spPr bwMode="auto">
          <a:xfrm>
            <a:off x="4978400" y="1081454"/>
            <a:ext cx="0" cy="1186962"/>
          </a:xfrm>
          <a:prstGeom prst="line">
            <a:avLst/>
          </a:prstGeom>
          <a:noFill/>
          <a:ln w="9525">
            <a:solidFill>
              <a:srgbClr val="000000"/>
            </a:solidFill>
            <a:round/>
            <a:headEnd/>
            <a:tailEnd/>
          </a:ln>
        </p:spPr>
        <p:txBody>
          <a:bodyPr/>
          <a:lstStyle/>
          <a:p>
            <a:endParaRPr lang="en-US"/>
          </a:p>
        </p:txBody>
      </p:sp>
      <p:sp>
        <p:nvSpPr>
          <p:cNvPr id="15440" name="Line 80"/>
          <p:cNvSpPr>
            <a:spLocks noChangeShapeType="1"/>
          </p:cNvSpPr>
          <p:nvPr/>
        </p:nvSpPr>
        <p:spPr bwMode="auto">
          <a:xfrm>
            <a:off x="4978400" y="1081454"/>
            <a:ext cx="609600" cy="0"/>
          </a:xfrm>
          <a:prstGeom prst="line">
            <a:avLst/>
          </a:prstGeom>
          <a:noFill/>
          <a:ln w="9525">
            <a:solidFill>
              <a:srgbClr val="000000"/>
            </a:solidFill>
            <a:round/>
            <a:headEnd/>
            <a:tailEnd type="triangle" w="med" len="med"/>
          </a:ln>
        </p:spPr>
        <p:txBody>
          <a:bodyPr/>
          <a:lstStyle/>
          <a:p>
            <a:endParaRPr lang="en-US"/>
          </a:p>
        </p:txBody>
      </p:sp>
      <p:sp>
        <p:nvSpPr>
          <p:cNvPr id="15441" name="Line 81"/>
          <p:cNvSpPr>
            <a:spLocks noChangeShapeType="1"/>
          </p:cNvSpPr>
          <p:nvPr/>
        </p:nvSpPr>
        <p:spPr bwMode="auto">
          <a:xfrm>
            <a:off x="4978400" y="1318846"/>
            <a:ext cx="609600" cy="0"/>
          </a:xfrm>
          <a:prstGeom prst="line">
            <a:avLst/>
          </a:prstGeom>
          <a:noFill/>
          <a:ln w="9525">
            <a:solidFill>
              <a:srgbClr val="000000"/>
            </a:solidFill>
            <a:round/>
            <a:headEnd/>
            <a:tailEnd type="triangle" w="med" len="med"/>
          </a:ln>
        </p:spPr>
        <p:txBody>
          <a:bodyPr/>
          <a:lstStyle/>
          <a:p>
            <a:endParaRPr lang="en-US"/>
          </a:p>
        </p:txBody>
      </p:sp>
      <p:sp>
        <p:nvSpPr>
          <p:cNvPr id="15442" name="Line 82"/>
          <p:cNvSpPr>
            <a:spLocks noChangeShapeType="1"/>
          </p:cNvSpPr>
          <p:nvPr/>
        </p:nvSpPr>
        <p:spPr bwMode="auto">
          <a:xfrm>
            <a:off x="4978400" y="1556238"/>
            <a:ext cx="609600" cy="0"/>
          </a:xfrm>
          <a:prstGeom prst="line">
            <a:avLst/>
          </a:prstGeom>
          <a:noFill/>
          <a:ln w="9525">
            <a:solidFill>
              <a:srgbClr val="000000"/>
            </a:solidFill>
            <a:round/>
            <a:headEnd/>
            <a:tailEnd type="triangle" w="med" len="med"/>
          </a:ln>
        </p:spPr>
        <p:txBody>
          <a:bodyPr/>
          <a:lstStyle/>
          <a:p>
            <a:endParaRPr lang="en-US"/>
          </a:p>
        </p:txBody>
      </p:sp>
      <p:sp>
        <p:nvSpPr>
          <p:cNvPr id="15443" name="Line 83"/>
          <p:cNvSpPr>
            <a:spLocks noChangeShapeType="1"/>
          </p:cNvSpPr>
          <p:nvPr/>
        </p:nvSpPr>
        <p:spPr bwMode="auto">
          <a:xfrm>
            <a:off x="4978400" y="1793631"/>
            <a:ext cx="609600" cy="0"/>
          </a:xfrm>
          <a:prstGeom prst="line">
            <a:avLst/>
          </a:prstGeom>
          <a:noFill/>
          <a:ln w="9525">
            <a:solidFill>
              <a:srgbClr val="000000"/>
            </a:solidFill>
            <a:round/>
            <a:headEnd/>
            <a:tailEnd type="triangle" w="med" len="med"/>
          </a:ln>
        </p:spPr>
        <p:txBody>
          <a:bodyPr/>
          <a:lstStyle/>
          <a:p>
            <a:endParaRPr lang="en-US"/>
          </a:p>
        </p:txBody>
      </p:sp>
      <p:sp>
        <p:nvSpPr>
          <p:cNvPr id="15444" name="Line 84"/>
          <p:cNvSpPr>
            <a:spLocks noChangeShapeType="1"/>
          </p:cNvSpPr>
          <p:nvPr/>
        </p:nvSpPr>
        <p:spPr bwMode="auto">
          <a:xfrm>
            <a:off x="4978400" y="2031023"/>
            <a:ext cx="609600" cy="0"/>
          </a:xfrm>
          <a:prstGeom prst="line">
            <a:avLst/>
          </a:prstGeom>
          <a:noFill/>
          <a:ln w="9525">
            <a:solidFill>
              <a:srgbClr val="000000"/>
            </a:solidFill>
            <a:round/>
            <a:headEnd/>
            <a:tailEnd type="triangle" w="med" len="med"/>
          </a:ln>
        </p:spPr>
        <p:txBody>
          <a:bodyPr/>
          <a:lstStyle/>
          <a:p>
            <a:endParaRPr lang="en-US"/>
          </a:p>
        </p:txBody>
      </p:sp>
      <p:sp>
        <p:nvSpPr>
          <p:cNvPr id="15445" name="Line 85"/>
          <p:cNvSpPr>
            <a:spLocks noChangeShapeType="1"/>
          </p:cNvSpPr>
          <p:nvPr/>
        </p:nvSpPr>
        <p:spPr bwMode="auto">
          <a:xfrm>
            <a:off x="4978400" y="2268415"/>
            <a:ext cx="609600" cy="0"/>
          </a:xfrm>
          <a:prstGeom prst="line">
            <a:avLst/>
          </a:prstGeom>
          <a:noFill/>
          <a:ln w="9525">
            <a:solidFill>
              <a:srgbClr val="000000"/>
            </a:solidFill>
            <a:round/>
            <a:headEnd/>
            <a:tailEnd type="triangle" w="med" len="med"/>
          </a:ln>
        </p:spPr>
        <p:txBody>
          <a:bodyPr/>
          <a:lstStyle/>
          <a:p>
            <a:endParaRPr lang="en-US"/>
          </a:p>
        </p:txBody>
      </p:sp>
      <p:sp>
        <p:nvSpPr>
          <p:cNvPr id="15446" name="Line 86"/>
          <p:cNvSpPr>
            <a:spLocks noChangeShapeType="1"/>
          </p:cNvSpPr>
          <p:nvPr/>
        </p:nvSpPr>
        <p:spPr bwMode="auto">
          <a:xfrm>
            <a:off x="4673600" y="1635369"/>
            <a:ext cx="304800" cy="0"/>
          </a:xfrm>
          <a:prstGeom prst="line">
            <a:avLst/>
          </a:prstGeom>
          <a:noFill/>
          <a:ln w="9525">
            <a:solidFill>
              <a:srgbClr val="000000"/>
            </a:solidFill>
            <a:round/>
            <a:headEnd/>
            <a:tailEnd/>
          </a:ln>
        </p:spPr>
        <p:txBody>
          <a:bodyPr/>
          <a:lstStyle/>
          <a:p>
            <a:endParaRPr lang="en-US"/>
          </a:p>
        </p:txBody>
      </p:sp>
      <p:sp>
        <p:nvSpPr>
          <p:cNvPr id="15447" name="Line 87"/>
          <p:cNvSpPr>
            <a:spLocks noChangeShapeType="1"/>
          </p:cNvSpPr>
          <p:nvPr/>
        </p:nvSpPr>
        <p:spPr bwMode="auto">
          <a:xfrm>
            <a:off x="8788400" y="2501412"/>
            <a:ext cx="0" cy="553915"/>
          </a:xfrm>
          <a:prstGeom prst="line">
            <a:avLst/>
          </a:prstGeom>
          <a:noFill/>
          <a:ln w="9525">
            <a:solidFill>
              <a:srgbClr val="000000"/>
            </a:solidFill>
            <a:round/>
            <a:headEnd/>
            <a:tailEnd/>
          </a:ln>
        </p:spPr>
        <p:txBody>
          <a:bodyPr/>
          <a:lstStyle/>
          <a:p>
            <a:endParaRPr lang="en-US"/>
          </a:p>
        </p:txBody>
      </p:sp>
      <p:sp>
        <p:nvSpPr>
          <p:cNvPr id="15448" name="Line 88"/>
          <p:cNvSpPr>
            <a:spLocks noChangeShapeType="1"/>
          </p:cNvSpPr>
          <p:nvPr/>
        </p:nvSpPr>
        <p:spPr bwMode="auto">
          <a:xfrm>
            <a:off x="8483600" y="3055327"/>
            <a:ext cx="304800" cy="0"/>
          </a:xfrm>
          <a:prstGeom prst="line">
            <a:avLst/>
          </a:prstGeom>
          <a:noFill/>
          <a:ln w="9525">
            <a:solidFill>
              <a:srgbClr val="000000"/>
            </a:solidFill>
            <a:round/>
            <a:headEnd/>
            <a:tailEnd/>
          </a:ln>
        </p:spPr>
        <p:txBody>
          <a:bodyPr/>
          <a:lstStyle/>
          <a:p>
            <a:endParaRPr lang="en-US"/>
          </a:p>
        </p:txBody>
      </p:sp>
      <p:sp>
        <p:nvSpPr>
          <p:cNvPr id="15449" name="Line 89"/>
          <p:cNvSpPr>
            <a:spLocks noChangeShapeType="1"/>
          </p:cNvSpPr>
          <p:nvPr/>
        </p:nvSpPr>
        <p:spPr bwMode="auto">
          <a:xfrm flipH="1">
            <a:off x="4064000" y="2501412"/>
            <a:ext cx="4724400" cy="0"/>
          </a:xfrm>
          <a:prstGeom prst="line">
            <a:avLst/>
          </a:prstGeom>
          <a:noFill/>
          <a:ln w="9525">
            <a:solidFill>
              <a:srgbClr val="000000"/>
            </a:solidFill>
            <a:round/>
            <a:headEnd/>
            <a:tailEnd/>
          </a:ln>
        </p:spPr>
        <p:txBody>
          <a:bodyPr/>
          <a:lstStyle/>
          <a:p>
            <a:endParaRPr lang="en-US"/>
          </a:p>
        </p:txBody>
      </p:sp>
      <p:sp>
        <p:nvSpPr>
          <p:cNvPr id="15450" name="Line 90"/>
          <p:cNvSpPr>
            <a:spLocks noChangeShapeType="1"/>
          </p:cNvSpPr>
          <p:nvPr/>
        </p:nvSpPr>
        <p:spPr bwMode="auto">
          <a:xfrm flipV="1">
            <a:off x="4064000" y="1793631"/>
            <a:ext cx="0" cy="712177"/>
          </a:xfrm>
          <a:prstGeom prst="line">
            <a:avLst/>
          </a:prstGeom>
          <a:noFill/>
          <a:ln w="9525">
            <a:solidFill>
              <a:srgbClr val="000000"/>
            </a:solidFill>
            <a:round/>
            <a:headEnd/>
            <a:tailEnd type="triangle" w="med" len="med"/>
          </a:ln>
        </p:spPr>
        <p:txBody>
          <a:bodyPr/>
          <a:lstStyle/>
          <a:p>
            <a:endParaRPr lang="en-US"/>
          </a:p>
        </p:txBody>
      </p:sp>
      <p:sp>
        <p:nvSpPr>
          <p:cNvPr id="15451" name="Text Box 91"/>
          <p:cNvSpPr txBox="1">
            <a:spLocks noChangeArrowheads="1"/>
          </p:cNvSpPr>
          <p:nvPr/>
        </p:nvSpPr>
        <p:spPr bwMode="auto">
          <a:xfrm>
            <a:off x="6959600" y="2664069"/>
            <a:ext cx="1371600" cy="633046"/>
          </a:xfrm>
          <a:prstGeom prst="rect">
            <a:avLst/>
          </a:prstGeom>
          <a:noFill/>
          <a:ln w="9525">
            <a:noFill/>
            <a:miter lim="800000"/>
            <a:headEnd/>
            <a:tailEnd/>
          </a:ln>
        </p:spPr>
        <p:txBody>
          <a:bodyPr/>
          <a:lstStyle/>
          <a:p>
            <a:pPr algn="r"/>
            <a:r>
              <a:rPr lang="en-US" sz="1100" b="1">
                <a:latin typeface="Arial Narrow" pitchFamily="34" charset="0"/>
              </a:rPr>
              <a:t>TINGKAT SISTEM-SISTEM ORGANISASI</a:t>
            </a:r>
            <a:endParaRPr lang="en-US"/>
          </a:p>
        </p:txBody>
      </p:sp>
      <p:sp>
        <p:nvSpPr>
          <p:cNvPr id="15452" name="Line 92"/>
          <p:cNvSpPr>
            <a:spLocks noChangeShapeType="1"/>
          </p:cNvSpPr>
          <p:nvPr/>
        </p:nvSpPr>
        <p:spPr bwMode="auto">
          <a:xfrm>
            <a:off x="2997200" y="2822331"/>
            <a:ext cx="1981200" cy="0"/>
          </a:xfrm>
          <a:prstGeom prst="line">
            <a:avLst/>
          </a:prstGeom>
          <a:noFill/>
          <a:ln w="9525">
            <a:solidFill>
              <a:srgbClr val="000000"/>
            </a:solidFill>
            <a:round/>
            <a:headEnd/>
            <a:tailEnd type="triangle" w="med" len="med"/>
          </a:ln>
        </p:spPr>
        <p:txBody>
          <a:bodyPr/>
          <a:lstStyle/>
          <a:p>
            <a:endParaRPr lang="en-US"/>
          </a:p>
        </p:txBody>
      </p:sp>
      <p:sp>
        <p:nvSpPr>
          <p:cNvPr id="15453" name="Line 93"/>
          <p:cNvSpPr>
            <a:spLocks noChangeShapeType="1"/>
          </p:cNvSpPr>
          <p:nvPr/>
        </p:nvSpPr>
        <p:spPr bwMode="auto">
          <a:xfrm>
            <a:off x="2997200" y="2822331"/>
            <a:ext cx="0" cy="3402623"/>
          </a:xfrm>
          <a:prstGeom prst="line">
            <a:avLst/>
          </a:prstGeom>
          <a:noFill/>
          <a:ln w="9525">
            <a:solidFill>
              <a:srgbClr val="000000"/>
            </a:solidFill>
            <a:round/>
            <a:headEnd/>
            <a:tailEnd/>
          </a:ln>
        </p:spPr>
        <p:txBody>
          <a:bodyPr/>
          <a:lstStyle/>
          <a:p>
            <a:endParaRPr lang="en-US"/>
          </a:p>
        </p:txBody>
      </p:sp>
      <p:sp>
        <p:nvSpPr>
          <p:cNvPr id="15454" name="Line 94"/>
          <p:cNvSpPr>
            <a:spLocks noChangeShapeType="1"/>
          </p:cNvSpPr>
          <p:nvPr/>
        </p:nvSpPr>
        <p:spPr bwMode="auto">
          <a:xfrm>
            <a:off x="2997200" y="6224954"/>
            <a:ext cx="304800" cy="0"/>
          </a:xfrm>
          <a:prstGeom prst="line">
            <a:avLst/>
          </a:prstGeom>
          <a:noFill/>
          <a:ln w="9525">
            <a:solidFill>
              <a:srgbClr val="000000"/>
            </a:solidFill>
            <a:round/>
            <a:headEnd/>
            <a:tailEnd type="triangle" w="med" len="med"/>
          </a:ln>
        </p:spPr>
        <p:txBody>
          <a:bodyPr/>
          <a:lstStyle/>
          <a:p>
            <a:endParaRPr lang="en-US"/>
          </a:p>
        </p:txBody>
      </p:sp>
      <p:sp>
        <p:nvSpPr>
          <p:cNvPr id="15455" name="Line 95"/>
          <p:cNvSpPr>
            <a:spLocks noChangeShapeType="1"/>
          </p:cNvSpPr>
          <p:nvPr/>
        </p:nvSpPr>
        <p:spPr bwMode="auto">
          <a:xfrm>
            <a:off x="2997200" y="4484077"/>
            <a:ext cx="304800" cy="0"/>
          </a:xfrm>
          <a:prstGeom prst="line">
            <a:avLst/>
          </a:prstGeom>
          <a:noFill/>
          <a:ln w="9525">
            <a:solidFill>
              <a:srgbClr val="000000"/>
            </a:solidFill>
            <a:round/>
            <a:headEnd/>
            <a:tailEnd type="triangle" w="med" len="med"/>
          </a:ln>
        </p:spPr>
        <p:txBody>
          <a:bodyPr/>
          <a:lstStyle/>
          <a:p>
            <a:endParaRPr lang="en-US"/>
          </a:p>
        </p:txBody>
      </p:sp>
      <p:sp>
        <p:nvSpPr>
          <p:cNvPr id="15456" name="Line 96"/>
          <p:cNvSpPr>
            <a:spLocks noChangeShapeType="1"/>
          </p:cNvSpPr>
          <p:nvPr/>
        </p:nvSpPr>
        <p:spPr bwMode="auto">
          <a:xfrm>
            <a:off x="2997200" y="3297115"/>
            <a:ext cx="304800" cy="0"/>
          </a:xfrm>
          <a:prstGeom prst="line">
            <a:avLst/>
          </a:prstGeom>
          <a:noFill/>
          <a:ln w="9525">
            <a:solidFill>
              <a:srgbClr val="000000"/>
            </a:solidFill>
            <a:round/>
            <a:headEnd/>
            <a:tailEnd type="triangle" w="med" len="med"/>
          </a:ln>
        </p:spPr>
        <p:txBody>
          <a:bodyPr/>
          <a:lstStyle/>
          <a:p>
            <a:endParaRPr lang="en-US"/>
          </a:p>
        </p:txBody>
      </p:sp>
      <p:sp>
        <p:nvSpPr>
          <p:cNvPr id="15457" name="Line 97"/>
          <p:cNvSpPr>
            <a:spLocks noChangeShapeType="1"/>
          </p:cNvSpPr>
          <p:nvPr/>
        </p:nvSpPr>
        <p:spPr bwMode="auto">
          <a:xfrm>
            <a:off x="2997200" y="3059723"/>
            <a:ext cx="2133600" cy="0"/>
          </a:xfrm>
          <a:prstGeom prst="line">
            <a:avLst/>
          </a:prstGeom>
          <a:noFill/>
          <a:ln w="9525">
            <a:solidFill>
              <a:srgbClr val="000000"/>
            </a:solidFill>
            <a:round/>
            <a:headEnd/>
            <a:tailEnd/>
          </a:ln>
        </p:spPr>
        <p:txBody>
          <a:bodyPr/>
          <a:lstStyle/>
          <a:p>
            <a:endParaRPr lang="en-US"/>
          </a:p>
        </p:txBody>
      </p:sp>
      <p:sp>
        <p:nvSpPr>
          <p:cNvPr id="15458" name="Line 98"/>
          <p:cNvSpPr>
            <a:spLocks noChangeShapeType="1"/>
          </p:cNvSpPr>
          <p:nvPr/>
        </p:nvSpPr>
        <p:spPr bwMode="auto">
          <a:xfrm>
            <a:off x="5130800" y="3059723"/>
            <a:ext cx="0" cy="79131"/>
          </a:xfrm>
          <a:prstGeom prst="line">
            <a:avLst/>
          </a:prstGeom>
          <a:noFill/>
          <a:ln w="9525">
            <a:solidFill>
              <a:srgbClr val="000000"/>
            </a:solidFill>
            <a:round/>
            <a:headEnd/>
            <a:tailEnd type="triangle" w="med" len="med"/>
          </a:ln>
        </p:spPr>
        <p:txBody>
          <a:bodyPr/>
          <a:lstStyle/>
          <a:p>
            <a:endParaRPr lang="en-US"/>
          </a:p>
        </p:txBody>
      </p:sp>
      <p:sp>
        <p:nvSpPr>
          <p:cNvPr id="15459" name="Text Box 99"/>
          <p:cNvSpPr txBox="1">
            <a:spLocks noChangeArrowheads="1"/>
          </p:cNvSpPr>
          <p:nvPr/>
        </p:nvSpPr>
        <p:spPr bwMode="auto">
          <a:xfrm>
            <a:off x="1625600" y="4009292"/>
            <a:ext cx="1219200" cy="316523"/>
          </a:xfrm>
          <a:prstGeom prst="rect">
            <a:avLst/>
          </a:prstGeom>
          <a:solidFill>
            <a:srgbClr val="FFFFFF"/>
          </a:solidFill>
          <a:ln w="9525">
            <a:solidFill>
              <a:srgbClr val="000000"/>
            </a:solidFill>
            <a:miter lim="800000"/>
            <a:headEnd/>
            <a:tailEnd/>
          </a:ln>
        </p:spPr>
        <p:txBody>
          <a:bodyPr/>
          <a:lstStyle/>
          <a:p>
            <a:pPr algn="ctr"/>
            <a:r>
              <a:rPr lang="en-US" sz="1200">
                <a:latin typeface="Arial Narrow" pitchFamily="34" charset="0"/>
              </a:rPr>
              <a:t>Perubahan dan stres</a:t>
            </a:r>
          </a:p>
          <a:p>
            <a:endParaRPr lang="en-US"/>
          </a:p>
        </p:txBody>
      </p:sp>
      <p:sp>
        <p:nvSpPr>
          <p:cNvPr id="15460" name="Line 100"/>
          <p:cNvSpPr>
            <a:spLocks noChangeShapeType="1"/>
          </p:cNvSpPr>
          <p:nvPr/>
        </p:nvSpPr>
        <p:spPr bwMode="auto">
          <a:xfrm>
            <a:off x="2844800" y="4167554"/>
            <a:ext cx="152400" cy="0"/>
          </a:xfrm>
          <a:prstGeom prst="line">
            <a:avLst/>
          </a:prstGeom>
          <a:noFill/>
          <a:ln w="9525">
            <a:solidFill>
              <a:srgbClr val="000000"/>
            </a:solidFill>
            <a:round/>
            <a:headEnd/>
            <a:tailEnd/>
          </a:ln>
        </p:spPr>
        <p:txBody>
          <a:bodyPr/>
          <a:lstStyle/>
          <a:p>
            <a:endParaRPr lang="en-US"/>
          </a:p>
        </p:txBody>
      </p:sp>
      <p:sp>
        <p:nvSpPr>
          <p:cNvPr id="15461" name="Text Box 101"/>
          <p:cNvSpPr txBox="1">
            <a:spLocks noChangeArrowheads="1"/>
          </p:cNvSpPr>
          <p:nvPr/>
        </p:nvSpPr>
        <p:spPr bwMode="auto">
          <a:xfrm>
            <a:off x="7112000" y="3771900"/>
            <a:ext cx="1371600" cy="633046"/>
          </a:xfrm>
          <a:prstGeom prst="rect">
            <a:avLst/>
          </a:prstGeom>
          <a:noFill/>
          <a:ln w="9525">
            <a:noFill/>
            <a:miter lim="800000"/>
            <a:headEnd/>
            <a:tailEnd/>
          </a:ln>
        </p:spPr>
        <p:txBody>
          <a:bodyPr/>
          <a:lstStyle/>
          <a:p>
            <a:pPr algn="r"/>
            <a:r>
              <a:rPr lang="en-US" sz="1100" b="1">
                <a:latin typeface="Arial Narrow" pitchFamily="34" charset="0"/>
              </a:rPr>
              <a:t>TINGKAT KELOMPOK</a:t>
            </a:r>
            <a:endParaRPr lang="en-US"/>
          </a:p>
        </p:txBody>
      </p:sp>
      <p:sp>
        <p:nvSpPr>
          <p:cNvPr id="15462" name="Text Box 102"/>
          <p:cNvSpPr txBox="1">
            <a:spLocks noChangeArrowheads="1"/>
          </p:cNvSpPr>
          <p:nvPr/>
        </p:nvSpPr>
        <p:spPr bwMode="auto">
          <a:xfrm>
            <a:off x="7112000" y="5196254"/>
            <a:ext cx="1371600" cy="633046"/>
          </a:xfrm>
          <a:prstGeom prst="rect">
            <a:avLst/>
          </a:prstGeom>
          <a:noFill/>
          <a:ln w="9525">
            <a:noFill/>
            <a:miter lim="800000"/>
            <a:headEnd/>
            <a:tailEnd/>
          </a:ln>
        </p:spPr>
        <p:txBody>
          <a:bodyPr/>
          <a:lstStyle/>
          <a:p>
            <a:pPr algn="r"/>
            <a:r>
              <a:rPr lang="en-US" sz="1100" b="1">
                <a:latin typeface="Arial Narrow" pitchFamily="34" charset="0"/>
              </a:rPr>
              <a:t>TINGKAT INDIVIDUAL</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a:srcRect l="2481" r="2379"/>
          <a:stretch>
            <a:fillRect/>
          </a:stretch>
        </p:blipFill>
        <p:spPr bwMode="auto">
          <a:xfrm>
            <a:off x="533400" y="990600"/>
            <a:ext cx="8001000" cy="4341129"/>
          </a:xfrm>
          <a:prstGeom prst="rect">
            <a:avLst/>
          </a:prstGeom>
          <a:noFill/>
          <a:ln w="9525">
            <a:noFill/>
            <a:miter lim="800000"/>
            <a:headEnd/>
            <a:tailEnd/>
          </a:ln>
        </p:spPr>
      </p:pic>
      <p:sp>
        <p:nvSpPr>
          <p:cNvPr id="12" name="Title 4"/>
          <p:cNvSpPr txBox="1">
            <a:spLocks/>
          </p:cNvSpPr>
          <p:nvPr/>
        </p:nvSpPr>
        <p:spPr>
          <a:xfrm>
            <a:off x="0" y="0"/>
            <a:ext cx="9144000" cy="1015999"/>
          </a:xfrm>
          <a:prstGeom prst="rect">
            <a:avLst/>
          </a:prstGeom>
          <a:solidFill>
            <a:schemeClr val="accent1">
              <a:lumMod val="40000"/>
              <a:lumOff val="60000"/>
            </a:schemeClr>
          </a:solidFill>
          <a:ln>
            <a:noFill/>
          </a:ln>
        </p:spPr>
        <p:txBody>
          <a:bodyPr vert="horz" anchor="ctr">
            <a:normAutofit fontScale="97500"/>
          </a:bodyPr>
          <a:lstStyle/>
          <a:p>
            <a:pPr marL="484632"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w="6350">
                  <a:solidFill>
                    <a:schemeClr val="accent1">
                      <a:shade val="43000"/>
                    </a:schemeClr>
                  </a:solidFill>
                </a:ln>
                <a:uLnTx/>
                <a:uFillTx/>
                <a:latin typeface="+mj-lt"/>
                <a:ea typeface="+mj-ea"/>
                <a:cs typeface="+mj-cs"/>
              </a:rPr>
              <a:t>Health literacy conceptual framework </a:t>
            </a:r>
            <a:endParaRPr kumimoji="0" lang="en-US" sz="3600" b="0" i="0" u="none" strike="noStrike" kern="1200" cap="none" spc="0" normalizeH="0" baseline="0" noProof="0" dirty="0">
              <a:ln w="6350">
                <a:solidFill>
                  <a:schemeClr val="accent1">
                    <a:shade val="43000"/>
                  </a:schemeClr>
                </a:solidFill>
              </a:ln>
              <a:uLnTx/>
              <a:uFillTx/>
              <a:latin typeface="+mj-lt"/>
              <a:ea typeface="+mj-ea"/>
              <a:cs typeface="+mj-cs"/>
            </a:endParaRPr>
          </a:p>
        </p:txBody>
      </p:sp>
      <p:sp>
        <p:nvSpPr>
          <p:cNvPr id="13" name="TextBox 12"/>
          <p:cNvSpPr txBox="1"/>
          <p:nvPr/>
        </p:nvSpPr>
        <p:spPr>
          <a:xfrm>
            <a:off x="3352800" y="5410200"/>
            <a:ext cx="2291589" cy="369332"/>
          </a:xfrm>
          <a:prstGeom prst="rect">
            <a:avLst/>
          </a:prstGeom>
          <a:noFill/>
        </p:spPr>
        <p:txBody>
          <a:bodyPr wrap="none" rtlCol="0">
            <a:spAutoFit/>
          </a:bodyPr>
          <a:lstStyle/>
          <a:p>
            <a:pPr algn="r"/>
            <a:r>
              <a:rPr lang="en-US" dirty="0" smtClean="0">
                <a:ln w="6350">
                  <a:solidFill>
                    <a:schemeClr val="accent1">
                      <a:shade val="43000"/>
                    </a:schemeClr>
                  </a:solidFill>
                </a:ln>
                <a:solidFill>
                  <a:schemeClr val="accent1">
                    <a:tint val="83000"/>
                    <a:satMod val="150000"/>
                  </a:schemeClr>
                </a:solidFill>
              </a:rPr>
              <a:t>(</a:t>
            </a:r>
            <a:r>
              <a:rPr lang="en-US" dirty="0" err="1" smtClean="0">
                <a:ln w="6350">
                  <a:solidFill>
                    <a:schemeClr val="accent1">
                      <a:shade val="43000"/>
                    </a:schemeClr>
                  </a:solidFill>
                </a:ln>
                <a:solidFill>
                  <a:schemeClr val="accent1">
                    <a:tint val="83000"/>
                    <a:satMod val="150000"/>
                  </a:schemeClr>
                </a:solidFill>
              </a:rPr>
              <a:t>Sørensen</a:t>
            </a:r>
            <a:r>
              <a:rPr lang="en-US" dirty="0" smtClean="0">
                <a:ln w="6350">
                  <a:solidFill>
                    <a:schemeClr val="accent1">
                      <a:shade val="43000"/>
                    </a:schemeClr>
                  </a:solidFill>
                </a:ln>
                <a:solidFill>
                  <a:schemeClr val="accent1">
                    <a:tint val="83000"/>
                    <a:satMod val="150000"/>
                  </a:schemeClr>
                </a:solidFill>
              </a:rPr>
              <a:t> et al., 2012)</a:t>
            </a:r>
            <a:endParaRPr lang="en-US" dirty="0"/>
          </a:p>
        </p:txBody>
      </p:sp>
      <p:sp>
        <p:nvSpPr>
          <p:cNvPr id="14" name="Rectangle 13"/>
          <p:cNvSpPr/>
          <p:nvPr/>
        </p:nvSpPr>
        <p:spPr>
          <a:xfrm>
            <a:off x="0" y="6438900"/>
            <a:ext cx="9144000" cy="4191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Faculty of Health Sciences Dian </a:t>
            </a:r>
            <a:r>
              <a:rPr lang="en-US" dirty="0" err="1" smtClean="0"/>
              <a:t>Nuswantoro</a:t>
            </a:r>
            <a:r>
              <a:rPr lang="en-US" dirty="0" smtClean="0"/>
              <a:t> University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000"/>
          </a:solidFill>
        </p:spPr>
        <p:txBody>
          <a:bodyPr/>
          <a:lstStyle/>
          <a:p>
            <a:r>
              <a:rPr lang="id-ID" dirty="0" smtClean="0"/>
              <a:t>KERANGKA KONSEP</a:t>
            </a:r>
            <a:endParaRPr lang="id-ID" dirty="0"/>
          </a:p>
        </p:txBody>
      </p:sp>
      <p:sp>
        <p:nvSpPr>
          <p:cNvPr id="3" name="Content Placeholder 2"/>
          <p:cNvSpPr>
            <a:spLocks noGrp="1"/>
          </p:cNvSpPr>
          <p:nvPr>
            <p:ph idx="1"/>
          </p:nvPr>
        </p:nvSpPr>
        <p:spPr/>
        <p:txBody>
          <a:bodyPr/>
          <a:lstStyle/>
          <a:p>
            <a:r>
              <a:rPr lang="id-ID" dirty="0" smtClean="0"/>
              <a:t>Kerangka konsep adalah bagian dari kerangka teori yang akan diteliti</a:t>
            </a:r>
          </a:p>
          <a:p>
            <a:r>
              <a:rPr lang="id-ID" dirty="0" smtClean="0"/>
              <a:t>Variabel yang ditulis hanya yang diteliti</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err="1" smtClean="0"/>
              <a:t>Buat</a:t>
            </a:r>
            <a:r>
              <a:rPr lang="en-US" dirty="0" smtClean="0"/>
              <a:t> </a:t>
            </a:r>
            <a:r>
              <a:rPr lang="id-ID" dirty="0" smtClean="0"/>
              <a:t>Latar Belakang, Rumusan Masalah, Tujuan Penelitian dan </a:t>
            </a:r>
            <a:r>
              <a:rPr lang="en-US" dirty="0" err="1" smtClean="0"/>
              <a:t>Kerangka</a:t>
            </a:r>
            <a:r>
              <a:rPr lang="en-US" dirty="0" smtClean="0"/>
              <a:t> </a:t>
            </a:r>
            <a:r>
              <a:rPr lang="en-US" dirty="0" err="1" smtClean="0"/>
              <a:t>Teori</a:t>
            </a:r>
            <a:r>
              <a:rPr lang="en-US" dirty="0" smtClean="0"/>
              <a:t> </a:t>
            </a:r>
            <a:r>
              <a:rPr lang="en-US" dirty="0" err="1" smtClean="0"/>
              <a:t>Penelitian</a:t>
            </a:r>
            <a:r>
              <a:rPr lang="en-US" dirty="0" smtClean="0"/>
              <a:t> </a:t>
            </a:r>
            <a:r>
              <a:rPr lang="en-US" dirty="0" err="1" smtClean="0"/>
              <a:t>Anda</a:t>
            </a:r>
            <a:r>
              <a:rPr lang="id-ID"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id-ID" dirty="0" smtClean="0"/>
              <a:t>Latar Belakang</a:t>
            </a:r>
            <a:endParaRPr lang="id-ID" dirty="0"/>
          </a:p>
        </p:txBody>
      </p:sp>
      <p:sp>
        <p:nvSpPr>
          <p:cNvPr id="3" name="Content Placeholder 2"/>
          <p:cNvSpPr>
            <a:spLocks noGrp="1"/>
          </p:cNvSpPr>
          <p:nvPr>
            <p:ph idx="1"/>
          </p:nvPr>
        </p:nvSpPr>
        <p:spPr/>
        <p:txBody>
          <a:bodyPr>
            <a:normAutofit/>
          </a:bodyPr>
          <a:lstStyle/>
          <a:p>
            <a:r>
              <a:rPr lang="id-ID" dirty="0" smtClean="0"/>
              <a:t>Konteks topik penelitian dengan situasi global (</a:t>
            </a:r>
            <a:r>
              <a:rPr lang="id-ID" dirty="0" smtClean="0">
                <a:solidFill>
                  <a:srgbClr val="FF0000"/>
                </a:solidFill>
              </a:rPr>
              <a:t>internasional/regional?</a:t>
            </a:r>
            <a:r>
              <a:rPr lang="id-ID" dirty="0" smtClean="0"/>
              <a:t>, nasional, propinsi, Kab/Kota, Lokal).</a:t>
            </a:r>
          </a:p>
          <a:p>
            <a:r>
              <a:rPr lang="id-ID" dirty="0" smtClean="0">
                <a:solidFill>
                  <a:srgbClr val="FF0000"/>
                </a:solidFill>
              </a:rPr>
              <a:t>Identifikasi masalah</a:t>
            </a:r>
            <a:r>
              <a:rPr lang="id-ID" dirty="0" smtClean="0"/>
              <a:t> lokal (lokasi penelitian)</a:t>
            </a:r>
          </a:p>
          <a:p>
            <a:r>
              <a:rPr lang="id-ID" dirty="0" smtClean="0"/>
              <a:t>Review literatur (kajiaan teoritis dan empiris)</a:t>
            </a:r>
          </a:p>
          <a:p>
            <a:r>
              <a:rPr lang="id-ID" dirty="0" smtClean="0"/>
              <a:t>Alternatif solusi yang ditawarkan peneliti</a:t>
            </a:r>
          </a:p>
          <a:p>
            <a:r>
              <a:rPr lang="id-ID" dirty="0" smtClean="0"/>
              <a:t>Alasan mengapa menetapkan masalah tersebut diteliti.</a:t>
            </a:r>
            <a:endParaRPr lang="id-ID" dirty="0"/>
          </a:p>
        </p:txBody>
      </p:sp>
    </p:spTree>
    <p:extLst>
      <p:ext uri="{BB962C8B-B14F-4D97-AF65-F5344CB8AC3E}">
        <p14:creationId xmlns="" xmlns:p14="http://schemas.microsoft.com/office/powerpoint/2010/main" val="1058191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633412"/>
          </a:xfrm>
          <a:solidFill>
            <a:srgbClr val="FFC000"/>
          </a:solidFill>
        </p:spPr>
        <p:txBody>
          <a:bodyPr/>
          <a:lstStyle/>
          <a:p>
            <a:pPr eaLnBrk="1" hangingPunct="1"/>
            <a:r>
              <a:rPr lang="en-US" altLang="id-ID" sz="2800" dirty="0" err="1" smtClean="0"/>
              <a:t>Rumusan</a:t>
            </a:r>
            <a:r>
              <a:rPr lang="en-US" altLang="id-ID" sz="2800" dirty="0" smtClean="0"/>
              <a:t> </a:t>
            </a:r>
            <a:r>
              <a:rPr lang="en-US" altLang="id-ID" sz="2800" dirty="0" err="1" smtClean="0"/>
              <a:t>Masalah</a:t>
            </a:r>
            <a:r>
              <a:rPr lang="en-US" altLang="id-ID" sz="2800" dirty="0" smtClean="0"/>
              <a:t> </a:t>
            </a:r>
          </a:p>
        </p:txBody>
      </p:sp>
      <p:sp>
        <p:nvSpPr>
          <p:cNvPr id="13315" name="Rectangle 3"/>
          <p:cNvSpPr>
            <a:spLocks noGrp="1" noChangeArrowheads="1"/>
          </p:cNvSpPr>
          <p:nvPr>
            <p:ph idx="1"/>
          </p:nvPr>
        </p:nvSpPr>
        <p:spPr>
          <a:xfrm>
            <a:off x="457200" y="1125538"/>
            <a:ext cx="8229600" cy="5000625"/>
          </a:xfrm>
        </p:spPr>
        <p:txBody>
          <a:bodyPr/>
          <a:lstStyle/>
          <a:p>
            <a:pPr marL="0" indent="0" eaLnBrk="1" hangingPunct="1">
              <a:buNone/>
            </a:pPr>
            <a:r>
              <a:rPr lang="en-US" altLang="id-ID" sz="2400" dirty="0" err="1" smtClean="0"/>
              <a:t>Dua</a:t>
            </a:r>
            <a:r>
              <a:rPr lang="en-US" altLang="id-ID" sz="2400" dirty="0" smtClean="0"/>
              <a:t> </a:t>
            </a:r>
            <a:r>
              <a:rPr lang="en-US" altLang="id-ID" sz="2400" dirty="0" err="1" smtClean="0"/>
              <a:t>tahap</a:t>
            </a:r>
            <a:r>
              <a:rPr lang="en-US" altLang="id-ID" sz="2400" dirty="0" smtClean="0"/>
              <a:t> </a:t>
            </a:r>
            <a:r>
              <a:rPr lang="en-US" altLang="id-ID" sz="2400" dirty="0" err="1" smtClean="0"/>
              <a:t>dalam</a:t>
            </a:r>
            <a:r>
              <a:rPr lang="en-US" altLang="id-ID" sz="2400" dirty="0" smtClean="0"/>
              <a:t> </a:t>
            </a:r>
            <a:r>
              <a:rPr lang="en-US" altLang="id-ID" sz="2400" dirty="0" err="1" smtClean="0"/>
              <a:t>perumusan</a:t>
            </a:r>
            <a:r>
              <a:rPr lang="en-US" altLang="id-ID" sz="2400" dirty="0" smtClean="0"/>
              <a:t> </a:t>
            </a:r>
            <a:r>
              <a:rPr lang="en-US" altLang="id-ID" sz="2400" dirty="0" err="1" smtClean="0"/>
              <a:t>masalah</a:t>
            </a:r>
            <a:r>
              <a:rPr lang="en-US" altLang="id-ID" sz="2400" dirty="0" smtClean="0"/>
              <a:t> :</a:t>
            </a:r>
          </a:p>
          <a:p>
            <a:pPr eaLnBrk="1" hangingPunct="1">
              <a:buFontTx/>
              <a:buNone/>
            </a:pPr>
            <a:r>
              <a:rPr lang="en-US" altLang="id-ID" sz="2400" dirty="0" smtClean="0"/>
              <a:t>	1). Problem Statement </a:t>
            </a:r>
          </a:p>
          <a:p>
            <a:pPr eaLnBrk="1" hangingPunct="1">
              <a:buFontTx/>
              <a:buNone/>
            </a:pPr>
            <a:r>
              <a:rPr lang="en-US" altLang="id-ID" sz="2400" dirty="0" smtClean="0"/>
              <a:t>		- </a:t>
            </a:r>
            <a:r>
              <a:rPr lang="en-US" altLang="id-ID" sz="2400" dirty="0" err="1" smtClean="0"/>
              <a:t>Pernyataan</a:t>
            </a:r>
            <a:r>
              <a:rPr lang="en-US" altLang="id-ID" sz="2400" dirty="0" smtClean="0"/>
              <a:t> </a:t>
            </a:r>
            <a:r>
              <a:rPr lang="en-US" altLang="id-ID" sz="2400" dirty="0" err="1" smtClean="0"/>
              <a:t>besaran</a:t>
            </a:r>
            <a:r>
              <a:rPr lang="en-US" altLang="id-ID" sz="2400" dirty="0" smtClean="0"/>
              <a:t> </a:t>
            </a:r>
            <a:r>
              <a:rPr lang="en-US" altLang="id-ID" sz="2400" dirty="0" err="1" smtClean="0"/>
              <a:t>masalah</a:t>
            </a:r>
            <a:r>
              <a:rPr lang="en-US" altLang="id-ID" sz="2400" dirty="0" smtClean="0"/>
              <a:t> (</a:t>
            </a:r>
            <a:r>
              <a:rPr lang="en-US" altLang="id-ID" sz="2400" dirty="0" err="1" smtClean="0"/>
              <a:t>kuantifikasi</a:t>
            </a:r>
            <a:r>
              <a:rPr lang="en-US" altLang="id-ID" sz="2400" dirty="0" smtClean="0"/>
              <a:t>)</a:t>
            </a:r>
          </a:p>
          <a:p>
            <a:pPr eaLnBrk="1" hangingPunct="1">
              <a:buFontTx/>
              <a:buNone/>
            </a:pPr>
            <a:r>
              <a:rPr lang="en-US" altLang="id-ID" sz="2400" dirty="0" smtClean="0"/>
              <a:t>		- </a:t>
            </a:r>
            <a:r>
              <a:rPr lang="en-US" altLang="id-ID" sz="2400" dirty="0" err="1" smtClean="0"/>
              <a:t>Uraiakan</a:t>
            </a:r>
            <a:r>
              <a:rPr lang="en-US" altLang="id-ID" sz="2400" dirty="0" smtClean="0"/>
              <a:t> </a:t>
            </a:r>
            <a:r>
              <a:rPr lang="en-US" altLang="id-ID" sz="2400" dirty="0" err="1" smtClean="0"/>
              <a:t>kondisi</a:t>
            </a:r>
            <a:r>
              <a:rPr lang="en-US" altLang="id-ID" sz="2400" dirty="0" smtClean="0"/>
              <a:t> </a:t>
            </a:r>
            <a:r>
              <a:rPr lang="en-US" altLang="id-ID" sz="2400" dirty="0" err="1" smtClean="0"/>
              <a:t>variabel</a:t>
            </a:r>
            <a:r>
              <a:rPr lang="en-US" altLang="id-ID" sz="2400" dirty="0" smtClean="0"/>
              <a:t> </a:t>
            </a:r>
            <a:r>
              <a:rPr lang="en-US" altLang="id-ID" sz="2400" dirty="0" err="1" smtClean="0"/>
              <a:t>bebas</a:t>
            </a:r>
            <a:r>
              <a:rPr lang="en-US" altLang="id-ID" sz="2400" dirty="0" smtClean="0"/>
              <a:t> yang </a:t>
            </a:r>
            <a:r>
              <a:rPr lang="en-US" altLang="id-ID" sz="2400" dirty="0" err="1" smtClean="0"/>
              <a:t>secara</a:t>
            </a:r>
            <a:r>
              <a:rPr lang="en-US" altLang="id-ID" sz="2400" dirty="0" smtClean="0"/>
              <a:t> </a:t>
            </a:r>
          </a:p>
          <a:p>
            <a:pPr eaLnBrk="1" hangingPunct="1">
              <a:buFontTx/>
              <a:buNone/>
            </a:pPr>
            <a:r>
              <a:rPr lang="en-US" altLang="id-ID" sz="2400" dirty="0" smtClean="0"/>
              <a:t>		  </a:t>
            </a:r>
            <a:r>
              <a:rPr lang="en-US" altLang="id-ID" sz="2400" dirty="0" err="1" smtClean="0"/>
              <a:t>teoritis</a:t>
            </a:r>
            <a:r>
              <a:rPr lang="en-US" altLang="id-ID" sz="2400" dirty="0" smtClean="0"/>
              <a:t> </a:t>
            </a:r>
            <a:r>
              <a:rPr lang="en-US" altLang="id-ID" sz="2400" dirty="0" err="1" smtClean="0"/>
              <a:t>diduga</a:t>
            </a:r>
            <a:r>
              <a:rPr lang="en-US" altLang="id-ID" sz="2400" dirty="0" smtClean="0"/>
              <a:t> </a:t>
            </a:r>
            <a:r>
              <a:rPr lang="en-US" altLang="id-ID" sz="2400" dirty="0" err="1" smtClean="0"/>
              <a:t>kuat</a:t>
            </a:r>
            <a:r>
              <a:rPr lang="en-US" altLang="id-ID" sz="2400" dirty="0" smtClean="0"/>
              <a:t> </a:t>
            </a:r>
            <a:r>
              <a:rPr lang="en-US" altLang="id-ID" sz="2400" dirty="0" err="1" smtClean="0"/>
              <a:t>sebagai</a:t>
            </a:r>
            <a:r>
              <a:rPr lang="en-US" altLang="id-ID" sz="2400" dirty="0" smtClean="0"/>
              <a:t> </a:t>
            </a:r>
            <a:r>
              <a:rPr lang="en-US" altLang="id-ID" sz="2400" dirty="0" err="1" smtClean="0"/>
              <a:t>penyebab</a:t>
            </a:r>
            <a:r>
              <a:rPr lang="en-US" altLang="id-ID" sz="2400" dirty="0" smtClean="0"/>
              <a:t> </a:t>
            </a:r>
            <a:r>
              <a:rPr lang="en-US" altLang="id-ID" sz="2400" dirty="0" err="1" smtClean="0"/>
              <a:t>besarnya</a:t>
            </a:r>
            <a:r>
              <a:rPr lang="en-US" altLang="id-ID" sz="2400" dirty="0" smtClean="0"/>
              <a:t> </a:t>
            </a:r>
          </a:p>
          <a:p>
            <a:pPr eaLnBrk="1" hangingPunct="1">
              <a:buFontTx/>
              <a:buNone/>
            </a:pPr>
            <a:r>
              <a:rPr lang="en-US" altLang="id-ID" sz="2400" dirty="0" smtClean="0"/>
              <a:t>		  </a:t>
            </a:r>
            <a:r>
              <a:rPr lang="en-US" altLang="id-ID" sz="2400" dirty="0" err="1" smtClean="0"/>
              <a:t>masalah</a:t>
            </a:r>
            <a:r>
              <a:rPr lang="en-US" altLang="id-ID" sz="2400" dirty="0" smtClean="0"/>
              <a:t> (</a:t>
            </a:r>
            <a:r>
              <a:rPr lang="en-US" altLang="id-ID" sz="2400" dirty="0" err="1" smtClean="0"/>
              <a:t>secara</a:t>
            </a:r>
            <a:r>
              <a:rPr lang="en-US" altLang="id-ID" sz="2400" dirty="0" smtClean="0"/>
              <a:t> </a:t>
            </a:r>
            <a:r>
              <a:rPr lang="en-US" altLang="id-ID" sz="2400" dirty="0" err="1" smtClean="0"/>
              <a:t>teoritis</a:t>
            </a:r>
            <a:r>
              <a:rPr lang="en-US" altLang="id-ID" sz="2400" dirty="0" smtClean="0"/>
              <a:t>, </a:t>
            </a:r>
            <a:r>
              <a:rPr lang="en-US" altLang="id-ID" sz="2400" dirty="0" err="1" smtClean="0"/>
              <a:t>fakta</a:t>
            </a:r>
            <a:r>
              <a:rPr lang="en-US" altLang="id-ID" sz="2400" dirty="0" smtClean="0"/>
              <a:t> </a:t>
            </a:r>
            <a:r>
              <a:rPr lang="en-US" altLang="id-ID" sz="2400" dirty="0" err="1" smtClean="0"/>
              <a:t>penelitian</a:t>
            </a:r>
            <a:r>
              <a:rPr lang="en-US" altLang="id-ID" sz="2400" dirty="0" smtClean="0"/>
              <a:t> lain)</a:t>
            </a:r>
          </a:p>
          <a:p>
            <a:pPr eaLnBrk="1" hangingPunct="1">
              <a:buFontTx/>
              <a:buNone/>
            </a:pPr>
            <a:r>
              <a:rPr lang="en-US" altLang="id-ID" sz="2400" dirty="0" smtClean="0"/>
              <a:t>	2). Research Question</a:t>
            </a:r>
          </a:p>
          <a:p>
            <a:pPr eaLnBrk="1" hangingPunct="1">
              <a:buFontTx/>
              <a:buNone/>
            </a:pPr>
            <a:r>
              <a:rPr lang="en-US" altLang="id-ID" sz="2400" dirty="0" smtClean="0"/>
              <a:t>		- </a:t>
            </a:r>
            <a:r>
              <a:rPr lang="en-US" altLang="id-ID" sz="2400" dirty="0" err="1" smtClean="0"/>
              <a:t>Pertanyaan</a:t>
            </a:r>
            <a:r>
              <a:rPr lang="en-US" altLang="id-ID" sz="2400" dirty="0" smtClean="0"/>
              <a:t> yang </a:t>
            </a:r>
            <a:r>
              <a:rPr lang="en-US" altLang="id-ID" sz="2400" dirty="0" err="1" smtClean="0"/>
              <a:t>mengkaitkan</a:t>
            </a:r>
            <a:r>
              <a:rPr lang="en-US" altLang="id-ID" sz="2400" dirty="0" smtClean="0"/>
              <a:t> </a:t>
            </a:r>
            <a:r>
              <a:rPr lang="en-US" altLang="id-ID" sz="2400" dirty="0" err="1" smtClean="0"/>
              <a:t>masalah</a:t>
            </a:r>
            <a:r>
              <a:rPr lang="en-US" altLang="id-ID" sz="2400" dirty="0" smtClean="0"/>
              <a:t> yang </a:t>
            </a:r>
          </a:p>
          <a:p>
            <a:pPr eaLnBrk="1" hangingPunct="1">
              <a:buFontTx/>
              <a:buNone/>
            </a:pPr>
            <a:r>
              <a:rPr lang="en-US" altLang="id-ID" sz="2400" dirty="0" smtClean="0"/>
              <a:t>		   </a:t>
            </a:r>
            <a:r>
              <a:rPr lang="en-US" altLang="id-ID" sz="2400" dirty="0" err="1" smtClean="0"/>
              <a:t>terjadi</a:t>
            </a:r>
            <a:r>
              <a:rPr lang="en-US" altLang="id-ID" sz="2400" dirty="0" smtClean="0"/>
              <a:t> </a:t>
            </a:r>
            <a:r>
              <a:rPr lang="en-US" altLang="id-ID" sz="2400" dirty="0" err="1" smtClean="0"/>
              <a:t>dengan</a:t>
            </a:r>
            <a:r>
              <a:rPr lang="en-US" altLang="id-ID" sz="2400" dirty="0" smtClean="0"/>
              <a:t> </a:t>
            </a:r>
            <a:r>
              <a:rPr lang="en-US" altLang="id-ID" sz="2400" dirty="0" err="1" smtClean="0"/>
              <a:t>variabel</a:t>
            </a:r>
            <a:r>
              <a:rPr lang="en-US" altLang="id-ID" sz="2400" dirty="0" smtClean="0"/>
              <a:t> </a:t>
            </a:r>
            <a:r>
              <a:rPr lang="en-US" altLang="id-ID" sz="2400" dirty="0" err="1" smtClean="0"/>
              <a:t>bebas</a:t>
            </a:r>
            <a:r>
              <a:rPr lang="en-US" altLang="id-ID" sz="2400" dirty="0" smtClean="0"/>
              <a:t> (</a:t>
            </a:r>
            <a:r>
              <a:rPr lang="en-US" altLang="id-ID" sz="2400" dirty="0" err="1" smtClean="0"/>
              <a:t>faktor</a:t>
            </a:r>
            <a:r>
              <a:rPr lang="en-US" altLang="id-ID" sz="2400" dirty="0" smtClean="0"/>
              <a:t> </a:t>
            </a:r>
            <a:r>
              <a:rPr lang="en-US" altLang="id-ID" sz="2400" dirty="0" err="1" smtClean="0"/>
              <a:t>risiko</a:t>
            </a:r>
            <a:r>
              <a:rPr lang="en-US" altLang="id-ID" sz="2400" dirty="0" smtClean="0"/>
              <a:t>) yang </a:t>
            </a:r>
          </a:p>
          <a:p>
            <a:pPr eaLnBrk="1" hangingPunct="1">
              <a:buFontTx/>
              <a:buNone/>
            </a:pPr>
            <a:r>
              <a:rPr lang="en-US" altLang="id-ID" sz="2400" dirty="0" smtClean="0"/>
              <a:t>		   </a:t>
            </a:r>
            <a:r>
              <a:rPr lang="en-US" altLang="id-ID" sz="2400" dirty="0" err="1" smtClean="0"/>
              <a:t>diduga</a:t>
            </a:r>
            <a:r>
              <a:rPr lang="en-US" altLang="id-ID" sz="2400" dirty="0" smtClean="0"/>
              <a:t> “</a:t>
            </a:r>
            <a:r>
              <a:rPr lang="en-US" altLang="id-ID" sz="2400" i="1" dirty="0" smtClean="0"/>
              <a:t>related”</a:t>
            </a:r>
          </a:p>
        </p:txBody>
      </p:sp>
    </p:spTree>
    <p:extLst>
      <p:ext uri="{BB962C8B-B14F-4D97-AF65-F5344CB8AC3E}">
        <p14:creationId xmlns="" xmlns:p14="http://schemas.microsoft.com/office/powerpoint/2010/main" val="28217315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additive="base">
                                        <p:cTn id="13"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 calcmode="lin" valueType="num">
                                      <p:cBhvr additive="base">
                                        <p:cTn id="19"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 calcmode="lin" valueType="num">
                                      <p:cBhvr additive="base">
                                        <p:cTn id="25"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3315">
                                            <p:txEl>
                                              <p:pRg st="3" end="3"/>
                                            </p:txEl>
                                          </p:spTgt>
                                        </p:tgtEl>
                                        <p:attrNameLst>
                                          <p:attrName>style.visibility</p:attrName>
                                        </p:attrNameLst>
                                      </p:cBhvr>
                                      <p:to>
                                        <p:strVal val="visible"/>
                                      </p:to>
                                    </p:set>
                                    <p:anim calcmode="lin" valueType="num">
                                      <p:cBhvr additive="base">
                                        <p:cTn id="31"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5">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315">
                                            <p:txEl>
                                              <p:pRg st="4" end="4"/>
                                            </p:txEl>
                                          </p:spTgt>
                                        </p:tgtEl>
                                        <p:attrNameLst>
                                          <p:attrName>style.visibility</p:attrName>
                                        </p:attrNameLst>
                                      </p:cBhvr>
                                      <p:to>
                                        <p:strVal val="visible"/>
                                      </p:to>
                                    </p:set>
                                    <p:anim calcmode="lin" valueType="num">
                                      <p:cBhvr additive="base">
                                        <p:cTn id="35"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3315">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3315">
                                            <p:txEl>
                                              <p:pRg st="5" end="5"/>
                                            </p:txEl>
                                          </p:spTgt>
                                        </p:tgtEl>
                                        <p:attrNameLst>
                                          <p:attrName>style.visibility</p:attrName>
                                        </p:attrNameLst>
                                      </p:cBhvr>
                                      <p:to>
                                        <p:strVal val="visible"/>
                                      </p:to>
                                    </p:set>
                                    <p:anim calcmode="lin" valueType="num">
                                      <p:cBhvr additive="base">
                                        <p:cTn id="39"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13315">
                                            <p:txEl>
                                              <p:pRg st="6" end="6"/>
                                            </p:txEl>
                                          </p:spTgt>
                                        </p:tgtEl>
                                        <p:attrNameLst>
                                          <p:attrName>style.visibility</p:attrName>
                                        </p:attrNameLst>
                                      </p:cBhvr>
                                      <p:to>
                                        <p:strVal val="visible"/>
                                      </p:to>
                                    </p:set>
                                    <p:anim calcmode="lin" valueType="num">
                                      <p:cBhvr additive="base">
                                        <p:cTn id="45" dur="5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331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3" fill="hold" nodeType="clickEffect">
                                  <p:stCondLst>
                                    <p:cond delay="0"/>
                                  </p:stCondLst>
                                  <p:childTnLst>
                                    <p:set>
                                      <p:cBhvr>
                                        <p:cTn id="50" dur="1" fill="hold">
                                          <p:stCondLst>
                                            <p:cond delay="0"/>
                                          </p:stCondLst>
                                        </p:cTn>
                                        <p:tgtEl>
                                          <p:spTgt spid="13315">
                                            <p:txEl>
                                              <p:pRg st="7" end="7"/>
                                            </p:txEl>
                                          </p:spTgt>
                                        </p:tgtEl>
                                        <p:attrNameLst>
                                          <p:attrName>style.visibility</p:attrName>
                                        </p:attrNameLst>
                                      </p:cBhvr>
                                      <p:to>
                                        <p:strVal val="visible"/>
                                      </p:to>
                                    </p:set>
                                    <p:anim calcmode="lin" valueType="num">
                                      <p:cBhvr additive="base">
                                        <p:cTn id="51" dur="1000" fill="hold"/>
                                        <p:tgtEl>
                                          <p:spTgt spid="13315">
                                            <p:txEl>
                                              <p:pRg st="7" end="7"/>
                                            </p:txEl>
                                          </p:spTgt>
                                        </p:tgtEl>
                                        <p:attrNameLst>
                                          <p:attrName>ppt_x</p:attrName>
                                        </p:attrNameLst>
                                      </p:cBhvr>
                                      <p:tavLst>
                                        <p:tav tm="0">
                                          <p:val>
                                            <p:strVal val="1+#ppt_w/2"/>
                                          </p:val>
                                        </p:tav>
                                        <p:tav tm="100000">
                                          <p:val>
                                            <p:strVal val="#ppt_x"/>
                                          </p:val>
                                        </p:tav>
                                      </p:tavLst>
                                    </p:anim>
                                    <p:anim calcmode="lin" valueType="num">
                                      <p:cBhvr additive="base">
                                        <p:cTn id="52" dur="1000" fill="hold"/>
                                        <p:tgtEl>
                                          <p:spTgt spid="13315">
                                            <p:txEl>
                                              <p:pRg st="7" end="7"/>
                                            </p:txEl>
                                          </p:spTgt>
                                        </p:tgtEl>
                                        <p:attrNameLst>
                                          <p:attrName>ppt_y</p:attrName>
                                        </p:attrNameLst>
                                      </p:cBhvr>
                                      <p:tavLst>
                                        <p:tav tm="0">
                                          <p:val>
                                            <p:strVal val="0-#ppt_h/2"/>
                                          </p:val>
                                        </p:tav>
                                        <p:tav tm="100000">
                                          <p:val>
                                            <p:strVal val="#ppt_y"/>
                                          </p:val>
                                        </p:tav>
                                      </p:tavLst>
                                    </p:anim>
                                  </p:childTnLst>
                                </p:cTn>
                              </p:par>
                              <p:par>
                                <p:cTn id="53" presetID="2" presetClass="entr" presetSubtype="3" fill="hold" nodeType="withEffect">
                                  <p:stCondLst>
                                    <p:cond delay="0"/>
                                  </p:stCondLst>
                                  <p:childTnLst>
                                    <p:set>
                                      <p:cBhvr>
                                        <p:cTn id="54" dur="1" fill="hold">
                                          <p:stCondLst>
                                            <p:cond delay="0"/>
                                          </p:stCondLst>
                                        </p:cTn>
                                        <p:tgtEl>
                                          <p:spTgt spid="13315">
                                            <p:txEl>
                                              <p:pRg st="8" end="8"/>
                                            </p:txEl>
                                          </p:spTgt>
                                        </p:tgtEl>
                                        <p:attrNameLst>
                                          <p:attrName>style.visibility</p:attrName>
                                        </p:attrNameLst>
                                      </p:cBhvr>
                                      <p:to>
                                        <p:strVal val="visible"/>
                                      </p:to>
                                    </p:set>
                                    <p:anim calcmode="lin" valueType="num">
                                      <p:cBhvr additive="base">
                                        <p:cTn id="55" dur="1000" fill="hold"/>
                                        <p:tgtEl>
                                          <p:spTgt spid="13315">
                                            <p:txEl>
                                              <p:pRg st="8" end="8"/>
                                            </p:txEl>
                                          </p:spTgt>
                                        </p:tgtEl>
                                        <p:attrNameLst>
                                          <p:attrName>ppt_x</p:attrName>
                                        </p:attrNameLst>
                                      </p:cBhvr>
                                      <p:tavLst>
                                        <p:tav tm="0">
                                          <p:val>
                                            <p:strVal val="1+#ppt_w/2"/>
                                          </p:val>
                                        </p:tav>
                                        <p:tav tm="100000">
                                          <p:val>
                                            <p:strVal val="#ppt_x"/>
                                          </p:val>
                                        </p:tav>
                                      </p:tavLst>
                                    </p:anim>
                                    <p:anim calcmode="lin" valueType="num">
                                      <p:cBhvr additive="base">
                                        <p:cTn id="56" dur="1000" fill="hold"/>
                                        <p:tgtEl>
                                          <p:spTgt spid="13315">
                                            <p:txEl>
                                              <p:pRg st="8" end="8"/>
                                            </p:txEl>
                                          </p:spTgt>
                                        </p:tgtEl>
                                        <p:attrNameLst>
                                          <p:attrName>ppt_y</p:attrName>
                                        </p:attrNameLst>
                                      </p:cBhvr>
                                      <p:tavLst>
                                        <p:tav tm="0">
                                          <p:val>
                                            <p:strVal val="0-#ppt_h/2"/>
                                          </p:val>
                                        </p:tav>
                                        <p:tav tm="100000">
                                          <p:val>
                                            <p:strVal val="#ppt_y"/>
                                          </p:val>
                                        </p:tav>
                                      </p:tavLst>
                                    </p:anim>
                                  </p:childTnLst>
                                </p:cTn>
                              </p:par>
                              <p:par>
                                <p:cTn id="57" presetID="2" presetClass="entr" presetSubtype="3" fill="hold" nodeType="withEffect">
                                  <p:stCondLst>
                                    <p:cond delay="0"/>
                                  </p:stCondLst>
                                  <p:childTnLst>
                                    <p:set>
                                      <p:cBhvr>
                                        <p:cTn id="58" dur="1" fill="hold">
                                          <p:stCondLst>
                                            <p:cond delay="0"/>
                                          </p:stCondLst>
                                        </p:cTn>
                                        <p:tgtEl>
                                          <p:spTgt spid="13315">
                                            <p:txEl>
                                              <p:pRg st="9" end="9"/>
                                            </p:txEl>
                                          </p:spTgt>
                                        </p:tgtEl>
                                        <p:attrNameLst>
                                          <p:attrName>style.visibility</p:attrName>
                                        </p:attrNameLst>
                                      </p:cBhvr>
                                      <p:to>
                                        <p:strVal val="visible"/>
                                      </p:to>
                                    </p:set>
                                    <p:anim calcmode="lin" valueType="num">
                                      <p:cBhvr additive="base">
                                        <p:cTn id="59" dur="1000" fill="hold"/>
                                        <p:tgtEl>
                                          <p:spTgt spid="13315">
                                            <p:txEl>
                                              <p:pRg st="9" end="9"/>
                                            </p:txEl>
                                          </p:spTgt>
                                        </p:tgtEl>
                                        <p:attrNameLst>
                                          <p:attrName>ppt_x</p:attrName>
                                        </p:attrNameLst>
                                      </p:cBhvr>
                                      <p:tavLst>
                                        <p:tav tm="0">
                                          <p:val>
                                            <p:strVal val="1+#ppt_w/2"/>
                                          </p:val>
                                        </p:tav>
                                        <p:tav tm="100000">
                                          <p:val>
                                            <p:strVal val="#ppt_x"/>
                                          </p:val>
                                        </p:tav>
                                      </p:tavLst>
                                    </p:anim>
                                    <p:anim calcmode="lin" valueType="num">
                                      <p:cBhvr additive="base">
                                        <p:cTn id="60" dur="1000" fill="hold"/>
                                        <p:tgtEl>
                                          <p:spTgt spid="13315">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576263"/>
            <a:ext cx="8229600" cy="490537"/>
          </a:xfrm>
        </p:spPr>
        <p:txBody>
          <a:bodyPr>
            <a:noAutofit/>
          </a:bodyPr>
          <a:lstStyle/>
          <a:p>
            <a:pPr algn="l" eaLnBrk="1" hangingPunct="1"/>
            <a:r>
              <a:rPr lang="en-US" altLang="id-ID" sz="2400" b="1" dirty="0" smtClean="0">
                <a:solidFill>
                  <a:srgbClr val="0000CC"/>
                </a:solidFill>
              </a:rPr>
              <a:t>What information should be included in the statement of the problem ?</a:t>
            </a:r>
          </a:p>
        </p:txBody>
      </p:sp>
      <p:sp>
        <p:nvSpPr>
          <p:cNvPr id="6147" name="Rectangle 3"/>
          <p:cNvSpPr>
            <a:spLocks noGrp="1" noChangeArrowheads="1"/>
          </p:cNvSpPr>
          <p:nvPr>
            <p:ph idx="1"/>
          </p:nvPr>
        </p:nvSpPr>
        <p:spPr>
          <a:xfrm>
            <a:off x="457200" y="1371600"/>
            <a:ext cx="8229600" cy="5073650"/>
          </a:xfrm>
        </p:spPr>
        <p:txBody>
          <a:bodyPr>
            <a:normAutofit lnSpcReduction="10000"/>
          </a:bodyPr>
          <a:lstStyle/>
          <a:p>
            <a:pPr marL="609600" indent="-609600" eaLnBrk="1" hangingPunct="1">
              <a:buFontTx/>
              <a:buAutoNum type="arabicPeriod"/>
            </a:pPr>
            <a:r>
              <a:rPr lang="en-US" altLang="id-ID" sz="2400" dirty="0" smtClean="0"/>
              <a:t>A brief description of the socio-economic and cultural characteristics</a:t>
            </a:r>
          </a:p>
          <a:p>
            <a:pPr marL="609600" indent="-609600" eaLnBrk="1" hangingPunct="1">
              <a:buFontTx/>
              <a:buAutoNum type="arabicPeriod"/>
            </a:pPr>
            <a:r>
              <a:rPr lang="en-US" altLang="id-ID" sz="2400" dirty="0" smtClean="0"/>
              <a:t>A description of the nature of the problem (the discrepancy between what is and what should be) and the size, distribution and severity of the problem (who is affected, where, since when, and what are the consequences for those affected.</a:t>
            </a:r>
          </a:p>
          <a:p>
            <a:pPr marL="609600" indent="-609600" eaLnBrk="1" hangingPunct="1">
              <a:buFontTx/>
              <a:buAutoNum type="arabicPeriod"/>
            </a:pPr>
            <a:r>
              <a:rPr lang="en-US" altLang="id-ID" sz="2400" dirty="0" smtClean="0"/>
              <a:t>An analysis of the major factors that may influence the problem and discussion why certain factors need more investigation.</a:t>
            </a:r>
          </a:p>
          <a:p>
            <a:pPr marL="609600" indent="-609600" eaLnBrk="1" hangingPunct="1">
              <a:buFontTx/>
              <a:buAutoNum type="arabicPeriod"/>
            </a:pPr>
            <a:r>
              <a:rPr lang="en-US" altLang="id-ID" sz="2400" dirty="0" smtClean="0"/>
              <a:t>A brief description of any solution to the problem that have been tried in the past. </a:t>
            </a:r>
          </a:p>
          <a:p>
            <a:pPr marL="609600" indent="-609600" eaLnBrk="1" hangingPunct="1">
              <a:buFontTx/>
              <a:buAutoNum type="arabicPeriod"/>
            </a:pPr>
            <a:r>
              <a:rPr lang="en-US" altLang="id-ID" sz="2400" dirty="0" smtClean="0"/>
              <a:t>A description of the type of information expected to the result from the research. </a:t>
            </a:r>
          </a:p>
          <a:p>
            <a:pPr marL="609600" indent="-609600" eaLnBrk="1" hangingPunct="1">
              <a:buFontTx/>
              <a:buNone/>
            </a:pPr>
            <a:endParaRPr lang="en-US" altLang="id-ID" sz="2000" dirty="0" smtClean="0"/>
          </a:p>
          <a:p>
            <a:pPr marL="609600" indent="-609600" eaLnBrk="1" hangingPunct="1">
              <a:buFontTx/>
              <a:buNone/>
            </a:pPr>
            <a:endParaRPr lang="en-US" altLang="id-ID" sz="2000" dirty="0" smtClean="0"/>
          </a:p>
        </p:txBody>
      </p:sp>
    </p:spTree>
    <p:extLst>
      <p:ext uri="{BB962C8B-B14F-4D97-AF65-F5344CB8AC3E}">
        <p14:creationId xmlns="" xmlns:p14="http://schemas.microsoft.com/office/powerpoint/2010/main" val="4079267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3412"/>
          </a:xfrm>
          <a:solidFill>
            <a:schemeClr val="bg1"/>
          </a:solidFill>
        </p:spPr>
        <p:txBody>
          <a:bodyPr/>
          <a:lstStyle/>
          <a:p>
            <a:pPr algn="l" eaLnBrk="1" hangingPunct="1"/>
            <a:r>
              <a:rPr lang="en-US" altLang="id-ID" sz="2800" dirty="0" err="1" smtClean="0">
                <a:solidFill>
                  <a:srgbClr val="FF3300"/>
                </a:solidFill>
              </a:rPr>
              <a:t>Tujuan</a:t>
            </a:r>
            <a:r>
              <a:rPr lang="en-US" altLang="id-ID" sz="2800" dirty="0" smtClean="0">
                <a:solidFill>
                  <a:srgbClr val="FF3300"/>
                </a:solidFill>
              </a:rPr>
              <a:t> </a:t>
            </a:r>
            <a:r>
              <a:rPr lang="en-US" altLang="id-ID" sz="2800" dirty="0" err="1" smtClean="0">
                <a:solidFill>
                  <a:srgbClr val="FF3300"/>
                </a:solidFill>
              </a:rPr>
              <a:t>Penelitian</a:t>
            </a:r>
            <a:r>
              <a:rPr lang="en-US" altLang="id-ID" sz="2800" dirty="0" smtClean="0">
                <a:solidFill>
                  <a:srgbClr val="FF3300"/>
                </a:solidFill>
              </a:rPr>
              <a:t> :</a:t>
            </a:r>
          </a:p>
        </p:txBody>
      </p:sp>
      <p:sp>
        <p:nvSpPr>
          <p:cNvPr id="7171" name="Rectangle 3"/>
          <p:cNvSpPr>
            <a:spLocks noGrp="1" noChangeArrowheads="1"/>
          </p:cNvSpPr>
          <p:nvPr>
            <p:ph idx="1"/>
          </p:nvPr>
        </p:nvSpPr>
        <p:spPr>
          <a:xfrm>
            <a:off x="457200" y="1125538"/>
            <a:ext cx="8229600" cy="5000625"/>
          </a:xfrm>
        </p:spPr>
        <p:txBody>
          <a:bodyPr/>
          <a:lstStyle/>
          <a:p>
            <a:pPr eaLnBrk="1" hangingPunct="1"/>
            <a:r>
              <a:rPr lang="en-US" altLang="id-ID" sz="2400" dirty="0" err="1" smtClean="0"/>
              <a:t>Tujuan</a:t>
            </a:r>
            <a:r>
              <a:rPr lang="en-US" altLang="id-ID" sz="2400" dirty="0" smtClean="0"/>
              <a:t> </a:t>
            </a:r>
            <a:r>
              <a:rPr lang="en-US" altLang="id-ID" sz="2400" dirty="0" err="1" smtClean="0"/>
              <a:t>Umum</a:t>
            </a:r>
            <a:r>
              <a:rPr lang="en-US" altLang="id-ID" sz="2400" dirty="0" smtClean="0"/>
              <a:t> :</a:t>
            </a:r>
          </a:p>
          <a:p>
            <a:pPr eaLnBrk="1" hangingPunct="1">
              <a:buFontTx/>
              <a:buNone/>
            </a:pPr>
            <a:r>
              <a:rPr lang="en-US" altLang="id-ID" sz="2400" dirty="0" smtClean="0"/>
              <a:t>	- Output </a:t>
            </a:r>
            <a:r>
              <a:rPr lang="en-US" altLang="id-ID" sz="2400" dirty="0" err="1" smtClean="0"/>
              <a:t>akhir</a:t>
            </a:r>
            <a:r>
              <a:rPr lang="en-US" altLang="id-ID" sz="2400" dirty="0" smtClean="0"/>
              <a:t> </a:t>
            </a:r>
            <a:r>
              <a:rPr lang="en-US" altLang="id-ID" sz="2400" dirty="0" err="1" smtClean="0"/>
              <a:t>dari</a:t>
            </a:r>
            <a:r>
              <a:rPr lang="en-US" altLang="id-ID" sz="2400" dirty="0" smtClean="0"/>
              <a:t> </a:t>
            </a:r>
            <a:r>
              <a:rPr lang="en-US" altLang="id-ID" sz="2400" dirty="0" err="1" smtClean="0"/>
              <a:t>suatu</a:t>
            </a:r>
            <a:r>
              <a:rPr lang="en-US" altLang="id-ID" sz="2400" dirty="0" smtClean="0"/>
              <a:t> </a:t>
            </a:r>
            <a:r>
              <a:rPr lang="en-US" altLang="id-ID" sz="2400" dirty="0" err="1" smtClean="0"/>
              <a:t>penelitian</a:t>
            </a:r>
            <a:r>
              <a:rPr lang="en-US" altLang="id-ID" sz="2400" dirty="0" smtClean="0"/>
              <a:t>.</a:t>
            </a:r>
          </a:p>
          <a:p>
            <a:pPr eaLnBrk="1" hangingPunct="1">
              <a:buFontTx/>
              <a:buNone/>
            </a:pPr>
            <a:r>
              <a:rPr lang="en-US" altLang="id-ID" sz="2400" dirty="0" smtClean="0"/>
              <a:t>	- </a:t>
            </a:r>
            <a:r>
              <a:rPr lang="en-US" altLang="id-ID" sz="2400" dirty="0" err="1" smtClean="0"/>
              <a:t>Relevan</a:t>
            </a:r>
            <a:r>
              <a:rPr lang="en-US" altLang="id-ID" sz="2400" dirty="0" smtClean="0"/>
              <a:t> </a:t>
            </a:r>
            <a:r>
              <a:rPr lang="en-US" altLang="id-ID" sz="2400" dirty="0" err="1" smtClean="0"/>
              <a:t>dengan</a:t>
            </a:r>
            <a:r>
              <a:rPr lang="en-US" altLang="id-ID" sz="2400" dirty="0" smtClean="0"/>
              <a:t> </a:t>
            </a:r>
            <a:r>
              <a:rPr lang="en-US" altLang="id-ID" sz="2400" dirty="0" err="1" smtClean="0"/>
              <a:t>masalah</a:t>
            </a:r>
            <a:r>
              <a:rPr lang="en-US" altLang="id-ID" sz="2400" dirty="0" smtClean="0"/>
              <a:t> </a:t>
            </a:r>
            <a:r>
              <a:rPr lang="en-US" altLang="id-ID" sz="2400" dirty="0" err="1" smtClean="0"/>
              <a:t>penelitian</a:t>
            </a:r>
            <a:endParaRPr lang="en-US" altLang="id-ID" sz="2400" dirty="0" smtClean="0"/>
          </a:p>
          <a:p>
            <a:pPr eaLnBrk="1" hangingPunct="1">
              <a:buFontTx/>
              <a:buNone/>
            </a:pPr>
            <a:r>
              <a:rPr lang="en-US" altLang="id-ID" sz="2400" dirty="0" smtClean="0"/>
              <a:t>	- </a:t>
            </a:r>
            <a:r>
              <a:rPr lang="en-US" altLang="id-ID" sz="2400" dirty="0" err="1" smtClean="0"/>
              <a:t>Bisa</a:t>
            </a:r>
            <a:r>
              <a:rPr lang="en-US" altLang="id-ID" sz="2400" dirty="0" smtClean="0"/>
              <a:t> </a:t>
            </a:r>
            <a:r>
              <a:rPr lang="en-US" altLang="id-ID" sz="2400" dirty="0" err="1" smtClean="0"/>
              <a:t>tercapai</a:t>
            </a:r>
            <a:r>
              <a:rPr lang="en-US" altLang="id-ID" sz="2400" dirty="0" smtClean="0"/>
              <a:t> </a:t>
            </a:r>
            <a:r>
              <a:rPr lang="en-US" altLang="id-ID" sz="2400" dirty="0" err="1" smtClean="0"/>
              <a:t>kalau</a:t>
            </a:r>
            <a:r>
              <a:rPr lang="en-US" altLang="id-ID" sz="2400" dirty="0" smtClean="0"/>
              <a:t> </a:t>
            </a:r>
            <a:r>
              <a:rPr lang="en-US" altLang="id-ID" sz="2400" dirty="0" err="1" smtClean="0"/>
              <a:t>tujuan</a:t>
            </a:r>
            <a:r>
              <a:rPr lang="en-US" altLang="id-ID" sz="2400" dirty="0" smtClean="0"/>
              <a:t> </a:t>
            </a:r>
            <a:r>
              <a:rPr lang="en-US" altLang="id-ID" sz="2400" dirty="0" err="1" smtClean="0"/>
              <a:t>khusus</a:t>
            </a:r>
            <a:r>
              <a:rPr lang="en-US" altLang="id-ID" sz="2400" dirty="0" smtClean="0"/>
              <a:t> </a:t>
            </a:r>
            <a:r>
              <a:rPr lang="en-US" altLang="id-ID" sz="2400" dirty="0" err="1" smtClean="0"/>
              <a:t>tercapai</a:t>
            </a:r>
            <a:endParaRPr lang="en-US" altLang="id-ID" sz="2400" dirty="0" smtClean="0"/>
          </a:p>
          <a:p>
            <a:pPr eaLnBrk="1" hangingPunct="1">
              <a:buFontTx/>
              <a:buNone/>
            </a:pPr>
            <a:endParaRPr lang="en-US" altLang="id-ID" sz="2400" dirty="0" smtClean="0"/>
          </a:p>
          <a:p>
            <a:pPr eaLnBrk="1" hangingPunct="1"/>
            <a:r>
              <a:rPr lang="en-US" altLang="id-ID" sz="2400" dirty="0" err="1" smtClean="0"/>
              <a:t>Tujuan</a:t>
            </a:r>
            <a:r>
              <a:rPr lang="en-US" altLang="id-ID" sz="2400" dirty="0" smtClean="0"/>
              <a:t> </a:t>
            </a:r>
            <a:r>
              <a:rPr lang="en-US" altLang="id-ID" sz="2400" dirty="0" err="1" smtClean="0"/>
              <a:t>Khusus</a:t>
            </a:r>
            <a:r>
              <a:rPr lang="en-US" altLang="id-ID" sz="2400" dirty="0" smtClean="0"/>
              <a:t> :</a:t>
            </a:r>
          </a:p>
          <a:p>
            <a:pPr eaLnBrk="1" hangingPunct="1">
              <a:buFontTx/>
              <a:buNone/>
            </a:pPr>
            <a:r>
              <a:rPr lang="en-US" altLang="id-ID" sz="2400" dirty="0" smtClean="0"/>
              <a:t>	- </a:t>
            </a:r>
            <a:r>
              <a:rPr lang="en-US" altLang="id-ID" sz="2400" dirty="0" err="1" smtClean="0"/>
              <a:t>Penjabaran</a:t>
            </a:r>
            <a:r>
              <a:rPr lang="en-US" altLang="id-ID" sz="2400" dirty="0" smtClean="0"/>
              <a:t> </a:t>
            </a:r>
            <a:r>
              <a:rPr lang="en-US" altLang="id-ID" sz="2400" dirty="0" err="1" smtClean="0"/>
              <a:t>secara</a:t>
            </a:r>
            <a:r>
              <a:rPr lang="en-US" altLang="id-ID" sz="2400" dirty="0" smtClean="0"/>
              <a:t> </a:t>
            </a:r>
            <a:r>
              <a:rPr lang="en-US" altLang="id-ID" sz="2400" dirty="0" err="1" smtClean="0"/>
              <a:t>operasional</a:t>
            </a:r>
            <a:r>
              <a:rPr lang="en-US" altLang="id-ID" sz="2400" dirty="0" smtClean="0"/>
              <a:t> </a:t>
            </a:r>
            <a:r>
              <a:rPr lang="en-US" altLang="id-ID" sz="2400" dirty="0" err="1" smtClean="0"/>
              <a:t>dari</a:t>
            </a:r>
            <a:r>
              <a:rPr lang="en-US" altLang="id-ID" sz="2400" dirty="0" smtClean="0"/>
              <a:t> </a:t>
            </a:r>
            <a:r>
              <a:rPr lang="en-US" altLang="id-ID" sz="2400" dirty="0" err="1" smtClean="0"/>
              <a:t>tujuan</a:t>
            </a:r>
            <a:r>
              <a:rPr lang="en-US" altLang="id-ID" sz="2400" dirty="0" smtClean="0"/>
              <a:t> </a:t>
            </a:r>
            <a:r>
              <a:rPr lang="en-US" altLang="id-ID" sz="2400" dirty="0" err="1" smtClean="0"/>
              <a:t>umum</a:t>
            </a:r>
            <a:r>
              <a:rPr lang="en-US" altLang="id-ID" sz="2400" dirty="0" smtClean="0"/>
              <a:t>.</a:t>
            </a:r>
          </a:p>
          <a:p>
            <a:pPr eaLnBrk="1" hangingPunct="1">
              <a:buFontTx/>
              <a:buNone/>
            </a:pPr>
            <a:r>
              <a:rPr lang="en-US" altLang="id-ID" sz="2400" dirty="0" smtClean="0"/>
              <a:t>	- </a:t>
            </a:r>
            <a:r>
              <a:rPr lang="en-US" altLang="id-ID" sz="2400" dirty="0" err="1" smtClean="0"/>
              <a:t>Terukur</a:t>
            </a:r>
            <a:r>
              <a:rPr lang="en-US" altLang="id-ID" sz="2400" dirty="0" smtClean="0"/>
              <a:t> (measurable)</a:t>
            </a:r>
          </a:p>
          <a:p>
            <a:pPr eaLnBrk="1" hangingPunct="1">
              <a:buFontTx/>
              <a:buNone/>
            </a:pPr>
            <a:r>
              <a:rPr lang="en-US" altLang="id-ID" sz="2400" dirty="0" smtClean="0"/>
              <a:t>	- </a:t>
            </a:r>
            <a:r>
              <a:rPr lang="en-US" altLang="id-ID" sz="2400" dirty="0" err="1" smtClean="0"/>
              <a:t>Bersifat</a:t>
            </a:r>
            <a:r>
              <a:rPr lang="en-US" altLang="id-ID" sz="2400" dirty="0" smtClean="0"/>
              <a:t> </a:t>
            </a:r>
            <a:r>
              <a:rPr lang="en-US" altLang="id-ID" sz="2400" dirty="0" err="1" smtClean="0"/>
              <a:t>deskriptif</a:t>
            </a:r>
            <a:r>
              <a:rPr lang="en-US" altLang="id-ID" sz="2400" dirty="0" smtClean="0"/>
              <a:t> </a:t>
            </a:r>
            <a:r>
              <a:rPr lang="en-US" altLang="id-ID" sz="2400" dirty="0" err="1" smtClean="0"/>
              <a:t>dan</a:t>
            </a:r>
            <a:r>
              <a:rPr lang="en-US" altLang="id-ID" sz="2400" dirty="0" smtClean="0"/>
              <a:t> </a:t>
            </a:r>
            <a:r>
              <a:rPr lang="en-US" altLang="id-ID" sz="2400" dirty="0" err="1" smtClean="0"/>
              <a:t>atau</a:t>
            </a:r>
            <a:r>
              <a:rPr lang="en-US" altLang="id-ID" sz="2400" dirty="0" smtClean="0"/>
              <a:t> </a:t>
            </a:r>
            <a:r>
              <a:rPr lang="en-US" altLang="id-ID" sz="2400" dirty="0" err="1" smtClean="0"/>
              <a:t>analitik</a:t>
            </a:r>
            <a:endParaRPr lang="en-US" altLang="id-ID" sz="2400" dirty="0" smtClean="0"/>
          </a:p>
          <a:p>
            <a:pPr eaLnBrk="1" hangingPunct="1">
              <a:buFontTx/>
              <a:buNone/>
            </a:pPr>
            <a:r>
              <a:rPr lang="en-US" altLang="id-ID" sz="2400" dirty="0" smtClean="0"/>
              <a:t>	- </a:t>
            </a:r>
            <a:r>
              <a:rPr lang="en-US" altLang="id-ID" sz="2400" dirty="0" err="1" smtClean="0"/>
              <a:t>Sarana</a:t>
            </a:r>
            <a:r>
              <a:rPr lang="en-US" altLang="id-ID" sz="2400" dirty="0" smtClean="0"/>
              <a:t> </a:t>
            </a:r>
            <a:r>
              <a:rPr lang="en-US" altLang="id-ID" sz="2400" dirty="0" err="1" smtClean="0"/>
              <a:t>untuk</a:t>
            </a:r>
            <a:r>
              <a:rPr lang="en-US" altLang="id-ID" sz="2400" dirty="0" smtClean="0"/>
              <a:t> </a:t>
            </a:r>
            <a:r>
              <a:rPr lang="en-US" altLang="id-ID" sz="2400" dirty="0" err="1" smtClean="0"/>
              <a:t>mencapai</a:t>
            </a:r>
            <a:r>
              <a:rPr lang="en-US" altLang="id-ID" sz="2400" dirty="0" smtClean="0"/>
              <a:t> </a:t>
            </a:r>
            <a:r>
              <a:rPr lang="en-US" altLang="id-ID" sz="2400" dirty="0" err="1" smtClean="0"/>
              <a:t>tujuan</a:t>
            </a:r>
            <a:r>
              <a:rPr lang="en-US" altLang="id-ID" sz="2400" dirty="0" smtClean="0"/>
              <a:t> </a:t>
            </a:r>
            <a:r>
              <a:rPr lang="en-US" altLang="id-ID" sz="2400" dirty="0" err="1" smtClean="0"/>
              <a:t>umum</a:t>
            </a:r>
            <a:endParaRPr lang="en-US" altLang="id-ID" sz="2400" dirty="0" smtClean="0"/>
          </a:p>
        </p:txBody>
      </p:sp>
    </p:spTree>
    <p:extLst>
      <p:ext uri="{BB962C8B-B14F-4D97-AF65-F5344CB8AC3E}">
        <p14:creationId xmlns="" xmlns:p14="http://schemas.microsoft.com/office/powerpoint/2010/main" val="2277370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Sebuah catatan</a:t>
            </a:r>
            <a:endParaRPr lang="id-ID" dirty="0">
              <a:solidFill>
                <a:srgbClr val="FF0000"/>
              </a:solidFill>
            </a:endParaRPr>
          </a:p>
        </p:txBody>
      </p:sp>
      <p:sp>
        <p:nvSpPr>
          <p:cNvPr id="3" name="Content Placeholder 2"/>
          <p:cNvSpPr>
            <a:spLocks noGrp="1"/>
          </p:cNvSpPr>
          <p:nvPr>
            <p:ph idx="1"/>
          </p:nvPr>
        </p:nvSpPr>
        <p:spPr/>
        <p:txBody>
          <a:bodyPr>
            <a:normAutofit lnSpcReduction="10000"/>
          </a:bodyPr>
          <a:lstStyle/>
          <a:p>
            <a:r>
              <a:rPr lang="id-ID" dirty="0" smtClean="0"/>
              <a:t>Tujuan khusus tidak boleh dirumuskan dengan kata2 :    </a:t>
            </a:r>
            <a:r>
              <a:rPr lang="id-ID" b="1" dirty="0" smtClean="0">
                <a:solidFill>
                  <a:srgbClr val="0000CC"/>
                </a:solidFill>
              </a:rPr>
              <a:t>Mengetahui</a:t>
            </a:r>
          </a:p>
          <a:p>
            <a:pPr marL="0" indent="0">
              <a:buNone/>
            </a:pPr>
            <a:r>
              <a:rPr lang="id-ID" b="1" dirty="0">
                <a:solidFill>
                  <a:srgbClr val="0000CC"/>
                </a:solidFill>
              </a:rPr>
              <a:t>	</a:t>
            </a:r>
            <a:r>
              <a:rPr lang="id-ID" b="1" dirty="0" smtClean="0">
                <a:solidFill>
                  <a:srgbClr val="0000CC"/>
                </a:solidFill>
              </a:rPr>
              <a:t>	Mengerti</a:t>
            </a:r>
          </a:p>
          <a:p>
            <a:pPr marL="0" indent="0">
              <a:buNone/>
            </a:pPr>
            <a:r>
              <a:rPr lang="id-ID" b="1" dirty="0">
                <a:solidFill>
                  <a:srgbClr val="0000CC"/>
                </a:solidFill>
              </a:rPr>
              <a:t>	</a:t>
            </a:r>
            <a:r>
              <a:rPr lang="id-ID" b="1" dirty="0" smtClean="0">
                <a:solidFill>
                  <a:srgbClr val="0000CC"/>
                </a:solidFill>
              </a:rPr>
              <a:t>	Memahami</a:t>
            </a:r>
          </a:p>
          <a:p>
            <a:r>
              <a:rPr lang="id-ID" dirty="0" smtClean="0"/>
              <a:t>Tujuan khusus harus terukur (measurable)</a:t>
            </a:r>
          </a:p>
          <a:p>
            <a:pPr marL="0" indent="0">
              <a:buNone/>
            </a:pPr>
            <a:r>
              <a:rPr lang="id-ID" dirty="0" smtClean="0"/>
              <a:t>    Dengan kata: </a:t>
            </a:r>
            <a:r>
              <a:rPr lang="id-ID" dirty="0" smtClean="0">
                <a:solidFill>
                  <a:srgbClr val="FF0000"/>
                </a:solidFill>
              </a:rPr>
              <a:t>Mendeskripsikan, mengukur, </a:t>
            </a:r>
          </a:p>
          <a:p>
            <a:pPr marL="0" indent="0">
              <a:buNone/>
            </a:pPr>
            <a:r>
              <a:rPr lang="id-ID" dirty="0">
                <a:solidFill>
                  <a:srgbClr val="FF0000"/>
                </a:solidFill>
              </a:rPr>
              <a:t> </a:t>
            </a:r>
            <a:r>
              <a:rPr lang="id-ID" dirty="0" smtClean="0">
                <a:solidFill>
                  <a:srgbClr val="FF0000"/>
                </a:solidFill>
              </a:rPr>
              <a:t>                           menganalisis, menghitung, </a:t>
            </a:r>
          </a:p>
          <a:p>
            <a:pPr marL="0" indent="0">
              <a:buNone/>
            </a:pPr>
            <a:r>
              <a:rPr lang="id-ID" dirty="0">
                <a:solidFill>
                  <a:srgbClr val="FF0000"/>
                </a:solidFill>
              </a:rPr>
              <a:t> </a:t>
            </a:r>
            <a:r>
              <a:rPr lang="id-ID" dirty="0" smtClean="0">
                <a:solidFill>
                  <a:srgbClr val="FF0000"/>
                </a:solidFill>
              </a:rPr>
              <a:t>                           menilai, dll.</a:t>
            </a:r>
            <a:r>
              <a:rPr lang="id-ID" dirty="0" smtClean="0"/>
              <a:t> </a:t>
            </a:r>
          </a:p>
          <a:p>
            <a:pPr marL="0" indent="0">
              <a:buNone/>
            </a:pPr>
            <a:endParaRPr lang="id-ID" dirty="0"/>
          </a:p>
        </p:txBody>
      </p:sp>
    </p:spTree>
    <p:extLst>
      <p:ext uri="{BB962C8B-B14F-4D97-AF65-F5344CB8AC3E}">
        <p14:creationId xmlns="" xmlns:p14="http://schemas.microsoft.com/office/powerpoint/2010/main" val="1319568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id-ID" dirty="0" smtClean="0"/>
              <a:t>Tinjauan Pustaka</a:t>
            </a:r>
            <a:endParaRPr lang="id-ID" dirty="0"/>
          </a:p>
        </p:txBody>
      </p:sp>
      <p:sp>
        <p:nvSpPr>
          <p:cNvPr id="3" name="Content Placeholder 2"/>
          <p:cNvSpPr>
            <a:spLocks noGrp="1"/>
          </p:cNvSpPr>
          <p:nvPr>
            <p:ph idx="1"/>
          </p:nvPr>
        </p:nvSpPr>
        <p:spPr>
          <a:xfrm>
            <a:off x="457200" y="914400"/>
            <a:ext cx="8229600" cy="5562600"/>
          </a:xfrm>
        </p:spPr>
        <p:txBody>
          <a:bodyPr>
            <a:normAutofit fontScale="70000" lnSpcReduction="20000"/>
          </a:bodyPr>
          <a:lstStyle/>
          <a:p>
            <a:pPr marL="0" indent="0">
              <a:buNone/>
            </a:pPr>
            <a:r>
              <a:rPr lang="id-ID" dirty="0" smtClean="0"/>
              <a:t>Hal penting:</a:t>
            </a:r>
          </a:p>
          <a:p>
            <a:r>
              <a:rPr lang="id-ID" dirty="0" smtClean="0"/>
              <a:t>Sumber-sumber tinjauan pustaka:</a:t>
            </a:r>
          </a:p>
          <a:p>
            <a:pPr marL="0" indent="0">
              <a:buNone/>
            </a:pPr>
            <a:r>
              <a:rPr lang="id-ID" dirty="0"/>
              <a:t>	</a:t>
            </a:r>
            <a:r>
              <a:rPr lang="id-ID" dirty="0" smtClean="0"/>
              <a:t>1. Kajian teoritis (teks book)</a:t>
            </a:r>
          </a:p>
          <a:p>
            <a:pPr marL="0" indent="0">
              <a:buNone/>
            </a:pPr>
            <a:r>
              <a:rPr lang="id-ID" dirty="0"/>
              <a:t>	</a:t>
            </a:r>
            <a:r>
              <a:rPr lang="id-ID" dirty="0" smtClean="0"/>
              <a:t>2. Kajian empiris (hasil penelitian, artikel jurnal)</a:t>
            </a:r>
          </a:p>
          <a:p>
            <a:pPr marL="0" indent="0">
              <a:buNone/>
            </a:pPr>
            <a:r>
              <a:rPr lang="id-ID" dirty="0"/>
              <a:t>	</a:t>
            </a:r>
            <a:r>
              <a:rPr lang="id-ID" dirty="0" smtClean="0"/>
              <a:t>3. </a:t>
            </a:r>
            <a:r>
              <a:rPr lang="en-US" dirty="0">
                <a:solidFill>
                  <a:srgbClr val="FF0000"/>
                </a:solidFill>
              </a:rPr>
              <a:t>Communicating</a:t>
            </a:r>
            <a:r>
              <a:rPr lang="id-ID" dirty="0">
                <a:solidFill>
                  <a:srgbClr val="FF0000"/>
                </a:solidFill>
              </a:rPr>
              <a:t> </a:t>
            </a:r>
            <a:r>
              <a:rPr lang="en-US" dirty="0">
                <a:solidFill>
                  <a:srgbClr val="FF0000"/>
                </a:solidFill>
              </a:rPr>
              <a:t>with researchers and agencies </a:t>
            </a:r>
            <a:r>
              <a:rPr lang="id-ID" dirty="0">
                <a:solidFill>
                  <a:srgbClr val="FF0000"/>
                </a:solidFill>
              </a:rPr>
              <a:t> </a:t>
            </a:r>
            <a:r>
              <a:rPr lang="en-US" dirty="0">
                <a:solidFill>
                  <a:srgbClr val="FF0000"/>
                </a:solidFill>
              </a:rPr>
              <a:t>that </a:t>
            </a:r>
            <a:endParaRPr lang="id-ID" dirty="0" smtClean="0">
              <a:solidFill>
                <a:srgbClr val="FF0000"/>
              </a:solidFill>
            </a:endParaRPr>
          </a:p>
          <a:p>
            <a:pPr marL="0" indent="0">
              <a:buNone/>
            </a:pPr>
            <a:r>
              <a:rPr lang="id-ID" dirty="0">
                <a:solidFill>
                  <a:srgbClr val="FF0000"/>
                </a:solidFill>
              </a:rPr>
              <a:t>	</a:t>
            </a:r>
            <a:r>
              <a:rPr lang="id-ID" dirty="0" smtClean="0">
                <a:solidFill>
                  <a:srgbClr val="FF0000"/>
                </a:solidFill>
              </a:rPr>
              <a:t>    </a:t>
            </a:r>
            <a:r>
              <a:rPr lang="en-US" dirty="0" smtClean="0">
                <a:solidFill>
                  <a:srgbClr val="FF0000"/>
                </a:solidFill>
              </a:rPr>
              <a:t>have </a:t>
            </a:r>
            <a:r>
              <a:rPr lang="en-US" dirty="0">
                <a:solidFill>
                  <a:srgbClr val="FF0000"/>
                </a:solidFill>
              </a:rPr>
              <a:t>experience in studying the research</a:t>
            </a:r>
            <a:r>
              <a:rPr lang="id-ID" dirty="0">
                <a:solidFill>
                  <a:srgbClr val="FF0000"/>
                </a:solidFill>
              </a:rPr>
              <a:t>  </a:t>
            </a:r>
            <a:r>
              <a:rPr lang="en-US" dirty="0">
                <a:solidFill>
                  <a:srgbClr val="FF0000"/>
                </a:solidFill>
              </a:rPr>
              <a:t>topic of </a:t>
            </a:r>
            <a:endParaRPr lang="id-ID" dirty="0" smtClean="0">
              <a:solidFill>
                <a:srgbClr val="FF0000"/>
              </a:solidFill>
            </a:endParaRPr>
          </a:p>
          <a:p>
            <a:pPr marL="0" indent="0">
              <a:buNone/>
            </a:pPr>
            <a:r>
              <a:rPr lang="id-ID" dirty="0">
                <a:solidFill>
                  <a:srgbClr val="FF0000"/>
                </a:solidFill>
              </a:rPr>
              <a:t>	 </a:t>
            </a:r>
            <a:r>
              <a:rPr lang="id-ID" dirty="0" smtClean="0">
                <a:solidFill>
                  <a:srgbClr val="FF0000"/>
                </a:solidFill>
              </a:rPr>
              <a:t>   </a:t>
            </a:r>
            <a:r>
              <a:rPr lang="en-US" dirty="0" smtClean="0">
                <a:solidFill>
                  <a:srgbClr val="FF0000"/>
                </a:solidFill>
              </a:rPr>
              <a:t>interest </a:t>
            </a:r>
            <a:r>
              <a:rPr lang="en-US" dirty="0">
                <a:solidFill>
                  <a:srgbClr val="FF0000"/>
                </a:solidFill>
              </a:rPr>
              <a:t>may also be a useful method for obtaining </a:t>
            </a:r>
            <a:endParaRPr lang="id-ID" dirty="0" smtClean="0">
              <a:solidFill>
                <a:srgbClr val="FF0000"/>
              </a:solidFill>
            </a:endParaRPr>
          </a:p>
          <a:p>
            <a:pPr marL="0" indent="0">
              <a:buNone/>
            </a:pPr>
            <a:r>
              <a:rPr lang="id-ID" dirty="0">
                <a:solidFill>
                  <a:srgbClr val="FF0000"/>
                </a:solidFill>
              </a:rPr>
              <a:t>	</a:t>
            </a:r>
            <a:r>
              <a:rPr lang="id-ID" dirty="0" smtClean="0">
                <a:solidFill>
                  <a:srgbClr val="FF0000"/>
                </a:solidFill>
              </a:rPr>
              <a:t>    </a:t>
            </a:r>
            <a:r>
              <a:rPr lang="en-US" dirty="0" smtClean="0">
                <a:solidFill>
                  <a:srgbClr val="FF0000"/>
                </a:solidFill>
              </a:rPr>
              <a:t>more </a:t>
            </a:r>
            <a:r>
              <a:rPr lang="en-US" dirty="0">
                <a:solidFill>
                  <a:srgbClr val="FF0000"/>
                </a:solidFill>
              </a:rPr>
              <a:t>information on a study</a:t>
            </a:r>
            <a:r>
              <a:rPr lang="id-ID" dirty="0">
                <a:solidFill>
                  <a:srgbClr val="FF0000"/>
                </a:solidFill>
              </a:rPr>
              <a:t> </a:t>
            </a:r>
            <a:r>
              <a:rPr lang="en-US" dirty="0">
                <a:solidFill>
                  <a:srgbClr val="FF0000"/>
                </a:solidFill>
              </a:rPr>
              <a:t>topic, including unpublished or </a:t>
            </a:r>
            <a:endParaRPr lang="id-ID" dirty="0" smtClean="0">
              <a:solidFill>
                <a:srgbClr val="FF0000"/>
              </a:solidFill>
            </a:endParaRPr>
          </a:p>
          <a:p>
            <a:pPr marL="0" indent="0">
              <a:buNone/>
            </a:pPr>
            <a:r>
              <a:rPr lang="id-ID" dirty="0">
                <a:solidFill>
                  <a:srgbClr val="FF0000"/>
                </a:solidFill>
              </a:rPr>
              <a:t>	</a:t>
            </a:r>
            <a:r>
              <a:rPr lang="id-ID" dirty="0" smtClean="0">
                <a:solidFill>
                  <a:srgbClr val="FF0000"/>
                </a:solidFill>
              </a:rPr>
              <a:t>    </a:t>
            </a:r>
            <a:r>
              <a:rPr lang="en-US" dirty="0" smtClean="0">
                <a:solidFill>
                  <a:srgbClr val="FF0000"/>
                </a:solidFill>
              </a:rPr>
              <a:t>internally </a:t>
            </a:r>
            <a:r>
              <a:rPr lang="en-US" dirty="0">
                <a:solidFill>
                  <a:srgbClr val="FF0000"/>
                </a:solidFill>
              </a:rPr>
              <a:t>published results and subjective impressions </a:t>
            </a:r>
            <a:r>
              <a:rPr lang="id-ID" dirty="0">
                <a:solidFill>
                  <a:srgbClr val="FF0000"/>
                </a:solidFill>
              </a:rPr>
              <a:t> </a:t>
            </a:r>
            <a:r>
              <a:rPr lang="en-US" dirty="0">
                <a:solidFill>
                  <a:srgbClr val="FF0000"/>
                </a:solidFill>
              </a:rPr>
              <a:t>(so</a:t>
            </a:r>
            <a:r>
              <a:rPr lang="id-ID" dirty="0">
                <a:solidFill>
                  <a:srgbClr val="FF0000"/>
                </a:solidFill>
              </a:rPr>
              <a:t> </a:t>
            </a:r>
            <a:endParaRPr lang="id-ID" dirty="0" smtClean="0">
              <a:solidFill>
                <a:srgbClr val="FF0000"/>
              </a:solidFill>
            </a:endParaRPr>
          </a:p>
          <a:p>
            <a:pPr marL="0" indent="0">
              <a:buNone/>
            </a:pPr>
            <a:r>
              <a:rPr lang="id-ID" dirty="0">
                <a:solidFill>
                  <a:srgbClr val="FF0000"/>
                </a:solidFill>
              </a:rPr>
              <a:t>	 </a:t>
            </a:r>
            <a:r>
              <a:rPr lang="id-ID" dirty="0" smtClean="0">
                <a:solidFill>
                  <a:srgbClr val="FF0000"/>
                </a:solidFill>
              </a:rPr>
              <a:t>   </a:t>
            </a:r>
            <a:r>
              <a:rPr lang="en-US" dirty="0" smtClean="0">
                <a:solidFill>
                  <a:srgbClr val="FF0000"/>
                </a:solidFill>
              </a:rPr>
              <a:t>called</a:t>
            </a:r>
            <a:r>
              <a:rPr lang="id-ID" dirty="0">
                <a:solidFill>
                  <a:srgbClr val="0000CC"/>
                </a:solidFill>
              </a:rPr>
              <a:t>“</a:t>
            </a:r>
            <a:r>
              <a:rPr lang="id-ID" b="1" dirty="0">
                <a:solidFill>
                  <a:srgbClr val="0000CC"/>
                </a:solidFill>
              </a:rPr>
              <a:t>grey literature</a:t>
            </a:r>
            <a:r>
              <a:rPr lang="id-ID" dirty="0" smtClean="0">
                <a:solidFill>
                  <a:srgbClr val="0000CC"/>
                </a:solidFill>
              </a:rPr>
              <a:t>”</a:t>
            </a:r>
            <a:r>
              <a:rPr lang="id-ID" dirty="0" smtClean="0">
                <a:solidFill>
                  <a:srgbClr val="FF0000"/>
                </a:solidFill>
              </a:rPr>
              <a:t>)</a:t>
            </a:r>
            <a:endParaRPr lang="id-ID" dirty="0">
              <a:solidFill>
                <a:srgbClr val="FF0000"/>
              </a:solidFill>
            </a:endParaRPr>
          </a:p>
          <a:p>
            <a:pPr marL="0" indent="0">
              <a:buNone/>
            </a:pPr>
            <a:endParaRPr lang="id-ID" dirty="0"/>
          </a:p>
          <a:p>
            <a:r>
              <a:rPr lang="id-ID" dirty="0" smtClean="0">
                <a:solidFill>
                  <a:srgbClr val="FF0000"/>
                </a:solidFill>
              </a:rPr>
              <a:t>Seberapa banyak tinjauan pustaka</a:t>
            </a:r>
            <a:r>
              <a:rPr lang="id-ID" dirty="0" smtClean="0"/>
              <a:t>?</a:t>
            </a:r>
          </a:p>
          <a:p>
            <a:pPr marL="0" indent="0">
              <a:buNone/>
            </a:pPr>
            <a:r>
              <a:rPr lang="id-ID" dirty="0"/>
              <a:t>	</a:t>
            </a:r>
            <a:r>
              <a:rPr lang="id-ID" dirty="0" smtClean="0"/>
              <a:t>1. Relevan dg topik penelitian.</a:t>
            </a:r>
          </a:p>
          <a:p>
            <a:pPr marL="0" indent="0">
              <a:buNone/>
            </a:pPr>
            <a:r>
              <a:rPr lang="id-ID" dirty="0" smtClean="0"/>
              <a:t>	2. Terkini (up to date)</a:t>
            </a:r>
            <a:endParaRPr lang="id-ID" dirty="0"/>
          </a:p>
        </p:txBody>
      </p:sp>
    </p:spTree>
    <p:extLst>
      <p:ext uri="{BB962C8B-B14F-4D97-AF65-F5344CB8AC3E}">
        <p14:creationId xmlns="" xmlns:p14="http://schemas.microsoft.com/office/powerpoint/2010/main" val="6774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id-ID" dirty="0" smtClean="0"/>
              <a:t>Untuk apa Tinjauan Pustaka</a:t>
            </a:r>
            <a:endParaRPr lang="id-ID" dirty="0"/>
          </a:p>
        </p:txBody>
      </p:sp>
      <p:sp>
        <p:nvSpPr>
          <p:cNvPr id="3" name="Content Placeholder 2"/>
          <p:cNvSpPr>
            <a:spLocks noGrp="1"/>
          </p:cNvSpPr>
          <p:nvPr>
            <p:ph idx="1"/>
          </p:nvPr>
        </p:nvSpPr>
        <p:spPr>
          <a:xfrm>
            <a:off x="457200" y="990600"/>
            <a:ext cx="8229600" cy="5135563"/>
          </a:xfrm>
        </p:spPr>
        <p:txBody>
          <a:bodyPr>
            <a:normAutofit fontScale="85000" lnSpcReduction="20000"/>
          </a:bodyPr>
          <a:lstStyle/>
          <a:p>
            <a:pPr marL="514350" indent="-514350">
              <a:buFont typeface="+mj-lt"/>
              <a:buAutoNum type="arabicPeriod"/>
            </a:pPr>
            <a:r>
              <a:rPr lang="id-ID" b="1" dirty="0" smtClean="0">
                <a:solidFill>
                  <a:srgbClr val="0000CC"/>
                </a:solidFill>
              </a:rPr>
              <a:t>Membangun kerangka teori dan konsep</a:t>
            </a:r>
          </a:p>
          <a:p>
            <a:pPr marL="0" indent="0">
              <a:buNone/>
            </a:pPr>
            <a:r>
              <a:rPr lang="id-ID" dirty="0" smtClean="0"/>
              <a:t>      </a:t>
            </a:r>
            <a:r>
              <a:rPr lang="id-ID" sz="2600" dirty="0" smtClean="0">
                <a:solidFill>
                  <a:srgbClr val="FF0000"/>
                </a:solidFill>
              </a:rPr>
              <a:t>Kerangka teori</a:t>
            </a:r>
            <a:r>
              <a:rPr lang="id-ID" sz="2600" dirty="0" smtClean="0"/>
              <a:t>: Bagan skematis yang menunjukkan </a:t>
            </a:r>
          </a:p>
          <a:p>
            <a:pPr marL="0" indent="0">
              <a:buNone/>
            </a:pPr>
            <a:r>
              <a:rPr lang="id-ID" sz="2600" dirty="0"/>
              <a:t> </a:t>
            </a:r>
            <a:r>
              <a:rPr lang="id-ID" sz="2600" dirty="0" smtClean="0"/>
              <a:t>       hubungan antar variabel dari seluruh variabel yang mungkin </a:t>
            </a:r>
          </a:p>
          <a:p>
            <a:pPr marL="0" indent="0">
              <a:buNone/>
            </a:pPr>
            <a:r>
              <a:rPr lang="id-ID" sz="2600" dirty="0" smtClean="0"/>
              <a:t>        secara simultan, yang  bermuara menuju variabel interes </a:t>
            </a:r>
          </a:p>
          <a:p>
            <a:pPr marL="0" indent="0">
              <a:buNone/>
            </a:pPr>
            <a:r>
              <a:rPr lang="id-ID" sz="2600" dirty="0"/>
              <a:t> </a:t>
            </a:r>
            <a:r>
              <a:rPr lang="id-ID" sz="2600" dirty="0" smtClean="0"/>
              <a:t>       penelitian (terikat).</a:t>
            </a:r>
          </a:p>
          <a:p>
            <a:pPr marL="0" indent="0">
              <a:buNone/>
            </a:pPr>
            <a:r>
              <a:rPr lang="id-ID" sz="2600" dirty="0"/>
              <a:t> </a:t>
            </a:r>
            <a:r>
              <a:rPr lang="id-ID" sz="2600" dirty="0" smtClean="0"/>
              <a:t>       </a:t>
            </a:r>
            <a:r>
              <a:rPr lang="id-ID" sz="2600" dirty="0" smtClean="0">
                <a:solidFill>
                  <a:srgbClr val="FF0000"/>
                </a:solidFill>
              </a:rPr>
              <a:t>Kerangka konsep</a:t>
            </a:r>
            <a:r>
              <a:rPr lang="id-ID" sz="2600" dirty="0" smtClean="0"/>
              <a:t>: Bagan skematis hubungan antar variabel  </a:t>
            </a:r>
          </a:p>
          <a:p>
            <a:pPr marL="0" indent="0">
              <a:buNone/>
            </a:pPr>
            <a:r>
              <a:rPr lang="id-ID" sz="2600" dirty="0"/>
              <a:t> </a:t>
            </a:r>
            <a:r>
              <a:rPr lang="id-ID" sz="2600" dirty="0" smtClean="0"/>
              <a:t>       yang akan diteliti, dan merupakan bagian dari kerangka teori.</a:t>
            </a:r>
          </a:p>
          <a:p>
            <a:pPr marL="0" indent="0">
              <a:buNone/>
            </a:pPr>
            <a:r>
              <a:rPr lang="id-ID" dirty="0" smtClean="0"/>
              <a:t>2.   </a:t>
            </a:r>
            <a:r>
              <a:rPr lang="id-ID" b="1" dirty="0" smtClean="0">
                <a:solidFill>
                  <a:srgbClr val="0000CC"/>
                </a:solidFill>
              </a:rPr>
              <a:t>Merancang metode penelitian</a:t>
            </a:r>
            <a:r>
              <a:rPr lang="id-ID" dirty="0" smtClean="0"/>
              <a:t> (sebelum penelitian)</a:t>
            </a:r>
          </a:p>
          <a:p>
            <a:pPr marL="0" indent="0">
              <a:buNone/>
            </a:pPr>
            <a:r>
              <a:rPr lang="id-ID" sz="2800" dirty="0" smtClean="0"/>
              <a:t>       Merumuskan hipotesis,</a:t>
            </a:r>
            <a:r>
              <a:rPr lang="id-ID" sz="2800" dirty="0"/>
              <a:t> </a:t>
            </a:r>
            <a:r>
              <a:rPr lang="id-ID" sz="2800" dirty="0" smtClean="0"/>
              <a:t>mendefinisikan secara operasional </a:t>
            </a:r>
          </a:p>
          <a:p>
            <a:pPr marL="0" indent="0">
              <a:buNone/>
            </a:pPr>
            <a:r>
              <a:rPr lang="id-ID" sz="2800" dirty="0"/>
              <a:t> </a:t>
            </a:r>
            <a:r>
              <a:rPr lang="id-ID" sz="2800" dirty="0" smtClean="0"/>
              <a:t>      variabel, pengembangan instrumen </a:t>
            </a:r>
            <a:endParaRPr lang="id-ID" dirty="0" smtClean="0"/>
          </a:p>
          <a:p>
            <a:pPr marL="514350" indent="-514350">
              <a:buAutoNum type="arabicPeriod" startAt="3"/>
            </a:pPr>
            <a:r>
              <a:rPr lang="id-ID" b="1" dirty="0" smtClean="0">
                <a:solidFill>
                  <a:srgbClr val="0000CC"/>
                </a:solidFill>
              </a:rPr>
              <a:t>Membahas hasil dan temuan penelitian</a:t>
            </a:r>
            <a:r>
              <a:rPr lang="id-ID" dirty="0" smtClean="0"/>
              <a:t> (setelah penelitian)</a:t>
            </a:r>
          </a:p>
          <a:p>
            <a:pPr marL="0" indent="0">
              <a:buNone/>
            </a:pPr>
            <a:r>
              <a:rPr lang="id-ID" dirty="0"/>
              <a:t> </a:t>
            </a:r>
            <a:r>
              <a:rPr lang="id-ID" dirty="0" smtClean="0"/>
              <a:t>      </a:t>
            </a:r>
            <a:endParaRPr lang="id-ID" dirty="0"/>
          </a:p>
        </p:txBody>
      </p:sp>
    </p:spTree>
    <p:extLst>
      <p:ext uri="{BB962C8B-B14F-4D97-AF65-F5344CB8AC3E}">
        <p14:creationId xmlns="" xmlns:p14="http://schemas.microsoft.com/office/powerpoint/2010/main" val="1022629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561975"/>
          </a:xfrm>
          <a:solidFill>
            <a:srgbClr val="0000CC"/>
          </a:solidFill>
        </p:spPr>
        <p:txBody>
          <a:bodyPr>
            <a:normAutofit fontScale="90000"/>
          </a:bodyPr>
          <a:lstStyle/>
          <a:p>
            <a:pPr eaLnBrk="1" hangingPunct="1"/>
            <a:r>
              <a:rPr lang="en-US" altLang="id-ID" sz="3200" b="1" dirty="0" err="1" smtClean="0">
                <a:solidFill>
                  <a:schemeClr val="bg1"/>
                </a:solidFill>
              </a:rPr>
              <a:t>Membangun</a:t>
            </a:r>
            <a:r>
              <a:rPr lang="en-US" altLang="id-ID" sz="3200" b="1" dirty="0" smtClean="0">
                <a:solidFill>
                  <a:schemeClr val="bg1"/>
                </a:solidFill>
              </a:rPr>
              <a:t> </a:t>
            </a:r>
            <a:r>
              <a:rPr lang="en-US" altLang="id-ID" sz="3200" b="1" dirty="0" err="1" smtClean="0">
                <a:solidFill>
                  <a:schemeClr val="bg1"/>
                </a:solidFill>
              </a:rPr>
              <a:t>Kerangka</a:t>
            </a:r>
            <a:r>
              <a:rPr lang="en-US" altLang="id-ID" sz="3200" b="1" dirty="0" smtClean="0">
                <a:solidFill>
                  <a:schemeClr val="bg1"/>
                </a:solidFill>
              </a:rPr>
              <a:t> </a:t>
            </a:r>
            <a:r>
              <a:rPr lang="en-US" altLang="id-ID" sz="3200" b="1" dirty="0" err="1" smtClean="0">
                <a:solidFill>
                  <a:schemeClr val="bg1"/>
                </a:solidFill>
              </a:rPr>
              <a:t>Teori</a:t>
            </a:r>
            <a:endParaRPr lang="en-US" altLang="id-ID" sz="3200" b="1" dirty="0" smtClean="0">
              <a:solidFill>
                <a:schemeClr val="bg1"/>
              </a:solidFill>
            </a:endParaRPr>
          </a:p>
        </p:txBody>
      </p:sp>
      <p:sp>
        <p:nvSpPr>
          <p:cNvPr id="10243" name="Text Box 4"/>
          <p:cNvSpPr txBox="1">
            <a:spLocks noChangeArrowheads="1"/>
          </p:cNvSpPr>
          <p:nvPr/>
        </p:nvSpPr>
        <p:spPr bwMode="auto">
          <a:xfrm>
            <a:off x="7034212" y="2895600"/>
            <a:ext cx="1728788" cy="646331"/>
          </a:xfrm>
          <a:prstGeom prst="rect">
            <a:avLst/>
          </a:prstGeom>
          <a:solidFill>
            <a:srgbClr val="FF3300"/>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dirty="0">
                <a:solidFill>
                  <a:schemeClr val="bg1"/>
                </a:solidFill>
              </a:rPr>
              <a:t>Mobil </a:t>
            </a:r>
            <a:r>
              <a:rPr lang="en-US" altLang="id-ID" dirty="0" err="1">
                <a:solidFill>
                  <a:schemeClr val="bg1"/>
                </a:solidFill>
              </a:rPr>
              <a:t>distater</a:t>
            </a:r>
            <a:r>
              <a:rPr lang="en-US" altLang="id-ID" dirty="0">
                <a:solidFill>
                  <a:schemeClr val="bg1"/>
                </a:solidFill>
              </a:rPr>
              <a:t> </a:t>
            </a:r>
            <a:r>
              <a:rPr lang="id-ID" altLang="id-ID" dirty="0" smtClean="0">
                <a:solidFill>
                  <a:schemeClr val="bg1"/>
                </a:solidFill>
              </a:rPr>
              <a:t>sering troubel</a:t>
            </a:r>
            <a:r>
              <a:rPr lang="en-US" altLang="id-ID" dirty="0" smtClean="0">
                <a:solidFill>
                  <a:schemeClr val="bg1"/>
                </a:solidFill>
              </a:rPr>
              <a:t> </a:t>
            </a:r>
            <a:endParaRPr lang="en-US" altLang="id-ID" dirty="0">
              <a:solidFill>
                <a:schemeClr val="bg1"/>
              </a:solidFill>
            </a:endParaRPr>
          </a:p>
        </p:txBody>
      </p:sp>
      <p:sp>
        <p:nvSpPr>
          <p:cNvPr id="10244" name="Text Box 5"/>
          <p:cNvSpPr txBox="1">
            <a:spLocks noChangeArrowheads="1"/>
          </p:cNvSpPr>
          <p:nvPr/>
        </p:nvSpPr>
        <p:spPr bwMode="auto">
          <a:xfrm>
            <a:off x="4716462" y="1411069"/>
            <a:ext cx="1379537" cy="646331"/>
          </a:xfrm>
          <a:prstGeom prst="rect">
            <a:avLst/>
          </a:prstGeom>
          <a:solidFill>
            <a:srgbClr val="0000FF"/>
          </a:solidFill>
          <a:ln w="9525">
            <a:solidFill>
              <a:schemeClr val="tx1"/>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id-ID" altLang="id-ID" dirty="0" smtClean="0">
                <a:solidFill>
                  <a:schemeClr val="bg1"/>
                </a:solidFill>
              </a:rPr>
              <a:t>Kecukupan </a:t>
            </a:r>
            <a:r>
              <a:rPr lang="en-US" altLang="id-ID" dirty="0" err="1" smtClean="0">
                <a:solidFill>
                  <a:schemeClr val="bg1"/>
                </a:solidFill>
              </a:rPr>
              <a:t>Bensin</a:t>
            </a:r>
            <a:endParaRPr lang="en-US" altLang="id-ID" dirty="0">
              <a:solidFill>
                <a:schemeClr val="bg1"/>
              </a:solidFill>
            </a:endParaRPr>
          </a:p>
        </p:txBody>
      </p:sp>
      <p:sp>
        <p:nvSpPr>
          <p:cNvPr id="10245" name="Text Box 6"/>
          <p:cNvSpPr txBox="1">
            <a:spLocks noChangeArrowheads="1"/>
          </p:cNvSpPr>
          <p:nvPr/>
        </p:nvSpPr>
        <p:spPr bwMode="auto">
          <a:xfrm>
            <a:off x="3132138" y="3052763"/>
            <a:ext cx="1223962" cy="646331"/>
          </a:xfrm>
          <a:prstGeom prst="rect">
            <a:avLst/>
          </a:prstGeom>
          <a:solidFill>
            <a:srgbClr val="0000FF"/>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id-ID" altLang="id-ID" dirty="0" smtClean="0">
                <a:solidFill>
                  <a:schemeClr val="bg1"/>
                </a:solidFill>
              </a:rPr>
              <a:t>Kondisi </a:t>
            </a:r>
            <a:r>
              <a:rPr lang="en-US" altLang="id-ID" dirty="0" err="1" smtClean="0">
                <a:solidFill>
                  <a:schemeClr val="bg1"/>
                </a:solidFill>
              </a:rPr>
              <a:t>Busi</a:t>
            </a:r>
            <a:endParaRPr lang="en-US" altLang="id-ID" dirty="0">
              <a:solidFill>
                <a:schemeClr val="bg1"/>
              </a:solidFill>
            </a:endParaRPr>
          </a:p>
        </p:txBody>
      </p:sp>
      <p:sp>
        <p:nvSpPr>
          <p:cNvPr id="10246" name="Text Box 7"/>
          <p:cNvSpPr txBox="1">
            <a:spLocks noChangeArrowheads="1"/>
          </p:cNvSpPr>
          <p:nvPr/>
        </p:nvSpPr>
        <p:spPr bwMode="auto">
          <a:xfrm>
            <a:off x="4787900" y="4572000"/>
            <a:ext cx="1223963" cy="646331"/>
          </a:xfrm>
          <a:prstGeom prst="rect">
            <a:avLst/>
          </a:prstGeom>
          <a:solidFill>
            <a:srgbClr val="0000FF"/>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id-ID" altLang="id-ID" dirty="0" smtClean="0">
                <a:solidFill>
                  <a:schemeClr val="bg1"/>
                </a:solidFill>
              </a:rPr>
              <a:t>Kondisi </a:t>
            </a:r>
            <a:r>
              <a:rPr lang="en-US" altLang="id-ID" dirty="0" smtClean="0">
                <a:solidFill>
                  <a:schemeClr val="bg1"/>
                </a:solidFill>
              </a:rPr>
              <a:t>ACCU</a:t>
            </a:r>
            <a:endParaRPr lang="en-US" altLang="id-ID" dirty="0">
              <a:solidFill>
                <a:schemeClr val="bg1"/>
              </a:solidFill>
            </a:endParaRPr>
          </a:p>
        </p:txBody>
      </p:sp>
      <p:sp>
        <p:nvSpPr>
          <p:cNvPr id="10247" name="Line 8"/>
          <p:cNvSpPr>
            <a:spLocks noChangeShapeType="1"/>
          </p:cNvSpPr>
          <p:nvPr/>
        </p:nvSpPr>
        <p:spPr bwMode="auto">
          <a:xfrm flipV="1">
            <a:off x="6011863" y="4868863"/>
            <a:ext cx="936625"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d-ID"/>
          </a:p>
        </p:txBody>
      </p:sp>
      <p:sp>
        <p:nvSpPr>
          <p:cNvPr id="10248" name="Line 9"/>
          <p:cNvSpPr>
            <a:spLocks noChangeShapeType="1"/>
          </p:cNvSpPr>
          <p:nvPr/>
        </p:nvSpPr>
        <p:spPr bwMode="auto">
          <a:xfrm>
            <a:off x="6145213" y="3213100"/>
            <a:ext cx="865187"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d-ID"/>
          </a:p>
        </p:txBody>
      </p:sp>
      <p:sp>
        <p:nvSpPr>
          <p:cNvPr id="10249" name="Line 10"/>
          <p:cNvSpPr>
            <a:spLocks noChangeShapeType="1"/>
          </p:cNvSpPr>
          <p:nvPr/>
        </p:nvSpPr>
        <p:spPr bwMode="auto">
          <a:xfrm>
            <a:off x="6011863" y="1844675"/>
            <a:ext cx="1008062"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d-ID"/>
          </a:p>
        </p:txBody>
      </p:sp>
      <p:sp>
        <p:nvSpPr>
          <p:cNvPr id="10250" name="Text Box 11"/>
          <p:cNvSpPr txBox="1">
            <a:spLocks noChangeArrowheads="1"/>
          </p:cNvSpPr>
          <p:nvPr/>
        </p:nvSpPr>
        <p:spPr bwMode="auto">
          <a:xfrm>
            <a:off x="2987675" y="4365625"/>
            <a:ext cx="1296988" cy="376238"/>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id-ID" dirty="0" err="1"/>
              <a:t>Sel</a:t>
            </a:r>
            <a:r>
              <a:rPr lang="en-US" altLang="id-ID" dirty="0"/>
              <a:t> </a:t>
            </a:r>
            <a:r>
              <a:rPr lang="en-US" altLang="id-ID" dirty="0" err="1"/>
              <a:t>Rusak</a:t>
            </a:r>
            <a:endParaRPr lang="en-US" altLang="id-ID" dirty="0"/>
          </a:p>
        </p:txBody>
      </p:sp>
      <p:sp>
        <p:nvSpPr>
          <p:cNvPr id="10251" name="Text Box 12"/>
          <p:cNvSpPr txBox="1">
            <a:spLocks noChangeArrowheads="1"/>
          </p:cNvSpPr>
          <p:nvPr/>
        </p:nvSpPr>
        <p:spPr bwMode="auto">
          <a:xfrm>
            <a:off x="2895600" y="5229225"/>
            <a:ext cx="1389063" cy="646331"/>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id-ID" altLang="id-ID" dirty="0" smtClean="0"/>
              <a:t>Kecukupan </a:t>
            </a:r>
            <a:r>
              <a:rPr lang="en-US" altLang="id-ID" dirty="0" smtClean="0"/>
              <a:t>Air </a:t>
            </a:r>
            <a:r>
              <a:rPr lang="en-US" altLang="id-ID" dirty="0"/>
              <a:t>ACCU</a:t>
            </a:r>
          </a:p>
        </p:txBody>
      </p:sp>
      <p:sp>
        <p:nvSpPr>
          <p:cNvPr id="10252" name="Text Box 14"/>
          <p:cNvSpPr txBox="1">
            <a:spLocks noChangeArrowheads="1"/>
          </p:cNvSpPr>
          <p:nvPr/>
        </p:nvSpPr>
        <p:spPr bwMode="auto">
          <a:xfrm>
            <a:off x="7019925" y="4637088"/>
            <a:ext cx="1584325" cy="646331"/>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id-ID" altLang="id-ID" dirty="0" smtClean="0"/>
              <a:t>Kondisi </a:t>
            </a:r>
            <a:r>
              <a:rPr lang="en-US" altLang="id-ID" dirty="0" err="1" smtClean="0"/>
              <a:t>Kabel</a:t>
            </a:r>
            <a:r>
              <a:rPr lang="en-US" altLang="id-ID" dirty="0" smtClean="0"/>
              <a:t>/panel</a:t>
            </a:r>
            <a:endParaRPr lang="en-US" altLang="id-ID" dirty="0"/>
          </a:p>
        </p:txBody>
      </p:sp>
      <p:sp>
        <p:nvSpPr>
          <p:cNvPr id="10253" name="Line 15"/>
          <p:cNvSpPr>
            <a:spLocks noChangeShapeType="1"/>
          </p:cNvSpPr>
          <p:nvPr/>
        </p:nvSpPr>
        <p:spPr bwMode="auto">
          <a:xfrm flipV="1">
            <a:off x="7740650" y="3789363"/>
            <a:ext cx="0" cy="792162"/>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d-ID"/>
          </a:p>
        </p:txBody>
      </p:sp>
      <p:sp>
        <p:nvSpPr>
          <p:cNvPr id="10254" name="Line 16"/>
          <p:cNvSpPr>
            <a:spLocks noChangeShapeType="1"/>
          </p:cNvSpPr>
          <p:nvPr/>
        </p:nvSpPr>
        <p:spPr bwMode="auto">
          <a:xfrm>
            <a:off x="4284663" y="4508500"/>
            <a:ext cx="431800" cy="288925"/>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d-ID"/>
          </a:p>
        </p:txBody>
      </p:sp>
      <p:sp>
        <p:nvSpPr>
          <p:cNvPr id="10255" name="Line 17"/>
          <p:cNvSpPr>
            <a:spLocks noChangeShapeType="1"/>
          </p:cNvSpPr>
          <p:nvPr/>
        </p:nvSpPr>
        <p:spPr bwMode="auto">
          <a:xfrm flipV="1">
            <a:off x="4284663" y="4941888"/>
            <a:ext cx="358775" cy="4318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d-ID"/>
          </a:p>
        </p:txBody>
      </p:sp>
      <p:sp>
        <p:nvSpPr>
          <p:cNvPr id="10256" name="Text Box 18"/>
          <p:cNvSpPr txBox="1">
            <a:spLocks noChangeArrowheads="1"/>
          </p:cNvSpPr>
          <p:nvPr/>
        </p:nvSpPr>
        <p:spPr bwMode="auto">
          <a:xfrm>
            <a:off x="7019925" y="1447800"/>
            <a:ext cx="1296988" cy="646331"/>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id-ID" altLang="id-ID" dirty="0" smtClean="0"/>
              <a:t>Kondisi </a:t>
            </a:r>
            <a:r>
              <a:rPr lang="en-US" altLang="id-ID" dirty="0" err="1" smtClean="0"/>
              <a:t>Membran</a:t>
            </a:r>
            <a:endParaRPr lang="en-US" altLang="id-ID" dirty="0"/>
          </a:p>
        </p:txBody>
      </p:sp>
      <p:sp>
        <p:nvSpPr>
          <p:cNvPr id="10257" name="Line 19"/>
          <p:cNvSpPr>
            <a:spLocks noChangeShapeType="1"/>
          </p:cNvSpPr>
          <p:nvPr/>
        </p:nvSpPr>
        <p:spPr bwMode="auto">
          <a:xfrm>
            <a:off x="7740650" y="2060575"/>
            <a:ext cx="0" cy="6477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d-ID"/>
          </a:p>
        </p:txBody>
      </p:sp>
      <p:sp>
        <p:nvSpPr>
          <p:cNvPr id="10258" name="Text Box 20"/>
          <p:cNvSpPr txBox="1">
            <a:spLocks noChangeArrowheads="1"/>
          </p:cNvSpPr>
          <p:nvPr/>
        </p:nvSpPr>
        <p:spPr bwMode="auto">
          <a:xfrm>
            <a:off x="2987675" y="1524000"/>
            <a:ext cx="1296988" cy="646331"/>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id-ID" dirty="0" err="1" smtClean="0"/>
              <a:t>Kualitas</a:t>
            </a:r>
            <a:r>
              <a:rPr lang="id-ID" altLang="id-ID" dirty="0" smtClean="0"/>
              <a:t> bensin</a:t>
            </a:r>
            <a:endParaRPr lang="en-US" altLang="id-ID" dirty="0"/>
          </a:p>
        </p:txBody>
      </p:sp>
      <p:sp>
        <p:nvSpPr>
          <p:cNvPr id="10259" name="Text Box 21"/>
          <p:cNvSpPr txBox="1">
            <a:spLocks noChangeArrowheads="1"/>
          </p:cNvSpPr>
          <p:nvPr/>
        </p:nvSpPr>
        <p:spPr bwMode="auto">
          <a:xfrm>
            <a:off x="1187450" y="3124200"/>
            <a:ext cx="1368425" cy="376237"/>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id-ID"/>
              <a:t>Masa pakai</a:t>
            </a:r>
          </a:p>
        </p:txBody>
      </p:sp>
      <p:sp>
        <p:nvSpPr>
          <p:cNvPr id="10260" name="Line 22"/>
          <p:cNvSpPr>
            <a:spLocks noChangeShapeType="1"/>
          </p:cNvSpPr>
          <p:nvPr/>
        </p:nvSpPr>
        <p:spPr bwMode="auto">
          <a:xfrm>
            <a:off x="2616200" y="3276600"/>
            <a:ext cx="4318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d-ID"/>
          </a:p>
        </p:txBody>
      </p:sp>
      <p:sp>
        <p:nvSpPr>
          <p:cNvPr id="10261" name="Line 23"/>
          <p:cNvSpPr>
            <a:spLocks noChangeShapeType="1"/>
          </p:cNvSpPr>
          <p:nvPr/>
        </p:nvSpPr>
        <p:spPr bwMode="auto">
          <a:xfrm>
            <a:off x="4284663" y="1844675"/>
            <a:ext cx="4318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d-ID"/>
          </a:p>
        </p:txBody>
      </p:sp>
      <p:sp>
        <p:nvSpPr>
          <p:cNvPr id="10262" name="Text Box 24"/>
          <p:cNvSpPr txBox="1">
            <a:spLocks noChangeArrowheads="1"/>
          </p:cNvSpPr>
          <p:nvPr/>
        </p:nvSpPr>
        <p:spPr bwMode="auto">
          <a:xfrm>
            <a:off x="5486400" y="2133600"/>
            <a:ext cx="1441450" cy="646331"/>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id-ID" altLang="id-ID" dirty="0" smtClean="0"/>
              <a:t>Kecukupan</a:t>
            </a:r>
            <a:r>
              <a:rPr lang="en-US" altLang="id-ID" dirty="0" err="1" smtClean="0"/>
              <a:t>Suply</a:t>
            </a:r>
            <a:r>
              <a:rPr lang="en-US" altLang="id-ID" dirty="0" smtClean="0"/>
              <a:t> </a:t>
            </a:r>
            <a:r>
              <a:rPr lang="en-US" altLang="id-ID" dirty="0" err="1"/>
              <a:t>angin</a:t>
            </a:r>
            <a:endParaRPr lang="en-US" altLang="id-ID" dirty="0"/>
          </a:p>
        </p:txBody>
      </p:sp>
      <p:sp>
        <p:nvSpPr>
          <p:cNvPr id="10263" name="Line 25"/>
          <p:cNvSpPr>
            <a:spLocks noChangeShapeType="1"/>
          </p:cNvSpPr>
          <p:nvPr/>
        </p:nvSpPr>
        <p:spPr bwMode="auto">
          <a:xfrm>
            <a:off x="6934200" y="2420938"/>
            <a:ext cx="6477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d-ID"/>
          </a:p>
        </p:txBody>
      </p:sp>
      <p:sp>
        <p:nvSpPr>
          <p:cNvPr id="10264" name="Text Box 26"/>
          <p:cNvSpPr txBox="1">
            <a:spLocks noChangeArrowheads="1"/>
          </p:cNvSpPr>
          <p:nvPr/>
        </p:nvSpPr>
        <p:spPr bwMode="auto">
          <a:xfrm>
            <a:off x="4716463" y="3068638"/>
            <a:ext cx="1428750" cy="646331"/>
          </a:xfrm>
          <a:prstGeom prst="rect">
            <a:avLst/>
          </a:prstGeom>
          <a:solidFill>
            <a:srgbClr val="FFFF66"/>
          </a:solidFill>
          <a:ln w="9525">
            <a:solidFill>
              <a:schemeClr val="tx1"/>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id-ID" altLang="id-ID" dirty="0" smtClean="0"/>
              <a:t>Koneksitas </a:t>
            </a:r>
            <a:r>
              <a:rPr lang="en-US" altLang="id-ID" dirty="0" err="1" smtClean="0"/>
              <a:t>Kabel</a:t>
            </a:r>
            <a:r>
              <a:rPr lang="en-US" altLang="id-ID" dirty="0" smtClean="0"/>
              <a:t> </a:t>
            </a:r>
            <a:r>
              <a:rPr lang="en-US" altLang="id-ID" dirty="0" err="1"/>
              <a:t>busi</a:t>
            </a:r>
            <a:endParaRPr lang="en-US" altLang="id-ID" dirty="0"/>
          </a:p>
        </p:txBody>
      </p:sp>
      <p:sp>
        <p:nvSpPr>
          <p:cNvPr id="10265" name="Line 27"/>
          <p:cNvSpPr>
            <a:spLocks noChangeShapeType="1"/>
          </p:cNvSpPr>
          <p:nvPr/>
        </p:nvSpPr>
        <p:spPr bwMode="auto">
          <a:xfrm>
            <a:off x="4356100" y="3284538"/>
            <a:ext cx="360363"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d-ID"/>
          </a:p>
        </p:txBody>
      </p:sp>
      <p:sp>
        <p:nvSpPr>
          <p:cNvPr id="26" name="Text Box 11"/>
          <p:cNvSpPr txBox="1">
            <a:spLocks noChangeArrowheads="1"/>
          </p:cNvSpPr>
          <p:nvPr/>
        </p:nvSpPr>
        <p:spPr bwMode="auto">
          <a:xfrm>
            <a:off x="1235004" y="4305418"/>
            <a:ext cx="1296988" cy="646331"/>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id-ID" altLang="id-ID" dirty="0" smtClean="0"/>
              <a:t>Jenis bahan </a:t>
            </a:r>
            <a:r>
              <a:rPr lang="en-US" altLang="id-ID" dirty="0" err="1" smtClean="0"/>
              <a:t>Sel</a:t>
            </a:r>
            <a:endParaRPr lang="en-US" altLang="id-ID" dirty="0"/>
          </a:p>
        </p:txBody>
      </p:sp>
      <p:sp>
        <p:nvSpPr>
          <p:cNvPr id="27" name="Line 22"/>
          <p:cNvSpPr>
            <a:spLocks noChangeShapeType="1"/>
          </p:cNvSpPr>
          <p:nvPr/>
        </p:nvSpPr>
        <p:spPr bwMode="auto">
          <a:xfrm>
            <a:off x="2531992" y="4572000"/>
            <a:ext cx="4318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d-ID"/>
          </a:p>
        </p:txBody>
      </p:sp>
      <p:sp>
        <p:nvSpPr>
          <p:cNvPr id="28" name="Text Box 12"/>
          <p:cNvSpPr txBox="1">
            <a:spLocks noChangeArrowheads="1"/>
          </p:cNvSpPr>
          <p:nvPr/>
        </p:nvSpPr>
        <p:spPr bwMode="auto">
          <a:xfrm>
            <a:off x="4648200" y="5875556"/>
            <a:ext cx="1538762" cy="92333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id-ID" altLang="id-ID" dirty="0" smtClean="0"/>
              <a:t>Intensitas penggunaan mobil</a:t>
            </a:r>
            <a:endParaRPr lang="en-US" altLang="id-ID" dirty="0"/>
          </a:p>
        </p:txBody>
      </p:sp>
      <p:cxnSp>
        <p:nvCxnSpPr>
          <p:cNvPr id="3" name="Straight Arrow Connector 2"/>
          <p:cNvCxnSpPr/>
          <p:nvPr/>
        </p:nvCxnSpPr>
        <p:spPr>
          <a:xfrm flipV="1">
            <a:off x="5410200" y="5257800"/>
            <a:ext cx="0" cy="5921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471763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TotalTime>
  <Words>606</Words>
  <Application>Microsoft Office PowerPoint</Application>
  <PresentationFormat>On-screen Show (4:3)</PresentationFormat>
  <Paragraphs>188</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Menulis Latar Belakang, Merumuskan Masalah &amp; Tujuan</vt:lpstr>
      <vt:lpstr>Latar Belakang</vt:lpstr>
      <vt:lpstr>Rumusan Masalah </vt:lpstr>
      <vt:lpstr>What information should be included in the statement of the problem ?</vt:lpstr>
      <vt:lpstr>Tujuan Penelitian :</vt:lpstr>
      <vt:lpstr>Sebuah catatan</vt:lpstr>
      <vt:lpstr>Tinjauan Pustaka</vt:lpstr>
      <vt:lpstr>Untuk apa Tinjauan Pustaka</vt:lpstr>
      <vt:lpstr>Membangun Kerangka Teori</vt:lpstr>
      <vt:lpstr>Slide 10</vt:lpstr>
      <vt:lpstr>Slide 11</vt:lpstr>
      <vt:lpstr>Slide 12</vt:lpstr>
      <vt:lpstr>Model Perilaku Organisasi  Stephen P. Robbins, Tinothy A. Judge. 2008</vt:lpstr>
      <vt:lpstr>Slide 14</vt:lpstr>
      <vt:lpstr>KERANGKA KONSEP</vt:lpstr>
      <vt:lpstr>Buat Latar Belakang, Rumusan Masalah, Tujuan Penelitian dan Kerangka Teori Penelitian Anda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Menulis Latar Belakang, Merumuskan Masalah &amp; Tujuan</dc:title>
  <dc:creator>user</dc:creator>
  <cp:lastModifiedBy>Admin</cp:lastModifiedBy>
  <cp:revision>3</cp:revision>
  <dcterms:created xsi:type="dcterms:W3CDTF">2016-10-02T22:47:15Z</dcterms:created>
  <dcterms:modified xsi:type="dcterms:W3CDTF">2017-04-11T01:44:50Z</dcterms:modified>
</cp:coreProperties>
</file>