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0" r:id="rId25"/>
    <p:sldId id="281" r:id="rId26"/>
    <p:sldId id="283" r:id="rId27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1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 l="-9000" r="-5000" b="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-12192" y="6053328"/>
            <a:ext cx="2999232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3145536" y="6044184"/>
            <a:ext cx="90464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149600" y="4038600"/>
            <a:ext cx="8636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149600" y="6050037"/>
            <a:ext cx="89408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01600" y="6068699"/>
            <a:ext cx="27432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FC40B3B-B7A1-4CE9-B3EE-578C958751FF}" type="datetimeFigureOut">
              <a:rPr lang="id-ID" smtClean="0"/>
              <a:t>23/03/2020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780524" y="236539"/>
            <a:ext cx="78232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668000" y="228600"/>
            <a:ext cx="11176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080309-8AC8-409E-80A3-8063392D71D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271677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0B3B-B7A1-4CE9-B3EE-578C958751FF}" type="datetimeFigureOut">
              <a:rPr lang="id-ID" smtClean="0"/>
              <a:t>23/03/2020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80309-8AC8-409E-80A3-8063392D71D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09169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609601"/>
            <a:ext cx="27432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7416800" cy="551656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37600" y="6248403"/>
            <a:ext cx="2946400" cy="365125"/>
          </a:xfrm>
        </p:spPr>
        <p:txBody>
          <a:bodyPr/>
          <a:lstStyle/>
          <a:p>
            <a:fld id="{7FC40B3B-B7A1-4CE9-B3EE-578C958751FF}" type="datetimeFigureOut">
              <a:rPr lang="id-ID" smtClean="0"/>
              <a:t>23/03/2020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2" y="6248208"/>
            <a:ext cx="7431311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8128424" y="0"/>
            <a:ext cx="42672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8189384" y="609600"/>
            <a:ext cx="3048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8189384" y="0"/>
            <a:ext cx="3048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075084" y="103716"/>
            <a:ext cx="533400" cy="325968"/>
          </a:xfrm>
        </p:spPr>
        <p:txBody>
          <a:bodyPr/>
          <a:lstStyle/>
          <a:p>
            <a:fld id="{04080309-8AC8-409E-80A3-8063392D71D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48952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6864" y="228600"/>
            <a:ext cx="10871200" cy="9906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0B3B-B7A1-4CE9-B3EE-578C958751FF}" type="datetimeFigureOut">
              <a:rPr lang="id-ID" smtClean="0"/>
              <a:t>23/03/2020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080309-8AC8-409E-80A3-8063392D71D6}" type="slidenum">
              <a:rPr lang="id-ID" smtClean="0"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4495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049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1" y="2743200"/>
            <a:ext cx="9497484" cy="1673225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12192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7272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1828800" y="1600200"/>
            <a:ext cx="103632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600200"/>
            <a:ext cx="1016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0B3B-B7A1-4CE9-B3EE-578C958751FF}" type="datetimeFigureOut">
              <a:rPr lang="id-ID" smtClean="0"/>
              <a:t>23/03/2020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7272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4080309-8AC8-409E-80A3-8063392D71D6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172036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812800" y="1589567"/>
            <a:ext cx="518160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459868" y="1589567"/>
            <a:ext cx="5181600" cy="45720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FC40B3B-B7A1-4CE9-B3EE-578C958751FF}" type="datetimeFigureOut">
              <a:rPr lang="id-ID" smtClean="0"/>
              <a:t>23/03/2020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4080309-8AC8-409E-80A3-8063392D71D6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38425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273050"/>
            <a:ext cx="108712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812800" y="2438400"/>
            <a:ext cx="5181600" cy="3581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6400800" y="2438400"/>
            <a:ext cx="5181600" cy="3581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FC40B3B-B7A1-4CE9-B3EE-578C958751FF}" type="datetimeFigureOut">
              <a:rPr lang="id-ID" smtClean="0"/>
              <a:t>23/03/2020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4080309-8AC8-409E-80A3-8063392D71D6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812800" y="1752600"/>
            <a:ext cx="51816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6400800" y="1752600"/>
            <a:ext cx="51816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0084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0B3B-B7A1-4CE9-B3EE-578C958751FF}" type="datetimeFigureOut">
              <a:rPr lang="id-ID" smtClean="0"/>
              <a:t>23/03/2020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080309-8AC8-409E-80A3-8063392D71D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60746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0B3B-B7A1-4CE9-B3EE-578C958751FF}" type="datetimeFigureOut">
              <a:rPr lang="id-ID" smtClean="0"/>
              <a:t>23/03/2020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711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4080309-8AC8-409E-80A3-8063392D71D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749160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273050"/>
            <a:ext cx="107696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40B3B-B7A1-4CE9-B3EE-578C958751FF}" type="datetimeFigureOut">
              <a:rPr lang="id-ID" smtClean="0"/>
              <a:t>23/03/2020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4080309-8AC8-409E-80A3-8063392D71D6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3149600" y="1752600"/>
            <a:ext cx="8534400" cy="44196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0" name="Picture 9" descr="sm_glob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5" y="1755649"/>
            <a:ext cx="2153743" cy="1688453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  <p:extLst>
      <p:ext uri="{BB962C8B-B14F-4D97-AF65-F5344CB8AC3E}">
        <p14:creationId xmlns:p14="http://schemas.microsoft.com/office/powerpoint/2010/main" val="3929747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486400"/>
            <a:ext cx="97536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12192" y="4572000"/>
            <a:ext cx="12192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-12192" y="4663440"/>
            <a:ext cx="195072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2060448" y="4654296"/>
            <a:ext cx="10131552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648200"/>
            <a:ext cx="97536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 bwMode="white">
          <a:xfrm>
            <a:off x="1930400" y="0"/>
            <a:ext cx="134112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8331200" y="6248401"/>
            <a:ext cx="3556000" cy="365125"/>
          </a:xfrm>
        </p:spPr>
        <p:txBody>
          <a:bodyPr rtlCol="0"/>
          <a:lstStyle/>
          <a:p>
            <a:fld id="{7FC40B3B-B7A1-4CE9-B3EE-578C958751FF}" type="datetimeFigureOut">
              <a:rPr lang="id-ID" smtClean="0"/>
              <a:t>23/03/2020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9304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4080309-8AC8-409E-80A3-8063392D71D6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2133600" y="6248207"/>
            <a:ext cx="6096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80768" y="0"/>
            <a:ext cx="10111232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134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812800" y="228600"/>
            <a:ext cx="10871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816864" y="1600200"/>
            <a:ext cx="108712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128000" y="6248401"/>
            <a:ext cx="3556000" cy="365125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7FC40B3B-B7A1-4CE9-B3EE-578C958751FF}" type="datetimeFigureOut">
              <a:rPr lang="id-ID" smtClean="0"/>
              <a:t>23/03/2020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812801" y="6248207"/>
            <a:ext cx="7228111" cy="365125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12192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7112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87400" y="1280160"/>
            <a:ext cx="1140460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7112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</a:lstStyle>
          <a:p>
            <a:fld id="{04080309-8AC8-409E-80A3-8063392D71D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29706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0D3DD-F183-4B05-8A5F-BEEB5D116C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77664" y="5028600"/>
            <a:ext cx="5977389" cy="869870"/>
          </a:xfrm>
        </p:spPr>
        <p:txBody>
          <a:bodyPr>
            <a:normAutofit fontScale="90000"/>
          </a:bodyPr>
          <a:lstStyle/>
          <a:p>
            <a:pPr algn="r"/>
            <a:r>
              <a:rPr lang="id-ID" dirty="0" err="1"/>
              <a:t>Infranstruktur</a:t>
            </a:r>
            <a:r>
              <a:rPr lang="id-ID" dirty="0"/>
              <a:t> teknologi Informasi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3CBD732-7206-43D1-9C78-00134BB415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28453" y="2495033"/>
            <a:ext cx="9626600" cy="1704362"/>
          </a:xfrm>
        </p:spPr>
        <p:txBody>
          <a:bodyPr>
            <a:noAutofit/>
          </a:bodyPr>
          <a:lstStyle/>
          <a:p>
            <a:pPr algn="r"/>
            <a:endParaRPr lang="en-US" sz="3200" dirty="0">
              <a:solidFill>
                <a:srgbClr val="002060"/>
              </a:solidFill>
            </a:endParaRPr>
          </a:p>
          <a:p>
            <a:pPr algn="r"/>
            <a:endParaRPr lang="en-US" sz="3200" dirty="0">
              <a:solidFill>
                <a:srgbClr val="002060"/>
              </a:solidFill>
            </a:endParaRPr>
          </a:p>
          <a:p>
            <a:pPr algn="r"/>
            <a:r>
              <a:rPr lang="en-US" sz="3200" dirty="0">
                <a:solidFill>
                  <a:srgbClr val="002060"/>
                </a:solidFill>
              </a:rPr>
              <a:t>Network Layer</a:t>
            </a:r>
            <a:endParaRPr lang="id-ID" sz="3200" dirty="0">
              <a:solidFill>
                <a:srgbClr val="002060"/>
              </a:solidFill>
            </a:endParaRPr>
          </a:p>
        </p:txBody>
      </p:sp>
      <p:pic>
        <p:nvPicPr>
          <p:cNvPr id="5" name="Picture 4" descr="Image result for computer networking">
            <a:extLst>
              <a:ext uri="{FF2B5EF4-FFF2-40B4-BE49-F238E27FC236}">
                <a16:creationId xmlns:a16="http://schemas.microsoft.com/office/drawing/2014/main" id="{F97B1F95-5BC1-453C-BB9C-1441BADEE0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2447" y="534338"/>
            <a:ext cx="3099954" cy="1960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7723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P-encapsulation.jpg">
            <a:extLst>
              <a:ext uri="{FF2B5EF4-FFF2-40B4-BE49-F238E27FC236}">
                <a16:creationId xmlns:a16="http://schemas.microsoft.com/office/drawing/2014/main" id="{F7F9E6C4-A7D4-4091-968B-286F250412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38492" y="2552450"/>
            <a:ext cx="4438650" cy="286146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ACEED6A-2091-448A-86D1-0859BF82D0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/>
              <a:t>Enkapsulasi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849F31-DB59-43DE-9AFA-9F09861813C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2036613"/>
            <a:ext cx="6721628" cy="4364188"/>
          </a:xfrm>
        </p:spPr>
        <p:txBody>
          <a:bodyPr>
            <a:normAutofit/>
          </a:bodyPr>
          <a:lstStyle/>
          <a:p>
            <a:r>
              <a:rPr lang="en-US" dirty="0"/>
              <a:t>IP </a:t>
            </a:r>
            <a:r>
              <a:rPr lang="en-US" dirty="0" err="1"/>
              <a:t>mengenkapsulasi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segmen</a:t>
            </a:r>
            <a:r>
              <a:rPr lang="en-US" dirty="0"/>
              <a:t>/</a:t>
            </a:r>
            <a:r>
              <a:rPr lang="en-US" dirty="0">
                <a:solidFill>
                  <a:srgbClr val="FF0000"/>
                </a:solidFill>
              </a:rPr>
              <a:t>datagram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layer transport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IP Header </a:t>
            </a:r>
            <a:r>
              <a:rPr lang="en-US" dirty="0"/>
              <a:t>agar data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dikirimkan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.</a:t>
            </a:r>
          </a:p>
          <a:p>
            <a:r>
              <a:rPr lang="en-US" dirty="0"/>
              <a:t>Router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IP Header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proses </a:t>
            </a:r>
            <a:r>
              <a:rPr lang="en-US" i="1" dirty="0">
                <a:solidFill>
                  <a:srgbClr val="FF0000"/>
                </a:solidFill>
              </a:rPr>
              <a:t>routing</a:t>
            </a:r>
            <a:r>
              <a:rPr lang="en-US" dirty="0"/>
              <a:t> data.</a:t>
            </a:r>
          </a:p>
          <a:p>
            <a:r>
              <a:rPr lang="en-US" dirty="0" err="1"/>
              <a:t>Dalam</a:t>
            </a:r>
            <a:r>
              <a:rPr lang="en-US" dirty="0"/>
              <a:t> TCP/IP, PDU </a:t>
            </a:r>
            <a:r>
              <a:rPr lang="en-US" dirty="0" err="1"/>
              <a:t>pada</a:t>
            </a:r>
            <a:r>
              <a:rPr lang="en-US" dirty="0"/>
              <a:t> layer network (Internet)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packet</a:t>
            </a:r>
            <a:endParaRPr lang="id-ID" i="1" dirty="0"/>
          </a:p>
        </p:txBody>
      </p:sp>
    </p:spTree>
    <p:extLst>
      <p:ext uri="{BB962C8B-B14F-4D97-AF65-F5344CB8AC3E}">
        <p14:creationId xmlns:p14="http://schemas.microsoft.com/office/powerpoint/2010/main" val="5850321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148D1D-871F-4785-824B-1D6CE581A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i="1" dirty="0"/>
              <a:t>Header</a:t>
            </a:r>
            <a:endParaRPr lang="id-ID" i="1" dirty="0"/>
          </a:p>
        </p:txBody>
      </p:sp>
      <p:pic>
        <p:nvPicPr>
          <p:cNvPr id="4" name="Content Placeholder 3" descr="IP-Header.jpg">
            <a:extLst>
              <a:ext uri="{FF2B5EF4-FFF2-40B4-BE49-F238E27FC236}">
                <a16:creationId xmlns:a16="http://schemas.microsoft.com/office/drawing/2014/main" id="{BAF3411C-9718-4402-BFA9-AE5A4642D77E}"/>
              </a:ext>
            </a:extLst>
          </p:cNvPr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4957028" y="2754362"/>
            <a:ext cx="7234972" cy="3019926"/>
          </a:xfr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73A2DBF-F537-4522-B495-09110C4F2BFC}"/>
              </a:ext>
            </a:extLst>
          </p:cNvPr>
          <p:cNvSpPr txBox="1"/>
          <p:nvPr/>
        </p:nvSpPr>
        <p:spPr>
          <a:xfrm>
            <a:off x="437512" y="1797308"/>
            <a:ext cx="10743106" cy="4031873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 err="1"/>
              <a:t>Ada</a:t>
            </a:r>
            <a:r>
              <a:rPr lang="en-US" sz="2800" dirty="0"/>
              <a:t> 6 fields </a:t>
            </a:r>
            <a:r>
              <a:rPr lang="en-US" sz="2800" dirty="0" err="1"/>
              <a:t>kunci</a:t>
            </a:r>
            <a:r>
              <a:rPr lang="en-US" sz="2800" dirty="0"/>
              <a:t> yang </a:t>
            </a:r>
            <a:r>
              <a:rPr lang="en-US" sz="2800" dirty="0" err="1"/>
              <a:t>perlu</a:t>
            </a:r>
            <a:r>
              <a:rPr lang="en-US" sz="2800" dirty="0"/>
              <a:t> </a:t>
            </a:r>
            <a:r>
              <a:rPr lang="en-US" sz="2800" dirty="0" err="1"/>
              <a:t>kita</a:t>
            </a:r>
            <a:r>
              <a:rPr lang="en-US" sz="2800" dirty="0"/>
              <a:t> </a:t>
            </a:r>
            <a:r>
              <a:rPr lang="en-US" sz="2800" dirty="0" err="1"/>
              <a:t>perhatikan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IP Header:</a:t>
            </a:r>
          </a:p>
          <a:p>
            <a:pPr marL="1163638" lvl="1" indent="-706438"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800" i="1" dirty="0"/>
              <a:t>IP Source address</a:t>
            </a:r>
          </a:p>
          <a:p>
            <a:pPr marL="1163638" lvl="1" indent="-706438"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800" i="1" dirty="0"/>
              <a:t>IP Destination address</a:t>
            </a:r>
          </a:p>
          <a:p>
            <a:pPr marL="1163638" lvl="1" indent="-706438"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800" i="1" dirty="0"/>
              <a:t>Time-to-Live (TTL)</a:t>
            </a:r>
          </a:p>
          <a:p>
            <a:pPr marL="1163638" lvl="1" indent="-706438"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800" i="1" dirty="0"/>
              <a:t>Type-of-Service (</a:t>
            </a:r>
            <a:r>
              <a:rPr lang="en-US" sz="2800" i="1" dirty="0" err="1"/>
              <a:t>ToS</a:t>
            </a:r>
            <a:r>
              <a:rPr lang="en-US" sz="2800" i="1" dirty="0"/>
              <a:t>)</a:t>
            </a:r>
          </a:p>
          <a:p>
            <a:pPr marL="1163638" lvl="1" indent="-706438"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800" i="1" dirty="0"/>
              <a:t>Protocol</a:t>
            </a:r>
          </a:p>
          <a:p>
            <a:pPr marL="1163638" lvl="1" indent="-706438">
              <a:spcAft>
                <a:spcPts val="1200"/>
              </a:spcAft>
              <a:buFont typeface="Wingdings" pitchFamily="2" charset="2"/>
              <a:buChar char="q"/>
            </a:pPr>
            <a:r>
              <a:rPr lang="en-US" sz="2800" i="1" dirty="0"/>
              <a:t>Fragment Offset</a:t>
            </a:r>
          </a:p>
        </p:txBody>
      </p:sp>
    </p:spTree>
    <p:extLst>
      <p:ext uri="{BB962C8B-B14F-4D97-AF65-F5344CB8AC3E}">
        <p14:creationId xmlns:p14="http://schemas.microsoft.com/office/powerpoint/2010/main" val="3907469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78EF8-CB05-47A2-AB2F-3D807A7F4C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i="1" dirty="0"/>
              <a:t>Header</a:t>
            </a:r>
            <a:endParaRPr lang="id-ID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F4995-C17A-43E7-9B6A-D28C9415ACC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600199"/>
            <a:ext cx="10871200" cy="5257801"/>
          </a:xfrm>
        </p:spPr>
        <p:txBody>
          <a:bodyPr>
            <a:normAutofit fontScale="92500" lnSpcReduction="20000"/>
          </a:bodyPr>
          <a:lstStyle/>
          <a:p>
            <a:pPr>
              <a:spcAft>
                <a:spcPts val="1200"/>
              </a:spcAft>
            </a:pPr>
            <a:r>
              <a:rPr lang="en-US" i="1" dirty="0">
                <a:solidFill>
                  <a:srgbClr val="C00000"/>
                </a:solidFill>
                <a:latin typeface="Bahnschrift SemiBold" panose="020B0502040204020203" pitchFamily="34" charset="0"/>
              </a:rPr>
              <a:t>IP Destination Address</a:t>
            </a:r>
          </a:p>
          <a:p>
            <a:pPr marL="984250" lvl="1" indent="-360363">
              <a:spcAft>
                <a:spcPts val="1200"/>
              </a:spcAft>
            </a:pPr>
            <a:r>
              <a:rPr lang="en-US" dirty="0"/>
              <a:t>IP address </a:t>
            </a:r>
            <a:r>
              <a:rPr lang="en-US" dirty="0" err="1"/>
              <a:t>mesin</a:t>
            </a:r>
            <a:r>
              <a:rPr lang="en-US" dirty="0"/>
              <a:t> yang </a:t>
            </a:r>
            <a:r>
              <a:rPr lang="en-US" dirty="0" err="1"/>
              <a:t>dituju</a:t>
            </a:r>
            <a:r>
              <a:rPr lang="en-US" dirty="0"/>
              <a:t> (</a:t>
            </a:r>
            <a:r>
              <a:rPr lang="en-US" dirty="0" err="1"/>
              <a:t>penerima</a:t>
            </a:r>
            <a:r>
              <a:rPr lang="en-US" dirty="0"/>
              <a:t>).</a:t>
            </a:r>
          </a:p>
          <a:p>
            <a:pPr>
              <a:spcAft>
                <a:spcPts val="1200"/>
              </a:spcAft>
            </a:pPr>
            <a:r>
              <a:rPr lang="en-US" i="1" dirty="0">
                <a:solidFill>
                  <a:srgbClr val="C00000"/>
                </a:solidFill>
                <a:latin typeface="Bahnschrift SemiBold" panose="020B0502040204020203" pitchFamily="34" charset="0"/>
              </a:rPr>
              <a:t>IP Source Address</a:t>
            </a:r>
          </a:p>
          <a:p>
            <a:pPr marL="984250" lvl="1" indent="-360363">
              <a:spcAft>
                <a:spcPts val="1200"/>
              </a:spcAft>
            </a:pPr>
            <a:r>
              <a:rPr lang="en-US" dirty="0"/>
              <a:t>IP address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pengirim</a:t>
            </a:r>
            <a:r>
              <a:rPr lang="en-US" dirty="0"/>
              <a:t>.</a:t>
            </a:r>
          </a:p>
          <a:p>
            <a:pPr>
              <a:spcAft>
                <a:spcPts val="1200"/>
              </a:spcAft>
            </a:pPr>
            <a:r>
              <a:rPr lang="en-US" i="1" dirty="0">
                <a:solidFill>
                  <a:srgbClr val="C00000"/>
                </a:solidFill>
                <a:latin typeface="Bahnschrift SemiBold" panose="020B0502040204020203" pitchFamily="34" charset="0"/>
              </a:rPr>
              <a:t>Time to Live</a:t>
            </a:r>
          </a:p>
          <a:p>
            <a:pPr marL="984250" lvl="1" indent="-360363">
              <a:spcAft>
                <a:spcPts val="1200"/>
              </a:spcAft>
            </a:pPr>
            <a:r>
              <a:rPr lang="en-US" dirty="0" err="1"/>
              <a:t>Angka</a:t>
            </a:r>
            <a:r>
              <a:rPr lang="en-US" dirty="0"/>
              <a:t> </a:t>
            </a:r>
            <a:r>
              <a:rPr lang="en-US" dirty="0" err="1"/>
              <a:t>biner</a:t>
            </a:r>
            <a:r>
              <a:rPr lang="en-US" dirty="0"/>
              <a:t> yang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sisa</a:t>
            </a:r>
            <a:r>
              <a:rPr lang="en-US" dirty="0">
                <a:solidFill>
                  <a:srgbClr val="0070C0"/>
                </a:solidFill>
              </a:rPr>
              <a:t> ‘</a:t>
            </a:r>
            <a:r>
              <a:rPr lang="en-US" dirty="0" err="1">
                <a:solidFill>
                  <a:srgbClr val="0070C0"/>
                </a:solidFill>
              </a:rPr>
              <a:t>hidup</a:t>
            </a:r>
            <a:r>
              <a:rPr lang="en-US" dirty="0">
                <a:solidFill>
                  <a:srgbClr val="0070C0"/>
                </a:solidFill>
              </a:rPr>
              <a:t>’ </a:t>
            </a:r>
            <a:r>
              <a:rPr lang="en-US" dirty="0" err="1">
                <a:solidFill>
                  <a:srgbClr val="0070C0"/>
                </a:solidFill>
              </a:rPr>
              <a:t>sebuah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paket</a:t>
            </a:r>
            <a:r>
              <a:rPr lang="en-US" dirty="0"/>
              <a:t>.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dikurangi</a:t>
            </a:r>
            <a:r>
              <a:rPr lang="en-US" dirty="0"/>
              <a:t> 1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kali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melewati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router (hop).</a:t>
            </a:r>
          </a:p>
          <a:p>
            <a:pPr marL="984250" lvl="1" indent="-360363">
              <a:spcAft>
                <a:spcPts val="1200"/>
              </a:spcAft>
            </a:pP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TTL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angka</a:t>
            </a:r>
            <a:r>
              <a:rPr lang="en-US" dirty="0"/>
              <a:t> = 0,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di drop </a:t>
            </a:r>
            <a:r>
              <a:rPr lang="en-US" dirty="0" err="1"/>
              <a:t>oleh</a:t>
            </a:r>
            <a:r>
              <a:rPr lang="en-US" dirty="0"/>
              <a:t> router.</a:t>
            </a:r>
          </a:p>
          <a:p>
            <a:pPr marL="984250" lvl="1" indent="-360363">
              <a:spcAft>
                <a:spcPts val="1200"/>
              </a:spcAft>
            </a:pP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i="1" dirty="0">
                <a:solidFill>
                  <a:srgbClr val="C0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routing loop</a:t>
            </a:r>
            <a:r>
              <a:rPr lang="en-US" dirty="0"/>
              <a:t>, </a:t>
            </a:r>
            <a:r>
              <a:rPr lang="en-US" dirty="0" err="1"/>
              <a:t>sebuah</a:t>
            </a:r>
            <a:r>
              <a:rPr lang="en-US" dirty="0"/>
              <a:t> problem routing yang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</a:rPr>
              <a:t>paket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terus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berputar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dalam</a:t>
            </a:r>
            <a:r>
              <a:rPr lang="en-US" dirty="0">
                <a:solidFill>
                  <a:srgbClr val="0070C0"/>
                </a:solidFill>
              </a:rPr>
              <a:t> network </a:t>
            </a:r>
            <a:r>
              <a:rPr lang="en-US" dirty="0" err="1">
                <a:solidFill>
                  <a:srgbClr val="0070C0"/>
                </a:solidFill>
              </a:rPr>
              <a:t>tanpa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>
                <a:solidFill>
                  <a:srgbClr val="0070C0"/>
                </a:solidFill>
              </a:rPr>
              <a:t>henti</a:t>
            </a:r>
            <a:r>
              <a:rPr lang="en-US" dirty="0"/>
              <a:t>.</a:t>
            </a:r>
          </a:p>
          <a:p>
            <a:pPr>
              <a:spcAft>
                <a:spcPts val="1200"/>
              </a:spcAft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43368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9EA3D-66FA-44F7-B629-9D541C047E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i="1" dirty="0"/>
              <a:t>Header</a:t>
            </a:r>
            <a:endParaRPr lang="id-ID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3E307-0CEF-4324-AAA1-91BB3F84B94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5257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i="1" dirty="0">
                <a:solidFill>
                  <a:srgbClr val="C00000"/>
                </a:solidFill>
                <a:latin typeface="Bahnschrift SemiBold" panose="020B0502040204020203" pitchFamily="34" charset="0"/>
              </a:rPr>
              <a:t>Protocol </a:t>
            </a:r>
          </a:p>
          <a:p>
            <a:pPr marL="984250" lvl="1" indent="-3603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tipe</a:t>
            </a:r>
            <a:r>
              <a:rPr lang="en-US" dirty="0"/>
              <a:t> </a:t>
            </a:r>
            <a:r>
              <a:rPr lang="en-US" dirty="0" err="1"/>
              <a:t>protokol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porsi</a:t>
            </a:r>
            <a:r>
              <a:rPr lang="en-US" dirty="0"/>
              <a:t> data.</a:t>
            </a:r>
          </a:p>
          <a:p>
            <a:pPr marL="984250" lvl="1" indent="-3603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err="1"/>
              <a:t>Misal</a:t>
            </a:r>
            <a:r>
              <a:rPr lang="en-US" dirty="0"/>
              <a:t> : ICMP (01), TCP (06), UDP (17).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i="1" dirty="0">
                <a:solidFill>
                  <a:srgbClr val="C00000"/>
                </a:solidFill>
                <a:latin typeface="Bahnschrift SemiBold" panose="020B0502040204020203" pitchFamily="34" charset="0"/>
              </a:rPr>
              <a:t>Type of Service</a:t>
            </a:r>
          </a:p>
          <a:p>
            <a:pPr marL="984250" lvl="1" indent="-3603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i="1" dirty="0"/>
              <a:t>Quality-of-Service</a:t>
            </a:r>
            <a:r>
              <a:rPr lang="en-US" dirty="0"/>
              <a:t> (</a:t>
            </a:r>
            <a:r>
              <a:rPr lang="en-US" dirty="0" err="1"/>
              <a:t>QoS</a:t>
            </a:r>
            <a:r>
              <a:rPr lang="en-US" dirty="0"/>
              <a:t>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i="1" dirty="0">
                <a:solidFill>
                  <a:srgbClr val="C00000"/>
                </a:solidFill>
                <a:latin typeface="Bahnschrift SemiBold" panose="020B0502040204020203" pitchFamily="34" charset="0"/>
              </a:rPr>
              <a:t>Fragment Offset</a:t>
            </a:r>
          </a:p>
          <a:p>
            <a:pPr marL="984250" lvl="1" indent="-3603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fragmentation</a:t>
            </a:r>
            <a:r>
              <a:rPr lang="en-US" dirty="0"/>
              <a:t>, field 13 bit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susunan</a:t>
            </a:r>
            <a:r>
              <a:rPr lang="en-US" dirty="0"/>
              <a:t> fragment-fragment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proses </a:t>
            </a:r>
            <a:r>
              <a:rPr lang="en-US" dirty="0" err="1"/>
              <a:t>rekonstruksi</a:t>
            </a:r>
            <a:r>
              <a:rPr lang="en-US" dirty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i="1" dirty="0">
                <a:solidFill>
                  <a:srgbClr val="C00000"/>
                </a:solidFill>
                <a:latin typeface="Bahnschrift SemiBold" panose="020B0502040204020203" pitchFamily="34" charset="0"/>
              </a:rPr>
              <a:t>Flag </a:t>
            </a:r>
          </a:p>
          <a:p>
            <a:pPr marL="984250" lvl="1" indent="-3603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Field 3 bit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mengontrol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tidaknya</a:t>
            </a:r>
            <a:r>
              <a:rPr lang="en-US" dirty="0"/>
              <a:t> fragmentation.</a:t>
            </a:r>
          </a:p>
        </p:txBody>
      </p:sp>
    </p:spTree>
    <p:extLst>
      <p:ext uri="{BB962C8B-B14F-4D97-AF65-F5344CB8AC3E}">
        <p14:creationId xmlns:p14="http://schemas.microsoft.com/office/powerpoint/2010/main" val="261018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D22E01-D5E8-441A-83B2-6BF6181DC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i="1" dirty="0"/>
              <a:t>Header</a:t>
            </a:r>
            <a:endParaRPr lang="id-ID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54CE5-4C49-4138-BAA0-FE2AE301C7A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50292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i="1" dirty="0">
                <a:solidFill>
                  <a:srgbClr val="C00000"/>
                </a:solidFill>
                <a:latin typeface="Bahnschrift SemiBold" panose="020B0502040204020203" pitchFamily="34" charset="0"/>
              </a:rPr>
              <a:t>Version</a:t>
            </a:r>
          </a:p>
          <a:p>
            <a:pPr marL="984250" lvl="1" indent="-454025">
              <a:spcBef>
                <a:spcPts val="0"/>
              </a:spcBef>
              <a:spcAft>
                <a:spcPts val="1200"/>
              </a:spcAft>
            </a:pPr>
            <a:r>
              <a:rPr lang="en-US" dirty="0" err="1"/>
              <a:t>Versi</a:t>
            </a:r>
            <a:r>
              <a:rPr lang="en-US" dirty="0"/>
              <a:t> IP yang </a:t>
            </a:r>
            <a:r>
              <a:rPr lang="en-US" dirty="0" err="1"/>
              <a:t>digunakan</a:t>
            </a:r>
            <a:r>
              <a:rPr lang="en-US" dirty="0"/>
              <a:t>, IPv4 </a:t>
            </a:r>
            <a:r>
              <a:rPr lang="en-US" dirty="0" err="1"/>
              <a:t>atau</a:t>
            </a:r>
            <a:r>
              <a:rPr lang="en-US" dirty="0"/>
              <a:t> IPv6.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i="1" dirty="0">
                <a:solidFill>
                  <a:srgbClr val="C00000"/>
                </a:solidFill>
                <a:latin typeface="Bahnschrift SemiBold" panose="020B0502040204020203" pitchFamily="34" charset="0"/>
              </a:rPr>
              <a:t>Internet Header Length</a:t>
            </a:r>
          </a:p>
          <a:p>
            <a:pPr marL="984250" lvl="1" indent="-444500">
              <a:spcBef>
                <a:spcPts val="0"/>
              </a:spcBef>
              <a:spcAft>
                <a:spcPts val="1200"/>
              </a:spcAft>
            </a:pP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header </a:t>
            </a:r>
            <a:r>
              <a:rPr lang="en-US" dirty="0" err="1"/>
              <a:t>paket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i="1" dirty="0">
                <a:solidFill>
                  <a:srgbClr val="C00000"/>
                </a:solidFill>
                <a:latin typeface="Bahnschrift SemiBold" panose="020B0502040204020203" pitchFamily="34" charset="0"/>
              </a:rPr>
              <a:t>Packet Length</a:t>
            </a:r>
          </a:p>
          <a:p>
            <a:pPr marL="984250" lvl="1" indent="-444500">
              <a:spcBef>
                <a:spcPts val="0"/>
              </a:spcBef>
              <a:spcAft>
                <a:spcPts val="1200"/>
              </a:spcAft>
            </a:pP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termasuk</a:t>
            </a:r>
            <a:r>
              <a:rPr lang="en-US" dirty="0"/>
              <a:t> header.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i="1" dirty="0">
                <a:solidFill>
                  <a:srgbClr val="C00000"/>
                </a:solidFill>
                <a:latin typeface="Bahnschrift SemiBold" panose="020B0502040204020203" pitchFamily="34" charset="0"/>
              </a:rPr>
              <a:t>Header checksum</a:t>
            </a:r>
          </a:p>
          <a:p>
            <a:pPr marL="984250" lvl="1" indent="-444500">
              <a:spcBef>
                <a:spcPts val="0"/>
              </a:spcBef>
              <a:spcAft>
                <a:spcPts val="1200"/>
              </a:spcAft>
            </a:pPr>
            <a:r>
              <a:rPr lang="en-US" dirty="0" err="1"/>
              <a:t>Mengecek</a:t>
            </a:r>
            <a:r>
              <a:rPr lang="en-US" dirty="0"/>
              <a:t> error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header </a:t>
            </a:r>
            <a:r>
              <a:rPr lang="en-US" dirty="0" err="1">
                <a:solidFill>
                  <a:srgbClr val="FF0000"/>
                </a:solidFill>
              </a:rPr>
              <a:t>paket</a:t>
            </a:r>
            <a:r>
              <a:rPr lang="en-US" dirty="0"/>
              <a:t>.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di drop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terdeteksi</a:t>
            </a:r>
            <a:r>
              <a:rPr lang="en-US" dirty="0"/>
              <a:t> error pada header.</a:t>
            </a:r>
          </a:p>
        </p:txBody>
      </p:sp>
    </p:spTree>
    <p:extLst>
      <p:ext uri="{BB962C8B-B14F-4D97-AF65-F5344CB8AC3E}">
        <p14:creationId xmlns:p14="http://schemas.microsoft.com/office/powerpoint/2010/main" val="40096285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971AC-C19B-46F5-87A8-605E5E625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Networks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 err="1"/>
              <a:t>Pengelompokan</a:t>
            </a:r>
            <a:r>
              <a:rPr lang="en-US" dirty="0"/>
              <a:t> Device-Device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B2B045-9B95-43A5-8BDD-E7EA604D5E6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5257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network layer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pengalamatan</a:t>
            </a:r>
            <a:r>
              <a:rPr lang="en-US" dirty="0"/>
              <a:t> (</a:t>
            </a:r>
            <a:r>
              <a:rPr lang="en-US" i="1" dirty="0"/>
              <a:t>IP address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pengelompokan</a:t>
            </a:r>
            <a:r>
              <a:rPr lang="en-US" dirty="0"/>
              <a:t> device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network </a:t>
            </a:r>
            <a:r>
              <a:rPr lang="en-US" dirty="0" err="1"/>
              <a:t>spesifik</a:t>
            </a:r>
            <a:r>
              <a:rPr lang="en-US" dirty="0"/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Network yang </a:t>
            </a:r>
            <a:r>
              <a:rPr lang="en-US" dirty="0" err="1"/>
              <a:t>besar</a:t>
            </a:r>
            <a:r>
              <a:rPr lang="en-US" dirty="0"/>
              <a:t> juga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dipecah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network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yang </a:t>
            </a:r>
            <a:r>
              <a:rPr lang="en-US" dirty="0" err="1"/>
              <a:t>biasa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i="1" dirty="0">
                <a:solidFill>
                  <a:srgbClr val="C00000"/>
                </a:solidFill>
                <a:latin typeface="Bahnschrift SemiBold" panose="020B0502040204020203" pitchFamily="34" charset="0"/>
              </a:rPr>
              <a:t>subnetwork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>
                <a:solidFill>
                  <a:srgbClr val="C00000"/>
                </a:solidFill>
                <a:latin typeface="Bahnschrift SemiBold" panose="020B0502040204020203" pitchFamily="34" charset="0"/>
              </a:rPr>
              <a:t>subnet</a:t>
            </a:r>
            <a:r>
              <a:rPr lang="en-US" dirty="0"/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err="1"/>
              <a:t>Pengelompokan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,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network, </a:t>
            </a:r>
            <a:r>
              <a:rPr lang="en-US" dirty="0" err="1"/>
              <a:t>kepemilikan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kewenangan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</a:t>
            </a:r>
            <a:r>
              <a:rPr lang="en-US" dirty="0" err="1"/>
              <a:t>pengelompokan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: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i="1" dirty="0">
                <a:solidFill>
                  <a:srgbClr val="C0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Performance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i="1" dirty="0">
                <a:solidFill>
                  <a:srgbClr val="C0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Security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i="1" dirty="0">
                <a:solidFill>
                  <a:srgbClr val="C0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Management address</a:t>
            </a:r>
          </a:p>
        </p:txBody>
      </p:sp>
    </p:spTree>
    <p:extLst>
      <p:ext uri="{BB962C8B-B14F-4D97-AF65-F5344CB8AC3E}">
        <p14:creationId xmlns:p14="http://schemas.microsoft.com/office/powerpoint/2010/main" val="171863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1B739-9B8C-4117-A559-EDF02354F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Networks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Pengelompokan</a:t>
            </a:r>
            <a:r>
              <a:rPr lang="en-US" dirty="0"/>
              <a:t> Device-Device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76838-7D95-41BE-A365-14525AFD00F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3368842"/>
            <a:ext cx="10871200" cy="3260558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solidFill>
                  <a:srgbClr val="C00000"/>
                </a:solidFill>
              </a:rPr>
              <a:t>32 bit IPv4 </a:t>
            </a:r>
            <a:r>
              <a:rPr lang="en-US" dirty="0"/>
              <a:t>address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>
                <a:solidFill>
                  <a:srgbClr val="C00000"/>
                </a:solidFill>
              </a:rPr>
              <a:t>2 </a:t>
            </a:r>
            <a:r>
              <a:rPr lang="en-US" dirty="0" err="1">
                <a:solidFill>
                  <a:srgbClr val="C00000"/>
                </a:solidFill>
              </a:rPr>
              <a:t>bagian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/>
              <a:t>bit, </a:t>
            </a:r>
            <a:r>
              <a:rPr lang="en-US" i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network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host.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i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network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network mana IP address </a:t>
            </a:r>
            <a:r>
              <a:rPr lang="en-US" dirty="0" err="1"/>
              <a:t>tersebut</a:t>
            </a:r>
            <a:r>
              <a:rPr lang="en-US" dirty="0"/>
              <a:t>, </a:t>
            </a:r>
            <a:r>
              <a:rPr lang="en-US" dirty="0" err="1"/>
              <a:t>sedangkan</a:t>
            </a:r>
            <a:r>
              <a:rPr lang="en-US" dirty="0"/>
              <a:t> </a:t>
            </a:r>
            <a:r>
              <a:rPr lang="en-US" i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host</a:t>
            </a:r>
            <a:r>
              <a:rPr lang="en-US" dirty="0"/>
              <a:t>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network yang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semua</a:t>
            </a:r>
            <a:r>
              <a:rPr lang="en-US" dirty="0"/>
              <a:t> host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>
                <a:solidFill>
                  <a:srgbClr val="C00000"/>
                </a:solidFill>
              </a:rPr>
              <a:t>bagian</a:t>
            </a:r>
            <a:r>
              <a:rPr lang="en-US" dirty="0">
                <a:solidFill>
                  <a:srgbClr val="C00000"/>
                </a:solidFill>
              </a:rPr>
              <a:t> network </a:t>
            </a:r>
            <a:r>
              <a:rPr lang="en-US" dirty="0"/>
              <a:t>yang </a:t>
            </a:r>
            <a:r>
              <a:rPr lang="en-US" dirty="0" err="1"/>
              <a:t>sama</a:t>
            </a:r>
            <a:r>
              <a:rPr lang="en-US" dirty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Total bit yang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network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i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prefix length</a:t>
            </a:r>
            <a:r>
              <a:rPr lang="en-US" dirty="0"/>
              <a:t>, network </a:t>
            </a:r>
            <a:r>
              <a:rPr lang="en-US" dirty="0" err="1"/>
              <a:t>dengan</a:t>
            </a:r>
            <a:r>
              <a:rPr lang="en-US" dirty="0"/>
              <a:t> prefix /24 </a:t>
            </a:r>
            <a:r>
              <a:rPr lang="en-US" dirty="0" err="1"/>
              <a:t>memiliki</a:t>
            </a:r>
            <a:r>
              <a:rPr lang="en-US" dirty="0"/>
              <a:t> 24 bit </a:t>
            </a:r>
            <a:r>
              <a:rPr lang="en-US" dirty="0" err="1"/>
              <a:t>bagian</a:t>
            </a:r>
            <a:r>
              <a:rPr lang="en-US" dirty="0"/>
              <a:t> network.</a:t>
            </a:r>
          </a:p>
          <a:p>
            <a:endParaRPr lang="id-ID" dirty="0"/>
          </a:p>
        </p:txBody>
      </p:sp>
      <p:pic>
        <p:nvPicPr>
          <p:cNvPr id="4" name="Picture 3" descr="IPv4.jpg">
            <a:extLst>
              <a:ext uri="{FF2B5EF4-FFF2-40B4-BE49-F238E27FC236}">
                <a16:creationId xmlns:a16="http://schemas.microsoft.com/office/drawing/2014/main" id="{97A3B8AE-CEC4-4BA2-90B4-CDF2778D96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747" y="1646320"/>
            <a:ext cx="9565106" cy="1584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65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5F701-FE4A-4BCD-B6E4-35274E195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9B76A-FDD5-4610-B928-8FBDB3C10AE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5" y="1676400"/>
            <a:ext cx="6853482" cy="4419599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Mesin-mesin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dalam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satu</a:t>
            </a:r>
            <a:r>
              <a:rPr lang="en-US" dirty="0">
                <a:solidFill>
                  <a:srgbClr val="FF0000"/>
                </a:solidFill>
              </a:rPr>
              <a:t> network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device layer network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perantara</a:t>
            </a:r>
            <a:r>
              <a:rPr lang="en-US" dirty="0"/>
              <a:t>.</a:t>
            </a:r>
          </a:p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berkomunikasi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network lain </a:t>
            </a:r>
            <a:r>
              <a:rPr lang="en-US" dirty="0" err="1"/>
              <a:t>diperlukan</a:t>
            </a:r>
            <a:r>
              <a:rPr lang="en-US" dirty="0"/>
              <a:t> device </a:t>
            </a:r>
            <a:r>
              <a:rPr lang="en-US" dirty="0" err="1"/>
              <a:t>perantara</a:t>
            </a:r>
            <a:r>
              <a:rPr lang="en-US" dirty="0"/>
              <a:t> </a:t>
            </a:r>
            <a:r>
              <a:rPr lang="en-US" dirty="0" err="1"/>
              <a:t>mis</a:t>
            </a:r>
            <a:r>
              <a:rPr lang="en-US" dirty="0"/>
              <a:t>: </a:t>
            </a:r>
            <a:r>
              <a:rPr lang="en-US" dirty="0">
                <a:solidFill>
                  <a:srgbClr val="FF0000"/>
                </a:solidFill>
              </a:rPr>
              <a:t>router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gateway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network lain.</a:t>
            </a:r>
          </a:p>
          <a:p>
            <a:r>
              <a:rPr lang="en-US" dirty="0"/>
              <a:t>Router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routing (</a:t>
            </a:r>
            <a:r>
              <a:rPr lang="en-US" dirty="0">
                <a:solidFill>
                  <a:srgbClr val="FF0000"/>
                </a:solidFill>
              </a:rPr>
              <a:t>route</a:t>
            </a:r>
            <a:r>
              <a:rPr lang="en-US" dirty="0"/>
              <a:t>) yang </a:t>
            </a:r>
            <a:r>
              <a:rPr lang="en-US" dirty="0" err="1"/>
              <a:t>mendefinisikan</a:t>
            </a:r>
            <a:r>
              <a:rPr lang="en-US" dirty="0"/>
              <a:t> </a:t>
            </a:r>
            <a:r>
              <a:rPr lang="en-US" dirty="0" err="1"/>
              <a:t>kemana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di forward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.</a:t>
            </a:r>
          </a:p>
          <a:p>
            <a:endParaRPr lang="id-ID" dirty="0"/>
          </a:p>
        </p:txBody>
      </p:sp>
      <p:pic>
        <p:nvPicPr>
          <p:cNvPr id="4" name="Picture 3" descr="Gateway.jpg">
            <a:extLst>
              <a:ext uri="{FF2B5EF4-FFF2-40B4-BE49-F238E27FC236}">
                <a16:creationId xmlns:a16="http://schemas.microsoft.com/office/drawing/2014/main" id="{8470CCCF-6E2A-4783-AD7E-2859525807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0347" y="2538664"/>
            <a:ext cx="4521654" cy="3126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3304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66AE9-48D8-4EF1-B680-2DFC82D03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 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40EBCB-C01B-426A-888B-8655449AA31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600201"/>
            <a:ext cx="10540947" cy="3308684"/>
          </a:xfrm>
        </p:spPr>
        <p:txBody>
          <a:bodyPr>
            <a:normAutofit/>
          </a:bodyPr>
          <a:lstStyle/>
          <a:p>
            <a:r>
              <a:rPr lang="en-US" dirty="0" err="1"/>
              <a:t>Dalam</a:t>
            </a:r>
            <a:r>
              <a:rPr lang="en-US" dirty="0"/>
              <a:t> proses routing, router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kemana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di </a:t>
            </a:r>
            <a:r>
              <a:rPr lang="en-US" dirty="0">
                <a:solidFill>
                  <a:srgbClr val="0070C0"/>
                </a:solidFill>
              </a:rPr>
              <a:t>forward</a:t>
            </a:r>
            <a:r>
              <a:rPr lang="en-US" dirty="0"/>
              <a:t> </a:t>
            </a:r>
            <a:r>
              <a:rPr lang="en-US" dirty="0" err="1"/>
              <a:t>berdasar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network </a:t>
            </a:r>
            <a:r>
              <a:rPr lang="en-US" dirty="0" err="1">
                <a:solidFill>
                  <a:srgbClr val="FF0000"/>
                </a:solidFill>
              </a:rPr>
              <a:t>tujuan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IP Header </a:t>
            </a:r>
            <a:r>
              <a:rPr lang="en-US" dirty="0" err="1"/>
              <a:t>paket</a:t>
            </a:r>
            <a:r>
              <a:rPr lang="en-US" dirty="0"/>
              <a:t>.</a:t>
            </a:r>
          </a:p>
          <a:p>
            <a:r>
              <a:rPr lang="en-US" dirty="0" err="1"/>
              <a:t>Jika</a:t>
            </a:r>
            <a:r>
              <a:rPr lang="en-US" dirty="0"/>
              <a:t> network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network yang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(</a:t>
            </a:r>
            <a:r>
              <a:rPr lang="en-US" i="1" dirty="0">
                <a:solidFill>
                  <a:srgbClr val="FF0000"/>
                </a:solidFill>
              </a:rPr>
              <a:t>directly connected</a:t>
            </a:r>
            <a:r>
              <a:rPr lang="en-US" dirty="0"/>
              <a:t>) </a:t>
            </a:r>
            <a:r>
              <a:rPr lang="en-US" dirty="0" err="1"/>
              <a:t>pada</a:t>
            </a:r>
            <a:r>
              <a:rPr lang="en-US" dirty="0"/>
              <a:t> router,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di forward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host </a:t>
            </a:r>
            <a:r>
              <a:rPr lang="en-US" dirty="0" err="1"/>
              <a:t>tujuan</a:t>
            </a:r>
            <a:r>
              <a:rPr lang="en-US" dirty="0"/>
              <a:t>.</a:t>
            </a:r>
            <a:endParaRPr lang="id-ID" dirty="0"/>
          </a:p>
        </p:txBody>
      </p:sp>
      <p:pic>
        <p:nvPicPr>
          <p:cNvPr id="4" name="Picture 3" descr="Next-Hop.jpg">
            <a:extLst>
              <a:ext uri="{FF2B5EF4-FFF2-40B4-BE49-F238E27FC236}">
                <a16:creationId xmlns:a16="http://schemas.microsoft.com/office/drawing/2014/main" id="{1E468BC3-F40A-4BDC-BCBB-B28BBE054C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3628" y="4226784"/>
            <a:ext cx="6054436" cy="2126204"/>
          </a:xfrm>
          <a:prstGeom prst="rect">
            <a:avLst/>
          </a:prstGeom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B60252B-2757-41AB-AB2E-3F05F5E815CB}"/>
              </a:ext>
            </a:extLst>
          </p:cNvPr>
          <p:cNvSpPr txBox="1">
            <a:spLocks/>
          </p:cNvSpPr>
          <p:nvPr/>
        </p:nvSpPr>
        <p:spPr>
          <a:xfrm>
            <a:off x="816863" y="4484372"/>
            <a:ext cx="4669537" cy="2181122"/>
          </a:xfrm>
          <a:prstGeom prst="rect">
            <a:avLst/>
          </a:prstGeom>
        </p:spPr>
        <p:txBody>
          <a:bodyPr vert="horz">
            <a:normAutofit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Jika</a:t>
            </a:r>
            <a:r>
              <a:rPr lang="en-US" dirty="0"/>
              <a:t> network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i="1" dirty="0"/>
              <a:t>directly connected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di forward </a:t>
            </a:r>
            <a:r>
              <a:rPr lang="en-US" dirty="0" err="1"/>
              <a:t>ke</a:t>
            </a:r>
            <a:r>
              <a:rPr lang="en-US" dirty="0"/>
              <a:t> router </a:t>
            </a:r>
            <a:r>
              <a:rPr lang="en-US" dirty="0" err="1"/>
              <a:t>selanjutnya</a:t>
            </a:r>
            <a:r>
              <a:rPr lang="en-US" dirty="0"/>
              <a:t> (</a:t>
            </a:r>
            <a:r>
              <a:rPr lang="en-US" i="1" dirty="0">
                <a:solidFill>
                  <a:srgbClr val="FF0000"/>
                </a:solidFill>
              </a:rPr>
              <a:t>next-hop router</a:t>
            </a:r>
            <a:r>
              <a:rPr lang="en-US" dirty="0"/>
              <a:t>).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710426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705DA-1FBD-4EF3-9225-125B1AE8C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Gateway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0D3D8-3600-4B4F-81DC-8A71BB85045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1070336" cy="345306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Gateway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>
                <a:solidFill>
                  <a:srgbClr val="C00000"/>
                </a:solidFill>
                <a:latin typeface="Bahnschrift SemiBold" panose="020B0502040204020203" pitchFamily="34" charset="0"/>
              </a:rPr>
              <a:t>default gateway </a:t>
            </a:r>
            <a:r>
              <a:rPr lang="en-US" dirty="0" err="1"/>
              <a:t>diperlukan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  <a:latin typeface="Bahnschrift SemiBold" panose="020B0502040204020203" pitchFamily="34" charset="0"/>
              </a:rPr>
              <a:t>mengirimkan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data </a:t>
            </a:r>
            <a:r>
              <a:rPr lang="en-US" dirty="0" err="1">
                <a:solidFill>
                  <a:srgbClr val="0070C0"/>
                </a:solidFill>
                <a:latin typeface="Bahnschrift SemiBold" panose="020B0502040204020203" pitchFamily="34" charset="0"/>
              </a:rPr>
              <a:t>keluar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Bahnschrift SemiBold" panose="020B0502040204020203" pitchFamily="34" charset="0"/>
              </a:rPr>
              <a:t>dari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network </a:t>
            </a:r>
            <a:r>
              <a:rPr lang="en-US" dirty="0" err="1">
                <a:solidFill>
                  <a:srgbClr val="0070C0"/>
                </a:solidFill>
                <a:latin typeface="Bahnschrift SemiBold" panose="020B0502040204020203" pitchFamily="34" charset="0"/>
              </a:rPr>
              <a:t>lokal</a:t>
            </a:r>
            <a:r>
              <a:rPr lang="en-US" dirty="0"/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Gateway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router yang salah </a:t>
            </a:r>
            <a:r>
              <a:rPr lang="en-US" dirty="0" err="1"/>
              <a:t>satu</a:t>
            </a:r>
            <a:r>
              <a:rPr lang="en-US" dirty="0"/>
              <a:t> interface-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network </a:t>
            </a:r>
            <a:r>
              <a:rPr lang="en-US" dirty="0" err="1"/>
              <a:t>lokal</a:t>
            </a:r>
            <a:r>
              <a:rPr lang="en-US" dirty="0"/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Gateway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network yang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IP address </a:t>
            </a:r>
            <a:r>
              <a:rPr lang="en-US" dirty="0" err="1"/>
              <a:t>mesin-mesin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network </a:t>
            </a:r>
            <a:r>
              <a:rPr lang="en-US" dirty="0" err="1"/>
              <a:t>lokal</a:t>
            </a:r>
            <a:r>
              <a:rPr lang="en-US" dirty="0"/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dirty="0" err="1"/>
              <a:t>Ketika</a:t>
            </a:r>
            <a:r>
              <a:rPr lang="en-US" dirty="0"/>
              <a:t> host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kemana</a:t>
            </a:r>
            <a:r>
              <a:rPr lang="en-US" dirty="0"/>
              <a:t> </a:t>
            </a:r>
            <a:r>
              <a:rPr lang="en-US" dirty="0" err="1"/>
              <a:t>mengirimkan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host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mengirimkannya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address </a:t>
            </a:r>
            <a:r>
              <a:rPr lang="en-US" i="1" dirty="0">
                <a:solidFill>
                  <a:srgbClr val="0070C0"/>
                </a:solidFill>
              </a:rPr>
              <a:t>default gateway</a:t>
            </a:r>
            <a:r>
              <a:rPr lang="en-US" dirty="0"/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endParaRPr lang="id-ID" dirty="0"/>
          </a:p>
        </p:txBody>
      </p:sp>
      <p:pic>
        <p:nvPicPr>
          <p:cNvPr id="4" name="Picture 3" descr="gateway2.jpg">
            <a:extLst>
              <a:ext uri="{FF2B5EF4-FFF2-40B4-BE49-F238E27FC236}">
                <a16:creationId xmlns:a16="http://schemas.microsoft.com/office/drawing/2014/main" id="{414E8D98-43E0-4106-8FD3-E349409077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21504" y="5399638"/>
            <a:ext cx="6477000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3690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CD8EA-C1DD-4972-A903-B82439AD4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6C88F8-CB9A-4491-8DAB-638373086660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id-ID" dirty="0"/>
              <a:t>Fungsi Network Layer</a:t>
            </a:r>
          </a:p>
          <a:p>
            <a:pPr lvl="0"/>
            <a:r>
              <a:rPr lang="en-US" dirty="0" err="1"/>
              <a:t>Protokol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Data</a:t>
            </a:r>
            <a:endParaRPr lang="id-ID" dirty="0"/>
          </a:p>
          <a:p>
            <a:pPr lvl="0"/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Pengalamatan</a:t>
            </a:r>
            <a:r>
              <a:rPr lang="en-US" dirty="0"/>
              <a:t> </a:t>
            </a:r>
            <a:r>
              <a:rPr lang="id-ID" dirty="0"/>
              <a:t>Logis (IP)</a:t>
            </a:r>
          </a:p>
          <a:p>
            <a:pPr lvl="0"/>
            <a:r>
              <a:rPr lang="id-ID" dirty="0"/>
              <a:t>Konsep Pemanfaatan IP</a:t>
            </a:r>
          </a:p>
          <a:p>
            <a:pPr lvl="0"/>
            <a:r>
              <a:rPr lang="en-US" dirty="0" err="1"/>
              <a:t>Konsep</a:t>
            </a:r>
            <a:r>
              <a:rPr lang="en-US" dirty="0"/>
              <a:t> routing</a:t>
            </a:r>
            <a:endParaRPr lang="id-ID" dirty="0"/>
          </a:p>
          <a:p>
            <a:pPr lvl="0"/>
            <a:r>
              <a:rPr lang="en-US" dirty="0" err="1"/>
              <a:t>Algoritma</a:t>
            </a:r>
            <a:r>
              <a:rPr lang="en-US" dirty="0"/>
              <a:t> routing</a:t>
            </a:r>
            <a:endParaRPr lang="id-ID" dirty="0"/>
          </a:p>
          <a:p>
            <a:pPr lvl="0"/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Router</a:t>
            </a:r>
            <a:endParaRPr lang="id-ID" dirty="0"/>
          </a:p>
          <a:p>
            <a:r>
              <a:rPr lang="en-US" dirty="0" err="1"/>
              <a:t>Konsep</a:t>
            </a:r>
            <a:r>
              <a:rPr lang="en-US" dirty="0"/>
              <a:t> Gateway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768516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0554F-F0B7-413E-8776-1E239278E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Gateway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C451CE-AEE9-4B75-9A36-DD1E17D96B8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759526"/>
            <a:ext cx="10871200" cy="4336473"/>
          </a:xfrm>
        </p:spPr>
        <p:txBody>
          <a:bodyPr/>
          <a:lstStyle/>
          <a:p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ipconfig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route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konfigurasi</a:t>
            </a:r>
            <a:r>
              <a:rPr lang="en-US" dirty="0"/>
              <a:t> IP address </a:t>
            </a:r>
            <a:r>
              <a:rPr lang="en-US" dirty="0" err="1"/>
              <a:t>dan</a:t>
            </a:r>
            <a:r>
              <a:rPr lang="en-US" dirty="0"/>
              <a:t> default gateway </a:t>
            </a:r>
            <a:r>
              <a:rPr lang="en-US" dirty="0" err="1"/>
              <a:t>pada</a:t>
            </a:r>
            <a:r>
              <a:rPr lang="en-US" dirty="0"/>
              <a:t> windows.</a:t>
            </a:r>
          </a:p>
          <a:p>
            <a:r>
              <a:rPr lang="en-US" dirty="0" err="1"/>
              <a:t>Pada</a:t>
            </a:r>
            <a:r>
              <a:rPr lang="en-US" dirty="0"/>
              <a:t> UNIX </a:t>
            </a:r>
            <a:r>
              <a:rPr lang="en-US" dirty="0" err="1"/>
              <a:t>atau</a:t>
            </a:r>
            <a:r>
              <a:rPr lang="en-US" dirty="0"/>
              <a:t> Linux </a:t>
            </a:r>
            <a:r>
              <a:rPr lang="en-US" dirty="0" err="1"/>
              <a:t>gunakan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ifconfig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route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netstat -</a:t>
            </a:r>
            <a:r>
              <a:rPr lang="en-US" dirty="0" err="1">
                <a:solidFill>
                  <a:srgbClr val="FF0000"/>
                </a:solidFill>
              </a:rPr>
              <a:t>nr</a:t>
            </a:r>
            <a:r>
              <a:rPr lang="en-US" dirty="0"/>
              <a:t>.</a:t>
            </a:r>
          </a:p>
          <a:p>
            <a:endParaRPr lang="id-ID" dirty="0"/>
          </a:p>
        </p:txBody>
      </p:sp>
      <p:pic>
        <p:nvPicPr>
          <p:cNvPr id="4" name="Picture 3" descr="ipconfig.jpg">
            <a:extLst>
              <a:ext uri="{FF2B5EF4-FFF2-40B4-BE49-F238E27FC236}">
                <a16:creationId xmlns:a16="http://schemas.microsoft.com/office/drawing/2014/main" id="{D2D0AB69-D839-4A81-8319-05B186B022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6273" y="3848100"/>
            <a:ext cx="7412854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4314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84F89F-1F0F-46EB-915B-B8FD84AC8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Route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57082-3D07-47DF-B2DC-9E54432DF66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err="1"/>
              <a:t>Untuk</a:t>
            </a:r>
            <a:r>
              <a:rPr lang="en-US" sz="2400" dirty="0"/>
              <a:t> mem-forward </a:t>
            </a:r>
            <a:r>
              <a:rPr lang="en-US" sz="2400" dirty="0" err="1"/>
              <a:t>paket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network </a:t>
            </a:r>
            <a:r>
              <a:rPr lang="en-US" sz="2400" dirty="0" err="1"/>
              <a:t>tujuan</a:t>
            </a:r>
            <a:r>
              <a:rPr lang="en-US" sz="2400" dirty="0"/>
              <a:t>, router </a:t>
            </a:r>
            <a:r>
              <a:rPr lang="en-US" sz="2400" dirty="0" err="1"/>
              <a:t>memerlukan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routing (</a:t>
            </a:r>
            <a:r>
              <a:rPr lang="en-US" sz="2400" dirty="0">
                <a:solidFill>
                  <a:srgbClr val="FF0000"/>
                </a:solidFill>
              </a:rPr>
              <a:t>route</a:t>
            </a:r>
            <a:r>
              <a:rPr lang="en-US" sz="2400" dirty="0"/>
              <a:t>) yang </a:t>
            </a:r>
            <a:r>
              <a:rPr lang="en-US" sz="2400" dirty="0" err="1"/>
              <a:t>bersesuaian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network yang </a:t>
            </a:r>
            <a:r>
              <a:rPr lang="en-US" sz="2400" dirty="0" err="1"/>
              <a:t>dituju</a:t>
            </a:r>
            <a:r>
              <a:rPr lang="en-US" sz="2400" dirty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i="1" dirty="0">
                <a:solidFill>
                  <a:srgbClr val="FF0000"/>
                </a:solidFill>
                <a:latin typeface="Bahnschrift SemiBold" panose="020B0502040204020203" pitchFamily="34" charset="0"/>
              </a:rPr>
              <a:t>Route</a:t>
            </a:r>
            <a:r>
              <a:rPr lang="en-US" sz="2400" i="1" dirty="0">
                <a:latin typeface="Bahnschrift SemiBold" panose="020B0502040204020203" pitchFamily="34" charset="0"/>
              </a:rPr>
              <a:t> </a:t>
            </a:r>
            <a:r>
              <a:rPr lang="en-US" sz="2400" dirty="0" err="1"/>
              <a:t>menunjukkan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</a:t>
            </a:r>
            <a:r>
              <a:rPr lang="en-US" sz="2400" i="1" dirty="0">
                <a:solidFill>
                  <a:srgbClr val="0070C0"/>
                </a:solidFill>
              </a:rPr>
              <a:t>next-hop-address</a:t>
            </a:r>
            <a:r>
              <a:rPr lang="en-US" sz="2400" dirty="0"/>
              <a:t>, </a:t>
            </a:r>
            <a:r>
              <a:rPr lang="en-US" sz="2400" dirty="0" err="1"/>
              <a:t>yakni</a:t>
            </a:r>
            <a:r>
              <a:rPr lang="en-US" sz="2400" dirty="0"/>
              <a:t> IP address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i="1" dirty="0">
                <a:solidFill>
                  <a:srgbClr val="FF0000"/>
                </a:solidFill>
              </a:rPr>
              <a:t>next-hop router </a:t>
            </a:r>
            <a:r>
              <a:rPr lang="en-US" sz="2400" dirty="0" err="1"/>
              <a:t>dimana</a:t>
            </a:r>
            <a:r>
              <a:rPr lang="en-US" sz="2400" dirty="0"/>
              <a:t> </a:t>
            </a:r>
            <a:r>
              <a:rPr lang="en-US" sz="2400" dirty="0" err="1"/>
              <a:t>paket</a:t>
            </a:r>
            <a:r>
              <a:rPr lang="en-US" sz="2400" dirty="0"/>
              <a:t> </a:t>
            </a:r>
            <a:r>
              <a:rPr lang="en-US" sz="2400" dirty="0" err="1"/>
              <a:t>harus</a:t>
            </a:r>
            <a:r>
              <a:rPr lang="en-US" sz="2400" dirty="0"/>
              <a:t> </a:t>
            </a:r>
            <a:r>
              <a:rPr lang="en-US" sz="2400" dirty="0" err="1"/>
              <a:t>diserahkan</a:t>
            </a:r>
            <a:r>
              <a:rPr lang="en-US" sz="2400" dirty="0"/>
              <a:t> agar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sampai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i="1" dirty="0">
                <a:solidFill>
                  <a:srgbClr val="0070C0"/>
                </a:solidFill>
              </a:rPr>
              <a:t>network </a:t>
            </a:r>
            <a:r>
              <a:rPr lang="en-US" sz="2400" i="1" dirty="0" err="1">
                <a:solidFill>
                  <a:srgbClr val="0070C0"/>
                </a:solidFill>
              </a:rPr>
              <a:t>tujuan</a:t>
            </a:r>
            <a:r>
              <a:rPr lang="en-US" sz="2400" dirty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err="1"/>
              <a:t>Semua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routing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disimpan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tabel</a:t>
            </a:r>
            <a:r>
              <a:rPr lang="en-US" sz="2400" dirty="0">
                <a:solidFill>
                  <a:srgbClr val="FF0000"/>
                </a:solidFill>
              </a:rPr>
              <a:t> routing</a:t>
            </a:r>
            <a:r>
              <a:rPr lang="en-US" sz="2400" dirty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Router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menambahkan</a:t>
            </a:r>
            <a:r>
              <a:rPr lang="en-US" sz="2400" dirty="0"/>
              <a:t> </a:t>
            </a:r>
            <a:r>
              <a:rPr lang="en-US" sz="2400" dirty="0" err="1"/>
              <a:t>informasi</a:t>
            </a:r>
            <a:r>
              <a:rPr lang="en-US" sz="2400" dirty="0"/>
              <a:t> route </a:t>
            </a:r>
            <a:r>
              <a:rPr lang="en-US" sz="2400" dirty="0" err="1"/>
              <a:t>tentang</a:t>
            </a:r>
            <a:r>
              <a:rPr lang="en-US" sz="2400" dirty="0"/>
              <a:t> network-network yang </a:t>
            </a:r>
            <a:r>
              <a:rPr lang="en-US" sz="2400" dirty="0" err="1"/>
              <a:t>terhubung</a:t>
            </a:r>
            <a:r>
              <a:rPr lang="en-US" sz="2400" dirty="0"/>
              <a:t> </a:t>
            </a:r>
            <a:r>
              <a:rPr lang="en-US" sz="2400" dirty="0" err="1"/>
              <a:t>langsung</a:t>
            </a:r>
            <a:r>
              <a:rPr lang="en-US" sz="2400" dirty="0"/>
              <a:t> (</a:t>
            </a:r>
            <a:r>
              <a:rPr lang="en-US" sz="2400" i="1" dirty="0">
                <a:solidFill>
                  <a:srgbClr val="0070C0"/>
                </a:solidFill>
              </a:rPr>
              <a:t>directly connected</a:t>
            </a:r>
            <a:r>
              <a:rPr lang="en-US" sz="2400" dirty="0"/>
              <a:t>) </a:t>
            </a:r>
            <a:r>
              <a:rPr lang="en-US" sz="2400" dirty="0" err="1"/>
              <a:t>meskipun</a:t>
            </a:r>
            <a:r>
              <a:rPr lang="en-US" sz="2400" dirty="0"/>
              <a:t> router </a:t>
            </a:r>
            <a:r>
              <a:rPr lang="en-US" sz="2400" dirty="0" err="1"/>
              <a:t>belum</a:t>
            </a:r>
            <a:r>
              <a:rPr lang="en-US" sz="2400" dirty="0"/>
              <a:t> </a:t>
            </a:r>
            <a:r>
              <a:rPr lang="en-US" sz="2400" dirty="0" err="1"/>
              <a:t>dikonfigurasi</a:t>
            </a:r>
            <a:r>
              <a:rPr lang="en-US" sz="2400" dirty="0"/>
              <a:t> </a:t>
            </a:r>
            <a:r>
              <a:rPr lang="en-US" sz="2400" dirty="0" err="1"/>
              <a:t>apapun</a:t>
            </a:r>
            <a:r>
              <a:rPr lang="en-US" sz="2400" dirty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 err="1"/>
              <a:t>Informasi</a:t>
            </a:r>
            <a:r>
              <a:rPr lang="en-US" sz="2400" dirty="0"/>
              <a:t> routing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tabel</a:t>
            </a:r>
            <a:r>
              <a:rPr lang="en-US" sz="2400" dirty="0"/>
              <a:t> routing </a:t>
            </a:r>
            <a:r>
              <a:rPr lang="en-US" sz="2400" dirty="0" err="1"/>
              <a:t>berisi</a:t>
            </a:r>
            <a:r>
              <a:rPr lang="en-US" sz="2400" dirty="0"/>
              <a:t> :</a:t>
            </a:r>
          </a:p>
          <a:p>
            <a:pPr marL="984250" lvl="1" indent="-53657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i="1" dirty="0"/>
              <a:t>Network </a:t>
            </a:r>
            <a:r>
              <a:rPr lang="en-US" sz="2400" i="1" dirty="0" err="1"/>
              <a:t>tujuan</a:t>
            </a:r>
            <a:endParaRPr lang="en-US" sz="2400" i="1" dirty="0"/>
          </a:p>
          <a:p>
            <a:pPr marL="984250" lvl="1" indent="-53657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i="1" dirty="0"/>
              <a:t>Next-hop address</a:t>
            </a:r>
          </a:p>
          <a:p>
            <a:pPr marL="984250" lvl="1" indent="-536575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i="1" dirty="0"/>
              <a:t>Metric</a:t>
            </a:r>
          </a:p>
        </p:txBody>
      </p:sp>
    </p:spTree>
    <p:extLst>
      <p:ext uri="{BB962C8B-B14F-4D97-AF65-F5344CB8AC3E}">
        <p14:creationId xmlns:p14="http://schemas.microsoft.com/office/powerpoint/2010/main" val="37380453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D3207-39D0-4520-8824-3BA682296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Routing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697C0-1723-432D-924C-A38374FD56E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600199"/>
            <a:ext cx="10871200" cy="5257801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route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router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disimpan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tabel</a:t>
            </a:r>
            <a:r>
              <a:rPr lang="en-US" dirty="0">
                <a:solidFill>
                  <a:srgbClr val="FF0000"/>
                </a:solidFill>
              </a:rPr>
              <a:t> routing</a:t>
            </a:r>
            <a:r>
              <a:rPr lang="en-US" dirty="0"/>
              <a:t>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err="1"/>
              <a:t>Informasi</a:t>
            </a:r>
            <a:r>
              <a:rPr lang="en-US" dirty="0"/>
              <a:t> routing network yang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(</a:t>
            </a:r>
            <a:r>
              <a:rPr lang="en-US" i="1" dirty="0">
                <a:solidFill>
                  <a:srgbClr val="0070C0"/>
                </a:solidFill>
              </a:rPr>
              <a:t>directly connected</a:t>
            </a:r>
            <a:r>
              <a:rPr lang="en-US" dirty="0"/>
              <a:t>) </a:t>
            </a:r>
            <a:r>
              <a:rPr lang="en-US" dirty="0" err="1"/>
              <a:t>otomatis</a:t>
            </a:r>
            <a:r>
              <a:rPr lang="en-US" dirty="0"/>
              <a:t> </a:t>
            </a:r>
            <a:r>
              <a:rPr lang="en-US" dirty="0" err="1"/>
              <a:t>ditambahkan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router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routing.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err="1"/>
              <a:t>Informasi</a:t>
            </a:r>
            <a:r>
              <a:rPr lang="en-US" dirty="0"/>
              <a:t> routing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tabel</a:t>
            </a:r>
            <a:r>
              <a:rPr lang="en-US" dirty="0">
                <a:solidFill>
                  <a:srgbClr val="FF0000"/>
                </a:solidFill>
              </a:rPr>
              <a:t> routing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dibangun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 2 </a:t>
            </a:r>
            <a:r>
              <a:rPr lang="en-US" dirty="0" err="1"/>
              <a:t>cara</a:t>
            </a:r>
            <a:r>
              <a:rPr lang="en-US" dirty="0"/>
              <a:t>, </a:t>
            </a:r>
            <a:r>
              <a:rPr lang="en-US" i="1" dirty="0">
                <a:solidFill>
                  <a:srgbClr val="0070C0"/>
                </a:solidFill>
              </a:rPr>
              <a:t>static routing </a:t>
            </a:r>
            <a:r>
              <a:rPr lang="en-US" dirty="0" err="1"/>
              <a:t>dan</a:t>
            </a:r>
            <a:r>
              <a:rPr lang="en-US" i="1" dirty="0">
                <a:solidFill>
                  <a:srgbClr val="0070C0"/>
                </a:solidFill>
              </a:rPr>
              <a:t> dynamic routing.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i="1" dirty="0">
                <a:solidFill>
                  <a:srgbClr val="0070C0"/>
                </a:solidFill>
                <a:latin typeface="Bahnschrift SemiBold" panose="020B0502040204020203" pitchFamily="34" charset="0"/>
              </a:rPr>
              <a:t>Static Routing</a:t>
            </a:r>
          </a:p>
          <a:p>
            <a:pPr marL="900113" lvl="1" indent="-3603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err="1"/>
              <a:t>Informasi</a:t>
            </a:r>
            <a:r>
              <a:rPr lang="en-US" dirty="0"/>
              <a:t> route </a:t>
            </a:r>
            <a:r>
              <a:rPr lang="en-US" dirty="0" err="1"/>
              <a:t>ditambahkan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manual </a:t>
            </a:r>
            <a:r>
              <a:rPr lang="en-US" dirty="0" err="1"/>
              <a:t>kedalam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routing.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i="1" dirty="0">
                <a:solidFill>
                  <a:srgbClr val="0070C0"/>
                </a:solidFill>
                <a:latin typeface="Bahnschrift SemiBold" panose="020B0502040204020203" pitchFamily="34" charset="0"/>
              </a:rPr>
              <a:t>Dynamic Routing</a:t>
            </a:r>
            <a:r>
              <a:rPr lang="en-US" dirty="0"/>
              <a:t>	</a:t>
            </a:r>
          </a:p>
          <a:p>
            <a:pPr marL="900113" lvl="1" indent="-3603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err="1"/>
              <a:t>Memanfaatkan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protokol</a:t>
            </a:r>
            <a:r>
              <a:rPr lang="en-US" dirty="0">
                <a:solidFill>
                  <a:srgbClr val="FF0000"/>
                </a:solidFill>
              </a:rPr>
              <a:t> routing</a:t>
            </a:r>
            <a:r>
              <a:rPr lang="en-US" dirty="0"/>
              <a:t>, router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bertukar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routing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lain.</a:t>
            </a:r>
          </a:p>
          <a:p>
            <a:pPr marL="900113" lvl="1" indent="-3603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Update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routing juga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disebarkan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router-router lain.</a:t>
            </a:r>
          </a:p>
          <a:p>
            <a:pPr marL="900113" lvl="1" indent="-360363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protokol</a:t>
            </a:r>
            <a:r>
              <a:rPr lang="en-US" dirty="0"/>
              <a:t> routing : RIP, EIGRP, OSPF, ISIS.</a:t>
            </a:r>
          </a:p>
        </p:txBody>
      </p:sp>
    </p:spTree>
    <p:extLst>
      <p:ext uri="{BB962C8B-B14F-4D97-AF65-F5344CB8AC3E}">
        <p14:creationId xmlns:p14="http://schemas.microsoft.com/office/powerpoint/2010/main" val="17423960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C5A177-97B2-437B-9130-A06D491D2E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Routing</a:t>
            </a:r>
            <a:endParaRPr lang="id-ID" dirty="0"/>
          </a:p>
        </p:txBody>
      </p:sp>
      <p:pic>
        <p:nvPicPr>
          <p:cNvPr id="8" name="Picture 9">
            <a:extLst>
              <a:ext uri="{FF2B5EF4-FFF2-40B4-BE49-F238E27FC236}">
                <a16:creationId xmlns:a16="http://schemas.microsoft.com/office/drawing/2014/main" id="{71DCB8DF-9BDE-4548-88D5-289ADECB74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42347" y="4736330"/>
            <a:ext cx="6096000" cy="1568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8A922C0-34F4-4E06-A284-E379A50518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42347" y="3039615"/>
            <a:ext cx="526676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ABB56C5-D926-43CC-9869-E673CFFB6720}"/>
              </a:ext>
            </a:extLst>
          </p:cNvPr>
          <p:cNvSpPr txBox="1"/>
          <p:nvPr/>
        </p:nvSpPr>
        <p:spPr>
          <a:xfrm>
            <a:off x="4856747" y="4182615"/>
            <a:ext cx="3204723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konfigurasi</a:t>
            </a:r>
            <a:r>
              <a:rPr lang="en-US" dirty="0"/>
              <a:t> </a:t>
            </a:r>
            <a:r>
              <a:rPr lang="en-US" dirty="0" err="1"/>
              <a:t>apapun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5353D41-42BE-43E9-BAC4-CA5B6BCD1982}"/>
              </a:ext>
            </a:extLst>
          </p:cNvPr>
          <p:cNvSpPr txBox="1"/>
          <p:nvPr/>
        </p:nvSpPr>
        <p:spPr>
          <a:xfrm>
            <a:off x="4628147" y="6304547"/>
            <a:ext cx="4333238" cy="369332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konfigurasi</a:t>
            </a:r>
            <a:r>
              <a:rPr lang="en-US" dirty="0"/>
              <a:t> </a:t>
            </a:r>
            <a:r>
              <a:rPr lang="en-US" dirty="0" err="1"/>
              <a:t>protokol</a:t>
            </a:r>
            <a:r>
              <a:rPr lang="en-US" dirty="0"/>
              <a:t> routing RIP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FA46C30-B13A-4D5E-A397-80A9385AA6B7}"/>
              </a:ext>
            </a:extLst>
          </p:cNvPr>
          <p:cNvSpPr/>
          <p:nvPr/>
        </p:nvSpPr>
        <p:spPr>
          <a:xfrm>
            <a:off x="3942347" y="3573015"/>
            <a:ext cx="2286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1E4D6A5-C9CB-4D68-AF72-93FDBBF3C4CF}"/>
              </a:ext>
            </a:extLst>
          </p:cNvPr>
          <p:cNvSpPr/>
          <p:nvPr/>
        </p:nvSpPr>
        <p:spPr>
          <a:xfrm>
            <a:off x="5923547" y="3573015"/>
            <a:ext cx="1752600" cy="2169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1D875BB-0E0C-4FAE-A114-290E67504327}"/>
              </a:ext>
            </a:extLst>
          </p:cNvPr>
          <p:cNvSpPr/>
          <p:nvPr/>
        </p:nvSpPr>
        <p:spPr>
          <a:xfrm>
            <a:off x="3942347" y="5313947"/>
            <a:ext cx="3048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2037CCCA-194E-49DB-962A-9E2017A01278}"/>
              </a:ext>
            </a:extLst>
          </p:cNvPr>
          <p:cNvSpPr/>
          <p:nvPr/>
        </p:nvSpPr>
        <p:spPr>
          <a:xfrm>
            <a:off x="6879511" y="5313947"/>
            <a:ext cx="10668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C8E668B-83FA-4328-B728-AAC9E8D3F7E3}"/>
              </a:ext>
            </a:extLst>
          </p:cNvPr>
          <p:cNvSpPr/>
          <p:nvPr/>
        </p:nvSpPr>
        <p:spPr>
          <a:xfrm>
            <a:off x="8971547" y="5313947"/>
            <a:ext cx="9906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AB1E89-FA8C-4766-9D29-67F53251A7A6}"/>
              </a:ext>
            </a:extLst>
          </p:cNvPr>
          <p:cNvSpPr/>
          <p:nvPr/>
        </p:nvSpPr>
        <p:spPr>
          <a:xfrm>
            <a:off x="5771147" y="5313947"/>
            <a:ext cx="6858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C88C20F-07F7-4FE1-9DFD-E9F8E243030C}"/>
              </a:ext>
            </a:extLst>
          </p:cNvPr>
          <p:cNvSpPr txBox="1"/>
          <p:nvPr/>
        </p:nvSpPr>
        <p:spPr>
          <a:xfrm>
            <a:off x="295941" y="1898529"/>
            <a:ext cx="5994024" cy="830997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400" dirty="0" err="1"/>
              <a:t>gunakan</a:t>
            </a:r>
            <a:r>
              <a:rPr lang="en-US" sz="2400" dirty="0"/>
              <a:t> </a:t>
            </a:r>
            <a:r>
              <a:rPr lang="en-US" sz="2400" dirty="0" err="1"/>
              <a:t>perintah</a:t>
            </a:r>
            <a:r>
              <a:rPr lang="en-US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show </a:t>
            </a:r>
            <a:r>
              <a:rPr lang="en-US" sz="2400" dirty="0" err="1">
                <a:solidFill>
                  <a:srgbClr val="FF0000"/>
                </a:solidFill>
              </a:rPr>
              <a:t>ip</a:t>
            </a:r>
            <a:r>
              <a:rPr lang="en-US" sz="2400" dirty="0">
                <a:solidFill>
                  <a:srgbClr val="FF0000"/>
                </a:solidFill>
              </a:rPr>
              <a:t> route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menampilkan</a:t>
            </a:r>
            <a:r>
              <a:rPr lang="en-US" sz="2400" dirty="0"/>
              <a:t> </a:t>
            </a:r>
            <a:r>
              <a:rPr lang="en-US" sz="2400" dirty="0" err="1">
                <a:solidFill>
                  <a:srgbClr val="FF0000"/>
                </a:solidFill>
              </a:rPr>
              <a:t>tabel</a:t>
            </a:r>
            <a:r>
              <a:rPr lang="en-US" sz="2400" dirty="0">
                <a:solidFill>
                  <a:srgbClr val="FF0000"/>
                </a:solidFill>
              </a:rPr>
              <a:t> routing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0DB1799-A516-4BDF-8014-DF5318D5510A}"/>
              </a:ext>
            </a:extLst>
          </p:cNvPr>
          <p:cNvSpPr/>
          <p:nvPr/>
        </p:nvSpPr>
        <p:spPr>
          <a:xfrm>
            <a:off x="7752347" y="3637547"/>
            <a:ext cx="1371600" cy="152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8A66D52-6254-4CC7-B385-B63D06FB3417}"/>
              </a:ext>
            </a:extLst>
          </p:cNvPr>
          <p:cNvSpPr/>
          <p:nvPr/>
        </p:nvSpPr>
        <p:spPr>
          <a:xfrm>
            <a:off x="3942347" y="3027947"/>
            <a:ext cx="3048000" cy="2286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8E2B251-F04E-4FB9-AAFC-4F8740BB56E2}"/>
              </a:ext>
            </a:extLst>
          </p:cNvPr>
          <p:cNvSpPr/>
          <p:nvPr/>
        </p:nvSpPr>
        <p:spPr>
          <a:xfrm>
            <a:off x="4018547" y="4704347"/>
            <a:ext cx="3124200" cy="304800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45A5EDB-AD90-4094-8165-3161EE09F4FC}"/>
              </a:ext>
            </a:extLst>
          </p:cNvPr>
          <p:cNvSpPr txBox="1"/>
          <p:nvPr/>
        </p:nvSpPr>
        <p:spPr>
          <a:xfrm>
            <a:off x="8835259" y="4399547"/>
            <a:ext cx="1584088" cy="338554"/>
          </a:xfrm>
          <a:prstGeom prst="rect">
            <a:avLst/>
          </a:prstGeom>
          <a:noFill/>
          <a:ln w="15875">
            <a:solidFill>
              <a:srgbClr val="FF000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sz="1600" dirty="0"/>
              <a:t>next-hop address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F84FA86A-96CE-454F-973E-71DE43CFCB6C}"/>
              </a:ext>
            </a:extLst>
          </p:cNvPr>
          <p:cNvCxnSpPr>
            <a:stCxn id="15" idx="3"/>
            <a:endCxn id="22" idx="1"/>
          </p:cNvCxnSpPr>
          <p:nvPr/>
        </p:nvCxnSpPr>
        <p:spPr>
          <a:xfrm flipV="1">
            <a:off x="7946311" y="4568824"/>
            <a:ext cx="888948" cy="859423"/>
          </a:xfrm>
          <a:prstGeom prst="straightConnector1">
            <a:avLst/>
          </a:prstGeom>
          <a:ln w="158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2">
            <a:extLst>
              <a:ext uri="{FF2B5EF4-FFF2-40B4-BE49-F238E27FC236}">
                <a16:creationId xmlns:a16="http://schemas.microsoft.com/office/drawing/2014/main" id="{AF98EC79-30C8-4A28-BB55-6DEFEBA4C5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6569171" y="968956"/>
            <a:ext cx="5279881" cy="16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9811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61BEB-DAC8-4B76-B37D-DFBE64EC9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 Default Route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30681-91A4-413A-AD02-30CB9318523B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err="1"/>
              <a:t>Ketika</a:t>
            </a:r>
            <a:r>
              <a:rPr lang="en-US" dirty="0"/>
              <a:t> router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routing </a:t>
            </a:r>
            <a:r>
              <a:rPr lang="en-US" dirty="0" err="1"/>
              <a:t>dari</a:t>
            </a:r>
            <a:r>
              <a:rPr lang="en-US" dirty="0"/>
              <a:t> network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router </a:t>
            </a:r>
            <a:r>
              <a:rPr lang="en-US" dirty="0" err="1"/>
              <a:t>akan</a:t>
            </a:r>
            <a:r>
              <a:rPr lang="en-US" dirty="0"/>
              <a:t> mem-forward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default route</a:t>
            </a:r>
            <a:r>
              <a:rPr lang="en-US" dirty="0"/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/>
              <a:t>Default route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equal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default gateway </a:t>
            </a:r>
            <a:r>
              <a:rPr lang="en-US" dirty="0" err="1"/>
              <a:t>pada</a:t>
            </a:r>
            <a:r>
              <a:rPr lang="en-US" dirty="0"/>
              <a:t> host.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id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02BCAD-A245-47E7-AB88-75A7794B17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72864" y="4607169"/>
            <a:ext cx="7315200" cy="2250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E911F1B1-43F9-4FF8-ADD7-9D497E49B5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72864" y="3692770"/>
            <a:ext cx="582168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D1C01E51-2F1D-424C-9996-1721D480B1F6}"/>
              </a:ext>
            </a:extLst>
          </p:cNvPr>
          <p:cNvSpPr/>
          <p:nvPr/>
        </p:nvSpPr>
        <p:spPr>
          <a:xfrm>
            <a:off x="5744464" y="3921370"/>
            <a:ext cx="45720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D33878-FF78-4601-AF30-D416CCF522E4}"/>
              </a:ext>
            </a:extLst>
          </p:cNvPr>
          <p:cNvSpPr/>
          <p:nvPr/>
        </p:nvSpPr>
        <p:spPr>
          <a:xfrm>
            <a:off x="4372864" y="4607170"/>
            <a:ext cx="63246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7419A8E-F09B-4C55-AEFD-D0349E94AB36}"/>
              </a:ext>
            </a:extLst>
          </p:cNvPr>
          <p:cNvSpPr/>
          <p:nvPr/>
        </p:nvSpPr>
        <p:spPr>
          <a:xfrm>
            <a:off x="4372864" y="6435970"/>
            <a:ext cx="40386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447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17D42-E4A5-4FCF-B53E-C29F1BB4D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Routing -&gt; Packet Processing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5EA24A-67B9-4551-AF7A-604411345B87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52578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err="1"/>
              <a:t>Setelah</a:t>
            </a:r>
            <a:r>
              <a:rPr lang="en-US" dirty="0"/>
              <a:t> router men-</a:t>
            </a:r>
            <a:r>
              <a:rPr lang="en-US" dirty="0" err="1"/>
              <a:t>dekapsulasi</a:t>
            </a:r>
            <a:r>
              <a:rPr lang="en-US" dirty="0"/>
              <a:t> frame </a:t>
            </a:r>
            <a:r>
              <a:rPr lang="en-US" dirty="0" err="1"/>
              <a:t>pada</a:t>
            </a:r>
            <a:r>
              <a:rPr lang="en-US" dirty="0"/>
              <a:t> layer 2, router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network </a:t>
            </a:r>
            <a:r>
              <a:rPr lang="en-US" dirty="0" err="1">
                <a:solidFill>
                  <a:srgbClr val="0070C0"/>
                </a:solidFill>
              </a:rPr>
              <a:t>tujuan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IP Header </a:t>
            </a:r>
            <a:r>
              <a:rPr lang="en-US" dirty="0" err="1"/>
              <a:t>paket</a:t>
            </a:r>
            <a:r>
              <a:rPr lang="en-US" dirty="0"/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network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routing</a:t>
            </a:r>
          </a:p>
          <a:p>
            <a:pPr marL="984250" lvl="1" indent="-360363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dikirimkan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next-hop address </a:t>
            </a:r>
            <a:r>
              <a:rPr lang="en-US" dirty="0"/>
              <a:t>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routing.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network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routing, </a:t>
            </a:r>
            <a:r>
              <a:rPr lang="en-US" dirty="0" err="1"/>
              <a:t>tapi</a:t>
            </a:r>
            <a:r>
              <a:rPr lang="en-US" dirty="0"/>
              <a:t> router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default route.</a:t>
            </a:r>
          </a:p>
          <a:p>
            <a:pPr marL="984250" lvl="1" indent="-360363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dikirimkan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next-hop address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default route</a:t>
            </a:r>
            <a:r>
              <a:rPr lang="en-US" dirty="0"/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network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tabel</a:t>
            </a:r>
            <a:r>
              <a:rPr lang="en-US" dirty="0"/>
              <a:t> routing </a:t>
            </a:r>
            <a:r>
              <a:rPr lang="en-US" dirty="0" err="1"/>
              <a:t>dan</a:t>
            </a:r>
            <a:r>
              <a:rPr lang="en-US" dirty="0"/>
              <a:t> router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default route.</a:t>
            </a:r>
          </a:p>
          <a:p>
            <a:pPr marL="984250" lvl="1" indent="-360363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di </a:t>
            </a:r>
            <a:r>
              <a:rPr lang="en-US" dirty="0">
                <a:solidFill>
                  <a:srgbClr val="FF0000"/>
                </a:solidFill>
              </a:rPr>
              <a:t>drop</a:t>
            </a:r>
            <a:r>
              <a:rPr lang="en-US" dirty="0"/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Router </a:t>
            </a:r>
            <a:r>
              <a:rPr lang="en-US" dirty="0" err="1"/>
              <a:t>meng-enkapsulasi</a:t>
            </a:r>
            <a:r>
              <a:rPr lang="en-US" dirty="0"/>
              <a:t> </a:t>
            </a:r>
            <a:r>
              <a:rPr lang="en-US" dirty="0" err="1"/>
              <a:t>ulang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forwarding </a:t>
            </a:r>
            <a:r>
              <a:rPr lang="en-US" dirty="0" err="1"/>
              <a:t>ke</a:t>
            </a:r>
            <a:r>
              <a:rPr lang="en-US" dirty="0"/>
              <a:t> next-hop address.</a:t>
            </a:r>
          </a:p>
        </p:txBody>
      </p:sp>
    </p:spTree>
    <p:extLst>
      <p:ext uri="{BB962C8B-B14F-4D97-AF65-F5344CB8AC3E}">
        <p14:creationId xmlns:p14="http://schemas.microsoft.com/office/powerpoint/2010/main" val="221200339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asil gambar untuk thanks blue colour">
            <a:extLst>
              <a:ext uri="{FF2B5EF4-FFF2-40B4-BE49-F238E27FC236}">
                <a16:creationId xmlns:a16="http://schemas.microsoft.com/office/drawing/2014/main" id="{FBDD7F4A-5A99-4D0B-8E08-3CA64F8B81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487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6" descr="network-layer.jpg">
            <a:extLst>
              <a:ext uri="{FF2B5EF4-FFF2-40B4-BE49-F238E27FC236}">
                <a16:creationId xmlns:a16="http://schemas.microsoft.com/office/drawing/2014/main" id="{E12CCBEF-CD06-40C0-861C-8DF50BAD11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6864" y="1395663"/>
            <a:ext cx="2514600" cy="521319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ED6E9A5-250A-4E62-B699-6F90890CF3A8}"/>
              </a:ext>
            </a:extLst>
          </p:cNvPr>
          <p:cNvSpPr txBox="1"/>
          <p:nvPr/>
        </p:nvSpPr>
        <p:spPr>
          <a:xfrm>
            <a:off x="4442937" y="1374577"/>
            <a:ext cx="6172200" cy="138499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Transport layer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device-device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penghubung</a:t>
            </a:r>
            <a:r>
              <a:rPr lang="en-US" sz="2800" dirty="0"/>
              <a:t> </a:t>
            </a:r>
            <a:r>
              <a:rPr lang="en-US" sz="2800" dirty="0" err="1"/>
              <a:t>antar</a:t>
            </a:r>
            <a:r>
              <a:rPr lang="en-US" sz="2800" dirty="0"/>
              <a:t> </a:t>
            </a:r>
            <a:r>
              <a:rPr lang="en-US" sz="2800" dirty="0" err="1"/>
              <a:t>proses</a:t>
            </a:r>
            <a:r>
              <a:rPr lang="en-US" sz="2800" dirty="0"/>
              <a:t> / </a:t>
            </a:r>
            <a:r>
              <a:rPr lang="en-US" sz="2800" dirty="0" err="1"/>
              <a:t>aplikasi</a:t>
            </a:r>
            <a:r>
              <a:rPr lang="en-US" sz="2800" dirty="0"/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37CAEDA-A284-46BA-A46B-72E544D4DEBA}"/>
              </a:ext>
            </a:extLst>
          </p:cNvPr>
          <p:cNvSpPr txBox="1"/>
          <p:nvPr/>
        </p:nvSpPr>
        <p:spPr>
          <a:xfrm>
            <a:off x="4481037" y="3293237"/>
            <a:ext cx="6096000" cy="138499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Network layer </a:t>
            </a:r>
            <a:r>
              <a:rPr lang="en-US" sz="2800" dirty="0" err="1"/>
              <a:t>digunakan</a:t>
            </a:r>
            <a:r>
              <a:rPr lang="en-US" sz="2800" dirty="0"/>
              <a:t> </a:t>
            </a:r>
            <a:r>
              <a:rPr lang="en-US" sz="2800" dirty="0" err="1"/>
              <a:t>sebagai</a:t>
            </a:r>
            <a:r>
              <a:rPr lang="en-US" sz="2800" dirty="0"/>
              <a:t> </a:t>
            </a:r>
            <a:r>
              <a:rPr lang="en-US" sz="2800" dirty="0" err="1"/>
              <a:t>penghubung</a:t>
            </a:r>
            <a:r>
              <a:rPr lang="en-US" sz="2800" dirty="0"/>
              <a:t> </a:t>
            </a:r>
            <a:r>
              <a:rPr lang="en-US" sz="2800" dirty="0" err="1"/>
              <a:t>antara</a:t>
            </a:r>
            <a:r>
              <a:rPr lang="en-US" sz="2800" dirty="0"/>
              <a:t> </a:t>
            </a:r>
            <a:r>
              <a:rPr lang="en-US" sz="2800" dirty="0" err="1"/>
              <a:t>satu</a:t>
            </a:r>
            <a:r>
              <a:rPr lang="en-US" sz="2800" dirty="0"/>
              <a:t> device </a:t>
            </a:r>
            <a:r>
              <a:rPr lang="en-US" sz="2800" dirty="0" err="1"/>
              <a:t>dengan</a:t>
            </a:r>
            <a:r>
              <a:rPr lang="en-US" sz="2800" dirty="0"/>
              <a:t> device </a:t>
            </a:r>
            <a:r>
              <a:rPr lang="en-US" sz="2800" dirty="0" err="1"/>
              <a:t>lainnya</a:t>
            </a:r>
            <a:r>
              <a:rPr lang="en-US" sz="2800" dirty="0"/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DC1719F-B8EE-4D5E-8A45-AF12D2FB9C65}"/>
              </a:ext>
            </a:extLst>
          </p:cNvPr>
          <p:cNvSpPr txBox="1"/>
          <p:nvPr/>
        </p:nvSpPr>
        <p:spPr>
          <a:xfrm>
            <a:off x="5852992" y="5129463"/>
            <a:ext cx="2286000" cy="1569660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i="1" dirty="0">
                <a:solidFill>
                  <a:srgbClr val="C00000"/>
                </a:solidFill>
              </a:rPr>
              <a:t>Addressing</a:t>
            </a:r>
          </a:p>
          <a:p>
            <a:pPr>
              <a:buFont typeface="Wingdings" pitchFamily="2" charset="2"/>
              <a:buChar char="q"/>
            </a:pPr>
            <a:r>
              <a:rPr lang="en-US" sz="2400" i="1" dirty="0">
                <a:solidFill>
                  <a:srgbClr val="C00000"/>
                </a:solidFill>
              </a:rPr>
              <a:t>Encapsulation</a:t>
            </a:r>
          </a:p>
          <a:p>
            <a:pPr>
              <a:buFont typeface="Wingdings" pitchFamily="2" charset="2"/>
              <a:buChar char="q"/>
            </a:pPr>
            <a:r>
              <a:rPr lang="en-US" sz="2400" i="1" dirty="0">
                <a:solidFill>
                  <a:srgbClr val="C00000"/>
                </a:solidFill>
              </a:rPr>
              <a:t>Routing</a:t>
            </a:r>
          </a:p>
          <a:p>
            <a:pPr>
              <a:buFont typeface="Wingdings" pitchFamily="2" charset="2"/>
              <a:buChar char="q"/>
            </a:pPr>
            <a:r>
              <a:rPr lang="en-US" sz="2400" i="1" dirty="0" err="1">
                <a:solidFill>
                  <a:srgbClr val="C00000"/>
                </a:solidFill>
              </a:rPr>
              <a:t>Decapsulation</a:t>
            </a:r>
            <a:endParaRPr lang="en-US" sz="2400" i="1" dirty="0">
              <a:solidFill>
                <a:srgbClr val="C00000"/>
              </a:solidFill>
            </a:endParaRPr>
          </a:p>
        </p:txBody>
      </p:sp>
      <p:sp>
        <p:nvSpPr>
          <p:cNvPr id="12" name="Up-Down Arrow 20">
            <a:extLst>
              <a:ext uri="{FF2B5EF4-FFF2-40B4-BE49-F238E27FC236}">
                <a16:creationId xmlns:a16="http://schemas.microsoft.com/office/drawing/2014/main" id="{55625224-9450-493F-B650-A0CA9D7FE0F5}"/>
              </a:ext>
            </a:extLst>
          </p:cNvPr>
          <p:cNvSpPr/>
          <p:nvPr/>
        </p:nvSpPr>
        <p:spPr>
          <a:xfrm>
            <a:off x="6761017" y="4678231"/>
            <a:ext cx="318655" cy="451231"/>
          </a:xfrm>
          <a:prstGeom prst="upDownArrow">
            <a:avLst>
              <a:gd name="adj1" fmla="val 4705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3D5E009C-8646-41A3-BF3A-4F04714A6B59}"/>
              </a:ext>
            </a:extLst>
          </p:cNvPr>
          <p:cNvSpPr txBox="1">
            <a:spLocks/>
          </p:cNvSpPr>
          <p:nvPr/>
        </p:nvSpPr>
        <p:spPr>
          <a:xfrm>
            <a:off x="816864" y="228600"/>
            <a:ext cx="10871200" cy="9906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Network Layer</a:t>
            </a:r>
            <a:endParaRPr lang="id-ID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1E6354B2-D9CE-45F5-A843-6B170A846AA0}"/>
              </a:ext>
            </a:extLst>
          </p:cNvPr>
          <p:cNvCxnSpPr>
            <a:stCxn id="4" idx="3"/>
          </p:cNvCxnSpPr>
          <p:nvPr/>
        </p:nvCxnSpPr>
        <p:spPr>
          <a:xfrm flipV="1">
            <a:off x="3331464" y="2382982"/>
            <a:ext cx="1111473" cy="16192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47969D3-BBD1-48E8-9BB0-19CB0DE09D2B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3369564" y="3985735"/>
            <a:ext cx="1111473" cy="692496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351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77189-820F-4A73-A3DA-A37C7F177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Layer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8EA8CE-7793-4FA4-9787-7BEB0A1706C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>
                <a:solidFill>
                  <a:srgbClr val="C00000"/>
                </a:solidFill>
                <a:latin typeface="Bahnschrift SemiBold" panose="020B0502040204020203" pitchFamily="34" charset="0"/>
              </a:rPr>
              <a:t>Addressing</a:t>
            </a:r>
          </a:p>
          <a:p>
            <a:pPr marL="803275" lvl="1" indent="-263525"/>
            <a:r>
              <a:rPr lang="en-US" dirty="0"/>
              <a:t>Network layer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mekanisme</a:t>
            </a:r>
            <a:r>
              <a:rPr lang="en-US" dirty="0"/>
              <a:t> </a:t>
            </a:r>
            <a:r>
              <a:rPr lang="en-US" dirty="0" err="1"/>
              <a:t>pengalamatan</a:t>
            </a:r>
            <a:r>
              <a:rPr lang="en-US" dirty="0"/>
              <a:t> </a:t>
            </a:r>
            <a:r>
              <a:rPr lang="en-US" dirty="0" err="1"/>
              <a:t>logik</a:t>
            </a:r>
            <a:r>
              <a:rPr lang="en-US" dirty="0"/>
              <a:t> yang </a:t>
            </a:r>
            <a:r>
              <a:rPr lang="en-US" dirty="0" err="1"/>
              <a:t>unik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device yang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kenal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  <a:latin typeface="Bahnschrift SemiBold" panose="020B0502040204020203" pitchFamily="34" charset="0"/>
              </a:rPr>
              <a:t>IPv4 address</a:t>
            </a:r>
            <a:r>
              <a:rPr lang="en-US" dirty="0"/>
              <a:t>.</a:t>
            </a:r>
          </a:p>
          <a:p>
            <a:r>
              <a:rPr lang="en-US" i="1" dirty="0">
                <a:solidFill>
                  <a:srgbClr val="C00000"/>
                </a:solidFill>
                <a:latin typeface="Bahnschrift SemiBold" panose="020B0502040204020203" pitchFamily="34" charset="0"/>
              </a:rPr>
              <a:t>Encapsulation</a:t>
            </a:r>
          </a:p>
          <a:p>
            <a:pPr marL="803275" lvl="1" indent="-273050"/>
            <a:r>
              <a:rPr lang="en-US" dirty="0" err="1"/>
              <a:t>Disisi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pengirim</a:t>
            </a:r>
            <a:r>
              <a:rPr lang="en-US" dirty="0"/>
              <a:t>, PDU layer transport (</a:t>
            </a:r>
            <a:r>
              <a:rPr lang="en-US" dirty="0" err="1">
                <a:solidFill>
                  <a:srgbClr val="FF0000"/>
                </a:solidFill>
                <a:latin typeface="Bahnschrift SemiBold" panose="020B0502040204020203" pitchFamily="34" charset="0"/>
              </a:rPr>
              <a:t>segmen</a:t>
            </a:r>
            <a:r>
              <a:rPr lang="en-US" dirty="0"/>
              <a:t>) </a:t>
            </a:r>
            <a:r>
              <a:rPr lang="en-US" dirty="0" err="1"/>
              <a:t>akan</a:t>
            </a:r>
            <a:r>
              <a:rPr lang="en-US" dirty="0"/>
              <a:t> di </a:t>
            </a:r>
            <a:r>
              <a:rPr lang="en-US" dirty="0" err="1"/>
              <a:t>enkapsulasi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header layer network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PDU layer 3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  <a:latin typeface="Bahnschrift SemiBold" panose="020B0502040204020203" pitchFamily="34" charset="0"/>
              </a:rPr>
              <a:t>packet</a:t>
            </a:r>
            <a:r>
              <a:rPr lang="en-US" dirty="0"/>
              <a:t>.</a:t>
            </a:r>
          </a:p>
          <a:p>
            <a:pPr marL="803275" lvl="1" indent="-273050"/>
            <a:r>
              <a:rPr lang="en-US" dirty="0" err="1"/>
              <a:t>Diantara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disertakan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header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  <a:latin typeface="Bahnschrift SemiBold" panose="020B0502040204020203" pitchFamily="34" charset="0"/>
              </a:rPr>
              <a:t>informasi</a:t>
            </a:r>
            <a:r>
              <a:rPr lang="en-US" dirty="0">
                <a:solidFill>
                  <a:srgbClr val="0070C0"/>
                </a:solidFill>
                <a:latin typeface="Bahnschrift SemiBold" panose="020B0502040204020203" pitchFamily="34" charset="0"/>
              </a:rPr>
              <a:t> IP address </a:t>
            </a:r>
            <a:r>
              <a:rPr lang="en-US" dirty="0" err="1"/>
              <a:t>dari</a:t>
            </a:r>
            <a:r>
              <a:rPr lang="en-US" dirty="0"/>
              <a:t> device </a:t>
            </a:r>
            <a:r>
              <a:rPr lang="en-US" dirty="0" err="1"/>
              <a:t>pengirim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.</a:t>
            </a:r>
          </a:p>
          <a:p>
            <a:r>
              <a:rPr lang="en-US" i="1" dirty="0">
                <a:solidFill>
                  <a:srgbClr val="C00000"/>
                </a:solidFill>
                <a:latin typeface="Bahnschrift SemiBold" panose="020B0502040204020203" pitchFamily="34" charset="0"/>
              </a:rPr>
              <a:t>Decapsulation</a:t>
            </a:r>
          </a:p>
          <a:p>
            <a:pPr marL="803275" lvl="1" indent="-273050"/>
            <a:r>
              <a:rPr lang="en-US" dirty="0" err="1"/>
              <a:t>Disisi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packet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di </a:t>
            </a:r>
            <a:r>
              <a:rPr lang="en-US" dirty="0" err="1"/>
              <a:t>dekapsulasi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dibaca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headernya</a:t>
            </a:r>
            <a:r>
              <a:rPr lang="en-US" dirty="0"/>
              <a:t>, </a:t>
            </a:r>
            <a:r>
              <a:rPr lang="en-US" dirty="0" err="1"/>
              <a:t>jika</a:t>
            </a:r>
            <a:r>
              <a:rPr lang="en-US" dirty="0"/>
              <a:t> IP address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IP address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packet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diserahkan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layer transport.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01146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6BD04-55AC-412D-9808-665F8ADC1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Layer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C4C6F2-157A-4448-8395-297FA4B9052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600200"/>
            <a:ext cx="10871200" cy="5041232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>
                <a:solidFill>
                  <a:srgbClr val="C00000"/>
                </a:solidFill>
                <a:latin typeface="Bahnschrift SemiBold" panose="020B0502040204020203" pitchFamily="34" charset="0"/>
              </a:rPr>
              <a:t>Routing </a:t>
            </a:r>
          </a:p>
          <a:p>
            <a:pPr lvl="1"/>
            <a:r>
              <a:rPr lang="en-US" dirty="0"/>
              <a:t>Network layer juga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memandu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jalannya</a:t>
            </a:r>
            <a:r>
              <a:rPr lang="en-US" dirty="0">
                <a:solidFill>
                  <a:srgbClr val="FF0000"/>
                </a:solidFill>
              </a:rPr>
              <a:t> packet agar </a:t>
            </a:r>
            <a:r>
              <a:rPr lang="en-US" dirty="0" err="1">
                <a:solidFill>
                  <a:srgbClr val="FF0000"/>
                </a:solidFill>
              </a:rPr>
              <a:t>sampai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mesin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tujuan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pengirim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terhubung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1 network yang </a:t>
            </a:r>
            <a:r>
              <a:rPr lang="en-US" dirty="0" err="1"/>
              <a:t>sama</a:t>
            </a:r>
            <a:r>
              <a:rPr lang="en-US" dirty="0"/>
              <a:t>,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seringkali</a:t>
            </a:r>
            <a:r>
              <a:rPr lang="en-US" dirty="0"/>
              <a:t> packet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network yang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network </a:t>
            </a:r>
            <a:r>
              <a:rPr lang="en-US" dirty="0" err="1"/>
              <a:t>tujuan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Device yang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network </a:t>
            </a:r>
            <a:r>
              <a:rPr lang="en-US" dirty="0" err="1"/>
              <a:t>dengan</a:t>
            </a:r>
            <a:r>
              <a:rPr lang="en-US" dirty="0"/>
              <a:t> network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i="1" dirty="0">
                <a:solidFill>
                  <a:srgbClr val="0070C0"/>
                </a:solidFill>
                <a:latin typeface="Bahnschrift SemiBold" panose="020B0502040204020203" pitchFamily="34" charset="0"/>
              </a:rPr>
              <a:t>router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Router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memilih</a:t>
            </a:r>
            <a:r>
              <a:rPr lang="en-US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jalur</a:t>
            </a:r>
            <a:r>
              <a:rPr lang="en-US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dan </a:t>
            </a:r>
            <a:r>
              <a:rPr lang="en-US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memandu</a:t>
            </a:r>
            <a:r>
              <a:rPr lang="en-US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arah</a:t>
            </a:r>
            <a:r>
              <a:rPr lang="en-US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jalannya</a:t>
            </a:r>
            <a:r>
              <a:rPr lang="en-US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 </a:t>
            </a:r>
            <a:r>
              <a:rPr lang="en-US" dirty="0" err="1">
                <a:solidFill>
                  <a:srgbClr val="0070C0"/>
                </a:solidFill>
                <a:latin typeface="Arial Rounded MT Bold" panose="020F0704030504030204" pitchFamily="34" charset="0"/>
              </a:rPr>
              <a:t>paket</a:t>
            </a:r>
            <a:r>
              <a:rPr lang="en-US" dirty="0">
                <a:solidFill>
                  <a:srgbClr val="0070C0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/>
              <a:t>agar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network yang </a:t>
            </a:r>
            <a:r>
              <a:rPr lang="en-US" dirty="0" err="1"/>
              <a:t>dituju</a:t>
            </a:r>
            <a:r>
              <a:rPr lang="en-US" dirty="0"/>
              <a:t>, proses </a:t>
            </a:r>
            <a:r>
              <a:rPr lang="en-US" dirty="0" err="1"/>
              <a:t>inilah</a:t>
            </a:r>
            <a:r>
              <a:rPr lang="en-US" dirty="0"/>
              <a:t> yang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  <a:latin typeface="Bahnschrift SemiBold" panose="020B0502040204020203" pitchFamily="34" charset="0"/>
              </a:rPr>
              <a:t>Routing</a:t>
            </a:r>
            <a:r>
              <a:rPr lang="en-US" dirty="0"/>
              <a:t>.</a:t>
            </a:r>
          </a:p>
          <a:p>
            <a:pPr lvl="1"/>
            <a:r>
              <a:rPr lang="en-US" dirty="0" err="1"/>
              <a:t>Setiap</a:t>
            </a:r>
            <a:r>
              <a:rPr lang="en-US" dirty="0"/>
              <a:t> router yang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dilalui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packet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perjalanannya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  <a:latin typeface="Bahnschrift SemiBold" panose="020B0502040204020203" pitchFamily="34" charset="0"/>
              </a:rPr>
              <a:t>hop</a:t>
            </a:r>
            <a:r>
              <a:rPr lang="en-US" dirty="0"/>
              <a:t>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2345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E5BF3-9DF1-47E2-8B9F-6F264B7D38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6273D6-766E-4EC6-A908-AF089C2E5AD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600199"/>
            <a:ext cx="10871200" cy="4656221"/>
          </a:xfrm>
        </p:spPr>
        <p:txBody>
          <a:bodyPr/>
          <a:lstStyle/>
          <a:p>
            <a:r>
              <a:rPr lang="en-US" dirty="0"/>
              <a:t>IP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satu-satunya</a:t>
            </a:r>
            <a:r>
              <a:rPr lang="en-US" dirty="0"/>
              <a:t> </a:t>
            </a:r>
            <a:r>
              <a:rPr lang="en-US" dirty="0" err="1"/>
              <a:t>protokol</a:t>
            </a:r>
            <a:r>
              <a:rPr lang="en-US" dirty="0"/>
              <a:t> layer 3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data user </a:t>
            </a:r>
            <a:r>
              <a:rPr lang="en-US" dirty="0" err="1"/>
              <a:t>melalui</a:t>
            </a:r>
            <a:r>
              <a:rPr lang="en-US" dirty="0"/>
              <a:t> network TCP/IP.</a:t>
            </a:r>
          </a:p>
          <a:p>
            <a:r>
              <a:rPr lang="en-US" dirty="0">
                <a:solidFill>
                  <a:srgbClr val="0070C0"/>
                </a:solidFill>
                <a:latin typeface="Arial Rounded MT Bold" panose="020F0704030504030204" pitchFamily="34" charset="0"/>
              </a:rPr>
              <a:t>IPv4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versi</a:t>
            </a:r>
            <a:r>
              <a:rPr lang="en-US" dirty="0"/>
              <a:t> IP yang paling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</a:p>
          <a:p>
            <a:r>
              <a:rPr lang="en-US" dirty="0">
                <a:solidFill>
                  <a:srgbClr val="0070C0"/>
                </a:solidFill>
                <a:latin typeface="Arial Rounded MT Bold" panose="020F0704030504030204" pitchFamily="34" charset="0"/>
              </a:rPr>
              <a:t>IPv6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dan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dipakai</a:t>
            </a:r>
            <a:r>
              <a:rPr lang="en-US" dirty="0"/>
              <a:t>.</a:t>
            </a:r>
          </a:p>
          <a:p>
            <a:r>
              <a:rPr lang="en-US" dirty="0" err="1"/>
              <a:t>Karakteristik</a:t>
            </a:r>
            <a:r>
              <a:rPr lang="en-US" dirty="0"/>
              <a:t> :</a:t>
            </a:r>
          </a:p>
          <a:p>
            <a:pPr lvl="1"/>
            <a:r>
              <a:rPr lang="en-US" i="1" dirty="0">
                <a:solidFill>
                  <a:srgbClr val="FF0000"/>
                </a:solidFill>
                <a:latin typeface="Bahnschrift SemiBold" panose="020B0502040204020203" pitchFamily="34" charset="0"/>
              </a:rPr>
              <a:t>Connectionless</a:t>
            </a:r>
            <a:r>
              <a:rPr lang="en-US" dirty="0"/>
              <a:t> –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menjalin</a:t>
            </a:r>
            <a:r>
              <a:rPr lang="en-US" dirty="0"/>
              <a:t> </a:t>
            </a:r>
            <a:r>
              <a:rPr lang="en-US" dirty="0" err="1"/>
              <a:t>koneksi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</a:t>
            </a:r>
            <a:r>
              <a:rPr lang="en-US" dirty="0" err="1"/>
              <a:t>pengiriman</a:t>
            </a:r>
            <a:r>
              <a:rPr lang="en-US" dirty="0"/>
              <a:t> data.</a:t>
            </a:r>
          </a:p>
          <a:p>
            <a:pPr lvl="1"/>
            <a:r>
              <a:rPr lang="en-US" i="1" dirty="0">
                <a:solidFill>
                  <a:srgbClr val="FF0000"/>
                </a:solidFill>
                <a:latin typeface="Bahnschrift SemiBold" panose="020B0502040204020203" pitchFamily="34" charset="0"/>
              </a:rPr>
              <a:t>Best Effort </a:t>
            </a:r>
            <a:r>
              <a:rPr lang="en-US" dirty="0"/>
              <a:t>(</a:t>
            </a:r>
            <a:r>
              <a:rPr lang="en-US" i="1" dirty="0">
                <a:solidFill>
                  <a:srgbClr val="FF0000"/>
                </a:solidFill>
              </a:rPr>
              <a:t>Unreliable</a:t>
            </a:r>
            <a:r>
              <a:rPr lang="en-US" dirty="0"/>
              <a:t>) –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fitur-fitur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data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.</a:t>
            </a:r>
          </a:p>
          <a:p>
            <a:pPr lvl="1"/>
            <a:r>
              <a:rPr lang="en-US" i="1" dirty="0">
                <a:solidFill>
                  <a:srgbClr val="FF0000"/>
                </a:solidFill>
                <a:latin typeface="Bahnschrift SemiBold" panose="020B0502040204020203" pitchFamily="34" charset="0"/>
              </a:rPr>
              <a:t>Media Independent</a:t>
            </a:r>
            <a:r>
              <a:rPr lang="en-US" dirty="0"/>
              <a:t>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30793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5859D-C616-4E4E-ACC0-189661348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i="1" dirty="0"/>
              <a:t>Connectionless </a:t>
            </a:r>
            <a:r>
              <a:rPr lang="en-US" sz="3200" dirty="0"/>
              <a:t>(</a:t>
            </a:r>
            <a:r>
              <a:rPr lang="en-US" sz="3200" dirty="0" err="1"/>
              <a:t>tanpa</a:t>
            </a:r>
            <a:r>
              <a:rPr lang="en-US" sz="3200" dirty="0"/>
              <a:t> </a:t>
            </a:r>
            <a:r>
              <a:rPr lang="en-US" sz="3200" dirty="0" err="1"/>
              <a:t>koneksi</a:t>
            </a:r>
            <a:r>
              <a:rPr lang="en-US" sz="3200" dirty="0"/>
              <a:t>)</a:t>
            </a:r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59FA93-F065-4470-B92A-D176D7BAB5E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787236"/>
            <a:ext cx="10871200" cy="4637626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halnya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mengirim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/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seseorang</a:t>
            </a:r>
            <a:r>
              <a:rPr lang="en-US" dirty="0"/>
              <a:t> </a:t>
            </a:r>
            <a:r>
              <a:rPr lang="en-US" dirty="0" err="1">
                <a:solidFill>
                  <a:srgbClr val="00B050"/>
                </a:solidFill>
              </a:rPr>
              <a:t>tanpa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ada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pemberitahuan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terlebih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dahulu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kepada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penerima</a:t>
            </a:r>
            <a:r>
              <a:rPr lang="en-US" dirty="0"/>
              <a:t>.</a:t>
            </a:r>
          </a:p>
          <a:p>
            <a:r>
              <a:rPr lang="en-US" dirty="0" err="1"/>
              <a:t>Pengirim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: </a:t>
            </a:r>
          </a:p>
          <a:p>
            <a:pPr marL="984250" lvl="1" indent="-360363"/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.</a:t>
            </a:r>
          </a:p>
          <a:p>
            <a:pPr marL="984250" lvl="1" indent="-360363"/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.</a:t>
            </a:r>
          </a:p>
          <a:p>
            <a:pPr marL="984250" lvl="1" indent="-360363"/>
            <a:r>
              <a:rPr lang="en-US" dirty="0" err="1"/>
              <a:t>Apakah</a:t>
            </a:r>
            <a:r>
              <a:rPr lang="en-US" dirty="0"/>
              <a:t> </a:t>
            </a:r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yang </a:t>
            </a:r>
            <a:r>
              <a:rPr lang="en-US" dirty="0" err="1"/>
              <a:t>dikirim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.</a:t>
            </a:r>
          </a:p>
          <a:p>
            <a:r>
              <a:rPr lang="en-US" dirty="0" err="1"/>
              <a:t>Penerima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tahu</a:t>
            </a:r>
            <a:r>
              <a:rPr lang="en-US" dirty="0"/>
              <a:t> :</a:t>
            </a:r>
          </a:p>
          <a:p>
            <a:pPr marL="984250" lvl="1" indent="-360363"/>
            <a:r>
              <a:rPr lang="en-US" dirty="0"/>
              <a:t>Akan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surat</a:t>
            </a:r>
            <a:r>
              <a:rPr lang="en-US" dirty="0"/>
              <a:t> yang </a:t>
            </a:r>
            <a:r>
              <a:rPr lang="en-US" dirty="0" err="1"/>
              <a:t>datang</a:t>
            </a:r>
            <a:r>
              <a:rPr lang="en-US" dirty="0"/>
              <a:t>.</a:t>
            </a:r>
          </a:p>
          <a:p>
            <a:pPr marL="984250" lvl="1" indent="-360363"/>
            <a:r>
              <a:rPr lang="en-US" dirty="0"/>
              <a:t>Kapan </a:t>
            </a:r>
            <a:r>
              <a:rPr lang="en-US" dirty="0" err="1"/>
              <a:t>surat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datang</a:t>
            </a:r>
            <a:r>
              <a:rPr lang="en-US" dirty="0"/>
              <a:t>.</a:t>
            </a:r>
          </a:p>
          <a:p>
            <a:r>
              <a:rPr lang="en-US" dirty="0"/>
              <a:t>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i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overhead IP </a:t>
            </a:r>
            <a:r>
              <a:rPr lang="en-US" dirty="0" err="1"/>
              <a:t>dibandingkan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fitur-fitur</a:t>
            </a:r>
            <a:r>
              <a:rPr lang="en-US" dirty="0"/>
              <a:t> </a:t>
            </a:r>
            <a:r>
              <a:rPr lang="en-US" i="1" dirty="0"/>
              <a:t>reliability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protokol</a:t>
            </a:r>
            <a:r>
              <a:rPr lang="en-US" dirty="0"/>
              <a:t> TCP</a:t>
            </a:r>
          </a:p>
        </p:txBody>
      </p:sp>
    </p:spTree>
    <p:extLst>
      <p:ext uri="{BB962C8B-B14F-4D97-AF65-F5344CB8AC3E}">
        <p14:creationId xmlns:p14="http://schemas.microsoft.com/office/powerpoint/2010/main" val="13137089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5477DA-78A1-43B0-BB30-957E5718B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i="1" dirty="0"/>
              <a:t>Best Effort</a:t>
            </a:r>
            <a:endParaRPr lang="id-ID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887C2-EDF7-4361-88E7-FC3F0BC0719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690255"/>
            <a:ext cx="10871200" cy="4939145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err="1"/>
              <a:t>Protokol</a:t>
            </a:r>
            <a:r>
              <a:rPr lang="en-US" sz="2400" dirty="0"/>
              <a:t> IP </a:t>
            </a:r>
            <a:r>
              <a:rPr lang="en-US" sz="2400" dirty="0" err="1"/>
              <a:t>bersifat</a:t>
            </a:r>
            <a:r>
              <a:rPr lang="en-US" sz="2400" dirty="0"/>
              <a:t> </a:t>
            </a:r>
            <a:r>
              <a:rPr lang="en-US" sz="2400" i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unreliable</a:t>
            </a:r>
            <a:r>
              <a:rPr lang="en-US" sz="2400" dirty="0"/>
              <a:t>, yang </a:t>
            </a:r>
            <a:r>
              <a:rPr lang="en-US" sz="2400" dirty="0" err="1"/>
              <a:t>berarti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ada</a:t>
            </a:r>
            <a:r>
              <a:rPr lang="en-US" sz="2400" dirty="0"/>
              <a:t> </a:t>
            </a:r>
            <a:r>
              <a:rPr lang="en-US" sz="2400" dirty="0" err="1"/>
              <a:t>fitur-fitur</a:t>
            </a:r>
            <a:r>
              <a:rPr lang="en-US" sz="2400" dirty="0"/>
              <a:t> yang </a:t>
            </a:r>
            <a:r>
              <a:rPr lang="en-US" sz="2400" dirty="0" err="1"/>
              <a:t>mendukung</a:t>
            </a:r>
            <a:r>
              <a:rPr lang="en-US" sz="2400" dirty="0"/>
              <a:t> reliability  </a:t>
            </a:r>
            <a:r>
              <a:rPr lang="en-US" sz="2400" dirty="0">
                <a:sym typeface="Wingdings" panose="05000000000000000000" pitchFamily="2" charset="2"/>
              </a:rPr>
              <a:t>  </a:t>
            </a:r>
            <a:r>
              <a:rPr lang="en-US" sz="2400" dirty="0" err="1">
                <a:sym typeface="Wingdings" panose="05000000000000000000" pitchFamily="2" charset="2"/>
              </a:rPr>
              <a:t>b</a:t>
            </a:r>
            <a:r>
              <a:rPr lang="en-US" sz="2400" dirty="0" err="1"/>
              <a:t>eberapa</a:t>
            </a:r>
            <a:r>
              <a:rPr lang="en-US" sz="2400" dirty="0"/>
              <a:t> </a:t>
            </a:r>
            <a:r>
              <a:rPr lang="en-US" sz="2400" dirty="0" err="1"/>
              <a:t>paket</a:t>
            </a:r>
            <a:r>
              <a:rPr lang="en-US" sz="2400" dirty="0"/>
              <a:t> </a:t>
            </a:r>
            <a:r>
              <a:rPr lang="en-US" sz="2400" dirty="0" err="1"/>
              <a:t>bisa</a:t>
            </a:r>
            <a:r>
              <a:rPr lang="en-US" sz="2400" dirty="0"/>
              <a:t> </a:t>
            </a:r>
            <a:r>
              <a:rPr lang="en-US" sz="2400" dirty="0" err="1"/>
              <a:t>saja</a:t>
            </a:r>
            <a:r>
              <a:rPr lang="en-US" sz="2400" dirty="0"/>
              <a:t> </a:t>
            </a:r>
            <a:r>
              <a:rPr lang="en-US" sz="2400" dirty="0" err="1"/>
              <a:t>hilang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perjalanan</a:t>
            </a:r>
            <a:r>
              <a:rPr lang="en-US" sz="2400" dirty="0"/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Header IP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lebih</a:t>
            </a:r>
            <a:r>
              <a:rPr lang="en-US" sz="2400" dirty="0"/>
              <a:t> </a:t>
            </a:r>
            <a:r>
              <a:rPr lang="en-US" sz="2400" dirty="0" err="1"/>
              <a:t>kecil</a:t>
            </a:r>
            <a:r>
              <a:rPr lang="en-US" sz="2400" dirty="0"/>
              <a:t>, </a:t>
            </a:r>
            <a:r>
              <a:rPr lang="en-US" sz="2400" dirty="0" err="1"/>
              <a:t>sehingga</a:t>
            </a:r>
            <a:r>
              <a:rPr lang="en-US" sz="2400" dirty="0"/>
              <a:t> </a:t>
            </a:r>
            <a:r>
              <a:rPr lang="en-US" sz="2400" i="1" dirty="0">
                <a:solidFill>
                  <a:srgbClr val="C00000"/>
                </a:solidFill>
              </a:rPr>
              <a:t>overhead</a:t>
            </a:r>
            <a:r>
              <a:rPr lang="en-US" sz="2400" dirty="0"/>
              <a:t> </a:t>
            </a:r>
            <a:r>
              <a:rPr lang="en-US" sz="2400" dirty="0" err="1"/>
              <a:t>berkurang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i="1" dirty="0">
                <a:solidFill>
                  <a:srgbClr val="C00000"/>
                </a:solidFill>
              </a:rPr>
              <a:t>delay</a:t>
            </a:r>
            <a:r>
              <a:rPr lang="en-US" sz="2400" dirty="0"/>
              <a:t> </a:t>
            </a:r>
            <a:r>
              <a:rPr lang="en-US" sz="2400" dirty="0" err="1"/>
              <a:t>pengiriman</a:t>
            </a:r>
            <a:r>
              <a:rPr lang="en-US" sz="2400" dirty="0"/>
              <a:t> </a:t>
            </a:r>
            <a:r>
              <a:rPr lang="en-US" sz="2400" dirty="0" err="1"/>
              <a:t>paket</a:t>
            </a:r>
            <a:r>
              <a:rPr lang="en-US" sz="2400" dirty="0"/>
              <a:t> </a:t>
            </a:r>
            <a:r>
              <a:rPr lang="en-US" sz="2400" dirty="0" err="1"/>
              <a:t>berkurang</a:t>
            </a:r>
            <a:r>
              <a:rPr lang="en-US" sz="2400" dirty="0"/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i="1" dirty="0">
                <a:solidFill>
                  <a:srgbClr val="FF0000"/>
                </a:solidFill>
              </a:rPr>
              <a:t>Unreliable</a:t>
            </a:r>
            <a:r>
              <a:rPr lang="en-US" sz="2400" i="1" dirty="0"/>
              <a:t> </a:t>
            </a:r>
            <a:r>
              <a:rPr lang="en-US" sz="2400" dirty="0" err="1"/>
              <a:t>disini</a:t>
            </a:r>
            <a:r>
              <a:rPr lang="en-US" sz="2400" dirty="0"/>
              <a:t> </a:t>
            </a:r>
            <a:r>
              <a:rPr lang="en-US" sz="2400" dirty="0" err="1"/>
              <a:t>bukan</a:t>
            </a:r>
            <a:r>
              <a:rPr lang="en-US" sz="2400" dirty="0"/>
              <a:t> </a:t>
            </a:r>
            <a:r>
              <a:rPr lang="en-US" sz="2400" dirty="0" err="1"/>
              <a:t>berarti</a:t>
            </a:r>
            <a:r>
              <a:rPr lang="en-US" sz="2400" dirty="0"/>
              <a:t> IP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layak</a:t>
            </a:r>
            <a:r>
              <a:rPr lang="en-US" sz="2400" dirty="0"/>
              <a:t> </a:t>
            </a:r>
            <a:r>
              <a:rPr lang="en-US" sz="2400" dirty="0" err="1"/>
              <a:t>digunakan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protokol</a:t>
            </a:r>
            <a:r>
              <a:rPr lang="en-US" sz="2400" dirty="0"/>
              <a:t> </a:t>
            </a:r>
            <a:r>
              <a:rPr lang="en-US" sz="2400" dirty="0" err="1"/>
              <a:t>komunikasi</a:t>
            </a:r>
            <a:r>
              <a:rPr lang="en-US" sz="2400" dirty="0"/>
              <a:t>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i="1" dirty="0">
                <a:solidFill>
                  <a:srgbClr val="C0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Unreliable</a:t>
            </a:r>
            <a:r>
              <a:rPr lang="en-US" sz="2400" dirty="0"/>
              <a:t> </a:t>
            </a:r>
            <a:r>
              <a:rPr lang="en-US" sz="2400" dirty="0" err="1"/>
              <a:t>maksudnya</a:t>
            </a:r>
            <a:r>
              <a:rPr lang="en-US" sz="2400" dirty="0"/>
              <a:t> IP </a:t>
            </a:r>
            <a:r>
              <a:rPr lang="en-US" sz="2400" dirty="0" err="1">
                <a:solidFill>
                  <a:srgbClr val="C0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tidak</a:t>
            </a:r>
            <a:r>
              <a:rPr lang="en-US" sz="2400" dirty="0">
                <a:solidFill>
                  <a:srgbClr val="C0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2400" dirty="0" err="1">
                <a:solidFill>
                  <a:srgbClr val="C0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dilengkapi</a:t>
            </a:r>
            <a:r>
              <a:rPr lang="en-US" sz="2400" dirty="0">
                <a:solidFill>
                  <a:srgbClr val="C0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fitur-fitur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</a:t>
            </a:r>
            <a:r>
              <a:rPr lang="en-US" sz="2400" i="1" dirty="0" err="1">
                <a:solidFill>
                  <a:srgbClr val="C0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manage</a:t>
            </a:r>
            <a:r>
              <a:rPr lang="en-US" sz="2400" dirty="0"/>
              <a:t> dan </a:t>
            </a:r>
            <a:r>
              <a:rPr lang="en-US" sz="2400" dirty="0" err="1"/>
              <a:t>me</a:t>
            </a:r>
            <a:r>
              <a:rPr lang="en-US" sz="2400" i="1" dirty="0" err="1">
                <a:solidFill>
                  <a:srgbClr val="C00000"/>
                </a:solidFill>
                <a:latin typeface="Adobe Gothic Std B" panose="020B0800000000000000" pitchFamily="34" charset="-128"/>
                <a:ea typeface="Adobe Gothic Std B" panose="020B0800000000000000" pitchFamily="34" charset="-128"/>
              </a:rPr>
              <a:t>recovery</a:t>
            </a:r>
            <a:r>
              <a:rPr lang="en-US" sz="2400" dirty="0"/>
              <a:t> </a:t>
            </a:r>
            <a:r>
              <a:rPr lang="en-US" sz="2400" dirty="0" err="1"/>
              <a:t>paket-paket</a:t>
            </a:r>
            <a:r>
              <a:rPr lang="en-US" sz="2400" dirty="0"/>
              <a:t> </a:t>
            </a:r>
            <a:r>
              <a:rPr lang="en-US" sz="2400" dirty="0" err="1"/>
              <a:t>korup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hilang</a:t>
            </a:r>
            <a:r>
              <a:rPr lang="en-US" sz="2400" dirty="0"/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Header </a:t>
            </a:r>
            <a:r>
              <a:rPr lang="en-US" sz="2400" dirty="0" err="1"/>
              <a:t>pada</a:t>
            </a:r>
            <a:r>
              <a:rPr lang="en-US" sz="2400" dirty="0"/>
              <a:t> IP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dibebani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field-field yang </a:t>
            </a:r>
            <a:r>
              <a:rPr lang="en-US" sz="2400" dirty="0" err="1"/>
              <a:t>dibutuhkan</a:t>
            </a:r>
            <a:r>
              <a:rPr lang="en-US" sz="2400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pengiriman</a:t>
            </a:r>
            <a:r>
              <a:rPr lang="en-US" sz="2400" dirty="0"/>
              <a:t> data </a:t>
            </a:r>
            <a:r>
              <a:rPr lang="en-US" sz="2400" i="1" dirty="0"/>
              <a:t>reliable</a:t>
            </a:r>
            <a:r>
              <a:rPr lang="en-US" sz="2400" dirty="0"/>
              <a:t>, </a:t>
            </a:r>
            <a:r>
              <a:rPr lang="en-US" sz="2400" dirty="0" err="1"/>
              <a:t>seperti</a:t>
            </a:r>
            <a:r>
              <a:rPr lang="en-US" sz="2400" dirty="0"/>
              <a:t> ACK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sebagainya</a:t>
            </a:r>
            <a:r>
              <a:rPr lang="en-US" sz="2400" dirty="0"/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err="1"/>
              <a:t>Tanggung</a:t>
            </a:r>
            <a:r>
              <a:rPr lang="en-US" sz="2400" dirty="0"/>
              <a:t> </a:t>
            </a:r>
            <a:r>
              <a:rPr lang="en-US" sz="2400" dirty="0" err="1"/>
              <a:t>jawab</a:t>
            </a:r>
            <a:r>
              <a:rPr lang="en-US" sz="2400" dirty="0"/>
              <a:t> </a:t>
            </a:r>
            <a:r>
              <a:rPr lang="en-US" sz="2400" dirty="0" err="1"/>
              <a:t>layanan</a:t>
            </a:r>
            <a:r>
              <a:rPr lang="en-US" sz="2400" dirty="0"/>
              <a:t> </a:t>
            </a:r>
            <a:r>
              <a:rPr lang="en-US" sz="2400" dirty="0" err="1"/>
              <a:t>fitur-fitur</a:t>
            </a:r>
            <a:r>
              <a:rPr lang="en-US" sz="2400" dirty="0"/>
              <a:t> reliability </a:t>
            </a:r>
            <a:r>
              <a:rPr lang="en-US" sz="2400" dirty="0" err="1"/>
              <a:t>diserahkan</a:t>
            </a:r>
            <a:r>
              <a:rPr lang="en-US" sz="2400" dirty="0"/>
              <a:t> </a:t>
            </a:r>
            <a:r>
              <a:rPr lang="en-US" sz="2400" dirty="0" err="1"/>
              <a:t>sepenuhnya</a:t>
            </a:r>
            <a:r>
              <a:rPr lang="en-US" sz="2400" dirty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layer lain.</a:t>
            </a:r>
          </a:p>
        </p:txBody>
      </p:sp>
    </p:spTree>
    <p:extLst>
      <p:ext uri="{BB962C8B-B14F-4D97-AF65-F5344CB8AC3E}">
        <p14:creationId xmlns:p14="http://schemas.microsoft.com/office/powerpoint/2010/main" val="2148298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0F23D-E4FB-4ECE-A320-C0D981FAB2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IP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dirty="0"/>
              <a:t> </a:t>
            </a:r>
            <a:r>
              <a:rPr lang="en-US" i="1" dirty="0"/>
              <a:t>Media Independent</a:t>
            </a:r>
            <a:endParaRPr lang="id-ID" i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FE097D-6453-48CC-9B92-69C04D332DB4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816864" y="1600199"/>
            <a:ext cx="10871200" cy="525780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Layer Network juga </a:t>
            </a:r>
            <a:r>
              <a:rPr lang="en-US" dirty="0" err="1">
                <a:solidFill>
                  <a:srgbClr val="C00000"/>
                </a:solidFill>
              </a:rPr>
              <a:t>tidak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perlu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menyesuaikan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>
                <a:solidFill>
                  <a:srgbClr val="C00000"/>
                </a:solidFill>
              </a:rPr>
              <a:t>karakteristik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dan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jenis</a:t>
            </a:r>
            <a:r>
              <a:rPr lang="en-US" dirty="0">
                <a:solidFill>
                  <a:srgbClr val="C00000"/>
                </a:solidFill>
              </a:rPr>
              <a:t> media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pengiriman</a:t>
            </a:r>
            <a:r>
              <a:rPr lang="en-US" dirty="0"/>
              <a:t> data.</a:t>
            </a:r>
          </a:p>
          <a:p>
            <a:pPr marL="1344613" lvl="1" indent="-536575">
              <a:lnSpc>
                <a:spcPct val="110000"/>
              </a:lnSpc>
              <a:spcAft>
                <a:spcPts val="600"/>
              </a:spcAft>
            </a:pPr>
            <a:r>
              <a:rPr lang="en-US" dirty="0" err="1"/>
              <a:t>Komunikasi</a:t>
            </a:r>
            <a:r>
              <a:rPr lang="en-US" dirty="0"/>
              <a:t> IP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media </a:t>
            </a:r>
            <a:r>
              <a:rPr lang="en-US" dirty="0" err="1"/>
              <a:t>spesifik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  <a:p>
            <a:pPr marL="1344613" lvl="1" indent="-536575">
              <a:lnSpc>
                <a:spcPct val="110000"/>
              </a:lnSpc>
              <a:spcAft>
                <a:spcPts val="600"/>
              </a:spcAft>
            </a:pPr>
            <a:r>
              <a:rPr lang="en-US" dirty="0" err="1"/>
              <a:t>Komunikasi</a:t>
            </a:r>
            <a:r>
              <a:rPr lang="en-US" dirty="0"/>
              <a:t> IP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sinyal</a:t>
            </a:r>
            <a:r>
              <a:rPr lang="en-US" dirty="0"/>
              <a:t> </a:t>
            </a:r>
            <a:r>
              <a:rPr lang="en-US" dirty="0" err="1"/>
              <a:t>listrik</a:t>
            </a:r>
            <a:r>
              <a:rPr lang="en-US" dirty="0"/>
              <a:t> </a:t>
            </a:r>
            <a:r>
              <a:rPr lang="en-US" dirty="0" err="1"/>
              <a:t>kabel</a:t>
            </a:r>
            <a:r>
              <a:rPr lang="en-US" dirty="0"/>
              <a:t>, </a:t>
            </a:r>
            <a:r>
              <a:rPr lang="en-US" dirty="0" err="1"/>
              <a:t>sinyal</a:t>
            </a:r>
            <a:r>
              <a:rPr lang="en-US" dirty="0"/>
              <a:t> </a:t>
            </a:r>
            <a:r>
              <a:rPr lang="en-US" dirty="0" err="1"/>
              <a:t>optik</a:t>
            </a:r>
            <a:r>
              <a:rPr lang="en-US" dirty="0"/>
              <a:t> fiber,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sinyal</a:t>
            </a:r>
            <a:r>
              <a:rPr lang="en-US" dirty="0"/>
              <a:t> radio wireless.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Ada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karakteristik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media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pertimbangan</a:t>
            </a:r>
            <a:r>
              <a:rPr lang="en-US" dirty="0"/>
              <a:t> layer network, </a:t>
            </a:r>
            <a:r>
              <a:rPr lang="en-US" dirty="0" err="1"/>
              <a:t>yakni</a:t>
            </a:r>
            <a:r>
              <a:rPr lang="en-US" dirty="0"/>
              <a:t> MTU.</a:t>
            </a:r>
          </a:p>
          <a:p>
            <a:pPr marL="1344613" lvl="1" indent="-541338">
              <a:lnSpc>
                <a:spcPct val="110000"/>
              </a:lnSpc>
              <a:spcAft>
                <a:spcPts val="600"/>
              </a:spcAft>
            </a:pPr>
            <a:r>
              <a:rPr lang="en-US" i="1" dirty="0">
                <a:solidFill>
                  <a:srgbClr val="C00000"/>
                </a:solidFill>
                <a:latin typeface="Arial Rounded MT Bold" panose="020F0704030504030204" pitchFamily="34" charset="0"/>
              </a:rPr>
              <a:t>Maximum Transmission Unit </a:t>
            </a:r>
            <a:r>
              <a:rPr lang="en-US" dirty="0"/>
              <a:t>(MTU),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byte, yang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ditangani</a:t>
            </a:r>
            <a:r>
              <a:rPr lang="en-US" dirty="0"/>
              <a:t> oleh network interface.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, router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pemecahan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menyesuaikan</a:t>
            </a:r>
            <a:r>
              <a:rPr lang="en-US" dirty="0"/>
              <a:t> </a:t>
            </a:r>
            <a:r>
              <a:rPr lang="en-US" dirty="0" err="1"/>
              <a:t>ukuran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MTU media network yang </a:t>
            </a:r>
            <a:r>
              <a:rPr lang="en-US" dirty="0" err="1"/>
              <a:t>dituju</a:t>
            </a:r>
            <a:r>
              <a:rPr lang="en-US" dirty="0"/>
              <a:t>. 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Proses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i="1" dirty="0">
                <a:solidFill>
                  <a:srgbClr val="C00000"/>
                </a:solidFill>
                <a:latin typeface="Bahnschrift SemiBold" panose="020B0502040204020203" pitchFamily="34" charset="0"/>
              </a:rPr>
              <a:t>fragmentation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54709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46B9C912-5701-4398-B00C-8ED0AC5BD5BB}" vid="{FF610808-2159-4217-B57E-A18D1FA344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</TotalTime>
  <Words>1620</Words>
  <Application>Microsoft Office PowerPoint</Application>
  <PresentationFormat>Widescreen</PresentationFormat>
  <Paragraphs>173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Adobe Gothic Std B</vt:lpstr>
      <vt:lpstr>Arial Rounded MT Bold</vt:lpstr>
      <vt:lpstr>Bahnschrift SemiBold</vt:lpstr>
      <vt:lpstr>Tw Cen MT</vt:lpstr>
      <vt:lpstr>Wingdings</vt:lpstr>
      <vt:lpstr>Wingdings 2</vt:lpstr>
      <vt:lpstr>Theme1</vt:lpstr>
      <vt:lpstr>Infranstruktur teknologi Informasi</vt:lpstr>
      <vt:lpstr>Objectives</vt:lpstr>
      <vt:lpstr>PowerPoint Presentation</vt:lpstr>
      <vt:lpstr>Network Layer</vt:lpstr>
      <vt:lpstr>Network Layer</vt:lpstr>
      <vt:lpstr>IP</vt:lpstr>
      <vt:lpstr>IP  Connectionless (tanpa koneksi)</vt:lpstr>
      <vt:lpstr>IP  Best Effort</vt:lpstr>
      <vt:lpstr>IP  Media Independent</vt:lpstr>
      <vt:lpstr>IP  Enkapsulasi</vt:lpstr>
      <vt:lpstr>IP  Header</vt:lpstr>
      <vt:lpstr>IP  Header</vt:lpstr>
      <vt:lpstr>IP  Header</vt:lpstr>
      <vt:lpstr>IP  Header</vt:lpstr>
      <vt:lpstr>Networks  Pengelompokan Device-Device</vt:lpstr>
      <vt:lpstr>Networks  Pengelompokan Device-Device</vt:lpstr>
      <vt:lpstr>Routing</vt:lpstr>
      <vt:lpstr>Routing </vt:lpstr>
      <vt:lpstr>Routing  Gateway</vt:lpstr>
      <vt:lpstr>Routing  Gateway</vt:lpstr>
      <vt:lpstr>Routing  Route</vt:lpstr>
      <vt:lpstr>Routing  Tabel Routing</vt:lpstr>
      <vt:lpstr>Routing  Tabel Routing</vt:lpstr>
      <vt:lpstr>Routing   Default Route</vt:lpstr>
      <vt:lpstr>Routing -&gt; Packet Processing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rama</dc:creator>
  <cp:lastModifiedBy>USER</cp:lastModifiedBy>
  <cp:revision>16</cp:revision>
  <dcterms:created xsi:type="dcterms:W3CDTF">2017-10-10T01:42:11Z</dcterms:created>
  <dcterms:modified xsi:type="dcterms:W3CDTF">2020-03-23T03:40:41Z</dcterms:modified>
</cp:coreProperties>
</file>