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00" autoAdjust="0"/>
    <p:restoredTop sz="94660"/>
  </p:normalViewPr>
  <p:slideViewPr>
    <p:cSldViewPr snapToGrid="0">
      <p:cViewPr>
        <p:scale>
          <a:sx n="88" d="100"/>
          <a:sy n="88" d="100"/>
        </p:scale>
        <p:origin x="320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FD82F-13B2-400E-8D3D-5EA102F47459}" type="doc">
      <dgm:prSet loTypeId="urn:microsoft.com/office/officeart/2005/8/layout/arrow2" loCatId="process" qsTypeId="urn:microsoft.com/office/officeart/2005/8/quickstyle/3d3" qsCatId="3D" csTypeId="urn:microsoft.com/office/officeart/2005/8/colors/accent2_4" csCatId="accent2" phldr="1"/>
      <dgm:spPr/>
    </dgm:pt>
    <dgm:pt modelId="{A5885815-FC96-44CC-B689-A8A0FC866A2B}">
      <dgm:prSet phldrT="[Text]"/>
      <dgm:spPr/>
      <dgm:t>
        <a:bodyPr/>
        <a:lstStyle/>
        <a:p>
          <a:endParaRPr lang="id-ID" dirty="0"/>
        </a:p>
      </dgm:t>
    </dgm:pt>
    <dgm:pt modelId="{56CB549C-50CC-45D1-91DD-2BB873033724}" type="parTrans" cxnId="{B32F60CB-2B33-4B91-AD64-B121474F9290}">
      <dgm:prSet/>
      <dgm:spPr/>
      <dgm:t>
        <a:bodyPr/>
        <a:lstStyle/>
        <a:p>
          <a:endParaRPr lang="id-ID"/>
        </a:p>
      </dgm:t>
    </dgm:pt>
    <dgm:pt modelId="{D1B8CD31-F919-4A5B-AA38-E0FC63FBC460}" type="sibTrans" cxnId="{B32F60CB-2B33-4B91-AD64-B121474F9290}">
      <dgm:prSet/>
      <dgm:spPr/>
      <dgm:t>
        <a:bodyPr/>
        <a:lstStyle/>
        <a:p>
          <a:endParaRPr lang="id-ID"/>
        </a:p>
      </dgm:t>
    </dgm:pt>
    <dgm:pt modelId="{3297DEE5-3E66-4456-9085-CB211490429C}">
      <dgm:prSet phldrT="[Text]"/>
      <dgm:spPr/>
      <dgm:t>
        <a:bodyPr/>
        <a:lstStyle/>
        <a:p>
          <a:endParaRPr lang="id-ID" dirty="0"/>
        </a:p>
      </dgm:t>
    </dgm:pt>
    <dgm:pt modelId="{E8322C6C-C79C-44AF-B313-FE2CD51C879A}" type="parTrans" cxnId="{6B30CF3B-E9BF-4836-B7AB-DE5D280B3FA7}">
      <dgm:prSet/>
      <dgm:spPr/>
      <dgm:t>
        <a:bodyPr/>
        <a:lstStyle/>
        <a:p>
          <a:endParaRPr lang="id-ID"/>
        </a:p>
      </dgm:t>
    </dgm:pt>
    <dgm:pt modelId="{91BD125B-A2F7-41AC-A1CF-F6962F974D5A}" type="sibTrans" cxnId="{6B30CF3B-E9BF-4836-B7AB-DE5D280B3FA7}">
      <dgm:prSet/>
      <dgm:spPr/>
      <dgm:t>
        <a:bodyPr/>
        <a:lstStyle/>
        <a:p>
          <a:endParaRPr lang="id-ID"/>
        </a:p>
      </dgm:t>
    </dgm:pt>
    <dgm:pt modelId="{2E79EDA5-69A1-4EAA-A8D0-984E28FFD8AF}">
      <dgm:prSet phldrT="[Text]"/>
      <dgm:spPr/>
      <dgm:t>
        <a:bodyPr/>
        <a:lstStyle/>
        <a:p>
          <a:endParaRPr lang="id-ID" dirty="0"/>
        </a:p>
      </dgm:t>
    </dgm:pt>
    <dgm:pt modelId="{28B8B2A6-3B71-45C4-B456-7E5CCAFF17E7}" type="parTrans" cxnId="{8CD54E4C-49FA-4DFF-A588-77E4709E4172}">
      <dgm:prSet/>
      <dgm:spPr/>
      <dgm:t>
        <a:bodyPr/>
        <a:lstStyle/>
        <a:p>
          <a:endParaRPr lang="id-ID"/>
        </a:p>
      </dgm:t>
    </dgm:pt>
    <dgm:pt modelId="{AB7D983B-ECD8-4D6B-855C-E71951DC2B29}" type="sibTrans" cxnId="{8CD54E4C-49FA-4DFF-A588-77E4709E4172}">
      <dgm:prSet/>
      <dgm:spPr/>
      <dgm:t>
        <a:bodyPr/>
        <a:lstStyle/>
        <a:p>
          <a:endParaRPr lang="id-ID"/>
        </a:p>
      </dgm:t>
    </dgm:pt>
    <dgm:pt modelId="{93CBA3ED-626B-4818-B410-B1764BFECB41}">
      <dgm:prSet phldrT="[Text]"/>
      <dgm:spPr/>
      <dgm:t>
        <a:bodyPr/>
        <a:lstStyle/>
        <a:p>
          <a:endParaRPr lang="id-ID" dirty="0"/>
        </a:p>
      </dgm:t>
    </dgm:pt>
    <dgm:pt modelId="{0A9DED9A-5DB7-4D83-BA89-B6A20C971E4C}" type="parTrans" cxnId="{9A1A5667-B866-469F-BD67-54F05ED66E08}">
      <dgm:prSet/>
      <dgm:spPr/>
      <dgm:t>
        <a:bodyPr/>
        <a:lstStyle/>
        <a:p>
          <a:endParaRPr lang="id-ID"/>
        </a:p>
      </dgm:t>
    </dgm:pt>
    <dgm:pt modelId="{A4C39E74-610A-4BE4-8199-FA3DDDC04C75}" type="sibTrans" cxnId="{9A1A5667-B866-469F-BD67-54F05ED66E08}">
      <dgm:prSet/>
      <dgm:spPr/>
      <dgm:t>
        <a:bodyPr/>
        <a:lstStyle/>
        <a:p>
          <a:endParaRPr lang="id-ID"/>
        </a:p>
      </dgm:t>
    </dgm:pt>
    <dgm:pt modelId="{4ABA5E23-5C55-4677-8D6A-BD164BF6AC64}">
      <dgm:prSet phldrT="[Text]"/>
      <dgm:spPr/>
      <dgm:t>
        <a:bodyPr/>
        <a:lstStyle/>
        <a:p>
          <a:endParaRPr lang="id-ID" dirty="0"/>
        </a:p>
      </dgm:t>
    </dgm:pt>
    <dgm:pt modelId="{3451F96B-972C-4FF8-973F-31A9B037AE45}" type="parTrans" cxnId="{DB93D522-FE84-4E06-98AD-C3BD1F681F47}">
      <dgm:prSet/>
      <dgm:spPr/>
      <dgm:t>
        <a:bodyPr/>
        <a:lstStyle/>
        <a:p>
          <a:endParaRPr lang="id-ID"/>
        </a:p>
      </dgm:t>
    </dgm:pt>
    <dgm:pt modelId="{0BD8416B-81CA-4A2A-A94A-8A9BCC74A435}" type="sibTrans" cxnId="{DB93D522-FE84-4E06-98AD-C3BD1F681F47}">
      <dgm:prSet/>
      <dgm:spPr/>
      <dgm:t>
        <a:bodyPr/>
        <a:lstStyle/>
        <a:p>
          <a:endParaRPr lang="id-ID"/>
        </a:p>
      </dgm:t>
    </dgm:pt>
    <dgm:pt modelId="{CAF5FD1A-FAB5-4BD4-A1B7-5985A790C52E}" type="pres">
      <dgm:prSet presAssocID="{2CBFD82F-13B2-400E-8D3D-5EA102F47459}" presName="arrowDiagram" presStyleCnt="0">
        <dgm:presLayoutVars>
          <dgm:chMax val="5"/>
          <dgm:dir/>
          <dgm:resizeHandles val="exact"/>
        </dgm:presLayoutVars>
      </dgm:prSet>
      <dgm:spPr/>
    </dgm:pt>
    <dgm:pt modelId="{619D0488-D5D5-49A8-B406-5CCFD68C0D6C}" type="pres">
      <dgm:prSet presAssocID="{2CBFD82F-13B2-400E-8D3D-5EA102F47459}" presName="arrow" presStyleLbl="bgShp" presStyleIdx="0" presStyleCnt="1" custLinFactNeighborY="-40686"/>
      <dgm:spPr/>
    </dgm:pt>
    <dgm:pt modelId="{DF13F04D-530D-4312-8A89-8044135872E6}" type="pres">
      <dgm:prSet presAssocID="{2CBFD82F-13B2-400E-8D3D-5EA102F47459}" presName="arrowDiagram5" presStyleCnt="0"/>
      <dgm:spPr/>
    </dgm:pt>
    <dgm:pt modelId="{3098A57C-9C96-4D97-9DFE-5BB6E73321E2}" type="pres">
      <dgm:prSet presAssocID="{A5885815-FC96-44CC-B689-A8A0FC866A2B}" presName="bullet5a" presStyleLbl="node1" presStyleIdx="0" presStyleCnt="5"/>
      <dgm:spPr/>
    </dgm:pt>
    <dgm:pt modelId="{4C9E4100-F806-4FBC-998F-23A75DC261E5}" type="pres">
      <dgm:prSet presAssocID="{A5885815-FC96-44CC-B689-A8A0FC866A2B}" presName="textBox5a" presStyleLbl="revTx" presStyleIdx="0" presStyleCnt="5">
        <dgm:presLayoutVars>
          <dgm:bulletEnabled val="1"/>
        </dgm:presLayoutVars>
      </dgm:prSet>
      <dgm:spPr/>
    </dgm:pt>
    <dgm:pt modelId="{7EF2080F-4330-4D10-B156-E03A656A7828}" type="pres">
      <dgm:prSet presAssocID="{93CBA3ED-626B-4818-B410-B1764BFECB41}" presName="bullet5b" presStyleLbl="node1" presStyleIdx="1" presStyleCnt="5"/>
      <dgm:spPr/>
    </dgm:pt>
    <dgm:pt modelId="{F7BF22FD-F264-409F-AD37-6DB3D1039631}" type="pres">
      <dgm:prSet presAssocID="{93CBA3ED-626B-4818-B410-B1764BFECB41}" presName="textBox5b" presStyleLbl="revTx" presStyleIdx="1" presStyleCnt="5">
        <dgm:presLayoutVars>
          <dgm:bulletEnabled val="1"/>
        </dgm:presLayoutVars>
      </dgm:prSet>
      <dgm:spPr/>
    </dgm:pt>
    <dgm:pt modelId="{AEE520DC-398A-4747-9363-71972BD75BF0}" type="pres">
      <dgm:prSet presAssocID="{3297DEE5-3E66-4456-9085-CB211490429C}" presName="bullet5c" presStyleLbl="node1" presStyleIdx="2" presStyleCnt="5"/>
      <dgm:spPr/>
    </dgm:pt>
    <dgm:pt modelId="{8C6A086D-C693-478C-9DF0-E42558ED25FB}" type="pres">
      <dgm:prSet presAssocID="{3297DEE5-3E66-4456-9085-CB211490429C}" presName="textBox5c" presStyleLbl="revTx" presStyleIdx="2" presStyleCnt="5">
        <dgm:presLayoutVars>
          <dgm:bulletEnabled val="1"/>
        </dgm:presLayoutVars>
      </dgm:prSet>
      <dgm:spPr/>
    </dgm:pt>
    <dgm:pt modelId="{C1062C0A-9172-4145-A7FB-BDE164B199A2}" type="pres">
      <dgm:prSet presAssocID="{2E79EDA5-69A1-4EAA-A8D0-984E28FFD8AF}" presName="bullet5d" presStyleLbl="node1" presStyleIdx="3" presStyleCnt="5"/>
      <dgm:spPr/>
    </dgm:pt>
    <dgm:pt modelId="{40F3283E-6D4A-4AA8-B12D-1DF9647CF33F}" type="pres">
      <dgm:prSet presAssocID="{2E79EDA5-69A1-4EAA-A8D0-984E28FFD8AF}" presName="textBox5d" presStyleLbl="revTx" presStyleIdx="3" presStyleCnt="5">
        <dgm:presLayoutVars>
          <dgm:bulletEnabled val="1"/>
        </dgm:presLayoutVars>
      </dgm:prSet>
      <dgm:spPr/>
    </dgm:pt>
    <dgm:pt modelId="{4C512DC2-6772-4443-B5EE-F1A4B2DBE912}" type="pres">
      <dgm:prSet presAssocID="{4ABA5E23-5C55-4677-8D6A-BD164BF6AC64}" presName="bullet5e" presStyleLbl="node1" presStyleIdx="4" presStyleCnt="5"/>
      <dgm:spPr/>
    </dgm:pt>
    <dgm:pt modelId="{4815952E-8AFE-41CB-B90E-F0F666878738}" type="pres">
      <dgm:prSet presAssocID="{4ABA5E23-5C55-4677-8D6A-BD164BF6AC64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DB93D522-FE84-4E06-98AD-C3BD1F681F47}" srcId="{2CBFD82F-13B2-400E-8D3D-5EA102F47459}" destId="{4ABA5E23-5C55-4677-8D6A-BD164BF6AC64}" srcOrd="4" destOrd="0" parTransId="{3451F96B-972C-4FF8-973F-31A9B037AE45}" sibTransId="{0BD8416B-81CA-4A2A-A94A-8A9BCC74A435}"/>
    <dgm:cxn modelId="{AF9FA22D-617A-4902-90BD-7C1B01878517}" type="presOf" srcId="{2CBFD82F-13B2-400E-8D3D-5EA102F47459}" destId="{CAF5FD1A-FAB5-4BD4-A1B7-5985A790C52E}" srcOrd="0" destOrd="0" presId="urn:microsoft.com/office/officeart/2005/8/layout/arrow2"/>
    <dgm:cxn modelId="{C1EDBE35-A6A6-4319-86AF-3431C8EDD375}" type="presOf" srcId="{3297DEE5-3E66-4456-9085-CB211490429C}" destId="{8C6A086D-C693-478C-9DF0-E42558ED25FB}" srcOrd="0" destOrd="0" presId="urn:microsoft.com/office/officeart/2005/8/layout/arrow2"/>
    <dgm:cxn modelId="{6B30CF3B-E9BF-4836-B7AB-DE5D280B3FA7}" srcId="{2CBFD82F-13B2-400E-8D3D-5EA102F47459}" destId="{3297DEE5-3E66-4456-9085-CB211490429C}" srcOrd="2" destOrd="0" parTransId="{E8322C6C-C79C-44AF-B313-FE2CD51C879A}" sibTransId="{91BD125B-A2F7-41AC-A1CF-F6962F974D5A}"/>
    <dgm:cxn modelId="{8CD54E4C-49FA-4DFF-A588-77E4709E4172}" srcId="{2CBFD82F-13B2-400E-8D3D-5EA102F47459}" destId="{2E79EDA5-69A1-4EAA-A8D0-984E28FFD8AF}" srcOrd="3" destOrd="0" parTransId="{28B8B2A6-3B71-45C4-B456-7E5CCAFF17E7}" sibTransId="{AB7D983B-ECD8-4D6B-855C-E71951DC2B29}"/>
    <dgm:cxn modelId="{14DDB554-4FDF-4E53-9CBE-81271C9535CC}" type="presOf" srcId="{2E79EDA5-69A1-4EAA-A8D0-984E28FFD8AF}" destId="{40F3283E-6D4A-4AA8-B12D-1DF9647CF33F}" srcOrd="0" destOrd="0" presId="urn:microsoft.com/office/officeart/2005/8/layout/arrow2"/>
    <dgm:cxn modelId="{F456C462-EE37-48C3-9260-14CA6B9A021F}" type="presOf" srcId="{93CBA3ED-626B-4818-B410-B1764BFECB41}" destId="{F7BF22FD-F264-409F-AD37-6DB3D1039631}" srcOrd="0" destOrd="0" presId="urn:microsoft.com/office/officeart/2005/8/layout/arrow2"/>
    <dgm:cxn modelId="{9A1A5667-B866-469F-BD67-54F05ED66E08}" srcId="{2CBFD82F-13B2-400E-8D3D-5EA102F47459}" destId="{93CBA3ED-626B-4818-B410-B1764BFECB41}" srcOrd="1" destOrd="0" parTransId="{0A9DED9A-5DB7-4D83-BA89-B6A20C971E4C}" sibTransId="{A4C39E74-610A-4BE4-8199-FA3DDDC04C75}"/>
    <dgm:cxn modelId="{3B77B7AB-583E-4357-A852-E34237E29C5D}" type="presOf" srcId="{4ABA5E23-5C55-4677-8D6A-BD164BF6AC64}" destId="{4815952E-8AFE-41CB-B90E-F0F666878738}" srcOrd="0" destOrd="0" presId="urn:microsoft.com/office/officeart/2005/8/layout/arrow2"/>
    <dgm:cxn modelId="{87CF69BD-13B9-4959-9A03-94E63FB51CF7}" type="presOf" srcId="{A5885815-FC96-44CC-B689-A8A0FC866A2B}" destId="{4C9E4100-F806-4FBC-998F-23A75DC261E5}" srcOrd="0" destOrd="0" presId="urn:microsoft.com/office/officeart/2005/8/layout/arrow2"/>
    <dgm:cxn modelId="{B32F60CB-2B33-4B91-AD64-B121474F9290}" srcId="{2CBFD82F-13B2-400E-8D3D-5EA102F47459}" destId="{A5885815-FC96-44CC-B689-A8A0FC866A2B}" srcOrd="0" destOrd="0" parTransId="{56CB549C-50CC-45D1-91DD-2BB873033724}" sibTransId="{D1B8CD31-F919-4A5B-AA38-E0FC63FBC460}"/>
    <dgm:cxn modelId="{2767D1FC-B933-48B6-97DF-0CBD9ECDF932}" type="presParOf" srcId="{CAF5FD1A-FAB5-4BD4-A1B7-5985A790C52E}" destId="{619D0488-D5D5-49A8-B406-5CCFD68C0D6C}" srcOrd="0" destOrd="0" presId="urn:microsoft.com/office/officeart/2005/8/layout/arrow2"/>
    <dgm:cxn modelId="{24ED093C-2FAD-4294-9132-5EFFF5DFAFBD}" type="presParOf" srcId="{CAF5FD1A-FAB5-4BD4-A1B7-5985A790C52E}" destId="{DF13F04D-530D-4312-8A89-8044135872E6}" srcOrd="1" destOrd="0" presId="urn:microsoft.com/office/officeart/2005/8/layout/arrow2"/>
    <dgm:cxn modelId="{A5E3493E-378E-4FD7-BB18-9733BDDC5D88}" type="presParOf" srcId="{DF13F04D-530D-4312-8A89-8044135872E6}" destId="{3098A57C-9C96-4D97-9DFE-5BB6E73321E2}" srcOrd="0" destOrd="0" presId="urn:microsoft.com/office/officeart/2005/8/layout/arrow2"/>
    <dgm:cxn modelId="{DAF57566-21C8-47C0-A979-37F204DFAEBE}" type="presParOf" srcId="{DF13F04D-530D-4312-8A89-8044135872E6}" destId="{4C9E4100-F806-4FBC-998F-23A75DC261E5}" srcOrd="1" destOrd="0" presId="urn:microsoft.com/office/officeart/2005/8/layout/arrow2"/>
    <dgm:cxn modelId="{46A543FF-1B8D-40E6-9F12-C1F262C06A58}" type="presParOf" srcId="{DF13F04D-530D-4312-8A89-8044135872E6}" destId="{7EF2080F-4330-4D10-B156-E03A656A7828}" srcOrd="2" destOrd="0" presId="urn:microsoft.com/office/officeart/2005/8/layout/arrow2"/>
    <dgm:cxn modelId="{E40DBC69-8625-4B48-B376-748385027F97}" type="presParOf" srcId="{DF13F04D-530D-4312-8A89-8044135872E6}" destId="{F7BF22FD-F264-409F-AD37-6DB3D1039631}" srcOrd="3" destOrd="0" presId="urn:microsoft.com/office/officeart/2005/8/layout/arrow2"/>
    <dgm:cxn modelId="{A4257F02-2376-45E6-B428-1DD33B868D5D}" type="presParOf" srcId="{DF13F04D-530D-4312-8A89-8044135872E6}" destId="{AEE520DC-398A-4747-9363-71972BD75BF0}" srcOrd="4" destOrd="0" presId="urn:microsoft.com/office/officeart/2005/8/layout/arrow2"/>
    <dgm:cxn modelId="{B7700157-9CD9-4E63-B8E2-6F4839780446}" type="presParOf" srcId="{DF13F04D-530D-4312-8A89-8044135872E6}" destId="{8C6A086D-C693-478C-9DF0-E42558ED25FB}" srcOrd="5" destOrd="0" presId="urn:microsoft.com/office/officeart/2005/8/layout/arrow2"/>
    <dgm:cxn modelId="{87744BDF-7F6A-4DD7-B9E6-BC24E46EA26F}" type="presParOf" srcId="{DF13F04D-530D-4312-8A89-8044135872E6}" destId="{C1062C0A-9172-4145-A7FB-BDE164B199A2}" srcOrd="6" destOrd="0" presId="urn:microsoft.com/office/officeart/2005/8/layout/arrow2"/>
    <dgm:cxn modelId="{DCB6E2E7-91E3-4EFB-B92E-29A92CDD6564}" type="presParOf" srcId="{DF13F04D-530D-4312-8A89-8044135872E6}" destId="{40F3283E-6D4A-4AA8-B12D-1DF9647CF33F}" srcOrd="7" destOrd="0" presId="urn:microsoft.com/office/officeart/2005/8/layout/arrow2"/>
    <dgm:cxn modelId="{B6D5DAB9-2BF8-449D-A212-AE4251204DD2}" type="presParOf" srcId="{DF13F04D-530D-4312-8A89-8044135872E6}" destId="{4C512DC2-6772-4443-B5EE-F1A4B2DBE912}" srcOrd="8" destOrd="0" presId="urn:microsoft.com/office/officeart/2005/8/layout/arrow2"/>
    <dgm:cxn modelId="{9EF045C1-2A10-4E4F-AFE4-14F5AF5478DB}" type="presParOf" srcId="{DF13F04D-530D-4312-8A89-8044135872E6}" destId="{4815952E-8AFE-41CB-B90E-F0F66687873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D0488-D5D5-49A8-B406-5CCFD68C0D6C}">
      <dsp:nvSpPr>
        <dsp:cNvPr id="0" name=""/>
        <dsp:cNvSpPr/>
      </dsp:nvSpPr>
      <dsp:spPr>
        <a:xfrm>
          <a:off x="0" y="0"/>
          <a:ext cx="8805922" cy="550370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98A57C-9C96-4D97-9DFE-5BB6E73321E2}">
      <dsp:nvSpPr>
        <dsp:cNvPr id="0" name=""/>
        <dsp:cNvSpPr/>
      </dsp:nvSpPr>
      <dsp:spPr>
        <a:xfrm>
          <a:off x="867383" y="4579201"/>
          <a:ext cx="202536" cy="202536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9E4100-F806-4FBC-998F-23A75DC261E5}">
      <dsp:nvSpPr>
        <dsp:cNvPr id="0" name=""/>
        <dsp:cNvSpPr/>
      </dsp:nvSpPr>
      <dsp:spPr>
        <a:xfrm>
          <a:off x="968651" y="4680469"/>
          <a:ext cx="1153575" cy="1309880"/>
        </a:xfrm>
        <a:prstGeom prst="rect">
          <a:avLst/>
        </a:prstGeom>
        <a:noFill/>
        <a:ln w="6350" cap="flat" cmpd="sng" algn="in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320" tIns="0" rIns="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6500" kern="1200" dirty="0"/>
        </a:p>
      </dsp:txBody>
      <dsp:txXfrm>
        <a:off x="968651" y="4680469"/>
        <a:ext cx="1153575" cy="1309880"/>
      </dsp:txXfrm>
    </dsp:sp>
    <dsp:sp modelId="{7EF2080F-4330-4D10-B156-E03A656A7828}">
      <dsp:nvSpPr>
        <dsp:cNvPr id="0" name=""/>
        <dsp:cNvSpPr/>
      </dsp:nvSpPr>
      <dsp:spPr>
        <a:xfrm>
          <a:off x="1963720" y="3525793"/>
          <a:ext cx="317013" cy="317013"/>
        </a:xfrm>
        <a:prstGeom prst="ellipse">
          <a:avLst/>
        </a:prstGeom>
        <a:solidFill>
          <a:schemeClr val="accent2">
            <a:shade val="50000"/>
            <a:hueOff val="-108967"/>
            <a:satOff val="10292"/>
            <a:lumOff val="161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BF22FD-F264-409F-AD37-6DB3D1039631}">
      <dsp:nvSpPr>
        <dsp:cNvPr id="0" name=""/>
        <dsp:cNvSpPr/>
      </dsp:nvSpPr>
      <dsp:spPr>
        <a:xfrm>
          <a:off x="2122227" y="3684299"/>
          <a:ext cx="1461783" cy="2306050"/>
        </a:xfrm>
        <a:prstGeom prst="rect">
          <a:avLst/>
        </a:prstGeom>
        <a:noFill/>
        <a:ln w="6350" cap="flat" cmpd="sng" algn="in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979" tIns="0" rIns="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6500" kern="1200" dirty="0"/>
        </a:p>
      </dsp:txBody>
      <dsp:txXfrm>
        <a:off x="2122227" y="3684299"/>
        <a:ext cx="1461783" cy="2306050"/>
      </dsp:txXfrm>
    </dsp:sp>
    <dsp:sp modelId="{AEE520DC-398A-4747-9363-71972BD75BF0}">
      <dsp:nvSpPr>
        <dsp:cNvPr id="0" name=""/>
        <dsp:cNvSpPr/>
      </dsp:nvSpPr>
      <dsp:spPr>
        <a:xfrm>
          <a:off x="3372668" y="2685928"/>
          <a:ext cx="422684" cy="422684"/>
        </a:xfrm>
        <a:prstGeom prst="ellipse">
          <a:avLst/>
        </a:prstGeom>
        <a:solidFill>
          <a:schemeClr val="accent2">
            <a:shade val="50000"/>
            <a:hueOff val="-217934"/>
            <a:satOff val="20585"/>
            <a:lumOff val="3226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6A086D-C693-478C-9DF0-E42558ED25FB}">
      <dsp:nvSpPr>
        <dsp:cNvPr id="0" name=""/>
        <dsp:cNvSpPr/>
      </dsp:nvSpPr>
      <dsp:spPr>
        <a:xfrm>
          <a:off x="3584010" y="2897270"/>
          <a:ext cx="1699542" cy="3093080"/>
        </a:xfrm>
        <a:prstGeom prst="rect">
          <a:avLst/>
        </a:prstGeom>
        <a:noFill/>
        <a:ln w="6350" cap="flat" cmpd="sng" algn="in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972" tIns="0" rIns="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6500" kern="1200" dirty="0"/>
        </a:p>
      </dsp:txBody>
      <dsp:txXfrm>
        <a:off x="3584010" y="2897270"/>
        <a:ext cx="1699542" cy="3093080"/>
      </dsp:txXfrm>
    </dsp:sp>
    <dsp:sp modelId="{C1062C0A-9172-4145-A7FB-BDE164B199A2}">
      <dsp:nvSpPr>
        <dsp:cNvPr id="0" name=""/>
        <dsp:cNvSpPr/>
      </dsp:nvSpPr>
      <dsp:spPr>
        <a:xfrm>
          <a:off x="5010569" y="2029887"/>
          <a:ext cx="545967" cy="545967"/>
        </a:xfrm>
        <a:prstGeom prst="ellipse">
          <a:avLst/>
        </a:prstGeom>
        <a:solidFill>
          <a:schemeClr val="accent2">
            <a:shade val="50000"/>
            <a:hueOff val="-217934"/>
            <a:satOff val="20585"/>
            <a:lumOff val="3226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F3283E-6D4A-4AA8-B12D-1DF9647CF33F}">
      <dsp:nvSpPr>
        <dsp:cNvPr id="0" name=""/>
        <dsp:cNvSpPr/>
      </dsp:nvSpPr>
      <dsp:spPr>
        <a:xfrm>
          <a:off x="5283553" y="2302870"/>
          <a:ext cx="1761184" cy="3687479"/>
        </a:xfrm>
        <a:prstGeom prst="rect">
          <a:avLst/>
        </a:prstGeom>
        <a:noFill/>
        <a:ln w="6350" cap="flat" cmpd="sng" algn="in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297" tIns="0" rIns="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6500" kern="1200" dirty="0"/>
        </a:p>
      </dsp:txBody>
      <dsp:txXfrm>
        <a:off x="5283553" y="2302870"/>
        <a:ext cx="1761184" cy="3687479"/>
      </dsp:txXfrm>
    </dsp:sp>
    <dsp:sp modelId="{4C512DC2-6772-4443-B5EE-F1A4B2DBE912}">
      <dsp:nvSpPr>
        <dsp:cNvPr id="0" name=""/>
        <dsp:cNvSpPr/>
      </dsp:nvSpPr>
      <dsp:spPr>
        <a:xfrm>
          <a:off x="6696903" y="1591792"/>
          <a:ext cx="695667" cy="695667"/>
        </a:xfrm>
        <a:prstGeom prst="ellipse">
          <a:avLst/>
        </a:prstGeom>
        <a:solidFill>
          <a:schemeClr val="accent2">
            <a:shade val="50000"/>
            <a:hueOff val="-108967"/>
            <a:satOff val="10292"/>
            <a:lumOff val="1613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15952E-8AFE-41CB-B90E-F0F666878738}">
      <dsp:nvSpPr>
        <dsp:cNvPr id="0" name=""/>
        <dsp:cNvSpPr/>
      </dsp:nvSpPr>
      <dsp:spPr>
        <a:xfrm>
          <a:off x="7044737" y="1939626"/>
          <a:ext cx="1761184" cy="4050724"/>
        </a:xfrm>
        <a:prstGeom prst="rect">
          <a:avLst/>
        </a:prstGeom>
        <a:noFill/>
        <a:ln w="6350" cap="flat" cmpd="sng" algn="in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620" tIns="0" rIns="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6500" kern="1200" dirty="0"/>
        </a:p>
      </dsp:txBody>
      <dsp:txXfrm>
        <a:off x="7044737" y="1939626"/>
        <a:ext cx="1761184" cy="4050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66706-25A9-4CF1-A74A-544F5399E93E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9C45A-D008-4292-A881-1577B4D07E3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575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Apabila waktu mencukupi maka BISA setelah ini ditampilkan video tentang WISUDAWAN TERBAIK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F2DD80-3652-4F73-AA22-5BED12CC5CE5}" type="slidenum">
              <a:rPr lang="en-US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33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69D81A-DC87-4F25-AACC-F9AF447FED81}" type="slidenum">
              <a:rPr lang="en-US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84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69D81A-DC87-4F25-AACC-F9AF447FED81}" type="slidenum">
              <a:rPr lang="en-US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8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B16C45-64A3-4822-ADF3-2D331A921BB7}" type="slidenum">
              <a:rPr lang="en-US"/>
              <a:pPr eaLnBrk="1" hangingPunct="1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85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A52B73-E15E-4F0C-831C-AF9951AC7832}" type="slidenum">
              <a:rPr lang="en-US"/>
              <a:pPr eaLnBrk="1" hangingPunct="1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179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DF6442-85E9-4058-B568-09F5DBB4B337}" type="slidenum">
              <a:rPr lang="en-US"/>
              <a:pPr eaLnBrk="1" hangingPunct="1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203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239C8C-4A79-4688-9B6A-CD94F872DA33}" type="slidenum">
              <a:rPr lang="en-US"/>
              <a:pPr eaLnBrk="1" hangingPunct="1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31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F6690D-AF88-4AE3-8695-DF5C68295D1F}" type="slidenum">
              <a:rPr lang="en-US"/>
              <a:pPr eaLnBrk="1" hangingPunct="1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29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D6C800-9099-430F-98E9-7CB0F6BCF03C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768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7588" cy="3430588"/>
          </a:xfrm>
          <a:ln/>
        </p:spPr>
      </p:sp>
      <p:sp>
        <p:nvSpPr>
          <p:cNvPr id="76804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80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BB7A78F9-A5D2-4AA4-98A3-98FF59633740}" type="slidenum">
              <a:rPr lang="id-ID" sz="1200">
                <a:latin typeface="Tahoma" panose="020B0604030504040204" pitchFamily="34" charset="0"/>
              </a:rPr>
              <a:pPr algn="r" eaLnBrk="1" hangingPunct="1"/>
              <a:t>20</a:t>
            </a:fld>
            <a:endParaRPr lang="id-ID" sz="12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599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Ganti gambar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F64A03-A0F0-4602-8137-9C5D03C24A28}" type="slidenum">
              <a:rPr lang="en-US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90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099C2A-8A74-4C47-9B6B-A73580E1FFFF}" type="slidenum">
              <a:rPr lang="en-US"/>
              <a:pPr eaLnBrk="1" hangingPunct="1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88428D-D3EC-4C47-90DD-1181F8C628E3}" type="slidenum">
              <a:rPr lang="en-US"/>
              <a:pPr eaLnBrk="1" hangingPunct="1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96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DA88C6-3185-40A8-8E17-B83A3CC17ACC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10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A2DA88-D02F-40C9-870C-29D4DA11938D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12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442BF6-9B15-4A4C-A8D5-160794AE145A}" type="slidenum">
              <a:rPr lang="en-US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21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ECF22E-4471-459F-8F8D-BE3503263B8D}" type="slidenum">
              <a:rPr lang="en-US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78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65F045-2266-4FA4-BD0F-5DA3A69D51A8}" type="slidenum">
              <a:rPr lang="en-US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82733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677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23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448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57800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385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049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847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729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764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40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FC12248-9FA7-4197-AEF5-F578868E489A}" type="datetimeFigureOut">
              <a:rPr lang="id-ID" smtClean="0"/>
              <a:t>27/03/23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37F1C6C-E5AD-4E91-AF2D-1728282CDB5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0941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Pengembangan karakter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1698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456364" y="0"/>
            <a:ext cx="4211637" cy="6858000"/>
          </a:xfrm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</p:pic>
      <p:sp>
        <p:nvSpPr>
          <p:cNvPr id="4" name="Right Arrow 3"/>
          <p:cNvSpPr/>
          <p:nvPr/>
        </p:nvSpPr>
        <p:spPr>
          <a:xfrm>
            <a:off x="1992314" y="0"/>
            <a:ext cx="3887787" cy="29527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92314" y="908051"/>
            <a:ext cx="3311525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 err="1">
                <a:ln w="50800"/>
                <a:latin typeface="Arial Black" pitchFamily="34" charset="0"/>
                <a:cs typeface="Arial" charset="0"/>
              </a:rPr>
              <a:t>Apa</a:t>
            </a:r>
            <a:r>
              <a:rPr lang="en-US" sz="2400" b="1" dirty="0">
                <a:ln w="50800"/>
                <a:latin typeface="Arial Black" pitchFamily="34" charset="0"/>
                <a:cs typeface="Arial" charset="0"/>
              </a:rPr>
              <a:t> yang </a:t>
            </a:r>
          </a:p>
          <a:p>
            <a:pPr algn="ctr">
              <a:defRPr/>
            </a:pPr>
            <a:r>
              <a:rPr lang="en-US" sz="2400" b="1" dirty="0" err="1">
                <a:ln w="50800"/>
                <a:latin typeface="Arial Black" pitchFamily="34" charset="0"/>
                <a:cs typeface="Arial" charset="0"/>
              </a:rPr>
              <a:t>menjadikan</a:t>
            </a:r>
            <a:r>
              <a:rPr lang="en-US" sz="2400" b="1" dirty="0">
                <a:ln w="50800"/>
                <a:latin typeface="Arial Black" pitchFamily="34" charset="0"/>
                <a:cs typeface="Arial" charset="0"/>
              </a:rPr>
              <a:t> </a:t>
            </a:r>
            <a:r>
              <a:rPr lang="id-ID" sz="2400" b="1" dirty="0">
                <a:ln w="50800"/>
                <a:latin typeface="Arial Black" pitchFamily="34" charset="0"/>
                <a:cs typeface="Arial" charset="0"/>
              </a:rPr>
              <a:t>anda</a:t>
            </a:r>
            <a:endParaRPr lang="en-US" sz="2400" b="1" dirty="0">
              <a:ln w="50800"/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r>
              <a:rPr lang="en-US" sz="2400" b="1" dirty="0">
                <a:ln w="50800"/>
                <a:latin typeface="Arial Black" pitchFamily="34" charset="0"/>
                <a:cs typeface="Arial" charset="0"/>
              </a:rPr>
              <a:t> </a:t>
            </a:r>
            <a:r>
              <a:rPr lang="id-ID" sz="2400" b="1" dirty="0">
                <a:ln w="50800"/>
                <a:latin typeface="Arial Black" pitchFamily="34" charset="0"/>
                <a:cs typeface="Arial" charset="0"/>
              </a:rPr>
              <a:t>Unggul</a:t>
            </a:r>
            <a:endParaRPr lang="en-US" sz="2400" b="1" dirty="0">
              <a:ln w="50800"/>
              <a:latin typeface="Arial Black" pitchFamily="34" charset="0"/>
              <a:cs typeface="Arial" charset="0"/>
            </a:endParaRPr>
          </a:p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3593" y="3429000"/>
            <a:ext cx="240354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50800"/>
                <a:latin typeface="Arial" charset="0"/>
                <a:cs typeface="Arial" charset="0"/>
              </a:rPr>
              <a:t>IP : 4,0</a:t>
            </a:r>
          </a:p>
        </p:txBody>
      </p:sp>
      <p:sp>
        <p:nvSpPr>
          <p:cNvPr id="8" name="Rectangle 7"/>
          <p:cNvSpPr/>
          <p:nvPr/>
        </p:nvSpPr>
        <p:spPr>
          <a:xfrm>
            <a:off x="2279576" y="4509120"/>
            <a:ext cx="288032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50800"/>
                <a:latin typeface="Arial" charset="0"/>
                <a:cs typeface="Arial" charset="0"/>
              </a:rPr>
              <a:t>CAKEP</a:t>
            </a:r>
          </a:p>
        </p:txBody>
      </p:sp>
    </p:spTree>
    <p:extLst>
      <p:ext uri="{BB962C8B-B14F-4D97-AF65-F5344CB8AC3E}">
        <p14:creationId xmlns:p14="http://schemas.microsoft.com/office/powerpoint/2010/main" val="411546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39817" y="1340768"/>
            <a:ext cx="3055645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6600" b="1" dirty="0">
                <a:ln w="50800"/>
                <a:latin typeface="Arial" charset="0"/>
                <a:cs typeface="Arial" charset="0"/>
              </a:rPr>
              <a:t>IPK 4 ?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5" y="0"/>
            <a:ext cx="109147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08168" y="188640"/>
            <a:ext cx="2880320" cy="1107996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6600" b="1" dirty="0">
                <a:ln w="50800"/>
                <a:latin typeface="Arial" charset="0"/>
                <a:cs typeface="Arial" charset="0"/>
              </a:rPr>
              <a:t>IP 4,0</a:t>
            </a:r>
          </a:p>
        </p:txBody>
      </p:sp>
    </p:spTree>
    <p:extLst>
      <p:ext uri="{BB962C8B-B14F-4D97-AF65-F5344CB8AC3E}">
        <p14:creationId xmlns:p14="http://schemas.microsoft.com/office/powerpoint/2010/main" val="234357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0"/>
            <a:ext cx="11480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25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1200" y="0"/>
            <a:ext cx="11480800" cy="6858000"/>
          </a:xfrm>
        </p:spPr>
      </p:pic>
    </p:spTree>
    <p:extLst>
      <p:ext uri="{BB962C8B-B14F-4D97-AF65-F5344CB8AC3E}">
        <p14:creationId xmlns:p14="http://schemas.microsoft.com/office/powerpoint/2010/main" val="390361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3999" y="0"/>
            <a:ext cx="10522857" cy="6858000"/>
          </a:xfrm>
        </p:spPr>
      </p:pic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8860065" y="1304925"/>
            <a:ext cx="2963863" cy="21240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chemeClr val="bg1"/>
                </a:solidFill>
              </a:rPr>
              <a:t>Waktu </a:t>
            </a:r>
            <a:r>
              <a:rPr lang="en-US" sz="4400" b="1" dirty="0" err="1">
                <a:solidFill>
                  <a:schemeClr val="bg1"/>
                </a:solidFill>
              </a:rPr>
              <a:t>kuliah</a:t>
            </a:r>
            <a:r>
              <a:rPr lang="en-US" sz="4400" b="1" dirty="0">
                <a:solidFill>
                  <a:schemeClr val="bg1"/>
                </a:solidFill>
              </a:rPr>
              <a:t>  </a:t>
            </a:r>
            <a:r>
              <a:rPr lang="id-ID" sz="4400" b="1" dirty="0" err="1">
                <a:solidFill>
                  <a:schemeClr val="bg1"/>
                </a:solidFill>
              </a:rPr>
              <a:t>Cumlaude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62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1079" y="1988841"/>
            <a:ext cx="5917004" cy="221599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13800" b="1" dirty="0" err="1">
                <a:ln w="50800"/>
                <a:latin typeface="Baloo Bhaijaan" panose="03080902040302020200" pitchFamily="66" charset="-78"/>
                <a:cs typeface="Baloo Bhaijaan" panose="03080902040302020200" pitchFamily="66" charset="-78"/>
              </a:rPr>
              <a:t>Jadi</a:t>
            </a:r>
            <a:r>
              <a:rPr lang="en-US" sz="13800" b="1" dirty="0">
                <a:ln w="50800"/>
                <a:latin typeface="Baloo Bhaijaan" panose="03080902040302020200" pitchFamily="66" charset="-78"/>
                <a:cs typeface="Baloo Bhaijaan" panose="03080902040302020200" pitchFamily="66" charset="-78"/>
              </a:rPr>
              <a:t> …?</a:t>
            </a:r>
          </a:p>
        </p:txBody>
      </p:sp>
    </p:spTree>
    <p:extLst>
      <p:ext uri="{BB962C8B-B14F-4D97-AF65-F5344CB8AC3E}">
        <p14:creationId xmlns:p14="http://schemas.microsoft.com/office/powerpoint/2010/main" val="868086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52625" y="214314"/>
            <a:ext cx="8229600" cy="1857375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dirty="0"/>
              <a:t> </a:t>
            </a:r>
            <a:br>
              <a:rPr lang="en-US" sz="3600" dirty="0"/>
            </a:br>
            <a:r>
              <a:rPr lang="id-ID" sz="3600" b="1" dirty="0">
                <a:solidFill>
                  <a:schemeClr val="tx1"/>
                </a:solidFill>
                <a:latin typeface="Maiandra GD" pitchFamily="34" charset="0"/>
              </a:rPr>
              <a:t>KARAKTER ADALAH KEUTAMAAN</a:t>
            </a:r>
            <a:br>
              <a:rPr lang="id-ID" sz="3600" b="1" dirty="0">
                <a:solidFill>
                  <a:schemeClr val="tx1"/>
                </a:solidFill>
                <a:latin typeface="Maiandra GD" pitchFamily="34" charset="0"/>
              </a:rPr>
            </a:br>
            <a:r>
              <a:rPr lang="id-ID" sz="3600" b="1" dirty="0">
                <a:solidFill>
                  <a:schemeClr val="tx1"/>
                </a:solidFill>
                <a:latin typeface="Maiandra GD" pitchFamily="34" charset="0"/>
              </a:rPr>
              <a:t>(11 KARAKTER KONSERVASI)</a:t>
            </a:r>
            <a:br>
              <a:rPr lang="en-US" sz="3600" dirty="0"/>
            </a:b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1952625" y="2214563"/>
            <a:ext cx="4038600" cy="3802062"/>
          </a:xfrm>
          <a:solidFill>
            <a:srgbClr val="FF0000"/>
          </a:solidFill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dirty="0" err="1"/>
              <a:t>Religius</a:t>
            </a:r>
            <a:endParaRPr lang="en-US" dirty="0"/>
          </a:p>
          <a:p>
            <a:pPr>
              <a:spcBef>
                <a:spcPct val="0"/>
              </a:spcBef>
              <a:defRPr/>
            </a:pPr>
            <a:r>
              <a:rPr lang="en-US" dirty="0" err="1"/>
              <a:t>Jujur</a:t>
            </a:r>
            <a:endParaRPr lang="en-US" dirty="0"/>
          </a:p>
          <a:p>
            <a:pPr>
              <a:spcBef>
                <a:spcPct val="0"/>
              </a:spcBef>
              <a:defRPr/>
            </a:pPr>
            <a:r>
              <a:rPr lang="en-US" dirty="0" err="1"/>
              <a:t>Cerdas</a:t>
            </a:r>
            <a:r>
              <a:rPr lang="en-US" dirty="0"/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dirty="0" err="1"/>
              <a:t>Adil</a:t>
            </a:r>
            <a:endParaRPr lang="en-US" dirty="0"/>
          </a:p>
          <a:p>
            <a:pPr>
              <a:spcBef>
                <a:spcPct val="0"/>
              </a:spcBef>
              <a:defRPr/>
            </a:pP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en-US" dirty="0"/>
          </a:p>
          <a:p>
            <a:pPr>
              <a:spcBef>
                <a:spcPct val="0"/>
              </a:spcBef>
              <a:defRPr/>
            </a:pPr>
            <a:r>
              <a:rPr lang="en-US" dirty="0" err="1"/>
              <a:t>Peduli</a:t>
            </a: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2214563"/>
            <a:ext cx="4038600" cy="3802062"/>
          </a:xfrm>
          <a:solidFill>
            <a:srgbClr val="0070C0"/>
          </a:solidFill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dirty="0" err="1"/>
              <a:t>Toleransi</a:t>
            </a:r>
            <a:r>
              <a:rPr lang="en-US" dirty="0"/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dirty="0" err="1"/>
              <a:t>Demokratis</a:t>
            </a:r>
            <a:r>
              <a:rPr lang="en-US" dirty="0"/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 </a:t>
            </a:r>
          </a:p>
          <a:p>
            <a:pPr>
              <a:spcBef>
                <a:spcPct val="0"/>
              </a:spcBef>
              <a:defRPr/>
            </a:pPr>
            <a:r>
              <a:rPr lang="en-US" dirty="0" err="1"/>
              <a:t>Tangguh</a:t>
            </a:r>
            <a:r>
              <a:rPr lang="en-US" dirty="0"/>
              <a:t> </a:t>
            </a:r>
          </a:p>
          <a:p>
            <a:pPr>
              <a:spcBef>
                <a:spcPct val="0"/>
              </a:spcBef>
              <a:defRPr/>
            </a:pPr>
            <a:r>
              <a:rPr lang="en-US" dirty="0" err="1"/>
              <a:t>Santun</a:t>
            </a:r>
            <a:r>
              <a:rPr lang="en-US" dirty="0"/>
              <a:t>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381251" y="5357814"/>
            <a:ext cx="3643313" cy="1214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dirty="0"/>
              <a:t>Karakter yang dimiliki mahasiswa Udinus</a:t>
            </a:r>
          </a:p>
        </p:txBody>
      </p:sp>
    </p:spTree>
    <p:extLst>
      <p:ext uri="{BB962C8B-B14F-4D97-AF65-F5344CB8AC3E}">
        <p14:creationId xmlns:p14="http://schemas.microsoft.com/office/powerpoint/2010/main" val="183490127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 rot="16200000">
            <a:off x="4521200" y="101600"/>
            <a:ext cx="3225800" cy="5105400"/>
          </a:xfrm>
          <a:prstGeom prst="triangl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1" name="TextBox 7"/>
          <p:cNvSpPr txBox="1">
            <a:spLocks noChangeArrowheads="1"/>
          </p:cNvSpPr>
          <p:nvPr/>
        </p:nvSpPr>
        <p:spPr bwMode="auto">
          <a:xfrm>
            <a:off x="4572000" y="2481264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</a:rPr>
              <a:t>JATI DIRI</a:t>
            </a:r>
          </a:p>
        </p:txBody>
      </p:sp>
      <p:sp>
        <p:nvSpPr>
          <p:cNvPr id="32772" name="TextBox 8"/>
          <p:cNvSpPr txBox="1">
            <a:spLocks noChangeArrowheads="1"/>
          </p:cNvSpPr>
          <p:nvPr/>
        </p:nvSpPr>
        <p:spPr bwMode="auto">
          <a:xfrm>
            <a:off x="4419601" y="646424"/>
            <a:ext cx="121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bg1"/>
                </a:solidFill>
              </a:rPr>
              <a:t>JATI DIRI</a:t>
            </a:r>
          </a:p>
        </p:txBody>
      </p:sp>
      <p:sp>
        <p:nvSpPr>
          <p:cNvPr id="11" name="Isosceles Triangle 10"/>
          <p:cNvSpPr/>
          <p:nvPr/>
        </p:nvSpPr>
        <p:spPr>
          <a:xfrm rot="16200000">
            <a:off x="4343400" y="609600"/>
            <a:ext cx="2590800" cy="4114800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16200000">
            <a:off x="4038600" y="1295400"/>
            <a:ext cx="1676400" cy="2743200"/>
          </a:xfrm>
          <a:prstGeom prst="triangl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75" name="TextBox 12"/>
          <p:cNvSpPr txBox="1">
            <a:spLocks noChangeArrowheads="1"/>
          </p:cNvSpPr>
          <p:nvPr/>
        </p:nvSpPr>
        <p:spPr bwMode="auto">
          <a:xfrm>
            <a:off x="2057400" y="6324600"/>
            <a:ext cx="3657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100" i="1" dirty="0"/>
              <a:t>SUMBER: MODIFIKASI DARI SOEMARNO, 2008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6096000" y="2209800"/>
            <a:ext cx="381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096000" y="2667000"/>
            <a:ext cx="381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543800" y="1981200"/>
            <a:ext cx="381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7543800" y="2514600"/>
            <a:ext cx="381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7543800" y="3124200"/>
            <a:ext cx="381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81" name="TextBox 18"/>
          <p:cNvSpPr txBox="1">
            <a:spLocks noChangeArrowheads="1"/>
          </p:cNvSpPr>
          <p:nvPr/>
        </p:nvSpPr>
        <p:spPr bwMode="auto">
          <a:xfrm>
            <a:off x="4648200" y="2514600"/>
            <a:ext cx="121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</a:rPr>
              <a:t>JATI DIRI</a:t>
            </a:r>
          </a:p>
        </p:txBody>
      </p:sp>
      <p:sp>
        <p:nvSpPr>
          <p:cNvPr id="32782" name="TextBox 19"/>
          <p:cNvSpPr txBox="1">
            <a:spLocks noChangeArrowheads="1"/>
          </p:cNvSpPr>
          <p:nvPr/>
        </p:nvSpPr>
        <p:spPr bwMode="auto">
          <a:xfrm>
            <a:off x="6934200" y="1676401"/>
            <a:ext cx="304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</a:rPr>
              <a:t>KARAKTER</a:t>
            </a:r>
          </a:p>
        </p:txBody>
      </p:sp>
      <p:sp>
        <p:nvSpPr>
          <p:cNvPr id="32783" name="TextBox 20"/>
          <p:cNvSpPr txBox="1">
            <a:spLocks noChangeArrowheads="1"/>
          </p:cNvSpPr>
          <p:nvPr/>
        </p:nvSpPr>
        <p:spPr bwMode="auto">
          <a:xfrm>
            <a:off x="8153400" y="1671638"/>
            <a:ext cx="3048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chemeClr val="bg1"/>
                </a:solidFill>
              </a:rPr>
              <a:t>PERILAKU</a:t>
            </a:r>
          </a:p>
        </p:txBody>
      </p:sp>
      <p:sp>
        <p:nvSpPr>
          <p:cNvPr id="32784" name="TextBox 21"/>
          <p:cNvSpPr txBox="1">
            <a:spLocks noChangeArrowheads="1"/>
          </p:cNvSpPr>
          <p:nvPr/>
        </p:nvSpPr>
        <p:spPr bwMode="auto">
          <a:xfrm>
            <a:off x="5105400" y="3048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1"/>
              <a:t>BUDAYA LUHUR BANGSA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5562600" y="762000"/>
            <a:ext cx="8382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Down Arrow 23"/>
          <p:cNvSpPr/>
          <p:nvPr/>
        </p:nvSpPr>
        <p:spPr>
          <a:xfrm rot="10800000">
            <a:off x="5486400" y="4114800"/>
            <a:ext cx="8382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87" name="TextBox 24"/>
          <p:cNvSpPr txBox="1">
            <a:spLocks noChangeArrowheads="1"/>
          </p:cNvSpPr>
          <p:nvPr/>
        </p:nvSpPr>
        <p:spPr bwMode="auto">
          <a:xfrm>
            <a:off x="5105400" y="45720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/>
              <a:t>PENGARUH  LINGKUNGAN</a:t>
            </a:r>
          </a:p>
        </p:txBody>
      </p:sp>
      <p:sp>
        <p:nvSpPr>
          <p:cNvPr id="26" name="Down Arrow 25"/>
          <p:cNvSpPr/>
          <p:nvPr/>
        </p:nvSpPr>
        <p:spPr>
          <a:xfrm rot="10800000">
            <a:off x="7162800" y="4114800"/>
            <a:ext cx="8382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7162800" y="762000"/>
            <a:ext cx="838200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809876" y="2057400"/>
            <a:ext cx="1609725" cy="1219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FITRAH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ILLAHI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4267200" y="2514600"/>
            <a:ext cx="3810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792" name="TextBox 29"/>
          <p:cNvSpPr txBox="1">
            <a:spLocks noChangeArrowheads="1"/>
          </p:cNvSpPr>
          <p:nvPr/>
        </p:nvSpPr>
        <p:spPr bwMode="auto">
          <a:xfrm>
            <a:off x="1595438" y="5214938"/>
            <a:ext cx="8991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i="1"/>
              <a:t>PENGARUH LINGKUNGAN (TEMAN, PERGAULAN, TEKNOLOGI)  YANG BURUK , LEBIH DOMINAN MEMBENTUK KARAKTER, SEHINGGA PERILAKU KADANG TIDAK BAIK</a:t>
            </a:r>
            <a:endParaRPr lang="en-US" sz="2000" b="1" i="1"/>
          </a:p>
        </p:txBody>
      </p:sp>
    </p:spTree>
    <p:extLst>
      <p:ext uri="{BB962C8B-B14F-4D97-AF65-F5344CB8AC3E}">
        <p14:creationId xmlns:p14="http://schemas.microsoft.com/office/powerpoint/2010/main" val="1579767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2214" y="1066800"/>
            <a:ext cx="6120000" cy="5040000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Book Antiqua" pitchFamily="18" charset="0"/>
            </a:endParaRPr>
          </a:p>
        </p:txBody>
      </p:sp>
      <p:cxnSp>
        <p:nvCxnSpPr>
          <p:cNvPr id="9" name="Elbow Connector 8"/>
          <p:cNvCxnSpPr>
            <a:stCxn id="4" idx="1"/>
            <a:endCxn id="4" idx="3"/>
          </p:cNvCxnSpPr>
          <p:nvPr/>
        </p:nvCxnSpPr>
        <p:spPr>
          <a:xfrm rot="10800000" flipH="1">
            <a:off x="3762214" y="3586800"/>
            <a:ext cx="6120000" cy="1588"/>
          </a:xfrm>
          <a:prstGeom prst="straightConnector1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0"/>
            <a:endCxn id="4" idx="2"/>
          </p:cNvCxnSpPr>
          <p:nvPr/>
        </p:nvCxnSpPr>
        <p:spPr>
          <a:xfrm rot="16200000" flipH="1">
            <a:off x="4302214" y="3586800"/>
            <a:ext cx="5040000" cy="1588"/>
          </a:xfrm>
          <a:prstGeom prst="straightConnector1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32114" y="1920876"/>
            <a:ext cx="2463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b="1" dirty="0">
                <a:cs typeface="Arial" charset="0"/>
              </a:rPr>
              <a:t>INTRA</a:t>
            </a:r>
            <a:r>
              <a:rPr lang="id-ID" b="1" dirty="0">
                <a:cs typeface="Arial" charset="0"/>
              </a:rPr>
              <a:t>-</a:t>
            </a:r>
            <a:r>
              <a:rPr lang="en-US" b="1" dirty="0">
                <a:cs typeface="Arial" charset="0"/>
              </a:rPr>
              <a:t> PERSONAL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6000" y="4349751"/>
            <a:ext cx="25796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b="1" dirty="0">
                <a:cs typeface="Arial" charset="0"/>
              </a:rPr>
              <a:t>INTER</a:t>
            </a:r>
            <a:r>
              <a:rPr lang="id-ID" b="1" dirty="0">
                <a:cs typeface="Arial" charset="0"/>
              </a:rPr>
              <a:t>-</a:t>
            </a:r>
            <a:r>
              <a:rPr lang="en-US" b="1" dirty="0">
                <a:cs typeface="Arial" charset="0"/>
              </a:rPr>
              <a:t> PERSONAL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10064" y="357189"/>
            <a:ext cx="17859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cs typeface="Arial" charset="0"/>
              </a:rPr>
              <a:t>LOGIKA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53301" y="357189"/>
            <a:ext cx="2028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cs typeface="Arial" charset="0"/>
              </a:rPr>
              <a:t>RASA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24313" y="1198563"/>
            <a:ext cx="2638424" cy="2036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b="1" dirty="0">
                <a:solidFill>
                  <a:srgbClr val="002060"/>
                </a:solidFill>
                <a:cs typeface="Arial" charset="0"/>
              </a:rPr>
              <a:t>OLAH PIKIR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FF0000"/>
                </a:solidFill>
                <a:cs typeface="Arial" charset="0"/>
              </a:rPr>
              <a:t>FATHONAH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7030A0"/>
                </a:solidFill>
                <a:cs typeface="Arial" charset="0"/>
              </a:rPr>
              <a:t>THINKER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00B050"/>
                </a:solidFill>
                <a:cs typeface="Arial" charset="0"/>
              </a:rPr>
              <a:t>IQ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(B</a:t>
            </a:r>
            <a:r>
              <a:rPr lang="id-ID" sz="1700" b="1" dirty="0">
                <a:solidFill>
                  <a:srgbClr val="0000FF"/>
                </a:solidFill>
                <a:cs typeface="Arial" charset="0"/>
              </a:rPr>
              <a:t>ervisi, Cerdas,</a:t>
            </a: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1700" b="1" dirty="0" err="1">
                <a:solidFill>
                  <a:srgbClr val="0000FF"/>
                </a:solidFill>
                <a:cs typeface="Arial" charset="0"/>
              </a:rPr>
              <a:t>Kreatif</a:t>
            </a: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, T</a:t>
            </a:r>
            <a:r>
              <a:rPr lang="id-ID" sz="1700" b="1" dirty="0">
                <a:solidFill>
                  <a:srgbClr val="0000FF"/>
                </a:solidFill>
                <a:cs typeface="Arial" charset="0"/>
              </a:rPr>
              <a:t>erbuka</a:t>
            </a: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6125" y="1190626"/>
            <a:ext cx="2571750" cy="2359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b="1" dirty="0">
                <a:solidFill>
                  <a:srgbClr val="002060"/>
                </a:solidFill>
                <a:cs typeface="Arial" charset="0"/>
              </a:rPr>
              <a:t>OLAH HATI</a:t>
            </a:r>
            <a:endParaRPr lang="en-US" sz="1600" b="1" dirty="0">
              <a:solidFill>
                <a:srgbClr val="002060"/>
              </a:solidFill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FF0000"/>
                </a:solidFill>
                <a:cs typeface="Arial" charset="0"/>
              </a:rPr>
              <a:t>SID</a:t>
            </a:r>
            <a:r>
              <a:rPr lang="id-ID" sz="1700" b="1" dirty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sz="1700" b="1" dirty="0">
                <a:solidFill>
                  <a:srgbClr val="FF0000"/>
                </a:solidFill>
                <a:cs typeface="Arial" charset="0"/>
              </a:rPr>
              <a:t>IQ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7030A0"/>
                </a:solidFill>
                <a:cs typeface="Arial" charset="0"/>
              </a:rPr>
              <a:t>BELIEVER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00B050"/>
                </a:solidFill>
                <a:cs typeface="Arial" charset="0"/>
              </a:rPr>
              <a:t>SQ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(J</a:t>
            </a:r>
            <a:r>
              <a:rPr lang="id-ID" sz="1700" b="1" dirty="0">
                <a:solidFill>
                  <a:srgbClr val="0000FF"/>
                </a:solidFill>
                <a:cs typeface="Arial" charset="0"/>
              </a:rPr>
              <a:t>ujur, Ikhlas, Religius, Adil</a:t>
            </a: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)</a:t>
            </a:r>
          </a:p>
          <a:p>
            <a:pPr>
              <a:spcAft>
                <a:spcPts val="600"/>
              </a:spcAft>
              <a:defRPr/>
            </a:pPr>
            <a:endParaRPr lang="en-US" sz="1600" b="1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2876" y="3709989"/>
            <a:ext cx="2714625" cy="20364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b="1" dirty="0">
                <a:solidFill>
                  <a:srgbClr val="002060"/>
                </a:solidFill>
                <a:cs typeface="Arial" charset="0"/>
              </a:rPr>
              <a:t>OLAH RAGA</a:t>
            </a:r>
            <a:endParaRPr lang="en-US" sz="1600" b="1" dirty="0">
              <a:solidFill>
                <a:srgbClr val="002060"/>
              </a:solidFill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FF0000"/>
                </a:solidFill>
                <a:cs typeface="Arial" charset="0"/>
              </a:rPr>
              <a:t>AMANAH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7030A0"/>
                </a:solidFill>
                <a:cs typeface="Arial" charset="0"/>
              </a:rPr>
              <a:t>DOER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00B050"/>
                </a:solidFill>
                <a:cs typeface="Arial" charset="0"/>
              </a:rPr>
              <a:t>AQ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(G</a:t>
            </a:r>
            <a:r>
              <a:rPr lang="id-ID" sz="1700" b="1" dirty="0">
                <a:solidFill>
                  <a:srgbClr val="0000FF"/>
                </a:solidFill>
                <a:cs typeface="Arial" charset="0"/>
              </a:rPr>
              <a:t>igih, Kerja Keras, Disiplin,</a:t>
            </a: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1700" b="1" dirty="0" err="1">
                <a:solidFill>
                  <a:srgbClr val="0000FF"/>
                </a:solidFill>
                <a:cs typeface="Arial" charset="0"/>
              </a:rPr>
              <a:t>Bersih</a:t>
            </a: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, </a:t>
            </a:r>
            <a:r>
              <a:rPr lang="id-ID" sz="1700" b="1" dirty="0">
                <a:solidFill>
                  <a:srgbClr val="0000FF"/>
                </a:solidFill>
                <a:cs typeface="Arial" charset="0"/>
              </a:rPr>
              <a:t>Bertanggungjawab</a:t>
            </a: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96126" y="3567113"/>
            <a:ext cx="2786063" cy="2298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000"/>
              </a:spcAft>
              <a:defRPr/>
            </a:pPr>
            <a:r>
              <a:rPr lang="en-US" b="1" dirty="0">
                <a:solidFill>
                  <a:srgbClr val="002060"/>
                </a:solidFill>
                <a:cs typeface="Arial" charset="0"/>
              </a:rPr>
              <a:t>OLAH RASA/KARSA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FF0000"/>
                </a:solidFill>
                <a:cs typeface="Arial" charset="0"/>
              </a:rPr>
              <a:t>TABLI</a:t>
            </a:r>
            <a:r>
              <a:rPr lang="id-ID" sz="1700" b="1" dirty="0">
                <a:solidFill>
                  <a:srgbClr val="FF0000"/>
                </a:solidFill>
                <a:cs typeface="Arial" charset="0"/>
              </a:rPr>
              <a:t>GH</a:t>
            </a:r>
            <a:endParaRPr lang="en-US" sz="1700" b="1" dirty="0">
              <a:solidFill>
                <a:srgbClr val="FF0000"/>
              </a:solidFill>
              <a:cs typeface="Arial" charset="0"/>
            </a:endParaRP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7030A0"/>
                </a:solidFill>
                <a:cs typeface="Arial" charset="0"/>
              </a:rPr>
              <a:t>NETWORKER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00B050"/>
                </a:solidFill>
                <a:cs typeface="Arial" charset="0"/>
              </a:rPr>
              <a:t>EQ</a:t>
            </a:r>
          </a:p>
          <a:p>
            <a:pPr>
              <a:spcAft>
                <a:spcPts val="600"/>
              </a:spcAft>
              <a:defRPr/>
            </a:pP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(P</a:t>
            </a:r>
            <a:r>
              <a:rPr lang="id-ID" sz="1700" b="1" dirty="0">
                <a:solidFill>
                  <a:srgbClr val="0000FF"/>
                </a:solidFill>
                <a:cs typeface="Arial" charset="0"/>
              </a:rPr>
              <a:t>eduli, Demokratis,  Gotongroyong</a:t>
            </a: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, </a:t>
            </a:r>
            <a:r>
              <a:rPr lang="en-US" sz="1700" b="1" dirty="0" err="1">
                <a:solidFill>
                  <a:srgbClr val="0000FF"/>
                </a:solidFill>
                <a:cs typeface="Arial" charset="0"/>
              </a:rPr>
              <a:t>Suka</a:t>
            </a: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1700" b="1" dirty="0" err="1">
                <a:solidFill>
                  <a:srgbClr val="0000FF"/>
                </a:solidFill>
                <a:cs typeface="Arial" charset="0"/>
              </a:rPr>
              <a:t>memba</a:t>
            </a:r>
            <a:r>
              <a:rPr lang="id-ID" sz="1700" b="1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1700" b="1" dirty="0" err="1">
                <a:solidFill>
                  <a:srgbClr val="0000FF"/>
                </a:solidFill>
                <a:cs typeface="Arial" charset="0"/>
              </a:rPr>
              <a:t>tu</a:t>
            </a:r>
            <a:r>
              <a:rPr lang="en-US" sz="1700" b="1" dirty="0">
                <a:solidFill>
                  <a:srgbClr val="0000FF"/>
                </a:solidFill>
                <a:cs typeface="Arial" charset="0"/>
              </a:rPr>
              <a:t>)</a:t>
            </a:r>
          </a:p>
        </p:txBody>
      </p:sp>
      <p:sp>
        <p:nvSpPr>
          <p:cNvPr id="35855" name="TextBox 21"/>
          <p:cNvSpPr txBox="1">
            <a:spLocks noChangeArrowheads="1"/>
          </p:cNvSpPr>
          <p:nvPr/>
        </p:nvSpPr>
        <p:spPr bwMode="auto">
          <a:xfrm>
            <a:off x="4267200" y="381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/>
              <a:t>LOGIKA</a:t>
            </a:r>
          </a:p>
        </p:txBody>
      </p:sp>
      <p:sp>
        <p:nvSpPr>
          <p:cNvPr id="35856" name="TextBox 22"/>
          <p:cNvSpPr txBox="1">
            <a:spLocks noChangeArrowheads="1"/>
          </p:cNvSpPr>
          <p:nvPr/>
        </p:nvSpPr>
        <p:spPr bwMode="auto">
          <a:xfrm>
            <a:off x="7239000" y="381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/>
              <a:t>RASA</a:t>
            </a:r>
          </a:p>
        </p:txBody>
      </p:sp>
    </p:spTree>
    <p:extLst>
      <p:ext uri="{BB962C8B-B14F-4D97-AF65-F5344CB8AC3E}">
        <p14:creationId xmlns:p14="http://schemas.microsoft.com/office/powerpoint/2010/main" val="422820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92331" y="188641"/>
            <a:ext cx="6110968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4800" b="1" dirty="0">
                <a:ln w="50800"/>
                <a:solidFill>
                  <a:srgbClr val="92D050"/>
                </a:solidFill>
                <a:latin typeface="Arial" charset="0"/>
                <a:cs typeface="Arial" charset="0"/>
              </a:rPr>
              <a:t>Intra-Personal Skills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2313" y="1183139"/>
            <a:ext cx="8280400" cy="156966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err="1">
                <a:cs typeface="Calibri" pitchFamily="34" charset="0"/>
              </a:rPr>
              <a:t>Keterampilan</a:t>
            </a:r>
            <a:r>
              <a:rPr lang="en-US" sz="3200" b="1" dirty="0">
                <a:cs typeface="Calibri" pitchFamily="34" charset="0"/>
              </a:rPr>
              <a:t> </a:t>
            </a:r>
            <a:r>
              <a:rPr lang="en-US" sz="3200" b="1" dirty="0" err="1">
                <a:cs typeface="Calibri" pitchFamily="34" charset="0"/>
              </a:rPr>
              <a:t>dalam</a:t>
            </a:r>
            <a:r>
              <a:rPr lang="en-US" sz="3200" b="1" dirty="0">
                <a:cs typeface="Calibri" pitchFamily="34" charset="0"/>
              </a:rPr>
              <a:t> </a:t>
            </a:r>
            <a:r>
              <a:rPr lang="en-US" sz="3200" b="1" dirty="0" err="1">
                <a:cs typeface="Calibri" pitchFamily="34" charset="0"/>
              </a:rPr>
              <a:t>mengelola</a:t>
            </a:r>
            <a:r>
              <a:rPr lang="en-US" sz="3200" b="1" dirty="0">
                <a:cs typeface="Calibri" pitchFamily="34" charset="0"/>
              </a:rPr>
              <a:t> </a:t>
            </a:r>
            <a:r>
              <a:rPr lang="en-US" sz="3200" b="1" dirty="0" err="1">
                <a:cs typeface="Calibri" pitchFamily="34" charset="0"/>
              </a:rPr>
              <a:t>diri</a:t>
            </a:r>
            <a:r>
              <a:rPr lang="en-US" sz="3200" b="1" dirty="0">
                <a:cs typeface="Calibri" pitchFamily="34" charset="0"/>
              </a:rPr>
              <a:t> </a:t>
            </a:r>
            <a:r>
              <a:rPr lang="en-US" sz="3200" b="1" dirty="0" err="1">
                <a:cs typeface="Calibri" pitchFamily="34" charset="0"/>
              </a:rPr>
              <a:t>sendiri</a:t>
            </a:r>
            <a:r>
              <a:rPr lang="en-US" sz="3200" b="1" dirty="0">
                <a:cs typeface="Calibri" pitchFamily="34" charset="0"/>
              </a:rPr>
              <a:t>  </a:t>
            </a:r>
            <a:r>
              <a:rPr lang="en-US" sz="3200" b="1" dirty="0" err="1">
                <a:cs typeface="Calibri" pitchFamily="34" charset="0"/>
              </a:rPr>
              <a:t>sehingga</a:t>
            </a:r>
            <a:r>
              <a:rPr lang="en-US" sz="3200" b="1" dirty="0">
                <a:cs typeface="Calibri" pitchFamily="34" charset="0"/>
              </a:rPr>
              <a:t> </a:t>
            </a:r>
            <a:r>
              <a:rPr lang="en-US" sz="3200" b="1" dirty="0" err="1">
                <a:cs typeface="Calibri" pitchFamily="34" charset="0"/>
              </a:rPr>
              <a:t>mampu</a:t>
            </a:r>
            <a:r>
              <a:rPr lang="en-US" sz="3200" b="1" dirty="0">
                <a:cs typeface="Calibri" pitchFamily="34" charset="0"/>
              </a:rPr>
              <a:t> </a:t>
            </a:r>
            <a:r>
              <a:rPr lang="en-US" sz="3200" b="1" dirty="0" err="1">
                <a:cs typeface="Calibri" pitchFamily="34" charset="0"/>
              </a:rPr>
              <a:t>mengembangkan</a:t>
            </a:r>
            <a:r>
              <a:rPr lang="en-US" sz="3200" b="1" dirty="0">
                <a:cs typeface="Calibri" pitchFamily="34" charset="0"/>
              </a:rPr>
              <a:t> </a:t>
            </a:r>
            <a:r>
              <a:rPr lang="en-US" sz="3200" b="1" dirty="0" err="1">
                <a:cs typeface="Calibri" pitchFamily="34" charset="0"/>
              </a:rPr>
              <a:t>potensi</a:t>
            </a:r>
            <a:r>
              <a:rPr lang="en-US" sz="3200" b="1" dirty="0">
                <a:cs typeface="Calibri" pitchFamily="34" charset="0"/>
              </a:rPr>
              <a:t> </a:t>
            </a:r>
            <a:r>
              <a:rPr lang="en-US" sz="3200" b="1" dirty="0" err="1">
                <a:cs typeface="Calibri" pitchFamily="34" charset="0"/>
              </a:rPr>
              <a:t>dan</a:t>
            </a:r>
            <a:r>
              <a:rPr lang="en-US" sz="3200" b="1" dirty="0">
                <a:cs typeface="Calibri" pitchFamily="34" charset="0"/>
              </a:rPr>
              <a:t> </a:t>
            </a:r>
            <a:r>
              <a:rPr lang="en-US" sz="3200" b="1" dirty="0" err="1">
                <a:cs typeface="Calibri" pitchFamily="34" charset="0"/>
              </a:rPr>
              <a:t>kinerja</a:t>
            </a:r>
            <a:r>
              <a:rPr lang="en-US" sz="3200" b="1" dirty="0">
                <a:cs typeface="Calibri" pitchFamily="34" charset="0"/>
              </a:rPr>
              <a:t> </a:t>
            </a:r>
            <a:r>
              <a:rPr lang="en-US" sz="3200" b="1" dirty="0" err="1">
                <a:cs typeface="Calibri" pitchFamily="34" charset="0"/>
              </a:rPr>
              <a:t>secara</a:t>
            </a:r>
            <a:r>
              <a:rPr lang="en-US" sz="3200" b="1" dirty="0">
                <a:cs typeface="Calibri" pitchFamily="34" charset="0"/>
              </a:rPr>
              <a:t> optimal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71813" y="4005263"/>
            <a:ext cx="58721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rgbClr val="0070C0"/>
                </a:solidFill>
              </a:rPr>
              <a:t>Interpersonal Skills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7850" y="4868863"/>
            <a:ext cx="8280400" cy="1200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latin typeface="Calibri" pitchFamily="34" charset="0"/>
                <a:cs typeface="Calibri" pitchFamily="34" charset="0"/>
              </a:rPr>
              <a:t>Keterampilan</a:t>
            </a:r>
            <a:r>
              <a:rPr lang="en-US" sz="3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>
                <a:latin typeface="Calibri" pitchFamily="34" charset="0"/>
                <a:cs typeface="Calibri" pitchFamily="34" charset="0"/>
              </a:rPr>
              <a:t>berkomunikasi</a:t>
            </a:r>
            <a:r>
              <a:rPr lang="en-US" sz="3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b="1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600" b="1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3600" b="1" dirty="0" err="1">
                <a:latin typeface="Calibri" pitchFamily="34" charset="0"/>
                <a:cs typeface="Calibri" pitchFamily="34" charset="0"/>
              </a:rPr>
              <a:t>orang</a:t>
            </a:r>
            <a:r>
              <a:rPr lang="en-US" sz="3600" b="1" dirty="0">
                <a:latin typeface="Calibri" pitchFamily="34" charset="0"/>
                <a:cs typeface="Calibri" pitchFamily="34" charset="0"/>
              </a:rPr>
              <a:t> lain</a:t>
            </a: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solidFill>
                <a:srgbClr val="FF0000"/>
              </a:solidFill>
              <a:latin typeface="Adobe Caslon Pro Bold" pitchFamily="18" charset="0"/>
            </a:endParaRPr>
          </a:p>
        </p:txBody>
      </p:sp>
      <p:pic>
        <p:nvPicPr>
          <p:cNvPr id="50179" name="Picture 4" descr="AB_023_011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2"/>
          <a:stretch/>
        </p:blipFill>
        <p:spPr>
          <a:xfrm>
            <a:off x="696686" y="0"/>
            <a:ext cx="11495314" cy="6858000"/>
          </a:xfrm>
        </p:spPr>
      </p:pic>
      <p:sp>
        <p:nvSpPr>
          <p:cNvPr id="2" name="Rectangle 7">
            <a:extLst>
              <a:ext uri="{FF2B5EF4-FFF2-40B4-BE49-F238E27FC236}">
                <a16:creationId xmlns:a16="http://schemas.microsoft.com/office/drawing/2014/main" id="{0757D695-60F8-FF6E-369D-005CC7113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71" y="4853214"/>
            <a:ext cx="730068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bg1"/>
              </a:buClr>
            </a:pP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Kuliah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sebagai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modal 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awal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untuk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pijakan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masa 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depan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…</a:t>
            </a:r>
            <a:r>
              <a:rPr lang="id-ID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menjalani lingkungan kerja, bermasyarakat, </a:t>
            </a:r>
            <a:r>
              <a:rPr lang="id-ID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dll</a:t>
            </a:r>
            <a:endParaRPr lang="en-US" sz="3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51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 descr="9"/>
          <p:cNvPicPr>
            <a:picLocks noGrp="1" noChangeAspect="1" noChangeArrowheads="1" noCrop="1"/>
          </p:cNvPicPr>
          <p:nvPr>
            <p:ph type="body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132" y="631836"/>
            <a:ext cx="3646488" cy="5645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5" name="AutoShape 3"/>
          <p:cNvSpPr>
            <a:spLocks noChangeArrowheads="1"/>
          </p:cNvSpPr>
          <p:nvPr/>
        </p:nvSpPr>
        <p:spPr bwMode="auto">
          <a:xfrm>
            <a:off x="3549955" y="3962401"/>
            <a:ext cx="1752600" cy="182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593497" y="4689363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d-ID" b="1" dirty="0">
                <a:solidFill>
                  <a:srgbClr val="000000"/>
                </a:solidFill>
              </a:rPr>
              <a:t>Inovasi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3520156" y="1693069"/>
            <a:ext cx="1752600" cy="1828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486818" y="2438400"/>
            <a:ext cx="1785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d-ID" sz="2000" b="1" dirty="0"/>
              <a:t>Berkarakter</a:t>
            </a:r>
            <a:endParaRPr lang="en-US" sz="2000" b="1" dirty="0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7175500" y="2438400"/>
            <a:ext cx="3187700" cy="2133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464426" y="3276601"/>
            <a:ext cx="2735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…MASA DEPAN</a:t>
            </a:r>
          </a:p>
        </p:txBody>
      </p:sp>
      <p:sp>
        <p:nvSpPr>
          <p:cNvPr id="9" name="Rectangle 8"/>
          <p:cNvSpPr/>
          <p:nvPr/>
        </p:nvSpPr>
        <p:spPr>
          <a:xfrm>
            <a:off x="3447528" y="0"/>
            <a:ext cx="545534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50800"/>
                <a:latin typeface="Arial" charset="0"/>
                <a:cs typeface="Arial" charset="0"/>
              </a:rPr>
              <a:t>Salam </a:t>
            </a:r>
            <a:r>
              <a:rPr lang="en-US" sz="5400" b="1" dirty="0" err="1">
                <a:ln w="50800"/>
                <a:latin typeface="Arial" charset="0"/>
                <a:cs typeface="Arial" charset="0"/>
              </a:rPr>
              <a:t>sukses</a:t>
            </a:r>
            <a:r>
              <a:rPr lang="en-US" sz="5400" b="1" dirty="0">
                <a:ln w="50800"/>
                <a:latin typeface="Arial" charset="0"/>
                <a:cs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0263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633" y="275766"/>
            <a:ext cx="7467600" cy="1143000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id-ID" sz="4800" b="1" dirty="0">
                <a:ln w="11430"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oper Black" pitchFamily="18" charset="0"/>
              </a:rPr>
              <a:t>SUKSES PRIBADI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3773488"/>
            <a:ext cx="1608133" cy="40011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4. </a:t>
            </a:r>
            <a:r>
              <a:rPr lang="id-ID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Optimis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5964" y="3124201"/>
            <a:ext cx="3486083" cy="40011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3. </a:t>
            </a:r>
            <a:r>
              <a:rPr lang="id-ID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Kembangkan potensi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1600200"/>
            <a:ext cx="5568950" cy="40011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1. </a:t>
            </a:r>
            <a:r>
              <a:rPr lang="id-ID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man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Taqwa</a:t>
            </a:r>
            <a:endParaRPr lang="id-ID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2151" y="2439988"/>
            <a:ext cx="8304213" cy="40011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2. </a:t>
            </a:r>
            <a:r>
              <a:rPr lang="id-ID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Respek, Paham, Terima diri secara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 </a:t>
            </a:r>
            <a:r>
              <a:rPr lang="id-ID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OBJEKTIF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4572000"/>
            <a:ext cx="2362200" cy="40011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5. </a:t>
            </a:r>
            <a:r>
              <a:rPr lang="id-ID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Kendali Diri</a:t>
            </a:r>
          </a:p>
        </p:txBody>
      </p:sp>
    </p:spTree>
    <p:extLst>
      <p:ext uri="{BB962C8B-B14F-4D97-AF65-F5344CB8AC3E}">
        <p14:creationId xmlns:p14="http://schemas.microsoft.com/office/powerpoint/2010/main" val="18387330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8229600" cy="114300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241300" h="63500"/>
          </a:sp3d>
        </p:spPr>
        <p:txBody>
          <a:bodyPr>
            <a:normAutofit/>
            <a:sp3d extrusionH="57150">
              <a:bevelT w="82550" h="38100" prst="coolSlant"/>
            </a:sp3d>
          </a:bodyPr>
          <a:lstStyle/>
          <a:p>
            <a:pPr>
              <a:defRPr/>
            </a:pPr>
            <a:r>
              <a:rPr lang="id-ID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oper Black" pitchFamily="18" charset="0"/>
              </a:rPr>
              <a:t>SUKSES SOSIAL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609600"/>
          <a:ext cx="8805922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1" y="5486400"/>
            <a:ext cx="15922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3000" b="1">
                <a:latin typeface="Rockwell" panose="02060603020205020403" pitchFamily="18" charset="0"/>
              </a:rPr>
              <a:t>Respek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29001" y="4648200"/>
            <a:ext cx="14906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3000" b="1">
                <a:latin typeface="Rockwell" panose="02060603020205020403" pitchFamily="18" charset="0"/>
              </a:rPr>
              <a:t>Altruis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67200" y="3962400"/>
            <a:ext cx="45021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3000" b="1">
                <a:latin typeface="Rockwell" panose="02060603020205020403" pitchFamily="18" charset="0"/>
              </a:rPr>
              <a:t>Kooperatif dan Toleran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0" y="3352800"/>
            <a:ext cx="4343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3000" b="1">
                <a:latin typeface="Rockwell" panose="02060603020205020403" pitchFamily="18" charset="0"/>
              </a:rPr>
              <a:t>Terampil Komunikasi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48600" y="2819400"/>
            <a:ext cx="2819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sz="2900" b="1">
                <a:latin typeface="Rockwell" panose="02060603020205020403" pitchFamily="18" charset="0"/>
              </a:rPr>
              <a:t>Aktif  SosKem</a:t>
            </a:r>
          </a:p>
        </p:txBody>
      </p:sp>
    </p:spTree>
    <p:extLst>
      <p:ext uri="{BB962C8B-B14F-4D97-AF65-F5344CB8AC3E}">
        <p14:creationId xmlns:p14="http://schemas.microsoft.com/office/powerpoint/2010/main" val="2188958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57200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d-ID" sz="4800" b="1" dirty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oper Black" pitchFamily="18" charset="0"/>
              </a:rPr>
              <a:t>SUKSES</a:t>
            </a:r>
            <a:r>
              <a:rPr lang="en-US" sz="4800" b="1" dirty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oper Black" pitchFamily="18" charset="0"/>
              </a:rPr>
              <a:t>  </a:t>
            </a:r>
            <a:r>
              <a:rPr lang="id-ID" sz="4800" b="1" dirty="0">
                <a:ln w="31550" cmpd="sng">
                  <a:solidFill>
                    <a:srgbClr val="00B050"/>
                  </a:solidFill>
                  <a:prstDash val="solid"/>
                </a:ln>
                <a:solidFill>
                  <a:srgbClr val="92D050"/>
                </a:solidFill>
                <a:effectLst>
                  <a:glow rad="101600">
                    <a:srgbClr val="00B050">
                      <a:alpha val="6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ooper Black" pitchFamily="18" charset="0"/>
              </a:rPr>
              <a:t> AKADEMIK</a:t>
            </a:r>
          </a:p>
        </p:txBody>
      </p:sp>
      <p:sp>
        <p:nvSpPr>
          <p:cNvPr id="6" name="Oval 5"/>
          <p:cNvSpPr/>
          <p:nvPr/>
        </p:nvSpPr>
        <p:spPr>
          <a:xfrm>
            <a:off x="1981200" y="2133601"/>
            <a:ext cx="2819400" cy="2500313"/>
          </a:xfrm>
          <a:prstGeom prst="ellipse">
            <a:avLst/>
          </a:prstGeom>
          <a:solidFill>
            <a:schemeClr val="accent2">
              <a:alpha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Prestasi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belajar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aik</a:t>
            </a:r>
          </a:p>
        </p:txBody>
      </p:sp>
      <p:sp>
        <p:nvSpPr>
          <p:cNvPr id="7" name="Oval 6"/>
          <p:cNvSpPr/>
          <p:nvPr/>
        </p:nvSpPr>
        <p:spPr>
          <a:xfrm>
            <a:off x="4038601" y="3124201"/>
            <a:ext cx="2543175" cy="2500313"/>
          </a:xfrm>
          <a:prstGeom prst="ellipse">
            <a:avLst/>
          </a:prstGeom>
          <a:solidFill>
            <a:srgbClr val="FF0000">
              <a:alpha val="75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Wawasan </a:t>
            </a:r>
            <a:r>
              <a:rPr lang="en-US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d-ID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lmu </a:t>
            </a:r>
            <a:r>
              <a:rPr lang="en-US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id-ID" sz="2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uas</a:t>
            </a:r>
          </a:p>
        </p:txBody>
      </p:sp>
      <p:sp>
        <p:nvSpPr>
          <p:cNvPr id="10" name="Oval 9"/>
          <p:cNvSpPr/>
          <p:nvPr/>
        </p:nvSpPr>
        <p:spPr>
          <a:xfrm>
            <a:off x="5257800" y="1600201"/>
            <a:ext cx="3124200" cy="2316163"/>
          </a:xfrm>
          <a:prstGeom prst="ellipse">
            <a:avLst/>
          </a:prstGeom>
          <a:solidFill>
            <a:srgbClr val="00B0F0">
              <a:alpha val="75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Kemampuan memecahkan masalah</a:t>
            </a:r>
            <a:endParaRPr lang="en-US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endParaRPr lang="id-ID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15200" y="3352801"/>
            <a:ext cx="2819400" cy="2500313"/>
          </a:xfrm>
          <a:prstGeom prst="ellipse">
            <a:avLst/>
          </a:prstGeom>
          <a:solidFill>
            <a:srgbClr val="6D329E">
              <a:alpha val="75000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Kemampuan mengambil keputusan</a:t>
            </a:r>
            <a:endParaRPr lang="en-US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Tepat</a:t>
            </a:r>
            <a:endParaRPr lang="id-ID" sz="2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1501733"/>
      </p:ext>
    </p:extLst>
  </p:cSld>
  <p:clrMapOvr>
    <a:masterClrMapping/>
  </p:clrMapOvr>
  <p:transition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type="title"/>
          </p:nvPr>
        </p:nvSpPr>
        <p:spPr>
          <a:xfrm>
            <a:off x="711200" y="214314"/>
            <a:ext cx="10972800" cy="560387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92D050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oper Black" panose="0208090404030B020404" pitchFamily="18" charset="77"/>
              </a:rPr>
              <a:t>KOMPETENSI UNGGUL - KOMPREHENSIF</a:t>
            </a:r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7680326" y="3789363"/>
            <a:ext cx="576263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 flipH="1">
            <a:off x="4095751" y="3857625"/>
            <a:ext cx="576263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8616950" y="3644900"/>
            <a:ext cx="1620838" cy="457200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5F959"/>
            </a:extrusionClr>
            <a:contourClr>
              <a:srgbClr val="FFFF66"/>
            </a:contourClr>
          </a:sp3d>
        </p:spPr>
        <p:txBody>
          <a:bodyPr wrap="none"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FF"/>
                </a:solidFill>
              </a:rPr>
              <a:t>Teknologi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1738314" y="3500438"/>
            <a:ext cx="2116137" cy="830262"/>
          </a:xfrm>
          <a:prstGeom prst="rect">
            <a:avLst/>
          </a:pr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5F959"/>
            </a:extrusionClr>
            <a:contourClr>
              <a:srgbClr val="FFFF00"/>
            </a:contourClr>
          </a:sp3d>
        </p:spPr>
        <p:txBody>
          <a:bodyPr wrap="none"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FF"/>
                </a:solidFill>
              </a:rPr>
              <a:t>Ilmu </a:t>
            </a:r>
          </a:p>
          <a:p>
            <a:pPr algn="ctr" eaLnBrk="1" hangingPunct="1"/>
            <a:r>
              <a:rPr lang="en-US" sz="2400" b="1">
                <a:solidFill>
                  <a:srgbClr val="0000FF"/>
                </a:solidFill>
              </a:rPr>
              <a:t>Pengetahuan</a:t>
            </a:r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8164514" y="1773239"/>
            <a:ext cx="2503487" cy="954087"/>
          </a:xfrm>
          <a:prstGeom prst="rect">
            <a:avLst/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DF6F7"/>
            </a:extrusionClr>
            <a:contourClr>
              <a:srgbClr val="0000CC"/>
            </a:contourClr>
          </a:sp3d>
        </p:spPr>
        <p:txBody>
          <a:bodyPr wrap="none"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/>
              <a:t>Bekerja sama</a:t>
            </a:r>
          </a:p>
          <a:p>
            <a:pPr algn="ctr" eaLnBrk="1" hangingPunct="1"/>
            <a:r>
              <a:rPr lang="en-US" sz="2800" b="1"/>
              <a:t>dalam Tim</a:t>
            </a: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1847850" y="5661026"/>
            <a:ext cx="1836738" cy="523875"/>
          </a:xfrm>
          <a:prstGeom prst="rect">
            <a:avLst/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DF6F7"/>
            </a:extrusionClr>
            <a:contourClr>
              <a:srgbClr val="0000CC"/>
            </a:contour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/>
              <a:t>Santun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7896226" y="5661026"/>
            <a:ext cx="2500313" cy="523875"/>
          </a:xfrm>
          <a:prstGeom prst="rect">
            <a:avLst/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DF6F7"/>
            </a:extrusionClr>
            <a:contourClr>
              <a:srgbClr val="0000CC"/>
            </a:contour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800" b="1"/>
              <a:t>Berinovasi</a:t>
            </a:r>
            <a:endParaRPr lang="en-US" sz="2800" b="1"/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4872038" y="6092826"/>
            <a:ext cx="2324100" cy="523875"/>
          </a:xfrm>
          <a:prstGeom prst="rect">
            <a:avLst/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DF6F7"/>
            </a:extrusionClr>
            <a:contourClr>
              <a:srgbClr val="0000CC"/>
            </a:contour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/>
              <a:t>Kejujuran</a:t>
            </a:r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4595813" y="1214439"/>
            <a:ext cx="2862262" cy="523875"/>
          </a:xfrm>
          <a:prstGeom prst="rect">
            <a:avLst/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DF6F7"/>
            </a:extrusionClr>
            <a:contourClr>
              <a:srgbClr val="0000CC"/>
            </a:contourClr>
          </a:sp3d>
        </p:spPr>
        <p:txBody>
          <a:bodyPr wrap="none"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/>
              <a:t>Berkomunikasi</a:t>
            </a:r>
            <a:r>
              <a:rPr lang="en-US" sz="28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3020" name="Text Box 13"/>
          <p:cNvSpPr txBox="1">
            <a:spLocks noChangeArrowheads="1"/>
          </p:cNvSpPr>
          <p:nvPr/>
        </p:nvSpPr>
        <p:spPr bwMode="auto">
          <a:xfrm>
            <a:off x="2135189" y="1989139"/>
            <a:ext cx="1800225" cy="954087"/>
          </a:xfrm>
          <a:prstGeom prst="rect">
            <a:avLst/>
          </a:prstGeom>
          <a:solidFill>
            <a:srgbClr val="0000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EDF6F7"/>
            </a:extrusionClr>
            <a:contourClr>
              <a:srgbClr val="0000CC"/>
            </a:contourClr>
          </a:sp3d>
        </p:spPr>
        <p:txBody>
          <a:bodyPr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b="1"/>
              <a:t>Empati</a:t>
            </a:r>
          </a:p>
          <a:p>
            <a:pPr algn="ctr" eaLnBrk="1" hangingPunct="1"/>
            <a:endParaRPr lang="en-US" sz="2800" b="1"/>
          </a:p>
        </p:txBody>
      </p:sp>
      <p:sp>
        <p:nvSpPr>
          <p:cNvPr id="43021" name="Line 14"/>
          <p:cNvSpPr>
            <a:spLocks noChangeShapeType="1"/>
          </p:cNvSpPr>
          <p:nvPr/>
        </p:nvSpPr>
        <p:spPr bwMode="auto">
          <a:xfrm flipV="1">
            <a:off x="7535863" y="2420939"/>
            <a:ext cx="647700" cy="2873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>
            <a:off x="7535863" y="5157788"/>
            <a:ext cx="576262" cy="3603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24" name="Line 17"/>
          <p:cNvSpPr>
            <a:spLocks noChangeShapeType="1"/>
          </p:cNvSpPr>
          <p:nvPr/>
        </p:nvSpPr>
        <p:spPr bwMode="auto">
          <a:xfrm flipH="1">
            <a:off x="3792538" y="5084763"/>
            <a:ext cx="717550" cy="431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 flipH="1" flipV="1">
            <a:off x="4095751" y="2714625"/>
            <a:ext cx="576263" cy="28733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3026" name="Line 19"/>
          <p:cNvSpPr>
            <a:spLocks noChangeShapeType="1"/>
          </p:cNvSpPr>
          <p:nvPr/>
        </p:nvSpPr>
        <p:spPr bwMode="auto">
          <a:xfrm flipH="1" flipV="1">
            <a:off x="5963478" y="1889920"/>
            <a:ext cx="45038" cy="5762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>
            <a:off x="6167438" y="5157789"/>
            <a:ext cx="0" cy="5746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900" y="2560257"/>
            <a:ext cx="3223134" cy="241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/>
      <p:bldP spid="43011" grpId="0" animBg="1"/>
      <p:bldP spid="43012" grpId="0" animBg="1"/>
      <p:bldP spid="43013" grpId="0" animBg="1"/>
      <p:bldP spid="43014" grpId="0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  <p:bldP spid="43022" grpId="0" animBg="1"/>
      <p:bldP spid="43024" grpId="0" animBg="1"/>
      <p:bldP spid="43025" grpId="0" animBg="1"/>
      <p:bldP spid="43026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36838"/>
            <a:ext cx="414020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5664201" y="188914"/>
            <a:ext cx="4752975" cy="3024187"/>
          </a:xfrm>
          <a:prstGeom prst="cloudCallout">
            <a:avLst>
              <a:gd name="adj1" fmla="val -93043"/>
              <a:gd name="adj2" fmla="val 36412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383339" y="642938"/>
            <a:ext cx="345757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FF0000"/>
                </a:solidFill>
                <a:latin typeface="Arial Black" panose="020B0A04020102020204" pitchFamily="34" charset="0"/>
              </a:rPr>
              <a:t>S</a:t>
            </a:r>
            <a:r>
              <a:rPr lang="id-ID" sz="3200" b="1">
                <a:solidFill>
                  <a:srgbClr val="FF0000"/>
                </a:solidFill>
                <a:latin typeface="Arial Black" panose="020B0A04020102020204" pitchFamily="34" charset="0"/>
              </a:rPr>
              <a:t>udahkah Saya Menjadi Pribadi Unggul?</a:t>
            </a:r>
            <a:endParaRPr lang="en-US" sz="320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5949281"/>
            <a:ext cx="4139952" cy="830997"/>
          </a:xfrm>
          <a:prstGeom prst="rect">
            <a:avLst/>
          </a:prstGeom>
          <a:solidFill>
            <a:srgbClr val="0000FF"/>
          </a:solidFill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id-ID" sz="2400" b="1" dirty="0">
                <a:ln w="50800"/>
                <a:solidFill>
                  <a:srgbClr val="FFFF00"/>
                </a:solidFill>
                <a:latin typeface="Arial Black" pitchFamily="34" charset="0"/>
                <a:cs typeface="Arial" charset="0"/>
              </a:rPr>
              <a:t>Bagaimanakah Kondisi anda saat ini???</a:t>
            </a:r>
            <a:endParaRPr lang="en-US" sz="2400" b="1" dirty="0">
              <a:ln w="50800"/>
              <a:solidFill>
                <a:srgbClr val="FFFF00"/>
              </a:solidFill>
              <a:latin typeface="Arial Black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8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6894" y="176215"/>
            <a:ext cx="9144000" cy="941387"/>
          </a:xfrm>
          <a:solidFill>
            <a:srgbClr val="99FF66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5400" b="1" dirty="0"/>
              <a:t>MARI KITA RENUNGKAN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26894" y="1117602"/>
            <a:ext cx="9144000" cy="5572125"/>
          </a:xfrm>
          <a:solidFill>
            <a:srgbClr val="FFFF99"/>
          </a:solidFill>
        </p:spPr>
        <p:txBody>
          <a:bodyPr rtlCol="0">
            <a:normAutofit fontScale="92500" lnSpcReduction="10000"/>
          </a:bodyPr>
          <a:lstStyle/>
          <a:p>
            <a:pPr>
              <a:buClr>
                <a:schemeClr val="bg1"/>
              </a:buClr>
              <a:defRPr/>
            </a:pPr>
            <a:endParaRPr lang="en-US" sz="4400" b="1" dirty="0"/>
          </a:p>
          <a:p>
            <a:pPr lvl="1">
              <a:buClr>
                <a:schemeClr val="bg1"/>
              </a:buClr>
              <a:buNone/>
              <a:defRPr/>
            </a:pPr>
            <a:r>
              <a:rPr lang="en-US" sz="3500" b="1" dirty="0">
                <a:latin typeface="Arial Black" pitchFamily="34" charset="0"/>
              </a:rPr>
              <a:t> </a:t>
            </a:r>
            <a:r>
              <a:rPr lang="en-US" sz="3500" b="1" dirty="0" err="1">
                <a:latin typeface="Arial Black" pitchFamily="34" charset="0"/>
              </a:rPr>
              <a:t>Dia</a:t>
            </a:r>
            <a:r>
              <a:rPr lang="en-US" sz="3500" b="1" dirty="0">
                <a:latin typeface="Arial Black" pitchFamily="34" charset="0"/>
              </a:rPr>
              <a:t> </a:t>
            </a:r>
            <a:r>
              <a:rPr lang="en-US" sz="3500" b="1" dirty="0" err="1">
                <a:latin typeface="Arial Black" pitchFamily="34" charset="0"/>
              </a:rPr>
              <a:t>Mahasiswa</a:t>
            </a:r>
            <a:r>
              <a:rPr lang="en-US" sz="3500" b="1" dirty="0">
                <a:latin typeface="Arial Black" pitchFamily="34" charset="0"/>
              </a:rPr>
              <a:t> yang </a:t>
            </a:r>
            <a:r>
              <a:rPr lang="en-US" sz="3500" b="1" dirty="0">
                <a:solidFill>
                  <a:srgbClr val="00B0F0"/>
                </a:solidFill>
                <a:latin typeface="Arial Black" pitchFamily="34" charset="0"/>
              </a:rPr>
              <a:t>PANDAI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3900" b="1" dirty="0">
                <a:latin typeface="Arial Black" pitchFamily="34" charset="0"/>
              </a:rPr>
              <a:t>    </a:t>
            </a:r>
            <a:r>
              <a:rPr lang="en-US" sz="3900" b="1" dirty="0" err="1">
                <a:latin typeface="Arial Black" pitchFamily="34" charset="0"/>
              </a:rPr>
              <a:t>tapi</a:t>
            </a:r>
            <a:r>
              <a:rPr lang="en-US" sz="3900" b="1" dirty="0">
                <a:latin typeface="Arial Black" pitchFamily="34" charset="0"/>
              </a:rPr>
              <a:t> </a:t>
            </a:r>
            <a:r>
              <a:rPr lang="en-US" sz="3900" b="1" dirty="0" err="1">
                <a:latin typeface="Arial Black" pitchFamily="34" charset="0"/>
              </a:rPr>
              <a:t>sayang</a:t>
            </a:r>
            <a:r>
              <a:rPr lang="en-US" sz="3900" b="1" dirty="0">
                <a:latin typeface="Arial Black" pitchFamily="34" charset="0"/>
              </a:rPr>
              <a:t> </a:t>
            </a:r>
            <a:r>
              <a:rPr lang="en-US" sz="3900" b="1" dirty="0">
                <a:solidFill>
                  <a:srgbClr val="FF0000"/>
                </a:solidFill>
                <a:latin typeface="Arial Black" pitchFamily="34" charset="0"/>
              </a:rPr>
              <a:t>TIDAK SOPAN…</a:t>
            </a:r>
          </a:p>
          <a:p>
            <a:pPr>
              <a:buClr>
                <a:schemeClr val="bg1"/>
              </a:buClr>
              <a:buNone/>
              <a:defRPr/>
            </a:pPr>
            <a:endParaRPr lang="en-US" sz="3900" b="1" dirty="0">
              <a:latin typeface="Arial Black" pitchFamily="34" charset="0"/>
            </a:endParaRPr>
          </a:p>
          <a:p>
            <a:pPr lvl="1">
              <a:buClr>
                <a:schemeClr val="bg1"/>
              </a:buClr>
              <a:buNone/>
              <a:defRPr/>
            </a:pPr>
            <a:r>
              <a:rPr lang="en-US" sz="3500" b="1" dirty="0">
                <a:latin typeface="Arial Black" pitchFamily="34" charset="0"/>
              </a:rPr>
              <a:t> </a:t>
            </a:r>
            <a:r>
              <a:rPr lang="en-US" sz="3500" b="1" dirty="0" err="1">
                <a:latin typeface="Arial Black" pitchFamily="34" charset="0"/>
              </a:rPr>
              <a:t>Dia</a:t>
            </a:r>
            <a:r>
              <a:rPr lang="en-US" sz="3500" b="1" dirty="0">
                <a:latin typeface="Arial Black" pitchFamily="34" charset="0"/>
              </a:rPr>
              <a:t> IPK </a:t>
            </a:r>
            <a:r>
              <a:rPr lang="en-US" sz="3500" b="1" dirty="0" err="1">
                <a:latin typeface="Arial Black" pitchFamily="34" charset="0"/>
              </a:rPr>
              <a:t>nya</a:t>
            </a:r>
            <a:r>
              <a:rPr lang="en-US" sz="3500" b="1" dirty="0">
                <a:latin typeface="Arial Black" pitchFamily="34" charset="0"/>
              </a:rPr>
              <a:t> </a:t>
            </a:r>
            <a:r>
              <a:rPr lang="en-US" sz="3500" b="1" dirty="0" err="1">
                <a:latin typeface="Arial Black" pitchFamily="34" charset="0"/>
              </a:rPr>
              <a:t>tinggi</a:t>
            </a:r>
            <a:r>
              <a:rPr lang="en-US" sz="3500" b="1" dirty="0">
                <a:latin typeface="Arial Black" pitchFamily="34" charset="0"/>
              </a:rPr>
              <a:t> </a:t>
            </a:r>
            <a:r>
              <a:rPr lang="en-US" sz="3500" b="1" dirty="0" err="1">
                <a:solidFill>
                  <a:srgbClr val="00B0F0"/>
                </a:solidFill>
                <a:latin typeface="Arial Black" pitchFamily="34" charset="0"/>
              </a:rPr>
              <a:t>TINGGI</a:t>
            </a:r>
            <a:r>
              <a:rPr lang="en-US" sz="3500" b="1" dirty="0">
                <a:latin typeface="Arial Black" pitchFamily="34" charset="0"/>
              </a:rPr>
              <a:t> </a:t>
            </a:r>
          </a:p>
          <a:p>
            <a:pPr lvl="1">
              <a:buClr>
                <a:schemeClr val="bg1"/>
              </a:buClr>
              <a:buNone/>
              <a:defRPr/>
            </a:pPr>
            <a:r>
              <a:rPr lang="en-US" sz="3500" b="1" dirty="0">
                <a:latin typeface="Arial Black" pitchFamily="34" charset="0"/>
              </a:rPr>
              <a:t> </a:t>
            </a:r>
            <a:r>
              <a:rPr lang="en-US" sz="3900" b="1" dirty="0" err="1">
                <a:latin typeface="Arial Black" pitchFamily="34" charset="0"/>
              </a:rPr>
              <a:t>tapi</a:t>
            </a:r>
            <a:r>
              <a:rPr lang="en-US" sz="3900" b="1" dirty="0">
                <a:latin typeface="Arial Black" pitchFamily="34" charset="0"/>
              </a:rPr>
              <a:t> </a:t>
            </a:r>
            <a:r>
              <a:rPr lang="en-US" sz="3900" b="1" dirty="0" err="1">
                <a:latin typeface="Arial Black" pitchFamily="34" charset="0"/>
              </a:rPr>
              <a:t>sayang</a:t>
            </a:r>
            <a:r>
              <a:rPr lang="en-US" sz="3900" b="1" dirty="0">
                <a:latin typeface="Arial Black" pitchFamily="34" charset="0"/>
              </a:rPr>
              <a:t> </a:t>
            </a:r>
            <a:r>
              <a:rPr lang="en-US" sz="3900" b="1" dirty="0">
                <a:solidFill>
                  <a:srgbClr val="FF0000"/>
                </a:solidFill>
                <a:latin typeface="Arial Black" pitchFamily="34" charset="0"/>
              </a:rPr>
              <a:t>TDK DPT BEKERJA </a:t>
            </a:r>
          </a:p>
          <a:p>
            <a:pPr lvl="1">
              <a:buClr>
                <a:schemeClr val="bg1"/>
              </a:buClr>
              <a:buNone/>
              <a:defRPr/>
            </a:pPr>
            <a:r>
              <a:rPr lang="en-US" sz="3900" b="1" dirty="0">
                <a:solidFill>
                  <a:srgbClr val="FF0000"/>
                </a:solidFill>
                <a:latin typeface="Arial Black" pitchFamily="34" charset="0"/>
              </a:rPr>
              <a:t>             SAMA DG ORANG LAIN…</a:t>
            </a:r>
          </a:p>
          <a:p>
            <a:pPr>
              <a:buClr>
                <a:schemeClr val="bg1"/>
              </a:buClr>
              <a:defRPr/>
            </a:pPr>
            <a:endParaRPr lang="en-US" sz="3900" b="1" dirty="0">
              <a:latin typeface="Arial Black" pitchFamily="34" charset="0"/>
            </a:endParaRPr>
          </a:p>
          <a:p>
            <a:pPr lvl="1">
              <a:buClr>
                <a:schemeClr val="bg1"/>
              </a:buClr>
              <a:buNone/>
              <a:defRPr/>
            </a:pPr>
            <a:r>
              <a:rPr lang="en-US" sz="3500" b="1" dirty="0" err="1">
                <a:latin typeface="Arial Black" pitchFamily="34" charset="0"/>
              </a:rPr>
              <a:t>Dia</a:t>
            </a:r>
            <a:r>
              <a:rPr lang="en-US" sz="3500" b="1" dirty="0">
                <a:latin typeface="Arial Black" pitchFamily="34" charset="0"/>
              </a:rPr>
              <a:t> </a:t>
            </a:r>
            <a:r>
              <a:rPr lang="id-ID" sz="3500" b="1" dirty="0">
                <a:latin typeface="Arial Black" pitchFamily="34" charset="0"/>
              </a:rPr>
              <a:t>Mahasiswa </a:t>
            </a:r>
            <a:r>
              <a:rPr lang="en-US" sz="3500" b="1" dirty="0">
                <a:latin typeface="Arial Black" pitchFamily="34" charset="0"/>
              </a:rPr>
              <a:t>yang </a:t>
            </a:r>
            <a:r>
              <a:rPr lang="en-US" sz="3500" b="1" dirty="0">
                <a:solidFill>
                  <a:srgbClr val="00B0F0"/>
                </a:solidFill>
                <a:latin typeface="Arial Black" pitchFamily="34" charset="0"/>
              </a:rPr>
              <a:t>CERDAS</a:t>
            </a:r>
            <a:r>
              <a:rPr lang="en-US" sz="3500" b="1" dirty="0">
                <a:latin typeface="Arial Black" pitchFamily="34" charset="0"/>
              </a:rPr>
              <a:t> </a:t>
            </a:r>
          </a:p>
          <a:p>
            <a:pPr lvl="1">
              <a:buClr>
                <a:schemeClr val="bg1"/>
              </a:buClr>
              <a:buNone/>
              <a:defRPr/>
            </a:pPr>
            <a:r>
              <a:rPr lang="en-US" sz="3500" b="1" dirty="0" err="1">
                <a:latin typeface="Arial Black" pitchFamily="34" charset="0"/>
              </a:rPr>
              <a:t>tapi</a:t>
            </a:r>
            <a:r>
              <a:rPr lang="en-US" sz="3500" b="1" dirty="0">
                <a:latin typeface="Arial Black" pitchFamily="34" charset="0"/>
              </a:rPr>
              <a:t> </a:t>
            </a:r>
            <a:r>
              <a:rPr lang="en-US" sz="3500" b="1" dirty="0" err="1">
                <a:latin typeface="Arial Black" pitchFamily="34" charset="0"/>
              </a:rPr>
              <a:t>sayang</a:t>
            </a:r>
            <a:r>
              <a:rPr lang="en-US" sz="3500" b="1" dirty="0">
                <a:latin typeface="Arial Black" pitchFamily="34" charset="0"/>
              </a:rPr>
              <a:t> </a:t>
            </a:r>
            <a:r>
              <a:rPr lang="en-US" sz="3500" b="1" dirty="0">
                <a:solidFill>
                  <a:srgbClr val="FF0000"/>
                </a:solidFill>
                <a:latin typeface="Arial Black" pitchFamily="34" charset="0"/>
              </a:rPr>
              <a:t>GALAK…NESUNAN</a:t>
            </a:r>
          </a:p>
        </p:txBody>
      </p:sp>
    </p:spTree>
    <p:extLst>
      <p:ext uri="{BB962C8B-B14F-4D97-AF65-F5344CB8AC3E}">
        <p14:creationId xmlns:p14="http://schemas.microsoft.com/office/powerpoint/2010/main" val="34623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7278" y="141335"/>
            <a:ext cx="9144000" cy="941387"/>
          </a:xfrm>
          <a:solidFill>
            <a:srgbClr val="99FF66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US" sz="5400" b="1" dirty="0">
                <a:solidFill>
                  <a:schemeClr val="tx1"/>
                </a:solidFill>
              </a:rPr>
              <a:t>MARI KITA RENUNGKAN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47278" y="1082722"/>
            <a:ext cx="9144000" cy="5488675"/>
          </a:xfrm>
          <a:solidFill>
            <a:srgbClr val="FFFF9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None/>
            </a:pP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None/>
            </a:pPr>
            <a:r>
              <a:rPr lang="en-US" sz="32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Dia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id-ID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Mahasiswa 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yang </a:t>
            </a:r>
            <a:r>
              <a:rPr lang="en-US" sz="3200" b="1" dirty="0">
                <a:solidFill>
                  <a:srgbClr val="00B0F0"/>
                </a:solidFill>
                <a:latin typeface="Arial Black" panose="020B0A04020102020204" pitchFamily="34" charset="0"/>
              </a:rPr>
              <a:t>CERDAS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tapi</a:t>
            </a:r>
            <a:r>
              <a:rPr lang="en-US" b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sayang</a:t>
            </a:r>
            <a:r>
              <a:rPr lang="en-US" b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orangnya</a:t>
            </a:r>
            <a:r>
              <a:rPr lang="en-US" b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</a:t>
            </a:r>
            <a:r>
              <a:rPr lang="en-US" b="1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TIDAK 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                                          DISIPLIN…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None/>
            </a:pPr>
            <a:endParaRPr lang="en-US" b="1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None/>
            </a:pPr>
            <a:r>
              <a:rPr lang="en-US" sz="3200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Dia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id-ID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Mahasiswa 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yang </a:t>
            </a:r>
            <a:r>
              <a:rPr lang="en-US" sz="3200" b="1" dirty="0">
                <a:solidFill>
                  <a:srgbClr val="00B0F0"/>
                </a:solidFill>
                <a:latin typeface="Arial Black" panose="020B0A04020102020204" pitchFamily="34" charset="0"/>
              </a:rPr>
              <a:t>TEGAS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  </a:t>
            </a:r>
            <a:r>
              <a:rPr lang="en-US" b="1" dirty="0" err="1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tapi</a:t>
            </a:r>
            <a:r>
              <a:rPr lang="en-US" b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sayang</a:t>
            </a:r>
            <a:r>
              <a:rPr lang="en-US" b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KATA-KATANYA 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                        NYLEKIT…</a:t>
            </a:r>
          </a:p>
        </p:txBody>
      </p:sp>
    </p:spTree>
    <p:extLst>
      <p:ext uri="{BB962C8B-B14F-4D97-AF65-F5344CB8AC3E}">
        <p14:creationId xmlns:p14="http://schemas.microsoft.com/office/powerpoint/2010/main" val="8769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{0F0ED891-C99F-9844-9CAE-45F184E9C7BB}tf10001072</Template>
  <TotalTime>190</TotalTime>
  <Words>413</Words>
  <Application>Microsoft Macintosh PowerPoint</Application>
  <PresentationFormat>Layar Lebar</PresentationFormat>
  <Paragraphs>141</Paragraphs>
  <Slides>20</Slides>
  <Notes>17</Notes>
  <HiddenSlides>0</HiddenSlides>
  <MMClips>0</MMClips>
  <ScaleCrop>false</ScaleCrop>
  <HeadingPairs>
    <vt:vector size="6" baseType="variant">
      <vt:variant>
        <vt:lpstr>Font Dipakai</vt:lpstr>
      </vt:variant>
      <vt:variant>
        <vt:i4>12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20</vt:i4>
      </vt:variant>
    </vt:vector>
  </HeadingPairs>
  <TitlesOfParts>
    <vt:vector size="33" baseType="lpstr">
      <vt:lpstr>Adobe Caslon Pro Bold</vt:lpstr>
      <vt:lpstr>Arial</vt:lpstr>
      <vt:lpstr>Arial Black</vt:lpstr>
      <vt:lpstr>Baloo Bhaijaan</vt:lpstr>
      <vt:lpstr>Book Antiqua</vt:lpstr>
      <vt:lpstr>Calibri</vt:lpstr>
      <vt:lpstr>Comic Sans MS</vt:lpstr>
      <vt:lpstr>Cooper Black</vt:lpstr>
      <vt:lpstr>Franklin Gothic Book</vt:lpstr>
      <vt:lpstr>Maiandra GD</vt:lpstr>
      <vt:lpstr>Rockwell</vt:lpstr>
      <vt:lpstr>Tahoma</vt:lpstr>
      <vt:lpstr>Crop</vt:lpstr>
      <vt:lpstr>Pengembangan karakter</vt:lpstr>
      <vt:lpstr>Presentasi PowerPoint</vt:lpstr>
      <vt:lpstr>SUKSES PRIBADI</vt:lpstr>
      <vt:lpstr>SUKSES SOSIAL</vt:lpstr>
      <vt:lpstr>SUKSES   AKADEMIK</vt:lpstr>
      <vt:lpstr>KOMPETENSI UNGGUL - KOMPREHENSIF</vt:lpstr>
      <vt:lpstr>Presentasi PowerPoint</vt:lpstr>
      <vt:lpstr>MARI KITA RENUNGKAN</vt:lpstr>
      <vt:lpstr>MARI KITA RENUNGKAN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  KARAKTER ADALAH KEUTAMAAN (11 KARAKTER KONSERVASI) </vt:lpstr>
      <vt:lpstr>Presentasi PowerPoint</vt:lpstr>
      <vt:lpstr>Presentasi PowerPoint</vt:lpstr>
      <vt:lpstr>Presentasi PowerPoint</vt:lpstr>
      <vt:lpstr>Presentasi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Nor Amalia</cp:lastModifiedBy>
  <cp:revision>7</cp:revision>
  <dcterms:created xsi:type="dcterms:W3CDTF">2018-03-27T09:00:32Z</dcterms:created>
  <dcterms:modified xsi:type="dcterms:W3CDTF">2023-03-27T06:56:56Z</dcterms:modified>
</cp:coreProperties>
</file>