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22857-0FE7-4D8B-94F0-2DA76135B55E}" type="datetimeFigureOut">
              <a:rPr lang="id-ID" smtClean="0"/>
              <a:t>17/10/2019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E7981-93B0-430F-9C94-551E8EBC6960}" type="slidenum">
              <a:rPr lang="id-ID" smtClean="0"/>
              <a:t>‹#›</a:t>
            </a:fld>
            <a:endParaRPr lang="id-ID"/>
          </a:p>
        </p:txBody>
      </p:sp>
    </p:spTree>
    <p:extLst>
      <p:ext uri="{BB962C8B-B14F-4D97-AF65-F5344CB8AC3E}">
        <p14:creationId xmlns:p14="http://schemas.microsoft.com/office/powerpoint/2010/main" val="337219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F9C8A124-B9CE-4543-BC2A-5913C1EDF05F}" type="slidenum">
              <a:rPr lang="en-US" altLang="id-ID" sz="1200"/>
              <a:pPr eaLnBrk="1" hangingPunct="1"/>
              <a:t>2</a:t>
            </a:fld>
            <a:endParaRPr lang="en-US" altLang="id-ID" sz="1200"/>
          </a:p>
        </p:txBody>
      </p:sp>
    </p:spTree>
    <p:extLst>
      <p:ext uri="{BB962C8B-B14F-4D97-AF65-F5344CB8AC3E}">
        <p14:creationId xmlns:p14="http://schemas.microsoft.com/office/powerpoint/2010/main" val="406643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7E5E372D-8418-4BEE-954C-5845B110DE87}" type="slidenum">
              <a:rPr lang="en-US" altLang="id-ID" sz="1200"/>
              <a:pPr eaLnBrk="1" hangingPunct="1"/>
              <a:t>11</a:t>
            </a:fld>
            <a:endParaRPr lang="en-US" altLang="id-ID" sz="1200"/>
          </a:p>
        </p:txBody>
      </p:sp>
    </p:spTree>
    <p:extLst>
      <p:ext uri="{BB962C8B-B14F-4D97-AF65-F5344CB8AC3E}">
        <p14:creationId xmlns:p14="http://schemas.microsoft.com/office/powerpoint/2010/main" val="324440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FE106AF6-9922-4E2C-B51B-11832E0E2AF8}" type="slidenum">
              <a:rPr lang="en-US" altLang="id-ID" sz="1200"/>
              <a:pPr eaLnBrk="1" hangingPunct="1"/>
              <a:t>12</a:t>
            </a:fld>
            <a:endParaRPr lang="en-US" altLang="id-ID" sz="1200"/>
          </a:p>
        </p:txBody>
      </p:sp>
    </p:spTree>
    <p:extLst>
      <p:ext uri="{BB962C8B-B14F-4D97-AF65-F5344CB8AC3E}">
        <p14:creationId xmlns:p14="http://schemas.microsoft.com/office/powerpoint/2010/main" val="317709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90E34124-B1BE-4DCC-BA47-19211AAF875C}" type="slidenum">
              <a:rPr lang="en-US" altLang="id-ID" sz="1200"/>
              <a:pPr eaLnBrk="1" hangingPunct="1"/>
              <a:t>13</a:t>
            </a:fld>
            <a:endParaRPr lang="en-US" altLang="id-ID" sz="1200"/>
          </a:p>
        </p:txBody>
      </p:sp>
    </p:spTree>
    <p:extLst>
      <p:ext uri="{BB962C8B-B14F-4D97-AF65-F5344CB8AC3E}">
        <p14:creationId xmlns:p14="http://schemas.microsoft.com/office/powerpoint/2010/main" val="188684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C206D936-BB5F-45B2-9B7B-CBB3B7CE994F}" type="slidenum">
              <a:rPr lang="en-US" altLang="id-ID" sz="1200"/>
              <a:pPr eaLnBrk="1" hangingPunct="1"/>
              <a:t>14</a:t>
            </a:fld>
            <a:endParaRPr lang="en-US" altLang="id-ID" sz="1200"/>
          </a:p>
        </p:txBody>
      </p:sp>
    </p:spTree>
    <p:extLst>
      <p:ext uri="{BB962C8B-B14F-4D97-AF65-F5344CB8AC3E}">
        <p14:creationId xmlns:p14="http://schemas.microsoft.com/office/powerpoint/2010/main" val="331317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5597B355-8C3A-473A-B850-7CDCECA4A82A}" type="slidenum">
              <a:rPr lang="en-GB" altLang="id-ID" sz="1200"/>
              <a:pPr eaLnBrk="1" hangingPunct="1"/>
              <a:t>15</a:t>
            </a:fld>
            <a:endParaRPr lang="en-GB" altLang="id-ID" sz="1200"/>
          </a:p>
        </p:txBody>
      </p:sp>
      <p:sp>
        <p:nvSpPr>
          <p:cNvPr id="604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p>
        </p:txBody>
      </p:sp>
    </p:spTree>
    <p:extLst>
      <p:ext uri="{BB962C8B-B14F-4D97-AF65-F5344CB8AC3E}">
        <p14:creationId xmlns:p14="http://schemas.microsoft.com/office/powerpoint/2010/main" val="34332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BA89F922-C822-4B1E-B1CD-EC04881A507B}" type="slidenum">
              <a:rPr lang="en-US" altLang="id-ID" sz="1200"/>
              <a:pPr eaLnBrk="1" hangingPunct="1"/>
              <a:t>16</a:t>
            </a:fld>
            <a:endParaRPr lang="en-US" altLang="id-ID" sz="1200"/>
          </a:p>
        </p:txBody>
      </p:sp>
    </p:spTree>
    <p:extLst>
      <p:ext uri="{BB962C8B-B14F-4D97-AF65-F5344CB8AC3E}">
        <p14:creationId xmlns:p14="http://schemas.microsoft.com/office/powerpoint/2010/main" val="387932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409DC01C-4756-4658-8F8A-7FD0E2EB8A8C}" type="slidenum">
              <a:rPr lang="en-US" altLang="id-ID" sz="1200"/>
              <a:pPr eaLnBrk="1" hangingPunct="1"/>
              <a:t>17</a:t>
            </a:fld>
            <a:endParaRPr lang="en-US" altLang="id-ID" sz="1200"/>
          </a:p>
        </p:txBody>
      </p:sp>
    </p:spTree>
    <p:extLst>
      <p:ext uri="{BB962C8B-B14F-4D97-AF65-F5344CB8AC3E}">
        <p14:creationId xmlns:p14="http://schemas.microsoft.com/office/powerpoint/2010/main" val="216957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D8434973-2067-4922-910F-FEF7BF7EB767}" type="slidenum">
              <a:rPr lang="en-GB" altLang="id-ID" sz="1200"/>
              <a:pPr eaLnBrk="1" hangingPunct="1"/>
              <a:t>18</a:t>
            </a:fld>
            <a:endParaRPr lang="en-GB" altLang="id-ID" sz="1200"/>
          </a:p>
        </p:txBody>
      </p:sp>
      <p:sp>
        <p:nvSpPr>
          <p:cNvPr id="634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id-ID" smtClean="0"/>
          </a:p>
        </p:txBody>
      </p:sp>
    </p:spTree>
    <p:extLst>
      <p:ext uri="{BB962C8B-B14F-4D97-AF65-F5344CB8AC3E}">
        <p14:creationId xmlns:p14="http://schemas.microsoft.com/office/powerpoint/2010/main" val="184863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E0715E77-C3CE-4C65-A10D-2969F8B46468}" type="slidenum">
              <a:rPr lang="en-US" altLang="id-ID" sz="1200"/>
              <a:pPr eaLnBrk="1" hangingPunct="1"/>
              <a:t>19</a:t>
            </a:fld>
            <a:endParaRPr lang="en-US" altLang="id-ID" sz="1200"/>
          </a:p>
        </p:txBody>
      </p:sp>
    </p:spTree>
    <p:extLst>
      <p:ext uri="{BB962C8B-B14F-4D97-AF65-F5344CB8AC3E}">
        <p14:creationId xmlns:p14="http://schemas.microsoft.com/office/powerpoint/2010/main" val="229644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9FBB2B15-A84E-4F21-B784-EAA485000D37}" type="slidenum">
              <a:rPr lang="en-US" altLang="id-ID" sz="1200"/>
              <a:pPr eaLnBrk="1" hangingPunct="1"/>
              <a:t>20</a:t>
            </a:fld>
            <a:endParaRPr lang="en-US" altLang="id-ID" sz="1200"/>
          </a:p>
        </p:txBody>
      </p:sp>
    </p:spTree>
    <p:extLst>
      <p:ext uri="{BB962C8B-B14F-4D97-AF65-F5344CB8AC3E}">
        <p14:creationId xmlns:p14="http://schemas.microsoft.com/office/powerpoint/2010/main" val="334697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3C53B5DF-1218-43F7-A9BB-DD6D292C6552}" type="slidenum">
              <a:rPr lang="en-US" altLang="id-ID" sz="1200"/>
              <a:pPr eaLnBrk="1" hangingPunct="1"/>
              <a:t>3</a:t>
            </a:fld>
            <a:endParaRPr lang="en-US" altLang="id-ID" sz="1200"/>
          </a:p>
        </p:txBody>
      </p:sp>
    </p:spTree>
    <p:extLst>
      <p:ext uri="{BB962C8B-B14F-4D97-AF65-F5344CB8AC3E}">
        <p14:creationId xmlns:p14="http://schemas.microsoft.com/office/powerpoint/2010/main" val="274497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F462B659-DC34-4C36-857C-DF228DB0908F}" type="slidenum">
              <a:rPr lang="en-US" altLang="id-ID" sz="1200"/>
              <a:pPr eaLnBrk="1" hangingPunct="1"/>
              <a:t>21</a:t>
            </a:fld>
            <a:endParaRPr lang="en-US" altLang="id-ID" sz="1200"/>
          </a:p>
        </p:txBody>
      </p:sp>
    </p:spTree>
    <p:extLst>
      <p:ext uri="{BB962C8B-B14F-4D97-AF65-F5344CB8AC3E}">
        <p14:creationId xmlns:p14="http://schemas.microsoft.com/office/powerpoint/2010/main" val="57242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DA4BE008-0515-4135-832E-A4FC937AA7FA}" type="slidenum">
              <a:rPr lang="en-GB" altLang="id-ID" sz="1200"/>
              <a:pPr eaLnBrk="1" hangingPunct="1"/>
              <a:t>22</a:t>
            </a:fld>
            <a:endParaRPr lang="en-GB" altLang="id-ID" sz="1200"/>
          </a:p>
        </p:txBody>
      </p:sp>
      <p:sp>
        <p:nvSpPr>
          <p:cNvPr id="6758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p>
        </p:txBody>
      </p:sp>
    </p:spTree>
    <p:extLst>
      <p:ext uri="{BB962C8B-B14F-4D97-AF65-F5344CB8AC3E}">
        <p14:creationId xmlns:p14="http://schemas.microsoft.com/office/powerpoint/2010/main" val="1801925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7B83375A-0653-48F8-9360-D841BDA25E6C}" type="slidenum">
              <a:rPr lang="en-GB" altLang="id-ID" sz="1200"/>
              <a:pPr eaLnBrk="1" hangingPunct="1"/>
              <a:t>23</a:t>
            </a:fld>
            <a:endParaRPr lang="en-GB" altLang="id-ID" sz="1200"/>
          </a:p>
        </p:txBody>
      </p:sp>
      <p:sp>
        <p:nvSpPr>
          <p:cNvPr id="686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id-ID" smtClean="0"/>
          </a:p>
        </p:txBody>
      </p:sp>
    </p:spTree>
    <p:extLst>
      <p:ext uri="{BB962C8B-B14F-4D97-AF65-F5344CB8AC3E}">
        <p14:creationId xmlns:p14="http://schemas.microsoft.com/office/powerpoint/2010/main" val="2000716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34C23E33-52F9-4674-8DE0-BCB236EB0270}" type="slidenum">
              <a:rPr lang="en-GB" altLang="id-ID" sz="1200"/>
              <a:pPr eaLnBrk="1" hangingPunct="1"/>
              <a:t>24</a:t>
            </a:fld>
            <a:endParaRPr lang="en-GB" altLang="id-ID" sz="1200"/>
          </a:p>
        </p:txBody>
      </p:sp>
      <p:sp>
        <p:nvSpPr>
          <p:cNvPr id="6963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latin typeface="Arial" panose="020B0604020202020204" pitchFamily="34" charset="0"/>
            </a:endParaRPr>
          </a:p>
        </p:txBody>
      </p:sp>
    </p:spTree>
    <p:extLst>
      <p:ext uri="{BB962C8B-B14F-4D97-AF65-F5344CB8AC3E}">
        <p14:creationId xmlns:p14="http://schemas.microsoft.com/office/powerpoint/2010/main" val="3432978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8D74DABD-A639-464F-9499-E66DE29F40BF}" type="slidenum">
              <a:rPr lang="en-US" altLang="id-ID" sz="1200"/>
              <a:pPr eaLnBrk="1" hangingPunct="1"/>
              <a:t>25</a:t>
            </a:fld>
            <a:endParaRPr lang="en-US" altLang="id-ID" sz="1200"/>
          </a:p>
        </p:txBody>
      </p:sp>
    </p:spTree>
    <p:extLst>
      <p:ext uri="{BB962C8B-B14F-4D97-AF65-F5344CB8AC3E}">
        <p14:creationId xmlns:p14="http://schemas.microsoft.com/office/powerpoint/2010/main" val="116083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075A6551-CD0D-47A2-884E-1646D3C40102}" type="slidenum">
              <a:rPr lang="en-GB" altLang="id-ID" sz="1200"/>
              <a:pPr eaLnBrk="1" hangingPunct="1"/>
              <a:t>26</a:t>
            </a:fld>
            <a:endParaRPr lang="en-GB" altLang="id-ID" sz="1200"/>
          </a:p>
        </p:txBody>
      </p:sp>
      <p:sp>
        <p:nvSpPr>
          <p:cNvPr id="716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id-ID" smtClean="0"/>
          </a:p>
        </p:txBody>
      </p:sp>
    </p:spTree>
    <p:extLst>
      <p:ext uri="{BB962C8B-B14F-4D97-AF65-F5344CB8AC3E}">
        <p14:creationId xmlns:p14="http://schemas.microsoft.com/office/powerpoint/2010/main" val="4010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BAC4F554-6C33-4A57-B04D-DB175F429839}" type="slidenum">
              <a:rPr lang="en-US" altLang="id-ID" sz="1200"/>
              <a:pPr eaLnBrk="1" hangingPunct="1"/>
              <a:t>27</a:t>
            </a:fld>
            <a:endParaRPr lang="en-US" altLang="id-ID" sz="1200"/>
          </a:p>
        </p:txBody>
      </p:sp>
    </p:spTree>
    <p:extLst>
      <p:ext uri="{BB962C8B-B14F-4D97-AF65-F5344CB8AC3E}">
        <p14:creationId xmlns:p14="http://schemas.microsoft.com/office/powerpoint/2010/main" val="817109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DF6FA7CF-585B-4FE4-944F-E1030EB881E8}" type="slidenum">
              <a:rPr lang="en-GB" altLang="id-ID" sz="1200"/>
              <a:pPr eaLnBrk="1" hangingPunct="1"/>
              <a:t>28</a:t>
            </a:fld>
            <a:endParaRPr lang="en-GB" altLang="id-ID" sz="1200"/>
          </a:p>
        </p:txBody>
      </p:sp>
      <p:sp>
        <p:nvSpPr>
          <p:cNvPr id="7373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latin typeface="Arial" panose="020B0604020202020204" pitchFamily="34" charset="0"/>
            </a:endParaRPr>
          </a:p>
        </p:txBody>
      </p:sp>
    </p:spTree>
    <p:extLst>
      <p:ext uri="{BB962C8B-B14F-4D97-AF65-F5344CB8AC3E}">
        <p14:creationId xmlns:p14="http://schemas.microsoft.com/office/powerpoint/2010/main" val="1481201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18E1BAB9-4C01-4AB4-AC61-95089CAFFA49}" type="slidenum">
              <a:rPr lang="en-GB" altLang="id-ID" sz="1200"/>
              <a:pPr eaLnBrk="1" hangingPunct="1"/>
              <a:t>29</a:t>
            </a:fld>
            <a:endParaRPr lang="en-GB" altLang="id-ID" sz="1200"/>
          </a:p>
        </p:txBody>
      </p:sp>
      <p:sp>
        <p:nvSpPr>
          <p:cNvPr id="747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latin typeface="Arial" panose="020B0604020202020204" pitchFamily="34" charset="0"/>
            </a:endParaRPr>
          </a:p>
        </p:txBody>
      </p:sp>
    </p:spTree>
    <p:extLst>
      <p:ext uri="{BB962C8B-B14F-4D97-AF65-F5344CB8AC3E}">
        <p14:creationId xmlns:p14="http://schemas.microsoft.com/office/powerpoint/2010/main" val="1751240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8387A416-24FD-4671-9879-07B406610623}" type="slidenum">
              <a:rPr lang="en-GB" altLang="id-ID" sz="1200"/>
              <a:pPr eaLnBrk="1" hangingPunct="1"/>
              <a:t>30</a:t>
            </a:fld>
            <a:endParaRPr lang="en-GB" altLang="id-ID" sz="1200"/>
          </a:p>
        </p:txBody>
      </p:sp>
      <p:sp>
        <p:nvSpPr>
          <p:cNvPr id="757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p>
        </p:txBody>
      </p:sp>
    </p:spTree>
    <p:extLst>
      <p:ext uri="{BB962C8B-B14F-4D97-AF65-F5344CB8AC3E}">
        <p14:creationId xmlns:p14="http://schemas.microsoft.com/office/powerpoint/2010/main" val="363277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71094B57-F582-4EC8-8CBC-DD9F9888A11A}" type="slidenum">
              <a:rPr lang="en-US" altLang="id-ID" sz="1200"/>
              <a:pPr eaLnBrk="1" hangingPunct="1"/>
              <a:t>4</a:t>
            </a:fld>
            <a:endParaRPr lang="en-US" altLang="id-ID" sz="1200"/>
          </a:p>
        </p:txBody>
      </p:sp>
    </p:spTree>
    <p:extLst>
      <p:ext uri="{BB962C8B-B14F-4D97-AF65-F5344CB8AC3E}">
        <p14:creationId xmlns:p14="http://schemas.microsoft.com/office/powerpoint/2010/main" val="313832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4F94681E-67A7-479A-AC84-80C3820E0A46}" type="slidenum">
              <a:rPr lang="en-GB" altLang="id-ID" sz="1200"/>
              <a:pPr eaLnBrk="1" hangingPunct="1"/>
              <a:t>31</a:t>
            </a:fld>
            <a:endParaRPr lang="en-GB" altLang="id-ID" sz="1200"/>
          </a:p>
        </p:txBody>
      </p:sp>
      <p:sp>
        <p:nvSpPr>
          <p:cNvPr id="768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p>
        </p:txBody>
      </p:sp>
    </p:spTree>
    <p:extLst>
      <p:ext uri="{BB962C8B-B14F-4D97-AF65-F5344CB8AC3E}">
        <p14:creationId xmlns:p14="http://schemas.microsoft.com/office/powerpoint/2010/main" val="3631136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0636913F-290E-41C2-A593-394A6C5E9447}" type="slidenum">
              <a:rPr lang="en-GB" altLang="id-ID" sz="1200"/>
              <a:pPr eaLnBrk="1" hangingPunct="1"/>
              <a:t>32</a:t>
            </a:fld>
            <a:endParaRPr lang="en-GB" altLang="id-ID" sz="1200"/>
          </a:p>
        </p:txBody>
      </p:sp>
      <p:sp>
        <p:nvSpPr>
          <p:cNvPr id="778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id-ID" smtClean="0">
              <a:latin typeface="Arial" panose="020B0604020202020204" pitchFamily="34" charset="0"/>
            </a:endParaRPr>
          </a:p>
        </p:txBody>
      </p:sp>
    </p:spTree>
    <p:extLst>
      <p:ext uri="{BB962C8B-B14F-4D97-AF65-F5344CB8AC3E}">
        <p14:creationId xmlns:p14="http://schemas.microsoft.com/office/powerpoint/2010/main" val="1950380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9B43A085-A98E-44F7-98B8-FB8EC68D136A}" type="slidenum">
              <a:rPr lang="en-US" altLang="id-ID" sz="1200"/>
              <a:pPr eaLnBrk="1" hangingPunct="1"/>
              <a:t>33</a:t>
            </a:fld>
            <a:endParaRPr lang="en-US" altLang="id-ID" sz="1200"/>
          </a:p>
        </p:txBody>
      </p:sp>
    </p:spTree>
    <p:extLst>
      <p:ext uri="{BB962C8B-B14F-4D97-AF65-F5344CB8AC3E}">
        <p14:creationId xmlns:p14="http://schemas.microsoft.com/office/powerpoint/2010/main" val="1997285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B15056DE-3E77-4C18-ABC6-A946952D2863}" type="slidenum">
              <a:rPr lang="en-US" altLang="id-ID" sz="1200"/>
              <a:pPr eaLnBrk="1" hangingPunct="1"/>
              <a:t>34</a:t>
            </a:fld>
            <a:endParaRPr lang="en-US" altLang="id-ID" sz="1200"/>
          </a:p>
        </p:txBody>
      </p:sp>
    </p:spTree>
    <p:extLst>
      <p:ext uri="{BB962C8B-B14F-4D97-AF65-F5344CB8AC3E}">
        <p14:creationId xmlns:p14="http://schemas.microsoft.com/office/powerpoint/2010/main" val="4115235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C17ED953-3A70-467D-9662-39454A0334E9}" type="slidenum">
              <a:rPr lang="en-US" altLang="id-ID" sz="1200"/>
              <a:pPr eaLnBrk="1" hangingPunct="1"/>
              <a:t>35</a:t>
            </a:fld>
            <a:endParaRPr lang="en-US" altLang="id-ID" sz="1200"/>
          </a:p>
        </p:txBody>
      </p:sp>
    </p:spTree>
    <p:extLst>
      <p:ext uri="{BB962C8B-B14F-4D97-AF65-F5344CB8AC3E}">
        <p14:creationId xmlns:p14="http://schemas.microsoft.com/office/powerpoint/2010/main" val="124226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2CDCCBE8-F84F-4451-87E8-B11B65F5FCD8}" type="slidenum">
              <a:rPr lang="en-US" altLang="id-ID" sz="1200"/>
              <a:pPr eaLnBrk="1" hangingPunct="1"/>
              <a:t>36</a:t>
            </a:fld>
            <a:endParaRPr lang="en-US" altLang="id-ID" sz="1200"/>
          </a:p>
        </p:txBody>
      </p:sp>
    </p:spTree>
    <p:extLst>
      <p:ext uri="{BB962C8B-B14F-4D97-AF65-F5344CB8AC3E}">
        <p14:creationId xmlns:p14="http://schemas.microsoft.com/office/powerpoint/2010/main" val="3531124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04A9A439-27EC-4DA2-9AAF-C52AD2B06F84}" type="slidenum">
              <a:rPr lang="en-US" altLang="id-ID" sz="1200"/>
              <a:pPr eaLnBrk="1" hangingPunct="1"/>
              <a:t>37</a:t>
            </a:fld>
            <a:endParaRPr lang="en-US" altLang="id-ID" sz="1200"/>
          </a:p>
        </p:txBody>
      </p:sp>
    </p:spTree>
    <p:extLst>
      <p:ext uri="{BB962C8B-B14F-4D97-AF65-F5344CB8AC3E}">
        <p14:creationId xmlns:p14="http://schemas.microsoft.com/office/powerpoint/2010/main" val="321253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58F82D7A-7A32-479D-ACDF-FEA383A4A3A6}" type="slidenum">
              <a:rPr lang="en-US" altLang="id-ID" sz="1200"/>
              <a:pPr eaLnBrk="1" hangingPunct="1"/>
              <a:t>38</a:t>
            </a:fld>
            <a:endParaRPr lang="en-US" altLang="id-ID" sz="1200"/>
          </a:p>
        </p:txBody>
      </p:sp>
    </p:spTree>
    <p:extLst>
      <p:ext uri="{BB962C8B-B14F-4D97-AF65-F5344CB8AC3E}">
        <p14:creationId xmlns:p14="http://schemas.microsoft.com/office/powerpoint/2010/main" val="2935496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CF1A81A2-453E-423A-ABA0-22D91564C832}" type="slidenum">
              <a:rPr lang="en-US" altLang="id-ID" sz="1200"/>
              <a:pPr eaLnBrk="1" hangingPunct="1"/>
              <a:t>39</a:t>
            </a:fld>
            <a:endParaRPr lang="en-US" altLang="id-ID" sz="1200"/>
          </a:p>
        </p:txBody>
      </p:sp>
    </p:spTree>
    <p:extLst>
      <p:ext uri="{BB962C8B-B14F-4D97-AF65-F5344CB8AC3E}">
        <p14:creationId xmlns:p14="http://schemas.microsoft.com/office/powerpoint/2010/main" val="3864538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3A335FFE-A230-466C-BAC6-60383230CA24}" type="slidenum">
              <a:rPr lang="en-US" altLang="id-ID" sz="1200"/>
              <a:pPr eaLnBrk="1" hangingPunct="1"/>
              <a:t>40</a:t>
            </a:fld>
            <a:endParaRPr lang="en-US" altLang="id-ID" sz="1200"/>
          </a:p>
        </p:txBody>
      </p:sp>
    </p:spTree>
    <p:extLst>
      <p:ext uri="{BB962C8B-B14F-4D97-AF65-F5344CB8AC3E}">
        <p14:creationId xmlns:p14="http://schemas.microsoft.com/office/powerpoint/2010/main" val="104548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D8123BAD-5BE8-4130-8C94-BF883F01EC52}" type="slidenum">
              <a:rPr lang="en-US" altLang="id-ID" sz="1200"/>
              <a:pPr eaLnBrk="1" hangingPunct="1"/>
              <a:t>5</a:t>
            </a:fld>
            <a:endParaRPr lang="en-US" altLang="id-ID" sz="1200"/>
          </a:p>
        </p:txBody>
      </p:sp>
    </p:spTree>
    <p:extLst>
      <p:ext uri="{BB962C8B-B14F-4D97-AF65-F5344CB8AC3E}">
        <p14:creationId xmlns:p14="http://schemas.microsoft.com/office/powerpoint/2010/main" val="955872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166D990B-FE28-4E73-897E-BE4CF3B4DC98}" type="slidenum">
              <a:rPr lang="en-US" altLang="id-ID" sz="1200"/>
              <a:pPr eaLnBrk="1" hangingPunct="1"/>
              <a:t>41</a:t>
            </a:fld>
            <a:endParaRPr lang="en-US" altLang="id-ID" sz="1200"/>
          </a:p>
        </p:txBody>
      </p:sp>
    </p:spTree>
    <p:extLst>
      <p:ext uri="{BB962C8B-B14F-4D97-AF65-F5344CB8AC3E}">
        <p14:creationId xmlns:p14="http://schemas.microsoft.com/office/powerpoint/2010/main" val="21894911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FA6FF594-A41D-4EB1-8445-55C55BFB25FA}" type="slidenum">
              <a:rPr lang="en-US" altLang="id-ID" sz="1200"/>
              <a:pPr eaLnBrk="1" hangingPunct="1"/>
              <a:t>42</a:t>
            </a:fld>
            <a:endParaRPr lang="en-US" altLang="id-ID" sz="1200"/>
          </a:p>
        </p:txBody>
      </p:sp>
    </p:spTree>
    <p:extLst>
      <p:ext uri="{BB962C8B-B14F-4D97-AF65-F5344CB8AC3E}">
        <p14:creationId xmlns:p14="http://schemas.microsoft.com/office/powerpoint/2010/main" val="282450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9DCC674A-FEBA-4659-985D-CDE896605DA8}" type="slidenum">
              <a:rPr lang="en-US" altLang="id-ID" sz="1200"/>
              <a:pPr eaLnBrk="1" hangingPunct="1"/>
              <a:t>6</a:t>
            </a:fld>
            <a:endParaRPr lang="en-US" altLang="id-ID" sz="1200"/>
          </a:p>
        </p:txBody>
      </p:sp>
    </p:spTree>
    <p:extLst>
      <p:ext uri="{BB962C8B-B14F-4D97-AF65-F5344CB8AC3E}">
        <p14:creationId xmlns:p14="http://schemas.microsoft.com/office/powerpoint/2010/main" val="230326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F286CFCD-9CCF-4822-8058-7C7D5E63C166}" type="slidenum">
              <a:rPr lang="en-US" altLang="id-ID" sz="1200"/>
              <a:pPr eaLnBrk="1" hangingPunct="1"/>
              <a:t>7</a:t>
            </a:fld>
            <a:endParaRPr lang="en-US" altLang="id-ID" sz="1200"/>
          </a:p>
        </p:txBody>
      </p:sp>
    </p:spTree>
    <p:extLst>
      <p:ext uri="{BB962C8B-B14F-4D97-AF65-F5344CB8AC3E}">
        <p14:creationId xmlns:p14="http://schemas.microsoft.com/office/powerpoint/2010/main" val="363647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6A6650A1-6912-48E7-9969-1FB12FB0CDA8}" type="slidenum">
              <a:rPr lang="en-US" altLang="id-ID" sz="1200"/>
              <a:pPr eaLnBrk="1" hangingPunct="1"/>
              <a:t>8</a:t>
            </a:fld>
            <a:endParaRPr lang="en-US" altLang="id-ID" sz="1200"/>
          </a:p>
        </p:txBody>
      </p:sp>
    </p:spTree>
    <p:extLst>
      <p:ext uri="{BB962C8B-B14F-4D97-AF65-F5344CB8AC3E}">
        <p14:creationId xmlns:p14="http://schemas.microsoft.com/office/powerpoint/2010/main" val="160969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030DFC5D-E16B-45BD-AD94-666AA01FB7DE}" type="slidenum">
              <a:rPr lang="en-US" altLang="id-ID" sz="1200"/>
              <a:pPr eaLnBrk="1" hangingPunct="1"/>
              <a:t>9</a:t>
            </a:fld>
            <a:endParaRPr lang="en-US" altLang="id-ID" sz="1200"/>
          </a:p>
        </p:txBody>
      </p:sp>
    </p:spTree>
    <p:extLst>
      <p:ext uri="{BB962C8B-B14F-4D97-AF65-F5344CB8AC3E}">
        <p14:creationId xmlns:p14="http://schemas.microsoft.com/office/powerpoint/2010/main" val="397514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fld id="{73CA7C84-5EDF-4C6A-8A69-0FE442D73B65}" type="slidenum">
              <a:rPr lang="en-US" altLang="id-ID" sz="1200"/>
              <a:pPr eaLnBrk="1" hangingPunct="1"/>
              <a:t>10</a:t>
            </a:fld>
            <a:endParaRPr lang="en-US" altLang="id-ID" sz="1200"/>
          </a:p>
        </p:txBody>
      </p:sp>
    </p:spTree>
    <p:extLst>
      <p:ext uri="{BB962C8B-B14F-4D97-AF65-F5344CB8AC3E}">
        <p14:creationId xmlns:p14="http://schemas.microsoft.com/office/powerpoint/2010/main" val="192492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0F4C534-F4AC-453A-AB2E-8EBDE4AF522A}"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288494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F4C534-F4AC-453A-AB2E-8EBDE4AF522A}"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73944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F4C534-F4AC-453A-AB2E-8EBDE4AF522A}"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9094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6DDE8B-0443-4879-A80D-624ACBD4FCDB}" type="slidenum">
              <a:rPr lang="en-US" altLang="id-ID"/>
              <a:pPr/>
              <a:t>‹#›</a:t>
            </a:fld>
            <a:endParaRPr lang="en-US" altLang="id-ID"/>
          </a:p>
        </p:txBody>
      </p:sp>
    </p:spTree>
    <p:extLst>
      <p:ext uri="{BB962C8B-B14F-4D97-AF65-F5344CB8AC3E}">
        <p14:creationId xmlns:p14="http://schemas.microsoft.com/office/powerpoint/2010/main" val="422740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DA902E-A596-4F87-B042-37FF1FB48201}" type="slidenum">
              <a:rPr lang="en-US" altLang="id-ID"/>
              <a:pPr/>
              <a:t>‹#›</a:t>
            </a:fld>
            <a:endParaRPr lang="en-US" altLang="id-ID"/>
          </a:p>
        </p:txBody>
      </p:sp>
    </p:spTree>
    <p:extLst>
      <p:ext uri="{BB962C8B-B14F-4D97-AF65-F5344CB8AC3E}">
        <p14:creationId xmlns:p14="http://schemas.microsoft.com/office/powerpoint/2010/main" val="188568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1"/>
            <a:ext cx="10972800" cy="334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0EEAC1-767E-4E87-A8AF-56EDFF8C4972}" type="slidenum">
              <a:rPr lang="en-US" altLang="id-ID"/>
              <a:pPr/>
              <a:t>‹#›</a:t>
            </a:fld>
            <a:endParaRPr lang="en-US" altLang="id-ID"/>
          </a:p>
        </p:txBody>
      </p:sp>
    </p:spTree>
    <p:extLst>
      <p:ext uri="{BB962C8B-B14F-4D97-AF65-F5344CB8AC3E}">
        <p14:creationId xmlns:p14="http://schemas.microsoft.com/office/powerpoint/2010/main" val="40470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0F4C534-F4AC-453A-AB2E-8EBDE4AF522A}"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261871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4C534-F4AC-453A-AB2E-8EBDE4AF522A}" type="datetimeFigureOut">
              <a:rPr lang="id-ID" smtClean="0"/>
              <a:t>17/10/2019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381191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0F4C534-F4AC-453A-AB2E-8EBDE4AF522A}"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68732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0F4C534-F4AC-453A-AB2E-8EBDE4AF522A}" type="datetimeFigureOut">
              <a:rPr lang="id-ID" smtClean="0"/>
              <a:t>17/10/2019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2928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0F4C534-F4AC-453A-AB2E-8EBDE4AF522A}" type="datetimeFigureOut">
              <a:rPr lang="id-ID" smtClean="0"/>
              <a:t>17/10/2019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5039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4C534-F4AC-453A-AB2E-8EBDE4AF522A}" type="datetimeFigureOut">
              <a:rPr lang="id-ID" smtClean="0"/>
              <a:t>17/10/2019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385496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4C534-F4AC-453A-AB2E-8EBDE4AF522A}"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295721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4C534-F4AC-453A-AB2E-8EBDE4AF522A}" type="datetimeFigureOut">
              <a:rPr lang="id-ID" smtClean="0"/>
              <a:t>17/10/2019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AED32DD-C381-4144-AE44-E3064CC3F8C5}" type="slidenum">
              <a:rPr lang="id-ID" smtClean="0"/>
              <a:t>‹#›</a:t>
            </a:fld>
            <a:endParaRPr lang="id-ID"/>
          </a:p>
        </p:txBody>
      </p:sp>
    </p:spTree>
    <p:extLst>
      <p:ext uri="{BB962C8B-B14F-4D97-AF65-F5344CB8AC3E}">
        <p14:creationId xmlns:p14="http://schemas.microsoft.com/office/powerpoint/2010/main" val="180856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4C534-F4AC-453A-AB2E-8EBDE4AF522A}" type="datetimeFigureOut">
              <a:rPr lang="id-ID" smtClean="0"/>
              <a:t>17/10/2019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D32DD-C381-4144-AE44-E3064CC3F8C5}" type="slidenum">
              <a:rPr lang="id-ID" smtClean="0"/>
              <a:t>‹#›</a:t>
            </a:fld>
            <a:endParaRPr lang="id-ID"/>
          </a:p>
        </p:txBody>
      </p:sp>
    </p:spTree>
    <p:extLst>
      <p:ext uri="{BB962C8B-B14F-4D97-AF65-F5344CB8AC3E}">
        <p14:creationId xmlns:p14="http://schemas.microsoft.com/office/powerpoint/2010/main" val="12178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Sistem Imun</a:t>
            </a:r>
            <a:endParaRPr lang="id-ID" dirty="0"/>
          </a:p>
        </p:txBody>
      </p:sp>
      <p:sp>
        <p:nvSpPr>
          <p:cNvPr id="3" name="Subtitle 2"/>
          <p:cNvSpPr>
            <a:spLocks noGrp="1"/>
          </p:cNvSpPr>
          <p:nvPr>
            <p:ph type="subTitle" idx="1"/>
          </p:nvPr>
        </p:nvSpPr>
        <p:spPr/>
        <p:txBody>
          <a:bodyPr/>
          <a:lstStyle/>
          <a:p>
            <a:r>
              <a:rPr lang="id-ID" dirty="0" smtClean="0"/>
              <a:t>Faik Agiwahyuanto, S.Kep., M.Kes</a:t>
            </a:r>
            <a:endParaRPr lang="id-ID" dirty="0"/>
          </a:p>
        </p:txBody>
      </p:sp>
    </p:spTree>
    <p:extLst>
      <p:ext uri="{BB962C8B-B14F-4D97-AF65-F5344CB8AC3E}">
        <p14:creationId xmlns:p14="http://schemas.microsoft.com/office/powerpoint/2010/main" val="352579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id-ID" sz="4000" b="1">
                <a:solidFill>
                  <a:srgbClr val="0070C0"/>
                </a:solidFill>
              </a:rPr>
              <a:t>3. Mengalahkan penyerang</a:t>
            </a:r>
            <a:r>
              <a:rPr lang="en-US" altLang="id-ID" sz="4000">
                <a:solidFill>
                  <a:srgbClr val="0070C0"/>
                </a:solidFill>
              </a:rPr>
              <a:t>.</a:t>
            </a:r>
            <a:br>
              <a:rPr lang="en-US" altLang="id-ID" sz="4000">
                <a:solidFill>
                  <a:srgbClr val="0070C0"/>
                </a:solidFill>
              </a:rPr>
            </a:br>
            <a:endParaRPr lang="en-US" altLang="id-ID" sz="4000">
              <a:solidFill>
                <a:srgbClr val="0070C0"/>
              </a:solidFill>
            </a:endParaRPr>
          </a:p>
        </p:txBody>
      </p:sp>
      <p:sp>
        <p:nvSpPr>
          <p:cNvPr id="11267" name="Rectangle 3"/>
          <p:cNvSpPr>
            <a:spLocks noGrp="1" noChangeArrowheads="1"/>
          </p:cNvSpPr>
          <p:nvPr>
            <p:ph type="body" idx="1"/>
          </p:nvPr>
        </p:nvSpPr>
        <p:spPr>
          <a:xfrm>
            <a:off x="1981200" y="1295400"/>
            <a:ext cx="8229600" cy="4724400"/>
          </a:xfrm>
        </p:spPr>
        <p:txBody>
          <a:bodyPr/>
          <a:lstStyle/>
          <a:p>
            <a:pPr algn="ctr" eaLnBrk="1" hangingPunct="1">
              <a:buFontTx/>
              <a:buNone/>
            </a:pPr>
            <a:r>
              <a:rPr lang="en-US" altLang="id-ID" smtClean="0"/>
              <a:t>	Sel penyerang / antigen akan </a:t>
            </a:r>
          </a:p>
          <a:p>
            <a:pPr algn="ctr" eaLnBrk="1" hangingPunct="1">
              <a:buFontTx/>
              <a:buNone/>
            </a:pPr>
            <a:r>
              <a:rPr lang="en-US" altLang="id-ID" smtClean="0"/>
              <a:t>dilemahkan dengan protein spesifik yang diproduksi oleh sel pertahanan tubuh yang disebut </a:t>
            </a:r>
            <a:r>
              <a:rPr lang="en-US" altLang="id-ID" b="1" smtClean="0"/>
              <a:t>antibodi</a:t>
            </a:r>
            <a:r>
              <a:rPr lang="en-US" altLang="id-ID" smtClean="0"/>
              <a:t>  </a:t>
            </a:r>
          </a:p>
          <a:p>
            <a:pPr algn="ctr" eaLnBrk="1" hangingPunct="1">
              <a:buFontTx/>
              <a:buNone/>
            </a:pPr>
            <a:endParaRPr lang="en-US" altLang="id-ID" smtClean="0"/>
          </a:p>
          <a:p>
            <a:pPr algn="ctr" eaLnBrk="1" hangingPunct="1">
              <a:buFontTx/>
              <a:buNone/>
            </a:pPr>
            <a:r>
              <a:rPr lang="en-US" altLang="id-ID" smtClean="0"/>
              <a:t>Antibodi akan mengikat antigen sehingga mudah dihancurkan oleh leukosit</a:t>
            </a:r>
          </a:p>
          <a:p>
            <a:pPr eaLnBrk="1" hangingPunct="1"/>
            <a:endParaRPr lang="en-US" altLang="id-ID" smtClean="0"/>
          </a:p>
        </p:txBody>
      </p:sp>
    </p:spTree>
    <p:extLst>
      <p:ext uri="{BB962C8B-B14F-4D97-AF65-F5344CB8AC3E}">
        <p14:creationId xmlns:p14="http://schemas.microsoft.com/office/powerpoint/2010/main" val="4152336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76400" y="990600"/>
          <a:ext cx="8915400" cy="4041774"/>
        </p:xfrm>
        <a:graphic>
          <a:graphicData uri="http://schemas.openxmlformats.org/drawingml/2006/table">
            <a:tbl>
              <a:tblPr/>
              <a:tblGrid>
                <a:gridCol w="4382146"/>
                <a:gridCol w="4533254"/>
              </a:tblGrid>
              <a:tr h="548657">
                <a:tc gridSpan="2">
                  <a:txBody>
                    <a:bodyPr/>
                    <a:lstStyle/>
                    <a:p>
                      <a:pPr marL="0" marR="0" algn="ctr">
                        <a:lnSpc>
                          <a:spcPct val="150000"/>
                        </a:lnSpc>
                        <a:spcBef>
                          <a:spcPts val="0"/>
                        </a:spcBef>
                        <a:spcAft>
                          <a:spcPts val="0"/>
                        </a:spcAft>
                      </a:pPr>
                      <a:r>
                        <a:rPr lang="en-US" sz="2400" b="1">
                          <a:latin typeface="Ebrima"/>
                          <a:ea typeface="Times New Roman"/>
                          <a:cs typeface="Times New Roman"/>
                        </a:rPr>
                        <a:t>Perbedaan respons nonspesifik dengan respons spesifik</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endParaRPr lang="en-US"/>
                    </a:p>
                  </a:txBody>
                  <a:tcPr/>
                </a:tc>
              </a:tr>
              <a:tr h="548657">
                <a:tc>
                  <a:txBody>
                    <a:bodyPr/>
                    <a:lstStyle/>
                    <a:p>
                      <a:pPr marL="0" marR="0" algn="ctr">
                        <a:lnSpc>
                          <a:spcPct val="150000"/>
                        </a:lnSpc>
                        <a:spcBef>
                          <a:spcPts val="0"/>
                        </a:spcBef>
                        <a:spcAft>
                          <a:spcPts val="0"/>
                        </a:spcAft>
                      </a:pPr>
                      <a:r>
                        <a:rPr lang="en-US" sz="2400" b="1">
                          <a:latin typeface="Ebrima"/>
                          <a:ea typeface="Times New Roman"/>
                          <a:cs typeface="Times New Roman"/>
                        </a:rPr>
                        <a:t>Respons nonspesifik</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50000"/>
                        </a:lnSpc>
                        <a:spcBef>
                          <a:spcPts val="0"/>
                        </a:spcBef>
                        <a:spcAft>
                          <a:spcPts val="0"/>
                        </a:spcAft>
                      </a:pPr>
                      <a:r>
                        <a:rPr lang="en-US" sz="2400" b="1">
                          <a:latin typeface="Ebrima"/>
                          <a:ea typeface="Times New Roman"/>
                          <a:cs typeface="Times New Roman"/>
                        </a:rPr>
                        <a:t>Respons spesifik</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841274">
                <a:tc>
                  <a:txBody>
                    <a:bodyPr/>
                    <a:lstStyle/>
                    <a:p>
                      <a:pPr marL="0" marR="0">
                        <a:lnSpc>
                          <a:spcPct val="115000"/>
                        </a:lnSpc>
                        <a:spcBef>
                          <a:spcPts val="0"/>
                        </a:spcBef>
                        <a:spcAft>
                          <a:spcPts val="0"/>
                        </a:spcAft>
                      </a:pPr>
                      <a:r>
                        <a:rPr lang="en-US" sz="2400">
                          <a:latin typeface="Ebrima"/>
                          <a:ea typeface="Times New Roman"/>
                          <a:cs typeface="Times New Roman"/>
                        </a:rPr>
                        <a:t>Bereaksi sama terhadap semua agen infeksi </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Ebrima"/>
                          <a:ea typeface="Times New Roman"/>
                          <a:cs typeface="Times New Roman"/>
                        </a:rPr>
                        <a:t>Memiliki reaksi berbeda untuk agen infeksi yang berbeda</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74">
                <a:tc>
                  <a:txBody>
                    <a:bodyPr/>
                    <a:lstStyle/>
                    <a:p>
                      <a:pPr marL="0" marR="0">
                        <a:lnSpc>
                          <a:spcPct val="115000"/>
                        </a:lnSpc>
                        <a:spcBef>
                          <a:spcPts val="0"/>
                        </a:spcBef>
                        <a:spcAft>
                          <a:spcPts val="0"/>
                        </a:spcAft>
                      </a:pPr>
                      <a:r>
                        <a:rPr lang="en-US" sz="2400">
                          <a:latin typeface="Ebrima"/>
                          <a:ea typeface="Times New Roman"/>
                          <a:cs typeface="Times New Roman"/>
                        </a:rPr>
                        <a:t>Tidak memiliki memori terhadap infeksi sebelumnya</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Ebrima"/>
                          <a:ea typeface="Times New Roman"/>
                          <a:cs typeface="Times New Roman"/>
                        </a:rPr>
                        <a:t>Memiliki memori terhadap infeksi sebelumnya</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912">
                <a:tc>
                  <a:txBody>
                    <a:bodyPr/>
                    <a:lstStyle/>
                    <a:p>
                      <a:pPr marL="0" marR="0">
                        <a:lnSpc>
                          <a:spcPct val="115000"/>
                        </a:lnSpc>
                        <a:spcBef>
                          <a:spcPts val="0"/>
                        </a:spcBef>
                        <a:spcAft>
                          <a:spcPts val="0"/>
                        </a:spcAft>
                      </a:pPr>
                      <a:r>
                        <a:rPr lang="en-US" sz="2400">
                          <a:latin typeface="Ebrima"/>
                          <a:ea typeface="Times New Roman"/>
                          <a:cs typeface="Times New Roman"/>
                        </a:rPr>
                        <a:t>Tingkat reaksi sama pada tiap agen infeksi yang berusaha menyerang</a:t>
                      </a:r>
                      <a:endParaRPr lang="en-US" sz="240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Ebrima"/>
                          <a:ea typeface="Times New Roman"/>
                          <a:cs typeface="Times New Roman"/>
                        </a:rPr>
                        <a:t>Tingkat </a:t>
                      </a:r>
                      <a:r>
                        <a:rPr lang="en-US" sz="2400" dirty="0" err="1">
                          <a:latin typeface="Ebrima"/>
                          <a:ea typeface="Times New Roman"/>
                          <a:cs typeface="Times New Roman"/>
                        </a:rPr>
                        <a:t>reaksi</a:t>
                      </a:r>
                      <a:r>
                        <a:rPr lang="en-US" sz="2400" dirty="0">
                          <a:latin typeface="Ebrima"/>
                          <a:ea typeface="Times New Roman"/>
                          <a:cs typeface="Times New Roman"/>
                        </a:rPr>
                        <a:t> </a:t>
                      </a:r>
                      <a:r>
                        <a:rPr lang="en-US" sz="2400" dirty="0" err="1">
                          <a:latin typeface="Ebrima"/>
                          <a:ea typeface="Times New Roman"/>
                          <a:cs typeface="Times New Roman"/>
                        </a:rPr>
                        <a:t>akan</a:t>
                      </a:r>
                      <a:r>
                        <a:rPr lang="en-US" sz="2400" dirty="0">
                          <a:latin typeface="Ebrima"/>
                          <a:ea typeface="Times New Roman"/>
                          <a:cs typeface="Times New Roman"/>
                        </a:rPr>
                        <a:t> </a:t>
                      </a:r>
                      <a:r>
                        <a:rPr lang="en-US" sz="2400" dirty="0" err="1">
                          <a:latin typeface="Ebrima"/>
                          <a:ea typeface="Times New Roman"/>
                          <a:cs typeface="Times New Roman"/>
                        </a:rPr>
                        <a:t>lebih</a:t>
                      </a:r>
                      <a:r>
                        <a:rPr lang="en-US" sz="2400" dirty="0">
                          <a:latin typeface="Ebrima"/>
                          <a:ea typeface="Times New Roman"/>
                          <a:cs typeface="Times New Roman"/>
                        </a:rPr>
                        <a:t> </a:t>
                      </a:r>
                      <a:r>
                        <a:rPr lang="en-US" sz="2400" dirty="0" err="1">
                          <a:latin typeface="Ebrima"/>
                          <a:ea typeface="Times New Roman"/>
                          <a:cs typeface="Times New Roman"/>
                        </a:rPr>
                        <a:t>besar</a:t>
                      </a:r>
                      <a:r>
                        <a:rPr lang="en-US" sz="2400" dirty="0">
                          <a:latin typeface="Ebrima"/>
                          <a:ea typeface="Times New Roman"/>
                          <a:cs typeface="Times New Roman"/>
                        </a:rPr>
                        <a:t> </a:t>
                      </a:r>
                      <a:r>
                        <a:rPr lang="en-US" sz="2400" dirty="0" err="1">
                          <a:latin typeface="Ebrima"/>
                          <a:ea typeface="Times New Roman"/>
                          <a:cs typeface="Times New Roman"/>
                        </a:rPr>
                        <a:t>terhadap</a:t>
                      </a:r>
                      <a:r>
                        <a:rPr lang="en-US" sz="2400" dirty="0">
                          <a:latin typeface="Ebrima"/>
                          <a:ea typeface="Times New Roman"/>
                          <a:cs typeface="Times New Roman"/>
                        </a:rPr>
                        <a:t> </a:t>
                      </a:r>
                      <a:r>
                        <a:rPr lang="en-US" sz="2400" dirty="0" err="1">
                          <a:latin typeface="Ebrima"/>
                          <a:ea typeface="Times New Roman"/>
                          <a:cs typeface="Times New Roman"/>
                        </a:rPr>
                        <a:t>agen</a:t>
                      </a:r>
                      <a:r>
                        <a:rPr lang="en-US" sz="2400" dirty="0">
                          <a:latin typeface="Ebrima"/>
                          <a:ea typeface="Times New Roman"/>
                          <a:cs typeface="Times New Roman"/>
                        </a:rPr>
                        <a:t> </a:t>
                      </a:r>
                      <a:r>
                        <a:rPr lang="en-US" sz="2400" dirty="0" err="1">
                          <a:latin typeface="Ebrima"/>
                          <a:ea typeface="Times New Roman"/>
                          <a:cs typeface="Times New Roman"/>
                        </a:rPr>
                        <a:t>infeksi</a:t>
                      </a:r>
                      <a:r>
                        <a:rPr lang="en-US" sz="2400" dirty="0">
                          <a:latin typeface="Ebrima"/>
                          <a:ea typeface="Times New Roman"/>
                          <a:cs typeface="Times New Roman"/>
                        </a:rPr>
                        <a:t> yang </a:t>
                      </a:r>
                      <a:r>
                        <a:rPr lang="en-US" sz="2400" dirty="0" err="1">
                          <a:latin typeface="Ebrima"/>
                          <a:ea typeface="Times New Roman"/>
                          <a:cs typeface="Times New Roman"/>
                        </a:rPr>
                        <a:t>pernah</a:t>
                      </a:r>
                      <a:r>
                        <a:rPr lang="en-US" sz="2400" dirty="0">
                          <a:latin typeface="Ebrima"/>
                          <a:ea typeface="Times New Roman"/>
                          <a:cs typeface="Times New Roman"/>
                        </a:rPr>
                        <a:t> </a:t>
                      </a:r>
                      <a:r>
                        <a:rPr lang="en-US" sz="2400" dirty="0" err="1">
                          <a:latin typeface="Ebrima"/>
                          <a:ea typeface="Times New Roman"/>
                          <a:cs typeface="Times New Roman"/>
                        </a:rPr>
                        <a:t>menyerang</a:t>
                      </a:r>
                      <a:r>
                        <a:rPr lang="en-US" sz="2400" dirty="0">
                          <a:latin typeface="Ebrima"/>
                          <a:ea typeface="Times New Roman"/>
                          <a:cs typeface="Times New Roman"/>
                        </a:rPr>
                        <a:t> </a:t>
                      </a:r>
                      <a:r>
                        <a:rPr lang="en-US" sz="2400" dirty="0" err="1">
                          <a:latin typeface="Ebrima"/>
                          <a:ea typeface="Times New Roman"/>
                          <a:cs typeface="Times New Roman"/>
                        </a:rPr>
                        <a:t>sebelumnya</a:t>
                      </a:r>
                      <a:endParaRPr lang="en-US" sz="2400" dirty="0">
                        <a:latin typeface="Calibri"/>
                        <a:ea typeface="Times New Roman"/>
                        <a:cs typeface="Times New Roman"/>
                      </a:endParaRPr>
                    </a:p>
                  </a:txBody>
                  <a:tcPr marL="61993" marR="61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4503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id-ID" smtClean="0"/>
              <a:t>Respons nonspesifik</a:t>
            </a:r>
          </a:p>
        </p:txBody>
      </p:sp>
      <p:sp>
        <p:nvSpPr>
          <p:cNvPr id="13315" name="Content Placeholder 2"/>
          <p:cNvSpPr>
            <a:spLocks noGrp="1"/>
          </p:cNvSpPr>
          <p:nvPr>
            <p:ph idx="1"/>
          </p:nvPr>
        </p:nvSpPr>
        <p:spPr>
          <a:xfrm>
            <a:off x="1981200" y="1143000"/>
            <a:ext cx="8229600" cy="1752600"/>
          </a:xfrm>
        </p:spPr>
        <p:txBody>
          <a:bodyPr/>
          <a:lstStyle/>
          <a:p>
            <a:r>
              <a:rPr lang="en-US" altLang="id-ID" smtClean="0">
                <a:solidFill>
                  <a:srgbClr val="FF0000"/>
                </a:solidFill>
              </a:rPr>
              <a:t>Pertahanan lapis pertama</a:t>
            </a:r>
          </a:p>
          <a:p>
            <a:r>
              <a:rPr lang="en-US" altLang="id-ID" smtClean="0">
                <a:solidFill>
                  <a:srgbClr val="FF0000"/>
                </a:solidFill>
              </a:rPr>
              <a:t>Pertahanan lapis kedua </a:t>
            </a:r>
          </a:p>
          <a:p>
            <a:pPr>
              <a:buFontTx/>
              <a:buNone/>
            </a:pPr>
            <a:endParaRPr lang="en-US" altLang="id-ID" smtClean="0">
              <a:solidFill>
                <a:srgbClr val="FF0000"/>
              </a:solidFill>
            </a:endParaRPr>
          </a:p>
          <a:p>
            <a:pPr>
              <a:buFontTx/>
              <a:buNone/>
            </a:pPr>
            <a:endParaRPr lang="en-US" altLang="id-ID" smtClean="0">
              <a:solidFill>
                <a:srgbClr val="00B0F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276600"/>
            <a:ext cx="52625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fl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200400"/>
            <a:ext cx="3675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41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228600"/>
            <a:ext cx="8229600" cy="1143000"/>
          </a:xfrm>
        </p:spPr>
        <p:txBody>
          <a:bodyPr/>
          <a:lstStyle/>
          <a:p>
            <a:r>
              <a:rPr lang="en-US" altLang="id-ID" smtClean="0"/>
              <a:t>Pertahanan lapis pertama </a:t>
            </a:r>
          </a:p>
        </p:txBody>
      </p:sp>
      <p:sp>
        <p:nvSpPr>
          <p:cNvPr id="14339" name="Content Placeholder 2"/>
          <p:cNvSpPr>
            <a:spLocks noGrp="1"/>
          </p:cNvSpPr>
          <p:nvPr>
            <p:ph idx="1"/>
          </p:nvPr>
        </p:nvSpPr>
        <p:spPr>
          <a:xfrm>
            <a:off x="1676400" y="838200"/>
            <a:ext cx="8839200" cy="5791200"/>
          </a:xfrm>
        </p:spPr>
        <p:txBody>
          <a:bodyPr/>
          <a:lstStyle/>
          <a:p>
            <a:r>
              <a:rPr lang="en-US" altLang="id-ID" sz="2600">
                <a:solidFill>
                  <a:srgbClr val="C00000"/>
                </a:solidFill>
              </a:rPr>
              <a:t>Kulit </a:t>
            </a:r>
            <a:r>
              <a:rPr lang="en-US" altLang="id-ID" sz="2600"/>
              <a:t>(menyekresi asam lemak dan keringat yang mengandung garam sehingga menghambat laju bakteri)</a:t>
            </a:r>
          </a:p>
          <a:p>
            <a:r>
              <a:rPr lang="en-US" altLang="id-ID" sz="2600">
                <a:solidFill>
                  <a:srgbClr val="C00000"/>
                </a:solidFill>
              </a:rPr>
              <a:t>Membran mukosa </a:t>
            </a:r>
            <a:r>
              <a:rPr lang="en-US" altLang="id-ID" sz="2600"/>
              <a:t>(saluran pernapasan yang menyekresi lendir akan memerangkap bakteri)</a:t>
            </a:r>
            <a:endParaRPr lang="en-US" altLang="id-ID" sz="2600">
              <a:solidFill>
                <a:srgbClr val="C00000"/>
              </a:solidFill>
            </a:endParaRPr>
          </a:p>
          <a:p>
            <a:r>
              <a:rPr lang="en-US" altLang="id-ID" sz="2600">
                <a:solidFill>
                  <a:srgbClr val="C00000"/>
                </a:solidFill>
              </a:rPr>
              <a:t>Sekresi alami </a:t>
            </a:r>
            <a:r>
              <a:rPr lang="en-US" altLang="id-ID" sz="2600"/>
              <a:t>(Liur dan air mata mengandung lisozim. Asam di lambung dapat membunuh bakteri yang masuk lewat makanan. ASI (air susu ibu) mengandung laktoperoksidase. Cairan sperma mengandung spermin.)</a:t>
            </a:r>
            <a:endParaRPr lang="en-US" altLang="id-ID" sz="2600">
              <a:solidFill>
                <a:srgbClr val="C00000"/>
              </a:solidFill>
            </a:endParaRPr>
          </a:p>
          <a:p>
            <a:r>
              <a:rPr lang="en-US" altLang="id-ID" sz="2600">
                <a:solidFill>
                  <a:srgbClr val="C00000"/>
                </a:solidFill>
              </a:rPr>
              <a:t>Bakteri alami</a:t>
            </a:r>
            <a:r>
              <a:rPr lang="en-US" altLang="id-ID" sz="2600"/>
              <a:t> (Secara normal pada kulit, saluran pencernaan, dan saluran kelamin terdapat beberapa jenis bakteri alami yang dapat menghambat pertumbuhan bakteri patogen)</a:t>
            </a:r>
            <a:endParaRPr lang="en-US" altLang="id-ID" sz="2600">
              <a:solidFill>
                <a:srgbClr val="C00000"/>
              </a:solidFill>
            </a:endParaRPr>
          </a:p>
          <a:p>
            <a:endParaRPr lang="en-US" altLang="id-ID" sz="2600">
              <a:solidFill>
                <a:srgbClr val="C00000"/>
              </a:solidFill>
            </a:endParaRPr>
          </a:p>
        </p:txBody>
      </p:sp>
    </p:spTree>
    <p:extLst>
      <p:ext uri="{BB962C8B-B14F-4D97-AF65-F5344CB8AC3E}">
        <p14:creationId xmlns:p14="http://schemas.microsoft.com/office/powerpoint/2010/main" val="100001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28600"/>
            <a:ext cx="8229600" cy="1143000"/>
          </a:xfrm>
        </p:spPr>
        <p:txBody>
          <a:bodyPr/>
          <a:lstStyle/>
          <a:p>
            <a:r>
              <a:rPr lang="en-US" altLang="id-ID" smtClean="0"/>
              <a:t>Pertahanan lapis kedua</a:t>
            </a:r>
          </a:p>
        </p:txBody>
      </p:sp>
      <p:sp>
        <p:nvSpPr>
          <p:cNvPr id="15363" name="Content Placeholder 2"/>
          <p:cNvSpPr>
            <a:spLocks noGrp="1"/>
          </p:cNvSpPr>
          <p:nvPr>
            <p:ph idx="1"/>
          </p:nvPr>
        </p:nvSpPr>
        <p:spPr>
          <a:xfrm>
            <a:off x="1676400" y="838200"/>
            <a:ext cx="8839200" cy="5791200"/>
          </a:xfrm>
        </p:spPr>
        <p:txBody>
          <a:bodyPr/>
          <a:lstStyle/>
          <a:p>
            <a:r>
              <a:rPr lang="en-US" altLang="id-ID" sz="2500">
                <a:solidFill>
                  <a:srgbClr val="C00000"/>
                </a:solidFill>
              </a:rPr>
              <a:t>Fagosit dan sel pembunuh alami </a:t>
            </a:r>
            <a:r>
              <a:rPr lang="en-US" altLang="id-ID" sz="2500"/>
              <a:t>(sdm yg mampu menghancurkan materi asing, ex. neutrofil &amp; monosit)</a:t>
            </a:r>
          </a:p>
          <a:p>
            <a:r>
              <a:rPr lang="en-US" altLang="id-ID" sz="2500">
                <a:solidFill>
                  <a:srgbClr val="C00000"/>
                </a:solidFill>
              </a:rPr>
              <a:t>Protein komplemen</a:t>
            </a:r>
            <a:r>
              <a:rPr lang="en-US" altLang="id-ID" sz="2500"/>
              <a:t> (ketika antibodi terbentuk, prot komplementer akan menempel pd mikrob)</a:t>
            </a:r>
            <a:endParaRPr lang="en-US" altLang="id-ID" sz="2500">
              <a:solidFill>
                <a:srgbClr val="C00000"/>
              </a:solidFill>
            </a:endParaRPr>
          </a:p>
          <a:p>
            <a:r>
              <a:rPr lang="en-US" altLang="id-ID" sz="2500">
                <a:solidFill>
                  <a:srgbClr val="C00000"/>
                </a:solidFill>
              </a:rPr>
              <a:t>Interferon </a:t>
            </a:r>
            <a:r>
              <a:rPr lang="en-US" altLang="id-ID" sz="2500"/>
              <a:t>(bbrp sel menyekresi interferon utk membuat sel kebal terhadap partikel virus)</a:t>
            </a:r>
            <a:endParaRPr lang="en-US" altLang="id-ID" sz="2500">
              <a:solidFill>
                <a:srgbClr val="C00000"/>
              </a:solidFill>
            </a:endParaRPr>
          </a:p>
          <a:p>
            <a:r>
              <a:rPr lang="en-US" altLang="id-ID" sz="2500">
                <a:solidFill>
                  <a:srgbClr val="C00000"/>
                </a:solidFill>
              </a:rPr>
              <a:t>Sitokin</a:t>
            </a:r>
            <a:r>
              <a:rPr lang="en-US" altLang="id-ID" sz="2500"/>
              <a:t> (pembawa pesan antarsel utk kekebalan, bkrjasama dgn SSP &amp; sist jaringan lain. Sel dpt merespons pesan jika sitokin punya reseptor yg cocok)</a:t>
            </a:r>
            <a:endParaRPr lang="en-US" altLang="id-ID" sz="2500">
              <a:solidFill>
                <a:srgbClr val="C00000"/>
              </a:solidFill>
            </a:endParaRPr>
          </a:p>
          <a:p>
            <a:r>
              <a:rPr lang="en-US" altLang="id-ID" sz="2500">
                <a:solidFill>
                  <a:srgbClr val="C00000"/>
                </a:solidFill>
              </a:rPr>
              <a:t>Inflamasi</a:t>
            </a:r>
            <a:r>
              <a:rPr lang="en-US" altLang="id-ID" sz="2500"/>
              <a:t> (reaksi akibat timbulnya infeksi dan terbukanya arteriol di sekitar daerah yang terluka sehingga suplai darah ke daerah yang terluka meningkat. Dikontrol oleh enzim dan beberapa komponen lainnya, seperti serotonin, platelet, dan basofil)</a:t>
            </a:r>
            <a:endParaRPr lang="en-US" altLang="id-ID" sz="2500">
              <a:solidFill>
                <a:srgbClr val="C00000"/>
              </a:solidFill>
            </a:endParaRPr>
          </a:p>
        </p:txBody>
      </p:sp>
    </p:spTree>
    <p:extLst>
      <p:ext uri="{BB962C8B-B14F-4D97-AF65-F5344CB8AC3E}">
        <p14:creationId xmlns:p14="http://schemas.microsoft.com/office/powerpoint/2010/main" val="260027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nflam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1450"/>
            <a:ext cx="7391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81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id-ID" smtClean="0"/>
              <a:t>Respons spesifik</a:t>
            </a:r>
          </a:p>
        </p:txBody>
      </p:sp>
      <p:sp>
        <p:nvSpPr>
          <p:cNvPr id="17411" name="Content Placeholder 2"/>
          <p:cNvSpPr>
            <a:spLocks noGrp="1"/>
          </p:cNvSpPr>
          <p:nvPr>
            <p:ph idx="1"/>
          </p:nvPr>
        </p:nvSpPr>
        <p:spPr/>
        <p:txBody>
          <a:bodyPr/>
          <a:lstStyle/>
          <a:p>
            <a:r>
              <a:rPr lang="en-US" altLang="id-ID" b="1" smtClean="0"/>
              <a:t>Pertahanan lapis ketiga</a:t>
            </a:r>
          </a:p>
          <a:p>
            <a:pPr>
              <a:buFontTx/>
              <a:buNone/>
            </a:pPr>
            <a:r>
              <a:rPr lang="en-US" altLang="id-ID" smtClean="0"/>
              <a:t>	melibatkan limfosit B dan limfosit T</a:t>
            </a:r>
          </a:p>
          <a:p>
            <a:pPr>
              <a:buFontTx/>
              <a:buNone/>
            </a:pPr>
            <a:endParaRPr lang="en-US" altLang="id-ID" smtClean="0"/>
          </a:p>
        </p:txBody>
      </p:sp>
    </p:spTree>
    <p:extLst>
      <p:ext uri="{BB962C8B-B14F-4D97-AF65-F5344CB8AC3E}">
        <p14:creationId xmlns:p14="http://schemas.microsoft.com/office/powerpoint/2010/main" val="151322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381000"/>
            <a:ext cx="3276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rPr>
              <a:t>Sel</a:t>
            </a:r>
            <a:r>
              <a:rPr lang="en-US" sz="3200" b="1" dirty="0">
                <a:solidFill>
                  <a:schemeClr val="tx1"/>
                </a:solidFill>
              </a:rPr>
              <a:t> </a:t>
            </a:r>
            <a:r>
              <a:rPr lang="en-US" sz="3200" b="1" dirty="0" err="1">
                <a:solidFill>
                  <a:schemeClr val="tx1"/>
                </a:solidFill>
              </a:rPr>
              <a:t>limfosit</a:t>
            </a:r>
            <a:r>
              <a:rPr lang="en-US" sz="3200" b="1" dirty="0">
                <a:solidFill>
                  <a:schemeClr val="tx1"/>
                </a:solidFill>
              </a:rPr>
              <a:t> B</a:t>
            </a:r>
          </a:p>
        </p:txBody>
      </p:sp>
      <p:cxnSp>
        <p:nvCxnSpPr>
          <p:cNvPr id="8" name="Straight Arrow Connector 7"/>
          <p:cNvCxnSpPr/>
          <p:nvPr/>
        </p:nvCxnSpPr>
        <p:spPr>
          <a:xfrm rot="10800000" flipV="1">
            <a:off x="3886200" y="1143000"/>
            <a:ext cx="12954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0" y="205740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B plasma</a:t>
            </a:r>
          </a:p>
        </p:txBody>
      </p:sp>
      <p:sp>
        <p:nvSpPr>
          <p:cNvPr id="10" name="Rectangle 9"/>
          <p:cNvSpPr/>
          <p:nvPr/>
        </p:nvSpPr>
        <p:spPr>
          <a:xfrm>
            <a:off x="5105400" y="2057400"/>
            <a:ext cx="2133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B </a:t>
            </a:r>
            <a:r>
              <a:rPr lang="en-US" sz="2800" b="1" dirty="0" err="1">
                <a:solidFill>
                  <a:schemeClr val="tx1"/>
                </a:solidFill>
              </a:rPr>
              <a:t>memori</a:t>
            </a:r>
            <a:endParaRPr lang="en-US" sz="2800" b="1" dirty="0">
              <a:solidFill>
                <a:schemeClr val="tx1"/>
              </a:solidFill>
            </a:endParaRPr>
          </a:p>
        </p:txBody>
      </p:sp>
      <p:cxnSp>
        <p:nvCxnSpPr>
          <p:cNvPr id="11" name="Straight Arrow Connector 10"/>
          <p:cNvCxnSpPr/>
          <p:nvPr/>
        </p:nvCxnSpPr>
        <p:spPr>
          <a:xfrm>
            <a:off x="6858000" y="1143000"/>
            <a:ext cx="13716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95800" y="3276600"/>
            <a:ext cx="3276600" cy="762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rPr>
              <a:t>Sel</a:t>
            </a:r>
            <a:r>
              <a:rPr lang="en-US" sz="3200" b="1" dirty="0">
                <a:solidFill>
                  <a:schemeClr val="tx1"/>
                </a:solidFill>
              </a:rPr>
              <a:t> </a:t>
            </a:r>
            <a:r>
              <a:rPr lang="en-US" sz="3200" b="1" dirty="0" err="1">
                <a:solidFill>
                  <a:schemeClr val="tx1"/>
                </a:solidFill>
              </a:rPr>
              <a:t>limfosit</a:t>
            </a:r>
            <a:r>
              <a:rPr lang="en-US" sz="3200" b="1" dirty="0">
                <a:solidFill>
                  <a:schemeClr val="tx1"/>
                </a:solidFill>
              </a:rPr>
              <a:t> T</a:t>
            </a:r>
          </a:p>
        </p:txBody>
      </p:sp>
      <p:cxnSp>
        <p:nvCxnSpPr>
          <p:cNvPr id="16" name="Straight Arrow Connector 15"/>
          <p:cNvCxnSpPr/>
          <p:nvPr/>
        </p:nvCxnSpPr>
        <p:spPr>
          <a:xfrm rot="10800000" flipV="1">
            <a:off x="3810000" y="4038600"/>
            <a:ext cx="12192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09800" y="4953000"/>
            <a:ext cx="2514600" cy="1066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T </a:t>
            </a:r>
            <a:r>
              <a:rPr lang="en-US" sz="2800" b="1" dirty="0" err="1">
                <a:solidFill>
                  <a:schemeClr val="tx1"/>
                </a:solidFill>
              </a:rPr>
              <a:t>pembantu</a:t>
            </a:r>
            <a:endParaRPr lang="en-US" sz="2800" b="1" dirty="0">
              <a:solidFill>
                <a:schemeClr val="tx1"/>
              </a:solidFill>
            </a:endParaRPr>
          </a:p>
        </p:txBody>
      </p:sp>
      <p:sp>
        <p:nvSpPr>
          <p:cNvPr id="18" name="Rectangle 17"/>
          <p:cNvSpPr/>
          <p:nvPr/>
        </p:nvSpPr>
        <p:spPr>
          <a:xfrm>
            <a:off x="5105400" y="4953000"/>
            <a:ext cx="2209800" cy="1066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T </a:t>
            </a:r>
            <a:r>
              <a:rPr lang="en-US" sz="2800" b="1" dirty="0" err="1">
                <a:solidFill>
                  <a:schemeClr val="tx1"/>
                </a:solidFill>
              </a:rPr>
              <a:t>pembunuh</a:t>
            </a:r>
            <a:endParaRPr lang="en-US" sz="2800" b="1" dirty="0">
              <a:solidFill>
                <a:schemeClr val="tx1"/>
              </a:solidFill>
            </a:endParaRPr>
          </a:p>
        </p:txBody>
      </p:sp>
      <p:cxnSp>
        <p:nvCxnSpPr>
          <p:cNvPr id="19" name="Straight Arrow Connector 18"/>
          <p:cNvCxnSpPr/>
          <p:nvPr/>
        </p:nvCxnSpPr>
        <p:spPr>
          <a:xfrm>
            <a:off x="7162800" y="4038600"/>
            <a:ext cx="12954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696200" y="4953000"/>
            <a:ext cx="2209800" cy="1066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T </a:t>
            </a:r>
            <a:r>
              <a:rPr lang="en-US" sz="2800" b="1" dirty="0" err="1">
                <a:solidFill>
                  <a:schemeClr val="tx1"/>
                </a:solidFill>
              </a:rPr>
              <a:t>supresor</a:t>
            </a:r>
            <a:endParaRPr lang="en-US" sz="2800" b="1" dirty="0">
              <a:solidFill>
                <a:schemeClr val="tx1"/>
              </a:solidFill>
            </a:endParaRPr>
          </a:p>
        </p:txBody>
      </p:sp>
      <p:cxnSp>
        <p:nvCxnSpPr>
          <p:cNvPr id="23" name="Straight Arrow Connector 22"/>
          <p:cNvCxnSpPr/>
          <p:nvPr/>
        </p:nvCxnSpPr>
        <p:spPr>
          <a:xfrm rot="5400000">
            <a:off x="5753894" y="4458494"/>
            <a:ext cx="838200" cy="158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772400" y="2057400"/>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rPr>
              <a:t>Sel</a:t>
            </a:r>
            <a:r>
              <a:rPr lang="en-US" sz="2800" b="1" dirty="0">
                <a:solidFill>
                  <a:schemeClr val="tx1"/>
                </a:solidFill>
              </a:rPr>
              <a:t> B </a:t>
            </a:r>
            <a:r>
              <a:rPr lang="en-US" sz="2800" b="1" dirty="0" err="1">
                <a:solidFill>
                  <a:schemeClr val="tx1"/>
                </a:solidFill>
              </a:rPr>
              <a:t>pembelah</a:t>
            </a:r>
            <a:endParaRPr lang="en-US" sz="2800" b="1" dirty="0">
              <a:solidFill>
                <a:schemeClr val="tx1"/>
              </a:solidFill>
            </a:endParaRPr>
          </a:p>
        </p:txBody>
      </p:sp>
      <p:cxnSp>
        <p:nvCxnSpPr>
          <p:cNvPr id="29" name="Straight Arrow Connector 28"/>
          <p:cNvCxnSpPr/>
          <p:nvPr/>
        </p:nvCxnSpPr>
        <p:spPr>
          <a:xfrm rot="5400000">
            <a:off x="5601494" y="1561306"/>
            <a:ext cx="838200" cy="158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3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ltLang="id-ID" sz="2400"/>
              <a:t>Primary .vs. Secondary Immune Response</a:t>
            </a:r>
          </a:p>
        </p:txBody>
      </p:sp>
      <p:pic>
        <p:nvPicPr>
          <p:cNvPr id="19459" name="Picture 8" descr="Prim_sec_immunity_graph"/>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143000"/>
            <a:ext cx="8077200" cy="5507038"/>
          </a:xfrm>
          <a:noFill/>
        </p:spPr>
      </p:pic>
    </p:spTree>
    <p:extLst>
      <p:ext uri="{BB962C8B-B14F-4D97-AF65-F5344CB8AC3E}">
        <p14:creationId xmlns:p14="http://schemas.microsoft.com/office/powerpoint/2010/main" val="1833511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7"/>
          <p:cNvGrpSpPr>
            <a:grpSpLocks/>
          </p:cNvGrpSpPr>
          <p:nvPr/>
        </p:nvGrpSpPr>
        <p:grpSpPr bwMode="auto">
          <a:xfrm>
            <a:off x="1524000" y="0"/>
            <a:ext cx="8782050" cy="6865938"/>
            <a:chOff x="0" y="0"/>
            <a:chExt cx="5532" cy="4325"/>
          </a:xfrm>
        </p:grpSpPr>
        <p:pic>
          <p:nvPicPr>
            <p:cNvPr id="20485" name="Picture 10"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1"/>
            <p:cNvSpPr txBox="1">
              <a:spLocks noChangeArrowheads="1"/>
            </p:cNvSpPr>
            <p:nvPr/>
          </p:nvSpPr>
          <p:spPr bwMode="auto">
            <a:xfrm>
              <a:off x="2448" y="0"/>
              <a:ext cx="12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Sumsum  tulang</a:t>
              </a:r>
            </a:p>
          </p:txBody>
        </p:sp>
        <p:sp>
          <p:nvSpPr>
            <p:cNvPr id="20487" name="Text Box 12"/>
            <p:cNvSpPr txBox="1">
              <a:spLocks noChangeArrowheads="1"/>
            </p:cNvSpPr>
            <p:nvPr/>
          </p:nvSpPr>
          <p:spPr bwMode="auto">
            <a:xfrm>
              <a:off x="3222" y="469"/>
              <a:ext cx="21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a:t>
              </a:r>
              <a:r>
                <a:rPr lang="en-US" altLang="id-ID" i="1"/>
                <a:t>stem</a:t>
              </a:r>
              <a:endParaRPr lang="en-US" altLang="id-ID"/>
            </a:p>
          </p:txBody>
        </p:sp>
        <p:sp>
          <p:nvSpPr>
            <p:cNvPr id="20488" name="Text Box 13"/>
            <p:cNvSpPr txBox="1">
              <a:spLocks noChangeArrowheads="1"/>
            </p:cNvSpPr>
            <p:nvPr/>
          </p:nvSpPr>
          <p:spPr bwMode="auto">
            <a:xfrm>
              <a:off x="1248" y="384"/>
              <a:ext cx="1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Limfosit berasal dari sel-sel </a:t>
              </a:r>
              <a:r>
                <a:rPr lang="en-US" altLang="id-ID" i="1"/>
                <a:t>stem </a:t>
              </a:r>
              <a:r>
                <a:rPr lang="en-US" altLang="id-ID"/>
                <a:t>di dalam tulang</a:t>
              </a:r>
            </a:p>
          </p:txBody>
        </p:sp>
        <p:sp>
          <p:nvSpPr>
            <p:cNvPr id="20489" name="Text Box 14"/>
            <p:cNvSpPr txBox="1">
              <a:spLocks noChangeArrowheads="1"/>
            </p:cNvSpPr>
            <p:nvPr/>
          </p:nvSpPr>
          <p:spPr bwMode="auto">
            <a:xfrm>
              <a:off x="2640" y="816"/>
              <a:ext cx="8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Limfosit</a:t>
              </a:r>
            </a:p>
          </p:txBody>
        </p:sp>
        <p:sp>
          <p:nvSpPr>
            <p:cNvPr id="20490" name="Text Box 15"/>
            <p:cNvSpPr txBox="1">
              <a:spLocks noChangeArrowheads="1"/>
            </p:cNvSpPr>
            <p:nvPr/>
          </p:nvSpPr>
          <p:spPr bwMode="auto">
            <a:xfrm>
              <a:off x="3936" y="960"/>
              <a:ext cx="123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B matang di limfa nodus</a:t>
              </a:r>
            </a:p>
          </p:txBody>
        </p:sp>
        <p:sp>
          <p:nvSpPr>
            <p:cNvPr id="20491" name="Text Box 17"/>
            <p:cNvSpPr txBox="1">
              <a:spLocks noChangeArrowheads="1"/>
            </p:cNvSpPr>
            <p:nvPr/>
          </p:nvSpPr>
          <p:spPr bwMode="auto">
            <a:xfrm>
              <a:off x="741" y="960"/>
              <a:ext cx="9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matang di kelenjar timus</a:t>
              </a:r>
            </a:p>
          </p:txBody>
        </p:sp>
        <p:sp>
          <p:nvSpPr>
            <p:cNvPr id="20492" name="Text Box 18"/>
            <p:cNvSpPr txBox="1">
              <a:spLocks noChangeArrowheads="1"/>
            </p:cNvSpPr>
            <p:nvPr/>
          </p:nvSpPr>
          <p:spPr bwMode="auto">
            <a:xfrm>
              <a:off x="960" y="1296"/>
              <a:ext cx="7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a:t>
              </a:r>
            </a:p>
          </p:txBody>
        </p:sp>
        <p:sp>
          <p:nvSpPr>
            <p:cNvPr id="20493" name="Text Box 20"/>
            <p:cNvSpPr txBox="1">
              <a:spLocks noChangeArrowheads="1"/>
            </p:cNvSpPr>
            <p:nvPr/>
          </p:nvSpPr>
          <p:spPr bwMode="auto">
            <a:xfrm>
              <a:off x="384" y="1584"/>
              <a:ext cx="7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pembunuh</a:t>
              </a:r>
            </a:p>
          </p:txBody>
        </p:sp>
        <p:sp>
          <p:nvSpPr>
            <p:cNvPr id="20494" name="Text Box 22"/>
            <p:cNvSpPr txBox="1">
              <a:spLocks noChangeArrowheads="1"/>
            </p:cNvSpPr>
            <p:nvPr/>
          </p:nvSpPr>
          <p:spPr bwMode="auto">
            <a:xfrm>
              <a:off x="1200" y="1584"/>
              <a:ext cx="7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pembantu</a:t>
              </a:r>
            </a:p>
          </p:txBody>
        </p:sp>
        <p:sp>
          <p:nvSpPr>
            <p:cNvPr id="20495" name="Text Box 24"/>
            <p:cNvSpPr txBox="1">
              <a:spLocks noChangeArrowheads="1"/>
            </p:cNvSpPr>
            <p:nvPr/>
          </p:nvSpPr>
          <p:spPr bwMode="auto">
            <a:xfrm>
              <a:off x="4224" y="1488"/>
              <a:ext cx="9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B</a:t>
              </a:r>
            </a:p>
          </p:txBody>
        </p:sp>
        <p:sp>
          <p:nvSpPr>
            <p:cNvPr id="20496" name="Text Box 25"/>
            <p:cNvSpPr txBox="1">
              <a:spLocks noChangeArrowheads="1"/>
            </p:cNvSpPr>
            <p:nvPr/>
          </p:nvSpPr>
          <p:spPr bwMode="auto">
            <a:xfrm>
              <a:off x="2448" y="1776"/>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Mengaktivasi</a:t>
              </a:r>
            </a:p>
          </p:txBody>
        </p:sp>
        <p:sp>
          <p:nvSpPr>
            <p:cNvPr id="20497" name="Text Box 26"/>
            <p:cNvSpPr txBox="1">
              <a:spLocks noChangeArrowheads="1"/>
            </p:cNvSpPr>
            <p:nvPr/>
          </p:nvSpPr>
          <p:spPr bwMode="auto">
            <a:xfrm>
              <a:off x="1248" y="2112"/>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Reseptor permukaan spesifik untuk anitgen “asing”</a:t>
              </a:r>
            </a:p>
          </p:txBody>
        </p:sp>
        <p:sp>
          <p:nvSpPr>
            <p:cNvPr id="20498" name="Text Box 27"/>
            <p:cNvSpPr txBox="1">
              <a:spLocks noChangeArrowheads="1"/>
            </p:cNvSpPr>
            <p:nvPr/>
          </p:nvSpPr>
          <p:spPr bwMode="auto">
            <a:xfrm>
              <a:off x="3840" y="2112"/>
              <a:ext cx="12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B merespon terhadap antigen. Sel B menggandakan diri, membentuk klon-klon sel plasma yang mensekresikan antibodi</a:t>
              </a:r>
            </a:p>
          </p:txBody>
        </p:sp>
        <p:sp>
          <p:nvSpPr>
            <p:cNvPr id="20499" name="Text Box 28"/>
            <p:cNvSpPr txBox="1">
              <a:spLocks noChangeArrowheads="1"/>
            </p:cNvSpPr>
            <p:nvPr/>
          </p:nvSpPr>
          <p:spPr bwMode="auto">
            <a:xfrm>
              <a:off x="4128" y="2832"/>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Imunitas humoral</a:t>
              </a:r>
            </a:p>
          </p:txBody>
        </p:sp>
        <p:sp>
          <p:nvSpPr>
            <p:cNvPr id="20500" name="Text Box 29"/>
            <p:cNvSpPr txBox="1">
              <a:spLocks noChangeArrowheads="1"/>
            </p:cNvSpPr>
            <p:nvPr/>
          </p:nvSpPr>
          <p:spPr bwMode="auto">
            <a:xfrm>
              <a:off x="288" y="2832"/>
              <a:ext cx="1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Imunitas yang disebabkan sel</a:t>
              </a:r>
            </a:p>
          </p:txBody>
        </p:sp>
        <p:sp>
          <p:nvSpPr>
            <p:cNvPr id="20501" name="Text Box 30"/>
            <p:cNvSpPr txBox="1">
              <a:spLocks noChangeArrowheads="1"/>
            </p:cNvSpPr>
            <p:nvPr/>
          </p:nvSpPr>
          <p:spPr bwMode="auto">
            <a:xfrm>
              <a:off x="768" y="3168"/>
              <a:ext cx="120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Antigen pada permukaan organisme penginfeksi </a:t>
              </a:r>
            </a:p>
          </p:txBody>
        </p:sp>
        <p:sp>
          <p:nvSpPr>
            <p:cNvPr id="20502" name="Text Box 31"/>
            <p:cNvSpPr txBox="1">
              <a:spLocks noChangeArrowheads="1"/>
            </p:cNvSpPr>
            <p:nvPr/>
          </p:nvSpPr>
          <p:spPr bwMode="auto">
            <a:xfrm>
              <a:off x="192" y="3504"/>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 pembunuh</a:t>
              </a:r>
            </a:p>
          </p:txBody>
        </p:sp>
        <p:sp>
          <p:nvSpPr>
            <p:cNvPr id="20503" name="Text Box 32"/>
            <p:cNvSpPr txBox="1">
              <a:spLocks noChangeArrowheads="1"/>
            </p:cNvSpPr>
            <p:nvPr/>
          </p:nvSpPr>
          <p:spPr bwMode="auto">
            <a:xfrm>
              <a:off x="2736" y="3648"/>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Memori</a:t>
              </a:r>
            </a:p>
          </p:txBody>
        </p:sp>
        <p:sp>
          <p:nvSpPr>
            <p:cNvPr id="20504" name="Text Box 33"/>
            <p:cNvSpPr txBox="1">
              <a:spLocks noChangeArrowheads="1"/>
            </p:cNvSpPr>
            <p:nvPr/>
          </p:nvSpPr>
          <p:spPr bwMode="auto">
            <a:xfrm>
              <a:off x="2160" y="3918"/>
              <a:ext cx="163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 dan sel B tetap hidup sebagai sel memori. Infeksi kedua oleh antigen yang sama akan menghasilkan respon sekunder yang lebih cepat</a:t>
              </a:r>
            </a:p>
          </p:txBody>
        </p:sp>
        <p:sp>
          <p:nvSpPr>
            <p:cNvPr id="20505" name="Text Box 34"/>
            <p:cNvSpPr txBox="1">
              <a:spLocks noChangeArrowheads="1"/>
            </p:cNvSpPr>
            <p:nvPr/>
          </p:nvSpPr>
          <p:spPr bwMode="auto">
            <a:xfrm>
              <a:off x="4032" y="3552"/>
              <a:ext cx="1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Antibodi berikatan dengan mikroorganisme untuk membunuhnya. Sel B tidak terlibat secara langsung.</a:t>
              </a:r>
            </a:p>
          </p:txBody>
        </p:sp>
      </p:grpSp>
      <p:sp>
        <p:nvSpPr>
          <p:cNvPr id="20483" name="Text Box 35"/>
          <p:cNvSpPr txBox="1">
            <a:spLocks noChangeArrowheads="1"/>
          </p:cNvSpPr>
          <p:nvPr/>
        </p:nvSpPr>
        <p:spPr bwMode="auto">
          <a:xfrm>
            <a:off x="1676400" y="1524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b="1"/>
              <a:t>Respon Imun Spesifik</a:t>
            </a:r>
          </a:p>
        </p:txBody>
      </p:sp>
      <p:sp>
        <p:nvSpPr>
          <p:cNvPr id="20484" name="Text Box 36"/>
          <p:cNvSpPr txBox="1">
            <a:spLocks noChangeArrowheads="1"/>
          </p:cNvSpPr>
          <p:nvPr/>
        </p:nvSpPr>
        <p:spPr bwMode="auto">
          <a:xfrm>
            <a:off x="1676400" y="685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1200" b="1" i="1"/>
              <a:t>Antibody-Mediated Immunity</a:t>
            </a:r>
          </a:p>
          <a:p>
            <a:pPr eaLnBrk="1" hangingPunct="1">
              <a:spcBef>
                <a:spcPct val="50000"/>
              </a:spcBef>
              <a:buFontTx/>
              <a:buChar char="•"/>
            </a:pPr>
            <a:r>
              <a:rPr lang="en-US" altLang="id-ID" sz="1200" b="1" i="1"/>
              <a:t>Cell-Mediated Immunity</a:t>
            </a:r>
          </a:p>
        </p:txBody>
      </p:sp>
    </p:spTree>
    <p:extLst>
      <p:ext uri="{BB962C8B-B14F-4D97-AF65-F5344CB8AC3E}">
        <p14:creationId xmlns:p14="http://schemas.microsoft.com/office/powerpoint/2010/main" val="218080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381000"/>
            <a:ext cx="3276600" cy="762000"/>
          </a:xfrm>
          <a:prstGeom prst="rect">
            <a:avLst/>
          </a:prstGeom>
          <a:solidFill>
            <a:srgbClr val="995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rPr>
              <a:t>Sistem</a:t>
            </a:r>
            <a:r>
              <a:rPr lang="en-US" sz="3200" b="1" dirty="0">
                <a:solidFill>
                  <a:schemeClr val="tx1"/>
                </a:solidFill>
              </a:rPr>
              <a:t> </a:t>
            </a:r>
            <a:r>
              <a:rPr lang="en-US" sz="3200" b="1" dirty="0" err="1">
                <a:solidFill>
                  <a:schemeClr val="tx1"/>
                </a:solidFill>
              </a:rPr>
              <a:t>Imun</a:t>
            </a:r>
            <a:endParaRPr lang="en-US" sz="3200" b="1" dirty="0">
              <a:solidFill>
                <a:schemeClr val="tx1"/>
              </a:solidFill>
            </a:endParaRPr>
          </a:p>
        </p:txBody>
      </p:sp>
      <p:cxnSp>
        <p:nvCxnSpPr>
          <p:cNvPr id="8" name="Straight Arrow Connector 7"/>
          <p:cNvCxnSpPr/>
          <p:nvPr/>
        </p:nvCxnSpPr>
        <p:spPr>
          <a:xfrm rot="10800000" flipV="1">
            <a:off x="3886200" y="1143000"/>
            <a:ext cx="12954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0" y="2057400"/>
            <a:ext cx="3581400" cy="762000"/>
          </a:xfrm>
          <a:prstGeom prst="rect">
            <a:avLst/>
          </a:prstGeom>
          <a:solidFill>
            <a:srgbClr val="995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Organ </a:t>
            </a:r>
            <a:r>
              <a:rPr lang="en-US" sz="2800" b="1" dirty="0" err="1">
                <a:solidFill>
                  <a:schemeClr val="tx1"/>
                </a:solidFill>
              </a:rPr>
              <a:t>limfatik</a:t>
            </a:r>
            <a:r>
              <a:rPr lang="en-US" sz="2800" b="1" dirty="0">
                <a:solidFill>
                  <a:schemeClr val="tx1"/>
                </a:solidFill>
              </a:rPr>
              <a:t> primer</a:t>
            </a:r>
          </a:p>
        </p:txBody>
      </p:sp>
      <p:cxnSp>
        <p:nvCxnSpPr>
          <p:cNvPr id="11" name="Straight Arrow Connector 10"/>
          <p:cNvCxnSpPr/>
          <p:nvPr/>
        </p:nvCxnSpPr>
        <p:spPr>
          <a:xfrm>
            <a:off x="6858000" y="1143000"/>
            <a:ext cx="1371600" cy="8382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3733800"/>
            <a:ext cx="39624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defRPr/>
            </a:pPr>
            <a:r>
              <a:rPr lang="en-US" sz="2000" b="1" dirty="0" err="1">
                <a:solidFill>
                  <a:schemeClr val="tx1"/>
                </a:solidFill>
              </a:rPr>
              <a:t>Sumsum</a:t>
            </a:r>
            <a:r>
              <a:rPr lang="en-US" sz="2000" b="1" dirty="0">
                <a:solidFill>
                  <a:schemeClr val="tx1"/>
                </a:solidFill>
              </a:rPr>
              <a:t> </a:t>
            </a:r>
            <a:r>
              <a:rPr lang="en-US" sz="2000" b="1" dirty="0" err="1">
                <a:solidFill>
                  <a:schemeClr val="tx1"/>
                </a:solidFill>
              </a:rPr>
              <a:t>tulang</a:t>
            </a:r>
            <a:r>
              <a:rPr lang="en-US" sz="2000" b="1" dirty="0">
                <a:solidFill>
                  <a:schemeClr val="tx1"/>
                </a:solidFill>
              </a:rPr>
              <a:t> </a:t>
            </a:r>
            <a:r>
              <a:rPr lang="en-US" sz="2000" b="1" dirty="0" err="1">
                <a:solidFill>
                  <a:schemeClr val="tx1"/>
                </a:solidFill>
              </a:rPr>
              <a:t>belakang</a:t>
            </a:r>
            <a:endParaRPr lang="en-US" sz="2000" b="1" dirty="0">
              <a:solidFill>
                <a:schemeClr val="tx1"/>
              </a:solidFill>
            </a:endParaRPr>
          </a:p>
          <a:p>
            <a:pPr>
              <a:buFont typeface="Wingdings" pitchFamily="2" charset="2"/>
              <a:buChar char="§"/>
              <a:defRPr/>
            </a:pPr>
            <a:r>
              <a:rPr lang="en-US" sz="2000" b="1" dirty="0" err="1">
                <a:solidFill>
                  <a:schemeClr val="tx1"/>
                </a:solidFill>
              </a:rPr>
              <a:t>Kelenjar</a:t>
            </a:r>
            <a:r>
              <a:rPr lang="en-US" sz="2000" b="1" dirty="0">
                <a:solidFill>
                  <a:schemeClr val="tx1"/>
                </a:solidFill>
              </a:rPr>
              <a:t> </a:t>
            </a:r>
            <a:r>
              <a:rPr lang="en-US" sz="2000" b="1" dirty="0" err="1">
                <a:solidFill>
                  <a:schemeClr val="tx1"/>
                </a:solidFill>
              </a:rPr>
              <a:t>timus</a:t>
            </a:r>
            <a:endParaRPr lang="en-US" sz="2000" b="1" dirty="0">
              <a:solidFill>
                <a:schemeClr val="tx1"/>
              </a:solidFill>
            </a:endParaRPr>
          </a:p>
        </p:txBody>
      </p:sp>
      <p:cxnSp>
        <p:nvCxnSpPr>
          <p:cNvPr id="23" name="Straight Arrow Connector 22"/>
          <p:cNvCxnSpPr/>
          <p:nvPr/>
        </p:nvCxnSpPr>
        <p:spPr>
          <a:xfrm rot="5400000">
            <a:off x="3391694" y="3237706"/>
            <a:ext cx="838200" cy="158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934200" y="2057400"/>
            <a:ext cx="3124200" cy="762000"/>
          </a:xfrm>
          <a:prstGeom prst="rect">
            <a:avLst/>
          </a:prstGeom>
          <a:solidFill>
            <a:srgbClr val="99557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Organ </a:t>
            </a:r>
            <a:r>
              <a:rPr lang="en-US" sz="2800" b="1" dirty="0" err="1">
                <a:solidFill>
                  <a:schemeClr val="tx1"/>
                </a:solidFill>
              </a:rPr>
              <a:t>limfatik</a:t>
            </a:r>
            <a:r>
              <a:rPr lang="en-US" sz="2800" b="1" dirty="0">
                <a:solidFill>
                  <a:schemeClr val="tx1"/>
                </a:solidFill>
              </a:rPr>
              <a:t> </a:t>
            </a:r>
            <a:r>
              <a:rPr lang="en-US" sz="2800" b="1" dirty="0" err="1">
                <a:solidFill>
                  <a:schemeClr val="tx1"/>
                </a:solidFill>
              </a:rPr>
              <a:t>sekunder</a:t>
            </a:r>
            <a:endParaRPr lang="en-US" sz="2800" b="1" dirty="0">
              <a:solidFill>
                <a:schemeClr val="tx1"/>
              </a:solidFill>
            </a:endParaRPr>
          </a:p>
        </p:txBody>
      </p:sp>
      <p:cxnSp>
        <p:nvCxnSpPr>
          <p:cNvPr id="21" name="Straight Arrow Connector 20"/>
          <p:cNvCxnSpPr/>
          <p:nvPr/>
        </p:nvCxnSpPr>
        <p:spPr>
          <a:xfrm rot="5400000">
            <a:off x="8192294" y="3237706"/>
            <a:ext cx="838200" cy="158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39624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Char char="§"/>
              <a:defRPr/>
            </a:pPr>
            <a:r>
              <a:rPr lang="en-US" sz="2000" b="1" dirty="0" err="1">
                <a:solidFill>
                  <a:schemeClr val="tx1"/>
                </a:solidFill>
              </a:rPr>
              <a:t>Limpa</a:t>
            </a:r>
            <a:endParaRPr lang="en-US" sz="2000" b="1" dirty="0">
              <a:solidFill>
                <a:schemeClr val="tx1"/>
              </a:solidFill>
            </a:endParaRPr>
          </a:p>
          <a:p>
            <a:pPr>
              <a:buFont typeface="Wingdings" pitchFamily="2" charset="2"/>
              <a:buChar char="§"/>
              <a:defRPr/>
            </a:pPr>
            <a:r>
              <a:rPr lang="en-US" sz="2000" b="1" dirty="0" err="1">
                <a:solidFill>
                  <a:schemeClr val="tx1"/>
                </a:solidFill>
              </a:rPr>
              <a:t>Nodus</a:t>
            </a:r>
            <a:r>
              <a:rPr lang="en-US" sz="2000" b="1" dirty="0">
                <a:solidFill>
                  <a:schemeClr val="tx1"/>
                </a:solidFill>
              </a:rPr>
              <a:t> </a:t>
            </a:r>
            <a:r>
              <a:rPr lang="en-US" sz="2000" b="1" dirty="0" err="1">
                <a:solidFill>
                  <a:schemeClr val="tx1"/>
                </a:solidFill>
              </a:rPr>
              <a:t>limfa</a:t>
            </a:r>
            <a:endParaRPr lang="en-US" sz="2000" b="1" dirty="0">
              <a:solidFill>
                <a:schemeClr val="tx1"/>
              </a:solidFill>
            </a:endParaRPr>
          </a:p>
          <a:p>
            <a:pPr>
              <a:buFont typeface="Wingdings" pitchFamily="2" charset="2"/>
              <a:buChar char="§"/>
              <a:defRPr/>
            </a:pPr>
            <a:r>
              <a:rPr lang="en-US" sz="2000" b="1" dirty="0">
                <a:solidFill>
                  <a:schemeClr val="tx1"/>
                </a:solidFill>
              </a:rPr>
              <a:t>Tonsil </a:t>
            </a:r>
          </a:p>
        </p:txBody>
      </p:sp>
    </p:spTree>
    <p:extLst>
      <p:ext uri="{BB962C8B-B14F-4D97-AF65-F5344CB8AC3E}">
        <p14:creationId xmlns:p14="http://schemas.microsoft.com/office/powerpoint/2010/main" val="510665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28600"/>
            <a:ext cx="8229600" cy="1143000"/>
          </a:xfrm>
        </p:spPr>
        <p:txBody>
          <a:bodyPr/>
          <a:lstStyle/>
          <a:p>
            <a:r>
              <a:rPr lang="id-ID" altLang="id-ID" sz="2800" b="1"/>
              <a:t>Cara sel B dan sel T mengenali materi asing</a:t>
            </a:r>
            <a:endParaRPr lang="en-US" altLang="id-ID" sz="2800"/>
          </a:p>
        </p:txBody>
      </p:sp>
      <p:sp>
        <p:nvSpPr>
          <p:cNvPr id="21507" name="Content Placeholder 2"/>
          <p:cNvSpPr>
            <a:spLocks noGrp="1"/>
          </p:cNvSpPr>
          <p:nvPr>
            <p:ph idx="1"/>
          </p:nvPr>
        </p:nvSpPr>
        <p:spPr>
          <a:xfrm>
            <a:off x="1828800" y="762000"/>
            <a:ext cx="8610600" cy="5791200"/>
          </a:xfrm>
        </p:spPr>
        <p:txBody>
          <a:bodyPr/>
          <a:lstStyle/>
          <a:p>
            <a:r>
              <a:rPr lang="id-ID" altLang="id-ID" sz="2400"/>
              <a:t>Protein pada membran sel ditentukan oleh suatu gen yang disebut MHC (</a:t>
            </a:r>
            <a:r>
              <a:rPr lang="id-ID" altLang="id-ID" sz="2400" i="1"/>
              <a:t>Major Histocompatibility Complex</a:t>
            </a:r>
            <a:r>
              <a:rPr lang="id-ID" altLang="id-ID" sz="2400"/>
              <a:t>). Protein yang dihasilkan oleh gen disebut </a:t>
            </a:r>
            <a:r>
              <a:rPr lang="id-ID" altLang="id-ID" sz="2400" i="1"/>
              <a:t>protein marka</a:t>
            </a:r>
            <a:r>
              <a:rPr lang="id-ID" altLang="id-ID" sz="2400"/>
              <a:t> atau </a:t>
            </a:r>
            <a:r>
              <a:rPr lang="id-ID" altLang="id-ID" sz="2400" i="1"/>
              <a:t>protein penanda</a:t>
            </a:r>
            <a:r>
              <a:rPr lang="id-ID" altLang="id-ID" sz="2400"/>
              <a:t>.</a:t>
            </a:r>
            <a:endParaRPr lang="en-US" altLang="id-ID" sz="2400"/>
          </a:p>
          <a:p>
            <a:r>
              <a:rPr lang="en-US" altLang="id-ID" sz="2400"/>
              <a:t>2 macam penanda: </a:t>
            </a:r>
            <a:r>
              <a:rPr lang="id-ID" altLang="id-ID" sz="2400"/>
              <a:t>Penanda kelas 1 </a:t>
            </a:r>
            <a:r>
              <a:rPr lang="en-US" altLang="id-ID" sz="2400">
                <a:sym typeface="Wingdings" panose="05000000000000000000" pitchFamily="2" charset="2"/>
              </a:rPr>
              <a:t> </a:t>
            </a:r>
            <a:r>
              <a:rPr lang="id-ID" altLang="id-ID" sz="2400"/>
              <a:t>di seluruh sel kecuali sel darah merah. Penanda kelas 2 </a:t>
            </a:r>
            <a:r>
              <a:rPr lang="en-US" altLang="id-ID" sz="2400">
                <a:sym typeface="Wingdings" panose="05000000000000000000" pitchFamily="2" charset="2"/>
              </a:rPr>
              <a:t> </a:t>
            </a:r>
            <a:r>
              <a:rPr lang="id-ID" altLang="id-ID" sz="2400"/>
              <a:t>pada sel T, sel B, dan beberapa makrofaga. </a:t>
            </a:r>
            <a:endParaRPr lang="en-US" altLang="id-ID" sz="2400"/>
          </a:p>
          <a:p>
            <a:r>
              <a:rPr lang="id-ID" altLang="id-ID" sz="2400"/>
              <a:t>Penanda MHC yang dimiliki seorang individu disebut </a:t>
            </a:r>
            <a:r>
              <a:rPr lang="id-ID" altLang="id-ID" sz="2400" i="1"/>
              <a:t>identitas</a:t>
            </a:r>
            <a:r>
              <a:rPr lang="id-ID" altLang="id-ID" sz="2400"/>
              <a:t> dan penanda MHC yang tidak dimiliki seorang individu disebut </a:t>
            </a:r>
            <a:r>
              <a:rPr lang="id-ID" altLang="id-ID" sz="2400" i="1"/>
              <a:t>nonidentitas</a:t>
            </a:r>
            <a:r>
              <a:rPr lang="id-ID" altLang="id-ID" sz="2400"/>
              <a:t> atau materi asing. </a:t>
            </a:r>
            <a:endParaRPr lang="en-US" altLang="id-ID" sz="2400"/>
          </a:p>
          <a:p>
            <a:r>
              <a:rPr lang="id-ID" altLang="id-ID" sz="2400"/>
              <a:t>Sel B dan sel T akan mengenali dan mengabaikan sel yang memiliki penanda MHC sebagai materi yang tidak berbahaya, dan mengenali agen infeksi berupa bakteri atau virus sebagai materi asing atau nonidentitas, kemudian memicu sel B dan sel T untuk bereaksi.</a:t>
            </a:r>
            <a:endParaRPr lang="en-US" altLang="id-ID" sz="2400"/>
          </a:p>
          <a:p>
            <a:pPr>
              <a:buFontTx/>
              <a:buNone/>
            </a:pPr>
            <a:endParaRPr lang="en-US" altLang="id-ID" sz="2400"/>
          </a:p>
        </p:txBody>
      </p:sp>
    </p:spTree>
    <p:extLst>
      <p:ext uri="{BB962C8B-B14F-4D97-AF65-F5344CB8AC3E}">
        <p14:creationId xmlns:p14="http://schemas.microsoft.com/office/powerpoint/2010/main" val="280884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28600"/>
            <a:ext cx="8229600" cy="1143000"/>
          </a:xfrm>
        </p:spPr>
        <p:txBody>
          <a:bodyPr/>
          <a:lstStyle/>
          <a:p>
            <a:r>
              <a:rPr lang="id-ID" altLang="id-ID" sz="2800" b="1"/>
              <a:t>Sel B</a:t>
            </a:r>
            <a:r>
              <a:rPr lang="en-US" altLang="id-ID" sz="2800" b="1"/>
              <a:t> </a:t>
            </a:r>
            <a:endParaRPr lang="en-US" altLang="id-ID" sz="2800"/>
          </a:p>
        </p:txBody>
      </p:sp>
      <p:sp>
        <p:nvSpPr>
          <p:cNvPr id="22531" name="Content Placeholder 2"/>
          <p:cNvSpPr>
            <a:spLocks noGrp="1"/>
          </p:cNvSpPr>
          <p:nvPr>
            <p:ph idx="1"/>
          </p:nvPr>
        </p:nvSpPr>
        <p:spPr>
          <a:xfrm>
            <a:off x="1828800" y="762000"/>
            <a:ext cx="8610600" cy="5791200"/>
          </a:xfrm>
        </p:spPr>
        <p:txBody>
          <a:bodyPr/>
          <a:lstStyle/>
          <a:p>
            <a:r>
              <a:rPr lang="id-ID" altLang="id-ID" sz="2400"/>
              <a:t>Memiliki imunoglobin pada permukaannya. Imunoglobin adalah protein yang dapat mengidentifikasi antigen.</a:t>
            </a:r>
            <a:endParaRPr lang="en-US" altLang="id-ID" sz="2400"/>
          </a:p>
          <a:p>
            <a:r>
              <a:rPr lang="en-US" altLang="id-ID" sz="2400"/>
              <a:t>Imunoglobin setiap jenis sel B memiliki struktur yang spesifik dan hanya mengenali satu jenis antigen. </a:t>
            </a:r>
          </a:p>
          <a:p>
            <a:r>
              <a:rPr lang="en-US" altLang="id-ID" sz="2400"/>
              <a:t>Jadi, ketika sel B telah mengidentifikasi antigen, maka sel B bereplikasi dengan cepat menghasilkan sel khusus yang disebut </a:t>
            </a:r>
            <a:r>
              <a:rPr lang="en-US" altLang="id-ID" sz="2400">
                <a:solidFill>
                  <a:srgbClr val="FF0000"/>
                </a:solidFill>
              </a:rPr>
              <a:t>sel plasma</a:t>
            </a:r>
            <a:r>
              <a:rPr lang="en-US" altLang="id-ID" sz="2400"/>
              <a:t>, untuk menghasilkan antibodi yang akan dilepas ke cairan tubuh.</a:t>
            </a:r>
          </a:p>
          <a:p>
            <a:endParaRPr lang="en-US" altLang="id-ID" sz="2400"/>
          </a:p>
          <a:p>
            <a:pPr>
              <a:buFontTx/>
              <a:buNone/>
            </a:pPr>
            <a:r>
              <a:rPr lang="en-US" altLang="id-ID" sz="2400"/>
              <a:t> </a:t>
            </a:r>
          </a:p>
        </p:txBody>
      </p:sp>
      <p:pic>
        <p:nvPicPr>
          <p:cNvPr id="22532" name="Picture 5" descr="antibody_antigen_complex 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971926"/>
            <a:ext cx="52578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579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id-ID" sz="2400"/>
              <a:t>How an antibody operates/works?</a:t>
            </a:r>
          </a:p>
        </p:txBody>
      </p:sp>
      <p:pic>
        <p:nvPicPr>
          <p:cNvPr id="23555" name="Picture 5" descr="antibody_antigen_complex _final"/>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844676"/>
            <a:ext cx="8534400" cy="3694113"/>
          </a:xfrm>
          <a:noFill/>
        </p:spPr>
      </p:pic>
      <p:sp>
        <p:nvSpPr>
          <p:cNvPr id="23556" name="Text Box 6"/>
          <p:cNvSpPr txBox="1">
            <a:spLocks noChangeArrowheads="1"/>
          </p:cNvSpPr>
          <p:nvPr/>
        </p:nvSpPr>
        <p:spPr bwMode="auto">
          <a:xfrm>
            <a:off x="1828800" y="1295401"/>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000"/>
              <a:t>Deactivation of a bacterium by an antibody.</a:t>
            </a:r>
          </a:p>
        </p:txBody>
      </p:sp>
    </p:spTree>
    <p:extLst>
      <p:ext uri="{BB962C8B-B14F-4D97-AF65-F5344CB8AC3E}">
        <p14:creationId xmlns:p14="http://schemas.microsoft.com/office/powerpoint/2010/main" val="296670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6"/>
          <p:cNvGrpSpPr>
            <a:grpSpLocks/>
          </p:cNvGrpSpPr>
          <p:nvPr/>
        </p:nvGrpSpPr>
        <p:grpSpPr bwMode="auto">
          <a:xfrm>
            <a:off x="1752600" y="0"/>
            <a:ext cx="8483600" cy="6858000"/>
            <a:chOff x="144" y="0"/>
            <a:chExt cx="5344" cy="4320"/>
          </a:xfrm>
        </p:grpSpPr>
        <p:pic>
          <p:nvPicPr>
            <p:cNvPr id="24579" name="Picture 4" descr="activ_helper_T_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0"/>
              <a:ext cx="1248"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p:cNvSpPr>
              <a:spLocks noChangeArrowheads="1"/>
            </p:cNvSpPr>
            <p:nvPr/>
          </p:nvSpPr>
          <p:spPr bwMode="auto">
            <a:xfrm rot="2259937">
              <a:off x="2880" y="1152"/>
              <a:ext cx="1008" cy="144"/>
            </a:xfrm>
            <a:prstGeom prst="rightArrow">
              <a:avLst>
                <a:gd name="adj1" fmla="val 50000"/>
                <a:gd name="adj2" fmla="val 175000"/>
              </a:avLst>
            </a:prstGeom>
            <a:solidFill>
              <a:schemeClr val="accent1"/>
            </a:solidFill>
            <a:ln w="9525">
              <a:solidFill>
                <a:schemeClr val="tx1"/>
              </a:solidFill>
              <a:miter lim="800000"/>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24581" name="AutoShape 6"/>
            <p:cNvSpPr>
              <a:spLocks noChangeArrowheads="1"/>
            </p:cNvSpPr>
            <p:nvPr/>
          </p:nvSpPr>
          <p:spPr bwMode="auto">
            <a:xfrm rot="8301987">
              <a:off x="1296" y="1152"/>
              <a:ext cx="840" cy="112"/>
            </a:xfrm>
            <a:prstGeom prst="rightArrow">
              <a:avLst>
                <a:gd name="adj1" fmla="val 50000"/>
                <a:gd name="adj2" fmla="val 187500"/>
              </a:avLst>
            </a:prstGeom>
            <a:solidFill>
              <a:schemeClr val="accent1"/>
            </a:solidFill>
            <a:ln w="9525">
              <a:solidFill>
                <a:schemeClr val="tx1"/>
              </a:solidFill>
              <a:miter lim="800000"/>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24582" name="Text Box 7"/>
            <p:cNvSpPr txBox="1">
              <a:spLocks noChangeArrowheads="1"/>
            </p:cNvSpPr>
            <p:nvPr/>
          </p:nvSpPr>
          <p:spPr bwMode="auto">
            <a:xfrm>
              <a:off x="3408" y="864"/>
              <a:ext cx="16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b="1">
                  <a:solidFill>
                    <a:srgbClr val="3333CC"/>
                  </a:solidFill>
                </a:rPr>
                <a:t>Activates B- Cell</a:t>
              </a:r>
            </a:p>
          </p:txBody>
        </p:sp>
        <p:sp>
          <p:nvSpPr>
            <p:cNvPr id="24583" name="Text Box 8"/>
            <p:cNvSpPr txBox="1">
              <a:spLocks noChangeArrowheads="1"/>
            </p:cNvSpPr>
            <p:nvPr/>
          </p:nvSpPr>
          <p:spPr bwMode="auto">
            <a:xfrm>
              <a:off x="144" y="912"/>
              <a:ext cx="177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b="1">
                  <a:solidFill>
                    <a:srgbClr val="3333CC"/>
                  </a:solidFill>
                </a:rPr>
                <a:t>Activates  Cytotoxic </a:t>
              </a:r>
            </a:p>
            <a:p>
              <a:pPr eaLnBrk="1" hangingPunct="1">
                <a:spcBef>
                  <a:spcPct val="50000"/>
                </a:spcBef>
              </a:pPr>
              <a:r>
                <a:rPr lang="en-US" altLang="id-ID" b="1">
                  <a:solidFill>
                    <a:srgbClr val="3333CC"/>
                  </a:solidFill>
                </a:rPr>
                <a:t>T- Cell</a:t>
              </a:r>
            </a:p>
          </p:txBody>
        </p:sp>
        <p:pic>
          <p:nvPicPr>
            <p:cNvPr id="24584" name="Picture 9" descr="B-cell_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152"/>
              <a:ext cx="11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T-cell dea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3120"/>
              <a:ext cx="1248"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killer T-C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488"/>
              <a:ext cx="1011"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AutoShape 12"/>
            <p:cNvSpPr>
              <a:spLocks noChangeArrowheads="1"/>
            </p:cNvSpPr>
            <p:nvPr/>
          </p:nvSpPr>
          <p:spPr bwMode="auto">
            <a:xfrm>
              <a:off x="864" y="2544"/>
              <a:ext cx="96" cy="480"/>
            </a:xfrm>
            <a:prstGeom prst="downArrow">
              <a:avLst>
                <a:gd name="adj1" fmla="val 50000"/>
                <a:gd name="adj2" fmla="val 125000"/>
              </a:avLst>
            </a:prstGeom>
            <a:solidFill>
              <a:schemeClr val="accent1"/>
            </a:solidFill>
            <a:ln w="9525">
              <a:solidFill>
                <a:schemeClr val="tx1"/>
              </a:solidFill>
              <a:miter lim="800000"/>
              <a:headEnd/>
              <a:tailEnd/>
            </a:ln>
          </p:spPr>
          <p:txBody>
            <a:bodyPr vert="eaVert"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24588" name="AutoShape 14"/>
            <p:cNvSpPr>
              <a:spLocks noChangeArrowheads="1"/>
            </p:cNvSpPr>
            <p:nvPr/>
          </p:nvSpPr>
          <p:spPr bwMode="auto">
            <a:xfrm rot="-2307016">
              <a:off x="1464" y="2249"/>
              <a:ext cx="240" cy="384"/>
            </a:xfrm>
            <a:prstGeom prst="downArrow">
              <a:avLst>
                <a:gd name="adj1" fmla="val 31250"/>
                <a:gd name="adj2" fmla="val 32711"/>
              </a:avLst>
            </a:prstGeom>
            <a:solidFill>
              <a:schemeClr val="accent1"/>
            </a:solidFill>
            <a:ln w="9525">
              <a:solidFill>
                <a:schemeClr val="tx1"/>
              </a:solidFill>
              <a:miter lim="800000"/>
              <a:headEnd/>
              <a:tailEnd/>
            </a:ln>
          </p:spPr>
          <p:txBody>
            <a:bodyPr vert="eaVert"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pic>
          <p:nvPicPr>
            <p:cNvPr id="24589" name="Picture 15" descr="killer T-Ce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4" y="2448"/>
              <a:ext cx="1011"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AutoShape 16"/>
            <p:cNvSpPr>
              <a:spLocks noChangeArrowheads="1"/>
            </p:cNvSpPr>
            <p:nvPr/>
          </p:nvSpPr>
          <p:spPr bwMode="auto">
            <a:xfrm rot="1975431">
              <a:off x="3874" y="2102"/>
              <a:ext cx="192" cy="432"/>
            </a:xfrm>
            <a:prstGeom prst="downArrow">
              <a:avLst>
                <a:gd name="adj1" fmla="val 50000"/>
                <a:gd name="adj2" fmla="val 56250"/>
              </a:avLst>
            </a:prstGeom>
            <a:solidFill>
              <a:schemeClr val="accent1"/>
            </a:solidFill>
            <a:ln w="9525">
              <a:solidFill>
                <a:schemeClr val="tx1"/>
              </a:solidFill>
              <a:miter lim="800000"/>
              <a:headEnd/>
              <a:tailEnd/>
            </a:ln>
          </p:spPr>
          <p:txBody>
            <a:bodyPr vert="eaVert"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24591" name="AutoShape 17"/>
            <p:cNvSpPr>
              <a:spLocks noChangeArrowheads="1"/>
            </p:cNvSpPr>
            <p:nvPr/>
          </p:nvSpPr>
          <p:spPr bwMode="auto">
            <a:xfrm rot="-911545">
              <a:off x="4704" y="2112"/>
              <a:ext cx="96" cy="288"/>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pic>
          <p:nvPicPr>
            <p:cNvPr id="24592" name="Picture 18" descr="B-cell_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496"/>
              <a:ext cx="11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9" descr="plasmac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0" y="2400"/>
              <a:ext cx="92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4" name="Text Box 20"/>
            <p:cNvSpPr txBox="1">
              <a:spLocks noChangeArrowheads="1"/>
            </p:cNvSpPr>
            <p:nvPr/>
          </p:nvSpPr>
          <p:spPr bwMode="auto">
            <a:xfrm>
              <a:off x="3120" y="3456"/>
              <a:ext cx="14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b="1">
                  <a:solidFill>
                    <a:srgbClr val="0000FF"/>
                  </a:solidFill>
                </a:rPr>
                <a:t>Memory B-Cell</a:t>
              </a:r>
            </a:p>
          </p:txBody>
        </p:sp>
        <p:sp>
          <p:nvSpPr>
            <p:cNvPr id="24595" name="Text Box 21"/>
            <p:cNvSpPr txBox="1">
              <a:spLocks noChangeArrowheads="1"/>
            </p:cNvSpPr>
            <p:nvPr/>
          </p:nvSpPr>
          <p:spPr bwMode="auto">
            <a:xfrm>
              <a:off x="1536" y="3552"/>
              <a:ext cx="148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b="1">
                  <a:solidFill>
                    <a:schemeClr val="hlink"/>
                  </a:solidFill>
                </a:rPr>
                <a:t>Memory T-Cell</a:t>
              </a:r>
            </a:p>
          </p:txBody>
        </p:sp>
        <p:sp>
          <p:nvSpPr>
            <p:cNvPr id="24596" name="Text Box 22"/>
            <p:cNvSpPr txBox="1">
              <a:spLocks noChangeArrowheads="1"/>
            </p:cNvSpPr>
            <p:nvPr/>
          </p:nvSpPr>
          <p:spPr bwMode="auto">
            <a:xfrm>
              <a:off x="144" y="4089"/>
              <a:ext cx="15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b="1">
                  <a:solidFill>
                    <a:srgbClr val="0000FF"/>
                  </a:solidFill>
                </a:rPr>
                <a:t>Kills Infected Cells</a:t>
              </a:r>
            </a:p>
          </p:txBody>
        </p:sp>
        <p:sp>
          <p:nvSpPr>
            <p:cNvPr id="24597" name="AutoShape 23"/>
            <p:cNvSpPr>
              <a:spLocks noChangeArrowheads="1"/>
            </p:cNvSpPr>
            <p:nvPr/>
          </p:nvSpPr>
          <p:spPr bwMode="auto">
            <a:xfrm>
              <a:off x="4944" y="3456"/>
              <a:ext cx="96" cy="24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pic>
          <p:nvPicPr>
            <p:cNvPr id="24598" name="Picture 24" descr="antibodies_immunerespon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776" y="3661"/>
              <a:ext cx="587"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Text Box 25"/>
            <p:cNvSpPr txBox="1">
              <a:spLocks noChangeArrowheads="1"/>
            </p:cNvSpPr>
            <p:nvPr/>
          </p:nvSpPr>
          <p:spPr bwMode="auto">
            <a:xfrm>
              <a:off x="3648" y="3936"/>
              <a:ext cx="5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r>
                <a:rPr lang="en-US" altLang="id-ID" b="1">
                  <a:solidFill>
                    <a:srgbClr val="0000FF"/>
                  </a:solidFill>
                </a:rPr>
                <a:t>Antibodies</a:t>
              </a:r>
              <a:r>
                <a:rPr lang="en-US" altLang="id-ID" b="1">
                  <a:solidFill>
                    <a:srgbClr val="0000FF"/>
                  </a:solidFill>
                  <a:sym typeface="Wingdings" panose="05000000000000000000" pitchFamily="2" charset="2"/>
                </a:rPr>
                <a:t></a:t>
              </a:r>
              <a:endParaRPr lang="en-US" altLang="id-ID" b="1">
                <a:solidFill>
                  <a:srgbClr val="0000FF"/>
                </a:solidFill>
              </a:endParaRPr>
            </a:p>
          </p:txBody>
        </p:sp>
      </p:grpSp>
    </p:spTree>
    <p:extLst>
      <p:ext uri="{BB962C8B-B14F-4D97-AF65-F5344CB8AC3E}">
        <p14:creationId xmlns:p14="http://schemas.microsoft.com/office/powerpoint/2010/main" val="165559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endParaRPr lang="en-GB" altLang="id-ID" smtClean="0"/>
          </a:p>
        </p:txBody>
      </p:sp>
      <p:sp>
        <p:nvSpPr>
          <p:cNvPr id="25603" name="Rectangle 3"/>
          <p:cNvSpPr>
            <a:spLocks noGrp="1" noChangeArrowheads="1"/>
          </p:cNvSpPr>
          <p:nvPr>
            <p:ph type="subTitle" idx="1"/>
          </p:nvPr>
        </p:nvSpPr>
        <p:spPr/>
        <p:txBody>
          <a:bodyPr/>
          <a:lstStyle/>
          <a:p>
            <a:pPr eaLnBrk="1" hangingPunct="1"/>
            <a:endParaRPr lang="en-GB" altLang="id-ID" smtClean="0"/>
          </a:p>
        </p:txBody>
      </p:sp>
      <p:pic>
        <p:nvPicPr>
          <p:cNvPr id="25604" name="Picture 4" descr="Anti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01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solidFill>
                  <a:srgbClr val="FFFF00"/>
                </a:solidFill>
                <a:effectLst>
                  <a:outerShdw blurRad="38100" dist="38100" dir="2700000" algn="tl">
                    <a:srgbClr val="C0C0C0"/>
                  </a:outerShdw>
                </a:effectLst>
              </a:rPr>
              <a:t>Antibodi Monoklonal</a:t>
            </a:r>
          </a:p>
        </p:txBody>
      </p:sp>
      <p:pic>
        <p:nvPicPr>
          <p:cNvPr id="26627" name="Picture 3" descr="rh8"/>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b="50589"/>
          <a:stretch>
            <a:fillRect/>
          </a:stretch>
        </p:blipFill>
        <p:spPr>
          <a:xfrm>
            <a:off x="2057400" y="2057400"/>
            <a:ext cx="3817938" cy="3879850"/>
          </a:xfrm>
        </p:spPr>
      </p:pic>
      <p:pic>
        <p:nvPicPr>
          <p:cNvPr id="26628" name="Picture 4" descr="rh8"/>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t="48648"/>
          <a:stretch>
            <a:fillRect/>
          </a:stretch>
        </p:blipFill>
        <p:spPr>
          <a:xfrm>
            <a:off x="6324601" y="1905000"/>
            <a:ext cx="3800475" cy="3879850"/>
          </a:xfrm>
          <a:noFill/>
        </p:spPr>
      </p:pic>
    </p:spTree>
    <p:extLst>
      <p:ext uri="{BB962C8B-B14F-4D97-AF65-F5344CB8AC3E}">
        <p14:creationId xmlns:p14="http://schemas.microsoft.com/office/powerpoint/2010/main" val="127264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id-ID" smtClean="0">
                <a:solidFill>
                  <a:schemeClr val="folHlink"/>
                </a:solidFill>
              </a:rPr>
              <a:t>Different Immunoglobulins</a:t>
            </a:r>
            <a:endParaRPr lang="en-US" altLang="id-ID" smtClean="0">
              <a:solidFill>
                <a:schemeClr val="folHlink"/>
              </a:solidFill>
            </a:endParaRPr>
          </a:p>
        </p:txBody>
      </p:sp>
      <p:sp>
        <p:nvSpPr>
          <p:cNvPr id="27651" name="Rectangle 3"/>
          <p:cNvSpPr>
            <a:spLocks noGrp="1" noChangeArrowheads="1"/>
          </p:cNvSpPr>
          <p:nvPr>
            <p:ph type="body" idx="1"/>
          </p:nvPr>
        </p:nvSpPr>
        <p:spPr/>
        <p:txBody>
          <a:bodyPr/>
          <a:lstStyle/>
          <a:p>
            <a:pPr eaLnBrk="1" hangingPunct="1"/>
            <a:endParaRPr lang="en-GB" altLang="id-ID" smtClean="0"/>
          </a:p>
        </p:txBody>
      </p:sp>
      <p:pic>
        <p:nvPicPr>
          <p:cNvPr id="27652" name="Picture 6" descr="I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1628775"/>
            <a:ext cx="835342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9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SMA ST. PETRUS\Semester 2\Sistem Reproduksi\Imunoglobul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98664"/>
            <a:ext cx="91440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txBox="1">
            <a:spLocks/>
          </p:cNvSpPr>
          <p:nvPr/>
        </p:nvSpPr>
        <p:spPr>
          <a:xfrm>
            <a:off x="1981200" y="304800"/>
            <a:ext cx="8229600" cy="1143000"/>
          </a:xfrm>
          <a:prstGeom prst="rect">
            <a:avLst/>
          </a:prstGeom>
        </p:spPr>
        <p:txBody>
          <a:bodyPr/>
          <a:lstStyle/>
          <a:p>
            <a:pPr algn="ctr" eaLnBrk="0" hangingPunct="0">
              <a:defRPr/>
            </a:pPr>
            <a:r>
              <a:rPr lang="en-US" sz="4400" kern="0" dirty="0" err="1">
                <a:solidFill>
                  <a:srgbClr val="0070C0"/>
                </a:solidFill>
                <a:latin typeface="+mj-lt"/>
                <a:ea typeface="+mj-ea"/>
                <a:cs typeface="+mj-cs"/>
              </a:rPr>
              <a:t>Macam</a:t>
            </a:r>
            <a:r>
              <a:rPr lang="en-US" sz="4400" kern="0" dirty="0">
                <a:solidFill>
                  <a:srgbClr val="0070C0"/>
                </a:solidFill>
                <a:latin typeface="+mj-lt"/>
                <a:ea typeface="+mj-ea"/>
                <a:cs typeface="+mj-cs"/>
              </a:rPr>
              <a:t> </a:t>
            </a:r>
            <a:r>
              <a:rPr lang="en-US" sz="4400" kern="0" dirty="0" err="1">
                <a:solidFill>
                  <a:srgbClr val="0070C0"/>
                </a:solidFill>
                <a:latin typeface="+mj-lt"/>
                <a:ea typeface="+mj-ea"/>
                <a:cs typeface="+mj-cs"/>
              </a:rPr>
              <a:t>antibodi</a:t>
            </a:r>
            <a:r>
              <a:rPr lang="en-US" sz="4400" kern="0" dirty="0">
                <a:solidFill>
                  <a:srgbClr val="0070C0"/>
                </a:solidFill>
                <a:latin typeface="+mj-lt"/>
                <a:ea typeface="+mj-ea"/>
                <a:cs typeface="+mj-cs"/>
              </a:rPr>
              <a:t>/ </a:t>
            </a:r>
            <a:r>
              <a:rPr lang="en-US" sz="4400" kern="0" dirty="0" err="1">
                <a:solidFill>
                  <a:srgbClr val="0070C0"/>
                </a:solidFill>
                <a:latin typeface="+mj-lt"/>
                <a:ea typeface="+mj-ea"/>
                <a:cs typeface="+mj-cs"/>
              </a:rPr>
              <a:t>imunoglobin</a:t>
            </a:r>
            <a:endParaRPr lang="en-US" sz="4400" kern="0" dirty="0">
              <a:solidFill>
                <a:srgbClr val="0070C0"/>
              </a:solidFill>
              <a:latin typeface="+mj-lt"/>
              <a:ea typeface="+mj-ea"/>
              <a:cs typeface="+mj-cs"/>
            </a:endParaRPr>
          </a:p>
        </p:txBody>
      </p:sp>
    </p:spTree>
    <p:extLst>
      <p:ext uri="{BB962C8B-B14F-4D97-AF65-F5344CB8AC3E}">
        <p14:creationId xmlns:p14="http://schemas.microsoft.com/office/powerpoint/2010/main" val="340930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38" name="Group 118"/>
          <p:cNvGraphicFramePr>
            <a:graphicFrameLocks noGrp="1"/>
          </p:cNvGraphicFramePr>
          <p:nvPr>
            <p:ph type="tbl" idx="1"/>
          </p:nvPr>
        </p:nvGraphicFramePr>
        <p:xfrm>
          <a:off x="1524000" y="1"/>
          <a:ext cx="9144000" cy="6456363"/>
        </p:xfrm>
        <a:graphic>
          <a:graphicData uri="http://schemas.openxmlformats.org/drawingml/2006/table">
            <a:tbl>
              <a:tblPr/>
              <a:tblGrid>
                <a:gridCol w="2411413"/>
                <a:gridCol w="4446587"/>
                <a:gridCol w="762000"/>
                <a:gridCol w="1524000"/>
              </a:tblGrid>
              <a:tr h="533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Tipe</a:t>
                      </a:r>
                      <a:r>
                        <a:rPr kumimoji="0" lang="en-GB" sz="2000" b="1" i="0" u="none" strike="noStrike" cap="none" normalizeH="0" baseline="0" dirty="0" smtClean="0">
                          <a:ln>
                            <a:noFill/>
                          </a:ln>
                          <a:solidFill>
                            <a:schemeClr val="tx1"/>
                          </a:solidFill>
                          <a:effectLst/>
                          <a:latin typeface="Arial" charset="0"/>
                        </a:rPr>
                        <a:t> </a:t>
                      </a:r>
                      <a:endParaRPr kumimoji="0" lang="en-US" sz="2000" b="1"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Fungsi</a:t>
                      </a:r>
                      <a:endParaRPr kumimoji="0" lang="en-US" sz="2000" b="1"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Tipe</a:t>
                      </a:r>
                      <a:r>
                        <a:rPr kumimoji="0" lang="en-GB" sz="2000" b="1" i="0" u="none" strike="noStrike" cap="none" normalizeH="0" baseline="0" dirty="0" smtClean="0">
                          <a:ln>
                            <a:noFill/>
                          </a:ln>
                          <a:solidFill>
                            <a:schemeClr val="tx1"/>
                          </a:solidFill>
                          <a:effectLst/>
                          <a:latin typeface="Arial" charset="0"/>
                        </a:rPr>
                        <a:t> </a:t>
                      </a:r>
                      <a:endParaRPr kumimoji="0" lang="en-US" sz="2000" b="1"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err="1" smtClean="0">
                          <a:ln>
                            <a:noFill/>
                          </a:ln>
                          <a:solidFill>
                            <a:schemeClr val="tx1"/>
                          </a:solidFill>
                          <a:effectLst/>
                          <a:latin typeface="Arial" charset="0"/>
                        </a:rPr>
                        <a:t>Fungsi</a:t>
                      </a:r>
                      <a:r>
                        <a:rPr kumimoji="0" lang="en-GB" sz="2000" b="1" i="0" u="none" strike="noStrike" cap="none" normalizeH="0" baseline="0" dirty="0" smtClean="0">
                          <a:ln>
                            <a:noFill/>
                          </a:ln>
                          <a:solidFill>
                            <a:schemeClr val="tx1"/>
                          </a:solidFill>
                          <a:effectLst/>
                          <a:latin typeface="Arial" charset="0"/>
                        </a:rPr>
                        <a:t> </a:t>
                      </a:r>
                      <a:endParaRPr kumimoji="0" lang="en-US" sz="2000" b="1"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IgG</a:t>
                      </a: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0"/>
                        </a:spcAft>
                        <a:tabLst>
                          <a:tab pos="228600" algn="l"/>
                        </a:tabLst>
                      </a:pPr>
                      <a:r>
                        <a:rPr lang="en-US" sz="2000" dirty="0" err="1">
                          <a:latin typeface="Ebrima"/>
                          <a:ea typeface="Times New Roman"/>
                          <a:cs typeface="Times New Roman"/>
                        </a:rPr>
                        <a:t>Mengaktifkan</a:t>
                      </a:r>
                      <a:r>
                        <a:rPr lang="en-US" sz="2000" dirty="0">
                          <a:latin typeface="Ebrima"/>
                          <a:ea typeface="Times New Roman"/>
                          <a:cs typeface="Times New Roman"/>
                        </a:rPr>
                        <a:t> protein </a:t>
                      </a:r>
                      <a:r>
                        <a:rPr lang="en-US" sz="2000" dirty="0" err="1">
                          <a:latin typeface="Ebrima"/>
                          <a:ea typeface="Times New Roman"/>
                          <a:cs typeface="Times New Roman"/>
                        </a:rPr>
                        <a:t>komplemen</a:t>
                      </a:r>
                      <a:r>
                        <a:rPr lang="en-US" sz="2000" dirty="0">
                          <a:latin typeface="Ebrima"/>
                          <a:ea typeface="Times New Roman"/>
                          <a:cs typeface="Times New Roman"/>
                        </a:rPr>
                        <a:t> </a:t>
                      </a:r>
                      <a:r>
                        <a:rPr lang="en-US" sz="2000" dirty="0" err="1">
                          <a:latin typeface="Ebrima"/>
                          <a:ea typeface="Times New Roman"/>
                          <a:cs typeface="Times New Roman"/>
                        </a:rPr>
                        <a:t>dan</a:t>
                      </a:r>
                      <a:r>
                        <a:rPr lang="en-US" sz="2000" dirty="0">
                          <a:latin typeface="Ebrima"/>
                          <a:ea typeface="Times New Roman"/>
                          <a:cs typeface="Times New Roman"/>
                        </a:rPr>
                        <a:t> </a:t>
                      </a:r>
                      <a:r>
                        <a:rPr lang="en-US" sz="2000" dirty="0" err="1">
                          <a:latin typeface="Ebrima"/>
                          <a:ea typeface="Times New Roman"/>
                          <a:cs typeface="Times New Roman"/>
                        </a:rPr>
                        <a:t>makrofaga</a:t>
                      </a:r>
                      <a:r>
                        <a:rPr lang="en-US" sz="2000" dirty="0">
                          <a:latin typeface="Ebrima"/>
                          <a:ea typeface="Times New Roman"/>
                          <a:cs typeface="Times New Roman"/>
                        </a:rPr>
                        <a:t>, </a:t>
                      </a:r>
                      <a:r>
                        <a:rPr lang="en-US" sz="2000" dirty="0" err="1">
                          <a:latin typeface="Ebrima"/>
                          <a:ea typeface="Times New Roman"/>
                          <a:cs typeface="Times New Roman"/>
                        </a:rPr>
                        <a:t>memelihara</a:t>
                      </a:r>
                      <a:r>
                        <a:rPr lang="en-US" sz="2000" dirty="0">
                          <a:latin typeface="Ebrima"/>
                          <a:ea typeface="Times New Roman"/>
                          <a:cs typeface="Times New Roman"/>
                        </a:rPr>
                        <a:t> </a:t>
                      </a:r>
                      <a:r>
                        <a:rPr lang="en-US" sz="2000" dirty="0" err="1">
                          <a:latin typeface="Ebrima"/>
                          <a:ea typeface="Times New Roman"/>
                          <a:cs typeface="Times New Roman"/>
                        </a:rPr>
                        <a:t>janin</a:t>
                      </a:r>
                      <a:r>
                        <a:rPr lang="en-US" sz="2000" dirty="0">
                          <a:latin typeface="Ebrima"/>
                          <a:ea typeface="Times New Roman"/>
                          <a:cs typeface="Times New Roman"/>
                        </a:rPr>
                        <a:t> (fetus) </a:t>
                      </a:r>
                      <a:r>
                        <a:rPr lang="en-US" sz="2000" dirty="0" err="1">
                          <a:latin typeface="Ebrima"/>
                          <a:ea typeface="Times New Roman"/>
                          <a:cs typeface="Times New Roman"/>
                        </a:rPr>
                        <a:t>dari</a:t>
                      </a:r>
                      <a:r>
                        <a:rPr lang="en-US" sz="2000" dirty="0">
                          <a:latin typeface="Ebrima"/>
                          <a:ea typeface="Times New Roman"/>
                          <a:cs typeface="Times New Roman"/>
                        </a:rPr>
                        <a:t> </a:t>
                      </a:r>
                      <a:r>
                        <a:rPr lang="en-US" sz="2000" dirty="0" err="1">
                          <a:latin typeface="Ebrima"/>
                          <a:ea typeface="Times New Roman"/>
                          <a:cs typeface="Times New Roman"/>
                        </a:rPr>
                        <a:t>serangan</a:t>
                      </a:r>
                      <a:r>
                        <a:rPr lang="en-US" sz="2000" dirty="0">
                          <a:latin typeface="Ebrima"/>
                          <a:ea typeface="Times New Roman"/>
                          <a:cs typeface="Times New Roman"/>
                        </a:rPr>
                        <a:t> </a:t>
                      </a:r>
                      <a:r>
                        <a:rPr lang="en-US" sz="2000" dirty="0" err="1">
                          <a:latin typeface="Ebrima"/>
                          <a:ea typeface="Times New Roman"/>
                          <a:cs typeface="Times New Roman"/>
                        </a:rPr>
                        <a:t>penyakit</a:t>
                      </a:r>
                      <a:r>
                        <a:rPr lang="en-US" sz="2000" dirty="0">
                          <a:latin typeface="Ebrima"/>
                          <a:ea typeface="Times New Roman"/>
                          <a:cs typeface="Times New Roman"/>
                        </a:rPr>
                        <a:t>.</a:t>
                      </a:r>
                      <a:endParaRPr lang="en-US" sz="20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err="1" smtClean="0">
                          <a:ln>
                            <a:noFill/>
                          </a:ln>
                          <a:solidFill>
                            <a:schemeClr val="tx1"/>
                          </a:solidFill>
                          <a:effectLst/>
                          <a:latin typeface="Arial" charset="0"/>
                        </a:rPr>
                        <a:t>IgD</a:t>
                      </a: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tabLst>
                          <a:tab pos="228600" algn="l"/>
                        </a:tabLst>
                      </a:pPr>
                      <a:r>
                        <a:rPr lang="en-US" sz="2000" dirty="0" err="1">
                          <a:latin typeface="Ebrima"/>
                          <a:ea typeface="Times New Roman"/>
                          <a:cs typeface="Times New Roman"/>
                        </a:rPr>
                        <a:t>Mengaktifkan</a:t>
                      </a:r>
                      <a:r>
                        <a:rPr lang="en-US" sz="2000" dirty="0">
                          <a:latin typeface="Ebrima"/>
                          <a:ea typeface="Times New Roman"/>
                          <a:cs typeface="Times New Roman"/>
                        </a:rPr>
                        <a:t> </a:t>
                      </a:r>
                      <a:r>
                        <a:rPr lang="en-US" sz="2000" dirty="0" err="1">
                          <a:latin typeface="Ebrima"/>
                          <a:ea typeface="Times New Roman"/>
                          <a:cs typeface="Times New Roman"/>
                        </a:rPr>
                        <a:t>sel</a:t>
                      </a:r>
                      <a:r>
                        <a:rPr lang="en-US" sz="2000" dirty="0">
                          <a:latin typeface="Ebrima"/>
                          <a:ea typeface="Times New Roman"/>
                          <a:cs typeface="Times New Roman"/>
                        </a:rPr>
                        <a:t> B.</a:t>
                      </a:r>
                      <a:endParaRPr lang="en-US" sz="20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IgM</a:t>
                      </a: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kern="1200" dirty="0" err="1" smtClean="0">
                          <a:solidFill>
                            <a:schemeClr val="tx1"/>
                          </a:solidFill>
                          <a:latin typeface="+mn-lt"/>
                          <a:ea typeface="+mn-ea"/>
                          <a:cs typeface="+mn-cs"/>
                        </a:rPr>
                        <a:t>Aglutinasi</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mengaktifkan</a:t>
                      </a:r>
                      <a:r>
                        <a:rPr lang="en-US" sz="2000" kern="1200" dirty="0" smtClean="0">
                          <a:solidFill>
                            <a:schemeClr val="tx1"/>
                          </a:solidFill>
                          <a:latin typeface="+mn-lt"/>
                          <a:ea typeface="+mn-ea"/>
                          <a:cs typeface="+mn-cs"/>
                        </a:rPr>
                        <a:t> protein </a:t>
                      </a:r>
                      <a:r>
                        <a:rPr lang="en-US" sz="2000" kern="1200" dirty="0" err="1" smtClean="0">
                          <a:solidFill>
                            <a:schemeClr val="tx1"/>
                          </a:solidFill>
                          <a:latin typeface="+mn-lt"/>
                          <a:ea typeface="+mn-ea"/>
                          <a:cs typeface="+mn-cs"/>
                        </a:rPr>
                        <a:t>komplemen</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merangsang</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fagositosis</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mikrob</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oleh</a:t>
                      </a:r>
                      <a:r>
                        <a:rPr lang="en-US" sz="2000" kern="1200" dirty="0" smtClean="0">
                          <a:solidFill>
                            <a:schemeClr val="tx1"/>
                          </a:solidFill>
                          <a:latin typeface="+mn-lt"/>
                          <a:ea typeface="+mn-ea"/>
                          <a:cs typeface="+mn-cs"/>
                        </a:rPr>
                        <a:t> </a:t>
                      </a:r>
                      <a:r>
                        <a:rPr lang="en-US" sz="2000" kern="1200" dirty="0" err="1" smtClean="0">
                          <a:solidFill>
                            <a:schemeClr val="tx1"/>
                          </a:solidFill>
                          <a:latin typeface="+mn-lt"/>
                          <a:ea typeface="+mn-ea"/>
                          <a:cs typeface="+mn-cs"/>
                        </a:rPr>
                        <a:t>makrofaga</a:t>
                      </a:r>
                      <a:r>
                        <a:rPr lang="en-US" sz="2000" kern="1200" dirty="0" smtClean="0">
                          <a:solidFill>
                            <a:schemeClr val="tx1"/>
                          </a:solidFill>
                          <a:latin typeface="+mn-lt"/>
                          <a:ea typeface="+mn-ea"/>
                          <a:cs typeface="+mn-cs"/>
                        </a:rPr>
                        <a:t>.</a:t>
                      </a:r>
                      <a:endParaRPr kumimoji="0" lang="en-US" sz="2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3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IgA</a:t>
                      </a: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0"/>
                        </a:spcAft>
                        <a:tabLst>
                          <a:tab pos="228600" algn="l"/>
                        </a:tabLst>
                      </a:pPr>
                      <a:r>
                        <a:rPr lang="en-US" sz="2000" dirty="0" err="1">
                          <a:latin typeface="Ebrima"/>
                          <a:ea typeface="Times New Roman"/>
                          <a:cs typeface="Times New Roman"/>
                        </a:rPr>
                        <a:t>Mengikat</a:t>
                      </a:r>
                      <a:r>
                        <a:rPr lang="en-US" sz="2000" dirty="0">
                          <a:latin typeface="Ebrima"/>
                          <a:ea typeface="Times New Roman"/>
                          <a:cs typeface="Times New Roman"/>
                        </a:rPr>
                        <a:t> </a:t>
                      </a:r>
                      <a:r>
                        <a:rPr lang="en-US" sz="2000" dirty="0" err="1">
                          <a:latin typeface="Ebrima"/>
                          <a:ea typeface="Times New Roman"/>
                          <a:cs typeface="Times New Roman"/>
                        </a:rPr>
                        <a:t>mikrob</a:t>
                      </a:r>
                      <a:r>
                        <a:rPr lang="en-US" sz="2000" dirty="0">
                          <a:latin typeface="Ebrima"/>
                          <a:ea typeface="Times New Roman"/>
                          <a:cs typeface="Times New Roman"/>
                        </a:rPr>
                        <a:t> (</a:t>
                      </a:r>
                      <a:r>
                        <a:rPr lang="en-US" sz="2000" dirty="0" err="1">
                          <a:latin typeface="Ebrima"/>
                          <a:ea typeface="Times New Roman"/>
                          <a:cs typeface="Times New Roman"/>
                        </a:rPr>
                        <a:t>pada</a:t>
                      </a:r>
                      <a:r>
                        <a:rPr lang="en-US" sz="2000" dirty="0">
                          <a:latin typeface="Ebrima"/>
                          <a:ea typeface="Times New Roman"/>
                          <a:cs typeface="Times New Roman"/>
                        </a:rPr>
                        <a:t> </a:t>
                      </a:r>
                      <a:r>
                        <a:rPr lang="en-US" sz="2000" dirty="0" err="1">
                          <a:latin typeface="Ebrima"/>
                          <a:ea typeface="Times New Roman"/>
                          <a:cs typeface="Times New Roman"/>
                        </a:rPr>
                        <a:t>daerah</a:t>
                      </a:r>
                      <a:r>
                        <a:rPr lang="en-US" sz="2000" dirty="0">
                          <a:latin typeface="Ebrima"/>
                          <a:ea typeface="Times New Roman"/>
                          <a:cs typeface="Times New Roman"/>
                        </a:rPr>
                        <a:t> </a:t>
                      </a:r>
                      <a:r>
                        <a:rPr lang="en-US" sz="2000" dirty="0" err="1">
                          <a:latin typeface="Ebrima"/>
                          <a:ea typeface="Times New Roman"/>
                          <a:cs typeface="Times New Roman"/>
                        </a:rPr>
                        <a:t>permukaan</a:t>
                      </a:r>
                      <a:r>
                        <a:rPr lang="en-US" sz="2000" dirty="0">
                          <a:latin typeface="Ebrima"/>
                          <a:ea typeface="Times New Roman"/>
                          <a:cs typeface="Times New Roman"/>
                        </a:rPr>
                        <a:t> </a:t>
                      </a:r>
                      <a:r>
                        <a:rPr lang="en-US" sz="2000" dirty="0" err="1">
                          <a:latin typeface="Ebrima"/>
                          <a:ea typeface="Times New Roman"/>
                          <a:cs typeface="Times New Roman"/>
                        </a:rPr>
                        <a:t>saluran</a:t>
                      </a:r>
                      <a:r>
                        <a:rPr lang="en-US" sz="2000" dirty="0">
                          <a:latin typeface="Ebrima"/>
                          <a:ea typeface="Times New Roman"/>
                          <a:cs typeface="Times New Roman"/>
                        </a:rPr>
                        <a:t> </a:t>
                      </a:r>
                      <a:r>
                        <a:rPr lang="en-US" sz="2000" dirty="0" err="1">
                          <a:latin typeface="Ebrima"/>
                          <a:ea typeface="Times New Roman"/>
                          <a:cs typeface="Times New Roman"/>
                        </a:rPr>
                        <a:t>pernapasan</a:t>
                      </a:r>
                      <a:r>
                        <a:rPr lang="en-US" sz="2000" dirty="0">
                          <a:latin typeface="Ebrima"/>
                          <a:ea typeface="Times New Roman"/>
                          <a:cs typeface="Times New Roman"/>
                        </a:rPr>
                        <a:t> </a:t>
                      </a:r>
                      <a:r>
                        <a:rPr lang="en-US" sz="2000" dirty="0" err="1">
                          <a:latin typeface="Ebrima"/>
                          <a:ea typeface="Times New Roman"/>
                          <a:cs typeface="Times New Roman"/>
                        </a:rPr>
                        <a:t>dan</a:t>
                      </a:r>
                      <a:r>
                        <a:rPr lang="en-US" sz="2000" dirty="0">
                          <a:latin typeface="Ebrima"/>
                          <a:ea typeface="Times New Roman"/>
                          <a:cs typeface="Times New Roman"/>
                        </a:rPr>
                        <a:t> </a:t>
                      </a:r>
                      <a:r>
                        <a:rPr lang="en-US" sz="2000" dirty="0" err="1">
                          <a:latin typeface="Ebrima"/>
                          <a:ea typeface="Times New Roman"/>
                          <a:cs typeface="Times New Roman"/>
                        </a:rPr>
                        <a:t>saluran</a:t>
                      </a:r>
                      <a:r>
                        <a:rPr lang="en-US" sz="2000" dirty="0">
                          <a:latin typeface="Ebrima"/>
                          <a:ea typeface="Times New Roman"/>
                          <a:cs typeface="Times New Roman"/>
                        </a:rPr>
                        <a:t> </a:t>
                      </a:r>
                      <a:r>
                        <a:rPr lang="en-US" sz="2000" dirty="0" err="1">
                          <a:latin typeface="Ebrima"/>
                          <a:ea typeface="Times New Roman"/>
                          <a:cs typeface="Times New Roman"/>
                        </a:rPr>
                        <a:t>makanan</a:t>
                      </a:r>
                      <a:r>
                        <a:rPr lang="en-US" sz="2000" dirty="0">
                          <a:latin typeface="Ebrima"/>
                          <a:ea typeface="Times New Roman"/>
                          <a:cs typeface="Times New Roman"/>
                        </a:rPr>
                        <a:t>), </a:t>
                      </a:r>
                      <a:r>
                        <a:rPr lang="en-US" sz="2000" dirty="0" err="1">
                          <a:latin typeface="Ebrima"/>
                          <a:ea typeface="Times New Roman"/>
                          <a:cs typeface="Times New Roman"/>
                        </a:rPr>
                        <a:t>mencegah</a:t>
                      </a:r>
                      <a:r>
                        <a:rPr lang="en-US" sz="2000" dirty="0">
                          <a:latin typeface="Ebrima"/>
                          <a:ea typeface="Times New Roman"/>
                          <a:cs typeface="Times New Roman"/>
                        </a:rPr>
                        <a:t> </a:t>
                      </a:r>
                      <a:r>
                        <a:rPr lang="en-US" sz="2000" dirty="0" err="1">
                          <a:latin typeface="Ebrima"/>
                          <a:ea typeface="Times New Roman"/>
                          <a:cs typeface="Times New Roman"/>
                        </a:rPr>
                        <a:t>mikrob</a:t>
                      </a:r>
                      <a:r>
                        <a:rPr lang="en-US" sz="2000" dirty="0">
                          <a:latin typeface="Ebrima"/>
                          <a:ea typeface="Times New Roman"/>
                          <a:cs typeface="Times New Roman"/>
                        </a:rPr>
                        <a:t> </a:t>
                      </a:r>
                      <a:r>
                        <a:rPr lang="en-US" sz="2000" dirty="0" err="1">
                          <a:latin typeface="Ebrima"/>
                          <a:ea typeface="Times New Roman"/>
                          <a:cs typeface="Times New Roman"/>
                        </a:rPr>
                        <a:t>masuk</a:t>
                      </a:r>
                      <a:r>
                        <a:rPr lang="en-US" sz="2000" dirty="0">
                          <a:latin typeface="Ebrima"/>
                          <a:ea typeface="Times New Roman"/>
                          <a:cs typeface="Times New Roman"/>
                        </a:rPr>
                        <a:t> </a:t>
                      </a:r>
                      <a:r>
                        <a:rPr lang="en-US" sz="2000" dirty="0" err="1">
                          <a:latin typeface="Ebrima"/>
                          <a:ea typeface="Times New Roman"/>
                          <a:cs typeface="Times New Roman"/>
                        </a:rPr>
                        <a:t>ke</a:t>
                      </a:r>
                      <a:r>
                        <a:rPr lang="en-US" sz="2000" dirty="0">
                          <a:latin typeface="Ebrima"/>
                          <a:ea typeface="Times New Roman"/>
                          <a:cs typeface="Times New Roman"/>
                        </a:rPr>
                        <a:t> </a:t>
                      </a:r>
                      <a:r>
                        <a:rPr lang="en-US" sz="2000" dirty="0" err="1">
                          <a:latin typeface="Ebrima"/>
                          <a:ea typeface="Times New Roman"/>
                          <a:cs typeface="Times New Roman"/>
                        </a:rPr>
                        <a:t>tubuh</a:t>
                      </a:r>
                      <a:r>
                        <a:rPr lang="en-US" sz="2000" dirty="0">
                          <a:latin typeface="Ebrima"/>
                          <a:ea typeface="Times New Roman"/>
                          <a:cs typeface="Times New Roman"/>
                        </a:rPr>
                        <a:t>, </a:t>
                      </a:r>
                      <a:r>
                        <a:rPr lang="en-US" sz="2000" dirty="0" err="1">
                          <a:latin typeface="Ebrima"/>
                          <a:ea typeface="Times New Roman"/>
                          <a:cs typeface="Times New Roman"/>
                        </a:rPr>
                        <a:t>mengeluarkan</a:t>
                      </a:r>
                      <a:r>
                        <a:rPr lang="en-US" sz="2000" dirty="0">
                          <a:latin typeface="Ebrima"/>
                          <a:ea typeface="Times New Roman"/>
                          <a:cs typeface="Times New Roman"/>
                        </a:rPr>
                        <a:t> </a:t>
                      </a:r>
                      <a:r>
                        <a:rPr lang="en-US" sz="2000" dirty="0" err="1">
                          <a:latin typeface="Ebrima"/>
                          <a:ea typeface="Times New Roman"/>
                          <a:cs typeface="Times New Roman"/>
                        </a:rPr>
                        <a:t>mikrob</a:t>
                      </a:r>
                      <a:r>
                        <a:rPr lang="en-US" sz="2000" dirty="0">
                          <a:latin typeface="Ebrima"/>
                          <a:ea typeface="Times New Roman"/>
                          <a:cs typeface="Times New Roman"/>
                        </a:rPr>
                        <a:t> </a:t>
                      </a:r>
                      <a:r>
                        <a:rPr lang="en-US" sz="2000" dirty="0" err="1">
                          <a:latin typeface="Ebrima"/>
                          <a:ea typeface="Times New Roman"/>
                          <a:cs typeface="Times New Roman"/>
                        </a:rPr>
                        <a:t>dari</a:t>
                      </a:r>
                      <a:r>
                        <a:rPr lang="en-US" sz="2000" dirty="0">
                          <a:latin typeface="Ebrima"/>
                          <a:ea typeface="Times New Roman"/>
                          <a:cs typeface="Times New Roman"/>
                        </a:rPr>
                        <a:t> </a:t>
                      </a:r>
                      <a:r>
                        <a:rPr lang="en-US" sz="2000" dirty="0" err="1">
                          <a:latin typeface="Ebrima"/>
                          <a:ea typeface="Times New Roman"/>
                          <a:cs typeface="Times New Roman"/>
                        </a:rPr>
                        <a:t>dalam</a:t>
                      </a:r>
                      <a:r>
                        <a:rPr lang="en-US" sz="2000" dirty="0">
                          <a:latin typeface="Ebrima"/>
                          <a:ea typeface="Times New Roman"/>
                          <a:cs typeface="Times New Roman"/>
                        </a:rPr>
                        <a:t> </a:t>
                      </a:r>
                      <a:r>
                        <a:rPr lang="en-US" sz="2000" dirty="0" err="1">
                          <a:latin typeface="Ebrima"/>
                          <a:ea typeface="Times New Roman"/>
                          <a:cs typeface="Times New Roman"/>
                        </a:rPr>
                        <a:t>tubuh</a:t>
                      </a:r>
                      <a:r>
                        <a:rPr lang="en-US" sz="2000" dirty="0">
                          <a:latin typeface="Ebrima"/>
                          <a:ea typeface="Times New Roman"/>
                          <a:cs typeface="Times New Roman"/>
                        </a:rPr>
                        <a:t> </a:t>
                      </a:r>
                      <a:r>
                        <a:rPr lang="en-US" sz="2000" dirty="0" err="1">
                          <a:latin typeface="Ebrima"/>
                          <a:ea typeface="Times New Roman"/>
                          <a:cs typeface="Times New Roman"/>
                        </a:rPr>
                        <a:t>bersama</a:t>
                      </a:r>
                      <a:r>
                        <a:rPr lang="en-US" sz="2000" dirty="0">
                          <a:latin typeface="Ebrima"/>
                          <a:ea typeface="Times New Roman"/>
                          <a:cs typeface="Times New Roman"/>
                        </a:rPr>
                        <a:t> </a:t>
                      </a:r>
                      <a:r>
                        <a:rPr lang="en-US" sz="2000" dirty="0" err="1">
                          <a:latin typeface="Ebrima"/>
                          <a:ea typeface="Times New Roman"/>
                          <a:cs typeface="Times New Roman"/>
                        </a:rPr>
                        <a:t>nukleus</a:t>
                      </a:r>
                      <a:r>
                        <a:rPr lang="en-US" sz="2000" dirty="0">
                          <a:latin typeface="Ebrima"/>
                          <a:ea typeface="Times New Roman"/>
                          <a:cs typeface="Times New Roman"/>
                        </a:rPr>
                        <a:t> </a:t>
                      </a:r>
                      <a:r>
                        <a:rPr lang="en-US" sz="2000" dirty="0" err="1">
                          <a:latin typeface="Ebrima"/>
                          <a:ea typeface="Times New Roman"/>
                          <a:cs typeface="Times New Roman"/>
                        </a:rPr>
                        <a:t>dan</a:t>
                      </a:r>
                      <a:r>
                        <a:rPr lang="en-US" sz="2000" dirty="0">
                          <a:latin typeface="Ebrima"/>
                          <a:ea typeface="Times New Roman"/>
                          <a:cs typeface="Times New Roman"/>
                        </a:rPr>
                        <a:t> </a:t>
                      </a:r>
                      <a:r>
                        <a:rPr lang="en-US" sz="2000" dirty="0" err="1">
                          <a:latin typeface="Ebrima"/>
                          <a:ea typeface="Times New Roman"/>
                          <a:cs typeface="Times New Roman"/>
                        </a:rPr>
                        <a:t>sekresi</a:t>
                      </a:r>
                      <a:r>
                        <a:rPr lang="en-US" sz="2000" dirty="0">
                          <a:latin typeface="Ebrima"/>
                          <a:ea typeface="Times New Roman"/>
                          <a:cs typeface="Times New Roman"/>
                        </a:rPr>
                        <a:t> </a:t>
                      </a:r>
                      <a:r>
                        <a:rPr lang="en-US" sz="2000" dirty="0" err="1">
                          <a:latin typeface="Ebrima"/>
                          <a:ea typeface="Times New Roman"/>
                          <a:cs typeface="Times New Roman"/>
                        </a:rPr>
                        <a:t>lainnya</a:t>
                      </a:r>
                      <a:r>
                        <a:rPr lang="en-US" sz="2000" dirty="0">
                          <a:latin typeface="Ebrima"/>
                          <a:ea typeface="Times New Roman"/>
                          <a:cs typeface="Times New Roman"/>
                        </a:rPr>
                        <a:t>.</a:t>
                      </a:r>
                      <a:endParaRPr lang="en-US" sz="20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IgE</a:t>
                      </a:r>
                      <a:endParaRPr kumimoji="0" lang="en-US" sz="18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tabLst>
                          <a:tab pos="228600" algn="l"/>
                        </a:tabLst>
                      </a:pPr>
                      <a:r>
                        <a:rPr lang="en-US" sz="2000" dirty="0" err="1">
                          <a:latin typeface="Ebrima"/>
                          <a:ea typeface="Times New Roman"/>
                          <a:cs typeface="Times New Roman"/>
                        </a:rPr>
                        <a:t>Proteksi</a:t>
                      </a:r>
                      <a:r>
                        <a:rPr lang="en-US" sz="2000" dirty="0">
                          <a:latin typeface="Ebrima"/>
                          <a:ea typeface="Times New Roman"/>
                          <a:cs typeface="Times New Roman"/>
                        </a:rPr>
                        <a:t> </a:t>
                      </a:r>
                      <a:r>
                        <a:rPr lang="en-US" sz="2000" dirty="0" err="1">
                          <a:latin typeface="Ebrima"/>
                          <a:ea typeface="Times New Roman"/>
                          <a:cs typeface="Times New Roman"/>
                        </a:rPr>
                        <a:t>terhadap</a:t>
                      </a:r>
                      <a:r>
                        <a:rPr lang="en-US" sz="2000" dirty="0">
                          <a:latin typeface="Ebrima"/>
                          <a:ea typeface="Times New Roman"/>
                          <a:cs typeface="Times New Roman"/>
                        </a:rPr>
                        <a:t> </a:t>
                      </a:r>
                      <a:r>
                        <a:rPr lang="en-US" sz="2000" dirty="0" err="1">
                          <a:latin typeface="Ebrima"/>
                          <a:ea typeface="Times New Roman"/>
                          <a:cs typeface="Times New Roman"/>
                        </a:rPr>
                        <a:t>serangan</a:t>
                      </a:r>
                      <a:r>
                        <a:rPr lang="en-US" sz="2000" dirty="0">
                          <a:latin typeface="Ebrima"/>
                          <a:ea typeface="Times New Roman"/>
                          <a:cs typeface="Times New Roman"/>
                        </a:rPr>
                        <a:t> </a:t>
                      </a:r>
                      <a:r>
                        <a:rPr lang="en-US" sz="2000" dirty="0" err="1">
                          <a:latin typeface="Ebrima"/>
                          <a:ea typeface="Times New Roman"/>
                          <a:cs typeface="Times New Roman"/>
                        </a:rPr>
                        <a:t>parasit</a:t>
                      </a:r>
                      <a:r>
                        <a:rPr lang="en-US" sz="2000" dirty="0">
                          <a:latin typeface="Ebrima"/>
                          <a:ea typeface="Times New Roman"/>
                          <a:cs typeface="Times New Roman"/>
                        </a:rPr>
                        <a:t> </a:t>
                      </a:r>
                      <a:r>
                        <a:rPr lang="en-US" sz="2000" dirty="0" err="1">
                          <a:latin typeface="Ebrima"/>
                          <a:ea typeface="Times New Roman"/>
                          <a:cs typeface="Times New Roman"/>
                        </a:rPr>
                        <a:t>dan</a:t>
                      </a:r>
                      <a:r>
                        <a:rPr lang="en-US" sz="2000" dirty="0">
                          <a:latin typeface="Ebrima"/>
                          <a:ea typeface="Times New Roman"/>
                          <a:cs typeface="Times New Roman"/>
                        </a:rPr>
                        <a:t> </a:t>
                      </a:r>
                      <a:r>
                        <a:rPr lang="en-US" sz="2000" dirty="0" err="1">
                          <a:latin typeface="Ebrima"/>
                          <a:ea typeface="Times New Roman"/>
                          <a:cs typeface="Times New Roman"/>
                        </a:rPr>
                        <a:t>bersama</a:t>
                      </a:r>
                      <a:r>
                        <a:rPr lang="en-US" sz="2000" dirty="0">
                          <a:latin typeface="Ebrima"/>
                          <a:ea typeface="Times New Roman"/>
                          <a:cs typeface="Times New Roman"/>
                        </a:rPr>
                        <a:t> </a:t>
                      </a:r>
                      <a:r>
                        <a:rPr lang="en-US" sz="2000" dirty="0" err="1">
                          <a:latin typeface="Ebrima"/>
                          <a:ea typeface="Times New Roman"/>
                          <a:cs typeface="Times New Roman"/>
                        </a:rPr>
                        <a:t>IgG</a:t>
                      </a:r>
                      <a:r>
                        <a:rPr lang="en-US" sz="2000" dirty="0">
                          <a:latin typeface="Ebrima"/>
                          <a:ea typeface="Times New Roman"/>
                          <a:cs typeface="Times New Roman"/>
                        </a:rPr>
                        <a:t> </a:t>
                      </a:r>
                      <a:r>
                        <a:rPr lang="en-US" sz="2000" dirty="0" err="1">
                          <a:latin typeface="Ebrima"/>
                          <a:ea typeface="Times New Roman"/>
                          <a:cs typeface="Times New Roman"/>
                        </a:rPr>
                        <a:t>mengikat</a:t>
                      </a:r>
                      <a:r>
                        <a:rPr lang="en-US" sz="2000" dirty="0">
                          <a:latin typeface="Ebrima"/>
                          <a:ea typeface="Times New Roman"/>
                          <a:cs typeface="Times New Roman"/>
                        </a:rPr>
                        <a:t> </a:t>
                      </a:r>
                      <a:r>
                        <a:rPr lang="en-US" sz="2000" dirty="0" err="1">
                          <a:latin typeface="Ebrima"/>
                          <a:ea typeface="Times New Roman"/>
                          <a:cs typeface="Times New Roman"/>
                        </a:rPr>
                        <a:t>serta</a:t>
                      </a:r>
                      <a:r>
                        <a:rPr lang="en-US" sz="2000" dirty="0">
                          <a:latin typeface="Ebrima"/>
                          <a:ea typeface="Times New Roman"/>
                          <a:cs typeface="Times New Roman"/>
                        </a:rPr>
                        <a:t> </a:t>
                      </a:r>
                      <a:r>
                        <a:rPr lang="en-US" sz="2000" dirty="0" err="1">
                          <a:latin typeface="Ebrima"/>
                          <a:ea typeface="Times New Roman"/>
                          <a:cs typeface="Times New Roman"/>
                        </a:rPr>
                        <a:t>mengusir</a:t>
                      </a:r>
                      <a:r>
                        <a:rPr lang="en-US" sz="2000" dirty="0">
                          <a:latin typeface="Ebrima"/>
                          <a:ea typeface="Times New Roman"/>
                          <a:cs typeface="Times New Roman"/>
                        </a:rPr>
                        <a:t> antigen </a:t>
                      </a:r>
                      <a:r>
                        <a:rPr lang="en-US" sz="2000" dirty="0" err="1">
                          <a:latin typeface="Ebrima"/>
                          <a:ea typeface="Times New Roman"/>
                          <a:cs typeface="Times New Roman"/>
                        </a:rPr>
                        <a:t>alergi</a:t>
                      </a:r>
                      <a:r>
                        <a:rPr lang="en-US" sz="2000" dirty="0">
                          <a:latin typeface="Ebrima"/>
                          <a:ea typeface="Times New Roman"/>
                          <a:cs typeface="Times New Roman"/>
                        </a:rPr>
                        <a:t>.</a:t>
                      </a:r>
                      <a:endParaRPr lang="en-US" sz="20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30" name="Picture 85" descr="i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685800"/>
            <a:ext cx="17272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112" descr="Ig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2888" y="2082800"/>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115" descr="I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3635376"/>
            <a:ext cx="19653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117" descr="I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5381626"/>
            <a:ext cx="13128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514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1981200" y="-304800"/>
            <a:ext cx="8229600" cy="1143000"/>
          </a:xfrm>
        </p:spPr>
        <p:txBody>
          <a:bodyPr/>
          <a:lstStyle/>
          <a:p>
            <a:r>
              <a:rPr lang="en-US" altLang="id-ID" smtClean="0"/>
              <a:t>Struktur &amp; cara kerja antibodi</a:t>
            </a:r>
          </a:p>
        </p:txBody>
      </p:sp>
      <p:sp>
        <p:nvSpPr>
          <p:cNvPr id="30723" name="Content Placeholder 5"/>
          <p:cNvSpPr>
            <a:spLocks noGrp="1"/>
          </p:cNvSpPr>
          <p:nvPr>
            <p:ph idx="1"/>
          </p:nvPr>
        </p:nvSpPr>
        <p:spPr>
          <a:xfrm>
            <a:off x="1752600" y="808038"/>
            <a:ext cx="8229600" cy="4525962"/>
          </a:xfrm>
        </p:spPr>
        <p:txBody>
          <a:bodyPr/>
          <a:lstStyle/>
          <a:p>
            <a:r>
              <a:rPr lang="en-US" altLang="id-ID"/>
              <a:t>Produksi antibodi pada infeksi pertama kali disebut </a:t>
            </a:r>
            <a:r>
              <a:rPr lang="en-US" altLang="id-ID" b="1"/>
              <a:t>respons antibodi primer</a:t>
            </a:r>
            <a:r>
              <a:rPr lang="en-US" altLang="id-ID"/>
              <a:t>.</a:t>
            </a:r>
          </a:p>
          <a:p>
            <a:r>
              <a:rPr lang="en-US" altLang="id-ID"/>
              <a:t>Pada infeksi kedua, sistem imun merespons lebih cepat. Ini disebut </a:t>
            </a:r>
            <a:r>
              <a:rPr lang="en-US" altLang="id-ID" b="1"/>
              <a:t>respons antibodi sekunder</a:t>
            </a:r>
            <a:r>
              <a:rPr lang="en-US" altLang="id-ID"/>
              <a:t>. Konsentrasi antibodi meningkat lebih banyak dan lebih cepat daripada saat respons primer.</a:t>
            </a:r>
          </a:p>
          <a:p>
            <a:r>
              <a:rPr lang="en-US" altLang="id-ID"/>
              <a:t>Jumlah sel memori menurun setelah infeksi pertama, tetapi sel B memori dapat dihasilkan dengan lebih cepat pada saat infeksi kedua.</a:t>
            </a:r>
          </a:p>
          <a:p>
            <a:endParaRPr lang="en-US" altLang="id-ID"/>
          </a:p>
        </p:txBody>
      </p:sp>
    </p:spTree>
    <p:extLst>
      <p:ext uri="{BB962C8B-B14F-4D97-AF65-F5344CB8AC3E}">
        <p14:creationId xmlns:p14="http://schemas.microsoft.com/office/powerpoint/2010/main" val="168873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590800" y="76200"/>
            <a:ext cx="6934200" cy="762000"/>
          </a:xfrm>
        </p:spPr>
        <p:txBody>
          <a:bodyPr/>
          <a:lstStyle/>
          <a:p>
            <a:pPr eaLnBrk="1" hangingPunct="1"/>
            <a:r>
              <a:rPr lang="en-US" altLang="id-ID" sz="2400" b="1">
                <a:solidFill>
                  <a:schemeClr val="accent1"/>
                </a:solidFill>
              </a:rPr>
              <a:t>SISTEM PERTAHANAN TUBUH MANUSIA</a:t>
            </a:r>
          </a:p>
        </p:txBody>
      </p:sp>
      <p:pic>
        <p:nvPicPr>
          <p:cNvPr id="4099" name="Picture 3" descr="BROCK8"/>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l="1274" b="1370"/>
          <a:stretch>
            <a:fillRect/>
          </a:stretch>
        </p:blipFill>
        <p:spPr>
          <a:xfrm>
            <a:off x="2819400" y="762000"/>
            <a:ext cx="6477000" cy="6026150"/>
          </a:xfrm>
          <a:noFill/>
        </p:spPr>
      </p:pic>
    </p:spTree>
    <p:extLst>
      <p:ext uri="{BB962C8B-B14F-4D97-AF65-F5344CB8AC3E}">
        <p14:creationId xmlns:p14="http://schemas.microsoft.com/office/powerpoint/2010/main" val="3267594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ltLang="id-ID" sz="2400"/>
              <a:t>Antibodies</a:t>
            </a:r>
          </a:p>
        </p:txBody>
      </p:sp>
      <p:sp>
        <p:nvSpPr>
          <p:cNvPr id="31747" name="Rectangle 5"/>
          <p:cNvSpPr>
            <a:spLocks noGrp="1" noChangeArrowheads="1"/>
          </p:cNvSpPr>
          <p:nvPr>
            <p:ph type="body" sz="half" idx="2"/>
          </p:nvPr>
        </p:nvSpPr>
        <p:spPr/>
        <p:txBody>
          <a:bodyPr/>
          <a:lstStyle/>
          <a:p>
            <a:pPr>
              <a:lnSpc>
                <a:spcPct val="80000"/>
              </a:lnSpc>
            </a:pPr>
            <a:r>
              <a:rPr lang="en-US" altLang="id-ID" sz="2400"/>
              <a:t>Y-shaped </a:t>
            </a:r>
            <a:r>
              <a:rPr lang="en-US" altLang="id-ID" sz="2400" i="1">
                <a:solidFill>
                  <a:srgbClr val="0033CC"/>
                </a:solidFill>
              </a:rPr>
              <a:t>protein </a:t>
            </a:r>
            <a:r>
              <a:rPr lang="en-US" altLang="id-ID" sz="2400"/>
              <a:t>molecule.</a:t>
            </a:r>
          </a:p>
          <a:p>
            <a:pPr>
              <a:lnSpc>
                <a:spcPct val="80000"/>
              </a:lnSpc>
            </a:pPr>
            <a:r>
              <a:rPr lang="en-US" altLang="id-ID" sz="2400"/>
              <a:t>Made up of </a:t>
            </a:r>
            <a:r>
              <a:rPr lang="en-US" altLang="id-ID" sz="2400" i="1">
                <a:solidFill>
                  <a:schemeClr val="hlink"/>
                </a:solidFill>
              </a:rPr>
              <a:t>variable</a:t>
            </a:r>
            <a:r>
              <a:rPr lang="en-US" altLang="id-ID" sz="2400"/>
              <a:t> and </a:t>
            </a:r>
            <a:r>
              <a:rPr lang="en-US" altLang="id-ID" sz="2400" i="1">
                <a:solidFill>
                  <a:schemeClr val="hlink"/>
                </a:solidFill>
              </a:rPr>
              <a:t>constant</a:t>
            </a:r>
            <a:r>
              <a:rPr lang="en-US" altLang="id-ID" sz="2400"/>
              <a:t> regions.</a:t>
            </a:r>
          </a:p>
          <a:p>
            <a:pPr>
              <a:lnSpc>
                <a:spcPct val="80000"/>
              </a:lnSpc>
            </a:pPr>
            <a:r>
              <a:rPr lang="en-US" altLang="id-ID" sz="2400"/>
              <a:t>Made up of </a:t>
            </a:r>
            <a:r>
              <a:rPr lang="en-US" altLang="id-ID" sz="2400" b="1" i="1">
                <a:solidFill>
                  <a:srgbClr val="0000FF"/>
                </a:solidFill>
              </a:rPr>
              <a:t>Heavy</a:t>
            </a:r>
            <a:r>
              <a:rPr lang="en-US" altLang="id-ID" sz="2400"/>
              <a:t> and </a:t>
            </a:r>
            <a:r>
              <a:rPr lang="en-US" altLang="id-ID" sz="2400" i="1">
                <a:solidFill>
                  <a:srgbClr val="0000FF"/>
                </a:solidFill>
              </a:rPr>
              <a:t>Light </a:t>
            </a:r>
            <a:r>
              <a:rPr lang="en-US" altLang="id-ID" sz="2400"/>
              <a:t>chains.</a:t>
            </a:r>
          </a:p>
          <a:p>
            <a:pPr>
              <a:lnSpc>
                <a:spcPct val="80000"/>
              </a:lnSpc>
            </a:pPr>
            <a:r>
              <a:rPr lang="en-US" altLang="id-ID" sz="2400"/>
              <a:t>Produced by B-Lymphocytes</a:t>
            </a:r>
          </a:p>
          <a:p>
            <a:pPr>
              <a:lnSpc>
                <a:spcPct val="80000"/>
              </a:lnSpc>
            </a:pPr>
            <a:r>
              <a:rPr lang="en-US" altLang="id-ID" sz="2400" b="1" u="sng">
                <a:solidFill>
                  <a:srgbClr val="3333CC"/>
                </a:solidFill>
              </a:rPr>
              <a:t>Function:</a:t>
            </a:r>
            <a:r>
              <a:rPr lang="en-US" altLang="id-ID" sz="2400"/>
              <a:t> Recognize antigens, bind to and deactivate them.</a:t>
            </a:r>
          </a:p>
          <a:p>
            <a:pPr lvl="1">
              <a:lnSpc>
                <a:spcPct val="80000"/>
              </a:lnSpc>
            </a:pPr>
            <a:r>
              <a:rPr lang="en-US" altLang="id-ID" sz="2000" u="sng"/>
              <a:t>Note: </a:t>
            </a:r>
            <a:r>
              <a:rPr lang="en-US" altLang="id-ID" sz="2000"/>
              <a:t>Variable region recognizes the anitgens.</a:t>
            </a:r>
            <a:endParaRPr lang="en-US" altLang="id-ID" sz="2000" u="sng"/>
          </a:p>
        </p:txBody>
      </p:sp>
      <p:pic>
        <p:nvPicPr>
          <p:cNvPr id="31748" name="Picture 8" descr="antibody_colou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649414"/>
            <a:ext cx="4343400" cy="4137025"/>
          </a:xfrm>
          <a:noFill/>
        </p:spPr>
      </p:pic>
    </p:spTree>
    <p:extLst>
      <p:ext uri="{BB962C8B-B14F-4D97-AF65-F5344CB8AC3E}">
        <p14:creationId xmlns:p14="http://schemas.microsoft.com/office/powerpoint/2010/main" val="4246578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id-ID" sz="2400"/>
              <a:t>How an antibody operates/works?</a:t>
            </a:r>
          </a:p>
        </p:txBody>
      </p:sp>
      <p:pic>
        <p:nvPicPr>
          <p:cNvPr id="32771" name="Picture 5" descr="antibody_antigen_complex _final"/>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844676"/>
            <a:ext cx="8534400" cy="3694113"/>
          </a:xfrm>
          <a:noFill/>
        </p:spPr>
      </p:pic>
      <p:sp>
        <p:nvSpPr>
          <p:cNvPr id="32772" name="Text Box 6"/>
          <p:cNvSpPr txBox="1">
            <a:spLocks noChangeArrowheads="1"/>
          </p:cNvSpPr>
          <p:nvPr/>
        </p:nvSpPr>
        <p:spPr bwMode="auto">
          <a:xfrm>
            <a:off x="1828800" y="1295401"/>
            <a:ext cx="525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000"/>
              <a:t>Deactivation of a bacterium by an antibody.</a:t>
            </a:r>
          </a:p>
        </p:txBody>
      </p:sp>
    </p:spTree>
    <p:extLst>
      <p:ext uri="{BB962C8B-B14F-4D97-AF65-F5344CB8AC3E}">
        <p14:creationId xmlns:p14="http://schemas.microsoft.com/office/powerpoint/2010/main" val="36829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1981200" y="-304800"/>
            <a:ext cx="8229600" cy="1143000"/>
          </a:xfrm>
        </p:spPr>
        <p:txBody>
          <a:bodyPr/>
          <a:lstStyle/>
          <a:p>
            <a:r>
              <a:rPr lang="en-US" altLang="id-ID" smtClean="0"/>
              <a:t>Sel T</a:t>
            </a:r>
          </a:p>
        </p:txBody>
      </p:sp>
      <p:sp>
        <p:nvSpPr>
          <p:cNvPr id="33795" name="Content Placeholder 5"/>
          <p:cNvSpPr>
            <a:spLocks noGrp="1"/>
          </p:cNvSpPr>
          <p:nvPr>
            <p:ph idx="1"/>
          </p:nvPr>
        </p:nvSpPr>
        <p:spPr>
          <a:xfrm>
            <a:off x="1752600" y="808038"/>
            <a:ext cx="8915400" cy="5897562"/>
          </a:xfrm>
        </p:spPr>
        <p:txBody>
          <a:bodyPr/>
          <a:lstStyle/>
          <a:p>
            <a:r>
              <a:rPr lang="en-US" altLang="id-ID"/>
              <a:t>Setelah menemukan antigen yang cocok, sel T bereplikasi dengan cepat dan membentuk memori.</a:t>
            </a:r>
          </a:p>
          <a:p>
            <a:r>
              <a:rPr lang="en-US" altLang="id-ID"/>
              <a:t>Sel T tidak membentuk antibodi. Sel T bekerja sama dalam sistem imun. Imunitas yang melibatkan sel T dan fagosit disebut imunitas tingkat sel.</a:t>
            </a:r>
          </a:p>
          <a:p>
            <a:r>
              <a:rPr lang="en-US" altLang="id-ID">
                <a:solidFill>
                  <a:srgbClr val="002060"/>
                </a:solidFill>
              </a:rPr>
              <a:t>Sel T penolong (</a:t>
            </a:r>
            <a:r>
              <a:rPr lang="en-US" altLang="id-ID" i="1">
                <a:solidFill>
                  <a:srgbClr val="002060"/>
                </a:solidFill>
              </a:rPr>
              <a:t>helper T cells</a:t>
            </a:r>
            <a:r>
              <a:rPr lang="en-US" altLang="id-ID">
                <a:solidFill>
                  <a:srgbClr val="002060"/>
                </a:solidFill>
              </a:rPr>
              <a:t>: Th) </a:t>
            </a:r>
            <a:r>
              <a:rPr lang="en-US" altLang="id-ID"/>
              <a:t>membawa protein penanda kelas 2 akan mengenali fagosit tersebut dan merangsang sel B untuk bereplikasi.</a:t>
            </a:r>
          </a:p>
          <a:p>
            <a:r>
              <a:rPr lang="en-US" altLang="id-ID">
                <a:solidFill>
                  <a:srgbClr val="002060"/>
                </a:solidFill>
              </a:rPr>
              <a:t>Sel T sitotoksik (</a:t>
            </a:r>
            <a:r>
              <a:rPr lang="en-US" altLang="id-ID" i="1">
                <a:solidFill>
                  <a:srgbClr val="002060"/>
                </a:solidFill>
              </a:rPr>
              <a:t>cytotoxic T cells</a:t>
            </a:r>
            <a:r>
              <a:rPr lang="en-US" altLang="id-ID">
                <a:solidFill>
                  <a:srgbClr val="002060"/>
                </a:solidFill>
              </a:rPr>
              <a:t>: Tc)</a:t>
            </a:r>
            <a:r>
              <a:rPr lang="en-US" altLang="id-ID"/>
              <a:t> yang bertugas membunuh sel tubuh yang terkena infeksi, dgn cara menyekresikan suatu protein yg dpt melubangi membran sel.</a:t>
            </a:r>
          </a:p>
          <a:p>
            <a:endParaRPr lang="en-US" altLang="id-ID"/>
          </a:p>
          <a:p>
            <a:pPr>
              <a:buFontTx/>
              <a:buNone/>
            </a:pPr>
            <a:endParaRPr lang="en-US" altLang="id-ID"/>
          </a:p>
        </p:txBody>
      </p:sp>
    </p:spTree>
    <p:extLst>
      <p:ext uri="{BB962C8B-B14F-4D97-AF65-F5344CB8AC3E}">
        <p14:creationId xmlns:p14="http://schemas.microsoft.com/office/powerpoint/2010/main" val="362444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7"/>
          <p:cNvGrpSpPr>
            <a:grpSpLocks/>
          </p:cNvGrpSpPr>
          <p:nvPr/>
        </p:nvGrpSpPr>
        <p:grpSpPr bwMode="auto">
          <a:xfrm>
            <a:off x="1524000" y="0"/>
            <a:ext cx="8782050" cy="6865938"/>
            <a:chOff x="0" y="0"/>
            <a:chExt cx="5532" cy="4325"/>
          </a:xfrm>
        </p:grpSpPr>
        <p:pic>
          <p:nvPicPr>
            <p:cNvPr id="34821" name="Picture 10"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11"/>
            <p:cNvSpPr txBox="1">
              <a:spLocks noChangeArrowheads="1"/>
            </p:cNvSpPr>
            <p:nvPr/>
          </p:nvSpPr>
          <p:spPr bwMode="auto">
            <a:xfrm>
              <a:off x="2448" y="0"/>
              <a:ext cx="12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Sumsum  tulang</a:t>
              </a:r>
            </a:p>
          </p:txBody>
        </p:sp>
        <p:sp>
          <p:nvSpPr>
            <p:cNvPr id="34823" name="Text Box 12"/>
            <p:cNvSpPr txBox="1">
              <a:spLocks noChangeArrowheads="1"/>
            </p:cNvSpPr>
            <p:nvPr/>
          </p:nvSpPr>
          <p:spPr bwMode="auto">
            <a:xfrm>
              <a:off x="3222" y="469"/>
              <a:ext cx="214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a:t>
              </a:r>
              <a:r>
                <a:rPr lang="en-US" altLang="id-ID" i="1"/>
                <a:t>stem</a:t>
              </a:r>
              <a:endParaRPr lang="en-US" altLang="id-ID"/>
            </a:p>
          </p:txBody>
        </p:sp>
        <p:sp>
          <p:nvSpPr>
            <p:cNvPr id="34824" name="Text Box 13"/>
            <p:cNvSpPr txBox="1">
              <a:spLocks noChangeArrowheads="1"/>
            </p:cNvSpPr>
            <p:nvPr/>
          </p:nvSpPr>
          <p:spPr bwMode="auto">
            <a:xfrm>
              <a:off x="1248" y="384"/>
              <a:ext cx="1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Limfosit berasal dari sel-sel </a:t>
              </a:r>
              <a:r>
                <a:rPr lang="en-US" altLang="id-ID" i="1"/>
                <a:t>stem </a:t>
              </a:r>
              <a:r>
                <a:rPr lang="en-US" altLang="id-ID"/>
                <a:t>di dalam tulang</a:t>
              </a:r>
            </a:p>
          </p:txBody>
        </p:sp>
        <p:sp>
          <p:nvSpPr>
            <p:cNvPr id="34825" name="Text Box 14"/>
            <p:cNvSpPr txBox="1">
              <a:spLocks noChangeArrowheads="1"/>
            </p:cNvSpPr>
            <p:nvPr/>
          </p:nvSpPr>
          <p:spPr bwMode="auto">
            <a:xfrm>
              <a:off x="2640" y="816"/>
              <a:ext cx="8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Limfosit</a:t>
              </a:r>
            </a:p>
          </p:txBody>
        </p:sp>
        <p:sp>
          <p:nvSpPr>
            <p:cNvPr id="34826" name="Text Box 15"/>
            <p:cNvSpPr txBox="1">
              <a:spLocks noChangeArrowheads="1"/>
            </p:cNvSpPr>
            <p:nvPr/>
          </p:nvSpPr>
          <p:spPr bwMode="auto">
            <a:xfrm>
              <a:off x="3936" y="960"/>
              <a:ext cx="123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B matang di limfa nodus</a:t>
              </a:r>
            </a:p>
          </p:txBody>
        </p:sp>
        <p:sp>
          <p:nvSpPr>
            <p:cNvPr id="34827" name="Text Box 17"/>
            <p:cNvSpPr txBox="1">
              <a:spLocks noChangeArrowheads="1"/>
            </p:cNvSpPr>
            <p:nvPr/>
          </p:nvSpPr>
          <p:spPr bwMode="auto">
            <a:xfrm>
              <a:off x="741" y="960"/>
              <a:ext cx="9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matang di kelenjar timus</a:t>
              </a:r>
            </a:p>
          </p:txBody>
        </p:sp>
        <p:sp>
          <p:nvSpPr>
            <p:cNvPr id="34828" name="Text Box 18"/>
            <p:cNvSpPr txBox="1">
              <a:spLocks noChangeArrowheads="1"/>
            </p:cNvSpPr>
            <p:nvPr/>
          </p:nvSpPr>
          <p:spPr bwMode="auto">
            <a:xfrm>
              <a:off x="960" y="1296"/>
              <a:ext cx="7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a:t>
              </a:r>
            </a:p>
          </p:txBody>
        </p:sp>
        <p:sp>
          <p:nvSpPr>
            <p:cNvPr id="34829" name="Text Box 20"/>
            <p:cNvSpPr txBox="1">
              <a:spLocks noChangeArrowheads="1"/>
            </p:cNvSpPr>
            <p:nvPr/>
          </p:nvSpPr>
          <p:spPr bwMode="auto">
            <a:xfrm>
              <a:off x="384" y="1584"/>
              <a:ext cx="7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pembunuh</a:t>
              </a:r>
            </a:p>
          </p:txBody>
        </p:sp>
        <p:sp>
          <p:nvSpPr>
            <p:cNvPr id="34830" name="Text Box 22"/>
            <p:cNvSpPr txBox="1">
              <a:spLocks noChangeArrowheads="1"/>
            </p:cNvSpPr>
            <p:nvPr/>
          </p:nvSpPr>
          <p:spPr bwMode="auto">
            <a:xfrm>
              <a:off x="1200" y="1584"/>
              <a:ext cx="7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T pembantu</a:t>
              </a:r>
            </a:p>
          </p:txBody>
        </p:sp>
        <p:sp>
          <p:nvSpPr>
            <p:cNvPr id="34831" name="Text Box 24"/>
            <p:cNvSpPr txBox="1">
              <a:spLocks noChangeArrowheads="1"/>
            </p:cNvSpPr>
            <p:nvPr/>
          </p:nvSpPr>
          <p:spPr bwMode="auto">
            <a:xfrm>
              <a:off x="4224" y="1488"/>
              <a:ext cx="91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B</a:t>
              </a:r>
            </a:p>
          </p:txBody>
        </p:sp>
        <p:sp>
          <p:nvSpPr>
            <p:cNvPr id="34832" name="Text Box 25"/>
            <p:cNvSpPr txBox="1">
              <a:spLocks noChangeArrowheads="1"/>
            </p:cNvSpPr>
            <p:nvPr/>
          </p:nvSpPr>
          <p:spPr bwMode="auto">
            <a:xfrm>
              <a:off x="2448" y="1776"/>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Mengaktivasi</a:t>
              </a:r>
            </a:p>
          </p:txBody>
        </p:sp>
        <p:sp>
          <p:nvSpPr>
            <p:cNvPr id="34833" name="Text Box 26"/>
            <p:cNvSpPr txBox="1">
              <a:spLocks noChangeArrowheads="1"/>
            </p:cNvSpPr>
            <p:nvPr/>
          </p:nvSpPr>
          <p:spPr bwMode="auto">
            <a:xfrm>
              <a:off x="1248" y="2112"/>
              <a:ext cx="11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Reseptor permukaan spesifik untuk anitgen “asing”</a:t>
              </a:r>
            </a:p>
          </p:txBody>
        </p:sp>
        <p:sp>
          <p:nvSpPr>
            <p:cNvPr id="34834" name="Text Box 27"/>
            <p:cNvSpPr txBox="1">
              <a:spLocks noChangeArrowheads="1"/>
            </p:cNvSpPr>
            <p:nvPr/>
          </p:nvSpPr>
          <p:spPr bwMode="auto">
            <a:xfrm>
              <a:off x="3840" y="2112"/>
              <a:ext cx="12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Sel B merespon terhadap antigen. Sel B menggandakan diri, membentuk klon-klon sel plasma yang mensekresikan antibodi</a:t>
              </a:r>
            </a:p>
          </p:txBody>
        </p:sp>
        <p:sp>
          <p:nvSpPr>
            <p:cNvPr id="34835" name="Text Box 28"/>
            <p:cNvSpPr txBox="1">
              <a:spLocks noChangeArrowheads="1"/>
            </p:cNvSpPr>
            <p:nvPr/>
          </p:nvSpPr>
          <p:spPr bwMode="auto">
            <a:xfrm>
              <a:off x="4128" y="2832"/>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Imunitas humoral</a:t>
              </a:r>
            </a:p>
          </p:txBody>
        </p:sp>
        <p:sp>
          <p:nvSpPr>
            <p:cNvPr id="34836" name="Text Box 29"/>
            <p:cNvSpPr txBox="1">
              <a:spLocks noChangeArrowheads="1"/>
            </p:cNvSpPr>
            <p:nvPr/>
          </p:nvSpPr>
          <p:spPr bwMode="auto">
            <a:xfrm>
              <a:off x="288" y="2832"/>
              <a:ext cx="1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Imunitas yang disebabkan sel</a:t>
              </a:r>
            </a:p>
          </p:txBody>
        </p:sp>
        <p:sp>
          <p:nvSpPr>
            <p:cNvPr id="34837" name="Text Box 30"/>
            <p:cNvSpPr txBox="1">
              <a:spLocks noChangeArrowheads="1"/>
            </p:cNvSpPr>
            <p:nvPr/>
          </p:nvSpPr>
          <p:spPr bwMode="auto">
            <a:xfrm>
              <a:off x="768" y="3168"/>
              <a:ext cx="1200"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800"/>
                <a:t>Antigen pada permukaan organisme penginfeksi </a:t>
              </a:r>
            </a:p>
          </p:txBody>
        </p:sp>
        <p:sp>
          <p:nvSpPr>
            <p:cNvPr id="34838" name="Text Box 31"/>
            <p:cNvSpPr txBox="1">
              <a:spLocks noChangeArrowheads="1"/>
            </p:cNvSpPr>
            <p:nvPr/>
          </p:nvSpPr>
          <p:spPr bwMode="auto">
            <a:xfrm>
              <a:off x="192" y="3504"/>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 pembunuh</a:t>
              </a:r>
            </a:p>
          </p:txBody>
        </p:sp>
        <p:sp>
          <p:nvSpPr>
            <p:cNvPr id="34839" name="Text Box 32"/>
            <p:cNvSpPr txBox="1">
              <a:spLocks noChangeArrowheads="1"/>
            </p:cNvSpPr>
            <p:nvPr/>
          </p:nvSpPr>
          <p:spPr bwMode="auto">
            <a:xfrm>
              <a:off x="2736" y="3648"/>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Memori</a:t>
              </a:r>
            </a:p>
          </p:txBody>
        </p:sp>
        <p:sp>
          <p:nvSpPr>
            <p:cNvPr id="34840" name="Text Box 33"/>
            <p:cNvSpPr txBox="1">
              <a:spLocks noChangeArrowheads="1"/>
            </p:cNvSpPr>
            <p:nvPr/>
          </p:nvSpPr>
          <p:spPr bwMode="auto">
            <a:xfrm>
              <a:off x="2160" y="3918"/>
              <a:ext cx="163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Sel T dan sel B tetap hidup sebagai sel memori. Infeksi kedua oleh antigen yang sama akan menghasilkan respon sekunder yang lebih cepat</a:t>
              </a:r>
            </a:p>
          </p:txBody>
        </p:sp>
        <p:sp>
          <p:nvSpPr>
            <p:cNvPr id="34841" name="Text Box 34"/>
            <p:cNvSpPr txBox="1">
              <a:spLocks noChangeArrowheads="1"/>
            </p:cNvSpPr>
            <p:nvPr/>
          </p:nvSpPr>
          <p:spPr bwMode="auto">
            <a:xfrm>
              <a:off x="4032" y="3552"/>
              <a:ext cx="1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a:t>Antibodi berikatan dengan mikroorganisme untuk membunuhnya. Sel B tidak terlibat secara langsung.</a:t>
              </a:r>
            </a:p>
          </p:txBody>
        </p:sp>
      </p:grpSp>
      <p:sp>
        <p:nvSpPr>
          <p:cNvPr id="34819" name="Text Box 35"/>
          <p:cNvSpPr txBox="1">
            <a:spLocks noChangeArrowheads="1"/>
          </p:cNvSpPr>
          <p:nvPr/>
        </p:nvSpPr>
        <p:spPr bwMode="auto">
          <a:xfrm>
            <a:off x="1676400" y="1524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b="1"/>
              <a:t>Respon Imun Spesifik</a:t>
            </a:r>
          </a:p>
        </p:txBody>
      </p:sp>
      <p:sp>
        <p:nvSpPr>
          <p:cNvPr id="34820" name="Text Box 36"/>
          <p:cNvSpPr txBox="1">
            <a:spLocks noChangeArrowheads="1"/>
          </p:cNvSpPr>
          <p:nvPr/>
        </p:nvSpPr>
        <p:spPr bwMode="auto">
          <a:xfrm>
            <a:off x="1676400" y="685800"/>
            <a:ext cx="2286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1200" b="1" i="1"/>
              <a:t>Antibody-Mediated Immunity</a:t>
            </a:r>
          </a:p>
          <a:p>
            <a:pPr eaLnBrk="1" hangingPunct="1">
              <a:spcBef>
                <a:spcPct val="50000"/>
              </a:spcBef>
              <a:buFontTx/>
              <a:buChar char="•"/>
            </a:pPr>
            <a:r>
              <a:rPr lang="en-US" altLang="id-ID" sz="1200" b="1" i="1"/>
              <a:t>Cell-Mediated Immunity</a:t>
            </a:r>
          </a:p>
        </p:txBody>
      </p:sp>
    </p:spTree>
    <p:extLst>
      <p:ext uri="{BB962C8B-B14F-4D97-AF65-F5344CB8AC3E}">
        <p14:creationId xmlns:p14="http://schemas.microsoft.com/office/powerpoint/2010/main" val="4195440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id-ID" smtClean="0"/>
              <a:t>Sebaran sel B dan sel T di dlm tubuh</a:t>
            </a:r>
          </a:p>
        </p:txBody>
      </p:sp>
      <p:sp>
        <p:nvSpPr>
          <p:cNvPr id="35843" name="Content Placeholder 2"/>
          <p:cNvSpPr>
            <a:spLocks noGrp="1"/>
          </p:cNvSpPr>
          <p:nvPr>
            <p:ph idx="1"/>
          </p:nvPr>
        </p:nvSpPr>
        <p:spPr/>
        <p:txBody>
          <a:bodyPr/>
          <a:lstStyle/>
          <a:p>
            <a:r>
              <a:rPr lang="en-US" altLang="id-ID" smtClean="0"/>
              <a:t>Sel B dan sel T dibentuk pada jaringan limfoid primer, yaitu sumsum tulang dan timus. Sel B dan sel T mengikuti aliran darah ke seluruh tubuh.</a:t>
            </a:r>
          </a:p>
          <a:p>
            <a:endParaRPr lang="en-US" altLang="id-ID" smtClean="0"/>
          </a:p>
        </p:txBody>
      </p:sp>
    </p:spTree>
    <p:extLst>
      <p:ext uri="{BB962C8B-B14F-4D97-AF65-F5344CB8AC3E}">
        <p14:creationId xmlns:p14="http://schemas.microsoft.com/office/powerpoint/2010/main" val="1258236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4"/>
          <p:cNvSpPr>
            <a:spLocks noChangeArrowheads="1" noChangeShapeType="1" noTextEdit="1"/>
          </p:cNvSpPr>
          <p:nvPr/>
        </p:nvSpPr>
        <p:spPr bwMode="auto">
          <a:xfrm>
            <a:off x="1752600" y="152400"/>
            <a:ext cx="2743200" cy="228600"/>
          </a:xfrm>
          <a:prstGeom prst="rect">
            <a:avLst/>
          </a:prstGeom>
        </p:spPr>
        <p:txBody>
          <a:bodyPr wrap="none" fromWordArt="1">
            <a:prstTxWarp prst="textPlain">
              <a:avLst>
                <a:gd name="adj" fmla="val 50000"/>
              </a:avLst>
            </a:prstTxWarp>
          </a:bodyPr>
          <a:lstStyle/>
          <a:p>
            <a:pPr algn="ctr"/>
            <a:r>
              <a:rPr lang="id-ID"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Sistem Imun</a:t>
            </a:r>
          </a:p>
        </p:txBody>
      </p:sp>
      <p:sp>
        <p:nvSpPr>
          <p:cNvPr id="36867" name="Text Box 7"/>
          <p:cNvSpPr txBox="1">
            <a:spLocks noChangeArrowheads="1"/>
          </p:cNvSpPr>
          <p:nvPr/>
        </p:nvSpPr>
        <p:spPr bwMode="auto">
          <a:xfrm>
            <a:off x="1828800" y="609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33CCFF"/>
                </a:solidFill>
              </a:rPr>
              <a:t>Pencegahan Penyakit</a:t>
            </a:r>
          </a:p>
        </p:txBody>
      </p:sp>
      <p:sp>
        <p:nvSpPr>
          <p:cNvPr id="36868" name="Text Box 8"/>
          <p:cNvSpPr txBox="1">
            <a:spLocks noChangeArrowheads="1"/>
          </p:cNvSpPr>
          <p:nvPr/>
        </p:nvSpPr>
        <p:spPr bwMode="auto">
          <a:xfrm>
            <a:off x="1981200" y="1676401"/>
            <a:ext cx="7696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1800"/>
              <a:t> Kekebalan tubuh</a:t>
            </a:r>
          </a:p>
          <a:p>
            <a:pPr lvl="1" eaLnBrk="1" hangingPunct="1">
              <a:spcBef>
                <a:spcPct val="50000"/>
              </a:spcBef>
              <a:buFontTx/>
              <a:buChar char="•"/>
            </a:pPr>
            <a:r>
              <a:rPr lang="en-US" altLang="id-ID" sz="1800"/>
              <a:t> aktif </a:t>
            </a:r>
            <a:r>
              <a:rPr lang="en-US" altLang="id-ID" sz="1800">
                <a:sym typeface="Wingdings" panose="05000000000000000000" pitchFamily="2" charset="2"/>
              </a:rPr>
              <a:t> alami (aktivasi karena infeksi patogen), buatan (injeksi antigen ke dalam tubuh atau vaksinasi)</a:t>
            </a:r>
          </a:p>
          <a:p>
            <a:pPr lvl="1" eaLnBrk="1" hangingPunct="1">
              <a:spcBef>
                <a:spcPct val="50000"/>
              </a:spcBef>
              <a:buFontTx/>
              <a:buChar char="•"/>
            </a:pPr>
            <a:r>
              <a:rPr lang="en-US" altLang="id-ID" sz="1800">
                <a:sym typeface="Wingdings" panose="05000000000000000000" pitchFamily="2" charset="2"/>
              </a:rPr>
              <a:t> pasif  alami (antibodi yang diberikan dari Ibu ke bayinya), buatan (antibodi diekstrak dari individu lain kemudian disuntikkan ke tubuh orang lainnya atau serum)</a:t>
            </a:r>
            <a:endParaRPr lang="en-US" altLang="id-ID" sz="1800"/>
          </a:p>
        </p:txBody>
      </p:sp>
      <p:sp>
        <p:nvSpPr>
          <p:cNvPr id="36869" name="Text Box 9"/>
          <p:cNvSpPr txBox="1">
            <a:spLocks noChangeArrowheads="1"/>
          </p:cNvSpPr>
          <p:nvPr/>
        </p:nvSpPr>
        <p:spPr bwMode="auto">
          <a:xfrm>
            <a:off x="1981200" y="40386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33CCFF"/>
                </a:solidFill>
              </a:rPr>
              <a:t>Pengobatan Penyakit dengan Antibiotik</a:t>
            </a:r>
          </a:p>
        </p:txBody>
      </p:sp>
      <p:sp>
        <p:nvSpPr>
          <p:cNvPr id="36870" name="Text Box 10"/>
          <p:cNvSpPr txBox="1">
            <a:spLocks noChangeArrowheads="1"/>
          </p:cNvSpPr>
          <p:nvPr/>
        </p:nvSpPr>
        <p:spPr bwMode="auto">
          <a:xfrm>
            <a:off x="2209800" y="4953001"/>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800"/>
              <a:t>Antibiotik merupakan senyawa kimia untuk melawan bakteri penyebab penyakit. Konsumsi antibiotik kepada suatu individu secara terus menerus dapat menyebabkan menurunnya kemampuan antibiotik dalam melawan penyakit, disebabkan meningkatnya jumlah baketri yang resisten terhadap antibiotik tersebut.</a:t>
            </a:r>
          </a:p>
        </p:txBody>
      </p:sp>
    </p:spTree>
    <p:extLst>
      <p:ext uri="{BB962C8B-B14F-4D97-AF65-F5344CB8AC3E}">
        <p14:creationId xmlns:p14="http://schemas.microsoft.com/office/powerpoint/2010/main" val="250093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953000" y="0"/>
            <a:ext cx="1633538" cy="579438"/>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Imunitas</a:t>
            </a:r>
            <a:endParaRPr lang="en-US" altLang="id-ID" sz="2800"/>
          </a:p>
        </p:txBody>
      </p:sp>
      <p:sp>
        <p:nvSpPr>
          <p:cNvPr id="37891" name="Rectangle 3"/>
          <p:cNvSpPr>
            <a:spLocks noChangeArrowheads="1"/>
          </p:cNvSpPr>
          <p:nvPr/>
        </p:nvSpPr>
        <p:spPr bwMode="auto">
          <a:xfrm>
            <a:off x="2933700" y="1219200"/>
            <a:ext cx="1638300" cy="503238"/>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Aktif </a:t>
            </a:r>
            <a:endParaRPr lang="en-US" altLang="id-ID" sz="2800"/>
          </a:p>
        </p:txBody>
      </p:sp>
      <p:sp>
        <p:nvSpPr>
          <p:cNvPr id="37892" name="Rectangle 4"/>
          <p:cNvSpPr>
            <a:spLocks noChangeArrowheads="1"/>
          </p:cNvSpPr>
          <p:nvPr/>
        </p:nvSpPr>
        <p:spPr bwMode="auto">
          <a:xfrm>
            <a:off x="6946900" y="1096964"/>
            <a:ext cx="1633538" cy="427037"/>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Pasif </a:t>
            </a:r>
            <a:endParaRPr lang="en-US" altLang="id-ID" sz="2800"/>
          </a:p>
        </p:txBody>
      </p:sp>
      <p:sp>
        <p:nvSpPr>
          <p:cNvPr id="37893" name="Rectangle 5"/>
          <p:cNvSpPr>
            <a:spLocks noChangeArrowheads="1"/>
          </p:cNvSpPr>
          <p:nvPr/>
        </p:nvSpPr>
        <p:spPr bwMode="auto">
          <a:xfrm>
            <a:off x="2209800" y="2090738"/>
            <a:ext cx="1295400" cy="576262"/>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Alami </a:t>
            </a:r>
            <a:endParaRPr lang="en-US" altLang="id-ID" sz="2800"/>
          </a:p>
        </p:txBody>
      </p:sp>
      <p:sp>
        <p:nvSpPr>
          <p:cNvPr id="37894" name="Rectangle 6"/>
          <p:cNvSpPr>
            <a:spLocks noChangeArrowheads="1"/>
          </p:cNvSpPr>
          <p:nvPr/>
        </p:nvSpPr>
        <p:spPr bwMode="auto">
          <a:xfrm>
            <a:off x="3810000" y="2057400"/>
            <a:ext cx="1600200" cy="458788"/>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Induksi  </a:t>
            </a:r>
            <a:endParaRPr lang="en-US" altLang="id-ID" sz="2800"/>
          </a:p>
        </p:txBody>
      </p:sp>
      <p:sp>
        <p:nvSpPr>
          <p:cNvPr id="37895" name="Rectangle 7"/>
          <p:cNvSpPr>
            <a:spLocks noChangeArrowheads="1"/>
          </p:cNvSpPr>
          <p:nvPr/>
        </p:nvSpPr>
        <p:spPr bwMode="auto">
          <a:xfrm>
            <a:off x="6445250" y="1860550"/>
            <a:ext cx="1250950" cy="349250"/>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400" b="1" noProof="1">
                <a:latin typeface="Calibri" panose="020F0502020204030204" pitchFamily="34" charset="0"/>
              </a:rPr>
              <a:t>Alami </a:t>
            </a:r>
            <a:endParaRPr lang="en-US" altLang="id-ID" sz="2400"/>
          </a:p>
        </p:txBody>
      </p:sp>
      <p:sp>
        <p:nvSpPr>
          <p:cNvPr id="37896" name="Rectangle 8"/>
          <p:cNvSpPr>
            <a:spLocks noChangeArrowheads="1"/>
          </p:cNvSpPr>
          <p:nvPr/>
        </p:nvSpPr>
        <p:spPr bwMode="auto">
          <a:xfrm>
            <a:off x="8121650" y="1860550"/>
            <a:ext cx="1250950" cy="349250"/>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400" b="1" noProof="1">
                <a:latin typeface="Calibri" panose="020F0502020204030204" pitchFamily="34" charset="0"/>
              </a:rPr>
              <a:t>Induksi  </a:t>
            </a:r>
            <a:endParaRPr lang="en-US" altLang="id-ID" sz="2400"/>
          </a:p>
        </p:txBody>
      </p:sp>
      <p:sp>
        <p:nvSpPr>
          <p:cNvPr id="37897" name="Rectangle 9"/>
          <p:cNvSpPr>
            <a:spLocks noChangeArrowheads="1"/>
          </p:cNvSpPr>
          <p:nvPr/>
        </p:nvSpPr>
        <p:spPr bwMode="auto">
          <a:xfrm>
            <a:off x="1752601" y="3200400"/>
            <a:ext cx="1539875" cy="1466850"/>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000" b="1" noProof="1">
                <a:latin typeface="Calibri" panose="020F0502020204030204" pitchFamily="34" charset="0"/>
              </a:rPr>
              <a:t>Antibodi diproduksi setelah terpapar</a:t>
            </a:r>
            <a:endParaRPr lang="en-US" altLang="id-ID" sz="2000"/>
          </a:p>
        </p:txBody>
      </p:sp>
      <p:sp>
        <p:nvSpPr>
          <p:cNvPr id="37898" name="Rectangle 10"/>
          <p:cNvSpPr>
            <a:spLocks noChangeArrowheads="1"/>
          </p:cNvSpPr>
          <p:nvPr/>
        </p:nvSpPr>
        <p:spPr bwMode="auto">
          <a:xfrm>
            <a:off x="3429000" y="2724150"/>
            <a:ext cx="2286000" cy="2609850"/>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100" b="1" noProof="1">
                <a:latin typeface="Calibri" panose="020F0502020204030204" pitchFamily="34" charset="0"/>
              </a:rPr>
              <a:t>Antibodi diproduksi setelah diimunisasi toksoid atau agen infeksi yang sudah dibunuh atau sudah diberi perlakuan</a:t>
            </a:r>
            <a:endParaRPr lang="en-US" altLang="id-ID" sz="2100"/>
          </a:p>
        </p:txBody>
      </p:sp>
      <p:sp>
        <p:nvSpPr>
          <p:cNvPr id="37899" name="Rectangle 11"/>
          <p:cNvSpPr>
            <a:spLocks noChangeArrowheads="1"/>
          </p:cNvSpPr>
          <p:nvPr/>
        </p:nvSpPr>
        <p:spPr bwMode="auto">
          <a:xfrm>
            <a:off x="6019801" y="2484438"/>
            <a:ext cx="1592263" cy="2316162"/>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400" b="1" noProof="1">
                <a:latin typeface="Calibri" panose="020F0502020204030204" pitchFamily="34" charset="0"/>
              </a:rPr>
              <a:t>Antibodi diperoleh oleh bayi melalui plasenta dan ASI</a:t>
            </a:r>
            <a:endParaRPr lang="en-US" altLang="id-ID" sz="2400"/>
          </a:p>
        </p:txBody>
      </p:sp>
      <p:sp>
        <p:nvSpPr>
          <p:cNvPr id="37900" name="Rectangle 12"/>
          <p:cNvSpPr>
            <a:spLocks noChangeArrowheads="1"/>
          </p:cNvSpPr>
          <p:nvPr/>
        </p:nvSpPr>
        <p:spPr bwMode="auto">
          <a:xfrm>
            <a:off x="7683500" y="2484438"/>
            <a:ext cx="1993900" cy="2316162"/>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400" b="1" noProof="1">
                <a:latin typeface="Calibri" panose="020F0502020204030204" pitchFamily="34" charset="0"/>
              </a:rPr>
              <a:t>Antibodi diperoleh melalui injeksi imunoglobin</a:t>
            </a:r>
            <a:endParaRPr lang="en-US" altLang="id-ID" sz="2400"/>
          </a:p>
        </p:txBody>
      </p:sp>
      <p:sp>
        <p:nvSpPr>
          <p:cNvPr id="37901" name="Rectangle 13"/>
          <p:cNvSpPr>
            <a:spLocks noChangeArrowheads="1"/>
          </p:cNvSpPr>
          <p:nvPr/>
        </p:nvSpPr>
        <p:spPr bwMode="auto">
          <a:xfrm>
            <a:off x="6731000" y="5540376"/>
            <a:ext cx="2184400" cy="936625"/>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Tidak ada sel memori</a:t>
            </a:r>
            <a:endParaRPr lang="en-US" altLang="id-ID" sz="2800"/>
          </a:p>
        </p:txBody>
      </p:sp>
      <p:sp>
        <p:nvSpPr>
          <p:cNvPr id="37902" name="Rectangle 14"/>
          <p:cNvSpPr>
            <a:spLocks noChangeArrowheads="1"/>
          </p:cNvSpPr>
          <p:nvPr/>
        </p:nvSpPr>
        <p:spPr bwMode="auto">
          <a:xfrm>
            <a:off x="2209800" y="5572126"/>
            <a:ext cx="3200400" cy="1209675"/>
          </a:xfrm>
          <a:prstGeom prst="rect">
            <a:avLst/>
          </a:prstGeom>
          <a:solidFill>
            <a:srgbClr val="FFFFFF"/>
          </a:solidFill>
          <a:ln w="9525">
            <a:solidFill>
              <a:srgbClr val="000000"/>
            </a:solidFill>
            <a:miter lim="800000"/>
            <a:headEnd/>
            <a:tailEnd/>
          </a:ln>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id-ID" altLang="id-ID" sz="2800" b="1" noProof="1">
                <a:latin typeface="Calibri" panose="020F0502020204030204" pitchFamily="34" charset="0"/>
              </a:rPr>
              <a:t>Sel B memori dan sel T memori</a:t>
            </a:r>
            <a:endParaRPr lang="en-US" altLang="id-ID" sz="2800"/>
          </a:p>
        </p:txBody>
      </p:sp>
      <p:cxnSp>
        <p:nvCxnSpPr>
          <p:cNvPr id="37903" name="AutoShape 15"/>
          <p:cNvCxnSpPr>
            <a:cxnSpLocks noChangeShapeType="1"/>
          </p:cNvCxnSpPr>
          <p:nvPr/>
        </p:nvCxnSpPr>
        <p:spPr bwMode="auto">
          <a:xfrm>
            <a:off x="3802063" y="809625"/>
            <a:ext cx="393541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04" name="AutoShape 16"/>
          <p:cNvCxnSpPr>
            <a:cxnSpLocks noChangeShapeType="1"/>
          </p:cNvCxnSpPr>
          <p:nvPr/>
        </p:nvCxnSpPr>
        <p:spPr bwMode="auto">
          <a:xfrm>
            <a:off x="3802063" y="809625"/>
            <a:ext cx="0" cy="287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05" name="AutoShape 17"/>
          <p:cNvCxnSpPr>
            <a:cxnSpLocks noChangeShapeType="1"/>
          </p:cNvCxnSpPr>
          <p:nvPr/>
        </p:nvCxnSpPr>
        <p:spPr bwMode="auto">
          <a:xfrm>
            <a:off x="7737475" y="809625"/>
            <a:ext cx="0" cy="2873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06" name="AutoShape 18"/>
          <p:cNvCxnSpPr>
            <a:cxnSpLocks noChangeShapeType="1"/>
          </p:cNvCxnSpPr>
          <p:nvPr/>
        </p:nvCxnSpPr>
        <p:spPr bwMode="auto">
          <a:xfrm>
            <a:off x="5765800" y="655639"/>
            <a:ext cx="0" cy="15398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07" name="AutoShape 19"/>
          <p:cNvCxnSpPr>
            <a:cxnSpLocks noChangeShapeType="1"/>
          </p:cNvCxnSpPr>
          <p:nvPr/>
        </p:nvCxnSpPr>
        <p:spPr bwMode="auto">
          <a:xfrm>
            <a:off x="2933701" y="1882775"/>
            <a:ext cx="16351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08" name="AutoShape 20"/>
          <p:cNvCxnSpPr>
            <a:cxnSpLocks noChangeShapeType="1"/>
          </p:cNvCxnSpPr>
          <p:nvPr/>
        </p:nvCxnSpPr>
        <p:spPr bwMode="auto">
          <a:xfrm>
            <a:off x="2928938" y="1882776"/>
            <a:ext cx="0" cy="174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09" name="AutoShape 21"/>
          <p:cNvCxnSpPr>
            <a:cxnSpLocks noChangeShapeType="1"/>
          </p:cNvCxnSpPr>
          <p:nvPr/>
        </p:nvCxnSpPr>
        <p:spPr bwMode="auto">
          <a:xfrm>
            <a:off x="4573589" y="1882776"/>
            <a:ext cx="1587" cy="174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0" name="AutoShape 22"/>
          <p:cNvCxnSpPr>
            <a:cxnSpLocks noChangeShapeType="1"/>
          </p:cNvCxnSpPr>
          <p:nvPr/>
        </p:nvCxnSpPr>
        <p:spPr bwMode="auto">
          <a:xfrm>
            <a:off x="3794125" y="1730375"/>
            <a:ext cx="0" cy="152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11" name="AutoShape 23"/>
          <p:cNvCxnSpPr>
            <a:cxnSpLocks noChangeShapeType="1"/>
          </p:cNvCxnSpPr>
          <p:nvPr/>
        </p:nvCxnSpPr>
        <p:spPr bwMode="auto">
          <a:xfrm>
            <a:off x="6877051" y="1654175"/>
            <a:ext cx="163512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12" name="AutoShape 24"/>
          <p:cNvCxnSpPr>
            <a:cxnSpLocks noChangeShapeType="1"/>
          </p:cNvCxnSpPr>
          <p:nvPr/>
        </p:nvCxnSpPr>
        <p:spPr bwMode="auto">
          <a:xfrm>
            <a:off x="6872288" y="1654176"/>
            <a:ext cx="0" cy="174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3" name="AutoShape 25"/>
          <p:cNvCxnSpPr>
            <a:cxnSpLocks noChangeShapeType="1"/>
          </p:cNvCxnSpPr>
          <p:nvPr/>
        </p:nvCxnSpPr>
        <p:spPr bwMode="auto">
          <a:xfrm>
            <a:off x="8516939" y="1654176"/>
            <a:ext cx="1587" cy="1746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4" name="AutoShape 26"/>
          <p:cNvCxnSpPr>
            <a:cxnSpLocks noChangeShapeType="1"/>
            <a:stCxn id="37892" idx="2"/>
          </p:cNvCxnSpPr>
          <p:nvPr/>
        </p:nvCxnSpPr>
        <p:spPr bwMode="auto">
          <a:xfrm rot="5400000">
            <a:off x="7685882" y="1575594"/>
            <a:ext cx="130175" cy="269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915" name="AutoShape 27"/>
          <p:cNvCxnSpPr>
            <a:cxnSpLocks noChangeShapeType="1"/>
          </p:cNvCxnSpPr>
          <p:nvPr/>
        </p:nvCxnSpPr>
        <p:spPr bwMode="auto">
          <a:xfrm rot="5400000">
            <a:off x="2628901" y="2933701"/>
            <a:ext cx="533400" cy="31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6" name="AutoShape 28"/>
          <p:cNvCxnSpPr>
            <a:cxnSpLocks noChangeShapeType="1"/>
          </p:cNvCxnSpPr>
          <p:nvPr/>
        </p:nvCxnSpPr>
        <p:spPr bwMode="auto">
          <a:xfrm>
            <a:off x="2933700" y="4697414"/>
            <a:ext cx="0" cy="86518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7" name="AutoShape 29"/>
          <p:cNvCxnSpPr>
            <a:cxnSpLocks noChangeShapeType="1"/>
          </p:cNvCxnSpPr>
          <p:nvPr/>
        </p:nvCxnSpPr>
        <p:spPr bwMode="auto">
          <a:xfrm>
            <a:off x="4583113" y="2544764"/>
            <a:ext cx="4762" cy="198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8" name="AutoShape 30"/>
          <p:cNvCxnSpPr>
            <a:cxnSpLocks noChangeShapeType="1"/>
          </p:cNvCxnSpPr>
          <p:nvPr/>
        </p:nvCxnSpPr>
        <p:spPr bwMode="auto">
          <a:xfrm>
            <a:off x="6869113" y="2239964"/>
            <a:ext cx="4762" cy="198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19" name="AutoShape 31"/>
          <p:cNvCxnSpPr>
            <a:cxnSpLocks noChangeShapeType="1"/>
          </p:cNvCxnSpPr>
          <p:nvPr/>
        </p:nvCxnSpPr>
        <p:spPr bwMode="auto">
          <a:xfrm>
            <a:off x="8540751" y="2239964"/>
            <a:ext cx="4763" cy="198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20" name="AutoShape 32"/>
          <p:cNvCxnSpPr>
            <a:cxnSpLocks noChangeShapeType="1"/>
          </p:cNvCxnSpPr>
          <p:nvPr/>
        </p:nvCxnSpPr>
        <p:spPr bwMode="auto">
          <a:xfrm>
            <a:off x="4587875" y="5365750"/>
            <a:ext cx="6350" cy="196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21" name="AutoShape 33"/>
          <p:cNvCxnSpPr>
            <a:cxnSpLocks noChangeShapeType="1"/>
          </p:cNvCxnSpPr>
          <p:nvPr/>
        </p:nvCxnSpPr>
        <p:spPr bwMode="auto">
          <a:xfrm>
            <a:off x="6869114" y="4810125"/>
            <a:ext cx="7937" cy="711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922" name="AutoShape 34"/>
          <p:cNvCxnSpPr>
            <a:cxnSpLocks noChangeShapeType="1"/>
          </p:cNvCxnSpPr>
          <p:nvPr/>
        </p:nvCxnSpPr>
        <p:spPr bwMode="auto">
          <a:xfrm>
            <a:off x="8582025" y="4810125"/>
            <a:ext cx="0" cy="7112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2635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20029468">
            <a:off x="3429000" y="685800"/>
            <a:ext cx="2438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rot="20029468">
            <a:off x="3214689" y="542926"/>
            <a:ext cx="2827337" cy="1903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Isosceles Triangle 3"/>
          <p:cNvSpPr/>
          <p:nvPr/>
        </p:nvSpPr>
        <p:spPr>
          <a:xfrm rot="5555966">
            <a:off x="5609432" y="1323182"/>
            <a:ext cx="387350" cy="16033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Isosceles Triangle 4"/>
          <p:cNvSpPr/>
          <p:nvPr/>
        </p:nvSpPr>
        <p:spPr>
          <a:xfrm rot="3916368">
            <a:off x="5533232" y="738982"/>
            <a:ext cx="387350" cy="16033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Isosceles Triangle 5"/>
          <p:cNvSpPr/>
          <p:nvPr/>
        </p:nvSpPr>
        <p:spPr>
          <a:xfrm rot="614350">
            <a:off x="5116514" y="485775"/>
            <a:ext cx="396875" cy="16668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Isosceles Triangle 6"/>
          <p:cNvSpPr/>
          <p:nvPr/>
        </p:nvSpPr>
        <p:spPr>
          <a:xfrm rot="8307672">
            <a:off x="5338763" y="1784350"/>
            <a:ext cx="387350" cy="1603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Isosceles Triangle 7"/>
          <p:cNvSpPr/>
          <p:nvPr/>
        </p:nvSpPr>
        <p:spPr>
          <a:xfrm rot="8710344">
            <a:off x="4957763" y="2093914"/>
            <a:ext cx="387350" cy="16033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Isosceles Triangle 8"/>
          <p:cNvSpPr/>
          <p:nvPr/>
        </p:nvSpPr>
        <p:spPr>
          <a:xfrm rot="9637926">
            <a:off x="4511675" y="229552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Isosceles Triangle 9"/>
          <p:cNvSpPr/>
          <p:nvPr/>
        </p:nvSpPr>
        <p:spPr>
          <a:xfrm rot="20923665">
            <a:off x="4621214" y="482600"/>
            <a:ext cx="395287" cy="16668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Isosceles Triangle 10"/>
          <p:cNvSpPr/>
          <p:nvPr/>
        </p:nvSpPr>
        <p:spPr>
          <a:xfrm rot="20308946">
            <a:off x="4127500" y="606425"/>
            <a:ext cx="395288"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Isosceles Triangle 11"/>
          <p:cNvSpPr/>
          <p:nvPr/>
        </p:nvSpPr>
        <p:spPr>
          <a:xfrm rot="18977818">
            <a:off x="3673476" y="876300"/>
            <a:ext cx="396875"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rot="18650427">
            <a:off x="3369470" y="1237457"/>
            <a:ext cx="395287"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Isosceles Triangle 13"/>
          <p:cNvSpPr/>
          <p:nvPr/>
        </p:nvSpPr>
        <p:spPr>
          <a:xfrm rot="10800000">
            <a:off x="4038600" y="2362200"/>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Isosceles Triangle 14"/>
          <p:cNvSpPr/>
          <p:nvPr/>
        </p:nvSpPr>
        <p:spPr>
          <a:xfrm rot="12565617">
            <a:off x="3519488" y="221932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p:cNvSpPr/>
          <p:nvPr/>
        </p:nvSpPr>
        <p:spPr>
          <a:xfrm rot="15534622">
            <a:off x="3232150" y="176847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rot="20029468">
            <a:off x="5570538" y="3962400"/>
            <a:ext cx="2438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Isosceles Triangle 18"/>
          <p:cNvSpPr/>
          <p:nvPr/>
        </p:nvSpPr>
        <p:spPr>
          <a:xfrm rot="5555966">
            <a:off x="7751763" y="460057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Isosceles Triangle 19"/>
          <p:cNvSpPr/>
          <p:nvPr/>
        </p:nvSpPr>
        <p:spPr>
          <a:xfrm rot="3916368">
            <a:off x="7675563" y="401637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p:cNvSpPr/>
          <p:nvPr/>
        </p:nvSpPr>
        <p:spPr>
          <a:xfrm rot="614350">
            <a:off x="7258051" y="3762375"/>
            <a:ext cx="396875" cy="16668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p:cNvSpPr/>
          <p:nvPr/>
        </p:nvSpPr>
        <p:spPr>
          <a:xfrm rot="8307672">
            <a:off x="7480300" y="5060950"/>
            <a:ext cx="387350" cy="16033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8710344">
            <a:off x="7099300" y="5370514"/>
            <a:ext cx="387350" cy="16033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Isosceles Triangle 23"/>
          <p:cNvSpPr/>
          <p:nvPr/>
        </p:nvSpPr>
        <p:spPr>
          <a:xfrm rot="9637926">
            <a:off x="6653213" y="557212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rot="20923665">
            <a:off x="6762750" y="3759200"/>
            <a:ext cx="395288" cy="166688"/>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p:cNvSpPr/>
          <p:nvPr/>
        </p:nvSpPr>
        <p:spPr>
          <a:xfrm rot="20308946">
            <a:off x="6269039" y="3883025"/>
            <a:ext cx="395287"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Isosceles Triangle 26"/>
          <p:cNvSpPr/>
          <p:nvPr/>
        </p:nvSpPr>
        <p:spPr>
          <a:xfrm rot="18977818">
            <a:off x="5815014" y="4152900"/>
            <a:ext cx="396875"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Isosceles Triangle 27"/>
          <p:cNvSpPr/>
          <p:nvPr/>
        </p:nvSpPr>
        <p:spPr>
          <a:xfrm rot="18650427">
            <a:off x="5511007" y="4514057"/>
            <a:ext cx="395287" cy="1651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rot="10800000">
            <a:off x="6180138" y="5638800"/>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p:cNvSpPr/>
          <p:nvPr/>
        </p:nvSpPr>
        <p:spPr>
          <a:xfrm rot="12565617">
            <a:off x="5661025" y="5495925"/>
            <a:ext cx="387350" cy="15875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p:cNvSpPr/>
          <p:nvPr/>
        </p:nvSpPr>
        <p:spPr>
          <a:xfrm rot="15534622">
            <a:off x="5374482" y="5044282"/>
            <a:ext cx="387350" cy="160337"/>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Down Arrow 31"/>
          <p:cNvSpPr/>
          <p:nvPr/>
        </p:nvSpPr>
        <p:spPr>
          <a:xfrm rot="19892361">
            <a:off x="5554663" y="2324100"/>
            <a:ext cx="488950" cy="16002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5943600" y="2362200"/>
            <a:ext cx="2590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tx1"/>
                </a:solidFill>
              </a:rPr>
              <a:t>Kapsul</a:t>
            </a:r>
            <a:r>
              <a:rPr lang="en-US" sz="2000" dirty="0">
                <a:solidFill>
                  <a:schemeClr val="tx1"/>
                </a:solidFill>
              </a:rPr>
              <a:t> </a:t>
            </a:r>
            <a:r>
              <a:rPr lang="en-US" sz="2000" dirty="0" err="1">
                <a:solidFill>
                  <a:schemeClr val="tx1"/>
                </a:solidFill>
              </a:rPr>
              <a:t>dimusnahkan</a:t>
            </a:r>
            <a:endParaRPr lang="en-US" sz="2000" dirty="0">
              <a:solidFill>
                <a:schemeClr val="tx1"/>
              </a:solidFill>
            </a:endParaRPr>
          </a:p>
        </p:txBody>
      </p:sp>
      <p:sp>
        <p:nvSpPr>
          <p:cNvPr id="34" name="Rectangle 33"/>
          <p:cNvSpPr/>
          <p:nvPr/>
        </p:nvSpPr>
        <p:spPr>
          <a:xfrm>
            <a:off x="6096000" y="457200"/>
            <a:ext cx="4191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tx1"/>
                </a:solidFill>
              </a:rPr>
              <a:t>Bakteri</a:t>
            </a:r>
            <a:r>
              <a:rPr lang="en-US" sz="2000" dirty="0">
                <a:solidFill>
                  <a:schemeClr val="tx1"/>
                </a:solidFill>
              </a:rPr>
              <a:t> </a:t>
            </a:r>
            <a:r>
              <a:rPr lang="en-US" sz="2000" dirty="0" err="1">
                <a:solidFill>
                  <a:schemeClr val="tx1"/>
                </a:solidFill>
              </a:rPr>
              <a:t>masih</a:t>
            </a:r>
            <a:r>
              <a:rPr lang="en-US" sz="2000" dirty="0">
                <a:solidFill>
                  <a:schemeClr val="tx1"/>
                </a:solidFill>
              </a:rPr>
              <a:t> </a:t>
            </a:r>
            <a:r>
              <a:rPr lang="en-US" sz="2000" dirty="0" err="1">
                <a:solidFill>
                  <a:schemeClr val="tx1"/>
                </a:solidFill>
              </a:rPr>
              <a:t>memiliki</a:t>
            </a:r>
            <a:r>
              <a:rPr lang="en-US" sz="2000" dirty="0">
                <a:solidFill>
                  <a:schemeClr val="tx1"/>
                </a:solidFill>
              </a:rPr>
              <a:t> </a:t>
            </a:r>
            <a:r>
              <a:rPr lang="en-US" sz="2000" dirty="0" err="1">
                <a:solidFill>
                  <a:schemeClr val="tx1"/>
                </a:solidFill>
              </a:rPr>
              <a:t>kapsul</a:t>
            </a:r>
            <a:r>
              <a:rPr lang="en-US" sz="2000" dirty="0">
                <a:solidFill>
                  <a:schemeClr val="tx1"/>
                </a:solidFill>
              </a:rPr>
              <a:t> </a:t>
            </a:r>
            <a:r>
              <a:rPr lang="en-US" sz="2000" dirty="0" err="1">
                <a:solidFill>
                  <a:schemeClr val="tx1"/>
                </a:solidFill>
              </a:rPr>
              <a:t>yg</a:t>
            </a:r>
            <a:r>
              <a:rPr lang="en-US" sz="2000" dirty="0">
                <a:solidFill>
                  <a:schemeClr val="tx1"/>
                </a:solidFill>
              </a:rPr>
              <a:t> </a:t>
            </a:r>
            <a:r>
              <a:rPr lang="en-US" sz="2000" dirty="0" err="1">
                <a:solidFill>
                  <a:schemeClr val="tx1"/>
                </a:solidFill>
              </a:rPr>
              <a:t>dapat</a:t>
            </a:r>
            <a:r>
              <a:rPr lang="en-US" sz="2000" dirty="0">
                <a:solidFill>
                  <a:schemeClr val="tx1"/>
                </a:solidFill>
              </a:rPr>
              <a:t> </a:t>
            </a:r>
            <a:r>
              <a:rPr lang="en-US" sz="2000" dirty="0" err="1">
                <a:solidFill>
                  <a:schemeClr val="tx1"/>
                </a:solidFill>
              </a:rPr>
              <a:t>menyebabkan</a:t>
            </a:r>
            <a:r>
              <a:rPr lang="en-US" sz="2000" dirty="0">
                <a:solidFill>
                  <a:schemeClr val="tx1"/>
                </a:solidFill>
              </a:rPr>
              <a:t> </a:t>
            </a:r>
            <a:r>
              <a:rPr lang="en-US" sz="2000" dirty="0" err="1">
                <a:solidFill>
                  <a:schemeClr val="tx1"/>
                </a:solidFill>
              </a:rPr>
              <a:t>penyakit</a:t>
            </a:r>
            <a:endParaRPr lang="en-US" sz="2000" dirty="0">
              <a:solidFill>
                <a:schemeClr val="tx1"/>
              </a:solidFill>
            </a:endParaRPr>
          </a:p>
        </p:txBody>
      </p:sp>
      <p:sp>
        <p:nvSpPr>
          <p:cNvPr id="35" name="Rectangle 34"/>
          <p:cNvSpPr/>
          <p:nvPr/>
        </p:nvSpPr>
        <p:spPr>
          <a:xfrm>
            <a:off x="1752600" y="4648200"/>
            <a:ext cx="36576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tx1"/>
                </a:solidFill>
              </a:rPr>
              <a:t>Tanpa</a:t>
            </a:r>
            <a:r>
              <a:rPr lang="en-US" sz="2000" dirty="0">
                <a:solidFill>
                  <a:schemeClr val="tx1"/>
                </a:solidFill>
              </a:rPr>
              <a:t> </a:t>
            </a:r>
            <a:r>
              <a:rPr lang="en-US" sz="2000" dirty="0" err="1">
                <a:solidFill>
                  <a:schemeClr val="tx1"/>
                </a:solidFill>
              </a:rPr>
              <a:t>kapsul</a:t>
            </a:r>
            <a:r>
              <a:rPr lang="en-US" sz="2000" dirty="0">
                <a:solidFill>
                  <a:schemeClr val="tx1"/>
                </a:solidFill>
              </a:rPr>
              <a:t>, </a:t>
            </a:r>
            <a:r>
              <a:rPr lang="en-US" sz="2000" dirty="0" err="1">
                <a:solidFill>
                  <a:schemeClr val="tx1"/>
                </a:solidFill>
              </a:rPr>
              <a:t>bakteri</a:t>
            </a:r>
            <a:r>
              <a:rPr lang="en-US" sz="2000" dirty="0">
                <a:solidFill>
                  <a:schemeClr val="tx1"/>
                </a:solidFill>
              </a:rPr>
              <a:t> </a:t>
            </a:r>
            <a:r>
              <a:rPr lang="en-US" sz="2000" dirty="0" err="1">
                <a:solidFill>
                  <a:schemeClr val="tx1"/>
                </a:solidFill>
              </a:rPr>
              <a:t>tidak</a:t>
            </a:r>
            <a:r>
              <a:rPr lang="en-US" sz="2000" dirty="0">
                <a:solidFill>
                  <a:schemeClr val="tx1"/>
                </a:solidFill>
              </a:rPr>
              <a:t> </a:t>
            </a:r>
            <a:r>
              <a:rPr lang="en-US" sz="2000" dirty="0" err="1">
                <a:solidFill>
                  <a:schemeClr val="tx1"/>
                </a:solidFill>
              </a:rPr>
              <a:t>lagi</a:t>
            </a:r>
            <a:r>
              <a:rPr lang="en-US" sz="2000" dirty="0">
                <a:solidFill>
                  <a:schemeClr val="tx1"/>
                </a:solidFill>
              </a:rPr>
              <a:t> </a:t>
            </a:r>
            <a:r>
              <a:rPr lang="en-US" sz="2000" dirty="0" err="1">
                <a:solidFill>
                  <a:schemeClr val="tx1"/>
                </a:solidFill>
              </a:rPr>
              <a:t>menyebabkan</a:t>
            </a:r>
            <a:r>
              <a:rPr lang="en-US" sz="2000" dirty="0">
                <a:solidFill>
                  <a:schemeClr val="tx1"/>
                </a:solidFill>
              </a:rPr>
              <a:t> </a:t>
            </a:r>
            <a:r>
              <a:rPr lang="en-US" sz="2000" dirty="0" err="1">
                <a:solidFill>
                  <a:schemeClr val="tx1"/>
                </a:solidFill>
              </a:rPr>
              <a:t>penyakit</a:t>
            </a:r>
            <a:r>
              <a:rPr lang="en-US" sz="2000" dirty="0">
                <a:solidFill>
                  <a:schemeClr val="tx1"/>
                </a:solidFill>
              </a:rPr>
              <a:t>, </a:t>
            </a:r>
            <a:r>
              <a:rPr lang="en-US" sz="2000" dirty="0" err="1">
                <a:solidFill>
                  <a:schemeClr val="tx1"/>
                </a:solidFill>
              </a:rPr>
              <a:t>tetapi</a:t>
            </a:r>
            <a:r>
              <a:rPr lang="en-US" sz="2000" dirty="0">
                <a:solidFill>
                  <a:schemeClr val="tx1"/>
                </a:solidFill>
              </a:rPr>
              <a:t> </a:t>
            </a:r>
            <a:r>
              <a:rPr lang="en-US" sz="2000" dirty="0" err="1">
                <a:solidFill>
                  <a:schemeClr val="tx1"/>
                </a:solidFill>
              </a:rPr>
              <a:t>tetap</a:t>
            </a:r>
            <a:r>
              <a:rPr lang="en-US" sz="2000" dirty="0">
                <a:solidFill>
                  <a:schemeClr val="tx1"/>
                </a:solidFill>
              </a:rPr>
              <a:t> </a:t>
            </a:r>
            <a:r>
              <a:rPr lang="en-US" sz="2000" dirty="0" err="1">
                <a:solidFill>
                  <a:schemeClr val="tx1"/>
                </a:solidFill>
              </a:rPr>
              <a:t>bereaksi</a:t>
            </a:r>
            <a:r>
              <a:rPr lang="en-US" sz="2000" dirty="0">
                <a:solidFill>
                  <a:schemeClr val="tx1"/>
                </a:solidFill>
              </a:rPr>
              <a:t> </a:t>
            </a:r>
            <a:r>
              <a:rPr lang="en-US" sz="2000" dirty="0" err="1">
                <a:solidFill>
                  <a:schemeClr val="tx1"/>
                </a:solidFill>
              </a:rPr>
              <a:t>seperti</a:t>
            </a:r>
            <a:r>
              <a:rPr lang="en-US" sz="2000" dirty="0">
                <a:solidFill>
                  <a:schemeClr val="tx1"/>
                </a:solidFill>
              </a:rPr>
              <a:t> antigen</a:t>
            </a:r>
          </a:p>
        </p:txBody>
      </p:sp>
      <p:sp>
        <p:nvSpPr>
          <p:cNvPr id="36" name="Rectangle 35"/>
          <p:cNvSpPr/>
          <p:nvPr/>
        </p:nvSpPr>
        <p:spPr>
          <a:xfrm>
            <a:off x="1524000" y="0"/>
            <a:ext cx="24384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err="1">
                <a:solidFill>
                  <a:schemeClr val="tx1"/>
                </a:solidFill>
              </a:rPr>
              <a:t>Membuat</a:t>
            </a:r>
            <a:r>
              <a:rPr lang="en-US" sz="2000" dirty="0">
                <a:solidFill>
                  <a:schemeClr val="tx1"/>
                </a:solidFill>
              </a:rPr>
              <a:t> </a:t>
            </a:r>
            <a:r>
              <a:rPr lang="en-US" sz="2000" dirty="0" err="1">
                <a:solidFill>
                  <a:schemeClr val="tx1"/>
                </a:solidFill>
              </a:rPr>
              <a:t>Vaksin</a:t>
            </a:r>
            <a:endParaRPr lang="en-US" sz="2000" dirty="0">
              <a:solidFill>
                <a:schemeClr val="tx1"/>
              </a:solidFill>
            </a:endParaRPr>
          </a:p>
        </p:txBody>
      </p:sp>
    </p:spTree>
    <p:extLst>
      <p:ext uri="{BB962C8B-B14F-4D97-AF65-F5344CB8AC3E}">
        <p14:creationId xmlns:p14="http://schemas.microsoft.com/office/powerpoint/2010/main" val="3433481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id-ID" smtClean="0"/>
              <a:t>Tugas </a:t>
            </a:r>
          </a:p>
        </p:txBody>
      </p:sp>
      <p:sp>
        <p:nvSpPr>
          <p:cNvPr id="39939" name="Content Placeholder 2"/>
          <p:cNvSpPr>
            <a:spLocks noGrp="1"/>
          </p:cNvSpPr>
          <p:nvPr>
            <p:ph idx="1"/>
          </p:nvPr>
        </p:nvSpPr>
        <p:spPr/>
        <p:txBody>
          <a:bodyPr/>
          <a:lstStyle/>
          <a:p>
            <a:r>
              <a:rPr lang="en-US" altLang="id-ID" smtClean="0"/>
              <a:t>Alergi</a:t>
            </a:r>
          </a:p>
          <a:p>
            <a:r>
              <a:rPr lang="en-US" altLang="id-ID" smtClean="0"/>
              <a:t>Ketidakcocokan Rhesus (Rh)</a:t>
            </a:r>
          </a:p>
          <a:p>
            <a:r>
              <a:rPr lang="en-US" altLang="id-ID" smtClean="0"/>
              <a:t>Autoimun </a:t>
            </a:r>
          </a:p>
          <a:p>
            <a:r>
              <a:rPr lang="en-US" altLang="id-ID" smtClean="0"/>
              <a:t>Penolakan terhadap organ transplan</a:t>
            </a:r>
          </a:p>
          <a:p>
            <a:r>
              <a:rPr lang="en-US" altLang="id-ID" smtClean="0"/>
              <a:t>Defisiensi sistem imun</a:t>
            </a:r>
          </a:p>
          <a:p>
            <a:r>
              <a:rPr lang="en-US" altLang="id-ID" smtClean="0"/>
              <a:t>Cari 5 kelainan lain!!</a:t>
            </a:r>
          </a:p>
        </p:txBody>
      </p:sp>
    </p:spTree>
    <p:extLst>
      <p:ext uri="{BB962C8B-B14F-4D97-AF65-F5344CB8AC3E}">
        <p14:creationId xmlns:p14="http://schemas.microsoft.com/office/powerpoint/2010/main" val="420880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1"/>
            <a:ext cx="81534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24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1752600" y="152400"/>
            <a:ext cx="2743200" cy="228600"/>
          </a:xfrm>
          <a:prstGeom prst="rect">
            <a:avLst/>
          </a:prstGeom>
        </p:spPr>
        <p:txBody>
          <a:bodyPr wrap="none" fromWordArt="1">
            <a:prstTxWarp prst="textPlain">
              <a:avLst>
                <a:gd name="adj" fmla="val 50000"/>
              </a:avLst>
            </a:prstTxWarp>
          </a:bodyPr>
          <a:lstStyle/>
          <a:p>
            <a:pPr algn="ctr"/>
            <a:r>
              <a:rPr lang="id-ID"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Sistem Imun</a:t>
            </a:r>
          </a:p>
        </p:txBody>
      </p:sp>
      <p:sp>
        <p:nvSpPr>
          <p:cNvPr id="5123" name="Text Box 6"/>
          <p:cNvSpPr txBox="1">
            <a:spLocks noChangeArrowheads="1"/>
          </p:cNvSpPr>
          <p:nvPr/>
        </p:nvSpPr>
        <p:spPr bwMode="auto">
          <a:xfrm>
            <a:off x="1828800" y="609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33CCFF"/>
                </a:solidFill>
              </a:rPr>
              <a:t>Fungsi Sistem Imun</a:t>
            </a:r>
          </a:p>
        </p:txBody>
      </p:sp>
      <p:sp>
        <p:nvSpPr>
          <p:cNvPr id="5124" name="Text Box 8"/>
          <p:cNvSpPr txBox="1">
            <a:spLocks noChangeArrowheads="1"/>
          </p:cNvSpPr>
          <p:nvPr/>
        </p:nvSpPr>
        <p:spPr bwMode="auto">
          <a:xfrm>
            <a:off x="1752600" y="1295400"/>
            <a:ext cx="86106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1800"/>
              <a:t> </a:t>
            </a:r>
            <a:r>
              <a:rPr lang="en-US" altLang="id-ID" sz="1600"/>
              <a:t>penangkal “benda” asing yang masuk ke dalam tubuh;</a:t>
            </a:r>
          </a:p>
          <a:p>
            <a:pPr eaLnBrk="1" hangingPunct="1">
              <a:spcBef>
                <a:spcPct val="50000"/>
              </a:spcBef>
              <a:buFontTx/>
              <a:buChar char="•"/>
            </a:pPr>
            <a:r>
              <a:rPr lang="en-US" altLang="id-ID" sz="1600"/>
              <a:t> untuk keseimbangan fungsi tubuh terutama menjaga keseimbangan komponen tubuh yang telah tua;</a:t>
            </a:r>
          </a:p>
          <a:p>
            <a:pPr eaLnBrk="1" hangingPunct="1">
              <a:spcBef>
                <a:spcPct val="50000"/>
              </a:spcBef>
              <a:buFontTx/>
              <a:buChar char="•"/>
            </a:pPr>
            <a:r>
              <a:rPr lang="en-US" altLang="id-ID" sz="1600"/>
              <a:t> sebagai pendeteksi adanya sel-sel abnormal, termutasi, atau ganas, serta menghancurkannya.</a:t>
            </a:r>
          </a:p>
        </p:txBody>
      </p:sp>
      <p:grpSp>
        <p:nvGrpSpPr>
          <p:cNvPr id="5125" name="Group 46"/>
          <p:cNvGrpSpPr>
            <a:grpSpLocks/>
          </p:cNvGrpSpPr>
          <p:nvPr/>
        </p:nvGrpSpPr>
        <p:grpSpPr bwMode="auto">
          <a:xfrm>
            <a:off x="1905000" y="2895601"/>
            <a:ext cx="8382000" cy="3706813"/>
            <a:chOff x="240" y="1824"/>
            <a:chExt cx="5280" cy="2335"/>
          </a:xfrm>
        </p:grpSpPr>
        <p:grpSp>
          <p:nvGrpSpPr>
            <p:cNvPr id="5129" name="Group 42"/>
            <p:cNvGrpSpPr>
              <a:grpSpLocks/>
            </p:cNvGrpSpPr>
            <p:nvPr/>
          </p:nvGrpSpPr>
          <p:grpSpPr bwMode="auto">
            <a:xfrm>
              <a:off x="1104" y="1824"/>
              <a:ext cx="4416" cy="2335"/>
              <a:chOff x="1104" y="1824"/>
              <a:chExt cx="4416" cy="2335"/>
            </a:xfrm>
          </p:grpSpPr>
          <p:grpSp>
            <p:nvGrpSpPr>
              <p:cNvPr id="5140" name="Group 18"/>
              <p:cNvGrpSpPr>
                <a:grpSpLocks/>
              </p:cNvGrpSpPr>
              <p:nvPr/>
            </p:nvGrpSpPr>
            <p:grpSpPr bwMode="auto">
              <a:xfrm>
                <a:off x="1104" y="1824"/>
                <a:ext cx="4416" cy="2335"/>
                <a:chOff x="624" y="1844"/>
                <a:chExt cx="4416" cy="2335"/>
              </a:xfrm>
            </p:grpSpPr>
            <p:grpSp>
              <p:nvGrpSpPr>
                <p:cNvPr id="5151" name="Group 11"/>
                <p:cNvGrpSpPr>
                  <a:grpSpLocks/>
                </p:cNvGrpSpPr>
                <p:nvPr/>
              </p:nvGrpSpPr>
              <p:grpSpPr bwMode="auto">
                <a:xfrm>
                  <a:off x="624" y="1844"/>
                  <a:ext cx="4416" cy="2335"/>
                  <a:chOff x="624" y="1844"/>
                  <a:chExt cx="4416" cy="2335"/>
                </a:xfrm>
              </p:grpSpPr>
              <p:pic>
                <p:nvPicPr>
                  <p:cNvPr id="5158" name="Picture 9"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844"/>
                    <a:ext cx="4416"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9" name="Text Box 10"/>
                  <p:cNvSpPr txBox="1">
                    <a:spLocks noChangeArrowheads="1"/>
                  </p:cNvSpPr>
                  <p:nvPr/>
                </p:nvSpPr>
                <p:spPr bwMode="auto">
                  <a:xfrm>
                    <a:off x="2208" y="2736"/>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000"/>
                      <a:t>Respon imun</a:t>
                    </a:r>
                  </a:p>
                </p:txBody>
              </p:sp>
            </p:grpSp>
            <p:sp>
              <p:nvSpPr>
                <p:cNvPr id="5152" name="Text Box 12"/>
                <p:cNvSpPr txBox="1">
                  <a:spLocks noChangeArrowheads="1"/>
                </p:cNvSpPr>
                <p:nvPr/>
              </p:nvSpPr>
              <p:spPr bwMode="auto">
                <a:xfrm>
                  <a:off x="3120" y="2256"/>
                  <a:ext cx="6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Non-spesifik</a:t>
                  </a:r>
                </a:p>
              </p:txBody>
            </p:sp>
            <p:sp>
              <p:nvSpPr>
                <p:cNvPr id="5153" name="Text Box 13"/>
                <p:cNvSpPr txBox="1">
                  <a:spLocks noChangeArrowheads="1"/>
                </p:cNvSpPr>
                <p:nvPr/>
              </p:nvSpPr>
              <p:spPr bwMode="auto">
                <a:xfrm>
                  <a:off x="3360" y="2640"/>
                  <a:ext cx="6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Fagositosis</a:t>
                  </a:r>
                </a:p>
              </p:txBody>
            </p:sp>
            <p:sp>
              <p:nvSpPr>
                <p:cNvPr id="5154" name="Text Box 14"/>
                <p:cNvSpPr txBox="1">
                  <a:spLocks noChangeArrowheads="1"/>
                </p:cNvSpPr>
                <p:nvPr/>
              </p:nvSpPr>
              <p:spPr bwMode="auto">
                <a:xfrm>
                  <a:off x="3120" y="3264"/>
                  <a:ext cx="6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Spesifik</a:t>
                  </a:r>
                </a:p>
              </p:txBody>
            </p:sp>
            <p:sp>
              <p:nvSpPr>
                <p:cNvPr id="5155" name="Text Box 15"/>
                <p:cNvSpPr txBox="1">
                  <a:spLocks noChangeArrowheads="1"/>
                </p:cNvSpPr>
                <p:nvPr/>
              </p:nvSpPr>
              <p:spPr bwMode="auto">
                <a:xfrm>
                  <a:off x="4080" y="1968"/>
                  <a:ext cx="6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Inflamasi</a:t>
                  </a:r>
                </a:p>
              </p:txBody>
            </p:sp>
            <p:sp>
              <p:nvSpPr>
                <p:cNvPr id="5156" name="Text Box 16"/>
                <p:cNvSpPr txBox="1">
                  <a:spLocks noChangeArrowheads="1"/>
                </p:cNvSpPr>
                <p:nvPr/>
              </p:nvSpPr>
              <p:spPr bwMode="auto">
                <a:xfrm>
                  <a:off x="4272" y="2976"/>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000"/>
                    <a:t>Imunitas humoral (antibodi)</a:t>
                  </a:r>
                </a:p>
              </p:txBody>
            </p:sp>
            <p:sp>
              <p:nvSpPr>
                <p:cNvPr id="5157" name="Text Box 17"/>
                <p:cNvSpPr txBox="1">
                  <a:spLocks noChangeArrowheads="1"/>
                </p:cNvSpPr>
                <p:nvPr/>
              </p:nvSpPr>
              <p:spPr bwMode="auto">
                <a:xfrm>
                  <a:off x="3744" y="3648"/>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000"/>
                    <a:t>Imunitas diperantai sel (sel-sel)</a:t>
                  </a:r>
                </a:p>
              </p:txBody>
            </p:sp>
          </p:grpSp>
          <p:sp>
            <p:nvSpPr>
              <p:cNvPr id="5141" name="Text Box 19"/>
              <p:cNvSpPr txBox="1">
                <a:spLocks noChangeArrowheads="1"/>
              </p:cNvSpPr>
              <p:nvPr/>
            </p:nvSpPr>
            <p:spPr bwMode="auto">
              <a:xfrm>
                <a:off x="1824" y="2380"/>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000"/>
                  <a:t>Patogen dalam tubuh</a:t>
                </a:r>
              </a:p>
            </p:txBody>
          </p:sp>
          <p:grpSp>
            <p:nvGrpSpPr>
              <p:cNvPr id="5142" name="Group 24"/>
              <p:cNvGrpSpPr>
                <a:grpSpLocks/>
              </p:cNvGrpSpPr>
              <p:nvPr/>
            </p:nvGrpSpPr>
            <p:grpSpPr bwMode="auto">
              <a:xfrm>
                <a:off x="2064" y="2668"/>
                <a:ext cx="144" cy="240"/>
                <a:chOff x="384" y="3792"/>
                <a:chExt cx="192" cy="240"/>
              </a:xfrm>
            </p:grpSpPr>
            <p:sp>
              <p:nvSpPr>
                <p:cNvPr id="5147" name="Oval 20"/>
                <p:cNvSpPr>
                  <a:spLocks noChangeArrowheads="1"/>
                </p:cNvSpPr>
                <p:nvPr/>
              </p:nvSpPr>
              <p:spPr bwMode="auto">
                <a:xfrm flipH="1">
                  <a:off x="528" y="3792"/>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48" name="Oval 21"/>
                <p:cNvSpPr>
                  <a:spLocks noChangeArrowheads="1"/>
                </p:cNvSpPr>
                <p:nvPr/>
              </p:nvSpPr>
              <p:spPr bwMode="auto">
                <a:xfrm flipH="1">
                  <a:off x="432" y="3792"/>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49" name="Oval 22"/>
                <p:cNvSpPr>
                  <a:spLocks noChangeArrowheads="1"/>
                </p:cNvSpPr>
                <p:nvPr/>
              </p:nvSpPr>
              <p:spPr bwMode="auto">
                <a:xfrm flipH="1">
                  <a:off x="384" y="3936"/>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50" name="Oval 23"/>
                <p:cNvSpPr>
                  <a:spLocks noChangeArrowheads="1"/>
                </p:cNvSpPr>
                <p:nvPr/>
              </p:nvSpPr>
              <p:spPr bwMode="auto">
                <a:xfrm flipH="1">
                  <a:off x="480" y="3936"/>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grpSp>
          <p:sp>
            <p:nvSpPr>
              <p:cNvPr id="5143" name="Text Box 25"/>
              <p:cNvSpPr txBox="1">
                <a:spLocks noChangeArrowheads="1"/>
              </p:cNvSpPr>
              <p:nvPr/>
            </p:nvSpPr>
            <p:spPr bwMode="auto">
              <a:xfrm>
                <a:off x="1824" y="3004"/>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000"/>
                  <a:t>Pembekuan darah</a:t>
                </a:r>
              </a:p>
            </p:txBody>
          </p:sp>
          <p:sp>
            <p:nvSpPr>
              <p:cNvPr id="5144" name="Line 27"/>
              <p:cNvSpPr>
                <a:spLocks noChangeShapeType="1"/>
              </p:cNvSpPr>
              <p:nvPr/>
            </p:nvSpPr>
            <p:spPr bwMode="auto">
              <a:xfrm>
                <a:off x="1248" y="1872"/>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145" name="Line 28"/>
              <p:cNvSpPr>
                <a:spLocks noChangeShapeType="1"/>
              </p:cNvSpPr>
              <p:nvPr/>
            </p:nvSpPr>
            <p:spPr bwMode="auto">
              <a:xfrm>
                <a:off x="1248" y="3024"/>
                <a:ext cx="0"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5146" name="Text Box 30"/>
              <p:cNvSpPr txBox="1">
                <a:spLocks noChangeArrowheads="1"/>
              </p:cNvSpPr>
              <p:nvPr/>
            </p:nvSpPr>
            <p:spPr bwMode="auto">
              <a:xfrm>
                <a:off x="1920" y="2064"/>
                <a:ext cx="8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b="1"/>
                  <a:t>Dalam tubuh</a:t>
                </a:r>
              </a:p>
            </p:txBody>
          </p:sp>
        </p:grpSp>
        <p:sp>
          <p:nvSpPr>
            <p:cNvPr id="5130" name="Text Box 31"/>
            <p:cNvSpPr txBox="1">
              <a:spLocks noChangeArrowheads="1"/>
            </p:cNvSpPr>
            <p:nvPr/>
          </p:nvSpPr>
          <p:spPr bwMode="auto">
            <a:xfrm>
              <a:off x="288" y="1872"/>
              <a:ext cx="8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b="1"/>
                <a:t>Luar tubuh</a:t>
              </a:r>
            </a:p>
          </p:txBody>
        </p:sp>
        <p:sp>
          <p:nvSpPr>
            <p:cNvPr id="5131" name="Text Box 32"/>
            <p:cNvSpPr txBox="1">
              <a:spLocks noChangeArrowheads="1"/>
            </p:cNvSpPr>
            <p:nvPr/>
          </p:nvSpPr>
          <p:spPr bwMode="auto">
            <a:xfrm>
              <a:off x="288" y="211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Penghalang misalnya kulit</a:t>
              </a:r>
            </a:p>
          </p:txBody>
        </p:sp>
        <p:sp>
          <p:nvSpPr>
            <p:cNvPr id="5132" name="Text Box 33"/>
            <p:cNvSpPr txBox="1">
              <a:spLocks noChangeArrowheads="1"/>
            </p:cNvSpPr>
            <p:nvPr/>
          </p:nvSpPr>
          <p:spPr bwMode="auto">
            <a:xfrm>
              <a:off x="336" y="2688"/>
              <a:ext cx="8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Luka</a:t>
              </a:r>
            </a:p>
          </p:txBody>
        </p:sp>
        <p:sp>
          <p:nvSpPr>
            <p:cNvPr id="5133" name="Text Box 34"/>
            <p:cNvSpPr txBox="1">
              <a:spLocks noChangeArrowheads="1"/>
            </p:cNvSpPr>
            <p:nvPr/>
          </p:nvSpPr>
          <p:spPr bwMode="auto">
            <a:xfrm>
              <a:off x="240" y="3264"/>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Patogen misalnya bakteri</a:t>
              </a:r>
            </a:p>
          </p:txBody>
        </p:sp>
        <p:sp>
          <p:nvSpPr>
            <p:cNvPr id="5134" name="Text Box 35"/>
            <p:cNvSpPr txBox="1">
              <a:spLocks noChangeArrowheads="1"/>
            </p:cNvSpPr>
            <p:nvPr/>
          </p:nvSpPr>
          <p:spPr bwMode="auto">
            <a:xfrm>
              <a:off x="336" y="3744"/>
              <a:ext cx="5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000"/>
                <a:t>Lisozim dalam keringat</a:t>
              </a:r>
            </a:p>
          </p:txBody>
        </p:sp>
        <p:grpSp>
          <p:nvGrpSpPr>
            <p:cNvPr id="5135" name="Group 36"/>
            <p:cNvGrpSpPr>
              <a:grpSpLocks/>
            </p:cNvGrpSpPr>
            <p:nvPr/>
          </p:nvGrpSpPr>
          <p:grpSpPr bwMode="auto">
            <a:xfrm>
              <a:off x="432" y="3024"/>
              <a:ext cx="144" cy="240"/>
              <a:chOff x="384" y="3792"/>
              <a:chExt cx="192" cy="240"/>
            </a:xfrm>
          </p:grpSpPr>
          <p:sp>
            <p:nvSpPr>
              <p:cNvPr id="5136" name="Oval 37"/>
              <p:cNvSpPr>
                <a:spLocks noChangeArrowheads="1"/>
              </p:cNvSpPr>
              <p:nvPr/>
            </p:nvSpPr>
            <p:spPr bwMode="auto">
              <a:xfrm flipH="1">
                <a:off x="528" y="3792"/>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37" name="Oval 38"/>
              <p:cNvSpPr>
                <a:spLocks noChangeArrowheads="1"/>
              </p:cNvSpPr>
              <p:nvPr/>
            </p:nvSpPr>
            <p:spPr bwMode="auto">
              <a:xfrm flipH="1">
                <a:off x="432" y="3792"/>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38" name="Oval 39"/>
              <p:cNvSpPr>
                <a:spLocks noChangeArrowheads="1"/>
              </p:cNvSpPr>
              <p:nvPr/>
            </p:nvSpPr>
            <p:spPr bwMode="auto">
              <a:xfrm flipH="1">
                <a:off x="384" y="3936"/>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sp>
            <p:nvSpPr>
              <p:cNvPr id="5139" name="Oval 40"/>
              <p:cNvSpPr>
                <a:spLocks noChangeArrowheads="1"/>
              </p:cNvSpPr>
              <p:nvPr/>
            </p:nvSpPr>
            <p:spPr bwMode="auto">
              <a:xfrm flipH="1">
                <a:off x="480" y="3936"/>
                <a:ext cx="48" cy="96"/>
              </a:xfrm>
              <a:prstGeom prst="ellipse">
                <a:avLst/>
              </a:prstGeom>
              <a:solidFill>
                <a:schemeClr val="bg2"/>
              </a:solidFill>
              <a:ln w="9525">
                <a:solidFill>
                  <a:schemeClr val="tx1"/>
                </a:solidFill>
                <a:round/>
                <a:headEnd/>
                <a:tailEnd/>
              </a:ln>
            </p:spPr>
            <p:txBody>
              <a:bodyPr wrap="none" anchor="ct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endParaRPr lang="id-ID" altLang="id-ID"/>
              </a:p>
            </p:txBody>
          </p:sp>
        </p:grpSp>
      </p:grpSp>
      <p:sp>
        <p:nvSpPr>
          <p:cNvPr id="5126" name="Line 43"/>
          <p:cNvSpPr>
            <a:spLocks noChangeShapeType="1"/>
          </p:cNvSpPr>
          <p:nvPr/>
        </p:nvSpPr>
        <p:spPr bwMode="auto">
          <a:xfrm>
            <a:off x="2895600" y="3581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27" name="Line 44"/>
          <p:cNvSpPr>
            <a:spLocks noChangeShapeType="1"/>
          </p:cNvSpPr>
          <p:nvPr/>
        </p:nvSpPr>
        <p:spPr bwMode="auto">
          <a:xfrm>
            <a:off x="2743200" y="44196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5128" name="Line 45"/>
          <p:cNvSpPr>
            <a:spLocks noChangeShapeType="1"/>
          </p:cNvSpPr>
          <p:nvPr/>
        </p:nvSpPr>
        <p:spPr bwMode="auto">
          <a:xfrm>
            <a:off x="2743200" y="6172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701069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15888"/>
            <a:ext cx="682307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034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8731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761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76276"/>
            <a:ext cx="75057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40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676400" y="381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C00000"/>
                </a:solidFill>
              </a:rPr>
              <a:t>Pertahanan Tubuh Alami</a:t>
            </a:r>
          </a:p>
        </p:txBody>
      </p:sp>
      <p:sp>
        <p:nvSpPr>
          <p:cNvPr id="6147" name="WordArt 6"/>
          <p:cNvSpPr>
            <a:spLocks noChangeArrowheads="1" noChangeShapeType="1" noTextEdit="1"/>
          </p:cNvSpPr>
          <p:nvPr/>
        </p:nvSpPr>
        <p:spPr bwMode="auto">
          <a:xfrm>
            <a:off x="1752600" y="152400"/>
            <a:ext cx="2743200" cy="228600"/>
          </a:xfrm>
          <a:prstGeom prst="rect">
            <a:avLst/>
          </a:prstGeom>
        </p:spPr>
        <p:txBody>
          <a:bodyPr wrap="none" fromWordArt="1">
            <a:prstTxWarp prst="textPlain">
              <a:avLst>
                <a:gd name="adj" fmla="val 50000"/>
              </a:avLst>
            </a:prstTxWarp>
          </a:bodyPr>
          <a:lstStyle/>
          <a:p>
            <a:pPr algn="ctr"/>
            <a:r>
              <a:rPr lang="id-ID"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Sistem Imun</a:t>
            </a:r>
          </a:p>
        </p:txBody>
      </p:sp>
      <p:sp>
        <p:nvSpPr>
          <p:cNvPr id="6148" name="Text Box 7"/>
          <p:cNvSpPr txBox="1">
            <a:spLocks noChangeArrowheads="1"/>
          </p:cNvSpPr>
          <p:nvPr/>
        </p:nvSpPr>
        <p:spPr bwMode="auto">
          <a:xfrm>
            <a:off x="1752600" y="5878513"/>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2000" b="1"/>
              <a:t> Neutrofil, eusinofil, basofil, monosit, limfosit</a:t>
            </a:r>
          </a:p>
        </p:txBody>
      </p:sp>
      <p:grpSp>
        <p:nvGrpSpPr>
          <p:cNvPr id="6149" name="Group 11"/>
          <p:cNvGrpSpPr>
            <a:grpSpLocks/>
          </p:cNvGrpSpPr>
          <p:nvPr/>
        </p:nvGrpSpPr>
        <p:grpSpPr bwMode="auto">
          <a:xfrm>
            <a:off x="4800600" y="1600200"/>
            <a:ext cx="5791200" cy="3429000"/>
            <a:chOff x="1584" y="1680"/>
            <a:chExt cx="3984" cy="2304"/>
          </a:xfrm>
        </p:grpSpPr>
        <p:pic>
          <p:nvPicPr>
            <p:cNvPr id="6152" name="Picture 4" desc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2352"/>
              <a:ext cx="24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8"/>
            <p:cNvSpPr>
              <a:spLocks noChangeShapeType="1"/>
            </p:cNvSpPr>
            <p:nvPr/>
          </p:nvSpPr>
          <p:spPr bwMode="auto">
            <a:xfrm flipV="1">
              <a:off x="3456" y="1968"/>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6154" name="Text Box 9"/>
            <p:cNvSpPr txBox="1">
              <a:spLocks noChangeArrowheads="1"/>
            </p:cNvSpPr>
            <p:nvPr/>
          </p:nvSpPr>
          <p:spPr bwMode="auto">
            <a:xfrm>
              <a:off x="2880" y="1680"/>
              <a:ext cx="1153"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id-ID" sz="1800"/>
                <a:t>Silia</a:t>
              </a:r>
            </a:p>
          </p:txBody>
        </p:sp>
        <p:sp>
          <p:nvSpPr>
            <p:cNvPr id="6155" name="Text Box 10"/>
            <p:cNvSpPr txBox="1">
              <a:spLocks noChangeArrowheads="1"/>
            </p:cNvSpPr>
            <p:nvPr/>
          </p:nvSpPr>
          <p:spPr bwMode="auto">
            <a:xfrm>
              <a:off x="4128" y="2832"/>
              <a:ext cx="1440"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800"/>
                <a:t>Pertahan mekanik berupasel-sel bersilia dalam saluran pernapasan</a:t>
              </a:r>
            </a:p>
          </p:txBody>
        </p:sp>
      </p:grpSp>
      <p:sp>
        <p:nvSpPr>
          <p:cNvPr id="6150" name="Text Box 12"/>
          <p:cNvSpPr txBox="1">
            <a:spLocks noChangeArrowheads="1"/>
          </p:cNvSpPr>
          <p:nvPr/>
        </p:nvSpPr>
        <p:spPr bwMode="auto">
          <a:xfrm>
            <a:off x="1676400" y="54102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C00000"/>
                </a:solidFill>
              </a:rPr>
              <a:t>Pertahanan Tubuh oleh Sel Darah Putih</a:t>
            </a:r>
          </a:p>
        </p:txBody>
      </p:sp>
      <p:sp>
        <p:nvSpPr>
          <p:cNvPr id="6151" name="Text Box 7"/>
          <p:cNvSpPr txBox="1">
            <a:spLocks noChangeArrowheads="1"/>
          </p:cNvSpPr>
          <p:nvPr/>
        </p:nvSpPr>
        <p:spPr bwMode="auto">
          <a:xfrm>
            <a:off x="1752600" y="914401"/>
            <a:ext cx="6019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id-ID" sz="1800" b="1"/>
              <a:t> Pertahanan fisik</a:t>
            </a:r>
            <a:r>
              <a:rPr lang="en-US" altLang="id-ID" sz="1800"/>
              <a:t>: kulit</a:t>
            </a:r>
          </a:p>
          <a:p>
            <a:pPr eaLnBrk="1" hangingPunct="1">
              <a:spcBef>
                <a:spcPct val="50000"/>
              </a:spcBef>
              <a:buFontTx/>
              <a:buChar char="•"/>
            </a:pPr>
            <a:r>
              <a:rPr lang="en-US" altLang="id-ID" sz="1800"/>
              <a:t> </a:t>
            </a:r>
            <a:r>
              <a:rPr lang="en-US" altLang="id-ID" sz="1800" b="1"/>
              <a:t>Pertahanan Mekanik: </a:t>
            </a:r>
            <a:r>
              <a:rPr lang="en-US" altLang="id-ID" sz="1800"/>
              <a:t>rambut hidung, silia</a:t>
            </a:r>
            <a:endParaRPr lang="en-US" altLang="id-ID" sz="1800" b="1"/>
          </a:p>
          <a:p>
            <a:pPr eaLnBrk="1" hangingPunct="1">
              <a:spcBef>
                <a:spcPct val="50000"/>
              </a:spcBef>
              <a:buFontTx/>
              <a:buChar char="•"/>
            </a:pPr>
            <a:r>
              <a:rPr lang="en-US" altLang="id-ID" sz="1800" b="1"/>
              <a:t> Pertahanan Kimia: </a:t>
            </a:r>
            <a:r>
              <a:rPr lang="en-US" altLang="id-ID" sz="1800"/>
              <a:t>air mata, mukus, saliva</a:t>
            </a:r>
            <a:endParaRPr lang="en-US" altLang="id-ID" sz="1800" b="1"/>
          </a:p>
          <a:p>
            <a:pPr eaLnBrk="1" hangingPunct="1">
              <a:spcBef>
                <a:spcPct val="50000"/>
              </a:spcBef>
              <a:buFontTx/>
              <a:buChar char="•"/>
            </a:pPr>
            <a:r>
              <a:rPr lang="en-US" altLang="id-ID" sz="1800" b="1"/>
              <a:t>Pertahanan Biologis: </a:t>
            </a:r>
            <a:r>
              <a:rPr lang="en-US" altLang="id-ID" sz="1800"/>
              <a:t>bakteri alami</a:t>
            </a:r>
            <a:endParaRPr lang="en-US" altLang="id-ID" sz="1800" b="1"/>
          </a:p>
        </p:txBody>
      </p:sp>
    </p:spTree>
    <p:extLst>
      <p:ext uri="{BB962C8B-B14F-4D97-AF65-F5344CB8AC3E}">
        <p14:creationId xmlns:p14="http://schemas.microsoft.com/office/powerpoint/2010/main" val="116026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828800" y="609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2400" b="1">
                <a:solidFill>
                  <a:srgbClr val="33CCFF"/>
                </a:solidFill>
              </a:rPr>
              <a:t>Pertahanan Tubuh Alami</a:t>
            </a:r>
          </a:p>
        </p:txBody>
      </p:sp>
      <p:sp>
        <p:nvSpPr>
          <p:cNvPr id="7171" name="WordArt 5"/>
          <p:cNvSpPr>
            <a:spLocks noChangeArrowheads="1" noChangeShapeType="1" noTextEdit="1"/>
          </p:cNvSpPr>
          <p:nvPr/>
        </p:nvSpPr>
        <p:spPr bwMode="auto">
          <a:xfrm>
            <a:off x="1752600" y="152400"/>
            <a:ext cx="2743200" cy="228600"/>
          </a:xfrm>
          <a:prstGeom prst="rect">
            <a:avLst/>
          </a:prstGeom>
        </p:spPr>
        <p:txBody>
          <a:bodyPr wrap="none" fromWordArt="1">
            <a:prstTxWarp prst="textPlain">
              <a:avLst>
                <a:gd name="adj" fmla="val 50000"/>
              </a:avLst>
            </a:prstTxWarp>
          </a:bodyPr>
          <a:lstStyle/>
          <a:p>
            <a:pPr algn="ctr"/>
            <a:r>
              <a:rPr lang="id-ID"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Sistem Imun</a:t>
            </a:r>
          </a:p>
        </p:txBody>
      </p:sp>
      <p:grpSp>
        <p:nvGrpSpPr>
          <p:cNvPr id="7172" name="Group 21"/>
          <p:cNvGrpSpPr>
            <a:grpSpLocks/>
          </p:cNvGrpSpPr>
          <p:nvPr/>
        </p:nvGrpSpPr>
        <p:grpSpPr bwMode="auto">
          <a:xfrm>
            <a:off x="1752600" y="1460500"/>
            <a:ext cx="8001000" cy="5397500"/>
            <a:chOff x="144" y="920"/>
            <a:chExt cx="5040" cy="3400"/>
          </a:xfrm>
        </p:grpSpPr>
        <p:pic>
          <p:nvPicPr>
            <p:cNvPr id="7173" name="Picture 10" descr="perthanan tubuh ala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920"/>
              <a:ext cx="4536"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1"/>
            <p:cNvSpPr txBox="1">
              <a:spLocks noChangeArrowheads="1"/>
            </p:cNvSpPr>
            <p:nvPr/>
          </p:nvSpPr>
          <p:spPr bwMode="auto">
            <a:xfrm>
              <a:off x="1008" y="1776"/>
              <a:ext cx="12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Asam lemak dan bakteri alami</a:t>
              </a:r>
            </a:p>
          </p:txBody>
        </p:sp>
        <p:sp>
          <p:nvSpPr>
            <p:cNvPr id="7175" name="Text Box 12"/>
            <p:cNvSpPr txBox="1">
              <a:spLocks noChangeArrowheads="1"/>
            </p:cNvSpPr>
            <p:nvPr/>
          </p:nvSpPr>
          <p:spPr bwMode="auto">
            <a:xfrm>
              <a:off x="144" y="1296"/>
              <a:ext cx="23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Lisozim pada mukus dalam hidung</a:t>
              </a:r>
            </a:p>
          </p:txBody>
        </p:sp>
        <p:sp>
          <p:nvSpPr>
            <p:cNvPr id="7176" name="Text Box 13"/>
            <p:cNvSpPr txBox="1">
              <a:spLocks noChangeArrowheads="1"/>
            </p:cNvSpPr>
            <p:nvPr/>
          </p:nvSpPr>
          <p:spPr bwMode="auto">
            <a:xfrm>
              <a:off x="1152" y="1440"/>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Lisozim pada ludah</a:t>
              </a:r>
            </a:p>
          </p:txBody>
        </p:sp>
        <p:sp>
          <p:nvSpPr>
            <p:cNvPr id="7177" name="Text Box 14"/>
            <p:cNvSpPr txBox="1">
              <a:spLocks noChangeArrowheads="1"/>
            </p:cNvSpPr>
            <p:nvPr/>
          </p:nvSpPr>
          <p:spPr bwMode="auto">
            <a:xfrm>
              <a:off x="3552" y="1728"/>
              <a:ext cx="12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Mukus dan silia pada saluran udara</a:t>
              </a:r>
            </a:p>
          </p:txBody>
        </p:sp>
        <p:sp>
          <p:nvSpPr>
            <p:cNvPr id="7178" name="Text Box 15"/>
            <p:cNvSpPr txBox="1">
              <a:spLocks noChangeArrowheads="1"/>
            </p:cNvSpPr>
            <p:nvPr/>
          </p:nvSpPr>
          <p:spPr bwMode="auto">
            <a:xfrm>
              <a:off x="1200" y="1104"/>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Lisozim pada air mata</a:t>
              </a:r>
            </a:p>
          </p:txBody>
        </p:sp>
        <p:sp>
          <p:nvSpPr>
            <p:cNvPr id="7179" name="Text Box 16"/>
            <p:cNvSpPr txBox="1">
              <a:spLocks noChangeArrowheads="1"/>
            </p:cNvSpPr>
            <p:nvPr/>
          </p:nvSpPr>
          <p:spPr bwMode="auto">
            <a:xfrm>
              <a:off x="3888" y="2640"/>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Asam pada lambung</a:t>
              </a:r>
            </a:p>
          </p:txBody>
        </p:sp>
        <p:sp>
          <p:nvSpPr>
            <p:cNvPr id="7180" name="Text Box 17"/>
            <p:cNvSpPr txBox="1">
              <a:spLocks noChangeArrowheads="1"/>
            </p:cNvSpPr>
            <p:nvPr/>
          </p:nvSpPr>
          <p:spPr bwMode="auto">
            <a:xfrm>
              <a:off x="864" y="2784"/>
              <a:ext cx="12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Lisozim pada usus halus</a:t>
              </a:r>
            </a:p>
          </p:txBody>
        </p:sp>
        <p:sp>
          <p:nvSpPr>
            <p:cNvPr id="7181" name="Text Box 18"/>
            <p:cNvSpPr txBox="1">
              <a:spLocks noChangeArrowheads="1"/>
            </p:cNvSpPr>
            <p:nvPr/>
          </p:nvSpPr>
          <p:spPr bwMode="auto">
            <a:xfrm>
              <a:off x="3840" y="3120"/>
              <a:ext cx="12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Bakteri pada usus besar</a:t>
              </a:r>
            </a:p>
          </p:txBody>
        </p:sp>
        <p:sp>
          <p:nvSpPr>
            <p:cNvPr id="7182" name="Text Box 19"/>
            <p:cNvSpPr txBox="1">
              <a:spLocks noChangeArrowheads="1"/>
            </p:cNvSpPr>
            <p:nvPr/>
          </p:nvSpPr>
          <p:spPr bwMode="auto">
            <a:xfrm>
              <a:off x="3888" y="3648"/>
              <a:ext cx="1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Lisozim pada urin</a:t>
              </a:r>
            </a:p>
          </p:txBody>
        </p:sp>
        <p:sp>
          <p:nvSpPr>
            <p:cNvPr id="7183" name="Text Box 20"/>
            <p:cNvSpPr txBox="1">
              <a:spLocks noChangeArrowheads="1"/>
            </p:cNvSpPr>
            <p:nvPr/>
          </p:nvSpPr>
          <p:spPr bwMode="auto">
            <a:xfrm>
              <a:off x="864" y="3792"/>
              <a:ext cx="12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id-ID" sz="1400"/>
                <a:t>Bakteri alami pada vagina</a:t>
              </a:r>
            </a:p>
          </p:txBody>
        </p:sp>
      </p:grpSp>
    </p:spTree>
    <p:extLst>
      <p:ext uri="{BB962C8B-B14F-4D97-AF65-F5344CB8AC3E}">
        <p14:creationId xmlns:p14="http://schemas.microsoft.com/office/powerpoint/2010/main" val="306672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1143000"/>
            <a:ext cx="8686800" cy="1676400"/>
          </a:xfrm>
        </p:spPr>
        <p:txBody>
          <a:bodyPr/>
          <a:lstStyle/>
          <a:p>
            <a:pPr eaLnBrk="1" hangingPunct="1"/>
            <a:r>
              <a:rPr lang="en-US" altLang="id-ID" sz="3600" b="1"/>
              <a:t>Tahapan aktivitas </a:t>
            </a:r>
            <a:br>
              <a:rPr lang="en-US" altLang="id-ID" sz="3600" b="1"/>
            </a:br>
            <a:r>
              <a:rPr lang="en-US" altLang="id-ID" sz="3600" b="1"/>
              <a:t>sel PertahananTubuh dlm menghadapi  zat asing</a:t>
            </a:r>
          </a:p>
        </p:txBody>
      </p:sp>
      <p:sp>
        <p:nvSpPr>
          <p:cNvPr id="8195" name="Rectangle 3"/>
          <p:cNvSpPr>
            <a:spLocks noGrp="1" noChangeArrowheads="1"/>
          </p:cNvSpPr>
          <p:nvPr>
            <p:ph type="body" idx="1"/>
          </p:nvPr>
        </p:nvSpPr>
        <p:spPr>
          <a:xfrm>
            <a:off x="2667000" y="3276600"/>
            <a:ext cx="6324600" cy="4038600"/>
          </a:xfrm>
        </p:spPr>
        <p:txBody>
          <a:bodyPr/>
          <a:lstStyle/>
          <a:p>
            <a:pPr eaLnBrk="1" hangingPunct="1">
              <a:lnSpc>
                <a:spcPct val="80000"/>
              </a:lnSpc>
              <a:buFontTx/>
              <a:buNone/>
            </a:pPr>
            <a:r>
              <a:rPr lang="en-US" altLang="id-ID"/>
              <a:t>    1. Pengenalan antigen </a:t>
            </a:r>
          </a:p>
          <a:p>
            <a:pPr eaLnBrk="1" hangingPunct="1">
              <a:lnSpc>
                <a:spcPct val="80000"/>
              </a:lnSpc>
              <a:buFontTx/>
              <a:buNone/>
            </a:pPr>
            <a:r>
              <a:rPr lang="en-US" altLang="id-ID"/>
              <a:t>	 2. Komunikasi antar sel </a:t>
            </a:r>
          </a:p>
          <a:p>
            <a:pPr eaLnBrk="1" hangingPunct="1">
              <a:lnSpc>
                <a:spcPct val="80000"/>
              </a:lnSpc>
              <a:buFontTx/>
              <a:buNone/>
            </a:pPr>
            <a:r>
              <a:rPr lang="en-US" altLang="id-ID"/>
              <a:t>	 3. Mengalahkan penyerang</a:t>
            </a:r>
          </a:p>
          <a:p>
            <a:pPr eaLnBrk="1" hangingPunct="1">
              <a:lnSpc>
                <a:spcPct val="80000"/>
              </a:lnSpc>
              <a:buFontTx/>
              <a:buNone/>
            </a:pPr>
            <a:r>
              <a:rPr lang="en-US" altLang="id-ID" sz="2400"/>
              <a:t>	</a:t>
            </a:r>
          </a:p>
        </p:txBody>
      </p:sp>
    </p:spTree>
    <p:extLst>
      <p:ext uri="{BB962C8B-B14F-4D97-AF65-F5344CB8AC3E}">
        <p14:creationId xmlns:p14="http://schemas.microsoft.com/office/powerpoint/2010/main" val="317466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id-ID" sz="4000" b="1">
                <a:solidFill>
                  <a:srgbClr val="0070C0"/>
                </a:solidFill>
              </a:rPr>
              <a:t>1. Pengenalan antigen</a:t>
            </a:r>
            <a:r>
              <a:rPr lang="en-US" altLang="id-ID" sz="4000">
                <a:solidFill>
                  <a:srgbClr val="0070C0"/>
                </a:solidFill>
              </a:rPr>
              <a:t> </a:t>
            </a:r>
            <a:br>
              <a:rPr lang="en-US" altLang="id-ID" sz="4000">
                <a:solidFill>
                  <a:srgbClr val="0070C0"/>
                </a:solidFill>
              </a:rPr>
            </a:br>
            <a:endParaRPr lang="en-US" altLang="id-ID" sz="4000">
              <a:solidFill>
                <a:srgbClr val="0070C0"/>
              </a:solidFill>
            </a:endParaRPr>
          </a:p>
        </p:txBody>
      </p:sp>
      <p:sp>
        <p:nvSpPr>
          <p:cNvPr id="9219" name="Rectangle 3"/>
          <p:cNvSpPr>
            <a:spLocks noGrp="1" noChangeArrowheads="1"/>
          </p:cNvSpPr>
          <p:nvPr>
            <p:ph type="body" idx="1"/>
          </p:nvPr>
        </p:nvSpPr>
        <p:spPr>
          <a:xfrm>
            <a:off x="1981200" y="1295400"/>
            <a:ext cx="8229600" cy="4724400"/>
          </a:xfrm>
        </p:spPr>
        <p:txBody>
          <a:bodyPr>
            <a:normAutofit lnSpcReduction="10000"/>
          </a:bodyPr>
          <a:lstStyle/>
          <a:p>
            <a:pPr algn="ctr" eaLnBrk="1" hangingPunct="1">
              <a:lnSpc>
                <a:spcPct val="90000"/>
              </a:lnSpc>
              <a:buFontTx/>
              <a:buNone/>
            </a:pPr>
            <a:r>
              <a:rPr lang="en-US" altLang="id-ID">
                <a:solidFill>
                  <a:srgbClr val="FF0000"/>
                </a:solidFill>
              </a:rPr>
              <a:t>	Sel-sel darah putih akan mengenali </a:t>
            </a:r>
          </a:p>
          <a:p>
            <a:pPr algn="ctr" eaLnBrk="1" hangingPunct="1">
              <a:lnSpc>
                <a:spcPct val="90000"/>
              </a:lnSpc>
              <a:buFontTx/>
              <a:buNone/>
            </a:pPr>
            <a:r>
              <a:rPr lang="en-US" altLang="id-ID">
                <a:solidFill>
                  <a:srgbClr val="FF0000"/>
                </a:solidFill>
              </a:rPr>
              <a:t>antigen / zat asing </a:t>
            </a:r>
          </a:p>
          <a:p>
            <a:pPr algn="ctr" eaLnBrk="1" hangingPunct="1">
              <a:lnSpc>
                <a:spcPct val="90000"/>
              </a:lnSpc>
              <a:buFontTx/>
              <a:buNone/>
            </a:pPr>
            <a:endParaRPr lang="en-US" altLang="id-ID">
              <a:solidFill>
                <a:srgbClr val="FF0000"/>
              </a:solidFill>
            </a:endParaRPr>
          </a:p>
          <a:p>
            <a:pPr algn="ctr" eaLnBrk="1" hangingPunct="1">
              <a:lnSpc>
                <a:spcPct val="90000"/>
              </a:lnSpc>
              <a:buFontTx/>
              <a:buNone/>
            </a:pPr>
            <a:r>
              <a:rPr lang="en-US" altLang="id-ID">
                <a:solidFill>
                  <a:srgbClr val="FF0000"/>
                </a:solidFill>
              </a:rPr>
              <a:t> kemudian menandai bentuk </a:t>
            </a:r>
          </a:p>
          <a:p>
            <a:pPr algn="ctr" eaLnBrk="1" hangingPunct="1">
              <a:lnSpc>
                <a:spcPct val="90000"/>
              </a:lnSpc>
              <a:buFontTx/>
              <a:buNone/>
            </a:pPr>
            <a:r>
              <a:rPr lang="en-US" altLang="id-ID">
                <a:solidFill>
                  <a:srgbClr val="FF0000"/>
                </a:solidFill>
              </a:rPr>
              <a:t>molekul protein dan molekul lain </a:t>
            </a:r>
          </a:p>
          <a:p>
            <a:pPr algn="ctr" eaLnBrk="1" hangingPunct="1">
              <a:lnSpc>
                <a:spcPct val="90000"/>
              </a:lnSpc>
              <a:buFontTx/>
              <a:buNone/>
            </a:pPr>
            <a:r>
              <a:rPr lang="en-US" altLang="id-ID">
                <a:solidFill>
                  <a:srgbClr val="FF0000"/>
                </a:solidFill>
              </a:rPr>
              <a:t>pada permukaan sel</a:t>
            </a:r>
          </a:p>
          <a:p>
            <a:pPr algn="ctr" eaLnBrk="1" hangingPunct="1">
              <a:lnSpc>
                <a:spcPct val="90000"/>
              </a:lnSpc>
              <a:buFontTx/>
              <a:buNone/>
            </a:pPr>
            <a:endParaRPr lang="en-US" altLang="id-ID">
              <a:solidFill>
                <a:srgbClr val="FF0000"/>
              </a:solidFill>
            </a:endParaRPr>
          </a:p>
          <a:p>
            <a:pPr algn="ctr" eaLnBrk="1" hangingPunct="1">
              <a:lnSpc>
                <a:spcPct val="90000"/>
              </a:lnSpc>
              <a:buFontTx/>
              <a:buNone/>
            </a:pPr>
            <a:r>
              <a:rPr lang="en-US" altLang="id-ID">
                <a:solidFill>
                  <a:srgbClr val="FF0000"/>
                </a:solidFill>
              </a:rPr>
              <a:t> dapat dibedakan antara </a:t>
            </a:r>
          </a:p>
          <a:p>
            <a:pPr algn="ctr" eaLnBrk="1" hangingPunct="1">
              <a:lnSpc>
                <a:spcPct val="90000"/>
              </a:lnSpc>
              <a:buFontTx/>
              <a:buNone/>
            </a:pPr>
            <a:r>
              <a:rPr lang="en-US" altLang="id-ID">
                <a:solidFill>
                  <a:srgbClr val="FF0000"/>
                </a:solidFill>
              </a:rPr>
              <a:t>sel diri sendiri dan bukan diri sendiri </a:t>
            </a:r>
          </a:p>
          <a:p>
            <a:pPr algn="ctr" eaLnBrk="1" hangingPunct="1">
              <a:lnSpc>
                <a:spcPct val="90000"/>
              </a:lnSpc>
              <a:buFontTx/>
              <a:buNone/>
            </a:pPr>
            <a:r>
              <a:rPr lang="en-US" altLang="id-ID">
                <a:solidFill>
                  <a:srgbClr val="FF0000"/>
                </a:solidFill>
              </a:rPr>
              <a:t>(sel asing)</a:t>
            </a:r>
          </a:p>
        </p:txBody>
      </p:sp>
    </p:spTree>
    <p:extLst>
      <p:ext uri="{BB962C8B-B14F-4D97-AF65-F5344CB8AC3E}">
        <p14:creationId xmlns:p14="http://schemas.microsoft.com/office/powerpoint/2010/main" val="350323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id-ID" b="1" smtClean="0">
                <a:solidFill>
                  <a:srgbClr val="0070C0"/>
                </a:solidFill>
              </a:rPr>
              <a:t>2. Komunikasi antar sel</a:t>
            </a:r>
          </a:p>
        </p:txBody>
      </p:sp>
      <p:sp>
        <p:nvSpPr>
          <p:cNvPr id="10243" name="Rectangle 3"/>
          <p:cNvSpPr>
            <a:spLocks noGrp="1" noChangeArrowheads="1"/>
          </p:cNvSpPr>
          <p:nvPr>
            <p:ph type="body" idx="1"/>
          </p:nvPr>
        </p:nvSpPr>
        <p:spPr>
          <a:xfrm>
            <a:off x="1981200" y="1447800"/>
            <a:ext cx="8229600" cy="4572000"/>
          </a:xfrm>
        </p:spPr>
        <p:txBody>
          <a:bodyPr/>
          <a:lstStyle/>
          <a:p>
            <a:pPr eaLnBrk="1" hangingPunct="1">
              <a:lnSpc>
                <a:spcPct val="90000"/>
              </a:lnSpc>
              <a:buFontTx/>
              <a:buNone/>
            </a:pPr>
            <a:endParaRPr lang="en-US" altLang="id-ID">
              <a:solidFill>
                <a:srgbClr val="FF0000"/>
              </a:solidFill>
            </a:endParaRPr>
          </a:p>
          <a:p>
            <a:pPr algn="ctr" eaLnBrk="1" hangingPunct="1">
              <a:lnSpc>
                <a:spcPct val="90000"/>
              </a:lnSpc>
              <a:buFontTx/>
              <a:buNone/>
            </a:pPr>
            <a:r>
              <a:rPr lang="en-US" altLang="id-ID">
                <a:solidFill>
                  <a:srgbClr val="FF0000"/>
                </a:solidFill>
              </a:rPr>
              <a:t>	</a:t>
            </a:r>
            <a:r>
              <a:rPr lang="en-US" altLang="id-ID" b="1">
                <a:solidFill>
                  <a:srgbClr val="FF0000"/>
                </a:solidFill>
              </a:rPr>
              <a:t>Leukosit</a:t>
            </a:r>
            <a:r>
              <a:rPr lang="en-US" altLang="id-ID">
                <a:solidFill>
                  <a:srgbClr val="FF0000"/>
                </a:solidFill>
              </a:rPr>
              <a:t> yang sudah mengenali molekul asing (misalnya berupa bakteri maupun mikroorganisme lain) </a:t>
            </a:r>
          </a:p>
          <a:p>
            <a:pPr algn="ctr" eaLnBrk="1" hangingPunct="1">
              <a:lnSpc>
                <a:spcPct val="90000"/>
              </a:lnSpc>
              <a:buFontTx/>
              <a:buNone/>
            </a:pPr>
            <a:r>
              <a:rPr lang="en-US" altLang="id-ID">
                <a:solidFill>
                  <a:srgbClr val="FF0000"/>
                </a:solidFill>
              </a:rPr>
              <a:t>selanjutnya menginformasikan kepada sel-sel pertahanan tubuh lain bahwa antigen telah datang </a:t>
            </a:r>
          </a:p>
          <a:p>
            <a:pPr algn="ctr" eaLnBrk="1" hangingPunct="1">
              <a:lnSpc>
                <a:spcPct val="90000"/>
              </a:lnSpc>
              <a:buFontTx/>
              <a:buNone/>
            </a:pPr>
            <a:r>
              <a:rPr lang="en-US" altLang="id-ID">
                <a:solidFill>
                  <a:srgbClr val="FF0000"/>
                </a:solidFill>
              </a:rPr>
              <a:t>Komunikasi antar sel tersebut diperantarai oleh </a:t>
            </a:r>
            <a:r>
              <a:rPr lang="en-US" altLang="id-ID" b="1">
                <a:solidFill>
                  <a:srgbClr val="FF0000"/>
                </a:solidFill>
              </a:rPr>
              <a:t>sitokin</a:t>
            </a:r>
            <a:r>
              <a:rPr lang="en-US" altLang="id-ID">
                <a:solidFill>
                  <a:srgbClr val="FF0000"/>
                </a:solidFill>
              </a:rPr>
              <a:t> (suatu protein yang disekresi oleh sel bernukleus)</a:t>
            </a:r>
            <a:endParaRPr lang="en-US" altLang="id-ID" b="1">
              <a:solidFill>
                <a:srgbClr val="FF0000"/>
              </a:solidFill>
            </a:endParaRPr>
          </a:p>
          <a:p>
            <a:pPr eaLnBrk="1" hangingPunct="1">
              <a:lnSpc>
                <a:spcPct val="90000"/>
              </a:lnSpc>
            </a:pPr>
            <a:endParaRPr lang="en-US" altLang="id-ID">
              <a:solidFill>
                <a:srgbClr val="FF0000"/>
              </a:solidFill>
            </a:endParaRPr>
          </a:p>
        </p:txBody>
      </p:sp>
    </p:spTree>
    <p:extLst>
      <p:ext uri="{BB962C8B-B14F-4D97-AF65-F5344CB8AC3E}">
        <p14:creationId xmlns:p14="http://schemas.microsoft.com/office/powerpoint/2010/main" val="39242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Widescreen</PresentationFormat>
  <Paragraphs>289</Paragraphs>
  <Slides>42</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Black</vt:lpstr>
      <vt:lpstr>Calibri</vt:lpstr>
      <vt:lpstr>Calibri Light</vt:lpstr>
      <vt:lpstr>Ebrima</vt:lpstr>
      <vt:lpstr>Times New Roman</vt:lpstr>
      <vt:lpstr>Wingdings</vt:lpstr>
      <vt:lpstr>Office Theme</vt:lpstr>
      <vt:lpstr>Sistem Imun</vt:lpstr>
      <vt:lpstr>PowerPoint Presentation</vt:lpstr>
      <vt:lpstr>SISTEM PERTAHANAN TUBUH MANUSIA</vt:lpstr>
      <vt:lpstr>PowerPoint Presentation</vt:lpstr>
      <vt:lpstr>PowerPoint Presentation</vt:lpstr>
      <vt:lpstr>PowerPoint Presentation</vt:lpstr>
      <vt:lpstr>Tahapan aktivitas  sel PertahananTubuh dlm menghadapi  zat asing</vt:lpstr>
      <vt:lpstr>1. Pengenalan antigen  </vt:lpstr>
      <vt:lpstr>2. Komunikasi antar sel</vt:lpstr>
      <vt:lpstr>3. Mengalahkan penyerang. </vt:lpstr>
      <vt:lpstr>PowerPoint Presentation</vt:lpstr>
      <vt:lpstr>Respons nonspesifik</vt:lpstr>
      <vt:lpstr>Pertahanan lapis pertama </vt:lpstr>
      <vt:lpstr>Pertahanan lapis kedua</vt:lpstr>
      <vt:lpstr>PowerPoint Presentation</vt:lpstr>
      <vt:lpstr>Respons spesifik</vt:lpstr>
      <vt:lpstr>PowerPoint Presentation</vt:lpstr>
      <vt:lpstr>Primary .vs. Secondary Immune Response</vt:lpstr>
      <vt:lpstr>PowerPoint Presentation</vt:lpstr>
      <vt:lpstr>Cara sel B dan sel T mengenali materi asing</vt:lpstr>
      <vt:lpstr>Sel B </vt:lpstr>
      <vt:lpstr>How an antibody operates/works?</vt:lpstr>
      <vt:lpstr>PowerPoint Presentation</vt:lpstr>
      <vt:lpstr>PowerPoint Presentation</vt:lpstr>
      <vt:lpstr>Antibodi Monoklonal</vt:lpstr>
      <vt:lpstr>Different Immunoglobulins</vt:lpstr>
      <vt:lpstr>PowerPoint Presentation</vt:lpstr>
      <vt:lpstr>PowerPoint Presentation</vt:lpstr>
      <vt:lpstr>Struktur &amp; cara kerja antibodi</vt:lpstr>
      <vt:lpstr>Antibodies</vt:lpstr>
      <vt:lpstr>How an antibody operates/works?</vt:lpstr>
      <vt:lpstr>Sel T</vt:lpstr>
      <vt:lpstr>PowerPoint Presentation</vt:lpstr>
      <vt:lpstr>Sebaran sel B dan sel T di dlm tubuh</vt:lpstr>
      <vt:lpstr>PowerPoint Presentation</vt:lpstr>
      <vt:lpstr>PowerPoint Presentation</vt:lpstr>
      <vt:lpstr>PowerPoint Presentation</vt:lpstr>
      <vt:lpstr>Tugas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Imun</dc:title>
  <dc:creator>Faik</dc:creator>
  <cp:lastModifiedBy>Faik</cp:lastModifiedBy>
  <cp:revision>1</cp:revision>
  <dcterms:created xsi:type="dcterms:W3CDTF">2019-10-17T10:37:32Z</dcterms:created>
  <dcterms:modified xsi:type="dcterms:W3CDTF">2019-10-17T10:37:51Z</dcterms:modified>
</cp:coreProperties>
</file>