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33"/>
  </p:notes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316" r:id="rId10"/>
    <p:sldId id="289" r:id="rId11"/>
    <p:sldId id="317" r:id="rId12"/>
    <p:sldId id="318" r:id="rId13"/>
    <p:sldId id="319" r:id="rId14"/>
    <p:sldId id="320" r:id="rId15"/>
    <p:sldId id="321" r:id="rId16"/>
    <p:sldId id="336" r:id="rId17"/>
    <p:sldId id="322" r:id="rId18"/>
    <p:sldId id="323" r:id="rId19"/>
    <p:sldId id="338" r:id="rId20"/>
    <p:sldId id="324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259" r:id="rId31"/>
    <p:sldId id="290" r:id="rId32"/>
  </p:sldIdLst>
  <p:sldSz cx="9144000" cy="5143500" type="screen16x9"/>
  <p:notesSz cx="6858000" cy="9144000"/>
  <p:embeddedFontLst>
    <p:embeddedFont>
      <p:font typeface="Montserrat" charset="0"/>
      <p:regular r:id="rId34"/>
      <p:bold r:id="rId35"/>
    </p:embeddedFont>
    <p:embeddedFont>
      <p:font typeface="Droid Serif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D27B37EB-7422-48A2-B26E-D01DB2B8C4DE}">
  <a:tblStyle styleId="{D27B37EB-7422-48A2-B26E-D01DB2B8C4D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40975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81052" y="956004"/>
            <a:ext cx="3621899" cy="296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771651"/>
            <a:ext cx="3770313" cy="27932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771651"/>
            <a:ext cx="3770312" cy="27932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438401" y="4686301"/>
            <a:ext cx="2130425" cy="35599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4686301"/>
            <a:ext cx="2897188" cy="35599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Pertemuan 7.1 Pidato &amp; Ceramah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9" y="4681537"/>
            <a:ext cx="587375" cy="3667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E8C1D-BA69-4BD3-8889-6D26D49C0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6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PIDATO</a:t>
            </a:r>
            <a:endParaRPr lang="en" dirty="0"/>
          </a:p>
        </p:txBody>
      </p:sp>
      <p:sp>
        <p:nvSpPr>
          <p:cNvPr id="49" name="Shape 49"/>
          <p:cNvSpPr/>
          <p:nvPr/>
        </p:nvSpPr>
        <p:spPr>
          <a:xfrm>
            <a:off x="4255104" y="512098"/>
            <a:ext cx="633839" cy="57650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>
                <a:solidFill>
                  <a:srgbClr val="CC3300"/>
                </a:solidFill>
              </a:rPr>
              <a:t>Organisasi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Pesan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650" y="950850"/>
            <a:ext cx="7770150" cy="3241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–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err="1" smtClean="0">
                <a:sym typeface="Wingdings" pitchFamily="2" charset="2"/>
              </a:rPr>
              <a:t>penjelasan</a:t>
            </a:r>
            <a:endParaRPr lang="en-US" dirty="0" smtClean="0">
              <a:sym typeface="Wingdings" pitchFamily="2" charset="2"/>
            </a:endParaRPr>
          </a:p>
          <a:p>
            <a:pPr marL="341313" indent="-341313"/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induktif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Rincian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kesimpulan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endParaRPr lang="en-US" dirty="0" smtClean="0">
              <a:sym typeface="Wingdings" pitchFamily="2" charset="2"/>
            </a:endParaRPr>
          </a:p>
          <a:p>
            <a:pPr marL="341313" indent="-341313"/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kronologis</a:t>
            </a:r>
            <a:endParaRPr lang="en-US" dirty="0" smtClean="0">
              <a:sym typeface="Wingdings" pitchFamily="2" charset="2"/>
            </a:endParaRPr>
          </a:p>
          <a:p>
            <a:pPr marL="341313" indent="-341313"/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logis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sebab-akibat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akibat-sebab</a:t>
            </a:r>
            <a:endParaRPr lang="en-US" dirty="0" smtClean="0">
              <a:sym typeface="Wingdings" pitchFamily="2" charset="2"/>
            </a:endParaRPr>
          </a:p>
          <a:p>
            <a:pPr marL="341313" indent="-341313"/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spasial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341313" indent="-341313"/>
            <a:r>
              <a:rPr lang="en-US" dirty="0" err="1" smtClean="0">
                <a:sym typeface="Wingdings" pitchFamily="2" charset="2"/>
              </a:rPr>
              <a:t>Urutan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topikal</a:t>
            </a:r>
            <a:r>
              <a:rPr lang="en-US" dirty="0" smtClean="0">
                <a:sym typeface="Wingdings" pitchFamily="2" charset="2"/>
              </a:rPr>
              <a:t> - </a:t>
            </a:r>
            <a:r>
              <a:rPr lang="en-US" dirty="0" err="1" smtClean="0">
                <a:sym typeface="Wingdings" pitchFamily="2" charset="2"/>
              </a:rPr>
              <a:t>topik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dirty="0">
                <a:solidFill>
                  <a:srgbClr val="CC3300"/>
                </a:solidFill>
              </a:rPr>
              <a:t>Seni Berpidato</a:t>
            </a:r>
            <a:br>
              <a:rPr lang="id-ID" sz="2400" dirty="0">
                <a:solidFill>
                  <a:srgbClr val="CC3300"/>
                </a:solidFill>
              </a:rPr>
            </a:br>
            <a:endParaRPr lang="id-ID" sz="2400" dirty="0">
              <a:solidFill>
                <a:srgbClr val="CC3300"/>
              </a:solidFill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6875" indent="-396875" eaLnBrk="1" hangingPunct="1">
              <a:lnSpc>
                <a:spcPct val="80000"/>
              </a:lnSpc>
            </a:pPr>
            <a:r>
              <a:rPr lang="id-ID" sz="2600" dirty="0" smtClean="0"/>
              <a:t>Pidato: salah satu bentuk komunikasi-bahasa tatap muka.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600" dirty="0" smtClean="0"/>
          </a:p>
          <a:p>
            <a:pPr marL="396875" indent="-396875" eaLnBrk="1" hangingPunct="1">
              <a:lnSpc>
                <a:spcPct val="80000"/>
              </a:lnSpc>
            </a:pPr>
            <a:r>
              <a:rPr lang="id-ID" sz="2600" dirty="0" smtClean="0"/>
              <a:t>Berpidato: berbicara di muka publik (umum) dg tujuan untuk memberikan tambahan pengetahuan atau mengajak pendengar berpikir/ bertindak.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600" dirty="0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6119CDEF-BB70-4CCC-85F3-5A423B2BD0B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600" dirty="0" smtClean="0">
                <a:solidFill>
                  <a:srgbClr val="CC3300"/>
                </a:solidFill>
              </a:rPr>
              <a:t>Kemampuan </a:t>
            </a:r>
            <a:r>
              <a:rPr lang="id-ID" sz="1600" dirty="0" smtClean="0">
                <a:solidFill>
                  <a:srgbClr val="CC3300"/>
                </a:solidFill>
              </a:rPr>
              <a:t>yg dituntut</a:t>
            </a:r>
            <a:r>
              <a:rPr lang="id-ID" sz="1600" dirty="0" smtClean="0">
                <a:solidFill>
                  <a:srgbClr val="CC3300"/>
                </a:solidFill>
              </a:rPr>
              <a:t>:</a:t>
            </a:r>
            <a:endParaRPr lang="en-US" sz="16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1963" indent="-461963">
              <a:lnSpc>
                <a:spcPct val="80000"/>
              </a:lnSpc>
            </a:pPr>
            <a:r>
              <a:rPr lang="id-ID" dirty="0" smtClean="0"/>
              <a:t>Menguasai </a:t>
            </a:r>
            <a:r>
              <a:rPr lang="id-ID" dirty="0" smtClean="0"/>
              <a:t>pokok pembicaraan (</a:t>
            </a:r>
            <a:r>
              <a:rPr lang="id-ID" dirty="0" smtClean="0"/>
              <a:t>dpt</a:t>
            </a:r>
            <a:r>
              <a:rPr lang="en-US" dirty="0" smtClean="0"/>
              <a:t> </a:t>
            </a:r>
            <a:r>
              <a:rPr lang="id-ID" dirty="0" smtClean="0"/>
              <a:t>dipercaya </a:t>
            </a:r>
            <a:r>
              <a:rPr lang="id-ID" dirty="0" smtClean="0"/>
              <a:t>&amp; diandalkan)</a:t>
            </a:r>
          </a:p>
          <a:p>
            <a:pPr marL="461963" indent="-461963">
              <a:lnSpc>
                <a:spcPct val="80000"/>
              </a:lnSpc>
            </a:pPr>
            <a:r>
              <a:rPr lang="id-ID" dirty="0" smtClean="0"/>
              <a:t>Memahami </a:t>
            </a:r>
            <a:r>
              <a:rPr lang="id-ID" dirty="0" smtClean="0"/>
              <a:t>kebutuhan, hasrat, kebiasaan &amp; cara berpikir para pendengar</a:t>
            </a:r>
          </a:p>
          <a:p>
            <a:pPr marL="461963" indent="-461963">
              <a:lnSpc>
                <a:spcPct val="80000"/>
              </a:lnSpc>
            </a:pPr>
            <a:r>
              <a:rPr lang="id-ID" dirty="0" smtClean="0"/>
              <a:t>Menguasai </a:t>
            </a:r>
            <a:r>
              <a:rPr lang="id-ID" dirty="0" smtClean="0"/>
              <a:t>cara berpidato yg sungguh2 membawa efek pd pendengar </a:t>
            </a:r>
            <a:r>
              <a:rPr lang="id-ID" dirty="0" smtClean="0">
                <a:sym typeface="Wingdings" pitchFamily="2" charset="2"/>
              </a:rPr>
              <a:t> mdh ditangkap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>
                <a:solidFill>
                  <a:schemeClr val="tx2">
                    <a:satMod val="130000"/>
                  </a:schemeClr>
                </a:solidFill>
              </a:rPr>
              <a:t>Pidato yang Baik &amp; Menarik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id-ID" dirty="0" smtClean="0"/>
              <a:t>Bagian pengantar </a:t>
            </a:r>
            <a:r>
              <a:rPr lang="id-ID" dirty="0" smtClean="0">
                <a:sym typeface="Wingdings" pitchFamily="2" charset="2"/>
              </a:rPr>
              <a:t> mengantarkan latar belakang masalah utk mendapatkan perhatian &amp; minat dari pendengar terhadap ide utama pidato.</a:t>
            </a:r>
            <a:endParaRPr lang="id-ID" dirty="0" smtClean="0"/>
          </a:p>
          <a:p>
            <a:pPr marL="609600" indent="-609600" eaLnBrk="1" hangingPunct="1">
              <a:buFontTx/>
              <a:buAutoNum type="alphaLcPeriod"/>
            </a:pPr>
            <a:r>
              <a:rPr lang="id-ID" dirty="0" smtClean="0"/>
              <a:t>Bagian isi </a:t>
            </a:r>
            <a:r>
              <a:rPr lang="id-ID" dirty="0" smtClean="0">
                <a:sym typeface="Wingdings" pitchFamily="2" charset="2"/>
              </a:rPr>
              <a:t> menyampaikan ide utama dg tegas &amp; jelas : dg fakta, informasi, contoh2, perbandingan &amp; pertentangan, pendapat2</a:t>
            </a:r>
            <a:endParaRPr lang="id-ID" dirty="0" smtClean="0"/>
          </a:p>
          <a:p>
            <a:pPr marL="609600" indent="-609600" eaLnBrk="1" hangingPunct="1">
              <a:buFontTx/>
              <a:buAutoNum type="alphaLcPeriod"/>
            </a:pPr>
            <a:r>
              <a:rPr lang="id-ID" dirty="0" smtClean="0"/>
              <a:t>Bagian penutup </a:t>
            </a:r>
            <a:r>
              <a:rPr lang="id-ID" dirty="0" smtClean="0">
                <a:sym typeface="Wingdings" pitchFamily="2" charset="2"/>
              </a:rPr>
              <a:t> menegaskan kembali ide utama &amp; ajakan untuk berpikir/ berbuat.</a:t>
            </a:r>
            <a:endParaRPr lang="id-ID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C6A660C5-2DC6-4086-889F-0A83AAD5C9D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>
                <a:solidFill>
                  <a:srgbClr val="CC3300"/>
                </a:solidFill>
              </a:rPr>
              <a:t>Pidato Debat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1. Pidato konstruktif: pidato yang membangun/ berguna (constructive speech) </a:t>
            </a:r>
            <a:r>
              <a:rPr lang="id-ID" dirty="0" smtClean="0">
                <a:sym typeface="Wingdings" pitchFamily="2" charset="2"/>
              </a:rPr>
              <a:t> dari argumen2 &amp; fakta2 yg diadaptasi degnag kebutuhan pendengar</a:t>
            </a:r>
            <a:endParaRPr lang="id-ID" dirty="0" smtClean="0"/>
          </a:p>
          <a:p>
            <a:pPr marL="341313" indent="-3413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/>
              <a:t>2. Pidato sanggahan, pidato tangkisan, sangkalan (rebutal speech) </a:t>
            </a:r>
            <a:r>
              <a:rPr lang="id-ID" dirty="0" smtClean="0">
                <a:sym typeface="Wingdings" pitchFamily="2" charset="2"/>
              </a:rPr>
              <a:t> tdk ada argumen2 konstruktif yang baru, tetapi ada fakta tambahan demi memperkuat yg telah dikemukakan.</a:t>
            </a:r>
            <a:endParaRPr lang="id-ID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27F5057C-1C17-48DE-9179-2E04CD408CA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1800" dirty="0">
                <a:solidFill>
                  <a:srgbClr val="CC3300"/>
                </a:solidFill>
              </a:rPr>
              <a:t>Cara Menarik Perhatian Pendengar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2400" smtClean="0"/>
              <a:t>Memulai dengan fakta menghentak (angka statistik)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400" smtClean="0"/>
              <a:t>Melontarkan sebuah atau serangkaian pertanyaan.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400" smtClean="0"/>
              <a:t>Memulai dengan kutipan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400" smtClean="0"/>
              <a:t>Memulai dengan kisah2 yg lucu (humor segar)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7350F04B-B34D-4354-A4C1-3AAF5D80DA2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1800" dirty="0">
                <a:solidFill>
                  <a:srgbClr val="CC3300"/>
                </a:solidFill>
              </a:rPr>
              <a:t>Cara Menarik Perhatian Pendengar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7350F04B-B34D-4354-A4C1-3AAF5D80DA2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1" y="955675"/>
            <a:ext cx="8458200" cy="29654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id-ID" dirty="0" smtClean="0"/>
              <a:t>Mengatasi gugup: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d-ID" dirty="0" smtClean="0"/>
              <a:t>Berlatih secara rutin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d-ID" dirty="0" smtClean="0"/>
              <a:t>Berani diri utk sering tampil di depan umum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d-ID" dirty="0" smtClean="0"/>
              <a:t>Menyiapkan catatan kecil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id-ID" dirty="0" smtClean="0"/>
              <a:t>Percaya 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dirty="0" smtClean="0">
                <a:solidFill>
                  <a:srgbClr val="CC3300"/>
                </a:solidFill>
              </a:rPr>
              <a:t>Fungsi Pidato</a:t>
            </a:r>
            <a:br>
              <a:rPr lang="id-ID" sz="2800" dirty="0" smtClean="0">
                <a:solidFill>
                  <a:srgbClr val="CC3300"/>
                </a:solidFill>
              </a:rPr>
            </a:br>
            <a:endParaRPr lang="id-ID" sz="2800" dirty="0">
              <a:solidFill>
                <a:srgbClr val="CC3300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Menyampaikan informasi kepd pendengarnya.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Mendidik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Mempengaruhi pendengar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Menghibur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Propaganda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id-ID" sz="3200" dirty="0" smtClean="0"/>
              <a:t>Penyambung lidah orang lain.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66E2A3D4-AA23-4091-BDA3-8B8089231A7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>
                <a:solidFill>
                  <a:srgbClr val="CC3300"/>
                </a:solidFill>
              </a:rPr>
              <a:t>Yang Harus Diperhatikan &amp; Dipersiapkan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76350"/>
            <a:ext cx="7310699" cy="3241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b="1" dirty="0" smtClean="0"/>
              <a:t>Berbusana</a:t>
            </a:r>
            <a:r>
              <a:rPr lang="id-ID" dirty="0" smtClean="0"/>
              <a:t> dengan sopan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/>
              <a:t>Pergunakan bahasa yg mudah dimengerti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/>
              <a:t>Penampilan (performance)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dirty="0" smtClean="0"/>
              <a:t>Materi pidato harus baik</a:t>
            </a:r>
          </a:p>
          <a:p>
            <a:pPr marL="609600" indent="-609600" eaLnBrk="1" hangingPunct="1">
              <a:buFontTx/>
              <a:buAutoNum type="arabicPeriod"/>
            </a:pPr>
            <a:endParaRPr lang="id-ID" dirty="0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FD5600BF-0286-48AE-8A77-DF126509C61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dirty="0">
                <a:solidFill>
                  <a:srgbClr val="CC3300"/>
                </a:solidFill>
              </a:rPr>
              <a:t>Yang Harus Diperhatikan &amp; Dipersiapkan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905000" y="1733550"/>
            <a:ext cx="5562600" cy="24003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id-ID" sz="3200" dirty="0" smtClean="0"/>
              <a:t>Perlu Dipersiapkan: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id-ID" sz="3200" dirty="0" smtClean="0"/>
              <a:t>Kesehatan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id-ID" sz="3200" dirty="0" smtClean="0"/>
              <a:t>Kesiapan ilmu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743200" y="91565"/>
            <a:ext cx="3581400" cy="733799"/>
          </a:xfrm>
          <a:prstGeom prst="rect">
            <a:avLst/>
          </a:prstGeom>
          <a:solidFill>
            <a:schemeClr val="bg1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CC3300"/>
                </a:solidFill>
              </a:rPr>
              <a:t>TUJUAN UMUM PIDATO</a:t>
            </a:r>
            <a:endParaRPr lang="en" sz="2000" dirty="0">
              <a:solidFill>
                <a:srgbClr val="CC3300"/>
              </a:solidFill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685800" y="819150"/>
            <a:ext cx="7704600" cy="25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1313" lvl="0" indent="-341313" rtl="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Mempengaruhi</a:t>
            </a: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 (persuasif)</a:t>
            </a:r>
          </a:p>
          <a:p>
            <a:pPr marL="341313" lvl="0" indent="-341313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Memberi informasi</a:t>
            </a:r>
          </a:p>
          <a:p>
            <a:pPr marL="341313" lvl="0" indent="-341313" rtl="0">
              <a:spcBef>
                <a:spcPts val="600"/>
              </a:spcBef>
              <a:buFont typeface="Arial" pitchFamily="34" charset="0"/>
              <a:buChar char="•"/>
            </a:pPr>
            <a:r>
              <a:rPr lang="en" sz="2800" dirty="0" smtClean="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rPr>
              <a:t>Menghibur</a:t>
            </a:r>
          </a:p>
          <a:p>
            <a:pPr marL="341313" lvl="0" indent="-341313" rtl="0">
              <a:spcBef>
                <a:spcPts val="600"/>
              </a:spcBef>
              <a:buFont typeface="Arial" pitchFamily="34" charset="0"/>
              <a:buChar char="•"/>
            </a:pPr>
            <a:endParaRPr lang="en" sz="2800" b="1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1600" dirty="0">
                <a:solidFill>
                  <a:srgbClr val="CC3300"/>
                </a:solidFill>
              </a:rPr>
              <a:t>Pendekatan Isi Pidato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mtClean="0"/>
              <a:t>Pendekatan Intelektual </a:t>
            </a:r>
            <a:r>
              <a:rPr lang="id-ID" smtClean="0">
                <a:sym typeface="Wingdings" pitchFamily="2" charset="2"/>
              </a:rPr>
              <a:t> jika pendengarnya berpendidikan cukup</a:t>
            </a:r>
            <a:endParaRPr lang="id-ID" smtClean="0"/>
          </a:p>
          <a:p>
            <a:pPr marL="609600" indent="-609600" eaLnBrk="1" hangingPunct="1">
              <a:buFontTx/>
              <a:buAutoNum type="arabicPeriod"/>
            </a:pPr>
            <a:r>
              <a:rPr lang="id-ID" smtClean="0"/>
              <a:t>Pendekatan Moral </a:t>
            </a:r>
            <a:r>
              <a:rPr lang="id-ID" smtClean="0">
                <a:sym typeface="Wingdings" pitchFamily="2" charset="2"/>
              </a:rPr>
              <a:t> org2 yg aktif di bidang moral: lingkungan keagamaan &amp; kemanusiaan</a:t>
            </a:r>
            <a:endParaRPr lang="id-ID" smtClean="0"/>
          </a:p>
          <a:p>
            <a:pPr marL="609600" indent="-609600" eaLnBrk="1" hangingPunct="1">
              <a:buFontTx/>
              <a:buAutoNum type="arabicPeriod"/>
            </a:pPr>
            <a:r>
              <a:rPr lang="id-ID" smtClean="0"/>
              <a:t>Pendekatan Emosional </a:t>
            </a:r>
            <a:r>
              <a:rPr lang="id-ID" smtClean="0">
                <a:sym typeface="Wingdings" pitchFamily="2" charset="2"/>
              </a:rPr>
              <a:t> jika pendengar memiliki pendidikan yang tidak tinggi</a:t>
            </a:r>
            <a:endParaRPr lang="id-ID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000" dirty="0" smtClean="0">
                <a:solidFill>
                  <a:srgbClr val="CC3300"/>
                </a:solidFill>
              </a:rPr>
              <a:t>Mempersiapkan </a:t>
            </a:r>
            <a:r>
              <a:rPr lang="id-ID" sz="2000" dirty="0" smtClean="0">
                <a:solidFill>
                  <a:srgbClr val="CC3300"/>
                </a:solidFill>
              </a:rPr>
              <a:t>Naskah Pidato</a:t>
            </a:r>
            <a:br>
              <a:rPr lang="id-ID" sz="2000" dirty="0" smtClean="0">
                <a:solidFill>
                  <a:srgbClr val="CC3300"/>
                </a:solidFill>
              </a:rPr>
            </a:br>
            <a:endParaRPr lang="id-ID" sz="2000" dirty="0" smtClean="0">
              <a:solidFill>
                <a:srgbClr val="CC3300"/>
              </a:solidFill>
            </a:endParaRP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6650" y="950850"/>
            <a:ext cx="7310699" cy="36783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Ada </a:t>
            </a:r>
            <a:r>
              <a:rPr lang="id-ID" sz="2200" dirty="0" smtClean="0">
                <a:solidFill>
                  <a:schemeClr val="tx1"/>
                </a:solidFill>
              </a:rPr>
              <a:t>4 cara utk berpidato di depan audien: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Membaca naskah, menghafal, </a:t>
            </a:r>
            <a:r>
              <a:rPr lang="id-ID" sz="2200" dirty="0" smtClean="0">
                <a:solidFill>
                  <a:schemeClr val="tx1"/>
                </a:solidFill>
              </a:rPr>
              <a:t>spon</a:t>
            </a:r>
            <a:r>
              <a:rPr lang="en-US" sz="2200" dirty="0" smtClean="0">
                <a:solidFill>
                  <a:schemeClr val="tx1"/>
                </a:solidFill>
              </a:rPr>
              <a:t>t</a:t>
            </a:r>
            <a:r>
              <a:rPr lang="id-ID" sz="2200" dirty="0" smtClean="0">
                <a:solidFill>
                  <a:schemeClr val="tx1"/>
                </a:solidFill>
              </a:rPr>
              <a:t>anitas</a:t>
            </a:r>
            <a:r>
              <a:rPr lang="id-ID" sz="2200" dirty="0" smtClean="0">
                <a:solidFill>
                  <a:schemeClr val="tx1"/>
                </a:solidFill>
              </a:rPr>
              <a:t>, dan menguraikan kerangka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Contoh perencanaan kerangka pidato: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200" dirty="0" smtClean="0">
                <a:solidFill>
                  <a:schemeClr val="tx1"/>
                </a:solidFill>
              </a:rPr>
              <a:t>Pembukaan (10%) </a:t>
            </a:r>
            <a:r>
              <a:rPr lang="id-ID" sz="2200" dirty="0" smtClean="0">
                <a:solidFill>
                  <a:schemeClr val="tx1"/>
                </a:solidFill>
                <a:sym typeface="Wingdings" pitchFamily="2" charset="2"/>
              </a:rPr>
              <a:t> pernyataan pembuka (menarik perhatian audiens), tesis (penguraian masalah kita)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200" dirty="0" smtClean="0">
                <a:solidFill>
                  <a:schemeClr val="tx1"/>
                </a:solidFill>
              </a:rPr>
              <a:t>Batang tubuh (isi) </a:t>
            </a:r>
            <a:r>
              <a:rPr lang="id-ID" sz="2200" dirty="0" smtClean="0">
                <a:solidFill>
                  <a:schemeClr val="tx1"/>
                </a:solidFill>
                <a:sym typeface="Wingdings" pitchFamily="2" charset="2"/>
              </a:rPr>
              <a:t> 80 % (poin utama yg pertama dg subpoin 1,2,3 – poin utama kedua dg subpoin 1,2,3 – poin utama ketiga 1,2,3)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200" dirty="0" smtClean="0">
                <a:solidFill>
                  <a:schemeClr val="tx1"/>
                </a:solidFill>
              </a:rPr>
              <a:t>Kesimpulan (10 %) </a:t>
            </a:r>
            <a:r>
              <a:rPr lang="id-ID" sz="2200" dirty="0" smtClean="0">
                <a:solidFill>
                  <a:schemeClr val="tx1"/>
                </a:solidFill>
                <a:sym typeface="Wingdings" pitchFamily="2" charset="2"/>
              </a:rPr>
              <a:t> ringkasan, pernyataan/ uraian yg mengesankan atau ajakan utk bertindak.</a:t>
            </a:r>
            <a:endParaRPr lang="id-ID" sz="2200" dirty="0" smtClean="0">
              <a:solidFill>
                <a:schemeClr val="tx1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365436D5-C2BD-4A4D-94E0-0272C85674C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1800" dirty="0">
                <a:solidFill>
                  <a:srgbClr val="CC3300"/>
                </a:solidFill>
              </a:rPr>
              <a:t>5 Prinsip Pidato Sir Winston Churchill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50850"/>
            <a:ext cx="7848600" cy="3241800"/>
          </a:xfrm>
        </p:spPr>
        <p:txBody>
          <a:bodyPr/>
          <a:lstStyle/>
          <a:p>
            <a:pPr marL="285750" indent="-285750" eaLnBrk="1" hangingPunct="1">
              <a:lnSpc>
                <a:spcPct val="80000"/>
              </a:lnSpc>
            </a:pPr>
            <a:r>
              <a:rPr lang="id-ID" sz="2200" dirty="0" smtClean="0">
                <a:solidFill>
                  <a:schemeClr val="tx1"/>
                </a:solidFill>
              </a:rPr>
              <a:t>Pembukaan yg kuat dan impresif</a:t>
            </a:r>
          </a:p>
          <a:p>
            <a:pPr marL="285750" indent="-285750" eaLnBrk="1" hangingPunct="1">
              <a:lnSpc>
                <a:spcPct val="80000"/>
              </a:lnSpc>
            </a:pPr>
            <a:r>
              <a:rPr lang="id-ID" sz="2200" dirty="0" smtClean="0">
                <a:solidFill>
                  <a:schemeClr val="tx1"/>
                </a:solidFill>
              </a:rPr>
              <a:t>Satu tema yang dominan</a:t>
            </a:r>
          </a:p>
          <a:p>
            <a:pPr marL="285750" indent="-285750" eaLnBrk="1" hangingPunct="1">
              <a:lnSpc>
                <a:spcPct val="80000"/>
              </a:lnSpc>
            </a:pPr>
            <a:r>
              <a:rPr lang="id-ID" sz="2200" dirty="0" smtClean="0">
                <a:solidFill>
                  <a:schemeClr val="tx1"/>
                </a:solidFill>
              </a:rPr>
              <a:t>Tata bhs yg ringkas &amp; jelas</a:t>
            </a:r>
          </a:p>
          <a:p>
            <a:pPr marL="285750" indent="-285750" eaLnBrk="1" hangingPunct="1">
              <a:lnSpc>
                <a:spcPct val="80000"/>
              </a:lnSpc>
            </a:pPr>
            <a:r>
              <a:rPr lang="id-ID" sz="2200" dirty="0" smtClean="0">
                <a:solidFill>
                  <a:schemeClr val="tx1"/>
                </a:solidFill>
              </a:rPr>
              <a:t>Penggunaan analogi dan ilustrasi</a:t>
            </a:r>
          </a:p>
          <a:p>
            <a:pPr marL="285750" indent="-285750" eaLnBrk="1" hangingPunct="1">
              <a:lnSpc>
                <a:spcPct val="80000"/>
              </a:lnSpc>
            </a:pPr>
            <a:r>
              <a:rPr lang="id-ID" sz="2200" dirty="0" smtClean="0">
                <a:solidFill>
                  <a:schemeClr val="tx1"/>
                </a:solidFill>
              </a:rPr>
              <a:t>Penutup yg dramatis &amp; mengesankan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Churchill </a:t>
            </a:r>
            <a:r>
              <a:rPr lang="id-ID" sz="2000" dirty="0" smtClean="0">
                <a:solidFill>
                  <a:schemeClr val="tx1"/>
                </a:solidFill>
              </a:rPr>
              <a:t>tdk pernah membuka pidatonya dg: “Selamat pagi, adalah sebuah kehormatan berada di sini atau adalah sesuatu yg menyenangkan”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Ia menyampaikan pidato dg sebuah simfoni, irama berpadu &amp; membentuk melodi. Menurutnya pidato sebuah percakapan &amp; terdapat garis2 &amp; titik2 utk mengeluarkan gagasan. Saat ia berpidato spt tengah menggerak2an kuas utk melukis &amp; memasukkan analogi atau ilustrasi utk membuat pidato menjadi menarik.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92767D8C-57F7-4B3D-8FD1-6A50EA8D0CD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1600" dirty="0">
                <a:solidFill>
                  <a:srgbClr val="CC3300"/>
                </a:solidFill>
              </a:rPr>
              <a:t>Panduan 3 Langkah ala </a:t>
            </a:r>
            <a:r>
              <a:rPr lang="en-US" sz="1600" dirty="0" smtClean="0">
                <a:solidFill>
                  <a:srgbClr val="CC3300"/>
                </a:solidFill>
              </a:rPr>
              <a:t/>
            </a:r>
            <a:br>
              <a:rPr lang="en-US" sz="1600" dirty="0" smtClean="0">
                <a:solidFill>
                  <a:srgbClr val="CC3300"/>
                </a:solidFill>
              </a:rPr>
            </a:br>
            <a:r>
              <a:rPr lang="id-ID" sz="1600" dirty="0" smtClean="0">
                <a:solidFill>
                  <a:srgbClr val="CC3300"/>
                </a:solidFill>
              </a:rPr>
              <a:t>John </a:t>
            </a:r>
            <a:r>
              <a:rPr lang="id-ID" sz="1600" dirty="0">
                <a:solidFill>
                  <a:srgbClr val="CC3300"/>
                </a:solidFill>
              </a:rPr>
              <a:t>F. Kennedy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650" y="950850"/>
            <a:ext cx="7310699" cy="36021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JFK memiliki cara unik dlm menyiapkan naskah pidatonya. Penulis naskah pidato langanannya Theodore Sorensen dlm karyanya berjudul “Kennedy” menyebutkan kalau JFK selalu memiliki kutipan atau kiasan yg bernilai historis.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sz="2000" dirty="0" smtClean="0">
                <a:solidFill>
                  <a:schemeClr val="tx1"/>
                </a:solidFill>
              </a:rPr>
              <a:t>Pidato yg ringkas, anak kalimat yg singkat &amp; kata yg pendek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sz="2000" dirty="0" smtClean="0">
                <a:solidFill>
                  <a:schemeClr val="tx1"/>
                </a:solidFill>
              </a:rPr>
              <a:t>Serangkaian poin atau susunan kata yg logis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sz="2000" dirty="0" smtClean="0">
                <a:solidFill>
                  <a:schemeClr val="tx1"/>
                </a:solidFill>
              </a:rPr>
              <a:t>Konstruksi pelbagai kalimat, frasa, dan paragraf sengaja dibuat dalam gaya tertentu utk menyerdehanakannya, memperjelas &amp; mempertegas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Pernyataan politik JFK adalah langsung, spesifik &amp; positif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0C6E50C7-3E2B-4EF9-A274-C406531C6417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600" dirty="0" smtClean="0">
                <a:solidFill>
                  <a:srgbClr val="CC3300"/>
                </a:solidFill>
              </a:rPr>
              <a:t>Cara Menyusun Poin Utama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6875" indent="-396875" eaLnBrk="1" hangingPunct="1">
              <a:lnSpc>
                <a:spcPct val="90000"/>
              </a:lnSpc>
            </a:pPr>
            <a:r>
              <a:rPr lang="id-ID" dirty="0" smtClean="0">
                <a:solidFill>
                  <a:schemeClr val="tx1"/>
                </a:solidFill>
              </a:rPr>
              <a:t>Metode kronologis </a:t>
            </a:r>
            <a:r>
              <a:rPr lang="id-ID" dirty="0" smtClean="0">
                <a:solidFill>
                  <a:schemeClr val="tx1"/>
                </a:solidFill>
                <a:sym typeface="Wingdings" pitchFamily="2" charset="2"/>
              </a:rPr>
              <a:t> m</a:t>
            </a:r>
            <a:r>
              <a:rPr lang="id-ID" dirty="0" smtClean="0">
                <a:solidFill>
                  <a:schemeClr val="tx1"/>
                </a:solidFill>
              </a:rPr>
              <a:t>emakai urutan </a:t>
            </a:r>
            <a:r>
              <a:rPr lang="id-ID" dirty="0" smtClean="0">
                <a:solidFill>
                  <a:schemeClr val="tx1"/>
                </a:solidFill>
              </a:rPr>
              <a:t>waktu: </a:t>
            </a:r>
            <a:r>
              <a:rPr lang="id-ID" dirty="0" smtClean="0">
                <a:solidFill>
                  <a:schemeClr val="tx1"/>
                </a:solidFill>
              </a:rPr>
              <a:t>masa lalu, kini dan masa depan</a:t>
            </a:r>
          </a:p>
          <a:p>
            <a:pPr marL="396875" indent="-396875" eaLnBrk="1" hangingPunct="1">
              <a:lnSpc>
                <a:spcPct val="90000"/>
              </a:lnSpc>
            </a:pPr>
            <a:r>
              <a:rPr lang="id-ID" dirty="0" smtClean="0">
                <a:solidFill>
                  <a:schemeClr val="tx1"/>
                </a:solidFill>
              </a:rPr>
              <a:t>Metode spasial </a:t>
            </a:r>
            <a:r>
              <a:rPr lang="id-ID" dirty="0" smtClean="0">
                <a:solidFill>
                  <a:schemeClr val="tx1"/>
                </a:solidFill>
                <a:sym typeface="Wingdings" pitchFamily="2" charset="2"/>
              </a:rPr>
              <a:t> memakai urutan ruang: lokal, nasional, regional, internasional</a:t>
            </a:r>
          </a:p>
          <a:p>
            <a:pPr marL="396875" indent="-396875" eaLnBrk="1" hangingPunct="1">
              <a:lnSpc>
                <a:spcPct val="90000"/>
              </a:lnSpc>
            </a:pPr>
            <a:r>
              <a:rPr lang="id-ID" dirty="0" smtClean="0">
                <a:solidFill>
                  <a:schemeClr val="tx1"/>
                </a:solidFill>
                <a:sym typeface="Wingdings" pitchFamily="2" charset="2"/>
              </a:rPr>
              <a:t>Metode kausalitas  memanfaatkan hub sebab-akibat : masalah dan solusi</a:t>
            </a:r>
          </a:p>
          <a:p>
            <a:pPr marL="396875" indent="-396875" eaLnBrk="1" hangingPunct="1">
              <a:lnSpc>
                <a:spcPct val="90000"/>
              </a:lnSpc>
            </a:pPr>
            <a:r>
              <a:rPr lang="id-ID" dirty="0" smtClean="0">
                <a:solidFill>
                  <a:schemeClr val="tx1"/>
                </a:solidFill>
                <a:sym typeface="Wingdings" pitchFamily="2" charset="2"/>
              </a:rPr>
              <a:t>Mengajukan pertanyaan  siapa, apa, kapan, di mana, dan mengapa</a:t>
            </a: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8D150F05-3D3E-4990-B628-05382A7FFF2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dirty="0" smtClean="0">
                <a:solidFill>
                  <a:srgbClr val="CC3300"/>
                </a:solidFill>
              </a:rPr>
              <a:t>Pembukaan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dirty="0" smtClean="0">
                <a:solidFill>
                  <a:srgbClr val="002060"/>
                </a:solidFill>
              </a:rPr>
              <a:t>Mempunyai 3 fungsi: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dirty="0" smtClean="0">
                <a:solidFill>
                  <a:srgbClr val="002060"/>
                </a:solidFill>
              </a:rPr>
              <a:t>Mencairkan suasana </a:t>
            </a:r>
            <a:r>
              <a:rPr lang="id-ID" dirty="0" smtClean="0">
                <a:solidFill>
                  <a:srgbClr val="002060"/>
                </a:solidFill>
                <a:sym typeface="Wingdings" pitchFamily="2" charset="2"/>
              </a:rPr>
              <a:t> mengiring audien bersahabat daningin mendengarkan</a:t>
            </a:r>
            <a:endParaRPr lang="id-ID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dirty="0" smtClean="0">
                <a:solidFill>
                  <a:srgbClr val="002060"/>
                </a:solidFill>
              </a:rPr>
              <a:t>Memikat publik </a:t>
            </a:r>
            <a:r>
              <a:rPr lang="id-ID" dirty="0" smtClean="0">
                <a:solidFill>
                  <a:srgbClr val="002060"/>
                </a:solidFill>
                <a:sym typeface="Wingdings" pitchFamily="2" charset="2"/>
              </a:rPr>
              <a:t> menarik minat (ketertarikan) dg subjek atau topik menarik &amp; menantang, termasuk gaya bicara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id-ID" dirty="0" smtClean="0">
                <a:solidFill>
                  <a:srgbClr val="002060"/>
                </a:solidFill>
                <a:sym typeface="Wingdings" pitchFamily="2" charset="2"/>
              </a:rPr>
              <a:t>Memberikan informasi</a:t>
            </a:r>
            <a:endParaRPr lang="id-ID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id-ID" dirty="0" smtClean="0">
              <a:solidFill>
                <a:srgbClr val="002060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CEC6E51F-DFAE-4153-B2A8-A2B656EFD29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800" dirty="0" smtClean="0">
                <a:solidFill>
                  <a:srgbClr val="CC3300"/>
                </a:solidFill>
              </a:rPr>
              <a:t>10 Cara Pembukaan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650" y="950850"/>
            <a:ext cx="7770150" cy="3241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Merujuk kpd pendengar: melontarkan pujian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Merujuk kpd acara yg berlangsung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Merujuk kepada audien dg topik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Kpd sesuatu yg tdk asing lagi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Mengutip fakta atau opini yg mengejutkan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Dapat menyelipkan pertanyaan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Memulai pidato dg kutipan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Mengutip kalimat dr tokoh besar, peribahasa, semboyan, buku, dan kitab suci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Memakai kisah pribadi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Melontarkan guyonan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id-ID" sz="2000" dirty="0" smtClean="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EB4BD26D-2FB7-4ABA-9195-6EC51E93C4F9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600" dirty="0" smtClean="0">
                <a:solidFill>
                  <a:srgbClr val="CC3300"/>
                </a:solidFill>
              </a:rPr>
              <a:t>Strategi Menyiapkan Isi Pidato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Isi pidato umumnya terdiri dari 3 sd 5 hal pokok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Kaitkan kata penutup dr pembukaan dg kata2 awal isi pidato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Jelaskan satu per satu seara ringkas definisi 3 sampai 5 pokok tersebut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Sampaikan pidato dg jeda </a:t>
            </a:r>
            <a:r>
              <a:rPr lang="id-ID" sz="2400" dirty="0" smtClean="0">
                <a:solidFill>
                  <a:schemeClr val="tx1"/>
                </a:solidFill>
                <a:sym typeface="Wingdings" pitchFamily="2" charset="2"/>
              </a:rPr>
              <a:t> utk meningkatkan konsentrasi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sym typeface="Wingdings" pitchFamily="2" charset="2"/>
              </a:rPr>
              <a:t>Selipkan informasi yg sangat aktual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Pembukaan menyebutkan latar belakang &amp; tujuan acara, isi pidato membicarakan upaya2 utk mencapa tujuan itu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545368A0-112E-4FEB-9499-DAB7307905FC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600" dirty="0" smtClean="0">
                <a:solidFill>
                  <a:srgbClr val="CC3300"/>
                </a:solidFill>
              </a:rPr>
              <a:t>Kesimpulan atau Penutup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dirty="0" smtClean="0">
                <a:solidFill>
                  <a:schemeClr val="tx1"/>
                </a:solidFill>
              </a:rPr>
              <a:t>Kesulitan pembicara: tidak tanggap terhadap reaksi audien, pembicara sulit mengentikan pidatonya, menutup pidato ddg mengucapkan “…tidak ada lagi yg akan saya katakan krn sudah saya katakan semua …”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dirty="0" smtClean="0">
                <a:solidFill>
                  <a:schemeClr val="tx1"/>
                </a:solidFill>
              </a:rPr>
              <a:t>Penutup terdiri dari dua bagian: ulasan dan pernyataan yang berkesan </a:t>
            </a:r>
            <a:r>
              <a:rPr lang="id-ID" dirty="0" smtClean="0">
                <a:solidFill>
                  <a:schemeClr val="tx1"/>
                </a:solidFill>
                <a:sym typeface="Wingdings" pitchFamily="2" charset="2"/>
              </a:rPr>
              <a:t> utk menekankan/ menegaskan poin2 pidato, mengarahkan pidato utk mencapai klimaks, membantu audien mengingat pidato kita</a:t>
            </a:r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95A4A369-382F-43CD-A261-0F0889A8CCC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600" dirty="0" smtClean="0">
                <a:solidFill>
                  <a:srgbClr val="CC3300"/>
                </a:solidFill>
              </a:rPr>
              <a:t>Penutupan Pidato yg Efektif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50850"/>
            <a:ext cx="8077200" cy="3241800"/>
          </a:xfrm>
        </p:spPr>
        <p:txBody>
          <a:bodyPr/>
          <a:lstStyle/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1800" dirty="0" smtClean="0">
                <a:solidFill>
                  <a:schemeClr val="tx1"/>
                </a:solidFill>
              </a:rPr>
              <a:t>  </a:t>
            </a:r>
            <a:r>
              <a:rPr lang="id-ID" sz="1800" dirty="0" smtClean="0">
                <a:solidFill>
                  <a:schemeClr val="tx1"/>
                </a:solidFill>
              </a:rPr>
              <a:t>1</a:t>
            </a:r>
            <a:r>
              <a:rPr lang="id-ID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 </a:t>
            </a:r>
            <a:r>
              <a:rPr lang="id-ID" sz="2000" dirty="0" smtClean="0">
                <a:solidFill>
                  <a:schemeClr val="tx1"/>
                </a:solidFill>
              </a:rPr>
              <a:t>mengakhiri pidato secara mendadak atau kasar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2.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 </a:t>
            </a:r>
            <a:r>
              <a:rPr lang="id-ID" sz="2000" dirty="0" smtClean="0">
                <a:solidFill>
                  <a:schemeClr val="tx1"/>
                </a:solidFill>
              </a:rPr>
              <a:t>memohon maaf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3.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Hindarimengemukakan </a:t>
            </a:r>
            <a:r>
              <a:rPr lang="id-ID" sz="2000" dirty="0" smtClean="0">
                <a:solidFill>
                  <a:schemeClr val="tx1"/>
                </a:solidFill>
              </a:rPr>
              <a:t>poin baru lagi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4.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 </a:t>
            </a:r>
            <a:r>
              <a:rPr lang="id-ID" sz="2000" dirty="0" smtClean="0">
                <a:solidFill>
                  <a:schemeClr val="tx1"/>
                </a:solidFill>
              </a:rPr>
              <a:t>menjabarkan poin baru itu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5.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 </a:t>
            </a:r>
            <a:r>
              <a:rPr lang="id-ID" sz="2000" dirty="0" smtClean="0">
                <a:solidFill>
                  <a:schemeClr val="tx1"/>
                </a:solidFill>
              </a:rPr>
              <a:t>kembali ke mimbar atau podium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6.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Hindari </a:t>
            </a:r>
            <a:r>
              <a:rPr lang="id-ID" sz="2000" dirty="0" smtClean="0">
                <a:solidFill>
                  <a:schemeClr val="tx1"/>
                </a:solidFill>
              </a:rPr>
              <a:t>menunjukkan bahwa kita mengakhiri pidato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7.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Konsisten 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8.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Menggunakan </a:t>
            </a:r>
            <a:r>
              <a:rPr lang="id-ID" sz="2000" dirty="0" smtClean="0">
                <a:solidFill>
                  <a:schemeClr val="tx1"/>
                </a:solidFill>
              </a:rPr>
              <a:t>kesimpulan atau pantun yg efektif &amp; menghafalkannya.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  9.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Tingkatkan </a:t>
            </a:r>
            <a:r>
              <a:rPr lang="id-ID" sz="2000" dirty="0" smtClean="0">
                <a:solidFill>
                  <a:schemeClr val="tx1"/>
                </a:solidFill>
              </a:rPr>
              <a:t>tempo pidato sedikit saat klimaks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r>
              <a:rPr lang="id-ID" sz="2000" dirty="0" smtClean="0">
                <a:solidFill>
                  <a:schemeClr val="tx1"/>
                </a:solidFill>
              </a:rPr>
              <a:t>10.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id-ID" sz="2000" dirty="0" smtClean="0">
                <a:solidFill>
                  <a:schemeClr val="tx1"/>
                </a:solidFill>
              </a:rPr>
              <a:t>Lakukan </a:t>
            </a:r>
            <a:r>
              <a:rPr lang="id-ID" sz="2000" dirty="0" smtClean="0">
                <a:solidFill>
                  <a:schemeClr val="tx1"/>
                </a:solidFill>
              </a:rPr>
              <a:t>jeda sebelum memindahkan kontrol acara kepada ketua panitia atau pembawa acara</a:t>
            </a:r>
          </a:p>
          <a:p>
            <a:pPr marL="539750" indent="-539750" eaLnBrk="1" hangingPunct="1">
              <a:lnSpc>
                <a:spcPct val="80000"/>
              </a:lnSpc>
              <a:buFontTx/>
              <a:buNone/>
              <a:defRPr/>
            </a:pPr>
            <a:endParaRPr lang="id-ID" sz="1800" dirty="0" smtClean="0">
              <a:solidFill>
                <a:schemeClr val="tx1"/>
              </a:solidFill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77CC87CA-F78C-42CF-98FC-EF0A35964124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743200" y="91565"/>
            <a:ext cx="3581400" cy="733799"/>
          </a:xfrm>
          <a:prstGeom prst="rect">
            <a:avLst/>
          </a:prstGeom>
          <a:solidFill>
            <a:schemeClr val="bg1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CC3300"/>
                </a:solidFill>
              </a:rPr>
              <a:t>Macam</a:t>
            </a:r>
            <a:r>
              <a:rPr lang="en" sz="2000" dirty="0" smtClean="0">
                <a:solidFill>
                  <a:srgbClr val="CC3300"/>
                </a:solidFill>
              </a:rPr>
              <a:t>-Macam PIDATO</a:t>
            </a:r>
            <a:endParaRPr lang="en" sz="2000" dirty="0">
              <a:solidFill>
                <a:srgbClr val="CC3300"/>
              </a:solidFill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533400" y="819150"/>
            <a:ext cx="8229600" cy="25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Impromptu (serta-merta): berdasarkan kebutuhan sesaat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menghafal (memorize) : dipersiapkan &amp; ditulis, dihafal kata demi kata.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naskah: dipersiapkan dengan cermat. Pembicara menyusun naskah terlebih dahulu untuk acara2 resmi.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Metode ekstemporan (tanpa persiapan naskah) : menulis hanya pokok2 pembicaraan dg kata2 sendiri </a:t>
            </a:r>
            <a:r>
              <a:rPr lang="id-ID" sz="2400" dirty="0" smtClean="0">
                <a:sym typeface="Wingdings" pitchFamily="2" charset="2"/>
              </a:rPr>
              <a:t> variasi &amp; suasana yg fleksibel  metode yg paling baik &amp; banyak digunakan</a:t>
            </a:r>
            <a:endParaRPr lang="id-ID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id-ID" sz="2400" dirty="0" smtClean="0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</a:t>
            </a:r>
            <a:r>
              <a:rPr lang="en" dirty="0" smtClean="0"/>
              <a:t>encanakan pidato Anda </a:t>
            </a:r>
            <a:br>
              <a:rPr lang="en" dirty="0" smtClean="0"/>
            </a:br>
            <a:r>
              <a:rPr lang="en" dirty="0" smtClean="0"/>
              <a:t>dalam fasilitasi kesehatan di Kelurahan Krobokan</a:t>
            </a:r>
            <a:endParaRPr lang="en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Yuk</a:t>
            </a: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4600" y="91565"/>
            <a:ext cx="4038600" cy="733799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>
                <a:solidFill>
                  <a:srgbClr val="CC3300"/>
                </a:solidFill>
              </a:rPr>
              <a:t>POSISI SAAT PIDATO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audience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audience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lalang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3300"/>
                </a:solidFill>
              </a:rPr>
              <a:t>7 KETENTUAN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&amp;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paling </a:t>
            </a:r>
            <a:r>
              <a:rPr lang="en-US" dirty="0" err="1" smtClean="0"/>
              <a:t>jauh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tempo </a:t>
            </a:r>
            <a:r>
              <a:rPr lang="en-US" dirty="0" err="1" smtClean="0"/>
              <a:t>lambat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konsonan-konsonan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Pengeras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Resonansi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dobel</a:t>
            </a:r>
            <a:r>
              <a:rPr lang="en-US" dirty="0" smtClean="0"/>
              <a:t> (</a:t>
            </a:r>
            <a:r>
              <a:rPr lang="en-US" dirty="0" err="1" smtClean="0"/>
              <a:t>diftong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1565"/>
            <a:ext cx="3962400" cy="733799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rgbClr val="CC3300"/>
                </a:solidFill>
              </a:rPr>
              <a:t>CIRI PIDATO YANG BAIK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95350"/>
            <a:ext cx="8153400" cy="3241800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Saklik</a:t>
            </a:r>
            <a:r>
              <a:rPr lang="en-US" sz="2000" dirty="0" smtClean="0"/>
              <a:t> – </a:t>
            </a:r>
            <a:r>
              <a:rPr lang="en-US" sz="2000" dirty="0" err="1" smtClean="0"/>
              <a:t>objektivitas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unsur-unsur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Jelas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Hidup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klimaks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pengulangan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mengejutkan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Batasi</a:t>
            </a:r>
            <a:r>
              <a:rPr lang="en-US" sz="2000" dirty="0" smtClean="0"/>
              <a:t> – </a:t>
            </a:r>
            <a:r>
              <a:rPr lang="en-US" sz="2000" dirty="0" err="1" smtClean="0"/>
              <a:t>jangan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1 </a:t>
            </a:r>
            <a:r>
              <a:rPr lang="en-US" sz="2000" dirty="0" err="1" smtClean="0"/>
              <a:t>pidato</a:t>
            </a:r>
            <a:r>
              <a:rPr lang="en-US" sz="2000" dirty="0" smtClean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Mengandung</a:t>
            </a:r>
            <a:r>
              <a:rPr lang="en-US" sz="2000" dirty="0" smtClean="0"/>
              <a:t> humor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/>
              <a:t>Singkat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CC3300"/>
                </a:solidFill>
              </a:rPr>
              <a:t>PIDATO BERMUTU, MENGENA, EFEKTIF</a:t>
            </a:r>
            <a:endParaRPr lang="en-US" sz="18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50850"/>
            <a:ext cx="7924800" cy="3241800"/>
          </a:xfrm>
        </p:spPr>
        <p:txBody>
          <a:bodyPr/>
          <a:lstStyle/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dialogis</a:t>
            </a:r>
            <a:r>
              <a:rPr lang="en-US" sz="2000" dirty="0" smtClean="0"/>
              <a:t> (develop a conversation style)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Gunakan</a:t>
            </a:r>
            <a:r>
              <a:rPr lang="en-US" sz="2000" dirty="0" smtClean="0"/>
              <a:t> nada </a:t>
            </a:r>
            <a:r>
              <a:rPr lang="en-US" sz="2000" dirty="0" err="1" smtClean="0"/>
              <a:t>suara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bervariasi</a:t>
            </a:r>
            <a:r>
              <a:rPr lang="en-US" sz="2000" dirty="0" smtClean="0"/>
              <a:t> (use vocal variety)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Gunakan</a:t>
            </a:r>
            <a:r>
              <a:rPr lang="en-US" sz="2000" dirty="0" smtClean="0"/>
              <a:t> gesture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gerak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(use gesture and movement)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emosi</a:t>
            </a:r>
            <a:r>
              <a:rPr lang="en-US" sz="2000" dirty="0" smtClean="0"/>
              <a:t> </a:t>
            </a:r>
            <a:r>
              <a:rPr lang="en-US" sz="2000" dirty="0" err="1" smtClean="0"/>
              <a:t>sewajarnya</a:t>
            </a:r>
            <a:r>
              <a:rPr lang="en-US" sz="2000" dirty="0" smtClean="0"/>
              <a:t> (express emotion naturally)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Jaga</a:t>
            </a:r>
            <a:r>
              <a:rPr lang="en-US" sz="2000" dirty="0" smtClean="0"/>
              <a:t> </a:t>
            </a:r>
            <a:r>
              <a:rPr lang="en-US" sz="2000" dirty="0" err="1" smtClean="0"/>
              <a:t>kontak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audience (use eye contact)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spontanitas</a:t>
            </a:r>
            <a:r>
              <a:rPr lang="en-US" sz="2000" dirty="0" smtClean="0"/>
              <a:t>  yang </a:t>
            </a:r>
            <a:r>
              <a:rPr lang="en-US" sz="2000" dirty="0" err="1" smtClean="0"/>
              <a:t>ekspresif</a:t>
            </a:r>
            <a:r>
              <a:rPr lang="en-US" sz="2000" dirty="0" smtClean="0"/>
              <a:t> (use spontaneous expressiveness)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000" dirty="0" err="1" smtClean="0"/>
              <a:t>Gunakan</a:t>
            </a:r>
            <a:r>
              <a:rPr lang="en-US" sz="2000" dirty="0" smtClean="0"/>
              <a:t> trade mark </a:t>
            </a:r>
            <a:r>
              <a:rPr lang="en-US" sz="2000" dirty="0" err="1" smtClean="0"/>
              <a:t>gaya</a:t>
            </a:r>
            <a:r>
              <a:rPr lang="en-US" sz="2000" dirty="0" smtClean="0"/>
              <a:t> </a:t>
            </a:r>
            <a:r>
              <a:rPr lang="en-US" sz="2000" dirty="0" err="1" smtClean="0"/>
              <a:t>bicara</a:t>
            </a:r>
            <a:r>
              <a:rPr lang="en-US" sz="2000" dirty="0" smtClean="0"/>
              <a:t> (develop a signature style of speaking)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C3300"/>
                </a:solidFill>
              </a:rPr>
              <a:t>STRUKTUR PIDATO</a:t>
            </a:r>
            <a:endParaRPr lang="en-US" sz="2000" dirty="0">
              <a:solidFill>
                <a:srgbClr val="CC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90550"/>
            <a:ext cx="8001000" cy="3241800"/>
          </a:xfrm>
        </p:spPr>
        <p:txBody>
          <a:bodyPr/>
          <a:lstStyle/>
          <a:p>
            <a:pPr marL="285750" indent="-285750"/>
            <a:r>
              <a:rPr lang="en-US" dirty="0" err="1" smtClean="0"/>
              <a:t>Pendahuluan</a:t>
            </a:r>
            <a:r>
              <a:rPr lang="en-US" dirty="0" smtClean="0"/>
              <a:t> /</a:t>
            </a:r>
            <a:r>
              <a:rPr lang="en-US" dirty="0" err="1" smtClean="0"/>
              <a:t>Pembukaan</a:t>
            </a:r>
            <a:r>
              <a:rPr lang="en-US" dirty="0" smtClean="0"/>
              <a:t> (10%)</a:t>
            </a:r>
          </a:p>
          <a:p>
            <a:pPr marL="628650" lvl="1" indent="-285750"/>
            <a:r>
              <a:rPr lang="en-US" sz="2000" dirty="0" smtClean="0"/>
              <a:t>Salam &amp; </a:t>
            </a:r>
            <a:r>
              <a:rPr lang="en-US" sz="2000" dirty="0" err="1" smtClean="0"/>
              <a:t>mukadimah</a:t>
            </a:r>
            <a:endParaRPr lang="en-US" sz="2000" dirty="0" smtClean="0"/>
          </a:p>
          <a:p>
            <a:pPr marL="628650" lvl="1" indent="-285750"/>
            <a:r>
              <a:rPr lang="en-US" sz="2000" dirty="0" err="1" smtClean="0"/>
              <a:t>Penghormatan</a:t>
            </a:r>
            <a:endParaRPr lang="en-US" sz="2000" dirty="0" smtClean="0"/>
          </a:p>
          <a:p>
            <a:pPr marL="628650" lvl="1" indent="-285750"/>
            <a:r>
              <a:rPr lang="en-US" sz="2000" dirty="0" err="1" smtClean="0"/>
              <a:t>Penyampaian</a:t>
            </a:r>
            <a:r>
              <a:rPr lang="en-US" sz="2000" dirty="0" smtClean="0"/>
              <a:t> </a:t>
            </a:r>
            <a:r>
              <a:rPr lang="en-US" sz="2000" dirty="0" err="1" smtClean="0"/>
              <a:t>terimakasih</a:t>
            </a:r>
            <a:endParaRPr lang="en-US" sz="2000" dirty="0" smtClean="0"/>
          </a:p>
          <a:p>
            <a:pPr marL="628650" lvl="1" indent="-285750"/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 smtClean="0"/>
          </a:p>
          <a:p>
            <a:pPr marL="285750" indent="-285750"/>
            <a:r>
              <a:rPr lang="en-US" dirty="0" err="1" smtClean="0"/>
              <a:t>Materi</a:t>
            </a:r>
            <a:r>
              <a:rPr lang="en-US" dirty="0" smtClean="0"/>
              <a:t> (80%)</a:t>
            </a:r>
          </a:p>
          <a:p>
            <a:pPr marL="628650" lvl="1" indent="-285750"/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(</a:t>
            </a:r>
            <a:r>
              <a:rPr lang="en-US" sz="2000" dirty="0" err="1" smtClean="0"/>
              <a:t>kisah</a:t>
            </a:r>
            <a:r>
              <a:rPr lang="en-US" sz="2000" dirty="0" smtClean="0"/>
              <a:t>,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628650" lvl="1" indent="-285750"/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pPr marL="628650" lvl="1" indent="-285750"/>
            <a:r>
              <a:rPr lang="en-US" sz="2000" dirty="0" err="1" smtClean="0"/>
              <a:t>Pembahasan</a:t>
            </a:r>
            <a:endParaRPr lang="en-US" sz="2000" dirty="0" smtClean="0"/>
          </a:p>
          <a:p>
            <a:pPr marL="285750" indent="-285750"/>
            <a:r>
              <a:rPr lang="en-US" dirty="0" err="1" smtClean="0"/>
              <a:t>Penutup</a:t>
            </a:r>
            <a:r>
              <a:rPr lang="en-US" dirty="0" smtClean="0"/>
              <a:t> (10%)</a:t>
            </a:r>
          </a:p>
          <a:p>
            <a:pPr marL="628650" lvl="1" indent="-285750"/>
            <a:r>
              <a:rPr lang="en-US" sz="2000" dirty="0" err="1" smtClean="0"/>
              <a:t>Kesimpulan</a:t>
            </a:r>
            <a:endParaRPr lang="en-US" sz="2000" dirty="0" smtClean="0"/>
          </a:p>
          <a:p>
            <a:pPr marL="628650" lvl="1" indent="-285750"/>
            <a:r>
              <a:rPr lang="en-US" sz="2000" dirty="0" err="1" smtClean="0"/>
              <a:t>Himbauan</a:t>
            </a:r>
            <a:r>
              <a:rPr lang="en-US" sz="2000" dirty="0" smtClean="0"/>
              <a:t>, </a:t>
            </a:r>
            <a:r>
              <a:rPr lang="en-US" sz="2000" dirty="0" err="1" smtClean="0"/>
              <a:t>uraian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mengesankan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ajakan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1600" dirty="0" smtClean="0">
                <a:solidFill>
                  <a:srgbClr val="CC3300"/>
                </a:solidFill>
              </a:rPr>
              <a:t>Sistematika Berpidato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8150"/>
            <a:ext cx="80010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Mengucapkan salam pembuka &amp; menyapa hadirin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Menyampaikan pendahuluan dlm bentuk ucapan terima kasih, ungkapan kegembiraan atau rasa syukur.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Isi pidato diucapkan dg jelas &amp; menggunakan Bi yg baik &amp; benar &amp; gaya bhs menarik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Menyampaikan kesimpulan isi pidato agar mudah diingat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Menyampaikan harapan yg berisi anjuran/ ajakan kpd pendengar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Menyampaikan salam penutup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681538"/>
            <a:ext cx="587375" cy="366712"/>
          </a:xfrm>
          <a:prstGeom prst="rect">
            <a:avLst/>
          </a:prstGeom>
          <a:noFill/>
        </p:spPr>
        <p:txBody>
          <a:bodyPr/>
          <a:lstStyle/>
          <a:p>
            <a:fld id="{0A1AF8BA-85E3-4022-8E3D-608D14CE56B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1312</Words>
  <PresentationFormat>On-screen Show (16:9)</PresentationFormat>
  <Paragraphs>199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Montserrat</vt:lpstr>
      <vt:lpstr>Droid Serif</vt:lpstr>
      <vt:lpstr>Wingdings</vt:lpstr>
      <vt:lpstr>Perdita template</vt:lpstr>
      <vt:lpstr>PIDATO</vt:lpstr>
      <vt:lpstr>TUJUAN UMUM PIDATO</vt:lpstr>
      <vt:lpstr>Macam-Macam PIDATO</vt:lpstr>
      <vt:lpstr>POSISI SAAT PIDATO</vt:lpstr>
      <vt:lpstr>7 KETENTUAN</vt:lpstr>
      <vt:lpstr>CIRI PIDATO YANG BAIK</vt:lpstr>
      <vt:lpstr>PIDATO BERMUTU, MENGENA, EFEKTIF</vt:lpstr>
      <vt:lpstr>STRUKTUR PIDATO</vt:lpstr>
      <vt:lpstr>Sistematika Berpidato</vt:lpstr>
      <vt:lpstr>Organisasi Pesan</vt:lpstr>
      <vt:lpstr>Seni Berpidato </vt:lpstr>
      <vt:lpstr>Kemampuan yg dituntut:</vt:lpstr>
      <vt:lpstr>Pidato yang Baik &amp; Menarik</vt:lpstr>
      <vt:lpstr>Pidato Debat</vt:lpstr>
      <vt:lpstr>Cara Menarik Perhatian Pendengar</vt:lpstr>
      <vt:lpstr>Cara Menarik Perhatian Pendengar</vt:lpstr>
      <vt:lpstr>Fungsi Pidato </vt:lpstr>
      <vt:lpstr>Yang Harus Diperhatikan &amp; Dipersiapkan</vt:lpstr>
      <vt:lpstr>Yang Harus Diperhatikan &amp; Dipersiapkan</vt:lpstr>
      <vt:lpstr>Pendekatan Isi Pidato</vt:lpstr>
      <vt:lpstr>Mempersiapkan Naskah Pidato </vt:lpstr>
      <vt:lpstr>5 Prinsip Pidato Sir Winston Churchill</vt:lpstr>
      <vt:lpstr>Panduan 3 Langkah ala  John F. Kennedy</vt:lpstr>
      <vt:lpstr>Cara Menyusun Poin Utama</vt:lpstr>
      <vt:lpstr>Pembukaan</vt:lpstr>
      <vt:lpstr>10 Cara Pembukaan </vt:lpstr>
      <vt:lpstr>Strategi Menyiapkan Isi Pidato</vt:lpstr>
      <vt:lpstr>Kesimpulan atau Penutup</vt:lpstr>
      <vt:lpstr>Penutupan Pidato yg Efektif</vt:lpstr>
      <vt:lpstr>Rencanakan pidato Anda  dalam fasilitasi kesehatan di Kelurahan Krobokan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user</cp:lastModifiedBy>
  <cp:revision>3</cp:revision>
  <dcterms:modified xsi:type="dcterms:W3CDTF">2016-06-24T23:55:38Z</dcterms:modified>
</cp:coreProperties>
</file>