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311" r:id="rId5"/>
    <p:sldId id="312" r:id="rId6"/>
    <p:sldId id="314" r:id="rId7"/>
    <p:sldId id="313" r:id="rId8"/>
    <p:sldId id="280" r:id="rId9"/>
    <p:sldId id="283" r:id="rId10"/>
    <p:sldId id="302" r:id="rId11"/>
    <p:sldId id="266" r:id="rId12"/>
    <p:sldId id="296" r:id="rId13"/>
    <p:sldId id="301" r:id="rId14"/>
    <p:sldId id="285" r:id="rId15"/>
    <p:sldId id="297" r:id="rId16"/>
    <p:sldId id="281" r:id="rId17"/>
    <p:sldId id="315" r:id="rId18"/>
    <p:sldId id="258" r:id="rId19"/>
    <p:sldId id="303" r:id="rId20"/>
    <p:sldId id="304" r:id="rId21"/>
    <p:sldId id="305" r:id="rId22"/>
    <p:sldId id="306" r:id="rId23"/>
    <p:sldId id="307" r:id="rId24"/>
    <p:sldId id="308" r:id="rId25"/>
    <p:sldId id="310" r:id="rId26"/>
    <p:sldId id="309" r:id="rId27"/>
    <p:sldId id="316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CD467C-D733-4E26-9F97-0BF7B5FE2C67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EA80D72-1F38-485F-B783-E6279F5D3AE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CGUHGYDnhY0/T2_2ddGWXgI/AAAAAAAABBM/IS3VeOPgbo8/s1600/BISNIS_GLOBAL_PEKERJA(DuniaKerj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33" y="2702416"/>
            <a:ext cx="6264696" cy="41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4400" b="1" dirty="0" smtClean="0">
                <a:effectLst/>
                <a:latin typeface="Cambria" pitchFamily="18" charset="0"/>
              </a:rPr>
              <a:t>KESIAPAN ORGANISASI/PERUSAHAAN UNTUK E-BISNIS</a:t>
            </a:r>
            <a:endParaRPr lang="id-ID" sz="4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Methodology for e-Readiness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id-ID" dirty="0" smtClean="0"/>
              <a:t>Dengan menggunakan metode ini, teori dapat diimbangkan secara kualitatif dan diuji secara kuantitatif.</a:t>
            </a:r>
          </a:p>
          <a:p>
            <a:pPr>
              <a:spcBef>
                <a:spcPts val="1200"/>
              </a:spcBef>
            </a:pPr>
            <a:r>
              <a:rPr lang="id-ID" dirty="0" smtClean="0"/>
              <a:t>Model </a:t>
            </a:r>
            <a:r>
              <a:rPr lang="id-ID" i="1" dirty="0" smtClean="0"/>
              <a:t>triangulation </a:t>
            </a:r>
            <a:r>
              <a:rPr lang="id-ID" dirty="0" smtClean="0"/>
              <a:t>meningkatkan validitas dan realibilitas data, karena kekuatan dari satu pendekatan dapat mengkompensasi kelemahan lain.</a:t>
            </a:r>
          </a:p>
        </p:txBody>
      </p:sp>
      <p:sp>
        <p:nvSpPr>
          <p:cNvPr id="4" name="Chevron 3"/>
          <p:cNvSpPr/>
          <p:nvPr/>
        </p:nvSpPr>
        <p:spPr>
          <a:xfrm>
            <a:off x="8836814" y="6549304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Review Of Readiness Assessment Models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spcBef>
                <a:spcPts val="1200"/>
              </a:spcBef>
            </a:pPr>
            <a:r>
              <a:rPr lang="id-ID" dirty="0" smtClean="0"/>
              <a:t>Alat yang dikembangkan untuk menilai kesiapan (</a:t>
            </a:r>
            <a:r>
              <a:rPr lang="id-ID" i="1" dirty="0" smtClean="0"/>
              <a:t>readiness</a:t>
            </a:r>
            <a:r>
              <a:rPr lang="id-ID" dirty="0" smtClean="0"/>
              <a:t>), biasanya </a:t>
            </a:r>
            <a:r>
              <a:rPr lang="id-ID" dirty="0" smtClean="0">
                <a:solidFill>
                  <a:srgbClr val="C00000"/>
                </a:solidFill>
              </a:rPr>
              <a:t>mengukur seberapa siap </a:t>
            </a:r>
            <a:r>
              <a:rPr lang="id-ID" dirty="0" smtClean="0"/>
              <a:t>masyarakat atau ekonomi untuk mendapatkan manfaat dari TI dan e-bisnis.</a:t>
            </a:r>
          </a:p>
          <a:p>
            <a:pPr marL="355600" indent="-355600">
              <a:spcBef>
                <a:spcPts val="1200"/>
              </a:spcBef>
            </a:pPr>
            <a:r>
              <a:rPr lang="id-ID" dirty="0" smtClean="0"/>
              <a:t>Ada </a:t>
            </a:r>
            <a:r>
              <a:rPr lang="id-ID" dirty="0" smtClean="0">
                <a:solidFill>
                  <a:srgbClr val="C00000"/>
                </a:solidFill>
              </a:rPr>
              <a:t>banyak metode </a:t>
            </a:r>
            <a:r>
              <a:rPr lang="id-ID" dirty="0" smtClean="0"/>
              <a:t>penilaian kesiapan yang berkembang, dan masing-masing </a:t>
            </a:r>
            <a:r>
              <a:rPr lang="id-ID" dirty="0" smtClean="0">
                <a:solidFill>
                  <a:srgbClr val="C00000"/>
                </a:solidFill>
              </a:rPr>
              <a:t>memiliki tujuan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C00000"/>
                </a:solidFill>
              </a:rPr>
              <a:t>definisi </a:t>
            </a:r>
            <a:r>
              <a:rPr lang="id-ID" i="1" dirty="0" smtClean="0"/>
              <a:t>e-readiness</a:t>
            </a:r>
            <a:r>
              <a:rPr lang="id-ID" dirty="0" smtClean="0"/>
              <a:t> yang </a:t>
            </a:r>
            <a:r>
              <a:rPr lang="id-ID" dirty="0" smtClean="0">
                <a:solidFill>
                  <a:srgbClr val="C00000"/>
                </a:solidFill>
              </a:rPr>
              <a:t>berbeda</a:t>
            </a:r>
          </a:p>
          <a:p>
            <a:pPr marL="355600" indent="-355600">
              <a:spcBef>
                <a:spcPts val="1200"/>
              </a:spcBef>
            </a:pPr>
            <a:r>
              <a:rPr lang="id-ID" dirty="0" smtClean="0"/>
              <a:t>Sebuah metode </a:t>
            </a:r>
            <a:r>
              <a:rPr lang="id-ID" i="1" dirty="0" smtClean="0"/>
              <a:t>e-readiness</a:t>
            </a:r>
            <a:r>
              <a:rPr lang="id-ID" dirty="0" smtClean="0"/>
              <a:t> bisa saja mengukur pada </a:t>
            </a:r>
            <a:r>
              <a:rPr lang="id-ID" i="1" dirty="0" smtClean="0">
                <a:solidFill>
                  <a:srgbClr val="C00000"/>
                </a:solidFill>
              </a:rPr>
              <a:t>platform </a:t>
            </a:r>
            <a:r>
              <a:rPr lang="id-ID" dirty="0" smtClean="0">
                <a:solidFill>
                  <a:srgbClr val="C00000"/>
                </a:solidFill>
              </a:rPr>
              <a:t>global</a:t>
            </a:r>
            <a:r>
              <a:rPr lang="id-ID" dirty="0" smtClean="0"/>
              <a:t>, atau bisa saja lebih </a:t>
            </a:r>
            <a:r>
              <a:rPr lang="id-ID" dirty="0" smtClean="0">
                <a:solidFill>
                  <a:srgbClr val="C00000"/>
                </a:solidFill>
              </a:rPr>
              <a:t>fokus </a:t>
            </a:r>
            <a:r>
              <a:rPr lang="id-ID" dirty="0" smtClean="0"/>
              <a:t>pada </a:t>
            </a:r>
            <a:r>
              <a:rPr lang="id-ID" dirty="0" smtClean="0">
                <a:solidFill>
                  <a:srgbClr val="C00000"/>
                </a:solidFill>
              </a:rPr>
              <a:t>menilai kesiapan sektor industri spesifik </a:t>
            </a:r>
            <a:r>
              <a:rPr lang="id-ID" dirty="0" smtClean="0"/>
              <a:t>untuk mengadopsi teknologi internet.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6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Review Of Readiness Assessment Models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spcBef>
                <a:spcPts val="1200"/>
              </a:spcBef>
            </a:pPr>
            <a:r>
              <a:rPr lang="id-ID" dirty="0" smtClean="0"/>
              <a:t>Contoh model penilaian </a:t>
            </a:r>
            <a:r>
              <a:rPr lang="id-ID" i="1" dirty="0" smtClean="0"/>
              <a:t>readiness </a:t>
            </a:r>
            <a:r>
              <a:rPr lang="id-ID" dirty="0" smtClean="0"/>
              <a:t>yang relevan adalah BEACON model dan </a:t>
            </a:r>
            <a:r>
              <a:rPr lang="id-ID" i="1" dirty="0" smtClean="0"/>
              <a:t>IQ Net Readiness Scorecard</a:t>
            </a:r>
          </a:p>
          <a:p>
            <a:pPr marL="355600" indent="-355600">
              <a:spcBef>
                <a:spcPts val="1200"/>
              </a:spcBef>
            </a:pPr>
            <a:r>
              <a:rPr lang="id-ID" dirty="0"/>
              <a:t>BEACON </a:t>
            </a:r>
            <a:r>
              <a:rPr lang="id-ID" dirty="0" smtClean="0"/>
              <a:t>:</a:t>
            </a:r>
            <a:r>
              <a:rPr lang="id-ID" i="1" dirty="0" smtClean="0"/>
              <a:t> </a:t>
            </a:r>
            <a:r>
              <a:rPr lang="id-ID" i="1" dirty="0"/>
              <a:t>Benchmarking and Readiness </a:t>
            </a:r>
            <a:r>
              <a:rPr lang="id-ID" i="1" dirty="0" smtClean="0"/>
              <a:t>Assessment </a:t>
            </a:r>
            <a:r>
              <a:rPr lang="id-ID" i="1" dirty="0"/>
              <a:t>for </a:t>
            </a:r>
            <a:r>
              <a:rPr lang="id-ID" i="1" dirty="0" smtClean="0"/>
              <a:t>Concurrent </a:t>
            </a:r>
            <a:r>
              <a:rPr lang="id-ID" i="1" dirty="0"/>
              <a:t>Engineering in Construction</a:t>
            </a:r>
            <a:r>
              <a:rPr lang="id-ID" dirty="0"/>
              <a:t> </a:t>
            </a:r>
            <a:endParaRPr lang="id-ID" dirty="0" smtClean="0"/>
          </a:p>
          <a:p>
            <a:pPr marL="355600" indent="-355600">
              <a:spcBef>
                <a:spcPts val="1200"/>
              </a:spcBef>
            </a:pPr>
            <a:r>
              <a:rPr lang="id-ID" dirty="0" smtClean="0"/>
              <a:t>BEACON Model menilai </a:t>
            </a:r>
            <a:r>
              <a:rPr lang="id-ID" dirty="0">
                <a:solidFill>
                  <a:srgbClr val="C00000"/>
                </a:solidFill>
              </a:rPr>
              <a:t>kesiapan perusahan konstruksi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</a:rPr>
              <a:t>meningkatkan proses </a:t>
            </a:r>
            <a:r>
              <a:rPr lang="id-ID" dirty="0" smtClean="0">
                <a:solidFill>
                  <a:srgbClr val="C00000"/>
                </a:solidFill>
              </a:rPr>
              <a:t>deliveri </a:t>
            </a:r>
            <a:r>
              <a:rPr lang="id-ID" dirty="0"/>
              <a:t>suatu proyek melalui implementasi CE </a:t>
            </a:r>
            <a:r>
              <a:rPr lang="id-ID" dirty="0" smtClean="0"/>
              <a:t>(</a:t>
            </a:r>
            <a:r>
              <a:rPr lang="id-ID" i="1" dirty="0" smtClean="0"/>
              <a:t>Concurrent Engineering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26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3" t="43024" r="36022" b="15505"/>
          <a:stretch/>
        </p:blipFill>
        <p:spPr bwMode="auto">
          <a:xfrm>
            <a:off x="5232540" y="2060848"/>
            <a:ext cx="3875964" cy="38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Review Of Readiness Assessment Models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8544"/>
            <a:ext cx="4834880" cy="4876800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1200"/>
              </a:spcBef>
            </a:pPr>
            <a:r>
              <a:rPr lang="id-ID" dirty="0"/>
              <a:t>Model BEACON terdiri dari </a:t>
            </a:r>
            <a:r>
              <a:rPr lang="id-ID" dirty="0">
                <a:solidFill>
                  <a:srgbClr val="C00000"/>
                </a:solidFill>
              </a:rPr>
              <a:t>4 elemen</a:t>
            </a:r>
            <a:r>
              <a:rPr lang="id-ID" dirty="0"/>
              <a:t> yaitu </a:t>
            </a:r>
            <a:r>
              <a:rPr lang="id-ID" dirty="0">
                <a:solidFill>
                  <a:srgbClr val="C00000"/>
                </a:solidFill>
              </a:rPr>
              <a:t>proses, </a:t>
            </a:r>
            <a:r>
              <a:rPr lang="id-ID" i="1" dirty="0" smtClean="0">
                <a:solidFill>
                  <a:srgbClr val="C00000"/>
                </a:solidFill>
              </a:rPr>
              <a:t>people</a:t>
            </a:r>
            <a:r>
              <a:rPr lang="id-ID" dirty="0" smtClean="0">
                <a:solidFill>
                  <a:srgbClr val="C00000"/>
                </a:solidFill>
              </a:rPr>
              <a:t>, </a:t>
            </a:r>
            <a:r>
              <a:rPr lang="id-ID" dirty="0">
                <a:solidFill>
                  <a:srgbClr val="C00000"/>
                </a:solidFill>
              </a:rPr>
              <a:t>project </a:t>
            </a:r>
            <a:r>
              <a:rPr lang="id-ID" dirty="0"/>
              <a:t>dan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teknologi</a:t>
            </a:r>
            <a:r>
              <a:rPr lang="id-ID" dirty="0" smtClean="0"/>
              <a:t>.</a:t>
            </a:r>
          </a:p>
          <a:p>
            <a:pPr marL="355600" indent="-355600">
              <a:spcBef>
                <a:spcPts val="1200"/>
              </a:spcBef>
            </a:pPr>
            <a:r>
              <a:rPr lang="id-ID" dirty="0" smtClean="0"/>
              <a:t>Jika manajemen proses dan </a:t>
            </a:r>
            <a:r>
              <a:rPr lang="id-ID" i="1" dirty="0" smtClean="0"/>
              <a:t>people</a:t>
            </a:r>
            <a:r>
              <a:rPr lang="id-ID" dirty="0" smtClean="0"/>
              <a:t> </a:t>
            </a:r>
            <a:r>
              <a:rPr lang="id-ID" i="1" dirty="0" smtClean="0"/>
              <a:t>e-ready</a:t>
            </a:r>
            <a:r>
              <a:rPr lang="id-ID" dirty="0" smtClean="0"/>
              <a:t>, tapi fakta bahwa infrastruktur teknologi tidak memadai, akan mempengaruhi keseluruhan </a:t>
            </a:r>
            <a:r>
              <a:rPr lang="id-ID" i="1" dirty="0" smtClean="0"/>
              <a:t>e-readiness</a:t>
            </a:r>
            <a:r>
              <a:rPr lang="id-ID" dirty="0" smtClean="0"/>
              <a:t> organsasi. </a:t>
            </a:r>
          </a:p>
          <a:p>
            <a:pPr marL="355600" indent="-355600">
              <a:spcBef>
                <a:spcPts val="1200"/>
              </a:spcBef>
            </a:pPr>
            <a:r>
              <a:rPr lang="id-ID" dirty="0" smtClean="0"/>
              <a:t>Hal ini mengindikasikan bahwa perusahaan perlu mengatasi permasalahan teknologi agar </a:t>
            </a:r>
            <a:r>
              <a:rPr lang="id-ID" i="1" dirty="0" smtClean="0"/>
              <a:t>e-ready</a:t>
            </a:r>
            <a:endParaRPr lang="id-ID" i="1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4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Readiness Assessment Models - example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Analisis </a:t>
            </a:r>
            <a:r>
              <a:rPr lang="id-ID" i="1" dirty="0"/>
              <a:t>E-Readiness</a:t>
            </a:r>
            <a:r>
              <a:rPr lang="id-ID" dirty="0"/>
              <a:t> Internal di kalangan UMK di </a:t>
            </a:r>
            <a:r>
              <a:rPr lang="id-ID" dirty="0" smtClean="0"/>
              <a:t>Sumatera Barat </a:t>
            </a:r>
            <a:r>
              <a:rPr lang="id-ID" dirty="0"/>
              <a:t>dalam menggunakan </a:t>
            </a:r>
            <a:r>
              <a:rPr lang="id-ID" i="1" dirty="0"/>
              <a:t>E-Commerce</a:t>
            </a:r>
            <a:r>
              <a:rPr lang="id-ID" dirty="0"/>
              <a:t> </a:t>
            </a:r>
            <a:r>
              <a:rPr lang="id-ID" dirty="0" smtClean="0"/>
              <a:t> (Fajri S, 2012)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19750" r="22169" b="29000"/>
          <a:stretch/>
        </p:blipFill>
        <p:spPr bwMode="auto">
          <a:xfrm>
            <a:off x="1547663" y="3097452"/>
            <a:ext cx="6698927" cy="36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/>
              <a:t>Readiness Assessment Models </a:t>
            </a:r>
            <a:r>
              <a:rPr lang="id-ID" sz="3200" b="1" i="1" dirty="0" smtClean="0">
                <a:effectLst/>
              </a:rPr>
              <a:t>- example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Analisis faktor kemampuan organisasi dan lingkungan perusahaan untuk menggunakan </a:t>
            </a:r>
            <a:r>
              <a:rPr lang="id-ID" i="1" dirty="0" smtClean="0"/>
              <a:t>e-Commerce</a:t>
            </a:r>
            <a:r>
              <a:rPr lang="id-ID" dirty="0" smtClean="0"/>
              <a:t> (Dada,2006)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21938" r="25317" b="31045"/>
          <a:stretch/>
        </p:blipFill>
        <p:spPr bwMode="auto">
          <a:xfrm>
            <a:off x="1403648" y="3023785"/>
            <a:ext cx="6480720" cy="38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4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/>
              <a:t>Readiness Assessment Models </a:t>
            </a:r>
            <a:r>
              <a:rPr lang="id-ID" sz="3200" b="1" i="1" dirty="0" smtClean="0">
                <a:effectLst/>
              </a:rPr>
              <a:t>- example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Analisis kesiapan bisnis </a:t>
            </a:r>
            <a:r>
              <a:rPr lang="id-ID" i="1" dirty="0" smtClean="0"/>
              <a:t>e-commerce </a:t>
            </a:r>
            <a:r>
              <a:rPr lang="id-ID" dirty="0" smtClean="0"/>
              <a:t>di Afrika Selatan dilihat dari faktor internal dan faktor eksternal (Molla &amp; Licker,2005)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38876" r="8210" b="17718"/>
          <a:stretch/>
        </p:blipFill>
        <p:spPr bwMode="auto">
          <a:xfrm>
            <a:off x="539552" y="3429000"/>
            <a:ext cx="8241608" cy="285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iqoncept/iqoncept1406/iqoncept140600148/29496890-Case-Study-words-in-a-circle-or-round-stamp-with-red-ink-to-symbolize-a-business-example-or-anecdote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451678" cy="5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 smtClean="0">
                <a:effectLst/>
              </a:rPr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608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err="1" smtClean="0"/>
              <a:t>Pengukuran</a:t>
            </a:r>
            <a:r>
              <a:rPr lang="en-GB" dirty="0" smtClean="0"/>
              <a:t> Tingkat </a:t>
            </a:r>
            <a:r>
              <a:rPr lang="en-GB" dirty="0" err="1" smtClean="0"/>
              <a:t>Kesiapan</a:t>
            </a:r>
            <a:r>
              <a:rPr lang="en-GB" dirty="0" smtClean="0"/>
              <a:t> </a:t>
            </a:r>
            <a:r>
              <a:rPr lang="id-ID" dirty="0" smtClean="0"/>
              <a:t> </a:t>
            </a:r>
            <a:r>
              <a:rPr lang="en-GB" dirty="0" err="1" smtClean="0"/>
              <a:t>Adopsi</a:t>
            </a:r>
            <a:r>
              <a:rPr lang="en-GB" dirty="0" smtClean="0"/>
              <a:t> </a:t>
            </a:r>
            <a:r>
              <a:rPr lang="id-ID" dirty="0" smtClean="0"/>
              <a:t> </a:t>
            </a:r>
            <a:r>
              <a:rPr lang="en-GB" i="1" dirty="0" smtClean="0"/>
              <a:t>E-marketplace</a:t>
            </a:r>
            <a:r>
              <a:rPr lang="en-GB" dirty="0" smtClean="0"/>
              <a:t> </a:t>
            </a:r>
            <a:r>
              <a:rPr lang="id-ID" dirty="0" smtClean="0"/>
              <a:t> </a:t>
            </a:r>
            <a:r>
              <a:rPr lang="en-GB" dirty="0" err="1" smtClean="0"/>
              <a:t>Bagi</a:t>
            </a:r>
            <a:r>
              <a:rPr lang="en-GB" dirty="0" smtClean="0"/>
              <a:t> UMKM Batik </a:t>
            </a:r>
            <a:r>
              <a:rPr lang="en-GB" dirty="0" err="1" smtClean="0"/>
              <a:t>Dengan</a:t>
            </a:r>
            <a:r>
              <a:rPr lang="en-GB" dirty="0" smtClean="0"/>
              <a:t> Model </a:t>
            </a:r>
            <a:r>
              <a:rPr lang="en-GB" i="1" dirty="0" smtClean="0"/>
              <a:t>E-readiness</a:t>
            </a:r>
            <a:endParaRPr lang="id-ID" i="1" dirty="0" smtClean="0"/>
          </a:p>
          <a:p>
            <a:pPr hangingPunct="0">
              <a:spcBef>
                <a:spcPts val="1200"/>
              </a:spcBef>
            </a:pPr>
            <a:r>
              <a:rPr lang="en-GB" dirty="0" err="1" smtClean="0"/>
              <a:t>Penelitian</a:t>
            </a:r>
            <a:r>
              <a:rPr lang="en-GB" dirty="0" smtClean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pengukuran</a:t>
            </a:r>
            <a:r>
              <a:rPr lang="en-GB" dirty="0"/>
              <a:t> </a:t>
            </a:r>
            <a:r>
              <a:rPr lang="en-GB" dirty="0" err="1"/>
              <a:t>sejauh</a:t>
            </a:r>
            <a:r>
              <a:rPr lang="en-GB" dirty="0"/>
              <a:t> </a:t>
            </a:r>
            <a:r>
              <a:rPr lang="en-GB" dirty="0" err="1"/>
              <a:t>mana</a:t>
            </a:r>
            <a:r>
              <a:rPr lang="en-GB" dirty="0"/>
              <a:t> </a:t>
            </a:r>
            <a:r>
              <a:rPr lang="en-GB" dirty="0" err="1"/>
              <a:t>kesiapan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elektronik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aspek</a:t>
            </a:r>
            <a:r>
              <a:rPr lang="en-GB" dirty="0"/>
              <a:t> internal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mengadopsi</a:t>
            </a:r>
            <a:r>
              <a:rPr lang="en-GB" dirty="0"/>
              <a:t> </a:t>
            </a:r>
            <a:r>
              <a:rPr lang="en-GB" i="1" dirty="0"/>
              <a:t>e-marketplace</a:t>
            </a:r>
            <a:r>
              <a:rPr lang="en-GB" dirty="0"/>
              <a:t>  </a:t>
            </a:r>
            <a:r>
              <a:rPr lang="en-GB" dirty="0" err="1"/>
              <a:t>dikalangan</a:t>
            </a:r>
            <a:r>
              <a:rPr lang="en-GB" dirty="0"/>
              <a:t> UMKM Batik di Kota </a:t>
            </a:r>
            <a:r>
              <a:rPr lang="en-GB" dirty="0" err="1"/>
              <a:t>Pekalongan</a:t>
            </a:r>
            <a:r>
              <a:rPr lang="en-GB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85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879048"/>
            <a:ext cx="4038600" cy="4718304"/>
          </a:xfrm>
        </p:spPr>
        <p:txBody>
          <a:bodyPr>
            <a:normAutofit/>
          </a:bodyPr>
          <a:lstStyle/>
          <a:p>
            <a:pPr hangingPunct="0">
              <a:spcBef>
                <a:spcPts val="1200"/>
              </a:spcBef>
            </a:pPr>
            <a:r>
              <a:rPr lang="en-GB" dirty="0" err="1" smtClean="0"/>
              <a:t>Indikator</a:t>
            </a:r>
            <a:r>
              <a:rPr lang="en-GB" dirty="0" smtClean="0"/>
              <a:t> :</a:t>
            </a:r>
            <a:endParaRPr lang="id-ID" dirty="0"/>
          </a:p>
          <a:p>
            <a:pPr marL="444500" lvl="1" indent="-182563" hangingPunct="0">
              <a:spcBef>
                <a:spcPts val="1200"/>
              </a:spcBef>
            </a:pPr>
            <a:r>
              <a:rPr lang="en-GB" i="1" dirty="0"/>
              <a:t>Awareness</a:t>
            </a:r>
            <a:r>
              <a:rPr lang="en-GB" dirty="0"/>
              <a:t> (</a:t>
            </a:r>
            <a:r>
              <a:rPr lang="en-GB" dirty="0" err="1" smtClean="0"/>
              <a:t>ke</a:t>
            </a:r>
            <a:r>
              <a:rPr lang="id-ID" dirty="0" smtClean="0"/>
              <a:t>sadaran</a:t>
            </a:r>
            <a:r>
              <a:rPr lang="en-GB" dirty="0" smtClean="0"/>
              <a:t>)</a:t>
            </a:r>
            <a:endParaRPr lang="id-ID" dirty="0" smtClean="0"/>
          </a:p>
          <a:p>
            <a:pPr marL="444500" lvl="1" indent="-182563" hangingPunct="0">
              <a:spcBef>
                <a:spcPts val="1200"/>
              </a:spcBef>
            </a:pPr>
            <a:r>
              <a:rPr lang="en-GB" i="1" dirty="0" smtClean="0"/>
              <a:t>Governance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tata</a:t>
            </a:r>
            <a:r>
              <a:rPr lang="en-GB" dirty="0"/>
              <a:t> </a:t>
            </a:r>
            <a:r>
              <a:rPr lang="en-GB" dirty="0" err="1" smtClean="0"/>
              <a:t>kelola</a:t>
            </a:r>
            <a:r>
              <a:rPr lang="en-GB" dirty="0" smtClean="0"/>
              <a:t>)</a:t>
            </a:r>
            <a:endParaRPr lang="id-ID" dirty="0" smtClean="0"/>
          </a:p>
          <a:p>
            <a:pPr marL="444500" lvl="1" indent="-182563" hangingPunct="0">
              <a:spcBef>
                <a:spcPts val="1200"/>
              </a:spcBef>
            </a:pPr>
            <a:r>
              <a:rPr lang="en-GB" dirty="0" smtClean="0"/>
              <a:t>K</a:t>
            </a:r>
            <a:r>
              <a:rPr lang="id-ID" dirty="0" smtClean="0"/>
              <a:t>omitmen</a:t>
            </a:r>
          </a:p>
          <a:p>
            <a:pPr marL="444500" lvl="1" indent="-182563" hangingPunct="0">
              <a:spcBef>
                <a:spcPts val="1200"/>
              </a:spcBef>
            </a:pP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 smtClean="0"/>
              <a:t>bisnis</a:t>
            </a:r>
            <a:endParaRPr lang="id-ID" dirty="0" smtClean="0"/>
          </a:p>
          <a:p>
            <a:pPr marL="444500" lvl="1" indent="-182563" hangingPunct="0">
              <a:spcBef>
                <a:spcPts val="1200"/>
              </a:spcBef>
            </a:pP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 smtClean="0"/>
              <a:t>manusia</a:t>
            </a:r>
            <a:endParaRPr lang="id-ID" dirty="0" smtClean="0"/>
          </a:p>
          <a:p>
            <a:pPr marL="444500" lvl="1" indent="-182563" hangingPunct="0">
              <a:spcBef>
                <a:spcPts val="1200"/>
              </a:spcBef>
            </a:pP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 smtClean="0"/>
              <a:t>teknologi</a:t>
            </a:r>
            <a:endParaRPr lang="id-ID" dirty="0" smtClean="0"/>
          </a:p>
          <a:p>
            <a:pPr marL="444500" lvl="1" indent="-182563" hangingPunct="0">
              <a:spcBef>
                <a:spcPts val="1200"/>
              </a:spcBef>
            </a:pPr>
            <a:r>
              <a:rPr lang="en-GB" dirty="0" err="1" smtClean="0"/>
              <a:t>Adopsi</a:t>
            </a:r>
            <a:endParaRPr lang="id-ID" dirty="0" smtClean="0"/>
          </a:p>
          <a:p>
            <a:pPr marL="798513" lvl="1" indent="-182563" hangingPunct="0">
              <a:spcBef>
                <a:spcPts val="600"/>
              </a:spcBef>
            </a:pP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951056"/>
            <a:ext cx="4248472" cy="4718304"/>
          </a:xfrm>
        </p:spPr>
        <p:txBody>
          <a:bodyPr>
            <a:normAutofit/>
          </a:bodyPr>
          <a:lstStyle/>
          <a:p>
            <a:r>
              <a:rPr lang="en-GB" altLang="zh-CN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Skala</a:t>
            </a:r>
            <a:r>
              <a:rPr lang="en-GB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zh-CN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pengukuran</a:t>
            </a:r>
            <a:r>
              <a:rPr lang="en-GB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zh-CN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indikator</a:t>
            </a:r>
            <a:r>
              <a:rPr lang="en-GB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zh-CN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tingkat</a:t>
            </a:r>
            <a:r>
              <a:rPr lang="en-GB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kesiapan</a:t>
            </a:r>
            <a:r>
              <a:rPr lang="id-ID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lang="en-GB" altLang="zh-CN" sz="4800" dirty="0"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88688"/>
              </p:ext>
            </p:extLst>
          </p:nvPr>
        </p:nvGraphicFramePr>
        <p:xfrm>
          <a:off x="4788024" y="3429000"/>
          <a:ext cx="4176464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533"/>
                <a:gridCol w="1085659"/>
                <a:gridCol w="2448272"/>
              </a:tblGrid>
              <a:tr h="381918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No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Skala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hangingPunct="0"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Keterangan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63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Skor</a:t>
                      </a:r>
                      <a:r>
                        <a:rPr lang="en-GB" sz="2000" dirty="0">
                          <a:effectLst/>
                        </a:rPr>
                        <a:t> 5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Sangat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setuju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63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Skor</a:t>
                      </a:r>
                      <a:r>
                        <a:rPr lang="en-GB" sz="2000" dirty="0">
                          <a:effectLst/>
                        </a:rPr>
                        <a:t> 4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Setuju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63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Skor</a:t>
                      </a:r>
                      <a:r>
                        <a:rPr lang="en-GB" sz="2000" dirty="0">
                          <a:effectLst/>
                        </a:rPr>
                        <a:t> 3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Cukup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setuju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63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Skor</a:t>
                      </a:r>
                      <a:r>
                        <a:rPr lang="en-GB" sz="2000" dirty="0">
                          <a:effectLst/>
                        </a:rPr>
                        <a:t> 2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Tidak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setuju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63"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Skor</a:t>
                      </a:r>
                      <a:r>
                        <a:rPr lang="en-GB" sz="2000" dirty="0">
                          <a:effectLst/>
                        </a:rPr>
                        <a:t> 1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hangingPunct="0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Sangat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tidak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setuju</a:t>
                      </a:r>
                      <a:endParaRPr lang="id-ID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3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effectLst/>
              </a:rPr>
              <a:t>Kesiapan Perusahaan untuk e-Bisnis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IBM mendefinisikan </a:t>
            </a:r>
            <a:r>
              <a:rPr lang="id-ID" i="1" dirty="0" smtClean="0"/>
              <a:t>e-readiness</a:t>
            </a:r>
            <a:r>
              <a:rPr lang="id-ID" dirty="0" smtClean="0"/>
              <a:t> </a:t>
            </a:r>
            <a:r>
              <a:rPr lang="id-ID" dirty="0"/>
              <a:t>adalah </a:t>
            </a:r>
            <a:r>
              <a:rPr lang="id-ID" dirty="0">
                <a:solidFill>
                  <a:srgbClr val="C00000"/>
                </a:solidFill>
              </a:rPr>
              <a:t>ukuran kualitas </a:t>
            </a:r>
            <a:r>
              <a:rPr lang="id-ID">
                <a:solidFill>
                  <a:srgbClr val="C00000"/>
                </a:solidFill>
              </a:rPr>
              <a:t>infrastruktur 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 smtClean="0">
                <a:solidFill>
                  <a:srgbClr val="C00000"/>
                </a:solidFill>
              </a:rPr>
              <a:t>teknologii nformasi </a:t>
            </a:r>
            <a:r>
              <a:rPr lang="id-ID" dirty="0"/>
              <a:t>dan </a:t>
            </a:r>
            <a:r>
              <a:rPr lang="id-ID" dirty="0" smtClean="0">
                <a:solidFill>
                  <a:srgbClr val="C00000"/>
                </a:solidFill>
              </a:rPr>
              <a:t>komunikasi </a:t>
            </a:r>
            <a:r>
              <a:rPr lang="id-ID" dirty="0" smtClean="0"/>
              <a:t>suatu </a:t>
            </a:r>
            <a:r>
              <a:rPr lang="id-ID" dirty="0"/>
              <a:t>negara dan </a:t>
            </a:r>
            <a:r>
              <a:rPr lang="id-ID" dirty="0">
                <a:solidFill>
                  <a:srgbClr val="C00000"/>
                </a:solidFill>
              </a:rPr>
              <a:t>kemampuan</a:t>
            </a:r>
            <a:r>
              <a:rPr lang="id-ID" dirty="0"/>
              <a:t> para </a:t>
            </a:r>
            <a:r>
              <a:rPr lang="id-ID" dirty="0">
                <a:solidFill>
                  <a:srgbClr val="C00000"/>
                </a:solidFill>
              </a:rPr>
              <a:t>konsumen, bisnis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pemerinta</a:t>
            </a:r>
            <a:r>
              <a:rPr lang="id-ID" dirty="0">
                <a:solidFill>
                  <a:srgbClr val="002060"/>
                </a:solidFill>
              </a:rPr>
              <a:t>h</a:t>
            </a:r>
            <a:r>
              <a:rPr lang="id-ID" dirty="0"/>
              <a:t> untuk </a:t>
            </a:r>
            <a:r>
              <a:rPr lang="id-ID" dirty="0" smtClean="0">
                <a:solidFill>
                  <a:srgbClr val="C00000"/>
                </a:solidFill>
              </a:rPr>
              <a:t>menggunakan</a:t>
            </a:r>
            <a:r>
              <a:rPr lang="id-ID" dirty="0" smtClean="0"/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Menurut </a:t>
            </a:r>
            <a:r>
              <a:rPr lang="id-ID" dirty="0"/>
              <a:t>apdip.net, </a:t>
            </a:r>
            <a:r>
              <a:rPr lang="id-ID" i="1" dirty="0"/>
              <a:t>e-readiness</a:t>
            </a:r>
            <a:r>
              <a:rPr lang="id-ID" dirty="0"/>
              <a:t> secara umum didefinisikan sebagai </a:t>
            </a:r>
            <a:r>
              <a:rPr lang="id-ID" dirty="0">
                <a:solidFill>
                  <a:srgbClr val="C00000"/>
                </a:solidFill>
              </a:rPr>
              <a:t>tingkat dimana masyarakat disiapkan untuk berpartisipasi dalam ekonomi digital</a:t>
            </a:r>
            <a:r>
              <a:rPr lang="id-ID" dirty="0"/>
              <a:t> dengan </a:t>
            </a:r>
            <a:r>
              <a:rPr lang="id-ID" dirty="0">
                <a:solidFill>
                  <a:srgbClr val="C00000"/>
                </a:solidFill>
              </a:rPr>
              <a:t>konsep dasar ekonomi digital </a:t>
            </a:r>
            <a:r>
              <a:rPr lang="id-ID" dirty="0"/>
              <a:t>yang dapat membantu untuk membangun menuju masyarakat yang lebih baik. </a:t>
            </a:r>
            <a:endParaRPr lang="id-ID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Menurut </a:t>
            </a:r>
            <a:r>
              <a:rPr lang="id-ID" dirty="0"/>
              <a:t>Choucri (2003), </a:t>
            </a:r>
            <a:r>
              <a:rPr lang="id-ID" i="1" dirty="0"/>
              <a:t>e-readiness</a:t>
            </a:r>
            <a:r>
              <a:rPr lang="id-ID" dirty="0"/>
              <a:t> didefinisikan sebagai </a:t>
            </a:r>
            <a:r>
              <a:rPr lang="id-ID" dirty="0">
                <a:solidFill>
                  <a:srgbClr val="C00000"/>
                </a:solidFill>
              </a:rPr>
              <a:t>kemampuan untuk mengejar peluang penciptaan nilai yang difasilitasi dengan menggunakan internet</a:t>
            </a:r>
            <a:r>
              <a:rPr lang="id-ID" dirty="0"/>
              <a:t>.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2234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40160"/>
            <a:ext cx="8568952" cy="544522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endParaRPr lang="id-ID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id-ID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t="9725" r="28801" b="10020"/>
          <a:stretch/>
        </p:blipFill>
        <p:spPr bwMode="auto">
          <a:xfrm>
            <a:off x="362524" y="1988840"/>
            <a:ext cx="550944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2" t="21022" r="25272" b="10256"/>
          <a:stretch/>
        </p:blipFill>
        <p:spPr bwMode="auto">
          <a:xfrm>
            <a:off x="6012160" y="1916832"/>
            <a:ext cx="3024336" cy="41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4522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9476" r="24885" b="10964"/>
          <a:stretch/>
        </p:blipFill>
        <p:spPr bwMode="auto">
          <a:xfrm>
            <a:off x="467545" y="1772816"/>
            <a:ext cx="8136904" cy="50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4522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33843" r="25700" b="12484"/>
          <a:stretch/>
        </p:blipFill>
        <p:spPr bwMode="auto">
          <a:xfrm>
            <a:off x="539552" y="1700808"/>
            <a:ext cx="855094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4522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24439" r="25275" b="11603"/>
          <a:stretch/>
        </p:blipFill>
        <p:spPr bwMode="auto">
          <a:xfrm>
            <a:off x="611560" y="1916832"/>
            <a:ext cx="85119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6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 smtClean="0">
                <a:effectLst/>
              </a:rPr>
              <a:t>Case Study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4522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22011" r="22902" b="19840"/>
          <a:stretch/>
        </p:blipFill>
        <p:spPr bwMode="auto">
          <a:xfrm>
            <a:off x="539552" y="1916832"/>
            <a:ext cx="84831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44522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1532" r="28265" b="11319"/>
          <a:stretch/>
        </p:blipFill>
        <p:spPr bwMode="auto">
          <a:xfrm>
            <a:off x="611559" y="1711240"/>
            <a:ext cx="8146499" cy="51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28841" r="38801" b="40220"/>
          <a:stretch/>
        </p:blipFill>
        <p:spPr bwMode="auto">
          <a:xfrm>
            <a:off x="687606" y="1556792"/>
            <a:ext cx="6696744" cy="197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d-ID" sz="3200" b="1" i="1" dirty="0" smtClean="0">
                <a:effectLst/>
              </a:rPr>
              <a:t/>
            </a:r>
            <a:br>
              <a:rPr lang="id-ID" sz="3200" b="1" i="1" dirty="0" smtClean="0">
                <a:effectLst/>
              </a:rPr>
            </a:br>
            <a:r>
              <a:rPr lang="id-ID" sz="3200" b="1" i="1" dirty="0"/>
              <a:t>Case Study :  e-marketplace e-readiness</a:t>
            </a:r>
            <a:r>
              <a:rPr lang="id-ID" sz="3200" b="1" i="1" dirty="0" smtClean="0">
                <a:effectLst/>
                <a:latin typeface="Times New Roman"/>
                <a:ea typeface="Times New Roman"/>
              </a:rPr>
              <a:t/>
            </a:r>
            <a:br>
              <a:rPr lang="id-ID" sz="3200" b="1" i="1" dirty="0" smtClean="0">
                <a:effectLst/>
                <a:latin typeface="Times New Roman"/>
                <a:ea typeface="Times New Roman"/>
              </a:rPr>
            </a:br>
            <a:endParaRPr lang="id-ID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589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dirty="0" smtClean="0"/>
              <a:t>Hasil </a:t>
            </a:r>
            <a:r>
              <a:rPr lang="en-US" dirty="0" err="1" smtClean="0"/>
              <a:t>Analisis</a:t>
            </a:r>
            <a:endParaRPr lang="id-ID" dirty="0" smtClean="0"/>
          </a:p>
          <a:p>
            <a:pPr lvl="0"/>
            <a:endParaRPr lang="id-ID" dirty="0"/>
          </a:p>
          <a:p>
            <a:pPr lvl="0"/>
            <a:endParaRPr lang="id-ID" dirty="0" smtClean="0"/>
          </a:p>
          <a:p>
            <a:pPr lvl="0"/>
            <a:endParaRPr lang="id-ID" dirty="0"/>
          </a:p>
          <a:p>
            <a:pPr lvl="0"/>
            <a:endParaRPr lang="id-ID" dirty="0" smtClean="0"/>
          </a:p>
          <a:p>
            <a:pPr lvl="0"/>
            <a:endParaRPr lang="id-ID" dirty="0"/>
          </a:p>
          <a:p>
            <a:pPr lvl="0" hangingPunct="0"/>
            <a:r>
              <a:rPr lang="en-US" dirty="0" err="1" smtClean="0"/>
              <a:t>Kesimpulan</a:t>
            </a:r>
            <a:endParaRPr lang="id-ID" dirty="0" smtClean="0"/>
          </a:p>
          <a:p>
            <a:pPr lvl="1" hangingPunct="0">
              <a:lnSpc>
                <a:spcPct val="110000"/>
              </a:lnSpc>
              <a:spcBef>
                <a:spcPts val="1200"/>
              </a:spcBef>
            </a:pPr>
            <a:r>
              <a:rPr lang="en-GB" dirty="0" err="1" smtClean="0"/>
              <a:t>Berdasarkan</a:t>
            </a:r>
            <a:r>
              <a:rPr lang="en-GB" dirty="0" smtClean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pembahasan</a:t>
            </a:r>
            <a:r>
              <a:rPr lang="en-GB" dirty="0"/>
              <a:t> </a:t>
            </a:r>
            <a:r>
              <a:rPr lang="en-GB" dirty="0" err="1" smtClean="0"/>
              <a:t>terlihat</a:t>
            </a:r>
            <a:r>
              <a:rPr lang="en-GB" dirty="0" smtClean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>
                <a:solidFill>
                  <a:srgbClr val="C00000"/>
                </a:solidFill>
              </a:rPr>
              <a:t>tingkat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kesiapan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adopsi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i="1" dirty="0">
                <a:solidFill>
                  <a:srgbClr val="C00000"/>
                </a:solidFill>
              </a:rPr>
              <a:t>e-marketplace </a:t>
            </a:r>
            <a:r>
              <a:rPr lang="en-GB" dirty="0"/>
              <a:t>UKM Batik di Kota </a:t>
            </a:r>
            <a:r>
              <a:rPr lang="en-GB" dirty="0" err="1"/>
              <a:t>Pekalongan</a:t>
            </a:r>
            <a:r>
              <a:rPr lang="en-GB" dirty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sudah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cukup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siap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berdasarkan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i="1" dirty="0" err="1"/>
              <a:t>awarenes</a:t>
            </a:r>
            <a:r>
              <a:rPr lang="en-GB" dirty="0"/>
              <a:t>, </a:t>
            </a:r>
            <a:r>
              <a:rPr lang="en-GB" dirty="0" err="1"/>
              <a:t>tata</a:t>
            </a:r>
            <a:r>
              <a:rPr lang="en-GB" dirty="0"/>
              <a:t> </a:t>
            </a:r>
            <a:r>
              <a:rPr lang="en-GB" dirty="0" err="1"/>
              <a:t>kelola</a:t>
            </a:r>
            <a:r>
              <a:rPr lang="en-GB" dirty="0"/>
              <a:t>, </a:t>
            </a:r>
            <a:r>
              <a:rPr lang="en-GB" dirty="0" err="1"/>
              <a:t>komitmen</a:t>
            </a:r>
            <a:r>
              <a:rPr lang="en-GB" dirty="0"/>
              <a:t>,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,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.</a:t>
            </a:r>
            <a:endParaRPr lang="id-ID" dirty="0"/>
          </a:p>
          <a:p>
            <a:pPr lvl="1" hangingPunct="0">
              <a:lnSpc>
                <a:spcPct val="110000"/>
              </a:lnSpc>
              <a:spcBef>
                <a:spcPts val="1200"/>
              </a:spcBef>
            </a:pPr>
            <a:r>
              <a:rPr lang="en-GB" dirty="0" err="1"/>
              <a:t>Tindak</a:t>
            </a:r>
            <a:r>
              <a:rPr lang="en-GB" dirty="0"/>
              <a:t> </a:t>
            </a:r>
            <a:r>
              <a:rPr lang="en-GB" dirty="0" err="1"/>
              <a:t>lanjut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pengukuran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kesiapan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Pemerintah</a:t>
            </a:r>
            <a:r>
              <a:rPr lang="en-GB" dirty="0"/>
              <a:t> Kota </a:t>
            </a:r>
            <a:r>
              <a:rPr lang="en-GB" dirty="0" err="1"/>
              <a:t>Pekalongan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rekomendasi</a:t>
            </a:r>
            <a:r>
              <a:rPr lang="en-GB" dirty="0"/>
              <a:t> agar </a:t>
            </a:r>
            <a:r>
              <a:rPr lang="en-GB" dirty="0" err="1"/>
              <a:t>mengembangkan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i="1" dirty="0"/>
              <a:t>e-marketplace </a:t>
            </a:r>
            <a:r>
              <a:rPr lang="en-GB" dirty="0"/>
              <a:t>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UMKM Batik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pemasaran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i="1" dirty="0"/>
              <a:t>on-line</a:t>
            </a:r>
            <a:r>
              <a:rPr lang="en-GB" dirty="0"/>
              <a:t>.</a:t>
            </a:r>
            <a:endParaRPr lang="id-ID" dirty="0"/>
          </a:p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33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Sesi Diskusi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12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dirty="0"/>
              <a:t>Kesiapan Perusahaan untuk e-Bisnis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618856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id-ID" i="1" dirty="0"/>
              <a:t>E-readiness</a:t>
            </a:r>
            <a:r>
              <a:rPr lang="id-ID" dirty="0"/>
              <a:t> adalah </a:t>
            </a:r>
            <a:r>
              <a:rPr lang="id-ID" dirty="0">
                <a:solidFill>
                  <a:srgbClr val="C00000"/>
                </a:solidFill>
              </a:rPr>
              <a:t>kemampuan </a:t>
            </a:r>
            <a:r>
              <a:rPr lang="id-ID" dirty="0"/>
              <a:t>dari suatu departemen, organisasi atau workgroup untuk berhasil </a:t>
            </a:r>
            <a:r>
              <a:rPr lang="id-ID" dirty="0">
                <a:solidFill>
                  <a:srgbClr val="C00000"/>
                </a:solidFill>
              </a:rPr>
              <a:t>mengadopsi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menggunakan</a:t>
            </a:r>
            <a:r>
              <a:rPr lang="id-ID" dirty="0"/>
              <a:t> dan </a:t>
            </a:r>
            <a:r>
              <a:rPr lang="id-ID" dirty="0">
                <a:solidFill>
                  <a:srgbClr val="C00000"/>
                </a:solidFill>
              </a:rPr>
              <a:t>memperoleh manfaat </a:t>
            </a:r>
            <a:r>
              <a:rPr lang="id-ID" dirty="0"/>
              <a:t>dari TIK seperti e-bisnis.</a:t>
            </a:r>
          </a:p>
          <a:p>
            <a:pPr>
              <a:spcBef>
                <a:spcPts val="1200"/>
              </a:spcBef>
            </a:pPr>
            <a:r>
              <a:rPr lang="id-ID" i="1" dirty="0"/>
              <a:t>E-readiness</a:t>
            </a:r>
            <a:r>
              <a:rPr lang="id-ID" dirty="0"/>
              <a:t> </a:t>
            </a:r>
            <a:r>
              <a:rPr lang="id-ID" dirty="0">
                <a:solidFill>
                  <a:srgbClr val="C00000"/>
                </a:solidFill>
              </a:rPr>
              <a:t>penting</a:t>
            </a:r>
            <a:r>
              <a:rPr lang="id-ID" dirty="0"/>
              <a:t> bagi perusahaan yang </a:t>
            </a:r>
            <a:r>
              <a:rPr lang="id-ID" dirty="0">
                <a:solidFill>
                  <a:srgbClr val="C00000"/>
                </a:solidFill>
              </a:rPr>
              <a:t>berupaya mengadopsi e-bisnis </a:t>
            </a:r>
            <a:r>
              <a:rPr lang="id-ID" dirty="0"/>
              <a:t>untuk melaksanakan analisis dan memastikan  implementasi yang produktif dan bermanfaat dari e-bisnis.</a:t>
            </a:r>
          </a:p>
          <a:p>
            <a:endParaRPr lang="id-ID" dirty="0"/>
          </a:p>
        </p:txBody>
      </p:sp>
      <p:pic>
        <p:nvPicPr>
          <p:cNvPr id="2050" name="Picture 2" descr="http://www.bars6is.com/wp-content/uploads/2016/01/marketing-I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"/>
          <a:stretch/>
        </p:blipFill>
        <p:spPr bwMode="auto">
          <a:xfrm>
            <a:off x="4788024" y="2276872"/>
            <a:ext cx="4355977" cy="34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4"/>
          <p:cNvSpPr/>
          <p:nvPr/>
        </p:nvSpPr>
        <p:spPr>
          <a:xfrm>
            <a:off x="8836814" y="6549304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Factors of e-Readiness</a:t>
            </a:r>
            <a:endParaRPr lang="id-ID" sz="3200" b="1" i="1" dirty="0"/>
          </a:p>
        </p:txBody>
      </p:sp>
      <p:pic>
        <p:nvPicPr>
          <p:cNvPr id="2050" name="Picture 2" descr="https://internetmarketingframework.files.wordpress.com/2009/09/factors-of-e-readines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5302" r="7658"/>
          <a:stretch/>
        </p:blipFill>
        <p:spPr bwMode="auto">
          <a:xfrm>
            <a:off x="1619672" y="1916832"/>
            <a:ext cx="594204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/>
              <a:t>Factors of e-Readiness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800" dirty="0" smtClean="0"/>
              <a:t>Infrastruktur</a:t>
            </a:r>
            <a:endParaRPr lang="id-ID" sz="28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Arsitektur </a:t>
            </a:r>
            <a:r>
              <a:rPr lang="id-ID" i="1" dirty="0" smtClean="0">
                <a:solidFill>
                  <a:srgbClr val="C00000"/>
                </a:solidFill>
              </a:rPr>
              <a:t>hardware, software</a:t>
            </a:r>
            <a:r>
              <a:rPr lang="id-ID" dirty="0" smtClean="0">
                <a:solidFill>
                  <a:srgbClr val="C00000"/>
                </a:solidFill>
              </a:rPr>
              <a:t>, konten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C00000"/>
                </a:solidFill>
              </a:rPr>
              <a:t>data</a:t>
            </a:r>
            <a:r>
              <a:rPr lang="id-ID" dirty="0" smtClean="0"/>
              <a:t> yang digunakan untuk memberikan layanan e-bisnis kepada  karyawan, pelanggan dan mitra 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Insfrastuktur e-bisnis </a:t>
            </a:r>
            <a:r>
              <a:rPr lang="id-ID" dirty="0" smtClean="0"/>
              <a:t>yang memadai  merupakan hal yang  sangat penting untuk </a:t>
            </a:r>
            <a:r>
              <a:rPr lang="id-ID" dirty="0"/>
              <a:t>semua perusahaan yang mengadopsi e-bisnis karena hal tersebut </a:t>
            </a:r>
            <a:r>
              <a:rPr lang="id-ID" dirty="0">
                <a:solidFill>
                  <a:srgbClr val="C00000"/>
                </a:solidFill>
              </a:rPr>
              <a:t>mempengaruhi</a:t>
            </a:r>
            <a:r>
              <a:rPr lang="id-ID" dirty="0"/>
              <a:t> </a:t>
            </a:r>
            <a:r>
              <a:rPr lang="id-ID" dirty="0">
                <a:solidFill>
                  <a:srgbClr val="C00000"/>
                </a:solidFill>
              </a:rPr>
              <a:t>kualitas pelayanan </a:t>
            </a:r>
            <a:r>
              <a:rPr lang="id-ID" dirty="0"/>
              <a:t>langsung yang dialami oleh pengguna sistem dalam hal </a:t>
            </a:r>
            <a:r>
              <a:rPr lang="id-ID" dirty="0">
                <a:solidFill>
                  <a:srgbClr val="C00000"/>
                </a:solidFill>
              </a:rPr>
              <a:t>kecepatan </a:t>
            </a:r>
            <a:r>
              <a:rPr lang="id-ID" dirty="0"/>
              <a:t>dan </a:t>
            </a:r>
            <a:r>
              <a:rPr lang="id-ID" dirty="0" smtClean="0">
                <a:solidFill>
                  <a:srgbClr val="C00000"/>
                </a:solidFill>
              </a:rPr>
              <a:t>responsibilitas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Ketersediaan Pekerja Terampil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Tidak adanya pekerja yang trampil dalam menggunakan teknologi menjadi penghambat perusahaaan mengadopsi e-bisnis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Kurangnya </a:t>
            </a:r>
            <a:r>
              <a:rPr lang="id-ID" dirty="0" smtClean="0">
                <a:solidFill>
                  <a:srgbClr val="C00000"/>
                </a:solidFill>
              </a:rPr>
              <a:t>keahlian </a:t>
            </a:r>
            <a:r>
              <a:rPr lang="id-ID" dirty="0">
                <a:solidFill>
                  <a:srgbClr val="C00000"/>
                </a:solidFill>
              </a:rPr>
              <a:t>teknis untuk memantau dan mengendalikan </a:t>
            </a:r>
            <a:r>
              <a:rPr lang="id-ID" dirty="0"/>
              <a:t>setiap situasi (seperti hacker atau virus) dapat menciptakan lingkungan yang tidak nyaman </a:t>
            </a:r>
            <a:r>
              <a:rPr lang="id-ID" dirty="0" smtClean="0"/>
              <a:t>dalam mengadopsi TIK dalambisnis.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35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/>
              <a:t>Factors of e-Readiness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Sumber Dana</a:t>
            </a:r>
            <a:endParaRPr lang="id-ID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Dana merupakan faktor paling penting dalam mengadopsi e-bisnis.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Biasanya</a:t>
            </a:r>
            <a:r>
              <a:rPr lang="id-ID" dirty="0"/>
              <a:t>, bisnis </a:t>
            </a:r>
            <a:r>
              <a:rPr lang="id-ID" dirty="0" smtClean="0"/>
              <a:t>usaha kecil menengah </a:t>
            </a:r>
            <a:r>
              <a:rPr lang="id-ID" dirty="0"/>
              <a:t>mengalami kesulitan keuangan dalam tahap </a:t>
            </a:r>
            <a:r>
              <a:rPr lang="id-ID" i="1" dirty="0"/>
              <a:t>start-up</a:t>
            </a:r>
            <a:r>
              <a:rPr lang="id-ID" dirty="0"/>
              <a:t> dari bisnis karena mereka </a:t>
            </a:r>
            <a:r>
              <a:rPr lang="id-ID" dirty="0">
                <a:solidFill>
                  <a:srgbClr val="C00000"/>
                </a:solidFill>
              </a:rPr>
              <a:t>menyerap semua modal yang tersedia </a:t>
            </a:r>
            <a:r>
              <a:rPr lang="id-ID" dirty="0"/>
              <a:t>untuk menghasilkan bisnis. </a:t>
            </a:r>
            <a:endParaRPr lang="id-ID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Budaya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Budaya mengacu pada </a:t>
            </a:r>
            <a:r>
              <a:rPr lang="id-ID" dirty="0">
                <a:solidFill>
                  <a:srgbClr val="C00000"/>
                </a:solidFill>
              </a:rPr>
              <a:t>nilai-nilai organisasi, </a:t>
            </a:r>
            <a:r>
              <a:rPr lang="id-ID" dirty="0" smtClean="0">
                <a:solidFill>
                  <a:srgbClr val="C00000"/>
                </a:solidFill>
              </a:rPr>
              <a:t>kepercayaan, </a:t>
            </a:r>
            <a:r>
              <a:rPr lang="id-ID" dirty="0">
                <a:solidFill>
                  <a:srgbClr val="C00000"/>
                </a:solidFill>
              </a:rPr>
              <a:t>praktik, ritual, </a:t>
            </a:r>
            <a:r>
              <a:rPr lang="id-ID" dirty="0"/>
              <a:t>dan</a:t>
            </a:r>
            <a:r>
              <a:rPr lang="id-ID" dirty="0">
                <a:solidFill>
                  <a:srgbClr val="C00000"/>
                </a:solidFill>
              </a:rPr>
              <a:t> adat istiadat. </a:t>
            </a:r>
            <a:endParaRPr lang="id-ID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Pemilik </a:t>
            </a:r>
            <a:r>
              <a:rPr lang="id-ID" dirty="0"/>
              <a:t>dan manajer </a:t>
            </a:r>
            <a:r>
              <a:rPr lang="id-ID" dirty="0" smtClean="0"/>
              <a:t>harus </a:t>
            </a:r>
            <a:r>
              <a:rPr lang="id-ID" dirty="0"/>
              <a:t>tahu </a:t>
            </a:r>
            <a:r>
              <a:rPr lang="id-ID" dirty="0">
                <a:solidFill>
                  <a:srgbClr val="C00000"/>
                </a:solidFill>
              </a:rPr>
              <a:t>budaya bisnis </a:t>
            </a:r>
            <a:r>
              <a:rPr lang="id-ID" dirty="0"/>
              <a:t>mereka sendiri dan </a:t>
            </a:r>
            <a:r>
              <a:rPr lang="id-ID" dirty="0">
                <a:solidFill>
                  <a:srgbClr val="C00000"/>
                </a:solidFill>
              </a:rPr>
              <a:t>tingkat pembelajaran organisasi </a:t>
            </a:r>
            <a:r>
              <a:rPr lang="id-ID" dirty="0"/>
              <a:t>sebelum mempromosikan teknologi baru untuk karyawan mereka. </a:t>
            </a:r>
            <a:endParaRPr lang="id-ID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Pemilik dan manajer </a:t>
            </a:r>
            <a:r>
              <a:rPr lang="id-ID" dirty="0" smtClean="0"/>
              <a:t>harus </a:t>
            </a:r>
            <a:r>
              <a:rPr lang="id-ID" dirty="0" smtClean="0">
                <a:solidFill>
                  <a:srgbClr val="C00000"/>
                </a:solidFill>
              </a:rPr>
              <a:t>memahami </a:t>
            </a:r>
            <a:r>
              <a:rPr lang="id-ID" dirty="0">
                <a:solidFill>
                  <a:srgbClr val="C00000"/>
                </a:solidFill>
              </a:rPr>
              <a:t>latar belakang karyawan </a:t>
            </a:r>
            <a:r>
              <a:rPr lang="id-ID" dirty="0"/>
              <a:t>yang terlibat dalam </a:t>
            </a:r>
            <a:r>
              <a:rPr lang="id-ID" dirty="0" smtClean="0"/>
              <a:t>proses </a:t>
            </a:r>
            <a:r>
              <a:rPr lang="id-ID" dirty="0"/>
              <a:t>belajar </a:t>
            </a:r>
            <a:r>
              <a:rPr lang="id-ID" dirty="0" smtClean="0"/>
              <a:t>untuk </a:t>
            </a:r>
            <a:r>
              <a:rPr lang="id-ID" dirty="0"/>
              <a:t>mengadopsi teknologi baru dalam operasi bisnis</a:t>
            </a:r>
            <a:r>
              <a:rPr lang="id-ID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Perbedaan </a:t>
            </a:r>
            <a:r>
              <a:rPr lang="id-ID" dirty="0">
                <a:solidFill>
                  <a:srgbClr val="C00000"/>
                </a:solidFill>
              </a:rPr>
              <a:t>budaya </a:t>
            </a:r>
            <a:r>
              <a:rPr lang="id-ID" dirty="0"/>
              <a:t>di negara-negara lintas juga dapat menambahkan hambatan untuk </a:t>
            </a:r>
            <a:r>
              <a:rPr lang="id-ID" dirty="0" smtClean="0"/>
              <a:t>mengadopsi e-bisnis.</a:t>
            </a:r>
            <a:endParaRPr lang="id-ID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42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/>
              <a:t>Factors of e-Readiness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Peraturan </a:t>
            </a:r>
            <a:r>
              <a:rPr lang="id-ID" dirty="0"/>
              <a:t>Pemerintah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/>
              <a:t>Beberapa usaha kecil </a:t>
            </a:r>
            <a:r>
              <a:rPr lang="id-ID" dirty="0">
                <a:solidFill>
                  <a:srgbClr val="C00000"/>
                </a:solidFill>
              </a:rPr>
              <a:t>enggan </a:t>
            </a:r>
            <a:r>
              <a:rPr lang="id-ID" dirty="0" smtClean="0">
                <a:solidFill>
                  <a:srgbClr val="C00000"/>
                </a:solidFill>
              </a:rPr>
              <a:t>berinvestasi </a:t>
            </a:r>
            <a:r>
              <a:rPr lang="id-ID" dirty="0">
                <a:solidFill>
                  <a:srgbClr val="C00000"/>
                </a:solidFill>
              </a:rPr>
              <a:t>di </a:t>
            </a:r>
            <a:r>
              <a:rPr lang="id-ID" dirty="0" smtClean="0">
                <a:solidFill>
                  <a:srgbClr val="C00000"/>
                </a:solidFill>
              </a:rPr>
              <a:t>e-bisnis </a:t>
            </a:r>
            <a:r>
              <a:rPr lang="id-ID" dirty="0" smtClean="0"/>
              <a:t>karena khawatir hambatan </a:t>
            </a:r>
            <a:r>
              <a:rPr lang="id-ID" dirty="0"/>
              <a:t>politik </a:t>
            </a:r>
            <a:r>
              <a:rPr lang="id-ID" dirty="0" smtClean="0"/>
              <a:t>yang dipengaruhi </a:t>
            </a:r>
            <a:r>
              <a:rPr lang="id-ID" dirty="0"/>
              <a:t>oleh </a:t>
            </a:r>
            <a:r>
              <a:rPr lang="id-ID" dirty="0">
                <a:solidFill>
                  <a:srgbClr val="C00000"/>
                </a:solidFill>
              </a:rPr>
              <a:t>perubahan kebijakan pemerintah</a:t>
            </a:r>
            <a:r>
              <a:rPr lang="id-ID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Akan tetapi pemerintah saat ini fokus untuk mendorong  </a:t>
            </a:r>
            <a:r>
              <a:rPr lang="id-ID" dirty="0"/>
              <a:t>pertumbuhan </a:t>
            </a:r>
            <a:r>
              <a:rPr lang="id-ID" dirty="0" smtClean="0"/>
              <a:t>e-bisnis </a:t>
            </a:r>
            <a:r>
              <a:rPr lang="id-ID" dirty="0"/>
              <a:t>ini dengan menyediakan dukungan dan </a:t>
            </a:r>
            <a:r>
              <a:rPr lang="id-ID" dirty="0" smtClean="0"/>
              <a:t>insentif, atau melalui  </a:t>
            </a:r>
            <a:r>
              <a:rPr lang="id-ID" dirty="0"/>
              <a:t>program dukungan yang mendorong penggunaan </a:t>
            </a:r>
            <a:r>
              <a:rPr lang="id-ID" dirty="0" smtClean="0"/>
              <a:t>teknolohgi informasi.</a:t>
            </a:r>
            <a:endParaRPr lang="id-ID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Sikap </a:t>
            </a:r>
            <a:r>
              <a:rPr lang="id-ID" dirty="0"/>
              <a:t>pemilik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>
                <a:solidFill>
                  <a:srgbClr val="C00000"/>
                </a:solidFill>
              </a:rPr>
              <a:t>Pengalaman </a:t>
            </a:r>
            <a:r>
              <a:rPr lang="id-ID" dirty="0">
                <a:solidFill>
                  <a:srgbClr val="C00000"/>
                </a:solidFill>
              </a:rPr>
              <a:t>dan pengetahuan pemilik 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dalam memahami </a:t>
            </a:r>
            <a:r>
              <a:rPr lang="id-ID" dirty="0"/>
              <a:t>penggunaan Internet di bisnis. </a:t>
            </a:r>
            <a:endParaRPr lang="id-ID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Hambatan akan sering terjadi apabila  pemilik/manajer </a:t>
            </a:r>
            <a:r>
              <a:rPr lang="id-ID" dirty="0"/>
              <a:t>lebih </a:t>
            </a:r>
            <a:r>
              <a:rPr lang="id-ID" dirty="0" smtClean="0">
                <a:solidFill>
                  <a:srgbClr val="C00000"/>
                </a:solidFill>
              </a:rPr>
              <a:t>cenderung mengikut </a:t>
            </a:r>
            <a:r>
              <a:rPr lang="id-ID" dirty="0">
                <a:solidFill>
                  <a:srgbClr val="C00000"/>
                </a:solidFill>
              </a:rPr>
              <a:t>daripada </a:t>
            </a:r>
            <a:r>
              <a:rPr lang="id-ID" dirty="0" smtClean="0">
                <a:solidFill>
                  <a:srgbClr val="C00000"/>
                </a:solidFill>
              </a:rPr>
              <a:t>memimpin </a:t>
            </a:r>
            <a:r>
              <a:rPr lang="id-ID" dirty="0"/>
              <a:t>dalam mengadopsi </a:t>
            </a:r>
            <a:r>
              <a:rPr lang="id-ID" dirty="0" smtClean="0"/>
              <a:t>e-bisnis.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dirty="0" smtClean="0"/>
              <a:t>Pemilik/manajer harus </a:t>
            </a:r>
            <a:r>
              <a:rPr lang="id-ID" dirty="0"/>
              <a:t>memiliki </a:t>
            </a:r>
            <a:r>
              <a:rPr lang="id-ID" dirty="0">
                <a:solidFill>
                  <a:srgbClr val="C00000"/>
                </a:solidFill>
              </a:rPr>
              <a:t>sikap </a:t>
            </a:r>
            <a:r>
              <a:rPr lang="id-ID" dirty="0" smtClean="0">
                <a:solidFill>
                  <a:srgbClr val="C00000"/>
                </a:solidFill>
              </a:rPr>
              <a:t>enterpreneurial</a:t>
            </a:r>
            <a:r>
              <a:rPr lang="id-ID" dirty="0"/>
              <a:t>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C00000"/>
                </a:solidFill>
              </a:rPr>
              <a:t>terbuka</a:t>
            </a:r>
            <a:r>
              <a:rPr lang="id-ID" dirty="0" smtClean="0"/>
              <a:t> terhadap perkembanan teknologi, karena mereka akan cenderung </a:t>
            </a:r>
            <a:r>
              <a:rPr lang="id-ID" dirty="0"/>
              <a:t>lebih positif </a:t>
            </a:r>
            <a:r>
              <a:rPr lang="id-ID" dirty="0" smtClean="0"/>
              <a:t>dalam </a:t>
            </a:r>
            <a:r>
              <a:rPr lang="id-ID" dirty="0"/>
              <a:t>mengadopsi teknologi baru </a:t>
            </a:r>
            <a:r>
              <a:rPr lang="id-ID" dirty="0" smtClean="0"/>
              <a:t>dalam bisnisnya</a:t>
            </a:r>
          </a:p>
        </p:txBody>
      </p:sp>
      <p:sp>
        <p:nvSpPr>
          <p:cNvPr id="4" name="Chevron 3"/>
          <p:cNvSpPr/>
          <p:nvPr/>
        </p:nvSpPr>
        <p:spPr>
          <a:xfrm>
            <a:off x="8836814" y="6549304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989214" y="6701704"/>
            <a:ext cx="2423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Methodology for e-Readiness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Untuk menilai apakah suatu organisasi sudah siap atau tidak dalam memasuki dunia e-bisnis, sering digunakan metode campuran atau metode triangulasi.</a:t>
            </a:r>
          </a:p>
          <a:p>
            <a:pPr>
              <a:spcBef>
                <a:spcPts val="1200"/>
              </a:spcBef>
            </a:pPr>
            <a:r>
              <a:rPr lang="id-ID" dirty="0"/>
              <a:t>Triangulasi menggabungkan dua kekuatan besar pendekatan penelitian. </a:t>
            </a:r>
          </a:p>
          <a:p>
            <a:pPr>
              <a:spcBef>
                <a:spcPts val="1200"/>
              </a:spcBef>
            </a:pP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39185" r="22119" b="15851"/>
          <a:stretch/>
        </p:blipFill>
        <p:spPr bwMode="auto">
          <a:xfrm>
            <a:off x="1403648" y="3717032"/>
            <a:ext cx="6336704" cy="29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200" b="1" i="1" dirty="0" smtClean="0">
                <a:effectLst/>
              </a:rPr>
              <a:t>Methodology for e-Readiness</a:t>
            </a:r>
            <a:endParaRPr lang="id-ID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Triangulasi berkembang </a:t>
            </a:r>
            <a:r>
              <a:rPr lang="id-ID" dirty="0"/>
              <a:t>tidak hanya terbatas pada penggunaan data (</a:t>
            </a:r>
            <a:r>
              <a:rPr lang="id-ID" dirty="0">
                <a:solidFill>
                  <a:srgbClr val="C00000"/>
                </a:solidFill>
              </a:rPr>
              <a:t>kuantitatif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kualitatif</a:t>
            </a:r>
            <a:r>
              <a:rPr lang="id-ID" dirty="0" smtClean="0"/>
              <a:t>), </a:t>
            </a:r>
            <a:r>
              <a:rPr lang="id-ID" dirty="0"/>
              <a:t>tetapi menjadi </a:t>
            </a:r>
            <a:r>
              <a:rPr lang="id-ID" dirty="0" smtClean="0"/>
              <a:t>paradigma </a:t>
            </a:r>
            <a:r>
              <a:rPr lang="id-ID" dirty="0"/>
              <a:t>baru, yaitu dengan cara </a:t>
            </a:r>
            <a:r>
              <a:rPr lang="id-ID" dirty="0">
                <a:solidFill>
                  <a:srgbClr val="C00000"/>
                </a:solidFill>
              </a:rPr>
              <a:t>mengobservasi </a:t>
            </a:r>
            <a:r>
              <a:rPr lang="id-ID" dirty="0"/>
              <a:t>sesuatu </a:t>
            </a:r>
            <a:r>
              <a:rPr lang="id-ID" dirty="0">
                <a:solidFill>
                  <a:srgbClr val="C00000"/>
                </a:solidFill>
              </a:rPr>
              <a:t>dari berbagai sudut padang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perspektif yang berbeda </a:t>
            </a:r>
            <a:r>
              <a:rPr lang="id-ID" dirty="0"/>
              <a:t>untuk mendapatkan suatu </a:t>
            </a:r>
            <a:r>
              <a:rPr lang="id-ID" dirty="0">
                <a:solidFill>
                  <a:srgbClr val="C00000"/>
                </a:solidFill>
              </a:rPr>
              <a:t>kebenaran</a:t>
            </a:r>
            <a:r>
              <a:rPr lang="id-ID" dirty="0"/>
              <a:t> atau </a:t>
            </a:r>
            <a:r>
              <a:rPr lang="id-ID" dirty="0">
                <a:solidFill>
                  <a:srgbClr val="C00000"/>
                </a:solidFill>
              </a:rPr>
              <a:t>keakuratan</a:t>
            </a:r>
            <a:r>
              <a:rPr lang="id-ID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id-ID" dirty="0" smtClean="0"/>
              <a:t>Metodologi </a:t>
            </a:r>
            <a:r>
              <a:rPr lang="id-ID" dirty="0"/>
              <a:t>triangulation yang menggunakan </a:t>
            </a:r>
            <a:r>
              <a:rPr lang="id-ID" dirty="0">
                <a:solidFill>
                  <a:srgbClr val="C00000"/>
                </a:solidFill>
              </a:rPr>
              <a:t>pendekatan kualitatif dan kuantitatif</a:t>
            </a:r>
            <a:r>
              <a:rPr lang="id-ID" dirty="0"/>
              <a:t> diadopsi untuk </a:t>
            </a:r>
            <a:r>
              <a:rPr lang="id-ID" dirty="0">
                <a:solidFill>
                  <a:srgbClr val="C00000"/>
                </a:solidFill>
              </a:rPr>
              <a:t>pengembangan model </a:t>
            </a:r>
            <a:r>
              <a:rPr lang="id-ID" i="1" dirty="0" smtClean="0">
                <a:solidFill>
                  <a:srgbClr val="C00000"/>
                </a:solidFill>
              </a:rPr>
              <a:t>e-readiness</a:t>
            </a:r>
            <a:r>
              <a:rPr lang="id-ID" dirty="0" smtClean="0"/>
              <a:t> </a:t>
            </a:r>
            <a:r>
              <a:rPr lang="id-ID" dirty="0"/>
              <a:t>yang mengkaji kesiapan organisasi untuk implementasi e-bisnis.</a:t>
            </a:r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55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3006</TotalTime>
  <Words>923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KESIAPAN ORGANISASI/PERUSAHAAN UNTUK E-BISNIS</vt:lpstr>
      <vt:lpstr>Kesiapan Perusahaan untuk e-Bisnis</vt:lpstr>
      <vt:lpstr>Kesiapan Perusahaan untuk e-Bisnis</vt:lpstr>
      <vt:lpstr>Factors of e-Readiness</vt:lpstr>
      <vt:lpstr>Factors of e-Readiness</vt:lpstr>
      <vt:lpstr>Factors of e-Readiness</vt:lpstr>
      <vt:lpstr>Factors of e-Readiness</vt:lpstr>
      <vt:lpstr>Methodology for e-Readiness</vt:lpstr>
      <vt:lpstr>Methodology for e-Readiness</vt:lpstr>
      <vt:lpstr>Methodology for e-Readiness</vt:lpstr>
      <vt:lpstr>Review Of Readiness Assessment Models</vt:lpstr>
      <vt:lpstr>Review Of Readiness Assessment Models</vt:lpstr>
      <vt:lpstr>Review Of Readiness Assessment Models</vt:lpstr>
      <vt:lpstr>Readiness Assessment Models - example</vt:lpstr>
      <vt:lpstr>Readiness Assessment Models - example</vt:lpstr>
      <vt:lpstr>Readiness Assessment Models - example</vt:lpstr>
      <vt:lpstr>PowerPoint Presentation</vt:lpstr>
      <vt:lpstr> Case Study :  e-marketplace e-readiness </vt:lpstr>
      <vt:lpstr> Case Study :  e-marketplace e-readiness </vt:lpstr>
      <vt:lpstr> Case Study :  e-marketplace e-readiness </vt:lpstr>
      <vt:lpstr> Case Study :  e-marketplace e-readiness </vt:lpstr>
      <vt:lpstr> Case Study :  e-marketplace e-readiness </vt:lpstr>
      <vt:lpstr> Case Study :  e-marketplace e-readiness </vt:lpstr>
      <vt:lpstr> Case Study </vt:lpstr>
      <vt:lpstr> Case Study :  e-marketplace e-readiness </vt:lpstr>
      <vt:lpstr> Case Study :  e-marketplace e-readiness </vt:lpstr>
      <vt:lpstr>Sesi Diskusi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KONTEK PENGEMBANGAN E-BISNIS</dc:title>
  <dc:creator>DELL</dc:creator>
  <cp:lastModifiedBy>DELL</cp:lastModifiedBy>
  <cp:revision>92</cp:revision>
  <dcterms:created xsi:type="dcterms:W3CDTF">2016-03-23T02:39:01Z</dcterms:created>
  <dcterms:modified xsi:type="dcterms:W3CDTF">2018-03-27T05:48:58Z</dcterms:modified>
</cp:coreProperties>
</file>