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8" r:id="rId3"/>
    <p:sldId id="259" r:id="rId4"/>
    <p:sldId id="260" r:id="rId5"/>
    <p:sldId id="261" r:id="rId6"/>
    <p:sldId id="262" r:id="rId7"/>
    <p:sldId id="263" r:id="rId8"/>
    <p:sldId id="265" r:id="rId9"/>
    <p:sldId id="266" r:id="rId10"/>
    <p:sldId id="269" r:id="rId11"/>
    <p:sldId id="264" r:id="rId12"/>
    <p:sldId id="270" r:id="rId13"/>
    <p:sldId id="271" r:id="rId14"/>
    <p:sldId id="257" r:id="rId15"/>
    <p:sldId id="272" r:id="rId16"/>
    <p:sldId id="273" r:id="rId17"/>
    <p:sldId id="274"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786"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86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86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86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A9646FA-82B8-412B-A35A-2C43F8AA9AE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2CEF4FB-A16B-42AA-9219-C33E82C3035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B7187-9493-46EA-BBE3-7390ECEF9921}" type="slidenum">
              <a:rPr lang="en-US"/>
              <a:pPr/>
              <a:t>5</a:t>
            </a:fld>
            <a:endParaRPr lang="en-US"/>
          </a:p>
        </p:txBody>
      </p:sp>
      <p:sp>
        <p:nvSpPr>
          <p:cNvPr id="9218" name="Rectangle 2"/>
          <p:cNvSpPr>
            <a:spLocks noGrp="1" noRot="1" noChangeAspect="1" noChangeArrowheads="1" noTextEdit="1"/>
          </p:cNvSpPr>
          <p:nvPr>
            <p:ph type="sldImg"/>
          </p:nvPr>
        </p:nvSpPr>
        <p:spPr>
          <a:xfrm>
            <a:off x="1125538" y="655638"/>
            <a:ext cx="4610100" cy="3457575"/>
          </a:xfrm>
          <a:ln w="12700" cap="flat">
            <a:solidFill>
              <a:schemeClr val="tx1"/>
            </a:solidFill>
          </a:ln>
        </p:spPr>
      </p:sp>
      <p:sp>
        <p:nvSpPr>
          <p:cNvPr id="9219" name="Rectangle 3"/>
          <p:cNvSpPr>
            <a:spLocks noGrp="1" noChangeArrowheads="1"/>
          </p:cNvSpPr>
          <p:nvPr>
            <p:ph type="body" idx="1"/>
          </p:nvPr>
        </p:nvSpPr>
        <p:spPr>
          <a:xfrm>
            <a:off x="914400" y="4346575"/>
            <a:ext cx="5029200" cy="4148138"/>
          </a:xfrm>
          <a:ln/>
        </p:spPr>
        <p:txBody>
          <a:bodyPr lIns="92075" tIns="46038" rIns="92075" bIns="46038"/>
          <a:lstStyle/>
          <a:p>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42A575-5EA1-49FC-9C6C-18BD81043DD1}" type="slidenum">
              <a:rPr lang="en-US"/>
              <a:pPr/>
              <a:t>9</a:t>
            </a:fld>
            <a:endParaRPr lang="en-US"/>
          </a:p>
        </p:txBody>
      </p:sp>
      <p:sp>
        <p:nvSpPr>
          <p:cNvPr id="19458" name="Rectangle 2"/>
          <p:cNvSpPr>
            <a:spLocks noGrp="1" noRot="1" noChangeAspect="1" noTextEdit="1"/>
          </p:cNvSpPr>
          <p:nvPr>
            <p:ph type="sldImg"/>
          </p:nvPr>
        </p:nvSpPr>
        <p:spPr>
          <a:ln/>
        </p:spPr>
      </p:sp>
      <p:sp>
        <p:nvSpPr>
          <p:cNvPr id="19459" name="Rectangle 3"/>
          <p:cNvSpPr>
            <a:spLocks noGrp="1"/>
          </p:cNvSpPr>
          <p:nvPr>
            <p:ph type="body" idx="1"/>
          </p:nvPr>
        </p:nvSpPr>
        <p:spPr>
          <a:noFill/>
        </p:spPr>
        <p:txBody>
          <a:bodyPr/>
          <a:lstStyle/>
          <a:p>
            <a:pPr>
              <a:lnSpc>
                <a:spcPct val="80000"/>
              </a:lnSpc>
            </a:pPr>
            <a:r>
              <a:rPr lang="en-US" sz="800"/>
              <a:t>The </a:t>
            </a:r>
          </a:p>
          <a:p>
            <a:pPr>
              <a:lnSpc>
                <a:spcPct val="80000"/>
              </a:lnSpc>
            </a:pPr>
            <a:r>
              <a:rPr lang="en-US" sz="800"/>
              <a:t>The Advocacy Coalition Framework (ACF) developed by Sabatier and Jenkins-Smith (1988) provides a theoretical tool for policy analysis and assessment, particularly relating the policy development process to outcomes. This type of policy analysis may facilitate developing awareness and capacity within public health to influence the policy process (Breton et al. 2008). The ACF adapts constructs from several disciplines and includes several specific components; some will be described here (figure one).  The AFC can be combined with other policy frameworks including multiple streams models (Kingdon) and stages heuristic (Weible) Over 80 studies in diverse policy arenas have been conducted using the AFC. We chose the AFC for this analysis because of its inclusion of the impact of external influences, the important of policy beliefs and its non-linear perspectives on policy learning.  Some key concepts are:   </a:t>
            </a:r>
            <a:endParaRPr lang="en-US" sz="800" u="sng"/>
          </a:p>
          <a:p>
            <a:pPr>
              <a:lnSpc>
                <a:spcPct val="80000"/>
              </a:lnSpc>
            </a:pPr>
            <a:endParaRPr lang="en-US" sz="800" u="sng"/>
          </a:p>
          <a:p>
            <a:pPr>
              <a:lnSpc>
                <a:spcPct val="80000"/>
              </a:lnSpc>
            </a:pPr>
            <a:r>
              <a:rPr lang="en-US" sz="800" u="sng"/>
              <a:t>Relatively Stable Parameters: </a:t>
            </a:r>
            <a:r>
              <a:rPr lang="en-US" sz="800"/>
              <a:t>As set forth by the ACF, there are relatively stable parameters, attributes over which the policy actors have little control. In the case of restaurants these include the need for restaurants to remain profitable and the frequency with which American’s eat away from home.  </a:t>
            </a:r>
            <a:endParaRPr lang="en-US" sz="800" u="sng"/>
          </a:p>
          <a:p>
            <a:pPr>
              <a:lnSpc>
                <a:spcPct val="80000"/>
              </a:lnSpc>
            </a:pPr>
            <a:endParaRPr lang="en-US" sz="800" u="sng"/>
          </a:p>
          <a:p>
            <a:pPr>
              <a:lnSpc>
                <a:spcPct val="80000"/>
              </a:lnSpc>
            </a:pPr>
            <a:r>
              <a:rPr lang="en-US" sz="800" u="sng"/>
              <a:t>External Events</a:t>
            </a:r>
            <a:r>
              <a:rPr lang="en-US" sz="800"/>
              <a:t>: dynamic elements effecting policy change, including public opinion, legislation, elections, outcome of other policies. These events can influence whether an issue  gets on the policy agenda. In the ACF external events are seen as necessary, but not sufficient to change policy </a:t>
            </a:r>
          </a:p>
          <a:p>
            <a:pPr>
              <a:lnSpc>
                <a:spcPct val="80000"/>
              </a:lnSpc>
            </a:pPr>
            <a:endParaRPr lang="en-US" sz="800"/>
          </a:p>
          <a:p>
            <a:pPr>
              <a:lnSpc>
                <a:spcPct val="80000"/>
              </a:lnSpc>
            </a:pPr>
            <a:r>
              <a:rPr lang="en-US" sz="800" u="sng"/>
              <a:t>Constraints and Resources</a:t>
            </a:r>
            <a:r>
              <a:rPr lang="en-US" sz="800"/>
              <a:t>: external factors (stable and dynamic) impact the constraints and resources of a policy subsystem. For example, elections can result in changes in leadership and/or funding.</a:t>
            </a:r>
          </a:p>
          <a:p>
            <a:pPr>
              <a:lnSpc>
                <a:spcPct val="80000"/>
              </a:lnSpc>
              <a:spcBef>
                <a:spcPct val="0"/>
              </a:spcBef>
            </a:pPr>
            <a:endParaRPr lang="en-US"/>
          </a:p>
          <a:p>
            <a:pPr>
              <a:lnSpc>
                <a:spcPct val="80000"/>
              </a:lnSpc>
            </a:pPr>
            <a:r>
              <a:rPr lang="en-US" sz="800" u="sng"/>
              <a:t>Policy Subsystems</a:t>
            </a:r>
            <a:r>
              <a:rPr lang="en-US" sz="800"/>
              <a:t>: the set of actors involved in a policy issue, including policy advocacy coalitions that form based on core beliefs or values shared by coalition members.</a:t>
            </a:r>
          </a:p>
          <a:p>
            <a:pPr>
              <a:lnSpc>
                <a:spcPct val="80000"/>
              </a:lnSpc>
            </a:pPr>
            <a:endParaRPr lang="en-US" sz="800"/>
          </a:p>
          <a:p>
            <a:pPr>
              <a:lnSpc>
                <a:spcPct val="80000"/>
              </a:lnSpc>
            </a:pPr>
            <a:r>
              <a:rPr lang="en-US" sz="800" u="sng"/>
              <a:t>Beliefs:</a:t>
            </a:r>
            <a:r>
              <a:rPr lang="en-US" sz="800"/>
              <a:t> The ACF identifies beliefs as the overarching driver for policy actors (chapter on policy oriented belief systems from the Sabatier book). These are categorized as (1) Deep core beliefs - basic personal philosophical beliefs that are very difficult to change; (2) Policy core beliefs – fundamental policy positions concerning the strategies for achieving core beliefs; and (3) Secondary beliefs that are specific to the topic and may be changed by interactions and learning within the policy sub-system.  In some situations, policy-oriented learning can take place across coalitions and lead to changes in secondary beliefs. </a:t>
            </a:r>
          </a:p>
          <a:p>
            <a:pPr>
              <a:lnSpc>
                <a:spcPct val="80000"/>
              </a:lnSpc>
            </a:pPr>
            <a:endParaRPr lang="en-US" sz="800"/>
          </a:p>
          <a:p>
            <a:pPr>
              <a:lnSpc>
                <a:spcPct val="80000"/>
              </a:lnSpc>
            </a:pPr>
            <a:r>
              <a:rPr lang="en-US" sz="800" u="sng"/>
              <a:t>Policy-Oriented Learning</a:t>
            </a:r>
            <a:r>
              <a:rPr lang="en-US" sz="800"/>
              <a:t>: policy change occurs through 2 processes- changes in external events and policy-oriented learning. Policy-oriented learning occurs as a result of experience and involves changes in a coalition’s approach to attain policy outcomes consistent with the coalition’s core beliefs. Many policy processes take up to 10 years to mature. </a:t>
            </a:r>
          </a:p>
          <a:p>
            <a:pPr>
              <a:lnSpc>
                <a:spcPct val="80000"/>
              </a:lnSpc>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FE2C30-00AC-45D4-AF63-8BD5E49DDC2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524A20-C1C0-4E80-884B-0DF9796BAD3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CEEF72-B671-42F6-8334-6E81FCDBC8A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752FC7-9A5B-43CF-97A5-D669C01606D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B31DC8-11B3-4EC2-ABF4-746586658EF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E56DBE-FDB9-429A-8836-17D1B190540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520322A-CACE-4629-83C5-FEEB3E01839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794130B-0260-4EBF-917A-00985895D7D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13FE5A7-E0E3-4AA8-8632-650D1D608A7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F2EB39B-157C-4352-837F-E2722AB8B61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81C1754-68CD-4157-911B-E303B0B2D7E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5C765A-A674-4EA7-A27A-CE88548E7CB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Thinking in </a:t>
            </a:r>
            <a:r>
              <a:rPr lang="en-US" dirty="0" smtClean="0"/>
              <a:t>Systems </a:t>
            </a:r>
            <a:endParaRPr lang="en-US" dirty="0"/>
          </a:p>
        </p:txBody>
      </p:sp>
      <p:sp>
        <p:nvSpPr>
          <p:cNvPr id="2051" name="Rectangle 3"/>
          <p:cNvSpPr>
            <a:spLocks noGrp="1" noChangeArrowheads="1"/>
          </p:cNvSpPr>
          <p:nvPr>
            <p:ph type="subTitle" idx="1"/>
          </p:nvPr>
        </p:nvSpPr>
        <p:spPr/>
        <p:txBody>
          <a:bodyPr/>
          <a:lstStyle/>
          <a:p>
            <a:r>
              <a:rPr lang="id-ID" dirty="0" smtClean="0"/>
              <a:t>Introduction</a:t>
            </a:r>
            <a:endParaRPr lang="id-ID"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86" name="Rectangle 58"/>
          <p:cNvSpPr>
            <a:spLocks noChangeArrowheads="1"/>
          </p:cNvSpPr>
          <p:nvPr/>
        </p:nvSpPr>
        <p:spPr bwMode="auto">
          <a:xfrm>
            <a:off x="0" y="1260475"/>
            <a:ext cx="9144000" cy="0"/>
          </a:xfrm>
          <a:prstGeom prst="rect">
            <a:avLst/>
          </a:prstGeom>
          <a:noFill/>
          <a:ln w="9525">
            <a:noFill/>
            <a:miter lim="800000"/>
            <a:headEnd/>
            <a:tailEnd/>
          </a:ln>
          <a:effectLst/>
        </p:spPr>
        <p:txBody>
          <a:bodyPr wrap="none" anchor="ctr">
            <a:spAutoFit/>
          </a:bodyPr>
          <a:lstStyle/>
          <a:p>
            <a:endParaRPr lang="id-ID"/>
          </a:p>
        </p:txBody>
      </p:sp>
      <p:sp>
        <p:nvSpPr>
          <p:cNvPr id="22585" name="Text Box 57"/>
          <p:cNvSpPr txBox="1">
            <a:spLocks noChangeArrowheads="1"/>
          </p:cNvSpPr>
          <p:nvPr/>
        </p:nvSpPr>
        <p:spPr bwMode="auto">
          <a:xfrm>
            <a:off x="6411913" y="3646488"/>
            <a:ext cx="1281112" cy="1558925"/>
          </a:xfrm>
          <a:prstGeom prst="rect">
            <a:avLst/>
          </a:prstGeom>
          <a:noFill/>
          <a:ln w="9525">
            <a:noFill/>
            <a:miter lim="800000"/>
            <a:headEnd/>
            <a:tailEnd/>
          </a:ln>
        </p:spPr>
        <p:txBody>
          <a:bodyPr/>
          <a:lstStyle/>
          <a:p>
            <a:pPr algn="ctr"/>
            <a:r>
              <a:rPr lang="en-US" sz="8000" b="1">
                <a:solidFill>
                  <a:srgbClr val="DDDDDD"/>
                </a:solidFill>
                <a:cs typeface="Times New Roman" pitchFamily="18" charset="0"/>
              </a:rPr>
              <a:t>2</a:t>
            </a:r>
            <a:endParaRPr lang="en-US"/>
          </a:p>
        </p:txBody>
      </p:sp>
      <p:grpSp>
        <p:nvGrpSpPr>
          <p:cNvPr id="22577" name="Group 49"/>
          <p:cNvGrpSpPr>
            <a:grpSpLocks/>
          </p:cNvGrpSpPr>
          <p:nvPr/>
        </p:nvGrpSpPr>
        <p:grpSpPr bwMode="auto">
          <a:xfrm>
            <a:off x="4679950" y="1033463"/>
            <a:ext cx="1203325" cy="1865312"/>
            <a:chOff x="8730" y="8700"/>
            <a:chExt cx="2010" cy="3675"/>
          </a:xfrm>
        </p:grpSpPr>
        <p:sp>
          <p:nvSpPr>
            <p:cNvPr id="22584" name="Rectangle 56"/>
            <p:cNvSpPr>
              <a:spLocks noChangeArrowheads="1"/>
            </p:cNvSpPr>
            <p:nvPr/>
          </p:nvSpPr>
          <p:spPr bwMode="auto">
            <a:xfrm>
              <a:off x="8730" y="8700"/>
              <a:ext cx="2010" cy="3675"/>
            </a:xfrm>
            <a:prstGeom prst="rect">
              <a:avLst/>
            </a:prstGeom>
            <a:solidFill>
              <a:srgbClr val="FFFFFF"/>
            </a:solidFill>
            <a:ln w="9525">
              <a:solidFill>
                <a:srgbClr val="000000"/>
              </a:solidFill>
              <a:miter lim="800000"/>
              <a:headEnd/>
              <a:tailEnd/>
            </a:ln>
          </p:spPr>
          <p:txBody>
            <a:bodyPr/>
            <a:lstStyle/>
            <a:p>
              <a:endParaRPr lang="id-ID"/>
            </a:p>
          </p:txBody>
        </p:sp>
        <p:sp>
          <p:nvSpPr>
            <p:cNvPr id="22583" name="Rectangle 55"/>
            <p:cNvSpPr>
              <a:spLocks noChangeArrowheads="1"/>
            </p:cNvSpPr>
            <p:nvPr/>
          </p:nvSpPr>
          <p:spPr bwMode="auto">
            <a:xfrm>
              <a:off x="8865" y="8835"/>
              <a:ext cx="1740" cy="3390"/>
            </a:xfrm>
            <a:prstGeom prst="rect">
              <a:avLst/>
            </a:prstGeom>
            <a:solidFill>
              <a:srgbClr val="FFFFFF"/>
            </a:solidFill>
            <a:ln w="9525">
              <a:solidFill>
                <a:srgbClr val="000000"/>
              </a:solidFill>
              <a:miter lim="800000"/>
              <a:headEnd/>
              <a:tailEnd/>
            </a:ln>
          </p:spPr>
          <p:txBody>
            <a:bodyPr/>
            <a:lstStyle/>
            <a:p>
              <a:endParaRPr lang="id-ID"/>
            </a:p>
          </p:txBody>
        </p:sp>
        <p:sp>
          <p:nvSpPr>
            <p:cNvPr id="22582" name="Line 54"/>
            <p:cNvSpPr>
              <a:spLocks noChangeShapeType="1"/>
            </p:cNvSpPr>
            <p:nvPr/>
          </p:nvSpPr>
          <p:spPr bwMode="auto">
            <a:xfrm>
              <a:off x="8850" y="10530"/>
              <a:ext cx="1740" cy="0"/>
            </a:xfrm>
            <a:prstGeom prst="line">
              <a:avLst/>
            </a:prstGeom>
            <a:noFill/>
            <a:ln w="38100">
              <a:solidFill>
                <a:srgbClr val="000000"/>
              </a:solidFill>
              <a:round/>
              <a:headEnd/>
              <a:tailEnd/>
            </a:ln>
          </p:spPr>
          <p:txBody>
            <a:bodyPr/>
            <a:lstStyle/>
            <a:p>
              <a:endParaRPr lang="id-ID"/>
            </a:p>
          </p:txBody>
        </p:sp>
        <p:sp>
          <p:nvSpPr>
            <p:cNvPr id="22581" name="Line 53"/>
            <p:cNvSpPr>
              <a:spLocks noChangeShapeType="1"/>
            </p:cNvSpPr>
            <p:nvPr/>
          </p:nvSpPr>
          <p:spPr bwMode="auto">
            <a:xfrm flipH="1">
              <a:off x="9375" y="8850"/>
              <a:ext cx="15" cy="3375"/>
            </a:xfrm>
            <a:prstGeom prst="line">
              <a:avLst/>
            </a:prstGeom>
            <a:noFill/>
            <a:ln w="9525">
              <a:solidFill>
                <a:srgbClr val="000000"/>
              </a:solidFill>
              <a:round/>
              <a:headEnd/>
              <a:tailEnd/>
            </a:ln>
          </p:spPr>
          <p:txBody>
            <a:bodyPr/>
            <a:lstStyle/>
            <a:p>
              <a:endParaRPr lang="id-ID"/>
            </a:p>
          </p:txBody>
        </p:sp>
        <p:sp>
          <p:nvSpPr>
            <p:cNvPr id="22580" name="Line 52"/>
            <p:cNvSpPr>
              <a:spLocks noChangeShapeType="1"/>
            </p:cNvSpPr>
            <p:nvPr/>
          </p:nvSpPr>
          <p:spPr bwMode="auto">
            <a:xfrm flipH="1">
              <a:off x="9990" y="8865"/>
              <a:ext cx="15" cy="3375"/>
            </a:xfrm>
            <a:prstGeom prst="line">
              <a:avLst/>
            </a:prstGeom>
            <a:noFill/>
            <a:ln w="9525">
              <a:solidFill>
                <a:srgbClr val="000000"/>
              </a:solidFill>
              <a:round/>
              <a:headEnd/>
              <a:tailEnd/>
            </a:ln>
          </p:spPr>
          <p:txBody>
            <a:bodyPr/>
            <a:lstStyle/>
            <a:p>
              <a:endParaRPr lang="id-ID"/>
            </a:p>
          </p:txBody>
        </p:sp>
        <p:sp>
          <p:nvSpPr>
            <p:cNvPr id="22579" name="Line 51"/>
            <p:cNvSpPr>
              <a:spLocks noChangeShapeType="1"/>
            </p:cNvSpPr>
            <p:nvPr/>
          </p:nvSpPr>
          <p:spPr bwMode="auto">
            <a:xfrm>
              <a:off x="8880" y="11370"/>
              <a:ext cx="1740" cy="0"/>
            </a:xfrm>
            <a:prstGeom prst="line">
              <a:avLst/>
            </a:prstGeom>
            <a:noFill/>
            <a:ln w="9525">
              <a:solidFill>
                <a:srgbClr val="000000"/>
              </a:solidFill>
              <a:round/>
              <a:headEnd/>
              <a:tailEnd/>
            </a:ln>
          </p:spPr>
          <p:txBody>
            <a:bodyPr/>
            <a:lstStyle/>
            <a:p>
              <a:endParaRPr lang="id-ID"/>
            </a:p>
          </p:txBody>
        </p:sp>
        <p:sp>
          <p:nvSpPr>
            <p:cNvPr id="22578" name="Line 50"/>
            <p:cNvSpPr>
              <a:spLocks noChangeShapeType="1"/>
            </p:cNvSpPr>
            <p:nvPr/>
          </p:nvSpPr>
          <p:spPr bwMode="auto">
            <a:xfrm>
              <a:off x="8865" y="9660"/>
              <a:ext cx="1740" cy="0"/>
            </a:xfrm>
            <a:prstGeom prst="line">
              <a:avLst/>
            </a:prstGeom>
            <a:noFill/>
            <a:ln w="9525">
              <a:solidFill>
                <a:srgbClr val="000000"/>
              </a:solidFill>
              <a:round/>
              <a:headEnd/>
              <a:tailEnd/>
            </a:ln>
          </p:spPr>
          <p:txBody>
            <a:bodyPr/>
            <a:lstStyle/>
            <a:p>
              <a:endParaRPr lang="id-ID"/>
            </a:p>
          </p:txBody>
        </p:sp>
      </p:grpSp>
      <p:sp>
        <p:nvSpPr>
          <p:cNvPr id="22576" name="AutoShape 48"/>
          <p:cNvSpPr>
            <a:spLocks noChangeArrowheads="1"/>
          </p:cNvSpPr>
          <p:nvPr/>
        </p:nvSpPr>
        <p:spPr bwMode="auto">
          <a:xfrm>
            <a:off x="406400" y="971550"/>
            <a:ext cx="3833813" cy="635000"/>
          </a:xfrm>
          <a:prstGeom prst="doubleWave">
            <a:avLst>
              <a:gd name="adj1" fmla="val 6500"/>
              <a:gd name="adj2" fmla="val 0"/>
            </a:avLst>
          </a:prstGeom>
          <a:solidFill>
            <a:srgbClr val="FFFFFF"/>
          </a:solidFill>
          <a:ln w="9525">
            <a:solidFill>
              <a:srgbClr val="000000"/>
            </a:solidFill>
            <a:miter lim="800000"/>
            <a:headEnd/>
            <a:tailEnd/>
          </a:ln>
        </p:spPr>
        <p:txBody>
          <a:bodyPr/>
          <a:lstStyle/>
          <a:p>
            <a:pPr algn="ctr"/>
            <a:r>
              <a:rPr lang="en-US">
                <a:ea typeface="Times New Roman" pitchFamily="18" charset="0"/>
                <a:cs typeface="Arial" charset="0"/>
              </a:rPr>
              <a:t>Problem stream</a:t>
            </a:r>
          </a:p>
        </p:txBody>
      </p:sp>
      <p:sp>
        <p:nvSpPr>
          <p:cNvPr id="22575" name="AutoShape 47"/>
          <p:cNvSpPr>
            <a:spLocks noChangeArrowheads="1"/>
          </p:cNvSpPr>
          <p:nvPr/>
        </p:nvSpPr>
        <p:spPr bwMode="auto">
          <a:xfrm flipV="1">
            <a:off x="420688" y="1685925"/>
            <a:ext cx="3833812" cy="635000"/>
          </a:xfrm>
          <a:prstGeom prst="doubleWave">
            <a:avLst>
              <a:gd name="adj1" fmla="val 6500"/>
              <a:gd name="adj2" fmla="val 0"/>
            </a:avLst>
          </a:prstGeom>
          <a:solidFill>
            <a:srgbClr val="FFFFFF"/>
          </a:solidFill>
          <a:ln w="9525">
            <a:solidFill>
              <a:srgbClr val="000000"/>
            </a:solidFill>
            <a:miter lim="800000"/>
            <a:headEnd/>
            <a:tailEnd/>
          </a:ln>
        </p:spPr>
        <p:txBody>
          <a:bodyPr/>
          <a:lstStyle/>
          <a:p>
            <a:pPr algn="ctr"/>
            <a:r>
              <a:rPr lang="en-US" sz="1100" b="1">
                <a:ea typeface="Times New Roman" pitchFamily="18" charset="0"/>
                <a:cs typeface="Arial" charset="0"/>
              </a:rPr>
              <a:t>Policy Stream</a:t>
            </a:r>
            <a:endParaRPr lang="en-US">
              <a:ea typeface="Times New Roman" pitchFamily="18" charset="0"/>
              <a:cs typeface="Arial" charset="0"/>
            </a:endParaRPr>
          </a:p>
        </p:txBody>
      </p:sp>
      <p:sp>
        <p:nvSpPr>
          <p:cNvPr id="22574" name="AutoShape 46"/>
          <p:cNvSpPr>
            <a:spLocks noChangeArrowheads="1"/>
          </p:cNvSpPr>
          <p:nvPr/>
        </p:nvSpPr>
        <p:spPr bwMode="auto">
          <a:xfrm flipH="1" flipV="1">
            <a:off x="450850" y="2400300"/>
            <a:ext cx="3832225" cy="635000"/>
          </a:xfrm>
          <a:prstGeom prst="doubleWave">
            <a:avLst>
              <a:gd name="adj1" fmla="val 6500"/>
              <a:gd name="adj2" fmla="val 0"/>
            </a:avLst>
          </a:prstGeom>
          <a:solidFill>
            <a:srgbClr val="FFFFFF"/>
          </a:solidFill>
          <a:ln w="9525">
            <a:solidFill>
              <a:srgbClr val="000000"/>
            </a:solidFill>
            <a:miter lim="800000"/>
            <a:headEnd/>
            <a:tailEnd/>
          </a:ln>
        </p:spPr>
        <p:txBody>
          <a:bodyPr/>
          <a:lstStyle/>
          <a:p>
            <a:pPr algn="ctr"/>
            <a:r>
              <a:rPr lang="en-US" sz="1100" b="1">
                <a:ea typeface="Times New Roman" pitchFamily="18" charset="0"/>
                <a:cs typeface="Arial" charset="0"/>
              </a:rPr>
              <a:t>Politics Stream </a:t>
            </a:r>
            <a:endParaRPr lang="en-US">
              <a:ea typeface="Times New Roman" pitchFamily="18" charset="0"/>
              <a:cs typeface="Arial" charset="0"/>
            </a:endParaRPr>
          </a:p>
        </p:txBody>
      </p:sp>
      <p:sp>
        <p:nvSpPr>
          <p:cNvPr id="22573" name="Text Box 45"/>
          <p:cNvSpPr txBox="1">
            <a:spLocks noChangeArrowheads="1"/>
          </p:cNvSpPr>
          <p:nvPr/>
        </p:nvSpPr>
        <p:spPr bwMode="auto">
          <a:xfrm>
            <a:off x="319088" y="5930900"/>
            <a:ext cx="7986712" cy="622300"/>
          </a:xfrm>
          <a:prstGeom prst="rect">
            <a:avLst/>
          </a:prstGeom>
          <a:noFill/>
          <a:ln w="9525">
            <a:noFill/>
            <a:miter lim="800000"/>
            <a:headEnd/>
            <a:tailEnd/>
          </a:ln>
        </p:spPr>
        <p:txBody>
          <a:bodyPr lIns="0" tIns="0" rIns="0" bIns="0"/>
          <a:lstStyle/>
          <a:p>
            <a:r>
              <a:rPr lang="en-US" sz="2400">
                <a:ea typeface="Times New Roman" pitchFamily="18" charset="0"/>
                <a:cs typeface="Arial" charset="0"/>
              </a:rPr>
              <a:t>Kingdon’s Multiple Streams Model</a:t>
            </a:r>
          </a:p>
        </p:txBody>
      </p:sp>
      <p:sp>
        <p:nvSpPr>
          <p:cNvPr id="22572" name="AutoShape 44"/>
          <p:cNvSpPr>
            <a:spLocks noChangeArrowheads="1"/>
          </p:cNvSpPr>
          <p:nvPr/>
        </p:nvSpPr>
        <p:spPr bwMode="auto">
          <a:xfrm>
            <a:off x="6288088" y="1182688"/>
            <a:ext cx="1662112" cy="1401762"/>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FFFF"/>
          </a:solidFill>
          <a:ln w="9525">
            <a:solidFill>
              <a:srgbClr val="333333"/>
            </a:solidFill>
            <a:miter lim="800000"/>
            <a:headEnd/>
            <a:tailEnd/>
          </a:ln>
        </p:spPr>
        <p:txBody>
          <a:bodyPr/>
          <a:lstStyle/>
          <a:p>
            <a:pPr algn="ctr"/>
            <a:r>
              <a:rPr lang="en-US" sz="1100" b="1">
                <a:ea typeface="Times New Roman" pitchFamily="18" charset="0"/>
                <a:cs typeface="Arial" charset="0"/>
              </a:rPr>
              <a:t>No policy adoption</a:t>
            </a:r>
            <a:endParaRPr lang="en-US">
              <a:ea typeface="Times New Roman" pitchFamily="18" charset="0"/>
              <a:cs typeface="Arial" charset="0"/>
            </a:endParaRPr>
          </a:p>
        </p:txBody>
      </p:sp>
      <p:sp>
        <p:nvSpPr>
          <p:cNvPr id="22571" name="AutoShape 43"/>
          <p:cNvSpPr>
            <a:spLocks noChangeArrowheads="1"/>
          </p:cNvSpPr>
          <p:nvPr/>
        </p:nvSpPr>
        <p:spPr bwMode="auto">
          <a:xfrm>
            <a:off x="420688" y="3749675"/>
            <a:ext cx="3833812" cy="635000"/>
          </a:xfrm>
          <a:prstGeom prst="doubleWave">
            <a:avLst>
              <a:gd name="adj1" fmla="val 6500"/>
              <a:gd name="adj2" fmla="val 0"/>
            </a:avLst>
          </a:prstGeom>
          <a:solidFill>
            <a:srgbClr val="FFFFFF"/>
          </a:solidFill>
          <a:ln w="9525">
            <a:solidFill>
              <a:srgbClr val="000000"/>
            </a:solidFill>
            <a:miter lim="800000"/>
            <a:headEnd/>
            <a:tailEnd/>
          </a:ln>
        </p:spPr>
        <p:txBody>
          <a:bodyPr/>
          <a:lstStyle/>
          <a:p>
            <a:pPr algn="ctr"/>
            <a:r>
              <a:rPr lang="en-US"/>
              <a:t>Problem stream</a:t>
            </a:r>
          </a:p>
        </p:txBody>
      </p:sp>
      <p:sp>
        <p:nvSpPr>
          <p:cNvPr id="22570" name="AutoShape 42"/>
          <p:cNvSpPr>
            <a:spLocks noChangeArrowheads="1"/>
          </p:cNvSpPr>
          <p:nvPr/>
        </p:nvSpPr>
        <p:spPr bwMode="auto">
          <a:xfrm flipV="1">
            <a:off x="420688" y="4265613"/>
            <a:ext cx="3833812" cy="635000"/>
          </a:xfrm>
          <a:prstGeom prst="doubleWave">
            <a:avLst>
              <a:gd name="adj1" fmla="val 6500"/>
              <a:gd name="adj2" fmla="val 0"/>
            </a:avLst>
          </a:prstGeom>
          <a:solidFill>
            <a:srgbClr val="FFFFFF"/>
          </a:solidFill>
          <a:ln w="9525">
            <a:solidFill>
              <a:srgbClr val="000000"/>
            </a:solidFill>
            <a:miter lim="800000"/>
            <a:headEnd/>
            <a:tailEnd/>
          </a:ln>
        </p:spPr>
        <p:txBody>
          <a:bodyPr/>
          <a:lstStyle/>
          <a:p>
            <a:pPr algn="ctr"/>
            <a:r>
              <a:rPr lang="en-US" sz="1100" b="1">
                <a:ea typeface="Times New Roman" pitchFamily="18" charset="0"/>
                <a:cs typeface="Arial" charset="0"/>
              </a:rPr>
              <a:t>Policy Stream</a:t>
            </a:r>
            <a:endParaRPr lang="en-US">
              <a:ea typeface="Times New Roman" pitchFamily="18" charset="0"/>
              <a:cs typeface="Arial" charset="0"/>
            </a:endParaRPr>
          </a:p>
        </p:txBody>
      </p:sp>
      <p:sp>
        <p:nvSpPr>
          <p:cNvPr id="22569" name="AutoShape 41"/>
          <p:cNvSpPr>
            <a:spLocks noChangeArrowheads="1"/>
          </p:cNvSpPr>
          <p:nvPr/>
        </p:nvSpPr>
        <p:spPr bwMode="auto">
          <a:xfrm flipH="1" flipV="1">
            <a:off x="420688" y="4794250"/>
            <a:ext cx="3833812" cy="635000"/>
          </a:xfrm>
          <a:prstGeom prst="doubleWave">
            <a:avLst>
              <a:gd name="adj1" fmla="val 6500"/>
              <a:gd name="adj2" fmla="val 0"/>
            </a:avLst>
          </a:prstGeom>
          <a:solidFill>
            <a:srgbClr val="FFFFFF"/>
          </a:solidFill>
          <a:ln w="9525">
            <a:solidFill>
              <a:srgbClr val="000000"/>
            </a:solidFill>
            <a:miter lim="800000"/>
            <a:headEnd/>
            <a:tailEnd/>
          </a:ln>
        </p:spPr>
        <p:txBody>
          <a:bodyPr/>
          <a:lstStyle/>
          <a:p>
            <a:pPr algn="ctr"/>
            <a:r>
              <a:rPr lang="en-US" sz="1100" b="1">
                <a:ea typeface="Times New Roman" pitchFamily="18" charset="0"/>
                <a:cs typeface="Arial" charset="0"/>
              </a:rPr>
              <a:t>Politics Stream</a:t>
            </a:r>
            <a:endParaRPr lang="en-US">
              <a:ea typeface="Times New Roman" pitchFamily="18" charset="0"/>
              <a:cs typeface="Arial" charset="0"/>
            </a:endParaRPr>
          </a:p>
        </p:txBody>
      </p:sp>
      <p:sp>
        <p:nvSpPr>
          <p:cNvPr id="22559" name="Text Box 31"/>
          <p:cNvSpPr txBox="1">
            <a:spLocks noChangeArrowheads="1"/>
          </p:cNvSpPr>
          <p:nvPr/>
        </p:nvSpPr>
        <p:spPr bwMode="auto">
          <a:xfrm>
            <a:off x="3533775" y="1831975"/>
            <a:ext cx="420688" cy="255588"/>
          </a:xfrm>
          <a:prstGeom prst="rect">
            <a:avLst/>
          </a:prstGeom>
          <a:noFill/>
          <a:ln w="9525">
            <a:noFill/>
            <a:miter lim="800000"/>
            <a:headEnd/>
            <a:tailEnd/>
          </a:ln>
        </p:spPr>
        <p:txBody>
          <a:bodyPr lIns="0" tIns="0" rIns="0" bIns="0"/>
          <a:lstStyle/>
          <a:p>
            <a:r>
              <a:rPr lang="en-US" sz="900" b="1">
                <a:solidFill>
                  <a:srgbClr val="FFFFFF"/>
                </a:solidFill>
                <a:cs typeface="Times New Roman" pitchFamily="18" charset="0"/>
              </a:rPr>
              <a:t>B</a:t>
            </a:r>
            <a:endParaRPr lang="en-US"/>
          </a:p>
        </p:txBody>
      </p:sp>
      <p:sp>
        <p:nvSpPr>
          <p:cNvPr id="22545" name="Line 17"/>
          <p:cNvSpPr>
            <a:spLocks noChangeShapeType="1"/>
          </p:cNvSpPr>
          <p:nvPr/>
        </p:nvSpPr>
        <p:spPr bwMode="auto">
          <a:xfrm flipV="1">
            <a:off x="3832225" y="4984750"/>
            <a:ext cx="2482850" cy="22225"/>
          </a:xfrm>
          <a:prstGeom prst="line">
            <a:avLst/>
          </a:prstGeom>
          <a:noFill/>
          <a:ln w="22225" cap="rnd">
            <a:solidFill>
              <a:srgbClr val="000000"/>
            </a:solidFill>
            <a:prstDash val="sysDot"/>
            <a:round/>
            <a:headEnd/>
            <a:tailEnd type="triangle" w="lg" len="lg"/>
          </a:ln>
        </p:spPr>
        <p:txBody>
          <a:bodyPr/>
          <a:lstStyle/>
          <a:p>
            <a:endParaRPr lang="id-ID"/>
          </a:p>
        </p:txBody>
      </p:sp>
      <p:sp>
        <p:nvSpPr>
          <p:cNvPr id="22544" name="Rectangle 16"/>
          <p:cNvSpPr>
            <a:spLocks noChangeArrowheads="1"/>
          </p:cNvSpPr>
          <p:nvPr/>
        </p:nvSpPr>
        <p:spPr bwMode="auto">
          <a:xfrm>
            <a:off x="4679950" y="3640138"/>
            <a:ext cx="1203325" cy="1863725"/>
          </a:xfrm>
          <a:prstGeom prst="rect">
            <a:avLst/>
          </a:prstGeom>
          <a:noFill/>
          <a:ln w="9525">
            <a:solidFill>
              <a:srgbClr val="000000"/>
            </a:solidFill>
            <a:miter lim="800000"/>
            <a:headEnd/>
            <a:tailEnd/>
          </a:ln>
        </p:spPr>
        <p:txBody>
          <a:bodyPr/>
          <a:lstStyle/>
          <a:p>
            <a:endParaRPr lang="id-ID"/>
          </a:p>
        </p:txBody>
      </p:sp>
      <p:sp>
        <p:nvSpPr>
          <p:cNvPr id="22543" name="Rectangle 15"/>
          <p:cNvSpPr>
            <a:spLocks noChangeArrowheads="1"/>
          </p:cNvSpPr>
          <p:nvPr/>
        </p:nvSpPr>
        <p:spPr bwMode="auto">
          <a:xfrm>
            <a:off x="4760913" y="3708400"/>
            <a:ext cx="1041400" cy="1719263"/>
          </a:xfrm>
          <a:prstGeom prst="rect">
            <a:avLst/>
          </a:prstGeom>
          <a:noFill/>
          <a:ln w="9525">
            <a:solidFill>
              <a:srgbClr val="000000"/>
            </a:solidFill>
            <a:miter lim="800000"/>
            <a:headEnd/>
            <a:tailEnd/>
          </a:ln>
        </p:spPr>
        <p:txBody>
          <a:bodyPr/>
          <a:lstStyle/>
          <a:p>
            <a:endParaRPr lang="id-ID"/>
          </a:p>
        </p:txBody>
      </p:sp>
      <p:sp>
        <p:nvSpPr>
          <p:cNvPr id="22542" name="Line 14"/>
          <p:cNvSpPr>
            <a:spLocks noChangeShapeType="1"/>
          </p:cNvSpPr>
          <p:nvPr/>
        </p:nvSpPr>
        <p:spPr bwMode="auto">
          <a:xfrm>
            <a:off x="4751388" y="4567238"/>
            <a:ext cx="1041400" cy="0"/>
          </a:xfrm>
          <a:prstGeom prst="line">
            <a:avLst/>
          </a:prstGeom>
          <a:noFill/>
          <a:ln w="38100">
            <a:solidFill>
              <a:srgbClr val="000000"/>
            </a:solidFill>
            <a:round/>
            <a:headEnd/>
            <a:tailEnd/>
          </a:ln>
        </p:spPr>
        <p:txBody>
          <a:bodyPr/>
          <a:lstStyle/>
          <a:p>
            <a:endParaRPr lang="id-ID"/>
          </a:p>
        </p:txBody>
      </p:sp>
      <p:sp>
        <p:nvSpPr>
          <p:cNvPr id="22541" name="Line 13"/>
          <p:cNvSpPr>
            <a:spLocks noChangeShapeType="1"/>
          </p:cNvSpPr>
          <p:nvPr/>
        </p:nvSpPr>
        <p:spPr bwMode="auto">
          <a:xfrm flipH="1">
            <a:off x="5043488" y="3714750"/>
            <a:ext cx="9525" cy="1079500"/>
          </a:xfrm>
          <a:prstGeom prst="line">
            <a:avLst/>
          </a:prstGeom>
          <a:noFill/>
          <a:ln w="9525">
            <a:solidFill>
              <a:srgbClr val="000000"/>
            </a:solidFill>
            <a:round/>
            <a:headEnd/>
            <a:tailEnd/>
          </a:ln>
        </p:spPr>
        <p:txBody>
          <a:bodyPr/>
          <a:lstStyle/>
          <a:p>
            <a:endParaRPr lang="id-ID"/>
          </a:p>
        </p:txBody>
      </p:sp>
      <p:sp>
        <p:nvSpPr>
          <p:cNvPr id="22540" name="Line 12"/>
          <p:cNvSpPr>
            <a:spLocks noChangeShapeType="1"/>
          </p:cNvSpPr>
          <p:nvPr/>
        </p:nvSpPr>
        <p:spPr bwMode="auto">
          <a:xfrm>
            <a:off x="4760913" y="4125913"/>
            <a:ext cx="1041400" cy="0"/>
          </a:xfrm>
          <a:prstGeom prst="line">
            <a:avLst/>
          </a:prstGeom>
          <a:noFill/>
          <a:ln w="9525">
            <a:solidFill>
              <a:srgbClr val="000000"/>
            </a:solidFill>
            <a:round/>
            <a:headEnd/>
            <a:tailEnd/>
          </a:ln>
        </p:spPr>
        <p:txBody>
          <a:bodyPr/>
          <a:lstStyle/>
          <a:p>
            <a:endParaRPr lang="id-ID"/>
          </a:p>
        </p:txBody>
      </p:sp>
      <p:sp>
        <p:nvSpPr>
          <p:cNvPr id="22539" name="Line 11"/>
          <p:cNvSpPr>
            <a:spLocks noChangeShapeType="1"/>
          </p:cNvSpPr>
          <p:nvPr/>
        </p:nvSpPr>
        <p:spPr bwMode="auto">
          <a:xfrm flipH="1">
            <a:off x="5397500" y="3714750"/>
            <a:ext cx="9525" cy="1079500"/>
          </a:xfrm>
          <a:prstGeom prst="line">
            <a:avLst/>
          </a:prstGeom>
          <a:noFill/>
          <a:ln w="9525">
            <a:solidFill>
              <a:srgbClr val="000000"/>
            </a:solidFill>
            <a:round/>
            <a:headEnd/>
            <a:tailEnd/>
          </a:ln>
        </p:spPr>
        <p:txBody>
          <a:bodyPr/>
          <a:lstStyle/>
          <a:p>
            <a:endParaRPr lang="id-ID"/>
          </a:p>
        </p:txBody>
      </p:sp>
      <p:sp>
        <p:nvSpPr>
          <p:cNvPr id="22538" name="Line 10"/>
          <p:cNvSpPr>
            <a:spLocks noChangeShapeType="1"/>
          </p:cNvSpPr>
          <p:nvPr/>
        </p:nvSpPr>
        <p:spPr bwMode="auto">
          <a:xfrm>
            <a:off x="4743450" y="4779963"/>
            <a:ext cx="1041400" cy="0"/>
          </a:xfrm>
          <a:prstGeom prst="line">
            <a:avLst/>
          </a:prstGeom>
          <a:noFill/>
          <a:ln w="38100">
            <a:solidFill>
              <a:srgbClr val="000000"/>
            </a:solidFill>
            <a:round/>
            <a:headEnd/>
            <a:tailEnd/>
          </a:ln>
        </p:spPr>
        <p:txBody>
          <a:bodyPr/>
          <a:lstStyle/>
          <a:p>
            <a:endParaRPr lang="id-ID"/>
          </a:p>
        </p:txBody>
      </p:sp>
      <p:sp>
        <p:nvSpPr>
          <p:cNvPr id="22537" name="Line 9"/>
          <p:cNvSpPr>
            <a:spLocks noChangeShapeType="1"/>
          </p:cNvSpPr>
          <p:nvPr/>
        </p:nvSpPr>
        <p:spPr bwMode="auto">
          <a:xfrm>
            <a:off x="319088" y="5907088"/>
            <a:ext cx="7854950" cy="0"/>
          </a:xfrm>
          <a:prstGeom prst="line">
            <a:avLst/>
          </a:prstGeom>
          <a:noFill/>
          <a:ln w="9525">
            <a:solidFill>
              <a:srgbClr val="000000"/>
            </a:solidFill>
            <a:round/>
            <a:headEnd/>
            <a:tailEnd/>
          </a:ln>
        </p:spPr>
        <p:txBody>
          <a:bodyPr/>
          <a:lstStyle/>
          <a:p>
            <a:endParaRPr lang="id-ID"/>
          </a:p>
        </p:txBody>
      </p:sp>
      <p:sp>
        <p:nvSpPr>
          <p:cNvPr id="22536" name="Line 8"/>
          <p:cNvSpPr>
            <a:spLocks noChangeShapeType="1"/>
          </p:cNvSpPr>
          <p:nvPr/>
        </p:nvSpPr>
        <p:spPr bwMode="auto">
          <a:xfrm>
            <a:off x="304800" y="762000"/>
            <a:ext cx="7869238" cy="0"/>
          </a:xfrm>
          <a:prstGeom prst="line">
            <a:avLst/>
          </a:prstGeom>
          <a:noFill/>
          <a:ln w="9525">
            <a:solidFill>
              <a:srgbClr val="000000"/>
            </a:solidFill>
            <a:round/>
            <a:headEnd/>
            <a:tailEnd/>
          </a:ln>
        </p:spPr>
        <p:txBody>
          <a:bodyPr/>
          <a:lstStyle/>
          <a:p>
            <a:endParaRPr lang="id-ID"/>
          </a:p>
        </p:txBody>
      </p:sp>
      <p:sp>
        <p:nvSpPr>
          <p:cNvPr id="22535" name="Text Box 7"/>
          <p:cNvSpPr txBox="1">
            <a:spLocks noChangeArrowheads="1"/>
          </p:cNvSpPr>
          <p:nvPr/>
        </p:nvSpPr>
        <p:spPr bwMode="auto">
          <a:xfrm>
            <a:off x="304800" y="3103563"/>
            <a:ext cx="7418388" cy="384175"/>
          </a:xfrm>
          <a:prstGeom prst="rect">
            <a:avLst/>
          </a:prstGeom>
          <a:noFill/>
          <a:ln w="9525">
            <a:noFill/>
            <a:miter lim="800000"/>
            <a:headEnd/>
            <a:tailEnd/>
          </a:ln>
        </p:spPr>
        <p:txBody>
          <a:bodyPr/>
          <a:lstStyle/>
          <a:p>
            <a:r>
              <a:rPr lang="en-US" sz="900" i="1">
                <a:ea typeface="Times New Roman" pitchFamily="18" charset="0"/>
                <a:cs typeface="Arial" charset="0"/>
              </a:rPr>
              <a:t>Scenario 1: No Coupling of Streams or Window Closed  &gt;  Policy Proposal Not Adopted</a:t>
            </a:r>
            <a:endParaRPr lang="en-US">
              <a:ea typeface="Times New Roman" pitchFamily="18" charset="0"/>
              <a:cs typeface="Arial" charset="0"/>
            </a:endParaRPr>
          </a:p>
        </p:txBody>
      </p:sp>
      <p:sp>
        <p:nvSpPr>
          <p:cNvPr id="22534" name="Text Box 6"/>
          <p:cNvSpPr txBox="1">
            <a:spLocks noChangeArrowheads="1"/>
          </p:cNvSpPr>
          <p:nvPr/>
        </p:nvSpPr>
        <p:spPr bwMode="auto">
          <a:xfrm>
            <a:off x="304800" y="5543550"/>
            <a:ext cx="7418388" cy="277813"/>
          </a:xfrm>
          <a:prstGeom prst="rect">
            <a:avLst/>
          </a:prstGeom>
          <a:noFill/>
          <a:ln w="9525">
            <a:noFill/>
            <a:miter lim="800000"/>
            <a:headEnd/>
            <a:tailEnd/>
          </a:ln>
        </p:spPr>
        <p:txBody>
          <a:bodyPr/>
          <a:lstStyle/>
          <a:p>
            <a:r>
              <a:rPr lang="en-US" sz="900" i="1">
                <a:ea typeface="Times New Roman" pitchFamily="18" charset="0"/>
                <a:cs typeface="Arial" charset="0"/>
              </a:rPr>
              <a:t>Scenario 2: Coupling of Streams and Window of Opportunity Open  &gt;  Policy Proposal Adopted</a:t>
            </a:r>
            <a:endParaRPr lang="en-US">
              <a:ea typeface="Times New Roman" pitchFamily="18" charset="0"/>
              <a:cs typeface="Arial" charset="0"/>
            </a:endParaRPr>
          </a:p>
        </p:txBody>
      </p:sp>
      <p:sp>
        <p:nvSpPr>
          <p:cNvPr id="22533" name="AutoShape 5"/>
          <p:cNvSpPr>
            <a:spLocks noChangeArrowheads="1"/>
          </p:cNvSpPr>
          <p:nvPr/>
        </p:nvSpPr>
        <p:spPr bwMode="auto">
          <a:xfrm>
            <a:off x="6373813" y="3789363"/>
            <a:ext cx="1530350" cy="1533525"/>
          </a:xfrm>
          <a:prstGeom prst="foldedCorner">
            <a:avLst>
              <a:gd name="adj" fmla="val 12500"/>
            </a:avLst>
          </a:prstGeom>
          <a:noFill/>
          <a:ln w="9525">
            <a:solidFill>
              <a:srgbClr val="000000"/>
            </a:solidFill>
            <a:round/>
            <a:headEnd/>
            <a:tailEnd/>
          </a:ln>
        </p:spPr>
        <p:txBody>
          <a:bodyPr/>
          <a:lstStyle/>
          <a:p>
            <a:pPr algn="ctr"/>
            <a:r>
              <a:rPr lang="en-US" sz="1100" b="1">
                <a:ea typeface="Times New Roman" pitchFamily="18" charset="0"/>
                <a:cs typeface="Arial" charset="0"/>
              </a:rPr>
              <a:t>Policy </a:t>
            </a:r>
            <a:br>
              <a:rPr lang="en-US" sz="1100" b="1">
                <a:ea typeface="Times New Roman" pitchFamily="18" charset="0"/>
                <a:cs typeface="Arial" charset="0"/>
              </a:rPr>
            </a:br>
            <a:r>
              <a:rPr lang="en-US" sz="1100" b="1">
                <a:ea typeface="Times New Roman" pitchFamily="18" charset="0"/>
                <a:cs typeface="Arial" charset="0"/>
              </a:rPr>
              <a:t>Adoption</a:t>
            </a:r>
            <a:endParaRPr lang="en-US">
              <a:ea typeface="Times New Roman" pitchFamily="18" charset="0"/>
              <a:cs typeface="Arial" charset="0"/>
            </a:endParaRPr>
          </a:p>
        </p:txBody>
      </p:sp>
      <p:sp>
        <p:nvSpPr>
          <p:cNvPr id="22618" name="Text Box 90"/>
          <p:cNvSpPr txBox="1">
            <a:spLocks noChangeArrowheads="1"/>
          </p:cNvSpPr>
          <p:nvPr/>
        </p:nvSpPr>
        <p:spPr bwMode="auto">
          <a:xfrm>
            <a:off x="1066800" y="2514600"/>
            <a:ext cx="2286000" cy="366713"/>
          </a:xfrm>
          <a:prstGeom prst="rect">
            <a:avLst/>
          </a:prstGeom>
          <a:solidFill>
            <a:schemeClr val="bg1"/>
          </a:solidFill>
          <a:ln w="9525">
            <a:noFill/>
            <a:miter lim="800000"/>
            <a:headEnd/>
            <a:tailEnd/>
          </a:ln>
          <a:effectLst/>
        </p:spPr>
        <p:txBody>
          <a:bodyPr>
            <a:spAutoFit/>
          </a:bodyPr>
          <a:lstStyle/>
          <a:p>
            <a:pPr>
              <a:spcBef>
                <a:spcPct val="50000"/>
              </a:spcBef>
            </a:pPr>
            <a:r>
              <a:rPr lang="en-US"/>
              <a:t>Politics stream </a:t>
            </a:r>
          </a:p>
        </p:txBody>
      </p:sp>
      <p:sp>
        <p:nvSpPr>
          <p:cNvPr id="22619" name="Text Box 91"/>
          <p:cNvSpPr txBox="1">
            <a:spLocks noChangeArrowheads="1"/>
          </p:cNvSpPr>
          <p:nvPr/>
        </p:nvSpPr>
        <p:spPr bwMode="auto">
          <a:xfrm>
            <a:off x="1295400" y="1828800"/>
            <a:ext cx="2819400" cy="366713"/>
          </a:xfrm>
          <a:prstGeom prst="rect">
            <a:avLst/>
          </a:prstGeom>
          <a:solidFill>
            <a:schemeClr val="bg1"/>
          </a:solidFill>
          <a:ln w="9525">
            <a:noFill/>
            <a:miter lim="800000"/>
            <a:headEnd/>
            <a:tailEnd/>
          </a:ln>
          <a:effectLst/>
        </p:spPr>
        <p:txBody>
          <a:bodyPr>
            <a:spAutoFit/>
          </a:bodyPr>
          <a:lstStyle/>
          <a:p>
            <a:pPr>
              <a:spcBef>
                <a:spcPct val="50000"/>
              </a:spcBef>
            </a:pPr>
            <a:r>
              <a:rPr lang="en-US"/>
              <a:t>Policy stream </a:t>
            </a:r>
          </a:p>
        </p:txBody>
      </p:sp>
      <p:sp>
        <p:nvSpPr>
          <p:cNvPr id="22621" name="Text Box 93"/>
          <p:cNvSpPr txBox="1">
            <a:spLocks noChangeArrowheads="1"/>
          </p:cNvSpPr>
          <p:nvPr/>
        </p:nvSpPr>
        <p:spPr bwMode="auto">
          <a:xfrm>
            <a:off x="1295400" y="4419600"/>
            <a:ext cx="2057400" cy="366713"/>
          </a:xfrm>
          <a:prstGeom prst="rect">
            <a:avLst/>
          </a:prstGeom>
          <a:solidFill>
            <a:schemeClr val="bg1"/>
          </a:solidFill>
          <a:ln w="9525">
            <a:noFill/>
            <a:miter lim="800000"/>
            <a:headEnd/>
            <a:tailEnd/>
          </a:ln>
          <a:effectLst/>
        </p:spPr>
        <p:txBody>
          <a:bodyPr>
            <a:spAutoFit/>
          </a:bodyPr>
          <a:lstStyle/>
          <a:p>
            <a:pPr>
              <a:spcBef>
                <a:spcPct val="50000"/>
              </a:spcBef>
            </a:pPr>
            <a:r>
              <a:rPr lang="en-US"/>
              <a:t>Policy stream </a:t>
            </a:r>
          </a:p>
        </p:txBody>
      </p:sp>
      <p:sp>
        <p:nvSpPr>
          <p:cNvPr id="22622" name="Text Box 94"/>
          <p:cNvSpPr txBox="1">
            <a:spLocks noChangeArrowheads="1"/>
          </p:cNvSpPr>
          <p:nvPr/>
        </p:nvSpPr>
        <p:spPr bwMode="auto">
          <a:xfrm>
            <a:off x="1447800" y="5029200"/>
            <a:ext cx="1828800" cy="366713"/>
          </a:xfrm>
          <a:prstGeom prst="rect">
            <a:avLst/>
          </a:prstGeom>
          <a:solidFill>
            <a:schemeClr val="bg1"/>
          </a:solidFill>
          <a:ln w="9525">
            <a:noFill/>
            <a:miter lim="800000"/>
            <a:headEnd/>
            <a:tailEnd/>
          </a:ln>
          <a:effectLst/>
        </p:spPr>
        <p:txBody>
          <a:bodyPr>
            <a:spAutoFit/>
          </a:bodyPr>
          <a:lstStyle/>
          <a:p>
            <a:pPr>
              <a:spcBef>
                <a:spcPct val="50000"/>
              </a:spcBef>
            </a:pPr>
            <a:r>
              <a:rPr lang="en-US"/>
              <a:t>Politics stream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p:txBody>
          <a:bodyPr/>
          <a:lstStyle/>
          <a:p>
            <a:r>
              <a:rPr lang="en-US"/>
              <a:t>Solutions to Complex Problems</a:t>
            </a:r>
          </a:p>
        </p:txBody>
      </p:sp>
      <p:sp>
        <p:nvSpPr>
          <p:cNvPr id="12296" name="Rectangle 8"/>
          <p:cNvSpPr>
            <a:spLocks noGrp="1" noChangeArrowheads="1"/>
          </p:cNvSpPr>
          <p:nvPr>
            <p:ph type="body" idx="1"/>
          </p:nvPr>
        </p:nvSpPr>
        <p:spPr>
          <a:xfrm>
            <a:off x="304800" y="1524000"/>
            <a:ext cx="8229600" cy="4525963"/>
          </a:xfrm>
        </p:spPr>
        <p:txBody>
          <a:bodyPr/>
          <a:lstStyle/>
          <a:p>
            <a:pPr>
              <a:lnSpc>
                <a:spcPct val="90000"/>
              </a:lnSpc>
            </a:pPr>
            <a:r>
              <a:rPr lang="en-US"/>
              <a:t>Consider that individuals matter</a:t>
            </a:r>
          </a:p>
          <a:p>
            <a:pPr>
              <a:lnSpc>
                <a:spcPct val="90000"/>
              </a:lnSpc>
            </a:pPr>
            <a:r>
              <a:rPr lang="en-US"/>
              <a:t>Match capacity to complexity</a:t>
            </a:r>
          </a:p>
          <a:p>
            <a:pPr>
              <a:lnSpc>
                <a:spcPct val="90000"/>
              </a:lnSpc>
            </a:pPr>
            <a:r>
              <a:rPr lang="en-US"/>
              <a:t>Set functional goals &amp; directions for improvement</a:t>
            </a:r>
          </a:p>
          <a:p>
            <a:pPr>
              <a:lnSpc>
                <a:spcPct val="90000"/>
              </a:lnSpc>
            </a:pPr>
            <a:r>
              <a:rPr lang="en-US"/>
              <a:t>Distribute decision, action and authority</a:t>
            </a:r>
          </a:p>
          <a:p>
            <a:pPr>
              <a:lnSpc>
                <a:spcPct val="90000"/>
              </a:lnSpc>
            </a:pPr>
            <a:r>
              <a:rPr lang="en-US"/>
              <a:t>Form cooperative teams</a:t>
            </a:r>
          </a:p>
          <a:p>
            <a:pPr>
              <a:lnSpc>
                <a:spcPct val="90000"/>
              </a:lnSpc>
            </a:pPr>
            <a:r>
              <a:rPr lang="en-US"/>
              <a:t>Create competition&amp; feedback loops</a:t>
            </a:r>
          </a:p>
          <a:p>
            <a:pPr>
              <a:lnSpc>
                <a:spcPct val="90000"/>
              </a:lnSpc>
            </a:pPr>
            <a:r>
              <a:rPr lang="en-US"/>
              <a:t>Assess effectiveness </a:t>
            </a:r>
          </a:p>
        </p:txBody>
      </p:sp>
      <p:sp>
        <p:nvSpPr>
          <p:cNvPr id="12295" name="Rectangle 7"/>
          <p:cNvSpPr>
            <a:spLocks noChangeArrowheads="1"/>
          </p:cNvSpPr>
          <p:nvPr/>
        </p:nvSpPr>
        <p:spPr bwMode="auto">
          <a:xfrm>
            <a:off x="685800" y="5715000"/>
            <a:ext cx="8458200" cy="915988"/>
          </a:xfrm>
          <a:prstGeom prst="rect">
            <a:avLst/>
          </a:prstGeom>
          <a:noFill/>
          <a:ln w="9525">
            <a:noFill/>
            <a:miter lim="800000"/>
            <a:headEnd/>
            <a:tailEnd/>
          </a:ln>
          <a:effectLst/>
        </p:spPr>
        <p:txBody>
          <a:bodyPr>
            <a:spAutoFit/>
          </a:bodyPr>
          <a:lstStyle/>
          <a:p>
            <a:r>
              <a:rPr lang="en-US"/>
              <a:t>Diane T. Finegood, Thomas D.N. Merth and Harry Rutter</a:t>
            </a:r>
            <a:r>
              <a:rPr lang="en-US" b="1"/>
              <a:t> </a:t>
            </a:r>
            <a:r>
              <a:rPr lang="en-US"/>
              <a:t>Implications of the Foresight Obesity System Map for Solutions to Childhood Obesity.. </a:t>
            </a:r>
            <a:r>
              <a:rPr lang="en-US" i="1"/>
              <a:t>Obesity</a:t>
            </a:r>
            <a:r>
              <a:rPr lang="en-US"/>
              <a:t> (2010) </a:t>
            </a:r>
            <a:r>
              <a:rPr lang="en-US" b="1"/>
              <a:t>18</a:t>
            </a:r>
            <a:r>
              <a:rPr lang="en-US"/>
              <a:t>, S13–S16. doi:10.1038/oby.2009.426</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lstStyle/>
          <a:p>
            <a:r>
              <a:rPr lang="en-US"/>
              <a:t>Many Forms of System “Maps”</a:t>
            </a:r>
          </a:p>
        </p:txBody>
      </p:sp>
      <p:grpSp>
        <p:nvGrpSpPr>
          <p:cNvPr id="6" name="Group 31"/>
          <p:cNvGrpSpPr>
            <a:grpSpLocks/>
          </p:cNvGrpSpPr>
          <p:nvPr/>
        </p:nvGrpSpPr>
        <p:grpSpPr bwMode="auto">
          <a:xfrm>
            <a:off x="1143000" y="4572000"/>
            <a:ext cx="5667375" cy="1778000"/>
            <a:chOff x="311" y="474"/>
            <a:chExt cx="43567" cy="13838"/>
          </a:xfrm>
        </p:grpSpPr>
        <p:sp>
          <p:nvSpPr>
            <p:cNvPr id="2" name="Rectangle 5"/>
            <p:cNvSpPr>
              <a:spLocks noChangeArrowheads="1"/>
            </p:cNvSpPr>
            <p:nvPr/>
          </p:nvSpPr>
          <p:spPr bwMode="auto">
            <a:xfrm>
              <a:off x="34105" y="6169"/>
              <a:ext cx="9773" cy="2435"/>
            </a:xfrm>
            <a:prstGeom prst="rect">
              <a:avLst/>
            </a:prstGeom>
            <a:solidFill>
              <a:srgbClr val="FFFFFF"/>
            </a:solidFill>
            <a:ln w="9525">
              <a:solidFill>
                <a:srgbClr val="000000"/>
              </a:solidFill>
              <a:miter lim="800000"/>
              <a:headEnd/>
              <a:tailEnd/>
            </a:ln>
          </p:spPr>
          <p:txBody>
            <a:bodyPr/>
            <a:lstStyle/>
            <a:p>
              <a:pPr algn="ctr"/>
              <a:r>
                <a:rPr lang="en-US" sz="1200">
                  <a:latin typeface="Times New Roman" pitchFamily="18" charset="0"/>
                </a:rPr>
                <a:t>Food Security</a:t>
              </a:r>
              <a:endParaRPr lang="en-US"/>
            </a:p>
          </p:txBody>
        </p:sp>
        <p:sp>
          <p:nvSpPr>
            <p:cNvPr id="5" name="AutoShape 10"/>
            <p:cNvSpPr>
              <a:spLocks noChangeShapeType="1"/>
            </p:cNvSpPr>
            <p:nvPr/>
          </p:nvSpPr>
          <p:spPr bwMode="auto">
            <a:xfrm>
              <a:off x="16973" y="9799"/>
              <a:ext cx="0" cy="2417"/>
            </a:xfrm>
            <a:prstGeom prst="straightConnector1">
              <a:avLst/>
            </a:prstGeom>
            <a:noFill/>
            <a:ln w="9525">
              <a:solidFill>
                <a:srgbClr val="000000"/>
              </a:solidFill>
              <a:round/>
              <a:headEnd/>
              <a:tailEnd type="triangle" w="med" len="med"/>
            </a:ln>
          </p:spPr>
          <p:txBody>
            <a:bodyPr/>
            <a:lstStyle/>
            <a:p>
              <a:endParaRPr lang="id-ID"/>
            </a:p>
          </p:txBody>
        </p:sp>
        <p:sp>
          <p:nvSpPr>
            <p:cNvPr id="8" name="Text Box 12"/>
            <p:cNvSpPr txBox="1">
              <a:spLocks noChangeArrowheads="1"/>
            </p:cNvSpPr>
            <p:nvPr/>
          </p:nvSpPr>
          <p:spPr bwMode="auto">
            <a:xfrm>
              <a:off x="22383" y="3500"/>
              <a:ext cx="10046" cy="8716"/>
            </a:xfrm>
            <a:prstGeom prst="rect">
              <a:avLst/>
            </a:prstGeom>
            <a:solidFill>
              <a:srgbClr val="FFFFFF"/>
            </a:solidFill>
            <a:ln w="9525">
              <a:solidFill>
                <a:srgbClr val="000000"/>
              </a:solidFill>
              <a:miter lim="800000"/>
              <a:headEnd/>
              <a:tailEnd/>
            </a:ln>
          </p:spPr>
          <p:txBody>
            <a:bodyPr/>
            <a:lstStyle/>
            <a:p>
              <a:r>
                <a:rPr lang="en-US" sz="1200">
                  <a:latin typeface="Times New Roman" pitchFamily="18" charset="0"/>
                </a:rPr>
                <a:t>Food Access:</a:t>
              </a:r>
            </a:p>
            <a:p>
              <a:pPr lvl="1">
                <a:buFont typeface="Times New Roman" pitchFamily="18" charset="0"/>
                <a:buChar char="1"/>
              </a:pPr>
              <a:r>
                <a:rPr lang="en-US" sz="1200">
                  <a:latin typeface="Times New Roman" pitchFamily="18" charset="0"/>
                </a:rPr>
                <a:t>Physical </a:t>
              </a:r>
            </a:p>
            <a:p>
              <a:pPr>
                <a:buFont typeface="Times New Roman" pitchFamily="18" charset="0"/>
                <a:buChar char="2"/>
              </a:pPr>
              <a:r>
                <a:rPr lang="en-US" sz="1200">
                  <a:latin typeface="Times New Roman" pitchFamily="18" charset="0"/>
                </a:rPr>
                <a:t>Financial </a:t>
              </a:r>
            </a:p>
            <a:p>
              <a:pPr>
                <a:buFont typeface="Times New Roman" pitchFamily="18" charset="0"/>
                <a:buChar char="3"/>
              </a:pPr>
              <a:r>
                <a:rPr lang="en-US" sz="1200">
                  <a:latin typeface="Times New Roman" pitchFamily="18" charset="0"/>
                </a:rPr>
                <a:t>Nutritional </a:t>
              </a:r>
            </a:p>
            <a:p>
              <a:pPr>
                <a:buFont typeface="Times New Roman" pitchFamily="18" charset="0"/>
                <a:buChar char="4"/>
              </a:pPr>
              <a:r>
                <a:rPr lang="en-US" sz="1200">
                  <a:latin typeface="Times New Roman" pitchFamily="18" charset="0"/>
                </a:rPr>
                <a:t>Cultural </a:t>
              </a:r>
            </a:p>
            <a:p>
              <a:endParaRPr lang="en-US"/>
            </a:p>
          </p:txBody>
        </p:sp>
        <p:sp>
          <p:nvSpPr>
            <p:cNvPr id="9" name="AutoShape 13"/>
            <p:cNvSpPr>
              <a:spLocks noChangeShapeType="1"/>
            </p:cNvSpPr>
            <p:nvPr/>
          </p:nvSpPr>
          <p:spPr bwMode="auto">
            <a:xfrm>
              <a:off x="32435" y="7305"/>
              <a:ext cx="1740" cy="6"/>
            </a:xfrm>
            <a:prstGeom prst="straightConnector1">
              <a:avLst/>
            </a:prstGeom>
            <a:noFill/>
            <a:ln w="9525">
              <a:solidFill>
                <a:srgbClr val="000000"/>
              </a:solidFill>
              <a:round/>
              <a:headEnd/>
              <a:tailEnd type="triangle" w="med" len="med"/>
            </a:ln>
          </p:spPr>
          <p:txBody>
            <a:bodyPr/>
            <a:lstStyle/>
            <a:p>
              <a:endParaRPr lang="id-ID"/>
            </a:p>
          </p:txBody>
        </p:sp>
        <p:grpSp>
          <p:nvGrpSpPr>
            <p:cNvPr id="27" name="Group 27"/>
            <p:cNvGrpSpPr>
              <a:grpSpLocks/>
            </p:cNvGrpSpPr>
            <p:nvPr/>
          </p:nvGrpSpPr>
          <p:grpSpPr bwMode="auto">
            <a:xfrm>
              <a:off x="311" y="474"/>
              <a:ext cx="22072" cy="9325"/>
              <a:chOff x="311" y="474"/>
              <a:chExt cx="22072" cy="9325"/>
            </a:xfrm>
          </p:grpSpPr>
          <p:sp>
            <p:nvSpPr>
              <p:cNvPr id="3" name="Rectangle 7"/>
              <p:cNvSpPr>
                <a:spLocks noChangeArrowheads="1"/>
              </p:cNvSpPr>
              <p:nvPr/>
            </p:nvSpPr>
            <p:spPr bwMode="auto">
              <a:xfrm>
                <a:off x="13354" y="5607"/>
                <a:ext cx="7251" cy="4191"/>
              </a:xfrm>
              <a:prstGeom prst="rect">
                <a:avLst/>
              </a:prstGeom>
              <a:solidFill>
                <a:srgbClr val="FFFFFF"/>
              </a:solidFill>
              <a:ln w="9525">
                <a:solidFill>
                  <a:srgbClr val="000000"/>
                </a:solidFill>
                <a:miter lim="800000"/>
                <a:headEnd/>
                <a:tailEnd/>
              </a:ln>
            </p:spPr>
            <p:txBody>
              <a:bodyPr/>
              <a:lstStyle/>
              <a:p>
                <a:pPr algn="ctr"/>
                <a:r>
                  <a:rPr lang="en-US" sz="1200">
                    <a:latin typeface="Times New Roman" pitchFamily="18" charset="0"/>
                  </a:rPr>
                  <a:t>Social Networks</a:t>
                </a:r>
                <a:endParaRPr lang="en-US"/>
              </a:p>
            </p:txBody>
          </p:sp>
          <p:sp>
            <p:nvSpPr>
              <p:cNvPr id="4" name="AutoShape 9"/>
              <p:cNvSpPr>
                <a:spLocks noChangeShapeType="1"/>
              </p:cNvSpPr>
              <p:nvPr/>
            </p:nvSpPr>
            <p:spPr bwMode="auto">
              <a:xfrm flipV="1">
                <a:off x="16973" y="2265"/>
                <a:ext cx="13" cy="3372"/>
              </a:xfrm>
              <a:prstGeom prst="straightConnector1">
                <a:avLst/>
              </a:prstGeom>
              <a:noFill/>
              <a:ln w="9525">
                <a:solidFill>
                  <a:srgbClr val="000000"/>
                </a:solidFill>
                <a:round/>
                <a:headEnd/>
                <a:tailEnd type="triangle" w="med" len="med"/>
              </a:ln>
            </p:spPr>
            <p:txBody>
              <a:bodyPr/>
              <a:lstStyle/>
              <a:p>
                <a:endParaRPr lang="id-ID"/>
              </a:p>
            </p:txBody>
          </p:sp>
          <p:sp>
            <p:nvSpPr>
              <p:cNvPr id="13" name="AutoShape 20"/>
              <p:cNvSpPr>
                <a:spLocks noChangeShapeType="1"/>
              </p:cNvSpPr>
              <p:nvPr/>
            </p:nvSpPr>
            <p:spPr bwMode="auto">
              <a:xfrm>
                <a:off x="20643" y="7641"/>
                <a:ext cx="1740" cy="6"/>
              </a:xfrm>
              <a:prstGeom prst="straightConnector1">
                <a:avLst/>
              </a:prstGeom>
              <a:noFill/>
              <a:ln w="9525">
                <a:solidFill>
                  <a:srgbClr val="000000"/>
                </a:solidFill>
                <a:round/>
                <a:headEnd/>
                <a:tailEnd type="triangle" w="med" len="med"/>
              </a:ln>
            </p:spPr>
            <p:txBody>
              <a:bodyPr/>
              <a:lstStyle/>
              <a:p>
                <a:endParaRPr lang="id-ID"/>
              </a:p>
            </p:txBody>
          </p:sp>
          <p:grpSp>
            <p:nvGrpSpPr>
              <p:cNvPr id="25" name="Group 25"/>
              <p:cNvGrpSpPr>
                <a:grpSpLocks/>
              </p:cNvGrpSpPr>
              <p:nvPr/>
            </p:nvGrpSpPr>
            <p:grpSpPr bwMode="auto">
              <a:xfrm>
                <a:off x="311" y="474"/>
                <a:ext cx="22047" cy="9325"/>
                <a:chOff x="311" y="474"/>
                <a:chExt cx="22047" cy="9325"/>
              </a:xfrm>
            </p:grpSpPr>
            <p:sp>
              <p:nvSpPr>
                <p:cNvPr id="10" name="Rectangle 4"/>
                <p:cNvSpPr>
                  <a:spLocks noChangeArrowheads="1"/>
                </p:cNvSpPr>
                <p:nvPr/>
              </p:nvSpPr>
              <p:spPr bwMode="auto">
                <a:xfrm>
                  <a:off x="311" y="474"/>
                  <a:ext cx="10217" cy="3549"/>
                </a:xfrm>
                <a:prstGeom prst="rect">
                  <a:avLst/>
                </a:prstGeom>
                <a:solidFill>
                  <a:srgbClr val="FFFFFF"/>
                </a:solidFill>
                <a:ln w="9525">
                  <a:solidFill>
                    <a:srgbClr val="000000"/>
                  </a:solidFill>
                  <a:miter lim="800000"/>
                  <a:headEnd/>
                  <a:tailEnd/>
                </a:ln>
              </p:spPr>
              <p:txBody>
                <a:bodyPr/>
                <a:lstStyle/>
                <a:p>
                  <a:pPr algn="ctr"/>
                  <a:r>
                    <a:rPr lang="en-US" sz="1200">
                      <a:latin typeface="Times New Roman" pitchFamily="18" charset="0"/>
                    </a:rPr>
                    <a:t>Environmental Risk Factors</a:t>
                  </a:r>
                  <a:endParaRPr lang="en-US"/>
                </a:p>
              </p:txBody>
            </p:sp>
            <p:grpSp>
              <p:nvGrpSpPr>
                <p:cNvPr id="11" name="Group 17"/>
                <p:cNvGrpSpPr>
                  <a:grpSpLocks/>
                </p:cNvGrpSpPr>
                <p:nvPr/>
              </p:nvGrpSpPr>
              <p:grpSpPr bwMode="auto">
                <a:xfrm>
                  <a:off x="10483" y="2095"/>
                  <a:ext cx="11875" cy="2500"/>
                  <a:chOff x="3252" y="2002"/>
                  <a:chExt cx="3679" cy="274"/>
                </a:xfrm>
              </p:grpSpPr>
              <p:sp>
                <p:nvSpPr>
                  <p:cNvPr id="12" name="AutoShape 18"/>
                  <p:cNvSpPr>
                    <a:spLocks noChangeShapeType="1"/>
                  </p:cNvSpPr>
                  <p:nvPr/>
                </p:nvSpPr>
                <p:spPr bwMode="auto">
                  <a:xfrm>
                    <a:off x="5865" y="2002"/>
                    <a:ext cx="1066" cy="274"/>
                  </a:xfrm>
                  <a:prstGeom prst="straightConnector1">
                    <a:avLst/>
                  </a:prstGeom>
                  <a:noFill/>
                  <a:ln w="9525">
                    <a:solidFill>
                      <a:srgbClr val="000000"/>
                    </a:solidFill>
                    <a:round/>
                    <a:headEnd/>
                    <a:tailEnd type="triangle" w="med" len="med"/>
                  </a:ln>
                </p:spPr>
                <p:txBody>
                  <a:bodyPr/>
                  <a:lstStyle/>
                  <a:p>
                    <a:endParaRPr lang="id-ID"/>
                  </a:p>
                </p:txBody>
              </p:sp>
              <p:sp>
                <p:nvSpPr>
                  <p:cNvPr id="14" name="Line 19"/>
                  <p:cNvSpPr>
                    <a:spLocks noChangeShapeType="1"/>
                  </p:cNvSpPr>
                  <p:nvPr/>
                </p:nvSpPr>
                <p:spPr bwMode="auto">
                  <a:xfrm flipH="1">
                    <a:off x="3252" y="2005"/>
                    <a:ext cx="2621" cy="1"/>
                  </a:xfrm>
                  <a:prstGeom prst="line">
                    <a:avLst/>
                  </a:prstGeom>
                  <a:noFill/>
                  <a:ln w="9525">
                    <a:solidFill>
                      <a:srgbClr val="000000"/>
                    </a:solidFill>
                    <a:round/>
                    <a:headEnd/>
                    <a:tailEnd/>
                  </a:ln>
                </p:spPr>
                <p:txBody>
                  <a:bodyPr/>
                  <a:lstStyle/>
                  <a:p>
                    <a:endParaRPr lang="id-ID"/>
                  </a:p>
                </p:txBody>
              </p:sp>
            </p:grpSp>
            <p:grpSp>
              <p:nvGrpSpPr>
                <p:cNvPr id="15" name="Group 29"/>
                <p:cNvGrpSpPr>
                  <a:grpSpLocks/>
                </p:cNvGrpSpPr>
                <p:nvPr/>
              </p:nvGrpSpPr>
              <p:grpSpPr bwMode="auto">
                <a:xfrm>
                  <a:off x="1587" y="4021"/>
                  <a:ext cx="10046" cy="5778"/>
                  <a:chOff x="1566" y="796"/>
                  <a:chExt cx="1584" cy="986"/>
                </a:xfrm>
              </p:grpSpPr>
              <p:sp>
                <p:nvSpPr>
                  <p:cNvPr id="16" name="Rectangle 8"/>
                  <p:cNvSpPr>
                    <a:spLocks noChangeArrowheads="1"/>
                  </p:cNvSpPr>
                  <p:nvPr/>
                </p:nvSpPr>
                <p:spPr bwMode="auto">
                  <a:xfrm>
                    <a:off x="1566" y="1137"/>
                    <a:ext cx="1584" cy="645"/>
                  </a:xfrm>
                  <a:prstGeom prst="rect">
                    <a:avLst/>
                  </a:prstGeom>
                  <a:solidFill>
                    <a:srgbClr val="FFFFFF"/>
                  </a:solidFill>
                  <a:ln w="9525">
                    <a:solidFill>
                      <a:srgbClr val="000000"/>
                    </a:solidFill>
                    <a:miter lim="800000"/>
                    <a:headEnd/>
                    <a:tailEnd/>
                  </a:ln>
                </p:spPr>
                <p:txBody>
                  <a:bodyPr/>
                  <a:lstStyle/>
                  <a:p>
                    <a:pPr algn="ctr"/>
                    <a:r>
                      <a:rPr lang="en-US" sz="1200">
                        <a:latin typeface="Times New Roman" pitchFamily="18" charset="0"/>
                      </a:rPr>
                      <a:t>Mixed Income Housing</a:t>
                    </a:r>
                    <a:endParaRPr lang="en-US"/>
                  </a:p>
                </p:txBody>
              </p:sp>
              <p:sp>
                <p:nvSpPr>
                  <p:cNvPr id="17" name="AutoShape 21"/>
                  <p:cNvSpPr>
                    <a:spLocks noChangeShapeType="1"/>
                  </p:cNvSpPr>
                  <p:nvPr/>
                </p:nvSpPr>
                <p:spPr bwMode="auto">
                  <a:xfrm flipV="1">
                    <a:off x="2386" y="796"/>
                    <a:ext cx="0" cy="325"/>
                  </a:xfrm>
                  <a:prstGeom prst="straightConnector1">
                    <a:avLst/>
                  </a:prstGeom>
                  <a:noFill/>
                  <a:ln w="9525">
                    <a:solidFill>
                      <a:srgbClr val="000000"/>
                    </a:solidFill>
                    <a:round/>
                    <a:headEnd/>
                    <a:tailEnd type="triangle" w="med" len="med"/>
                  </a:ln>
                </p:spPr>
                <p:txBody>
                  <a:bodyPr/>
                  <a:lstStyle/>
                  <a:p>
                    <a:endParaRPr lang="id-ID"/>
                  </a:p>
                </p:txBody>
              </p:sp>
            </p:grpSp>
          </p:grpSp>
          <p:sp>
            <p:nvSpPr>
              <p:cNvPr id="18" name="AutoShape 20"/>
              <p:cNvSpPr>
                <a:spLocks noChangeShapeType="1"/>
              </p:cNvSpPr>
              <p:nvPr/>
            </p:nvSpPr>
            <p:spPr bwMode="auto">
              <a:xfrm>
                <a:off x="11658" y="7744"/>
                <a:ext cx="1740" cy="6"/>
              </a:xfrm>
              <a:prstGeom prst="straightConnector1">
                <a:avLst/>
              </a:prstGeom>
              <a:noFill/>
              <a:ln w="9525">
                <a:solidFill>
                  <a:srgbClr val="000000"/>
                </a:solidFill>
                <a:round/>
                <a:headEnd/>
                <a:tailEnd type="triangle" w="med" len="med"/>
              </a:ln>
            </p:spPr>
            <p:txBody>
              <a:bodyPr/>
              <a:lstStyle/>
              <a:p>
                <a:endParaRPr lang="id-ID"/>
              </a:p>
            </p:txBody>
          </p:sp>
        </p:grpSp>
        <p:grpSp>
          <p:nvGrpSpPr>
            <p:cNvPr id="19" name="Group 17"/>
            <p:cNvGrpSpPr>
              <a:grpSpLocks/>
            </p:cNvGrpSpPr>
            <p:nvPr/>
          </p:nvGrpSpPr>
          <p:grpSpPr bwMode="auto">
            <a:xfrm rot="10800000" flipH="1">
              <a:off x="10490" y="9798"/>
              <a:ext cx="11874" cy="2500"/>
              <a:chOff x="3252" y="2002"/>
              <a:chExt cx="3679" cy="274"/>
            </a:xfrm>
          </p:grpSpPr>
          <p:sp>
            <p:nvSpPr>
              <p:cNvPr id="20" name="AutoShape 18"/>
              <p:cNvSpPr>
                <a:spLocks noChangeShapeType="1"/>
              </p:cNvSpPr>
              <p:nvPr/>
            </p:nvSpPr>
            <p:spPr bwMode="auto">
              <a:xfrm>
                <a:off x="5865" y="2002"/>
                <a:ext cx="1066" cy="274"/>
              </a:xfrm>
              <a:prstGeom prst="straightConnector1">
                <a:avLst/>
              </a:prstGeom>
              <a:noFill/>
              <a:ln w="9525">
                <a:solidFill>
                  <a:srgbClr val="000000"/>
                </a:solidFill>
                <a:round/>
                <a:headEnd/>
                <a:tailEnd type="triangle" w="med" len="med"/>
              </a:ln>
            </p:spPr>
            <p:txBody>
              <a:bodyPr/>
              <a:lstStyle/>
              <a:p>
                <a:endParaRPr lang="id-ID"/>
              </a:p>
            </p:txBody>
          </p:sp>
          <p:sp>
            <p:nvSpPr>
              <p:cNvPr id="21" name="Line 19"/>
              <p:cNvSpPr>
                <a:spLocks noChangeShapeType="1"/>
              </p:cNvSpPr>
              <p:nvPr/>
            </p:nvSpPr>
            <p:spPr bwMode="auto">
              <a:xfrm flipH="1">
                <a:off x="3252" y="2005"/>
                <a:ext cx="2621" cy="1"/>
              </a:xfrm>
              <a:prstGeom prst="line">
                <a:avLst/>
              </a:prstGeom>
              <a:noFill/>
              <a:ln w="9525">
                <a:solidFill>
                  <a:srgbClr val="000000"/>
                </a:solidFill>
                <a:round/>
                <a:headEnd/>
                <a:tailEnd/>
              </a:ln>
            </p:spPr>
            <p:txBody>
              <a:bodyPr/>
              <a:lstStyle/>
              <a:p>
                <a:endParaRPr lang="id-ID"/>
              </a:p>
            </p:txBody>
          </p:sp>
        </p:grpSp>
        <p:sp>
          <p:nvSpPr>
            <p:cNvPr id="22" name="Rectangle 6"/>
            <p:cNvSpPr>
              <a:spLocks noChangeArrowheads="1"/>
            </p:cNvSpPr>
            <p:nvPr/>
          </p:nvSpPr>
          <p:spPr bwMode="auto">
            <a:xfrm>
              <a:off x="495" y="10609"/>
              <a:ext cx="10058" cy="3703"/>
            </a:xfrm>
            <a:prstGeom prst="rect">
              <a:avLst/>
            </a:prstGeom>
            <a:solidFill>
              <a:srgbClr val="FFFFFF"/>
            </a:solidFill>
            <a:ln w="9525">
              <a:solidFill>
                <a:srgbClr val="000000"/>
              </a:solidFill>
              <a:miter lim="800000"/>
              <a:headEnd/>
              <a:tailEnd/>
            </a:ln>
          </p:spPr>
          <p:txBody>
            <a:bodyPr/>
            <a:lstStyle/>
            <a:p>
              <a:pPr algn="ctr"/>
              <a:r>
                <a:rPr lang="en-US" sz="1200">
                  <a:latin typeface="Times New Roman" pitchFamily="18" charset="0"/>
                </a:rPr>
                <a:t>Demographic Risk Factors</a:t>
              </a:r>
              <a:endParaRPr lang="en-US"/>
            </a:p>
          </p:txBody>
        </p:sp>
      </p:grpSp>
      <p:pic>
        <p:nvPicPr>
          <p:cNvPr id="23582" name="Picture 30" descr="Diagram showing two different health pathways: one with more risk factors and the other with more protective factors"/>
          <p:cNvPicPr>
            <a:picLocks noChangeAspect="1" noChangeArrowheads="1"/>
          </p:cNvPicPr>
          <p:nvPr/>
        </p:nvPicPr>
        <p:blipFill>
          <a:blip r:embed="rId2"/>
          <a:srcRect/>
          <a:stretch>
            <a:fillRect/>
          </a:stretch>
        </p:blipFill>
        <p:spPr bwMode="auto">
          <a:xfrm>
            <a:off x="609600" y="2057400"/>
            <a:ext cx="2219325" cy="1743075"/>
          </a:xfrm>
          <a:prstGeom prst="rect">
            <a:avLst/>
          </a:prstGeom>
          <a:noFill/>
        </p:spPr>
      </p:pic>
      <p:pic>
        <p:nvPicPr>
          <p:cNvPr id="23583" name="Picture 31"/>
          <p:cNvPicPr>
            <a:picLocks noChangeAspect="1" noChangeArrowheads="1"/>
          </p:cNvPicPr>
          <p:nvPr/>
        </p:nvPicPr>
        <p:blipFill>
          <a:blip r:embed="rId3"/>
          <a:srcRect/>
          <a:stretch>
            <a:fillRect/>
          </a:stretch>
        </p:blipFill>
        <p:spPr bwMode="auto">
          <a:xfrm>
            <a:off x="5029200" y="1447800"/>
            <a:ext cx="3352800" cy="27082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Healthy People 2020</a:t>
            </a:r>
          </a:p>
        </p:txBody>
      </p:sp>
      <p:pic>
        <p:nvPicPr>
          <p:cNvPr id="25604" name="Picture 4"/>
          <p:cNvPicPr>
            <a:picLocks noGrp="1" noChangeAspect="1" noChangeArrowheads="1"/>
          </p:cNvPicPr>
          <p:nvPr>
            <p:ph type="body" idx="1"/>
          </p:nvPr>
        </p:nvPicPr>
        <p:blipFill>
          <a:blip r:embed="rId2"/>
          <a:srcRect/>
          <a:stretch>
            <a:fillRect/>
          </a:stretch>
        </p:blipFill>
        <p:spPr>
          <a:xfrm>
            <a:off x="1458913" y="1600200"/>
            <a:ext cx="6226175" cy="4525963"/>
          </a:xfrm>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tory-f01-clr"/>
          <p:cNvPicPr>
            <a:picLocks noChangeAspect="1" noChangeArrowheads="1"/>
          </p:cNvPicPr>
          <p:nvPr/>
        </p:nvPicPr>
        <p:blipFill>
          <a:blip r:embed="rId2"/>
          <a:srcRect/>
          <a:stretch>
            <a:fillRect/>
          </a:stretch>
        </p:blipFill>
        <p:spPr bwMode="auto">
          <a:xfrm>
            <a:off x="1143000" y="685800"/>
            <a:ext cx="6705600" cy="6172200"/>
          </a:xfrm>
          <a:prstGeom prst="rect">
            <a:avLst/>
          </a:prstGeom>
          <a:noFill/>
        </p:spPr>
      </p:pic>
      <p:sp>
        <p:nvSpPr>
          <p:cNvPr id="3075" name="Rectangle 3"/>
          <p:cNvSpPr>
            <a:spLocks noGrp="1" noChangeArrowheads="1"/>
          </p:cNvSpPr>
          <p:nvPr>
            <p:ph type="title"/>
          </p:nvPr>
        </p:nvSpPr>
        <p:spPr>
          <a:xfrm>
            <a:off x="381000" y="0"/>
            <a:ext cx="8458200" cy="685800"/>
          </a:xfrm>
        </p:spPr>
        <p:txBody>
          <a:bodyPr/>
          <a:lstStyle/>
          <a:p>
            <a:r>
              <a:rPr lang="en-US" sz="2400"/>
              <a:t>Ecological Framework for Influences on What People Eat</a:t>
            </a:r>
            <a:r>
              <a:rPr lang="en-US" sz="400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685800" y="228600"/>
            <a:ext cx="8229600" cy="1143000"/>
          </a:xfrm>
        </p:spPr>
        <p:txBody>
          <a:bodyPr/>
          <a:lstStyle/>
          <a:p>
            <a:r>
              <a:rPr lang="en-US"/>
              <a:t>Examples from Leischow Paper</a:t>
            </a:r>
          </a:p>
        </p:txBody>
      </p:sp>
      <p:pic>
        <p:nvPicPr>
          <p:cNvPr id="26629" name="Picture 5" descr="0?wchp=dGLzVlk-zSkWb"/>
          <p:cNvPicPr>
            <a:picLocks noChangeAspect="1" noChangeArrowheads="1"/>
          </p:cNvPicPr>
          <p:nvPr/>
        </p:nvPicPr>
        <p:blipFill>
          <a:blip r:embed="rId2"/>
          <a:srcRect/>
          <a:stretch>
            <a:fillRect/>
          </a:stretch>
        </p:blipFill>
        <p:spPr bwMode="auto">
          <a:xfrm>
            <a:off x="5410200" y="1600200"/>
            <a:ext cx="3452813" cy="2320925"/>
          </a:xfrm>
          <a:prstGeom prst="rect">
            <a:avLst/>
          </a:prstGeom>
          <a:noFill/>
        </p:spPr>
      </p:pic>
      <p:pic>
        <p:nvPicPr>
          <p:cNvPr id="26631" name="Picture 7" descr="0?wchp=dGLzVBA-zSkzS"/>
          <p:cNvPicPr>
            <a:picLocks noChangeAspect="1" noChangeArrowheads="1"/>
          </p:cNvPicPr>
          <p:nvPr/>
        </p:nvPicPr>
        <p:blipFill>
          <a:blip r:embed="rId3"/>
          <a:srcRect/>
          <a:stretch>
            <a:fillRect/>
          </a:stretch>
        </p:blipFill>
        <p:spPr bwMode="auto">
          <a:xfrm>
            <a:off x="1524000" y="4267200"/>
            <a:ext cx="5867400" cy="2413000"/>
          </a:xfrm>
          <a:prstGeom prst="rect">
            <a:avLst/>
          </a:prstGeom>
          <a:noFill/>
        </p:spPr>
      </p:pic>
      <p:pic>
        <p:nvPicPr>
          <p:cNvPr id="26633" name="Picture 9" descr="0?wchp=dGLbVBA-zSkWz"/>
          <p:cNvPicPr>
            <a:picLocks noChangeAspect="1" noChangeArrowheads="1"/>
          </p:cNvPicPr>
          <p:nvPr/>
        </p:nvPicPr>
        <p:blipFill>
          <a:blip r:embed="rId4"/>
          <a:srcRect/>
          <a:stretch>
            <a:fillRect/>
          </a:stretch>
        </p:blipFill>
        <p:spPr bwMode="auto">
          <a:xfrm>
            <a:off x="381000" y="1143000"/>
            <a:ext cx="3200400" cy="28194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Today’s Work</a:t>
            </a:r>
          </a:p>
        </p:txBody>
      </p:sp>
      <p:sp>
        <p:nvSpPr>
          <p:cNvPr id="27651" name="Rectangle 3"/>
          <p:cNvSpPr>
            <a:spLocks noGrp="1" noChangeArrowheads="1"/>
          </p:cNvSpPr>
          <p:nvPr>
            <p:ph type="body" idx="1"/>
          </p:nvPr>
        </p:nvSpPr>
        <p:spPr/>
        <p:txBody>
          <a:bodyPr/>
          <a:lstStyle/>
          <a:p>
            <a:pPr marL="609600" indent="-609600">
              <a:buFontTx/>
              <a:buAutoNum type="arabicPeriod"/>
            </a:pPr>
            <a:r>
              <a:rPr lang="en-US" sz="2800"/>
              <a:t>List</a:t>
            </a:r>
          </a:p>
          <a:p>
            <a:pPr marL="990600" lvl="1" indent="-533400"/>
            <a:r>
              <a:rPr lang="en-US" sz="2400"/>
              <a:t>Ways in which public health nutrition can help to reach HP 2020 goals</a:t>
            </a:r>
          </a:p>
          <a:p>
            <a:pPr marL="609600" indent="-609600">
              <a:buFontTx/>
              <a:buAutoNum type="arabicPeriod"/>
            </a:pPr>
            <a:r>
              <a:rPr lang="en-US" sz="2800"/>
              <a:t>Analyze one nutrition problem that is related to both healthy food access and HP goals. </a:t>
            </a:r>
          </a:p>
          <a:p>
            <a:pPr marL="990600" lvl="1" indent="-533400">
              <a:buFontTx/>
              <a:buChar char="•"/>
            </a:pPr>
            <a:r>
              <a:rPr lang="en-US" sz="2400"/>
              <a:t>Draw a picture of the system that influences that problem.</a:t>
            </a:r>
          </a:p>
          <a:p>
            <a:pPr marL="990600" lvl="1" indent="-533400">
              <a:buFontTx/>
              <a:buChar char="•"/>
            </a:pPr>
            <a:r>
              <a:rPr lang="en-US" sz="2400"/>
              <a:t>Indicate at least 4 potential places in the system where public health might make a difference.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id-ID" dirty="0" smtClean="0"/>
              <a:t>Do Exercise</a:t>
            </a:r>
            <a:endParaRPr lang="id-ID" dirty="0"/>
          </a:p>
        </p:txBody>
      </p:sp>
      <p:sp>
        <p:nvSpPr>
          <p:cNvPr id="5" name="Subtitle 4"/>
          <p:cNvSpPr>
            <a:spLocks noGrp="1"/>
          </p:cNvSpPr>
          <p:nvPr>
            <p:ph type="subTitle" idx="1"/>
          </p:nvPr>
        </p:nvSpPr>
        <p:spPr/>
        <p:txBody>
          <a:bodyPr/>
          <a:lstStyle/>
          <a:p>
            <a:r>
              <a:rPr lang="id-ID" smtClean="0"/>
              <a:t>Make System Maps for your specific case</a:t>
            </a:r>
            <a:endParaRPr lang="id-ID"/>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Systems Thinking </a:t>
            </a:r>
          </a:p>
        </p:txBody>
      </p:sp>
      <p:sp>
        <p:nvSpPr>
          <p:cNvPr id="4099" name="Rectangle 3"/>
          <p:cNvSpPr>
            <a:spLocks noGrp="1" noChangeArrowheads="1"/>
          </p:cNvSpPr>
          <p:nvPr>
            <p:ph type="body" idx="1"/>
          </p:nvPr>
        </p:nvSpPr>
        <p:spPr/>
        <p:txBody>
          <a:bodyPr/>
          <a:lstStyle/>
          <a:p>
            <a:r>
              <a:rPr lang="en-US" sz="2800"/>
              <a:t>The only way to fully understand why a complex problem occurs and persists is to understand the part in relation to the whole (O'Connor &amp; McDermott, </a:t>
            </a:r>
            <a:r>
              <a:rPr lang="en-US" sz="2800" i="1"/>
              <a:t>The Art of Systems Thinking: Essential Skills for Creativity and Problem-Solvi</a:t>
            </a:r>
            <a:r>
              <a:rPr lang="en-US" sz="2800"/>
              <a:t>ng)</a:t>
            </a:r>
          </a:p>
          <a:p>
            <a:r>
              <a:rPr lang="en-US" sz="2800"/>
              <a:t>Traditional scientific approach = isolating small parts of the system</a:t>
            </a:r>
          </a:p>
          <a:p>
            <a:r>
              <a:rPr lang="en-US" sz="2800"/>
              <a:t>Systems thinking = taking many interactions into account</a:t>
            </a:r>
          </a:p>
          <a:p>
            <a:endParaRPr lang="en-US" sz="2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274638"/>
            <a:ext cx="9144000" cy="1143000"/>
          </a:xfrm>
        </p:spPr>
        <p:txBody>
          <a:bodyPr/>
          <a:lstStyle/>
          <a:p>
            <a:r>
              <a:rPr lang="en-US" sz="3200"/>
              <a:t>Systems thinking is needed for problems that are:</a:t>
            </a:r>
          </a:p>
        </p:txBody>
      </p:sp>
      <p:sp>
        <p:nvSpPr>
          <p:cNvPr id="5123" name="Rectangle 3"/>
          <p:cNvSpPr>
            <a:spLocks noGrp="1" noChangeArrowheads="1"/>
          </p:cNvSpPr>
          <p:nvPr>
            <p:ph type="body" idx="1"/>
          </p:nvPr>
        </p:nvSpPr>
        <p:spPr/>
        <p:txBody>
          <a:bodyPr/>
          <a:lstStyle/>
          <a:p>
            <a:pPr>
              <a:lnSpc>
                <a:spcPct val="90000"/>
              </a:lnSpc>
            </a:pPr>
            <a:r>
              <a:rPr lang="en-US" sz="2800"/>
              <a:t>Complex problems that involve helping many actors see the "big picture" and not just their part of it </a:t>
            </a:r>
          </a:p>
          <a:p>
            <a:pPr>
              <a:lnSpc>
                <a:spcPct val="90000"/>
              </a:lnSpc>
            </a:pPr>
            <a:r>
              <a:rPr lang="en-US" sz="2800"/>
              <a:t>Recurring problems or those that have been made worse by past attempts to fix them </a:t>
            </a:r>
          </a:p>
          <a:p>
            <a:pPr>
              <a:lnSpc>
                <a:spcPct val="90000"/>
              </a:lnSpc>
            </a:pPr>
            <a:r>
              <a:rPr lang="en-US" sz="2800"/>
              <a:t>Issues where an action affects (or is affected by) the environment surrounding the issue, either the natural environment or the competitive environment </a:t>
            </a:r>
          </a:p>
          <a:p>
            <a:pPr>
              <a:lnSpc>
                <a:spcPct val="90000"/>
              </a:lnSpc>
            </a:pPr>
            <a:r>
              <a:rPr lang="en-US" sz="2800"/>
              <a:t>Problems whose solutions are not obvious </a:t>
            </a:r>
          </a:p>
        </p:txBody>
      </p:sp>
      <p:sp>
        <p:nvSpPr>
          <p:cNvPr id="5124" name="Text Box 4"/>
          <p:cNvSpPr txBox="1">
            <a:spLocks noChangeArrowheads="1"/>
          </p:cNvSpPr>
          <p:nvPr/>
        </p:nvSpPr>
        <p:spPr bwMode="auto">
          <a:xfrm>
            <a:off x="152400" y="6172200"/>
            <a:ext cx="8763000" cy="366713"/>
          </a:xfrm>
          <a:prstGeom prst="rect">
            <a:avLst/>
          </a:prstGeom>
          <a:noFill/>
          <a:ln w="9525">
            <a:noFill/>
            <a:miter lim="800000"/>
            <a:headEnd/>
            <a:tailEnd/>
          </a:ln>
          <a:effectLst/>
        </p:spPr>
        <p:txBody>
          <a:bodyPr>
            <a:spAutoFit/>
          </a:bodyPr>
          <a:lstStyle/>
          <a:p>
            <a:pPr>
              <a:spcBef>
                <a:spcPct val="50000"/>
              </a:spcBef>
            </a:pPr>
            <a:r>
              <a:rPr lang="en-US"/>
              <a:t>http://www.thinking.net/Systems_Thinking/Intro_to_ST/intro_to_st.html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Example:  Obesity </a:t>
            </a:r>
          </a:p>
        </p:txBody>
      </p:sp>
      <p:pic>
        <p:nvPicPr>
          <p:cNvPr id="6149" name="Picture 5" descr="Caloric balance is like a scale. Calories in = food and beverages. Calories out = body functions and physical activity."/>
          <p:cNvPicPr>
            <a:picLocks noChangeAspect="1" noChangeArrowheads="1"/>
          </p:cNvPicPr>
          <p:nvPr/>
        </p:nvPicPr>
        <p:blipFill>
          <a:blip r:embed="rId2"/>
          <a:srcRect/>
          <a:stretch>
            <a:fillRect/>
          </a:stretch>
        </p:blipFill>
        <p:spPr bwMode="auto">
          <a:xfrm>
            <a:off x="1828800" y="2133600"/>
            <a:ext cx="5562600" cy="34671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762000" y="838200"/>
            <a:ext cx="7870825" cy="5646738"/>
            <a:chOff x="432" y="528"/>
            <a:chExt cx="4958" cy="3557"/>
          </a:xfrm>
        </p:grpSpPr>
        <p:sp>
          <p:nvSpPr>
            <p:cNvPr id="7171" name="Line 3"/>
            <p:cNvSpPr>
              <a:spLocks noChangeShapeType="1"/>
            </p:cNvSpPr>
            <p:nvPr/>
          </p:nvSpPr>
          <p:spPr bwMode="auto">
            <a:xfrm>
              <a:off x="2126" y="2478"/>
              <a:ext cx="0" cy="622"/>
            </a:xfrm>
            <a:prstGeom prst="line">
              <a:avLst/>
            </a:prstGeom>
            <a:noFill/>
            <a:ln w="12700">
              <a:solidFill>
                <a:srgbClr val="9900CC"/>
              </a:solidFill>
              <a:round/>
              <a:headEnd type="none" w="sm" len="sm"/>
              <a:tailEnd type="none" w="sm" len="sm"/>
            </a:ln>
            <a:effectLst/>
          </p:spPr>
          <p:txBody>
            <a:bodyPr wrap="none" anchor="ctr"/>
            <a:lstStyle/>
            <a:p>
              <a:endParaRPr lang="id-ID"/>
            </a:p>
          </p:txBody>
        </p:sp>
        <p:sp>
          <p:nvSpPr>
            <p:cNvPr id="7172" name="Freeform 4"/>
            <p:cNvSpPr>
              <a:spLocks/>
            </p:cNvSpPr>
            <p:nvPr/>
          </p:nvSpPr>
          <p:spPr bwMode="auto">
            <a:xfrm>
              <a:off x="1158" y="528"/>
              <a:ext cx="387" cy="3362"/>
            </a:xfrm>
            <a:custGeom>
              <a:avLst/>
              <a:gdLst/>
              <a:ahLst/>
              <a:cxnLst>
                <a:cxn ang="0">
                  <a:pos x="317" y="0"/>
                </a:cxn>
                <a:cxn ang="0">
                  <a:pos x="0" y="321"/>
                </a:cxn>
                <a:cxn ang="0">
                  <a:pos x="0" y="3361"/>
                </a:cxn>
                <a:cxn ang="0">
                  <a:pos x="69" y="3361"/>
                </a:cxn>
                <a:cxn ang="0">
                  <a:pos x="386" y="3039"/>
                </a:cxn>
                <a:cxn ang="0">
                  <a:pos x="386" y="0"/>
                </a:cxn>
                <a:cxn ang="0">
                  <a:pos x="317" y="0"/>
                </a:cxn>
              </a:cxnLst>
              <a:rect l="0" t="0" r="r" b="b"/>
              <a:pathLst>
                <a:path w="387" h="3362">
                  <a:moveTo>
                    <a:pt x="317" y="0"/>
                  </a:moveTo>
                  <a:lnTo>
                    <a:pt x="0" y="321"/>
                  </a:lnTo>
                  <a:lnTo>
                    <a:pt x="0" y="3361"/>
                  </a:lnTo>
                  <a:lnTo>
                    <a:pt x="69" y="3361"/>
                  </a:lnTo>
                  <a:lnTo>
                    <a:pt x="386" y="3039"/>
                  </a:lnTo>
                  <a:lnTo>
                    <a:pt x="386" y="0"/>
                  </a:lnTo>
                  <a:lnTo>
                    <a:pt x="317" y="0"/>
                  </a:lnTo>
                </a:path>
              </a:pathLst>
            </a:custGeom>
            <a:solidFill>
              <a:srgbClr val="CCECFF"/>
            </a:solidFill>
            <a:ln w="12700" cap="rnd" cmpd="sng">
              <a:solidFill>
                <a:srgbClr val="FF3300"/>
              </a:solidFill>
              <a:prstDash val="solid"/>
              <a:round/>
              <a:headEnd type="none" w="sm" len="sm"/>
              <a:tailEnd type="none" w="sm" len="sm"/>
            </a:ln>
            <a:effectLst/>
          </p:spPr>
          <p:txBody>
            <a:bodyPr/>
            <a:lstStyle/>
            <a:p>
              <a:endParaRPr lang="id-ID"/>
            </a:p>
          </p:txBody>
        </p:sp>
        <p:sp>
          <p:nvSpPr>
            <p:cNvPr id="7173" name="Rectangle 5"/>
            <p:cNvSpPr>
              <a:spLocks noChangeArrowheads="1"/>
            </p:cNvSpPr>
            <p:nvPr/>
          </p:nvSpPr>
          <p:spPr bwMode="auto">
            <a:xfrm>
              <a:off x="577" y="807"/>
              <a:ext cx="458" cy="115"/>
            </a:xfrm>
            <a:prstGeom prst="rect">
              <a:avLst/>
            </a:prstGeom>
            <a:noFill/>
            <a:ln w="9525">
              <a:noFill/>
              <a:miter lim="800000"/>
              <a:headEnd/>
              <a:tailEnd/>
            </a:ln>
            <a:effectLst/>
          </p:spPr>
          <p:txBody>
            <a:bodyPr wrap="none" lIns="0" tIns="0" rIns="0" bIns="0">
              <a:spAutoFit/>
            </a:bodyPr>
            <a:lstStyle/>
            <a:p>
              <a:pPr defTabSz="762000" eaLnBrk="0" hangingPunct="0"/>
              <a:r>
                <a:rPr lang="en-US" sz="1200" b="1">
                  <a:solidFill>
                    <a:srgbClr val="0066CC"/>
                  </a:solidFill>
                  <a:latin typeface="Times New Roman" pitchFamily="18" charset="0"/>
                </a:rPr>
                <a:t>FACTORS</a:t>
              </a:r>
            </a:p>
          </p:txBody>
        </p:sp>
        <p:sp>
          <p:nvSpPr>
            <p:cNvPr id="7174" name="Rectangle 6"/>
            <p:cNvSpPr>
              <a:spLocks noChangeArrowheads="1"/>
            </p:cNvSpPr>
            <p:nvPr/>
          </p:nvSpPr>
          <p:spPr bwMode="auto">
            <a:xfrm>
              <a:off x="432" y="706"/>
              <a:ext cx="819" cy="115"/>
            </a:xfrm>
            <a:prstGeom prst="rect">
              <a:avLst/>
            </a:prstGeom>
            <a:noFill/>
            <a:ln w="9525">
              <a:noFill/>
              <a:miter lim="800000"/>
              <a:headEnd/>
              <a:tailEnd/>
            </a:ln>
            <a:effectLst/>
          </p:spPr>
          <p:txBody>
            <a:bodyPr wrap="none" lIns="0" tIns="0" rIns="0" bIns="0">
              <a:spAutoFit/>
            </a:bodyPr>
            <a:lstStyle/>
            <a:p>
              <a:pPr defTabSz="762000" eaLnBrk="0" hangingPunct="0"/>
              <a:r>
                <a:rPr lang="en-US" sz="1200" b="1">
                  <a:solidFill>
                    <a:srgbClr val="0066CC"/>
                  </a:solidFill>
                  <a:latin typeface="Times New Roman" pitchFamily="18" charset="0"/>
                </a:rPr>
                <a:t>INTERNATIONAL</a:t>
              </a:r>
            </a:p>
          </p:txBody>
        </p:sp>
        <p:sp>
          <p:nvSpPr>
            <p:cNvPr id="7175" name="Freeform 7"/>
            <p:cNvSpPr>
              <a:spLocks/>
            </p:cNvSpPr>
            <p:nvPr/>
          </p:nvSpPr>
          <p:spPr bwMode="auto">
            <a:xfrm>
              <a:off x="588" y="2130"/>
              <a:ext cx="557" cy="365"/>
            </a:xfrm>
            <a:custGeom>
              <a:avLst/>
              <a:gdLst/>
              <a:ahLst/>
              <a:cxnLst>
                <a:cxn ang="0">
                  <a:pos x="109" y="0"/>
                </a:cxn>
                <a:cxn ang="0">
                  <a:pos x="0" y="107"/>
                </a:cxn>
                <a:cxn ang="0">
                  <a:pos x="0" y="257"/>
                </a:cxn>
                <a:cxn ang="0">
                  <a:pos x="109" y="364"/>
                </a:cxn>
                <a:cxn ang="0">
                  <a:pos x="448" y="364"/>
                </a:cxn>
                <a:cxn ang="0">
                  <a:pos x="556" y="257"/>
                </a:cxn>
                <a:cxn ang="0">
                  <a:pos x="556" y="107"/>
                </a:cxn>
                <a:cxn ang="0">
                  <a:pos x="448" y="0"/>
                </a:cxn>
                <a:cxn ang="0">
                  <a:pos x="109" y="0"/>
                </a:cxn>
              </a:cxnLst>
              <a:rect l="0" t="0" r="r" b="b"/>
              <a:pathLst>
                <a:path w="557" h="365">
                  <a:moveTo>
                    <a:pt x="109" y="0"/>
                  </a:moveTo>
                  <a:lnTo>
                    <a:pt x="0" y="107"/>
                  </a:lnTo>
                  <a:lnTo>
                    <a:pt x="0" y="257"/>
                  </a:lnTo>
                  <a:lnTo>
                    <a:pt x="109" y="364"/>
                  </a:lnTo>
                  <a:lnTo>
                    <a:pt x="448" y="364"/>
                  </a:lnTo>
                  <a:lnTo>
                    <a:pt x="556" y="257"/>
                  </a:lnTo>
                  <a:lnTo>
                    <a:pt x="556" y="107"/>
                  </a:lnTo>
                  <a:lnTo>
                    <a:pt x="448" y="0"/>
                  </a:lnTo>
                  <a:lnTo>
                    <a:pt x="109" y="0"/>
                  </a:lnTo>
                </a:path>
              </a:pathLst>
            </a:custGeom>
            <a:solidFill>
              <a:srgbClr val="0066CC"/>
            </a:solidFill>
            <a:ln w="12700" cap="rnd" cmpd="sng">
              <a:solidFill>
                <a:srgbClr val="0066CC"/>
              </a:solidFill>
              <a:prstDash val="solid"/>
              <a:round/>
              <a:headEnd type="none" w="sm" len="sm"/>
              <a:tailEnd type="none" w="sm" len="sm"/>
            </a:ln>
            <a:effectLst/>
          </p:spPr>
          <p:txBody>
            <a:bodyPr/>
            <a:lstStyle/>
            <a:p>
              <a:endParaRPr lang="id-ID"/>
            </a:p>
          </p:txBody>
        </p:sp>
        <p:sp>
          <p:nvSpPr>
            <p:cNvPr id="7176" name="Rectangle 8"/>
            <p:cNvSpPr>
              <a:spLocks noChangeArrowheads="1"/>
            </p:cNvSpPr>
            <p:nvPr/>
          </p:nvSpPr>
          <p:spPr bwMode="auto">
            <a:xfrm>
              <a:off x="634" y="2264"/>
              <a:ext cx="450" cy="96"/>
            </a:xfrm>
            <a:prstGeom prst="rect">
              <a:avLst/>
            </a:prstGeom>
            <a:noFill/>
            <a:ln w="9525">
              <a:noFill/>
              <a:miter lim="800000"/>
              <a:headEnd/>
              <a:tailEnd/>
            </a:ln>
            <a:effectLst/>
          </p:spPr>
          <p:txBody>
            <a:bodyPr wrap="none" lIns="0" tIns="0" rIns="0" bIns="0">
              <a:spAutoFit/>
            </a:bodyPr>
            <a:lstStyle/>
            <a:p>
              <a:pPr defTabSz="762000" eaLnBrk="0" hangingPunct="0"/>
              <a:r>
                <a:rPr lang="en-US" sz="1000" b="1">
                  <a:solidFill>
                    <a:srgbClr val="FFFFFF"/>
                  </a:solidFill>
                  <a:latin typeface="Times New Roman" pitchFamily="18" charset="0"/>
                </a:rPr>
                <a:t>Development</a:t>
              </a:r>
            </a:p>
          </p:txBody>
        </p:sp>
        <p:sp>
          <p:nvSpPr>
            <p:cNvPr id="7177" name="Freeform 9"/>
            <p:cNvSpPr>
              <a:spLocks/>
            </p:cNvSpPr>
            <p:nvPr/>
          </p:nvSpPr>
          <p:spPr bwMode="auto">
            <a:xfrm>
              <a:off x="588" y="1509"/>
              <a:ext cx="557" cy="364"/>
            </a:xfrm>
            <a:custGeom>
              <a:avLst/>
              <a:gdLst/>
              <a:ahLst/>
              <a:cxnLst>
                <a:cxn ang="0">
                  <a:pos x="109" y="0"/>
                </a:cxn>
                <a:cxn ang="0">
                  <a:pos x="0" y="106"/>
                </a:cxn>
                <a:cxn ang="0">
                  <a:pos x="0" y="257"/>
                </a:cxn>
                <a:cxn ang="0">
                  <a:pos x="109" y="363"/>
                </a:cxn>
                <a:cxn ang="0">
                  <a:pos x="448" y="363"/>
                </a:cxn>
                <a:cxn ang="0">
                  <a:pos x="556" y="257"/>
                </a:cxn>
                <a:cxn ang="0">
                  <a:pos x="556" y="106"/>
                </a:cxn>
                <a:cxn ang="0">
                  <a:pos x="448" y="0"/>
                </a:cxn>
                <a:cxn ang="0">
                  <a:pos x="109" y="0"/>
                </a:cxn>
              </a:cxnLst>
              <a:rect l="0" t="0" r="r" b="b"/>
              <a:pathLst>
                <a:path w="557" h="364">
                  <a:moveTo>
                    <a:pt x="109" y="0"/>
                  </a:moveTo>
                  <a:lnTo>
                    <a:pt x="0" y="106"/>
                  </a:lnTo>
                  <a:lnTo>
                    <a:pt x="0" y="257"/>
                  </a:lnTo>
                  <a:lnTo>
                    <a:pt x="109" y="363"/>
                  </a:lnTo>
                  <a:lnTo>
                    <a:pt x="448" y="363"/>
                  </a:lnTo>
                  <a:lnTo>
                    <a:pt x="556" y="257"/>
                  </a:lnTo>
                  <a:lnTo>
                    <a:pt x="556" y="106"/>
                  </a:lnTo>
                  <a:lnTo>
                    <a:pt x="448" y="0"/>
                  </a:lnTo>
                  <a:lnTo>
                    <a:pt x="109" y="0"/>
                  </a:lnTo>
                </a:path>
              </a:pathLst>
            </a:custGeom>
            <a:solidFill>
              <a:srgbClr val="0066CC"/>
            </a:solidFill>
            <a:ln w="12700" cap="rnd" cmpd="sng">
              <a:solidFill>
                <a:srgbClr val="0066CC"/>
              </a:solidFill>
              <a:prstDash val="solid"/>
              <a:round/>
              <a:headEnd type="none" w="sm" len="sm"/>
              <a:tailEnd type="none" w="sm" len="sm"/>
            </a:ln>
            <a:effectLst/>
          </p:spPr>
          <p:txBody>
            <a:bodyPr/>
            <a:lstStyle/>
            <a:p>
              <a:endParaRPr lang="id-ID"/>
            </a:p>
          </p:txBody>
        </p:sp>
        <p:sp>
          <p:nvSpPr>
            <p:cNvPr id="7178" name="Rectangle 10"/>
            <p:cNvSpPr>
              <a:spLocks noChangeArrowheads="1"/>
            </p:cNvSpPr>
            <p:nvPr/>
          </p:nvSpPr>
          <p:spPr bwMode="auto">
            <a:xfrm>
              <a:off x="651" y="1600"/>
              <a:ext cx="461" cy="288"/>
            </a:xfrm>
            <a:prstGeom prst="rect">
              <a:avLst/>
            </a:prstGeom>
            <a:noFill/>
            <a:ln w="9525">
              <a:noFill/>
              <a:miter lim="800000"/>
              <a:headEnd/>
              <a:tailEnd/>
            </a:ln>
            <a:effectLst/>
          </p:spPr>
          <p:txBody>
            <a:bodyPr wrap="none" lIns="0" tIns="0" rIns="0" bIns="0">
              <a:spAutoFit/>
            </a:bodyPr>
            <a:lstStyle/>
            <a:p>
              <a:pPr algn="ctr" defTabSz="762000" eaLnBrk="0" hangingPunct="0"/>
              <a:r>
                <a:rPr lang="en-US" sz="1000" b="1">
                  <a:solidFill>
                    <a:srgbClr val="FFFFFF"/>
                  </a:solidFill>
                  <a:latin typeface="Times New Roman" pitchFamily="18" charset="0"/>
                </a:rPr>
                <a:t>Globalization</a:t>
              </a:r>
            </a:p>
            <a:p>
              <a:pPr algn="ctr" defTabSz="762000" eaLnBrk="0" hangingPunct="0"/>
              <a:r>
                <a:rPr lang="en-US" sz="1000" b="1">
                  <a:solidFill>
                    <a:srgbClr val="FFFFFF"/>
                  </a:solidFill>
                  <a:latin typeface="Times New Roman" pitchFamily="18" charset="0"/>
                </a:rPr>
                <a:t>of</a:t>
              </a:r>
            </a:p>
            <a:p>
              <a:pPr algn="ctr" defTabSz="762000" eaLnBrk="0" hangingPunct="0"/>
              <a:r>
                <a:rPr lang="en-US" sz="1000" b="1">
                  <a:solidFill>
                    <a:srgbClr val="FFFFFF"/>
                  </a:solidFill>
                  <a:latin typeface="Times New Roman" pitchFamily="18" charset="0"/>
                </a:rPr>
                <a:t>markets </a:t>
              </a:r>
            </a:p>
          </p:txBody>
        </p:sp>
        <p:sp>
          <p:nvSpPr>
            <p:cNvPr id="7179" name="Rectangle 11"/>
            <p:cNvSpPr>
              <a:spLocks noChangeArrowheads="1"/>
            </p:cNvSpPr>
            <p:nvPr/>
          </p:nvSpPr>
          <p:spPr bwMode="auto">
            <a:xfrm>
              <a:off x="3121" y="3293"/>
              <a:ext cx="489" cy="344"/>
            </a:xfrm>
            <a:prstGeom prst="rect">
              <a:avLst/>
            </a:prstGeom>
            <a:solidFill>
              <a:srgbClr val="FF3300"/>
            </a:solidFill>
            <a:ln w="12700">
              <a:solidFill>
                <a:srgbClr val="000000"/>
              </a:solidFill>
              <a:miter lim="800000"/>
              <a:headEnd/>
              <a:tailEnd/>
            </a:ln>
            <a:effectLst/>
          </p:spPr>
          <p:txBody>
            <a:bodyPr wrap="none" anchor="ctr"/>
            <a:lstStyle/>
            <a:p>
              <a:endParaRPr lang="id-ID"/>
            </a:p>
          </p:txBody>
        </p:sp>
        <p:sp>
          <p:nvSpPr>
            <p:cNvPr id="7180" name="Rectangle 12"/>
            <p:cNvSpPr>
              <a:spLocks noChangeArrowheads="1"/>
            </p:cNvSpPr>
            <p:nvPr/>
          </p:nvSpPr>
          <p:spPr bwMode="auto">
            <a:xfrm>
              <a:off x="3250" y="3329"/>
              <a:ext cx="272" cy="288"/>
            </a:xfrm>
            <a:prstGeom prst="rect">
              <a:avLst/>
            </a:prstGeom>
            <a:noFill/>
            <a:ln w="9525">
              <a:noFill/>
              <a:miter lim="800000"/>
              <a:headEnd/>
              <a:tailEnd/>
            </a:ln>
            <a:effectLst/>
          </p:spPr>
          <p:txBody>
            <a:bodyPr wrap="none" lIns="0" tIns="0" rIns="0" bIns="0">
              <a:spAutoFit/>
            </a:bodyPr>
            <a:lstStyle/>
            <a:p>
              <a:pPr defTabSz="762000" eaLnBrk="0" hangingPunct="0"/>
              <a:r>
                <a:rPr lang="en-US" sz="1000" b="1">
                  <a:solidFill>
                    <a:srgbClr val="FFFFFF"/>
                  </a:solidFill>
                  <a:latin typeface="Times New Roman" pitchFamily="18" charset="0"/>
                </a:rPr>
                <a:t>School</a:t>
              </a:r>
            </a:p>
            <a:p>
              <a:pPr defTabSz="762000" eaLnBrk="0" hangingPunct="0"/>
              <a:r>
                <a:rPr lang="en-US" sz="1000" b="1">
                  <a:solidFill>
                    <a:srgbClr val="FFFFFF"/>
                  </a:solidFill>
                  <a:latin typeface="Times New Roman" pitchFamily="18" charset="0"/>
                </a:rPr>
                <a:t>Food &amp;</a:t>
              </a:r>
            </a:p>
            <a:p>
              <a:pPr defTabSz="762000" eaLnBrk="0" hangingPunct="0"/>
              <a:r>
                <a:rPr lang="en-US" sz="1000" b="1">
                  <a:solidFill>
                    <a:srgbClr val="FFFFFF"/>
                  </a:solidFill>
                  <a:latin typeface="Times New Roman" pitchFamily="18" charset="0"/>
                </a:rPr>
                <a:t>Activity</a:t>
              </a:r>
            </a:p>
          </p:txBody>
        </p:sp>
        <p:sp>
          <p:nvSpPr>
            <p:cNvPr id="7181" name="Rectangle 13"/>
            <p:cNvSpPr>
              <a:spLocks noChangeArrowheads="1"/>
            </p:cNvSpPr>
            <p:nvPr/>
          </p:nvSpPr>
          <p:spPr bwMode="auto">
            <a:xfrm>
              <a:off x="3232" y="698"/>
              <a:ext cx="342" cy="115"/>
            </a:xfrm>
            <a:prstGeom prst="rect">
              <a:avLst/>
            </a:prstGeom>
            <a:noFill/>
            <a:ln w="9525">
              <a:noFill/>
              <a:miter lim="800000"/>
              <a:headEnd/>
              <a:tailEnd/>
            </a:ln>
            <a:effectLst/>
          </p:spPr>
          <p:txBody>
            <a:bodyPr wrap="none" lIns="0" tIns="0" rIns="0" bIns="0">
              <a:spAutoFit/>
            </a:bodyPr>
            <a:lstStyle/>
            <a:p>
              <a:pPr defTabSz="762000" eaLnBrk="0" hangingPunct="0"/>
              <a:r>
                <a:rPr lang="en-US" sz="1200" b="1">
                  <a:solidFill>
                    <a:srgbClr val="FF3300"/>
                  </a:solidFill>
                  <a:latin typeface="Times New Roman" pitchFamily="18" charset="0"/>
                </a:rPr>
                <a:t>WORK/</a:t>
              </a:r>
            </a:p>
          </p:txBody>
        </p:sp>
        <p:sp>
          <p:nvSpPr>
            <p:cNvPr id="7182" name="Rectangle 14"/>
            <p:cNvSpPr>
              <a:spLocks noChangeArrowheads="1"/>
            </p:cNvSpPr>
            <p:nvPr/>
          </p:nvSpPr>
          <p:spPr bwMode="auto">
            <a:xfrm>
              <a:off x="3185" y="798"/>
              <a:ext cx="438" cy="115"/>
            </a:xfrm>
            <a:prstGeom prst="rect">
              <a:avLst/>
            </a:prstGeom>
            <a:noFill/>
            <a:ln w="9525">
              <a:noFill/>
              <a:miter lim="800000"/>
              <a:headEnd/>
              <a:tailEnd/>
            </a:ln>
            <a:effectLst/>
          </p:spPr>
          <p:txBody>
            <a:bodyPr wrap="none" lIns="0" tIns="0" rIns="0" bIns="0">
              <a:spAutoFit/>
            </a:bodyPr>
            <a:lstStyle/>
            <a:p>
              <a:pPr defTabSz="762000" eaLnBrk="0" hangingPunct="0"/>
              <a:r>
                <a:rPr lang="en-US" sz="1200" b="1">
                  <a:solidFill>
                    <a:srgbClr val="FF3300"/>
                  </a:solidFill>
                  <a:latin typeface="Times New Roman" pitchFamily="18" charset="0"/>
                </a:rPr>
                <a:t>SCHOOL/</a:t>
              </a:r>
            </a:p>
          </p:txBody>
        </p:sp>
        <p:sp>
          <p:nvSpPr>
            <p:cNvPr id="7183" name="Rectangle 15"/>
            <p:cNvSpPr>
              <a:spLocks noChangeArrowheads="1"/>
            </p:cNvSpPr>
            <p:nvPr/>
          </p:nvSpPr>
          <p:spPr bwMode="auto">
            <a:xfrm>
              <a:off x="3253" y="898"/>
              <a:ext cx="305" cy="115"/>
            </a:xfrm>
            <a:prstGeom prst="rect">
              <a:avLst/>
            </a:prstGeom>
            <a:noFill/>
            <a:ln w="9525">
              <a:noFill/>
              <a:miter lim="800000"/>
              <a:headEnd/>
              <a:tailEnd/>
            </a:ln>
            <a:effectLst/>
          </p:spPr>
          <p:txBody>
            <a:bodyPr wrap="none" lIns="0" tIns="0" rIns="0" bIns="0">
              <a:spAutoFit/>
            </a:bodyPr>
            <a:lstStyle/>
            <a:p>
              <a:pPr defTabSz="762000" eaLnBrk="0" hangingPunct="0"/>
              <a:r>
                <a:rPr lang="en-US" sz="1200" b="1">
                  <a:solidFill>
                    <a:srgbClr val="FF3300"/>
                  </a:solidFill>
                  <a:latin typeface="Times New Roman" pitchFamily="18" charset="0"/>
                </a:rPr>
                <a:t>HOME</a:t>
              </a:r>
            </a:p>
          </p:txBody>
        </p:sp>
        <p:sp>
          <p:nvSpPr>
            <p:cNvPr id="7184" name="Rectangle 16"/>
            <p:cNvSpPr>
              <a:spLocks noChangeArrowheads="1"/>
            </p:cNvSpPr>
            <p:nvPr/>
          </p:nvSpPr>
          <p:spPr bwMode="auto">
            <a:xfrm>
              <a:off x="3121" y="1982"/>
              <a:ext cx="489" cy="160"/>
            </a:xfrm>
            <a:prstGeom prst="rect">
              <a:avLst/>
            </a:prstGeom>
            <a:solidFill>
              <a:srgbClr val="FF3300"/>
            </a:solidFill>
            <a:ln w="12700">
              <a:solidFill>
                <a:srgbClr val="000000"/>
              </a:solidFill>
              <a:miter lim="800000"/>
              <a:headEnd/>
              <a:tailEnd/>
            </a:ln>
            <a:effectLst/>
          </p:spPr>
          <p:txBody>
            <a:bodyPr wrap="none" anchor="ctr"/>
            <a:lstStyle/>
            <a:p>
              <a:endParaRPr lang="id-ID"/>
            </a:p>
          </p:txBody>
        </p:sp>
        <p:sp>
          <p:nvSpPr>
            <p:cNvPr id="7185" name="Rectangle 17"/>
            <p:cNvSpPr>
              <a:spLocks noChangeArrowheads="1"/>
            </p:cNvSpPr>
            <p:nvPr/>
          </p:nvSpPr>
          <p:spPr bwMode="auto">
            <a:xfrm>
              <a:off x="3210" y="2037"/>
              <a:ext cx="338" cy="96"/>
            </a:xfrm>
            <a:prstGeom prst="rect">
              <a:avLst/>
            </a:prstGeom>
            <a:noFill/>
            <a:ln w="9525">
              <a:noFill/>
              <a:miter lim="800000"/>
              <a:headEnd/>
              <a:tailEnd/>
            </a:ln>
            <a:effectLst/>
          </p:spPr>
          <p:txBody>
            <a:bodyPr wrap="none" lIns="0" tIns="0" rIns="0" bIns="0">
              <a:spAutoFit/>
            </a:bodyPr>
            <a:lstStyle/>
            <a:p>
              <a:pPr defTabSz="762000" eaLnBrk="0" hangingPunct="0"/>
              <a:r>
                <a:rPr lang="en-US" sz="1000" b="1">
                  <a:solidFill>
                    <a:srgbClr val="FFFFFF"/>
                  </a:solidFill>
                  <a:latin typeface="Times New Roman" pitchFamily="18" charset="0"/>
                </a:rPr>
                <a:t>Infections</a:t>
              </a:r>
            </a:p>
          </p:txBody>
        </p:sp>
        <p:sp>
          <p:nvSpPr>
            <p:cNvPr id="7186" name="Rectangle 18"/>
            <p:cNvSpPr>
              <a:spLocks noChangeArrowheads="1"/>
            </p:cNvSpPr>
            <p:nvPr/>
          </p:nvSpPr>
          <p:spPr bwMode="auto">
            <a:xfrm>
              <a:off x="3121" y="1727"/>
              <a:ext cx="489" cy="124"/>
            </a:xfrm>
            <a:prstGeom prst="rect">
              <a:avLst/>
            </a:prstGeom>
            <a:solidFill>
              <a:srgbClr val="FF3300"/>
            </a:solidFill>
            <a:ln w="12700">
              <a:solidFill>
                <a:srgbClr val="000000"/>
              </a:solidFill>
              <a:miter lim="800000"/>
              <a:headEnd/>
              <a:tailEnd/>
            </a:ln>
            <a:effectLst/>
          </p:spPr>
          <p:txBody>
            <a:bodyPr wrap="none" anchor="ctr"/>
            <a:lstStyle/>
            <a:p>
              <a:endParaRPr lang="id-ID"/>
            </a:p>
          </p:txBody>
        </p:sp>
        <p:sp>
          <p:nvSpPr>
            <p:cNvPr id="7187" name="Rectangle 19"/>
            <p:cNvSpPr>
              <a:spLocks noChangeArrowheads="1"/>
            </p:cNvSpPr>
            <p:nvPr/>
          </p:nvSpPr>
          <p:spPr bwMode="auto">
            <a:xfrm>
              <a:off x="3271" y="1753"/>
              <a:ext cx="213" cy="96"/>
            </a:xfrm>
            <a:prstGeom prst="rect">
              <a:avLst/>
            </a:prstGeom>
            <a:noFill/>
            <a:ln w="9525">
              <a:noFill/>
              <a:miter lim="800000"/>
              <a:headEnd/>
              <a:tailEnd/>
            </a:ln>
            <a:effectLst/>
          </p:spPr>
          <p:txBody>
            <a:bodyPr wrap="none" lIns="0" tIns="0" rIns="0" bIns="0">
              <a:spAutoFit/>
            </a:bodyPr>
            <a:lstStyle/>
            <a:p>
              <a:pPr defTabSz="762000" eaLnBrk="0" hangingPunct="0"/>
              <a:r>
                <a:rPr lang="en-US" sz="1000" b="1">
                  <a:solidFill>
                    <a:srgbClr val="FFFFFF"/>
                  </a:solidFill>
                  <a:latin typeface="Times New Roman" pitchFamily="18" charset="0"/>
                </a:rPr>
                <a:t>Labor</a:t>
              </a:r>
            </a:p>
          </p:txBody>
        </p:sp>
        <p:sp>
          <p:nvSpPr>
            <p:cNvPr id="7188" name="Rectangle 20"/>
            <p:cNvSpPr>
              <a:spLocks noChangeArrowheads="1"/>
            </p:cNvSpPr>
            <p:nvPr/>
          </p:nvSpPr>
          <p:spPr bwMode="auto">
            <a:xfrm>
              <a:off x="3121" y="2315"/>
              <a:ext cx="492" cy="306"/>
            </a:xfrm>
            <a:prstGeom prst="rect">
              <a:avLst/>
            </a:prstGeom>
            <a:solidFill>
              <a:srgbClr val="FF3300"/>
            </a:solidFill>
            <a:ln w="12700">
              <a:solidFill>
                <a:srgbClr val="000000"/>
              </a:solidFill>
              <a:miter lim="800000"/>
              <a:headEnd/>
              <a:tailEnd/>
            </a:ln>
            <a:effectLst/>
          </p:spPr>
          <p:txBody>
            <a:bodyPr wrap="none" anchor="ctr"/>
            <a:lstStyle/>
            <a:p>
              <a:endParaRPr lang="id-ID"/>
            </a:p>
          </p:txBody>
        </p:sp>
        <p:sp>
          <p:nvSpPr>
            <p:cNvPr id="7189" name="Rectangle 21"/>
            <p:cNvSpPr>
              <a:spLocks noChangeArrowheads="1"/>
            </p:cNvSpPr>
            <p:nvPr/>
          </p:nvSpPr>
          <p:spPr bwMode="auto">
            <a:xfrm>
              <a:off x="3216" y="2304"/>
              <a:ext cx="336" cy="288"/>
            </a:xfrm>
            <a:prstGeom prst="rect">
              <a:avLst/>
            </a:prstGeom>
            <a:noFill/>
            <a:ln w="9525">
              <a:noFill/>
              <a:miter lim="800000"/>
              <a:headEnd/>
              <a:tailEnd/>
            </a:ln>
            <a:effectLst/>
          </p:spPr>
          <p:txBody>
            <a:bodyPr wrap="none" lIns="0" tIns="0" rIns="0" bIns="0">
              <a:spAutoFit/>
            </a:bodyPr>
            <a:lstStyle/>
            <a:p>
              <a:pPr defTabSz="762000" eaLnBrk="0" hangingPunct="0"/>
              <a:r>
                <a:rPr lang="en-US" sz="1000" b="1">
                  <a:solidFill>
                    <a:srgbClr val="FFFFFF"/>
                  </a:solidFill>
                  <a:latin typeface="Times New Roman" pitchFamily="18" charset="0"/>
                </a:rPr>
                <a:t>Worksite </a:t>
              </a:r>
            </a:p>
            <a:p>
              <a:pPr defTabSz="762000" eaLnBrk="0" hangingPunct="0"/>
              <a:r>
                <a:rPr lang="en-US" sz="1000" b="1">
                  <a:solidFill>
                    <a:srgbClr val="FFFFFF"/>
                  </a:solidFill>
                  <a:latin typeface="Times New Roman" pitchFamily="18" charset="0"/>
                </a:rPr>
                <a:t>Food &amp; </a:t>
              </a:r>
            </a:p>
            <a:p>
              <a:pPr defTabSz="762000" eaLnBrk="0" hangingPunct="0"/>
              <a:r>
                <a:rPr lang="en-US" sz="1000" b="1">
                  <a:solidFill>
                    <a:srgbClr val="FFFFFF"/>
                  </a:solidFill>
                  <a:latin typeface="Times New Roman" pitchFamily="18" charset="0"/>
                </a:rPr>
                <a:t>Activity</a:t>
              </a:r>
            </a:p>
          </p:txBody>
        </p:sp>
        <p:sp>
          <p:nvSpPr>
            <p:cNvPr id="7190" name="Rectangle 22"/>
            <p:cNvSpPr>
              <a:spLocks noChangeArrowheads="1"/>
            </p:cNvSpPr>
            <p:nvPr/>
          </p:nvSpPr>
          <p:spPr bwMode="auto">
            <a:xfrm>
              <a:off x="3116" y="1145"/>
              <a:ext cx="494" cy="374"/>
            </a:xfrm>
            <a:prstGeom prst="rect">
              <a:avLst/>
            </a:prstGeom>
            <a:solidFill>
              <a:srgbClr val="FF3300"/>
            </a:solidFill>
            <a:ln w="12700">
              <a:solidFill>
                <a:srgbClr val="000000"/>
              </a:solidFill>
              <a:miter lim="800000"/>
              <a:headEnd/>
              <a:tailEnd/>
            </a:ln>
            <a:effectLst/>
          </p:spPr>
          <p:txBody>
            <a:bodyPr wrap="none" anchor="ctr"/>
            <a:lstStyle/>
            <a:p>
              <a:endParaRPr lang="id-ID"/>
            </a:p>
          </p:txBody>
        </p:sp>
        <p:sp>
          <p:nvSpPr>
            <p:cNvPr id="7191" name="Rectangle 23"/>
            <p:cNvSpPr>
              <a:spLocks noChangeArrowheads="1"/>
            </p:cNvSpPr>
            <p:nvPr/>
          </p:nvSpPr>
          <p:spPr bwMode="auto">
            <a:xfrm>
              <a:off x="3216" y="1200"/>
              <a:ext cx="307" cy="288"/>
            </a:xfrm>
            <a:prstGeom prst="rect">
              <a:avLst/>
            </a:prstGeom>
            <a:noFill/>
            <a:ln w="9525">
              <a:noFill/>
              <a:miter lim="800000"/>
              <a:headEnd/>
              <a:tailEnd/>
            </a:ln>
            <a:effectLst/>
          </p:spPr>
          <p:txBody>
            <a:bodyPr wrap="none" lIns="0" tIns="0" rIns="0" bIns="0">
              <a:spAutoFit/>
            </a:bodyPr>
            <a:lstStyle/>
            <a:p>
              <a:pPr defTabSz="762000" eaLnBrk="0" hangingPunct="0"/>
              <a:r>
                <a:rPr lang="en-US" sz="1000" b="1">
                  <a:solidFill>
                    <a:srgbClr val="FFFFFF"/>
                  </a:solidFill>
                  <a:latin typeface="Times New Roman" pitchFamily="18" charset="0"/>
                </a:rPr>
                <a:t>Leisure</a:t>
              </a:r>
            </a:p>
            <a:p>
              <a:pPr defTabSz="762000" eaLnBrk="0" hangingPunct="0"/>
              <a:r>
                <a:rPr lang="en-US" sz="1000" b="1">
                  <a:solidFill>
                    <a:srgbClr val="FFFFFF"/>
                  </a:solidFill>
                  <a:latin typeface="Times New Roman" pitchFamily="18" charset="0"/>
                </a:rPr>
                <a:t>Activity/</a:t>
              </a:r>
            </a:p>
            <a:p>
              <a:pPr defTabSz="762000" eaLnBrk="0" hangingPunct="0"/>
              <a:r>
                <a:rPr lang="en-US" sz="1000" b="1">
                  <a:solidFill>
                    <a:srgbClr val="FFFFFF"/>
                  </a:solidFill>
                  <a:latin typeface="Times New Roman" pitchFamily="18" charset="0"/>
                </a:rPr>
                <a:t>Facilities</a:t>
              </a:r>
            </a:p>
          </p:txBody>
        </p:sp>
        <p:sp>
          <p:nvSpPr>
            <p:cNvPr id="7192" name="Rectangle 24"/>
            <p:cNvSpPr>
              <a:spLocks noChangeArrowheads="1"/>
            </p:cNvSpPr>
            <p:nvPr/>
          </p:nvSpPr>
          <p:spPr bwMode="auto">
            <a:xfrm>
              <a:off x="3121" y="2814"/>
              <a:ext cx="489" cy="290"/>
            </a:xfrm>
            <a:prstGeom prst="rect">
              <a:avLst/>
            </a:prstGeom>
            <a:solidFill>
              <a:srgbClr val="FF3300"/>
            </a:solidFill>
            <a:ln w="12700">
              <a:solidFill>
                <a:srgbClr val="000000"/>
              </a:solidFill>
              <a:miter lim="800000"/>
              <a:headEnd/>
              <a:tailEnd/>
            </a:ln>
            <a:effectLst/>
          </p:spPr>
          <p:txBody>
            <a:bodyPr wrap="none" anchor="ctr"/>
            <a:lstStyle/>
            <a:p>
              <a:endParaRPr lang="id-ID"/>
            </a:p>
          </p:txBody>
        </p:sp>
        <p:sp>
          <p:nvSpPr>
            <p:cNvPr id="7193" name="AutoShape 25"/>
            <p:cNvSpPr>
              <a:spLocks noChangeArrowheads="1"/>
            </p:cNvSpPr>
            <p:nvPr/>
          </p:nvSpPr>
          <p:spPr bwMode="auto">
            <a:xfrm>
              <a:off x="2268" y="3395"/>
              <a:ext cx="552" cy="366"/>
            </a:xfrm>
            <a:prstGeom prst="roundRect">
              <a:avLst>
                <a:gd name="adj" fmla="val 16259"/>
              </a:avLst>
            </a:prstGeom>
            <a:solidFill>
              <a:srgbClr val="FF9900"/>
            </a:solidFill>
            <a:ln w="12700">
              <a:solidFill>
                <a:srgbClr val="000000"/>
              </a:solidFill>
              <a:round/>
              <a:headEnd/>
              <a:tailEnd/>
            </a:ln>
            <a:effectLst/>
          </p:spPr>
          <p:txBody>
            <a:bodyPr wrap="none" anchor="ctr"/>
            <a:lstStyle/>
            <a:p>
              <a:endParaRPr lang="id-ID"/>
            </a:p>
          </p:txBody>
        </p:sp>
        <p:sp>
          <p:nvSpPr>
            <p:cNvPr id="7194" name="Rectangle 26"/>
            <p:cNvSpPr>
              <a:spLocks noChangeArrowheads="1"/>
            </p:cNvSpPr>
            <p:nvPr/>
          </p:nvSpPr>
          <p:spPr bwMode="auto">
            <a:xfrm>
              <a:off x="2322" y="3447"/>
              <a:ext cx="492" cy="288"/>
            </a:xfrm>
            <a:prstGeom prst="rect">
              <a:avLst/>
            </a:prstGeom>
            <a:noFill/>
            <a:ln w="9525">
              <a:noFill/>
              <a:miter lim="800000"/>
              <a:headEnd/>
              <a:tailEnd/>
            </a:ln>
            <a:effectLst/>
          </p:spPr>
          <p:txBody>
            <a:bodyPr wrap="none" lIns="0" tIns="0" rIns="0" bIns="0">
              <a:spAutoFit/>
            </a:bodyPr>
            <a:lstStyle/>
            <a:p>
              <a:pPr algn="ctr" defTabSz="762000" eaLnBrk="0" hangingPunct="0"/>
              <a:r>
                <a:rPr lang="en-US" sz="1000" b="1">
                  <a:solidFill>
                    <a:srgbClr val="FFFFFF"/>
                  </a:solidFill>
                  <a:latin typeface="Times New Roman" pitchFamily="18" charset="0"/>
                </a:rPr>
                <a:t>Agriculture/</a:t>
              </a:r>
            </a:p>
            <a:p>
              <a:pPr algn="ctr" defTabSz="762000" eaLnBrk="0" hangingPunct="0"/>
              <a:r>
                <a:rPr lang="en-US" sz="1000" b="1">
                  <a:solidFill>
                    <a:srgbClr val="FFFFFF"/>
                  </a:solidFill>
                  <a:latin typeface="Times New Roman" pitchFamily="18" charset="0"/>
                </a:rPr>
                <a:t>Gardens/</a:t>
              </a:r>
            </a:p>
            <a:p>
              <a:pPr algn="ctr" defTabSz="762000" eaLnBrk="0" hangingPunct="0"/>
              <a:r>
                <a:rPr lang="en-US" sz="1000" b="1">
                  <a:solidFill>
                    <a:srgbClr val="FFFFFF"/>
                  </a:solidFill>
                  <a:latin typeface="Times New Roman" pitchFamily="18" charset="0"/>
                </a:rPr>
                <a:t>Local markets</a:t>
              </a:r>
            </a:p>
          </p:txBody>
        </p:sp>
        <p:sp>
          <p:nvSpPr>
            <p:cNvPr id="7195" name="Rectangle 27"/>
            <p:cNvSpPr>
              <a:spLocks noChangeArrowheads="1"/>
            </p:cNvSpPr>
            <p:nvPr/>
          </p:nvSpPr>
          <p:spPr bwMode="auto">
            <a:xfrm>
              <a:off x="2320" y="706"/>
              <a:ext cx="634" cy="230"/>
            </a:xfrm>
            <a:prstGeom prst="rect">
              <a:avLst/>
            </a:prstGeom>
            <a:noFill/>
            <a:ln w="9525">
              <a:noFill/>
              <a:miter lim="800000"/>
              <a:headEnd/>
              <a:tailEnd/>
            </a:ln>
            <a:effectLst/>
          </p:spPr>
          <p:txBody>
            <a:bodyPr wrap="none" lIns="0" tIns="0" rIns="0" bIns="0">
              <a:spAutoFit/>
            </a:bodyPr>
            <a:lstStyle/>
            <a:p>
              <a:pPr defTabSz="762000" eaLnBrk="0" hangingPunct="0"/>
              <a:r>
                <a:rPr lang="en-US" sz="1200" b="1">
                  <a:solidFill>
                    <a:srgbClr val="FF9900"/>
                  </a:solidFill>
                  <a:latin typeface="Times New Roman" pitchFamily="18" charset="0"/>
                </a:rPr>
                <a:t>COMMUNITY</a:t>
              </a:r>
            </a:p>
            <a:p>
              <a:pPr defTabSz="762000" eaLnBrk="0" hangingPunct="0"/>
              <a:r>
                <a:rPr lang="en-US" sz="1200" b="1">
                  <a:solidFill>
                    <a:srgbClr val="FF9900"/>
                  </a:solidFill>
                  <a:latin typeface="Times New Roman" pitchFamily="18" charset="0"/>
                </a:rPr>
                <a:t>LOCALITY</a:t>
              </a:r>
            </a:p>
          </p:txBody>
        </p:sp>
        <p:sp>
          <p:nvSpPr>
            <p:cNvPr id="7196" name="AutoShape 28"/>
            <p:cNvSpPr>
              <a:spLocks noChangeArrowheads="1"/>
            </p:cNvSpPr>
            <p:nvPr/>
          </p:nvSpPr>
          <p:spPr bwMode="auto">
            <a:xfrm>
              <a:off x="2321" y="1991"/>
              <a:ext cx="444" cy="254"/>
            </a:xfrm>
            <a:prstGeom prst="roundRect">
              <a:avLst>
                <a:gd name="adj" fmla="val 16463"/>
              </a:avLst>
            </a:prstGeom>
            <a:solidFill>
              <a:srgbClr val="FF9900"/>
            </a:solidFill>
            <a:ln w="12700">
              <a:solidFill>
                <a:srgbClr val="000000"/>
              </a:solidFill>
              <a:round/>
              <a:headEnd/>
              <a:tailEnd/>
            </a:ln>
            <a:effectLst/>
          </p:spPr>
          <p:txBody>
            <a:bodyPr wrap="none" anchor="ctr"/>
            <a:lstStyle/>
            <a:p>
              <a:endParaRPr lang="id-ID"/>
            </a:p>
          </p:txBody>
        </p:sp>
        <p:sp>
          <p:nvSpPr>
            <p:cNvPr id="7197" name="Rectangle 29"/>
            <p:cNvSpPr>
              <a:spLocks noChangeArrowheads="1"/>
            </p:cNvSpPr>
            <p:nvPr/>
          </p:nvSpPr>
          <p:spPr bwMode="auto">
            <a:xfrm>
              <a:off x="2381" y="2028"/>
              <a:ext cx="251" cy="192"/>
            </a:xfrm>
            <a:prstGeom prst="rect">
              <a:avLst/>
            </a:prstGeom>
            <a:noFill/>
            <a:ln w="9525">
              <a:noFill/>
              <a:miter lim="800000"/>
              <a:headEnd/>
              <a:tailEnd/>
            </a:ln>
            <a:effectLst/>
          </p:spPr>
          <p:txBody>
            <a:bodyPr wrap="none" lIns="0" tIns="0" rIns="0" bIns="0">
              <a:spAutoFit/>
            </a:bodyPr>
            <a:lstStyle/>
            <a:p>
              <a:pPr algn="ctr" defTabSz="762000" eaLnBrk="0" hangingPunct="0"/>
              <a:r>
                <a:rPr lang="en-US" sz="1000" b="1">
                  <a:solidFill>
                    <a:srgbClr val="FFFFFF"/>
                  </a:solidFill>
                  <a:latin typeface="Times New Roman" pitchFamily="18" charset="0"/>
                </a:rPr>
                <a:t>Health </a:t>
              </a:r>
            </a:p>
            <a:p>
              <a:pPr algn="ctr" defTabSz="762000" eaLnBrk="0" hangingPunct="0"/>
              <a:r>
                <a:rPr lang="en-US" sz="1000" b="1">
                  <a:solidFill>
                    <a:srgbClr val="FFFFFF"/>
                  </a:solidFill>
                  <a:latin typeface="Times New Roman" pitchFamily="18" charset="0"/>
                </a:rPr>
                <a:t>Care </a:t>
              </a:r>
            </a:p>
          </p:txBody>
        </p:sp>
        <p:sp>
          <p:nvSpPr>
            <p:cNvPr id="7198" name="Rectangle 30"/>
            <p:cNvSpPr>
              <a:spLocks noChangeArrowheads="1"/>
            </p:cNvSpPr>
            <p:nvPr/>
          </p:nvSpPr>
          <p:spPr bwMode="auto">
            <a:xfrm>
              <a:off x="2411" y="2820"/>
              <a:ext cx="245" cy="96"/>
            </a:xfrm>
            <a:prstGeom prst="rect">
              <a:avLst/>
            </a:prstGeom>
            <a:noFill/>
            <a:ln w="9525">
              <a:noFill/>
              <a:miter lim="800000"/>
              <a:headEnd/>
              <a:tailEnd/>
            </a:ln>
            <a:effectLst/>
          </p:spPr>
          <p:txBody>
            <a:bodyPr wrap="none" lIns="0" tIns="0" rIns="0" bIns="0">
              <a:spAutoFit/>
            </a:bodyPr>
            <a:lstStyle/>
            <a:p>
              <a:pPr defTabSz="762000" eaLnBrk="0" hangingPunct="0"/>
              <a:r>
                <a:rPr lang="en-US" sz="1000" b="1">
                  <a:solidFill>
                    <a:srgbClr val="FFFFFF"/>
                  </a:solidFill>
                  <a:latin typeface="Times New Roman" pitchFamily="18" charset="0"/>
                </a:rPr>
                <a:t>System</a:t>
              </a:r>
            </a:p>
          </p:txBody>
        </p:sp>
        <p:sp>
          <p:nvSpPr>
            <p:cNvPr id="7199" name="AutoShape 31"/>
            <p:cNvSpPr>
              <a:spLocks noChangeArrowheads="1"/>
            </p:cNvSpPr>
            <p:nvPr/>
          </p:nvSpPr>
          <p:spPr bwMode="auto">
            <a:xfrm>
              <a:off x="2323" y="1602"/>
              <a:ext cx="444" cy="290"/>
            </a:xfrm>
            <a:prstGeom prst="roundRect">
              <a:avLst>
                <a:gd name="adj" fmla="val 16477"/>
              </a:avLst>
            </a:prstGeom>
            <a:solidFill>
              <a:srgbClr val="FF9900"/>
            </a:solidFill>
            <a:ln w="12700">
              <a:solidFill>
                <a:srgbClr val="000000"/>
              </a:solidFill>
              <a:round/>
              <a:headEnd/>
              <a:tailEnd/>
            </a:ln>
            <a:effectLst/>
          </p:spPr>
          <p:txBody>
            <a:bodyPr wrap="none" anchor="ctr"/>
            <a:lstStyle/>
            <a:p>
              <a:endParaRPr lang="id-ID"/>
            </a:p>
          </p:txBody>
        </p:sp>
        <p:sp>
          <p:nvSpPr>
            <p:cNvPr id="7200" name="Rectangle 32"/>
            <p:cNvSpPr>
              <a:spLocks noChangeArrowheads="1"/>
            </p:cNvSpPr>
            <p:nvPr/>
          </p:nvSpPr>
          <p:spPr bwMode="auto">
            <a:xfrm>
              <a:off x="2428" y="1656"/>
              <a:ext cx="217" cy="192"/>
            </a:xfrm>
            <a:prstGeom prst="rect">
              <a:avLst/>
            </a:prstGeom>
            <a:noFill/>
            <a:ln w="9525">
              <a:noFill/>
              <a:miter lim="800000"/>
              <a:headEnd/>
              <a:tailEnd/>
            </a:ln>
            <a:effectLst/>
          </p:spPr>
          <p:txBody>
            <a:bodyPr wrap="none" lIns="0" tIns="0" rIns="0" bIns="0">
              <a:spAutoFit/>
            </a:bodyPr>
            <a:lstStyle/>
            <a:p>
              <a:pPr algn="ctr" defTabSz="762000" eaLnBrk="0" hangingPunct="0"/>
              <a:r>
                <a:rPr lang="en-US" sz="1000" b="1">
                  <a:solidFill>
                    <a:srgbClr val="FFFFFF"/>
                  </a:solidFill>
                  <a:latin typeface="Times New Roman" pitchFamily="18" charset="0"/>
                </a:rPr>
                <a:t>Public</a:t>
              </a:r>
            </a:p>
            <a:p>
              <a:pPr algn="ctr" defTabSz="762000" eaLnBrk="0" hangingPunct="0"/>
              <a:r>
                <a:rPr lang="en-US" sz="1000" b="1">
                  <a:solidFill>
                    <a:srgbClr val="FFFFFF"/>
                  </a:solidFill>
                  <a:latin typeface="Times New Roman" pitchFamily="18" charset="0"/>
                </a:rPr>
                <a:t>Safety</a:t>
              </a:r>
            </a:p>
          </p:txBody>
        </p:sp>
        <p:sp>
          <p:nvSpPr>
            <p:cNvPr id="7201" name="AutoShape 33"/>
            <p:cNvSpPr>
              <a:spLocks noChangeArrowheads="1"/>
            </p:cNvSpPr>
            <p:nvPr/>
          </p:nvSpPr>
          <p:spPr bwMode="auto">
            <a:xfrm>
              <a:off x="2323" y="1173"/>
              <a:ext cx="444" cy="289"/>
            </a:xfrm>
            <a:prstGeom prst="roundRect">
              <a:avLst>
                <a:gd name="adj" fmla="val 16477"/>
              </a:avLst>
            </a:prstGeom>
            <a:solidFill>
              <a:srgbClr val="FF9900"/>
            </a:solidFill>
            <a:ln w="12700">
              <a:solidFill>
                <a:srgbClr val="000000"/>
              </a:solidFill>
              <a:round/>
              <a:headEnd/>
              <a:tailEnd/>
            </a:ln>
            <a:effectLst/>
          </p:spPr>
          <p:txBody>
            <a:bodyPr wrap="none" anchor="ctr"/>
            <a:lstStyle/>
            <a:p>
              <a:endParaRPr lang="id-ID"/>
            </a:p>
          </p:txBody>
        </p:sp>
        <p:sp>
          <p:nvSpPr>
            <p:cNvPr id="7202" name="Rectangle 34"/>
            <p:cNvSpPr>
              <a:spLocks noChangeArrowheads="1"/>
            </p:cNvSpPr>
            <p:nvPr/>
          </p:nvSpPr>
          <p:spPr bwMode="auto">
            <a:xfrm>
              <a:off x="2410" y="1228"/>
              <a:ext cx="351" cy="192"/>
            </a:xfrm>
            <a:prstGeom prst="rect">
              <a:avLst/>
            </a:prstGeom>
            <a:noFill/>
            <a:ln w="9525">
              <a:noFill/>
              <a:miter lim="800000"/>
              <a:headEnd/>
              <a:tailEnd/>
            </a:ln>
            <a:effectLst/>
          </p:spPr>
          <p:txBody>
            <a:bodyPr wrap="none" lIns="0" tIns="0" rIns="0" bIns="0">
              <a:spAutoFit/>
            </a:bodyPr>
            <a:lstStyle/>
            <a:p>
              <a:pPr algn="ctr" defTabSz="762000" eaLnBrk="0" hangingPunct="0"/>
              <a:r>
                <a:rPr lang="en-US" sz="1000" b="1">
                  <a:solidFill>
                    <a:srgbClr val="FFFFFF"/>
                  </a:solidFill>
                  <a:latin typeface="Times New Roman" pitchFamily="18" charset="0"/>
                </a:rPr>
                <a:t>Public</a:t>
              </a:r>
            </a:p>
            <a:p>
              <a:pPr algn="ctr" defTabSz="762000" eaLnBrk="0" hangingPunct="0"/>
              <a:r>
                <a:rPr lang="en-US" sz="1000" b="1">
                  <a:solidFill>
                    <a:srgbClr val="FFFFFF"/>
                  </a:solidFill>
                  <a:latin typeface="Times New Roman" pitchFamily="18" charset="0"/>
                </a:rPr>
                <a:t>Transport</a:t>
              </a:r>
            </a:p>
          </p:txBody>
        </p:sp>
        <p:sp>
          <p:nvSpPr>
            <p:cNvPr id="7203" name="AutoShape 35"/>
            <p:cNvSpPr>
              <a:spLocks noChangeArrowheads="1"/>
            </p:cNvSpPr>
            <p:nvPr/>
          </p:nvSpPr>
          <p:spPr bwMode="auto">
            <a:xfrm>
              <a:off x="2266" y="2813"/>
              <a:ext cx="556" cy="358"/>
            </a:xfrm>
            <a:prstGeom prst="roundRect">
              <a:avLst>
                <a:gd name="adj" fmla="val 16477"/>
              </a:avLst>
            </a:prstGeom>
            <a:solidFill>
              <a:srgbClr val="FF9900"/>
            </a:solidFill>
            <a:ln w="12700">
              <a:solidFill>
                <a:srgbClr val="000000"/>
              </a:solidFill>
              <a:round/>
              <a:headEnd/>
              <a:tailEnd/>
            </a:ln>
            <a:effectLst/>
          </p:spPr>
          <p:txBody>
            <a:bodyPr wrap="none" anchor="ctr"/>
            <a:lstStyle/>
            <a:p>
              <a:endParaRPr lang="id-ID"/>
            </a:p>
          </p:txBody>
        </p:sp>
        <p:sp>
          <p:nvSpPr>
            <p:cNvPr id="7204" name="Rectangle 36"/>
            <p:cNvSpPr>
              <a:spLocks noChangeArrowheads="1"/>
            </p:cNvSpPr>
            <p:nvPr/>
          </p:nvSpPr>
          <p:spPr bwMode="auto">
            <a:xfrm>
              <a:off x="2253" y="2894"/>
              <a:ext cx="516" cy="288"/>
            </a:xfrm>
            <a:prstGeom prst="rect">
              <a:avLst/>
            </a:prstGeom>
            <a:noFill/>
            <a:ln w="9525">
              <a:noFill/>
              <a:miter lim="800000"/>
              <a:headEnd/>
              <a:tailEnd/>
            </a:ln>
            <a:effectLst/>
          </p:spPr>
          <p:txBody>
            <a:bodyPr wrap="none" lIns="0" tIns="0" rIns="0" bIns="0">
              <a:spAutoFit/>
            </a:bodyPr>
            <a:lstStyle/>
            <a:p>
              <a:pPr algn="ctr" defTabSz="762000" eaLnBrk="0" hangingPunct="0"/>
              <a:r>
                <a:rPr lang="en-US" sz="1000" b="1">
                  <a:solidFill>
                    <a:srgbClr val="FFFFFF"/>
                  </a:solidFill>
                  <a:latin typeface="Times New Roman" pitchFamily="18" charset="0"/>
                </a:rPr>
                <a:t>Manufactured/</a:t>
              </a:r>
            </a:p>
            <a:p>
              <a:pPr algn="ctr" defTabSz="762000" eaLnBrk="0" hangingPunct="0"/>
              <a:r>
                <a:rPr lang="en-US" sz="1000" b="1">
                  <a:solidFill>
                    <a:srgbClr val="FFFFFF"/>
                  </a:solidFill>
                  <a:latin typeface="Times New Roman" pitchFamily="18" charset="0"/>
                </a:rPr>
                <a:t>Imported</a:t>
              </a:r>
            </a:p>
            <a:p>
              <a:pPr algn="ctr" defTabSz="762000" eaLnBrk="0" hangingPunct="0"/>
              <a:r>
                <a:rPr lang="en-US" sz="1000" b="1">
                  <a:solidFill>
                    <a:srgbClr val="FFFFFF"/>
                  </a:solidFill>
                  <a:latin typeface="Times New Roman" pitchFamily="18" charset="0"/>
                </a:rPr>
                <a:t>Food</a:t>
              </a:r>
            </a:p>
          </p:txBody>
        </p:sp>
        <p:sp>
          <p:nvSpPr>
            <p:cNvPr id="7205" name="AutoShape 37"/>
            <p:cNvSpPr>
              <a:spLocks noChangeArrowheads="1"/>
            </p:cNvSpPr>
            <p:nvPr/>
          </p:nvSpPr>
          <p:spPr bwMode="auto">
            <a:xfrm>
              <a:off x="2341" y="2398"/>
              <a:ext cx="443" cy="253"/>
            </a:xfrm>
            <a:prstGeom prst="roundRect">
              <a:avLst>
                <a:gd name="adj" fmla="val 16463"/>
              </a:avLst>
            </a:prstGeom>
            <a:solidFill>
              <a:srgbClr val="FF9900"/>
            </a:solidFill>
            <a:ln w="12700">
              <a:solidFill>
                <a:srgbClr val="000000"/>
              </a:solidFill>
              <a:round/>
              <a:headEnd/>
              <a:tailEnd/>
            </a:ln>
            <a:effectLst/>
          </p:spPr>
          <p:txBody>
            <a:bodyPr wrap="none" anchor="ctr"/>
            <a:lstStyle/>
            <a:p>
              <a:endParaRPr lang="id-ID"/>
            </a:p>
          </p:txBody>
        </p:sp>
        <p:sp>
          <p:nvSpPr>
            <p:cNvPr id="7206" name="Rectangle 38"/>
            <p:cNvSpPr>
              <a:spLocks noChangeArrowheads="1"/>
            </p:cNvSpPr>
            <p:nvPr/>
          </p:nvSpPr>
          <p:spPr bwMode="auto">
            <a:xfrm>
              <a:off x="2382" y="2478"/>
              <a:ext cx="350" cy="96"/>
            </a:xfrm>
            <a:prstGeom prst="rect">
              <a:avLst/>
            </a:prstGeom>
            <a:noFill/>
            <a:ln w="9525">
              <a:noFill/>
              <a:miter lim="800000"/>
              <a:headEnd/>
              <a:tailEnd/>
            </a:ln>
            <a:effectLst/>
          </p:spPr>
          <p:txBody>
            <a:bodyPr wrap="none" lIns="0" tIns="0" rIns="0" bIns="0">
              <a:spAutoFit/>
            </a:bodyPr>
            <a:lstStyle/>
            <a:p>
              <a:pPr defTabSz="762000" eaLnBrk="0" hangingPunct="0"/>
              <a:r>
                <a:rPr lang="en-US" sz="1000" b="1">
                  <a:solidFill>
                    <a:srgbClr val="FFFFFF"/>
                  </a:solidFill>
                  <a:latin typeface="Times New Roman" pitchFamily="18" charset="0"/>
                </a:rPr>
                <a:t>Sanitation</a:t>
              </a:r>
            </a:p>
          </p:txBody>
        </p:sp>
        <p:sp>
          <p:nvSpPr>
            <p:cNvPr id="7207" name="Line 39"/>
            <p:cNvSpPr>
              <a:spLocks noChangeShapeType="1"/>
            </p:cNvSpPr>
            <p:nvPr/>
          </p:nvSpPr>
          <p:spPr bwMode="auto">
            <a:xfrm flipH="1">
              <a:off x="1163" y="838"/>
              <a:ext cx="62" cy="1"/>
            </a:xfrm>
            <a:prstGeom prst="line">
              <a:avLst/>
            </a:prstGeom>
            <a:noFill/>
            <a:ln w="12700">
              <a:solidFill>
                <a:srgbClr val="FF3300"/>
              </a:solidFill>
              <a:round/>
              <a:headEnd type="none" w="sm" len="sm"/>
              <a:tailEnd type="none" w="sm" len="sm"/>
            </a:ln>
            <a:effectLst/>
          </p:spPr>
          <p:txBody>
            <a:bodyPr wrap="none" anchor="ctr"/>
            <a:lstStyle/>
            <a:p>
              <a:endParaRPr lang="id-ID"/>
            </a:p>
          </p:txBody>
        </p:sp>
        <p:sp>
          <p:nvSpPr>
            <p:cNvPr id="7208" name="Line 40"/>
            <p:cNvSpPr>
              <a:spLocks noChangeShapeType="1"/>
            </p:cNvSpPr>
            <p:nvPr/>
          </p:nvSpPr>
          <p:spPr bwMode="auto">
            <a:xfrm flipV="1">
              <a:off x="1225" y="531"/>
              <a:ext cx="316" cy="306"/>
            </a:xfrm>
            <a:prstGeom prst="line">
              <a:avLst/>
            </a:prstGeom>
            <a:noFill/>
            <a:ln w="12700">
              <a:solidFill>
                <a:srgbClr val="FF3300"/>
              </a:solidFill>
              <a:round/>
              <a:headEnd type="none" w="sm" len="sm"/>
              <a:tailEnd type="none" w="sm" len="sm"/>
            </a:ln>
            <a:effectLst/>
          </p:spPr>
          <p:txBody>
            <a:bodyPr wrap="none" anchor="ctr"/>
            <a:lstStyle/>
            <a:p>
              <a:endParaRPr lang="id-ID"/>
            </a:p>
          </p:txBody>
        </p:sp>
        <p:sp>
          <p:nvSpPr>
            <p:cNvPr id="7209" name="Line 41"/>
            <p:cNvSpPr>
              <a:spLocks noChangeShapeType="1"/>
            </p:cNvSpPr>
            <p:nvPr/>
          </p:nvSpPr>
          <p:spPr bwMode="auto">
            <a:xfrm>
              <a:off x="1225" y="840"/>
              <a:ext cx="1" cy="2962"/>
            </a:xfrm>
            <a:prstGeom prst="line">
              <a:avLst/>
            </a:prstGeom>
            <a:noFill/>
            <a:ln w="12700">
              <a:solidFill>
                <a:srgbClr val="FF3300"/>
              </a:solidFill>
              <a:round/>
              <a:headEnd type="none" w="sm" len="sm"/>
              <a:tailEnd type="none" w="sm" len="sm"/>
            </a:ln>
            <a:effectLst/>
          </p:spPr>
          <p:txBody>
            <a:bodyPr wrap="none" anchor="ctr"/>
            <a:lstStyle/>
            <a:p>
              <a:endParaRPr lang="id-ID"/>
            </a:p>
          </p:txBody>
        </p:sp>
        <p:sp>
          <p:nvSpPr>
            <p:cNvPr id="7210" name="Rectangle 42"/>
            <p:cNvSpPr>
              <a:spLocks noChangeArrowheads="1"/>
            </p:cNvSpPr>
            <p:nvPr/>
          </p:nvSpPr>
          <p:spPr bwMode="auto">
            <a:xfrm>
              <a:off x="1634" y="706"/>
              <a:ext cx="543" cy="115"/>
            </a:xfrm>
            <a:prstGeom prst="rect">
              <a:avLst/>
            </a:prstGeom>
            <a:noFill/>
            <a:ln w="9525">
              <a:noFill/>
              <a:miter lim="800000"/>
              <a:headEnd/>
              <a:tailEnd/>
            </a:ln>
            <a:effectLst/>
          </p:spPr>
          <p:txBody>
            <a:bodyPr wrap="none" lIns="0" tIns="0" rIns="0" bIns="0">
              <a:spAutoFit/>
            </a:bodyPr>
            <a:lstStyle/>
            <a:p>
              <a:pPr defTabSz="762000" eaLnBrk="0" hangingPunct="0"/>
              <a:r>
                <a:rPr lang="en-US" sz="1200" b="1">
                  <a:solidFill>
                    <a:srgbClr val="9900CC"/>
                  </a:solidFill>
                  <a:latin typeface="Times New Roman" pitchFamily="18" charset="0"/>
                </a:rPr>
                <a:t>NATIONAL/</a:t>
              </a:r>
            </a:p>
          </p:txBody>
        </p:sp>
        <p:sp>
          <p:nvSpPr>
            <p:cNvPr id="7211" name="Rectangle 43"/>
            <p:cNvSpPr>
              <a:spLocks noChangeArrowheads="1"/>
            </p:cNvSpPr>
            <p:nvPr/>
          </p:nvSpPr>
          <p:spPr bwMode="auto">
            <a:xfrm>
              <a:off x="1645" y="807"/>
              <a:ext cx="522" cy="115"/>
            </a:xfrm>
            <a:prstGeom prst="rect">
              <a:avLst/>
            </a:prstGeom>
            <a:noFill/>
            <a:ln w="9525">
              <a:noFill/>
              <a:miter lim="800000"/>
              <a:headEnd/>
              <a:tailEnd/>
            </a:ln>
            <a:effectLst/>
          </p:spPr>
          <p:txBody>
            <a:bodyPr wrap="none" lIns="0" tIns="0" rIns="0" bIns="0">
              <a:spAutoFit/>
            </a:bodyPr>
            <a:lstStyle/>
            <a:p>
              <a:pPr defTabSz="762000" eaLnBrk="0" hangingPunct="0"/>
              <a:r>
                <a:rPr lang="en-US" sz="1200" b="1">
                  <a:solidFill>
                    <a:srgbClr val="9900CC"/>
                  </a:solidFill>
                  <a:latin typeface="Times New Roman" pitchFamily="18" charset="0"/>
                </a:rPr>
                <a:t>REGIONAL</a:t>
              </a:r>
            </a:p>
          </p:txBody>
        </p:sp>
        <p:sp>
          <p:nvSpPr>
            <p:cNvPr id="7212" name="Freeform 44"/>
            <p:cNvSpPr>
              <a:spLocks/>
            </p:cNvSpPr>
            <p:nvPr/>
          </p:nvSpPr>
          <p:spPr bwMode="auto">
            <a:xfrm>
              <a:off x="1477" y="3408"/>
              <a:ext cx="591" cy="233"/>
            </a:xfrm>
            <a:custGeom>
              <a:avLst/>
              <a:gdLst/>
              <a:ahLst/>
              <a:cxnLst>
                <a:cxn ang="0">
                  <a:pos x="96" y="0"/>
                </a:cxn>
                <a:cxn ang="0">
                  <a:pos x="0" y="67"/>
                </a:cxn>
                <a:cxn ang="0">
                  <a:pos x="0" y="165"/>
                </a:cxn>
                <a:cxn ang="0">
                  <a:pos x="96" y="232"/>
                </a:cxn>
                <a:cxn ang="0">
                  <a:pos x="493" y="232"/>
                </a:cxn>
                <a:cxn ang="0">
                  <a:pos x="590" y="165"/>
                </a:cxn>
                <a:cxn ang="0">
                  <a:pos x="590" y="67"/>
                </a:cxn>
                <a:cxn ang="0">
                  <a:pos x="493" y="0"/>
                </a:cxn>
                <a:cxn ang="0">
                  <a:pos x="96" y="0"/>
                </a:cxn>
              </a:cxnLst>
              <a:rect l="0" t="0" r="r" b="b"/>
              <a:pathLst>
                <a:path w="591" h="233">
                  <a:moveTo>
                    <a:pt x="96" y="0"/>
                  </a:moveTo>
                  <a:lnTo>
                    <a:pt x="0" y="67"/>
                  </a:lnTo>
                  <a:lnTo>
                    <a:pt x="0" y="165"/>
                  </a:lnTo>
                  <a:lnTo>
                    <a:pt x="96" y="232"/>
                  </a:lnTo>
                  <a:lnTo>
                    <a:pt x="493" y="232"/>
                  </a:lnTo>
                  <a:lnTo>
                    <a:pt x="590" y="165"/>
                  </a:lnTo>
                  <a:lnTo>
                    <a:pt x="590" y="67"/>
                  </a:lnTo>
                  <a:lnTo>
                    <a:pt x="493" y="0"/>
                  </a:lnTo>
                  <a:lnTo>
                    <a:pt x="96" y="0"/>
                  </a:lnTo>
                </a:path>
              </a:pathLst>
            </a:custGeom>
            <a:solidFill>
              <a:srgbClr val="9900CC"/>
            </a:solidFill>
            <a:ln w="12700" cap="rnd" cmpd="sng">
              <a:solidFill>
                <a:srgbClr val="000000"/>
              </a:solidFill>
              <a:prstDash val="solid"/>
              <a:round/>
              <a:headEnd type="none" w="sm" len="sm"/>
              <a:tailEnd type="none" w="sm" len="sm"/>
            </a:ln>
            <a:effectLst/>
          </p:spPr>
          <p:txBody>
            <a:bodyPr/>
            <a:lstStyle/>
            <a:p>
              <a:endParaRPr lang="id-ID"/>
            </a:p>
          </p:txBody>
        </p:sp>
        <p:sp>
          <p:nvSpPr>
            <p:cNvPr id="7213" name="Rectangle 45"/>
            <p:cNvSpPr>
              <a:spLocks noChangeArrowheads="1"/>
            </p:cNvSpPr>
            <p:nvPr/>
          </p:nvSpPr>
          <p:spPr bwMode="auto">
            <a:xfrm>
              <a:off x="1520" y="3440"/>
              <a:ext cx="543" cy="288"/>
            </a:xfrm>
            <a:prstGeom prst="rect">
              <a:avLst/>
            </a:prstGeom>
            <a:noFill/>
            <a:ln w="9525">
              <a:noFill/>
              <a:miter lim="800000"/>
              <a:headEnd/>
              <a:tailEnd/>
            </a:ln>
            <a:effectLst/>
          </p:spPr>
          <p:txBody>
            <a:bodyPr lIns="0" tIns="0" rIns="0" bIns="0">
              <a:spAutoFit/>
            </a:bodyPr>
            <a:lstStyle/>
            <a:p>
              <a:pPr algn="ctr" defTabSz="762000" eaLnBrk="0" hangingPunct="0"/>
              <a:r>
                <a:rPr lang="en-US" sz="1000" b="1">
                  <a:solidFill>
                    <a:srgbClr val="FFFFFF"/>
                  </a:solidFill>
                  <a:latin typeface="Times New Roman" pitchFamily="18" charset="0"/>
                </a:rPr>
                <a:t>Food &amp; </a:t>
              </a:r>
            </a:p>
            <a:p>
              <a:pPr algn="ctr" defTabSz="762000" eaLnBrk="0" hangingPunct="0"/>
              <a:r>
                <a:rPr lang="en-US" sz="1000" b="1">
                  <a:solidFill>
                    <a:srgbClr val="FFFFFF"/>
                  </a:solidFill>
                  <a:latin typeface="Times New Roman" pitchFamily="18" charset="0"/>
                </a:rPr>
                <a:t>Nutrition</a:t>
              </a:r>
            </a:p>
            <a:p>
              <a:pPr algn="ctr" defTabSz="762000" eaLnBrk="0" hangingPunct="0"/>
              <a:r>
                <a:rPr lang="en-US" sz="1000" b="1">
                  <a:solidFill>
                    <a:srgbClr val="FFFFFF"/>
                  </a:solidFill>
                  <a:latin typeface="Times New Roman" pitchFamily="18" charset="0"/>
                </a:rPr>
                <a:t> </a:t>
              </a:r>
            </a:p>
          </p:txBody>
        </p:sp>
        <p:sp>
          <p:nvSpPr>
            <p:cNvPr id="7214" name="Freeform 46"/>
            <p:cNvSpPr>
              <a:spLocks/>
            </p:cNvSpPr>
            <p:nvPr/>
          </p:nvSpPr>
          <p:spPr bwMode="auto">
            <a:xfrm>
              <a:off x="1490" y="1564"/>
              <a:ext cx="592" cy="232"/>
            </a:xfrm>
            <a:custGeom>
              <a:avLst/>
              <a:gdLst/>
              <a:ahLst/>
              <a:cxnLst>
                <a:cxn ang="0">
                  <a:pos x="97" y="0"/>
                </a:cxn>
                <a:cxn ang="0">
                  <a:pos x="0" y="68"/>
                </a:cxn>
                <a:cxn ang="0">
                  <a:pos x="0" y="163"/>
                </a:cxn>
                <a:cxn ang="0">
                  <a:pos x="97" y="231"/>
                </a:cxn>
                <a:cxn ang="0">
                  <a:pos x="494" y="231"/>
                </a:cxn>
                <a:cxn ang="0">
                  <a:pos x="591" y="163"/>
                </a:cxn>
                <a:cxn ang="0">
                  <a:pos x="591" y="68"/>
                </a:cxn>
                <a:cxn ang="0">
                  <a:pos x="494" y="0"/>
                </a:cxn>
                <a:cxn ang="0">
                  <a:pos x="97" y="0"/>
                </a:cxn>
              </a:cxnLst>
              <a:rect l="0" t="0" r="r" b="b"/>
              <a:pathLst>
                <a:path w="592" h="232">
                  <a:moveTo>
                    <a:pt x="97" y="0"/>
                  </a:moveTo>
                  <a:lnTo>
                    <a:pt x="0" y="68"/>
                  </a:lnTo>
                  <a:lnTo>
                    <a:pt x="0" y="163"/>
                  </a:lnTo>
                  <a:lnTo>
                    <a:pt x="97" y="231"/>
                  </a:lnTo>
                  <a:lnTo>
                    <a:pt x="494" y="231"/>
                  </a:lnTo>
                  <a:lnTo>
                    <a:pt x="591" y="163"/>
                  </a:lnTo>
                  <a:lnTo>
                    <a:pt x="591" y="68"/>
                  </a:lnTo>
                  <a:lnTo>
                    <a:pt x="494" y="0"/>
                  </a:lnTo>
                  <a:lnTo>
                    <a:pt x="97" y="0"/>
                  </a:lnTo>
                </a:path>
              </a:pathLst>
            </a:custGeom>
            <a:solidFill>
              <a:srgbClr val="9900CC"/>
            </a:solidFill>
            <a:ln w="12700" cap="rnd" cmpd="sng">
              <a:solidFill>
                <a:srgbClr val="000000"/>
              </a:solidFill>
              <a:prstDash val="solid"/>
              <a:round/>
              <a:headEnd type="none" w="sm" len="sm"/>
              <a:tailEnd type="none" w="sm" len="sm"/>
            </a:ln>
            <a:effectLst/>
          </p:spPr>
          <p:txBody>
            <a:bodyPr/>
            <a:lstStyle/>
            <a:p>
              <a:endParaRPr lang="id-ID"/>
            </a:p>
          </p:txBody>
        </p:sp>
        <p:sp>
          <p:nvSpPr>
            <p:cNvPr id="7215" name="Freeform 47"/>
            <p:cNvSpPr>
              <a:spLocks/>
            </p:cNvSpPr>
            <p:nvPr/>
          </p:nvSpPr>
          <p:spPr bwMode="auto">
            <a:xfrm>
              <a:off x="1490" y="2378"/>
              <a:ext cx="592" cy="225"/>
            </a:xfrm>
            <a:custGeom>
              <a:avLst/>
              <a:gdLst/>
              <a:ahLst/>
              <a:cxnLst>
                <a:cxn ang="0">
                  <a:pos x="86" y="0"/>
                </a:cxn>
                <a:cxn ang="0">
                  <a:pos x="0" y="65"/>
                </a:cxn>
                <a:cxn ang="0">
                  <a:pos x="0" y="158"/>
                </a:cxn>
                <a:cxn ang="0">
                  <a:pos x="86" y="224"/>
                </a:cxn>
                <a:cxn ang="0">
                  <a:pos x="505" y="224"/>
                </a:cxn>
                <a:cxn ang="0">
                  <a:pos x="591" y="158"/>
                </a:cxn>
                <a:cxn ang="0">
                  <a:pos x="591" y="65"/>
                </a:cxn>
                <a:cxn ang="0">
                  <a:pos x="505" y="0"/>
                </a:cxn>
                <a:cxn ang="0">
                  <a:pos x="86" y="0"/>
                </a:cxn>
              </a:cxnLst>
              <a:rect l="0" t="0" r="r" b="b"/>
              <a:pathLst>
                <a:path w="592" h="225">
                  <a:moveTo>
                    <a:pt x="86" y="0"/>
                  </a:moveTo>
                  <a:lnTo>
                    <a:pt x="0" y="65"/>
                  </a:lnTo>
                  <a:lnTo>
                    <a:pt x="0" y="158"/>
                  </a:lnTo>
                  <a:lnTo>
                    <a:pt x="86" y="224"/>
                  </a:lnTo>
                  <a:lnTo>
                    <a:pt x="505" y="224"/>
                  </a:lnTo>
                  <a:lnTo>
                    <a:pt x="591" y="158"/>
                  </a:lnTo>
                  <a:lnTo>
                    <a:pt x="591" y="65"/>
                  </a:lnTo>
                  <a:lnTo>
                    <a:pt x="505" y="0"/>
                  </a:lnTo>
                  <a:lnTo>
                    <a:pt x="86" y="0"/>
                  </a:lnTo>
                </a:path>
              </a:pathLst>
            </a:custGeom>
            <a:solidFill>
              <a:srgbClr val="9900CC"/>
            </a:solidFill>
            <a:ln w="12700" cap="rnd" cmpd="sng">
              <a:solidFill>
                <a:srgbClr val="000000"/>
              </a:solidFill>
              <a:prstDash val="solid"/>
              <a:round/>
              <a:headEnd type="none" w="sm" len="sm"/>
              <a:tailEnd type="none" w="sm" len="sm"/>
            </a:ln>
            <a:effectLst/>
          </p:spPr>
          <p:txBody>
            <a:bodyPr/>
            <a:lstStyle/>
            <a:p>
              <a:endParaRPr lang="id-ID"/>
            </a:p>
          </p:txBody>
        </p:sp>
        <p:sp>
          <p:nvSpPr>
            <p:cNvPr id="7216" name="Rectangle 48"/>
            <p:cNvSpPr>
              <a:spLocks noChangeArrowheads="1"/>
            </p:cNvSpPr>
            <p:nvPr/>
          </p:nvSpPr>
          <p:spPr bwMode="auto">
            <a:xfrm>
              <a:off x="1572" y="1643"/>
              <a:ext cx="453" cy="96"/>
            </a:xfrm>
            <a:prstGeom prst="rect">
              <a:avLst/>
            </a:prstGeom>
            <a:noFill/>
            <a:ln w="9525">
              <a:noFill/>
              <a:miter lim="800000"/>
              <a:headEnd/>
              <a:tailEnd/>
            </a:ln>
            <a:effectLst/>
          </p:spPr>
          <p:txBody>
            <a:bodyPr wrap="none" lIns="0" tIns="0" rIns="0" bIns="0">
              <a:spAutoFit/>
            </a:bodyPr>
            <a:lstStyle/>
            <a:p>
              <a:pPr defTabSz="762000" eaLnBrk="0" hangingPunct="0"/>
              <a:r>
                <a:rPr lang="en-US" sz="1000" b="1">
                  <a:solidFill>
                    <a:srgbClr val="FFFFFF"/>
                  </a:solidFill>
                  <a:latin typeface="Times New Roman" pitchFamily="18" charset="0"/>
                </a:rPr>
                <a:t>Urbanization</a:t>
              </a:r>
            </a:p>
          </p:txBody>
        </p:sp>
        <p:sp>
          <p:nvSpPr>
            <p:cNvPr id="7217" name="Freeform 49"/>
            <p:cNvSpPr>
              <a:spLocks/>
            </p:cNvSpPr>
            <p:nvPr/>
          </p:nvSpPr>
          <p:spPr bwMode="auto">
            <a:xfrm>
              <a:off x="1490" y="3040"/>
              <a:ext cx="592" cy="227"/>
            </a:xfrm>
            <a:custGeom>
              <a:avLst/>
              <a:gdLst/>
              <a:ahLst/>
              <a:cxnLst>
                <a:cxn ang="0">
                  <a:pos x="97" y="0"/>
                </a:cxn>
                <a:cxn ang="0">
                  <a:pos x="0" y="66"/>
                </a:cxn>
                <a:cxn ang="0">
                  <a:pos x="0" y="160"/>
                </a:cxn>
                <a:cxn ang="0">
                  <a:pos x="97" y="226"/>
                </a:cxn>
                <a:cxn ang="0">
                  <a:pos x="494" y="226"/>
                </a:cxn>
                <a:cxn ang="0">
                  <a:pos x="591" y="160"/>
                </a:cxn>
                <a:cxn ang="0">
                  <a:pos x="591" y="66"/>
                </a:cxn>
                <a:cxn ang="0">
                  <a:pos x="494" y="0"/>
                </a:cxn>
                <a:cxn ang="0">
                  <a:pos x="97" y="0"/>
                </a:cxn>
              </a:cxnLst>
              <a:rect l="0" t="0" r="r" b="b"/>
              <a:pathLst>
                <a:path w="592" h="227">
                  <a:moveTo>
                    <a:pt x="97" y="0"/>
                  </a:moveTo>
                  <a:lnTo>
                    <a:pt x="0" y="66"/>
                  </a:lnTo>
                  <a:lnTo>
                    <a:pt x="0" y="160"/>
                  </a:lnTo>
                  <a:lnTo>
                    <a:pt x="97" y="226"/>
                  </a:lnTo>
                  <a:lnTo>
                    <a:pt x="494" y="226"/>
                  </a:lnTo>
                  <a:lnTo>
                    <a:pt x="591" y="160"/>
                  </a:lnTo>
                  <a:lnTo>
                    <a:pt x="591" y="66"/>
                  </a:lnTo>
                  <a:lnTo>
                    <a:pt x="494" y="0"/>
                  </a:lnTo>
                  <a:lnTo>
                    <a:pt x="97" y="0"/>
                  </a:lnTo>
                </a:path>
              </a:pathLst>
            </a:custGeom>
            <a:solidFill>
              <a:srgbClr val="9900CC"/>
            </a:solidFill>
            <a:ln w="12700" cap="rnd" cmpd="sng">
              <a:solidFill>
                <a:srgbClr val="000000"/>
              </a:solidFill>
              <a:prstDash val="solid"/>
              <a:round/>
              <a:headEnd type="none" w="sm" len="sm"/>
              <a:tailEnd type="none" w="sm" len="sm"/>
            </a:ln>
            <a:effectLst/>
          </p:spPr>
          <p:txBody>
            <a:bodyPr/>
            <a:lstStyle/>
            <a:p>
              <a:endParaRPr lang="id-ID"/>
            </a:p>
          </p:txBody>
        </p:sp>
        <p:sp>
          <p:nvSpPr>
            <p:cNvPr id="7218" name="Rectangle 50"/>
            <p:cNvSpPr>
              <a:spLocks noChangeArrowheads="1"/>
            </p:cNvSpPr>
            <p:nvPr/>
          </p:nvSpPr>
          <p:spPr bwMode="auto">
            <a:xfrm>
              <a:off x="1607" y="3113"/>
              <a:ext cx="350" cy="96"/>
            </a:xfrm>
            <a:prstGeom prst="rect">
              <a:avLst/>
            </a:prstGeom>
            <a:noFill/>
            <a:ln w="9525">
              <a:noFill/>
              <a:miter lim="800000"/>
              <a:headEnd/>
              <a:tailEnd/>
            </a:ln>
            <a:effectLst/>
          </p:spPr>
          <p:txBody>
            <a:bodyPr wrap="none" lIns="0" tIns="0" rIns="0" bIns="0">
              <a:spAutoFit/>
            </a:bodyPr>
            <a:lstStyle/>
            <a:p>
              <a:pPr defTabSz="762000" eaLnBrk="0" hangingPunct="0"/>
              <a:r>
                <a:rPr lang="en-US" sz="1000" b="1">
                  <a:solidFill>
                    <a:srgbClr val="FFFFFF"/>
                  </a:solidFill>
                  <a:latin typeface="Times New Roman" pitchFamily="18" charset="0"/>
                </a:rPr>
                <a:t>Education</a:t>
              </a:r>
            </a:p>
          </p:txBody>
        </p:sp>
        <p:sp>
          <p:nvSpPr>
            <p:cNvPr id="7219" name="Freeform 51"/>
            <p:cNvSpPr>
              <a:spLocks/>
            </p:cNvSpPr>
            <p:nvPr/>
          </p:nvSpPr>
          <p:spPr bwMode="auto">
            <a:xfrm>
              <a:off x="1490" y="1979"/>
              <a:ext cx="592" cy="236"/>
            </a:xfrm>
            <a:custGeom>
              <a:avLst/>
              <a:gdLst/>
              <a:ahLst/>
              <a:cxnLst>
                <a:cxn ang="0">
                  <a:pos x="97" y="0"/>
                </a:cxn>
                <a:cxn ang="0">
                  <a:pos x="0" y="68"/>
                </a:cxn>
                <a:cxn ang="0">
                  <a:pos x="0" y="166"/>
                </a:cxn>
                <a:cxn ang="0">
                  <a:pos x="97" y="235"/>
                </a:cxn>
                <a:cxn ang="0">
                  <a:pos x="494" y="235"/>
                </a:cxn>
                <a:cxn ang="0">
                  <a:pos x="591" y="166"/>
                </a:cxn>
                <a:cxn ang="0">
                  <a:pos x="591" y="68"/>
                </a:cxn>
                <a:cxn ang="0">
                  <a:pos x="494" y="0"/>
                </a:cxn>
                <a:cxn ang="0">
                  <a:pos x="97" y="0"/>
                </a:cxn>
              </a:cxnLst>
              <a:rect l="0" t="0" r="r" b="b"/>
              <a:pathLst>
                <a:path w="592" h="236">
                  <a:moveTo>
                    <a:pt x="97" y="0"/>
                  </a:moveTo>
                  <a:lnTo>
                    <a:pt x="0" y="68"/>
                  </a:lnTo>
                  <a:lnTo>
                    <a:pt x="0" y="166"/>
                  </a:lnTo>
                  <a:lnTo>
                    <a:pt x="97" y="235"/>
                  </a:lnTo>
                  <a:lnTo>
                    <a:pt x="494" y="235"/>
                  </a:lnTo>
                  <a:lnTo>
                    <a:pt x="591" y="166"/>
                  </a:lnTo>
                  <a:lnTo>
                    <a:pt x="591" y="68"/>
                  </a:lnTo>
                  <a:lnTo>
                    <a:pt x="494" y="0"/>
                  </a:lnTo>
                  <a:lnTo>
                    <a:pt x="97" y="0"/>
                  </a:lnTo>
                </a:path>
              </a:pathLst>
            </a:custGeom>
            <a:solidFill>
              <a:srgbClr val="9900CC"/>
            </a:solidFill>
            <a:ln w="12700" cap="rnd" cmpd="sng">
              <a:solidFill>
                <a:srgbClr val="000000"/>
              </a:solidFill>
              <a:prstDash val="solid"/>
              <a:round/>
              <a:headEnd type="none" w="sm" len="sm"/>
              <a:tailEnd type="none" w="sm" len="sm"/>
            </a:ln>
            <a:effectLst/>
          </p:spPr>
          <p:txBody>
            <a:bodyPr/>
            <a:lstStyle/>
            <a:p>
              <a:endParaRPr lang="id-ID"/>
            </a:p>
          </p:txBody>
        </p:sp>
        <p:sp>
          <p:nvSpPr>
            <p:cNvPr id="7220" name="Rectangle 52"/>
            <p:cNvSpPr>
              <a:spLocks noChangeArrowheads="1"/>
            </p:cNvSpPr>
            <p:nvPr/>
          </p:nvSpPr>
          <p:spPr bwMode="auto">
            <a:xfrm>
              <a:off x="1677" y="2052"/>
              <a:ext cx="231" cy="96"/>
            </a:xfrm>
            <a:prstGeom prst="rect">
              <a:avLst/>
            </a:prstGeom>
            <a:noFill/>
            <a:ln w="9525">
              <a:noFill/>
              <a:miter lim="800000"/>
              <a:headEnd/>
              <a:tailEnd/>
            </a:ln>
            <a:effectLst/>
          </p:spPr>
          <p:txBody>
            <a:bodyPr wrap="none" lIns="0" tIns="0" rIns="0" bIns="0">
              <a:spAutoFit/>
            </a:bodyPr>
            <a:lstStyle/>
            <a:p>
              <a:pPr defTabSz="762000" eaLnBrk="0" hangingPunct="0"/>
              <a:r>
                <a:rPr lang="en-US" sz="1000" b="1">
                  <a:solidFill>
                    <a:srgbClr val="FFFFFF"/>
                  </a:solidFill>
                  <a:latin typeface="Times New Roman" pitchFamily="18" charset="0"/>
                </a:rPr>
                <a:t>Health</a:t>
              </a:r>
            </a:p>
          </p:txBody>
        </p:sp>
        <p:sp>
          <p:nvSpPr>
            <p:cNvPr id="7221" name="Rectangle 53"/>
            <p:cNvSpPr>
              <a:spLocks noChangeArrowheads="1"/>
            </p:cNvSpPr>
            <p:nvPr/>
          </p:nvSpPr>
          <p:spPr bwMode="auto">
            <a:xfrm>
              <a:off x="4729" y="1979"/>
              <a:ext cx="87" cy="134"/>
            </a:xfrm>
            <a:prstGeom prst="rect">
              <a:avLst/>
            </a:prstGeom>
            <a:noFill/>
            <a:ln w="9525">
              <a:noFill/>
              <a:miter lim="800000"/>
              <a:headEnd/>
              <a:tailEnd/>
            </a:ln>
            <a:effectLst/>
          </p:spPr>
          <p:txBody>
            <a:bodyPr wrap="none" lIns="0" tIns="0" rIns="0" bIns="0">
              <a:spAutoFit/>
            </a:bodyPr>
            <a:lstStyle/>
            <a:p>
              <a:pPr defTabSz="762000" eaLnBrk="0" hangingPunct="0"/>
              <a:r>
                <a:rPr lang="en-US" sz="1400" b="1">
                  <a:solidFill>
                    <a:srgbClr val="FFFFFF"/>
                  </a:solidFill>
                  <a:latin typeface="Times New Roman" pitchFamily="18" charset="0"/>
                </a:rPr>
                <a:t>O</a:t>
              </a:r>
            </a:p>
          </p:txBody>
        </p:sp>
        <p:sp>
          <p:nvSpPr>
            <p:cNvPr id="7222" name="Rectangle 54"/>
            <p:cNvSpPr>
              <a:spLocks noChangeArrowheads="1"/>
            </p:cNvSpPr>
            <p:nvPr/>
          </p:nvSpPr>
          <p:spPr bwMode="auto">
            <a:xfrm>
              <a:off x="4724" y="1607"/>
              <a:ext cx="62" cy="134"/>
            </a:xfrm>
            <a:prstGeom prst="rect">
              <a:avLst/>
            </a:prstGeom>
            <a:noFill/>
            <a:ln w="9525">
              <a:noFill/>
              <a:miter lim="800000"/>
              <a:headEnd/>
              <a:tailEnd/>
            </a:ln>
            <a:effectLst/>
          </p:spPr>
          <p:txBody>
            <a:bodyPr wrap="none" lIns="0" tIns="0" rIns="0" bIns="0">
              <a:spAutoFit/>
            </a:bodyPr>
            <a:lstStyle/>
            <a:p>
              <a:pPr defTabSz="762000" eaLnBrk="0" hangingPunct="0"/>
              <a:r>
                <a:rPr lang="en-US" sz="1400" b="1">
                  <a:solidFill>
                    <a:srgbClr val="FFFFFF"/>
                  </a:solidFill>
                  <a:latin typeface="Times New Roman" pitchFamily="18" charset="0"/>
                </a:rPr>
                <a:t>S</a:t>
              </a:r>
            </a:p>
          </p:txBody>
        </p:sp>
        <p:sp>
          <p:nvSpPr>
            <p:cNvPr id="7223" name="Rectangle 55"/>
            <p:cNvSpPr>
              <a:spLocks noChangeArrowheads="1"/>
            </p:cNvSpPr>
            <p:nvPr/>
          </p:nvSpPr>
          <p:spPr bwMode="auto">
            <a:xfrm>
              <a:off x="4742" y="1713"/>
              <a:ext cx="44" cy="134"/>
            </a:xfrm>
            <a:prstGeom prst="rect">
              <a:avLst/>
            </a:prstGeom>
            <a:noFill/>
            <a:ln w="9525">
              <a:noFill/>
              <a:miter lim="800000"/>
              <a:headEnd/>
              <a:tailEnd/>
            </a:ln>
            <a:effectLst/>
          </p:spPr>
          <p:txBody>
            <a:bodyPr wrap="none" lIns="0" tIns="0" rIns="0" bIns="0">
              <a:spAutoFit/>
            </a:bodyPr>
            <a:lstStyle/>
            <a:p>
              <a:pPr defTabSz="762000" eaLnBrk="0" hangingPunct="0"/>
              <a:r>
                <a:rPr lang="en-US" sz="1400" b="1">
                  <a:solidFill>
                    <a:srgbClr val="FFFFFF"/>
                  </a:solidFill>
                  <a:latin typeface="Times New Roman" pitchFamily="18" charset="0"/>
                </a:rPr>
                <a:t>I</a:t>
              </a:r>
            </a:p>
          </p:txBody>
        </p:sp>
        <p:sp>
          <p:nvSpPr>
            <p:cNvPr id="7224" name="Rectangle 56"/>
            <p:cNvSpPr>
              <a:spLocks noChangeArrowheads="1"/>
            </p:cNvSpPr>
            <p:nvPr/>
          </p:nvSpPr>
          <p:spPr bwMode="auto">
            <a:xfrm>
              <a:off x="4726" y="1816"/>
              <a:ext cx="75" cy="134"/>
            </a:xfrm>
            <a:prstGeom prst="rect">
              <a:avLst/>
            </a:prstGeom>
            <a:noFill/>
            <a:ln w="9525">
              <a:noFill/>
              <a:miter lim="800000"/>
              <a:headEnd/>
              <a:tailEnd/>
            </a:ln>
            <a:effectLst/>
          </p:spPr>
          <p:txBody>
            <a:bodyPr wrap="none" lIns="0" tIns="0" rIns="0" bIns="0">
              <a:spAutoFit/>
            </a:bodyPr>
            <a:lstStyle/>
            <a:p>
              <a:pPr defTabSz="762000" eaLnBrk="0" hangingPunct="0"/>
              <a:r>
                <a:rPr lang="en-US" sz="1400" b="1">
                  <a:solidFill>
                    <a:srgbClr val="FFFFFF"/>
                  </a:solidFill>
                  <a:latin typeface="Times New Roman" pitchFamily="18" charset="0"/>
                </a:rPr>
                <a:t>T</a:t>
              </a:r>
            </a:p>
          </p:txBody>
        </p:sp>
        <p:sp>
          <p:nvSpPr>
            <p:cNvPr id="7225" name="Rectangle 57"/>
            <p:cNvSpPr>
              <a:spLocks noChangeArrowheads="1"/>
            </p:cNvSpPr>
            <p:nvPr/>
          </p:nvSpPr>
          <p:spPr bwMode="auto">
            <a:xfrm>
              <a:off x="4724" y="1921"/>
              <a:ext cx="81" cy="134"/>
            </a:xfrm>
            <a:prstGeom prst="rect">
              <a:avLst/>
            </a:prstGeom>
            <a:noFill/>
            <a:ln w="9525">
              <a:noFill/>
              <a:miter lim="800000"/>
              <a:headEnd/>
              <a:tailEnd/>
            </a:ln>
            <a:effectLst/>
          </p:spPr>
          <p:txBody>
            <a:bodyPr wrap="none" lIns="0" tIns="0" rIns="0" bIns="0">
              <a:spAutoFit/>
            </a:bodyPr>
            <a:lstStyle/>
            <a:p>
              <a:pPr defTabSz="762000" eaLnBrk="0" hangingPunct="0"/>
              <a:r>
                <a:rPr lang="en-US" sz="1400" b="1">
                  <a:solidFill>
                    <a:srgbClr val="FFFFFF"/>
                  </a:solidFill>
                  <a:latin typeface="Times New Roman" pitchFamily="18" charset="0"/>
                </a:rPr>
                <a:t>Y</a:t>
              </a:r>
            </a:p>
          </p:txBody>
        </p:sp>
        <p:sp>
          <p:nvSpPr>
            <p:cNvPr id="7226" name="Rectangle 58"/>
            <p:cNvSpPr>
              <a:spLocks noChangeArrowheads="1"/>
            </p:cNvSpPr>
            <p:nvPr/>
          </p:nvSpPr>
          <p:spPr bwMode="auto">
            <a:xfrm>
              <a:off x="4724" y="2131"/>
              <a:ext cx="68" cy="134"/>
            </a:xfrm>
            <a:prstGeom prst="rect">
              <a:avLst/>
            </a:prstGeom>
            <a:noFill/>
            <a:ln w="9525">
              <a:noFill/>
              <a:miter lim="800000"/>
              <a:headEnd/>
              <a:tailEnd/>
            </a:ln>
            <a:effectLst/>
          </p:spPr>
          <p:txBody>
            <a:bodyPr wrap="none" lIns="0" tIns="0" rIns="0" bIns="0">
              <a:spAutoFit/>
            </a:bodyPr>
            <a:lstStyle/>
            <a:p>
              <a:pPr defTabSz="762000" eaLnBrk="0" hangingPunct="0"/>
              <a:r>
                <a:rPr lang="en-US" sz="1400" b="1">
                  <a:solidFill>
                    <a:srgbClr val="FFFFFF"/>
                  </a:solidFill>
                  <a:latin typeface="Times New Roman" pitchFamily="18" charset="0"/>
                </a:rPr>
                <a:t>P</a:t>
              </a:r>
            </a:p>
          </p:txBody>
        </p:sp>
        <p:sp>
          <p:nvSpPr>
            <p:cNvPr id="7227" name="Rectangle 59"/>
            <p:cNvSpPr>
              <a:spLocks noChangeArrowheads="1"/>
            </p:cNvSpPr>
            <p:nvPr/>
          </p:nvSpPr>
          <p:spPr bwMode="auto">
            <a:xfrm>
              <a:off x="4720" y="2235"/>
              <a:ext cx="81" cy="134"/>
            </a:xfrm>
            <a:prstGeom prst="rect">
              <a:avLst/>
            </a:prstGeom>
            <a:noFill/>
            <a:ln w="9525">
              <a:noFill/>
              <a:miter lim="800000"/>
              <a:headEnd/>
              <a:tailEnd/>
            </a:ln>
            <a:effectLst/>
          </p:spPr>
          <p:txBody>
            <a:bodyPr wrap="none" lIns="0" tIns="0" rIns="0" bIns="0">
              <a:spAutoFit/>
            </a:bodyPr>
            <a:lstStyle/>
            <a:p>
              <a:pPr defTabSz="762000" eaLnBrk="0" hangingPunct="0"/>
              <a:r>
                <a:rPr lang="en-US" sz="1400" b="1">
                  <a:solidFill>
                    <a:srgbClr val="FFFFFF"/>
                  </a:solidFill>
                  <a:latin typeface="Times New Roman" pitchFamily="18" charset="0"/>
                </a:rPr>
                <a:t>R</a:t>
              </a:r>
            </a:p>
          </p:txBody>
        </p:sp>
        <p:sp>
          <p:nvSpPr>
            <p:cNvPr id="7228" name="Rectangle 60"/>
            <p:cNvSpPr>
              <a:spLocks noChangeArrowheads="1"/>
            </p:cNvSpPr>
            <p:nvPr/>
          </p:nvSpPr>
          <p:spPr bwMode="auto">
            <a:xfrm>
              <a:off x="4724" y="2339"/>
              <a:ext cx="75" cy="134"/>
            </a:xfrm>
            <a:prstGeom prst="rect">
              <a:avLst/>
            </a:prstGeom>
            <a:noFill/>
            <a:ln w="9525">
              <a:noFill/>
              <a:miter lim="800000"/>
              <a:headEnd/>
              <a:tailEnd/>
            </a:ln>
            <a:effectLst/>
          </p:spPr>
          <p:txBody>
            <a:bodyPr wrap="none" lIns="0" tIns="0" rIns="0" bIns="0">
              <a:spAutoFit/>
            </a:bodyPr>
            <a:lstStyle/>
            <a:p>
              <a:pPr defTabSz="762000" eaLnBrk="0" hangingPunct="0"/>
              <a:r>
                <a:rPr lang="en-US" sz="1400" b="1">
                  <a:solidFill>
                    <a:srgbClr val="FFFFFF"/>
                  </a:solidFill>
                  <a:latin typeface="Times New Roman" pitchFamily="18" charset="0"/>
                </a:rPr>
                <a:t>E</a:t>
              </a:r>
            </a:p>
          </p:txBody>
        </p:sp>
        <p:sp>
          <p:nvSpPr>
            <p:cNvPr id="7229" name="Rectangle 61"/>
            <p:cNvSpPr>
              <a:spLocks noChangeArrowheads="1"/>
            </p:cNvSpPr>
            <p:nvPr/>
          </p:nvSpPr>
          <p:spPr bwMode="auto">
            <a:xfrm>
              <a:off x="4724" y="2445"/>
              <a:ext cx="81" cy="134"/>
            </a:xfrm>
            <a:prstGeom prst="rect">
              <a:avLst/>
            </a:prstGeom>
            <a:noFill/>
            <a:ln w="9525">
              <a:noFill/>
              <a:miter lim="800000"/>
              <a:headEnd/>
              <a:tailEnd/>
            </a:ln>
            <a:effectLst/>
          </p:spPr>
          <p:txBody>
            <a:bodyPr wrap="none" lIns="0" tIns="0" rIns="0" bIns="0">
              <a:spAutoFit/>
            </a:bodyPr>
            <a:lstStyle/>
            <a:p>
              <a:pPr defTabSz="762000" eaLnBrk="0" hangingPunct="0"/>
              <a:r>
                <a:rPr lang="en-US" sz="1400" b="1">
                  <a:solidFill>
                    <a:srgbClr val="FFFFFF"/>
                  </a:solidFill>
                  <a:latin typeface="Times New Roman" pitchFamily="18" charset="0"/>
                </a:rPr>
                <a:t>V</a:t>
              </a:r>
            </a:p>
          </p:txBody>
        </p:sp>
        <p:sp>
          <p:nvSpPr>
            <p:cNvPr id="7230" name="Rectangle 62"/>
            <p:cNvSpPr>
              <a:spLocks noChangeArrowheads="1"/>
            </p:cNvSpPr>
            <p:nvPr/>
          </p:nvSpPr>
          <p:spPr bwMode="auto">
            <a:xfrm>
              <a:off x="4720" y="2548"/>
              <a:ext cx="81" cy="134"/>
            </a:xfrm>
            <a:prstGeom prst="rect">
              <a:avLst/>
            </a:prstGeom>
            <a:noFill/>
            <a:ln w="9525">
              <a:noFill/>
              <a:miter lim="800000"/>
              <a:headEnd/>
              <a:tailEnd/>
            </a:ln>
            <a:effectLst/>
          </p:spPr>
          <p:txBody>
            <a:bodyPr wrap="none" lIns="0" tIns="0" rIns="0" bIns="0">
              <a:spAutoFit/>
            </a:bodyPr>
            <a:lstStyle/>
            <a:p>
              <a:pPr defTabSz="762000" eaLnBrk="0" hangingPunct="0"/>
              <a:r>
                <a:rPr lang="en-US" sz="1400" b="1">
                  <a:solidFill>
                    <a:srgbClr val="FFFFFF"/>
                  </a:solidFill>
                  <a:latin typeface="Times New Roman" pitchFamily="18" charset="0"/>
                </a:rPr>
                <a:t>A</a:t>
              </a:r>
            </a:p>
          </p:txBody>
        </p:sp>
        <p:sp>
          <p:nvSpPr>
            <p:cNvPr id="7231" name="Rectangle 63"/>
            <p:cNvSpPr>
              <a:spLocks noChangeArrowheads="1"/>
            </p:cNvSpPr>
            <p:nvPr/>
          </p:nvSpPr>
          <p:spPr bwMode="auto">
            <a:xfrm>
              <a:off x="4726" y="2654"/>
              <a:ext cx="75" cy="134"/>
            </a:xfrm>
            <a:prstGeom prst="rect">
              <a:avLst/>
            </a:prstGeom>
            <a:noFill/>
            <a:ln w="9525">
              <a:noFill/>
              <a:miter lim="800000"/>
              <a:headEnd/>
              <a:tailEnd/>
            </a:ln>
            <a:effectLst/>
          </p:spPr>
          <p:txBody>
            <a:bodyPr wrap="none" lIns="0" tIns="0" rIns="0" bIns="0">
              <a:spAutoFit/>
            </a:bodyPr>
            <a:lstStyle/>
            <a:p>
              <a:pPr defTabSz="762000" eaLnBrk="0" hangingPunct="0"/>
              <a:r>
                <a:rPr lang="en-US" sz="1400" b="1">
                  <a:solidFill>
                    <a:srgbClr val="FFFFFF"/>
                  </a:solidFill>
                  <a:latin typeface="Times New Roman" pitchFamily="18" charset="0"/>
                </a:rPr>
                <a:t>L</a:t>
              </a:r>
            </a:p>
          </p:txBody>
        </p:sp>
        <p:sp>
          <p:nvSpPr>
            <p:cNvPr id="7232" name="Rectangle 64"/>
            <p:cNvSpPr>
              <a:spLocks noChangeArrowheads="1"/>
            </p:cNvSpPr>
            <p:nvPr/>
          </p:nvSpPr>
          <p:spPr bwMode="auto">
            <a:xfrm>
              <a:off x="4724" y="2759"/>
              <a:ext cx="75" cy="134"/>
            </a:xfrm>
            <a:prstGeom prst="rect">
              <a:avLst/>
            </a:prstGeom>
            <a:noFill/>
            <a:ln w="9525">
              <a:noFill/>
              <a:miter lim="800000"/>
              <a:headEnd/>
              <a:tailEnd/>
            </a:ln>
            <a:effectLst/>
          </p:spPr>
          <p:txBody>
            <a:bodyPr wrap="none" lIns="0" tIns="0" rIns="0" bIns="0">
              <a:spAutoFit/>
            </a:bodyPr>
            <a:lstStyle/>
            <a:p>
              <a:pPr defTabSz="762000" eaLnBrk="0" hangingPunct="0"/>
              <a:r>
                <a:rPr lang="en-US" sz="1400" b="1">
                  <a:solidFill>
                    <a:srgbClr val="FFFFFF"/>
                  </a:solidFill>
                  <a:latin typeface="Times New Roman" pitchFamily="18" charset="0"/>
                </a:rPr>
                <a:t>E</a:t>
              </a:r>
            </a:p>
          </p:txBody>
        </p:sp>
        <p:sp>
          <p:nvSpPr>
            <p:cNvPr id="7233" name="Rectangle 65"/>
            <p:cNvSpPr>
              <a:spLocks noChangeArrowheads="1"/>
            </p:cNvSpPr>
            <p:nvPr/>
          </p:nvSpPr>
          <p:spPr bwMode="auto">
            <a:xfrm>
              <a:off x="4720" y="2863"/>
              <a:ext cx="81" cy="134"/>
            </a:xfrm>
            <a:prstGeom prst="rect">
              <a:avLst/>
            </a:prstGeom>
            <a:noFill/>
            <a:ln w="9525">
              <a:noFill/>
              <a:miter lim="800000"/>
              <a:headEnd/>
              <a:tailEnd/>
            </a:ln>
            <a:effectLst/>
          </p:spPr>
          <p:txBody>
            <a:bodyPr wrap="none" lIns="0" tIns="0" rIns="0" bIns="0">
              <a:spAutoFit/>
            </a:bodyPr>
            <a:lstStyle/>
            <a:p>
              <a:pPr defTabSz="762000" eaLnBrk="0" hangingPunct="0"/>
              <a:r>
                <a:rPr lang="en-US" sz="1400" b="1">
                  <a:solidFill>
                    <a:srgbClr val="FFFFFF"/>
                  </a:solidFill>
                  <a:latin typeface="Times New Roman" pitchFamily="18" charset="0"/>
                </a:rPr>
                <a:t>N</a:t>
              </a:r>
            </a:p>
          </p:txBody>
        </p:sp>
        <p:sp>
          <p:nvSpPr>
            <p:cNvPr id="7234" name="Rectangle 66"/>
            <p:cNvSpPr>
              <a:spLocks noChangeArrowheads="1"/>
            </p:cNvSpPr>
            <p:nvPr/>
          </p:nvSpPr>
          <p:spPr bwMode="auto">
            <a:xfrm>
              <a:off x="4724" y="3072"/>
              <a:ext cx="75" cy="134"/>
            </a:xfrm>
            <a:prstGeom prst="rect">
              <a:avLst/>
            </a:prstGeom>
            <a:noFill/>
            <a:ln w="9525">
              <a:noFill/>
              <a:miter lim="800000"/>
              <a:headEnd/>
              <a:tailEnd/>
            </a:ln>
            <a:effectLst/>
          </p:spPr>
          <p:txBody>
            <a:bodyPr wrap="none" lIns="0" tIns="0" rIns="0" bIns="0">
              <a:spAutoFit/>
            </a:bodyPr>
            <a:lstStyle/>
            <a:p>
              <a:pPr defTabSz="762000" eaLnBrk="0" hangingPunct="0"/>
              <a:r>
                <a:rPr lang="en-US" sz="1400" b="1">
                  <a:solidFill>
                    <a:srgbClr val="FFFFFF"/>
                  </a:solidFill>
                  <a:latin typeface="Times New Roman" pitchFamily="18" charset="0"/>
                </a:rPr>
                <a:t>E</a:t>
              </a:r>
            </a:p>
          </p:txBody>
        </p:sp>
        <p:sp>
          <p:nvSpPr>
            <p:cNvPr id="7235" name="Rectangle 67"/>
            <p:cNvSpPr>
              <a:spLocks noChangeArrowheads="1"/>
            </p:cNvSpPr>
            <p:nvPr/>
          </p:nvSpPr>
          <p:spPr bwMode="auto">
            <a:xfrm>
              <a:off x="3902" y="733"/>
              <a:ext cx="589" cy="115"/>
            </a:xfrm>
            <a:prstGeom prst="rect">
              <a:avLst/>
            </a:prstGeom>
            <a:noFill/>
            <a:ln w="9525">
              <a:noFill/>
              <a:miter lim="800000"/>
              <a:headEnd/>
              <a:tailEnd/>
            </a:ln>
            <a:effectLst/>
          </p:spPr>
          <p:txBody>
            <a:bodyPr wrap="none" lIns="0" tIns="0" rIns="0" bIns="0">
              <a:spAutoFit/>
            </a:bodyPr>
            <a:lstStyle/>
            <a:p>
              <a:pPr defTabSz="762000" eaLnBrk="0" hangingPunct="0"/>
              <a:r>
                <a:rPr lang="en-US" sz="1200" b="1">
                  <a:solidFill>
                    <a:srgbClr val="009999"/>
                  </a:solidFill>
                  <a:latin typeface="Times New Roman" pitchFamily="18" charset="0"/>
                </a:rPr>
                <a:t>INDIVIDUAL</a:t>
              </a:r>
            </a:p>
          </p:txBody>
        </p:sp>
        <p:sp>
          <p:nvSpPr>
            <p:cNvPr id="7236" name="Oval 68"/>
            <p:cNvSpPr>
              <a:spLocks noChangeArrowheads="1"/>
            </p:cNvSpPr>
            <p:nvPr/>
          </p:nvSpPr>
          <p:spPr bwMode="auto">
            <a:xfrm>
              <a:off x="3865" y="1401"/>
              <a:ext cx="570" cy="658"/>
            </a:xfrm>
            <a:prstGeom prst="ellipse">
              <a:avLst/>
            </a:prstGeom>
            <a:solidFill>
              <a:srgbClr val="009999"/>
            </a:solidFill>
            <a:ln w="12700">
              <a:solidFill>
                <a:srgbClr val="000000"/>
              </a:solidFill>
              <a:round/>
              <a:headEnd/>
              <a:tailEnd/>
            </a:ln>
            <a:effectLst/>
          </p:spPr>
          <p:txBody>
            <a:bodyPr wrap="none" anchor="ctr"/>
            <a:lstStyle/>
            <a:p>
              <a:endParaRPr lang="id-ID"/>
            </a:p>
          </p:txBody>
        </p:sp>
        <p:sp>
          <p:nvSpPr>
            <p:cNvPr id="7237" name="Rectangle 69"/>
            <p:cNvSpPr>
              <a:spLocks noChangeArrowheads="1"/>
            </p:cNvSpPr>
            <p:nvPr/>
          </p:nvSpPr>
          <p:spPr bwMode="auto">
            <a:xfrm>
              <a:off x="3903" y="1626"/>
              <a:ext cx="512" cy="230"/>
            </a:xfrm>
            <a:prstGeom prst="rect">
              <a:avLst/>
            </a:prstGeom>
            <a:noFill/>
            <a:ln w="9525">
              <a:noFill/>
              <a:miter lim="800000"/>
              <a:headEnd/>
              <a:tailEnd/>
            </a:ln>
            <a:effectLst/>
          </p:spPr>
          <p:txBody>
            <a:bodyPr wrap="none" lIns="0" tIns="0" rIns="0" bIns="0">
              <a:spAutoFit/>
            </a:bodyPr>
            <a:lstStyle/>
            <a:p>
              <a:pPr algn="ctr" defTabSz="762000" eaLnBrk="0" hangingPunct="0"/>
              <a:r>
                <a:rPr lang="en-US" sz="1200" b="1">
                  <a:solidFill>
                    <a:srgbClr val="FFFFFF"/>
                  </a:solidFill>
                  <a:latin typeface="Times New Roman" pitchFamily="18" charset="0"/>
                </a:rPr>
                <a:t>Energy</a:t>
              </a:r>
            </a:p>
            <a:p>
              <a:pPr algn="ctr" defTabSz="762000" eaLnBrk="0" hangingPunct="0"/>
              <a:r>
                <a:rPr lang="en-US" sz="1200" b="1">
                  <a:solidFill>
                    <a:srgbClr val="FFFFFF"/>
                  </a:solidFill>
                  <a:latin typeface="Times New Roman" pitchFamily="18" charset="0"/>
                </a:rPr>
                <a:t>Expenditure</a:t>
              </a:r>
            </a:p>
          </p:txBody>
        </p:sp>
        <p:sp>
          <p:nvSpPr>
            <p:cNvPr id="7238" name="Oval 70"/>
            <p:cNvSpPr>
              <a:spLocks noChangeArrowheads="1"/>
            </p:cNvSpPr>
            <p:nvPr/>
          </p:nvSpPr>
          <p:spPr bwMode="auto">
            <a:xfrm>
              <a:off x="3865" y="2398"/>
              <a:ext cx="570" cy="657"/>
            </a:xfrm>
            <a:prstGeom prst="ellipse">
              <a:avLst/>
            </a:prstGeom>
            <a:solidFill>
              <a:srgbClr val="009999"/>
            </a:solidFill>
            <a:ln w="12700">
              <a:solidFill>
                <a:srgbClr val="000000"/>
              </a:solidFill>
              <a:round/>
              <a:headEnd/>
              <a:tailEnd/>
            </a:ln>
            <a:effectLst/>
          </p:spPr>
          <p:txBody>
            <a:bodyPr wrap="none" anchor="ctr"/>
            <a:lstStyle/>
            <a:p>
              <a:endParaRPr lang="id-ID"/>
            </a:p>
          </p:txBody>
        </p:sp>
        <p:sp>
          <p:nvSpPr>
            <p:cNvPr id="7239" name="Oval 71"/>
            <p:cNvSpPr>
              <a:spLocks noChangeArrowheads="1"/>
            </p:cNvSpPr>
            <p:nvPr/>
          </p:nvSpPr>
          <p:spPr bwMode="auto">
            <a:xfrm>
              <a:off x="4209" y="2181"/>
              <a:ext cx="64" cy="62"/>
            </a:xfrm>
            <a:prstGeom prst="ellipse">
              <a:avLst/>
            </a:prstGeom>
            <a:solidFill>
              <a:srgbClr val="009999"/>
            </a:solidFill>
            <a:ln w="9525">
              <a:noFill/>
              <a:round/>
              <a:headEnd/>
              <a:tailEnd/>
            </a:ln>
            <a:effectLst/>
          </p:spPr>
          <p:txBody>
            <a:bodyPr wrap="none" anchor="ctr"/>
            <a:lstStyle/>
            <a:p>
              <a:endParaRPr lang="id-ID"/>
            </a:p>
          </p:txBody>
        </p:sp>
        <p:sp>
          <p:nvSpPr>
            <p:cNvPr id="7240" name="Rectangle 72"/>
            <p:cNvSpPr>
              <a:spLocks noChangeArrowheads="1"/>
            </p:cNvSpPr>
            <p:nvPr/>
          </p:nvSpPr>
          <p:spPr bwMode="auto">
            <a:xfrm>
              <a:off x="1259" y="3931"/>
              <a:ext cx="4131" cy="154"/>
            </a:xfrm>
            <a:prstGeom prst="rect">
              <a:avLst/>
            </a:prstGeom>
            <a:noFill/>
            <a:ln w="9525">
              <a:noFill/>
              <a:miter lim="800000"/>
              <a:headEnd/>
              <a:tailEnd/>
            </a:ln>
            <a:effectLst/>
          </p:spPr>
          <p:txBody>
            <a:bodyPr wrap="none" lIns="92075" tIns="46038" rIns="92075" bIns="46038">
              <a:spAutoFit/>
            </a:bodyPr>
            <a:lstStyle/>
            <a:p>
              <a:pPr defTabSz="762000" eaLnBrk="0" hangingPunct="0"/>
              <a:r>
                <a:rPr lang="en-US" sz="1000">
                  <a:solidFill>
                    <a:schemeClr val="bg2"/>
                  </a:solidFill>
                  <a:latin typeface="Times New Roman" pitchFamily="18" charset="0"/>
                </a:rPr>
                <a:t>Modified from Ritenbaugh C,  Kumanyika S,  Morabia A,  Jeffery R, Antipathies V. IOTF website 1999: http://www.iotf.org</a:t>
              </a:r>
              <a:endParaRPr lang="en-US" sz="1000">
                <a:solidFill>
                  <a:srgbClr val="FFFF66"/>
                </a:solidFill>
                <a:latin typeface="Times New Roman" pitchFamily="18" charset="0"/>
              </a:endParaRPr>
            </a:p>
          </p:txBody>
        </p:sp>
        <p:sp>
          <p:nvSpPr>
            <p:cNvPr id="7241" name="Oval 73"/>
            <p:cNvSpPr>
              <a:spLocks noChangeArrowheads="1"/>
            </p:cNvSpPr>
            <p:nvPr/>
          </p:nvSpPr>
          <p:spPr bwMode="auto">
            <a:xfrm>
              <a:off x="4606" y="1612"/>
              <a:ext cx="532" cy="1398"/>
            </a:xfrm>
            <a:prstGeom prst="ellipse">
              <a:avLst/>
            </a:prstGeom>
            <a:solidFill>
              <a:srgbClr val="009900"/>
            </a:solidFill>
            <a:ln w="12700">
              <a:solidFill>
                <a:srgbClr val="000000"/>
              </a:solidFill>
              <a:round/>
              <a:headEnd/>
              <a:tailEnd/>
            </a:ln>
            <a:effectLst/>
          </p:spPr>
          <p:txBody>
            <a:bodyPr wrap="none" anchor="ctr"/>
            <a:lstStyle/>
            <a:p>
              <a:endParaRPr lang="id-ID"/>
            </a:p>
          </p:txBody>
        </p:sp>
        <p:sp>
          <p:nvSpPr>
            <p:cNvPr id="7242" name="Rectangle 74"/>
            <p:cNvSpPr>
              <a:spLocks noChangeArrowheads="1"/>
            </p:cNvSpPr>
            <p:nvPr/>
          </p:nvSpPr>
          <p:spPr bwMode="auto">
            <a:xfrm>
              <a:off x="4522" y="733"/>
              <a:ext cx="640" cy="115"/>
            </a:xfrm>
            <a:prstGeom prst="rect">
              <a:avLst/>
            </a:prstGeom>
            <a:noFill/>
            <a:ln w="9525">
              <a:noFill/>
              <a:miter lim="800000"/>
              <a:headEnd/>
              <a:tailEnd/>
            </a:ln>
            <a:effectLst/>
          </p:spPr>
          <p:txBody>
            <a:bodyPr wrap="none" lIns="0" tIns="0" rIns="0" bIns="0">
              <a:spAutoFit/>
            </a:bodyPr>
            <a:lstStyle/>
            <a:p>
              <a:pPr defTabSz="762000" eaLnBrk="0" hangingPunct="0"/>
              <a:r>
                <a:rPr lang="en-US" sz="1200" b="1">
                  <a:solidFill>
                    <a:srgbClr val="008000"/>
                  </a:solidFill>
                  <a:latin typeface="Times New Roman" pitchFamily="18" charset="0"/>
                </a:rPr>
                <a:t>POPULATION</a:t>
              </a:r>
            </a:p>
          </p:txBody>
        </p:sp>
        <p:sp>
          <p:nvSpPr>
            <p:cNvPr id="7243" name="Rectangle 75"/>
            <p:cNvSpPr>
              <a:spLocks noChangeArrowheads="1"/>
            </p:cNvSpPr>
            <p:nvPr/>
          </p:nvSpPr>
          <p:spPr bwMode="auto">
            <a:xfrm>
              <a:off x="4603" y="1995"/>
              <a:ext cx="538" cy="846"/>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1600" b="1">
                  <a:solidFill>
                    <a:schemeClr val="bg1"/>
                  </a:solidFill>
                  <a:latin typeface="Times New Roman" pitchFamily="18" charset="0"/>
                </a:rPr>
                <a:t>%</a:t>
              </a:r>
              <a:r>
                <a:rPr lang="en-US" sz="1200" b="1">
                  <a:solidFill>
                    <a:schemeClr val="bg1"/>
                  </a:solidFill>
                  <a:latin typeface="Times New Roman" pitchFamily="18" charset="0"/>
                </a:rPr>
                <a:t> </a:t>
              </a:r>
            </a:p>
            <a:p>
              <a:pPr algn="ctr" eaLnBrk="0" hangingPunct="0">
                <a:spcBef>
                  <a:spcPct val="50000"/>
                </a:spcBef>
              </a:pPr>
              <a:r>
                <a:rPr lang="en-US" sz="1200" b="1">
                  <a:solidFill>
                    <a:schemeClr val="bg1"/>
                  </a:solidFill>
                  <a:latin typeface="Times New Roman" pitchFamily="18" charset="0"/>
                </a:rPr>
                <a:t>OBESE </a:t>
              </a:r>
            </a:p>
            <a:p>
              <a:pPr algn="ctr" eaLnBrk="0" hangingPunct="0">
                <a:spcBef>
                  <a:spcPct val="50000"/>
                </a:spcBef>
              </a:pPr>
              <a:r>
                <a:rPr lang="en-US" sz="1200" b="1">
                  <a:solidFill>
                    <a:schemeClr val="bg1"/>
                  </a:solidFill>
                  <a:latin typeface="Times New Roman" pitchFamily="18" charset="0"/>
                </a:rPr>
                <a:t>OR </a:t>
              </a:r>
            </a:p>
            <a:p>
              <a:pPr algn="ctr" eaLnBrk="0" hangingPunct="0">
                <a:spcBef>
                  <a:spcPct val="50000"/>
                </a:spcBef>
              </a:pPr>
              <a:r>
                <a:rPr lang="en-US" sz="1200" b="1">
                  <a:solidFill>
                    <a:schemeClr val="bg1"/>
                  </a:solidFill>
                  <a:latin typeface="Times New Roman" pitchFamily="18" charset="0"/>
                </a:rPr>
                <a:t>UNDERWT</a:t>
              </a:r>
            </a:p>
          </p:txBody>
        </p:sp>
        <p:sp>
          <p:nvSpPr>
            <p:cNvPr id="7244" name="Freeform 76"/>
            <p:cNvSpPr>
              <a:spLocks/>
            </p:cNvSpPr>
            <p:nvPr/>
          </p:nvSpPr>
          <p:spPr bwMode="auto">
            <a:xfrm>
              <a:off x="1490" y="1171"/>
              <a:ext cx="592" cy="227"/>
            </a:xfrm>
            <a:custGeom>
              <a:avLst/>
              <a:gdLst/>
              <a:ahLst/>
              <a:cxnLst>
                <a:cxn ang="0">
                  <a:pos x="97" y="0"/>
                </a:cxn>
                <a:cxn ang="0">
                  <a:pos x="0" y="66"/>
                </a:cxn>
                <a:cxn ang="0">
                  <a:pos x="0" y="160"/>
                </a:cxn>
                <a:cxn ang="0">
                  <a:pos x="97" y="226"/>
                </a:cxn>
                <a:cxn ang="0">
                  <a:pos x="494" y="226"/>
                </a:cxn>
                <a:cxn ang="0">
                  <a:pos x="591" y="160"/>
                </a:cxn>
                <a:cxn ang="0">
                  <a:pos x="591" y="66"/>
                </a:cxn>
                <a:cxn ang="0">
                  <a:pos x="494" y="0"/>
                </a:cxn>
                <a:cxn ang="0">
                  <a:pos x="97" y="0"/>
                </a:cxn>
              </a:cxnLst>
              <a:rect l="0" t="0" r="r" b="b"/>
              <a:pathLst>
                <a:path w="592" h="227">
                  <a:moveTo>
                    <a:pt x="97" y="0"/>
                  </a:moveTo>
                  <a:lnTo>
                    <a:pt x="0" y="66"/>
                  </a:lnTo>
                  <a:lnTo>
                    <a:pt x="0" y="160"/>
                  </a:lnTo>
                  <a:lnTo>
                    <a:pt x="97" y="226"/>
                  </a:lnTo>
                  <a:lnTo>
                    <a:pt x="494" y="226"/>
                  </a:lnTo>
                  <a:lnTo>
                    <a:pt x="591" y="160"/>
                  </a:lnTo>
                  <a:lnTo>
                    <a:pt x="591" y="66"/>
                  </a:lnTo>
                  <a:lnTo>
                    <a:pt x="494" y="0"/>
                  </a:lnTo>
                  <a:lnTo>
                    <a:pt x="97" y="0"/>
                  </a:lnTo>
                </a:path>
              </a:pathLst>
            </a:custGeom>
            <a:solidFill>
              <a:srgbClr val="9900CC"/>
            </a:solidFill>
            <a:ln w="12700" cap="rnd" cmpd="sng">
              <a:solidFill>
                <a:srgbClr val="000000"/>
              </a:solidFill>
              <a:prstDash val="solid"/>
              <a:round/>
              <a:headEnd type="none" w="sm" len="sm"/>
              <a:tailEnd type="none" w="sm" len="sm"/>
            </a:ln>
            <a:effectLst/>
          </p:spPr>
          <p:txBody>
            <a:bodyPr/>
            <a:lstStyle/>
            <a:p>
              <a:endParaRPr lang="id-ID"/>
            </a:p>
          </p:txBody>
        </p:sp>
        <p:sp>
          <p:nvSpPr>
            <p:cNvPr id="7245" name="Rectangle 77"/>
            <p:cNvSpPr>
              <a:spLocks noChangeArrowheads="1"/>
            </p:cNvSpPr>
            <p:nvPr/>
          </p:nvSpPr>
          <p:spPr bwMode="auto">
            <a:xfrm>
              <a:off x="1525" y="2447"/>
              <a:ext cx="496" cy="96"/>
            </a:xfrm>
            <a:prstGeom prst="rect">
              <a:avLst/>
            </a:prstGeom>
            <a:noFill/>
            <a:ln w="9525">
              <a:noFill/>
              <a:miter lim="800000"/>
              <a:headEnd/>
              <a:tailEnd/>
            </a:ln>
            <a:effectLst/>
          </p:spPr>
          <p:txBody>
            <a:bodyPr wrap="none" lIns="0" tIns="0" rIns="0" bIns="0">
              <a:spAutoFit/>
            </a:bodyPr>
            <a:lstStyle/>
            <a:p>
              <a:pPr defTabSz="762000" eaLnBrk="0" hangingPunct="0"/>
              <a:r>
                <a:rPr lang="en-US" sz="1000" b="1">
                  <a:solidFill>
                    <a:srgbClr val="FFFFFF"/>
                  </a:solidFill>
                  <a:latin typeface="Times New Roman" pitchFamily="18" charset="0"/>
                </a:rPr>
                <a:t>Social security</a:t>
              </a:r>
            </a:p>
          </p:txBody>
        </p:sp>
        <p:sp>
          <p:nvSpPr>
            <p:cNvPr id="7246" name="Rectangle 78"/>
            <p:cNvSpPr>
              <a:spLocks noChangeArrowheads="1"/>
            </p:cNvSpPr>
            <p:nvPr/>
          </p:nvSpPr>
          <p:spPr bwMode="auto">
            <a:xfrm>
              <a:off x="676" y="3128"/>
              <a:ext cx="218" cy="96"/>
            </a:xfrm>
            <a:prstGeom prst="rect">
              <a:avLst/>
            </a:prstGeom>
            <a:noFill/>
            <a:ln w="9525">
              <a:noFill/>
              <a:miter lim="800000"/>
              <a:headEnd/>
              <a:tailEnd/>
            </a:ln>
            <a:effectLst/>
          </p:spPr>
          <p:txBody>
            <a:bodyPr wrap="none" lIns="0" tIns="0" rIns="0" bIns="0">
              <a:spAutoFit/>
            </a:bodyPr>
            <a:lstStyle/>
            <a:p>
              <a:pPr defTabSz="762000" eaLnBrk="0" hangingPunct="0"/>
              <a:r>
                <a:rPr lang="en-US" sz="1000" b="1">
                  <a:solidFill>
                    <a:srgbClr val="FFFFFF"/>
                  </a:solidFill>
                  <a:latin typeface="Times New Roman" pitchFamily="18" charset="0"/>
                </a:rPr>
                <a:t>Media</a:t>
              </a:r>
            </a:p>
          </p:txBody>
        </p:sp>
        <p:sp>
          <p:nvSpPr>
            <p:cNvPr id="7247" name="Rectangle 79"/>
            <p:cNvSpPr>
              <a:spLocks noChangeArrowheads="1"/>
            </p:cNvSpPr>
            <p:nvPr/>
          </p:nvSpPr>
          <p:spPr bwMode="auto">
            <a:xfrm>
              <a:off x="1607" y="1243"/>
              <a:ext cx="351" cy="96"/>
            </a:xfrm>
            <a:prstGeom prst="rect">
              <a:avLst/>
            </a:prstGeom>
            <a:noFill/>
            <a:ln w="9525">
              <a:noFill/>
              <a:miter lim="800000"/>
              <a:headEnd/>
              <a:tailEnd/>
            </a:ln>
            <a:effectLst/>
          </p:spPr>
          <p:txBody>
            <a:bodyPr wrap="none" lIns="0" tIns="0" rIns="0" bIns="0">
              <a:spAutoFit/>
            </a:bodyPr>
            <a:lstStyle/>
            <a:p>
              <a:pPr defTabSz="762000" eaLnBrk="0" hangingPunct="0"/>
              <a:r>
                <a:rPr lang="en-US" sz="1000" b="1">
                  <a:solidFill>
                    <a:srgbClr val="FFFFFF"/>
                  </a:solidFill>
                  <a:latin typeface="Times New Roman" pitchFamily="18" charset="0"/>
                </a:rPr>
                <a:t>Transport</a:t>
              </a:r>
            </a:p>
          </p:txBody>
        </p:sp>
        <p:sp>
          <p:nvSpPr>
            <p:cNvPr id="7248" name="Rectangle 80"/>
            <p:cNvSpPr>
              <a:spLocks noChangeArrowheads="1"/>
            </p:cNvSpPr>
            <p:nvPr/>
          </p:nvSpPr>
          <p:spPr bwMode="auto">
            <a:xfrm>
              <a:off x="3150" y="2847"/>
              <a:ext cx="443" cy="250"/>
            </a:xfrm>
            <a:prstGeom prst="rect">
              <a:avLst/>
            </a:prstGeom>
            <a:noFill/>
            <a:ln w="9525">
              <a:noFill/>
              <a:miter lim="800000"/>
              <a:headEnd/>
              <a:tailEnd/>
            </a:ln>
            <a:effectLst/>
          </p:spPr>
          <p:txBody>
            <a:bodyPr wrap="none" lIns="92075" tIns="46038" rIns="92075" bIns="46038">
              <a:spAutoFit/>
            </a:bodyPr>
            <a:lstStyle/>
            <a:p>
              <a:pPr defTabSz="762000" eaLnBrk="0" hangingPunct="0"/>
              <a:r>
                <a:rPr lang="en-US" sz="1000" b="1">
                  <a:solidFill>
                    <a:srgbClr val="FFFFFF"/>
                  </a:solidFill>
                  <a:latin typeface="Times New Roman" pitchFamily="18" charset="0"/>
                </a:rPr>
                <a:t>Family &amp;</a:t>
              </a:r>
            </a:p>
            <a:p>
              <a:pPr defTabSz="762000" eaLnBrk="0" hangingPunct="0"/>
              <a:r>
                <a:rPr lang="en-US" sz="1000" b="1">
                  <a:solidFill>
                    <a:srgbClr val="FFFFFF"/>
                  </a:solidFill>
                  <a:latin typeface="Times New Roman" pitchFamily="18" charset="0"/>
                </a:rPr>
                <a:t>Home</a:t>
              </a:r>
            </a:p>
          </p:txBody>
        </p:sp>
        <p:sp>
          <p:nvSpPr>
            <p:cNvPr id="7249" name="Rectangle 81"/>
            <p:cNvSpPr>
              <a:spLocks noChangeArrowheads="1"/>
            </p:cNvSpPr>
            <p:nvPr/>
          </p:nvSpPr>
          <p:spPr bwMode="auto">
            <a:xfrm>
              <a:off x="929" y="3682"/>
              <a:ext cx="628" cy="326"/>
            </a:xfrm>
            <a:prstGeom prst="rect">
              <a:avLst/>
            </a:prstGeom>
            <a:noFill/>
            <a:ln w="9525">
              <a:noFill/>
              <a:miter lim="800000"/>
              <a:headEnd/>
              <a:tailEnd/>
            </a:ln>
            <a:effectLst/>
          </p:spPr>
          <p:txBody>
            <a:bodyPr wrap="none" lIns="92075" tIns="46038" rIns="92075" bIns="46038">
              <a:spAutoFit/>
            </a:bodyPr>
            <a:lstStyle/>
            <a:p>
              <a:pPr defTabSz="762000" eaLnBrk="0" hangingPunct="0"/>
              <a:r>
                <a:rPr lang="en-US" sz="1400" b="1" i="1">
                  <a:solidFill>
                    <a:schemeClr val="tx2"/>
                  </a:solidFill>
                  <a:effectLst>
                    <a:outerShdw blurRad="38100" dist="38100" dir="2700000" algn="tl">
                      <a:srgbClr val="C0C0C0"/>
                    </a:outerShdw>
                  </a:effectLst>
                  <a:latin typeface="Times New Roman" pitchFamily="18" charset="0"/>
                </a:rPr>
                <a:t>National</a:t>
              </a:r>
            </a:p>
            <a:p>
              <a:pPr defTabSz="762000" eaLnBrk="0" hangingPunct="0"/>
              <a:r>
                <a:rPr lang="en-US" sz="1400" b="1" i="1">
                  <a:solidFill>
                    <a:schemeClr val="tx2"/>
                  </a:solidFill>
                  <a:effectLst>
                    <a:outerShdw blurRad="38100" dist="38100" dir="2700000" algn="tl">
                      <a:srgbClr val="C0C0C0"/>
                    </a:outerShdw>
                  </a:effectLst>
                  <a:latin typeface="Times New Roman" pitchFamily="18" charset="0"/>
                </a:rPr>
                <a:t>perspective</a:t>
              </a:r>
            </a:p>
          </p:txBody>
        </p:sp>
        <p:sp>
          <p:nvSpPr>
            <p:cNvPr id="7250" name="Freeform 82"/>
            <p:cNvSpPr>
              <a:spLocks/>
            </p:cNvSpPr>
            <p:nvPr/>
          </p:nvSpPr>
          <p:spPr bwMode="auto">
            <a:xfrm>
              <a:off x="1490" y="2685"/>
              <a:ext cx="592" cy="236"/>
            </a:xfrm>
            <a:custGeom>
              <a:avLst/>
              <a:gdLst/>
              <a:ahLst/>
              <a:cxnLst>
                <a:cxn ang="0">
                  <a:pos x="97" y="0"/>
                </a:cxn>
                <a:cxn ang="0">
                  <a:pos x="0" y="68"/>
                </a:cxn>
                <a:cxn ang="0">
                  <a:pos x="0" y="166"/>
                </a:cxn>
                <a:cxn ang="0">
                  <a:pos x="97" y="235"/>
                </a:cxn>
                <a:cxn ang="0">
                  <a:pos x="494" y="235"/>
                </a:cxn>
                <a:cxn ang="0">
                  <a:pos x="591" y="166"/>
                </a:cxn>
                <a:cxn ang="0">
                  <a:pos x="591" y="68"/>
                </a:cxn>
                <a:cxn ang="0">
                  <a:pos x="494" y="0"/>
                </a:cxn>
                <a:cxn ang="0">
                  <a:pos x="97" y="0"/>
                </a:cxn>
              </a:cxnLst>
              <a:rect l="0" t="0" r="r" b="b"/>
              <a:pathLst>
                <a:path w="592" h="236">
                  <a:moveTo>
                    <a:pt x="97" y="0"/>
                  </a:moveTo>
                  <a:lnTo>
                    <a:pt x="0" y="68"/>
                  </a:lnTo>
                  <a:lnTo>
                    <a:pt x="0" y="166"/>
                  </a:lnTo>
                  <a:lnTo>
                    <a:pt x="97" y="235"/>
                  </a:lnTo>
                  <a:lnTo>
                    <a:pt x="494" y="235"/>
                  </a:lnTo>
                  <a:lnTo>
                    <a:pt x="591" y="166"/>
                  </a:lnTo>
                  <a:lnTo>
                    <a:pt x="591" y="68"/>
                  </a:lnTo>
                  <a:lnTo>
                    <a:pt x="494" y="0"/>
                  </a:lnTo>
                  <a:lnTo>
                    <a:pt x="97" y="0"/>
                  </a:lnTo>
                </a:path>
              </a:pathLst>
            </a:custGeom>
            <a:solidFill>
              <a:srgbClr val="9900CC"/>
            </a:solidFill>
            <a:ln w="12700" cap="rnd" cmpd="sng">
              <a:solidFill>
                <a:srgbClr val="000000"/>
              </a:solidFill>
              <a:prstDash val="solid"/>
              <a:round/>
              <a:headEnd type="none" w="sm" len="sm"/>
              <a:tailEnd type="none" w="sm" len="sm"/>
            </a:ln>
            <a:effectLst/>
          </p:spPr>
          <p:txBody>
            <a:bodyPr/>
            <a:lstStyle/>
            <a:p>
              <a:endParaRPr lang="id-ID"/>
            </a:p>
          </p:txBody>
        </p:sp>
        <p:sp>
          <p:nvSpPr>
            <p:cNvPr id="7251" name="Rectangle 83"/>
            <p:cNvSpPr>
              <a:spLocks noChangeArrowheads="1"/>
            </p:cNvSpPr>
            <p:nvPr/>
          </p:nvSpPr>
          <p:spPr bwMode="auto">
            <a:xfrm>
              <a:off x="1635" y="2717"/>
              <a:ext cx="305" cy="192"/>
            </a:xfrm>
            <a:prstGeom prst="rect">
              <a:avLst/>
            </a:prstGeom>
            <a:noFill/>
            <a:ln w="9525">
              <a:noFill/>
              <a:miter lim="800000"/>
              <a:headEnd/>
              <a:tailEnd/>
            </a:ln>
            <a:effectLst/>
          </p:spPr>
          <p:txBody>
            <a:bodyPr wrap="none" lIns="0" tIns="0" rIns="0" bIns="0">
              <a:spAutoFit/>
            </a:bodyPr>
            <a:lstStyle/>
            <a:p>
              <a:pPr defTabSz="762000" eaLnBrk="0" hangingPunct="0"/>
              <a:r>
                <a:rPr lang="en-US" sz="1000" b="1">
                  <a:solidFill>
                    <a:srgbClr val="FFFFFF"/>
                  </a:solidFill>
                  <a:latin typeface="Times New Roman" pitchFamily="18" charset="0"/>
                </a:rPr>
                <a:t>Media &amp;</a:t>
              </a:r>
            </a:p>
            <a:p>
              <a:pPr defTabSz="762000" eaLnBrk="0" hangingPunct="0"/>
              <a:r>
                <a:rPr lang="en-US" sz="1000" b="1">
                  <a:solidFill>
                    <a:srgbClr val="FFFFFF"/>
                  </a:solidFill>
                  <a:latin typeface="Times New Roman" pitchFamily="18" charset="0"/>
                </a:rPr>
                <a:t>Culture</a:t>
              </a:r>
            </a:p>
          </p:txBody>
        </p:sp>
        <p:sp>
          <p:nvSpPr>
            <p:cNvPr id="7252" name="Rectangle 84"/>
            <p:cNvSpPr>
              <a:spLocks noChangeArrowheads="1"/>
            </p:cNvSpPr>
            <p:nvPr/>
          </p:nvSpPr>
          <p:spPr bwMode="auto">
            <a:xfrm>
              <a:off x="3985" y="2540"/>
              <a:ext cx="376" cy="460"/>
            </a:xfrm>
            <a:prstGeom prst="rect">
              <a:avLst/>
            </a:prstGeom>
            <a:noFill/>
            <a:ln w="9525">
              <a:noFill/>
              <a:miter lim="800000"/>
              <a:headEnd/>
              <a:tailEnd/>
            </a:ln>
            <a:effectLst/>
          </p:spPr>
          <p:txBody>
            <a:bodyPr wrap="none" lIns="0" tIns="0" rIns="0" bIns="0">
              <a:spAutoFit/>
            </a:bodyPr>
            <a:lstStyle/>
            <a:p>
              <a:pPr algn="ctr" defTabSz="762000" eaLnBrk="0" hangingPunct="0"/>
              <a:r>
                <a:rPr lang="en-US" sz="1200" b="1">
                  <a:solidFill>
                    <a:srgbClr val="FFFFFF"/>
                  </a:solidFill>
                  <a:latin typeface="Times New Roman" pitchFamily="18" charset="0"/>
                </a:rPr>
                <a:t>Food </a:t>
              </a:r>
            </a:p>
            <a:p>
              <a:pPr algn="ctr" defTabSz="762000" eaLnBrk="0" hangingPunct="0"/>
              <a:r>
                <a:rPr lang="en-US" sz="1200" b="1">
                  <a:solidFill>
                    <a:srgbClr val="FFFFFF"/>
                  </a:solidFill>
                  <a:latin typeface="Times New Roman" pitchFamily="18" charset="0"/>
                </a:rPr>
                <a:t>intake :</a:t>
              </a:r>
            </a:p>
            <a:p>
              <a:pPr algn="ctr" defTabSz="762000" eaLnBrk="0" hangingPunct="0"/>
              <a:r>
                <a:rPr lang="en-US" sz="1200" b="1">
                  <a:solidFill>
                    <a:srgbClr val="FFFFFF"/>
                  </a:solidFill>
                  <a:latin typeface="Times New Roman" pitchFamily="18" charset="0"/>
                </a:rPr>
                <a:t>Nutrient </a:t>
              </a:r>
            </a:p>
            <a:p>
              <a:pPr algn="ctr" defTabSz="762000" eaLnBrk="0" hangingPunct="0"/>
              <a:r>
                <a:rPr lang="en-US" sz="1200" b="1">
                  <a:solidFill>
                    <a:srgbClr val="FFFFFF"/>
                  </a:solidFill>
                  <a:latin typeface="Times New Roman" pitchFamily="18" charset="0"/>
                </a:rPr>
                <a:t>density</a:t>
              </a:r>
            </a:p>
          </p:txBody>
        </p:sp>
        <p:sp>
          <p:nvSpPr>
            <p:cNvPr id="7253" name="Freeform 85"/>
            <p:cNvSpPr>
              <a:spLocks/>
            </p:cNvSpPr>
            <p:nvPr/>
          </p:nvSpPr>
          <p:spPr bwMode="auto">
            <a:xfrm>
              <a:off x="588" y="2753"/>
              <a:ext cx="557" cy="365"/>
            </a:xfrm>
            <a:custGeom>
              <a:avLst/>
              <a:gdLst/>
              <a:ahLst/>
              <a:cxnLst>
                <a:cxn ang="0">
                  <a:pos x="109" y="0"/>
                </a:cxn>
                <a:cxn ang="0">
                  <a:pos x="0" y="107"/>
                </a:cxn>
                <a:cxn ang="0">
                  <a:pos x="0" y="257"/>
                </a:cxn>
                <a:cxn ang="0">
                  <a:pos x="109" y="364"/>
                </a:cxn>
                <a:cxn ang="0">
                  <a:pos x="448" y="364"/>
                </a:cxn>
                <a:cxn ang="0">
                  <a:pos x="556" y="257"/>
                </a:cxn>
                <a:cxn ang="0">
                  <a:pos x="556" y="107"/>
                </a:cxn>
                <a:cxn ang="0">
                  <a:pos x="448" y="0"/>
                </a:cxn>
                <a:cxn ang="0">
                  <a:pos x="109" y="0"/>
                </a:cxn>
              </a:cxnLst>
              <a:rect l="0" t="0" r="r" b="b"/>
              <a:pathLst>
                <a:path w="557" h="365">
                  <a:moveTo>
                    <a:pt x="109" y="0"/>
                  </a:moveTo>
                  <a:lnTo>
                    <a:pt x="0" y="107"/>
                  </a:lnTo>
                  <a:lnTo>
                    <a:pt x="0" y="257"/>
                  </a:lnTo>
                  <a:lnTo>
                    <a:pt x="109" y="364"/>
                  </a:lnTo>
                  <a:lnTo>
                    <a:pt x="448" y="364"/>
                  </a:lnTo>
                  <a:lnTo>
                    <a:pt x="556" y="257"/>
                  </a:lnTo>
                  <a:lnTo>
                    <a:pt x="556" y="107"/>
                  </a:lnTo>
                  <a:lnTo>
                    <a:pt x="448" y="0"/>
                  </a:lnTo>
                  <a:lnTo>
                    <a:pt x="109" y="0"/>
                  </a:lnTo>
                </a:path>
              </a:pathLst>
            </a:custGeom>
            <a:solidFill>
              <a:srgbClr val="0066CC"/>
            </a:solidFill>
            <a:ln w="12700" cap="rnd" cmpd="sng">
              <a:solidFill>
                <a:srgbClr val="0066CC"/>
              </a:solidFill>
              <a:prstDash val="solid"/>
              <a:round/>
              <a:headEnd type="none" w="sm" len="sm"/>
              <a:tailEnd type="none" w="sm" len="sm"/>
            </a:ln>
            <a:effectLst/>
          </p:spPr>
          <p:txBody>
            <a:bodyPr/>
            <a:lstStyle/>
            <a:p>
              <a:endParaRPr lang="id-ID"/>
            </a:p>
          </p:txBody>
        </p:sp>
        <p:sp>
          <p:nvSpPr>
            <p:cNvPr id="7254" name="Rectangle 86"/>
            <p:cNvSpPr>
              <a:spLocks noChangeArrowheads="1"/>
            </p:cNvSpPr>
            <p:nvPr/>
          </p:nvSpPr>
          <p:spPr bwMode="auto">
            <a:xfrm>
              <a:off x="619" y="2804"/>
              <a:ext cx="469" cy="288"/>
            </a:xfrm>
            <a:prstGeom prst="rect">
              <a:avLst/>
            </a:prstGeom>
            <a:noFill/>
            <a:ln w="9525">
              <a:noFill/>
              <a:miter lim="800000"/>
              <a:headEnd/>
              <a:tailEnd/>
            </a:ln>
            <a:effectLst/>
          </p:spPr>
          <p:txBody>
            <a:bodyPr wrap="none" lIns="0" tIns="0" rIns="0" bIns="0">
              <a:spAutoFit/>
            </a:bodyPr>
            <a:lstStyle/>
            <a:p>
              <a:pPr algn="ctr" defTabSz="762000" eaLnBrk="0" hangingPunct="0"/>
              <a:r>
                <a:rPr lang="en-US" sz="1000" b="1">
                  <a:solidFill>
                    <a:srgbClr val="FFFFFF"/>
                  </a:solidFill>
                  <a:latin typeface="Times New Roman" pitchFamily="18" charset="0"/>
                </a:rPr>
                <a:t>Media </a:t>
              </a:r>
            </a:p>
            <a:p>
              <a:pPr algn="ctr" defTabSz="762000" eaLnBrk="0" hangingPunct="0"/>
              <a:r>
                <a:rPr lang="en-US" sz="1000" b="1">
                  <a:solidFill>
                    <a:srgbClr val="FFFFFF"/>
                  </a:solidFill>
                  <a:latin typeface="Times New Roman" pitchFamily="18" charset="0"/>
                </a:rPr>
                <a:t>programs</a:t>
              </a:r>
            </a:p>
            <a:p>
              <a:pPr algn="ctr" defTabSz="762000" eaLnBrk="0" hangingPunct="0"/>
              <a:r>
                <a:rPr lang="en-US" sz="1000" b="1">
                  <a:solidFill>
                    <a:srgbClr val="FFFFFF"/>
                  </a:solidFill>
                  <a:latin typeface="Times New Roman" pitchFamily="18" charset="0"/>
                </a:rPr>
                <a:t>&amp; advertising</a:t>
              </a:r>
            </a:p>
          </p:txBody>
        </p:sp>
        <p:sp>
          <p:nvSpPr>
            <p:cNvPr id="7255" name="Line 87"/>
            <p:cNvSpPr>
              <a:spLocks noChangeShapeType="1"/>
            </p:cNvSpPr>
            <p:nvPr/>
          </p:nvSpPr>
          <p:spPr bwMode="auto">
            <a:xfrm flipH="1">
              <a:off x="475" y="2311"/>
              <a:ext cx="123" cy="0"/>
            </a:xfrm>
            <a:prstGeom prst="line">
              <a:avLst/>
            </a:prstGeom>
            <a:noFill/>
            <a:ln w="12700">
              <a:solidFill>
                <a:srgbClr val="3333CC"/>
              </a:solidFill>
              <a:round/>
              <a:headEnd type="none" w="sm" len="sm"/>
              <a:tailEnd type="none" w="sm" len="sm"/>
            </a:ln>
            <a:effectLst/>
          </p:spPr>
          <p:txBody>
            <a:bodyPr wrap="none" anchor="ctr"/>
            <a:lstStyle/>
            <a:p>
              <a:endParaRPr lang="id-ID"/>
            </a:p>
          </p:txBody>
        </p:sp>
        <p:sp>
          <p:nvSpPr>
            <p:cNvPr id="7256" name="Line 88"/>
            <p:cNvSpPr>
              <a:spLocks noChangeShapeType="1"/>
            </p:cNvSpPr>
            <p:nvPr/>
          </p:nvSpPr>
          <p:spPr bwMode="auto">
            <a:xfrm flipV="1">
              <a:off x="474" y="1066"/>
              <a:ext cx="0" cy="1245"/>
            </a:xfrm>
            <a:prstGeom prst="line">
              <a:avLst/>
            </a:prstGeom>
            <a:noFill/>
            <a:ln w="12700">
              <a:solidFill>
                <a:srgbClr val="3333CC"/>
              </a:solidFill>
              <a:round/>
              <a:headEnd type="none" w="sm" len="sm"/>
              <a:tailEnd type="none" w="sm" len="sm"/>
            </a:ln>
            <a:effectLst/>
          </p:spPr>
          <p:txBody>
            <a:bodyPr wrap="none" anchor="ctr"/>
            <a:lstStyle/>
            <a:p>
              <a:endParaRPr lang="id-ID"/>
            </a:p>
          </p:txBody>
        </p:sp>
        <p:sp>
          <p:nvSpPr>
            <p:cNvPr id="7257" name="Line 89"/>
            <p:cNvSpPr>
              <a:spLocks noChangeShapeType="1"/>
            </p:cNvSpPr>
            <p:nvPr/>
          </p:nvSpPr>
          <p:spPr bwMode="auto">
            <a:xfrm>
              <a:off x="475" y="1065"/>
              <a:ext cx="3015" cy="0"/>
            </a:xfrm>
            <a:prstGeom prst="line">
              <a:avLst/>
            </a:prstGeom>
            <a:noFill/>
            <a:ln w="12700">
              <a:solidFill>
                <a:srgbClr val="3333CC"/>
              </a:solidFill>
              <a:round/>
              <a:headEnd type="none" w="sm" len="sm"/>
              <a:tailEnd type="none" w="sm" len="sm"/>
            </a:ln>
            <a:effectLst/>
          </p:spPr>
          <p:txBody>
            <a:bodyPr wrap="none" anchor="ctr"/>
            <a:lstStyle/>
            <a:p>
              <a:endParaRPr lang="id-ID"/>
            </a:p>
          </p:txBody>
        </p:sp>
        <p:sp>
          <p:nvSpPr>
            <p:cNvPr id="7258" name="Line 90"/>
            <p:cNvSpPr>
              <a:spLocks noChangeShapeType="1"/>
            </p:cNvSpPr>
            <p:nvPr/>
          </p:nvSpPr>
          <p:spPr bwMode="auto">
            <a:xfrm>
              <a:off x="3490" y="1066"/>
              <a:ext cx="0" cy="82"/>
            </a:xfrm>
            <a:prstGeom prst="line">
              <a:avLst/>
            </a:prstGeom>
            <a:noFill/>
            <a:ln w="12700">
              <a:solidFill>
                <a:srgbClr val="3333CC"/>
              </a:solidFill>
              <a:round/>
              <a:headEnd type="none" w="sm" len="sm"/>
              <a:tailEnd type="stealth" w="med" len="med"/>
            </a:ln>
            <a:effectLst/>
          </p:spPr>
          <p:txBody>
            <a:bodyPr wrap="none" anchor="ctr"/>
            <a:lstStyle/>
            <a:p>
              <a:endParaRPr lang="id-ID"/>
            </a:p>
          </p:txBody>
        </p:sp>
        <p:sp>
          <p:nvSpPr>
            <p:cNvPr id="7259" name="Line 91"/>
            <p:cNvSpPr>
              <a:spLocks noChangeShapeType="1"/>
            </p:cNvSpPr>
            <p:nvPr/>
          </p:nvSpPr>
          <p:spPr bwMode="auto">
            <a:xfrm>
              <a:off x="3614" y="1274"/>
              <a:ext cx="371" cy="165"/>
            </a:xfrm>
            <a:prstGeom prst="line">
              <a:avLst/>
            </a:prstGeom>
            <a:noFill/>
            <a:ln w="12700">
              <a:solidFill>
                <a:srgbClr val="FF0033"/>
              </a:solidFill>
              <a:round/>
              <a:headEnd type="none" w="sm" len="sm"/>
              <a:tailEnd type="stealth" w="med" len="med"/>
            </a:ln>
            <a:effectLst/>
          </p:spPr>
          <p:txBody>
            <a:bodyPr wrap="none" anchor="ctr"/>
            <a:lstStyle/>
            <a:p>
              <a:endParaRPr lang="id-ID"/>
            </a:p>
          </p:txBody>
        </p:sp>
        <p:sp>
          <p:nvSpPr>
            <p:cNvPr id="7260" name="Line 92"/>
            <p:cNvSpPr>
              <a:spLocks noChangeShapeType="1"/>
            </p:cNvSpPr>
            <p:nvPr/>
          </p:nvSpPr>
          <p:spPr bwMode="auto">
            <a:xfrm>
              <a:off x="3614" y="1771"/>
              <a:ext cx="206" cy="0"/>
            </a:xfrm>
            <a:prstGeom prst="line">
              <a:avLst/>
            </a:prstGeom>
            <a:noFill/>
            <a:ln w="12700">
              <a:solidFill>
                <a:srgbClr val="FF0033"/>
              </a:solidFill>
              <a:round/>
              <a:headEnd type="none" w="sm" len="sm"/>
              <a:tailEnd type="stealth" w="med" len="med"/>
            </a:ln>
            <a:effectLst/>
          </p:spPr>
          <p:txBody>
            <a:bodyPr wrap="none" anchor="ctr"/>
            <a:lstStyle/>
            <a:p>
              <a:endParaRPr lang="id-ID"/>
            </a:p>
          </p:txBody>
        </p:sp>
        <p:sp>
          <p:nvSpPr>
            <p:cNvPr id="7261" name="Line 93"/>
            <p:cNvSpPr>
              <a:spLocks noChangeShapeType="1"/>
            </p:cNvSpPr>
            <p:nvPr/>
          </p:nvSpPr>
          <p:spPr bwMode="auto">
            <a:xfrm flipV="1">
              <a:off x="3614" y="1897"/>
              <a:ext cx="247" cy="165"/>
            </a:xfrm>
            <a:prstGeom prst="line">
              <a:avLst/>
            </a:prstGeom>
            <a:noFill/>
            <a:ln w="12700">
              <a:solidFill>
                <a:srgbClr val="FF0033"/>
              </a:solidFill>
              <a:round/>
              <a:headEnd type="none" w="sm" len="sm"/>
              <a:tailEnd type="stealth" w="med" len="med"/>
            </a:ln>
            <a:effectLst/>
          </p:spPr>
          <p:txBody>
            <a:bodyPr wrap="none" anchor="ctr"/>
            <a:lstStyle/>
            <a:p>
              <a:endParaRPr lang="id-ID"/>
            </a:p>
          </p:txBody>
        </p:sp>
        <p:sp>
          <p:nvSpPr>
            <p:cNvPr id="7262" name="Line 94"/>
            <p:cNvSpPr>
              <a:spLocks noChangeShapeType="1"/>
            </p:cNvSpPr>
            <p:nvPr/>
          </p:nvSpPr>
          <p:spPr bwMode="auto">
            <a:xfrm flipV="1">
              <a:off x="3614" y="1938"/>
              <a:ext cx="289" cy="539"/>
            </a:xfrm>
            <a:prstGeom prst="line">
              <a:avLst/>
            </a:prstGeom>
            <a:noFill/>
            <a:ln w="12700">
              <a:solidFill>
                <a:srgbClr val="FF0033"/>
              </a:solidFill>
              <a:round/>
              <a:headEnd type="none" w="sm" len="sm"/>
              <a:tailEnd type="stealth" w="med" len="med"/>
            </a:ln>
            <a:effectLst/>
          </p:spPr>
          <p:txBody>
            <a:bodyPr wrap="none" anchor="ctr"/>
            <a:lstStyle/>
            <a:p>
              <a:endParaRPr lang="id-ID"/>
            </a:p>
          </p:txBody>
        </p:sp>
        <p:sp>
          <p:nvSpPr>
            <p:cNvPr id="7263" name="Line 95"/>
            <p:cNvSpPr>
              <a:spLocks noChangeShapeType="1"/>
            </p:cNvSpPr>
            <p:nvPr/>
          </p:nvSpPr>
          <p:spPr bwMode="auto">
            <a:xfrm flipV="1">
              <a:off x="3613" y="1980"/>
              <a:ext cx="330" cy="871"/>
            </a:xfrm>
            <a:prstGeom prst="line">
              <a:avLst/>
            </a:prstGeom>
            <a:noFill/>
            <a:ln w="12700">
              <a:solidFill>
                <a:srgbClr val="FF0033"/>
              </a:solidFill>
              <a:round/>
              <a:headEnd type="none" w="sm" len="sm"/>
              <a:tailEnd type="stealth" w="med" len="med"/>
            </a:ln>
            <a:effectLst/>
          </p:spPr>
          <p:txBody>
            <a:bodyPr wrap="none" anchor="ctr"/>
            <a:lstStyle/>
            <a:p>
              <a:endParaRPr lang="id-ID"/>
            </a:p>
          </p:txBody>
        </p:sp>
        <p:sp>
          <p:nvSpPr>
            <p:cNvPr id="7264" name="Line 96"/>
            <p:cNvSpPr>
              <a:spLocks noChangeShapeType="1"/>
            </p:cNvSpPr>
            <p:nvPr/>
          </p:nvSpPr>
          <p:spPr bwMode="auto">
            <a:xfrm flipV="1">
              <a:off x="3614" y="2063"/>
              <a:ext cx="371" cy="1287"/>
            </a:xfrm>
            <a:prstGeom prst="line">
              <a:avLst/>
            </a:prstGeom>
            <a:noFill/>
            <a:ln w="12700">
              <a:solidFill>
                <a:srgbClr val="FF0033"/>
              </a:solidFill>
              <a:round/>
              <a:headEnd type="none" w="sm" len="sm"/>
              <a:tailEnd type="stealth" w="med" len="med"/>
            </a:ln>
            <a:effectLst/>
          </p:spPr>
          <p:txBody>
            <a:bodyPr wrap="none" anchor="ctr"/>
            <a:lstStyle/>
            <a:p>
              <a:endParaRPr lang="id-ID"/>
            </a:p>
          </p:txBody>
        </p:sp>
        <p:sp>
          <p:nvSpPr>
            <p:cNvPr id="7265" name="Line 97"/>
            <p:cNvSpPr>
              <a:spLocks noChangeShapeType="1"/>
            </p:cNvSpPr>
            <p:nvPr/>
          </p:nvSpPr>
          <p:spPr bwMode="auto">
            <a:xfrm>
              <a:off x="3614" y="2063"/>
              <a:ext cx="371" cy="331"/>
            </a:xfrm>
            <a:prstGeom prst="line">
              <a:avLst/>
            </a:prstGeom>
            <a:noFill/>
            <a:ln w="12700">
              <a:solidFill>
                <a:srgbClr val="FF0033"/>
              </a:solidFill>
              <a:round/>
              <a:headEnd type="none" w="sm" len="sm"/>
              <a:tailEnd type="stealth" w="med" len="med"/>
            </a:ln>
            <a:effectLst/>
          </p:spPr>
          <p:txBody>
            <a:bodyPr wrap="none" anchor="ctr"/>
            <a:lstStyle/>
            <a:p>
              <a:endParaRPr lang="id-ID"/>
            </a:p>
          </p:txBody>
        </p:sp>
        <p:sp>
          <p:nvSpPr>
            <p:cNvPr id="7266" name="Line 98"/>
            <p:cNvSpPr>
              <a:spLocks noChangeShapeType="1"/>
            </p:cNvSpPr>
            <p:nvPr/>
          </p:nvSpPr>
          <p:spPr bwMode="auto">
            <a:xfrm>
              <a:off x="3614" y="2893"/>
              <a:ext cx="247" cy="0"/>
            </a:xfrm>
            <a:prstGeom prst="line">
              <a:avLst/>
            </a:prstGeom>
            <a:noFill/>
            <a:ln w="12700">
              <a:solidFill>
                <a:srgbClr val="FF0033"/>
              </a:solidFill>
              <a:round/>
              <a:headEnd type="none" w="sm" len="sm"/>
              <a:tailEnd type="stealth" w="med" len="med"/>
            </a:ln>
            <a:effectLst/>
          </p:spPr>
          <p:txBody>
            <a:bodyPr wrap="none" anchor="ctr"/>
            <a:lstStyle/>
            <a:p>
              <a:endParaRPr lang="id-ID"/>
            </a:p>
          </p:txBody>
        </p:sp>
        <p:sp>
          <p:nvSpPr>
            <p:cNvPr id="7267" name="Line 99"/>
            <p:cNvSpPr>
              <a:spLocks noChangeShapeType="1"/>
            </p:cNvSpPr>
            <p:nvPr/>
          </p:nvSpPr>
          <p:spPr bwMode="auto">
            <a:xfrm flipV="1">
              <a:off x="3613" y="3018"/>
              <a:ext cx="330" cy="539"/>
            </a:xfrm>
            <a:prstGeom prst="line">
              <a:avLst/>
            </a:prstGeom>
            <a:noFill/>
            <a:ln w="12700">
              <a:solidFill>
                <a:srgbClr val="FF0033"/>
              </a:solidFill>
              <a:round/>
              <a:headEnd type="none" w="sm" len="sm"/>
              <a:tailEnd type="stealth" w="med" len="med"/>
            </a:ln>
            <a:effectLst/>
          </p:spPr>
          <p:txBody>
            <a:bodyPr wrap="none" anchor="ctr"/>
            <a:lstStyle/>
            <a:p>
              <a:endParaRPr lang="id-ID"/>
            </a:p>
          </p:txBody>
        </p:sp>
        <p:sp>
          <p:nvSpPr>
            <p:cNvPr id="7268" name="Line 100"/>
            <p:cNvSpPr>
              <a:spLocks noChangeShapeType="1"/>
            </p:cNvSpPr>
            <p:nvPr/>
          </p:nvSpPr>
          <p:spPr bwMode="auto">
            <a:xfrm>
              <a:off x="3614" y="2478"/>
              <a:ext cx="247" cy="207"/>
            </a:xfrm>
            <a:prstGeom prst="line">
              <a:avLst/>
            </a:prstGeom>
            <a:noFill/>
            <a:ln w="12700">
              <a:solidFill>
                <a:srgbClr val="FF0033"/>
              </a:solidFill>
              <a:round/>
              <a:headEnd type="none" w="sm" len="sm"/>
              <a:tailEnd type="stealth" w="med" len="med"/>
            </a:ln>
            <a:effectLst/>
          </p:spPr>
          <p:txBody>
            <a:bodyPr wrap="none" anchor="ctr"/>
            <a:lstStyle/>
            <a:p>
              <a:endParaRPr lang="id-ID"/>
            </a:p>
          </p:txBody>
        </p:sp>
        <p:sp>
          <p:nvSpPr>
            <p:cNvPr id="7269" name="Line 101"/>
            <p:cNvSpPr>
              <a:spLocks noChangeShapeType="1"/>
            </p:cNvSpPr>
            <p:nvPr/>
          </p:nvSpPr>
          <p:spPr bwMode="auto">
            <a:xfrm>
              <a:off x="4151" y="2063"/>
              <a:ext cx="82" cy="124"/>
            </a:xfrm>
            <a:prstGeom prst="line">
              <a:avLst/>
            </a:prstGeom>
            <a:noFill/>
            <a:ln w="12700">
              <a:solidFill>
                <a:srgbClr val="008080"/>
              </a:solidFill>
              <a:round/>
              <a:headEnd type="none" w="sm" len="sm"/>
              <a:tailEnd type="none" w="sm" len="sm"/>
            </a:ln>
            <a:effectLst/>
          </p:spPr>
          <p:txBody>
            <a:bodyPr wrap="none" anchor="ctr"/>
            <a:lstStyle/>
            <a:p>
              <a:endParaRPr lang="id-ID"/>
            </a:p>
          </p:txBody>
        </p:sp>
        <p:sp>
          <p:nvSpPr>
            <p:cNvPr id="7270" name="Line 102"/>
            <p:cNvSpPr>
              <a:spLocks noChangeShapeType="1"/>
            </p:cNvSpPr>
            <p:nvPr/>
          </p:nvSpPr>
          <p:spPr bwMode="auto">
            <a:xfrm flipH="1">
              <a:off x="4151" y="2229"/>
              <a:ext cx="82" cy="165"/>
            </a:xfrm>
            <a:prstGeom prst="line">
              <a:avLst/>
            </a:prstGeom>
            <a:noFill/>
            <a:ln w="12700">
              <a:solidFill>
                <a:srgbClr val="008080"/>
              </a:solidFill>
              <a:round/>
              <a:headEnd type="none" w="sm" len="sm"/>
              <a:tailEnd type="none" w="sm" len="sm"/>
            </a:ln>
            <a:effectLst/>
          </p:spPr>
          <p:txBody>
            <a:bodyPr wrap="none" anchor="ctr"/>
            <a:lstStyle/>
            <a:p>
              <a:endParaRPr lang="id-ID"/>
            </a:p>
          </p:txBody>
        </p:sp>
        <p:sp>
          <p:nvSpPr>
            <p:cNvPr id="7271" name="Line 103"/>
            <p:cNvSpPr>
              <a:spLocks noChangeShapeType="1"/>
            </p:cNvSpPr>
            <p:nvPr/>
          </p:nvSpPr>
          <p:spPr bwMode="auto">
            <a:xfrm>
              <a:off x="4275" y="2228"/>
              <a:ext cx="330" cy="0"/>
            </a:xfrm>
            <a:prstGeom prst="line">
              <a:avLst/>
            </a:prstGeom>
            <a:noFill/>
            <a:ln w="12700">
              <a:solidFill>
                <a:srgbClr val="008080"/>
              </a:solidFill>
              <a:round/>
              <a:headEnd type="none" w="sm" len="sm"/>
              <a:tailEnd type="stealth" w="med" len="lg"/>
            </a:ln>
            <a:effectLst/>
          </p:spPr>
          <p:txBody>
            <a:bodyPr wrap="none" anchor="ctr"/>
            <a:lstStyle/>
            <a:p>
              <a:endParaRPr lang="id-ID"/>
            </a:p>
          </p:txBody>
        </p:sp>
        <p:sp>
          <p:nvSpPr>
            <p:cNvPr id="7272" name="Line 104"/>
            <p:cNvSpPr>
              <a:spLocks noChangeShapeType="1"/>
            </p:cNvSpPr>
            <p:nvPr/>
          </p:nvSpPr>
          <p:spPr bwMode="auto">
            <a:xfrm>
              <a:off x="4441" y="1814"/>
              <a:ext cx="205" cy="123"/>
            </a:xfrm>
            <a:prstGeom prst="line">
              <a:avLst/>
            </a:prstGeom>
            <a:noFill/>
            <a:ln w="12700">
              <a:solidFill>
                <a:srgbClr val="008080"/>
              </a:solidFill>
              <a:round/>
              <a:headEnd type="none" w="sm" len="sm"/>
              <a:tailEnd type="stealth" w="med" len="lg"/>
            </a:ln>
            <a:effectLst/>
          </p:spPr>
          <p:txBody>
            <a:bodyPr wrap="none" anchor="ctr"/>
            <a:lstStyle/>
            <a:p>
              <a:endParaRPr lang="id-ID"/>
            </a:p>
          </p:txBody>
        </p:sp>
        <p:sp>
          <p:nvSpPr>
            <p:cNvPr id="7273" name="Line 105"/>
            <p:cNvSpPr>
              <a:spLocks noChangeShapeType="1"/>
            </p:cNvSpPr>
            <p:nvPr/>
          </p:nvSpPr>
          <p:spPr bwMode="auto">
            <a:xfrm flipV="1">
              <a:off x="4440" y="2645"/>
              <a:ext cx="164" cy="123"/>
            </a:xfrm>
            <a:prstGeom prst="line">
              <a:avLst/>
            </a:prstGeom>
            <a:noFill/>
            <a:ln w="12700">
              <a:solidFill>
                <a:srgbClr val="008080"/>
              </a:solidFill>
              <a:round/>
              <a:headEnd type="none" w="sm" len="sm"/>
              <a:tailEnd type="stealth" w="med" len="lg"/>
            </a:ln>
            <a:effectLst/>
          </p:spPr>
          <p:txBody>
            <a:bodyPr wrap="none" anchor="ctr"/>
            <a:lstStyle/>
            <a:p>
              <a:endParaRPr lang="id-ID"/>
            </a:p>
          </p:txBody>
        </p:sp>
        <p:sp>
          <p:nvSpPr>
            <p:cNvPr id="7274" name="Line 106"/>
            <p:cNvSpPr>
              <a:spLocks noChangeShapeType="1"/>
            </p:cNvSpPr>
            <p:nvPr/>
          </p:nvSpPr>
          <p:spPr bwMode="auto">
            <a:xfrm>
              <a:off x="2747" y="1315"/>
              <a:ext cx="123" cy="0"/>
            </a:xfrm>
            <a:prstGeom prst="line">
              <a:avLst/>
            </a:prstGeom>
            <a:noFill/>
            <a:ln w="12700">
              <a:solidFill>
                <a:srgbClr val="FF9900"/>
              </a:solidFill>
              <a:round/>
              <a:headEnd type="none" w="sm" len="sm"/>
              <a:tailEnd type="none" w="sm" len="sm"/>
            </a:ln>
            <a:effectLst/>
          </p:spPr>
          <p:txBody>
            <a:bodyPr wrap="none" anchor="ctr"/>
            <a:lstStyle/>
            <a:p>
              <a:endParaRPr lang="id-ID"/>
            </a:p>
          </p:txBody>
        </p:sp>
        <p:sp>
          <p:nvSpPr>
            <p:cNvPr id="7275" name="Line 107"/>
            <p:cNvSpPr>
              <a:spLocks noChangeShapeType="1"/>
            </p:cNvSpPr>
            <p:nvPr/>
          </p:nvSpPr>
          <p:spPr bwMode="auto">
            <a:xfrm>
              <a:off x="2870" y="1316"/>
              <a:ext cx="0" cy="248"/>
            </a:xfrm>
            <a:prstGeom prst="line">
              <a:avLst/>
            </a:prstGeom>
            <a:noFill/>
            <a:ln w="12700">
              <a:solidFill>
                <a:srgbClr val="FF9900"/>
              </a:solidFill>
              <a:round/>
              <a:headEnd type="none" w="sm" len="sm"/>
              <a:tailEnd type="none" w="sm" len="sm"/>
            </a:ln>
            <a:effectLst/>
          </p:spPr>
          <p:txBody>
            <a:bodyPr wrap="none" anchor="ctr"/>
            <a:lstStyle/>
            <a:p>
              <a:endParaRPr lang="id-ID"/>
            </a:p>
          </p:txBody>
        </p:sp>
        <p:sp>
          <p:nvSpPr>
            <p:cNvPr id="7276" name="Line 108"/>
            <p:cNvSpPr>
              <a:spLocks noChangeShapeType="1"/>
            </p:cNvSpPr>
            <p:nvPr/>
          </p:nvSpPr>
          <p:spPr bwMode="auto">
            <a:xfrm>
              <a:off x="2871" y="1564"/>
              <a:ext cx="990" cy="0"/>
            </a:xfrm>
            <a:prstGeom prst="line">
              <a:avLst/>
            </a:prstGeom>
            <a:noFill/>
            <a:ln w="12700">
              <a:solidFill>
                <a:srgbClr val="FF9900"/>
              </a:solidFill>
              <a:round/>
              <a:headEnd type="none" w="sm" len="sm"/>
              <a:tailEnd type="stealth" w="med" len="med"/>
            </a:ln>
            <a:effectLst/>
          </p:spPr>
          <p:txBody>
            <a:bodyPr wrap="none" anchor="ctr"/>
            <a:lstStyle/>
            <a:p>
              <a:endParaRPr lang="id-ID"/>
            </a:p>
          </p:txBody>
        </p:sp>
        <p:sp>
          <p:nvSpPr>
            <p:cNvPr id="7277" name="Line 109"/>
            <p:cNvSpPr>
              <a:spLocks noChangeShapeType="1"/>
            </p:cNvSpPr>
            <p:nvPr/>
          </p:nvSpPr>
          <p:spPr bwMode="auto">
            <a:xfrm>
              <a:off x="2747" y="1688"/>
              <a:ext cx="1114" cy="0"/>
            </a:xfrm>
            <a:prstGeom prst="line">
              <a:avLst/>
            </a:prstGeom>
            <a:noFill/>
            <a:ln w="12700">
              <a:solidFill>
                <a:srgbClr val="FF9900"/>
              </a:solidFill>
              <a:round/>
              <a:headEnd type="none" w="sm" len="sm"/>
              <a:tailEnd type="stealth" w="med" len="med"/>
            </a:ln>
            <a:effectLst/>
          </p:spPr>
          <p:txBody>
            <a:bodyPr wrap="none" anchor="ctr"/>
            <a:lstStyle/>
            <a:p>
              <a:endParaRPr lang="id-ID"/>
            </a:p>
          </p:txBody>
        </p:sp>
        <p:sp>
          <p:nvSpPr>
            <p:cNvPr id="7278" name="Line 110"/>
            <p:cNvSpPr>
              <a:spLocks noChangeShapeType="1"/>
            </p:cNvSpPr>
            <p:nvPr/>
          </p:nvSpPr>
          <p:spPr bwMode="auto">
            <a:xfrm flipV="1">
              <a:off x="2747" y="1439"/>
              <a:ext cx="371" cy="248"/>
            </a:xfrm>
            <a:prstGeom prst="line">
              <a:avLst/>
            </a:prstGeom>
            <a:noFill/>
            <a:ln w="12700">
              <a:solidFill>
                <a:srgbClr val="FF9900"/>
              </a:solidFill>
              <a:round/>
              <a:headEnd type="none" w="sm" len="sm"/>
              <a:tailEnd type="stealth" w="med" len="med"/>
            </a:ln>
            <a:effectLst/>
          </p:spPr>
          <p:txBody>
            <a:bodyPr wrap="none" anchor="ctr"/>
            <a:lstStyle/>
            <a:p>
              <a:endParaRPr lang="id-ID"/>
            </a:p>
          </p:txBody>
        </p:sp>
        <p:sp>
          <p:nvSpPr>
            <p:cNvPr id="7279" name="Line 111"/>
            <p:cNvSpPr>
              <a:spLocks noChangeShapeType="1"/>
            </p:cNvSpPr>
            <p:nvPr/>
          </p:nvSpPr>
          <p:spPr bwMode="auto">
            <a:xfrm flipV="1">
              <a:off x="2747" y="2145"/>
              <a:ext cx="371" cy="248"/>
            </a:xfrm>
            <a:prstGeom prst="line">
              <a:avLst/>
            </a:prstGeom>
            <a:noFill/>
            <a:ln w="12700">
              <a:solidFill>
                <a:srgbClr val="FF9900"/>
              </a:solidFill>
              <a:round/>
              <a:headEnd type="none" w="sm" len="sm"/>
              <a:tailEnd type="stealth" w="med" len="med"/>
            </a:ln>
            <a:effectLst/>
          </p:spPr>
          <p:txBody>
            <a:bodyPr wrap="none" anchor="ctr"/>
            <a:lstStyle/>
            <a:p>
              <a:endParaRPr lang="id-ID"/>
            </a:p>
          </p:txBody>
        </p:sp>
        <p:sp>
          <p:nvSpPr>
            <p:cNvPr id="7280" name="Line 112"/>
            <p:cNvSpPr>
              <a:spLocks noChangeShapeType="1"/>
            </p:cNvSpPr>
            <p:nvPr/>
          </p:nvSpPr>
          <p:spPr bwMode="auto">
            <a:xfrm>
              <a:off x="2747" y="2062"/>
              <a:ext cx="371" cy="0"/>
            </a:xfrm>
            <a:prstGeom prst="line">
              <a:avLst/>
            </a:prstGeom>
            <a:noFill/>
            <a:ln w="12700">
              <a:solidFill>
                <a:srgbClr val="FF9900"/>
              </a:solidFill>
              <a:round/>
              <a:headEnd type="none" w="sm" len="sm"/>
              <a:tailEnd type="stealth" w="med" len="med"/>
            </a:ln>
            <a:effectLst/>
          </p:spPr>
          <p:txBody>
            <a:bodyPr wrap="none" anchor="ctr"/>
            <a:lstStyle/>
            <a:p>
              <a:endParaRPr lang="id-ID"/>
            </a:p>
          </p:txBody>
        </p:sp>
        <p:sp>
          <p:nvSpPr>
            <p:cNvPr id="7281" name="Line 113"/>
            <p:cNvSpPr>
              <a:spLocks noChangeShapeType="1"/>
            </p:cNvSpPr>
            <p:nvPr/>
          </p:nvSpPr>
          <p:spPr bwMode="auto">
            <a:xfrm>
              <a:off x="2830" y="3101"/>
              <a:ext cx="288" cy="165"/>
            </a:xfrm>
            <a:prstGeom prst="line">
              <a:avLst/>
            </a:prstGeom>
            <a:noFill/>
            <a:ln w="12700">
              <a:solidFill>
                <a:srgbClr val="FF9900"/>
              </a:solidFill>
              <a:round/>
              <a:headEnd type="none" w="sm" len="sm"/>
              <a:tailEnd type="stealth" w="med" len="med"/>
            </a:ln>
            <a:effectLst/>
          </p:spPr>
          <p:txBody>
            <a:bodyPr wrap="none" anchor="ctr"/>
            <a:lstStyle/>
            <a:p>
              <a:endParaRPr lang="id-ID"/>
            </a:p>
          </p:txBody>
        </p:sp>
        <p:sp>
          <p:nvSpPr>
            <p:cNvPr id="7282" name="Line 114"/>
            <p:cNvSpPr>
              <a:spLocks noChangeShapeType="1"/>
            </p:cNvSpPr>
            <p:nvPr/>
          </p:nvSpPr>
          <p:spPr bwMode="auto">
            <a:xfrm>
              <a:off x="2830" y="2893"/>
              <a:ext cx="81" cy="0"/>
            </a:xfrm>
            <a:prstGeom prst="line">
              <a:avLst/>
            </a:prstGeom>
            <a:noFill/>
            <a:ln w="12700">
              <a:solidFill>
                <a:srgbClr val="FF9900"/>
              </a:solidFill>
              <a:round/>
              <a:headEnd type="none" w="sm" len="sm"/>
              <a:tailEnd type="none" w="sm" len="sm"/>
            </a:ln>
            <a:effectLst/>
          </p:spPr>
          <p:txBody>
            <a:bodyPr wrap="none" anchor="ctr"/>
            <a:lstStyle/>
            <a:p>
              <a:endParaRPr lang="id-ID"/>
            </a:p>
          </p:txBody>
        </p:sp>
        <p:sp>
          <p:nvSpPr>
            <p:cNvPr id="7283" name="Line 115"/>
            <p:cNvSpPr>
              <a:spLocks noChangeShapeType="1"/>
            </p:cNvSpPr>
            <p:nvPr/>
          </p:nvSpPr>
          <p:spPr bwMode="auto">
            <a:xfrm flipV="1">
              <a:off x="2911" y="2768"/>
              <a:ext cx="0" cy="124"/>
            </a:xfrm>
            <a:prstGeom prst="line">
              <a:avLst/>
            </a:prstGeom>
            <a:noFill/>
            <a:ln w="12700">
              <a:solidFill>
                <a:srgbClr val="FF9900"/>
              </a:solidFill>
              <a:round/>
              <a:headEnd type="none" w="sm" len="sm"/>
              <a:tailEnd type="none" w="sm" len="sm"/>
            </a:ln>
            <a:effectLst/>
          </p:spPr>
          <p:txBody>
            <a:bodyPr wrap="none" anchor="ctr"/>
            <a:lstStyle/>
            <a:p>
              <a:endParaRPr lang="id-ID"/>
            </a:p>
          </p:txBody>
        </p:sp>
        <p:sp>
          <p:nvSpPr>
            <p:cNvPr id="7284" name="Line 116"/>
            <p:cNvSpPr>
              <a:spLocks noChangeShapeType="1"/>
            </p:cNvSpPr>
            <p:nvPr/>
          </p:nvSpPr>
          <p:spPr bwMode="auto">
            <a:xfrm>
              <a:off x="2912" y="2768"/>
              <a:ext cx="949" cy="0"/>
            </a:xfrm>
            <a:prstGeom prst="line">
              <a:avLst/>
            </a:prstGeom>
            <a:noFill/>
            <a:ln w="12700">
              <a:solidFill>
                <a:srgbClr val="FF9900"/>
              </a:solidFill>
              <a:round/>
              <a:headEnd type="none" w="sm" len="sm"/>
              <a:tailEnd type="stealth" w="med" len="med"/>
            </a:ln>
            <a:effectLst/>
          </p:spPr>
          <p:txBody>
            <a:bodyPr wrap="none" anchor="ctr"/>
            <a:lstStyle/>
            <a:p>
              <a:endParaRPr lang="id-ID"/>
            </a:p>
          </p:txBody>
        </p:sp>
        <p:sp>
          <p:nvSpPr>
            <p:cNvPr id="7285" name="Line 117"/>
            <p:cNvSpPr>
              <a:spLocks noChangeShapeType="1"/>
            </p:cNvSpPr>
            <p:nvPr/>
          </p:nvSpPr>
          <p:spPr bwMode="auto">
            <a:xfrm>
              <a:off x="2830" y="3557"/>
              <a:ext cx="288" cy="0"/>
            </a:xfrm>
            <a:prstGeom prst="line">
              <a:avLst/>
            </a:prstGeom>
            <a:noFill/>
            <a:ln w="12700">
              <a:solidFill>
                <a:srgbClr val="FF9900"/>
              </a:solidFill>
              <a:round/>
              <a:headEnd type="none" w="sm" len="sm"/>
              <a:tailEnd type="stealth" w="med" len="med"/>
            </a:ln>
            <a:effectLst/>
          </p:spPr>
          <p:txBody>
            <a:bodyPr wrap="none" anchor="ctr"/>
            <a:lstStyle/>
            <a:p>
              <a:endParaRPr lang="id-ID"/>
            </a:p>
          </p:txBody>
        </p:sp>
        <p:sp>
          <p:nvSpPr>
            <p:cNvPr id="7286" name="Line 118"/>
            <p:cNvSpPr>
              <a:spLocks noChangeShapeType="1"/>
            </p:cNvSpPr>
            <p:nvPr/>
          </p:nvSpPr>
          <p:spPr bwMode="auto">
            <a:xfrm>
              <a:off x="2830" y="3682"/>
              <a:ext cx="825" cy="0"/>
            </a:xfrm>
            <a:prstGeom prst="line">
              <a:avLst/>
            </a:prstGeom>
            <a:noFill/>
            <a:ln w="12700">
              <a:solidFill>
                <a:srgbClr val="FF9900"/>
              </a:solidFill>
              <a:round/>
              <a:headEnd type="none" w="sm" len="sm"/>
              <a:tailEnd type="none" w="sm" len="sm"/>
            </a:ln>
            <a:effectLst/>
          </p:spPr>
          <p:txBody>
            <a:bodyPr wrap="none" anchor="ctr"/>
            <a:lstStyle/>
            <a:p>
              <a:endParaRPr lang="id-ID"/>
            </a:p>
          </p:txBody>
        </p:sp>
        <p:sp>
          <p:nvSpPr>
            <p:cNvPr id="7287" name="Line 119"/>
            <p:cNvSpPr>
              <a:spLocks noChangeShapeType="1"/>
            </p:cNvSpPr>
            <p:nvPr/>
          </p:nvSpPr>
          <p:spPr bwMode="auto">
            <a:xfrm flipV="1">
              <a:off x="3655" y="3059"/>
              <a:ext cx="370" cy="622"/>
            </a:xfrm>
            <a:prstGeom prst="line">
              <a:avLst/>
            </a:prstGeom>
            <a:noFill/>
            <a:ln w="12700">
              <a:solidFill>
                <a:srgbClr val="FF9900"/>
              </a:solidFill>
              <a:round/>
              <a:headEnd type="none" w="sm" len="sm"/>
              <a:tailEnd type="stealth" w="med" len="med"/>
            </a:ln>
            <a:effectLst/>
          </p:spPr>
          <p:txBody>
            <a:bodyPr wrap="none" anchor="ctr"/>
            <a:lstStyle/>
            <a:p>
              <a:endParaRPr lang="id-ID"/>
            </a:p>
          </p:txBody>
        </p:sp>
        <p:sp>
          <p:nvSpPr>
            <p:cNvPr id="7288" name="Line 120"/>
            <p:cNvSpPr>
              <a:spLocks noChangeShapeType="1"/>
            </p:cNvSpPr>
            <p:nvPr/>
          </p:nvSpPr>
          <p:spPr bwMode="auto">
            <a:xfrm flipV="1">
              <a:off x="2829" y="3100"/>
              <a:ext cx="288" cy="332"/>
            </a:xfrm>
            <a:prstGeom prst="line">
              <a:avLst/>
            </a:prstGeom>
            <a:noFill/>
            <a:ln w="12700">
              <a:solidFill>
                <a:srgbClr val="FF9900"/>
              </a:solidFill>
              <a:round/>
              <a:headEnd type="none" w="sm" len="sm"/>
              <a:tailEnd type="stealth" w="med" len="med"/>
            </a:ln>
            <a:effectLst/>
          </p:spPr>
          <p:txBody>
            <a:bodyPr wrap="none" anchor="ctr"/>
            <a:lstStyle/>
            <a:p>
              <a:endParaRPr lang="id-ID"/>
            </a:p>
          </p:txBody>
        </p:sp>
        <p:sp>
          <p:nvSpPr>
            <p:cNvPr id="7289" name="Line 121"/>
            <p:cNvSpPr>
              <a:spLocks noChangeShapeType="1"/>
            </p:cNvSpPr>
            <p:nvPr/>
          </p:nvSpPr>
          <p:spPr bwMode="auto">
            <a:xfrm>
              <a:off x="2830" y="2976"/>
              <a:ext cx="288" cy="0"/>
            </a:xfrm>
            <a:prstGeom prst="line">
              <a:avLst/>
            </a:prstGeom>
            <a:noFill/>
            <a:ln w="12700">
              <a:solidFill>
                <a:srgbClr val="FF9900"/>
              </a:solidFill>
              <a:round/>
              <a:headEnd type="none" w="sm" len="sm"/>
              <a:tailEnd type="stealth" w="med" len="med"/>
            </a:ln>
            <a:effectLst/>
          </p:spPr>
          <p:txBody>
            <a:bodyPr wrap="none" anchor="ctr"/>
            <a:lstStyle/>
            <a:p>
              <a:endParaRPr lang="id-ID"/>
            </a:p>
          </p:txBody>
        </p:sp>
        <p:sp>
          <p:nvSpPr>
            <p:cNvPr id="7290" name="Line 122"/>
            <p:cNvSpPr>
              <a:spLocks noChangeShapeType="1"/>
            </p:cNvSpPr>
            <p:nvPr/>
          </p:nvSpPr>
          <p:spPr bwMode="auto">
            <a:xfrm flipV="1">
              <a:off x="2747" y="2520"/>
              <a:ext cx="371" cy="331"/>
            </a:xfrm>
            <a:prstGeom prst="line">
              <a:avLst/>
            </a:prstGeom>
            <a:noFill/>
            <a:ln w="12700">
              <a:solidFill>
                <a:srgbClr val="FF9900"/>
              </a:solidFill>
              <a:round/>
              <a:headEnd type="none" w="sm" len="sm"/>
              <a:tailEnd type="stealth" w="med" len="med"/>
            </a:ln>
            <a:effectLst/>
          </p:spPr>
          <p:txBody>
            <a:bodyPr wrap="none" anchor="ctr"/>
            <a:lstStyle/>
            <a:p>
              <a:endParaRPr lang="id-ID"/>
            </a:p>
          </p:txBody>
        </p:sp>
        <p:sp>
          <p:nvSpPr>
            <p:cNvPr id="7291" name="Line 123"/>
            <p:cNvSpPr>
              <a:spLocks noChangeShapeType="1"/>
            </p:cNvSpPr>
            <p:nvPr/>
          </p:nvSpPr>
          <p:spPr bwMode="auto">
            <a:xfrm>
              <a:off x="2086" y="1231"/>
              <a:ext cx="247" cy="0"/>
            </a:xfrm>
            <a:prstGeom prst="line">
              <a:avLst/>
            </a:prstGeom>
            <a:noFill/>
            <a:ln w="12700">
              <a:solidFill>
                <a:srgbClr val="9900CC"/>
              </a:solidFill>
              <a:round/>
              <a:headEnd type="none" w="sm" len="sm"/>
              <a:tailEnd type="stealth" w="med" len="med"/>
            </a:ln>
            <a:effectLst/>
          </p:spPr>
          <p:txBody>
            <a:bodyPr wrap="none" anchor="ctr"/>
            <a:lstStyle/>
            <a:p>
              <a:endParaRPr lang="id-ID"/>
            </a:p>
          </p:txBody>
        </p:sp>
        <p:sp>
          <p:nvSpPr>
            <p:cNvPr id="7292" name="Line 124"/>
            <p:cNvSpPr>
              <a:spLocks noChangeShapeType="1"/>
            </p:cNvSpPr>
            <p:nvPr/>
          </p:nvSpPr>
          <p:spPr bwMode="auto">
            <a:xfrm>
              <a:off x="2086" y="1274"/>
              <a:ext cx="247" cy="331"/>
            </a:xfrm>
            <a:prstGeom prst="line">
              <a:avLst/>
            </a:prstGeom>
            <a:noFill/>
            <a:ln w="12700">
              <a:solidFill>
                <a:srgbClr val="9900CC"/>
              </a:solidFill>
              <a:round/>
              <a:headEnd type="none" w="sm" len="sm"/>
              <a:tailEnd type="stealth" w="med" len="med"/>
            </a:ln>
            <a:effectLst/>
          </p:spPr>
          <p:txBody>
            <a:bodyPr wrap="none" anchor="ctr"/>
            <a:lstStyle/>
            <a:p>
              <a:endParaRPr lang="id-ID"/>
            </a:p>
          </p:txBody>
        </p:sp>
        <p:sp>
          <p:nvSpPr>
            <p:cNvPr id="7293" name="Line 125"/>
            <p:cNvSpPr>
              <a:spLocks noChangeShapeType="1"/>
            </p:cNvSpPr>
            <p:nvPr/>
          </p:nvSpPr>
          <p:spPr bwMode="auto">
            <a:xfrm flipV="1">
              <a:off x="2044" y="1398"/>
              <a:ext cx="288" cy="206"/>
            </a:xfrm>
            <a:prstGeom prst="line">
              <a:avLst/>
            </a:prstGeom>
            <a:noFill/>
            <a:ln w="12700">
              <a:solidFill>
                <a:srgbClr val="9900CC"/>
              </a:solidFill>
              <a:round/>
              <a:headEnd type="none" w="sm" len="sm"/>
              <a:tailEnd type="stealth" w="med" len="med"/>
            </a:ln>
            <a:effectLst/>
          </p:spPr>
          <p:txBody>
            <a:bodyPr wrap="none" anchor="ctr"/>
            <a:lstStyle/>
            <a:p>
              <a:endParaRPr lang="id-ID"/>
            </a:p>
          </p:txBody>
        </p:sp>
        <p:sp>
          <p:nvSpPr>
            <p:cNvPr id="7294" name="Line 126"/>
            <p:cNvSpPr>
              <a:spLocks noChangeShapeType="1"/>
            </p:cNvSpPr>
            <p:nvPr/>
          </p:nvSpPr>
          <p:spPr bwMode="auto">
            <a:xfrm>
              <a:off x="2086" y="1688"/>
              <a:ext cx="247" cy="0"/>
            </a:xfrm>
            <a:prstGeom prst="line">
              <a:avLst/>
            </a:prstGeom>
            <a:noFill/>
            <a:ln w="12700">
              <a:solidFill>
                <a:srgbClr val="9900CC"/>
              </a:solidFill>
              <a:round/>
              <a:headEnd type="none" w="sm" len="sm"/>
              <a:tailEnd type="stealth" w="med" len="med"/>
            </a:ln>
            <a:effectLst/>
          </p:spPr>
          <p:txBody>
            <a:bodyPr wrap="none" anchor="ctr"/>
            <a:lstStyle/>
            <a:p>
              <a:endParaRPr lang="id-ID"/>
            </a:p>
          </p:txBody>
        </p:sp>
        <p:sp>
          <p:nvSpPr>
            <p:cNvPr id="7295" name="Line 127"/>
            <p:cNvSpPr>
              <a:spLocks noChangeShapeType="1"/>
            </p:cNvSpPr>
            <p:nvPr/>
          </p:nvSpPr>
          <p:spPr bwMode="auto">
            <a:xfrm>
              <a:off x="2045" y="3516"/>
              <a:ext cx="205" cy="0"/>
            </a:xfrm>
            <a:prstGeom prst="line">
              <a:avLst/>
            </a:prstGeom>
            <a:noFill/>
            <a:ln w="12700">
              <a:solidFill>
                <a:srgbClr val="9900CC"/>
              </a:solidFill>
              <a:round/>
              <a:headEnd type="none" w="sm" len="sm"/>
              <a:tailEnd type="stealth" w="med" len="med"/>
            </a:ln>
            <a:effectLst/>
          </p:spPr>
          <p:txBody>
            <a:bodyPr wrap="none" anchor="ctr"/>
            <a:lstStyle/>
            <a:p>
              <a:endParaRPr lang="id-ID"/>
            </a:p>
          </p:txBody>
        </p:sp>
        <p:sp>
          <p:nvSpPr>
            <p:cNvPr id="7296" name="Line 128"/>
            <p:cNvSpPr>
              <a:spLocks noChangeShapeType="1"/>
            </p:cNvSpPr>
            <p:nvPr/>
          </p:nvSpPr>
          <p:spPr bwMode="auto">
            <a:xfrm flipV="1">
              <a:off x="2003" y="3142"/>
              <a:ext cx="247" cy="290"/>
            </a:xfrm>
            <a:prstGeom prst="line">
              <a:avLst/>
            </a:prstGeom>
            <a:noFill/>
            <a:ln w="12700">
              <a:solidFill>
                <a:srgbClr val="9900CC"/>
              </a:solidFill>
              <a:round/>
              <a:headEnd type="none" w="sm" len="sm"/>
              <a:tailEnd type="stealth" w="med" len="med"/>
            </a:ln>
            <a:effectLst/>
          </p:spPr>
          <p:txBody>
            <a:bodyPr wrap="none" anchor="ctr"/>
            <a:lstStyle/>
            <a:p>
              <a:endParaRPr lang="id-ID"/>
            </a:p>
          </p:txBody>
        </p:sp>
        <p:sp>
          <p:nvSpPr>
            <p:cNvPr id="7297" name="Line 129"/>
            <p:cNvSpPr>
              <a:spLocks noChangeShapeType="1"/>
            </p:cNvSpPr>
            <p:nvPr/>
          </p:nvSpPr>
          <p:spPr bwMode="auto">
            <a:xfrm>
              <a:off x="2045" y="3474"/>
              <a:ext cx="123" cy="0"/>
            </a:xfrm>
            <a:prstGeom prst="line">
              <a:avLst/>
            </a:prstGeom>
            <a:noFill/>
            <a:ln w="12700">
              <a:solidFill>
                <a:srgbClr val="9900CC"/>
              </a:solidFill>
              <a:round/>
              <a:headEnd type="none" w="sm" len="sm"/>
              <a:tailEnd type="none" w="sm" len="sm"/>
            </a:ln>
            <a:effectLst/>
          </p:spPr>
          <p:txBody>
            <a:bodyPr wrap="none" anchor="ctr"/>
            <a:lstStyle/>
            <a:p>
              <a:endParaRPr lang="id-ID"/>
            </a:p>
          </p:txBody>
        </p:sp>
        <p:sp>
          <p:nvSpPr>
            <p:cNvPr id="7298" name="Line 130"/>
            <p:cNvSpPr>
              <a:spLocks noChangeShapeType="1"/>
            </p:cNvSpPr>
            <p:nvPr/>
          </p:nvSpPr>
          <p:spPr bwMode="auto">
            <a:xfrm flipV="1">
              <a:off x="2168" y="3351"/>
              <a:ext cx="0" cy="123"/>
            </a:xfrm>
            <a:prstGeom prst="line">
              <a:avLst/>
            </a:prstGeom>
            <a:noFill/>
            <a:ln w="12700">
              <a:solidFill>
                <a:srgbClr val="9900CC"/>
              </a:solidFill>
              <a:round/>
              <a:headEnd type="none" w="sm" len="sm"/>
              <a:tailEnd type="none" w="sm" len="sm"/>
            </a:ln>
            <a:effectLst/>
          </p:spPr>
          <p:txBody>
            <a:bodyPr wrap="none" anchor="ctr"/>
            <a:lstStyle/>
            <a:p>
              <a:endParaRPr lang="id-ID"/>
            </a:p>
          </p:txBody>
        </p:sp>
        <p:sp>
          <p:nvSpPr>
            <p:cNvPr id="7299" name="Line 131"/>
            <p:cNvSpPr>
              <a:spLocks noChangeShapeType="1"/>
            </p:cNvSpPr>
            <p:nvPr/>
          </p:nvSpPr>
          <p:spPr bwMode="auto">
            <a:xfrm>
              <a:off x="2169" y="3350"/>
              <a:ext cx="825" cy="0"/>
            </a:xfrm>
            <a:prstGeom prst="line">
              <a:avLst/>
            </a:prstGeom>
            <a:noFill/>
            <a:ln w="12700">
              <a:solidFill>
                <a:srgbClr val="9900CC"/>
              </a:solidFill>
              <a:round/>
              <a:headEnd type="none" w="sm" len="sm"/>
              <a:tailEnd type="none" w="sm" len="sm"/>
            </a:ln>
            <a:effectLst/>
          </p:spPr>
          <p:txBody>
            <a:bodyPr wrap="none" anchor="ctr"/>
            <a:lstStyle/>
            <a:p>
              <a:endParaRPr lang="id-ID"/>
            </a:p>
          </p:txBody>
        </p:sp>
        <p:sp>
          <p:nvSpPr>
            <p:cNvPr id="7300" name="Line 132"/>
            <p:cNvSpPr>
              <a:spLocks noChangeShapeType="1"/>
            </p:cNvSpPr>
            <p:nvPr/>
          </p:nvSpPr>
          <p:spPr bwMode="auto">
            <a:xfrm>
              <a:off x="2086" y="3183"/>
              <a:ext cx="82" cy="0"/>
            </a:xfrm>
            <a:prstGeom prst="line">
              <a:avLst/>
            </a:prstGeom>
            <a:noFill/>
            <a:ln w="12700">
              <a:solidFill>
                <a:srgbClr val="9900CC"/>
              </a:solidFill>
              <a:round/>
              <a:headEnd type="none" w="sm" len="sm"/>
              <a:tailEnd type="none" w="sm" len="sm"/>
            </a:ln>
            <a:effectLst/>
          </p:spPr>
          <p:txBody>
            <a:bodyPr wrap="none" anchor="ctr"/>
            <a:lstStyle/>
            <a:p>
              <a:endParaRPr lang="id-ID"/>
            </a:p>
          </p:txBody>
        </p:sp>
        <p:sp>
          <p:nvSpPr>
            <p:cNvPr id="7301" name="Line 133"/>
            <p:cNvSpPr>
              <a:spLocks noChangeShapeType="1"/>
            </p:cNvSpPr>
            <p:nvPr/>
          </p:nvSpPr>
          <p:spPr bwMode="auto">
            <a:xfrm>
              <a:off x="2168" y="3184"/>
              <a:ext cx="0" cy="124"/>
            </a:xfrm>
            <a:prstGeom prst="line">
              <a:avLst/>
            </a:prstGeom>
            <a:noFill/>
            <a:ln w="12700">
              <a:solidFill>
                <a:srgbClr val="9900CC"/>
              </a:solidFill>
              <a:round/>
              <a:headEnd type="none" w="sm" len="sm"/>
              <a:tailEnd type="none" w="sm" len="sm"/>
            </a:ln>
            <a:effectLst/>
          </p:spPr>
          <p:txBody>
            <a:bodyPr wrap="none" anchor="ctr"/>
            <a:lstStyle/>
            <a:p>
              <a:endParaRPr lang="id-ID"/>
            </a:p>
          </p:txBody>
        </p:sp>
        <p:sp>
          <p:nvSpPr>
            <p:cNvPr id="7302" name="Line 134"/>
            <p:cNvSpPr>
              <a:spLocks noChangeShapeType="1"/>
            </p:cNvSpPr>
            <p:nvPr/>
          </p:nvSpPr>
          <p:spPr bwMode="auto">
            <a:xfrm>
              <a:off x="2169" y="3308"/>
              <a:ext cx="949" cy="0"/>
            </a:xfrm>
            <a:prstGeom prst="line">
              <a:avLst/>
            </a:prstGeom>
            <a:noFill/>
            <a:ln w="12700">
              <a:solidFill>
                <a:srgbClr val="9900CC"/>
              </a:solidFill>
              <a:round/>
              <a:headEnd type="none" w="sm" len="sm"/>
              <a:tailEnd type="stealth" w="med" len="med"/>
            </a:ln>
            <a:effectLst/>
          </p:spPr>
          <p:txBody>
            <a:bodyPr wrap="none" anchor="ctr"/>
            <a:lstStyle/>
            <a:p>
              <a:endParaRPr lang="id-ID"/>
            </a:p>
          </p:txBody>
        </p:sp>
        <p:sp>
          <p:nvSpPr>
            <p:cNvPr id="7303" name="Line 135"/>
            <p:cNvSpPr>
              <a:spLocks noChangeShapeType="1"/>
            </p:cNvSpPr>
            <p:nvPr/>
          </p:nvSpPr>
          <p:spPr bwMode="auto">
            <a:xfrm>
              <a:off x="2086" y="2851"/>
              <a:ext cx="164" cy="0"/>
            </a:xfrm>
            <a:prstGeom prst="line">
              <a:avLst/>
            </a:prstGeom>
            <a:noFill/>
            <a:ln w="12700">
              <a:solidFill>
                <a:srgbClr val="9900CC"/>
              </a:solidFill>
              <a:round/>
              <a:headEnd type="none" w="sm" len="sm"/>
              <a:tailEnd type="stealth" w="med" len="med"/>
            </a:ln>
            <a:effectLst/>
          </p:spPr>
          <p:txBody>
            <a:bodyPr wrap="none" anchor="ctr"/>
            <a:lstStyle/>
            <a:p>
              <a:endParaRPr lang="id-ID"/>
            </a:p>
          </p:txBody>
        </p:sp>
        <p:sp>
          <p:nvSpPr>
            <p:cNvPr id="7304" name="Line 136"/>
            <p:cNvSpPr>
              <a:spLocks noChangeShapeType="1"/>
            </p:cNvSpPr>
            <p:nvPr/>
          </p:nvSpPr>
          <p:spPr bwMode="auto">
            <a:xfrm flipV="1">
              <a:off x="2209" y="2727"/>
              <a:ext cx="0" cy="40"/>
            </a:xfrm>
            <a:prstGeom prst="line">
              <a:avLst/>
            </a:prstGeom>
            <a:noFill/>
            <a:ln w="12700">
              <a:solidFill>
                <a:srgbClr val="9900CC"/>
              </a:solidFill>
              <a:round/>
              <a:headEnd type="none" w="sm" len="sm"/>
              <a:tailEnd type="none" w="sm" len="sm"/>
            </a:ln>
            <a:effectLst/>
          </p:spPr>
          <p:txBody>
            <a:bodyPr wrap="none" anchor="ctr"/>
            <a:lstStyle/>
            <a:p>
              <a:endParaRPr lang="id-ID"/>
            </a:p>
          </p:txBody>
        </p:sp>
        <p:sp>
          <p:nvSpPr>
            <p:cNvPr id="7305" name="Line 137"/>
            <p:cNvSpPr>
              <a:spLocks noChangeShapeType="1"/>
            </p:cNvSpPr>
            <p:nvPr/>
          </p:nvSpPr>
          <p:spPr bwMode="auto">
            <a:xfrm>
              <a:off x="2210" y="2727"/>
              <a:ext cx="784" cy="0"/>
            </a:xfrm>
            <a:prstGeom prst="line">
              <a:avLst/>
            </a:prstGeom>
            <a:noFill/>
            <a:ln w="12700">
              <a:solidFill>
                <a:srgbClr val="9900CC"/>
              </a:solidFill>
              <a:round/>
              <a:headEnd type="none" w="sm" len="sm"/>
              <a:tailEnd type="none" w="sm" len="sm"/>
            </a:ln>
            <a:effectLst/>
          </p:spPr>
          <p:txBody>
            <a:bodyPr wrap="none" anchor="ctr"/>
            <a:lstStyle/>
            <a:p>
              <a:endParaRPr lang="id-ID"/>
            </a:p>
          </p:txBody>
        </p:sp>
        <p:sp>
          <p:nvSpPr>
            <p:cNvPr id="7306" name="Line 138"/>
            <p:cNvSpPr>
              <a:spLocks noChangeShapeType="1"/>
            </p:cNvSpPr>
            <p:nvPr/>
          </p:nvSpPr>
          <p:spPr bwMode="auto">
            <a:xfrm flipV="1">
              <a:off x="2911" y="3017"/>
              <a:ext cx="0" cy="290"/>
            </a:xfrm>
            <a:prstGeom prst="line">
              <a:avLst/>
            </a:prstGeom>
            <a:noFill/>
            <a:ln w="12700">
              <a:solidFill>
                <a:srgbClr val="9900CC"/>
              </a:solidFill>
              <a:round/>
              <a:headEnd type="none" w="sm" len="sm"/>
              <a:tailEnd type="none" w="sm" len="sm"/>
            </a:ln>
            <a:effectLst/>
          </p:spPr>
          <p:txBody>
            <a:bodyPr wrap="none" anchor="ctr"/>
            <a:lstStyle/>
            <a:p>
              <a:endParaRPr lang="id-ID"/>
            </a:p>
          </p:txBody>
        </p:sp>
        <p:sp>
          <p:nvSpPr>
            <p:cNvPr id="7307" name="Line 139"/>
            <p:cNvSpPr>
              <a:spLocks noChangeShapeType="1"/>
            </p:cNvSpPr>
            <p:nvPr/>
          </p:nvSpPr>
          <p:spPr bwMode="auto">
            <a:xfrm>
              <a:off x="2912" y="3017"/>
              <a:ext cx="206" cy="0"/>
            </a:xfrm>
            <a:prstGeom prst="line">
              <a:avLst/>
            </a:prstGeom>
            <a:noFill/>
            <a:ln w="12700">
              <a:solidFill>
                <a:srgbClr val="9900CC"/>
              </a:solidFill>
              <a:round/>
              <a:headEnd type="none" w="sm" len="sm"/>
              <a:tailEnd type="stealth" w="med" len="med"/>
            </a:ln>
            <a:effectLst/>
          </p:spPr>
          <p:txBody>
            <a:bodyPr wrap="none" anchor="ctr"/>
            <a:lstStyle/>
            <a:p>
              <a:endParaRPr lang="id-ID"/>
            </a:p>
          </p:txBody>
        </p:sp>
        <p:sp>
          <p:nvSpPr>
            <p:cNvPr id="7308" name="Line 140"/>
            <p:cNvSpPr>
              <a:spLocks noChangeShapeType="1"/>
            </p:cNvSpPr>
            <p:nvPr/>
          </p:nvSpPr>
          <p:spPr bwMode="auto">
            <a:xfrm>
              <a:off x="2995" y="2934"/>
              <a:ext cx="123" cy="0"/>
            </a:xfrm>
            <a:prstGeom prst="line">
              <a:avLst/>
            </a:prstGeom>
            <a:noFill/>
            <a:ln w="12700">
              <a:solidFill>
                <a:srgbClr val="9900CC"/>
              </a:solidFill>
              <a:round/>
              <a:headEnd type="none" w="sm" len="sm"/>
              <a:tailEnd type="stealth" w="med" len="med"/>
            </a:ln>
            <a:effectLst/>
          </p:spPr>
          <p:txBody>
            <a:bodyPr wrap="none" anchor="ctr"/>
            <a:lstStyle/>
            <a:p>
              <a:endParaRPr lang="id-ID"/>
            </a:p>
          </p:txBody>
        </p:sp>
        <p:sp>
          <p:nvSpPr>
            <p:cNvPr id="7309" name="Line 141"/>
            <p:cNvSpPr>
              <a:spLocks noChangeShapeType="1"/>
            </p:cNvSpPr>
            <p:nvPr/>
          </p:nvSpPr>
          <p:spPr bwMode="auto">
            <a:xfrm>
              <a:off x="2994" y="2935"/>
              <a:ext cx="0" cy="498"/>
            </a:xfrm>
            <a:prstGeom prst="line">
              <a:avLst/>
            </a:prstGeom>
            <a:noFill/>
            <a:ln w="12700">
              <a:solidFill>
                <a:srgbClr val="9900CC"/>
              </a:solidFill>
              <a:round/>
              <a:headEnd type="none" w="sm" len="sm"/>
              <a:tailEnd type="none" w="sm" len="sm"/>
            </a:ln>
            <a:effectLst/>
          </p:spPr>
          <p:txBody>
            <a:bodyPr wrap="none" anchor="ctr"/>
            <a:lstStyle/>
            <a:p>
              <a:endParaRPr lang="id-ID"/>
            </a:p>
          </p:txBody>
        </p:sp>
        <p:sp>
          <p:nvSpPr>
            <p:cNvPr id="7310" name="Line 142"/>
            <p:cNvSpPr>
              <a:spLocks noChangeShapeType="1"/>
            </p:cNvSpPr>
            <p:nvPr/>
          </p:nvSpPr>
          <p:spPr bwMode="auto">
            <a:xfrm>
              <a:off x="2995" y="3433"/>
              <a:ext cx="123" cy="0"/>
            </a:xfrm>
            <a:prstGeom prst="line">
              <a:avLst/>
            </a:prstGeom>
            <a:noFill/>
            <a:ln w="12700">
              <a:solidFill>
                <a:srgbClr val="9900CC"/>
              </a:solidFill>
              <a:round/>
              <a:headEnd type="none" w="sm" len="sm"/>
              <a:tailEnd type="stealth" w="med" len="med"/>
            </a:ln>
            <a:effectLst/>
          </p:spPr>
          <p:txBody>
            <a:bodyPr wrap="none" anchor="ctr"/>
            <a:lstStyle/>
            <a:p>
              <a:endParaRPr lang="id-ID"/>
            </a:p>
          </p:txBody>
        </p:sp>
        <p:sp>
          <p:nvSpPr>
            <p:cNvPr id="7311" name="Line 143"/>
            <p:cNvSpPr>
              <a:spLocks noChangeShapeType="1"/>
            </p:cNvSpPr>
            <p:nvPr/>
          </p:nvSpPr>
          <p:spPr bwMode="auto">
            <a:xfrm>
              <a:off x="2086" y="2104"/>
              <a:ext cx="247" cy="0"/>
            </a:xfrm>
            <a:prstGeom prst="line">
              <a:avLst/>
            </a:prstGeom>
            <a:noFill/>
            <a:ln w="12700">
              <a:solidFill>
                <a:srgbClr val="9900CC"/>
              </a:solidFill>
              <a:round/>
              <a:headEnd type="none" w="sm" len="sm"/>
              <a:tailEnd type="stealth" w="med" len="med"/>
            </a:ln>
            <a:effectLst/>
          </p:spPr>
          <p:txBody>
            <a:bodyPr wrap="none" anchor="ctr"/>
            <a:lstStyle/>
            <a:p>
              <a:endParaRPr lang="id-ID"/>
            </a:p>
          </p:txBody>
        </p:sp>
        <p:sp>
          <p:nvSpPr>
            <p:cNvPr id="7312" name="Line 144"/>
            <p:cNvSpPr>
              <a:spLocks noChangeShapeType="1"/>
            </p:cNvSpPr>
            <p:nvPr/>
          </p:nvSpPr>
          <p:spPr bwMode="auto">
            <a:xfrm>
              <a:off x="2045" y="1772"/>
              <a:ext cx="288" cy="622"/>
            </a:xfrm>
            <a:prstGeom prst="line">
              <a:avLst/>
            </a:prstGeom>
            <a:noFill/>
            <a:ln w="12700">
              <a:solidFill>
                <a:srgbClr val="9900CC"/>
              </a:solidFill>
              <a:round/>
              <a:headEnd type="none" w="sm" len="sm"/>
              <a:tailEnd type="stealth" w="med" len="med"/>
            </a:ln>
            <a:effectLst/>
          </p:spPr>
          <p:txBody>
            <a:bodyPr wrap="none" anchor="ctr"/>
            <a:lstStyle/>
            <a:p>
              <a:endParaRPr lang="id-ID"/>
            </a:p>
          </p:txBody>
        </p:sp>
        <p:sp>
          <p:nvSpPr>
            <p:cNvPr id="7313" name="Line 145"/>
            <p:cNvSpPr>
              <a:spLocks noChangeShapeType="1"/>
            </p:cNvSpPr>
            <p:nvPr/>
          </p:nvSpPr>
          <p:spPr bwMode="auto">
            <a:xfrm>
              <a:off x="2003" y="2188"/>
              <a:ext cx="330" cy="248"/>
            </a:xfrm>
            <a:prstGeom prst="line">
              <a:avLst/>
            </a:prstGeom>
            <a:noFill/>
            <a:ln w="12700">
              <a:solidFill>
                <a:srgbClr val="9900CC"/>
              </a:solidFill>
              <a:round/>
              <a:headEnd type="none" w="sm" len="sm"/>
              <a:tailEnd type="stealth" w="med" len="med"/>
            </a:ln>
            <a:effectLst/>
          </p:spPr>
          <p:txBody>
            <a:bodyPr wrap="none" anchor="ctr"/>
            <a:lstStyle/>
            <a:p>
              <a:endParaRPr lang="id-ID"/>
            </a:p>
          </p:txBody>
        </p:sp>
        <p:sp>
          <p:nvSpPr>
            <p:cNvPr id="7314" name="Line 146"/>
            <p:cNvSpPr>
              <a:spLocks noChangeShapeType="1"/>
            </p:cNvSpPr>
            <p:nvPr/>
          </p:nvSpPr>
          <p:spPr bwMode="auto">
            <a:xfrm>
              <a:off x="2994" y="2728"/>
              <a:ext cx="0" cy="123"/>
            </a:xfrm>
            <a:prstGeom prst="line">
              <a:avLst/>
            </a:prstGeom>
            <a:noFill/>
            <a:ln w="12700">
              <a:solidFill>
                <a:schemeClr val="tx1"/>
              </a:solidFill>
              <a:round/>
              <a:headEnd type="none" w="sm" len="sm"/>
              <a:tailEnd type="none" w="sm" len="sm"/>
            </a:ln>
            <a:effectLst/>
          </p:spPr>
          <p:txBody>
            <a:bodyPr wrap="none" anchor="ctr"/>
            <a:lstStyle/>
            <a:p>
              <a:endParaRPr lang="id-ID"/>
            </a:p>
          </p:txBody>
        </p:sp>
        <p:sp>
          <p:nvSpPr>
            <p:cNvPr id="7315" name="Line 147"/>
            <p:cNvSpPr>
              <a:spLocks noChangeShapeType="1"/>
            </p:cNvSpPr>
            <p:nvPr/>
          </p:nvSpPr>
          <p:spPr bwMode="auto">
            <a:xfrm>
              <a:off x="2995" y="2851"/>
              <a:ext cx="123" cy="0"/>
            </a:xfrm>
            <a:prstGeom prst="line">
              <a:avLst/>
            </a:prstGeom>
            <a:noFill/>
            <a:ln w="12700">
              <a:solidFill>
                <a:srgbClr val="9900CC"/>
              </a:solidFill>
              <a:round/>
              <a:headEnd type="none" w="sm" len="sm"/>
              <a:tailEnd type="stealth" w="med" len="med"/>
            </a:ln>
            <a:effectLst/>
          </p:spPr>
          <p:txBody>
            <a:bodyPr wrap="none" anchor="ctr"/>
            <a:lstStyle/>
            <a:p>
              <a:endParaRPr lang="id-ID"/>
            </a:p>
          </p:txBody>
        </p:sp>
        <p:sp>
          <p:nvSpPr>
            <p:cNvPr id="7316" name="Line 148"/>
            <p:cNvSpPr>
              <a:spLocks noChangeShapeType="1"/>
            </p:cNvSpPr>
            <p:nvPr/>
          </p:nvSpPr>
          <p:spPr bwMode="auto">
            <a:xfrm flipV="1">
              <a:off x="2994" y="2478"/>
              <a:ext cx="0" cy="249"/>
            </a:xfrm>
            <a:prstGeom prst="line">
              <a:avLst/>
            </a:prstGeom>
            <a:noFill/>
            <a:ln w="12700">
              <a:solidFill>
                <a:srgbClr val="9900CC"/>
              </a:solidFill>
              <a:round/>
              <a:headEnd type="none" w="sm" len="sm"/>
              <a:tailEnd type="none" w="sm" len="sm"/>
            </a:ln>
            <a:effectLst/>
          </p:spPr>
          <p:txBody>
            <a:bodyPr wrap="none" anchor="ctr"/>
            <a:lstStyle/>
            <a:p>
              <a:endParaRPr lang="id-ID"/>
            </a:p>
          </p:txBody>
        </p:sp>
        <p:sp>
          <p:nvSpPr>
            <p:cNvPr id="7317" name="Line 149"/>
            <p:cNvSpPr>
              <a:spLocks noChangeShapeType="1"/>
            </p:cNvSpPr>
            <p:nvPr/>
          </p:nvSpPr>
          <p:spPr bwMode="auto">
            <a:xfrm>
              <a:off x="2995" y="2477"/>
              <a:ext cx="123" cy="0"/>
            </a:xfrm>
            <a:prstGeom prst="line">
              <a:avLst/>
            </a:prstGeom>
            <a:noFill/>
            <a:ln w="12700">
              <a:solidFill>
                <a:srgbClr val="9900CC"/>
              </a:solidFill>
              <a:round/>
              <a:headEnd type="none" w="sm" len="sm"/>
              <a:tailEnd type="stealth" w="med" len="med"/>
            </a:ln>
            <a:effectLst/>
          </p:spPr>
          <p:txBody>
            <a:bodyPr wrap="none" anchor="ctr"/>
            <a:lstStyle/>
            <a:p>
              <a:endParaRPr lang="id-ID"/>
            </a:p>
          </p:txBody>
        </p:sp>
        <p:sp>
          <p:nvSpPr>
            <p:cNvPr id="7318" name="Line 150"/>
            <p:cNvSpPr>
              <a:spLocks noChangeShapeType="1"/>
            </p:cNvSpPr>
            <p:nvPr/>
          </p:nvSpPr>
          <p:spPr bwMode="auto">
            <a:xfrm>
              <a:off x="2086" y="2477"/>
              <a:ext cx="40" cy="0"/>
            </a:xfrm>
            <a:prstGeom prst="line">
              <a:avLst/>
            </a:prstGeom>
            <a:noFill/>
            <a:ln w="12700">
              <a:solidFill>
                <a:srgbClr val="9900CC"/>
              </a:solidFill>
              <a:round/>
              <a:headEnd type="none" w="sm" len="sm"/>
              <a:tailEnd type="none" w="sm" len="sm"/>
            </a:ln>
            <a:effectLst/>
          </p:spPr>
          <p:txBody>
            <a:bodyPr wrap="none" anchor="ctr"/>
            <a:lstStyle/>
            <a:p>
              <a:endParaRPr lang="id-ID"/>
            </a:p>
          </p:txBody>
        </p:sp>
        <p:sp>
          <p:nvSpPr>
            <p:cNvPr id="7319" name="Line 151"/>
            <p:cNvSpPr>
              <a:spLocks noChangeShapeType="1"/>
            </p:cNvSpPr>
            <p:nvPr/>
          </p:nvSpPr>
          <p:spPr bwMode="auto">
            <a:xfrm>
              <a:off x="2127" y="3101"/>
              <a:ext cx="165" cy="165"/>
            </a:xfrm>
            <a:prstGeom prst="line">
              <a:avLst/>
            </a:prstGeom>
            <a:noFill/>
            <a:ln w="12700">
              <a:solidFill>
                <a:srgbClr val="9900CC"/>
              </a:solidFill>
              <a:round/>
              <a:headEnd type="none" w="sm" len="sm"/>
              <a:tailEnd type="none" w="sm" len="sm"/>
            </a:ln>
            <a:effectLst/>
          </p:spPr>
          <p:txBody>
            <a:bodyPr wrap="none" anchor="ctr"/>
            <a:lstStyle/>
            <a:p>
              <a:endParaRPr lang="id-ID"/>
            </a:p>
          </p:txBody>
        </p:sp>
        <p:sp>
          <p:nvSpPr>
            <p:cNvPr id="7320" name="Line 152"/>
            <p:cNvSpPr>
              <a:spLocks noChangeShapeType="1"/>
            </p:cNvSpPr>
            <p:nvPr/>
          </p:nvSpPr>
          <p:spPr bwMode="auto">
            <a:xfrm>
              <a:off x="2293" y="3266"/>
              <a:ext cx="577" cy="0"/>
            </a:xfrm>
            <a:prstGeom prst="line">
              <a:avLst/>
            </a:prstGeom>
            <a:noFill/>
            <a:ln w="12700">
              <a:solidFill>
                <a:srgbClr val="9900CC"/>
              </a:solidFill>
              <a:round/>
              <a:headEnd type="none" w="sm" len="sm"/>
              <a:tailEnd type="none" w="sm" len="sm"/>
            </a:ln>
            <a:effectLst/>
          </p:spPr>
          <p:txBody>
            <a:bodyPr wrap="none" anchor="ctr"/>
            <a:lstStyle/>
            <a:p>
              <a:endParaRPr lang="id-ID"/>
            </a:p>
          </p:txBody>
        </p:sp>
        <p:sp>
          <p:nvSpPr>
            <p:cNvPr id="7321" name="Line 153"/>
            <p:cNvSpPr>
              <a:spLocks noChangeShapeType="1"/>
            </p:cNvSpPr>
            <p:nvPr/>
          </p:nvSpPr>
          <p:spPr bwMode="auto">
            <a:xfrm>
              <a:off x="2870" y="3267"/>
              <a:ext cx="0" cy="249"/>
            </a:xfrm>
            <a:prstGeom prst="line">
              <a:avLst/>
            </a:prstGeom>
            <a:noFill/>
            <a:ln w="12700">
              <a:solidFill>
                <a:srgbClr val="9900CC"/>
              </a:solidFill>
              <a:round/>
              <a:headEnd type="none" w="sm" len="sm"/>
              <a:tailEnd type="none" w="sm" len="sm"/>
            </a:ln>
            <a:effectLst/>
          </p:spPr>
          <p:txBody>
            <a:bodyPr wrap="none" anchor="ctr"/>
            <a:lstStyle/>
            <a:p>
              <a:endParaRPr lang="id-ID"/>
            </a:p>
          </p:txBody>
        </p:sp>
        <p:sp>
          <p:nvSpPr>
            <p:cNvPr id="7322" name="Line 154"/>
            <p:cNvSpPr>
              <a:spLocks noChangeShapeType="1"/>
            </p:cNvSpPr>
            <p:nvPr/>
          </p:nvSpPr>
          <p:spPr bwMode="auto">
            <a:xfrm>
              <a:off x="2871" y="3516"/>
              <a:ext cx="247" cy="0"/>
            </a:xfrm>
            <a:prstGeom prst="line">
              <a:avLst/>
            </a:prstGeom>
            <a:noFill/>
            <a:ln w="12700">
              <a:solidFill>
                <a:srgbClr val="9900CC"/>
              </a:solidFill>
              <a:round/>
              <a:headEnd type="none" w="sm" len="sm"/>
              <a:tailEnd type="stealth" w="med" len="med"/>
            </a:ln>
            <a:effectLst/>
          </p:spPr>
          <p:txBody>
            <a:bodyPr wrap="none" anchor="ctr"/>
            <a:lstStyle/>
            <a:p>
              <a:endParaRPr lang="id-ID"/>
            </a:p>
          </p:txBody>
        </p:sp>
        <p:sp>
          <p:nvSpPr>
            <p:cNvPr id="7323" name="Line 155"/>
            <p:cNvSpPr>
              <a:spLocks noChangeShapeType="1"/>
            </p:cNvSpPr>
            <p:nvPr/>
          </p:nvSpPr>
          <p:spPr bwMode="auto">
            <a:xfrm flipV="1">
              <a:off x="2126" y="2312"/>
              <a:ext cx="0" cy="165"/>
            </a:xfrm>
            <a:prstGeom prst="line">
              <a:avLst/>
            </a:prstGeom>
            <a:noFill/>
            <a:ln w="12700">
              <a:solidFill>
                <a:srgbClr val="9900CC"/>
              </a:solidFill>
              <a:round/>
              <a:headEnd type="none" w="sm" len="sm"/>
              <a:tailEnd type="none" w="sm" len="sm"/>
            </a:ln>
            <a:effectLst/>
          </p:spPr>
          <p:txBody>
            <a:bodyPr wrap="none" anchor="ctr"/>
            <a:lstStyle/>
            <a:p>
              <a:endParaRPr lang="id-ID"/>
            </a:p>
          </p:txBody>
        </p:sp>
        <p:sp>
          <p:nvSpPr>
            <p:cNvPr id="7324" name="Line 156"/>
            <p:cNvSpPr>
              <a:spLocks noChangeShapeType="1"/>
            </p:cNvSpPr>
            <p:nvPr/>
          </p:nvSpPr>
          <p:spPr bwMode="auto">
            <a:xfrm>
              <a:off x="2127" y="2311"/>
              <a:ext cx="867" cy="0"/>
            </a:xfrm>
            <a:prstGeom prst="line">
              <a:avLst/>
            </a:prstGeom>
            <a:noFill/>
            <a:ln w="12700">
              <a:solidFill>
                <a:srgbClr val="9900CC"/>
              </a:solidFill>
              <a:round/>
              <a:headEnd type="none" w="sm" len="sm"/>
              <a:tailEnd type="none" w="sm" len="sm"/>
            </a:ln>
            <a:effectLst/>
          </p:spPr>
          <p:txBody>
            <a:bodyPr wrap="none" anchor="ctr"/>
            <a:lstStyle/>
            <a:p>
              <a:endParaRPr lang="id-ID"/>
            </a:p>
          </p:txBody>
        </p:sp>
        <p:sp>
          <p:nvSpPr>
            <p:cNvPr id="7325" name="Line 157"/>
            <p:cNvSpPr>
              <a:spLocks noChangeShapeType="1"/>
            </p:cNvSpPr>
            <p:nvPr/>
          </p:nvSpPr>
          <p:spPr bwMode="auto">
            <a:xfrm flipV="1">
              <a:off x="2994" y="1356"/>
              <a:ext cx="0" cy="954"/>
            </a:xfrm>
            <a:prstGeom prst="line">
              <a:avLst/>
            </a:prstGeom>
            <a:noFill/>
            <a:ln w="12700">
              <a:solidFill>
                <a:srgbClr val="9900CC"/>
              </a:solidFill>
              <a:round/>
              <a:headEnd type="none" w="sm" len="sm"/>
              <a:tailEnd type="none" w="sm" len="sm"/>
            </a:ln>
            <a:effectLst/>
          </p:spPr>
          <p:txBody>
            <a:bodyPr wrap="none" anchor="ctr"/>
            <a:lstStyle/>
            <a:p>
              <a:endParaRPr lang="id-ID"/>
            </a:p>
          </p:txBody>
        </p:sp>
        <p:sp>
          <p:nvSpPr>
            <p:cNvPr id="7326" name="Line 158"/>
            <p:cNvSpPr>
              <a:spLocks noChangeShapeType="1"/>
            </p:cNvSpPr>
            <p:nvPr/>
          </p:nvSpPr>
          <p:spPr bwMode="auto">
            <a:xfrm>
              <a:off x="2995" y="1356"/>
              <a:ext cx="123" cy="0"/>
            </a:xfrm>
            <a:prstGeom prst="line">
              <a:avLst/>
            </a:prstGeom>
            <a:noFill/>
            <a:ln w="12700">
              <a:solidFill>
                <a:srgbClr val="9900CC"/>
              </a:solidFill>
              <a:round/>
              <a:headEnd type="none" w="sm" len="sm"/>
              <a:tailEnd type="stealth" w="med" len="med"/>
            </a:ln>
            <a:effectLst/>
          </p:spPr>
          <p:txBody>
            <a:bodyPr wrap="none" anchor="ctr"/>
            <a:lstStyle/>
            <a:p>
              <a:endParaRPr lang="id-ID"/>
            </a:p>
          </p:txBody>
        </p:sp>
        <p:sp>
          <p:nvSpPr>
            <p:cNvPr id="7327" name="Line 159"/>
            <p:cNvSpPr>
              <a:spLocks noChangeShapeType="1"/>
            </p:cNvSpPr>
            <p:nvPr/>
          </p:nvSpPr>
          <p:spPr bwMode="auto">
            <a:xfrm>
              <a:off x="2953" y="2312"/>
              <a:ext cx="0" cy="581"/>
            </a:xfrm>
            <a:prstGeom prst="line">
              <a:avLst/>
            </a:prstGeom>
            <a:noFill/>
            <a:ln w="12700">
              <a:solidFill>
                <a:srgbClr val="9900CC"/>
              </a:solidFill>
              <a:round/>
              <a:headEnd type="none" w="sm" len="sm"/>
              <a:tailEnd type="none" w="sm" len="sm"/>
            </a:ln>
            <a:effectLst/>
          </p:spPr>
          <p:txBody>
            <a:bodyPr wrap="none" anchor="ctr"/>
            <a:lstStyle/>
            <a:p>
              <a:endParaRPr lang="id-ID"/>
            </a:p>
          </p:txBody>
        </p:sp>
        <p:sp>
          <p:nvSpPr>
            <p:cNvPr id="7328" name="Line 160"/>
            <p:cNvSpPr>
              <a:spLocks noChangeShapeType="1"/>
            </p:cNvSpPr>
            <p:nvPr/>
          </p:nvSpPr>
          <p:spPr bwMode="auto">
            <a:xfrm>
              <a:off x="2954" y="2893"/>
              <a:ext cx="164" cy="0"/>
            </a:xfrm>
            <a:prstGeom prst="line">
              <a:avLst/>
            </a:prstGeom>
            <a:noFill/>
            <a:ln w="12700">
              <a:solidFill>
                <a:srgbClr val="9900CC"/>
              </a:solidFill>
              <a:round/>
              <a:headEnd type="none" w="sm" len="sm"/>
              <a:tailEnd type="stealth" w="med" len="med"/>
            </a:ln>
            <a:effectLst/>
          </p:spPr>
          <p:txBody>
            <a:bodyPr wrap="none" anchor="ctr"/>
            <a:lstStyle/>
            <a:p>
              <a:endParaRPr lang="id-ID"/>
            </a:p>
          </p:txBody>
        </p:sp>
        <p:sp>
          <p:nvSpPr>
            <p:cNvPr id="7329" name="Line 161"/>
            <p:cNvSpPr>
              <a:spLocks noChangeShapeType="1"/>
            </p:cNvSpPr>
            <p:nvPr/>
          </p:nvSpPr>
          <p:spPr bwMode="auto">
            <a:xfrm>
              <a:off x="2086" y="2768"/>
              <a:ext cx="123" cy="0"/>
            </a:xfrm>
            <a:prstGeom prst="line">
              <a:avLst/>
            </a:prstGeom>
            <a:noFill/>
            <a:ln w="12700">
              <a:solidFill>
                <a:srgbClr val="9900CC"/>
              </a:solidFill>
              <a:round/>
              <a:headEnd type="none" w="sm" len="sm"/>
              <a:tailEnd type="none" w="sm" len="sm"/>
            </a:ln>
            <a:effectLst/>
          </p:spPr>
          <p:txBody>
            <a:bodyPr wrap="none" anchor="ctr"/>
            <a:lstStyle/>
            <a:p>
              <a:endParaRPr lang="id-ID"/>
            </a:p>
          </p:txBody>
        </p:sp>
        <p:sp>
          <p:nvSpPr>
            <p:cNvPr id="7330" name="Line 162"/>
            <p:cNvSpPr>
              <a:spLocks noChangeShapeType="1"/>
            </p:cNvSpPr>
            <p:nvPr/>
          </p:nvSpPr>
          <p:spPr bwMode="auto">
            <a:xfrm flipV="1">
              <a:off x="805" y="1107"/>
              <a:ext cx="0" cy="414"/>
            </a:xfrm>
            <a:prstGeom prst="line">
              <a:avLst/>
            </a:prstGeom>
            <a:noFill/>
            <a:ln w="12700">
              <a:solidFill>
                <a:srgbClr val="3333CC"/>
              </a:solidFill>
              <a:round/>
              <a:headEnd type="none" w="sm" len="sm"/>
              <a:tailEnd type="none" w="sm" len="sm"/>
            </a:ln>
            <a:effectLst/>
          </p:spPr>
          <p:txBody>
            <a:bodyPr wrap="none" anchor="ctr"/>
            <a:lstStyle/>
            <a:p>
              <a:endParaRPr lang="id-ID"/>
            </a:p>
          </p:txBody>
        </p:sp>
        <p:sp>
          <p:nvSpPr>
            <p:cNvPr id="7331" name="Line 163"/>
            <p:cNvSpPr>
              <a:spLocks noChangeShapeType="1"/>
            </p:cNvSpPr>
            <p:nvPr/>
          </p:nvSpPr>
          <p:spPr bwMode="auto">
            <a:xfrm>
              <a:off x="806" y="1107"/>
              <a:ext cx="2560" cy="0"/>
            </a:xfrm>
            <a:prstGeom prst="line">
              <a:avLst/>
            </a:prstGeom>
            <a:noFill/>
            <a:ln w="12700">
              <a:solidFill>
                <a:srgbClr val="3333CC"/>
              </a:solidFill>
              <a:round/>
              <a:headEnd type="none" w="sm" len="sm"/>
              <a:tailEnd type="none" w="sm" len="sm"/>
            </a:ln>
            <a:effectLst/>
          </p:spPr>
          <p:txBody>
            <a:bodyPr wrap="none" anchor="ctr"/>
            <a:lstStyle/>
            <a:p>
              <a:endParaRPr lang="id-ID"/>
            </a:p>
          </p:txBody>
        </p:sp>
        <p:sp>
          <p:nvSpPr>
            <p:cNvPr id="7332" name="Line 164"/>
            <p:cNvSpPr>
              <a:spLocks noChangeShapeType="1"/>
            </p:cNvSpPr>
            <p:nvPr/>
          </p:nvSpPr>
          <p:spPr bwMode="auto">
            <a:xfrm>
              <a:off x="3366" y="1108"/>
              <a:ext cx="0" cy="40"/>
            </a:xfrm>
            <a:prstGeom prst="line">
              <a:avLst/>
            </a:prstGeom>
            <a:noFill/>
            <a:ln w="12700">
              <a:solidFill>
                <a:srgbClr val="3333CC"/>
              </a:solidFill>
              <a:round/>
              <a:headEnd type="none" w="sm" len="sm"/>
              <a:tailEnd type="stealth" w="med" len="med"/>
            </a:ln>
            <a:effectLst/>
          </p:spPr>
          <p:txBody>
            <a:bodyPr wrap="none" anchor="ctr"/>
            <a:lstStyle/>
            <a:p>
              <a:endParaRPr lang="id-ID"/>
            </a:p>
          </p:txBody>
        </p:sp>
        <p:sp>
          <p:nvSpPr>
            <p:cNvPr id="7333" name="Line 165"/>
            <p:cNvSpPr>
              <a:spLocks noChangeShapeType="1"/>
            </p:cNvSpPr>
            <p:nvPr/>
          </p:nvSpPr>
          <p:spPr bwMode="auto">
            <a:xfrm>
              <a:off x="805" y="1855"/>
              <a:ext cx="0" cy="332"/>
            </a:xfrm>
            <a:prstGeom prst="line">
              <a:avLst/>
            </a:prstGeom>
            <a:noFill/>
            <a:ln w="12700">
              <a:solidFill>
                <a:srgbClr val="3333CC"/>
              </a:solidFill>
              <a:round/>
              <a:headEnd type="none" w="sm" len="sm"/>
              <a:tailEnd type="none" w="sm" len="sm"/>
            </a:ln>
            <a:effectLst/>
          </p:spPr>
          <p:txBody>
            <a:bodyPr wrap="none" anchor="ctr"/>
            <a:lstStyle/>
            <a:p>
              <a:endParaRPr lang="id-ID"/>
            </a:p>
          </p:txBody>
        </p:sp>
        <p:sp>
          <p:nvSpPr>
            <p:cNvPr id="7334" name="Line 166"/>
            <p:cNvSpPr>
              <a:spLocks noChangeShapeType="1"/>
            </p:cNvSpPr>
            <p:nvPr/>
          </p:nvSpPr>
          <p:spPr bwMode="auto">
            <a:xfrm>
              <a:off x="4192" y="3060"/>
              <a:ext cx="0" cy="788"/>
            </a:xfrm>
            <a:prstGeom prst="line">
              <a:avLst/>
            </a:prstGeom>
            <a:noFill/>
            <a:ln w="12700">
              <a:solidFill>
                <a:srgbClr val="008080"/>
              </a:solidFill>
              <a:round/>
              <a:headEnd type="none" w="sm" len="sm"/>
              <a:tailEnd type="none" w="sm" len="sm"/>
            </a:ln>
            <a:effectLst/>
          </p:spPr>
          <p:txBody>
            <a:bodyPr wrap="none" anchor="ctr"/>
            <a:lstStyle/>
            <a:p>
              <a:endParaRPr lang="id-ID"/>
            </a:p>
          </p:txBody>
        </p:sp>
        <p:sp>
          <p:nvSpPr>
            <p:cNvPr id="7335" name="Line 167"/>
            <p:cNvSpPr>
              <a:spLocks noChangeShapeType="1"/>
            </p:cNvSpPr>
            <p:nvPr/>
          </p:nvSpPr>
          <p:spPr bwMode="auto">
            <a:xfrm flipH="1">
              <a:off x="475" y="3848"/>
              <a:ext cx="3717" cy="0"/>
            </a:xfrm>
            <a:prstGeom prst="line">
              <a:avLst/>
            </a:prstGeom>
            <a:noFill/>
            <a:ln w="12700">
              <a:solidFill>
                <a:srgbClr val="008080"/>
              </a:solidFill>
              <a:round/>
              <a:headEnd type="none" w="sm" len="sm"/>
              <a:tailEnd type="none" w="sm" len="sm"/>
            </a:ln>
            <a:effectLst/>
          </p:spPr>
          <p:txBody>
            <a:bodyPr wrap="none" anchor="ctr"/>
            <a:lstStyle/>
            <a:p>
              <a:endParaRPr lang="id-ID"/>
            </a:p>
          </p:txBody>
        </p:sp>
        <p:sp>
          <p:nvSpPr>
            <p:cNvPr id="7336" name="Line 168"/>
            <p:cNvSpPr>
              <a:spLocks noChangeShapeType="1"/>
            </p:cNvSpPr>
            <p:nvPr/>
          </p:nvSpPr>
          <p:spPr bwMode="auto">
            <a:xfrm flipV="1">
              <a:off x="474" y="2395"/>
              <a:ext cx="0" cy="1453"/>
            </a:xfrm>
            <a:prstGeom prst="line">
              <a:avLst/>
            </a:prstGeom>
            <a:noFill/>
            <a:ln w="12700">
              <a:solidFill>
                <a:srgbClr val="008080"/>
              </a:solidFill>
              <a:round/>
              <a:headEnd type="none" w="sm" len="sm"/>
              <a:tailEnd type="none" w="sm" len="sm"/>
            </a:ln>
            <a:effectLst/>
          </p:spPr>
          <p:txBody>
            <a:bodyPr wrap="none" anchor="ctr"/>
            <a:lstStyle/>
            <a:p>
              <a:endParaRPr lang="id-ID"/>
            </a:p>
          </p:txBody>
        </p:sp>
        <p:sp>
          <p:nvSpPr>
            <p:cNvPr id="7337" name="Line 169"/>
            <p:cNvSpPr>
              <a:spLocks noChangeShapeType="1"/>
            </p:cNvSpPr>
            <p:nvPr/>
          </p:nvSpPr>
          <p:spPr bwMode="auto">
            <a:xfrm>
              <a:off x="475" y="2394"/>
              <a:ext cx="123" cy="0"/>
            </a:xfrm>
            <a:prstGeom prst="line">
              <a:avLst/>
            </a:prstGeom>
            <a:noFill/>
            <a:ln w="12700">
              <a:solidFill>
                <a:srgbClr val="008080"/>
              </a:solidFill>
              <a:round/>
              <a:headEnd type="none" w="sm" len="sm"/>
              <a:tailEnd type="stealth" w="med" len="med"/>
            </a:ln>
            <a:effectLst/>
          </p:spPr>
          <p:txBody>
            <a:bodyPr wrap="none" anchor="ctr"/>
            <a:lstStyle/>
            <a:p>
              <a:endParaRPr lang="id-ID"/>
            </a:p>
          </p:txBody>
        </p:sp>
        <p:sp>
          <p:nvSpPr>
            <p:cNvPr id="7338" name="Line 170"/>
            <p:cNvSpPr>
              <a:spLocks noChangeShapeType="1"/>
            </p:cNvSpPr>
            <p:nvPr/>
          </p:nvSpPr>
          <p:spPr bwMode="auto">
            <a:xfrm flipV="1">
              <a:off x="970" y="1481"/>
              <a:ext cx="0" cy="40"/>
            </a:xfrm>
            <a:prstGeom prst="line">
              <a:avLst/>
            </a:prstGeom>
            <a:noFill/>
            <a:ln w="12700">
              <a:solidFill>
                <a:schemeClr val="tx1"/>
              </a:solidFill>
              <a:round/>
              <a:headEnd type="none" w="sm" len="sm"/>
              <a:tailEnd type="none" w="sm" len="sm"/>
            </a:ln>
            <a:effectLst/>
          </p:spPr>
          <p:txBody>
            <a:bodyPr wrap="none" anchor="ctr"/>
            <a:lstStyle/>
            <a:p>
              <a:endParaRPr lang="id-ID"/>
            </a:p>
          </p:txBody>
        </p:sp>
        <p:sp>
          <p:nvSpPr>
            <p:cNvPr id="7339" name="Line 171"/>
            <p:cNvSpPr>
              <a:spLocks noChangeShapeType="1"/>
            </p:cNvSpPr>
            <p:nvPr/>
          </p:nvSpPr>
          <p:spPr bwMode="auto">
            <a:xfrm>
              <a:off x="971" y="1481"/>
              <a:ext cx="990" cy="0"/>
            </a:xfrm>
            <a:prstGeom prst="line">
              <a:avLst/>
            </a:prstGeom>
            <a:noFill/>
            <a:ln w="12700">
              <a:solidFill>
                <a:srgbClr val="3333CC"/>
              </a:solidFill>
              <a:round/>
              <a:headEnd type="none" w="sm" len="sm"/>
              <a:tailEnd type="none" w="sm" len="sm"/>
            </a:ln>
            <a:effectLst/>
          </p:spPr>
          <p:txBody>
            <a:bodyPr wrap="none" anchor="ctr"/>
            <a:lstStyle/>
            <a:p>
              <a:endParaRPr lang="id-ID"/>
            </a:p>
          </p:txBody>
        </p:sp>
        <p:sp>
          <p:nvSpPr>
            <p:cNvPr id="7340" name="Line 172"/>
            <p:cNvSpPr>
              <a:spLocks noChangeShapeType="1"/>
            </p:cNvSpPr>
            <p:nvPr/>
          </p:nvSpPr>
          <p:spPr bwMode="auto">
            <a:xfrm flipV="1">
              <a:off x="1962" y="1316"/>
              <a:ext cx="371" cy="165"/>
            </a:xfrm>
            <a:prstGeom prst="line">
              <a:avLst/>
            </a:prstGeom>
            <a:noFill/>
            <a:ln w="12700">
              <a:solidFill>
                <a:srgbClr val="3333CC"/>
              </a:solidFill>
              <a:round/>
              <a:headEnd type="none" w="sm" len="sm"/>
              <a:tailEnd type="stealth" w="med" len="med"/>
            </a:ln>
            <a:effectLst/>
          </p:spPr>
          <p:txBody>
            <a:bodyPr wrap="none" anchor="ctr"/>
            <a:lstStyle/>
            <a:p>
              <a:endParaRPr lang="id-ID"/>
            </a:p>
          </p:txBody>
        </p:sp>
        <p:sp>
          <p:nvSpPr>
            <p:cNvPr id="7341" name="Line 173"/>
            <p:cNvSpPr>
              <a:spLocks noChangeShapeType="1"/>
            </p:cNvSpPr>
            <p:nvPr/>
          </p:nvSpPr>
          <p:spPr bwMode="auto">
            <a:xfrm>
              <a:off x="1136" y="2311"/>
              <a:ext cx="247" cy="0"/>
            </a:xfrm>
            <a:prstGeom prst="line">
              <a:avLst/>
            </a:prstGeom>
            <a:noFill/>
            <a:ln w="12700">
              <a:solidFill>
                <a:schemeClr val="tx1"/>
              </a:solidFill>
              <a:round/>
              <a:headEnd type="none" w="sm" len="sm"/>
              <a:tailEnd type="none" w="sm" len="sm"/>
            </a:ln>
            <a:effectLst/>
          </p:spPr>
          <p:txBody>
            <a:bodyPr wrap="none" anchor="ctr"/>
            <a:lstStyle/>
            <a:p>
              <a:endParaRPr lang="id-ID"/>
            </a:p>
          </p:txBody>
        </p:sp>
        <p:sp>
          <p:nvSpPr>
            <p:cNvPr id="7342" name="Line 174"/>
            <p:cNvSpPr>
              <a:spLocks noChangeShapeType="1"/>
            </p:cNvSpPr>
            <p:nvPr/>
          </p:nvSpPr>
          <p:spPr bwMode="auto">
            <a:xfrm>
              <a:off x="1136" y="2934"/>
              <a:ext cx="206" cy="0"/>
            </a:xfrm>
            <a:prstGeom prst="line">
              <a:avLst/>
            </a:prstGeom>
            <a:noFill/>
            <a:ln w="12700">
              <a:solidFill>
                <a:srgbClr val="3333CC"/>
              </a:solidFill>
              <a:round/>
              <a:headEnd type="none" w="sm" len="sm"/>
              <a:tailEnd type="none" w="sm" len="sm"/>
            </a:ln>
            <a:effectLst/>
          </p:spPr>
          <p:txBody>
            <a:bodyPr wrap="none" anchor="ctr"/>
            <a:lstStyle/>
            <a:p>
              <a:endParaRPr lang="id-ID"/>
            </a:p>
          </p:txBody>
        </p:sp>
        <p:sp>
          <p:nvSpPr>
            <p:cNvPr id="7343" name="Line 175"/>
            <p:cNvSpPr>
              <a:spLocks noChangeShapeType="1"/>
            </p:cNvSpPr>
            <p:nvPr/>
          </p:nvSpPr>
          <p:spPr bwMode="auto">
            <a:xfrm>
              <a:off x="1342" y="2935"/>
              <a:ext cx="0" cy="622"/>
            </a:xfrm>
            <a:prstGeom prst="line">
              <a:avLst/>
            </a:prstGeom>
            <a:noFill/>
            <a:ln w="12700">
              <a:solidFill>
                <a:srgbClr val="3333CC"/>
              </a:solidFill>
              <a:round/>
              <a:headEnd type="none" w="sm" len="sm"/>
              <a:tailEnd type="none" w="sm" len="sm"/>
            </a:ln>
            <a:effectLst/>
          </p:spPr>
          <p:txBody>
            <a:bodyPr wrap="none" anchor="ctr"/>
            <a:lstStyle/>
            <a:p>
              <a:endParaRPr lang="id-ID"/>
            </a:p>
          </p:txBody>
        </p:sp>
        <p:sp>
          <p:nvSpPr>
            <p:cNvPr id="7344" name="Line 176"/>
            <p:cNvSpPr>
              <a:spLocks noChangeShapeType="1"/>
            </p:cNvSpPr>
            <p:nvPr/>
          </p:nvSpPr>
          <p:spPr bwMode="auto">
            <a:xfrm>
              <a:off x="1343" y="3557"/>
              <a:ext cx="123" cy="0"/>
            </a:xfrm>
            <a:prstGeom prst="line">
              <a:avLst/>
            </a:prstGeom>
            <a:noFill/>
            <a:ln w="12700">
              <a:solidFill>
                <a:srgbClr val="3333CC"/>
              </a:solidFill>
              <a:round/>
              <a:headEnd type="none" w="sm" len="sm"/>
              <a:tailEnd type="stealth" w="med" len="med"/>
            </a:ln>
            <a:effectLst/>
          </p:spPr>
          <p:txBody>
            <a:bodyPr wrap="none" anchor="ctr"/>
            <a:lstStyle/>
            <a:p>
              <a:endParaRPr lang="id-ID"/>
            </a:p>
          </p:txBody>
        </p:sp>
        <p:sp>
          <p:nvSpPr>
            <p:cNvPr id="7345" name="Line 177"/>
            <p:cNvSpPr>
              <a:spLocks noChangeShapeType="1"/>
            </p:cNvSpPr>
            <p:nvPr/>
          </p:nvSpPr>
          <p:spPr bwMode="auto">
            <a:xfrm flipV="1">
              <a:off x="1342" y="2811"/>
              <a:ext cx="0" cy="123"/>
            </a:xfrm>
            <a:prstGeom prst="line">
              <a:avLst/>
            </a:prstGeom>
            <a:noFill/>
            <a:ln w="12700">
              <a:solidFill>
                <a:srgbClr val="3333CC"/>
              </a:solidFill>
              <a:round/>
              <a:headEnd type="none" w="sm" len="sm"/>
              <a:tailEnd type="none" w="sm" len="sm"/>
            </a:ln>
            <a:effectLst/>
          </p:spPr>
          <p:txBody>
            <a:bodyPr wrap="none" anchor="ctr"/>
            <a:lstStyle/>
            <a:p>
              <a:endParaRPr lang="id-ID"/>
            </a:p>
          </p:txBody>
        </p:sp>
        <p:sp>
          <p:nvSpPr>
            <p:cNvPr id="7346" name="Line 178"/>
            <p:cNvSpPr>
              <a:spLocks noChangeShapeType="1"/>
            </p:cNvSpPr>
            <p:nvPr/>
          </p:nvSpPr>
          <p:spPr bwMode="auto">
            <a:xfrm>
              <a:off x="1343" y="2810"/>
              <a:ext cx="123" cy="0"/>
            </a:xfrm>
            <a:prstGeom prst="line">
              <a:avLst/>
            </a:prstGeom>
            <a:noFill/>
            <a:ln w="12700">
              <a:solidFill>
                <a:srgbClr val="3333CC"/>
              </a:solidFill>
              <a:round/>
              <a:headEnd type="none" w="sm" len="sm"/>
              <a:tailEnd type="stealth" w="med" len="med"/>
            </a:ln>
            <a:effectLst/>
          </p:spPr>
          <p:txBody>
            <a:bodyPr wrap="none" anchor="ctr"/>
            <a:lstStyle/>
            <a:p>
              <a:endParaRPr lang="id-ID"/>
            </a:p>
          </p:txBody>
        </p:sp>
        <p:sp>
          <p:nvSpPr>
            <p:cNvPr id="7347" name="Line 179"/>
            <p:cNvSpPr>
              <a:spLocks noChangeShapeType="1"/>
            </p:cNvSpPr>
            <p:nvPr/>
          </p:nvSpPr>
          <p:spPr bwMode="auto">
            <a:xfrm>
              <a:off x="1343" y="3142"/>
              <a:ext cx="164" cy="0"/>
            </a:xfrm>
            <a:prstGeom prst="line">
              <a:avLst/>
            </a:prstGeom>
            <a:noFill/>
            <a:ln w="12700">
              <a:solidFill>
                <a:srgbClr val="3333CC"/>
              </a:solidFill>
              <a:round/>
              <a:headEnd type="none" w="sm" len="sm"/>
              <a:tailEnd type="stealth" w="med" len="med"/>
            </a:ln>
            <a:effectLst/>
          </p:spPr>
          <p:txBody>
            <a:bodyPr wrap="none" anchor="ctr"/>
            <a:lstStyle/>
            <a:p>
              <a:endParaRPr lang="id-ID"/>
            </a:p>
          </p:txBody>
        </p:sp>
        <p:sp>
          <p:nvSpPr>
            <p:cNvPr id="7348" name="Line 180"/>
            <p:cNvSpPr>
              <a:spLocks noChangeShapeType="1"/>
            </p:cNvSpPr>
            <p:nvPr/>
          </p:nvSpPr>
          <p:spPr bwMode="auto">
            <a:xfrm flipV="1">
              <a:off x="1383" y="1688"/>
              <a:ext cx="0" cy="622"/>
            </a:xfrm>
            <a:prstGeom prst="line">
              <a:avLst/>
            </a:prstGeom>
            <a:noFill/>
            <a:ln w="12700">
              <a:solidFill>
                <a:srgbClr val="3333CC"/>
              </a:solidFill>
              <a:round/>
              <a:headEnd type="none" w="sm" len="sm"/>
              <a:tailEnd type="none" w="sm" len="sm"/>
            </a:ln>
            <a:effectLst/>
          </p:spPr>
          <p:txBody>
            <a:bodyPr wrap="none" anchor="ctr"/>
            <a:lstStyle/>
            <a:p>
              <a:endParaRPr lang="id-ID"/>
            </a:p>
          </p:txBody>
        </p:sp>
        <p:sp>
          <p:nvSpPr>
            <p:cNvPr id="7349" name="Line 181"/>
            <p:cNvSpPr>
              <a:spLocks noChangeShapeType="1"/>
            </p:cNvSpPr>
            <p:nvPr/>
          </p:nvSpPr>
          <p:spPr bwMode="auto">
            <a:xfrm>
              <a:off x="1384" y="1688"/>
              <a:ext cx="82" cy="0"/>
            </a:xfrm>
            <a:prstGeom prst="line">
              <a:avLst/>
            </a:prstGeom>
            <a:noFill/>
            <a:ln w="12700">
              <a:solidFill>
                <a:srgbClr val="3333CC"/>
              </a:solidFill>
              <a:round/>
              <a:headEnd type="none" w="sm" len="sm"/>
              <a:tailEnd type="stealth" w="med" len="med"/>
            </a:ln>
            <a:effectLst/>
          </p:spPr>
          <p:txBody>
            <a:bodyPr wrap="none" anchor="ctr"/>
            <a:lstStyle/>
            <a:p>
              <a:endParaRPr lang="id-ID"/>
            </a:p>
          </p:txBody>
        </p:sp>
        <p:sp>
          <p:nvSpPr>
            <p:cNvPr id="7350" name="Line 182"/>
            <p:cNvSpPr>
              <a:spLocks noChangeShapeType="1"/>
            </p:cNvSpPr>
            <p:nvPr/>
          </p:nvSpPr>
          <p:spPr bwMode="auto">
            <a:xfrm>
              <a:off x="1384" y="2104"/>
              <a:ext cx="82" cy="0"/>
            </a:xfrm>
            <a:prstGeom prst="line">
              <a:avLst/>
            </a:prstGeom>
            <a:noFill/>
            <a:ln w="12700">
              <a:solidFill>
                <a:srgbClr val="3333CC"/>
              </a:solidFill>
              <a:round/>
              <a:headEnd type="none" w="sm" len="sm"/>
              <a:tailEnd type="stealth" w="med" len="med"/>
            </a:ln>
            <a:effectLst/>
          </p:spPr>
          <p:txBody>
            <a:bodyPr wrap="none" anchor="ctr"/>
            <a:lstStyle/>
            <a:p>
              <a:endParaRPr lang="id-ID"/>
            </a:p>
          </p:txBody>
        </p:sp>
        <p:sp>
          <p:nvSpPr>
            <p:cNvPr id="7351" name="Line 183"/>
            <p:cNvSpPr>
              <a:spLocks noChangeShapeType="1"/>
            </p:cNvSpPr>
            <p:nvPr/>
          </p:nvSpPr>
          <p:spPr bwMode="auto">
            <a:xfrm>
              <a:off x="1383" y="2312"/>
              <a:ext cx="0" cy="1204"/>
            </a:xfrm>
            <a:prstGeom prst="line">
              <a:avLst/>
            </a:prstGeom>
            <a:noFill/>
            <a:ln w="12700">
              <a:solidFill>
                <a:srgbClr val="3333CC"/>
              </a:solidFill>
              <a:round/>
              <a:headEnd type="none" w="sm" len="sm"/>
              <a:tailEnd type="none" w="sm" len="sm"/>
            </a:ln>
            <a:effectLst/>
          </p:spPr>
          <p:txBody>
            <a:bodyPr wrap="none" anchor="ctr"/>
            <a:lstStyle/>
            <a:p>
              <a:endParaRPr lang="id-ID"/>
            </a:p>
          </p:txBody>
        </p:sp>
        <p:sp>
          <p:nvSpPr>
            <p:cNvPr id="7352" name="Line 184"/>
            <p:cNvSpPr>
              <a:spLocks noChangeShapeType="1"/>
            </p:cNvSpPr>
            <p:nvPr/>
          </p:nvSpPr>
          <p:spPr bwMode="auto">
            <a:xfrm>
              <a:off x="1384" y="3516"/>
              <a:ext cx="82" cy="0"/>
            </a:xfrm>
            <a:prstGeom prst="line">
              <a:avLst/>
            </a:prstGeom>
            <a:noFill/>
            <a:ln w="12700">
              <a:solidFill>
                <a:srgbClr val="3333CC"/>
              </a:solidFill>
              <a:round/>
              <a:headEnd type="none" w="sm" len="sm"/>
              <a:tailEnd type="stealth" w="med" len="med"/>
            </a:ln>
            <a:effectLst/>
          </p:spPr>
          <p:txBody>
            <a:bodyPr wrap="none" anchor="ctr"/>
            <a:lstStyle/>
            <a:p>
              <a:endParaRPr lang="id-ID"/>
            </a:p>
          </p:txBody>
        </p:sp>
        <p:sp>
          <p:nvSpPr>
            <p:cNvPr id="7353" name="Line 185"/>
            <p:cNvSpPr>
              <a:spLocks noChangeShapeType="1"/>
            </p:cNvSpPr>
            <p:nvPr/>
          </p:nvSpPr>
          <p:spPr bwMode="auto">
            <a:xfrm>
              <a:off x="1300" y="1689"/>
              <a:ext cx="0" cy="1910"/>
            </a:xfrm>
            <a:prstGeom prst="line">
              <a:avLst/>
            </a:prstGeom>
            <a:noFill/>
            <a:ln w="12700">
              <a:solidFill>
                <a:srgbClr val="3333CC"/>
              </a:solidFill>
              <a:round/>
              <a:headEnd type="none" w="sm" len="sm"/>
              <a:tailEnd type="none" w="sm" len="sm"/>
            </a:ln>
            <a:effectLst/>
          </p:spPr>
          <p:txBody>
            <a:bodyPr wrap="none" anchor="ctr"/>
            <a:lstStyle/>
            <a:p>
              <a:endParaRPr lang="id-ID"/>
            </a:p>
          </p:txBody>
        </p:sp>
        <p:sp>
          <p:nvSpPr>
            <p:cNvPr id="7354" name="Line 186"/>
            <p:cNvSpPr>
              <a:spLocks noChangeShapeType="1"/>
            </p:cNvSpPr>
            <p:nvPr/>
          </p:nvSpPr>
          <p:spPr bwMode="auto">
            <a:xfrm>
              <a:off x="1301" y="3599"/>
              <a:ext cx="206" cy="0"/>
            </a:xfrm>
            <a:prstGeom prst="line">
              <a:avLst/>
            </a:prstGeom>
            <a:noFill/>
            <a:ln w="12700">
              <a:solidFill>
                <a:srgbClr val="3333CC"/>
              </a:solidFill>
              <a:round/>
              <a:headEnd type="none" w="sm" len="sm"/>
              <a:tailEnd type="stealth" w="med" len="med"/>
            </a:ln>
            <a:effectLst/>
          </p:spPr>
          <p:txBody>
            <a:bodyPr wrap="none" anchor="ctr"/>
            <a:lstStyle/>
            <a:p>
              <a:endParaRPr lang="id-ID"/>
            </a:p>
          </p:txBody>
        </p:sp>
        <p:sp>
          <p:nvSpPr>
            <p:cNvPr id="7355" name="Line 187"/>
            <p:cNvSpPr>
              <a:spLocks noChangeShapeType="1"/>
            </p:cNvSpPr>
            <p:nvPr/>
          </p:nvSpPr>
          <p:spPr bwMode="auto">
            <a:xfrm flipV="1">
              <a:off x="1300" y="1273"/>
              <a:ext cx="0" cy="414"/>
            </a:xfrm>
            <a:prstGeom prst="line">
              <a:avLst/>
            </a:prstGeom>
            <a:noFill/>
            <a:ln w="12700">
              <a:solidFill>
                <a:srgbClr val="3333CC"/>
              </a:solidFill>
              <a:round/>
              <a:headEnd type="none" w="sm" len="sm"/>
              <a:tailEnd type="none" w="sm" len="sm"/>
            </a:ln>
            <a:effectLst/>
          </p:spPr>
          <p:txBody>
            <a:bodyPr wrap="none" anchor="ctr"/>
            <a:lstStyle/>
            <a:p>
              <a:endParaRPr lang="id-ID"/>
            </a:p>
          </p:txBody>
        </p:sp>
        <p:sp>
          <p:nvSpPr>
            <p:cNvPr id="7356" name="Line 188"/>
            <p:cNvSpPr>
              <a:spLocks noChangeShapeType="1"/>
            </p:cNvSpPr>
            <p:nvPr/>
          </p:nvSpPr>
          <p:spPr bwMode="auto">
            <a:xfrm>
              <a:off x="1301" y="1273"/>
              <a:ext cx="165" cy="0"/>
            </a:xfrm>
            <a:prstGeom prst="line">
              <a:avLst/>
            </a:prstGeom>
            <a:noFill/>
            <a:ln w="12700">
              <a:solidFill>
                <a:srgbClr val="3333CC"/>
              </a:solidFill>
              <a:round/>
              <a:headEnd type="none" w="sm" len="sm"/>
              <a:tailEnd type="stealth" w="med" len="med"/>
            </a:ln>
            <a:effectLst/>
          </p:spPr>
          <p:txBody>
            <a:bodyPr wrap="none" anchor="ctr"/>
            <a:lstStyle/>
            <a:p>
              <a:endParaRPr lang="id-ID"/>
            </a:p>
          </p:txBody>
        </p:sp>
        <p:sp>
          <p:nvSpPr>
            <p:cNvPr id="7357" name="Line 189"/>
            <p:cNvSpPr>
              <a:spLocks noChangeShapeType="1"/>
            </p:cNvSpPr>
            <p:nvPr/>
          </p:nvSpPr>
          <p:spPr bwMode="auto">
            <a:xfrm flipV="1">
              <a:off x="887" y="1938"/>
              <a:ext cx="0" cy="207"/>
            </a:xfrm>
            <a:prstGeom prst="line">
              <a:avLst/>
            </a:prstGeom>
            <a:noFill/>
            <a:ln w="12700">
              <a:solidFill>
                <a:srgbClr val="3333CC"/>
              </a:solidFill>
              <a:round/>
              <a:headEnd type="none" w="sm" len="sm"/>
              <a:tailEnd type="none" w="sm" len="sm"/>
            </a:ln>
            <a:effectLst/>
          </p:spPr>
          <p:txBody>
            <a:bodyPr wrap="none" anchor="ctr"/>
            <a:lstStyle/>
            <a:p>
              <a:endParaRPr lang="id-ID"/>
            </a:p>
          </p:txBody>
        </p:sp>
        <p:sp>
          <p:nvSpPr>
            <p:cNvPr id="7358" name="Line 190"/>
            <p:cNvSpPr>
              <a:spLocks noChangeShapeType="1"/>
            </p:cNvSpPr>
            <p:nvPr/>
          </p:nvSpPr>
          <p:spPr bwMode="auto">
            <a:xfrm>
              <a:off x="888" y="1937"/>
              <a:ext cx="2023" cy="0"/>
            </a:xfrm>
            <a:prstGeom prst="line">
              <a:avLst/>
            </a:prstGeom>
            <a:noFill/>
            <a:ln w="12700">
              <a:solidFill>
                <a:srgbClr val="3333CC"/>
              </a:solidFill>
              <a:round/>
              <a:headEnd type="none" w="sm" len="sm"/>
              <a:tailEnd type="none" w="sm" len="sm"/>
            </a:ln>
            <a:effectLst/>
          </p:spPr>
          <p:txBody>
            <a:bodyPr wrap="none" anchor="ctr"/>
            <a:lstStyle/>
            <a:p>
              <a:endParaRPr lang="id-ID"/>
            </a:p>
          </p:txBody>
        </p:sp>
        <p:sp>
          <p:nvSpPr>
            <p:cNvPr id="7359" name="Line 191"/>
            <p:cNvSpPr>
              <a:spLocks noChangeShapeType="1"/>
            </p:cNvSpPr>
            <p:nvPr/>
          </p:nvSpPr>
          <p:spPr bwMode="auto">
            <a:xfrm flipV="1">
              <a:off x="2871" y="1854"/>
              <a:ext cx="247" cy="82"/>
            </a:xfrm>
            <a:prstGeom prst="line">
              <a:avLst/>
            </a:prstGeom>
            <a:noFill/>
            <a:ln w="12700">
              <a:solidFill>
                <a:srgbClr val="3333CC"/>
              </a:solidFill>
              <a:round/>
              <a:headEnd type="none" w="sm" len="sm"/>
              <a:tailEnd type="stealth" w="med" len="med"/>
            </a:ln>
            <a:effectLst/>
          </p:spPr>
          <p:txBody>
            <a:bodyPr wrap="none" anchor="ctr"/>
            <a:lstStyle/>
            <a:p>
              <a:endParaRPr lang="id-ID"/>
            </a:p>
          </p:txBody>
        </p:sp>
        <p:sp>
          <p:nvSpPr>
            <p:cNvPr id="7360" name="Line 192"/>
            <p:cNvSpPr>
              <a:spLocks noChangeShapeType="1"/>
            </p:cNvSpPr>
            <p:nvPr/>
          </p:nvSpPr>
          <p:spPr bwMode="auto">
            <a:xfrm flipH="1">
              <a:off x="516" y="2477"/>
              <a:ext cx="165" cy="0"/>
            </a:xfrm>
            <a:prstGeom prst="line">
              <a:avLst/>
            </a:prstGeom>
            <a:noFill/>
            <a:ln w="12700">
              <a:solidFill>
                <a:schemeClr val="tx1"/>
              </a:solidFill>
              <a:round/>
              <a:headEnd type="none" w="sm" len="sm"/>
              <a:tailEnd type="none" w="sm" len="sm"/>
            </a:ln>
            <a:effectLst/>
          </p:spPr>
          <p:txBody>
            <a:bodyPr wrap="none" anchor="ctr"/>
            <a:lstStyle/>
            <a:p>
              <a:endParaRPr lang="id-ID"/>
            </a:p>
          </p:txBody>
        </p:sp>
        <p:sp>
          <p:nvSpPr>
            <p:cNvPr id="7361" name="Line 193"/>
            <p:cNvSpPr>
              <a:spLocks noChangeShapeType="1"/>
            </p:cNvSpPr>
            <p:nvPr/>
          </p:nvSpPr>
          <p:spPr bwMode="auto">
            <a:xfrm>
              <a:off x="515" y="2478"/>
              <a:ext cx="0" cy="1328"/>
            </a:xfrm>
            <a:prstGeom prst="line">
              <a:avLst/>
            </a:prstGeom>
            <a:noFill/>
            <a:ln w="12700">
              <a:solidFill>
                <a:srgbClr val="3333CC"/>
              </a:solidFill>
              <a:round/>
              <a:headEnd type="none" w="sm" len="sm"/>
              <a:tailEnd type="none" w="sm" len="sm"/>
            </a:ln>
            <a:effectLst/>
          </p:spPr>
          <p:txBody>
            <a:bodyPr wrap="none" anchor="ctr"/>
            <a:lstStyle/>
            <a:p>
              <a:endParaRPr lang="id-ID"/>
            </a:p>
          </p:txBody>
        </p:sp>
        <p:sp>
          <p:nvSpPr>
            <p:cNvPr id="7362" name="Line 194"/>
            <p:cNvSpPr>
              <a:spLocks noChangeShapeType="1"/>
            </p:cNvSpPr>
            <p:nvPr/>
          </p:nvSpPr>
          <p:spPr bwMode="auto">
            <a:xfrm>
              <a:off x="516" y="3806"/>
              <a:ext cx="1610" cy="0"/>
            </a:xfrm>
            <a:prstGeom prst="line">
              <a:avLst/>
            </a:prstGeom>
            <a:noFill/>
            <a:ln w="12700">
              <a:solidFill>
                <a:srgbClr val="3333CC"/>
              </a:solidFill>
              <a:round/>
              <a:headEnd type="none" w="sm" len="sm"/>
              <a:tailEnd type="none" w="sm" len="sm"/>
            </a:ln>
            <a:effectLst/>
          </p:spPr>
          <p:txBody>
            <a:bodyPr wrap="none" anchor="ctr"/>
            <a:lstStyle/>
            <a:p>
              <a:endParaRPr lang="id-ID"/>
            </a:p>
          </p:txBody>
        </p:sp>
        <p:sp>
          <p:nvSpPr>
            <p:cNvPr id="7363" name="Line 195"/>
            <p:cNvSpPr>
              <a:spLocks noChangeShapeType="1"/>
            </p:cNvSpPr>
            <p:nvPr/>
          </p:nvSpPr>
          <p:spPr bwMode="auto">
            <a:xfrm flipV="1">
              <a:off x="2127" y="3765"/>
              <a:ext cx="165" cy="40"/>
            </a:xfrm>
            <a:prstGeom prst="line">
              <a:avLst/>
            </a:prstGeom>
            <a:noFill/>
            <a:ln w="12700">
              <a:solidFill>
                <a:srgbClr val="3333CC"/>
              </a:solidFill>
              <a:round/>
              <a:headEnd type="none" w="sm" len="sm"/>
              <a:tailEnd type="stealth" w="med" len="med"/>
            </a:ln>
            <a:effectLst/>
          </p:spPr>
          <p:txBody>
            <a:bodyPr wrap="none" anchor="ctr"/>
            <a:lstStyle/>
            <a:p>
              <a:endParaRPr lang="id-ID"/>
            </a:p>
          </p:txBody>
        </p:sp>
        <p:sp>
          <p:nvSpPr>
            <p:cNvPr id="7364" name="Line 196"/>
            <p:cNvSpPr>
              <a:spLocks noChangeShapeType="1"/>
            </p:cNvSpPr>
            <p:nvPr/>
          </p:nvSpPr>
          <p:spPr bwMode="auto">
            <a:xfrm>
              <a:off x="1301" y="2976"/>
              <a:ext cx="949" cy="0"/>
            </a:xfrm>
            <a:prstGeom prst="line">
              <a:avLst/>
            </a:prstGeom>
            <a:noFill/>
            <a:ln w="12700">
              <a:solidFill>
                <a:srgbClr val="3333CC"/>
              </a:solidFill>
              <a:round/>
              <a:headEnd type="none" w="sm" len="sm"/>
              <a:tailEnd type="stealth" w="med" len="med"/>
            </a:ln>
            <a:effectLst/>
          </p:spPr>
          <p:txBody>
            <a:bodyPr wrap="none" anchor="ctr"/>
            <a:lstStyle/>
            <a:p>
              <a:endParaRPr lang="id-ID"/>
            </a:p>
          </p:txBody>
        </p:sp>
      </p:grpSp>
      <p:sp>
        <p:nvSpPr>
          <p:cNvPr id="7365" name="Rectangle 197"/>
          <p:cNvSpPr>
            <a:spLocks noChangeArrowheads="1"/>
          </p:cNvSpPr>
          <p:nvPr/>
        </p:nvSpPr>
        <p:spPr bwMode="auto">
          <a:xfrm>
            <a:off x="412750" y="228600"/>
            <a:ext cx="7566025" cy="701675"/>
          </a:xfrm>
          <a:prstGeom prst="rect">
            <a:avLst/>
          </a:prstGeom>
          <a:noFill/>
          <a:ln w="9525">
            <a:noFill/>
            <a:miter lim="800000"/>
            <a:headEnd/>
            <a:tailEnd/>
          </a:ln>
          <a:effectLst/>
        </p:spPr>
        <p:txBody>
          <a:bodyPr wrap="none" lIns="92075" tIns="46038" rIns="92075" bIns="46038">
            <a:spAutoFit/>
          </a:bodyPr>
          <a:lstStyle/>
          <a:p>
            <a:pPr defTabSz="762000" eaLnBrk="0" hangingPunct="0"/>
            <a:r>
              <a:rPr lang="en-US" sz="2000" b="1" i="1">
                <a:latin typeface="Times New Roman" pitchFamily="18" charset="0"/>
              </a:rPr>
              <a:t>Societal policies and processes influencing the </a:t>
            </a:r>
            <a:r>
              <a:rPr lang="en-US" sz="2000" b="1" u="sng">
                <a:latin typeface="Times New Roman" pitchFamily="18" charset="0"/>
              </a:rPr>
              <a:t>population prevalence</a:t>
            </a:r>
            <a:r>
              <a:rPr lang="en-US" sz="2000" b="1" i="1">
                <a:latin typeface="Times New Roman" pitchFamily="18" charset="0"/>
              </a:rPr>
              <a:t> </a:t>
            </a:r>
          </a:p>
          <a:p>
            <a:pPr defTabSz="762000" eaLnBrk="0" hangingPunct="0"/>
            <a:r>
              <a:rPr lang="en-US" sz="2000" b="1" i="1">
                <a:latin typeface="Times New Roman" pitchFamily="18" charset="0"/>
              </a:rPr>
              <a:t>of obesity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365">
                                            <p:txEl>
                                              <p:pRg st="0" end="0"/>
                                            </p:txEl>
                                          </p:spTgt>
                                        </p:tgtEl>
                                        <p:attrNameLst>
                                          <p:attrName>style.visibility</p:attrName>
                                        </p:attrNameLst>
                                      </p:cBhvr>
                                      <p:to>
                                        <p:strVal val="visible"/>
                                      </p:to>
                                    </p:set>
                                    <p:animEffect transition="in" filter="box(out)">
                                      <p:cBhvr>
                                        <p:cTn id="7" dur="500"/>
                                        <p:tgtEl>
                                          <p:spTgt spid="736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365">
                                            <p:txEl>
                                              <p:pRg st="1" end="1"/>
                                            </p:txEl>
                                          </p:spTgt>
                                        </p:tgtEl>
                                        <p:attrNameLst>
                                          <p:attrName>style.visibility</p:attrName>
                                        </p:attrNameLst>
                                      </p:cBhvr>
                                      <p:to>
                                        <p:strVal val="visible"/>
                                      </p:to>
                                    </p:set>
                                    <p:animEffect transition="in" filter="box(out)">
                                      <p:cBhvr>
                                        <p:cTn id="12" dur="500"/>
                                        <p:tgtEl>
                                          <p:spTgt spid="736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box(out)">
                                      <p:cBhvr>
                                        <p:cTn id="17" dur="500"/>
                                        <p:tgtEl>
                                          <p:spTgt spid="7170"/>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6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Food-Production"/>
          <p:cNvPicPr>
            <a:picLocks noChangeAspect="1" noChangeArrowheads="1"/>
          </p:cNvPicPr>
          <p:nvPr/>
        </p:nvPicPr>
        <p:blipFill>
          <a:blip r:embed="rId2"/>
          <a:srcRect/>
          <a:stretch>
            <a:fillRect/>
          </a:stretch>
        </p:blipFill>
        <p:spPr bwMode="auto">
          <a:xfrm>
            <a:off x="0" y="-39688"/>
            <a:ext cx="9144000" cy="689768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Unfortunately we are unable to provide accessible alternative text for this. If you require assistance to access this image, please contact help@nature.com or the author"/>
          <p:cNvPicPr>
            <a:picLocks noChangeAspect="1" noChangeArrowheads="1"/>
          </p:cNvPicPr>
          <p:nvPr/>
        </p:nvPicPr>
        <p:blipFill>
          <a:blip r:embed="rId2"/>
          <a:srcRect/>
          <a:stretch>
            <a:fillRect/>
          </a:stretch>
        </p:blipFill>
        <p:spPr bwMode="auto">
          <a:xfrm>
            <a:off x="1295400" y="609600"/>
            <a:ext cx="6667500" cy="3562350"/>
          </a:xfrm>
          <a:prstGeom prst="rect">
            <a:avLst/>
          </a:prstGeom>
          <a:noFill/>
        </p:spPr>
      </p:pic>
      <p:sp>
        <p:nvSpPr>
          <p:cNvPr id="11270" name="Text Box 6"/>
          <p:cNvSpPr txBox="1">
            <a:spLocks noChangeArrowheads="1"/>
          </p:cNvSpPr>
          <p:nvPr/>
        </p:nvSpPr>
        <p:spPr bwMode="auto">
          <a:xfrm>
            <a:off x="457200" y="5943600"/>
            <a:ext cx="7772400" cy="730250"/>
          </a:xfrm>
          <a:prstGeom prst="rect">
            <a:avLst/>
          </a:prstGeom>
          <a:noFill/>
          <a:ln w="9525">
            <a:noFill/>
            <a:miter lim="800000"/>
            <a:headEnd/>
            <a:tailEnd/>
          </a:ln>
          <a:effectLst/>
        </p:spPr>
        <p:txBody>
          <a:bodyPr>
            <a:spAutoFit/>
          </a:bodyPr>
          <a:lstStyle/>
          <a:p>
            <a:r>
              <a:rPr lang="en-US" sz="1400"/>
              <a:t>Diane T. Finegood, Thomas D.N. Merth and Harry Rutter</a:t>
            </a:r>
            <a:r>
              <a:rPr lang="en-US" sz="1400" b="1"/>
              <a:t> </a:t>
            </a:r>
            <a:r>
              <a:rPr lang="en-US" sz="1400"/>
              <a:t>Implications of the Foresight Obesity System Map for Solutions to Childhood Obesity.. </a:t>
            </a:r>
            <a:r>
              <a:rPr lang="en-US" sz="1400" i="1"/>
              <a:t>Obesity</a:t>
            </a:r>
            <a:r>
              <a:rPr lang="en-US" sz="1400"/>
              <a:t> (2010) </a:t>
            </a:r>
            <a:r>
              <a:rPr lang="en-US" sz="1400" b="1"/>
              <a:t>18</a:t>
            </a:r>
            <a:r>
              <a:rPr lang="en-US" sz="1400"/>
              <a:t>, S13–S16. doi:10.1038/oby.2009.426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lstStyle/>
          <a:p>
            <a:r>
              <a:rPr lang="en-US"/>
              <a:t>Example:  Policy Development</a:t>
            </a:r>
          </a:p>
        </p:txBody>
      </p:sp>
      <p:sp>
        <p:nvSpPr>
          <p:cNvPr id="16389" name="Rectangle 5"/>
          <p:cNvSpPr>
            <a:spLocks noChangeArrowheads="1"/>
          </p:cNvSpPr>
          <p:nvPr/>
        </p:nvSpPr>
        <p:spPr bwMode="auto">
          <a:xfrm>
            <a:off x="1066800" y="1800225"/>
            <a:ext cx="7608888" cy="3290888"/>
          </a:xfrm>
          <a:prstGeom prst="rect">
            <a:avLst/>
          </a:prstGeom>
          <a:noFill/>
          <a:ln w="9525">
            <a:noFill/>
            <a:miter lim="800000"/>
            <a:headEnd/>
            <a:tailEnd/>
          </a:ln>
          <a:effectLst/>
        </p:spPr>
        <p:txBody>
          <a:bodyPr wrap="none" anchor="ctr">
            <a:spAutoFit/>
          </a:bodyPr>
          <a:lstStyle/>
          <a:p>
            <a:pPr marL="342900" indent="-342900"/>
            <a:endParaRPr lang="en-US"/>
          </a:p>
          <a:p>
            <a:pPr marL="342900" indent="-342900">
              <a:buFontTx/>
              <a:buAutoNum type="arabicPeriod"/>
            </a:pPr>
            <a:r>
              <a:rPr lang="en-US" sz="3200"/>
              <a:t>Agenda setting (Problem identification) </a:t>
            </a:r>
          </a:p>
          <a:p>
            <a:pPr marL="342900" indent="-342900">
              <a:buFontTx/>
              <a:buAutoNum type="arabicPeriod"/>
            </a:pPr>
            <a:r>
              <a:rPr lang="en-US" sz="3200"/>
              <a:t>Policy Formulation </a:t>
            </a:r>
          </a:p>
          <a:p>
            <a:pPr marL="342900" indent="-342900">
              <a:buFontTx/>
              <a:buAutoNum type="arabicPeriod"/>
            </a:pPr>
            <a:r>
              <a:rPr lang="en-US" sz="3200"/>
              <a:t>Adoption </a:t>
            </a:r>
          </a:p>
          <a:p>
            <a:pPr marL="342900" indent="-342900">
              <a:buFontTx/>
              <a:buAutoNum type="arabicPeriod"/>
            </a:pPr>
            <a:r>
              <a:rPr lang="en-US" sz="3200"/>
              <a:t>Implementation </a:t>
            </a:r>
          </a:p>
          <a:p>
            <a:pPr marL="342900" indent="-342900">
              <a:buFontTx/>
              <a:buAutoNum type="arabicPeriod"/>
            </a:pPr>
            <a:r>
              <a:rPr lang="en-US" sz="3200"/>
              <a:t>Evaluation</a:t>
            </a:r>
          </a:p>
          <a:p>
            <a:pPr marL="342900" indent="-342900" eaLnBrk="0" hangingPunct="0">
              <a:buFontTx/>
              <a:buAutoNum type="arabicPeriod"/>
            </a:pPr>
            <a:endParaRPr lang="en-US" sz="3200"/>
          </a:p>
        </p:txBody>
      </p:sp>
      <p:sp>
        <p:nvSpPr>
          <p:cNvPr id="16390" name="Text Box 6"/>
          <p:cNvSpPr txBox="1">
            <a:spLocks noChangeArrowheads="1"/>
          </p:cNvSpPr>
          <p:nvPr/>
        </p:nvSpPr>
        <p:spPr bwMode="auto">
          <a:xfrm>
            <a:off x="533400" y="5715000"/>
            <a:ext cx="5791200" cy="366713"/>
          </a:xfrm>
          <a:prstGeom prst="rect">
            <a:avLst/>
          </a:prstGeom>
          <a:noFill/>
          <a:ln w="9525">
            <a:noFill/>
            <a:miter lim="800000"/>
            <a:headEnd/>
            <a:tailEnd/>
          </a:ln>
          <a:effectLst/>
        </p:spPr>
        <p:txBody>
          <a:bodyPr>
            <a:spAutoFit/>
          </a:bodyPr>
          <a:lstStyle/>
          <a:p>
            <a:pPr>
              <a:spcBef>
                <a:spcPct val="50000"/>
              </a:spcBef>
            </a:pPr>
            <a:r>
              <a:rPr lang="en-US"/>
              <a:t>http://en.wikipedia.org/wiki/Policy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609600" y="0"/>
            <a:ext cx="8534400" cy="5105400"/>
            <a:chOff x="336" y="888"/>
            <a:chExt cx="5184" cy="2760"/>
          </a:xfrm>
        </p:grpSpPr>
        <p:sp>
          <p:nvSpPr>
            <p:cNvPr id="18435" name="Text Box 3"/>
            <p:cNvSpPr txBox="1">
              <a:spLocks noChangeArrowheads="1"/>
            </p:cNvSpPr>
            <p:nvPr/>
          </p:nvSpPr>
          <p:spPr bwMode="auto">
            <a:xfrm>
              <a:off x="336" y="1248"/>
              <a:ext cx="2112" cy="492"/>
            </a:xfrm>
            <a:prstGeom prst="rect">
              <a:avLst/>
            </a:prstGeom>
            <a:noFill/>
            <a:ln w="12700">
              <a:solidFill>
                <a:schemeClr val="tx1"/>
              </a:solidFill>
              <a:miter lim="800000"/>
              <a:headEnd/>
              <a:tailEnd/>
            </a:ln>
            <a:effectLst/>
          </p:spPr>
          <p:txBody>
            <a:bodyPr>
              <a:spAutoFit/>
            </a:bodyPr>
            <a:lstStyle/>
            <a:p>
              <a:pPr>
                <a:spcBef>
                  <a:spcPct val="50000"/>
                </a:spcBef>
              </a:pPr>
              <a:r>
                <a:rPr lang="en-US" b="1"/>
                <a:t>Relatively Stable Parameters</a:t>
              </a:r>
            </a:p>
            <a:p>
              <a:pPr>
                <a:spcBef>
                  <a:spcPct val="50000"/>
                </a:spcBef>
              </a:pPr>
              <a:r>
                <a:rPr lang="en-US" sz="1400"/>
                <a:t>System-wide with enduring/constraining effect</a:t>
              </a:r>
            </a:p>
          </p:txBody>
        </p:sp>
        <p:sp>
          <p:nvSpPr>
            <p:cNvPr id="18436" name="Text Box 4"/>
            <p:cNvSpPr txBox="1">
              <a:spLocks noChangeArrowheads="1"/>
            </p:cNvSpPr>
            <p:nvPr/>
          </p:nvSpPr>
          <p:spPr bwMode="auto">
            <a:xfrm>
              <a:off x="384" y="2352"/>
              <a:ext cx="2112" cy="723"/>
            </a:xfrm>
            <a:prstGeom prst="rect">
              <a:avLst/>
            </a:prstGeom>
            <a:noFill/>
            <a:ln w="12700">
              <a:solidFill>
                <a:schemeClr val="tx1"/>
              </a:solidFill>
              <a:miter lim="800000"/>
              <a:headEnd/>
              <a:tailEnd/>
            </a:ln>
            <a:effectLst/>
          </p:spPr>
          <p:txBody>
            <a:bodyPr>
              <a:spAutoFit/>
            </a:bodyPr>
            <a:lstStyle/>
            <a:p>
              <a:pPr>
                <a:spcBef>
                  <a:spcPct val="50000"/>
                </a:spcBef>
              </a:pPr>
              <a:r>
                <a:rPr lang="en-US" b="1"/>
                <a:t>External Events</a:t>
              </a:r>
            </a:p>
            <a:p>
              <a:pPr>
                <a:spcBef>
                  <a:spcPct val="50000"/>
                </a:spcBef>
                <a:buFont typeface="Arial" charset="0"/>
                <a:buNone/>
              </a:pPr>
              <a:r>
                <a:rPr lang="en-US" sz="1400"/>
                <a:t>- Change in socioeconomic conditions,</a:t>
              </a:r>
              <a:br>
                <a:rPr lang="en-US" sz="1400"/>
              </a:br>
              <a:r>
                <a:rPr lang="en-US" sz="1400"/>
                <a:t>   public opinion, leaders</a:t>
              </a:r>
              <a:br>
                <a:rPr lang="en-US" sz="1400"/>
              </a:br>
              <a:r>
                <a:rPr lang="en-US" sz="1400"/>
                <a:t>- Policy decisions/impacts from other</a:t>
              </a:r>
              <a:br>
                <a:rPr lang="en-US" sz="1400"/>
              </a:br>
              <a:r>
                <a:rPr lang="en-US" sz="1400"/>
                <a:t>  subsystems </a:t>
              </a:r>
            </a:p>
          </p:txBody>
        </p:sp>
        <p:sp>
          <p:nvSpPr>
            <p:cNvPr id="18437" name="Text Box 5"/>
            <p:cNvSpPr txBox="1">
              <a:spLocks noChangeArrowheads="1"/>
            </p:cNvSpPr>
            <p:nvPr/>
          </p:nvSpPr>
          <p:spPr bwMode="auto">
            <a:xfrm>
              <a:off x="2742" y="1392"/>
              <a:ext cx="286" cy="1872"/>
            </a:xfrm>
            <a:prstGeom prst="rect">
              <a:avLst/>
            </a:prstGeom>
            <a:noFill/>
            <a:ln w="12700">
              <a:solidFill>
                <a:schemeClr val="tx1"/>
              </a:solidFill>
              <a:miter lim="800000"/>
              <a:headEnd/>
              <a:tailEnd/>
            </a:ln>
            <a:effectLst/>
          </p:spPr>
          <p:txBody>
            <a:bodyPr vert="eaVert">
              <a:spAutoFit/>
            </a:bodyPr>
            <a:lstStyle/>
            <a:p>
              <a:pPr>
                <a:spcBef>
                  <a:spcPct val="50000"/>
                </a:spcBef>
              </a:pPr>
              <a:r>
                <a:rPr lang="en-US" b="1"/>
                <a:t>Constraints &amp; Resources </a:t>
              </a:r>
            </a:p>
          </p:txBody>
        </p:sp>
        <p:sp>
          <p:nvSpPr>
            <p:cNvPr id="18438" name="Text Box 6"/>
            <p:cNvSpPr txBox="1">
              <a:spLocks noChangeArrowheads="1"/>
            </p:cNvSpPr>
            <p:nvPr/>
          </p:nvSpPr>
          <p:spPr bwMode="auto">
            <a:xfrm>
              <a:off x="3792" y="1056"/>
              <a:ext cx="1392" cy="198"/>
            </a:xfrm>
            <a:prstGeom prst="rect">
              <a:avLst/>
            </a:prstGeom>
            <a:noFill/>
            <a:ln w="9525">
              <a:noFill/>
              <a:miter lim="800000"/>
              <a:headEnd/>
              <a:tailEnd/>
            </a:ln>
            <a:effectLst/>
          </p:spPr>
          <p:txBody>
            <a:bodyPr>
              <a:spAutoFit/>
            </a:bodyPr>
            <a:lstStyle/>
            <a:p>
              <a:pPr>
                <a:spcBef>
                  <a:spcPct val="50000"/>
                </a:spcBef>
              </a:pPr>
              <a:r>
                <a:rPr lang="en-US" b="1"/>
                <a:t>Policy Subsystem </a:t>
              </a:r>
            </a:p>
          </p:txBody>
        </p:sp>
        <p:sp>
          <p:nvSpPr>
            <p:cNvPr id="18439" name="Text Box 7"/>
            <p:cNvSpPr txBox="1">
              <a:spLocks noChangeArrowheads="1"/>
            </p:cNvSpPr>
            <p:nvPr/>
          </p:nvSpPr>
          <p:spPr bwMode="auto">
            <a:xfrm>
              <a:off x="3408" y="1344"/>
              <a:ext cx="864" cy="543"/>
            </a:xfrm>
            <a:prstGeom prst="rect">
              <a:avLst/>
            </a:prstGeom>
            <a:noFill/>
            <a:ln w="9525">
              <a:noFill/>
              <a:miter lim="800000"/>
              <a:headEnd/>
              <a:tailEnd/>
            </a:ln>
            <a:effectLst/>
          </p:spPr>
          <p:txBody>
            <a:bodyPr>
              <a:spAutoFit/>
            </a:bodyPr>
            <a:lstStyle/>
            <a:p>
              <a:pPr>
                <a:spcBef>
                  <a:spcPct val="50000"/>
                </a:spcBef>
              </a:pPr>
              <a:r>
                <a:rPr lang="en-US"/>
                <a:t>Coalition A</a:t>
              </a:r>
              <a:br>
                <a:rPr lang="en-US"/>
              </a:br>
              <a:r>
                <a:rPr lang="en-US" sz="1400"/>
                <a:t>Policy beliefs</a:t>
              </a:r>
              <a:br>
                <a:rPr lang="en-US" sz="1400"/>
              </a:br>
              <a:r>
                <a:rPr lang="en-US" sz="1400"/>
                <a:t>Resources</a:t>
              </a:r>
              <a:br>
                <a:rPr lang="en-US" sz="1400"/>
              </a:br>
              <a:r>
                <a:rPr lang="en-US" sz="1400"/>
                <a:t>Strategy </a:t>
              </a:r>
            </a:p>
          </p:txBody>
        </p:sp>
        <p:sp>
          <p:nvSpPr>
            <p:cNvPr id="18440" name="Text Box 8"/>
            <p:cNvSpPr txBox="1">
              <a:spLocks noChangeArrowheads="1"/>
            </p:cNvSpPr>
            <p:nvPr/>
          </p:nvSpPr>
          <p:spPr bwMode="auto">
            <a:xfrm>
              <a:off x="4608" y="1344"/>
              <a:ext cx="816" cy="939"/>
            </a:xfrm>
            <a:prstGeom prst="rect">
              <a:avLst/>
            </a:prstGeom>
            <a:noFill/>
            <a:ln w="9525">
              <a:noFill/>
              <a:miter lim="800000"/>
              <a:headEnd/>
              <a:tailEnd/>
            </a:ln>
            <a:effectLst/>
          </p:spPr>
          <p:txBody>
            <a:bodyPr>
              <a:spAutoFit/>
            </a:bodyPr>
            <a:lstStyle/>
            <a:p>
              <a:pPr>
                <a:spcBef>
                  <a:spcPct val="50000"/>
                </a:spcBef>
              </a:pPr>
              <a:r>
                <a:rPr lang="en-US"/>
                <a:t>Coalition B</a:t>
              </a:r>
              <a:br>
                <a:rPr lang="en-US"/>
              </a:br>
              <a:r>
                <a:rPr lang="en-US" sz="1400"/>
                <a:t>Policy beliefs</a:t>
              </a:r>
              <a:br>
                <a:rPr lang="en-US" sz="1400"/>
              </a:br>
              <a:r>
                <a:rPr lang="en-US" sz="1400"/>
                <a:t>Resources</a:t>
              </a:r>
              <a:br>
                <a:rPr lang="en-US" sz="1400"/>
              </a:br>
              <a:r>
                <a:rPr lang="en-US" sz="1400"/>
                <a:t>Strategy </a:t>
              </a:r>
            </a:p>
            <a:p>
              <a:pPr>
                <a:spcBef>
                  <a:spcPct val="50000"/>
                </a:spcBef>
              </a:pPr>
              <a:endParaRPr lang="en-US" sz="1400"/>
            </a:p>
            <a:p>
              <a:pPr>
                <a:spcBef>
                  <a:spcPct val="50000"/>
                </a:spcBef>
              </a:pPr>
              <a:endParaRPr lang="en-US"/>
            </a:p>
          </p:txBody>
        </p:sp>
        <p:sp>
          <p:nvSpPr>
            <p:cNvPr id="18441" name="Text Box 9"/>
            <p:cNvSpPr txBox="1">
              <a:spLocks noChangeArrowheads="1"/>
            </p:cNvSpPr>
            <p:nvPr/>
          </p:nvSpPr>
          <p:spPr bwMode="auto">
            <a:xfrm>
              <a:off x="3360" y="2160"/>
              <a:ext cx="1920" cy="347"/>
            </a:xfrm>
            <a:prstGeom prst="rect">
              <a:avLst/>
            </a:prstGeom>
            <a:noFill/>
            <a:ln w="9525">
              <a:noFill/>
              <a:miter lim="800000"/>
              <a:headEnd/>
              <a:tailEnd/>
            </a:ln>
            <a:effectLst/>
          </p:spPr>
          <p:txBody>
            <a:bodyPr>
              <a:spAutoFit/>
            </a:bodyPr>
            <a:lstStyle/>
            <a:p>
              <a:pPr algn="ctr">
                <a:spcBef>
                  <a:spcPct val="50000"/>
                </a:spcBef>
              </a:pPr>
              <a:r>
                <a:rPr lang="en-US"/>
                <a:t>Decisions by Governmental Authorities </a:t>
              </a:r>
            </a:p>
          </p:txBody>
        </p:sp>
        <p:sp>
          <p:nvSpPr>
            <p:cNvPr id="18442" name="Text Box 10"/>
            <p:cNvSpPr txBox="1">
              <a:spLocks noChangeArrowheads="1"/>
            </p:cNvSpPr>
            <p:nvPr/>
          </p:nvSpPr>
          <p:spPr bwMode="auto">
            <a:xfrm>
              <a:off x="3552" y="2880"/>
              <a:ext cx="1968" cy="198"/>
            </a:xfrm>
            <a:prstGeom prst="rect">
              <a:avLst/>
            </a:prstGeom>
            <a:noFill/>
            <a:ln w="9525">
              <a:noFill/>
              <a:miter lim="800000"/>
              <a:headEnd/>
              <a:tailEnd/>
            </a:ln>
            <a:effectLst/>
          </p:spPr>
          <p:txBody>
            <a:bodyPr>
              <a:spAutoFit/>
            </a:bodyPr>
            <a:lstStyle/>
            <a:p>
              <a:pPr>
                <a:spcBef>
                  <a:spcPct val="50000"/>
                </a:spcBef>
              </a:pPr>
              <a:r>
                <a:rPr lang="en-US"/>
                <a:t>Policy Outputs &amp; Impacts </a:t>
              </a:r>
            </a:p>
          </p:txBody>
        </p:sp>
        <p:sp>
          <p:nvSpPr>
            <p:cNvPr id="18443" name="Rectangle 11"/>
            <p:cNvSpPr>
              <a:spLocks noChangeArrowheads="1"/>
            </p:cNvSpPr>
            <p:nvPr/>
          </p:nvSpPr>
          <p:spPr bwMode="auto">
            <a:xfrm>
              <a:off x="3360" y="888"/>
              <a:ext cx="2064" cy="2544"/>
            </a:xfrm>
            <a:prstGeom prst="rect">
              <a:avLst/>
            </a:prstGeom>
            <a:noFill/>
            <a:ln w="12700">
              <a:solidFill>
                <a:schemeClr val="tx1"/>
              </a:solidFill>
              <a:miter lim="800000"/>
              <a:headEnd/>
              <a:tailEnd/>
            </a:ln>
            <a:effectLst/>
          </p:spPr>
          <p:txBody>
            <a:bodyPr wrap="none" anchor="ctr"/>
            <a:lstStyle/>
            <a:p>
              <a:endParaRPr lang="id-ID"/>
            </a:p>
          </p:txBody>
        </p:sp>
        <p:sp>
          <p:nvSpPr>
            <p:cNvPr id="18444" name="Line 12"/>
            <p:cNvSpPr>
              <a:spLocks noChangeShapeType="1"/>
            </p:cNvSpPr>
            <p:nvPr/>
          </p:nvSpPr>
          <p:spPr bwMode="auto">
            <a:xfrm flipV="1">
              <a:off x="1296" y="1872"/>
              <a:ext cx="0" cy="480"/>
            </a:xfrm>
            <a:prstGeom prst="line">
              <a:avLst/>
            </a:prstGeom>
            <a:noFill/>
            <a:ln w="9525">
              <a:solidFill>
                <a:schemeClr val="tx1"/>
              </a:solidFill>
              <a:round/>
              <a:headEnd type="triangle" w="med" len="med"/>
              <a:tailEnd type="triangle" w="med" len="med"/>
            </a:ln>
            <a:effectLst/>
          </p:spPr>
          <p:txBody>
            <a:bodyPr/>
            <a:lstStyle/>
            <a:p>
              <a:endParaRPr lang="id-ID"/>
            </a:p>
          </p:txBody>
        </p:sp>
        <p:sp>
          <p:nvSpPr>
            <p:cNvPr id="18445" name="Line 13"/>
            <p:cNvSpPr>
              <a:spLocks noChangeShapeType="1"/>
            </p:cNvSpPr>
            <p:nvPr/>
          </p:nvSpPr>
          <p:spPr bwMode="auto">
            <a:xfrm>
              <a:off x="2448" y="1680"/>
              <a:ext cx="240" cy="0"/>
            </a:xfrm>
            <a:prstGeom prst="line">
              <a:avLst/>
            </a:prstGeom>
            <a:noFill/>
            <a:ln w="9525">
              <a:solidFill>
                <a:schemeClr val="tx1"/>
              </a:solidFill>
              <a:round/>
              <a:headEnd/>
              <a:tailEnd type="triangle" w="med" len="med"/>
            </a:ln>
            <a:effectLst/>
          </p:spPr>
          <p:txBody>
            <a:bodyPr/>
            <a:lstStyle/>
            <a:p>
              <a:endParaRPr lang="id-ID"/>
            </a:p>
          </p:txBody>
        </p:sp>
        <p:sp>
          <p:nvSpPr>
            <p:cNvPr id="18446" name="Line 14"/>
            <p:cNvSpPr>
              <a:spLocks noChangeShapeType="1"/>
            </p:cNvSpPr>
            <p:nvPr/>
          </p:nvSpPr>
          <p:spPr bwMode="auto">
            <a:xfrm>
              <a:off x="2496" y="2784"/>
              <a:ext cx="240" cy="0"/>
            </a:xfrm>
            <a:prstGeom prst="line">
              <a:avLst/>
            </a:prstGeom>
            <a:noFill/>
            <a:ln w="9525">
              <a:solidFill>
                <a:schemeClr val="tx1"/>
              </a:solidFill>
              <a:round/>
              <a:headEnd/>
              <a:tailEnd type="triangle" w="med" len="med"/>
            </a:ln>
            <a:effectLst/>
          </p:spPr>
          <p:txBody>
            <a:bodyPr/>
            <a:lstStyle/>
            <a:p>
              <a:endParaRPr lang="id-ID"/>
            </a:p>
          </p:txBody>
        </p:sp>
        <p:sp>
          <p:nvSpPr>
            <p:cNvPr id="18447" name="Line 15"/>
            <p:cNvSpPr>
              <a:spLocks noChangeShapeType="1"/>
            </p:cNvSpPr>
            <p:nvPr/>
          </p:nvSpPr>
          <p:spPr bwMode="auto">
            <a:xfrm>
              <a:off x="3024" y="2160"/>
              <a:ext cx="240" cy="0"/>
            </a:xfrm>
            <a:prstGeom prst="line">
              <a:avLst/>
            </a:prstGeom>
            <a:noFill/>
            <a:ln w="9525">
              <a:solidFill>
                <a:schemeClr val="tx1"/>
              </a:solidFill>
              <a:round/>
              <a:headEnd/>
              <a:tailEnd type="triangle" w="med" len="med"/>
            </a:ln>
            <a:effectLst/>
          </p:spPr>
          <p:txBody>
            <a:bodyPr/>
            <a:lstStyle/>
            <a:p>
              <a:endParaRPr lang="id-ID"/>
            </a:p>
          </p:txBody>
        </p:sp>
        <p:sp>
          <p:nvSpPr>
            <p:cNvPr id="18448" name="Line 16"/>
            <p:cNvSpPr>
              <a:spLocks noChangeShapeType="1"/>
            </p:cNvSpPr>
            <p:nvPr/>
          </p:nvSpPr>
          <p:spPr bwMode="auto">
            <a:xfrm>
              <a:off x="3744" y="1968"/>
              <a:ext cx="144" cy="192"/>
            </a:xfrm>
            <a:prstGeom prst="line">
              <a:avLst/>
            </a:prstGeom>
            <a:noFill/>
            <a:ln w="9525">
              <a:solidFill>
                <a:schemeClr val="tx1"/>
              </a:solidFill>
              <a:round/>
              <a:headEnd/>
              <a:tailEnd type="triangle" w="med" len="med"/>
            </a:ln>
            <a:effectLst/>
          </p:spPr>
          <p:txBody>
            <a:bodyPr/>
            <a:lstStyle/>
            <a:p>
              <a:endParaRPr lang="id-ID"/>
            </a:p>
          </p:txBody>
        </p:sp>
        <p:sp>
          <p:nvSpPr>
            <p:cNvPr id="18449" name="Line 17"/>
            <p:cNvSpPr>
              <a:spLocks noChangeShapeType="1"/>
            </p:cNvSpPr>
            <p:nvPr/>
          </p:nvSpPr>
          <p:spPr bwMode="auto">
            <a:xfrm flipH="1">
              <a:off x="4800" y="1968"/>
              <a:ext cx="144" cy="192"/>
            </a:xfrm>
            <a:prstGeom prst="line">
              <a:avLst/>
            </a:prstGeom>
            <a:noFill/>
            <a:ln w="9525">
              <a:solidFill>
                <a:schemeClr val="tx1"/>
              </a:solidFill>
              <a:round/>
              <a:headEnd/>
              <a:tailEnd type="triangle" w="med" len="med"/>
            </a:ln>
            <a:effectLst/>
          </p:spPr>
          <p:txBody>
            <a:bodyPr/>
            <a:lstStyle/>
            <a:p>
              <a:endParaRPr lang="id-ID"/>
            </a:p>
          </p:txBody>
        </p:sp>
        <p:sp>
          <p:nvSpPr>
            <p:cNvPr id="18450" name="Line 18"/>
            <p:cNvSpPr>
              <a:spLocks noChangeShapeType="1"/>
            </p:cNvSpPr>
            <p:nvPr/>
          </p:nvSpPr>
          <p:spPr bwMode="auto">
            <a:xfrm>
              <a:off x="4368" y="2592"/>
              <a:ext cx="0" cy="288"/>
            </a:xfrm>
            <a:prstGeom prst="line">
              <a:avLst/>
            </a:prstGeom>
            <a:noFill/>
            <a:ln w="9525">
              <a:solidFill>
                <a:schemeClr val="tx1"/>
              </a:solidFill>
              <a:round/>
              <a:headEnd/>
              <a:tailEnd type="triangle" w="med" len="med"/>
            </a:ln>
            <a:effectLst/>
          </p:spPr>
          <p:txBody>
            <a:bodyPr/>
            <a:lstStyle/>
            <a:p>
              <a:endParaRPr lang="id-ID"/>
            </a:p>
          </p:txBody>
        </p:sp>
        <p:sp>
          <p:nvSpPr>
            <p:cNvPr id="18451" name="Line 19"/>
            <p:cNvSpPr>
              <a:spLocks noChangeShapeType="1"/>
            </p:cNvSpPr>
            <p:nvPr/>
          </p:nvSpPr>
          <p:spPr bwMode="auto">
            <a:xfrm>
              <a:off x="1248" y="3648"/>
              <a:ext cx="3120" cy="0"/>
            </a:xfrm>
            <a:prstGeom prst="line">
              <a:avLst/>
            </a:prstGeom>
            <a:noFill/>
            <a:ln w="9525">
              <a:solidFill>
                <a:schemeClr val="tx1"/>
              </a:solidFill>
              <a:round/>
              <a:headEnd/>
              <a:tailEnd/>
            </a:ln>
            <a:effectLst/>
          </p:spPr>
          <p:txBody>
            <a:bodyPr/>
            <a:lstStyle/>
            <a:p>
              <a:endParaRPr lang="id-ID"/>
            </a:p>
          </p:txBody>
        </p:sp>
        <p:sp>
          <p:nvSpPr>
            <p:cNvPr id="18452" name="Line 20"/>
            <p:cNvSpPr>
              <a:spLocks noChangeShapeType="1"/>
            </p:cNvSpPr>
            <p:nvPr/>
          </p:nvSpPr>
          <p:spPr bwMode="auto">
            <a:xfrm flipV="1">
              <a:off x="1248" y="3408"/>
              <a:ext cx="0" cy="240"/>
            </a:xfrm>
            <a:prstGeom prst="line">
              <a:avLst/>
            </a:prstGeom>
            <a:noFill/>
            <a:ln w="9525">
              <a:solidFill>
                <a:schemeClr val="tx1"/>
              </a:solidFill>
              <a:round/>
              <a:headEnd/>
              <a:tailEnd type="triangle" w="med" len="med"/>
            </a:ln>
            <a:effectLst/>
          </p:spPr>
          <p:txBody>
            <a:bodyPr/>
            <a:lstStyle/>
            <a:p>
              <a:endParaRPr lang="id-ID"/>
            </a:p>
          </p:txBody>
        </p:sp>
        <p:sp>
          <p:nvSpPr>
            <p:cNvPr id="18453" name="Line 21"/>
            <p:cNvSpPr>
              <a:spLocks noChangeShapeType="1"/>
            </p:cNvSpPr>
            <p:nvPr/>
          </p:nvSpPr>
          <p:spPr bwMode="auto">
            <a:xfrm>
              <a:off x="4368" y="3408"/>
              <a:ext cx="0" cy="240"/>
            </a:xfrm>
            <a:prstGeom prst="line">
              <a:avLst/>
            </a:prstGeom>
            <a:noFill/>
            <a:ln w="9525">
              <a:solidFill>
                <a:schemeClr val="tx1"/>
              </a:solidFill>
              <a:round/>
              <a:headEnd/>
              <a:tailEnd/>
            </a:ln>
            <a:effectLst/>
          </p:spPr>
          <p:txBody>
            <a:bodyPr/>
            <a:lstStyle/>
            <a:p>
              <a:endParaRPr lang="id-ID"/>
            </a:p>
          </p:txBody>
        </p:sp>
      </p:grpSp>
      <p:sp>
        <p:nvSpPr>
          <p:cNvPr id="18454" name="Text Box 22"/>
          <p:cNvSpPr txBox="1">
            <a:spLocks noChangeArrowheads="1"/>
          </p:cNvSpPr>
          <p:nvPr/>
        </p:nvSpPr>
        <p:spPr bwMode="auto">
          <a:xfrm>
            <a:off x="304800" y="5486400"/>
            <a:ext cx="8610600" cy="422275"/>
          </a:xfrm>
          <a:prstGeom prst="rect">
            <a:avLst/>
          </a:prstGeom>
          <a:noFill/>
          <a:ln w="9525">
            <a:noFill/>
            <a:miter lim="800000"/>
            <a:headEnd/>
            <a:tailEnd/>
          </a:ln>
          <a:effectLst/>
        </p:spPr>
        <p:txBody>
          <a:bodyPr>
            <a:spAutoFit/>
          </a:bodyPr>
          <a:lstStyle/>
          <a:p>
            <a:pPr>
              <a:lnSpc>
                <a:spcPct val="90000"/>
              </a:lnSpc>
              <a:spcBef>
                <a:spcPct val="20000"/>
              </a:spcBef>
              <a:buClr>
                <a:schemeClr val="accent1"/>
              </a:buClr>
              <a:buSzPct val="85000"/>
              <a:buFont typeface="Wingdings 2" pitchFamily="18" charset="2"/>
              <a:buNone/>
            </a:pPr>
            <a:r>
              <a:rPr lang="en-US" sz="1200"/>
              <a:t>Adapted from: Breton E, Richard L, Gagnon F, Jacques M, Bergeron P. Health promotion research and practice require sound policy analysis models: The case of Quebec’s Tobacco Act. Social Science &amp; Medicine 2008; 67:1679-1689.</a:t>
            </a:r>
            <a:r>
              <a:rPr lang="en-US" sz="1200" baseline="30000"/>
              <a:t>5</a:t>
            </a:r>
          </a:p>
        </p:txBody>
      </p:sp>
      <p:sp>
        <p:nvSpPr>
          <p:cNvPr id="18455" name="Text Box 23"/>
          <p:cNvSpPr txBox="1">
            <a:spLocks noChangeArrowheads="1"/>
          </p:cNvSpPr>
          <p:nvPr/>
        </p:nvSpPr>
        <p:spPr bwMode="auto">
          <a:xfrm>
            <a:off x="304800" y="6172200"/>
            <a:ext cx="8839200" cy="457200"/>
          </a:xfrm>
          <a:prstGeom prst="rect">
            <a:avLst/>
          </a:prstGeom>
          <a:noFill/>
          <a:ln w="9525">
            <a:noFill/>
            <a:miter lim="800000"/>
            <a:headEnd/>
            <a:tailEnd/>
          </a:ln>
          <a:effectLst/>
        </p:spPr>
        <p:txBody>
          <a:bodyPr>
            <a:spAutoFit/>
          </a:bodyPr>
          <a:lstStyle/>
          <a:p>
            <a:pPr>
              <a:spcBef>
                <a:spcPct val="50000"/>
              </a:spcBef>
            </a:pPr>
            <a:r>
              <a:rPr lang="en-US" sz="2400"/>
              <a:t>The Advocacy Coalition Framework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744</Words>
  <Application>Microsoft Office PowerPoint</Application>
  <PresentationFormat>On-screen Show (4:3)</PresentationFormat>
  <Paragraphs>183</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Thinking in Systems </vt:lpstr>
      <vt:lpstr>Systems Thinking </vt:lpstr>
      <vt:lpstr>Systems thinking is needed for problems that are:</vt:lpstr>
      <vt:lpstr>Example:  Obesity </vt:lpstr>
      <vt:lpstr>Slide 5</vt:lpstr>
      <vt:lpstr>Slide 6</vt:lpstr>
      <vt:lpstr>Slide 7</vt:lpstr>
      <vt:lpstr>Example:  Policy Development</vt:lpstr>
      <vt:lpstr>Slide 9</vt:lpstr>
      <vt:lpstr>Slide 10</vt:lpstr>
      <vt:lpstr>Solutions to Complex Problems</vt:lpstr>
      <vt:lpstr>Many Forms of System “Maps”</vt:lpstr>
      <vt:lpstr>Healthy People 2020</vt:lpstr>
      <vt:lpstr>Ecological Framework for Influences on What People Eat </vt:lpstr>
      <vt:lpstr>Examples from Leischow Paper</vt:lpstr>
      <vt:lpstr>Today’s Work</vt:lpstr>
      <vt:lpstr>Do Exercise</vt:lpstr>
    </vt:vector>
  </TitlesOfParts>
  <Company>University of Washington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in Systems</dc:title>
  <dc:creator>Donna B Johnson</dc:creator>
  <cp:lastModifiedBy>Admin</cp:lastModifiedBy>
  <cp:revision>11</cp:revision>
  <dcterms:created xsi:type="dcterms:W3CDTF">2011-12-29T20:16:02Z</dcterms:created>
  <dcterms:modified xsi:type="dcterms:W3CDTF">2016-12-02T00:59:19Z</dcterms:modified>
</cp:coreProperties>
</file>