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431" r:id="rId3"/>
    <p:sldId id="433" r:id="rId4"/>
    <p:sldId id="494" r:id="rId5"/>
    <p:sldId id="434" r:id="rId6"/>
    <p:sldId id="435" r:id="rId7"/>
    <p:sldId id="463" r:id="rId8"/>
    <p:sldId id="464" r:id="rId9"/>
    <p:sldId id="465" r:id="rId10"/>
    <p:sldId id="466" r:id="rId11"/>
    <p:sldId id="467" r:id="rId12"/>
    <p:sldId id="468" r:id="rId13"/>
    <p:sldId id="488" r:id="rId14"/>
    <p:sldId id="489" r:id="rId15"/>
    <p:sldId id="471" r:id="rId16"/>
    <p:sldId id="478" r:id="rId17"/>
    <p:sldId id="479" r:id="rId18"/>
    <p:sldId id="480" r:id="rId19"/>
    <p:sldId id="481" r:id="rId20"/>
    <p:sldId id="314" r:id="rId21"/>
    <p:sldId id="493" r:id="rId22"/>
  </p:sldIdLst>
  <p:sldSz cx="12192000" cy="6858000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48B48C-F1AF-42DF-8973-412E68F1BE8E}">
          <p14:sldIdLst>
            <p14:sldId id="256"/>
            <p14:sldId id="431"/>
            <p14:sldId id="433"/>
            <p14:sldId id="494"/>
            <p14:sldId id="434"/>
            <p14:sldId id="435"/>
            <p14:sldId id="463"/>
            <p14:sldId id="464"/>
            <p14:sldId id="465"/>
            <p14:sldId id="466"/>
            <p14:sldId id="467"/>
            <p14:sldId id="468"/>
            <p14:sldId id="488"/>
            <p14:sldId id="489"/>
            <p14:sldId id="471"/>
            <p14:sldId id="478"/>
            <p14:sldId id="479"/>
            <p14:sldId id="480"/>
            <p14:sldId id="481"/>
          </p14:sldIdLst>
        </p14:section>
        <p14:section name="Untitled Section" id="{E265D50F-F6FB-4EE2-95F2-E1CDDE4BF887}">
          <p14:sldIdLst>
            <p14:sldId id="314"/>
            <p14:sldId id="4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000"/>
    <a:srgbClr val="06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434" autoAdjust="0"/>
  </p:normalViewPr>
  <p:slideViewPr>
    <p:cSldViewPr>
      <p:cViewPr varScale="1">
        <p:scale>
          <a:sx n="65" d="100"/>
          <a:sy n="65" d="100"/>
        </p:scale>
        <p:origin x="846" y="54"/>
      </p:cViewPr>
      <p:guideLst>
        <p:guide orient="horz" pos="249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64F76A-B3E8-4FDA-8E80-F3541DFDE2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057B9-149D-4B47-B9A3-1E99D26BF8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0DF09-9167-4178-B27D-F98130FA78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155A0-F818-4DD5-955A-446FA0D40F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2C517-D3A3-4ACB-A2E4-5ABB07CBD2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0966B-D784-461D-92D2-EEA5EA3694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4014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B9C143-4CB7-4BEC-BC67-4D1A67A24167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2B6D12-D048-4764-B75A-A2AA7EC2F0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2176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algun Gothic" panose="020B0503020000020004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6400" y="1727200"/>
            <a:ext cx="8839200" cy="838200"/>
            <a:chOff x="792" y="1872"/>
            <a:chExt cx="4176" cy="5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92" y="1927"/>
              <a:ext cx="4176" cy="39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hangingPunct="1">
                <a:defRPr/>
              </a:pPr>
              <a:endParaRPr lang="en-US" sz="2400" dirty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white">
            <a:xfrm>
              <a:off x="1008" y="1872"/>
              <a:ext cx="3744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Gulim" panose="020B0600000101010101" pitchFamily="34" charset="-127"/>
                </a:defRPr>
              </a:lvl9pPr>
            </a:lstStyle>
            <a:p>
              <a:pPr eaLnBrk="1" hangingPunct="1">
                <a:defRPr/>
              </a:pPr>
              <a:endParaRPr lang="en-US" sz="2400" dirty="0"/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914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white">
          <a:xfrm>
            <a:off x="258233" y="152400"/>
            <a:ext cx="1165225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None/>
              <a:defRPr/>
            </a:pPr>
            <a:endParaRPr lang="en-US" altLang="ko-KR" sz="4000" b="1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6540500"/>
            <a:ext cx="12192000" cy="317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288867" y="6543675"/>
            <a:ext cx="3759200" cy="3063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d-ID" altLang="ko-KR" sz="1400" b="1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Fasilkom</a:t>
            </a:r>
            <a:r>
              <a:rPr lang="en-US" altLang="ko-KR" sz="1400" b="1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|| </a:t>
            </a:r>
            <a:fld id="{FE1186D1-2406-4606-B071-5F7DBF012716}" type="datetime1">
              <a:rPr lang="en-US" sz="1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3/30/2020</a:t>
            </a:fld>
            <a:endParaRPr lang="en-US" altLang="ko-KR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133600" y="1485528"/>
            <a:ext cx="79248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altLang="ko-KR" noProof="0" dirty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993504"/>
            <a:ext cx="9753600" cy="1371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altLang="ko-KR" noProof="0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3C938-546E-48E2-9190-7D7208BFB0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426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CAE25-2B7C-4ADA-A5CC-FB8DD1E265DB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2218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4600" y="285750"/>
            <a:ext cx="2717800" cy="5886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85750"/>
            <a:ext cx="7950200" cy="5886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81075-56AC-4B8B-922E-BDD895266D2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18936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85750"/>
            <a:ext cx="9347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1200" y="1447800"/>
            <a:ext cx="108712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B5DCD-8F0E-4DC5-B757-768B8767FF8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1450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11200" y="285750"/>
            <a:ext cx="9347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1200" y="1447800"/>
            <a:ext cx="5334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48400" y="1447800"/>
            <a:ext cx="5334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11200" y="3886200"/>
            <a:ext cx="5334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8400" y="3886200"/>
            <a:ext cx="5334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2EBD4-BDF1-4441-BA71-FB9D95E3ABD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464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119967" y="6553200"/>
            <a:ext cx="7112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5DEE-080F-41AC-B47A-BA6301A8710B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711200" y="116632"/>
            <a:ext cx="9513259" cy="100811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285874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048FF-6C5F-443E-A495-B6A9FF84BDB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3384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447800"/>
            <a:ext cx="5334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447800"/>
            <a:ext cx="5334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5267B-CC70-4483-9F46-669822038446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580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55A2B-EB45-4CF1-BE91-A3A7B5B365B8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0212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5DA9F-543D-473F-B6F1-628105F5A990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7228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8D13B-D4A6-4A02-92D7-27B24EF1C43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8393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8FD65-0418-4B0F-9983-99D40FE3A9F8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496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7F7B3-364B-4496-BA94-12EAEFF4B3C8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5001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026"/>
          <p:cNvSpPr>
            <a:spLocks noChangeShapeType="1"/>
          </p:cNvSpPr>
          <p:nvPr/>
        </p:nvSpPr>
        <p:spPr bwMode="ltGray">
          <a:xfrm>
            <a:off x="711200" y="1143000"/>
            <a:ext cx="9652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 sz="2400"/>
          </a:p>
        </p:txBody>
      </p:sp>
      <p:sp>
        <p:nvSpPr>
          <p:cNvPr id="1027" name="Rectangle 1027"/>
          <p:cNvSpPr>
            <a:spLocks noChangeArrowheads="1"/>
          </p:cNvSpPr>
          <p:nvPr/>
        </p:nvSpPr>
        <p:spPr bwMode="auto">
          <a:xfrm>
            <a:off x="0" y="6540500"/>
            <a:ext cx="12192000" cy="317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10769600" y="228600"/>
            <a:ext cx="1117600" cy="819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1030" name="Rectangle 1030"/>
          <p:cNvSpPr>
            <a:spLocks noChangeArrowheads="1"/>
          </p:cNvSpPr>
          <p:nvPr userDrawn="1"/>
        </p:nvSpPr>
        <p:spPr bwMode="auto">
          <a:xfrm>
            <a:off x="10312400" y="381000"/>
            <a:ext cx="13208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ulim" panose="020B0600000101010101" pitchFamily="34" charset="-127"/>
              </a:defRPr>
            </a:lvl9pPr>
          </a:lstStyle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1031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447800"/>
            <a:ext cx="10871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 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9600" y="6553200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00D225-47DA-4F89-8411-C9A3E6BE305F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3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85750"/>
            <a:ext cx="93472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pic>
        <p:nvPicPr>
          <p:cNvPr id="2" name="Picture 2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617" y="381000"/>
            <a:ext cx="1244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3"/>
          <p:cNvSpPr txBox="1">
            <a:spLocks noChangeArrowheads="1"/>
          </p:cNvSpPr>
          <p:nvPr userDrawn="1"/>
        </p:nvSpPr>
        <p:spPr bwMode="auto">
          <a:xfrm>
            <a:off x="8288867" y="6543675"/>
            <a:ext cx="3759200" cy="3063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d-ID" altLang="ko-KR" sz="1400" b="1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Fasilkom</a:t>
            </a:r>
            <a:r>
              <a:rPr lang="en-US" altLang="ko-KR" sz="1400" b="1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|| </a:t>
            </a:r>
            <a:fld id="{FE1186D1-2406-4606-B071-5F7DBF012716}" type="datetime1">
              <a:rPr lang="en-US" sz="14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3/30/2020</a:t>
            </a:fld>
            <a:endParaRPr lang="en-US" altLang="ko-KR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o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o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ngonfig.net/ip-address.html" TargetMode="External"/><Relationship Id="rId2" Type="http://schemas.openxmlformats.org/officeDocument/2006/relationships/hyperlink" Target="https://netsec.id/header-ipv4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5640" y="1412776"/>
            <a:ext cx="6119813" cy="1295400"/>
          </a:xfrm>
          <a:noFill/>
        </p:spPr>
        <p:txBody>
          <a:bodyPr/>
          <a:lstStyle/>
          <a:p>
            <a:r>
              <a:rPr lang="id-ID" sz="2800" b="1" dirty="0"/>
              <a:t>Pengalamatan Logis Internet Protocol versi 4 (IPV4)</a:t>
            </a:r>
            <a:endParaRPr lang="id-ID" sz="2800" dirty="0"/>
          </a:p>
        </p:txBody>
      </p:sp>
      <p:pic>
        <p:nvPicPr>
          <p:cNvPr id="512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4" y="4064404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Subnet Mask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 (Body)"/>
              </a:rPr>
              <a:t>Format subnet mask </a:t>
            </a:r>
            <a:r>
              <a:rPr lang="en-US" sz="2000" dirty="0" err="1">
                <a:latin typeface="Arial (Body)"/>
              </a:rPr>
              <a:t>dalam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biner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adalah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sejumlah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angka</a:t>
            </a:r>
            <a:r>
              <a:rPr lang="en-US" sz="2000" dirty="0">
                <a:latin typeface="Arial (Body)"/>
              </a:rPr>
              <a:t> 1 </a:t>
            </a:r>
            <a:r>
              <a:rPr lang="en-US" sz="2000" dirty="0" err="1">
                <a:latin typeface="Arial (Body)"/>
              </a:rPr>
              <a:t>berurutan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kemudian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diikuti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angka</a:t>
            </a:r>
            <a:r>
              <a:rPr lang="en-US" sz="2000" dirty="0">
                <a:latin typeface="Arial (Body)"/>
              </a:rPr>
              <a:t> 0 </a:t>
            </a:r>
            <a:r>
              <a:rPr lang="en-US" sz="2000" dirty="0" err="1">
                <a:latin typeface="Arial (Body)"/>
              </a:rPr>
              <a:t>hingga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akhir</a:t>
            </a:r>
            <a:r>
              <a:rPr lang="en-US" sz="2000" dirty="0">
                <a:latin typeface="Arial (Body)"/>
              </a:rPr>
              <a:t>. </a:t>
            </a:r>
            <a:r>
              <a:rPr lang="en-US" sz="2000" dirty="0" err="1">
                <a:latin typeface="Arial (Body)"/>
              </a:rPr>
              <a:t>Karenanya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nilai</a:t>
            </a:r>
            <a:r>
              <a:rPr lang="en-US" sz="2000" dirty="0">
                <a:latin typeface="Arial (Body)"/>
              </a:rPr>
              <a:t> decimal </a:t>
            </a:r>
            <a:r>
              <a:rPr lang="en-US" sz="2000" dirty="0" err="1">
                <a:latin typeface="Arial (Body)"/>
              </a:rPr>
              <a:t>setiap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oktetnya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terbatas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beberapa</a:t>
            </a:r>
            <a:r>
              <a:rPr lang="en-US" sz="2000" dirty="0">
                <a:latin typeface="Arial (Body)"/>
              </a:rPr>
              <a:t> </a:t>
            </a:r>
            <a:r>
              <a:rPr lang="en-US" sz="2000" dirty="0" err="1">
                <a:latin typeface="Arial (Body)"/>
              </a:rPr>
              <a:t>angka</a:t>
            </a:r>
            <a:r>
              <a:rPr lang="en-US" sz="2000" dirty="0">
                <a:latin typeface="Arial (Body)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764119"/>
              </p:ext>
            </p:extLst>
          </p:nvPr>
        </p:nvGraphicFramePr>
        <p:xfrm>
          <a:off x="2063552" y="2579712"/>
          <a:ext cx="2895600" cy="36576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bg1"/>
                          </a:solidFill>
                        </a:rPr>
                        <a:t>Biner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Decimal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800" dirty="0"/>
                        <a:t>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en-US" sz="1800" dirty="0"/>
                        <a:t>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111</a:t>
                      </a:r>
                      <a:r>
                        <a:rPr lang="en-US" sz="1800" dirty="0"/>
                        <a:t>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1111</a:t>
                      </a:r>
                      <a:r>
                        <a:rPr lang="en-US" sz="1800" dirty="0"/>
                        <a:t>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11111</a:t>
                      </a:r>
                      <a:r>
                        <a:rPr lang="en-US" sz="1800" dirty="0"/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111111</a:t>
                      </a:r>
                      <a:r>
                        <a:rPr lang="en-US" sz="1800" dirty="0"/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1111111</a:t>
                      </a:r>
                      <a:r>
                        <a:rPr lang="en-US" sz="1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11111111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137911"/>
              </p:ext>
            </p:extLst>
          </p:nvPr>
        </p:nvGraphicFramePr>
        <p:xfrm>
          <a:off x="5116286" y="4869160"/>
          <a:ext cx="5029200" cy="13716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Porsi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network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(24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bit)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Porsi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host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(8 bit)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13648" y="2276872"/>
            <a:ext cx="5338936" cy="99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Bisa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kita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lihat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bahwa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sebuah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oktet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subnet mask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bernilai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Arial (Body)"/>
              </a:rPr>
              <a:t>255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semua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bit-bit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nya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bernilai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1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berarti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semua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bit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oktet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bersesuaian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di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dalam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IP address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merupakan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bit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Arial (Body)"/>
              </a:rPr>
              <a:t>network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13648" y="3655048"/>
            <a:ext cx="5467152" cy="99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o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Sebaliknya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oktet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subnet mask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bernilai</a:t>
            </a:r>
            <a:r>
              <a:rPr lang="en-US" sz="1800" dirty="0">
                <a:solidFill>
                  <a:srgbClr val="0070C0"/>
                </a:solidFill>
                <a:latin typeface="Arial (Body)"/>
              </a:rPr>
              <a:t> 0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semua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bit-bit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nya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bernilai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0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berarti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semua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bit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oktet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bersesuaian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di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dalam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IP address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merupakan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bit </a:t>
            </a:r>
            <a:r>
              <a:rPr lang="en-US" sz="1800" dirty="0" err="1">
                <a:solidFill>
                  <a:srgbClr val="0070C0"/>
                </a:solidFill>
                <a:latin typeface="Arial (Body)"/>
              </a:rPr>
              <a:t>porsi</a:t>
            </a:r>
            <a:r>
              <a:rPr lang="en-US" sz="1800" dirty="0">
                <a:solidFill>
                  <a:srgbClr val="0070C0"/>
                </a:solidFill>
                <a:latin typeface="Arial (Body)"/>
              </a:rPr>
              <a:t> host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854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Tipe-Tipe</a:t>
            </a:r>
            <a:r>
              <a:rPr lang="en-US" dirty="0"/>
              <a:t>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Host address</a:t>
            </a:r>
          </a:p>
          <a:p>
            <a:pPr lvl="1"/>
            <a:r>
              <a:rPr lang="en-US" dirty="0"/>
              <a:t>IP address yang </a:t>
            </a:r>
            <a:r>
              <a:rPr lang="en-US" dirty="0" err="1"/>
              <a:t>di</a:t>
            </a:r>
            <a:r>
              <a:rPr lang="en-US" dirty="0"/>
              <a:t> assign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host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network.</a:t>
            </a:r>
          </a:p>
          <a:p>
            <a:r>
              <a:rPr lang="en-US" dirty="0"/>
              <a:t>Network address</a:t>
            </a:r>
          </a:p>
          <a:p>
            <a:pPr lvl="1"/>
            <a:r>
              <a:rPr lang="en-US" dirty="0"/>
              <a:t>IP address yang </a:t>
            </a:r>
            <a:r>
              <a:rPr lang="en-US" dirty="0" err="1"/>
              <a:t>menunjukkan</a:t>
            </a:r>
            <a:r>
              <a:rPr lang="en-US" dirty="0"/>
              <a:t> address </a:t>
            </a:r>
            <a:r>
              <a:rPr lang="en-US" dirty="0" err="1"/>
              <a:t>sebuah</a:t>
            </a:r>
            <a:r>
              <a:rPr lang="en-US" dirty="0"/>
              <a:t> network.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host </a:t>
            </a:r>
            <a:r>
              <a:rPr lang="en-US" dirty="0" err="1"/>
              <a:t>dalam</a:t>
            </a:r>
            <a:r>
              <a:rPr lang="en-US" dirty="0"/>
              <a:t> network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network address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bit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porsi</a:t>
            </a:r>
            <a:r>
              <a:rPr lang="en-US" dirty="0"/>
              <a:t> host address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u="sng" dirty="0" err="1">
                <a:solidFill>
                  <a:srgbClr val="C00000"/>
                </a:solidFill>
              </a:rPr>
              <a:t>bernilai</a:t>
            </a:r>
            <a:r>
              <a:rPr lang="en-US" u="sng" dirty="0">
                <a:solidFill>
                  <a:srgbClr val="C00000"/>
                </a:solidFill>
              </a:rPr>
              <a:t> 0</a:t>
            </a:r>
            <a:r>
              <a:rPr lang="en-US" dirty="0"/>
              <a:t>.</a:t>
            </a:r>
          </a:p>
          <a:p>
            <a:r>
              <a:rPr lang="en-US" dirty="0"/>
              <a:t>Broadcast address</a:t>
            </a:r>
          </a:p>
          <a:p>
            <a:pPr lvl="1"/>
            <a:r>
              <a:rPr lang="en-US" dirty="0"/>
              <a:t>IP address special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host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network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Semua</a:t>
            </a:r>
            <a:r>
              <a:rPr lang="en-US" dirty="0"/>
              <a:t> bit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porsi</a:t>
            </a:r>
            <a:r>
              <a:rPr lang="en-US" dirty="0"/>
              <a:t> host address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u="sng" dirty="0" err="1">
                <a:solidFill>
                  <a:srgbClr val="C00000"/>
                </a:solidFill>
              </a:rPr>
              <a:t>bernilai</a:t>
            </a:r>
            <a:r>
              <a:rPr lang="en-US" u="sng" dirty="0">
                <a:solidFill>
                  <a:srgbClr val="C00000"/>
                </a:solidFill>
              </a:rPr>
              <a:t> 1</a:t>
            </a:r>
            <a:r>
              <a:rPr lang="en-US" dirty="0"/>
              <a:t>.</a:t>
            </a:r>
          </a:p>
          <a:p>
            <a:r>
              <a:rPr lang="en-US" dirty="0"/>
              <a:t>172.16.4.71/</a:t>
            </a:r>
            <a:r>
              <a:rPr lang="en-US" dirty="0">
                <a:solidFill>
                  <a:srgbClr val="FF0000"/>
                </a:solidFill>
              </a:rPr>
              <a:t>24</a:t>
            </a:r>
          </a:p>
          <a:p>
            <a:pPr lvl="1"/>
            <a:r>
              <a:rPr lang="en-US" dirty="0"/>
              <a:t>Network address : 172.16.4.0</a:t>
            </a:r>
          </a:p>
          <a:p>
            <a:pPr lvl="1"/>
            <a:r>
              <a:rPr lang="en-US" dirty="0"/>
              <a:t>Broadcast address : 172.16.4.255</a:t>
            </a:r>
          </a:p>
        </p:txBody>
      </p:sp>
    </p:spTree>
    <p:extLst>
      <p:ext uri="{BB962C8B-B14F-4D97-AF65-F5344CB8AC3E}">
        <p14:creationId xmlns:p14="http://schemas.microsoft.com/office/powerpoint/2010/main" val="274370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810641"/>
              </p:ext>
            </p:extLst>
          </p:nvPr>
        </p:nvGraphicFramePr>
        <p:xfrm>
          <a:off x="1752600" y="5266946"/>
          <a:ext cx="5257800" cy="898358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11111111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055728"/>
              </p:ext>
            </p:extLst>
          </p:nvPr>
        </p:nvGraphicFramePr>
        <p:xfrm>
          <a:off x="1752600" y="3826786"/>
          <a:ext cx="5257800" cy="898358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Tipe-Tipe</a:t>
            </a:r>
            <a:r>
              <a:rPr lang="en-US" dirty="0"/>
              <a:t> Address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008821"/>
              </p:ext>
            </p:extLst>
          </p:nvPr>
        </p:nvGraphicFramePr>
        <p:xfrm>
          <a:off x="1752600" y="2439652"/>
          <a:ext cx="5257800" cy="898358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01000111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1" y="1484784"/>
            <a:ext cx="1723549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 (Body)"/>
              </a:rPr>
              <a:t>172.16.4.71/24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0" y="2439652"/>
            <a:ext cx="26500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F6FC6"/>
                </a:solidFill>
                <a:latin typeface="Arial (Body)"/>
              </a:rPr>
              <a:t>Host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address : 172.16.4.71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697560"/>
            <a:ext cx="28664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latin typeface="Arial (Body)"/>
              </a:rPr>
              <a:t>Network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address : 172.16.4.0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2401" y="4166428"/>
            <a:ext cx="2273379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Semua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host bit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di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set </a:t>
            </a:r>
            <a:r>
              <a:rPr lang="en-US" sz="1600" dirty="0">
                <a:solidFill>
                  <a:srgbClr val="0F6FC6"/>
                </a:solidFill>
                <a:latin typeface="Arial (Body)"/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91200" y="3179618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 flipV="1">
            <a:off x="6362700" y="4558008"/>
            <a:ext cx="2546391" cy="16239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03964" y="12954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7" name="Elbow Connector 16"/>
          <p:cNvCxnSpPr>
            <a:endCxn id="7" idx="0"/>
          </p:cNvCxnSpPr>
          <p:nvPr/>
        </p:nvCxnSpPr>
        <p:spPr>
          <a:xfrm flipV="1">
            <a:off x="4385758" y="2439652"/>
            <a:ext cx="4559285" cy="796"/>
          </a:xfrm>
          <a:prstGeom prst="bentConnector4">
            <a:avLst>
              <a:gd name="adj1" fmla="val -255"/>
              <a:gd name="adj2" fmla="val 2881859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007427" y="2677391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2" name="Elbow Connector 21"/>
          <p:cNvCxnSpPr/>
          <p:nvPr/>
        </p:nvCxnSpPr>
        <p:spPr>
          <a:xfrm flipV="1">
            <a:off x="4388427" y="3750586"/>
            <a:ext cx="4512418" cy="86594"/>
          </a:xfrm>
          <a:prstGeom prst="bentConnector4">
            <a:avLst>
              <a:gd name="adj1" fmla="val -77"/>
              <a:gd name="adj2" fmla="val 36399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39000" y="5190746"/>
            <a:ext cx="326563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F6FC6"/>
                </a:solidFill>
                <a:latin typeface="Arial (Body)"/>
              </a:rPr>
              <a:t>Broadcast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address : 172.16.4.255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72401" y="5659614"/>
            <a:ext cx="2273379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Semua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host bit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di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set </a:t>
            </a:r>
            <a:r>
              <a:rPr lang="en-US" sz="1600" dirty="0">
                <a:solidFill>
                  <a:srgbClr val="FF0000"/>
                </a:solidFill>
                <a:latin typeface="Arial (Body)"/>
              </a:rPr>
              <a:t>1</a:t>
            </a:r>
          </a:p>
        </p:txBody>
      </p:sp>
      <p:cxnSp>
        <p:nvCxnSpPr>
          <p:cNvPr id="27" name="Elbow Connector 26"/>
          <p:cNvCxnSpPr>
            <a:endCxn id="26" idx="2"/>
          </p:cNvCxnSpPr>
          <p:nvPr/>
        </p:nvCxnSpPr>
        <p:spPr>
          <a:xfrm flipV="1">
            <a:off x="6362700" y="5998168"/>
            <a:ext cx="2546391" cy="16239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25" idx="0"/>
          </p:cNvCxnSpPr>
          <p:nvPr/>
        </p:nvCxnSpPr>
        <p:spPr>
          <a:xfrm flipV="1">
            <a:off x="4391891" y="5190746"/>
            <a:ext cx="4479929" cy="80942"/>
          </a:xfrm>
          <a:prstGeom prst="bentConnector4">
            <a:avLst>
              <a:gd name="adj1" fmla="val 31776"/>
              <a:gd name="adj2" fmla="val 382424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048991" y="4973782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Curved Right Arrow 20"/>
          <p:cNvSpPr/>
          <p:nvPr/>
        </p:nvSpPr>
        <p:spPr>
          <a:xfrm rot="10800000">
            <a:off x="7010400" y="3979186"/>
            <a:ext cx="228600" cy="609600"/>
          </a:xfrm>
          <a:prstGeom prst="curvedRightArrow">
            <a:avLst>
              <a:gd name="adj1" fmla="val 25000"/>
              <a:gd name="adj2" fmla="val 100000"/>
              <a:gd name="adj3" fmla="val 2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  <a:latin typeface="Arial (Body)"/>
            </a:endParaRPr>
          </a:p>
        </p:txBody>
      </p:sp>
      <p:sp>
        <p:nvSpPr>
          <p:cNvPr id="23" name="Curved Right Arrow 22"/>
          <p:cNvSpPr/>
          <p:nvPr/>
        </p:nvSpPr>
        <p:spPr>
          <a:xfrm rot="10800000">
            <a:off x="7010400" y="5403304"/>
            <a:ext cx="228600" cy="609600"/>
          </a:xfrm>
          <a:prstGeom prst="curvedRightArrow">
            <a:avLst>
              <a:gd name="adj1" fmla="val 25000"/>
              <a:gd name="adj2" fmla="val 100000"/>
              <a:gd name="adj3" fmla="val 2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58209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2047"/>
              </p:ext>
            </p:extLst>
          </p:nvPr>
        </p:nvGraphicFramePr>
        <p:xfrm>
          <a:off x="1752600" y="5266946"/>
          <a:ext cx="5257800" cy="898358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1111111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636072"/>
              </p:ext>
            </p:extLst>
          </p:nvPr>
        </p:nvGraphicFramePr>
        <p:xfrm>
          <a:off x="1752600" y="3826786"/>
          <a:ext cx="5257800" cy="898358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Tipe-Tipe</a:t>
            </a:r>
            <a:r>
              <a:rPr lang="en-US" dirty="0"/>
              <a:t> Address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73093"/>
              </p:ext>
            </p:extLst>
          </p:nvPr>
        </p:nvGraphicFramePr>
        <p:xfrm>
          <a:off x="1752600" y="2439652"/>
          <a:ext cx="5257800" cy="898358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1000111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1" y="1484784"/>
            <a:ext cx="1723549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 (Body)"/>
              </a:rPr>
              <a:t>172.16.4.71/2</a:t>
            </a:r>
            <a:r>
              <a:rPr lang="id-ID" sz="1800" dirty="0">
                <a:solidFill>
                  <a:prstClr val="black"/>
                </a:solidFill>
                <a:latin typeface="Arial (Body)"/>
              </a:rPr>
              <a:t>5</a:t>
            </a:r>
            <a:endParaRPr lang="en-US" sz="1800" dirty="0">
              <a:solidFill>
                <a:prstClr val="black"/>
              </a:solidFill>
              <a:latin typeface="Arial (Body)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0" y="2439652"/>
            <a:ext cx="26500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F6FC6"/>
                </a:solidFill>
                <a:latin typeface="Arial (Body)"/>
              </a:rPr>
              <a:t>Host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address : 172.16.4.71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697560"/>
            <a:ext cx="28664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latin typeface="Arial (Body)"/>
              </a:rPr>
              <a:t>Network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address : 172.16.4.0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2401" y="4166428"/>
            <a:ext cx="2273379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Semua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host bit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di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set </a:t>
            </a:r>
            <a:r>
              <a:rPr lang="en-US" sz="1600" dirty="0">
                <a:solidFill>
                  <a:srgbClr val="0F6FC6"/>
                </a:solidFill>
                <a:latin typeface="Arial (Body)"/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91200" y="3179618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 flipV="1">
            <a:off x="6362700" y="4558008"/>
            <a:ext cx="2546391" cy="16239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03964" y="12954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7" name="Elbow Connector 16"/>
          <p:cNvCxnSpPr>
            <a:endCxn id="7" idx="0"/>
          </p:cNvCxnSpPr>
          <p:nvPr/>
        </p:nvCxnSpPr>
        <p:spPr>
          <a:xfrm flipV="1">
            <a:off x="4385758" y="2439652"/>
            <a:ext cx="4559285" cy="796"/>
          </a:xfrm>
          <a:prstGeom prst="bentConnector4">
            <a:avLst>
              <a:gd name="adj1" fmla="val -255"/>
              <a:gd name="adj2" fmla="val 2881859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007427" y="2677391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2" name="Elbow Connector 21"/>
          <p:cNvCxnSpPr/>
          <p:nvPr/>
        </p:nvCxnSpPr>
        <p:spPr>
          <a:xfrm flipV="1">
            <a:off x="4388427" y="3750586"/>
            <a:ext cx="4512418" cy="86594"/>
          </a:xfrm>
          <a:prstGeom prst="bentConnector4">
            <a:avLst>
              <a:gd name="adj1" fmla="val -77"/>
              <a:gd name="adj2" fmla="val 36399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39000" y="5190746"/>
            <a:ext cx="326563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F6FC6"/>
                </a:solidFill>
                <a:latin typeface="Arial (Body)"/>
              </a:rPr>
              <a:t>Broadcast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address : 172.16.4.</a:t>
            </a:r>
            <a:r>
              <a:rPr lang="id-ID" sz="1600" dirty="0">
                <a:solidFill>
                  <a:prstClr val="black"/>
                </a:solidFill>
                <a:latin typeface="Arial (Body)"/>
              </a:rPr>
              <a:t>127</a:t>
            </a:r>
            <a:endParaRPr lang="en-US" sz="1600" dirty="0">
              <a:solidFill>
                <a:prstClr val="black"/>
              </a:solidFill>
              <a:latin typeface="Arial (Body)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72401" y="5659614"/>
            <a:ext cx="2273379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Semua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host bit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di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set </a:t>
            </a:r>
            <a:r>
              <a:rPr lang="en-US" sz="1600" dirty="0">
                <a:solidFill>
                  <a:srgbClr val="FF0000"/>
                </a:solidFill>
                <a:latin typeface="Arial (Body)"/>
              </a:rPr>
              <a:t>1</a:t>
            </a:r>
          </a:p>
        </p:txBody>
      </p:sp>
      <p:cxnSp>
        <p:nvCxnSpPr>
          <p:cNvPr id="27" name="Elbow Connector 26"/>
          <p:cNvCxnSpPr>
            <a:endCxn id="26" idx="2"/>
          </p:cNvCxnSpPr>
          <p:nvPr/>
        </p:nvCxnSpPr>
        <p:spPr>
          <a:xfrm flipV="1">
            <a:off x="6362700" y="5998168"/>
            <a:ext cx="2546391" cy="16239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25" idx="0"/>
          </p:cNvCxnSpPr>
          <p:nvPr/>
        </p:nvCxnSpPr>
        <p:spPr>
          <a:xfrm flipV="1">
            <a:off x="4391891" y="5190746"/>
            <a:ext cx="4479929" cy="80942"/>
          </a:xfrm>
          <a:prstGeom prst="bentConnector4">
            <a:avLst>
              <a:gd name="adj1" fmla="val 31776"/>
              <a:gd name="adj2" fmla="val 382424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048991" y="4973782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Curved Right Arrow 20"/>
          <p:cNvSpPr/>
          <p:nvPr/>
        </p:nvSpPr>
        <p:spPr>
          <a:xfrm rot="10800000">
            <a:off x="7010400" y="3979186"/>
            <a:ext cx="228600" cy="609600"/>
          </a:xfrm>
          <a:prstGeom prst="curvedRightArrow">
            <a:avLst>
              <a:gd name="adj1" fmla="val 25000"/>
              <a:gd name="adj2" fmla="val 100000"/>
              <a:gd name="adj3" fmla="val 2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  <a:latin typeface="Arial (Body)"/>
            </a:endParaRPr>
          </a:p>
        </p:txBody>
      </p:sp>
      <p:sp>
        <p:nvSpPr>
          <p:cNvPr id="23" name="Curved Right Arrow 22"/>
          <p:cNvSpPr/>
          <p:nvPr/>
        </p:nvSpPr>
        <p:spPr>
          <a:xfrm rot="10800000">
            <a:off x="7010400" y="5403304"/>
            <a:ext cx="228600" cy="609600"/>
          </a:xfrm>
          <a:prstGeom prst="curvedRightArrow">
            <a:avLst>
              <a:gd name="adj1" fmla="val 25000"/>
              <a:gd name="adj2" fmla="val 100000"/>
              <a:gd name="adj3" fmla="val 2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31498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829355"/>
              </p:ext>
            </p:extLst>
          </p:nvPr>
        </p:nvGraphicFramePr>
        <p:xfrm>
          <a:off x="1752600" y="5266946"/>
          <a:ext cx="5257800" cy="898358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71694"/>
              </p:ext>
            </p:extLst>
          </p:nvPr>
        </p:nvGraphicFramePr>
        <p:xfrm>
          <a:off x="1752600" y="3826786"/>
          <a:ext cx="5257800" cy="898358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id-ID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Tipe-Tipe</a:t>
            </a:r>
            <a:r>
              <a:rPr lang="en-US" dirty="0"/>
              <a:t> Address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588128"/>
              </p:ext>
            </p:extLst>
          </p:nvPr>
        </p:nvGraphicFramePr>
        <p:xfrm>
          <a:off x="1752600" y="2439652"/>
          <a:ext cx="5257800" cy="898358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01</a:t>
                      </a: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000111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1" y="1484784"/>
            <a:ext cx="1723549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 (Body)"/>
              </a:rPr>
              <a:t>172.16.4.71/2</a:t>
            </a:r>
            <a:r>
              <a:rPr lang="id-ID" sz="1800" dirty="0">
                <a:solidFill>
                  <a:prstClr val="black"/>
                </a:solidFill>
                <a:latin typeface="Arial (Body)"/>
              </a:rPr>
              <a:t>6</a:t>
            </a:r>
            <a:endParaRPr lang="en-US" sz="1800" dirty="0">
              <a:solidFill>
                <a:prstClr val="black"/>
              </a:solidFill>
              <a:latin typeface="Arial (Body)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0" y="2439652"/>
            <a:ext cx="26500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F6FC6"/>
                </a:solidFill>
                <a:latin typeface="Arial (Body)"/>
              </a:rPr>
              <a:t>Host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address : 172.16.4.71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1" y="3697560"/>
            <a:ext cx="29803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latin typeface="Arial (Body)"/>
              </a:rPr>
              <a:t>Network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address : 172.16.4.</a:t>
            </a:r>
            <a:r>
              <a:rPr lang="id-ID" sz="1600" dirty="0">
                <a:solidFill>
                  <a:prstClr val="black"/>
                </a:solidFill>
                <a:latin typeface="Arial (Body)"/>
              </a:rPr>
              <a:t>64</a:t>
            </a:r>
            <a:endParaRPr lang="en-US" sz="1600" dirty="0">
              <a:solidFill>
                <a:prstClr val="black"/>
              </a:solidFill>
              <a:latin typeface="Arial (Body)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1" y="4166428"/>
            <a:ext cx="2273379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Semua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host bit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di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set </a:t>
            </a:r>
            <a:r>
              <a:rPr lang="en-US" sz="1600" dirty="0">
                <a:solidFill>
                  <a:srgbClr val="0F6FC6"/>
                </a:solidFill>
                <a:latin typeface="Arial (Body)"/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91200" y="3179618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 flipV="1">
            <a:off x="6362700" y="4558008"/>
            <a:ext cx="2546391" cy="16239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03964" y="12954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7" name="Elbow Connector 16"/>
          <p:cNvCxnSpPr>
            <a:endCxn id="7" idx="0"/>
          </p:cNvCxnSpPr>
          <p:nvPr/>
        </p:nvCxnSpPr>
        <p:spPr>
          <a:xfrm flipV="1">
            <a:off x="4385758" y="2439652"/>
            <a:ext cx="4559285" cy="796"/>
          </a:xfrm>
          <a:prstGeom prst="bentConnector4">
            <a:avLst>
              <a:gd name="adj1" fmla="val -255"/>
              <a:gd name="adj2" fmla="val 2881859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007427" y="2677391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2" name="Elbow Connector 21"/>
          <p:cNvCxnSpPr/>
          <p:nvPr/>
        </p:nvCxnSpPr>
        <p:spPr>
          <a:xfrm flipV="1">
            <a:off x="4388427" y="3750586"/>
            <a:ext cx="4512418" cy="86594"/>
          </a:xfrm>
          <a:prstGeom prst="bentConnector4">
            <a:avLst>
              <a:gd name="adj1" fmla="val -77"/>
              <a:gd name="adj2" fmla="val 36399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39000" y="5190746"/>
            <a:ext cx="326563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F6FC6"/>
                </a:solidFill>
                <a:latin typeface="Arial (Body)"/>
              </a:rPr>
              <a:t>Broadcast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address : 172.16.4.</a:t>
            </a:r>
            <a:r>
              <a:rPr lang="id-ID" sz="1600" dirty="0">
                <a:solidFill>
                  <a:prstClr val="black"/>
                </a:solidFill>
                <a:latin typeface="Arial (Body)"/>
              </a:rPr>
              <a:t>127</a:t>
            </a:r>
            <a:endParaRPr lang="en-US" sz="1600" dirty="0">
              <a:solidFill>
                <a:prstClr val="black"/>
              </a:solidFill>
              <a:latin typeface="Arial (Body)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72401" y="5659614"/>
            <a:ext cx="2273379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Semua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host bit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di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set </a:t>
            </a:r>
            <a:r>
              <a:rPr lang="en-US" sz="1600" dirty="0">
                <a:solidFill>
                  <a:srgbClr val="FF0000"/>
                </a:solidFill>
                <a:latin typeface="Arial (Body)"/>
              </a:rPr>
              <a:t>1</a:t>
            </a:r>
          </a:p>
        </p:txBody>
      </p:sp>
      <p:cxnSp>
        <p:nvCxnSpPr>
          <p:cNvPr id="27" name="Elbow Connector 26"/>
          <p:cNvCxnSpPr>
            <a:endCxn id="26" idx="2"/>
          </p:cNvCxnSpPr>
          <p:nvPr/>
        </p:nvCxnSpPr>
        <p:spPr>
          <a:xfrm flipV="1">
            <a:off x="6362700" y="5998168"/>
            <a:ext cx="2546391" cy="16239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25" idx="0"/>
          </p:cNvCxnSpPr>
          <p:nvPr/>
        </p:nvCxnSpPr>
        <p:spPr>
          <a:xfrm flipV="1">
            <a:off x="4391891" y="5190746"/>
            <a:ext cx="4479929" cy="80942"/>
          </a:xfrm>
          <a:prstGeom prst="bentConnector4">
            <a:avLst>
              <a:gd name="adj1" fmla="val 31776"/>
              <a:gd name="adj2" fmla="val 382424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048991" y="4973782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Curved Right Arrow 20"/>
          <p:cNvSpPr/>
          <p:nvPr/>
        </p:nvSpPr>
        <p:spPr>
          <a:xfrm rot="10800000">
            <a:off x="7010400" y="3979186"/>
            <a:ext cx="228600" cy="609600"/>
          </a:xfrm>
          <a:prstGeom prst="curvedRightArrow">
            <a:avLst>
              <a:gd name="adj1" fmla="val 25000"/>
              <a:gd name="adj2" fmla="val 100000"/>
              <a:gd name="adj3" fmla="val 2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  <a:latin typeface="Arial (Body)"/>
            </a:endParaRPr>
          </a:p>
        </p:txBody>
      </p:sp>
      <p:sp>
        <p:nvSpPr>
          <p:cNvPr id="23" name="Curved Right Arrow 22"/>
          <p:cNvSpPr/>
          <p:nvPr/>
        </p:nvSpPr>
        <p:spPr>
          <a:xfrm rot="10800000">
            <a:off x="7010400" y="5403304"/>
            <a:ext cx="228600" cy="609600"/>
          </a:xfrm>
          <a:prstGeom prst="curvedRightArrow">
            <a:avLst>
              <a:gd name="adj1" fmla="val 25000"/>
              <a:gd name="adj2" fmla="val 100000"/>
              <a:gd name="adj3" fmla="val 25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prstClr val="black"/>
              </a:solidFill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2253747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83816"/>
              </p:ext>
            </p:extLst>
          </p:nvPr>
        </p:nvGraphicFramePr>
        <p:xfrm>
          <a:off x="1981200" y="2902456"/>
          <a:ext cx="5181600" cy="67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11000000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10101000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00110100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/>
                        <a:t>0000010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Range IP Address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 (Body)"/>
              </a:rPr>
              <a:t>Valid Range IP Address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adalah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sekumpulan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IP address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dalam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sebuah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network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bisa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di assign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ke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sebuah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host. Valid range IP address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berada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diantara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Arial (Body)"/>
              </a:rPr>
              <a:t>network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address + 1 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>
                <a:solidFill>
                  <a:srgbClr val="0F6FC6"/>
                </a:solidFill>
                <a:latin typeface="Arial (Body)"/>
              </a:rPr>
              <a:t>broadcast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address - 1.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1545" y="2420888"/>
            <a:ext cx="1895071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Arial (Body)"/>
              </a:rPr>
              <a:t>192.168.52.130/25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65047"/>
              </p:ext>
            </p:extLst>
          </p:nvPr>
        </p:nvGraphicFramePr>
        <p:xfrm>
          <a:off x="1981200" y="3838560"/>
          <a:ext cx="5181600" cy="67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11000000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10101000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00110100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559526"/>
              </p:ext>
            </p:extLst>
          </p:nvPr>
        </p:nvGraphicFramePr>
        <p:xfrm>
          <a:off x="1981200" y="4630648"/>
          <a:ext cx="5181600" cy="67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11000000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10101000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00110100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1111111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620872"/>
              </p:ext>
            </p:extLst>
          </p:nvPr>
        </p:nvGraphicFramePr>
        <p:xfrm>
          <a:off x="1991544" y="5447496"/>
          <a:ext cx="8136904" cy="1005840"/>
        </p:xfrm>
        <a:graphic>
          <a:graphicData uri="http://schemas.openxmlformats.org/drawingml/2006/table">
            <a:tbl>
              <a:tblPr/>
              <a:tblGrid>
                <a:gridCol w="3330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Network</a:t>
                      </a:r>
                      <a:r>
                        <a:rPr lang="en-US" sz="1600" dirty="0"/>
                        <a:t> address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192.168.52.128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Broadcast</a:t>
                      </a:r>
                      <a:r>
                        <a:rPr lang="en-US" sz="1600" dirty="0"/>
                        <a:t> address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192.168.52.255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Valid Range IP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192.168.52.129 – 192.168.52.254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981200" y="2286000"/>
            <a:ext cx="1295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1200" y="3276600"/>
            <a:ext cx="1295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1200" y="4191000"/>
            <a:ext cx="1295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5105400"/>
            <a:ext cx="1295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5000" y="5486400"/>
            <a:ext cx="1295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0" name="Elbow Connector 19"/>
          <p:cNvCxnSpPr>
            <a:stCxn id="9" idx="1"/>
          </p:cNvCxnSpPr>
          <p:nvPr/>
        </p:nvCxnSpPr>
        <p:spPr>
          <a:xfrm rot="10800000" flipH="1" flipV="1">
            <a:off x="1981200" y="4173840"/>
            <a:ext cx="76200" cy="1503060"/>
          </a:xfrm>
          <a:prstGeom prst="bentConnector4">
            <a:avLst>
              <a:gd name="adj1" fmla="val -450000"/>
              <a:gd name="adj2" fmla="val 96324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0" idx="1"/>
            <a:endCxn id="11" idx="1"/>
          </p:cNvCxnSpPr>
          <p:nvPr/>
        </p:nvCxnSpPr>
        <p:spPr>
          <a:xfrm rot="10800000" flipH="1" flipV="1">
            <a:off x="1981200" y="4965928"/>
            <a:ext cx="10344" cy="984488"/>
          </a:xfrm>
          <a:prstGeom prst="bentConnector3">
            <a:avLst>
              <a:gd name="adj1" fmla="val -22099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467600" y="3015209"/>
            <a:ext cx="3884984" cy="7853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Jumlah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Total host = 2</a:t>
            </a:r>
            <a:r>
              <a:rPr lang="en-US" sz="1600" baseline="30000" dirty="0">
                <a:solidFill>
                  <a:srgbClr val="0F6FC6"/>
                </a:solidFill>
                <a:latin typeface="Arial (Body)"/>
              </a:rPr>
              <a:t>n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- 2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F6FC6"/>
                </a:solidFill>
                <a:latin typeface="Arial (Body)"/>
              </a:rPr>
              <a:t>n 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=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jumlah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bit </a:t>
            </a:r>
            <a:r>
              <a:rPr lang="en-US" sz="1600" dirty="0">
                <a:solidFill>
                  <a:srgbClr val="0F6FC6"/>
                </a:solidFill>
                <a:latin typeface="Arial (Body)"/>
              </a:rPr>
              <a:t>host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4184" y="2420320"/>
            <a:ext cx="448872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Jumlah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bit </a:t>
            </a:r>
            <a:r>
              <a:rPr lang="en-US" sz="1600" dirty="0">
                <a:solidFill>
                  <a:srgbClr val="FF0000"/>
                </a:solidFill>
                <a:latin typeface="Arial (Body)"/>
              </a:rPr>
              <a:t>network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= 25,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bit </a:t>
            </a:r>
            <a:r>
              <a:rPr lang="en-US" sz="1600" dirty="0">
                <a:solidFill>
                  <a:srgbClr val="0F6FC6"/>
                </a:solidFill>
                <a:latin typeface="Arial (Body)"/>
              </a:rPr>
              <a:t>host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= 7</a:t>
            </a:r>
          </a:p>
        </p:txBody>
      </p:sp>
      <p:cxnSp>
        <p:nvCxnSpPr>
          <p:cNvPr id="27" name="Elbow Connector 26"/>
          <p:cNvCxnSpPr>
            <a:stCxn id="8" idx="3"/>
            <a:endCxn id="25" idx="1"/>
          </p:cNvCxnSpPr>
          <p:nvPr/>
        </p:nvCxnSpPr>
        <p:spPr>
          <a:xfrm flipV="1">
            <a:off x="3886615" y="2589597"/>
            <a:ext cx="787568" cy="5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467600" y="4615408"/>
            <a:ext cx="240771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Arial (Body)"/>
              </a:rPr>
              <a:t>Total host = 2</a:t>
            </a:r>
            <a:r>
              <a:rPr lang="en-US" sz="1600" baseline="30000" dirty="0">
                <a:solidFill>
                  <a:prstClr val="black"/>
                </a:solidFill>
                <a:latin typeface="Arial (Body)"/>
              </a:rPr>
              <a:t>7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– 2 = 126</a:t>
            </a:r>
          </a:p>
        </p:txBody>
      </p:sp>
    </p:spTree>
    <p:extLst>
      <p:ext uri="{BB962C8B-B14F-4D97-AF65-F5344CB8AC3E}">
        <p14:creationId xmlns:p14="http://schemas.microsoft.com/office/powerpoint/2010/main" val="137565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Susunan</a:t>
            </a:r>
            <a:r>
              <a:rPr lang="en-US" dirty="0"/>
              <a:t> IP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u="sng" dirty="0"/>
              <a:t>Host</a:t>
            </a:r>
            <a:r>
              <a:rPr lang="en-US" sz="2400" dirty="0"/>
              <a:t> IP address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IP address host.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Range : </a:t>
            </a:r>
            <a:r>
              <a:rPr lang="en-US" sz="2000" dirty="0">
                <a:solidFill>
                  <a:srgbClr val="FF0000"/>
                </a:solidFill>
              </a:rPr>
              <a:t>0.0.0.0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223.255.255.255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u="sng" dirty="0"/>
              <a:t>Multicast</a:t>
            </a:r>
            <a:r>
              <a:rPr lang="en-US" sz="2400" dirty="0"/>
              <a:t> IP address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multicast group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Range : </a:t>
            </a:r>
            <a:r>
              <a:rPr lang="en-US" sz="2000" dirty="0">
                <a:solidFill>
                  <a:srgbClr val="FF0000"/>
                </a:solidFill>
              </a:rPr>
              <a:t>224.0.0.0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239.255.255.255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u="sng" dirty="0"/>
              <a:t>Experimental</a:t>
            </a:r>
            <a:r>
              <a:rPr lang="en-US" sz="2400" dirty="0"/>
              <a:t> IP address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keperluan</a:t>
            </a:r>
            <a:r>
              <a:rPr lang="en-US" sz="2000" dirty="0"/>
              <a:t> </a:t>
            </a:r>
            <a:r>
              <a:rPr lang="en-US" sz="2000" dirty="0" err="1"/>
              <a:t>riset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host.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Range : </a:t>
            </a:r>
            <a:r>
              <a:rPr lang="en-US" sz="2000" dirty="0">
                <a:solidFill>
                  <a:srgbClr val="FF0000"/>
                </a:solidFill>
              </a:rPr>
              <a:t>240.0.0.0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255.255.255.254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36160" y="2718837"/>
            <a:ext cx="4406280" cy="1420325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prstClr val="black"/>
                </a:solidFill>
                <a:latin typeface="Arial (Body)"/>
              </a:rPr>
              <a:t>Dalam</a:t>
            </a:r>
            <a:r>
              <a:rPr lang="en-US" sz="2000" dirty="0">
                <a:solidFill>
                  <a:prstClr val="black"/>
                </a:solidFill>
                <a:latin typeface="Arial (Body)"/>
              </a:rPr>
              <a:t> format </a:t>
            </a:r>
            <a:r>
              <a:rPr lang="en-US" sz="2000" i="1" dirty="0">
                <a:solidFill>
                  <a:srgbClr val="0F6FC6"/>
                </a:solidFill>
                <a:latin typeface="Arial (Body)"/>
              </a:rPr>
              <a:t>dotted-decimal</a:t>
            </a:r>
            <a:r>
              <a:rPr lang="en-US" sz="2000" dirty="0">
                <a:solidFill>
                  <a:prstClr val="black"/>
                </a:solidFill>
                <a:latin typeface="Arial (Body)"/>
              </a:rPr>
              <a:t>, range IP address </a:t>
            </a:r>
            <a:r>
              <a:rPr lang="en-US" sz="2000" dirty="0" err="1">
                <a:solidFill>
                  <a:prstClr val="black"/>
                </a:solidFill>
                <a:latin typeface="Arial (Body)"/>
              </a:rPr>
              <a:t>adalah</a:t>
            </a:r>
            <a:r>
              <a:rPr lang="en-US" sz="20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 (Body)"/>
              </a:rPr>
              <a:t>dari</a:t>
            </a:r>
            <a:r>
              <a:rPr lang="en-US" sz="2000" dirty="0">
                <a:solidFill>
                  <a:prstClr val="black"/>
                </a:solidFill>
                <a:latin typeface="Arial (Body)"/>
              </a:rPr>
              <a:t> 0.0.0.0 </a:t>
            </a:r>
            <a:r>
              <a:rPr lang="en-US" sz="2000" dirty="0" err="1">
                <a:solidFill>
                  <a:prstClr val="black"/>
                </a:solidFill>
                <a:latin typeface="Arial (Body)"/>
              </a:rPr>
              <a:t>sampai</a:t>
            </a:r>
            <a:r>
              <a:rPr lang="en-US" sz="2000" dirty="0">
                <a:solidFill>
                  <a:prstClr val="black"/>
                </a:solidFill>
                <a:latin typeface="Arial (Body)"/>
              </a:rPr>
              <a:t> 255.255.255.255</a:t>
            </a:r>
          </a:p>
        </p:txBody>
      </p:sp>
    </p:spTree>
    <p:extLst>
      <p:ext uri="{BB962C8B-B14F-4D97-AF65-F5344CB8AC3E}">
        <p14:creationId xmlns:p14="http://schemas.microsoft.com/office/powerpoint/2010/main" val="2625977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Address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93913" y="1363524"/>
            <a:ext cx="82731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Sebagian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besar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u="sng" dirty="0">
                <a:solidFill>
                  <a:srgbClr val="0F6FC6"/>
                </a:solidFill>
                <a:latin typeface="Arial (Body)"/>
              </a:rPr>
              <a:t>host IP address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merupakan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IP address </a:t>
            </a:r>
            <a:r>
              <a:rPr lang="en-US" sz="1800" dirty="0" err="1">
                <a:solidFill>
                  <a:srgbClr val="FF0000"/>
                </a:solidFill>
                <a:latin typeface="Arial (Body)"/>
              </a:rPr>
              <a:t>publik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desain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untuk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network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dapat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terhubung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ke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Internet.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0054" y="2252860"/>
            <a:ext cx="180055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 (Body)"/>
              </a:rPr>
              <a:t>Private Address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7453" y="2698393"/>
            <a:ext cx="822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 (Body)"/>
              </a:rPr>
              <a:t>Blok IP address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digunakan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untuk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network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dengan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srgbClr val="0F6FC6"/>
                </a:solidFill>
                <a:latin typeface="Arial (Body)"/>
              </a:rPr>
              <a:t>keperluan</a:t>
            </a:r>
            <a:r>
              <a:rPr lang="en-US" sz="1800" dirty="0">
                <a:solidFill>
                  <a:srgbClr val="0F6FC6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srgbClr val="0F6FC6"/>
                </a:solidFill>
                <a:latin typeface="Arial (Body)"/>
              </a:rPr>
              <a:t>terbatas</a:t>
            </a:r>
            <a:r>
              <a:rPr lang="en-US" sz="1800" dirty="0">
                <a:solidFill>
                  <a:srgbClr val="0F6FC6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atau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network yang </a:t>
            </a:r>
            <a:r>
              <a:rPr lang="en-US" sz="1800" dirty="0" err="1">
                <a:solidFill>
                  <a:srgbClr val="0F6FC6"/>
                </a:solidFill>
                <a:latin typeface="Arial (Body)"/>
              </a:rPr>
              <a:t>tidak</a:t>
            </a:r>
            <a:r>
              <a:rPr lang="en-US" sz="1800" dirty="0">
                <a:solidFill>
                  <a:srgbClr val="0F6FC6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srgbClr val="0F6FC6"/>
                </a:solidFill>
                <a:latin typeface="Arial (Body)"/>
              </a:rPr>
              <a:t>memerlukan</a:t>
            </a:r>
            <a:r>
              <a:rPr lang="en-US" sz="1800" dirty="0">
                <a:solidFill>
                  <a:srgbClr val="0F6FC6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srgbClr val="0F6FC6"/>
                </a:solidFill>
                <a:latin typeface="Arial (Body)"/>
              </a:rPr>
              <a:t>koneksi</a:t>
            </a:r>
            <a:r>
              <a:rPr lang="en-US" sz="1800" dirty="0">
                <a:solidFill>
                  <a:srgbClr val="0F6FC6"/>
                </a:solidFill>
                <a:latin typeface="Arial (Body)"/>
              </a:rPr>
              <a:t> Internet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9908" y="3649523"/>
            <a:ext cx="25785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 (Body)"/>
              </a:rPr>
              <a:t>Blok IP address Private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905269"/>
              </p:ext>
            </p:extLst>
          </p:nvPr>
        </p:nvGraphicFramePr>
        <p:xfrm>
          <a:off x="2173041" y="4221088"/>
          <a:ext cx="5965377" cy="1028700"/>
        </p:xfrm>
        <a:graphic>
          <a:graphicData uri="http://schemas.openxmlformats.org/drawingml/2006/table">
            <a:tbl>
              <a:tblPr/>
              <a:tblGrid>
                <a:gridCol w="2450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5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10.0.0/8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10.0.0.0 - 10.255.255.255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172.16.0.0/12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172.16.0.0 – 172.31.255.255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192.168.0.0/16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192.168.0.0 – 192.168.255.255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93912" y="5478323"/>
            <a:ext cx="82731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Arial (Body)"/>
              </a:rPr>
              <a:t>Host-host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dalam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network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menggunakan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IP address private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tidak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bisa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bebas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mengakses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Internet,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diperlukan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sebuah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service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disebut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u="sng" dirty="0">
                <a:solidFill>
                  <a:srgbClr val="0F6FC6"/>
                </a:solidFill>
                <a:latin typeface="Arial (Body)"/>
              </a:rPr>
              <a:t>Network Address Translation (NAT)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untuk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‘</a:t>
            </a:r>
            <a:r>
              <a:rPr lang="en-US" sz="1800" dirty="0" err="1">
                <a:solidFill>
                  <a:srgbClr val="FF0000"/>
                </a:solidFill>
                <a:latin typeface="Arial (Body)"/>
              </a:rPr>
              <a:t>mengakali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’nya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052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address </a:t>
            </a:r>
            <a:r>
              <a:rPr lang="en-US" dirty="0" err="1"/>
              <a:t>spesial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412776"/>
            <a:ext cx="8049096" cy="5159474"/>
          </a:xfrm>
        </p:spPr>
        <p:txBody>
          <a:bodyPr>
            <a:noAutofit/>
          </a:bodyPr>
          <a:lstStyle/>
          <a:p>
            <a:r>
              <a:rPr lang="en-US" sz="2000" dirty="0"/>
              <a:t>Network </a:t>
            </a:r>
            <a:r>
              <a:rPr lang="en-US" sz="2000" dirty="0" err="1"/>
              <a:t>dan</a:t>
            </a:r>
            <a:r>
              <a:rPr lang="en-US" sz="2000" dirty="0"/>
              <a:t> broadcast</a:t>
            </a:r>
          </a:p>
          <a:p>
            <a:pPr lvl="1">
              <a:spcAft>
                <a:spcPts val="1200"/>
              </a:spcAft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network, IP address </a:t>
            </a:r>
            <a:r>
              <a:rPr lang="en-US" sz="1800" dirty="0" err="1"/>
              <a:t>pertama</a:t>
            </a:r>
            <a:r>
              <a:rPr lang="en-US" sz="1800" dirty="0"/>
              <a:t> (network) </a:t>
            </a:r>
            <a:r>
              <a:rPr lang="en-US" sz="1800" dirty="0" err="1"/>
              <a:t>dan</a:t>
            </a:r>
            <a:r>
              <a:rPr lang="en-US" sz="1800" dirty="0"/>
              <a:t> IP address </a:t>
            </a:r>
            <a:r>
              <a:rPr lang="en-US" sz="1800" dirty="0" err="1"/>
              <a:t>terakhir</a:t>
            </a:r>
            <a:r>
              <a:rPr lang="en-US" sz="1800" dirty="0"/>
              <a:t> (broadcast)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assign </a:t>
            </a:r>
            <a:r>
              <a:rPr lang="en-US" sz="1800" dirty="0" err="1"/>
              <a:t>sebagai</a:t>
            </a:r>
            <a:r>
              <a:rPr lang="en-US" sz="1800" dirty="0"/>
              <a:t> IP host.</a:t>
            </a:r>
          </a:p>
          <a:p>
            <a:r>
              <a:rPr lang="en-US" sz="2000" dirty="0"/>
              <a:t>Default route</a:t>
            </a:r>
          </a:p>
          <a:p>
            <a:pPr lvl="1">
              <a:spcAft>
                <a:spcPts val="1200"/>
              </a:spcAft>
            </a:pPr>
            <a:r>
              <a:rPr lang="en-US" sz="1800" dirty="0"/>
              <a:t>IP address </a:t>
            </a:r>
            <a:r>
              <a:rPr lang="en-US" sz="1800" dirty="0">
                <a:solidFill>
                  <a:srgbClr val="FF0000"/>
                </a:solidFill>
              </a:rPr>
              <a:t>0.0.0.0</a:t>
            </a:r>
            <a:r>
              <a:rPr lang="en-US" sz="1800" dirty="0"/>
              <a:t>,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me-route </a:t>
            </a:r>
            <a:r>
              <a:rPr lang="en-US" sz="1800" dirty="0" err="1"/>
              <a:t>paket</a:t>
            </a:r>
            <a:r>
              <a:rPr lang="en-US" sz="1800" dirty="0"/>
              <a:t> yang router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network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paket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</a:t>
            </a:r>
          </a:p>
          <a:p>
            <a:r>
              <a:rPr lang="en-US" sz="2000" dirty="0"/>
              <a:t>Loopback</a:t>
            </a:r>
          </a:p>
          <a:p>
            <a:pPr lvl="1"/>
            <a:r>
              <a:rPr lang="en-US" sz="1800" dirty="0"/>
              <a:t>IP address </a:t>
            </a:r>
            <a:r>
              <a:rPr lang="en-US" sz="1800" dirty="0">
                <a:solidFill>
                  <a:srgbClr val="FF0000"/>
                </a:solidFill>
              </a:rPr>
              <a:t>127.0.0.1</a:t>
            </a:r>
            <a:r>
              <a:rPr lang="en-US" sz="1800" dirty="0"/>
              <a:t> (127.0.0.0/8)</a:t>
            </a:r>
          </a:p>
          <a:p>
            <a:pPr lvl="1">
              <a:spcAft>
                <a:spcPts val="1200"/>
              </a:spcAft>
            </a:pPr>
            <a:r>
              <a:rPr lang="en-US" sz="1800" dirty="0"/>
              <a:t>IP address </a:t>
            </a:r>
            <a:r>
              <a:rPr lang="en-US" sz="1800" dirty="0" err="1"/>
              <a:t>spesial</a:t>
            </a:r>
            <a:r>
              <a:rPr lang="en-US" sz="1800" dirty="0"/>
              <a:t> yang </a:t>
            </a:r>
            <a:r>
              <a:rPr lang="en-US" sz="1800" dirty="0" err="1"/>
              <a:t>digunakan</a:t>
            </a:r>
            <a:r>
              <a:rPr lang="en-US" sz="1800" dirty="0"/>
              <a:t> host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mengirim</a:t>
            </a:r>
            <a:r>
              <a:rPr lang="en-US" sz="1800" dirty="0"/>
              <a:t> </a:t>
            </a:r>
            <a:r>
              <a:rPr lang="en-US" sz="1800" dirty="0" err="1"/>
              <a:t>paket</a:t>
            </a:r>
            <a:r>
              <a:rPr lang="en-US" sz="1800" dirty="0"/>
              <a:t> </a:t>
            </a:r>
            <a:r>
              <a:rPr lang="en-US" sz="1800" dirty="0" err="1"/>
              <a:t>menuju</a:t>
            </a:r>
            <a:r>
              <a:rPr lang="en-US" sz="1800" dirty="0"/>
              <a:t> </a:t>
            </a:r>
            <a:r>
              <a:rPr lang="en-US" sz="1800" dirty="0" err="1"/>
              <a:t>dirinya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.</a:t>
            </a:r>
          </a:p>
          <a:p>
            <a:r>
              <a:rPr lang="en-US" sz="2000" dirty="0"/>
              <a:t>Link-local</a:t>
            </a:r>
          </a:p>
          <a:p>
            <a:pPr lvl="1"/>
            <a:r>
              <a:rPr lang="en-US" sz="1800" dirty="0"/>
              <a:t>IP address </a:t>
            </a:r>
            <a:r>
              <a:rPr lang="en-US" sz="1800" dirty="0">
                <a:solidFill>
                  <a:srgbClr val="FF0000"/>
                </a:solidFill>
              </a:rPr>
              <a:t>169.254.0.0/16</a:t>
            </a:r>
          </a:p>
          <a:p>
            <a:pPr lvl="1"/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/>
              <a:t>otomatis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assign </a:t>
            </a:r>
            <a:r>
              <a:rPr lang="en-US" sz="1800" dirty="0" err="1"/>
              <a:t>ke</a:t>
            </a:r>
            <a:r>
              <a:rPr lang="en-US" sz="1800" dirty="0"/>
              <a:t> host </a:t>
            </a:r>
            <a:r>
              <a:rPr lang="en-US" sz="1800" dirty="0" err="1"/>
              <a:t>oleh</a:t>
            </a:r>
            <a:r>
              <a:rPr lang="en-US" sz="1800" dirty="0"/>
              <a:t> OS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tersedia</a:t>
            </a:r>
            <a:r>
              <a:rPr lang="en-US" sz="1800" dirty="0"/>
              <a:t> </a:t>
            </a:r>
            <a:r>
              <a:rPr lang="en-US" sz="1800" dirty="0" err="1"/>
              <a:t>konfigurasi</a:t>
            </a:r>
            <a:r>
              <a:rPr lang="en-US" sz="1800" dirty="0"/>
              <a:t> IP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gagal</a:t>
            </a:r>
            <a:r>
              <a:rPr lang="en-US" sz="1800" dirty="0"/>
              <a:t> request DHCP.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2344" y="2274838"/>
            <a:ext cx="2592289" cy="230832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Beberapa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IP address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tidak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bisa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assign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ke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sebuah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host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dengan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berbagai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macam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alasan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ada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juga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dapat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assign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namun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dengan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batasan-batasan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tertentu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252779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Kelas</a:t>
            </a:r>
            <a:r>
              <a:rPr lang="en-US" dirty="0"/>
              <a:t> IP Address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21537"/>
              </p:ext>
            </p:extLst>
          </p:nvPr>
        </p:nvGraphicFramePr>
        <p:xfrm>
          <a:off x="911424" y="1340769"/>
          <a:ext cx="10585176" cy="3107871"/>
        </p:xfrm>
        <a:graphic>
          <a:graphicData uri="http://schemas.openxmlformats.org/drawingml/2006/table">
            <a:tbl>
              <a:tblPr/>
              <a:tblGrid>
                <a:gridCol w="936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3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48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Kelas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Range </a:t>
                      </a:r>
                      <a:r>
                        <a:rPr lang="en-US" sz="1600" dirty="0" err="1"/>
                        <a:t>Oktet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pertama</a:t>
                      </a:r>
                      <a:r>
                        <a:rPr lang="en-US" sz="1600" baseline="0" dirty="0"/>
                        <a:t> (</a:t>
                      </a:r>
                      <a:r>
                        <a:rPr lang="en-US" sz="1600" baseline="0" dirty="0" err="1"/>
                        <a:t>desimal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Porsi</a:t>
                      </a:r>
                      <a:r>
                        <a:rPr lang="en-US" sz="1600" dirty="0"/>
                        <a:t> Network (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sz="1600" dirty="0"/>
                        <a:t>) </a:t>
                      </a:r>
                      <a:r>
                        <a:rPr lang="en-US" sz="1600" dirty="0" err="1"/>
                        <a:t>dan</a:t>
                      </a:r>
                      <a:r>
                        <a:rPr lang="en-US" sz="1600" dirty="0"/>
                        <a:t> Host (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H</a:t>
                      </a:r>
                      <a:r>
                        <a:rPr lang="en-US" sz="16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Default subnet mask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Prefix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Jumlah</a:t>
                      </a:r>
                      <a:r>
                        <a:rPr lang="en-US" sz="1600" dirty="0"/>
                        <a:t> host per network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– 127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sz="1600" dirty="0"/>
                        <a:t>.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H.H.H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255.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0.0.0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/8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r>
                        <a:rPr lang="en-US" sz="1600" baseline="30000" dirty="0"/>
                        <a:t>24</a:t>
                      </a:r>
                      <a:r>
                        <a:rPr lang="en-US" sz="1600" dirty="0"/>
                        <a:t> – 2 = 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16.777.214</a:t>
                      </a:r>
                      <a:r>
                        <a:rPr lang="en-US" sz="1600" dirty="0"/>
                        <a:t> host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128 – 191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N.N</a:t>
                      </a:r>
                      <a:r>
                        <a:rPr lang="en-US" sz="1600" dirty="0"/>
                        <a:t>.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H.H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255.255</a:t>
                      </a:r>
                      <a:r>
                        <a:rPr lang="en-US" sz="1600" dirty="0"/>
                        <a:t>.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/16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r>
                        <a:rPr lang="en-US" sz="1600" baseline="30000" dirty="0"/>
                        <a:t>16</a:t>
                      </a:r>
                      <a:r>
                        <a:rPr lang="en-US" sz="1600" dirty="0"/>
                        <a:t> – 2 =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65.534</a:t>
                      </a:r>
                      <a:r>
                        <a:rPr lang="en-US" sz="1600" dirty="0"/>
                        <a:t> host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192 – 223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N.N.N</a:t>
                      </a:r>
                      <a:r>
                        <a:rPr lang="en-US" sz="1600" dirty="0"/>
                        <a:t>.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255.255.255</a:t>
                      </a:r>
                      <a:r>
                        <a:rPr lang="en-US" sz="1600" dirty="0"/>
                        <a:t>.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/24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r>
                        <a:rPr lang="en-US" sz="1600" baseline="30000" dirty="0"/>
                        <a:t>8</a:t>
                      </a:r>
                      <a:r>
                        <a:rPr lang="en-US" sz="1600" baseline="0" dirty="0"/>
                        <a:t> – 2 = </a:t>
                      </a:r>
                      <a:r>
                        <a:rPr lang="en-US" sz="1600" baseline="0" dirty="0">
                          <a:solidFill>
                            <a:schemeClr val="accent1"/>
                          </a:solidFill>
                        </a:rPr>
                        <a:t>254</a:t>
                      </a:r>
                      <a:r>
                        <a:rPr lang="en-US" sz="1600" baseline="0" dirty="0"/>
                        <a:t> host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224 – 239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(Multicast)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240</a:t>
                      </a:r>
                      <a:r>
                        <a:rPr lang="en-US" sz="1600" baseline="0" dirty="0"/>
                        <a:t> - 255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(Experimental)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1424" y="4581129"/>
            <a:ext cx="105851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Pengalamatan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network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dengan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menggunakan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blok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IP address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mengacu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pada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kelas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A,B,C 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seperti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diatas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biasa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disebut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srgbClr val="0F6FC6"/>
                </a:solidFill>
                <a:latin typeface="Arial (Body)"/>
              </a:rPr>
              <a:t>classful</a:t>
            </a:r>
            <a:r>
              <a:rPr lang="en-US" sz="1800" dirty="0">
                <a:solidFill>
                  <a:srgbClr val="0F6FC6"/>
                </a:solidFill>
                <a:latin typeface="Arial (Body)"/>
              </a:rPr>
              <a:t> addressing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1424" y="5373216"/>
            <a:ext cx="1058517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Sistem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pengalamatan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sering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dipakai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di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lapangan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adalah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Arial (Body)"/>
              </a:rPr>
              <a:t>classless addressing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dimana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penggunaan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blok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IP address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dalam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network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disesuaikan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dengan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jumlah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anggota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 host yang </a:t>
            </a:r>
            <a:r>
              <a:rPr lang="en-US" sz="1800" dirty="0" err="1">
                <a:solidFill>
                  <a:prstClr val="black"/>
                </a:solidFill>
                <a:latin typeface="Arial (Body)"/>
              </a:rPr>
              <a:t>dibutuhkan</a:t>
            </a:r>
            <a:r>
              <a:rPr lang="en-US" sz="1800" dirty="0">
                <a:solidFill>
                  <a:prstClr val="black"/>
                </a:solidFill>
                <a:latin typeface="Arial (Body)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822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330001" y="1728936"/>
            <a:ext cx="10742663" cy="4724400"/>
          </a:xfrm>
        </p:spPr>
        <p:txBody>
          <a:bodyPr/>
          <a:lstStyle/>
          <a:p>
            <a:r>
              <a:rPr lang="id-ID" sz="2400" dirty="0"/>
              <a:t>Memahami struktur IP address dan mampu melakukan konversi angka biner 8-bit dan angka desimal.</a:t>
            </a:r>
          </a:p>
          <a:p>
            <a:r>
              <a:rPr lang="id-ID" sz="2400" dirty="0"/>
              <a:t>Mampu mengklasifikasikan tipe IP address dan mengetahui penggunaannya dalam network.</a:t>
            </a:r>
          </a:p>
          <a:p>
            <a:r>
              <a:rPr lang="id-ID" sz="2400" dirty="0"/>
              <a:t>Menjelaskan bagaimana IP address dialokasikan.</a:t>
            </a:r>
          </a:p>
          <a:p>
            <a:r>
              <a:rPr lang="id-ID" sz="2400" dirty="0"/>
              <a:t>Menentukan porsi network dan host dari sebuah IP address dan menjelaskan peran subnet mask dalam membagi-bagi network.</a:t>
            </a:r>
          </a:p>
          <a:p>
            <a:r>
              <a:rPr lang="id-ID" sz="2400" dirty="0"/>
              <a:t>Memahami konsep subnetting dan implementasinya.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81"/>
          <a:stretch/>
        </p:blipFill>
        <p:spPr>
          <a:xfrm>
            <a:off x="4151784" y="3861048"/>
            <a:ext cx="3888432" cy="2097234"/>
          </a:xfrm>
          <a:prstGeom prst="rect">
            <a:avLst/>
          </a:prstGeom>
        </p:spPr>
      </p:pic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6F90C4FD-E2C4-49C1-A90B-46A7197A9C4E}"/>
              </a:ext>
            </a:extLst>
          </p:cNvPr>
          <p:cNvSpPr/>
          <p:nvPr/>
        </p:nvSpPr>
        <p:spPr>
          <a:xfrm>
            <a:off x="5447928" y="1700808"/>
            <a:ext cx="4345632" cy="1440160"/>
          </a:xfrm>
          <a:prstGeom prst="cloudCallout">
            <a:avLst>
              <a:gd name="adj1" fmla="val -28475"/>
              <a:gd name="adj2" fmla="val 921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Snap ITC" panose="04040A07060A02020202" pitchFamily="82" charset="0"/>
              </a:rPr>
              <a:t>To be continued</a:t>
            </a:r>
            <a:endParaRPr lang="en-ID" sz="3200" dirty="0">
              <a:solidFill>
                <a:schemeClr val="accent2">
                  <a:lumMod val="75000"/>
                </a:schemeClr>
              </a:solidFill>
              <a:latin typeface="Snap ITC" panose="04040A07060A02020202" pitchFamily="8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CA3A-99C5-45BD-88E1-23FB838375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20800" y="1447800"/>
            <a:ext cx="10871200" cy="4724400"/>
          </a:xfrm>
        </p:spPr>
        <p:txBody>
          <a:bodyPr/>
          <a:lstStyle/>
          <a:p>
            <a:r>
              <a:rPr lang="en-ID" dirty="0">
                <a:hlinkClick r:id="rId2"/>
              </a:rPr>
              <a:t>https://netsec.id/header-ipv4/</a:t>
            </a:r>
            <a:endParaRPr lang="en-ID" dirty="0"/>
          </a:p>
          <a:p>
            <a:r>
              <a:rPr lang="en-ID" dirty="0">
                <a:hlinkClick r:id="rId3"/>
              </a:rPr>
              <a:t>https://ngonfig.net/ip-address.html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5738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Address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IP address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32 bit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32 bit address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4 octet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1 octet </a:t>
            </a:r>
            <a:r>
              <a:rPr lang="en-US" sz="2400" dirty="0"/>
              <a:t>=</a:t>
            </a:r>
            <a:r>
              <a:rPr lang="en-US" sz="2400" dirty="0">
                <a:solidFill>
                  <a:srgbClr val="FF0000"/>
                </a:solidFill>
              </a:rPr>
              <a:t> 8 bit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4 </a:t>
            </a:r>
            <a:r>
              <a:rPr lang="en-US" sz="2400" dirty="0" err="1"/>
              <a:t>angka</a:t>
            </a:r>
            <a:r>
              <a:rPr lang="en-US" sz="2400" dirty="0"/>
              <a:t> octet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dituliskan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70C0"/>
                </a:solidFill>
              </a:rPr>
              <a:t>desimal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dipisahkan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(.) </a:t>
            </a:r>
            <a:r>
              <a:rPr lang="en-US" sz="2400" dirty="0" err="1"/>
              <a:t>menjadi</a:t>
            </a:r>
            <a:r>
              <a:rPr lang="en-US" sz="2400" dirty="0"/>
              <a:t> format </a:t>
            </a:r>
            <a:r>
              <a:rPr lang="en-US" sz="2400" i="1" dirty="0">
                <a:solidFill>
                  <a:srgbClr val="0070C0"/>
                </a:solidFill>
              </a:rPr>
              <a:t>dotted-decimal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32 bit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terbagi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2 </a:t>
            </a:r>
            <a:r>
              <a:rPr lang="en-US" sz="2400" dirty="0" err="1"/>
              <a:t>bagian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70C0"/>
                </a:solidFill>
              </a:rPr>
              <a:t>network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host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/>
              <a:t>Perbandingan</a:t>
            </a:r>
            <a:r>
              <a:rPr lang="en-US" sz="2400" dirty="0"/>
              <a:t> </a:t>
            </a:r>
            <a:r>
              <a:rPr lang="en-US" sz="2400" dirty="0" err="1"/>
              <a:t>porsi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network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host</a:t>
            </a:r>
            <a:r>
              <a:rPr lang="en-US" sz="2400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subnet mask </a:t>
            </a:r>
            <a:r>
              <a:rPr lang="en-US" sz="2400" dirty="0"/>
              <a:t>yang </a:t>
            </a:r>
            <a:r>
              <a:rPr lang="en-US" sz="2400" dirty="0" err="1"/>
              <a:t>dipakai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125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Address Format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889097"/>
              </p:ext>
            </p:extLst>
          </p:nvPr>
        </p:nvGraphicFramePr>
        <p:xfrm>
          <a:off x="2972478" y="3106366"/>
          <a:ext cx="6631640" cy="1987107"/>
        </p:xfrm>
        <a:graphic>
          <a:graphicData uri="http://schemas.openxmlformats.org/drawingml/2006/table">
            <a:tbl>
              <a:tblPr/>
              <a:tblGrid>
                <a:gridCol w="165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0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 1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Octet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Octet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Octet 4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192</a:t>
                      </a:r>
                    </a:p>
                  </a:txBody>
                  <a:tcPr anchor="b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1100 0000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1010 1000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0000 1010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0000 0001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chemeClr val="accent1"/>
                          </a:solidFill>
                        </a:rPr>
                        <a:t>24 network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bit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8 host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bit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68827" y="4687356"/>
            <a:ext cx="160653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32 bit </a:t>
            </a:r>
            <a:r>
              <a:rPr lang="en-US" sz="2000" dirty="0"/>
              <a:t>address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565632" y="4316115"/>
            <a:ext cx="672735" cy="3019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10600" y="2068038"/>
            <a:ext cx="3339376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70C0"/>
                </a:solidFill>
              </a:rPr>
              <a:t>dotted-decimal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FF0000"/>
                </a:solidFill>
              </a:rPr>
              <a:t>192.168.10.1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rot="5400000" flipH="1" flipV="1">
            <a:off x="9552920" y="2480860"/>
            <a:ext cx="1020288" cy="994864"/>
          </a:xfrm>
          <a:prstGeom prst="bentConnector3">
            <a:avLst>
              <a:gd name="adj1" fmla="val -59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ular Callout 9"/>
          <p:cNvSpPr/>
          <p:nvPr/>
        </p:nvSpPr>
        <p:spPr>
          <a:xfrm>
            <a:off x="3071664" y="4185926"/>
            <a:ext cx="1421600" cy="395202"/>
          </a:xfrm>
          <a:prstGeom prst="wedgeRectCallout">
            <a:avLst>
              <a:gd name="adj1" fmla="val 1634"/>
              <a:gd name="adj2" fmla="val -101781"/>
            </a:avLst>
          </a:prstGeom>
          <a:noFill/>
          <a:ln w="25400" cap="rnd">
            <a:solidFill>
              <a:srgbClr val="00206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12231" y="1911446"/>
            <a:ext cx="4187365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oktet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konvert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8 bit </a:t>
            </a:r>
            <a:r>
              <a:rPr lang="en-US" sz="2000" dirty="0" err="1"/>
              <a:t>biner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sebaliknya</a:t>
            </a:r>
            <a:r>
              <a:rPr lang="en-US" sz="2000" dirty="0"/>
              <a:t>.</a:t>
            </a:r>
          </a:p>
        </p:txBody>
      </p:sp>
      <p:sp>
        <p:nvSpPr>
          <p:cNvPr id="31" name="Curved Right Arrow 30"/>
          <p:cNvSpPr/>
          <p:nvPr/>
        </p:nvSpPr>
        <p:spPr>
          <a:xfrm>
            <a:off x="2547008" y="3687604"/>
            <a:ext cx="304800" cy="533400"/>
          </a:xfrm>
          <a:prstGeom prst="curvedRightArrow">
            <a:avLst/>
          </a:prstGeom>
          <a:solidFill>
            <a:srgbClr val="FF0000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3" name="Elbow Connector 32"/>
          <p:cNvCxnSpPr>
            <a:cxnSpLocks/>
          </p:cNvCxnSpPr>
          <p:nvPr/>
        </p:nvCxnSpPr>
        <p:spPr>
          <a:xfrm rot="16200000" flipV="1">
            <a:off x="1928525" y="2856526"/>
            <a:ext cx="1284512" cy="726423"/>
          </a:xfrm>
          <a:prstGeom prst="bentConnector3">
            <a:avLst>
              <a:gd name="adj1" fmla="val -52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/>
          <p:cNvSpPr/>
          <p:nvPr/>
        </p:nvSpPr>
        <p:spPr>
          <a:xfrm>
            <a:off x="4727848" y="4185926"/>
            <a:ext cx="1421600" cy="395202"/>
          </a:xfrm>
          <a:prstGeom prst="wedgeRectCallout">
            <a:avLst>
              <a:gd name="adj1" fmla="val 5783"/>
              <a:gd name="adj2" fmla="val -101782"/>
            </a:avLst>
          </a:prstGeom>
          <a:noFill/>
          <a:ln w="25400" cap="rnd">
            <a:solidFill>
              <a:srgbClr val="00206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ular Callout 16"/>
          <p:cNvSpPr/>
          <p:nvPr/>
        </p:nvSpPr>
        <p:spPr>
          <a:xfrm>
            <a:off x="8040216" y="4185926"/>
            <a:ext cx="1421600" cy="395202"/>
          </a:xfrm>
          <a:prstGeom prst="wedgeRectCallout">
            <a:avLst>
              <a:gd name="adj1" fmla="val 4746"/>
              <a:gd name="adj2" fmla="val -109245"/>
            </a:avLst>
          </a:prstGeom>
          <a:noFill/>
          <a:ln w="25400" cap="rnd">
            <a:solidFill>
              <a:srgbClr val="00206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ular Callout 17"/>
          <p:cNvSpPr/>
          <p:nvPr/>
        </p:nvSpPr>
        <p:spPr>
          <a:xfrm>
            <a:off x="6384032" y="4185926"/>
            <a:ext cx="1421600" cy="395202"/>
          </a:xfrm>
          <a:prstGeom prst="wedgeRectCallout">
            <a:avLst>
              <a:gd name="adj1" fmla="val 8896"/>
              <a:gd name="adj2" fmla="val -105513"/>
            </a:avLst>
          </a:prstGeom>
          <a:noFill/>
          <a:ln w="25400" cap="rnd">
            <a:solidFill>
              <a:srgbClr val="00206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0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err="1"/>
              <a:t>ke</a:t>
            </a:r>
            <a:r>
              <a:rPr lang="en-US" dirty="0"/>
              <a:t> Decimal</a:t>
            </a:r>
          </a:p>
        </p:txBody>
      </p:sp>
      <p:sp>
        <p:nvSpPr>
          <p:cNvPr id="6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 octet = 1 byte = 8 bit, </a:t>
            </a:r>
            <a:r>
              <a:rPr lang="en-US" sz="2400" dirty="0" err="1"/>
              <a:t>setiap</a:t>
            </a:r>
            <a:r>
              <a:rPr lang="en-US" sz="2400" dirty="0"/>
              <a:t> 8 bit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konversi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desimal</a:t>
            </a:r>
            <a:r>
              <a:rPr lang="en-US" sz="2400" dirty="0"/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151904"/>
              </p:ext>
            </p:extLst>
          </p:nvPr>
        </p:nvGraphicFramePr>
        <p:xfrm>
          <a:off x="2514600" y="4167404"/>
          <a:ext cx="6172200" cy="1349828"/>
        </p:xfrm>
        <a:graphic>
          <a:graphicData uri="http://schemas.openxmlformats.org/drawingml/2006/table">
            <a:tbl>
              <a:tblPr/>
              <a:tblGrid>
                <a:gridCol w="901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b="0" dirty="0"/>
                        <a:t> x </a:t>
                      </a:r>
                      <a:r>
                        <a:rPr kumimoji="0" lang="en-US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600" b="0" dirty="0"/>
                        <a:t>x </a:t>
                      </a:r>
                      <a:r>
                        <a:rPr kumimoji="0" lang="en-US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b="0" dirty="0"/>
                        <a:t> x </a:t>
                      </a:r>
                      <a:r>
                        <a:rPr kumimoji="0" lang="en-US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600" b="0" dirty="0"/>
                        <a:t>x </a:t>
                      </a:r>
                      <a:r>
                        <a:rPr kumimoji="0" lang="en-US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b="0" dirty="0"/>
                        <a:t> x </a:t>
                      </a:r>
                      <a:r>
                        <a:rPr kumimoji="0" lang="en-US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600" b="0" dirty="0"/>
                        <a:t> x </a:t>
                      </a:r>
                      <a:r>
                        <a:rPr kumimoji="0" lang="en-US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b="0" dirty="0"/>
                        <a:t> x </a:t>
                      </a:r>
                      <a:r>
                        <a:rPr lang="en-US" sz="1600" b="0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600" b="0" dirty="0"/>
                        <a:t> x </a:t>
                      </a:r>
                      <a:r>
                        <a:rPr lang="en-US" sz="1600" b="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28800" y="3419708"/>
            <a:ext cx="1107996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10101010</a:t>
            </a:r>
          </a:p>
        </p:txBody>
      </p:sp>
      <p:cxnSp>
        <p:nvCxnSpPr>
          <p:cNvPr id="9" name="Elbow Connector 8"/>
          <p:cNvCxnSpPr>
            <a:stCxn id="7" idx="3"/>
          </p:cNvCxnSpPr>
          <p:nvPr/>
        </p:nvCxnSpPr>
        <p:spPr>
          <a:xfrm>
            <a:off x="2936796" y="3604374"/>
            <a:ext cx="2130504" cy="378296"/>
          </a:xfrm>
          <a:prstGeom prst="bentConnector3">
            <a:avLst>
              <a:gd name="adj1" fmla="val 99626"/>
            </a:avLst>
          </a:prstGeom>
          <a:ln w="22225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31370" y="5939988"/>
            <a:ext cx="3564630" cy="400110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128 + 0 + 32 + 0 + 8 + 0 + 2 + 0 </a:t>
            </a:r>
          </a:p>
        </p:txBody>
      </p:sp>
      <p:cxnSp>
        <p:nvCxnSpPr>
          <p:cNvPr id="22" name="Elbow Connector 21"/>
          <p:cNvCxnSpPr>
            <a:cxnSpLocks/>
            <a:endCxn id="18" idx="1"/>
          </p:cNvCxnSpPr>
          <p:nvPr/>
        </p:nvCxnSpPr>
        <p:spPr>
          <a:xfrm rot="5400000">
            <a:off x="2437676" y="5640915"/>
            <a:ext cx="592823" cy="405433"/>
          </a:xfrm>
          <a:prstGeom prst="bentConnector4">
            <a:avLst>
              <a:gd name="adj1" fmla="val 33127"/>
              <a:gd name="adj2" fmla="val 156384"/>
            </a:avLst>
          </a:prstGeom>
          <a:ln w="22225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29181" y="5939988"/>
            <a:ext cx="530915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170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8250" y="5877273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15164" y="2699628"/>
            <a:ext cx="17059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1 byte / 1 octet</a:t>
            </a:r>
          </a:p>
        </p:txBody>
      </p:sp>
      <p:cxnSp>
        <p:nvCxnSpPr>
          <p:cNvPr id="27" name="Straight Arrow Connector 26"/>
          <p:cNvCxnSpPr>
            <a:stCxn id="25" idx="1"/>
            <a:endCxn id="7" idx="0"/>
          </p:cNvCxnSpPr>
          <p:nvPr/>
        </p:nvCxnSpPr>
        <p:spPr>
          <a:xfrm rot="10800000" flipV="1">
            <a:off x="2382798" y="2899682"/>
            <a:ext cx="632366" cy="52002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286899"/>
              </p:ext>
            </p:extLst>
          </p:nvPr>
        </p:nvGraphicFramePr>
        <p:xfrm>
          <a:off x="5638800" y="2636912"/>
          <a:ext cx="4691744" cy="731520"/>
        </p:xfrm>
        <a:graphic>
          <a:graphicData uri="http://schemas.openxmlformats.org/drawingml/2006/table">
            <a:tbl>
              <a:tblPr/>
              <a:tblGrid>
                <a:gridCol w="586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4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2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7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en-US" sz="1800" baseline="30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24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8077201" y="5949280"/>
            <a:ext cx="246734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/>
              <a:t>Jadi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10101010</a:t>
            </a:r>
            <a:r>
              <a:rPr lang="en-US" sz="2000" b="1" dirty="0"/>
              <a:t> = </a:t>
            </a:r>
            <a:r>
              <a:rPr lang="en-US" sz="2000" b="1" dirty="0">
                <a:solidFill>
                  <a:schemeClr val="tx2"/>
                </a:solidFill>
              </a:rPr>
              <a:t>170</a:t>
            </a:r>
          </a:p>
        </p:txBody>
      </p:sp>
      <p:cxnSp>
        <p:nvCxnSpPr>
          <p:cNvPr id="71" name="Elbow Connector 70"/>
          <p:cNvCxnSpPr/>
          <p:nvPr/>
        </p:nvCxnSpPr>
        <p:spPr>
          <a:xfrm rot="10800000" flipV="1">
            <a:off x="8686800" y="3419708"/>
            <a:ext cx="1297632" cy="1089412"/>
          </a:xfrm>
          <a:prstGeom prst="bentConnector3">
            <a:avLst>
              <a:gd name="adj1" fmla="val -648"/>
            </a:avLst>
          </a:prstGeom>
          <a:ln w="2222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251992" y="4162224"/>
            <a:ext cx="2616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  <a:p>
            <a:endParaRPr lang="en-US" sz="1200" dirty="0"/>
          </a:p>
          <a:p>
            <a:r>
              <a:rPr lang="en-US" sz="1200" dirty="0"/>
              <a:t>2</a:t>
            </a:r>
          </a:p>
          <a:p>
            <a:endParaRPr lang="en-US" sz="1200" dirty="0"/>
          </a:p>
          <a:p>
            <a:r>
              <a:rPr lang="en-US" sz="1200" dirty="0"/>
              <a:t>3</a:t>
            </a:r>
          </a:p>
          <a:p>
            <a:endParaRPr lang="en-US" sz="1200" dirty="0"/>
          </a:p>
          <a:p>
            <a:r>
              <a:rPr lang="en-US" sz="1200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95600" y="3872082"/>
            <a:ext cx="5493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	2                    3              4                   5                6                 7              8</a:t>
            </a:r>
          </a:p>
        </p:txBody>
      </p:sp>
    </p:spTree>
    <p:extLst>
      <p:ext uri="{BB962C8B-B14F-4D97-AF65-F5344CB8AC3E}">
        <p14:creationId xmlns:p14="http://schemas.microsoft.com/office/powerpoint/2010/main" val="71187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err="1"/>
              <a:t>ke</a:t>
            </a:r>
            <a:r>
              <a:rPr lang="en-US" dirty="0"/>
              <a:t> Decimal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1268760"/>
            <a:ext cx="20121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/>
              <a:t>IPv4 Address 32 bit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1" y="1187460"/>
            <a:ext cx="38693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/>
              <a:t>10101100000100000000010000010100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1" y="1700808"/>
            <a:ext cx="3869393" cy="369332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10101100</a:t>
            </a:r>
            <a:r>
              <a:rPr lang="en-US" sz="1800" dirty="0">
                <a:solidFill>
                  <a:srgbClr val="FF0000"/>
                </a:solidFill>
              </a:rPr>
              <a:t>00010000</a:t>
            </a:r>
            <a:r>
              <a:rPr lang="en-US" sz="1800" dirty="0">
                <a:solidFill>
                  <a:schemeClr val="tx2"/>
                </a:solidFill>
              </a:rPr>
              <a:t>00000100</a:t>
            </a:r>
            <a:r>
              <a:rPr lang="en-US" sz="1800" dirty="0">
                <a:solidFill>
                  <a:srgbClr val="FF0000"/>
                </a:solidFill>
              </a:rPr>
              <a:t>00010100</a:t>
            </a:r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 flipV="1">
            <a:off x="3764754" y="1372126"/>
            <a:ext cx="426246" cy="8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6" idx="3"/>
            <a:endCxn id="7" idx="3"/>
          </p:cNvCxnSpPr>
          <p:nvPr/>
        </p:nvCxnSpPr>
        <p:spPr>
          <a:xfrm>
            <a:off x="8060393" y="1372126"/>
            <a:ext cx="12700" cy="513348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640396" y="1414518"/>
            <a:ext cx="21307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Pisahkan</a:t>
            </a:r>
            <a:r>
              <a:rPr lang="en-US" dirty="0"/>
              <a:t> 32 bit</a:t>
            </a:r>
          </a:p>
          <a:p>
            <a:r>
              <a:rPr lang="en-US" dirty="0" err="1"/>
              <a:t>Menjadi</a:t>
            </a:r>
            <a:r>
              <a:rPr lang="en-US" dirty="0"/>
              <a:t> 4 </a:t>
            </a:r>
            <a:r>
              <a:rPr lang="en-US" dirty="0" err="1"/>
              <a:t>oktet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39173"/>
              </p:ext>
            </p:extLst>
          </p:nvPr>
        </p:nvGraphicFramePr>
        <p:xfrm>
          <a:off x="1752600" y="2780928"/>
          <a:ext cx="2071354" cy="3291840"/>
        </p:xfrm>
        <a:graphic>
          <a:graphicData uri="http://schemas.openxmlformats.org/drawingml/2006/table">
            <a:tbl>
              <a:tblPr/>
              <a:tblGrid>
                <a:gridCol w="238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 gridSpan="5"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733800" y="2276872"/>
            <a:ext cx="10994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10101100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1804" y="2276872"/>
            <a:ext cx="110799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00010000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0" y="2276872"/>
            <a:ext cx="11079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00000100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74004" y="2276872"/>
            <a:ext cx="110799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00010100</a:t>
            </a:r>
          </a:p>
        </p:txBody>
      </p:sp>
      <p:cxnSp>
        <p:nvCxnSpPr>
          <p:cNvPr id="19" name="Straight Arrow Connector 18"/>
          <p:cNvCxnSpPr>
            <a:stCxn id="7" idx="2"/>
            <a:endCxn id="14" idx="0"/>
          </p:cNvCxnSpPr>
          <p:nvPr/>
        </p:nvCxnSpPr>
        <p:spPr>
          <a:xfrm flipH="1">
            <a:off x="4283503" y="2070140"/>
            <a:ext cx="1842195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15" idx="0"/>
          </p:cNvCxnSpPr>
          <p:nvPr/>
        </p:nvCxnSpPr>
        <p:spPr>
          <a:xfrm flipH="1">
            <a:off x="5465803" y="2070140"/>
            <a:ext cx="659895" cy="2067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6" idx="0"/>
          </p:cNvCxnSpPr>
          <p:nvPr/>
        </p:nvCxnSpPr>
        <p:spPr>
          <a:xfrm>
            <a:off x="6125698" y="2070140"/>
            <a:ext cx="524301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2"/>
            <a:endCxn id="17" idx="0"/>
          </p:cNvCxnSpPr>
          <p:nvPr/>
        </p:nvCxnSpPr>
        <p:spPr>
          <a:xfrm>
            <a:off x="6125698" y="2070140"/>
            <a:ext cx="1702305" cy="2067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932417"/>
              </p:ext>
            </p:extLst>
          </p:nvPr>
        </p:nvGraphicFramePr>
        <p:xfrm>
          <a:off x="3962400" y="2780928"/>
          <a:ext cx="2071354" cy="3291840"/>
        </p:xfrm>
        <a:graphic>
          <a:graphicData uri="http://schemas.openxmlformats.org/drawingml/2006/table">
            <a:tbl>
              <a:tblPr/>
              <a:tblGrid>
                <a:gridCol w="238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98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086">
                <a:tc gridSpan="5"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654644"/>
              </p:ext>
            </p:extLst>
          </p:nvPr>
        </p:nvGraphicFramePr>
        <p:xfrm>
          <a:off x="6172200" y="2780928"/>
          <a:ext cx="2071354" cy="3291840"/>
        </p:xfrm>
        <a:graphic>
          <a:graphicData uri="http://schemas.openxmlformats.org/drawingml/2006/table">
            <a:tbl>
              <a:tblPr/>
              <a:tblGrid>
                <a:gridCol w="238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08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08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08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086">
                <a:tc gridSpan="5"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350788"/>
              </p:ext>
            </p:extLst>
          </p:nvPr>
        </p:nvGraphicFramePr>
        <p:xfrm>
          <a:off x="8368046" y="2780928"/>
          <a:ext cx="2071354" cy="3291840"/>
        </p:xfrm>
        <a:graphic>
          <a:graphicData uri="http://schemas.openxmlformats.org/drawingml/2006/table">
            <a:tbl>
              <a:tblPr/>
              <a:tblGrid>
                <a:gridCol w="238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0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0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086">
                <a:tc gridSpan="5"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30" name="Straight Arrow Connector 29"/>
          <p:cNvCxnSpPr>
            <a:stCxn id="14" idx="2"/>
            <a:endCxn id="13" idx="0"/>
          </p:cNvCxnSpPr>
          <p:nvPr/>
        </p:nvCxnSpPr>
        <p:spPr>
          <a:xfrm flipH="1">
            <a:off x="2788278" y="2646204"/>
            <a:ext cx="1495225" cy="134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2"/>
            <a:endCxn id="26" idx="0"/>
          </p:cNvCxnSpPr>
          <p:nvPr/>
        </p:nvCxnSpPr>
        <p:spPr>
          <a:xfrm flipH="1">
            <a:off x="4998078" y="2646204"/>
            <a:ext cx="467725" cy="1347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6" idx="2"/>
            <a:endCxn id="27" idx="0"/>
          </p:cNvCxnSpPr>
          <p:nvPr/>
        </p:nvCxnSpPr>
        <p:spPr>
          <a:xfrm>
            <a:off x="6649999" y="2646204"/>
            <a:ext cx="557879" cy="134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7" idx="2"/>
            <a:endCxn id="28" idx="0"/>
          </p:cNvCxnSpPr>
          <p:nvPr/>
        </p:nvCxnSpPr>
        <p:spPr>
          <a:xfrm>
            <a:off x="7828003" y="2646204"/>
            <a:ext cx="1575721" cy="1347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562600" y="6125234"/>
            <a:ext cx="140294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178</a:t>
            </a:r>
            <a:r>
              <a:rPr lang="en-US" sz="2000" dirty="0"/>
              <a:t>.</a:t>
            </a:r>
            <a:r>
              <a:rPr lang="en-US" sz="2000" dirty="0">
                <a:solidFill>
                  <a:srgbClr val="FF0000"/>
                </a:solidFill>
              </a:rPr>
              <a:t>16</a:t>
            </a:r>
            <a:r>
              <a:rPr lang="en-US" sz="2000" dirty="0"/>
              <a:t>.</a:t>
            </a:r>
            <a:r>
              <a:rPr lang="en-US" sz="2000" dirty="0">
                <a:solidFill>
                  <a:srgbClr val="0070C0"/>
                </a:solidFill>
              </a:rPr>
              <a:t>4</a:t>
            </a:r>
            <a:r>
              <a:rPr lang="en-US" sz="2000" dirty="0"/>
              <a:t>.</a:t>
            </a:r>
            <a:r>
              <a:rPr lang="en-US" sz="2000" dirty="0">
                <a:solidFill>
                  <a:srgbClr val="FF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11306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/>
          <p:cNvSpPr/>
          <p:nvPr/>
        </p:nvSpPr>
        <p:spPr>
          <a:xfrm>
            <a:off x="6781800" y="3598748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F6FC6"/>
                </a:solidFill>
              </a:rPr>
              <a:t>12</a:t>
            </a:r>
            <a:r>
              <a:rPr lang="en-US" sz="1400" dirty="0">
                <a:solidFill>
                  <a:prstClr val="black"/>
                </a:solidFill>
              </a:rPr>
              <a:t> – 8 = </a:t>
            </a:r>
            <a:r>
              <a:rPr lang="en-US" sz="1400" b="1" dirty="0">
                <a:solidFill>
                  <a:srgbClr val="0F6FC6"/>
                </a:solidFill>
              </a:rPr>
              <a:t>4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4836696" y="2912948"/>
            <a:ext cx="914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F6FC6"/>
                </a:solidFill>
              </a:rPr>
              <a:t>12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b="1" dirty="0">
                <a:solidFill>
                  <a:srgbClr val="FF0000"/>
                </a:solidFill>
              </a:rPr>
              <a:t>&lt;</a:t>
            </a:r>
            <a:r>
              <a:rPr lang="en-US" sz="1400" dirty="0">
                <a:solidFill>
                  <a:prstClr val="black"/>
                </a:solidFill>
              </a:rPr>
              <a:t>  32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3505200" y="3598748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F6FC6"/>
                </a:solidFill>
              </a:rPr>
              <a:t>76</a:t>
            </a:r>
            <a:r>
              <a:rPr lang="en-US" sz="1400" dirty="0">
                <a:solidFill>
                  <a:prstClr val="black"/>
                </a:solidFill>
              </a:rPr>
              <a:t> – 64 = </a:t>
            </a:r>
            <a:r>
              <a:rPr lang="en-US" sz="1400" b="1" dirty="0">
                <a:solidFill>
                  <a:srgbClr val="0F6FC6"/>
                </a:solidFill>
              </a:rPr>
              <a:t>12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581400" y="2912948"/>
            <a:ext cx="10668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F6FC6"/>
                </a:solidFill>
              </a:rPr>
              <a:t>76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b="1" dirty="0">
                <a:solidFill>
                  <a:srgbClr val="0F6FC6"/>
                </a:solidFill>
              </a:rPr>
              <a:t>≥</a:t>
            </a:r>
            <a:r>
              <a:rPr lang="en-US" sz="1400" dirty="0">
                <a:solidFill>
                  <a:prstClr val="black"/>
                </a:solidFill>
              </a:rPr>
              <a:t>  64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7529" y="1628800"/>
            <a:ext cx="11430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Arial (Body)"/>
              </a:rPr>
              <a:t>204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057400" y="2912948"/>
            <a:ext cx="11430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FF0000"/>
                </a:solidFill>
              </a:rPr>
              <a:t>204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b="1" dirty="0">
                <a:solidFill>
                  <a:srgbClr val="0F6FC6"/>
                </a:solidFill>
              </a:rPr>
              <a:t>≥</a:t>
            </a:r>
            <a:r>
              <a:rPr lang="en-US" sz="1400" dirty="0">
                <a:solidFill>
                  <a:prstClr val="black"/>
                </a:solidFill>
              </a:rPr>
              <a:t>  128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14600" y="4208348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F6FC6"/>
                </a:solidFill>
                <a:latin typeface="Times New Roman"/>
              </a:rPr>
              <a:t>1</a:t>
            </a:r>
          </a:p>
        </p:txBody>
      </p:sp>
      <p:cxnSp>
        <p:nvCxnSpPr>
          <p:cNvPr id="78" name="Shape 77"/>
          <p:cNvCxnSpPr>
            <a:stCxn id="75" idx="1"/>
            <a:endCxn id="76" idx="1"/>
          </p:cNvCxnSpPr>
          <p:nvPr/>
        </p:nvCxnSpPr>
        <p:spPr>
          <a:xfrm rot="10800000" flipH="1" flipV="1">
            <a:off x="2057400" y="3065348"/>
            <a:ext cx="457200" cy="1327666"/>
          </a:xfrm>
          <a:prstGeom prst="bentConnector3">
            <a:avLst>
              <a:gd name="adj1" fmla="val -31818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3076072" y="3446348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941096" y="3522548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538196" y="3446348"/>
            <a:ext cx="27180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038600" y="42200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F6FC6"/>
                </a:solidFill>
                <a:latin typeface="Times New Roman"/>
              </a:rPr>
              <a:t>1</a:t>
            </a:r>
          </a:p>
        </p:txBody>
      </p:sp>
      <p:cxnSp>
        <p:nvCxnSpPr>
          <p:cNvPr id="115" name="Elbow Connector 114"/>
          <p:cNvCxnSpPr>
            <a:stCxn id="112" idx="1"/>
            <a:endCxn id="113" idx="1"/>
          </p:cNvCxnSpPr>
          <p:nvPr/>
        </p:nvCxnSpPr>
        <p:spPr>
          <a:xfrm rot="10800000" flipH="1" flipV="1">
            <a:off x="3581400" y="3065348"/>
            <a:ext cx="457200" cy="1339334"/>
          </a:xfrm>
          <a:prstGeom prst="bentConnector3">
            <a:avLst>
              <a:gd name="adj1" fmla="val -1579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5181600" y="42083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Times New Roman"/>
              </a:rPr>
              <a:t>0</a:t>
            </a:r>
          </a:p>
        </p:txBody>
      </p:sp>
      <p:cxnSp>
        <p:nvCxnSpPr>
          <p:cNvPr id="127" name="Elbow Connector 126"/>
          <p:cNvCxnSpPr>
            <a:stCxn id="124" idx="1"/>
            <a:endCxn id="125" idx="1"/>
          </p:cNvCxnSpPr>
          <p:nvPr/>
        </p:nvCxnSpPr>
        <p:spPr>
          <a:xfrm rot="10800000" flipH="1" flipV="1">
            <a:off x="4836696" y="3065348"/>
            <a:ext cx="344904" cy="1327666"/>
          </a:xfrm>
          <a:prstGeom prst="bentConnector3">
            <a:avLst>
              <a:gd name="adj1" fmla="val -17442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5879432" y="2912948"/>
            <a:ext cx="902368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F6FC6"/>
                </a:solidFill>
              </a:rPr>
              <a:t>12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&lt;</a:t>
            </a:r>
            <a:r>
              <a:rPr lang="en-US" sz="1400" dirty="0">
                <a:solidFill>
                  <a:prstClr val="black"/>
                </a:solidFill>
              </a:rPr>
              <a:t>  16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42083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Times New Roman"/>
              </a:rPr>
              <a:t>0</a:t>
            </a:r>
          </a:p>
        </p:txBody>
      </p:sp>
      <p:cxnSp>
        <p:nvCxnSpPr>
          <p:cNvPr id="133" name="Elbow Connector 132"/>
          <p:cNvCxnSpPr>
            <a:stCxn id="130" idx="1"/>
            <a:endCxn id="131" idx="1"/>
          </p:cNvCxnSpPr>
          <p:nvPr/>
        </p:nvCxnSpPr>
        <p:spPr>
          <a:xfrm rot="10800000" flipH="1" flipV="1">
            <a:off x="5879432" y="3065348"/>
            <a:ext cx="292768" cy="1327666"/>
          </a:xfrm>
          <a:prstGeom prst="bentConnector3">
            <a:avLst>
              <a:gd name="adj1" fmla="val -16438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7010400" y="2912948"/>
            <a:ext cx="8382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F6FC6"/>
                </a:solidFill>
              </a:rPr>
              <a:t>12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b="1" dirty="0">
                <a:solidFill>
                  <a:srgbClr val="0F6FC6"/>
                </a:solidFill>
              </a:rPr>
              <a:t>≥</a:t>
            </a:r>
            <a:r>
              <a:rPr lang="en-US" sz="1400" dirty="0">
                <a:solidFill>
                  <a:prstClr val="black"/>
                </a:solidFill>
              </a:rPr>
              <a:t>  8 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315200" y="42200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F6FC6"/>
                </a:solidFill>
                <a:latin typeface="Times New Roman"/>
              </a:rPr>
              <a:t>1</a:t>
            </a:r>
          </a:p>
        </p:txBody>
      </p:sp>
      <p:cxnSp>
        <p:nvCxnSpPr>
          <p:cNvPr id="138" name="Elbow Connector 137"/>
          <p:cNvCxnSpPr>
            <a:stCxn id="135" idx="1"/>
            <a:endCxn id="136" idx="1"/>
          </p:cNvCxnSpPr>
          <p:nvPr/>
        </p:nvCxnSpPr>
        <p:spPr>
          <a:xfrm rot="10800000" flipH="1" flipV="1">
            <a:off x="7010400" y="3065348"/>
            <a:ext cx="304800" cy="1339334"/>
          </a:xfrm>
          <a:prstGeom prst="bentConnector3">
            <a:avLst>
              <a:gd name="adj1" fmla="val -40909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6954982" y="3522548"/>
            <a:ext cx="228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8229600" y="2912948"/>
            <a:ext cx="762000" cy="304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F6FC6"/>
                </a:solidFill>
              </a:rPr>
              <a:t>4</a:t>
            </a:r>
            <a:r>
              <a:rPr lang="en-US" sz="1400" dirty="0">
                <a:solidFill>
                  <a:prstClr val="black"/>
                </a:solidFill>
              </a:rPr>
              <a:t>  </a:t>
            </a:r>
            <a:r>
              <a:rPr lang="en-US" sz="1400" b="1" dirty="0">
                <a:solidFill>
                  <a:srgbClr val="0F6FC6"/>
                </a:solidFill>
              </a:rPr>
              <a:t>≥</a:t>
            </a:r>
            <a:r>
              <a:rPr lang="en-US" sz="1400" dirty="0">
                <a:solidFill>
                  <a:prstClr val="black"/>
                </a:solidFill>
              </a:rPr>
              <a:t>  4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386718" y="42200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F6FC6"/>
                </a:solidFill>
                <a:latin typeface="Times New Roman"/>
              </a:rPr>
              <a:t>1</a:t>
            </a:r>
          </a:p>
        </p:txBody>
      </p:sp>
      <p:cxnSp>
        <p:nvCxnSpPr>
          <p:cNvPr id="149" name="Elbow Connector 148"/>
          <p:cNvCxnSpPr>
            <a:stCxn id="146" idx="1"/>
            <a:endCxn id="147" idx="1"/>
          </p:cNvCxnSpPr>
          <p:nvPr/>
        </p:nvCxnSpPr>
        <p:spPr>
          <a:xfrm rot="10800000" flipH="1" flipV="1">
            <a:off x="8229600" y="3065348"/>
            <a:ext cx="157118" cy="1339334"/>
          </a:xfrm>
          <a:prstGeom prst="bentConnector3">
            <a:avLst>
              <a:gd name="adj1" fmla="val -107207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8129155" y="3522548"/>
            <a:ext cx="152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9164782" y="2912948"/>
            <a:ext cx="588818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prstClr val="black"/>
                </a:solidFill>
              </a:rPr>
              <a:t>0 </a:t>
            </a:r>
            <a:r>
              <a:rPr lang="en-US" sz="1400" b="1" dirty="0">
                <a:solidFill>
                  <a:srgbClr val="FF0000"/>
                </a:solidFill>
              </a:rPr>
              <a:t>&lt;</a:t>
            </a:r>
            <a:r>
              <a:rPr lang="en-US" sz="14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9829800" y="2912948"/>
            <a:ext cx="609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prstClr val="black"/>
                </a:solidFill>
              </a:rPr>
              <a:t>0</a:t>
            </a:r>
            <a:r>
              <a:rPr lang="en-US" sz="1400" dirty="0">
                <a:solidFill>
                  <a:prstClr val="black"/>
                </a:solidFill>
              </a:rPr>
              <a:t> &lt; 1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9296400" y="42083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Times New Roman"/>
              </a:rPr>
              <a:t>0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9906000" y="42083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FF0000"/>
                </a:solidFill>
                <a:latin typeface="Times New Roman"/>
              </a:rPr>
              <a:t>0</a:t>
            </a:r>
          </a:p>
        </p:txBody>
      </p:sp>
      <p:cxnSp>
        <p:nvCxnSpPr>
          <p:cNvPr id="162" name="Elbow Connector 161"/>
          <p:cNvCxnSpPr>
            <a:stCxn id="156" idx="1"/>
            <a:endCxn id="159" idx="1"/>
          </p:cNvCxnSpPr>
          <p:nvPr/>
        </p:nvCxnSpPr>
        <p:spPr>
          <a:xfrm rot="10800000" flipH="1" flipV="1">
            <a:off x="9164782" y="3065348"/>
            <a:ext cx="131618" cy="1327666"/>
          </a:xfrm>
          <a:prstGeom prst="bentConnector3">
            <a:avLst>
              <a:gd name="adj1" fmla="val -45706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157" idx="1"/>
            <a:endCxn id="160" idx="1"/>
          </p:cNvCxnSpPr>
          <p:nvPr/>
        </p:nvCxnSpPr>
        <p:spPr>
          <a:xfrm rot="10800000" flipH="1" flipV="1">
            <a:off x="9829800" y="3065348"/>
            <a:ext cx="76200" cy="1327666"/>
          </a:xfrm>
          <a:prstGeom prst="bentConnector3">
            <a:avLst>
              <a:gd name="adj1" fmla="val -63159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1905000" y="3598748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F6FC6"/>
                </a:solidFill>
              </a:rPr>
              <a:t>204</a:t>
            </a:r>
            <a:r>
              <a:rPr lang="en-US" sz="1400" dirty="0">
                <a:solidFill>
                  <a:prstClr val="black"/>
                </a:solidFill>
              </a:rPr>
              <a:t> – 128 = </a:t>
            </a:r>
            <a:r>
              <a:rPr lang="en-US" sz="1400" b="1" dirty="0">
                <a:solidFill>
                  <a:srgbClr val="0F6FC6"/>
                </a:solidFill>
              </a:rPr>
              <a:t>76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8077200" y="3598748"/>
            <a:ext cx="990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F6FC6"/>
                </a:solidFill>
              </a:rPr>
              <a:t>4</a:t>
            </a:r>
            <a:r>
              <a:rPr lang="en-US" sz="1400" dirty="0">
                <a:solidFill>
                  <a:prstClr val="black"/>
                </a:solidFill>
              </a:rPr>
              <a:t> – 4 = </a:t>
            </a:r>
            <a:r>
              <a:rPr lang="en-US" sz="14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2995864" y="3598748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12" name="Elbow Connector 211"/>
          <p:cNvCxnSpPr>
            <a:stCxn id="209" idx="0"/>
            <a:endCxn id="210" idx="2"/>
          </p:cNvCxnSpPr>
          <p:nvPr/>
        </p:nvCxnSpPr>
        <p:spPr>
          <a:xfrm rot="5400000" flipH="1" flipV="1">
            <a:off x="3308684" y="3057328"/>
            <a:ext cx="381000" cy="7018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>
            <a:off x="6934200" y="3598748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7620000" y="3598748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8077200" y="3598748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3697704" y="2912948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4343400" y="3598748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32" name="Elbow Connector 231"/>
          <p:cNvCxnSpPr>
            <a:stCxn id="215" idx="0"/>
            <a:endCxn id="229" idx="2"/>
          </p:cNvCxnSpPr>
          <p:nvPr/>
        </p:nvCxnSpPr>
        <p:spPr>
          <a:xfrm rot="5400000" flipH="1" flipV="1">
            <a:off x="4572000" y="3141548"/>
            <a:ext cx="3810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4876800" y="2912948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5943600" y="2912948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36" name="Elbow Connector 235"/>
          <p:cNvCxnSpPr>
            <a:stCxn id="215" idx="0"/>
            <a:endCxn id="234" idx="2"/>
          </p:cNvCxnSpPr>
          <p:nvPr/>
        </p:nvCxnSpPr>
        <p:spPr>
          <a:xfrm rot="5400000" flipH="1" flipV="1">
            <a:off x="5105400" y="2608148"/>
            <a:ext cx="381000" cy="1600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Rectangle 240"/>
          <p:cNvSpPr/>
          <p:nvPr/>
        </p:nvSpPr>
        <p:spPr>
          <a:xfrm>
            <a:off x="7010400" y="2912948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43" name="Elbow Connector 242"/>
          <p:cNvCxnSpPr>
            <a:stCxn id="215" idx="0"/>
            <a:endCxn id="241" idx="2"/>
          </p:cNvCxnSpPr>
          <p:nvPr/>
        </p:nvCxnSpPr>
        <p:spPr>
          <a:xfrm rot="5400000" flipH="1" flipV="1">
            <a:off x="5638800" y="2074748"/>
            <a:ext cx="381000" cy="2667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7636040" y="359874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8305800" y="291294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47" name="Elbow Connector 246"/>
          <p:cNvCxnSpPr>
            <a:stCxn id="244" idx="0"/>
            <a:endCxn id="245" idx="2"/>
          </p:cNvCxnSpPr>
          <p:nvPr/>
        </p:nvCxnSpPr>
        <p:spPr>
          <a:xfrm rot="5400000" flipH="1" flipV="1">
            <a:off x="7894720" y="3073368"/>
            <a:ext cx="381000" cy="6697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tangle 247"/>
          <p:cNvSpPr/>
          <p:nvPr/>
        </p:nvSpPr>
        <p:spPr>
          <a:xfrm>
            <a:off x="8763000" y="359874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9208168" y="291294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51" name="Elbow Connector 250"/>
          <p:cNvCxnSpPr>
            <a:stCxn id="248" idx="0"/>
            <a:endCxn id="249" idx="2"/>
          </p:cNvCxnSpPr>
          <p:nvPr/>
        </p:nvCxnSpPr>
        <p:spPr>
          <a:xfrm rot="5400000" flipH="1" flipV="1">
            <a:off x="8909384" y="3185664"/>
            <a:ext cx="381000" cy="4451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Rectangle 252"/>
          <p:cNvSpPr/>
          <p:nvPr/>
        </p:nvSpPr>
        <p:spPr>
          <a:xfrm>
            <a:off x="9877928" y="291294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55" name="Elbow Connector 254"/>
          <p:cNvCxnSpPr>
            <a:stCxn id="248" idx="0"/>
            <a:endCxn id="253" idx="2"/>
          </p:cNvCxnSpPr>
          <p:nvPr/>
        </p:nvCxnSpPr>
        <p:spPr>
          <a:xfrm rot="5400000" flipH="1" flipV="1">
            <a:off x="9244264" y="2850784"/>
            <a:ext cx="381000" cy="11149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8356238" y="5301208"/>
            <a:ext cx="26698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 err="1">
                <a:solidFill>
                  <a:prstClr val="black"/>
                </a:solidFill>
                <a:latin typeface="Arial (Body)"/>
              </a:rPr>
              <a:t>Jadi</a:t>
            </a:r>
            <a:r>
              <a:rPr lang="en-US" sz="2000" b="1" dirty="0">
                <a:solidFill>
                  <a:prstClr val="black"/>
                </a:solidFill>
                <a:latin typeface="Arial (Body)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Arial (Body)"/>
              </a:rPr>
              <a:t>204 </a:t>
            </a:r>
            <a:r>
              <a:rPr lang="en-US" sz="2000" b="1" dirty="0">
                <a:solidFill>
                  <a:prstClr val="black"/>
                </a:solidFill>
                <a:latin typeface="Arial (Body)"/>
              </a:rPr>
              <a:t>= </a:t>
            </a:r>
            <a:r>
              <a:rPr lang="en-US" sz="2000" b="1" dirty="0">
                <a:solidFill>
                  <a:srgbClr val="04617B"/>
                </a:solidFill>
                <a:latin typeface="Arial (Body)"/>
              </a:rPr>
              <a:t>11</a:t>
            </a:r>
            <a:r>
              <a:rPr lang="en-US" sz="2000" b="1" dirty="0">
                <a:solidFill>
                  <a:srgbClr val="FF0000"/>
                </a:solidFill>
                <a:latin typeface="Arial (Body)"/>
              </a:rPr>
              <a:t>00</a:t>
            </a:r>
            <a:r>
              <a:rPr lang="en-US" sz="2000" b="1" dirty="0">
                <a:solidFill>
                  <a:srgbClr val="04617B"/>
                </a:solidFill>
                <a:latin typeface="Arial (Body)"/>
              </a:rPr>
              <a:t>11</a:t>
            </a:r>
            <a:r>
              <a:rPr lang="en-US" sz="2000" b="1" dirty="0">
                <a:solidFill>
                  <a:srgbClr val="FF0000"/>
                </a:solidFill>
                <a:latin typeface="Arial (Body)"/>
              </a:rPr>
              <a:t>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</a:t>
            </a:r>
            <a:r>
              <a:rPr lang="en-US" dirty="0" err="1"/>
              <a:t>ke</a:t>
            </a:r>
            <a:r>
              <a:rPr lang="en-US" dirty="0"/>
              <a:t> Binary</a:t>
            </a:r>
            <a:endParaRPr lang="id-ID" dirty="0"/>
          </a:p>
        </p:txBody>
      </p:sp>
      <p:graphicFrame>
        <p:nvGraphicFramePr>
          <p:cNvPr id="66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0957747"/>
              </p:ext>
            </p:extLst>
          </p:nvPr>
        </p:nvGraphicFramePr>
        <p:xfrm>
          <a:off x="1828800" y="2348880"/>
          <a:ext cx="8610600" cy="2263875"/>
        </p:xfrm>
        <a:graphic>
          <a:graphicData uri="http://schemas.openxmlformats.org/drawingml/2006/table">
            <a:tbl>
              <a:tblPr/>
              <a:tblGrid>
                <a:gridCol w="161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4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1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19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21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128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981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1">
                        <a:lumMod val="50000"/>
                        <a:lumOff val="5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3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2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124" grpId="0" animBg="1"/>
      <p:bldP spid="182" grpId="0"/>
      <p:bldP spid="112" grpId="0" animBg="1"/>
      <p:bldP spid="5" grpId="0" animBg="1"/>
      <p:bldP spid="75" grpId="0" animBg="1"/>
      <p:bldP spid="76" grpId="0"/>
      <p:bldP spid="113" grpId="0"/>
      <p:bldP spid="125" grpId="0"/>
      <p:bldP spid="130" grpId="0" animBg="1"/>
      <p:bldP spid="131" grpId="0"/>
      <p:bldP spid="135" grpId="0" animBg="1"/>
      <p:bldP spid="136" grpId="0"/>
      <p:bldP spid="146" grpId="0" animBg="1"/>
      <p:bldP spid="147" grpId="0"/>
      <p:bldP spid="156" grpId="0" animBg="1"/>
      <p:bldP spid="157" grpId="0" animBg="1"/>
      <p:bldP spid="159" grpId="0"/>
      <p:bldP spid="160" grpId="0"/>
      <p:bldP spid="181" grpId="0"/>
      <p:bldP spid="208" grpId="0"/>
      <p:bldP spid="2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Prefix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  <a:latin typeface="Arial (Body)"/>
              </a:rPr>
              <a:t>Network Prefix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merupakan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angka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yang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mengindikasikan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berapa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banyak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 (Body)"/>
              </a:rPr>
              <a:t>bit-bit </a:t>
            </a:r>
            <a:r>
              <a:rPr lang="en-US" sz="2400" dirty="0" err="1">
                <a:solidFill>
                  <a:srgbClr val="FF0000"/>
                </a:solidFill>
                <a:latin typeface="Arial (Body)"/>
              </a:rPr>
              <a:t>pertama</a:t>
            </a:r>
            <a:r>
              <a:rPr lang="en-US" sz="2400" dirty="0">
                <a:solidFill>
                  <a:srgbClr val="FF0000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dari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Arial (Body)"/>
              </a:rPr>
              <a:t>32 bit 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IP address yang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merepresentasikan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 (Body)"/>
              </a:rPr>
              <a:t>network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6895" y="2730406"/>
            <a:ext cx="1553630" cy="33855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+mn-lt"/>
                <a:ea typeface="+mn-ea"/>
              </a:rPr>
              <a:t>172.16.4.71/24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2279" y="2730406"/>
            <a:ext cx="6061275" cy="33855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latin typeface="Arial (Body)"/>
              </a:rPr>
              <a:t>24 bit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pertama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merupakan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network, </a:t>
            </a:r>
            <a:r>
              <a:rPr lang="en-US" sz="1600" dirty="0">
                <a:solidFill>
                  <a:srgbClr val="0F6FC6"/>
                </a:solidFill>
                <a:latin typeface="Arial (Body)"/>
              </a:rPr>
              <a:t>8 bit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sisanya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host</a:t>
            </a:r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3680526" y="2899683"/>
            <a:ext cx="5217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71113"/>
              </p:ext>
            </p:extLst>
          </p:nvPr>
        </p:nvGraphicFramePr>
        <p:xfrm>
          <a:off x="2122433" y="3215248"/>
          <a:ext cx="8250384" cy="1005840"/>
        </p:xfrm>
        <a:graphic>
          <a:graphicData uri="http://schemas.openxmlformats.org/drawingml/2006/table">
            <a:tbl>
              <a:tblPr/>
              <a:tblGrid>
                <a:gridCol w="2062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3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01000111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3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24 bit network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8 bit host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23429" y="4565724"/>
            <a:ext cx="1553630" cy="33855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Arial (Body)"/>
              </a:rPr>
              <a:t>172.16.4.71/</a:t>
            </a:r>
            <a:r>
              <a:rPr lang="en-US" sz="1600" dirty="0">
                <a:solidFill>
                  <a:srgbClr val="FF0000"/>
                </a:solidFill>
                <a:latin typeface="Arial (Body)"/>
              </a:rPr>
              <a:t>26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8813" y="4565724"/>
            <a:ext cx="6061275" cy="33855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latin typeface="Arial (Body)"/>
              </a:rPr>
              <a:t>26 bit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pertama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merupakan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network, </a:t>
            </a:r>
            <a:r>
              <a:rPr lang="en-US" sz="1600" dirty="0">
                <a:solidFill>
                  <a:srgbClr val="0F6FC6"/>
                </a:solidFill>
                <a:latin typeface="Arial (Body)"/>
              </a:rPr>
              <a:t>6 bit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sisanya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1600" dirty="0">
                <a:solidFill>
                  <a:prstClr val="black"/>
                </a:solidFill>
                <a:latin typeface="Arial (Body)"/>
              </a:rPr>
              <a:t> host</a:t>
            </a:r>
          </a:p>
        </p:txBody>
      </p:sp>
      <p:cxnSp>
        <p:nvCxnSpPr>
          <p:cNvPr id="13" name="Straight Arrow Connector 12"/>
          <p:cNvCxnSpPr>
            <a:stCxn id="11" idx="3"/>
            <a:endCxn id="12" idx="1"/>
          </p:cNvCxnSpPr>
          <p:nvPr/>
        </p:nvCxnSpPr>
        <p:spPr>
          <a:xfrm>
            <a:off x="3677060" y="4735001"/>
            <a:ext cx="5217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65463"/>
              </p:ext>
            </p:extLst>
          </p:nvPr>
        </p:nvGraphicFramePr>
        <p:xfrm>
          <a:off x="2118967" y="5087456"/>
          <a:ext cx="8250384" cy="1005840"/>
        </p:xfrm>
        <a:graphic>
          <a:graphicData uri="http://schemas.openxmlformats.org/drawingml/2006/table">
            <a:tbl>
              <a:tblPr/>
              <a:tblGrid>
                <a:gridCol w="2062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9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10101100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00010000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00000100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01</a:t>
                      </a:r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000111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29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26 bit network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6 bit host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75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Subnet Mask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70C0"/>
                </a:solidFill>
                <a:latin typeface="Arial (Body)"/>
              </a:rPr>
              <a:t>Subnet mask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adalah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 (Body)"/>
              </a:rPr>
              <a:t>32 bit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angka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biner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yang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dituliskan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dalam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bentuk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i="1" dirty="0">
                <a:solidFill>
                  <a:srgbClr val="0070C0"/>
                </a:solidFill>
                <a:latin typeface="Arial (Body)"/>
              </a:rPr>
              <a:t>dotted-decimal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yang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juga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berfungsi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sebagai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indikator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 (Body)"/>
              </a:rPr>
              <a:t>network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dan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Arial (Body)"/>
              </a:rPr>
              <a:t>host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sebuah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IP address.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Arial (Body)"/>
              </a:rPr>
              <a:t>Subnet mask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dibuat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dengan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cara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memberi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nilai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 (Body)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pada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setiap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bit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 (Body)"/>
              </a:rPr>
              <a:t>network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dan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nilai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Arial (Body)"/>
              </a:rPr>
              <a:t>0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pada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setiap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bit </a:t>
            </a:r>
            <a:r>
              <a:rPr lang="en-US" sz="2400" dirty="0" err="1">
                <a:solidFill>
                  <a:prstClr val="black"/>
                </a:solidFill>
                <a:latin typeface="Arial (Body)"/>
              </a:rPr>
              <a:t>porsi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Arial (Body)"/>
              </a:rPr>
              <a:t>host</a:t>
            </a:r>
            <a:r>
              <a:rPr lang="en-US" sz="2400" dirty="0">
                <a:solidFill>
                  <a:prstClr val="black"/>
                </a:solidFill>
                <a:latin typeface="Arial (Body)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9400" y="3645024"/>
            <a:ext cx="1576072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Times New Roman"/>
              </a:rPr>
              <a:t>172.16.4.71/</a:t>
            </a:r>
            <a:r>
              <a:rPr lang="en-US" sz="1800" dirty="0">
                <a:solidFill>
                  <a:srgbClr val="FF0000"/>
                </a:solidFill>
                <a:latin typeface="Times New Roman"/>
              </a:rPr>
              <a:t>24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502581"/>
              </p:ext>
            </p:extLst>
          </p:nvPr>
        </p:nvGraphicFramePr>
        <p:xfrm>
          <a:off x="4495800" y="3645025"/>
          <a:ext cx="5671456" cy="1126671"/>
        </p:xfrm>
        <a:graphic>
          <a:graphicData uri="http://schemas.openxmlformats.org/drawingml/2006/table">
            <a:tbl>
              <a:tblPr/>
              <a:tblGrid>
                <a:gridCol w="147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11111111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11111111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11111111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00000000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57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255.255.255.0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972512" y="4418692"/>
            <a:ext cx="13708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Times New Roman"/>
              </a:rPr>
              <a:t>Subnet mask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5249996"/>
            <a:ext cx="1576072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Times New Roman"/>
              </a:rPr>
              <a:t>172.16.4.71/</a:t>
            </a:r>
            <a:r>
              <a:rPr lang="en-US" sz="1800" dirty="0">
                <a:solidFill>
                  <a:srgbClr val="FF0000"/>
                </a:solidFill>
                <a:latin typeface="Times New Roman"/>
              </a:rPr>
              <a:t>26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50355"/>
              </p:ext>
            </p:extLst>
          </p:nvPr>
        </p:nvGraphicFramePr>
        <p:xfrm>
          <a:off x="4495800" y="5249997"/>
          <a:ext cx="5671456" cy="1126671"/>
        </p:xfrm>
        <a:graphic>
          <a:graphicData uri="http://schemas.openxmlformats.org/drawingml/2006/table">
            <a:tbl>
              <a:tblPr/>
              <a:tblGrid>
                <a:gridCol w="147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11111111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11111111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11111111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000000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57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255.255.255.192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971800" y="6011996"/>
            <a:ext cx="13708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Times New Roman"/>
              </a:rPr>
              <a:t>Subnet mask</a:t>
            </a:r>
          </a:p>
        </p:txBody>
      </p:sp>
    </p:spTree>
    <p:extLst>
      <p:ext uri="{BB962C8B-B14F-4D97-AF65-F5344CB8AC3E}">
        <p14:creationId xmlns:p14="http://schemas.microsoft.com/office/powerpoint/2010/main" val="4020700012"/>
      </p:ext>
    </p:extLst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4">
      <a:dk1>
        <a:srgbClr val="000000"/>
      </a:dk1>
      <a:lt1>
        <a:srgbClr val="FFFFFF"/>
      </a:lt1>
      <a:dk2>
        <a:srgbClr val="000066"/>
      </a:dk2>
      <a:lt2>
        <a:srgbClr val="808080"/>
      </a:lt2>
      <a:accent1>
        <a:srgbClr val="194293"/>
      </a:accent1>
      <a:accent2>
        <a:srgbClr val="9999CC"/>
      </a:accent2>
      <a:accent3>
        <a:srgbClr val="FFFFFF"/>
      </a:accent3>
      <a:accent4>
        <a:srgbClr val="000000"/>
      </a:accent4>
      <a:accent5>
        <a:srgbClr val="ABB0C8"/>
      </a:accent5>
      <a:accent6>
        <a:srgbClr val="8A8AB9"/>
      </a:accent6>
      <a:hlink>
        <a:srgbClr val="CCCCE6"/>
      </a:hlink>
      <a:folHlink>
        <a:srgbClr val="B2B2B2"/>
      </a:folHlink>
    </a:clrScheme>
    <a:fontScheme name="introductio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ductio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2">
        <a:dk1>
          <a:srgbClr val="000000"/>
        </a:dk1>
        <a:lt1>
          <a:srgbClr val="FFFFFF"/>
        </a:lt1>
        <a:dk2>
          <a:srgbClr val="005250"/>
        </a:dk2>
        <a:lt2>
          <a:srgbClr val="808080"/>
        </a:lt2>
        <a:accent1>
          <a:srgbClr val="008080"/>
        </a:accent1>
        <a:accent2>
          <a:srgbClr val="1CB094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189F86"/>
        </a:accent6>
        <a:hlink>
          <a:srgbClr val="99D1C2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3">
        <a:dk1>
          <a:srgbClr val="000000"/>
        </a:dk1>
        <a:lt1>
          <a:srgbClr val="F2F3C7"/>
        </a:lt1>
        <a:dk2>
          <a:srgbClr val="333300"/>
        </a:dk2>
        <a:lt2>
          <a:srgbClr val="808080"/>
        </a:lt2>
        <a:accent1>
          <a:srgbClr val="747660"/>
        </a:accent1>
        <a:accent2>
          <a:srgbClr val="A99B69"/>
        </a:accent2>
        <a:accent3>
          <a:srgbClr val="F7F8E0"/>
        </a:accent3>
        <a:accent4>
          <a:srgbClr val="000000"/>
        </a:accent4>
        <a:accent5>
          <a:srgbClr val="BCBDB6"/>
        </a:accent5>
        <a:accent6>
          <a:srgbClr val="998C5E"/>
        </a:accent6>
        <a:hlink>
          <a:srgbClr val="95916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4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194293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BB0C8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5">
        <a:dk1>
          <a:srgbClr val="000000"/>
        </a:dk1>
        <a:lt1>
          <a:srgbClr val="FFFFFF"/>
        </a:lt1>
        <a:dk2>
          <a:srgbClr val="4C0026"/>
        </a:dk2>
        <a:lt2>
          <a:srgbClr val="808080"/>
        </a:lt2>
        <a:accent1>
          <a:srgbClr val="7C1C45"/>
        </a:accent1>
        <a:accent2>
          <a:srgbClr val="C15D75"/>
        </a:accent2>
        <a:accent3>
          <a:srgbClr val="FFFFFF"/>
        </a:accent3>
        <a:accent4>
          <a:srgbClr val="000000"/>
        </a:accent4>
        <a:accent5>
          <a:srgbClr val="BFABB0"/>
        </a:accent5>
        <a:accent6>
          <a:srgbClr val="AF5369"/>
        </a:accent6>
        <a:hlink>
          <a:srgbClr val="C29D8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3250</TotalTime>
  <Words>1647</Words>
  <Application>Microsoft Office PowerPoint</Application>
  <PresentationFormat>Widescreen</PresentationFormat>
  <Paragraphs>609</Paragraphs>
  <Slides>21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(Body)</vt:lpstr>
      <vt:lpstr>Arial Black</vt:lpstr>
      <vt:lpstr>Calibri</vt:lpstr>
      <vt:lpstr>Snap ITC</vt:lpstr>
      <vt:lpstr>Times New Roman</vt:lpstr>
      <vt:lpstr>Wingdings</vt:lpstr>
      <vt:lpstr>introduction</vt:lpstr>
      <vt:lpstr>Pengalamatan Logis Internet Protocol versi 4 (IPV4)</vt:lpstr>
      <vt:lpstr>Objectives</vt:lpstr>
      <vt:lpstr>IP Address Format</vt:lpstr>
      <vt:lpstr>IP Address Format</vt:lpstr>
      <vt:lpstr>Binary ke Decimal</vt:lpstr>
      <vt:lpstr>Binary ke Decimal</vt:lpstr>
      <vt:lpstr>Decimal ke Binary</vt:lpstr>
      <vt:lpstr>Network Prefix</vt:lpstr>
      <vt:lpstr>Subnet Mask</vt:lpstr>
      <vt:lpstr>Subnet Mask</vt:lpstr>
      <vt:lpstr>Tipe-Tipe Address</vt:lpstr>
      <vt:lpstr>Tipe-Tipe Address</vt:lpstr>
      <vt:lpstr>Tipe-Tipe Address</vt:lpstr>
      <vt:lpstr>Tipe-Tipe Address</vt:lpstr>
      <vt:lpstr>Valid Range IP Address</vt:lpstr>
      <vt:lpstr>Susunan IP Address</vt:lpstr>
      <vt:lpstr>Private Address</vt:lpstr>
      <vt:lpstr>IP address spesial</vt:lpstr>
      <vt:lpstr>Kelas IP Address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ADHIT</dc:creator>
  <cp:lastModifiedBy>USER</cp:lastModifiedBy>
  <cp:revision>193</cp:revision>
  <dcterms:created xsi:type="dcterms:W3CDTF">2002-09-04T12:52:44Z</dcterms:created>
  <dcterms:modified xsi:type="dcterms:W3CDTF">2020-03-30T04:40:39Z</dcterms:modified>
</cp:coreProperties>
</file>