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9" r:id="rId3"/>
    <p:sldId id="300" r:id="rId4"/>
    <p:sldId id="310" r:id="rId5"/>
    <p:sldId id="312" r:id="rId6"/>
    <p:sldId id="314" r:id="rId7"/>
    <p:sldId id="316" r:id="rId8"/>
    <p:sldId id="318" r:id="rId9"/>
    <p:sldId id="320" r:id="rId10"/>
    <p:sldId id="322" r:id="rId11"/>
    <p:sldId id="323" r:id="rId12"/>
    <p:sldId id="258" r:id="rId13"/>
    <p:sldId id="259" r:id="rId14"/>
    <p:sldId id="330" r:id="rId15"/>
    <p:sldId id="281" r:id="rId16"/>
    <p:sldId id="268" r:id="rId17"/>
    <p:sldId id="269" r:id="rId18"/>
    <p:sldId id="270" r:id="rId19"/>
    <p:sldId id="271" r:id="rId20"/>
    <p:sldId id="275" r:id="rId21"/>
    <p:sldId id="279" r:id="rId22"/>
    <p:sldId id="280" r:id="rId23"/>
    <p:sldId id="282" r:id="rId24"/>
    <p:sldId id="284" r:id="rId25"/>
    <p:sldId id="285" r:id="rId26"/>
    <p:sldId id="304" r:id="rId27"/>
    <p:sldId id="305" r:id="rId28"/>
    <p:sldId id="291" r:id="rId29"/>
    <p:sldId id="33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5EBBD-43BF-40F6-B701-8C635895FD8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EB97F-11EE-41A2-A0F3-5F717D3AD479}">
      <dgm:prSet phldrT="[Text]" custT="1"/>
      <dgm:spPr/>
      <dgm:t>
        <a:bodyPr/>
        <a:lstStyle/>
        <a:p>
          <a:r>
            <a:rPr lang="en-US" sz="1800" dirty="0"/>
            <a:t>MASYARAKAT</a:t>
          </a:r>
        </a:p>
      </dgm:t>
    </dgm:pt>
    <dgm:pt modelId="{8DB8C66E-7108-411A-9B44-E35564E9CA8B}" type="parTrans" cxnId="{CB872D6A-C0E1-4F84-A880-F9F6CB23DE9A}">
      <dgm:prSet/>
      <dgm:spPr/>
      <dgm:t>
        <a:bodyPr/>
        <a:lstStyle/>
        <a:p>
          <a:endParaRPr lang="en-US"/>
        </a:p>
      </dgm:t>
    </dgm:pt>
    <dgm:pt modelId="{62FF9D5D-81DE-4E61-A5FC-7007F114078E}" type="sibTrans" cxnId="{CB872D6A-C0E1-4F84-A880-F9F6CB23DE9A}">
      <dgm:prSet/>
      <dgm:spPr/>
      <dgm:t>
        <a:bodyPr/>
        <a:lstStyle/>
        <a:p>
          <a:endParaRPr lang="en-US"/>
        </a:p>
      </dgm:t>
    </dgm:pt>
    <dgm:pt modelId="{1681B80D-A7B8-4621-955F-0C0073BD2031}">
      <dgm:prSet phldrT="[Text]"/>
      <dgm:spPr/>
      <dgm:t>
        <a:bodyPr/>
        <a:lstStyle/>
        <a:p>
          <a:r>
            <a:rPr lang="en-US" altLang="en-US" dirty="0" err="1"/>
            <a:t>Masyarakat</a:t>
          </a:r>
          <a:r>
            <a:rPr lang="en-US" altLang="en-US" dirty="0"/>
            <a:t> </a:t>
          </a:r>
          <a:r>
            <a:rPr lang="en-US" altLang="en-US" dirty="0" err="1"/>
            <a:t>mendapatkan</a:t>
          </a:r>
          <a:r>
            <a:rPr lang="en-US" altLang="en-US" dirty="0"/>
            <a:t> </a:t>
          </a:r>
          <a:r>
            <a:rPr lang="en-US" altLang="en-US" dirty="0" err="1"/>
            <a:t>pelayanan</a:t>
          </a:r>
          <a:r>
            <a:rPr lang="en-US" altLang="en-US" dirty="0"/>
            <a:t> </a:t>
          </a:r>
          <a:r>
            <a:rPr lang="en-US" altLang="en-US" dirty="0" err="1"/>
            <a:t>promotif</a:t>
          </a:r>
          <a:r>
            <a:rPr lang="en-US" altLang="en-US" dirty="0"/>
            <a:t> </a:t>
          </a:r>
          <a:r>
            <a:rPr lang="en-US" altLang="en-US" dirty="0" err="1"/>
            <a:t>dan</a:t>
          </a:r>
          <a:r>
            <a:rPr lang="en-US" altLang="en-US" dirty="0"/>
            <a:t> </a:t>
          </a:r>
          <a:r>
            <a:rPr lang="en-US" altLang="en-US" dirty="0" err="1"/>
            <a:t>preventif</a:t>
          </a:r>
          <a:r>
            <a:rPr lang="en-US" altLang="en-US" dirty="0"/>
            <a:t> </a:t>
          </a:r>
          <a:r>
            <a:rPr lang="en-US" altLang="en-US" dirty="0" err="1"/>
            <a:t>lebih</a:t>
          </a:r>
          <a:r>
            <a:rPr lang="en-US" altLang="en-US" dirty="0"/>
            <a:t> </a:t>
          </a:r>
          <a:r>
            <a:rPr lang="en-US" altLang="en-US" dirty="0" err="1"/>
            <a:t>baik</a:t>
          </a:r>
          <a:r>
            <a:rPr lang="en-US" altLang="en-US" dirty="0"/>
            <a:t> </a:t>
          </a:r>
          <a:endParaRPr lang="en-US" dirty="0"/>
        </a:p>
      </dgm:t>
    </dgm:pt>
    <dgm:pt modelId="{4F8E2738-E0D5-4453-9855-57D12085A4E6}" type="parTrans" cxnId="{B67611B6-9F74-48A4-9C1F-ED460D6B0624}">
      <dgm:prSet/>
      <dgm:spPr/>
      <dgm:t>
        <a:bodyPr/>
        <a:lstStyle/>
        <a:p>
          <a:endParaRPr lang="en-US"/>
        </a:p>
      </dgm:t>
    </dgm:pt>
    <dgm:pt modelId="{809AF643-D545-4E16-BD24-C5DFD5DD953E}" type="sibTrans" cxnId="{B67611B6-9F74-48A4-9C1F-ED460D6B0624}">
      <dgm:prSet/>
      <dgm:spPr/>
      <dgm:t>
        <a:bodyPr/>
        <a:lstStyle/>
        <a:p>
          <a:endParaRPr lang="en-US"/>
        </a:p>
      </dgm:t>
    </dgm:pt>
    <dgm:pt modelId="{FC45FBD7-02E9-42EB-A71E-B968214D8C5B}">
      <dgm:prSet phldrT="[Text]" custT="1"/>
      <dgm:spPr/>
      <dgm:t>
        <a:bodyPr/>
        <a:lstStyle/>
        <a:p>
          <a:r>
            <a:rPr lang="en-US" sz="1800" dirty="0"/>
            <a:t>ORGANISASI</a:t>
          </a:r>
        </a:p>
      </dgm:t>
    </dgm:pt>
    <dgm:pt modelId="{7202AA4C-DA3B-450E-A145-9ABDC8D90A87}" type="parTrans" cxnId="{B183FFBF-4A76-4B7A-B41E-53BAF4F44741}">
      <dgm:prSet/>
      <dgm:spPr/>
      <dgm:t>
        <a:bodyPr/>
        <a:lstStyle/>
        <a:p>
          <a:endParaRPr lang="en-US"/>
        </a:p>
      </dgm:t>
    </dgm:pt>
    <dgm:pt modelId="{3D5C4174-E2D7-4523-A556-5DD4ED8819F8}" type="sibTrans" cxnId="{B183FFBF-4A76-4B7A-B41E-53BAF4F44741}">
      <dgm:prSet/>
      <dgm:spPr/>
      <dgm:t>
        <a:bodyPr/>
        <a:lstStyle/>
        <a:p>
          <a:endParaRPr lang="en-US"/>
        </a:p>
      </dgm:t>
    </dgm:pt>
    <dgm:pt modelId="{498073F0-A7C1-4D0D-9A44-FBB906F697F2}">
      <dgm:prSet phldrT="[Text]"/>
      <dgm:spPr/>
      <dgm:t>
        <a:bodyPr/>
        <a:lstStyle/>
        <a:p>
          <a:r>
            <a:rPr lang="en-US" altLang="en-US" dirty="0" err="1"/>
            <a:t>Meningkatkan</a:t>
          </a:r>
          <a:r>
            <a:rPr lang="en-US" altLang="en-US" dirty="0"/>
            <a:t> </a:t>
          </a:r>
          <a:r>
            <a:rPr lang="en-US" altLang="en-US" dirty="0" err="1"/>
            <a:t>kinerja</a:t>
          </a:r>
          <a:r>
            <a:rPr lang="en-US" altLang="en-US" dirty="0"/>
            <a:t> </a:t>
          </a:r>
          <a:r>
            <a:rPr lang="en-US" altLang="en-US" dirty="0" err="1"/>
            <a:t>organisasi</a:t>
          </a:r>
          <a:r>
            <a:rPr lang="en-US" altLang="en-US" dirty="0"/>
            <a:t>/</a:t>
          </a:r>
          <a:r>
            <a:rPr lang="en-US" altLang="en-US" dirty="0" err="1"/>
            <a:t>instansi</a:t>
          </a:r>
          <a:endParaRPr lang="en-US" dirty="0"/>
        </a:p>
      </dgm:t>
    </dgm:pt>
    <dgm:pt modelId="{8902B621-688D-4489-9FE4-8D8ADADD4C13}" type="parTrans" cxnId="{E1077F60-894F-4F76-9729-3EC33ACDF21E}">
      <dgm:prSet/>
      <dgm:spPr/>
      <dgm:t>
        <a:bodyPr/>
        <a:lstStyle/>
        <a:p>
          <a:endParaRPr lang="en-US"/>
        </a:p>
      </dgm:t>
    </dgm:pt>
    <dgm:pt modelId="{DBA25E06-5B4A-4070-B62C-191FA6CD54DE}" type="sibTrans" cxnId="{E1077F60-894F-4F76-9729-3EC33ACDF21E}">
      <dgm:prSet/>
      <dgm:spPr/>
      <dgm:t>
        <a:bodyPr/>
        <a:lstStyle/>
        <a:p>
          <a:endParaRPr lang="en-US"/>
        </a:p>
      </dgm:t>
    </dgm:pt>
    <dgm:pt modelId="{974C8CB5-C58B-4B0F-9D2B-4BE909EBAB6D}">
      <dgm:prSet phldrT="[Text]" custT="1"/>
      <dgm:spPr/>
      <dgm:t>
        <a:bodyPr/>
        <a:lstStyle/>
        <a:p>
          <a:r>
            <a:rPr lang="en-US" sz="1800" dirty="0"/>
            <a:t>JF-PKM</a:t>
          </a:r>
        </a:p>
      </dgm:t>
    </dgm:pt>
    <dgm:pt modelId="{1E9827C1-0235-4B8E-89AE-A0B2401FD9E0}" type="parTrans" cxnId="{7A23D891-9216-4CA2-9038-CFBE8B3D3EDB}">
      <dgm:prSet/>
      <dgm:spPr/>
      <dgm:t>
        <a:bodyPr/>
        <a:lstStyle/>
        <a:p>
          <a:endParaRPr lang="en-US"/>
        </a:p>
      </dgm:t>
    </dgm:pt>
    <dgm:pt modelId="{626ED50A-DEC7-4D35-BA04-89C69231079C}" type="sibTrans" cxnId="{7A23D891-9216-4CA2-9038-CFBE8B3D3EDB}">
      <dgm:prSet/>
      <dgm:spPr/>
      <dgm:t>
        <a:bodyPr/>
        <a:lstStyle/>
        <a:p>
          <a:endParaRPr lang="en-US"/>
        </a:p>
      </dgm:t>
    </dgm:pt>
    <dgm:pt modelId="{0E1DFDBD-B899-4EA9-BEF1-C46B5E573FD2}">
      <dgm:prSet phldrT="[Text]"/>
      <dgm:spPr/>
      <dgm:t>
        <a:bodyPr/>
        <a:lstStyle/>
        <a:p>
          <a:r>
            <a:rPr lang="en-US" altLang="en-US" dirty="0" err="1"/>
            <a:t>Adanya</a:t>
          </a:r>
          <a:r>
            <a:rPr lang="en-US" altLang="en-US" dirty="0"/>
            <a:t> </a:t>
          </a:r>
          <a:r>
            <a:rPr lang="en-US" altLang="en-US" dirty="0" err="1"/>
            <a:t>kejelasan</a:t>
          </a:r>
          <a:r>
            <a:rPr lang="en-US" altLang="en-US" dirty="0"/>
            <a:t> </a:t>
          </a:r>
          <a:r>
            <a:rPr lang="en-US" altLang="en-US" dirty="0" err="1"/>
            <a:t>jenjang</a:t>
          </a:r>
          <a:r>
            <a:rPr lang="en-US" altLang="en-US" dirty="0"/>
            <a:t> </a:t>
          </a:r>
          <a:r>
            <a:rPr lang="en-US" altLang="en-US" dirty="0" err="1"/>
            <a:t>karir</a:t>
          </a:r>
          <a:r>
            <a:rPr lang="en-US" altLang="en-US" dirty="0"/>
            <a:t> </a:t>
          </a:r>
          <a:r>
            <a:rPr lang="en-US" altLang="en-US" dirty="0" err="1"/>
            <a:t>Jabatan</a:t>
          </a:r>
          <a:r>
            <a:rPr lang="en-US" altLang="en-US" dirty="0"/>
            <a:t> Promotor </a:t>
          </a:r>
          <a:r>
            <a:rPr lang="en-US" altLang="en-US" dirty="0" err="1"/>
            <a:t>Kesehatan</a:t>
          </a:r>
          <a:r>
            <a:rPr lang="en-US" altLang="en-US" dirty="0"/>
            <a:t> </a:t>
          </a:r>
          <a:r>
            <a:rPr lang="en-US" altLang="en-US" dirty="0" err="1"/>
            <a:t>Masyarakat</a:t>
          </a:r>
          <a:r>
            <a:rPr lang="en-US" altLang="en-US" dirty="0"/>
            <a:t>, </a:t>
          </a:r>
          <a:r>
            <a:rPr lang="en-US" altLang="en-US" dirty="0" err="1"/>
            <a:t>disemua</a:t>
          </a:r>
          <a:r>
            <a:rPr lang="en-US" altLang="en-US" dirty="0"/>
            <a:t> level </a:t>
          </a:r>
          <a:r>
            <a:rPr lang="en-US" altLang="en-US" dirty="0" err="1"/>
            <a:t>adminstrasi</a:t>
          </a:r>
          <a:r>
            <a:rPr lang="en-US" altLang="en-US" dirty="0"/>
            <a:t>.</a:t>
          </a:r>
          <a:endParaRPr lang="en-US" dirty="0"/>
        </a:p>
      </dgm:t>
    </dgm:pt>
    <dgm:pt modelId="{79EB3671-947A-409F-81AF-D4B32ACAB519}" type="parTrans" cxnId="{F23DFC0F-4592-495C-ACAE-2174C0801CE0}">
      <dgm:prSet/>
      <dgm:spPr/>
      <dgm:t>
        <a:bodyPr/>
        <a:lstStyle/>
        <a:p>
          <a:endParaRPr lang="en-US"/>
        </a:p>
      </dgm:t>
    </dgm:pt>
    <dgm:pt modelId="{2970C904-2BAE-4851-B48C-D083A35D100A}" type="sibTrans" cxnId="{F23DFC0F-4592-495C-ACAE-2174C0801CE0}">
      <dgm:prSet/>
      <dgm:spPr/>
      <dgm:t>
        <a:bodyPr/>
        <a:lstStyle/>
        <a:p>
          <a:endParaRPr lang="en-US"/>
        </a:p>
      </dgm:t>
    </dgm:pt>
    <dgm:pt modelId="{B2191E49-EABD-4B61-B69B-67739A6653E8}">
      <dgm:prSet/>
      <dgm:spPr/>
      <dgm:t>
        <a:bodyPr/>
        <a:lstStyle/>
        <a:p>
          <a:r>
            <a:rPr lang="en-US" altLang="en-US" dirty="0"/>
            <a:t>Masyarakat mendapatkan informasi yang luas dan bertanggungjawab.</a:t>
          </a:r>
        </a:p>
      </dgm:t>
    </dgm:pt>
    <dgm:pt modelId="{9B751E97-9EA9-40D2-BC3D-4D7309472953}" type="parTrans" cxnId="{782BA3D7-591D-404B-AF6F-7DAC4D4B2BDF}">
      <dgm:prSet/>
      <dgm:spPr/>
      <dgm:t>
        <a:bodyPr/>
        <a:lstStyle/>
        <a:p>
          <a:endParaRPr lang="en-US"/>
        </a:p>
      </dgm:t>
    </dgm:pt>
    <dgm:pt modelId="{1D1FA073-E9D3-4AE0-BE82-00259F948D30}" type="sibTrans" cxnId="{782BA3D7-591D-404B-AF6F-7DAC4D4B2BDF}">
      <dgm:prSet/>
      <dgm:spPr/>
      <dgm:t>
        <a:bodyPr/>
        <a:lstStyle/>
        <a:p>
          <a:endParaRPr lang="en-US"/>
        </a:p>
      </dgm:t>
    </dgm:pt>
    <dgm:pt modelId="{8317B8B0-5366-412F-8979-FD8DEF4F79CC}">
      <dgm:prSet/>
      <dgm:spPr/>
      <dgm:t>
        <a:bodyPr/>
        <a:lstStyle/>
        <a:p>
          <a:r>
            <a:rPr lang="en-US" altLang="en-US" dirty="0"/>
            <a:t>Masyarakat mendapatkan informasi dan pendidikan kesehatan yang secara adekuat profesional oleh Promotor Kesehatan Masyarakat</a:t>
          </a:r>
        </a:p>
      </dgm:t>
    </dgm:pt>
    <dgm:pt modelId="{20AC97D1-1DC1-49FE-9E20-B62A18C1E20C}" type="parTrans" cxnId="{F21C499F-FA05-4399-BC8A-E37346BB2F60}">
      <dgm:prSet/>
      <dgm:spPr/>
      <dgm:t>
        <a:bodyPr/>
        <a:lstStyle/>
        <a:p>
          <a:endParaRPr lang="en-US"/>
        </a:p>
      </dgm:t>
    </dgm:pt>
    <dgm:pt modelId="{D8054514-403E-4DD0-A376-109687D470CB}" type="sibTrans" cxnId="{F21C499F-FA05-4399-BC8A-E37346BB2F60}">
      <dgm:prSet/>
      <dgm:spPr/>
      <dgm:t>
        <a:bodyPr/>
        <a:lstStyle/>
        <a:p>
          <a:endParaRPr lang="en-US"/>
        </a:p>
      </dgm:t>
    </dgm:pt>
    <dgm:pt modelId="{38AA85BB-7D19-4E0D-9A2B-70ED48A7033D}">
      <dgm:prSet/>
      <dgm:spPr/>
      <dgm:t>
        <a:bodyPr/>
        <a:lstStyle/>
        <a:p>
          <a:r>
            <a:rPr lang="en-US" altLang="en-US" dirty="0"/>
            <a:t>Masyarakat dapat belajar memecahkan permasalahan kesehatan dengan potensi dan kemampuan sendiri, sehingga akan menumbuhkan kesedaran  dan kemauan sehingga membentuk masyarakat dalam kemandirian hidup sehat.</a:t>
          </a:r>
        </a:p>
      </dgm:t>
    </dgm:pt>
    <dgm:pt modelId="{D0F782B6-3201-464C-ACE9-23B8FB03951D}" type="parTrans" cxnId="{BA6A1420-C3B5-4FAE-8DC5-8559753711B8}">
      <dgm:prSet/>
      <dgm:spPr/>
      <dgm:t>
        <a:bodyPr/>
        <a:lstStyle/>
        <a:p>
          <a:endParaRPr lang="en-US"/>
        </a:p>
      </dgm:t>
    </dgm:pt>
    <dgm:pt modelId="{ACDF8333-8110-4E77-A56B-BAF9A56D0288}" type="sibTrans" cxnId="{BA6A1420-C3B5-4FAE-8DC5-8559753711B8}">
      <dgm:prSet/>
      <dgm:spPr/>
      <dgm:t>
        <a:bodyPr/>
        <a:lstStyle/>
        <a:p>
          <a:endParaRPr lang="en-US"/>
        </a:p>
      </dgm:t>
    </dgm:pt>
    <dgm:pt modelId="{96E4E5A1-3377-49CA-A962-2BA1D00BA611}">
      <dgm:prSet/>
      <dgm:spPr/>
      <dgm:t>
        <a:bodyPr/>
        <a:lstStyle/>
        <a:p>
          <a:r>
            <a:rPr lang="en-US" altLang="en-US" dirty="0" err="1"/>
            <a:t>Mempunyai</a:t>
          </a:r>
          <a:r>
            <a:rPr lang="en-US" altLang="en-US" dirty="0"/>
            <a:t> </a:t>
          </a:r>
          <a:r>
            <a:rPr lang="en-US" altLang="en-US" dirty="0" err="1"/>
            <a:t>tenaga</a:t>
          </a:r>
          <a:r>
            <a:rPr lang="en-US" altLang="en-US" dirty="0"/>
            <a:t> </a:t>
          </a:r>
          <a:r>
            <a:rPr lang="en-US" altLang="en-US" dirty="0" err="1"/>
            <a:t>promosi</a:t>
          </a:r>
          <a:r>
            <a:rPr lang="en-US" altLang="en-US" dirty="0"/>
            <a:t> </a:t>
          </a:r>
          <a:r>
            <a:rPr lang="en-US" altLang="en-US" dirty="0" err="1"/>
            <a:t>kesehatan</a:t>
          </a:r>
          <a:r>
            <a:rPr lang="en-US" altLang="en-US" dirty="0"/>
            <a:t> (</a:t>
          </a:r>
          <a:r>
            <a:rPr lang="en-US" altLang="en-US" dirty="0" err="1"/>
            <a:t>Pegawai</a:t>
          </a:r>
          <a:r>
            <a:rPr lang="en-US" altLang="en-US" dirty="0"/>
            <a:t> </a:t>
          </a:r>
          <a:r>
            <a:rPr lang="en-US" altLang="en-US" dirty="0" err="1"/>
            <a:t>Negeri</a:t>
          </a:r>
          <a:r>
            <a:rPr lang="en-US" altLang="en-US" dirty="0"/>
            <a:t> </a:t>
          </a:r>
          <a:r>
            <a:rPr lang="en-US" altLang="en-US" dirty="0" err="1"/>
            <a:t>Sipil</a:t>
          </a:r>
          <a:r>
            <a:rPr lang="en-US" altLang="en-US" dirty="0"/>
            <a:t>) </a:t>
          </a:r>
          <a:r>
            <a:rPr lang="en-US" altLang="en-US" dirty="0" err="1"/>
            <a:t>profesinal</a:t>
          </a:r>
          <a:r>
            <a:rPr lang="en-US" altLang="en-US" dirty="0"/>
            <a:t> yang </a:t>
          </a:r>
          <a:r>
            <a:rPr lang="en-US" altLang="en-US" dirty="0" err="1"/>
            <a:t>kompeten</a:t>
          </a:r>
          <a:r>
            <a:rPr lang="en-US" altLang="en-US" dirty="0"/>
            <a:t> </a:t>
          </a:r>
          <a:r>
            <a:rPr lang="en-US" altLang="en-US" dirty="0" err="1"/>
            <a:t>dibidang</a:t>
          </a:r>
          <a:r>
            <a:rPr lang="en-US" altLang="en-US" dirty="0"/>
            <a:t> </a:t>
          </a:r>
          <a:r>
            <a:rPr lang="en-US" altLang="en-US" dirty="0" err="1"/>
            <a:t>promosi</a:t>
          </a:r>
          <a:r>
            <a:rPr lang="en-US" altLang="en-US" dirty="0"/>
            <a:t> </a:t>
          </a:r>
          <a:r>
            <a:rPr lang="en-US" altLang="en-US" dirty="0" err="1"/>
            <a:t>kesehatan</a:t>
          </a:r>
          <a:endParaRPr lang="en-US" altLang="en-US" dirty="0"/>
        </a:p>
      </dgm:t>
    </dgm:pt>
    <dgm:pt modelId="{B59FA43D-3CF7-40C0-9CA6-14333E47EE91}" type="parTrans" cxnId="{507E184F-E697-456F-B544-DB998B0A89D9}">
      <dgm:prSet/>
      <dgm:spPr/>
      <dgm:t>
        <a:bodyPr/>
        <a:lstStyle/>
        <a:p>
          <a:endParaRPr lang="en-US"/>
        </a:p>
      </dgm:t>
    </dgm:pt>
    <dgm:pt modelId="{B63C170E-178A-47D6-A870-A4CDBD60626A}" type="sibTrans" cxnId="{507E184F-E697-456F-B544-DB998B0A89D9}">
      <dgm:prSet/>
      <dgm:spPr/>
      <dgm:t>
        <a:bodyPr/>
        <a:lstStyle/>
        <a:p>
          <a:endParaRPr lang="en-US"/>
        </a:p>
      </dgm:t>
    </dgm:pt>
    <dgm:pt modelId="{039149E2-2089-444D-AF90-359E08C9BCD2}">
      <dgm:prSet/>
      <dgm:spPr/>
      <dgm:t>
        <a:bodyPr/>
        <a:lstStyle/>
        <a:p>
          <a:r>
            <a:rPr lang="en-US" altLang="en-US" dirty="0" err="1"/>
            <a:t>Adanya</a:t>
          </a:r>
          <a:r>
            <a:rPr lang="en-US" altLang="en-US" dirty="0"/>
            <a:t> </a:t>
          </a:r>
          <a:r>
            <a:rPr lang="en-US" altLang="en-US" dirty="0" err="1"/>
            <a:t>kejelasan</a:t>
          </a:r>
          <a:r>
            <a:rPr lang="en-US" altLang="en-US" dirty="0"/>
            <a:t> </a:t>
          </a:r>
          <a:r>
            <a:rPr lang="en-US" altLang="en-US" dirty="0" err="1"/>
            <a:t>profesi</a:t>
          </a:r>
          <a:r>
            <a:rPr lang="en-US" altLang="en-US" dirty="0"/>
            <a:t> </a:t>
          </a:r>
          <a:r>
            <a:rPr lang="en-US" altLang="en-US" dirty="0" err="1"/>
            <a:t>sebagai</a:t>
          </a:r>
          <a:r>
            <a:rPr lang="en-US" altLang="en-US" dirty="0"/>
            <a:t> </a:t>
          </a:r>
          <a:r>
            <a:rPr lang="en-US" altLang="en-US" dirty="0" err="1"/>
            <a:t>wadah</a:t>
          </a:r>
          <a:r>
            <a:rPr lang="en-US" altLang="en-US" dirty="0"/>
            <a:t> </a:t>
          </a:r>
          <a:r>
            <a:rPr lang="en-US" altLang="en-US" dirty="0" err="1"/>
            <a:t>dalam</a:t>
          </a:r>
          <a:r>
            <a:rPr lang="en-US" altLang="en-US" dirty="0"/>
            <a:t> </a:t>
          </a:r>
          <a:r>
            <a:rPr lang="en-US" altLang="en-US" dirty="0" err="1"/>
            <a:t>pengembangan</a:t>
          </a:r>
          <a:r>
            <a:rPr lang="en-US" altLang="en-US" dirty="0"/>
            <a:t> </a:t>
          </a:r>
          <a:r>
            <a:rPr lang="en-US" altLang="en-US" dirty="0" err="1"/>
            <a:t>karir</a:t>
          </a:r>
          <a:r>
            <a:rPr lang="en-US" altLang="en-US" dirty="0"/>
            <a:t> </a:t>
          </a:r>
          <a:r>
            <a:rPr lang="en-US" altLang="en-US" dirty="0" err="1"/>
            <a:t>Pegawai</a:t>
          </a:r>
          <a:r>
            <a:rPr lang="en-US" altLang="en-US" dirty="0"/>
            <a:t> </a:t>
          </a:r>
          <a:r>
            <a:rPr lang="en-US" altLang="en-US" dirty="0" err="1"/>
            <a:t>Negeri</a:t>
          </a:r>
          <a:r>
            <a:rPr lang="en-US" altLang="en-US" dirty="0"/>
            <a:t> </a:t>
          </a:r>
          <a:r>
            <a:rPr lang="en-US" altLang="en-US" dirty="0" err="1"/>
            <a:t>Sipil</a:t>
          </a:r>
          <a:r>
            <a:rPr lang="en-US" altLang="en-US" dirty="0"/>
            <a:t> </a:t>
          </a:r>
        </a:p>
      </dgm:t>
    </dgm:pt>
    <dgm:pt modelId="{C6B18921-B041-49DB-B125-C903580E239D}" type="parTrans" cxnId="{E5453858-CC9B-4077-B022-F40AAFBA911C}">
      <dgm:prSet/>
      <dgm:spPr/>
      <dgm:t>
        <a:bodyPr/>
        <a:lstStyle/>
        <a:p>
          <a:endParaRPr lang="en-US"/>
        </a:p>
      </dgm:t>
    </dgm:pt>
    <dgm:pt modelId="{2A25386F-34C3-4807-A0DA-BAA163A0E278}" type="sibTrans" cxnId="{E5453858-CC9B-4077-B022-F40AAFBA911C}">
      <dgm:prSet/>
      <dgm:spPr/>
      <dgm:t>
        <a:bodyPr/>
        <a:lstStyle/>
        <a:p>
          <a:endParaRPr lang="en-US"/>
        </a:p>
      </dgm:t>
    </dgm:pt>
    <dgm:pt modelId="{9F14148B-6168-4789-A956-F36B04105733}" type="pres">
      <dgm:prSet presAssocID="{3645EBBD-43BF-40F6-B701-8C635895FD8A}" presName="Name0" presStyleCnt="0">
        <dgm:presLayoutVars>
          <dgm:dir/>
          <dgm:animLvl val="lvl"/>
          <dgm:resizeHandles val="exact"/>
        </dgm:presLayoutVars>
      </dgm:prSet>
      <dgm:spPr/>
    </dgm:pt>
    <dgm:pt modelId="{F7B0C87E-60E7-4B44-9DF1-CE91D7E5E63A}" type="pres">
      <dgm:prSet presAssocID="{405EB97F-11EE-41A2-A0F3-5F717D3AD479}" presName="composite" presStyleCnt="0"/>
      <dgm:spPr/>
    </dgm:pt>
    <dgm:pt modelId="{80A69BFB-AF75-4EB4-AADC-20F7ECC2E4BB}" type="pres">
      <dgm:prSet presAssocID="{405EB97F-11EE-41A2-A0F3-5F717D3AD4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1FDD31A-DA92-4261-B7EA-3BC58B004973}" type="pres">
      <dgm:prSet presAssocID="{405EB97F-11EE-41A2-A0F3-5F717D3AD479}" presName="desTx" presStyleLbl="alignAccFollowNode1" presStyleIdx="0" presStyleCnt="3">
        <dgm:presLayoutVars>
          <dgm:bulletEnabled val="1"/>
        </dgm:presLayoutVars>
      </dgm:prSet>
      <dgm:spPr/>
    </dgm:pt>
    <dgm:pt modelId="{F87C45A4-DE1E-471C-BFBC-DDEEC0194755}" type="pres">
      <dgm:prSet presAssocID="{62FF9D5D-81DE-4E61-A5FC-7007F114078E}" presName="space" presStyleCnt="0"/>
      <dgm:spPr/>
    </dgm:pt>
    <dgm:pt modelId="{EAD00373-0B63-4693-8617-8A2FDC4DD1F8}" type="pres">
      <dgm:prSet presAssocID="{FC45FBD7-02E9-42EB-A71E-B968214D8C5B}" presName="composite" presStyleCnt="0"/>
      <dgm:spPr/>
    </dgm:pt>
    <dgm:pt modelId="{3E62B6A2-C603-450C-9478-8E3059E45AAE}" type="pres">
      <dgm:prSet presAssocID="{FC45FBD7-02E9-42EB-A71E-B968214D8C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E8AB61-3C83-46D2-913E-7F4AF6059796}" type="pres">
      <dgm:prSet presAssocID="{FC45FBD7-02E9-42EB-A71E-B968214D8C5B}" presName="desTx" presStyleLbl="alignAccFollowNode1" presStyleIdx="1" presStyleCnt="3">
        <dgm:presLayoutVars>
          <dgm:bulletEnabled val="1"/>
        </dgm:presLayoutVars>
      </dgm:prSet>
      <dgm:spPr/>
    </dgm:pt>
    <dgm:pt modelId="{6BE22E00-5BCF-4B39-9137-93998D4261A8}" type="pres">
      <dgm:prSet presAssocID="{3D5C4174-E2D7-4523-A556-5DD4ED8819F8}" presName="space" presStyleCnt="0"/>
      <dgm:spPr/>
    </dgm:pt>
    <dgm:pt modelId="{EE4B4076-8BAE-408A-B91E-BD4254CC3F29}" type="pres">
      <dgm:prSet presAssocID="{974C8CB5-C58B-4B0F-9D2B-4BE909EBAB6D}" presName="composite" presStyleCnt="0"/>
      <dgm:spPr/>
    </dgm:pt>
    <dgm:pt modelId="{3091A611-2435-4CBA-9F8F-05C05457A589}" type="pres">
      <dgm:prSet presAssocID="{974C8CB5-C58B-4B0F-9D2B-4BE909EBAB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6CD6DC7-800E-4980-87E4-73C7A715D907}" type="pres">
      <dgm:prSet presAssocID="{974C8CB5-C58B-4B0F-9D2B-4BE909EBAB6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A9F8000-2EB6-471C-97A9-6790BB601BBC}" type="presOf" srcId="{405EB97F-11EE-41A2-A0F3-5F717D3AD479}" destId="{80A69BFB-AF75-4EB4-AADC-20F7ECC2E4BB}" srcOrd="0" destOrd="0" presId="urn:microsoft.com/office/officeart/2005/8/layout/hList1"/>
    <dgm:cxn modelId="{0D13E80B-0385-46BC-83A1-0896D31FE28E}" type="presOf" srcId="{0E1DFDBD-B899-4EA9-BEF1-C46B5E573FD2}" destId="{26CD6DC7-800E-4980-87E4-73C7A715D907}" srcOrd="0" destOrd="0" presId="urn:microsoft.com/office/officeart/2005/8/layout/hList1"/>
    <dgm:cxn modelId="{F23DFC0F-4592-495C-ACAE-2174C0801CE0}" srcId="{974C8CB5-C58B-4B0F-9D2B-4BE909EBAB6D}" destId="{0E1DFDBD-B899-4EA9-BEF1-C46B5E573FD2}" srcOrd="0" destOrd="0" parTransId="{79EB3671-947A-409F-81AF-D4B32ACAB519}" sibTransId="{2970C904-2BAE-4851-B48C-D083A35D100A}"/>
    <dgm:cxn modelId="{BA6A1420-C3B5-4FAE-8DC5-8559753711B8}" srcId="{405EB97F-11EE-41A2-A0F3-5F717D3AD479}" destId="{38AA85BB-7D19-4E0D-9A2B-70ED48A7033D}" srcOrd="3" destOrd="0" parTransId="{D0F782B6-3201-464C-ACE9-23B8FB03951D}" sibTransId="{ACDF8333-8110-4E77-A56B-BAF9A56D0288}"/>
    <dgm:cxn modelId="{661D7B20-C395-4C80-B7E2-086B91F2D681}" type="presOf" srcId="{1681B80D-A7B8-4621-955F-0C0073BD2031}" destId="{01FDD31A-DA92-4261-B7EA-3BC58B004973}" srcOrd="0" destOrd="0" presId="urn:microsoft.com/office/officeart/2005/8/layout/hList1"/>
    <dgm:cxn modelId="{373C3124-B83A-4B0A-820F-ADDF0AED19FF}" type="presOf" srcId="{38AA85BB-7D19-4E0D-9A2B-70ED48A7033D}" destId="{01FDD31A-DA92-4261-B7EA-3BC58B004973}" srcOrd="0" destOrd="3" presId="urn:microsoft.com/office/officeart/2005/8/layout/hList1"/>
    <dgm:cxn modelId="{1F5D5825-B8B1-4EA7-9834-83296F5D11A0}" type="presOf" srcId="{498073F0-A7C1-4D0D-9A44-FBB906F697F2}" destId="{7AE8AB61-3C83-46D2-913E-7F4AF6059796}" srcOrd="0" destOrd="0" presId="urn:microsoft.com/office/officeart/2005/8/layout/hList1"/>
    <dgm:cxn modelId="{A01B314B-08F3-44E7-B749-1B4600E237A4}" type="presOf" srcId="{96E4E5A1-3377-49CA-A962-2BA1D00BA611}" destId="{7AE8AB61-3C83-46D2-913E-7F4AF6059796}" srcOrd="0" destOrd="1" presId="urn:microsoft.com/office/officeart/2005/8/layout/hList1"/>
    <dgm:cxn modelId="{507E184F-E697-456F-B544-DB998B0A89D9}" srcId="{FC45FBD7-02E9-42EB-A71E-B968214D8C5B}" destId="{96E4E5A1-3377-49CA-A962-2BA1D00BA611}" srcOrd="1" destOrd="0" parTransId="{B59FA43D-3CF7-40C0-9CA6-14333E47EE91}" sibTransId="{B63C170E-178A-47D6-A870-A4CDBD60626A}"/>
    <dgm:cxn modelId="{E5453858-CC9B-4077-B022-F40AAFBA911C}" srcId="{974C8CB5-C58B-4B0F-9D2B-4BE909EBAB6D}" destId="{039149E2-2089-444D-AF90-359E08C9BCD2}" srcOrd="1" destOrd="0" parTransId="{C6B18921-B041-49DB-B125-C903580E239D}" sibTransId="{2A25386F-34C3-4807-A0DA-BAA163A0E278}"/>
    <dgm:cxn modelId="{E1077F60-894F-4F76-9729-3EC33ACDF21E}" srcId="{FC45FBD7-02E9-42EB-A71E-B968214D8C5B}" destId="{498073F0-A7C1-4D0D-9A44-FBB906F697F2}" srcOrd="0" destOrd="0" parTransId="{8902B621-688D-4489-9FE4-8D8ADADD4C13}" sibTransId="{DBA25E06-5B4A-4070-B62C-191FA6CD54DE}"/>
    <dgm:cxn modelId="{B5FE8465-7E45-4763-8925-9619D1AEB488}" type="presOf" srcId="{3645EBBD-43BF-40F6-B701-8C635895FD8A}" destId="{9F14148B-6168-4789-A956-F36B04105733}" srcOrd="0" destOrd="0" presId="urn:microsoft.com/office/officeart/2005/8/layout/hList1"/>
    <dgm:cxn modelId="{F010E668-4C79-408E-93BD-7B7B0102A52C}" type="presOf" srcId="{974C8CB5-C58B-4B0F-9D2B-4BE909EBAB6D}" destId="{3091A611-2435-4CBA-9F8F-05C05457A589}" srcOrd="0" destOrd="0" presId="urn:microsoft.com/office/officeart/2005/8/layout/hList1"/>
    <dgm:cxn modelId="{CB872D6A-C0E1-4F84-A880-F9F6CB23DE9A}" srcId="{3645EBBD-43BF-40F6-B701-8C635895FD8A}" destId="{405EB97F-11EE-41A2-A0F3-5F717D3AD479}" srcOrd="0" destOrd="0" parTransId="{8DB8C66E-7108-411A-9B44-E35564E9CA8B}" sibTransId="{62FF9D5D-81DE-4E61-A5FC-7007F114078E}"/>
    <dgm:cxn modelId="{BE28E87E-491F-4D70-9E9B-D1DE7BA97F20}" type="presOf" srcId="{B2191E49-EABD-4B61-B69B-67739A6653E8}" destId="{01FDD31A-DA92-4261-B7EA-3BC58B004973}" srcOrd="0" destOrd="1" presId="urn:microsoft.com/office/officeart/2005/8/layout/hList1"/>
    <dgm:cxn modelId="{962D1886-45F0-4588-B7EB-AEDEFCDF04BC}" type="presOf" srcId="{039149E2-2089-444D-AF90-359E08C9BCD2}" destId="{26CD6DC7-800E-4980-87E4-73C7A715D907}" srcOrd="0" destOrd="1" presId="urn:microsoft.com/office/officeart/2005/8/layout/hList1"/>
    <dgm:cxn modelId="{7A23D891-9216-4CA2-9038-CFBE8B3D3EDB}" srcId="{3645EBBD-43BF-40F6-B701-8C635895FD8A}" destId="{974C8CB5-C58B-4B0F-9D2B-4BE909EBAB6D}" srcOrd="2" destOrd="0" parTransId="{1E9827C1-0235-4B8E-89AE-A0B2401FD9E0}" sibTransId="{626ED50A-DEC7-4D35-BA04-89C69231079C}"/>
    <dgm:cxn modelId="{F21C499F-FA05-4399-BC8A-E37346BB2F60}" srcId="{405EB97F-11EE-41A2-A0F3-5F717D3AD479}" destId="{8317B8B0-5366-412F-8979-FD8DEF4F79CC}" srcOrd="2" destOrd="0" parTransId="{20AC97D1-1DC1-49FE-9E20-B62A18C1E20C}" sibTransId="{D8054514-403E-4DD0-A376-109687D470CB}"/>
    <dgm:cxn modelId="{B67611B6-9F74-48A4-9C1F-ED460D6B0624}" srcId="{405EB97F-11EE-41A2-A0F3-5F717D3AD479}" destId="{1681B80D-A7B8-4621-955F-0C0073BD2031}" srcOrd="0" destOrd="0" parTransId="{4F8E2738-E0D5-4453-9855-57D12085A4E6}" sibTransId="{809AF643-D545-4E16-BD24-C5DFD5DD953E}"/>
    <dgm:cxn modelId="{B183FFBF-4A76-4B7A-B41E-53BAF4F44741}" srcId="{3645EBBD-43BF-40F6-B701-8C635895FD8A}" destId="{FC45FBD7-02E9-42EB-A71E-B968214D8C5B}" srcOrd="1" destOrd="0" parTransId="{7202AA4C-DA3B-450E-A145-9ABDC8D90A87}" sibTransId="{3D5C4174-E2D7-4523-A556-5DD4ED8819F8}"/>
    <dgm:cxn modelId="{782BA3D7-591D-404B-AF6F-7DAC4D4B2BDF}" srcId="{405EB97F-11EE-41A2-A0F3-5F717D3AD479}" destId="{B2191E49-EABD-4B61-B69B-67739A6653E8}" srcOrd="1" destOrd="0" parTransId="{9B751E97-9EA9-40D2-BC3D-4D7309472953}" sibTransId="{1D1FA073-E9D3-4AE0-BE82-00259F948D30}"/>
    <dgm:cxn modelId="{CE1669E9-6E29-4948-81C8-3A05EE7E28D5}" type="presOf" srcId="{FC45FBD7-02E9-42EB-A71E-B968214D8C5B}" destId="{3E62B6A2-C603-450C-9478-8E3059E45AAE}" srcOrd="0" destOrd="0" presId="urn:microsoft.com/office/officeart/2005/8/layout/hList1"/>
    <dgm:cxn modelId="{C19E71FC-8F3B-4FA3-9F03-BF3C03206F72}" type="presOf" srcId="{8317B8B0-5366-412F-8979-FD8DEF4F79CC}" destId="{01FDD31A-DA92-4261-B7EA-3BC58B004973}" srcOrd="0" destOrd="2" presId="urn:microsoft.com/office/officeart/2005/8/layout/hList1"/>
    <dgm:cxn modelId="{4104FBC1-4102-4B61-AC15-C6C48229DE89}" type="presParOf" srcId="{9F14148B-6168-4789-A956-F36B04105733}" destId="{F7B0C87E-60E7-4B44-9DF1-CE91D7E5E63A}" srcOrd="0" destOrd="0" presId="urn:microsoft.com/office/officeart/2005/8/layout/hList1"/>
    <dgm:cxn modelId="{903EC138-09A3-41A0-8478-21BCFBC39D72}" type="presParOf" srcId="{F7B0C87E-60E7-4B44-9DF1-CE91D7E5E63A}" destId="{80A69BFB-AF75-4EB4-AADC-20F7ECC2E4BB}" srcOrd="0" destOrd="0" presId="urn:microsoft.com/office/officeart/2005/8/layout/hList1"/>
    <dgm:cxn modelId="{8875220B-57C2-42CB-8E0B-728A6CC724B3}" type="presParOf" srcId="{F7B0C87E-60E7-4B44-9DF1-CE91D7E5E63A}" destId="{01FDD31A-DA92-4261-B7EA-3BC58B004973}" srcOrd="1" destOrd="0" presId="urn:microsoft.com/office/officeart/2005/8/layout/hList1"/>
    <dgm:cxn modelId="{B3D205FA-09B7-45AE-A902-D15B7A721FEB}" type="presParOf" srcId="{9F14148B-6168-4789-A956-F36B04105733}" destId="{F87C45A4-DE1E-471C-BFBC-DDEEC0194755}" srcOrd="1" destOrd="0" presId="urn:microsoft.com/office/officeart/2005/8/layout/hList1"/>
    <dgm:cxn modelId="{89E4EB91-82AD-4576-A1F2-D4FDC662029F}" type="presParOf" srcId="{9F14148B-6168-4789-A956-F36B04105733}" destId="{EAD00373-0B63-4693-8617-8A2FDC4DD1F8}" srcOrd="2" destOrd="0" presId="urn:microsoft.com/office/officeart/2005/8/layout/hList1"/>
    <dgm:cxn modelId="{57CEBB3F-A572-4C9D-B1FF-68EF7658DC7F}" type="presParOf" srcId="{EAD00373-0B63-4693-8617-8A2FDC4DD1F8}" destId="{3E62B6A2-C603-450C-9478-8E3059E45AAE}" srcOrd="0" destOrd="0" presId="urn:microsoft.com/office/officeart/2005/8/layout/hList1"/>
    <dgm:cxn modelId="{A2831415-7CB2-4BC3-979C-8835130C5F81}" type="presParOf" srcId="{EAD00373-0B63-4693-8617-8A2FDC4DD1F8}" destId="{7AE8AB61-3C83-46D2-913E-7F4AF6059796}" srcOrd="1" destOrd="0" presId="urn:microsoft.com/office/officeart/2005/8/layout/hList1"/>
    <dgm:cxn modelId="{A0A780E9-BF80-4F20-B27E-CFA02AA09A6B}" type="presParOf" srcId="{9F14148B-6168-4789-A956-F36B04105733}" destId="{6BE22E00-5BCF-4B39-9137-93998D4261A8}" srcOrd="3" destOrd="0" presId="urn:microsoft.com/office/officeart/2005/8/layout/hList1"/>
    <dgm:cxn modelId="{9DFEAD8B-D9EA-4EB6-A2AC-42F806D11563}" type="presParOf" srcId="{9F14148B-6168-4789-A956-F36B04105733}" destId="{EE4B4076-8BAE-408A-B91E-BD4254CC3F29}" srcOrd="4" destOrd="0" presId="urn:microsoft.com/office/officeart/2005/8/layout/hList1"/>
    <dgm:cxn modelId="{B9A4B833-AAD2-47A3-B0C5-572B65987AE2}" type="presParOf" srcId="{EE4B4076-8BAE-408A-B91E-BD4254CC3F29}" destId="{3091A611-2435-4CBA-9F8F-05C05457A589}" srcOrd="0" destOrd="0" presId="urn:microsoft.com/office/officeart/2005/8/layout/hList1"/>
    <dgm:cxn modelId="{F2CFB288-57FE-41EF-BCA0-14B9C4612CEC}" type="presParOf" srcId="{EE4B4076-8BAE-408A-B91E-BD4254CC3F29}" destId="{26CD6DC7-800E-4980-87E4-73C7A715D9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69BFB-AF75-4EB4-AADC-20F7ECC2E4BB}">
      <dsp:nvSpPr>
        <dsp:cNvPr id="0" name=""/>
        <dsp:cNvSpPr/>
      </dsp:nvSpPr>
      <dsp:spPr>
        <a:xfrm>
          <a:off x="3143" y="94700"/>
          <a:ext cx="306466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MASYARAKAT</a:t>
          </a:r>
        </a:p>
      </dsp:txBody>
      <dsp:txXfrm>
        <a:off x="3143" y="94700"/>
        <a:ext cx="3064668" cy="403200"/>
      </dsp:txXfrm>
    </dsp:sp>
    <dsp:sp modelId="{01FDD31A-DA92-4261-B7EA-3BC58B004973}">
      <dsp:nvSpPr>
        <dsp:cNvPr id="0" name=""/>
        <dsp:cNvSpPr/>
      </dsp:nvSpPr>
      <dsp:spPr>
        <a:xfrm>
          <a:off x="3143" y="497900"/>
          <a:ext cx="306466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 err="1"/>
            <a:t>Masyarakat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mendapatkan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pelayanan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promotif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dan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preventif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lebih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baik</a:t>
          </a:r>
          <a:r>
            <a:rPr lang="en-US" altLang="en-US" sz="1400" kern="1200" dirty="0"/>
            <a:t>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/>
            <a:t>Masyarakat mendapatkan informasi yang luas dan bertanggungjawab.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/>
            <a:t>Masyarakat mendapatkan informasi dan pendidikan kesehatan yang secara adekuat profesional oleh Promotor Kesehatan Masyarakat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/>
            <a:t>Masyarakat dapat belajar memecahkan permasalahan kesehatan dengan potensi dan kemampuan sendiri, sehingga akan menumbuhkan kesedaran  dan kemauan sehingga membentuk masyarakat dalam kemandirian hidup sehat.</a:t>
          </a:r>
        </a:p>
      </dsp:txBody>
      <dsp:txXfrm>
        <a:off x="3143" y="497900"/>
        <a:ext cx="3064668" cy="3458699"/>
      </dsp:txXfrm>
    </dsp:sp>
    <dsp:sp modelId="{3E62B6A2-C603-450C-9478-8E3059E45AAE}">
      <dsp:nvSpPr>
        <dsp:cNvPr id="0" name=""/>
        <dsp:cNvSpPr/>
      </dsp:nvSpPr>
      <dsp:spPr>
        <a:xfrm>
          <a:off x="3496865" y="94700"/>
          <a:ext cx="306466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ORGANISASI</a:t>
          </a:r>
        </a:p>
      </dsp:txBody>
      <dsp:txXfrm>
        <a:off x="3496865" y="94700"/>
        <a:ext cx="3064668" cy="403200"/>
      </dsp:txXfrm>
    </dsp:sp>
    <dsp:sp modelId="{7AE8AB61-3C83-46D2-913E-7F4AF6059796}">
      <dsp:nvSpPr>
        <dsp:cNvPr id="0" name=""/>
        <dsp:cNvSpPr/>
      </dsp:nvSpPr>
      <dsp:spPr>
        <a:xfrm>
          <a:off x="3496865" y="497900"/>
          <a:ext cx="306466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 err="1"/>
            <a:t>Meningkatkan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kinerja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organisasi</a:t>
          </a:r>
          <a:r>
            <a:rPr lang="en-US" altLang="en-US" sz="1400" kern="1200" dirty="0"/>
            <a:t>/</a:t>
          </a:r>
          <a:r>
            <a:rPr lang="en-US" altLang="en-US" sz="1400" kern="1200" dirty="0" err="1"/>
            <a:t>instansi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 err="1"/>
            <a:t>Mempunyai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tenaga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promosi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kesehatan</a:t>
          </a:r>
          <a:r>
            <a:rPr lang="en-US" altLang="en-US" sz="1400" kern="1200" dirty="0"/>
            <a:t> (</a:t>
          </a:r>
          <a:r>
            <a:rPr lang="en-US" altLang="en-US" sz="1400" kern="1200" dirty="0" err="1"/>
            <a:t>Pegawai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Negeri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Sipil</a:t>
          </a:r>
          <a:r>
            <a:rPr lang="en-US" altLang="en-US" sz="1400" kern="1200" dirty="0"/>
            <a:t>) </a:t>
          </a:r>
          <a:r>
            <a:rPr lang="en-US" altLang="en-US" sz="1400" kern="1200" dirty="0" err="1"/>
            <a:t>profesinal</a:t>
          </a:r>
          <a:r>
            <a:rPr lang="en-US" altLang="en-US" sz="1400" kern="1200" dirty="0"/>
            <a:t> yang </a:t>
          </a:r>
          <a:r>
            <a:rPr lang="en-US" altLang="en-US" sz="1400" kern="1200" dirty="0" err="1"/>
            <a:t>kompeten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dibidang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promosi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kesehatan</a:t>
          </a:r>
          <a:endParaRPr lang="en-US" altLang="en-US" sz="1400" kern="1200" dirty="0"/>
        </a:p>
      </dsp:txBody>
      <dsp:txXfrm>
        <a:off x="3496865" y="497900"/>
        <a:ext cx="3064668" cy="3458699"/>
      </dsp:txXfrm>
    </dsp:sp>
    <dsp:sp modelId="{3091A611-2435-4CBA-9F8F-05C05457A589}">
      <dsp:nvSpPr>
        <dsp:cNvPr id="0" name=""/>
        <dsp:cNvSpPr/>
      </dsp:nvSpPr>
      <dsp:spPr>
        <a:xfrm>
          <a:off x="6990588" y="94700"/>
          <a:ext cx="306466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JF-PKM</a:t>
          </a:r>
        </a:p>
      </dsp:txBody>
      <dsp:txXfrm>
        <a:off x="6990588" y="94700"/>
        <a:ext cx="3064668" cy="403200"/>
      </dsp:txXfrm>
    </dsp:sp>
    <dsp:sp modelId="{26CD6DC7-800E-4980-87E4-73C7A715D907}">
      <dsp:nvSpPr>
        <dsp:cNvPr id="0" name=""/>
        <dsp:cNvSpPr/>
      </dsp:nvSpPr>
      <dsp:spPr>
        <a:xfrm>
          <a:off x="6990588" y="497900"/>
          <a:ext cx="306466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 err="1"/>
            <a:t>Adanya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kejelasan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jenjang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karir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Jabatan</a:t>
          </a:r>
          <a:r>
            <a:rPr lang="en-US" altLang="en-US" sz="1400" kern="1200" dirty="0"/>
            <a:t> Promotor </a:t>
          </a:r>
          <a:r>
            <a:rPr lang="en-US" altLang="en-US" sz="1400" kern="1200" dirty="0" err="1"/>
            <a:t>Kesehatan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Masyarakat</a:t>
          </a:r>
          <a:r>
            <a:rPr lang="en-US" altLang="en-US" sz="1400" kern="1200" dirty="0"/>
            <a:t>, </a:t>
          </a:r>
          <a:r>
            <a:rPr lang="en-US" altLang="en-US" sz="1400" kern="1200" dirty="0" err="1"/>
            <a:t>disemua</a:t>
          </a:r>
          <a:r>
            <a:rPr lang="en-US" altLang="en-US" sz="1400" kern="1200" dirty="0"/>
            <a:t> level </a:t>
          </a:r>
          <a:r>
            <a:rPr lang="en-US" altLang="en-US" sz="1400" kern="1200" dirty="0" err="1"/>
            <a:t>adminstrasi</a:t>
          </a:r>
          <a:r>
            <a:rPr lang="en-US" altLang="en-US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kern="1200" dirty="0" err="1"/>
            <a:t>Adanya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kejelasan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profesi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sebagai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wadah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dalam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pengembangan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karir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Pegawai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Negeri</a:t>
          </a:r>
          <a:r>
            <a:rPr lang="en-US" altLang="en-US" sz="1400" kern="1200" dirty="0"/>
            <a:t> </a:t>
          </a:r>
          <a:r>
            <a:rPr lang="en-US" altLang="en-US" sz="1400" kern="1200" dirty="0" err="1"/>
            <a:t>Sipil</a:t>
          </a:r>
          <a:r>
            <a:rPr lang="en-US" altLang="en-US" sz="1400" kern="1200" dirty="0"/>
            <a:t> </a:t>
          </a:r>
        </a:p>
      </dsp:txBody>
      <dsp:txXfrm>
        <a:off x="6990588" y="497900"/>
        <a:ext cx="3064668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28FC-8205-4406-B55F-B25F73217713}" type="datetimeFigureOut">
              <a:rPr lang="en-US" smtClean="0"/>
              <a:pPr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8FF-F70A-42A7-8E8C-A7EBF388B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9EE8-EF65-46FF-BF5A-73A918F9AD20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E70F-0ABA-4A67-BA02-BAC13BE987F8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B364-1834-40F7-A8B8-F16AB07535E9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-105833" y="15875"/>
            <a:ext cx="1547284" cy="1000125"/>
            <a:chOff x="1927" y="210"/>
            <a:chExt cx="1406" cy="1111"/>
          </a:xfrm>
        </p:grpSpPr>
        <p:pic>
          <p:nvPicPr>
            <p:cNvPr id="3" name="Picture 8" descr="brggarud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8" y="210"/>
              <a:ext cx="78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27" y="981"/>
              <a:ext cx="1406" cy="3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prstClr val="white"/>
                  </a:solidFill>
                  <a:latin typeface="Arial Narrow" charset="0"/>
                </a:rPr>
                <a:t>MENTERI KESEHATAN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prstClr val="white"/>
                  </a:solidFill>
                  <a:latin typeface="Arial Narrow" charset="0"/>
                </a:rPr>
                <a:t>REPUBLIK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91945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15" y="1"/>
            <a:ext cx="1009650" cy="977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472018" y="933451"/>
            <a:ext cx="11216216" cy="0"/>
          </a:xfrm>
          <a:prstGeom prst="line">
            <a:avLst/>
          </a:prstGeom>
          <a:noFill/>
          <a:ln w="9525" algn="ctr">
            <a:solidFill>
              <a:srgbClr val="EBB323"/>
            </a:solidFill>
            <a:prstDash val="dash"/>
            <a:round/>
            <a:headEnd/>
            <a:tailEnd/>
          </a:ln>
        </p:spPr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01354" y="6493937"/>
            <a:ext cx="1380067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altLang="id-ID"/>
              <a:t>Slide - </a:t>
            </a:r>
            <a:fld id="{AFFE6CDA-0991-40BD-B45C-DB6A819ABA0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73453"/>
            <a:ext cx="3222591" cy="284551"/>
          </a:xfrm>
          <a:prstGeom prst="rect">
            <a:avLst/>
          </a:prstGeom>
        </p:spPr>
        <p:txBody>
          <a:bodyPr vert="horz" lIns="117159" tIns="58578" rIns="117159" bIns="5857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ANUNG untuk RAKONTEK PROMKES 2016 BALI</a:t>
            </a:r>
          </a:p>
        </p:txBody>
      </p:sp>
    </p:spTree>
    <p:extLst>
      <p:ext uri="{BB962C8B-B14F-4D97-AF65-F5344CB8AC3E}">
        <p14:creationId xmlns:p14="http://schemas.microsoft.com/office/powerpoint/2010/main" val="25549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BB8A-D712-4F55-A7CD-05AF6A8A9672}" type="datetime1">
              <a:rPr lang="en-US" smtClean="0"/>
              <a:pPr>
                <a:defRPr/>
              </a:pPr>
              <a:t>6/24/19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ANUNG untuk RAKONTEK PROMKES 2016 BALI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B25E-FCF8-4CD9-97E6-7C46644FE6E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70736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46F1-6168-41CC-AF70-A86AB2737335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996-33CC-4417-B466-892E8CDB29C1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C174-8E46-4457-BFE0-CD66D5AFB0D2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302-AC26-4FB7-891D-F4255F8D756C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98-AB4D-4F70-BE98-1F38B4E57EF2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A1DD-833E-48F0-AB80-525DC89C4DD5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0A5-52E5-43C2-A34E-3F4D1B155E12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226F-5C56-4947-9653-3561AEFE4F37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RAKONTEK PROMKES 2016 BALI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24F4-1052-4812-9D9D-71B964E56BBF}" type="datetime1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ANUNG untuk RAKONTEK PROMKES 2016 BALI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7132-ACCA-4AA5-98B6-33D9096A7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0" y="587790"/>
            <a:ext cx="10269415" cy="2387600"/>
          </a:xfrm>
        </p:spPr>
        <p:txBody>
          <a:bodyPr>
            <a:normAutofit/>
          </a:bodyPr>
          <a:lstStyle/>
          <a:p>
            <a:r>
              <a:rPr lang="id-ID" sz="5400" dirty="0"/>
              <a:t>KOMPETENSI PETUGAS PROMKES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321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15" y="4656141"/>
            <a:ext cx="9906000" cy="1533525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lIns="91430" tIns="45714" rIns="91430" bIns="45714">
            <a:normAutofit fontScale="90000"/>
          </a:bodyPr>
          <a:lstStyle/>
          <a:p>
            <a:pPr>
              <a:defRPr/>
            </a:pPr>
            <a:r>
              <a:rPr lang="id-ID" sz="2600" b="1" dirty="0"/>
              <a:t> </a:t>
            </a:r>
            <a:r>
              <a:rPr lang="id-ID" sz="3600" b="1" dirty="0">
                <a:solidFill>
                  <a:srgbClr val="FF0000"/>
                </a:solidFill>
              </a:rPr>
              <a:t>PUSKESMAS HARUS LEBIH BANYAK MELAKUKAN </a:t>
            </a:r>
            <a:br>
              <a:rPr lang="id-ID" sz="3600" b="1" dirty="0">
                <a:solidFill>
                  <a:srgbClr val="FF0000"/>
                </a:solidFill>
              </a:rPr>
            </a:br>
            <a:r>
              <a:rPr lang="id-ID" sz="3600" b="1" dirty="0">
                <a:solidFill>
                  <a:srgbClr val="FF0000"/>
                </a:solidFill>
              </a:rPr>
              <a:t>KEGIATAN DI LUAR GEDUNG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>
            <a:lvl1pPr eaLnBrk="0" hangingPunct="0">
              <a:lnSpc>
                <a:spcPct val="90000"/>
              </a:lnSpc>
              <a:spcBef>
                <a:spcPts val="962"/>
              </a:spcBef>
              <a:buFont typeface="Wingdings 2" pitchFamily="18" charset="2"/>
              <a:buChar char="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14601" indent="-274847" eaLnBrk="0" hangingPunct="0">
              <a:lnSpc>
                <a:spcPct val="90000"/>
              </a:lnSpc>
              <a:spcBef>
                <a:spcPts val="481"/>
              </a:spcBef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099385" indent="-219878" eaLnBrk="0" hangingPunct="0">
              <a:lnSpc>
                <a:spcPct val="90000"/>
              </a:lnSpc>
              <a:spcBef>
                <a:spcPts val="481"/>
              </a:spcBef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539138" indent="-219878" eaLnBrk="0" hangingPunct="0">
              <a:lnSpc>
                <a:spcPct val="90000"/>
              </a:lnSpc>
              <a:spcBef>
                <a:spcPts val="481"/>
              </a:spcBef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1978892" indent="-219878" eaLnBrk="0" hangingPunct="0">
              <a:lnSpc>
                <a:spcPct val="90000"/>
              </a:lnSpc>
              <a:spcBef>
                <a:spcPts val="481"/>
              </a:spcBef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418646" indent="-219878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858400" indent="-219878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298155" indent="-219878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737908" indent="-219878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11936-F807-408A-90CD-76224396ECE2}" type="slidenum">
              <a:rPr lang="id-ID" altLang="id-ID" sz="1000">
                <a:solidFill>
                  <a:srgbClr val="898989"/>
                </a:solidFill>
                <a:latin typeface="Arial" charset="0"/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id-ID" altLang="id-ID" sz="10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977" y="338139"/>
            <a:ext cx="10015538" cy="151576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lIns="87951" tIns="43976" rIns="87951" bIns="43976">
            <a:spAutoFit/>
          </a:bodyPr>
          <a:lstStyle/>
          <a:p>
            <a:pPr algn="ctr">
              <a:defRPr/>
            </a:pPr>
            <a:r>
              <a:rPr lang="id-ID" sz="3100" b="1" dirty="0"/>
              <a:t>PUSKESMAS SUDAH MEMBERIKAN PELAYANAN KEPADA MASYARAKAT NAMUN BELUM MENJANGKAU SELURUH MASYARAKAT DI</a:t>
            </a:r>
            <a:r>
              <a:rPr lang="en-US" sz="3100" b="1" dirty="0"/>
              <a:t> </a:t>
            </a:r>
            <a:r>
              <a:rPr lang="id-ID" sz="3100" b="1" dirty="0"/>
              <a:t>WILAYAH KERJANYA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63999" y="3632200"/>
            <a:ext cx="4087814" cy="900114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51" tIns="43976" rIns="87951" bIns="43976" anchor="ctr"/>
          <a:lstStyle/>
          <a:p>
            <a:pPr algn="ctr">
              <a:defRPr/>
            </a:pPr>
            <a:r>
              <a:rPr lang="id-ID" sz="2700" b="1" dirty="0">
                <a:solidFill>
                  <a:schemeClr val="bg1"/>
                </a:solidFill>
              </a:rPr>
              <a:t>PERLU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4473575" y="3249613"/>
            <a:ext cx="4114800" cy="365126"/>
          </a:xfrm>
          <a:prstGeom prst="rect">
            <a:avLst/>
          </a:prstGeom>
        </p:spPr>
        <p:txBody>
          <a:bodyPr lIns="87951" tIns="43976" rIns="87951" bIns="43976" anchor="ctr"/>
          <a:lstStyle/>
          <a:p>
            <a:pPr algn="ctr" eaLnBrk="0" hangingPunct="0">
              <a:defRPr/>
            </a:pPr>
            <a:r>
              <a:rPr lang="id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ANUNG untuk RAKERKESNAS</a:t>
            </a: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45921" r="56087" b="28288"/>
          <a:stretch>
            <a:fillRect/>
          </a:stretch>
        </p:blipFill>
        <p:spPr bwMode="auto">
          <a:xfrm>
            <a:off x="6372225" y="2100265"/>
            <a:ext cx="2360613" cy="138588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12" descr="Hasil gambar untuk posyandu bal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1" y="2070102"/>
            <a:ext cx="2628898" cy="14589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8" descr="http://www.timlo.net/wp-content/uploads/2013/01/Posyandu-Lan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7" y="2100264"/>
            <a:ext cx="2352675" cy="141605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24" descr="http://asset.tabloidnova.com/media/article_image/cover/original/72087-bidan-ini-tempuh-waktu-9-jam-menuju-puskesmas-terpenc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9" y="2100266"/>
            <a:ext cx="2095500" cy="14303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446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76117" y="149225"/>
            <a:ext cx="10514949" cy="7429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AU" altLang="id-ID" b="1" dirty="0"/>
              <a:t>PENDEKATAN OPERASIONAL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54837" indent="-290322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61288" indent="-23225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25803" indent="-23225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90318" indent="-23225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54834" indent="-23225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19349" indent="-23225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83864" indent="-23225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48379" indent="-23225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2EB6E-C12E-48B1-A8FA-BCC88F442246}" type="slidenum">
              <a:rPr lang="id-ID" altLang="en-US" sz="120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d-ID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8" t="14491" r="17848" b="18060"/>
          <a:stretch>
            <a:fillRect/>
          </a:stretch>
        </p:blipFill>
        <p:spPr>
          <a:xfrm>
            <a:off x="65129" y="1085851"/>
            <a:ext cx="1926167" cy="521811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5895" r="1698" b="3014"/>
          <a:stretch>
            <a:fillRect/>
          </a:stretch>
        </p:blipFill>
        <p:spPr bwMode="auto">
          <a:xfrm>
            <a:off x="1721013" y="1227139"/>
            <a:ext cx="6151359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0" t="36882" r="3757" b="40312"/>
          <a:stretch>
            <a:fillRect/>
          </a:stretch>
        </p:blipFill>
        <p:spPr bwMode="auto">
          <a:xfrm>
            <a:off x="8180103" y="2122488"/>
            <a:ext cx="86946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6200000">
            <a:off x="5798364" y="3431646"/>
            <a:ext cx="4152900" cy="61383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3" tIns="46452" rIns="92903" bIns="46452"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9078873" y="874714"/>
            <a:ext cx="3101731" cy="23034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2903" tIns="46452" rIns="92903" bIns="46452">
            <a:spAutoFit/>
          </a:bodyPr>
          <a:lstStyle/>
          <a:p>
            <a:pPr marL="348386" indent="-348386">
              <a:buFont typeface="+mj-lt"/>
              <a:buAutoNum type="arabicPeriod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Mengikuti Keluarga Berencana</a:t>
            </a:r>
          </a:p>
          <a:p>
            <a:pPr marL="348386" indent="-348386">
              <a:buFont typeface="+mj-lt"/>
              <a:buAutoNum type="arabicPeriod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Melaksana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id-ID" sz="1600" dirty="0" err="1"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 persalinan di Faskes</a:t>
            </a:r>
          </a:p>
          <a:p>
            <a:pPr marL="348386" indent="-348386">
              <a:buFont typeface="+mj-lt"/>
              <a:buAutoNum type="arabicPeriod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Memberikan ASI Ekslusif 6 bulan</a:t>
            </a:r>
          </a:p>
          <a:p>
            <a:pPr marL="348386" indent="-348386">
              <a:buFont typeface="+mj-lt"/>
              <a:buAutoNum type="arabicPeriod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Mengimunisasikan Bayi (dasar lengkap)</a:t>
            </a:r>
          </a:p>
          <a:p>
            <a:pPr marL="348386" indent="-348386">
              <a:buFont typeface="+mj-lt"/>
              <a:buAutoNum type="arabicPeriod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Memantau Tumbuh Kembang balita </a:t>
            </a:r>
            <a:endParaRPr lang="id-ID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078872" y="3371850"/>
            <a:ext cx="3147321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2903" tIns="46452" rIns="92903" bIns="46452">
            <a:spAutoFit/>
          </a:bodyPr>
          <a:lstStyle/>
          <a:p>
            <a:pPr marL="348386" indent="-348386">
              <a:buFont typeface="+mj-lt"/>
              <a:buAutoNum type="arabicPeriod" startAt="6"/>
              <a:defRPr/>
            </a:pPr>
            <a:r>
              <a:rPr lang="id-ID" sz="1600" dirty="0"/>
              <a:t>Mengobatkan penderita TB sesuai standart</a:t>
            </a:r>
          </a:p>
          <a:p>
            <a:pPr marL="348386" indent="-348386">
              <a:buFont typeface="+mj-lt"/>
              <a:buAutoNum type="arabicPeriod" startAt="6"/>
              <a:defRPr/>
            </a:pPr>
            <a:r>
              <a:rPr lang="id-ID" sz="1600" dirty="0"/>
              <a:t>Mengobatkan penderita hipertensi secara teratur</a:t>
            </a:r>
          </a:p>
          <a:p>
            <a:pPr marL="348386" indent="-348386">
              <a:buFont typeface="+mj-lt"/>
              <a:buAutoNum type="arabicPeriod" startAt="6"/>
              <a:defRPr/>
            </a:pPr>
            <a:r>
              <a:rPr lang="id-ID" sz="1600" dirty="0"/>
              <a:t>Mengobatkan penderita Gangguan Jiwa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6078" y="4941888"/>
            <a:ext cx="3135924" cy="1354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2903" tIns="46452" rIns="92903" bIns="46452">
            <a:spAutoFit/>
          </a:bodyPr>
          <a:lstStyle/>
          <a:p>
            <a:pPr marL="348386" indent="-348386">
              <a:buFont typeface="+mj-lt"/>
              <a:buAutoNum type="arabicPeriod" startAt="9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TIDAK merokok </a:t>
            </a:r>
          </a:p>
          <a:p>
            <a:pPr marL="348386" indent="-348386">
              <a:buFont typeface="+mj-lt"/>
              <a:buAutoNum type="arabicPeriod" startAt="9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Menyediakan air bersih</a:t>
            </a:r>
          </a:p>
          <a:p>
            <a:pPr marL="348386" indent="-348386">
              <a:buFont typeface="+mj-lt"/>
              <a:buAutoNum type="arabicPeriod" startAt="9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Menyediakan jamban keluarga</a:t>
            </a:r>
          </a:p>
          <a:p>
            <a:pPr marL="348386" indent="-348386">
              <a:buFont typeface="+mj-lt"/>
              <a:buAutoNum type="arabicPeriod" startAt="9"/>
              <a:defRPr/>
            </a:pPr>
            <a:r>
              <a:rPr lang="id-ID" sz="1600" dirty="0">
                <a:ea typeface="Tahoma" panose="020B0604030504040204" pitchFamily="34" charset="0"/>
                <a:cs typeface="Tahoma" panose="020B0604030504040204" pitchFamily="34" charset="0"/>
              </a:rPr>
              <a:t>Menjadi peserta JKN</a:t>
            </a:r>
          </a:p>
          <a:p>
            <a:pPr marL="348386" indent="-348386">
              <a:buFont typeface="+mj-lt"/>
              <a:buAutoNum type="arabicPeriod" startAt="9"/>
              <a:defRPr/>
            </a:pP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03528" y="3261067"/>
            <a:ext cx="4131970" cy="435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wordArtVert" lIns="92903" tIns="46452" rIns="92903" bIns="46452">
            <a:spAutoFit/>
          </a:bodyPr>
          <a:lstStyle/>
          <a:p>
            <a:pPr algn="ctr" eaLnBrk="1" hangingPunct="1">
              <a:defRPr/>
            </a:pPr>
            <a:r>
              <a:rPr lang="en-A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PUSKESMAS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1690" y="5950422"/>
            <a:ext cx="353477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Permenkes 75 tahun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403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4798" y="237465"/>
            <a:ext cx="11018393" cy="914400"/>
          </a:xfrm>
          <a:prstGeom prst="rect">
            <a:avLst/>
          </a:prstGeom>
          <a:ln w="12700">
            <a:noFill/>
          </a:ln>
        </p:spPr>
        <p:txBody>
          <a:bodyPr vert="horz" lIns="116956" tIns="58478" rIns="116956" bIns="5847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792" b="1" dirty="0"/>
              <a:t>DIREKTORAT PROMOSI KESEHATAN DAN PEMBERDAYAAN MASYARAKAT </a:t>
            </a:r>
          </a:p>
          <a:p>
            <a:r>
              <a:rPr lang="id-ID" sz="2393" dirty="0"/>
              <a:t>(PERMENKES 64/2015)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42" y="1439676"/>
            <a:ext cx="5243235" cy="5028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116956" tIns="58478" rIns="116956" bIns="58478" rtlCol="0">
            <a:spAutoFit/>
          </a:bodyPr>
          <a:lstStyle/>
          <a:p>
            <a:pPr marL="284950" indent="-284950" algn="just">
              <a:buFont typeface="Arial" panose="020B0604020202020204" pitchFamily="34" charset="0"/>
              <a:buChar char="•"/>
            </a:pPr>
            <a:r>
              <a:rPr lang="id-ID" sz="1994" dirty="0"/>
              <a:t>Bertanggung jawab kepada Direktur Jenderal Kesmas</a:t>
            </a:r>
          </a:p>
          <a:p>
            <a:pPr algn="just"/>
            <a:r>
              <a:rPr lang="id-ID" sz="1994" dirty="0"/>
              <a:t> </a:t>
            </a:r>
          </a:p>
          <a:p>
            <a:pPr marL="284950" indent="-284950" algn="just">
              <a:buFont typeface="Arial" panose="020B0604020202020204" pitchFamily="34" charset="0"/>
              <a:buChar char="•"/>
            </a:pPr>
            <a:r>
              <a:rPr lang="id-ID" sz="1994" dirty="0"/>
              <a:t>Mempunyai tugas dan fungsi teknis : 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Perumusan kebijakan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Pelaksanaan kebijakan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Penyusunan NSPK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Bimtek dan supervisi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Pemantauan, evaluasi dan pelaporan</a:t>
            </a:r>
          </a:p>
          <a:p>
            <a:pPr marL="725039" indent="-455920" algn="just">
              <a:buFont typeface="+mj-lt"/>
              <a:buAutoNum type="alphaLcPeriod"/>
            </a:pPr>
            <a:r>
              <a:rPr lang="id-ID" sz="1994" dirty="0"/>
              <a:t>Tata Usaha dan Rumah Tangga Direktorat</a:t>
            </a:r>
          </a:p>
          <a:p>
            <a:pPr marL="269119" algn="just"/>
            <a:endParaRPr lang="id-ID" sz="1994" dirty="0"/>
          </a:p>
          <a:p>
            <a:pPr marL="341940" indent="-341940" algn="just">
              <a:buFont typeface="Arial" panose="020B0604020202020204" pitchFamily="34" charset="0"/>
              <a:buChar char="•"/>
            </a:pPr>
            <a:r>
              <a:rPr lang="id-ID" sz="1994" dirty="0"/>
              <a:t>Di bidang :</a:t>
            </a:r>
          </a:p>
          <a:p>
            <a:pPr marL="628473" indent="-359354" algn="just">
              <a:buFont typeface="+mj-lt"/>
              <a:buAutoNum type="arabicPeriod"/>
            </a:pPr>
            <a:r>
              <a:rPr lang="id-ID" sz="1994" dirty="0"/>
              <a:t>KIE kesehatan</a:t>
            </a:r>
          </a:p>
          <a:p>
            <a:pPr marL="628473" indent="-359354" algn="just">
              <a:buFont typeface="+mj-lt"/>
              <a:buAutoNum type="arabicPeriod"/>
            </a:pPr>
            <a:r>
              <a:rPr lang="id-ID" sz="1994" dirty="0"/>
              <a:t>Advokasi dan kemitraan</a:t>
            </a:r>
          </a:p>
          <a:p>
            <a:pPr marL="628473" indent="-359354" algn="just">
              <a:buFont typeface="+mj-lt"/>
              <a:buAutoNum type="arabicPeriod"/>
            </a:pPr>
            <a:r>
              <a:rPr lang="id-ID" sz="1994" dirty="0"/>
              <a:t>Potensi sumberdaya promosi kesehatan</a:t>
            </a:r>
          </a:p>
          <a:p>
            <a:pPr marL="628473" indent="-359354" algn="just">
              <a:buFont typeface="+mj-lt"/>
              <a:buAutoNum type="arabicPeriod"/>
            </a:pPr>
            <a:r>
              <a:rPr lang="id-ID" sz="1994" dirty="0"/>
              <a:t>Pemberdayaan masyarakat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463801" y="2738294"/>
            <a:ext cx="4559335" cy="152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237" tIns="44327" rIns="90237" bIns="44327"/>
          <a:lstStyle/>
          <a:p>
            <a:pPr algn="just" eaLnBrk="0" hangingPunct="0">
              <a:lnSpc>
                <a:spcPct val="90000"/>
              </a:lnSpc>
              <a:spcBef>
                <a:spcPts val="573"/>
              </a:spcBef>
              <a:buClr>
                <a:schemeClr val="accent1"/>
              </a:buClr>
              <a:buSzPct val="85000"/>
              <a:defRPr/>
            </a:pPr>
            <a:r>
              <a:rPr lang="id-ID" sz="1994" dirty="0">
                <a:latin typeface="Aharoni" pitchFamily="2" charset="-79"/>
                <a:cs typeface="Aharoni" pitchFamily="2" charset="-79"/>
              </a:rPr>
              <a:t>TUJUAN PROMOSI KESEHATAN :</a:t>
            </a:r>
          </a:p>
          <a:p>
            <a:pPr algn="just" eaLnBrk="0" hangingPunct="0">
              <a:lnSpc>
                <a:spcPct val="90000"/>
              </a:lnSpc>
              <a:spcBef>
                <a:spcPts val="573"/>
              </a:spcBef>
              <a:buClr>
                <a:schemeClr val="accent1"/>
              </a:buClr>
              <a:buSzPct val="85000"/>
              <a:defRPr/>
            </a:pPr>
            <a:r>
              <a:rPr lang="id-ID" sz="1994" dirty="0">
                <a:latin typeface="Aharoni" pitchFamily="2" charset="-79"/>
                <a:cs typeface="Aharoni" pitchFamily="2" charset="-79"/>
              </a:rPr>
              <a:t>Peningkatan Perilaku Sehat  dan Kemandirian Masyarakat untuk Hidup Sehat</a:t>
            </a:r>
            <a:endParaRPr lang="en-US" sz="1994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64078" y="2137188"/>
            <a:ext cx="1823734" cy="2735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/>
              <a:t>DALAM RANGKA MENCAPAI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36084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24" y="85488"/>
            <a:ext cx="10467355" cy="1325563"/>
          </a:xfrm>
        </p:spPr>
        <p:txBody>
          <a:bodyPr>
            <a:normAutofit/>
          </a:bodyPr>
          <a:lstStyle/>
          <a:p>
            <a:pPr algn="ctr"/>
            <a:r>
              <a:rPr lang="id-ID" sz="2792" b="1" dirty="0"/>
              <a:t>KEGIATAN PRIORITAS DIT. PROMKES DAN PM DALAM MENDUKUNG TERCAPAINYA PROGRAM PRIORITAS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1FE5-13CF-4361-8A9B-AD18791657E6}" type="slidenum">
              <a:rPr lang="id-ID" sz="1197"/>
              <a:pPr/>
              <a:t>13</a:t>
            </a:fld>
            <a:endParaRPr lang="id-ID" sz="1197"/>
          </a:p>
        </p:txBody>
      </p:sp>
      <p:sp>
        <p:nvSpPr>
          <p:cNvPr id="6" name="Oval 5"/>
          <p:cNvSpPr/>
          <p:nvPr/>
        </p:nvSpPr>
        <p:spPr>
          <a:xfrm>
            <a:off x="3451428" y="2565782"/>
            <a:ext cx="4659705" cy="2906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994" b="1" dirty="0">
                <a:solidFill>
                  <a:schemeClr val="tx1"/>
                </a:solidFill>
              </a:rPr>
              <a:t>PROGRAM PRIORITAS :</a:t>
            </a:r>
            <a:endParaRPr lang="id-ID" sz="1795" b="1" dirty="0">
              <a:solidFill>
                <a:schemeClr val="tx1"/>
              </a:solidFill>
            </a:endParaRPr>
          </a:p>
          <a:p>
            <a:pPr marL="341940" indent="-341940">
              <a:buFont typeface="Arial" panose="020B0604020202020204" pitchFamily="34" charset="0"/>
              <a:buChar char="•"/>
            </a:pPr>
            <a:r>
              <a:rPr lang="id-ID" sz="1795" b="1" dirty="0">
                <a:solidFill>
                  <a:schemeClr val="tx1"/>
                </a:solidFill>
              </a:rPr>
              <a:t>GERMAS HIDUP SEHAT</a:t>
            </a:r>
          </a:p>
          <a:p>
            <a:pPr marL="341940" indent="-341940">
              <a:buFont typeface="Arial" panose="020B0604020202020204" pitchFamily="34" charset="0"/>
              <a:buChar char="•"/>
            </a:pPr>
            <a:r>
              <a:rPr lang="id-ID" sz="1795" b="1" dirty="0">
                <a:solidFill>
                  <a:schemeClr val="tx1"/>
                </a:solidFill>
              </a:rPr>
              <a:t>KELUARGA SEHAT</a:t>
            </a:r>
          </a:p>
          <a:p>
            <a:pPr marL="341940" indent="-341940">
              <a:buFont typeface="Arial" panose="020B0604020202020204" pitchFamily="34" charset="0"/>
              <a:buChar char="•"/>
            </a:pPr>
            <a:r>
              <a:rPr lang="id-ID" sz="1795" b="1" dirty="0">
                <a:solidFill>
                  <a:schemeClr val="tx1"/>
                </a:solidFill>
              </a:rPr>
              <a:t>RPJMN</a:t>
            </a:r>
          </a:p>
          <a:p>
            <a:pPr marL="341940" indent="-341940">
              <a:buFont typeface="Arial" panose="020B0604020202020204" pitchFamily="34" charset="0"/>
              <a:buChar char="•"/>
            </a:pPr>
            <a:r>
              <a:rPr lang="id-ID" sz="1795" b="1" dirty="0">
                <a:solidFill>
                  <a:schemeClr val="tx1"/>
                </a:solidFill>
              </a:rPr>
              <a:t>RENSTRA  </a:t>
            </a:r>
          </a:p>
          <a:p>
            <a:pPr marL="341940" indent="-341940">
              <a:buFont typeface="Arial" panose="020B0604020202020204" pitchFamily="34" charset="0"/>
              <a:buChar char="•"/>
            </a:pPr>
            <a:r>
              <a:rPr lang="id-ID" sz="1795" b="1" dirty="0">
                <a:solidFill>
                  <a:schemeClr val="tx1"/>
                </a:solidFill>
              </a:rPr>
              <a:t>INDIKATOR KINERJA KEGIATAN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291388" y="2179303"/>
            <a:ext cx="2431741" cy="1173708"/>
          </a:xfrm>
          <a:prstGeom prst="wedgeRectCallout">
            <a:avLst>
              <a:gd name="adj1" fmla="val 57379"/>
              <a:gd name="adj2" fmla="val 8575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tx1"/>
                </a:solidFill>
              </a:rPr>
              <a:t>PENINGKATAN KAPASITAS SDM PROMKES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0043" y="3748583"/>
            <a:ext cx="2431741" cy="1173708"/>
          </a:xfrm>
          <a:prstGeom prst="wedgeRectCallout">
            <a:avLst>
              <a:gd name="adj1" fmla="val 79726"/>
              <a:gd name="adj2" fmla="val -107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/>
              <a:t>PENYEDIAAN SARANA PRASARANA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892321" y="1301310"/>
            <a:ext cx="2431741" cy="1173708"/>
          </a:xfrm>
          <a:prstGeom prst="wedgeRectCallout">
            <a:avLst>
              <a:gd name="adj1" fmla="val 5982"/>
              <a:gd name="adj2" fmla="val 776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tx1"/>
                </a:solidFill>
              </a:rPr>
              <a:t>PENGGALANGAN KOMITMEN DENGAN MITRA POTENSIAL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627923" y="1419414"/>
            <a:ext cx="2431741" cy="1173708"/>
          </a:xfrm>
          <a:prstGeom prst="wedgeRectCallout">
            <a:avLst>
              <a:gd name="adj1" fmla="val -55740"/>
              <a:gd name="adj2" fmla="val 787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tx1"/>
                </a:solidFill>
              </a:rPr>
              <a:t>PENGEMBANGAN METODE DAN TEKNIK PROMKES YG EFEKTIF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299679" y="2787215"/>
            <a:ext cx="2431741" cy="1173708"/>
          </a:xfrm>
          <a:prstGeom prst="wedgeRectCallout">
            <a:avLst>
              <a:gd name="adj1" fmla="val -83403"/>
              <a:gd name="adj2" fmla="val 1366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bg1"/>
                </a:solidFill>
              </a:rPr>
              <a:t>PENGEMBANGAN MEDIA KIE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779900" y="5632679"/>
            <a:ext cx="2431741" cy="1173708"/>
          </a:xfrm>
          <a:prstGeom prst="wedgeRectCallout">
            <a:avLst>
              <a:gd name="adj1" fmla="val -65526"/>
              <a:gd name="adj2" fmla="val -8401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tx1"/>
                </a:solidFill>
              </a:rPr>
              <a:t>KETERLIBATAN MASYARAKAT DAN UKBM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080731" y="5142871"/>
            <a:ext cx="2431741" cy="1173708"/>
          </a:xfrm>
          <a:prstGeom prst="wedgeRectCallout">
            <a:avLst>
              <a:gd name="adj1" fmla="val 68552"/>
              <a:gd name="adj2" fmla="val -6773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/>
              <a:t>MENGGALI SUMBER PEMBIAYAAN DAERAH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892226" y="5598805"/>
            <a:ext cx="2431741" cy="1173708"/>
          </a:xfrm>
          <a:prstGeom prst="wedgeRectCallout">
            <a:avLst>
              <a:gd name="adj1" fmla="val 16597"/>
              <a:gd name="adj2" fmla="val -78198"/>
            </a:avLst>
          </a:prstGeom>
          <a:solidFill>
            <a:srgbClr val="E86A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95" b="1" dirty="0">
                <a:solidFill>
                  <a:schemeClr val="tx1"/>
                </a:solidFill>
              </a:rPr>
              <a:t>ADVOKASI UNTUK TERBITNYA KEBIJAKAN PUBLIK YG BERWAWASAN KES.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299679" y="4231004"/>
            <a:ext cx="2431741" cy="1173708"/>
          </a:xfrm>
          <a:prstGeom prst="wedgeRectCallout">
            <a:avLst>
              <a:gd name="adj1" fmla="val -78231"/>
              <a:gd name="adj2" fmla="val -64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5" b="1" dirty="0">
                <a:solidFill>
                  <a:schemeClr val="tx1"/>
                </a:solidFill>
              </a:rPr>
              <a:t>KAMPANYE KESEHATAN SESUAI TEMA</a:t>
            </a:r>
            <a:endParaRPr lang="id-ID" sz="1795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Bagaimana Kompetensi Petugas Promkes?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9132485" cy="4050792"/>
          </a:xfrm>
        </p:spPr>
        <p:txBody>
          <a:bodyPr>
            <a:normAutofit/>
          </a:bodyPr>
          <a:lstStyle/>
          <a:p>
            <a:pPr marL="55562" indent="0" algn="just">
              <a:buNone/>
            </a:pPr>
            <a:r>
              <a:rPr lang="en-US" altLang="en-US" sz="3400" b="1" dirty="0" err="1"/>
              <a:t>Pejabat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Fungsional</a:t>
            </a:r>
            <a:r>
              <a:rPr lang="en-US" altLang="en-US" sz="3400" b="1" dirty="0"/>
              <a:t> Promotor </a:t>
            </a:r>
            <a:r>
              <a:rPr lang="en-US" altLang="en-US" sz="3400" b="1" dirty="0" err="1"/>
              <a:t>Kesehatan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Masyarakat</a:t>
            </a:r>
            <a:r>
              <a:rPr lang="en-US" altLang="en-US" sz="3400" b="1" dirty="0"/>
              <a:t> </a:t>
            </a:r>
            <a:r>
              <a:rPr lang="en-US" altLang="en-US" sz="3400" dirty="0" err="1"/>
              <a:t>adalah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Pegawai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Negeri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Sipil</a:t>
            </a:r>
            <a:r>
              <a:rPr lang="en-US" altLang="en-US" sz="3400" dirty="0"/>
              <a:t> yang </a:t>
            </a:r>
            <a:r>
              <a:rPr lang="en-US" altLang="en-US" sz="3400" dirty="0" err="1"/>
              <a:t>diberi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tugas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tanggung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jawab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wewenang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dan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hak</a:t>
            </a:r>
            <a:r>
              <a:rPr lang="en-US" altLang="en-US" sz="3400" dirty="0"/>
              <a:t> </a:t>
            </a:r>
            <a:r>
              <a:rPr lang="en-US" altLang="en-US" sz="3400" dirty="0" err="1"/>
              <a:t>secara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penuh</a:t>
            </a:r>
            <a:r>
              <a:rPr lang="en-US" altLang="en-US" sz="3400" dirty="0"/>
              <a:t> </a:t>
            </a:r>
            <a:r>
              <a:rPr lang="en-US" altLang="en-US" sz="3400" dirty="0" err="1"/>
              <a:t>oleh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pejabat</a:t>
            </a:r>
            <a:r>
              <a:rPr lang="en-US" altLang="en-US" sz="3400" dirty="0"/>
              <a:t> yang </a:t>
            </a:r>
            <a:r>
              <a:rPr lang="en-US" altLang="en-US" sz="3400" dirty="0" err="1"/>
              <a:t>berwenang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untuk</a:t>
            </a:r>
            <a:r>
              <a:rPr lang="en-US" altLang="en-US" sz="3400" dirty="0"/>
              <a:t> </a:t>
            </a:r>
            <a:r>
              <a:rPr lang="en-US" altLang="en-US" sz="3400" dirty="0" err="1"/>
              <a:t>melakukan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kegiatan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Promosi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kesehatan</a:t>
            </a:r>
            <a:r>
              <a:rPr lang="en-US" altLang="en-US" sz="3400" dirty="0"/>
              <a:t>  </a:t>
            </a:r>
            <a:r>
              <a:rPr lang="en-US" altLang="en-US" sz="3400" dirty="0" err="1"/>
              <a:t>sesuai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dengan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peraturan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perundang-undangan</a:t>
            </a:r>
            <a:endParaRPr lang="en-US" altLang="en-US" sz="3400" dirty="0"/>
          </a:p>
          <a:p>
            <a:pPr marL="0" indent="0"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837"/>
            <a:ext cx="10515600" cy="753985"/>
          </a:xfrm>
        </p:spPr>
        <p:txBody>
          <a:bodyPr/>
          <a:lstStyle/>
          <a:p>
            <a:pPr algn="ctr"/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r>
              <a:rPr lang="id-ID" b="1" dirty="0"/>
              <a:t> (1)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306005"/>
              </p:ext>
            </p:extLst>
          </p:nvPr>
        </p:nvGraphicFramePr>
        <p:xfrm>
          <a:off x="609600" y="2357291"/>
          <a:ext cx="10972799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Lama</a:t>
                      </a:r>
                      <a:r>
                        <a:rPr lang="id-ID" sz="2400" dirty="0"/>
                        <a:t> :</a:t>
                      </a:r>
                      <a:r>
                        <a:rPr lang="id-ID" sz="2400" baseline="0" dirty="0"/>
                        <a:t> Jabfung Penyuluh Kesmas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Baru</a:t>
                      </a:r>
                      <a:r>
                        <a:rPr lang="id-ID" sz="2400" dirty="0"/>
                        <a:t> : Jabfung Promotor Kesehatan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Alasan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aseline="0" dirty="0"/>
                        <a:t>1</a:t>
                      </a:r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menimbang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pada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meningkatkan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kesadaran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hidup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sehat</a:t>
                      </a:r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/>
                        <a:t>Berdasarkan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pergeseran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fungsi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meningkatkan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kesadaran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menjadi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mampu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mempraktikan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hidup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sehat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filosofi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fungsi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Jabfung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sebagai</a:t>
                      </a:r>
                      <a:r>
                        <a:rPr lang="en-US" sz="2000" baseline="0" dirty="0"/>
                        <a:t> SDM </a:t>
                      </a:r>
                      <a:r>
                        <a:rPr lang="en-US" sz="2000" baseline="0" dirty="0" err="1"/>
                        <a:t>pembangunan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tidak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hanya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sekedar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menyadarkan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tetapi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hrs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mampu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merubah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perilaku</a:t>
                      </a:r>
                      <a:r>
                        <a:rPr lang="en-US" sz="2000" baseline="0" dirty="0"/>
                        <a:t> agar tau, </a:t>
                      </a:r>
                      <a:r>
                        <a:rPr lang="en-US" sz="2000" baseline="0" dirty="0" err="1"/>
                        <a:t>mau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mampu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hidup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sehat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secara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mandiri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77258" y="317639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/>
              <a:t>(PROSES PENGUSULAN PERUBAHAN NOMENKLATUR DARI JABFUNG </a:t>
            </a:r>
            <a:r>
              <a:rPr lang="id-ID" b="1" dirty="0"/>
              <a:t>PENYULUH KESEHATAN </a:t>
            </a:r>
            <a:r>
              <a:rPr lang="id-ID" dirty="0"/>
              <a:t>MENJADI </a:t>
            </a:r>
            <a:r>
              <a:rPr lang="id-ID" b="1" dirty="0"/>
              <a:t>PROMOTOR KESEHATAN</a:t>
            </a:r>
            <a:r>
              <a:rPr lang="id-ID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1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9550400" cy="960438"/>
          </a:xfrm>
        </p:spPr>
        <p:txBody>
          <a:bodyPr>
            <a:normAutofit/>
          </a:bodyPr>
          <a:lstStyle/>
          <a:p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Belakang</a:t>
            </a:r>
            <a:r>
              <a:rPr lang="id-ID" sz="3600" dirty="0"/>
              <a:t> (2)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89138"/>
              </p:ext>
            </p:extLst>
          </p:nvPr>
        </p:nvGraphicFramePr>
        <p:xfrm>
          <a:off x="514066" y="950718"/>
          <a:ext cx="10972800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Lama</a:t>
                      </a:r>
                      <a:r>
                        <a:rPr lang="id-ID" sz="2400" dirty="0"/>
                        <a:t> :</a:t>
                      </a:r>
                      <a:r>
                        <a:rPr lang="id-ID" sz="2400" baseline="0" dirty="0"/>
                        <a:t> Jabfung Penyuluh Kesmas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Baru</a:t>
                      </a:r>
                      <a:r>
                        <a:rPr lang="id-ID" sz="2400" dirty="0"/>
                        <a:t> : Jabfung Promotor Kesehatan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Alasan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aseline="0" dirty="0"/>
                        <a:t>2</a:t>
                      </a:r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/>
                        <a:t>Tujuan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ingin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dicapai</a:t>
                      </a:r>
                      <a:r>
                        <a:rPr lang="en-US" sz="2000" baseline="0" dirty="0"/>
                        <a:t> </a:t>
                      </a:r>
                      <a:r>
                        <a:rPr lang="id-ID" sz="2000" baseline="0" dirty="0"/>
                        <a:t>: p</a:t>
                      </a:r>
                      <a:r>
                        <a:rPr lang="en-US" sz="2000" baseline="0" dirty="0" err="1"/>
                        <a:t>erubahan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cara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berpikir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berperilaku</a:t>
                      </a:r>
                      <a:r>
                        <a:rPr lang="en-US" sz="2000" baseline="0" dirty="0"/>
                        <a:t> bid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(proses </a:t>
                      </a:r>
                      <a:r>
                        <a:rPr lang="en-US" sz="2000" baseline="0" dirty="0" err="1"/>
                        <a:t>perubahan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perilaku</a:t>
                      </a:r>
                      <a:r>
                        <a:rPr lang="en-US" sz="2000" baseline="0" dirty="0"/>
                        <a:t>) dg </a:t>
                      </a:r>
                      <a:r>
                        <a:rPr lang="en-US" sz="2000" baseline="0" dirty="0" err="1"/>
                        <a:t>karakteristik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pengetahuan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menyetujui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niat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praktik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advokasi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Strategi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Penyuluhan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Kesmas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(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Depkes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tahun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1990)</a:t>
                      </a:r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Tujuan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ingin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dicapai</a:t>
                      </a:r>
                      <a:r>
                        <a:rPr lang="en-US" sz="2000" baseline="0" dirty="0"/>
                        <a:t> </a:t>
                      </a:r>
                      <a:r>
                        <a:rPr lang="id-ID" sz="2000" baseline="0" dirty="0"/>
                        <a:t>: </a:t>
                      </a:r>
                      <a:r>
                        <a:rPr lang="en-US" sz="2000" baseline="0" dirty="0" err="1"/>
                        <a:t>te</a:t>
                      </a:r>
                      <a:r>
                        <a:rPr lang="en-US" sz="2000" dirty="0" err="1"/>
                        <a:t>rjadinya</a:t>
                      </a:r>
                      <a:r>
                        <a:rPr lang="en-US" sz="2000" dirty="0"/>
                        <a:t> (output)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perilaku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sasaran</a:t>
                      </a:r>
                      <a:r>
                        <a:rPr lang="en-US" sz="2000" dirty="0"/>
                        <a:t> primer, </a:t>
                      </a:r>
                      <a:r>
                        <a:rPr lang="en-US" sz="2000" dirty="0" err="1"/>
                        <a:t>sekunder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tertier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tokoh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pengambil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kebijakan</a:t>
                      </a:r>
                      <a:r>
                        <a:rPr lang="en-US" sz="2000" dirty="0"/>
                        <a:t>/stakeholder </a:t>
                      </a:r>
                      <a:r>
                        <a:rPr lang="en-US" sz="2000" dirty="0" err="1"/>
                        <a:t>melalui</a:t>
                      </a:r>
                      <a:r>
                        <a:rPr lang="en-US" sz="2000" dirty="0"/>
                        <a:t> proses </a:t>
                      </a:r>
                      <a:r>
                        <a:rPr lang="en-US" sz="2000" dirty="0" err="1"/>
                        <a:t>pemberdayaan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advokasi</a:t>
                      </a:r>
                      <a:r>
                        <a:rPr lang="en-US" sz="2000" baseline="0" dirty="0"/>
                        <a:t>, KIE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kemitraan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Strategi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Promkes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(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Permenkes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74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tahun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2015).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filosofi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kemapuan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Jabfung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harus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disesuaikan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perkembangan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ilmu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pengetahuan</a:t>
                      </a:r>
                      <a:endParaRPr lang="en-US" sz="2000" dirty="0"/>
                    </a:p>
                    <a:p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0"/>
            <a:ext cx="10464800" cy="808038"/>
          </a:xfrm>
        </p:spPr>
        <p:txBody>
          <a:bodyPr>
            <a:normAutofit/>
          </a:bodyPr>
          <a:lstStyle/>
          <a:p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Belakang</a:t>
            </a:r>
            <a:r>
              <a:rPr lang="id-ID" sz="3600" dirty="0"/>
              <a:t> (3)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62877"/>
              </p:ext>
            </p:extLst>
          </p:nvPr>
        </p:nvGraphicFramePr>
        <p:xfrm>
          <a:off x="406400" y="990600"/>
          <a:ext cx="1137920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Lama</a:t>
                      </a:r>
                      <a:r>
                        <a:rPr lang="id-ID" sz="2400" dirty="0"/>
                        <a:t> :</a:t>
                      </a:r>
                      <a:r>
                        <a:rPr lang="id-ID" sz="2400" baseline="0" dirty="0"/>
                        <a:t> Jabfung Penyuluh Kesmas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Baru</a:t>
                      </a:r>
                      <a:r>
                        <a:rPr lang="id-ID" sz="2400" dirty="0"/>
                        <a:t> : Jabfung Promotor Kesehatan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Alasan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aseline="0" dirty="0"/>
                        <a:t>3</a:t>
                      </a:r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peningkatan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kesadaran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hidup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sehat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dibantu</a:t>
                      </a:r>
                      <a:r>
                        <a:rPr lang="en-US" sz="2000" dirty="0"/>
                        <a:t> dg proses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perilaku</a:t>
                      </a:r>
                      <a:r>
                        <a:rPr lang="en-US" sz="2000" dirty="0"/>
                        <a:t>.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B</a:t>
                      </a:r>
                      <a:r>
                        <a:rPr lang="en-US" sz="2000" dirty="0" err="1"/>
                        <a:t>erdasar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pada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situasi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kondisi</a:t>
                      </a:r>
                      <a:r>
                        <a:rPr lang="en-US" sz="2000" baseline="0" dirty="0"/>
                        <a:t> status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perlu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ditingkatkan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peningkatan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pembangunan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yg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bertujuan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meningkatnya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kesadaran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kemauan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kemampuan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hidup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sehat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setiap</a:t>
                      </a:r>
                      <a:r>
                        <a:rPr lang="en-US" sz="2000" baseline="0" dirty="0"/>
                        <a:t> orang </a:t>
                      </a:r>
                      <a:r>
                        <a:rPr lang="en-US" sz="2000" baseline="0" dirty="0" err="1"/>
                        <a:t>agr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terwujud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derajat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setinggi2nya 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 UU No 17/2007 </a:t>
                      </a:r>
                      <a:r>
                        <a:rPr lang="en-US" sz="2000" baseline="0" dirty="0" err="1">
                          <a:sym typeface="Wingdings" pitchFamily="2" charset="2"/>
                        </a:rPr>
                        <a:t>ttg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RPJP 2005-2025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baseline="0" dirty="0" err="1"/>
                        <a:t>perkembangan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kebijakan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ttg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pembangunan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</a:t>
                      </a:r>
                      <a:r>
                        <a:rPr lang="en-US" sz="2000" baseline="0" dirty="0"/>
                        <a:t>. </a:t>
                      </a:r>
                      <a:r>
                        <a:rPr lang="en-US" sz="2000" baseline="0" dirty="0" err="1"/>
                        <a:t>pada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penguatan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promotif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preventif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863175"/>
          </a:xfrm>
        </p:spPr>
        <p:txBody>
          <a:bodyPr>
            <a:normAutofit/>
          </a:bodyPr>
          <a:lstStyle/>
          <a:p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Belakang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317295"/>
              </p:ext>
            </p:extLst>
          </p:nvPr>
        </p:nvGraphicFramePr>
        <p:xfrm>
          <a:off x="313899" y="1054280"/>
          <a:ext cx="11627892" cy="527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Lama</a:t>
                      </a:r>
                      <a:r>
                        <a:rPr lang="id-ID" sz="2400" dirty="0"/>
                        <a:t> :</a:t>
                      </a:r>
                      <a:r>
                        <a:rPr lang="id-ID" sz="2400" baseline="0" dirty="0"/>
                        <a:t> Jabfung Penyuluh Kesmas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Baru</a:t>
                      </a:r>
                      <a:r>
                        <a:rPr lang="id-ID" sz="2400" dirty="0"/>
                        <a:t> : Jabfung Promotor Kesehatan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Alasan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aseline="0" dirty="0"/>
                        <a:t>4</a:t>
                      </a:r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kondisi</a:t>
                      </a:r>
                      <a:r>
                        <a:rPr lang="en-US" sz="2000" dirty="0"/>
                        <a:t> di </a:t>
                      </a: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 2000,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lembaga</a:t>
                      </a:r>
                      <a:r>
                        <a:rPr lang="en-US" sz="2000" baseline="0" dirty="0"/>
                        <a:t>/unit </a:t>
                      </a:r>
                      <a:r>
                        <a:rPr lang="en-US" sz="2000" baseline="0" dirty="0" err="1"/>
                        <a:t>orgaisasi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pelaksana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pendidikan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</a:t>
                      </a:r>
                      <a:r>
                        <a:rPr lang="en-US" sz="2000" baseline="0" dirty="0"/>
                        <a:t>./</a:t>
                      </a:r>
                      <a:r>
                        <a:rPr lang="en-US" sz="2000" baseline="0" dirty="0" err="1"/>
                        <a:t>penyuluhan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</a:t>
                      </a:r>
                      <a:r>
                        <a:rPr lang="en-US" sz="2000" baseline="0" dirty="0"/>
                        <a:t>. </a:t>
                      </a:r>
                      <a:r>
                        <a:rPr lang="en-US" sz="2000" baseline="0" dirty="0" err="1"/>
                        <a:t>adalah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Pusat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Penyuluhan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Kesmasy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  <a:p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pada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situasi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kondisi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restruktur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organisasi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reformasi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birokrasi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organisasi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pelaksana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pendidikan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disesuaikan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dengan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perkembangan</a:t>
                      </a:r>
                      <a:r>
                        <a:rPr lang="en-US" sz="2000" baseline="0" dirty="0"/>
                        <a:t> global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nasional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menjadi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Pusat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Promosi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tahun</a:t>
                      </a:r>
                      <a:r>
                        <a:rPr lang="en-US" sz="2000" baseline="0" dirty="0"/>
                        <a:t> 2001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menjadi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Direktorat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Promkes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tahun</a:t>
                      </a:r>
                      <a:r>
                        <a:rPr lang="en-US" sz="2000" baseline="0" dirty="0"/>
                        <a:t> 2016 </a:t>
                      </a:r>
                      <a:r>
                        <a:rPr lang="en-US" sz="2000" baseline="0" dirty="0" err="1"/>
                        <a:t>sesuai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Perpres</a:t>
                      </a:r>
                      <a:r>
                        <a:rPr lang="en-US" sz="2000" baseline="0" dirty="0"/>
                        <a:t> 35/2015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baseline="0" dirty="0" err="1"/>
                        <a:t>penyesuaian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struktur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organisasi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pelaksana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penyuluhan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berkembang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menjadi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promosi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aseline="0" dirty="0"/>
                        <a:t>5</a:t>
                      </a:r>
                      <a:endParaRPr lang="en-US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Berdasar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nomenklatur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terdiri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Penyuluhan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Kesmasy</a:t>
                      </a:r>
                      <a:r>
                        <a:rPr lang="en-US" sz="2000" baseline="0" dirty="0"/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berdasar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pada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nomenklatur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terdiri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dari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promosi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pendidik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ilmu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perilaku</a:t>
                      </a:r>
                      <a:r>
                        <a:rPr lang="en-US" sz="2000" baseline="0" dirty="0"/>
                        <a:t> UU No.36/2014 </a:t>
                      </a:r>
                      <a:r>
                        <a:rPr lang="en-US" sz="2000" baseline="0" dirty="0" err="1"/>
                        <a:t>ttg</a:t>
                      </a:r>
                      <a:r>
                        <a:rPr lang="en-US" sz="2000" baseline="0" dirty="0"/>
                        <a:t> Tenaga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perubahan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baseline="0" dirty="0" err="1"/>
                        <a:t>penyesuaian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nomenklatur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;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penyuluh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menjadi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tenaga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promosi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kesehatan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Apa Latar Belakang </a:t>
            </a:r>
            <a:br>
              <a:rPr lang="id-ID" dirty="0"/>
            </a:br>
            <a:r>
              <a:rPr lang="id-ID" dirty="0"/>
              <a:t>Perlunya Promkes &amp; </a:t>
            </a:r>
            <a:br>
              <a:rPr lang="id-ID" dirty="0"/>
            </a:br>
            <a:r>
              <a:rPr lang="id-ID" dirty="0"/>
              <a:t>Petugas Promkes?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KELOMPOK TENAGA KESEHATAN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PP No 32 </a:t>
            </a:r>
            <a:r>
              <a:rPr lang="en-US" altLang="en-US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Tahun</a:t>
            </a: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 1996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Tentang</a:t>
            </a:r>
            <a:r>
              <a:rPr lang="en-US" alt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 Tenaga </a:t>
            </a:r>
            <a:r>
              <a:rPr lang="en-US" altLang="en-US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Kesehatan</a:t>
            </a:r>
            <a:endParaRPr lang="en-US" altLang="en-US" sz="2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en-US" b="1" dirty="0">
                <a:solidFill>
                  <a:srgbClr val="003333"/>
                </a:solidFill>
                <a:latin typeface="Arial" panose="020B0604020202020204" pitchFamily="34" charset="0"/>
              </a:rPr>
              <a:t>Tenaga </a:t>
            </a:r>
            <a:r>
              <a:rPr lang="en-US" altLang="en-US" b="1" dirty="0" err="1">
                <a:solidFill>
                  <a:srgbClr val="003333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b="1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33"/>
                </a:solidFill>
                <a:latin typeface="Arial" panose="020B0604020202020204" pitchFamily="34" charset="0"/>
              </a:rPr>
              <a:t>masyaraka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meliputi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epidemiolog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entomolog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mikrobiolog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penyuluh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, administrator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Arial" panose="020B0604020202020204" pitchFamily="34" charset="0"/>
              </a:rPr>
              <a:t>dan</a:t>
            </a:r>
            <a:r>
              <a:rPr lang="en-US" altLang="en-US" dirty="0">
                <a:solidFill>
                  <a:srgbClr val="003333"/>
                </a:solidFill>
                <a:latin typeface="Arial" panose="020B0604020202020204" pitchFamily="34" charset="0"/>
              </a:rPr>
              <a:t> sanitarian.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UU  No 36 </a:t>
            </a:r>
            <a:r>
              <a:rPr lang="en-US" altLang="en-US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tahun</a:t>
            </a:r>
            <a:r>
              <a:rPr lang="en-US" alt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 2014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Tentang</a:t>
            </a:r>
            <a:r>
              <a:rPr lang="en-US" alt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 Tenaga </a:t>
            </a:r>
            <a:r>
              <a:rPr lang="en-US" altLang="en-US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Kesehatan</a:t>
            </a:r>
            <a:endParaRPr lang="en-US" altLang="en-US" sz="20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Tenaga </a:t>
            </a:r>
            <a:r>
              <a:rPr lang="en-US" altLang="en-US" b="1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en-US" b="1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masyarakat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epidemiolog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tenaga</a:t>
            </a:r>
            <a:r>
              <a:rPr lang="en-US" altLang="en-US" b="1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promosi</a:t>
            </a:r>
            <a:r>
              <a:rPr lang="en-US" altLang="en-US" b="1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en-US" b="1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b="1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b="1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perilaku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pembimbing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kerja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tenaga</a:t>
            </a:r>
            <a:r>
              <a:rPr lang="en-US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administrasi</a:t>
            </a:r>
            <a:r>
              <a:rPr lang="en-US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kebijakan</a:t>
            </a:r>
            <a:r>
              <a:rPr lang="en-US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tenaga</a:t>
            </a:r>
            <a:r>
              <a:rPr lang="en-US" altLang="en-US" dirty="0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biostatis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33832"/>
            <a:ext cx="10058400" cy="125526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MANFAAT JABATAN FUNGSIONAL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PROMOTOR KESEHATAN MASYARAKAT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16891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9102"/>
            <a:ext cx="10051576" cy="1609344"/>
          </a:xfrm>
        </p:spPr>
        <p:txBody>
          <a:bodyPr>
            <a:noAutofit/>
          </a:bodyPr>
          <a:lstStyle/>
          <a:p>
            <a:r>
              <a:rPr lang="id-ID" sz="4000" dirty="0"/>
              <a:t>TUGAS </a:t>
            </a:r>
            <a:r>
              <a:rPr lang="en-US" sz="4000" dirty="0"/>
              <a:t>PROMOTOR </a:t>
            </a:r>
            <a:br>
              <a:rPr lang="id-ID" sz="4000" dirty="0"/>
            </a:br>
            <a:r>
              <a:rPr lang="en-US" sz="4000" dirty="0"/>
              <a:t>KESEHATAN</a:t>
            </a:r>
            <a:r>
              <a:rPr lang="id-ID" sz="4000" dirty="0"/>
              <a:t> </a:t>
            </a:r>
            <a:r>
              <a:rPr lang="en-US" sz="4000" dirty="0"/>
              <a:t>MASYARAKAT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7" y="2024414"/>
            <a:ext cx="9646581" cy="4050792"/>
          </a:xfrm>
        </p:spPr>
        <p:txBody>
          <a:bodyPr>
            <a:noAutofit/>
          </a:bodyPr>
          <a:lstStyle/>
          <a:p>
            <a:pPr lvl="0"/>
            <a:r>
              <a:rPr lang="en-US" dirty="0" err="1">
                <a:solidFill>
                  <a:srgbClr val="C00000"/>
                </a:solidFill>
              </a:rPr>
              <a:t>Advokator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berwawasan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Fasilitator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menumbuhkan</a:t>
            </a:r>
            <a:r>
              <a:rPr lang="en-US" sz="2400" dirty="0"/>
              <a:t> </a:t>
            </a:r>
            <a:r>
              <a:rPr lang="en-US" sz="2400" dirty="0" err="1"/>
              <a:t>kepedulian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,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lintas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lainya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Mediator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pemangku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Pendidik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edukasi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Perancang</a:t>
            </a:r>
            <a:r>
              <a:rPr lang="en-US" dirty="0">
                <a:solidFill>
                  <a:srgbClr val="C00000"/>
                </a:solidFill>
              </a:rPr>
              <a:t> media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agar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media yang </a:t>
            </a:r>
            <a:r>
              <a:rPr lang="en-US" sz="2400" dirty="0" err="1"/>
              <a:t>efektif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sz="2400" dirty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056" y="2121408"/>
            <a:ext cx="8371192" cy="4050792"/>
          </a:xfrm>
        </p:spPr>
        <p:txBody>
          <a:bodyPr>
            <a:noAutofit/>
          </a:bodyPr>
          <a:lstStyle/>
          <a:p>
            <a:pPr marL="401638" indent="-401638" algn="just"/>
            <a:r>
              <a:rPr lang="en-US" altLang="en-US" sz="2400" b="1" dirty="0"/>
              <a:t>Promotor </a:t>
            </a:r>
            <a:r>
              <a:rPr lang="en-US" altLang="en-US" sz="2400" b="1" dirty="0" err="1"/>
              <a:t>Kesehatan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Masyarakat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Keterampilan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Jabatan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Fungsional</a:t>
            </a:r>
            <a:r>
              <a:rPr lang="en-US" altLang="en-US" sz="2400" dirty="0"/>
              <a:t> Promotor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Masyarakat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pelaksanaan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meliputi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operasional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bersifat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keterampilan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bidang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Promosi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.</a:t>
            </a:r>
          </a:p>
          <a:p>
            <a:pPr marL="401638" indent="-401638" algn="just"/>
            <a:r>
              <a:rPr lang="en-US" altLang="en-US" sz="2400" b="1" dirty="0"/>
              <a:t>Promotor </a:t>
            </a:r>
            <a:r>
              <a:rPr lang="en-US" altLang="en-US" sz="2400" b="1" dirty="0" err="1"/>
              <a:t>Kesehatan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Masyarakat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Keahlian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Jabatan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Fungsional</a:t>
            </a:r>
            <a:r>
              <a:rPr lang="en-US" altLang="en-US" sz="2400" dirty="0"/>
              <a:t> Promotor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Masyarakat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pelaksanaan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meliputi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berkaitan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pengetahuan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penerapan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konsep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teori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ilmu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pembelajaran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sistematis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bidang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Promosi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Kesehatan</a:t>
            </a:r>
            <a:r>
              <a:rPr lang="en-US" alt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32232"/>
            <a:ext cx="8731412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KEDUDUKAN JABATAN FUNGSIONAL PROMOTOR KESEHATAN MASYARAKAT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836" y="2370789"/>
            <a:ext cx="8731412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:</a:t>
            </a:r>
          </a:p>
          <a:p>
            <a:pPr marL="457200" indent="-457200"/>
            <a:r>
              <a:rPr lang="en-US" sz="2400" dirty="0" err="1"/>
              <a:t>Puskesmas</a:t>
            </a:r>
            <a:endParaRPr lang="en-US" sz="2400" dirty="0"/>
          </a:p>
          <a:p>
            <a:pPr marL="457200" indent="-457200"/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endParaRPr lang="en-US" sz="2400" dirty="0"/>
          </a:p>
          <a:p>
            <a:pPr marL="457200" indent="-457200"/>
            <a:r>
              <a:rPr lang="en-US" sz="2400" dirty="0" err="1"/>
              <a:t>Dinas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Kabupaten</a:t>
            </a:r>
            <a:r>
              <a:rPr lang="en-US" sz="2400" dirty="0"/>
              <a:t>/Kota</a:t>
            </a:r>
          </a:p>
          <a:p>
            <a:pPr marL="457200" indent="-457200"/>
            <a:r>
              <a:rPr lang="en-US" sz="2400" dirty="0" err="1"/>
              <a:t>Dinas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endParaRPr lang="en-US" sz="2400" dirty="0"/>
          </a:p>
          <a:p>
            <a:pPr marL="457200" indent="-457200"/>
            <a:r>
              <a:rPr lang="en-US" sz="2400" dirty="0" err="1"/>
              <a:t>Kementerian</a:t>
            </a:r>
            <a:r>
              <a:rPr lang="en-US" sz="2400" dirty="0"/>
              <a:t> / </a:t>
            </a:r>
            <a:r>
              <a:rPr lang="en-US" sz="2400" dirty="0" err="1"/>
              <a:t>Lembaga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Kemenkes</a:t>
            </a:r>
            <a:endParaRPr lang="en-US" sz="2400" dirty="0"/>
          </a:p>
          <a:p>
            <a:pPr marL="457200" indent="-457200"/>
            <a:r>
              <a:rPr lang="en-US" sz="2400" dirty="0" err="1"/>
              <a:t>Direktorat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/ </a:t>
            </a:r>
            <a:r>
              <a:rPr lang="en-US" sz="2400" dirty="0" err="1"/>
              <a:t>Balai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/ UPT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Kemenkes</a:t>
            </a:r>
            <a:endParaRPr lang="en-US" sz="2400" dirty="0"/>
          </a:p>
          <a:p>
            <a:pPr marL="457200" indent="-457200"/>
            <a:r>
              <a:rPr lang="en-US" sz="2400" dirty="0" err="1"/>
              <a:t>Direktorat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POKOK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8489789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M</a:t>
            </a:r>
            <a:r>
              <a:rPr lang="id-ID" sz="2800" dirty="0"/>
              <a:t>elaksanakan kegiatan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yang </a:t>
            </a:r>
            <a:r>
              <a:rPr lang="en-US" sz="2800" dirty="0" err="1"/>
              <a:t>meliputi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Penyusunan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advokasi</a:t>
            </a:r>
            <a:r>
              <a:rPr lang="en-US" sz="2800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Pelaksanaan</a:t>
            </a:r>
            <a:r>
              <a:rPr lang="en-US" sz="2800" dirty="0"/>
              <a:t> KIE;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Pemberdayaan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Penggalangan</a:t>
            </a:r>
            <a:r>
              <a:rPr lang="en-US" sz="2800" dirty="0"/>
              <a:t> </a:t>
            </a:r>
            <a:r>
              <a:rPr lang="en-US" sz="2800" dirty="0" err="1"/>
              <a:t>Kemitraan</a:t>
            </a:r>
            <a:r>
              <a:rPr lang="en-US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; </a:t>
            </a:r>
            <a:r>
              <a:rPr lang="en-US" sz="2800" dirty="0" err="1"/>
              <a:t>dan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KONDISI SAAT INI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2272145"/>
            <a:ext cx="8946989" cy="3762895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Tenaga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di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0,46 % </a:t>
            </a:r>
            <a:r>
              <a:rPr lang="en-US" dirty="0" err="1"/>
              <a:t>atau</a:t>
            </a:r>
            <a:r>
              <a:rPr lang="en-US" dirty="0"/>
              <a:t> 4,471 orang ( </a:t>
            </a:r>
            <a:r>
              <a:rPr lang="en-US" dirty="0" err="1"/>
              <a:t>Risfaskes</a:t>
            </a:r>
            <a:r>
              <a:rPr lang="en-US" dirty="0"/>
              <a:t> 2011)</a:t>
            </a:r>
          </a:p>
          <a:p>
            <a:pPr marL="457200" indent="-457200"/>
            <a:r>
              <a:rPr lang="en-US" dirty="0"/>
              <a:t>Dari 9713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901 orang </a:t>
            </a:r>
            <a:r>
              <a:rPr lang="en-US" dirty="0" err="1"/>
              <a:t>tenaga</a:t>
            </a:r>
            <a:r>
              <a:rPr lang="en-US" dirty="0"/>
              <a:t> yang </a:t>
            </a:r>
            <a:r>
              <a:rPr lang="en-US" dirty="0" err="1"/>
              <a:t>menjabat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PKM</a:t>
            </a:r>
          </a:p>
          <a:p>
            <a:pPr marL="457200" indent="-457200"/>
            <a:r>
              <a:rPr lang="en-US" dirty="0"/>
              <a:t>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Provinsi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/ Kota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PKM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9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17" y="484632"/>
            <a:ext cx="9168662" cy="859259"/>
          </a:xfrm>
        </p:spPr>
        <p:txBody>
          <a:bodyPr/>
          <a:lstStyle/>
          <a:p>
            <a:r>
              <a:rPr lang="en-US" dirty="0"/>
              <a:t>KONDISI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1290"/>
              </p:ext>
            </p:extLst>
          </p:nvPr>
        </p:nvGraphicFramePr>
        <p:xfrm>
          <a:off x="1514717" y="1485656"/>
          <a:ext cx="9168661" cy="507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29">
                  <a:extLst>
                    <a:ext uri="{9D8B030D-6E8A-4147-A177-3AD203B41FA5}">
                      <a16:colId xmlns:a16="http://schemas.microsoft.com/office/drawing/2014/main" val="2388080236"/>
                    </a:ext>
                  </a:extLst>
                </a:gridCol>
                <a:gridCol w="5698423">
                  <a:extLst>
                    <a:ext uri="{9D8B030D-6E8A-4147-A177-3AD203B41FA5}">
                      <a16:colId xmlns:a16="http://schemas.microsoft.com/office/drawing/2014/main" val="305439081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350215838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UNIT KERJA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KEBUTUHAN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29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04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DINAS KESEHATAN PROVINSI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9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DINAS KESEHATAN KABUPATEN / 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47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80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PUSKESMAS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26,852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96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Jumlah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Kebutuhan</a:t>
                      </a:r>
                      <a:r>
                        <a:rPr lang="en-US" sz="1800" b="1" dirty="0"/>
                        <a:t>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32,983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484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80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Direktorat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Promosi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RS </a:t>
                      </a:r>
                      <a:r>
                        <a:rPr lang="en-US" sz="1600" dirty="0" err="1"/>
                        <a:t>Vertikal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 err="1"/>
                        <a:t>Pusat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1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Balai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 (BBKP Surakarta</a:t>
                      </a:r>
                      <a:r>
                        <a:rPr lang="en-US" sz="1600" baseline="0" dirty="0"/>
                        <a:t> , BKTM Makassar)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8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Kantor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Kesehatan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Pelabuhan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42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/>
                        <a:t>Jumlah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Kebutuah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Pusat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/>
                        <a:t>Jumlah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Kebutuhan</a:t>
                      </a:r>
                      <a:r>
                        <a:rPr lang="en-US" sz="1800" b="1" baseline="0" dirty="0"/>
                        <a:t> ( </a:t>
                      </a:r>
                      <a:r>
                        <a:rPr lang="en-US" sz="1800" b="1" baseline="0" dirty="0" err="1"/>
                        <a:t>Pusat</a:t>
                      </a:r>
                      <a:r>
                        <a:rPr lang="en-US" sz="1800" b="1" baseline="0" dirty="0"/>
                        <a:t> + Daerah 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33,338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459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6592"/>
            <a:ext cx="10058400" cy="1076172"/>
          </a:xfrm>
        </p:spPr>
        <p:txBody>
          <a:bodyPr/>
          <a:lstStyle/>
          <a:p>
            <a:r>
              <a:rPr lang="en-US" dirty="0"/>
              <a:t>FORMASI JABATAN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21692"/>
              </p:ext>
            </p:extLst>
          </p:nvPr>
        </p:nvGraphicFramePr>
        <p:xfrm>
          <a:off x="1069848" y="1091979"/>
          <a:ext cx="9681278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03">
                  <a:extLst>
                    <a:ext uri="{9D8B030D-6E8A-4147-A177-3AD203B41FA5}">
                      <a16:colId xmlns:a16="http://schemas.microsoft.com/office/drawing/2014/main" val="3155902539"/>
                    </a:ext>
                  </a:extLst>
                </a:gridCol>
                <a:gridCol w="3998248">
                  <a:extLst>
                    <a:ext uri="{9D8B030D-6E8A-4147-A177-3AD203B41FA5}">
                      <a16:colId xmlns:a16="http://schemas.microsoft.com/office/drawing/2014/main" val="873938737"/>
                    </a:ext>
                  </a:extLst>
                </a:gridCol>
                <a:gridCol w="2471565">
                  <a:extLst>
                    <a:ext uri="{9D8B030D-6E8A-4147-A177-3AD203B41FA5}">
                      <a16:colId xmlns:a16="http://schemas.microsoft.com/office/drawing/2014/main" val="1667321691"/>
                    </a:ext>
                  </a:extLst>
                </a:gridCol>
                <a:gridCol w="2479962">
                  <a:extLst>
                    <a:ext uri="{9D8B030D-6E8A-4147-A177-3AD203B41FA5}">
                      <a16:colId xmlns:a16="http://schemas.microsoft.com/office/drawing/2014/main" val="266550360"/>
                    </a:ext>
                  </a:extLst>
                </a:gridCol>
              </a:tblGrid>
              <a:tr h="13196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TEMPAT FORMASI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JUMLAH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0936"/>
                  </a:ext>
                </a:extLst>
              </a:tr>
              <a:tr h="3574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JF-PKM KETERAMPILAN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JF-PKM-KEAHLIAN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1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Lingkungan</a:t>
                      </a:r>
                      <a:r>
                        <a:rPr lang="en-US" sz="1800" baseline="0" dirty="0"/>
                        <a:t> Kantor </a:t>
                      </a:r>
                      <a:r>
                        <a:rPr lang="en-US" sz="1800" baseline="0" dirty="0" err="1"/>
                        <a:t>Kementerian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 – 100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02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Lingkungan</a:t>
                      </a:r>
                      <a:r>
                        <a:rPr lang="en-US" sz="1800" dirty="0"/>
                        <a:t> K/L</a:t>
                      </a:r>
                      <a:r>
                        <a:rPr lang="en-US" sz="1800" baseline="0" dirty="0"/>
                        <a:t> di </a:t>
                      </a:r>
                      <a:r>
                        <a:rPr lang="en-US" sz="1800" baseline="0" dirty="0" err="1"/>
                        <a:t>luar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Kementerian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 1 – 2 Orang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– 2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8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Dinas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Provinsi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– 18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58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Dinas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Kabupaten</a:t>
                      </a:r>
                      <a:r>
                        <a:rPr lang="en-US" sz="1800" dirty="0"/>
                        <a:t>/Kota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– 18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2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Rumah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Sakit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Umum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Pusat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baseline="0" dirty="0"/>
                        <a:t> Daerah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0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RS Type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– 6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–</a:t>
                      </a:r>
                      <a:r>
                        <a:rPr lang="en-US" sz="1800" baseline="0" dirty="0"/>
                        <a:t> 4 Orang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6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RS Type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– 4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– 3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14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RS Type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– 3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– 2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8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RS Type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– 2 </a:t>
                      </a:r>
                      <a:r>
                        <a:rPr lang="en-US" sz="1800" dirty="0" err="1"/>
                        <a:t>Oang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Minimal 1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Puskesmas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– 3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– 2 Orang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7392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7132-ACCA-4AA5-98B6-33D9096A742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Image result for HEALTH PRO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426" y="2136728"/>
            <a:ext cx="3495675" cy="39433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73457" y="917646"/>
            <a:ext cx="10235819" cy="2387600"/>
          </a:xfrm>
        </p:spPr>
        <p:txBody>
          <a:bodyPr>
            <a:normAutofit/>
          </a:bodyPr>
          <a:lstStyle/>
          <a:p>
            <a:r>
              <a:rPr lang="id-ID" sz="8800" dirty="0">
                <a:solidFill>
                  <a:srgbClr val="C00000"/>
                </a:solidFill>
                <a:latin typeface="Agency FB" pitchFamily="34" charset="0"/>
              </a:rPr>
              <a:t>HEALTH PROMOTION</a:t>
            </a:r>
            <a:endParaRPr lang="id-ID" sz="66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 txBox="1">
            <a:spLocks/>
          </p:cNvSpPr>
          <p:nvPr/>
        </p:nvSpPr>
        <p:spPr bwMode="auto">
          <a:xfrm>
            <a:off x="1119190" y="23813"/>
            <a:ext cx="10610849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19" tIns="38409" rIns="76819" bIns="38409"/>
          <a:lstStyle/>
          <a:p>
            <a:pPr algn="ctr">
              <a:defRPr/>
            </a:pPr>
            <a:r>
              <a:rPr lang="id-ID" sz="3400" b="1" dirty="0">
                <a:solidFill>
                  <a:srgbClr val="002060"/>
                </a:solidFill>
                <a:latin typeface="+mj-lt"/>
              </a:rPr>
              <a:t>ARAH PEMBANGUNAN KESEHATAN 2015-2019</a:t>
            </a:r>
            <a:endParaRPr lang="en-US" sz="3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2362200" y="6442075"/>
            <a:ext cx="5943600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76819" tIns="38409" rIns="76819" bIns="38409"/>
          <a:lstStyle/>
          <a:p>
            <a:pPr>
              <a:defRPr/>
            </a:pPr>
            <a:endParaRPr lang="en-US" sz="1500" dirty="0">
              <a:latin typeface="+mj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87413" y="2362201"/>
            <a:ext cx="2246312" cy="1000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6819" tIns="38409" rIns="76819" bIns="38409">
            <a:spAutoFit/>
          </a:bodyPr>
          <a:lstStyle>
            <a:defPPr>
              <a:defRPr lang="en-US"/>
            </a:defPPr>
            <a:lvl1pPr>
              <a:defRPr sz="1400" u="sng"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500" b="1" u="none" dirty="0">
                <a:latin typeface="+mj-lt"/>
              </a:rPr>
              <a:t>AKSES</a:t>
            </a:r>
            <a:r>
              <a:rPr lang="en-US" sz="1500" u="none" dirty="0">
                <a:latin typeface="+mj-lt"/>
              </a:rPr>
              <a:t> </a:t>
            </a:r>
            <a:r>
              <a:rPr lang="id-ID" sz="1500" u="none" dirty="0">
                <a:latin typeface="+mj-lt"/>
              </a:rPr>
              <a:t> </a:t>
            </a:r>
            <a:r>
              <a:rPr lang="en-US" sz="1500" u="none" dirty="0" err="1">
                <a:latin typeface="+mj-lt"/>
              </a:rPr>
              <a:t>masyarakat</a:t>
            </a:r>
            <a:r>
              <a:rPr lang="en-US" sz="1500" u="none" dirty="0">
                <a:latin typeface="+mj-lt"/>
              </a:rPr>
              <a:t> </a:t>
            </a:r>
            <a:r>
              <a:rPr lang="en-US" sz="1500" u="none" dirty="0" err="1">
                <a:latin typeface="+mj-lt"/>
              </a:rPr>
              <a:t>terhadap</a:t>
            </a:r>
            <a:r>
              <a:rPr lang="en-US" sz="1500" u="none" dirty="0">
                <a:latin typeface="+mj-lt"/>
              </a:rPr>
              <a:t> </a:t>
            </a:r>
            <a:r>
              <a:rPr lang="en-US" sz="1500" b="1" u="none" dirty="0">
                <a:latin typeface="+mj-lt"/>
              </a:rPr>
              <a:t>YANKES  YANG BERKUALITAS </a:t>
            </a:r>
            <a:r>
              <a:rPr lang="en-US" sz="1500" u="none" dirty="0" err="1">
                <a:latin typeface="+mj-lt"/>
              </a:rPr>
              <a:t>semakin</a:t>
            </a:r>
            <a:endParaRPr lang="en-US" sz="1500" u="none" dirty="0">
              <a:latin typeface="+mj-lt"/>
            </a:endParaRPr>
          </a:p>
          <a:p>
            <a:pPr algn="ctr">
              <a:defRPr/>
            </a:pPr>
            <a:r>
              <a:rPr lang="en-US" sz="1500" b="1" u="none" dirty="0">
                <a:latin typeface="+mj-lt"/>
              </a:rPr>
              <a:t>MANTAP</a:t>
            </a:r>
            <a:r>
              <a:rPr lang="en-US" sz="1500" u="none" dirty="0">
                <a:latin typeface="+mj-lt"/>
              </a:rPr>
              <a:t> </a:t>
            </a:r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887414" y="1143002"/>
            <a:ext cx="2111375" cy="5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19" tIns="38409" rIns="76819" bIns="38409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RPJMN III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2015 -2019</a:t>
            </a:r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1905000" y="5661026"/>
            <a:ext cx="3124200" cy="2776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76819" tIns="38409" rIns="76819" bIns="38409">
            <a:spAutoFit/>
          </a:bodyPr>
          <a:lstStyle/>
          <a:p>
            <a:pPr algn="ctr">
              <a:defRPr/>
            </a:pPr>
            <a:r>
              <a:rPr lang="id-ID" sz="1300" b="1" dirty="0">
                <a:solidFill>
                  <a:srgbClr val="002060"/>
                </a:solidFill>
                <a:latin typeface="+mj-lt"/>
              </a:rPr>
              <a:t>KURATIF</a:t>
            </a:r>
            <a:r>
              <a:rPr lang="en-US" sz="13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id-ID" sz="1300" b="1" dirty="0">
                <a:solidFill>
                  <a:srgbClr val="002060"/>
                </a:solidFill>
                <a:latin typeface="+mj-lt"/>
              </a:rPr>
              <a:t>REHABILITATIF</a:t>
            </a:r>
          </a:p>
        </p:txBody>
      </p:sp>
      <p:sp>
        <p:nvSpPr>
          <p:cNvPr id="20500" name="Text Box 11"/>
          <p:cNvSpPr txBox="1">
            <a:spLocks noChangeArrowheads="1"/>
          </p:cNvSpPr>
          <p:nvPr/>
        </p:nvSpPr>
        <p:spPr bwMode="auto">
          <a:xfrm>
            <a:off x="5181600" y="5661026"/>
            <a:ext cx="3124200" cy="2776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76819" tIns="38409" rIns="76819" bIns="3840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rgbClr val="000000"/>
                </a:solidFill>
                <a:latin typeface="+mj-lt"/>
              </a:rPr>
              <a:t>P</a:t>
            </a:r>
            <a:r>
              <a:rPr lang="id-ID" sz="1300" b="1" dirty="0">
                <a:solidFill>
                  <a:srgbClr val="000000"/>
                </a:solidFill>
                <a:latin typeface="+mj-lt"/>
              </a:rPr>
              <a:t>ROMOTIF </a:t>
            </a:r>
            <a:r>
              <a:rPr lang="en-GB" sz="13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id-ID" sz="1300" b="1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1300" b="1" dirty="0">
                <a:solidFill>
                  <a:srgbClr val="000000"/>
                </a:solidFill>
                <a:latin typeface="+mj-lt"/>
              </a:rPr>
              <a:t>REVENTIF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2614" y="1025526"/>
            <a:ext cx="2825751" cy="4267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76819" tIns="38409" rIns="76819" bIns="38409" anchor="ctr"/>
          <a:lstStyle/>
          <a:p>
            <a:pPr algn="ctr">
              <a:defRPr/>
            </a:pPr>
            <a:endParaRPr lang="en-US" sz="15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684588" y="2628901"/>
            <a:ext cx="15240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YANKES BERMUTU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06814" y="1196976"/>
            <a:ext cx="1474788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AKSES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684588" y="4038600"/>
            <a:ext cx="15240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MAN</a:t>
            </a:r>
            <a:r>
              <a:rPr lang="id-ID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TAP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52600" y="5527676"/>
            <a:ext cx="67056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5402264" y="912814"/>
            <a:ext cx="3836987" cy="4460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/>
          <a:lstStyle/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</a:rPr>
              <a:t>SEMUA ORANG</a:t>
            </a:r>
          </a:p>
          <a:p>
            <a:pPr algn="ctr">
              <a:defRPr/>
            </a:pPr>
            <a:r>
              <a:rPr lang="en-US" sz="1700" dirty="0" err="1">
                <a:solidFill>
                  <a:schemeClr val="tx1"/>
                </a:solidFill>
              </a:rPr>
              <a:t>mendapatkan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hak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pelayanan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kesehatan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sesuai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kebutuhan</a:t>
            </a:r>
            <a:r>
              <a:rPr lang="en-US" sz="1700" dirty="0">
                <a:solidFill>
                  <a:schemeClr val="tx1"/>
                </a:solidFill>
              </a:rPr>
              <a:t>  di </a:t>
            </a:r>
            <a:r>
              <a:rPr lang="en-US" sz="1700" dirty="0" err="1">
                <a:solidFill>
                  <a:srgbClr val="FF0000"/>
                </a:solidFill>
              </a:rPr>
              <a:t>tempat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pelayanan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kesehatan</a:t>
            </a:r>
            <a:r>
              <a:rPr lang="en-US" sz="1700" dirty="0">
                <a:solidFill>
                  <a:srgbClr val="FF0000"/>
                </a:solidFill>
              </a:rPr>
              <a:t> yang </a:t>
            </a:r>
            <a:r>
              <a:rPr lang="en-US" sz="1700" dirty="0" err="1">
                <a:solidFill>
                  <a:srgbClr val="FF0000"/>
                </a:solidFill>
              </a:rPr>
              <a:t>terstandart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dilayani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oleh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tenaga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kesehatan</a:t>
            </a:r>
            <a:r>
              <a:rPr lang="en-US" sz="1700" dirty="0">
                <a:solidFill>
                  <a:srgbClr val="FF0000"/>
                </a:solidFill>
              </a:rPr>
              <a:t> yang </a:t>
            </a:r>
            <a:r>
              <a:rPr lang="en-US" sz="1700" dirty="0" err="1">
                <a:solidFill>
                  <a:srgbClr val="FF0000"/>
                </a:solidFill>
              </a:rPr>
              <a:t>kompeten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menggunakan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standart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pelayanan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dengan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biaya</a:t>
            </a:r>
            <a:r>
              <a:rPr lang="en-US" sz="1700" dirty="0">
                <a:solidFill>
                  <a:srgbClr val="FF0000"/>
                </a:solidFill>
              </a:rPr>
              <a:t> yang </a:t>
            </a:r>
            <a:r>
              <a:rPr lang="en-US" sz="1700" dirty="0" err="1">
                <a:solidFill>
                  <a:srgbClr val="FF0000"/>
                </a:solidFill>
              </a:rPr>
              <a:t>terjangkau</a:t>
            </a:r>
            <a:r>
              <a:rPr lang="en-US" sz="1700" dirty="0">
                <a:solidFill>
                  <a:srgbClr val="FF0000"/>
                </a:solidFill>
              </a:rPr>
              <a:t>  </a:t>
            </a:r>
            <a:r>
              <a:rPr lang="en-US" sz="1700" dirty="0" err="1">
                <a:solidFill>
                  <a:schemeClr val="tx1"/>
                </a:solidFill>
              </a:rPr>
              <a:t>serta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informasi</a:t>
            </a:r>
            <a:r>
              <a:rPr lang="en-US" sz="1700" dirty="0">
                <a:solidFill>
                  <a:srgbClr val="FF0000"/>
                </a:solidFill>
              </a:rPr>
              <a:t> yang </a:t>
            </a:r>
            <a:r>
              <a:rPr lang="en-US" sz="1700" dirty="0" err="1">
                <a:solidFill>
                  <a:srgbClr val="FF0000"/>
                </a:solidFill>
              </a:rPr>
              <a:t>adekwat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atas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kebutuhan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pelayanan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kesehatan</a:t>
            </a:r>
            <a:r>
              <a:rPr lang="id-ID" sz="1700" dirty="0">
                <a:solidFill>
                  <a:schemeClr val="tx1"/>
                </a:solidFill>
              </a:rPr>
              <a:t>n</a:t>
            </a:r>
            <a:r>
              <a:rPr lang="en-US" sz="1700" dirty="0" err="1">
                <a:solidFill>
                  <a:schemeClr val="tx1"/>
                </a:solidFill>
              </a:rPr>
              <a:t>ya</a:t>
            </a:r>
            <a:r>
              <a:rPr lang="en-US" sz="17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79013" y="922338"/>
            <a:ext cx="18288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200" b="1" dirty="0"/>
              <a:t>KESEIMBANGAN</a:t>
            </a:r>
          </a:p>
          <a:p>
            <a:pPr algn="ctr">
              <a:defRPr/>
            </a:pPr>
            <a:r>
              <a:rPr lang="en-US" sz="1200" b="1" i="1" dirty="0"/>
              <a:t>PATIENT SAFETY </a:t>
            </a:r>
            <a:r>
              <a:rPr lang="en-US" sz="1200" b="1" dirty="0" err="1"/>
              <a:t>dan</a:t>
            </a:r>
            <a:r>
              <a:rPr lang="en-US" sz="1200" b="1" dirty="0"/>
              <a:t> KESEJAHTE</a:t>
            </a:r>
            <a:r>
              <a:rPr lang="id-ID" sz="1200" b="1" dirty="0"/>
              <a:t> </a:t>
            </a:r>
            <a:r>
              <a:rPr lang="en-US" sz="1200" b="1" dirty="0"/>
              <a:t>RAAN NAKES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9399588" y="2324100"/>
            <a:ext cx="341312" cy="1066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9879013" y="2409825"/>
            <a:ext cx="18288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500" b="1" dirty="0"/>
              <a:t>KESEIMBANGAN</a:t>
            </a:r>
          </a:p>
          <a:p>
            <a:pPr algn="ctr">
              <a:defRPr/>
            </a:pPr>
            <a:r>
              <a:rPr lang="en-US" sz="1500" b="1" i="1" dirty="0"/>
              <a:t>SUPPLY and DEMAND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10412413" y="3902076"/>
            <a:ext cx="7620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9784080" y="4354513"/>
            <a:ext cx="2057400" cy="170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6819" tIns="38409" rIns="76819" bIns="38409"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Pencapaian</a:t>
            </a:r>
            <a:r>
              <a:rPr lang="en-US" sz="1600" b="1" dirty="0">
                <a:solidFill>
                  <a:schemeClr val="tx1"/>
                </a:solidFill>
              </a:rPr>
              <a:t> SPM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Bid</a:t>
            </a:r>
            <a:r>
              <a:rPr lang="id-ID" sz="1600" b="1" dirty="0">
                <a:solidFill>
                  <a:schemeClr val="tx1"/>
                </a:solidFill>
              </a:rPr>
              <a:t>ang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Kesehatan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KEWENANGAN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KAB/KOTA/</a:t>
            </a:r>
            <a:r>
              <a:rPr lang="id-ID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PROV </a:t>
            </a:r>
          </a:p>
        </p:txBody>
      </p:sp>
      <p:sp>
        <p:nvSpPr>
          <p:cNvPr id="2" name="Oval 1"/>
          <p:cNvSpPr/>
          <p:nvPr/>
        </p:nvSpPr>
        <p:spPr>
          <a:xfrm>
            <a:off x="5208588" y="5181600"/>
            <a:ext cx="3580570" cy="1451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0" y="648866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75546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497" grpId="0"/>
      <p:bldP spid="20499" grpId="0" animBg="1"/>
      <p:bldP spid="20500" grpId="0" animBg="1"/>
      <p:bldP spid="21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ight Arrow 38"/>
          <p:cNvSpPr/>
          <p:nvPr/>
        </p:nvSpPr>
        <p:spPr>
          <a:xfrm rot="7106887">
            <a:off x="5430837" y="4432301"/>
            <a:ext cx="958851" cy="5016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8957366">
            <a:off x="4795838" y="3905251"/>
            <a:ext cx="1076326" cy="50482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2679918">
            <a:off x="4953002" y="3121027"/>
            <a:ext cx="996950" cy="50323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3833625">
            <a:off x="5286377" y="2124077"/>
            <a:ext cx="908051" cy="50482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468652">
            <a:off x="7399338" y="3908426"/>
            <a:ext cx="755650" cy="50482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20546333">
            <a:off x="7443789" y="3098800"/>
            <a:ext cx="930275" cy="50165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46088" name="Title 1"/>
          <p:cNvSpPr txBox="1">
            <a:spLocks/>
          </p:cNvSpPr>
          <p:nvPr/>
        </p:nvSpPr>
        <p:spPr bwMode="auto">
          <a:xfrm>
            <a:off x="69852" y="-17462"/>
            <a:ext cx="12180888" cy="9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45" tIns="43272" rIns="86545" bIns="4327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id-ID" sz="2600" b="1" noProof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Penguatan Promotif dan Preventif “Gerakan Masyarakat Hidup Sehat”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id-ID" sz="1900" b="1" i="1" noProof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(Kegiatan Germas sedang dalam proses finalisasi pembahasan dengan K/L terkait)</a:t>
            </a:r>
          </a:p>
        </p:txBody>
      </p:sp>
      <p:sp>
        <p:nvSpPr>
          <p:cNvPr id="23" name="Donut 22"/>
          <p:cNvSpPr/>
          <p:nvPr/>
        </p:nvSpPr>
        <p:spPr>
          <a:xfrm>
            <a:off x="3509963" y="1387477"/>
            <a:ext cx="6000751" cy="4894263"/>
          </a:xfrm>
          <a:prstGeom prst="donut">
            <a:avLst>
              <a:gd name="adj" fmla="val 369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599115" y="2379664"/>
            <a:ext cx="1927225" cy="2341563"/>
          </a:xfrm>
          <a:prstGeom prst="ellipse">
            <a:avLst/>
          </a:prstGeom>
          <a:solidFill>
            <a:srgbClr val="FCD5B5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86545" tIns="43272" rIns="86545" bIns="43272" anchor="ctr"/>
          <a:lstStyle/>
          <a:p>
            <a:pPr algn="ctr" defTabSz="864336" eaLnBrk="0" hangingPunct="0">
              <a:defRPr/>
            </a:pPr>
            <a:r>
              <a:rPr lang="id-ID" sz="1800" b="1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Penguatan Promotif dan Preventif: “Gerakan Masyarakat  Hidup Sehat”</a:t>
            </a:r>
          </a:p>
        </p:txBody>
      </p:sp>
      <p:sp>
        <p:nvSpPr>
          <p:cNvPr id="32" name="Right Arrow 31"/>
          <p:cNvSpPr/>
          <p:nvPr/>
        </p:nvSpPr>
        <p:spPr>
          <a:xfrm rot="18762246">
            <a:off x="7018339" y="2122489"/>
            <a:ext cx="669925" cy="50482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9563" y="1236666"/>
            <a:ext cx="1429332" cy="56287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86545" tIns="43272" rIns="86545" bIns="43272">
            <a:spAutoFit/>
          </a:bodyPr>
          <a:lstStyle/>
          <a:p>
            <a:pPr defTabSz="865315" eaLnBrk="0" hangingPunct="0">
              <a:defRPr/>
            </a:pPr>
            <a:r>
              <a:rPr lang="en-US" sz="3100" b="1" dirty="0">
                <a:solidFill>
                  <a:prstClr val="black"/>
                </a:solidFill>
              </a:rPr>
              <a:t>LEVEL 3</a:t>
            </a:r>
          </a:p>
        </p:txBody>
      </p:sp>
      <p:sp>
        <p:nvSpPr>
          <p:cNvPr id="46" name="Right Arrow 45"/>
          <p:cNvSpPr/>
          <p:nvPr/>
        </p:nvSpPr>
        <p:spPr>
          <a:xfrm rot="2926746">
            <a:off x="6900865" y="4579940"/>
            <a:ext cx="630237" cy="5032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6" name="Heptagon 55"/>
          <p:cNvSpPr/>
          <p:nvPr/>
        </p:nvSpPr>
        <p:spPr>
          <a:xfrm>
            <a:off x="6386515" y="2224091"/>
            <a:ext cx="296863" cy="301625"/>
          </a:xfrm>
          <a:prstGeom prst="heptagon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45" tIns="43272" rIns="86545" bIns="43272" anchor="ctr"/>
          <a:lstStyle/>
          <a:p>
            <a:pPr algn="ctr" defTabSz="865315" eaLnBrk="0" hangingPunct="0">
              <a:defRPr/>
            </a:pPr>
            <a:r>
              <a:rPr lang="en-US" sz="13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46095" name="TextBox 83"/>
          <p:cNvSpPr txBox="1">
            <a:spLocks noChangeArrowheads="1"/>
          </p:cNvSpPr>
          <p:nvPr/>
        </p:nvSpPr>
        <p:spPr bwMode="auto">
          <a:xfrm>
            <a:off x="233364" y="2205040"/>
            <a:ext cx="1260474" cy="516840"/>
          </a:xfrm>
          <a:prstGeom prst="rect">
            <a:avLst/>
          </a:prstGeom>
          <a:noFill/>
          <a:ln w="9525">
            <a:solidFill>
              <a:srgbClr val="1993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545" tIns="43272" rIns="86545" bIns="4327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PROGRAM PRIORITAS</a:t>
            </a:r>
          </a:p>
        </p:txBody>
      </p:sp>
      <p:grpSp>
        <p:nvGrpSpPr>
          <p:cNvPr id="46096" name="Group 118"/>
          <p:cNvGrpSpPr>
            <a:grpSpLocks/>
          </p:cNvGrpSpPr>
          <p:nvPr/>
        </p:nvGrpSpPr>
        <p:grpSpPr bwMode="auto">
          <a:xfrm>
            <a:off x="1568452" y="2457452"/>
            <a:ext cx="4019550" cy="1382713"/>
            <a:chOff x="2570942" y="1722474"/>
            <a:chExt cx="3044056" cy="1376348"/>
          </a:xfrm>
        </p:grpSpPr>
        <p:cxnSp>
          <p:nvCxnSpPr>
            <p:cNvPr id="107" name="Elbow Connector 106"/>
            <p:cNvCxnSpPr/>
            <p:nvPr/>
          </p:nvCxnSpPr>
          <p:spPr>
            <a:xfrm>
              <a:off x="3214137" y="2231296"/>
              <a:ext cx="2400861" cy="867526"/>
            </a:xfrm>
            <a:prstGeom prst="bentConnector3">
              <a:avLst>
                <a:gd name="adj1" fmla="val -36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214137" y="1722474"/>
              <a:ext cx="0" cy="5088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2570942" y="1722474"/>
              <a:ext cx="64319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97" name="TextBox 119"/>
          <p:cNvSpPr txBox="1">
            <a:spLocks noChangeArrowheads="1"/>
          </p:cNvSpPr>
          <p:nvPr/>
        </p:nvSpPr>
        <p:spPr bwMode="auto">
          <a:xfrm>
            <a:off x="1" y="6334126"/>
            <a:ext cx="1220787" cy="516840"/>
          </a:xfrm>
          <a:prstGeom prst="rect">
            <a:avLst/>
          </a:prstGeom>
          <a:noFill/>
          <a:ln w="9525">
            <a:solidFill>
              <a:srgbClr val="1993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545" tIns="43272" rIns="86545" bIns="4327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KEGIATAN </a:t>
            </a:r>
            <a:r>
              <a:rPr lang="en-US" altLang="id-ID" sz="1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PRIORITAS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 flipV="1">
            <a:off x="1244602" y="6578602"/>
            <a:ext cx="1739900" cy="12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962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14681" indent="-274878" eaLnBrk="0" hangingPunct="0">
              <a:lnSpc>
                <a:spcPct val="90000"/>
              </a:lnSpc>
              <a:spcBef>
                <a:spcPts val="481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099509" indent="-219902" eaLnBrk="0" hangingPunct="0">
              <a:lnSpc>
                <a:spcPct val="90000"/>
              </a:lnSpc>
              <a:spcBef>
                <a:spcPts val="481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539312" indent="-219902" eaLnBrk="0" hangingPunct="0">
              <a:lnSpc>
                <a:spcPct val="90000"/>
              </a:lnSpc>
              <a:spcBef>
                <a:spcPts val="481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1979116" indent="-219902" eaLnBrk="0" hangingPunct="0">
              <a:lnSpc>
                <a:spcPct val="90000"/>
              </a:lnSpc>
              <a:spcBef>
                <a:spcPts val="481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418919" indent="-219902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858723" indent="-219902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298527" indent="-219902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738330" indent="-219902" eaLnBrk="0" fontAlgn="base" hangingPunct="0">
              <a:lnSpc>
                <a:spcPct val="90000"/>
              </a:lnSpc>
              <a:spcBef>
                <a:spcPts val="481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200">
                <a:solidFill>
                  <a:srgbClr val="898989"/>
                </a:solidFill>
                <a:ea typeface="ＭＳ Ｐゴシック" pitchFamily="34" charset="-128"/>
                <a:cs typeface="Arial" charset="0"/>
              </a:rPr>
              <a:t>Slide - </a:t>
            </a:r>
            <a:fld id="{4849BF4F-8799-4FF1-BF59-1BB79F09A2D1}" type="slidenum">
              <a:rPr lang="id-ID" altLang="id-ID" sz="1200">
                <a:solidFill>
                  <a:srgbClr val="898989"/>
                </a:solidFill>
                <a:ea typeface="ＭＳ Ｐゴシック" pitchFamily="34" charset="-128"/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id-ID" altLang="id-ID" sz="1200">
              <a:solidFill>
                <a:srgbClr val="898989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674940" y="3997326"/>
            <a:ext cx="224472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KONSUMSI PANGAN SEHAT DAN AKTIVITAS FISIK</a:t>
            </a:r>
            <a:r>
              <a:rPr lang="id-ID" sz="1200" b="1" noProof="1"/>
              <a:t>:</a:t>
            </a:r>
          </a:p>
          <a:p>
            <a:pPr marL="219902" indent="-219902"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KESMAS</a:t>
            </a: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id-ID" sz="1200" b="1" noProof="1"/>
              <a:t>DIREKTORAT GIZI MASYARAKAT</a:t>
            </a: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id-ID" sz="1200" b="1" noProof="1"/>
              <a:t>DIREKTORAT KESJAOR</a:t>
            </a:r>
          </a:p>
        </p:txBody>
      </p:sp>
      <p:sp>
        <p:nvSpPr>
          <p:cNvPr id="51" name="TextBox 46"/>
          <p:cNvSpPr txBox="1">
            <a:spLocks noChangeArrowheads="1"/>
          </p:cNvSpPr>
          <p:nvPr/>
        </p:nvSpPr>
        <p:spPr bwMode="auto">
          <a:xfrm>
            <a:off x="4275139" y="823915"/>
            <a:ext cx="3006725" cy="9479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400" b="1" noProof="1">
                <a:solidFill>
                  <a:srgbClr val="FF0000"/>
                </a:solidFill>
              </a:rPr>
              <a:t>PENANGANAN RAWAN PANGAN DAN KURANG GIZI </a:t>
            </a:r>
            <a:r>
              <a:rPr lang="id-ID" sz="1400" b="1" noProof="1"/>
              <a:t>:</a:t>
            </a:r>
          </a:p>
          <a:p>
            <a:pPr eaLnBrk="0" hangingPunct="0">
              <a:defRPr/>
            </a:pPr>
            <a:r>
              <a:rPr lang="id-ID" sz="1400" b="1" noProof="1">
                <a:solidFill>
                  <a:srgbClr val="008000"/>
                </a:solidFill>
              </a:rPr>
              <a:t>DITJEN KESMAS</a:t>
            </a:r>
          </a:p>
          <a:p>
            <a:pPr marL="219902" indent="-219902" eaLnBrk="0" hangingPunct="0">
              <a:defRPr/>
            </a:pPr>
            <a:r>
              <a:rPr lang="id-ID" sz="1400" b="1" noProof="1"/>
              <a:t>DIREKTORAT GIZI MASYARAKAT</a:t>
            </a:r>
          </a:p>
        </p:txBody>
      </p:sp>
      <p:sp>
        <p:nvSpPr>
          <p:cNvPr id="53" name="TextBox 46"/>
          <p:cNvSpPr txBox="1">
            <a:spLocks noChangeArrowheads="1"/>
          </p:cNvSpPr>
          <p:nvPr/>
        </p:nvSpPr>
        <p:spPr bwMode="auto">
          <a:xfrm>
            <a:off x="2668589" y="1797052"/>
            <a:ext cx="2236786" cy="2124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KAMPANYE HIDUP SEHAT </a:t>
            </a:r>
            <a:r>
              <a:rPr lang="id-ID" sz="1200" b="1" noProof="1"/>
              <a:t>:</a:t>
            </a:r>
          </a:p>
          <a:p>
            <a:pPr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KESMAS, BALITBANGKES, BIRO KOMUNIKASI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GIZI MASY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KESJAOR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PROMKES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KESGA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KESLING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PUSLIT UPAYA KESEHATAN MASYARAKAT</a:t>
            </a:r>
          </a:p>
        </p:txBody>
      </p:sp>
      <p:sp>
        <p:nvSpPr>
          <p:cNvPr id="55" name="TextBox 46"/>
          <p:cNvSpPr txBox="1">
            <a:spLocks noChangeArrowheads="1"/>
          </p:cNvSpPr>
          <p:nvPr/>
        </p:nvSpPr>
        <p:spPr bwMode="auto">
          <a:xfrm>
            <a:off x="8391526" y="3079751"/>
            <a:ext cx="2173288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PENCEGAHAN PENYAKIT DAN DETEKSI DINI </a:t>
            </a:r>
            <a:r>
              <a:rPr lang="id-ID" sz="1200" b="1" noProof="1"/>
              <a:t>:</a:t>
            </a:r>
          </a:p>
          <a:p>
            <a:pPr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KESMAS DAN DITJEN P2P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200" b="1" noProof="1"/>
              <a:t>DIREKTORAT KESGA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200" b="1" noProof="1"/>
              <a:t>DIREKTORAT PENGENDALIAN PTM</a:t>
            </a: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7853365" y="4759327"/>
            <a:ext cx="3070225" cy="1014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PENGUATAN PROMOTIF PREVENTIF PADA YANKES PRIMER</a:t>
            </a:r>
          </a:p>
          <a:p>
            <a:pPr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YANKES DAN BPPSDMK</a:t>
            </a:r>
          </a:p>
          <a:p>
            <a:pPr marL="329853" indent="-329853" eaLnBrk="0" hangingPunct="0">
              <a:buFontTx/>
              <a:buAutoNum type="arabicPeriod"/>
              <a:defRPr/>
            </a:pPr>
            <a:r>
              <a:rPr lang="id-ID" sz="1200" b="1" noProof="1"/>
              <a:t>DIREKTORAT YANKES PRIMER</a:t>
            </a:r>
          </a:p>
          <a:p>
            <a:pPr marL="329853" indent="-329853" eaLnBrk="0" hangingPunct="0">
              <a:buFontTx/>
              <a:buAutoNum type="arabicPeriod"/>
              <a:defRPr/>
            </a:pPr>
            <a:r>
              <a:rPr lang="id-ID" sz="1200" b="1" noProof="1"/>
              <a:t>PUSAT PENDAYAGUNAAN SDMK</a:t>
            </a:r>
          </a:p>
        </p:txBody>
      </p:sp>
      <p:sp>
        <p:nvSpPr>
          <p:cNvPr id="31" name="TextBox 46"/>
          <p:cNvSpPr txBox="1">
            <a:spLocks noChangeArrowheads="1"/>
          </p:cNvSpPr>
          <p:nvPr/>
        </p:nvSpPr>
        <p:spPr bwMode="auto">
          <a:xfrm>
            <a:off x="4870452" y="5183188"/>
            <a:ext cx="2798763" cy="1592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400" b="1" noProof="1">
                <a:solidFill>
                  <a:srgbClr val="FF0000"/>
                </a:solidFill>
              </a:rPr>
              <a:t>PENURUNAN STRES DAN KESELAMATAN BERKENDARA</a:t>
            </a:r>
            <a:endParaRPr lang="id-ID" sz="1400" b="1" noProof="1"/>
          </a:p>
          <a:p>
            <a:pPr eaLnBrk="0" hangingPunct="0">
              <a:defRPr/>
            </a:pPr>
            <a:r>
              <a:rPr lang="id-ID" sz="1400" b="1" noProof="1">
                <a:solidFill>
                  <a:srgbClr val="008000"/>
                </a:solidFill>
              </a:rPr>
              <a:t>DITJEN KESMAS DAN DITJEN P2P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400" b="1" noProof="1"/>
              <a:t>DIREKTORAT PROMKES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400" b="1" noProof="1"/>
              <a:t>DIREKTORAT KESJAOR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400" b="1" noProof="1"/>
              <a:t>DIREKTORAT PENGENDALIAN PTM</a:t>
            </a: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2490790" y="5264150"/>
            <a:ext cx="2236786" cy="13814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KAWASAN TANPA ROKOK, NARKOBA DAN MINUMAN KERAS</a:t>
            </a:r>
            <a:r>
              <a:rPr lang="id-ID" sz="1200" b="1" noProof="1"/>
              <a:t>:</a:t>
            </a:r>
          </a:p>
          <a:p>
            <a:pPr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KESMAS DAN DITJEN P2P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PROMKES</a:t>
            </a:r>
          </a:p>
          <a:p>
            <a:pPr marL="219902" indent="-219902" eaLnBrk="0" hangingPunct="0">
              <a:buFontTx/>
              <a:buAutoNum type="arabicPeriod"/>
              <a:defRPr/>
            </a:pPr>
            <a:r>
              <a:rPr lang="id-ID" sz="1200" b="1" noProof="1"/>
              <a:t>DIREKTORAT PENGENDALIAN PTM</a:t>
            </a: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7546976" y="976315"/>
            <a:ext cx="2311399" cy="9479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400" b="1" noProof="1">
                <a:solidFill>
                  <a:srgbClr val="FF0000"/>
                </a:solidFill>
              </a:rPr>
              <a:t>LINGKUNGAN SEHAT</a:t>
            </a:r>
            <a:r>
              <a:rPr lang="id-ID" sz="1400" b="1" noProof="1"/>
              <a:t>:</a:t>
            </a:r>
          </a:p>
          <a:p>
            <a:pPr eaLnBrk="0" hangingPunct="0">
              <a:defRPr/>
            </a:pPr>
            <a:r>
              <a:rPr lang="id-ID" sz="1400" b="1" noProof="1">
                <a:solidFill>
                  <a:srgbClr val="008000"/>
                </a:solidFill>
              </a:rPr>
              <a:t>DITJEN KESMAS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400" b="1" noProof="1"/>
              <a:t>DIREKTORAT KESLING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400" b="1" noProof="1"/>
              <a:t>DIREKTORAT PROMKES</a:t>
            </a: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8308975" y="2125665"/>
            <a:ext cx="2108200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7961" tIns="43980" rIns="87961" bIns="43980">
            <a:spAutoFit/>
          </a:bodyPr>
          <a:lstStyle/>
          <a:p>
            <a:pPr eaLnBrk="0" hangingPunct="0">
              <a:defRPr/>
            </a:pPr>
            <a:r>
              <a:rPr lang="id-ID" sz="1200" b="1" noProof="1">
                <a:solidFill>
                  <a:srgbClr val="FF0000"/>
                </a:solidFill>
              </a:rPr>
              <a:t>ADVOKASI REGULASI</a:t>
            </a:r>
            <a:r>
              <a:rPr lang="id-ID" sz="1200" b="1" noProof="1"/>
              <a:t>:</a:t>
            </a:r>
          </a:p>
          <a:p>
            <a:pPr eaLnBrk="0" hangingPunct="0">
              <a:defRPr/>
            </a:pPr>
            <a:r>
              <a:rPr lang="id-ID" sz="1200" b="1" noProof="1">
                <a:solidFill>
                  <a:srgbClr val="008000"/>
                </a:solidFill>
              </a:rPr>
              <a:t>DITJEN KESMAS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200" b="1" noProof="1"/>
              <a:t>DIREKTORAT PROMKES</a:t>
            </a:r>
          </a:p>
          <a:p>
            <a:pPr marL="329853" indent="-329853" eaLnBrk="0" hangingPunct="0">
              <a:buFont typeface="+mj-lt"/>
              <a:buAutoNum type="arabicPeriod"/>
              <a:defRPr/>
            </a:pPr>
            <a:r>
              <a:rPr lang="id-ID" sz="1200" b="1" noProof="1"/>
              <a:t>BIRO HUKUM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589" y="3030538"/>
            <a:ext cx="2057399" cy="1623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87961" tIns="43980" rIns="87961" bIns="43980">
            <a:spAutoFit/>
          </a:bodyPr>
          <a:lstStyle/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Penilaian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Status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Gizi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Diet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Seimbang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Aktivitas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Fisik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Pelajaran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sekolah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intra&amp;ekstra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kurikuler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praktek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Publikasi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sehat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Riset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masyarakat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219902" indent="-219902" eaLnBrk="0" hangingPunct="0">
              <a:buFont typeface="+mj-lt"/>
              <a:buAutoNum type="arabicPeriod"/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11" name="TextBox 40"/>
          <p:cNvSpPr txBox="1">
            <a:spLocks noChangeArrowheads="1"/>
          </p:cNvSpPr>
          <p:nvPr/>
        </p:nvSpPr>
        <p:spPr bwMode="auto">
          <a:xfrm>
            <a:off x="10404765" y="2243484"/>
            <a:ext cx="1849437" cy="21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Penilaian</a:t>
            </a:r>
            <a:r>
              <a:rPr lang="en-US" altLang="id-ID" sz="900" b="1" dirty="0">
                <a:latin typeface="Arial" charset="0"/>
              </a:rPr>
              <a:t> Status </a:t>
            </a:r>
            <a:r>
              <a:rPr lang="en-US" altLang="id-ID" sz="900" b="1" dirty="0" err="1">
                <a:latin typeface="Arial" charset="0"/>
              </a:rPr>
              <a:t>Gizi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Aktivitas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Fisik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>
                <a:latin typeface="Arial" charset="0"/>
              </a:rPr>
              <a:t>Diet </a:t>
            </a:r>
            <a:r>
              <a:rPr lang="en-US" altLang="id-ID" sz="900" b="1" dirty="0" err="1">
                <a:latin typeface="Arial" charset="0"/>
              </a:rPr>
              <a:t>Seimbang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Deteksi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dini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tata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laksana</a:t>
            </a:r>
            <a:r>
              <a:rPr lang="en-US" altLang="id-ID" sz="900" b="1" dirty="0">
                <a:latin typeface="Arial" charset="0"/>
              </a:rPr>
              <a:t> PTM </a:t>
            </a:r>
            <a:r>
              <a:rPr lang="en-US" altLang="id-ID" sz="900" b="1" dirty="0" err="1">
                <a:latin typeface="Arial" charset="0"/>
              </a:rPr>
              <a:t>dan</a:t>
            </a:r>
            <a:r>
              <a:rPr lang="en-US" altLang="id-ID" sz="900" b="1" dirty="0">
                <a:latin typeface="Arial" charset="0"/>
              </a:rPr>
              <a:t> PM</a:t>
            </a: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Imunisasi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dasar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lengkap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Cek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kesehatan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berkala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Pengendalian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Penyakit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Degeneratif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Penanggulangan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wabah</a:t>
            </a:r>
            <a:r>
              <a:rPr lang="en-US" altLang="id-ID" sz="900" b="1" dirty="0">
                <a:latin typeface="Arial" charset="0"/>
              </a:rPr>
              <a:t>, </a:t>
            </a:r>
            <a:r>
              <a:rPr lang="en-US" altLang="id-ID" sz="900" b="1" dirty="0" err="1">
                <a:latin typeface="Arial" charset="0"/>
              </a:rPr>
              <a:t>pengendalian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vektor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Penanggulangan</a:t>
            </a:r>
            <a:r>
              <a:rPr lang="en-US" altLang="id-ID" sz="900" b="1" dirty="0">
                <a:latin typeface="Arial" charset="0"/>
              </a:rPr>
              <a:t> ATM</a:t>
            </a: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Pelaksanaan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Posbindu</a:t>
            </a:r>
            <a:endParaRPr lang="en-US" altLang="id-ID" sz="900" b="1" dirty="0">
              <a:latin typeface="Arial" charset="0"/>
            </a:endParaRPr>
          </a:p>
          <a:p>
            <a:pPr marL="226011" indent="-22601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Deteksi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dini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kanker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servix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payu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dara</a:t>
            </a:r>
            <a:endParaRPr lang="en-US" altLang="id-ID" sz="900" b="1" dirty="0">
              <a:latin typeface="Arial" charset="0"/>
            </a:endParaRPr>
          </a:p>
        </p:txBody>
      </p:sp>
      <p:sp>
        <p:nvSpPr>
          <p:cNvPr id="46112" name="TextBox 41"/>
          <p:cNvSpPr txBox="1">
            <a:spLocks noChangeArrowheads="1"/>
          </p:cNvSpPr>
          <p:nvPr/>
        </p:nvSpPr>
        <p:spPr bwMode="auto">
          <a:xfrm>
            <a:off x="10080625" y="887414"/>
            <a:ext cx="1949451" cy="1162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0132" indent="-120132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>
                <a:latin typeface="Arial" charset="0"/>
              </a:rPr>
              <a:t>PHBS</a:t>
            </a:r>
          </a:p>
          <a:p>
            <a:pPr marL="120132" indent="-120132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Pelajaran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sekolah</a:t>
            </a:r>
            <a:r>
              <a:rPr lang="en-US" altLang="id-ID" sz="1000" b="1" dirty="0">
                <a:latin typeface="Arial" charset="0"/>
              </a:rPr>
              <a:t>, </a:t>
            </a:r>
            <a:r>
              <a:rPr lang="en-US" altLang="id-ID" sz="1000" b="1" dirty="0" err="1">
                <a:latin typeface="Arial" charset="0"/>
              </a:rPr>
              <a:t>intra&amp;ekstra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kurikuler</a:t>
            </a:r>
            <a:r>
              <a:rPr lang="en-US" altLang="id-ID" sz="1000" b="1" dirty="0">
                <a:latin typeface="Arial" charset="0"/>
              </a:rPr>
              <a:t>. </a:t>
            </a:r>
            <a:r>
              <a:rPr lang="en-US" altLang="id-ID" sz="1000" b="1" dirty="0" err="1">
                <a:latin typeface="Arial" charset="0"/>
              </a:rPr>
              <a:t>Teori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dan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praktek</a:t>
            </a:r>
            <a:endParaRPr lang="en-US" altLang="id-ID" sz="1000" b="1" dirty="0">
              <a:latin typeface="Arial" charset="0"/>
            </a:endParaRPr>
          </a:p>
          <a:p>
            <a:pPr marL="120132" indent="-120132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>
                <a:latin typeface="Arial" charset="0"/>
              </a:rPr>
              <a:t>STBM </a:t>
            </a:r>
            <a:r>
              <a:rPr lang="en-US" altLang="id-ID" sz="1000" b="1" dirty="0" err="1">
                <a:latin typeface="Arial" charset="0"/>
              </a:rPr>
              <a:t>dan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Pengawasan</a:t>
            </a:r>
            <a:r>
              <a:rPr lang="en-US" altLang="id-ID" sz="1000" b="1" dirty="0">
                <a:latin typeface="Arial" charset="0"/>
              </a:rPr>
              <a:t> air </a:t>
            </a:r>
            <a:r>
              <a:rPr lang="en-US" altLang="id-ID" sz="1000" b="1" dirty="0" err="1">
                <a:latin typeface="Arial" charset="0"/>
              </a:rPr>
              <a:t>minum</a:t>
            </a:r>
            <a:endParaRPr lang="en-US" altLang="id-ID" sz="1000" b="1" dirty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id-ID" sz="1000" b="1" dirty="0">
              <a:latin typeface="Arial" charset="0"/>
            </a:endParaRPr>
          </a:p>
        </p:txBody>
      </p:sp>
      <p:sp>
        <p:nvSpPr>
          <p:cNvPr id="46113" name="TextBox 42"/>
          <p:cNvSpPr txBox="1">
            <a:spLocks noChangeArrowheads="1"/>
          </p:cNvSpPr>
          <p:nvPr/>
        </p:nvSpPr>
        <p:spPr bwMode="auto">
          <a:xfrm>
            <a:off x="7743826" y="6205540"/>
            <a:ext cx="3263900" cy="395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Perlindungan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terhadap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kecelakaan</a:t>
            </a:r>
            <a:endParaRPr lang="en-US" altLang="id-ID" sz="1000" b="1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Pelayanan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kesehatan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jiwa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dan</a:t>
            </a:r>
            <a:r>
              <a:rPr lang="en-US" altLang="id-ID" sz="1000" b="1" dirty="0">
                <a:latin typeface="Arial" charset="0"/>
              </a:rPr>
              <a:t> NAPZA</a:t>
            </a:r>
          </a:p>
        </p:txBody>
      </p:sp>
      <p:sp>
        <p:nvSpPr>
          <p:cNvPr id="46114" name="TextBox 51"/>
          <p:cNvSpPr txBox="1">
            <a:spLocks noChangeArrowheads="1"/>
          </p:cNvSpPr>
          <p:nvPr/>
        </p:nvSpPr>
        <p:spPr bwMode="auto">
          <a:xfrm>
            <a:off x="2" y="5077784"/>
            <a:ext cx="2439988" cy="1162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Pelajaran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sekolah</a:t>
            </a:r>
            <a:r>
              <a:rPr lang="en-US" altLang="id-ID" sz="1000" b="1" dirty="0">
                <a:latin typeface="Arial" charset="0"/>
              </a:rPr>
              <a:t>, </a:t>
            </a:r>
            <a:r>
              <a:rPr lang="en-US" altLang="id-ID" sz="1000" b="1" dirty="0" err="1">
                <a:latin typeface="Arial" charset="0"/>
              </a:rPr>
              <a:t>intra&amp;ekstra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kurikuler</a:t>
            </a:r>
            <a:r>
              <a:rPr lang="en-US" altLang="id-ID" sz="1000" b="1" dirty="0">
                <a:latin typeface="Arial" charset="0"/>
              </a:rPr>
              <a:t>. </a:t>
            </a:r>
            <a:r>
              <a:rPr lang="en-US" altLang="id-ID" sz="1000" b="1" dirty="0" err="1">
                <a:latin typeface="Arial" charset="0"/>
              </a:rPr>
              <a:t>Teori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dan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praktek</a:t>
            </a:r>
            <a:endParaRPr lang="en-US" altLang="id-ID" sz="1000" b="1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Pelayanan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kesehatan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jiwa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dan</a:t>
            </a:r>
            <a:r>
              <a:rPr lang="en-US" altLang="id-ID" sz="1000" b="1" dirty="0">
                <a:latin typeface="Arial" charset="0"/>
              </a:rPr>
              <a:t> NAPZA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Kawasan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tanpa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rokok</a:t>
            </a:r>
            <a:r>
              <a:rPr lang="en-US" altLang="id-ID" sz="1000" b="1" dirty="0">
                <a:latin typeface="Arial" charset="0"/>
              </a:rPr>
              <a:t> (KTR)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1000" b="1" dirty="0" err="1">
                <a:latin typeface="Arial" charset="0"/>
              </a:rPr>
              <a:t>Upaya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pencegahan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perilaku</a:t>
            </a:r>
            <a:r>
              <a:rPr lang="en-US" altLang="id-ID" sz="1000" b="1" dirty="0">
                <a:latin typeface="Arial" charset="0"/>
              </a:rPr>
              <a:t> </a:t>
            </a:r>
            <a:r>
              <a:rPr lang="en-US" altLang="id-ID" sz="1000" b="1" dirty="0" err="1">
                <a:latin typeface="Arial" charset="0"/>
              </a:rPr>
              <a:t>merokok</a:t>
            </a:r>
            <a:endParaRPr lang="en-US" altLang="id-ID" sz="1000" b="1" dirty="0">
              <a:latin typeface="Arial" charset="0"/>
            </a:endParaRPr>
          </a:p>
        </p:txBody>
      </p:sp>
      <p:sp>
        <p:nvSpPr>
          <p:cNvPr id="46115" name="TextBox 53"/>
          <p:cNvSpPr txBox="1">
            <a:spLocks noChangeArrowheads="1"/>
          </p:cNvSpPr>
          <p:nvPr/>
        </p:nvSpPr>
        <p:spPr bwMode="auto">
          <a:xfrm>
            <a:off x="2235200" y="804863"/>
            <a:ext cx="2055812" cy="9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Penilaian</a:t>
            </a:r>
            <a:r>
              <a:rPr lang="en-US" altLang="id-ID" sz="900" b="1" dirty="0">
                <a:latin typeface="Arial" charset="0"/>
              </a:rPr>
              <a:t> Status </a:t>
            </a:r>
            <a:r>
              <a:rPr lang="en-US" altLang="id-ID" sz="900" b="1" dirty="0" err="1">
                <a:latin typeface="Arial" charset="0"/>
              </a:rPr>
              <a:t>Gizi</a:t>
            </a:r>
            <a:endParaRPr lang="en-US" altLang="id-ID" sz="900" b="1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Stimulasi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Perkembangan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Anak</a:t>
            </a:r>
            <a:r>
              <a:rPr lang="en-US" altLang="id-ID" sz="900" b="1" dirty="0">
                <a:latin typeface="Arial" charset="0"/>
              </a:rPr>
              <a:t> (PAUD)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Pola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Asuh</a:t>
            </a:r>
            <a:r>
              <a:rPr lang="en-US" altLang="id-ID" sz="900" b="1" dirty="0">
                <a:latin typeface="Arial" charset="0"/>
              </a:rPr>
              <a:t> yang </a:t>
            </a:r>
            <a:r>
              <a:rPr lang="en-US" altLang="id-ID" sz="900" b="1" dirty="0" err="1">
                <a:latin typeface="Arial" charset="0"/>
              </a:rPr>
              <a:t>Benar</a:t>
            </a:r>
            <a:endParaRPr lang="en-US" altLang="id-ID" sz="900" b="1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Penjaringan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anak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sekolah</a:t>
            </a:r>
            <a:endParaRPr lang="en-US" altLang="id-ID" sz="900" b="1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Posyandu</a:t>
            </a:r>
            <a:endParaRPr lang="en-US" altLang="id-ID" sz="900" b="1" dirty="0">
              <a:latin typeface="Arial" charset="0"/>
            </a:endParaRPr>
          </a:p>
        </p:txBody>
      </p:sp>
      <p:sp>
        <p:nvSpPr>
          <p:cNvPr id="46116" name="TextBox 56"/>
          <p:cNvSpPr txBox="1">
            <a:spLocks noChangeArrowheads="1"/>
          </p:cNvSpPr>
          <p:nvPr/>
        </p:nvSpPr>
        <p:spPr bwMode="auto">
          <a:xfrm>
            <a:off x="10914929" y="4955322"/>
            <a:ext cx="1308102" cy="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61" tIns="43980" rIns="87961" bIns="43980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0132" indent="-120132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Akreditasi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Puskesmas</a:t>
            </a:r>
            <a:endParaRPr lang="en-US" altLang="id-ID" sz="900" b="1" dirty="0">
              <a:latin typeface="Arial" charset="0"/>
            </a:endParaRPr>
          </a:p>
          <a:p>
            <a:pPr marL="120132" indent="-120132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id-ID" sz="900" b="1" dirty="0" err="1">
                <a:latin typeface="Arial" charset="0"/>
              </a:rPr>
              <a:t>Puskesmas</a:t>
            </a:r>
            <a:r>
              <a:rPr lang="en-US" altLang="id-ID" sz="900" b="1" dirty="0">
                <a:latin typeface="Arial" charset="0"/>
              </a:rPr>
              <a:t> yang </a:t>
            </a:r>
            <a:r>
              <a:rPr lang="en-US" altLang="id-ID" sz="900" b="1" dirty="0" err="1">
                <a:latin typeface="Arial" charset="0"/>
              </a:rPr>
              <a:t>memiliki</a:t>
            </a:r>
            <a:r>
              <a:rPr lang="en-US" altLang="id-ID" sz="900" b="1" dirty="0">
                <a:latin typeface="Arial" charset="0"/>
              </a:rPr>
              <a:t> 5 </a:t>
            </a:r>
            <a:r>
              <a:rPr lang="en-US" altLang="id-ID" sz="900" b="1" dirty="0" err="1">
                <a:latin typeface="Arial" charset="0"/>
              </a:rPr>
              <a:t>jenis</a:t>
            </a:r>
            <a:r>
              <a:rPr lang="en-US" altLang="id-ID" sz="900" b="1" dirty="0">
                <a:latin typeface="Arial" charset="0"/>
              </a:rPr>
              <a:t> </a:t>
            </a:r>
            <a:r>
              <a:rPr lang="en-US" altLang="id-ID" sz="900" b="1" dirty="0" err="1">
                <a:latin typeface="Arial" charset="0"/>
              </a:rPr>
              <a:t>nakes</a:t>
            </a:r>
            <a:endParaRPr lang="en-US" altLang="id-ID" sz="900" b="1" dirty="0">
              <a:latin typeface="Arial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760279" y="1529277"/>
            <a:ext cx="644486" cy="456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Left Arrow 42"/>
          <p:cNvSpPr/>
          <p:nvPr/>
        </p:nvSpPr>
        <p:spPr>
          <a:xfrm>
            <a:off x="10218315" y="2440950"/>
            <a:ext cx="644486" cy="456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Left Arrow 44"/>
          <p:cNvSpPr/>
          <p:nvPr/>
        </p:nvSpPr>
        <p:spPr>
          <a:xfrm>
            <a:off x="7012070" y="5784463"/>
            <a:ext cx="644486" cy="456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Left Arrow 48"/>
          <p:cNvSpPr/>
          <p:nvPr/>
        </p:nvSpPr>
        <p:spPr>
          <a:xfrm>
            <a:off x="4340199" y="6088613"/>
            <a:ext cx="644486" cy="456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Left Arrow 51"/>
          <p:cNvSpPr/>
          <p:nvPr/>
        </p:nvSpPr>
        <p:spPr>
          <a:xfrm>
            <a:off x="4492878" y="2820895"/>
            <a:ext cx="644486" cy="456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2340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FED29F-AA96-4663-BB76-285CFFFF5AEC}" type="slidenum">
              <a:rPr lang="id-ID" altLang="id-ID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id-ID" altLang="id-ID" sz="1200">
              <a:solidFill>
                <a:srgbClr val="898989"/>
              </a:solidFill>
            </a:endParaRPr>
          </a:p>
        </p:txBody>
      </p:sp>
      <p:pic>
        <p:nvPicPr>
          <p:cNvPr id="3072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169" r="11028" b="7152"/>
          <a:stretch>
            <a:fillRect/>
          </a:stretch>
        </p:blipFill>
        <p:spPr bwMode="auto">
          <a:xfrm>
            <a:off x="-6928" y="59685"/>
            <a:ext cx="121920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812464" y="-58055"/>
            <a:ext cx="1408112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/>
          <a:srcRect l="16346" t="69165" r="12050" b="20327"/>
          <a:stretch/>
        </p:blipFill>
        <p:spPr>
          <a:xfrm>
            <a:off x="2258290" y="2654394"/>
            <a:ext cx="8160327" cy="215638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0312" t="85860" r="36882" b="3756"/>
          <a:stretch>
            <a:fillRect/>
          </a:stretch>
        </p:blipFill>
        <p:spPr bwMode="auto">
          <a:xfrm>
            <a:off x="4859383" y="5518674"/>
            <a:ext cx="3402490" cy="8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4270786" y="4720812"/>
            <a:ext cx="4152452" cy="797862"/>
          </a:xfrm>
          <a:prstGeom prst="down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</a:rPr>
              <a:t>PENDEKATAN</a:t>
            </a:r>
          </a:p>
          <a:p>
            <a:pPr algn="ctr"/>
            <a:r>
              <a:rPr lang="id-ID" sz="2000" b="1" dirty="0">
                <a:solidFill>
                  <a:schemeClr val="tx1"/>
                </a:solidFill>
              </a:rPr>
              <a:t>KELUARGA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690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8460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24707" y="237465"/>
            <a:ext cx="10515600" cy="771525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id-ID" altLang="id-ID" sz="5400" b="1" dirty="0">
                <a:solidFill>
                  <a:schemeClr val="accent5">
                    <a:lumMod val="50000"/>
                  </a:schemeClr>
                </a:solidFill>
              </a:rPr>
              <a:t>PENDEKATAN KELUARGA</a:t>
            </a:r>
          </a:p>
        </p:txBody>
      </p:sp>
      <p:sp>
        <p:nvSpPr>
          <p:cNvPr id="3277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6FF7C0-4560-4270-8ED0-BD2167BBD5C3}" type="slidenum">
              <a:rPr lang="id-ID" altLang="id-ID" sz="1200" smtClean="0">
                <a:solidFill>
                  <a:srgbClr val="898989"/>
                </a:solidFill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id-ID" altLang="id-ID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277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46042" r="45445" b="23970"/>
          <a:stretch>
            <a:fillRect/>
          </a:stretch>
        </p:blipFill>
        <p:spPr bwMode="auto">
          <a:xfrm>
            <a:off x="3608388" y="3195638"/>
            <a:ext cx="50847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173663" y="3460750"/>
            <a:ext cx="1817687" cy="12969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800" b="1" dirty="0">
                <a:solidFill>
                  <a:schemeClr val="tx1"/>
                </a:solidFill>
              </a:rPr>
              <a:t>KELUARGA</a:t>
            </a:r>
          </a:p>
        </p:txBody>
      </p:sp>
      <p:sp>
        <p:nvSpPr>
          <p:cNvPr id="6" name="Oval 5"/>
          <p:cNvSpPr/>
          <p:nvPr/>
        </p:nvSpPr>
        <p:spPr>
          <a:xfrm>
            <a:off x="6826250" y="3489325"/>
            <a:ext cx="1798638" cy="12969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800" b="1" dirty="0">
                <a:solidFill>
                  <a:schemeClr val="tx1"/>
                </a:solidFill>
              </a:rPr>
              <a:t>KELUARGA</a:t>
            </a:r>
          </a:p>
        </p:txBody>
      </p:sp>
      <p:sp>
        <p:nvSpPr>
          <p:cNvPr id="7" name="Oval 6"/>
          <p:cNvSpPr/>
          <p:nvPr/>
        </p:nvSpPr>
        <p:spPr>
          <a:xfrm>
            <a:off x="3608389" y="3465514"/>
            <a:ext cx="1773237" cy="12969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800" b="1" dirty="0">
                <a:solidFill>
                  <a:schemeClr val="tx1"/>
                </a:solidFill>
              </a:rPr>
              <a:t>KELUARGA</a:t>
            </a:r>
          </a:p>
        </p:txBody>
      </p:sp>
      <p:sp>
        <p:nvSpPr>
          <p:cNvPr id="9" name="Right Arrow 8"/>
          <p:cNvSpPr/>
          <p:nvPr/>
        </p:nvSpPr>
        <p:spPr>
          <a:xfrm rot="19927093">
            <a:off x="8520113" y="2720975"/>
            <a:ext cx="347662" cy="914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9197975" y="1506538"/>
            <a:ext cx="2424113" cy="644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FUNGSI</a:t>
            </a:r>
          </a:p>
          <a:p>
            <a:pPr algn="ctr"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 KELUARGA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86901" y="4595814"/>
            <a:ext cx="24241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+mn-lt"/>
                <a:cs typeface="Arial" pitchFamily="34" charset="0"/>
              </a:rPr>
              <a:t>KEDUDUKAN KELUARGA</a:t>
            </a:r>
          </a:p>
        </p:txBody>
      </p:sp>
      <p:sp>
        <p:nvSpPr>
          <p:cNvPr id="12" name="Right Arrow 11"/>
          <p:cNvSpPr/>
          <p:nvPr/>
        </p:nvSpPr>
        <p:spPr>
          <a:xfrm rot="934255">
            <a:off x="9024939" y="4173538"/>
            <a:ext cx="346075" cy="914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6826251" y="5865813"/>
            <a:ext cx="2424113" cy="70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+mn-lt"/>
                <a:cs typeface="Arial" pitchFamily="34" charset="0"/>
              </a:rPr>
              <a:t>PERAN</a:t>
            </a:r>
          </a:p>
          <a:p>
            <a:pPr algn="ctr">
              <a:defRPr/>
            </a:pPr>
            <a:r>
              <a:rPr lang="id-ID" sz="2000" b="1" dirty="0">
                <a:latin typeface="+mn-lt"/>
                <a:cs typeface="Arial" pitchFamily="34" charset="0"/>
              </a:rPr>
              <a:t>KELUARGA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7818437" y="5041902"/>
            <a:ext cx="346075" cy="914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5910263" y="2468564"/>
            <a:ext cx="346075" cy="914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697414" y="1398588"/>
            <a:ext cx="2770187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INTERAKSI POSITIF ANTAR INDIVIDU </a:t>
            </a:r>
          </a:p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ASPEK SOSIOKULTURAL</a:t>
            </a:r>
          </a:p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ANTROPOLOGI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388" y="4386265"/>
            <a:ext cx="3290887" cy="20716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54013" indent="-354013" algn="ctr">
              <a:buFontTx/>
              <a:buAutoNum type="arabicPeriod"/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PROGRAM KELUARGA HARAPAN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PROGRAM RASKIN – RASTRA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88" y="2693988"/>
            <a:ext cx="3290887" cy="1683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PROGRAM PBI UNTUK JKN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PROGRAM KAPITASI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1651" y="5356225"/>
            <a:ext cx="2320925" cy="399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+mn-lt"/>
                <a:cs typeface="Arial" pitchFamily="34" charset="0"/>
              </a:rPr>
              <a:t>PENGASUHAN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10064" y="5819775"/>
            <a:ext cx="2320925" cy="399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+mn-lt"/>
                <a:cs typeface="Arial" pitchFamily="34" charset="0"/>
              </a:rPr>
              <a:t>PENDIDIKAN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1650" y="6291263"/>
            <a:ext cx="2319338" cy="399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+mn-lt"/>
                <a:cs typeface="Arial" pitchFamily="34" charset="0"/>
              </a:rPr>
              <a:t>PEMBELAJARAN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6864" y="2486025"/>
            <a:ext cx="2320925" cy="368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EKONOMI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6864" y="2903539"/>
            <a:ext cx="2320925" cy="368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MODAL SOSIAL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86864" y="3305175"/>
            <a:ext cx="2319337" cy="368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atin typeface="+mn-lt"/>
                <a:cs typeface="Arial" pitchFamily="34" charset="0"/>
              </a:rPr>
              <a:t>KETAHANAN BANGSA</a:t>
            </a:r>
          </a:p>
        </p:txBody>
      </p:sp>
      <p:sp>
        <p:nvSpPr>
          <p:cNvPr id="2" name="Oval 1"/>
          <p:cNvSpPr/>
          <p:nvPr/>
        </p:nvSpPr>
        <p:spPr>
          <a:xfrm>
            <a:off x="4002089" y="5100757"/>
            <a:ext cx="5389562" cy="1716088"/>
          </a:xfrm>
          <a:prstGeom prst="ellipse">
            <a:avLst/>
          </a:prstGeom>
          <a:noFill/>
          <a:ln w="28575">
            <a:solidFill>
              <a:srgbClr val="BB33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8723314" y="1331914"/>
            <a:ext cx="3246437" cy="2546350"/>
          </a:xfrm>
          <a:prstGeom prst="ellipse">
            <a:avLst/>
          </a:prstGeom>
          <a:noFill/>
          <a:ln w="28575">
            <a:solidFill>
              <a:srgbClr val="BB33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50863" y="1997076"/>
            <a:ext cx="2547937" cy="754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2000" b="1" dirty="0">
                <a:solidFill>
                  <a:schemeClr val="tx1"/>
                </a:solidFill>
              </a:rPr>
              <a:t>KONSEP KELUARGA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388" y="2751138"/>
            <a:ext cx="3290887" cy="3908425"/>
          </a:xfrm>
          <a:prstGeom prst="rect">
            <a:avLst/>
          </a:prstGeom>
          <a:noFill/>
          <a:ln w="38100">
            <a:solidFill>
              <a:srgbClr val="FE4F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0" y="6570556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74658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EDAC62-E65E-4FE2-A283-76AD17067CEE}" type="slidenum">
              <a:rPr lang="id-ID" altLang="id-ID" sz="1200" smtClean="0">
                <a:solidFill>
                  <a:srgbClr val="898989"/>
                </a:solidFill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id-ID" altLang="id-ID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2152651" y="14288"/>
            <a:ext cx="78867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id-ID" sz="4800" b="1" dirty="0">
                <a:latin typeface="+mn-lt"/>
              </a:rPr>
              <a:t>PENDEKATAN KELUARGA 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240213" y="1612901"/>
            <a:ext cx="3751262" cy="7080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4000" b="1">
                <a:solidFill>
                  <a:schemeClr val="bg1"/>
                </a:solidFill>
              </a:rPr>
              <a:t>Puskesmas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3883025" y="5586413"/>
            <a:ext cx="1262063" cy="46037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chemeClr val="bg1"/>
                </a:solidFill>
              </a:rPr>
              <a:t>Keluarga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16250" y="3079750"/>
            <a:ext cx="6211888" cy="9540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/>
              <a:t>UKBM: Posyandu, PAUD, UKS, Poskestren, Upaya Kes Kerja, Posbindu PTM, dll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2271713" y="5589589"/>
            <a:ext cx="1262062" cy="46196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chemeClr val="bg1"/>
                </a:solidFill>
              </a:rPr>
              <a:t>Keluarga</a:t>
            </a:r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7069138" y="5589589"/>
            <a:ext cx="1263650" cy="46196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chemeClr val="bg1"/>
                </a:solidFill>
              </a:rPr>
              <a:t>Keluarga</a:t>
            </a:r>
          </a:p>
        </p:txBody>
      </p: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5437188" y="5591175"/>
            <a:ext cx="1263650" cy="46037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chemeClr val="bg1"/>
                </a:solidFill>
              </a:rPr>
              <a:t>Keluarga</a:t>
            </a:r>
          </a:p>
        </p:txBody>
      </p:sp>
      <p:sp>
        <p:nvSpPr>
          <p:cNvPr id="35851" name="TextBox 15"/>
          <p:cNvSpPr txBox="1">
            <a:spLocks noChangeArrowheads="1"/>
          </p:cNvSpPr>
          <p:nvPr/>
        </p:nvSpPr>
        <p:spPr bwMode="auto">
          <a:xfrm>
            <a:off x="8777289" y="5589589"/>
            <a:ext cx="1262062" cy="46196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chemeClr val="bg1"/>
                </a:solidFill>
              </a:rPr>
              <a:t>Keluarga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1713" y="2386014"/>
            <a:ext cx="17462" cy="636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19676" y="2390775"/>
            <a:ext cx="720725" cy="5540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76988" y="2409826"/>
            <a:ext cx="933450" cy="485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95988" y="4092575"/>
            <a:ext cx="0" cy="14176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694613" y="4092575"/>
            <a:ext cx="0" cy="142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440238" y="4092575"/>
            <a:ext cx="0" cy="142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8450263" y="4092575"/>
            <a:ext cx="817562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3701" y="4092575"/>
            <a:ext cx="949325" cy="142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5400000">
            <a:off x="7332664" y="2720975"/>
            <a:ext cx="3697287" cy="1858963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rot="16200000" flipH="1">
            <a:off x="1178719" y="2724944"/>
            <a:ext cx="3697288" cy="1860550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19275" y="1130300"/>
            <a:ext cx="8580438" cy="5619750"/>
          </a:xfrm>
          <a:prstGeom prst="round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162926" y="4092576"/>
            <a:ext cx="808038" cy="14255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287714" y="4110039"/>
            <a:ext cx="900112" cy="140811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738688" y="4110039"/>
            <a:ext cx="0" cy="14224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40675" y="4122738"/>
            <a:ext cx="0" cy="14224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59513" y="4122739"/>
            <a:ext cx="0" cy="14176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6488668"/>
            <a:ext cx="1212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/>
              <a:t>Sumber: Presentasi Dir. Promkes &amp; PM KEMENKES RI pada </a:t>
            </a:r>
            <a:r>
              <a:rPr lang="en-US" sz="1600" dirty="0" err="1"/>
              <a:t>Lokakarya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Porfesi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id-ID" sz="1600" dirty="0"/>
              <a:t>, Semarang, 3 Juni </a:t>
            </a:r>
            <a:r>
              <a:rPr lang="en-US" sz="1600" dirty="0"/>
              <a:t>2016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017859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49313" y="-255587"/>
            <a:ext cx="11110912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id-ID" sz="3600" b="1" dirty="0">
                <a:latin typeface="+mn-lt"/>
              </a:rPr>
              <a:t>INDIKATOR KELUARGA SEHAT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42E87B-4C4B-4E7F-8381-D643A8B72BBC}" type="slidenum">
              <a:rPr lang="id-ID" altLang="id-ID" sz="1200" smtClean="0">
                <a:solidFill>
                  <a:srgbClr val="898989"/>
                </a:solidFill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id-ID" altLang="id-ID" sz="12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2051" y="795338"/>
          <a:ext cx="6500813" cy="5857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90" marR="9290" marT="929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Program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Gizi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Ibu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&amp;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Anak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90" marR="9290" marT="929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000" u="none" strike="noStrike" baseline="0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Keluarga</a:t>
                      </a:r>
                      <a:r>
                        <a:rPr lang="id-ID" sz="2000" u="none" strike="noStrike" baseline="0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mengikuti KB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Ibu bersalin di fas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Bayi mendapat imunisasi dasar lengkap</a:t>
                      </a:r>
                      <a:endParaRPr lang="id-ID" sz="2000" b="1" i="0" u="none" strike="noStrike" noProof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Bayi diberi ASI eksklusif selama</a:t>
                      </a:r>
                      <a:r>
                        <a:rPr lang="id-ID" sz="2000" u="none" strike="noStrike" baseline="0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bulan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Pertumbuhan balita dipantau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tiap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bulan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90" marR="9290" marT="929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Pengendalian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Peny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Menular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&amp;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Menular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90" marR="9290" marT="929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Penderita TB Paru berobat sesuai standar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Penderita hipertensi berobat teratur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angguan jiwa berat tidak ditelantarkan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91449" marR="91449" marT="45726" marB="4572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Perilaku</a:t>
                      </a:r>
                      <a:r>
                        <a:rPr lang="en-US" sz="2000" b="1" i="0" u="none" strike="noStrike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u="none" strike="noStrike" baseline="0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000" b="1" i="0" u="none" strike="noStrike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u="none" strike="noStrike" baseline="0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2000" b="1" i="0" u="none" strike="noStrike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u="none" strike="noStrike" baseline="0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lingkungan</a:t>
                      </a:r>
                      <a:r>
                        <a:rPr lang="en-US" sz="2000" b="1" i="0" u="none" strike="noStrike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id-ID" sz="2000" b="1" i="0" u="none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idak ada anggota keluarga yang merokok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Keluarga memiliki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memakai</a:t>
                      </a:r>
                      <a:r>
                        <a:rPr lang="en-US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air bersih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Keluarga memiliki/me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mkai</a:t>
                      </a:r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jamban </a:t>
                      </a:r>
                      <a:r>
                        <a:rPr lang="en-US" sz="2000" u="none" strike="noStrike" noProof="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sehat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9" marR="91449" marT="45726" marB="4572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d-ID" sz="2000" u="none" strike="noStrike" noProof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Sekeluarga menjadi anggota JKN/askes</a:t>
                      </a:r>
                      <a:endParaRPr lang="id-ID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18" marR="8318" marT="83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9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4049714"/>
            <a:ext cx="1817687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5" descr="G:\BAHAR-HPU\PINKESGA\scan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321"/>
          <a:stretch>
            <a:fillRect/>
          </a:stretch>
        </p:blipFill>
        <p:spPr bwMode="auto">
          <a:xfrm>
            <a:off x="268288" y="1498600"/>
            <a:ext cx="1797050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6" descr="G:\BAHAR-HPU\PINKESGA\scan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" b="882"/>
          <a:stretch>
            <a:fillRect/>
          </a:stretch>
        </p:blipFill>
        <p:spPr bwMode="auto">
          <a:xfrm>
            <a:off x="2230438" y="1498600"/>
            <a:ext cx="1885950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8" descr="G:\BAHAR-HPU\PINKESGA\scan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" b="1321"/>
          <a:stretch>
            <a:fillRect/>
          </a:stretch>
        </p:blipFill>
        <p:spPr bwMode="auto">
          <a:xfrm>
            <a:off x="8032751" y="4043363"/>
            <a:ext cx="1835150" cy="2560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1560513" y="146050"/>
            <a:ext cx="91059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4000" b="1">
                <a:solidFill>
                  <a:srgbClr val="002060"/>
                </a:solidFill>
              </a:rPr>
              <a:t>PAKET INFORMASI KESEHATAN KELUARGA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b="1">
                <a:solidFill>
                  <a:srgbClr val="002060"/>
                </a:solidFill>
              </a:rPr>
              <a:t>(PINKESGA)</a:t>
            </a:r>
            <a:endParaRPr lang="id-ID" altLang="id-ID" b="1">
              <a:solidFill>
                <a:srgbClr val="002060"/>
              </a:solidFill>
            </a:endParaRPr>
          </a:p>
        </p:txBody>
      </p:sp>
      <p:sp>
        <p:nvSpPr>
          <p:cNvPr id="409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D6DABA-0873-4FF5-AF03-468AC9C00330}" type="slidenum">
              <a:rPr lang="id-ID" altLang="id-ID" sz="1200" smtClean="0">
                <a:solidFill>
                  <a:srgbClr val="898989"/>
                </a:solidFill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id-ID" altLang="id-ID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0969" name="TextBox 2"/>
          <p:cNvSpPr txBox="1">
            <a:spLocks noChangeArrowheads="1"/>
          </p:cNvSpPr>
          <p:nvPr/>
        </p:nvSpPr>
        <p:spPr bwMode="auto">
          <a:xfrm>
            <a:off x="10385426" y="6519863"/>
            <a:ext cx="487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b="1"/>
              <a:t>DLL</a:t>
            </a:r>
            <a:endParaRPr lang="id-ID" altLang="id-ID" sz="1600" b="1"/>
          </a:p>
        </p:txBody>
      </p:sp>
      <p:pic>
        <p:nvPicPr>
          <p:cNvPr id="40970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1485901"/>
            <a:ext cx="1798637" cy="240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1498600"/>
            <a:ext cx="1839913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043363"/>
            <a:ext cx="1797050" cy="2560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9" y="4049714"/>
            <a:ext cx="1831975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6" y="1498600"/>
            <a:ext cx="1814513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485901"/>
            <a:ext cx="1873250" cy="240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1" y="4049714"/>
            <a:ext cx="1865313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6" y="4049714"/>
            <a:ext cx="1820863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8" name="Gambar 6" descr="https://encrypted-tbn0.gstatic.com/images?q=tbn:ANd9GcSfYDt81GdFhWsljA3kItyepJq3g7WcAzzm8m0gLS4BSDkJ2qX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5413"/>
            <a:ext cx="827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34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2127</Words>
  <Application>Microsoft Macintosh PowerPoint</Application>
  <PresentationFormat>Widescreen</PresentationFormat>
  <Paragraphs>431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Agency FB</vt:lpstr>
      <vt:lpstr>Aharoni</vt:lpstr>
      <vt:lpstr>Arial</vt:lpstr>
      <vt:lpstr>Arial Narrow</vt:lpstr>
      <vt:lpstr>Bookman Old Style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KOMPETENSI PETUGAS PROMKES</vt:lpstr>
      <vt:lpstr>Apa Latar Belakang  Perlunya Promkes &amp;  Petugas Promkes?</vt:lpstr>
      <vt:lpstr>PowerPoint Presentation</vt:lpstr>
      <vt:lpstr>PowerPoint Presentation</vt:lpstr>
      <vt:lpstr>PowerPoint Presentation</vt:lpstr>
      <vt:lpstr>PENDEKATAN KELUARGA</vt:lpstr>
      <vt:lpstr>PENDEKATAN KELUARGA </vt:lpstr>
      <vt:lpstr>INDIKATOR KELUARGA SEHAT</vt:lpstr>
      <vt:lpstr>PowerPoint Presentation</vt:lpstr>
      <vt:lpstr> PUSKESMAS HARUS LEBIH BANYAK MELAKUKAN  KEGIATAN DI LUAR GEDUNG</vt:lpstr>
      <vt:lpstr>PENDEKATAN OPERASIONAL</vt:lpstr>
      <vt:lpstr>PowerPoint Presentation</vt:lpstr>
      <vt:lpstr>KEGIATAN PRIORITAS DIT. PROMKES DAN PM DALAM MENDUKUNG TERCAPAINYA PROGRAM PRIORITAS 2017</vt:lpstr>
      <vt:lpstr>Bagaimana Kompetensi Petugas Promkes?</vt:lpstr>
      <vt:lpstr>DEFINISI</vt:lpstr>
      <vt:lpstr>Latar Belakang (1)</vt:lpstr>
      <vt:lpstr>Latar Belakang (2)</vt:lpstr>
      <vt:lpstr>Latar Belakang (3)</vt:lpstr>
      <vt:lpstr>Latar Belakang</vt:lpstr>
      <vt:lpstr>KELOMPOK TENAGA KESEHATAN</vt:lpstr>
      <vt:lpstr>MANFAAT JABATAN FUNGSIONAL PROMOTOR KESEHATAN MASYARAKAT</vt:lpstr>
      <vt:lpstr>TUGAS PROMOTOR  KESEHATAN MASYARAKAT</vt:lpstr>
      <vt:lpstr>Definisi (2)</vt:lpstr>
      <vt:lpstr>KEDUDUKAN JABATAN FUNGSIONAL PROMOTOR KESEHATAN MASYARAKAT</vt:lpstr>
      <vt:lpstr>TUGAS POKOK</vt:lpstr>
      <vt:lpstr>KONDISI SAAT INI</vt:lpstr>
      <vt:lpstr>KONDISI YANG DIHARAPKAN</vt:lpstr>
      <vt:lpstr>FORMASI JABATAN</vt:lpstr>
      <vt:lpstr>HEALTH PROMOTION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PROMOSI KESEHATAN DAN JABATAN FUNGSIONAL PROMOTOR KESEHATAN</dc:title>
  <dc:creator>Tumpal Hendriyanto</dc:creator>
  <cp:lastModifiedBy>Microsoft Office User</cp:lastModifiedBy>
  <cp:revision>26</cp:revision>
  <dcterms:created xsi:type="dcterms:W3CDTF">2016-06-01T06:56:43Z</dcterms:created>
  <dcterms:modified xsi:type="dcterms:W3CDTF">2019-06-24T01:50:30Z</dcterms:modified>
</cp:coreProperties>
</file>