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4" r:id="rId3"/>
    <p:sldId id="257" r:id="rId4"/>
    <p:sldId id="258" r:id="rId5"/>
    <p:sldId id="259" r:id="rId6"/>
    <p:sldId id="260" r:id="rId7"/>
    <p:sldId id="261" r:id="rId8"/>
    <p:sldId id="275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1" r:id="rId18"/>
    <p:sldId id="272" r:id="rId19"/>
    <p:sldId id="273" r:id="rId20"/>
    <p:sldId id="276" r:id="rId21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9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3C5D0-A050-4D3F-8687-92A8408810FB}" type="datetimeFigureOut">
              <a:rPr lang="id-ID" smtClean="0"/>
              <a:t>26/02/2021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E8D78-7144-4BCD-A9C4-D0B3087D43D2}" type="slidenum">
              <a:rPr lang="id-ID" smtClean="0"/>
              <a:t>‹#›</a:t>
            </a:fld>
            <a:endParaRPr lang="id-ID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3420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3C5D0-A050-4D3F-8687-92A8408810FB}" type="datetimeFigureOut">
              <a:rPr lang="id-ID" smtClean="0"/>
              <a:t>26/02/2021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E8D78-7144-4BCD-A9C4-D0B3087D43D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30728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3C5D0-A050-4D3F-8687-92A8408810FB}" type="datetimeFigureOut">
              <a:rPr lang="id-ID" smtClean="0"/>
              <a:t>26/02/2021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E8D78-7144-4BCD-A9C4-D0B3087D43D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11553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3C5D0-A050-4D3F-8687-92A8408810FB}" type="datetimeFigureOut">
              <a:rPr lang="id-ID" smtClean="0"/>
              <a:t>26/02/2021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E8D78-7144-4BCD-A9C4-D0B3087D43D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14208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3C5D0-A050-4D3F-8687-92A8408810FB}" type="datetimeFigureOut">
              <a:rPr lang="id-ID" smtClean="0"/>
              <a:t>26/02/2021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E8D78-7144-4BCD-A9C4-D0B3087D43D2}" type="slidenum">
              <a:rPr lang="id-ID" smtClean="0"/>
              <a:t>‹#›</a:t>
            </a:fld>
            <a:endParaRPr lang="id-ID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8629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3C5D0-A050-4D3F-8687-92A8408810FB}" type="datetimeFigureOut">
              <a:rPr lang="id-ID" smtClean="0"/>
              <a:t>26/02/2021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E8D78-7144-4BCD-A9C4-D0B3087D43D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19669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3C5D0-A050-4D3F-8687-92A8408810FB}" type="datetimeFigureOut">
              <a:rPr lang="id-ID" smtClean="0"/>
              <a:t>26/02/2021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E8D78-7144-4BCD-A9C4-D0B3087D43D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59978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3C5D0-A050-4D3F-8687-92A8408810FB}" type="datetimeFigureOut">
              <a:rPr lang="id-ID" smtClean="0"/>
              <a:t>26/02/2021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E8D78-7144-4BCD-A9C4-D0B3087D43D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68483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3C5D0-A050-4D3F-8687-92A8408810FB}" type="datetimeFigureOut">
              <a:rPr lang="id-ID" smtClean="0"/>
              <a:t>26/02/2021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E8D78-7144-4BCD-A9C4-D0B3087D43D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36508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693C5D0-A050-4D3F-8687-92A8408810FB}" type="datetimeFigureOut">
              <a:rPr lang="id-ID" smtClean="0"/>
              <a:t>26/02/2021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84E8D78-7144-4BCD-A9C4-D0B3087D43D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28548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3C5D0-A050-4D3F-8687-92A8408810FB}" type="datetimeFigureOut">
              <a:rPr lang="id-ID" smtClean="0"/>
              <a:t>26/02/2021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E8D78-7144-4BCD-A9C4-D0B3087D43D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78223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693C5D0-A050-4D3F-8687-92A8408810FB}" type="datetimeFigureOut">
              <a:rPr lang="id-ID" smtClean="0"/>
              <a:t>26/02/2021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84E8D78-7144-4BCD-A9C4-D0B3087D43D2}" type="slidenum">
              <a:rPr lang="id-ID" smtClean="0"/>
              <a:t>‹#›</a:t>
            </a:fld>
            <a:endParaRPr lang="id-ID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3390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>
                <a:solidFill>
                  <a:schemeClr val="accent1">
                    <a:lumMod val="75000"/>
                  </a:schemeClr>
                </a:solidFill>
              </a:rPr>
              <a:t>MANAJEMEN KONFLIK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/>
              <a:t>MG CATUR YUANTARI</a:t>
            </a:r>
          </a:p>
        </p:txBody>
      </p:sp>
    </p:spTree>
    <p:extLst>
      <p:ext uri="{BB962C8B-B14F-4D97-AF65-F5344CB8AC3E}">
        <p14:creationId xmlns:p14="http://schemas.microsoft.com/office/powerpoint/2010/main" val="2282289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1198395" y="114908"/>
            <a:ext cx="10058400" cy="1450757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</a:rPr>
              <a:t>Perbedaan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</a:rPr>
              <a:t>konflik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</a:rPr>
              <a:t>dan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</a:rPr>
              <a:t>persaingan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 .. ?</a:t>
            </a:r>
            <a:endParaRPr lang="id-ID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245" name="Rectangle 3"/>
          <p:cNvSpPr>
            <a:spLocks noGrp="1" noChangeArrowheads="1"/>
          </p:cNvSpPr>
          <p:nvPr>
            <p:ph idx="1"/>
          </p:nvPr>
        </p:nvSpPr>
        <p:spPr>
          <a:xfrm>
            <a:off x="1952625" y="2017713"/>
            <a:ext cx="7772400" cy="4114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err="1"/>
              <a:t>Terletak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apakah</a:t>
            </a:r>
            <a:r>
              <a:rPr lang="en-US" sz="2800" dirty="0"/>
              <a:t> </a:t>
            </a:r>
            <a:r>
              <a:rPr lang="en-US" sz="2800" dirty="0" err="1"/>
              <a:t>salah</a:t>
            </a:r>
            <a:r>
              <a:rPr lang="en-US" sz="2800" dirty="0"/>
              <a:t> </a:t>
            </a:r>
            <a:r>
              <a:rPr lang="en-US" sz="2800" dirty="0" err="1"/>
              <a:t>satu</a:t>
            </a:r>
            <a:r>
              <a:rPr lang="en-US" sz="2800" dirty="0"/>
              <a:t> </a:t>
            </a:r>
            <a:r>
              <a:rPr lang="en-US" sz="2800" dirty="0" err="1"/>
              <a:t>pihak</a:t>
            </a:r>
            <a:r>
              <a:rPr lang="en-US" sz="2800" dirty="0"/>
              <a:t> </a:t>
            </a:r>
            <a:r>
              <a:rPr lang="en-US" sz="2800" dirty="0" err="1"/>
              <a:t>mampu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menjaga</a:t>
            </a:r>
            <a:r>
              <a:rPr lang="en-US" sz="2800" dirty="0"/>
              <a:t> </a:t>
            </a:r>
            <a:r>
              <a:rPr lang="en-US" sz="2800" dirty="0" err="1"/>
              <a:t>dirinya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gangguan</a:t>
            </a:r>
            <a:r>
              <a:rPr lang="en-US" sz="2800" dirty="0"/>
              <a:t> </a:t>
            </a:r>
            <a:r>
              <a:rPr lang="en-US" sz="2800" dirty="0" err="1"/>
              <a:t>pihak</a:t>
            </a:r>
            <a:r>
              <a:rPr lang="en-US" sz="2800" dirty="0"/>
              <a:t> lain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pencapaian</a:t>
            </a:r>
            <a:r>
              <a:rPr lang="en-US" sz="2800" dirty="0"/>
              <a:t> </a:t>
            </a:r>
            <a:r>
              <a:rPr lang="en-US" sz="2800" dirty="0" err="1"/>
              <a:t>tujuannya</a:t>
            </a:r>
            <a:endParaRPr lang="en-US" sz="2800" dirty="0"/>
          </a:p>
          <a:p>
            <a:pPr eaLnBrk="1" hangingPunct="1"/>
            <a:r>
              <a:rPr lang="en-US" sz="2800" dirty="0" err="1"/>
              <a:t>Persaingan</a:t>
            </a:r>
            <a:r>
              <a:rPr lang="en-US" sz="2800" dirty="0"/>
              <a:t> </a:t>
            </a:r>
            <a:r>
              <a:rPr lang="en-US" sz="2800" dirty="0" err="1"/>
              <a:t>ada</a:t>
            </a:r>
            <a:r>
              <a:rPr lang="en-US" sz="2800" dirty="0"/>
              <a:t> </a:t>
            </a:r>
            <a:r>
              <a:rPr lang="id-ID" sz="2800" dirty="0"/>
              <a:t>apa</a:t>
            </a:r>
            <a:r>
              <a:rPr lang="en-US" sz="2800" dirty="0" err="1"/>
              <a:t>bila</a:t>
            </a:r>
            <a:r>
              <a:rPr lang="en-US" sz="2800" dirty="0"/>
              <a:t> </a:t>
            </a:r>
            <a:r>
              <a:rPr lang="en-US" sz="2800" dirty="0" err="1"/>
              <a:t>pihak-pihak</a:t>
            </a:r>
            <a:r>
              <a:rPr lang="en-US" sz="2800" dirty="0"/>
              <a:t> yang </a:t>
            </a:r>
            <a:r>
              <a:rPr lang="en-US" sz="2800" dirty="0" err="1"/>
              <a:t>terlibat</a:t>
            </a:r>
            <a:r>
              <a:rPr lang="en-US" sz="2800" dirty="0"/>
              <a:t>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sesuai</a:t>
            </a:r>
            <a:r>
              <a:rPr lang="en-US" sz="2800" dirty="0"/>
              <a:t> </a:t>
            </a:r>
            <a:r>
              <a:rPr lang="en-US" sz="2800" dirty="0" err="1"/>
              <a:t>tetapi</a:t>
            </a:r>
            <a:r>
              <a:rPr lang="en-US" sz="2800" dirty="0"/>
              <a:t>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saling</a:t>
            </a:r>
            <a:r>
              <a:rPr lang="en-US" sz="2800" dirty="0"/>
              <a:t> </a:t>
            </a:r>
            <a:r>
              <a:rPr lang="en-US" sz="2800" dirty="0" err="1"/>
              <a:t>mengganggu</a:t>
            </a:r>
            <a:endParaRPr lang="en-US" sz="2800" dirty="0"/>
          </a:p>
          <a:p>
            <a:pPr eaLnBrk="1" hangingPunct="1"/>
            <a:r>
              <a:rPr lang="en-US" sz="2800" dirty="0" err="1"/>
              <a:t>Kooperasi</a:t>
            </a:r>
            <a:r>
              <a:rPr lang="en-US" sz="2800" dirty="0"/>
              <a:t> </a:t>
            </a:r>
            <a:r>
              <a:rPr lang="en-US" sz="2800" dirty="0" err="1"/>
              <a:t>terjadi</a:t>
            </a:r>
            <a:r>
              <a:rPr lang="en-US" sz="2800" dirty="0"/>
              <a:t> </a:t>
            </a:r>
            <a:r>
              <a:rPr lang="en-US" sz="2800" dirty="0" err="1"/>
              <a:t>bila</a:t>
            </a:r>
            <a:r>
              <a:rPr lang="en-US" sz="2800" dirty="0"/>
              <a:t> </a:t>
            </a:r>
            <a:r>
              <a:rPr lang="en-US" sz="2800" dirty="0" err="1"/>
              <a:t>dua</a:t>
            </a:r>
            <a:r>
              <a:rPr lang="en-US" sz="2800" dirty="0"/>
              <a:t> </a:t>
            </a:r>
            <a:r>
              <a:rPr lang="en-US" sz="2800" dirty="0" err="1"/>
              <a:t>pihak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lebih</a:t>
            </a:r>
            <a:r>
              <a:rPr lang="en-US" sz="2800" dirty="0"/>
              <a:t> </a:t>
            </a:r>
            <a:r>
              <a:rPr lang="en-US" sz="2800" dirty="0" err="1"/>
              <a:t>bekerja</a:t>
            </a:r>
            <a:r>
              <a:rPr lang="en-US" sz="2800" dirty="0"/>
              <a:t> </a:t>
            </a:r>
            <a:r>
              <a:rPr lang="en-US" sz="2800" dirty="0" err="1"/>
              <a:t>bersama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me</a:t>
            </a:r>
            <a:r>
              <a:rPr lang="id-ID" sz="2800" dirty="0"/>
              <a:t>n</a:t>
            </a:r>
            <a:r>
              <a:rPr lang="en-US" sz="2800" dirty="0" err="1"/>
              <a:t>capai</a:t>
            </a:r>
            <a:r>
              <a:rPr lang="en-US" sz="2800" dirty="0"/>
              <a:t> </a:t>
            </a:r>
            <a:r>
              <a:rPr lang="en-US" sz="2800" dirty="0" err="1"/>
              <a:t>tujuan</a:t>
            </a:r>
            <a:r>
              <a:rPr lang="en-US" sz="2800" dirty="0"/>
              <a:t> </a:t>
            </a:r>
            <a:r>
              <a:rPr lang="en-US" sz="2800" dirty="0" err="1"/>
              <a:t>bersama</a:t>
            </a:r>
            <a:endParaRPr lang="id-ID" sz="2800" dirty="0"/>
          </a:p>
        </p:txBody>
      </p:sp>
      <p:sp>
        <p:nvSpPr>
          <p:cNvPr id="1024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sz="1400"/>
              <a:t>Manajemen Konflik</a:t>
            </a:r>
          </a:p>
        </p:txBody>
      </p:sp>
      <p:sp>
        <p:nvSpPr>
          <p:cNvPr id="102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8E6E22C1-88B8-4DE3-BB5B-7F77A7981026}" type="slidenum">
              <a:rPr lang="en-US" sz="1400"/>
              <a:pPr eaLnBrk="1" hangingPunct="1"/>
              <a:t>10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979406596"/>
      </p:ext>
    </p:extLst>
  </p:cSld>
  <p:clrMapOvr>
    <a:masterClrMapping/>
  </p:clrMapOvr>
  <p:transition>
    <p:cover dir="l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</a:rPr>
              <a:t>Jenis-jenis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</a:rPr>
              <a:t>konflik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 …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</a:rPr>
              <a:t>ada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 5 …</a:t>
            </a:r>
            <a:endParaRPr lang="id-ID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29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en-US" sz="2800" dirty="0" err="1"/>
              <a:t>Konflik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diri</a:t>
            </a:r>
            <a:r>
              <a:rPr lang="en-US" sz="2800" dirty="0"/>
              <a:t> </a:t>
            </a:r>
            <a:r>
              <a:rPr lang="en-US" sz="2800" dirty="0" err="1"/>
              <a:t>individu</a:t>
            </a:r>
            <a:endParaRPr lang="en-US" sz="2800" dirty="0"/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en-US" sz="2800" dirty="0" err="1"/>
              <a:t>Konflik</a:t>
            </a:r>
            <a:r>
              <a:rPr lang="en-US" sz="2800" dirty="0"/>
              <a:t> </a:t>
            </a:r>
            <a:r>
              <a:rPr lang="en-US" sz="2800" dirty="0" err="1"/>
              <a:t>antar</a:t>
            </a:r>
            <a:r>
              <a:rPr lang="en-US" sz="2800" dirty="0"/>
              <a:t> </a:t>
            </a:r>
            <a:r>
              <a:rPr lang="en-US" sz="2800" dirty="0" err="1"/>
              <a:t>individu</a:t>
            </a:r>
            <a:endParaRPr lang="en-US" sz="2800" dirty="0"/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en-US" sz="2800" dirty="0" err="1"/>
              <a:t>Konflik</a:t>
            </a:r>
            <a:r>
              <a:rPr lang="en-US" sz="2800" dirty="0"/>
              <a:t> </a:t>
            </a:r>
            <a:r>
              <a:rPr lang="en-US" sz="2800" dirty="0" err="1"/>
              <a:t>antara</a:t>
            </a:r>
            <a:r>
              <a:rPr lang="en-US" sz="2800" dirty="0"/>
              <a:t> </a:t>
            </a:r>
            <a:r>
              <a:rPr lang="en-US" sz="2800" dirty="0" err="1"/>
              <a:t>individu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kelompok</a:t>
            </a:r>
            <a:endParaRPr lang="en-US" sz="2800" dirty="0"/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en-US" sz="2800" dirty="0" err="1"/>
              <a:t>Konflik</a:t>
            </a:r>
            <a:r>
              <a:rPr lang="en-US" sz="2800" dirty="0"/>
              <a:t> </a:t>
            </a:r>
            <a:r>
              <a:rPr lang="en-US" sz="2800" dirty="0" err="1"/>
              <a:t>antar</a:t>
            </a:r>
            <a:r>
              <a:rPr lang="en-US" sz="2800" dirty="0"/>
              <a:t> </a:t>
            </a:r>
            <a:r>
              <a:rPr lang="en-US" sz="2800" dirty="0" err="1"/>
              <a:t>kelompok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organisasi</a:t>
            </a:r>
            <a:r>
              <a:rPr lang="en-US" sz="2800" dirty="0"/>
              <a:t> yang </a:t>
            </a:r>
            <a:r>
              <a:rPr lang="en-US" sz="2800" dirty="0" err="1"/>
              <a:t>sama</a:t>
            </a:r>
            <a:endParaRPr lang="en-US" sz="2800" dirty="0"/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en-US" sz="2800" dirty="0" err="1"/>
              <a:t>Konflik</a:t>
            </a:r>
            <a:r>
              <a:rPr lang="en-US" sz="2800" dirty="0"/>
              <a:t> </a:t>
            </a:r>
            <a:r>
              <a:rPr lang="en-US" sz="2800" dirty="0" err="1"/>
              <a:t>antar</a:t>
            </a:r>
            <a:r>
              <a:rPr lang="en-US" sz="2800" dirty="0"/>
              <a:t> </a:t>
            </a:r>
            <a:r>
              <a:rPr lang="en-US" sz="2800" dirty="0" err="1"/>
              <a:t>organisasi</a:t>
            </a:r>
            <a:endParaRPr lang="id-ID" sz="2800" dirty="0"/>
          </a:p>
        </p:txBody>
      </p:sp>
      <p:sp>
        <p:nvSpPr>
          <p:cNvPr id="1229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sz="1400"/>
              <a:t>Manajemen Konflik</a:t>
            </a:r>
          </a:p>
        </p:txBody>
      </p:sp>
      <p:sp>
        <p:nvSpPr>
          <p:cNvPr id="122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CB313784-3539-4F90-A6E5-967ED6400380}" type="slidenum">
              <a:rPr lang="en-US" sz="1400"/>
              <a:pPr eaLnBrk="1" hangingPunct="1"/>
              <a:t>11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760874374"/>
      </p:ext>
    </p:extLst>
  </p:cSld>
  <p:clrMapOvr>
    <a:masterClrMapping/>
  </p:clrMapOvr>
  <p:transition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Kunci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Menghadapi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Konflik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31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>
              <a:buNone/>
            </a:pPr>
            <a:r>
              <a:rPr lang="en-US" sz="3200" dirty="0" err="1"/>
              <a:t>Memahami</a:t>
            </a:r>
            <a:r>
              <a:rPr lang="en-US" sz="3200" dirty="0"/>
              <a:t>….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en-US" sz="3200" dirty="0" err="1"/>
              <a:t>Fungsi</a:t>
            </a:r>
            <a:r>
              <a:rPr lang="en-US" sz="3200" dirty="0"/>
              <a:t> </a:t>
            </a:r>
            <a:r>
              <a:rPr lang="en-US" sz="3200" dirty="0" err="1"/>
              <a:t>Konflik</a:t>
            </a:r>
            <a:endParaRPr lang="en-US" sz="3200" dirty="0"/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id-ID" sz="3200" dirty="0"/>
              <a:t>Pemicu </a:t>
            </a:r>
            <a:r>
              <a:rPr lang="en-US" sz="3200" dirty="0" err="1"/>
              <a:t>Konflik</a:t>
            </a:r>
            <a:endParaRPr lang="en-US" sz="3200" dirty="0"/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en-US" sz="3200" dirty="0"/>
              <a:t>Spiral </a:t>
            </a:r>
            <a:r>
              <a:rPr lang="en-US" sz="3200" dirty="0" err="1"/>
              <a:t>Konflik</a:t>
            </a:r>
            <a:endParaRPr lang="en-US" sz="3200" dirty="0"/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en-US" sz="3200" dirty="0" err="1"/>
              <a:t>Alternatif</a:t>
            </a:r>
            <a:r>
              <a:rPr lang="en-US" sz="3200" dirty="0"/>
              <a:t> </a:t>
            </a:r>
            <a:r>
              <a:rPr lang="en-US" sz="3200" dirty="0" err="1"/>
              <a:t>Penyelesaian</a:t>
            </a:r>
            <a:r>
              <a:rPr lang="en-US" sz="3200" dirty="0"/>
              <a:t> </a:t>
            </a:r>
            <a:r>
              <a:rPr lang="en-US" sz="3200" dirty="0" err="1"/>
              <a:t>Konflik</a:t>
            </a:r>
            <a:endParaRPr lang="en-US" sz="3200" dirty="0"/>
          </a:p>
        </p:txBody>
      </p:sp>
      <p:sp>
        <p:nvSpPr>
          <p:cNvPr id="1331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sz="1400"/>
              <a:t>Manajemen Konflik</a:t>
            </a:r>
          </a:p>
        </p:txBody>
      </p:sp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A114BB63-2B03-4832-B956-AAA40D848209}" type="slidenum">
              <a:rPr lang="en-US" sz="1400"/>
              <a:pPr eaLnBrk="1" hangingPunct="1"/>
              <a:t>12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4075269741"/>
      </p:ext>
    </p:extLst>
  </p:cSld>
  <p:clrMapOvr>
    <a:masterClrMapping/>
  </p:clrMapOvr>
  <p:transition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Memahami FUNGSI KONFLIK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en-US" sz="3200" dirty="0" err="1"/>
              <a:t>Sbg</a:t>
            </a:r>
            <a:r>
              <a:rPr lang="en-US" sz="3200" dirty="0"/>
              <a:t> </a:t>
            </a:r>
            <a:r>
              <a:rPr lang="en-US" sz="3200" dirty="0" err="1"/>
              <a:t>Alat</a:t>
            </a:r>
            <a:r>
              <a:rPr lang="en-US" sz="3200" dirty="0"/>
              <a:t> KOHESI</a:t>
            </a:r>
          </a:p>
          <a:p>
            <a:pPr marL="990600" lvl="1" indent="-533400"/>
            <a:r>
              <a:rPr lang="en-US" sz="3200" dirty="0" err="1"/>
              <a:t>Organisasi</a:t>
            </a:r>
            <a:r>
              <a:rPr lang="en-US" sz="3200" dirty="0"/>
              <a:t> </a:t>
            </a:r>
            <a:r>
              <a:rPr lang="en-US" sz="3200" dirty="0" err="1"/>
              <a:t>kompak</a:t>
            </a:r>
            <a:r>
              <a:rPr lang="en-US" sz="3200" dirty="0"/>
              <a:t> </a:t>
            </a:r>
            <a:r>
              <a:rPr lang="en-US" sz="3200" dirty="0" err="1"/>
              <a:t>ketika</a:t>
            </a:r>
            <a:r>
              <a:rPr lang="en-US" sz="3200" dirty="0"/>
              <a:t> </a:t>
            </a:r>
            <a:r>
              <a:rPr lang="en-US" sz="3200" dirty="0" err="1"/>
              <a:t>menghadapi</a:t>
            </a:r>
            <a:r>
              <a:rPr lang="en-US" sz="3200" dirty="0"/>
              <a:t> </a:t>
            </a:r>
            <a:r>
              <a:rPr lang="en-US" sz="3200" dirty="0" err="1"/>
              <a:t>lawan</a:t>
            </a:r>
            <a:endParaRPr lang="en-US" sz="3200" dirty="0"/>
          </a:p>
          <a:p>
            <a:pPr marL="990600" lvl="1" indent="-533400"/>
            <a:r>
              <a:rPr lang="en-US" sz="3200" dirty="0" err="1"/>
              <a:t>Jangan</a:t>
            </a:r>
            <a:r>
              <a:rPr lang="en-US" sz="3200" dirty="0"/>
              <a:t> </a:t>
            </a:r>
            <a:r>
              <a:rPr lang="en-US" sz="3200" dirty="0" err="1"/>
              <a:t>menjelekkan</a:t>
            </a:r>
            <a:r>
              <a:rPr lang="en-US" sz="3200" dirty="0"/>
              <a:t> </a:t>
            </a:r>
            <a:r>
              <a:rPr lang="en-US" sz="3200" dirty="0" err="1"/>
              <a:t>organisasi</a:t>
            </a:r>
            <a:r>
              <a:rPr lang="en-US" sz="3200" dirty="0"/>
              <a:t> lain</a:t>
            </a:r>
          </a:p>
          <a:p>
            <a:pPr marL="990600" lvl="1" indent="-533400"/>
            <a:r>
              <a:rPr lang="en-US" sz="3200" dirty="0" err="1"/>
              <a:t>Persepsi</a:t>
            </a:r>
            <a:r>
              <a:rPr lang="en-US" sz="3200" dirty="0"/>
              <a:t> : </a:t>
            </a:r>
            <a:r>
              <a:rPr lang="en-US" sz="3200" dirty="0" err="1"/>
              <a:t>saling</a:t>
            </a:r>
            <a:r>
              <a:rPr lang="en-US" sz="3200" dirty="0"/>
              <a:t> BERPACU </a:t>
            </a:r>
            <a:r>
              <a:rPr lang="en-US" sz="3200" dirty="0" err="1"/>
              <a:t>dalam</a:t>
            </a:r>
            <a:r>
              <a:rPr lang="en-US" sz="3200" dirty="0"/>
              <a:t> PRESTASI     </a:t>
            </a:r>
          </a:p>
        </p:txBody>
      </p:sp>
      <p:sp>
        <p:nvSpPr>
          <p:cNvPr id="1433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sz="1400"/>
              <a:t>Manajemen Konflik</a:t>
            </a:r>
          </a:p>
        </p:txBody>
      </p:sp>
      <p:sp>
        <p:nvSpPr>
          <p:cNvPr id="143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3B549905-8071-4D90-AB28-B1C666C12EAE}" type="slidenum">
              <a:rPr lang="en-US" sz="1400"/>
              <a:pPr eaLnBrk="1" hangingPunct="1"/>
              <a:t>13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789223217"/>
      </p:ext>
    </p:extLst>
  </p:cSld>
  <p:clrMapOvr>
    <a:masterClrMapping/>
  </p:clrMapOvr>
  <p:transition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dirty="0"/>
              <a:t>2</a:t>
            </a:r>
            <a:r>
              <a:rPr lang="en-US" sz="3200" dirty="0"/>
              <a:t>. </a:t>
            </a:r>
            <a:r>
              <a:rPr lang="en-US" sz="3200" dirty="0" err="1"/>
              <a:t>Sbg</a:t>
            </a:r>
            <a:r>
              <a:rPr lang="en-US" sz="3200" dirty="0"/>
              <a:t> ALAT PENIMBUL KREATIVITAS</a:t>
            </a:r>
          </a:p>
          <a:p>
            <a:pPr lvl="1" eaLnBrk="1" hangingPunct="1"/>
            <a:r>
              <a:rPr lang="en-US" sz="3200" dirty="0" err="1"/>
              <a:t>Tugas</a:t>
            </a:r>
            <a:r>
              <a:rPr lang="en-US" sz="3200" dirty="0"/>
              <a:t> </a:t>
            </a:r>
            <a:r>
              <a:rPr lang="en-US" sz="3200" dirty="0" err="1"/>
              <a:t>pemimpin</a:t>
            </a:r>
            <a:r>
              <a:rPr lang="en-US" sz="3200" dirty="0"/>
              <a:t> </a:t>
            </a:r>
            <a:r>
              <a:rPr lang="en-US" sz="3200" dirty="0">
                <a:sym typeface="Wingdings" panose="05000000000000000000" pitchFamily="2" charset="2"/>
              </a:rPr>
              <a:t> </a:t>
            </a:r>
            <a:r>
              <a:rPr lang="en-US" sz="3200" dirty="0" err="1">
                <a:sym typeface="Wingdings" panose="05000000000000000000" pitchFamily="2" charset="2"/>
              </a:rPr>
              <a:t>menyediakan</a:t>
            </a:r>
            <a:r>
              <a:rPr lang="en-US" sz="3200" dirty="0">
                <a:sym typeface="Wingdings" panose="05000000000000000000" pitchFamily="2" charset="2"/>
              </a:rPr>
              <a:t> forum </a:t>
            </a:r>
            <a:r>
              <a:rPr lang="en-US" sz="3200" dirty="0" err="1">
                <a:sym typeface="Wingdings" panose="05000000000000000000" pitchFamily="2" charset="2"/>
              </a:rPr>
              <a:t>bagi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err="1">
                <a:sym typeface="Wingdings" panose="05000000000000000000" pitchFamily="2" charset="2"/>
              </a:rPr>
              <a:t>anggota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err="1">
                <a:sym typeface="Wingdings" panose="05000000000000000000" pitchFamily="2" charset="2"/>
              </a:rPr>
              <a:t>organisasi</a:t>
            </a:r>
            <a:r>
              <a:rPr lang="en-US" sz="3200" dirty="0">
                <a:sym typeface="Wingdings" panose="05000000000000000000" pitchFamily="2" charset="2"/>
              </a:rPr>
              <a:t> yang </a:t>
            </a:r>
            <a:r>
              <a:rPr lang="en-US" sz="3200" dirty="0" err="1">
                <a:sym typeface="Wingdings" panose="05000000000000000000" pitchFamily="2" charset="2"/>
              </a:rPr>
              <a:t>berbeda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err="1">
                <a:sym typeface="Wingdings" panose="05000000000000000000" pitchFamily="2" charset="2"/>
              </a:rPr>
              <a:t>pendapat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err="1">
                <a:sym typeface="Wingdings" panose="05000000000000000000" pitchFamily="2" charset="2"/>
              </a:rPr>
              <a:t>dalam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err="1">
                <a:sym typeface="Wingdings" panose="05000000000000000000" pitchFamily="2" charset="2"/>
              </a:rPr>
              <a:t>bentuk</a:t>
            </a:r>
            <a:r>
              <a:rPr lang="en-US" sz="3200" dirty="0">
                <a:sym typeface="Wingdings" panose="05000000000000000000" pitchFamily="2" charset="2"/>
              </a:rPr>
              <a:t> DISKUSI</a:t>
            </a:r>
          </a:p>
          <a:p>
            <a:pPr lvl="1" eaLnBrk="1" hangingPunct="1"/>
            <a:r>
              <a:rPr lang="en-US" sz="3200" dirty="0" err="1">
                <a:sym typeface="Wingdings" panose="05000000000000000000" pitchFamily="2" charset="2"/>
              </a:rPr>
              <a:t>Hasil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err="1">
                <a:sym typeface="Wingdings" panose="05000000000000000000" pitchFamily="2" charset="2"/>
              </a:rPr>
              <a:t>diskusi</a:t>
            </a:r>
            <a:r>
              <a:rPr lang="en-US" sz="3200" dirty="0">
                <a:sym typeface="Wingdings" panose="05000000000000000000" pitchFamily="2" charset="2"/>
              </a:rPr>
              <a:t>  IDE BARU </a:t>
            </a:r>
            <a:r>
              <a:rPr lang="en-US" sz="3200" dirty="0" err="1">
                <a:sym typeface="Wingdings" panose="05000000000000000000" pitchFamily="2" charset="2"/>
              </a:rPr>
              <a:t>sbg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err="1">
                <a:sym typeface="Wingdings" panose="05000000000000000000" pitchFamily="2" charset="2"/>
              </a:rPr>
              <a:t>wujud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err="1">
                <a:sym typeface="Wingdings" panose="05000000000000000000" pitchFamily="2" charset="2"/>
              </a:rPr>
              <a:t>kreativitas</a:t>
            </a:r>
            <a:endParaRPr lang="en-US" sz="3200" dirty="0"/>
          </a:p>
        </p:txBody>
      </p:sp>
      <p:sp>
        <p:nvSpPr>
          <p:cNvPr id="1536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sz="1400"/>
              <a:t>Manajemen Konflik</a:t>
            </a:r>
          </a:p>
        </p:txBody>
      </p:sp>
      <p:sp>
        <p:nvSpPr>
          <p:cNvPr id="153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E568B057-8052-4EAB-A0E3-A3BA11D45FD2}" type="slidenum">
              <a:rPr lang="en-US" sz="1400"/>
              <a:pPr eaLnBrk="1" hangingPunct="1"/>
              <a:t>14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711881071"/>
      </p:ext>
    </p:extLst>
  </p:cSld>
  <p:clrMapOvr>
    <a:masterClrMapping/>
  </p:clrMapOvr>
  <p:transition>
    <p:cover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dirty="0"/>
              <a:t>3. </a:t>
            </a:r>
            <a:r>
              <a:rPr lang="en-US" sz="3200" dirty="0" err="1"/>
              <a:t>Sbg</a:t>
            </a:r>
            <a:r>
              <a:rPr lang="en-US" sz="3200" dirty="0"/>
              <a:t> ALAT PELEPAS/KATUP</a:t>
            </a:r>
          </a:p>
          <a:p>
            <a:pPr lvl="1" eaLnBrk="1" hangingPunct="1"/>
            <a:r>
              <a:rPr lang="en-US" sz="3200" dirty="0" err="1"/>
              <a:t>Sbg</a:t>
            </a:r>
            <a:r>
              <a:rPr lang="en-US" sz="3200" dirty="0"/>
              <a:t> </a:t>
            </a:r>
            <a:r>
              <a:rPr lang="en-US" sz="3200" dirty="0" err="1"/>
              <a:t>pemimpin</a:t>
            </a:r>
            <a:r>
              <a:rPr lang="en-US" sz="3200" dirty="0"/>
              <a:t> </a:t>
            </a:r>
            <a:r>
              <a:rPr lang="en-US" sz="3200" dirty="0">
                <a:sym typeface="Wingdings" panose="05000000000000000000" pitchFamily="2" charset="2"/>
              </a:rPr>
              <a:t> </a:t>
            </a:r>
            <a:r>
              <a:rPr lang="en-US" sz="3200" dirty="0" err="1">
                <a:sym typeface="Wingdings" panose="05000000000000000000" pitchFamily="2" charset="2"/>
              </a:rPr>
              <a:t>perlu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err="1">
                <a:sym typeface="Wingdings" panose="05000000000000000000" pitchFamily="2" charset="2"/>
              </a:rPr>
              <a:t>memberi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err="1">
                <a:sym typeface="Wingdings" panose="05000000000000000000" pitchFamily="2" charset="2"/>
              </a:rPr>
              <a:t>kesempatan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err="1">
                <a:sym typeface="Wingdings" panose="05000000000000000000" pitchFamily="2" charset="2"/>
              </a:rPr>
              <a:t>staf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err="1">
                <a:sym typeface="Wingdings" panose="05000000000000000000" pitchFamily="2" charset="2"/>
              </a:rPr>
              <a:t>untuk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err="1">
                <a:sym typeface="Wingdings" panose="05000000000000000000" pitchFamily="2" charset="2"/>
              </a:rPr>
              <a:t>menyampaikan</a:t>
            </a:r>
            <a:r>
              <a:rPr lang="en-US" sz="3200" dirty="0">
                <a:sym typeface="Wingdings" panose="05000000000000000000" pitchFamily="2" charset="2"/>
              </a:rPr>
              <a:t> UNEK-UNEK yang </a:t>
            </a:r>
            <a:r>
              <a:rPr lang="en-US" sz="3200" dirty="0" err="1">
                <a:sym typeface="Wingdings" panose="05000000000000000000" pitchFamily="2" charset="2"/>
              </a:rPr>
              <a:t>tak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err="1">
                <a:sym typeface="Wingdings" panose="05000000000000000000" pitchFamily="2" charset="2"/>
              </a:rPr>
              <a:t>berkenan</a:t>
            </a:r>
            <a:r>
              <a:rPr lang="en-US" sz="3200" dirty="0">
                <a:sym typeface="Wingdings" panose="05000000000000000000" pitchFamily="2" charset="2"/>
              </a:rPr>
              <a:t> di </a:t>
            </a:r>
            <a:r>
              <a:rPr lang="en-US" sz="3200" dirty="0" err="1">
                <a:sym typeface="Wingdings" panose="05000000000000000000" pitchFamily="2" charset="2"/>
              </a:rPr>
              <a:t>hati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err="1">
                <a:sym typeface="Wingdings" panose="05000000000000000000" pitchFamily="2" charset="2"/>
              </a:rPr>
              <a:t>shg</a:t>
            </a:r>
            <a:r>
              <a:rPr lang="en-US" sz="3200" dirty="0">
                <a:sym typeface="Wingdings" panose="05000000000000000000" pitchFamily="2" charset="2"/>
              </a:rPr>
              <a:t> PUAS</a:t>
            </a:r>
            <a:endParaRPr lang="en-US" sz="3200" dirty="0"/>
          </a:p>
        </p:txBody>
      </p:sp>
      <p:sp>
        <p:nvSpPr>
          <p:cNvPr id="1638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sz="1400"/>
              <a:t>Manajemen Konflik</a:t>
            </a:r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867A500D-90E3-4EDC-87B1-AC4D28831358}" type="slidenum">
              <a:rPr lang="en-US" sz="1400"/>
              <a:pPr eaLnBrk="1" hangingPunct="1"/>
              <a:t>15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771023220"/>
      </p:ext>
    </p:extLst>
  </p:cSld>
  <p:clrMapOvr>
    <a:masterClrMapping/>
  </p:clrMapOvr>
  <p:transition>
    <p:cover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sz="2800" dirty="0"/>
              <a:t>4. </a:t>
            </a:r>
            <a:r>
              <a:rPr lang="en-US" sz="2800" dirty="0" err="1"/>
              <a:t>Sbg</a:t>
            </a:r>
            <a:r>
              <a:rPr lang="en-US" sz="2800" dirty="0"/>
              <a:t> ALAT KESEIMBANGAN</a:t>
            </a:r>
          </a:p>
          <a:p>
            <a:pPr lvl="1" eaLnBrk="1" hangingPunct="1"/>
            <a:r>
              <a:rPr lang="en-US" sz="2800" dirty="0" err="1"/>
              <a:t>Organisasi</a:t>
            </a:r>
            <a:r>
              <a:rPr lang="en-US" sz="2800" dirty="0"/>
              <a:t> </a:t>
            </a:r>
            <a:r>
              <a:rPr lang="en-US" sz="2800" dirty="0" err="1"/>
              <a:t>perlu</a:t>
            </a:r>
            <a:r>
              <a:rPr lang="en-US" sz="2800" dirty="0"/>
              <a:t> </a:t>
            </a:r>
            <a:r>
              <a:rPr lang="en-US" sz="2800" dirty="0" err="1"/>
              <a:t>memelihara</a:t>
            </a:r>
            <a:r>
              <a:rPr lang="en-US" sz="2800" dirty="0"/>
              <a:t> agar </a:t>
            </a:r>
            <a:r>
              <a:rPr lang="en-US" sz="2800" dirty="0" err="1"/>
              <a:t>konflik</a:t>
            </a:r>
            <a:r>
              <a:rPr lang="en-US" sz="2800" dirty="0"/>
              <a:t> </a:t>
            </a:r>
            <a:r>
              <a:rPr lang="en-US" sz="2800" dirty="0" err="1"/>
              <a:t>terbatas</a:t>
            </a:r>
            <a:r>
              <a:rPr lang="en-US" sz="2800" dirty="0"/>
              <a:t> </a:t>
            </a:r>
            <a:r>
              <a:rPr lang="en-US" sz="2800" dirty="0" err="1"/>
              <a:t>menjadi</a:t>
            </a:r>
            <a:r>
              <a:rPr lang="en-US" sz="2800" dirty="0"/>
              <a:t> HIDUP</a:t>
            </a:r>
          </a:p>
          <a:p>
            <a:pPr lvl="1" eaLnBrk="1" hangingPunct="1"/>
            <a:r>
              <a:rPr lang="en-US" sz="2800" dirty="0" err="1"/>
              <a:t>Ibarat</a:t>
            </a:r>
            <a:r>
              <a:rPr lang="en-US" sz="2800" dirty="0"/>
              <a:t> MAKAN PERLU SAMBAL BIAR ENAK</a:t>
            </a:r>
          </a:p>
          <a:p>
            <a:pPr lvl="1" eaLnBrk="1" hangingPunct="1"/>
            <a:r>
              <a:rPr lang="en-US" sz="2800" dirty="0" err="1"/>
              <a:t>Tapi</a:t>
            </a:r>
            <a:r>
              <a:rPr lang="en-US" sz="2800" dirty="0"/>
              <a:t> </a:t>
            </a:r>
            <a:r>
              <a:rPr lang="en-US" sz="2800" dirty="0" err="1"/>
              <a:t>sistem</a:t>
            </a:r>
            <a:r>
              <a:rPr lang="en-US" sz="2800" dirty="0"/>
              <a:t> </a:t>
            </a:r>
            <a:r>
              <a:rPr lang="en-US" sz="2800" dirty="0" err="1"/>
              <a:t>keseimbangannya</a:t>
            </a:r>
            <a:r>
              <a:rPr lang="en-US" sz="2800" dirty="0"/>
              <a:t> </a:t>
            </a:r>
            <a:r>
              <a:rPr lang="en-US" sz="2800" dirty="0" err="1"/>
              <a:t>juga</a:t>
            </a:r>
            <a:r>
              <a:rPr lang="en-US" sz="2800" dirty="0"/>
              <a:t> </a:t>
            </a:r>
            <a:r>
              <a:rPr lang="en-US" sz="2800" dirty="0" err="1"/>
              <a:t>jangan</a:t>
            </a:r>
            <a:r>
              <a:rPr lang="en-US" sz="2800" dirty="0"/>
              <a:t> MONOTON</a:t>
            </a:r>
          </a:p>
        </p:txBody>
      </p:sp>
      <p:sp>
        <p:nvSpPr>
          <p:cNvPr id="1741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sz="1400"/>
              <a:t>Manajemen Konflik</a:t>
            </a:r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4C8DE210-18BD-4AF4-8DB2-DCA8D787262F}" type="slidenum">
              <a:rPr lang="en-US" sz="1400"/>
              <a:pPr eaLnBrk="1" hangingPunct="1"/>
              <a:t>16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572820452"/>
      </p:ext>
    </p:extLst>
  </p:cSld>
  <p:clrMapOvr>
    <a:masterClrMapping/>
  </p:clrMapOvr>
  <p:transition>
    <p:cover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Memahami SPIRAL KONFLIK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err="1"/>
              <a:t>Konflik</a:t>
            </a:r>
            <a:r>
              <a:rPr lang="en-US" sz="2800" dirty="0"/>
              <a:t> </a:t>
            </a:r>
            <a:r>
              <a:rPr lang="en-US" sz="2800" dirty="0" err="1"/>
              <a:t>semakin</a:t>
            </a:r>
            <a:r>
              <a:rPr lang="en-US" sz="2800" dirty="0"/>
              <a:t> lama </a:t>
            </a:r>
            <a:r>
              <a:rPr lang="en-US" sz="2800" dirty="0" err="1"/>
              <a:t>semakin</a:t>
            </a:r>
            <a:r>
              <a:rPr lang="en-US" sz="2800" dirty="0"/>
              <a:t> </a:t>
            </a:r>
            <a:r>
              <a:rPr lang="en-US" sz="2800" dirty="0" err="1"/>
              <a:t>melebar</a:t>
            </a:r>
            <a:r>
              <a:rPr lang="en-US" sz="2800" dirty="0"/>
              <a:t> </a:t>
            </a:r>
            <a:r>
              <a:rPr lang="en-US" sz="2800" dirty="0">
                <a:sym typeface="Wingdings" panose="05000000000000000000" pitchFamily="2" charset="2"/>
              </a:rPr>
              <a:t> </a:t>
            </a:r>
            <a:r>
              <a:rPr lang="en-US" sz="2800" dirty="0" err="1">
                <a:sym typeface="Wingdings" panose="05000000000000000000" pitchFamily="2" charset="2"/>
              </a:rPr>
              <a:t>sampai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tahap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puncak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bersifat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destruktif</a:t>
            </a:r>
            <a:r>
              <a:rPr lang="en-US" sz="2800" dirty="0">
                <a:sym typeface="Wingdings" panose="05000000000000000000" pitchFamily="2" charset="2"/>
              </a:rPr>
              <a:t> (</a:t>
            </a:r>
            <a:r>
              <a:rPr lang="en-US" sz="2800" dirty="0" err="1">
                <a:sym typeface="Wingdings" panose="05000000000000000000" pitchFamily="2" charset="2"/>
              </a:rPr>
              <a:t>negatif</a:t>
            </a:r>
            <a:r>
              <a:rPr lang="en-US" sz="2800" dirty="0">
                <a:sym typeface="Wingdings" panose="05000000000000000000" pitchFamily="2" charset="2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err="1">
                <a:sym typeface="Wingdings" panose="05000000000000000000" pitchFamily="2" charset="2"/>
              </a:rPr>
              <a:t>Faktor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penyebab</a:t>
            </a:r>
            <a:r>
              <a:rPr lang="en-US" sz="2800" dirty="0">
                <a:sym typeface="Wingdings" panose="05000000000000000000" pitchFamily="2" charset="2"/>
              </a:rPr>
              <a:t> :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800" dirty="0" err="1"/>
              <a:t>Jgn</a:t>
            </a:r>
            <a:r>
              <a:rPr lang="en-US" sz="2800" dirty="0"/>
              <a:t> </a:t>
            </a:r>
            <a:r>
              <a:rPr lang="en-US" sz="2800" dirty="0" err="1"/>
              <a:t>ungkit</a:t>
            </a:r>
            <a:r>
              <a:rPr lang="en-US" sz="2800" dirty="0"/>
              <a:t> </a:t>
            </a:r>
            <a:r>
              <a:rPr lang="en-US" sz="2800" dirty="0" err="1"/>
              <a:t>masalah</a:t>
            </a:r>
            <a:r>
              <a:rPr lang="en-US" sz="2800" dirty="0"/>
              <a:t> PRIBADI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800" dirty="0" err="1"/>
              <a:t>Jgn</a:t>
            </a:r>
            <a:r>
              <a:rPr lang="en-US" sz="2800" dirty="0"/>
              <a:t> </a:t>
            </a:r>
            <a:r>
              <a:rPr lang="en-US" sz="2800" dirty="0" err="1"/>
              <a:t>ungkit</a:t>
            </a:r>
            <a:r>
              <a:rPr lang="en-US" sz="2800" dirty="0"/>
              <a:t> </a:t>
            </a:r>
            <a:r>
              <a:rPr lang="en-US" sz="2800" dirty="0" err="1"/>
              <a:t>masalah</a:t>
            </a:r>
            <a:r>
              <a:rPr lang="en-US" sz="2800" dirty="0"/>
              <a:t> MASA LALU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800" dirty="0" err="1"/>
              <a:t>Jgn</a:t>
            </a:r>
            <a:r>
              <a:rPr lang="en-US" sz="2800" dirty="0"/>
              <a:t> UBAH MASALAH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800" dirty="0" err="1"/>
              <a:t>Jgn</a:t>
            </a:r>
            <a:r>
              <a:rPr lang="en-US" sz="2800" dirty="0"/>
              <a:t> ANARKIS/</a:t>
            </a:r>
            <a:r>
              <a:rPr lang="en-US" sz="2800" dirty="0" err="1"/>
              <a:t>Tindakan</a:t>
            </a:r>
            <a:r>
              <a:rPr lang="en-US" sz="2800" dirty="0"/>
              <a:t> FISIK</a:t>
            </a:r>
          </a:p>
        </p:txBody>
      </p:sp>
      <p:sp>
        <p:nvSpPr>
          <p:cNvPr id="1945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sz="1400"/>
              <a:t>Manajemen Konflik</a:t>
            </a:r>
          </a:p>
        </p:txBody>
      </p:sp>
      <p:sp>
        <p:nvSpPr>
          <p:cNvPr id="194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60482766-EDD5-47FB-81CE-69B94CF5C670}" type="slidenum">
              <a:rPr lang="en-US" sz="1400"/>
              <a:pPr eaLnBrk="1" hangingPunct="1"/>
              <a:t>17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83042725"/>
      </p:ext>
    </p:extLst>
  </p:cSld>
  <p:clrMapOvr>
    <a:masterClrMapping/>
  </p:clrMapOvr>
  <p:transition>
    <p:comb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</a:rPr>
              <a:t>Memahami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 ALTERNATIF SOLUSI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en-US" sz="2800" dirty="0"/>
              <a:t>KOLABORASI (WIN-WIN solution)</a:t>
            </a:r>
          </a:p>
          <a:p>
            <a:pPr marL="990600" lvl="1" indent="-533400"/>
            <a:r>
              <a:rPr lang="en-US" sz="2800" dirty="0" err="1"/>
              <a:t>Tiap</a:t>
            </a:r>
            <a:r>
              <a:rPr lang="en-US" sz="2800" dirty="0"/>
              <a:t> </a:t>
            </a:r>
            <a:r>
              <a:rPr lang="en-US" sz="2800" dirty="0" err="1"/>
              <a:t>pihak</a:t>
            </a:r>
            <a:r>
              <a:rPr lang="en-US" sz="2800" dirty="0"/>
              <a:t> </a:t>
            </a:r>
            <a:r>
              <a:rPr lang="en-US" sz="2800" dirty="0" err="1"/>
              <a:t>saling</a:t>
            </a:r>
            <a:r>
              <a:rPr lang="en-US" sz="2800" dirty="0"/>
              <a:t> </a:t>
            </a:r>
            <a:r>
              <a:rPr lang="en-US" sz="2800" dirty="0" err="1"/>
              <a:t>diuntungkan</a:t>
            </a:r>
            <a:endParaRPr lang="en-US" sz="2800" dirty="0"/>
          </a:p>
          <a:p>
            <a:pPr marL="990600" lvl="1" indent="-533400"/>
            <a:r>
              <a:rPr lang="en-US" sz="2800" dirty="0" err="1"/>
              <a:t>Tipe</a:t>
            </a:r>
            <a:r>
              <a:rPr lang="en-US" sz="2800" dirty="0"/>
              <a:t> </a:t>
            </a:r>
            <a:r>
              <a:rPr lang="en-US" sz="2800" dirty="0" err="1"/>
              <a:t>penyelesaian</a:t>
            </a:r>
            <a:r>
              <a:rPr lang="en-US" sz="2800" dirty="0"/>
              <a:t> </a:t>
            </a:r>
            <a:r>
              <a:rPr lang="en-US" sz="2800" dirty="0" err="1"/>
              <a:t>musyawarah</a:t>
            </a:r>
            <a:r>
              <a:rPr lang="en-US" sz="2800" dirty="0"/>
              <a:t> </a:t>
            </a:r>
            <a:r>
              <a:rPr lang="en-US" sz="2800" dirty="0" err="1"/>
              <a:t>mufakat</a:t>
            </a:r>
            <a:endParaRPr lang="en-US" sz="2800" dirty="0"/>
          </a:p>
          <a:p>
            <a:pPr marL="609600" indent="-609600">
              <a:buNone/>
            </a:pPr>
            <a:endParaRPr lang="en-US" sz="2800" dirty="0"/>
          </a:p>
          <a:p>
            <a:pPr marL="609600" indent="-609600">
              <a:buNone/>
            </a:pPr>
            <a:r>
              <a:rPr lang="en-US" sz="2800" dirty="0"/>
              <a:t>2.  KOMPROMI</a:t>
            </a:r>
          </a:p>
          <a:p>
            <a:pPr marL="990600" lvl="1" indent="-533400"/>
            <a:r>
              <a:rPr lang="en-US" sz="2800" dirty="0" err="1"/>
              <a:t>Dilakukan</a:t>
            </a:r>
            <a:r>
              <a:rPr lang="en-US" sz="2800" dirty="0"/>
              <a:t> </a:t>
            </a:r>
            <a:r>
              <a:rPr lang="en-US" sz="2800" dirty="0" err="1"/>
              <a:t>jika</a:t>
            </a:r>
            <a:r>
              <a:rPr lang="en-US" sz="2800" dirty="0"/>
              <a:t> </a:t>
            </a:r>
            <a:r>
              <a:rPr lang="en-US" sz="2800" dirty="0" err="1"/>
              <a:t>jumlah</a:t>
            </a:r>
            <a:r>
              <a:rPr lang="en-US" sz="2800" dirty="0"/>
              <a:t> </a:t>
            </a:r>
            <a:r>
              <a:rPr lang="en-US" sz="2800" dirty="0" err="1"/>
              <a:t>yg</a:t>
            </a:r>
            <a:r>
              <a:rPr lang="en-US" sz="2800" dirty="0"/>
              <a:t> </a:t>
            </a:r>
            <a:r>
              <a:rPr lang="en-US" sz="2800" dirty="0" err="1"/>
              <a:t>diperebutkan</a:t>
            </a:r>
            <a:r>
              <a:rPr lang="en-US" sz="2800" dirty="0"/>
              <a:t> TERBATAS</a:t>
            </a:r>
          </a:p>
          <a:p>
            <a:pPr marL="990600" lvl="1" indent="-533400"/>
            <a:r>
              <a:rPr lang="en-US" sz="2800" dirty="0" err="1"/>
              <a:t>Jika</a:t>
            </a:r>
            <a:r>
              <a:rPr lang="en-US" sz="2800" dirty="0"/>
              <a:t> POSISI dg LAWAN : SAMA KUAT  </a:t>
            </a:r>
          </a:p>
        </p:txBody>
      </p:sp>
      <p:sp>
        <p:nvSpPr>
          <p:cNvPr id="2048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sz="1400"/>
              <a:t>Manajemen Konflik</a:t>
            </a:r>
          </a:p>
        </p:txBody>
      </p:sp>
      <p:sp>
        <p:nvSpPr>
          <p:cNvPr id="204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DE5D120F-98DA-4F6A-A305-267C700E556D}" type="slidenum">
              <a:rPr lang="en-US" sz="1400"/>
              <a:pPr eaLnBrk="1" hangingPunct="1"/>
              <a:t>18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782713159"/>
      </p:ext>
    </p:extLst>
  </p:cSld>
  <p:clrMapOvr>
    <a:masterClrMapping/>
  </p:clrMapOvr>
  <p:transition>
    <p:comb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dirty="0"/>
              <a:t>3</a:t>
            </a:r>
            <a:r>
              <a:rPr lang="en-US" sz="2800" dirty="0"/>
              <a:t>. AKOMODASI</a:t>
            </a:r>
          </a:p>
          <a:p>
            <a:pPr lvl="1" eaLnBrk="1" hangingPunct="1"/>
            <a:r>
              <a:rPr lang="en-US" sz="2800" dirty="0" err="1"/>
              <a:t>Jika</a:t>
            </a:r>
            <a:r>
              <a:rPr lang="en-US" sz="2800" dirty="0"/>
              <a:t> </a:t>
            </a:r>
            <a:r>
              <a:rPr lang="en-US" sz="2800" dirty="0" err="1"/>
              <a:t>kita</a:t>
            </a:r>
            <a:r>
              <a:rPr lang="en-US" sz="2800" dirty="0"/>
              <a:t> </a:t>
            </a:r>
            <a:r>
              <a:rPr lang="en-US" sz="2800" dirty="0" err="1"/>
              <a:t>pihak</a:t>
            </a:r>
            <a:r>
              <a:rPr lang="en-US" sz="2800" dirty="0"/>
              <a:t> SALAH, </a:t>
            </a:r>
            <a:r>
              <a:rPr lang="en-US" sz="2800" dirty="0" err="1"/>
              <a:t>lawan</a:t>
            </a:r>
            <a:r>
              <a:rPr lang="en-US" sz="2800" dirty="0"/>
              <a:t> </a:t>
            </a:r>
            <a:r>
              <a:rPr lang="en-US" sz="2800" dirty="0" err="1"/>
              <a:t>pihak</a:t>
            </a:r>
            <a:r>
              <a:rPr lang="en-US" sz="2800" dirty="0"/>
              <a:t> BENAR</a:t>
            </a:r>
          </a:p>
          <a:p>
            <a:pPr lvl="1" eaLnBrk="1" hangingPunct="1"/>
            <a:r>
              <a:rPr lang="en-US" sz="2800" dirty="0" err="1"/>
              <a:t>Solusinya</a:t>
            </a:r>
            <a:r>
              <a:rPr lang="en-US" sz="2800" dirty="0"/>
              <a:t> : </a:t>
            </a:r>
            <a:r>
              <a:rPr lang="en-US" sz="2800" dirty="0" err="1"/>
              <a:t>menyesuaiakan</a:t>
            </a:r>
            <a:r>
              <a:rPr lang="en-US" sz="2800" dirty="0"/>
              <a:t> </a:t>
            </a:r>
            <a:r>
              <a:rPr lang="en-US" sz="2800" dirty="0" err="1"/>
              <a:t>diri</a:t>
            </a:r>
            <a:r>
              <a:rPr lang="en-US" sz="2800" dirty="0"/>
              <a:t> dg </a:t>
            </a:r>
            <a:r>
              <a:rPr lang="en-US" sz="2800" dirty="0" err="1"/>
              <a:t>lawan</a:t>
            </a:r>
            <a:endParaRPr lang="en-US" sz="2800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sz="2800" dirty="0"/>
              <a:t>4. KOMPETISI</a:t>
            </a:r>
            <a:br>
              <a:rPr lang="en-US" sz="2800" dirty="0"/>
            </a:br>
            <a:r>
              <a:rPr lang="en-US" sz="2800" dirty="0"/>
              <a:t> </a:t>
            </a:r>
            <a:r>
              <a:rPr lang="en-US" sz="2800" dirty="0" err="1"/>
              <a:t>jika</a:t>
            </a:r>
            <a:r>
              <a:rPr lang="en-US" sz="2800" dirty="0"/>
              <a:t> </a:t>
            </a:r>
            <a:r>
              <a:rPr lang="en-US" sz="2800" dirty="0" err="1"/>
              <a:t>kita</a:t>
            </a:r>
            <a:r>
              <a:rPr lang="en-US" sz="2800" dirty="0"/>
              <a:t> KUAT </a:t>
            </a:r>
            <a:r>
              <a:rPr lang="en-US" sz="2800" dirty="0" err="1"/>
              <a:t>dan</a:t>
            </a:r>
            <a:r>
              <a:rPr lang="en-US" sz="2800" dirty="0"/>
              <a:t> BENAR, </a:t>
            </a:r>
            <a:r>
              <a:rPr lang="en-US" sz="2800" dirty="0" err="1"/>
              <a:t>sedangkan</a:t>
            </a:r>
            <a:r>
              <a:rPr lang="en-US" sz="2800" dirty="0"/>
              <a:t> 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sz="2800" dirty="0"/>
              <a:t>    LAWAN LEMAH </a:t>
            </a:r>
            <a:r>
              <a:rPr lang="en-US" sz="2800" dirty="0" err="1"/>
              <a:t>dan</a:t>
            </a:r>
            <a:r>
              <a:rPr lang="en-US" sz="2800" dirty="0"/>
              <a:t> SALAH </a:t>
            </a:r>
            <a:endParaRPr lang="id-ID" sz="2800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sz="2800" dirty="0"/>
              <a:t>5. MENGHINDAR</a:t>
            </a:r>
          </a:p>
          <a:p>
            <a:pPr lvl="1" eaLnBrk="1" hangingPunct="1"/>
            <a:r>
              <a:rPr lang="en-US" sz="2800" dirty="0" err="1"/>
              <a:t>Jika</a:t>
            </a:r>
            <a:r>
              <a:rPr lang="en-US" sz="2800" dirty="0"/>
              <a:t> </a:t>
            </a:r>
            <a:r>
              <a:rPr lang="en-US" sz="2800" dirty="0" err="1"/>
              <a:t>masalahnya</a:t>
            </a:r>
            <a:r>
              <a:rPr lang="en-US" sz="2800" dirty="0"/>
              <a:t> SEPELE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dirty="0"/>
          </a:p>
        </p:txBody>
      </p:sp>
      <p:sp>
        <p:nvSpPr>
          <p:cNvPr id="2150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sz="1400"/>
              <a:t>Manajemen Konflik</a:t>
            </a:r>
          </a:p>
        </p:txBody>
      </p:sp>
      <p:sp>
        <p:nvSpPr>
          <p:cNvPr id="215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D8C6E620-BA58-4418-AA14-B6CBBEA86170}" type="slidenum">
              <a:rPr lang="en-US" sz="1400"/>
              <a:pPr eaLnBrk="1" hangingPunct="1"/>
              <a:t>19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411511375"/>
      </p:ext>
    </p:extLst>
  </p:cSld>
  <p:clrMapOvr>
    <a:masterClrMapping/>
  </p:clrMapOvr>
  <p:transition>
    <p:cover dir="r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174" y="0"/>
            <a:ext cx="10515600" cy="787814"/>
          </a:xfrm>
        </p:spPr>
        <p:txBody>
          <a:bodyPr>
            <a:normAutofit/>
          </a:bodyPr>
          <a:lstStyle/>
          <a:p>
            <a:pPr algn="ctr"/>
            <a:r>
              <a:rPr lang="id-ID" sz="3600" dirty="0">
                <a:solidFill>
                  <a:srgbClr val="FF0000"/>
                </a:solidFill>
                <a:latin typeface="Chiller" panose="04020404031007020602" pitchFamily="82" charset="0"/>
              </a:rPr>
              <a:t>APA YANG ADA DIBENAK ANDA DENGAN GAMBAR BERIKUT INI?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87220"/>
            <a:ext cx="3881516" cy="29602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8843" y="787814"/>
            <a:ext cx="4394556" cy="29602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3373" y="3748036"/>
            <a:ext cx="4350026" cy="30450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5256" y="2266124"/>
            <a:ext cx="3202342" cy="241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5426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6549" y="1888435"/>
            <a:ext cx="10058400" cy="3001617"/>
          </a:xfrm>
        </p:spPr>
        <p:txBody>
          <a:bodyPr>
            <a:noAutofit/>
          </a:bodyPr>
          <a:lstStyle/>
          <a:p>
            <a:r>
              <a:rPr lang="id-ID" sz="5400" dirty="0">
                <a:solidFill>
                  <a:schemeClr val="accent2"/>
                </a:solidFill>
                <a:latin typeface="Blackadder ITC" panose="04020505051007020D02" pitchFamily="82" charset="0"/>
              </a:rPr>
              <a:t>“Setiap masalah ada jalan keluarnya. Kamu mungkin tak melihatnya, namun Tuhan tahu jalan keluarnya. Yakin dan percayalah padaNya.”</a:t>
            </a:r>
          </a:p>
        </p:txBody>
      </p:sp>
    </p:spTree>
    <p:extLst>
      <p:ext uri="{BB962C8B-B14F-4D97-AF65-F5344CB8AC3E}">
        <p14:creationId xmlns:p14="http://schemas.microsoft.com/office/powerpoint/2010/main" val="1631034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Background…why???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200" dirty="0" err="1"/>
              <a:t>Manusia</a:t>
            </a:r>
            <a:r>
              <a:rPr lang="en-US" sz="3200" dirty="0"/>
              <a:t> </a:t>
            </a:r>
            <a:r>
              <a:rPr lang="en-US" sz="3200" dirty="0" err="1"/>
              <a:t>memiliki</a:t>
            </a:r>
            <a:r>
              <a:rPr lang="en-US" sz="3200" dirty="0"/>
              <a:t> </a:t>
            </a:r>
            <a:r>
              <a:rPr lang="en-US" sz="3200" dirty="0" err="1"/>
              <a:t>persamaan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perbedaan</a:t>
            </a:r>
            <a:r>
              <a:rPr lang="en-US" sz="3200" dirty="0"/>
              <a:t>  </a:t>
            </a:r>
            <a:r>
              <a:rPr lang="en-US" sz="3200" dirty="0" err="1"/>
              <a:t>perilaku</a:t>
            </a:r>
            <a:r>
              <a:rPr lang="en-US" sz="3200" dirty="0"/>
              <a:t> </a:t>
            </a:r>
            <a:r>
              <a:rPr lang="en-US" sz="3200" dirty="0">
                <a:sym typeface="Wingdings" panose="05000000000000000000" pitchFamily="2" charset="2"/>
              </a:rPr>
              <a:t> </a:t>
            </a:r>
            <a:r>
              <a:rPr lang="en-US" sz="3200" dirty="0" err="1">
                <a:sym typeface="Wingdings" panose="05000000000000000000" pitchFamily="2" charset="2"/>
              </a:rPr>
              <a:t>pikiran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err="1">
                <a:sym typeface="Wingdings" panose="05000000000000000000" pitchFamily="2" charset="2"/>
              </a:rPr>
              <a:t>berbeda</a:t>
            </a:r>
            <a:r>
              <a:rPr lang="en-US" sz="3200" dirty="0">
                <a:sym typeface="Wingdings" panose="05000000000000000000" pitchFamily="2" charset="2"/>
              </a:rPr>
              <a:t> s</a:t>
            </a:r>
            <a:r>
              <a:rPr lang="id-ID" sz="3200" dirty="0">
                <a:sym typeface="Wingdings" panose="05000000000000000000" pitchFamily="2" charset="2"/>
              </a:rPr>
              <a:t>e</a:t>
            </a:r>
            <a:r>
              <a:rPr lang="en-US" sz="3200" dirty="0">
                <a:sym typeface="Wingdings" panose="05000000000000000000" pitchFamily="2" charset="2"/>
              </a:rPr>
              <a:t>h</a:t>
            </a:r>
            <a:r>
              <a:rPr lang="id-ID" sz="3200" dirty="0">
                <a:sym typeface="Wingdings" panose="05000000000000000000" pitchFamily="2" charset="2"/>
              </a:rPr>
              <a:t>ingga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err="1">
                <a:sym typeface="Wingdings" panose="05000000000000000000" pitchFamily="2" charset="2"/>
              </a:rPr>
              <a:t>memicu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err="1">
                <a:sym typeface="Wingdings" panose="05000000000000000000" pitchFamily="2" charset="2"/>
              </a:rPr>
              <a:t>terjadi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err="1">
                <a:sym typeface="Wingdings" panose="05000000000000000000" pitchFamily="2" charset="2"/>
              </a:rPr>
              <a:t>konflik</a:t>
            </a:r>
            <a:endParaRPr lang="en-US" sz="3200" dirty="0">
              <a:sym typeface="Wingdings" panose="05000000000000000000" pitchFamily="2" charset="2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sz="3200" dirty="0">
              <a:sym typeface="Wingdings" panose="05000000000000000000" pitchFamily="2" charset="2"/>
            </a:endParaRPr>
          </a:p>
          <a:p>
            <a:pPr eaLnBrk="1" hangingPunct="1"/>
            <a:r>
              <a:rPr lang="en-US" sz="3200" dirty="0" err="1">
                <a:sym typeface="Wingdings" panose="05000000000000000000" pitchFamily="2" charset="2"/>
              </a:rPr>
              <a:t>Manusia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err="1">
                <a:sym typeface="Wingdings" panose="05000000000000000000" pitchFamily="2" charset="2"/>
              </a:rPr>
              <a:t>berinteraksi</a:t>
            </a:r>
            <a:r>
              <a:rPr lang="en-US" sz="3200" dirty="0">
                <a:sym typeface="Wingdings" panose="05000000000000000000" pitchFamily="2" charset="2"/>
              </a:rPr>
              <a:t> d</a:t>
            </a:r>
            <a:r>
              <a:rPr lang="id-ID" sz="3200" dirty="0">
                <a:sym typeface="Wingdings" panose="05000000000000000000" pitchFamily="2" charset="2"/>
              </a:rPr>
              <a:t>a</a:t>
            </a:r>
            <a:r>
              <a:rPr lang="en-US" sz="3200" dirty="0">
                <a:sym typeface="Wingdings" panose="05000000000000000000" pitchFamily="2" charset="2"/>
              </a:rPr>
              <a:t>l</a:t>
            </a:r>
            <a:r>
              <a:rPr lang="id-ID" sz="3200" dirty="0">
                <a:sym typeface="Wingdings" panose="05000000000000000000" pitchFamily="2" charset="2"/>
              </a:rPr>
              <a:t>a</a:t>
            </a:r>
            <a:r>
              <a:rPr lang="en-US" sz="3200" dirty="0">
                <a:sym typeface="Wingdings" panose="05000000000000000000" pitchFamily="2" charset="2"/>
              </a:rPr>
              <a:t>m </a:t>
            </a:r>
            <a:r>
              <a:rPr lang="en-US" sz="3200" dirty="0" err="1">
                <a:sym typeface="Wingdings" panose="05000000000000000000" pitchFamily="2" charset="2"/>
              </a:rPr>
              <a:t>kehidupan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err="1">
                <a:sym typeface="Wingdings" panose="05000000000000000000" pitchFamily="2" charset="2"/>
              </a:rPr>
              <a:t>sosial</a:t>
            </a:r>
            <a:r>
              <a:rPr lang="en-US" sz="3200" dirty="0">
                <a:sym typeface="Wingdings" panose="05000000000000000000" pitchFamily="2" charset="2"/>
              </a:rPr>
              <a:t>, </a:t>
            </a:r>
            <a:r>
              <a:rPr lang="en-US" sz="3200" dirty="0" err="1">
                <a:sym typeface="Wingdings" panose="05000000000000000000" pitchFamily="2" charset="2"/>
              </a:rPr>
              <a:t>dan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err="1">
                <a:sym typeface="Wingdings" panose="05000000000000000000" pitchFamily="2" charset="2"/>
              </a:rPr>
              <a:t>organisasi</a:t>
            </a:r>
            <a:endParaRPr lang="en-US" sz="3200" dirty="0"/>
          </a:p>
        </p:txBody>
      </p:sp>
      <p:sp>
        <p:nvSpPr>
          <p:cNvPr id="409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sz="1400"/>
              <a:t>Manajemen Konflik</a:t>
            </a:r>
          </a:p>
        </p:txBody>
      </p:sp>
      <p:sp>
        <p:nvSpPr>
          <p:cNvPr id="40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ED17A71C-8BC1-4F0E-B3E1-BF48551CCA82}" type="slidenum">
              <a:rPr lang="en-US" sz="1400"/>
              <a:pPr eaLnBrk="1" hangingPunct="1"/>
              <a:t>3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06161270"/>
      </p:ext>
    </p:extLst>
  </p:cSld>
  <p:clrMapOvr>
    <a:masterClrMapping/>
  </p:clrMapOvr>
  <p:transition>
    <p:cover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2674939" y="617539"/>
            <a:ext cx="7793037" cy="866775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DEFINISI KONFLIK</a:t>
            </a:r>
            <a:endParaRPr lang="id-ID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125" name="Rectangle 3"/>
          <p:cNvSpPr>
            <a:spLocks noGrp="1" noChangeArrowheads="1"/>
          </p:cNvSpPr>
          <p:nvPr>
            <p:ph idx="1"/>
          </p:nvPr>
        </p:nvSpPr>
        <p:spPr>
          <a:xfrm>
            <a:off x="2706688" y="1773239"/>
            <a:ext cx="7772400" cy="4751387"/>
          </a:xfrm>
        </p:spPr>
        <p:txBody>
          <a:bodyPr/>
          <a:lstStyle/>
          <a:p>
            <a:pPr eaLnBrk="1" hangingPunct="1"/>
            <a:r>
              <a:rPr lang="id-ID" sz="3200" dirty="0"/>
              <a:t>Secara bahasa a</a:t>
            </a:r>
            <a:r>
              <a:rPr lang="en-US" sz="3200" dirty="0" err="1"/>
              <a:t>rtinya</a:t>
            </a:r>
            <a:r>
              <a:rPr lang="en-US" sz="3200" dirty="0"/>
              <a:t> </a:t>
            </a:r>
            <a:r>
              <a:rPr lang="en-US" sz="3200" dirty="0" err="1"/>
              <a:t>saling</a:t>
            </a:r>
            <a:r>
              <a:rPr lang="en-US" sz="3200" dirty="0"/>
              <a:t> </a:t>
            </a:r>
            <a:r>
              <a:rPr lang="en-US" sz="3200" dirty="0" err="1"/>
              <a:t>bertabrakan</a:t>
            </a:r>
            <a:r>
              <a:rPr lang="en-US" sz="3200" dirty="0"/>
              <a:t>, </a:t>
            </a:r>
            <a:r>
              <a:rPr lang="en-US" sz="3200" dirty="0" err="1"/>
              <a:t>ketidaksesuaian</a:t>
            </a:r>
            <a:r>
              <a:rPr lang="en-US" sz="3200" dirty="0"/>
              <a:t>, </a:t>
            </a:r>
            <a:r>
              <a:rPr lang="en-US" sz="3200" dirty="0" err="1"/>
              <a:t>perseteruan</a:t>
            </a:r>
            <a:r>
              <a:rPr lang="en-US" sz="3200" dirty="0"/>
              <a:t>, </a:t>
            </a:r>
            <a:r>
              <a:rPr lang="en-US" sz="3200" dirty="0" err="1"/>
              <a:t>perkelahian</a:t>
            </a:r>
            <a:r>
              <a:rPr lang="en-US" sz="3200" dirty="0"/>
              <a:t>, </a:t>
            </a:r>
            <a:r>
              <a:rPr lang="en-US" sz="3200" dirty="0" err="1"/>
              <a:t>interaksi</a:t>
            </a:r>
            <a:r>
              <a:rPr lang="en-US" sz="3200" dirty="0"/>
              <a:t> yang </a:t>
            </a:r>
            <a:r>
              <a:rPr lang="en-US" sz="3200" dirty="0" err="1"/>
              <a:t>antagonis</a:t>
            </a:r>
            <a:r>
              <a:rPr lang="en-US" sz="3200" dirty="0"/>
              <a:t>/ </a:t>
            </a:r>
            <a:r>
              <a:rPr lang="en-US" sz="3200" dirty="0" err="1"/>
              <a:t>bertentangan</a:t>
            </a:r>
            <a:endParaRPr lang="en-US" sz="3200" dirty="0"/>
          </a:p>
          <a:p>
            <a:pPr eaLnBrk="1" hangingPunct="1"/>
            <a:endParaRPr lang="en-US" sz="3200" dirty="0"/>
          </a:p>
          <a:p>
            <a:pPr eaLnBrk="1" hangingPunct="1"/>
            <a:r>
              <a:rPr lang="en-US" sz="3200" dirty="0" err="1"/>
              <a:t>Konflik</a:t>
            </a:r>
            <a:r>
              <a:rPr lang="en-US" sz="3200" dirty="0"/>
              <a:t> </a:t>
            </a:r>
            <a:r>
              <a:rPr lang="en-US" sz="3200" dirty="0" err="1"/>
              <a:t>timbul</a:t>
            </a:r>
            <a:r>
              <a:rPr lang="en-US" sz="3200" dirty="0"/>
              <a:t> : “DIMANA-KAPAN DAN SIAPA”  SAJA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sz="1800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sz="1800" dirty="0"/>
          </a:p>
        </p:txBody>
      </p:sp>
      <p:sp>
        <p:nvSpPr>
          <p:cNvPr id="512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sz="1400"/>
              <a:t>Manajemen Konflik</a:t>
            </a:r>
          </a:p>
        </p:txBody>
      </p:sp>
      <p:sp>
        <p:nvSpPr>
          <p:cNvPr id="51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156A53EF-ADE7-44F2-AAA3-458712C4184F}" type="slidenum">
              <a:rPr lang="en-US" sz="1400"/>
              <a:pPr eaLnBrk="1" hangingPunct="1"/>
              <a:t>4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279785308"/>
      </p:ext>
    </p:extLst>
  </p:cSld>
  <p:clrMapOvr>
    <a:masterClrMapping/>
  </p:clrMapOvr>
  <p:transition>
    <p:cover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17500"/>
            <a:ext cx="8229600" cy="877888"/>
          </a:xfrm>
        </p:spPr>
        <p:txBody>
          <a:bodyPr/>
          <a:lstStyle/>
          <a:p>
            <a:pPr algn="l" eaLnBrk="1" hangingPunct="1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KONFLIK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3200" dirty="0">
                <a:solidFill>
                  <a:srgbClr val="000000"/>
                </a:solidFill>
              </a:rPr>
              <a:t>PERTENTANGAN</a:t>
            </a:r>
          </a:p>
          <a:p>
            <a:pPr eaLnBrk="1" hangingPunct="1"/>
            <a:r>
              <a:rPr lang="en-US" sz="3200" dirty="0">
                <a:solidFill>
                  <a:srgbClr val="000000"/>
                </a:solidFill>
              </a:rPr>
              <a:t>PERSELISIHAN</a:t>
            </a:r>
          </a:p>
          <a:p>
            <a:pPr eaLnBrk="1" hangingPunct="1"/>
            <a:r>
              <a:rPr lang="en-US" sz="3200" dirty="0">
                <a:solidFill>
                  <a:srgbClr val="000000"/>
                </a:solidFill>
              </a:rPr>
              <a:t>KETIDAKSESUAIAN</a:t>
            </a:r>
          </a:p>
          <a:p>
            <a:pPr eaLnBrk="1" hangingPunct="1"/>
            <a:r>
              <a:rPr lang="en-US" sz="3200" dirty="0">
                <a:solidFill>
                  <a:srgbClr val="000000"/>
                </a:solidFill>
              </a:rPr>
              <a:t>PERSAINGAN</a:t>
            </a:r>
          </a:p>
          <a:p>
            <a:pPr eaLnBrk="1" hangingPunct="1"/>
            <a:r>
              <a:rPr lang="en-US" sz="3200" dirty="0">
                <a:solidFill>
                  <a:srgbClr val="000000"/>
                </a:solidFill>
              </a:rPr>
              <a:t>PERBEDAAN</a:t>
            </a:r>
          </a:p>
          <a:p>
            <a:pPr eaLnBrk="1" hangingPunct="1"/>
            <a:r>
              <a:rPr lang="en-US" sz="3200" dirty="0">
                <a:solidFill>
                  <a:srgbClr val="000000"/>
                </a:solidFill>
              </a:rPr>
              <a:t>KETIDAKCOCOKAN</a:t>
            </a:r>
          </a:p>
          <a:p>
            <a:pPr eaLnBrk="1" hangingPunct="1"/>
            <a:r>
              <a:rPr lang="en-US" sz="3200" dirty="0">
                <a:solidFill>
                  <a:srgbClr val="000000"/>
                </a:solidFill>
              </a:rPr>
              <a:t>DLL</a:t>
            </a:r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>
            <a:off x="1905000" y="1219200"/>
            <a:ext cx="838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88932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>
                <a:solidFill>
                  <a:schemeClr val="accent2">
                    <a:lumMod val="75000"/>
                  </a:schemeClr>
                </a:solidFill>
              </a:rPr>
              <a:t>Sumber Konflik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sz="4400" dirty="0"/>
              <a:t>	</a:t>
            </a:r>
            <a:r>
              <a:rPr lang="en-US" sz="3600" dirty="0" err="1"/>
              <a:t>Konflik</a:t>
            </a:r>
            <a:r>
              <a:rPr lang="en-US" sz="3600" dirty="0"/>
              <a:t> </a:t>
            </a:r>
            <a:r>
              <a:rPr lang="en-US" sz="3600" dirty="0" err="1"/>
              <a:t>timbul</a:t>
            </a:r>
            <a:r>
              <a:rPr lang="en-US" sz="3600" dirty="0"/>
              <a:t> </a:t>
            </a:r>
            <a:r>
              <a:rPr lang="en-US" sz="3600" dirty="0" err="1"/>
              <a:t>sebagai</a:t>
            </a:r>
            <a:r>
              <a:rPr lang="en-US" sz="3600" dirty="0"/>
              <a:t> </a:t>
            </a:r>
            <a:r>
              <a:rPr lang="en-US" sz="3600" dirty="0" err="1"/>
              <a:t>hasil</a:t>
            </a:r>
            <a:r>
              <a:rPr lang="en-US" sz="3600" dirty="0"/>
              <a:t> </a:t>
            </a:r>
            <a:r>
              <a:rPr lang="en-US" sz="3600" dirty="0" err="1"/>
              <a:t>adanya</a:t>
            </a:r>
            <a:r>
              <a:rPr lang="en-US" sz="3600" dirty="0"/>
              <a:t> </a:t>
            </a:r>
            <a:r>
              <a:rPr lang="en-US" sz="3600" dirty="0" err="1"/>
              <a:t>komunikasi</a:t>
            </a:r>
            <a:r>
              <a:rPr lang="en-US" sz="3600" dirty="0"/>
              <a:t>, </a:t>
            </a:r>
            <a:r>
              <a:rPr lang="en-US" sz="3600" dirty="0" err="1"/>
              <a:t>hubungan</a:t>
            </a:r>
            <a:r>
              <a:rPr lang="en-US" sz="3600" dirty="0"/>
              <a:t> </a:t>
            </a:r>
            <a:r>
              <a:rPr lang="en-US" sz="3600" dirty="0" err="1"/>
              <a:t>pribadi</a:t>
            </a:r>
            <a:r>
              <a:rPr lang="en-US" sz="3600" dirty="0"/>
              <a:t>, </a:t>
            </a:r>
            <a:r>
              <a:rPr lang="en-US" sz="3600" dirty="0" err="1"/>
              <a:t>atau</a:t>
            </a:r>
            <a:r>
              <a:rPr lang="en-US" sz="3600" dirty="0"/>
              <a:t> </a:t>
            </a:r>
            <a:r>
              <a:rPr lang="en-US" sz="3600" dirty="0" err="1"/>
              <a:t>struktur</a:t>
            </a:r>
            <a:r>
              <a:rPr lang="en-US" sz="3600" dirty="0"/>
              <a:t> </a:t>
            </a:r>
            <a:r>
              <a:rPr lang="en-US" sz="3600" dirty="0" err="1"/>
              <a:t>organisasi</a:t>
            </a:r>
            <a:r>
              <a:rPr lang="id-ID" sz="3600" dirty="0"/>
              <a:t> yang bermasalah</a:t>
            </a:r>
            <a:endParaRPr lang="en-US" sz="3600" dirty="0"/>
          </a:p>
        </p:txBody>
      </p:sp>
      <p:sp>
        <p:nvSpPr>
          <p:cNvPr id="614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sz="1400"/>
              <a:t>Manajemen Konflik</a:t>
            </a:r>
          </a:p>
        </p:txBody>
      </p:sp>
      <p:sp>
        <p:nvSpPr>
          <p:cNvPr id="61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C783DADB-AF0E-4EE0-B8ED-D7FBBFD03888}" type="slidenum">
              <a:rPr lang="en-US" sz="1400"/>
              <a:pPr eaLnBrk="1" hangingPunct="1"/>
              <a:t>6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79116086"/>
      </p:ext>
    </p:extLst>
  </p:cSld>
  <p:clrMapOvr>
    <a:masterClrMapping/>
  </p:clrMapOvr>
  <p:transition>
    <p:cover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dirty="0"/>
              <a:t>a.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Komunikasi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…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idx="1"/>
          </p:nvPr>
        </p:nvSpPr>
        <p:spPr>
          <a:xfrm>
            <a:off x="1666875" y="2017713"/>
            <a:ext cx="7772400" cy="4114800"/>
          </a:xfrm>
        </p:spPr>
        <p:txBody>
          <a:bodyPr/>
          <a:lstStyle/>
          <a:p>
            <a:pPr lvl="1" eaLnBrk="1" hangingPunct="1"/>
            <a:r>
              <a:rPr lang="id-ID" sz="3200" dirty="0"/>
              <a:t>Sa</a:t>
            </a:r>
            <a:r>
              <a:rPr lang="en-US" sz="3200" dirty="0" err="1"/>
              <a:t>lah</a:t>
            </a:r>
            <a:r>
              <a:rPr lang="en-US" sz="3200" dirty="0"/>
              <a:t> </a:t>
            </a:r>
            <a:r>
              <a:rPr lang="en-US" sz="3200" dirty="0" err="1"/>
              <a:t>pengertian</a:t>
            </a:r>
            <a:r>
              <a:rPr lang="en-US" sz="3200" dirty="0"/>
              <a:t> yang </a:t>
            </a:r>
            <a:r>
              <a:rPr lang="en-US" sz="3200" dirty="0" err="1"/>
              <a:t>berkenaan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kalimat</a:t>
            </a:r>
            <a:endParaRPr lang="id-ID" sz="3200" dirty="0"/>
          </a:p>
          <a:p>
            <a:pPr lvl="1" eaLnBrk="1" hangingPunct="1"/>
            <a:r>
              <a:rPr lang="en-US" sz="3200" dirty="0" err="1"/>
              <a:t>bahasa</a:t>
            </a:r>
            <a:r>
              <a:rPr lang="en-US" sz="3200" dirty="0"/>
              <a:t> yang </a:t>
            </a:r>
            <a:r>
              <a:rPr lang="en-US" sz="3200" dirty="0" err="1"/>
              <a:t>sulit</a:t>
            </a:r>
            <a:r>
              <a:rPr lang="en-US" sz="3200" dirty="0"/>
              <a:t> </a:t>
            </a:r>
            <a:r>
              <a:rPr lang="en-US" sz="3200" dirty="0" err="1"/>
              <a:t>dimengerti</a:t>
            </a:r>
            <a:r>
              <a:rPr lang="en-US" sz="3200" dirty="0"/>
              <a:t>, </a:t>
            </a:r>
            <a:endParaRPr lang="id-ID" sz="3200" dirty="0"/>
          </a:p>
          <a:p>
            <a:pPr lvl="1" eaLnBrk="1" hangingPunct="1"/>
            <a:r>
              <a:rPr lang="en-US" sz="3200" dirty="0" err="1"/>
              <a:t>informasi</a:t>
            </a:r>
            <a:r>
              <a:rPr lang="en-US" sz="3200" dirty="0"/>
              <a:t> yang </a:t>
            </a:r>
            <a:r>
              <a:rPr lang="en-US" sz="3200" dirty="0" err="1"/>
              <a:t>mendua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tidak</a:t>
            </a:r>
            <a:r>
              <a:rPr lang="en-US" sz="3200" dirty="0"/>
              <a:t> </a:t>
            </a:r>
            <a:r>
              <a:rPr lang="en-US" sz="3200" dirty="0" err="1"/>
              <a:t>lengkap</a:t>
            </a:r>
            <a:r>
              <a:rPr lang="en-US" sz="3200" dirty="0"/>
              <a:t>, </a:t>
            </a:r>
            <a:endParaRPr lang="id-ID" sz="3200" dirty="0"/>
          </a:p>
          <a:p>
            <a:pPr lvl="1" eaLnBrk="1" hangingPunct="1"/>
            <a:r>
              <a:rPr lang="en-US" sz="3200" dirty="0" err="1"/>
              <a:t>gaya</a:t>
            </a:r>
            <a:r>
              <a:rPr lang="en-US" sz="3200" dirty="0"/>
              <a:t> </a:t>
            </a:r>
            <a:r>
              <a:rPr lang="en-US" sz="3200" dirty="0" err="1"/>
              <a:t>individu</a:t>
            </a:r>
            <a:r>
              <a:rPr lang="en-US" sz="3200" dirty="0"/>
              <a:t> </a:t>
            </a:r>
            <a:r>
              <a:rPr lang="en-US" sz="3200" dirty="0" err="1"/>
              <a:t>manajer</a:t>
            </a:r>
            <a:r>
              <a:rPr lang="en-US" sz="3200" dirty="0"/>
              <a:t> yang </a:t>
            </a:r>
            <a:r>
              <a:rPr lang="en-US" sz="3200" dirty="0" err="1"/>
              <a:t>tidak</a:t>
            </a:r>
            <a:r>
              <a:rPr lang="en-US" sz="3200" dirty="0"/>
              <a:t> </a:t>
            </a:r>
            <a:r>
              <a:rPr lang="en-US" sz="3200" dirty="0" err="1"/>
              <a:t>konsisten</a:t>
            </a:r>
            <a:endParaRPr lang="en-US" sz="3200" dirty="0"/>
          </a:p>
          <a:p>
            <a:pPr lvl="1" eaLnBrk="1" hangingPunct="1">
              <a:buFont typeface="Wingdings" panose="05000000000000000000" pitchFamily="2" charset="2"/>
              <a:buNone/>
            </a:pPr>
            <a:endParaRPr lang="id-ID" dirty="0"/>
          </a:p>
          <a:p>
            <a:pPr eaLnBrk="1" hangingPunct="1"/>
            <a:endParaRPr lang="en-US" dirty="0"/>
          </a:p>
        </p:txBody>
      </p:sp>
      <p:sp>
        <p:nvSpPr>
          <p:cNvPr id="717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sz="1400"/>
              <a:t>Manajemen Konflik</a:t>
            </a:r>
          </a:p>
        </p:txBody>
      </p:sp>
      <p:sp>
        <p:nvSpPr>
          <p:cNvPr id="71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C535578B-6A6D-4471-8700-6EE73513960A}" type="slidenum">
              <a:rPr lang="en-US" sz="1400"/>
              <a:pPr eaLnBrk="1" hangingPunct="1"/>
              <a:t>7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818872472"/>
      </p:ext>
    </p:extLst>
  </p:cSld>
  <p:clrMapOvr>
    <a:masterClrMapping/>
  </p:clrMapOvr>
  <p:transition>
    <p:cover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sz="1400"/>
              <a:t>Manajemen Konflik</a:t>
            </a:r>
          </a:p>
        </p:txBody>
      </p:sp>
      <p:sp>
        <p:nvSpPr>
          <p:cNvPr id="81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3C56F4FA-42F0-4BC5-9FF4-05BDB36C10EC}" type="slidenum">
              <a:rPr lang="en-US" sz="1400"/>
              <a:pPr eaLnBrk="1" hangingPunct="1"/>
              <a:t>8</a:t>
            </a:fld>
            <a:endParaRPr lang="en-US" sz="1400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dirty="0"/>
              <a:t>b.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Struktur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…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24063" y="2017713"/>
            <a:ext cx="7772400" cy="4114800"/>
          </a:xfrm>
        </p:spPr>
        <p:txBody>
          <a:bodyPr/>
          <a:lstStyle/>
          <a:p>
            <a:pPr lvl="1" eaLnBrk="1" hangingPunct="1"/>
            <a:r>
              <a:rPr lang="id-ID" sz="3200" dirty="0"/>
              <a:t>P</a:t>
            </a:r>
            <a:r>
              <a:rPr lang="en-US" sz="3200" dirty="0" err="1"/>
              <a:t>ertarungan</a:t>
            </a:r>
            <a:r>
              <a:rPr lang="en-US" sz="3200" dirty="0"/>
              <a:t> </a:t>
            </a:r>
            <a:r>
              <a:rPr lang="en-US" sz="3200" dirty="0" err="1"/>
              <a:t>kekuasaan</a:t>
            </a:r>
            <a:r>
              <a:rPr lang="en-US" sz="3200" dirty="0"/>
              <a:t> </a:t>
            </a:r>
            <a:r>
              <a:rPr lang="en-US" sz="3200" dirty="0" err="1"/>
              <a:t>antar</a:t>
            </a:r>
            <a:r>
              <a:rPr lang="en-US" sz="3200" dirty="0"/>
              <a:t> </a:t>
            </a:r>
            <a:r>
              <a:rPr lang="en-US" sz="3200" dirty="0" err="1"/>
              <a:t>departemen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kepentingan-kepentingan</a:t>
            </a:r>
            <a:r>
              <a:rPr lang="en-US" sz="3200" dirty="0"/>
              <a:t> </a:t>
            </a:r>
            <a:r>
              <a:rPr lang="en-US" sz="3200" dirty="0" err="1"/>
              <a:t>atau</a:t>
            </a:r>
            <a:r>
              <a:rPr lang="en-US" sz="3200" dirty="0"/>
              <a:t> </a:t>
            </a:r>
            <a:r>
              <a:rPr lang="en-US" sz="3200" dirty="0" err="1"/>
              <a:t>sistem</a:t>
            </a:r>
            <a:r>
              <a:rPr lang="en-US" sz="3200" dirty="0"/>
              <a:t> </a:t>
            </a:r>
            <a:r>
              <a:rPr lang="en-US" sz="3200" dirty="0" err="1"/>
              <a:t>penilaian</a:t>
            </a:r>
            <a:r>
              <a:rPr lang="en-US" sz="3200" dirty="0"/>
              <a:t> yang </a:t>
            </a:r>
            <a:r>
              <a:rPr lang="en-US" sz="3200" dirty="0" err="1"/>
              <a:t>bertentangan</a:t>
            </a:r>
            <a:r>
              <a:rPr lang="en-US" sz="3200" dirty="0"/>
              <a:t>, </a:t>
            </a:r>
            <a:endParaRPr lang="id-ID" sz="3200" dirty="0"/>
          </a:p>
          <a:p>
            <a:pPr lvl="1" eaLnBrk="1" hangingPunct="1"/>
            <a:r>
              <a:rPr lang="id-ID" sz="3200" dirty="0"/>
              <a:t>P</a:t>
            </a:r>
            <a:r>
              <a:rPr lang="en-US" sz="3200" dirty="0" err="1"/>
              <a:t>ersaingan</a:t>
            </a:r>
            <a:r>
              <a:rPr lang="en-US" sz="3200" dirty="0"/>
              <a:t>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memperebutkan</a:t>
            </a:r>
            <a:r>
              <a:rPr lang="en-US" sz="3200" dirty="0"/>
              <a:t> </a:t>
            </a:r>
            <a:r>
              <a:rPr lang="en-US" sz="3200" dirty="0" err="1"/>
              <a:t>sumber</a:t>
            </a:r>
            <a:r>
              <a:rPr lang="en-US" sz="3200" dirty="0"/>
              <a:t> </a:t>
            </a:r>
            <a:r>
              <a:rPr lang="en-US" sz="3200" dirty="0" err="1"/>
              <a:t>daya</a:t>
            </a:r>
            <a:r>
              <a:rPr lang="en-US" sz="3200" dirty="0"/>
              <a:t> yang </a:t>
            </a:r>
            <a:r>
              <a:rPr lang="en-US" sz="3200" dirty="0" err="1"/>
              <a:t>terbatas</a:t>
            </a:r>
            <a:r>
              <a:rPr lang="en-US" sz="3200" dirty="0"/>
              <a:t>, </a:t>
            </a:r>
            <a:endParaRPr lang="id-ID" sz="3200" dirty="0"/>
          </a:p>
          <a:p>
            <a:pPr lvl="1" eaLnBrk="1" hangingPunct="1"/>
            <a:r>
              <a:rPr lang="id-ID" sz="3200" dirty="0"/>
              <a:t>S</a:t>
            </a:r>
            <a:r>
              <a:rPr lang="en-US" sz="3200" dirty="0" err="1"/>
              <a:t>aling</a:t>
            </a:r>
            <a:r>
              <a:rPr lang="en-US" sz="3200" dirty="0"/>
              <a:t> </a:t>
            </a:r>
            <a:r>
              <a:rPr lang="en-US" sz="3200" dirty="0" err="1"/>
              <a:t>ketergantungan</a:t>
            </a:r>
            <a:r>
              <a:rPr lang="en-US" sz="3200" dirty="0"/>
              <a:t> </a:t>
            </a:r>
            <a:r>
              <a:rPr lang="en-US" sz="3200" dirty="0" err="1"/>
              <a:t>dua</a:t>
            </a:r>
            <a:r>
              <a:rPr lang="en-US" sz="3200" dirty="0"/>
              <a:t> </a:t>
            </a:r>
            <a:r>
              <a:rPr lang="en-US" sz="3200" dirty="0" err="1"/>
              <a:t>atau</a:t>
            </a:r>
            <a:r>
              <a:rPr lang="en-US" sz="3200" dirty="0"/>
              <a:t> </a:t>
            </a:r>
            <a:r>
              <a:rPr lang="en-US" sz="3200" dirty="0" err="1"/>
              <a:t>lebih</a:t>
            </a:r>
            <a:r>
              <a:rPr lang="en-US" sz="3200" dirty="0"/>
              <a:t> </a:t>
            </a:r>
            <a:r>
              <a:rPr lang="en-US" sz="3200" dirty="0" err="1"/>
              <a:t>kelompok-kelompok</a:t>
            </a:r>
            <a:r>
              <a:rPr lang="en-US" sz="3200" dirty="0"/>
              <a:t> </a:t>
            </a:r>
            <a:r>
              <a:rPr lang="en-US" sz="3200" dirty="0" err="1"/>
              <a:t>kegiatan</a:t>
            </a:r>
            <a:r>
              <a:rPr lang="en-US" sz="3200" dirty="0"/>
              <a:t> </a:t>
            </a:r>
            <a:r>
              <a:rPr lang="en-US" sz="3200" dirty="0" err="1"/>
              <a:t>kerja</a:t>
            </a:r>
            <a:r>
              <a:rPr lang="en-US" sz="3200" dirty="0"/>
              <a:t>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mencapai</a:t>
            </a:r>
            <a:r>
              <a:rPr lang="en-US" sz="3200" dirty="0"/>
              <a:t> </a:t>
            </a:r>
            <a:r>
              <a:rPr lang="en-US" sz="3200" dirty="0" err="1"/>
              <a:t>tujuan</a:t>
            </a:r>
            <a:endParaRPr lang="en-US" sz="3200" dirty="0"/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982575"/>
      </p:ext>
    </p:extLst>
  </p:cSld>
  <p:clrMapOvr>
    <a:masterClrMapping/>
  </p:clrMapOvr>
  <p:transition>
    <p:cover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dirty="0"/>
              <a:t>c.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Pribadi</a:t>
            </a:r>
            <a:r>
              <a:rPr lang="en-US" dirty="0"/>
              <a:t>….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idx="1"/>
          </p:nvPr>
        </p:nvSpPr>
        <p:spPr>
          <a:xfrm>
            <a:off x="1881188" y="2017713"/>
            <a:ext cx="7772400" cy="4114800"/>
          </a:xfrm>
        </p:spPr>
        <p:txBody>
          <a:bodyPr>
            <a:normAutofit/>
          </a:bodyPr>
          <a:lstStyle/>
          <a:p>
            <a:pPr eaLnBrk="1" hangingPunct="1"/>
            <a:r>
              <a:rPr lang="id-ID" sz="3200" dirty="0"/>
              <a:t>K</a:t>
            </a:r>
            <a:r>
              <a:rPr lang="en-US" sz="3200" dirty="0" err="1"/>
              <a:t>etidaksesuaian</a:t>
            </a:r>
            <a:r>
              <a:rPr lang="en-US" sz="3200" dirty="0"/>
              <a:t> </a:t>
            </a:r>
            <a:r>
              <a:rPr lang="en-US" sz="3200" dirty="0" err="1"/>
              <a:t>tujuan</a:t>
            </a:r>
            <a:r>
              <a:rPr lang="en-US" sz="3200" dirty="0"/>
              <a:t> </a:t>
            </a:r>
            <a:r>
              <a:rPr lang="en-US" sz="3200" dirty="0" err="1"/>
              <a:t>atau</a:t>
            </a:r>
            <a:r>
              <a:rPr lang="en-US" sz="3200" dirty="0"/>
              <a:t> </a:t>
            </a:r>
            <a:r>
              <a:rPr lang="en-US" sz="3200" dirty="0" err="1"/>
              <a:t>nilai-nilai</a:t>
            </a:r>
            <a:r>
              <a:rPr lang="en-US" sz="3200" dirty="0"/>
              <a:t> </a:t>
            </a:r>
            <a:r>
              <a:rPr lang="en-US" sz="3200" dirty="0" err="1"/>
              <a:t>sosial</a:t>
            </a:r>
            <a:r>
              <a:rPr lang="en-US" sz="3200" dirty="0"/>
              <a:t> </a:t>
            </a:r>
            <a:r>
              <a:rPr lang="en-US" sz="3200" dirty="0" err="1"/>
              <a:t>pribadi</a:t>
            </a:r>
            <a:r>
              <a:rPr lang="en-US" sz="3200" dirty="0"/>
              <a:t> </a:t>
            </a:r>
            <a:r>
              <a:rPr lang="en-US" sz="3200" dirty="0" err="1"/>
              <a:t>karyawan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perilaku</a:t>
            </a:r>
            <a:r>
              <a:rPr lang="en-US" sz="3200" dirty="0"/>
              <a:t> yang </a:t>
            </a:r>
            <a:r>
              <a:rPr lang="en-US" sz="3200" dirty="0" err="1"/>
              <a:t>diperankan</a:t>
            </a:r>
            <a:r>
              <a:rPr lang="en-US" sz="3200" dirty="0"/>
              <a:t> </a:t>
            </a:r>
            <a:r>
              <a:rPr lang="en-US" sz="3200" dirty="0" err="1"/>
              <a:t>pada</a:t>
            </a:r>
            <a:r>
              <a:rPr lang="en-US" sz="3200" dirty="0"/>
              <a:t> </a:t>
            </a:r>
            <a:r>
              <a:rPr lang="en-US" sz="3200" dirty="0" err="1"/>
              <a:t>jabatan</a:t>
            </a:r>
            <a:r>
              <a:rPr lang="en-US" sz="3200" dirty="0"/>
              <a:t> </a:t>
            </a:r>
            <a:r>
              <a:rPr lang="en-US" sz="3200" dirty="0" err="1"/>
              <a:t>mereka</a:t>
            </a:r>
            <a:r>
              <a:rPr lang="en-US" sz="3200" dirty="0"/>
              <a:t>, </a:t>
            </a:r>
            <a:endParaRPr lang="id-ID" sz="3200" dirty="0"/>
          </a:p>
          <a:p>
            <a:pPr eaLnBrk="1" hangingPunct="1"/>
            <a:r>
              <a:rPr lang="id-ID" sz="3200" dirty="0"/>
              <a:t>P</a:t>
            </a:r>
            <a:r>
              <a:rPr lang="en-US" sz="3200" dirty="0" err="1"/>
              <a:t>erbedaan</a:t>
            </a:r>
            <a:r>
              <a:rPr lang="en-US" sz="3200" dirty="0"/>
              <a:t>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nilai-nilai</a:t>
            </a:r>
            <a:r>
              <a:rPr lang="en-US" sz="3200" dirty="0"/>
              <a:t> </a:t>
            </a:r>
            <a:r>
              <a:rPr lang="en-US" sz="3200" dirty="0" err="1"/>
              <a:t>atau</a:t>
            </a:r>
            <a:r>
              <a:rPr lang="en-US" sz="3200" dirty="0"/>
              <a:t> </a:t>
            </a:r>
            <a:r>
              <a:rPr lang="en-US" sz="3200" dirty="0" err="1"/>
              <a:t>persepsi</a:t>
            </a:r>
            <a:endParaRPr lang="en-US" sz="3200" dirty="0"/>
          </a:p>
        </p:txBody>
      </p:sp>
      <p:sp>
        <p:nvSpPr>
          <p:cNvPr id="921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sz="1400"/>
              <a:t>Manajemen Konflik</a:t>
            </a:r>
          </a:p>
        </p:txBody>
      </p:sp>
      <p:sp>
        <p:nvSpPr>
          <p:cNvPr id="92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DADB5C2B-40CB-4925-9EE8-9E27494B542A}" type="slidenum">
              <a:rPr lang="en-US" sz="1400"/>
              <a:pPr eaLnBrk="1" hangingPunct="1"/>
              <a:t>9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508069459"/>
      </p:ext>
    </p:extLst>
  </p:cSld>
  <p:clrMapOvr>
    <a:masterClrMapping/>
  </p:clrMapOvr>
  <p:transition>
    <p:cover dir="lu"/>
  </p:transition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32</TotalTime>
  <Words>524</Words>
  <Application>Microsoft Office PowerPoint</Application>
  <PresentationFormat>Widescreen</PresentationFormat>
  <Paragraphs>120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Blackadder ITC</vt:lpstr>
      <vt:lpstr>Calibri</vt:lpstr>
      <vt:lpstr>Calibri Light</vt:lpstr>
      <vt:lpstr>Chiller</vt:lpstr>
      <vt:lpstr>Tahoma</vt:lpstr>
      <vt:lpstr>Wingdings</vt:lpstr>
      <vt:lpstr>Retrospect</vt:lpstr>
      <vt:lpstr>MANAJEMEN KONFLIK</vt:lpstr>
      <vt:lpstr>APA YANG ADA DIBENAK ANDA DENGAN GAMBAR BERIKUT INI?</vt:lpstr>
      <vt:lpstr>Background…why???</vt:lpstr>
      <vt:lpstr>DEFINISI KONFLIK</vt:lpstr>
      <vt:lpstr>KONFLIK</vt:lpstr>
      <vt:lpstr>Sumber Konflik</vt:lpstr>
      <vt:lpstr>a. Komunikasi…</vt:lpstr>
      <vt:lpstr>b. Struktur…</vt:lpstr>
      <vt:lpstr>c. Pribadi….</vt:lpstr>
      <vt:lpstr>Perbedaan konflik dan persaingan .. ?</vt:lpstr>
      <vt:lpstr>Jenis-jenis konflik … ada 5 …</vt:lpstr>
      <vt:lpstr>Kunci Menghadapi Konflik</vt:lpstr>
      <vt:lpstr>Memahami FUNGSI KONFLIK</vt:lpstr>
      <vt:lpstr>PowerPoint Presentation</vt:lpstr>
      <vt:lpstr>PowerPoint Presentation</vt:lpstr>
      <vt:lpstr>PowerPoint Presentation</vt:lpstr>
      <vt:lpstr>Memahami SPIRAL KONFLIK</vt:lpstr>
      <vt:lpstr>Memahami ALTERNATIF SOLUSI</vt:lpstr>
      <vt:lpstr>PowerPoint Presentation</vt:lpstr>
      <vt:lpstr>“Setiap masalah ada jalan keluarnya. Kamu mungkin tak melihatnya, namun Tuhan tahu jalan keluarnya. Yakin dan percayalah padaNya.”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MANAJEMEN KONFLIK</dc:title>
  <dc:creator>user</dc:creator>
  <cp:lastModifiedBy>HP x360</cp:lastModifiedBy>
  <cp:revision>5</cp:revision>
  <dcterms:created xsi:type="dcterms:W3CDTF">2018-04-06T01:12:59Z</dcterms:created>
  <dcterms:modified xsi:type="dcterms:W3CDTF">2021-02-26T15:41:02Z</dcterms:modified>
</cp:coreProperties>
</file>