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307" r:id="rId3"/>
    <p:sldId id="308" r:id="rId4"/>
    <p:sldId id="274" r:id="rId5"/>
    <p:sldId id="275" r:id="rId6"/>
    <p:sldId id="276" r:id="rId7"/>
    <p:sldId id="277" r:id="rId8"/>
    <p:sldId id="278" r:id="rId9"/>
    <p:sldId id="283" r:id="rId10"/>
    <p:sldId id="309" r:id="rId11"/>
    <p:sldId id="281" r:id="rId12"/>
    <p:sldId id="284" r:id="rId13"/>
    <p:sldId id="285" r:id="rId14"/>
    <p:sldId id="286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312" r:id="rId26"/>
    <p:sldId id="287" r:id="rId27"/>
    <p:sldId id="300" r:id="rId28"/>
    <p:sldId id="310" r:id="rId29"/>
    <p:sldId id="301" r:id="rId30"/>
    <p:sldId id="303" r:id="rId31"/>
    <p:sldId id="306" r:id="rId32"/>
    <p:sldId id="290" r:id="rId33"/>
    <p:sldId id="291" r:id="rId34"/>
    <p:sldId id="292" r:id="rId35"/>
    <p:sldId id="293" r:id="rId36"/>
    <p:sldId id="294" r:id="rId37"/>
    <p:sldId id="296" r:id="rId38"/>
    <p:sldId id="297" r:id="rId39"/>
    <p:sldId id="298" r:id="rId40"/>
    <p:sldId id="313" r:id="rId41"/>
    <p:sldId id="315" r:id="rId42"/>
    <p:sldId id="299" r:id="rId43"/>
  </p:sldIdLst>
  <p:sldSz cx="9144000" cy="6858000" type="screen4x3"/>
  <p:notesSz cx="99472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11633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349" y="2"/>
            <a:ext cx="4311633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E2F6-8436-4A93-B14F-EA7AAC78FBE4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811"/>
            <a:ext cx="4311633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349" y="6513811"/>
            <a:ext cx="4311633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CD7F1-24B4-4425-A258-4833A9757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10486" cy="342900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489" y="1"/>
            <a:ext cx="4310486" cy="342900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FC9C189F-1785-466B-903B-5FDF4F27DB4E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728" y="3257551"/>
            <a:ext cx="7957820" cy="3086100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911"/>
            <a:ext cx="4310486" cy="342900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489" y="6513911"/>
            <a:ext cx="4310486" cy="342900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C360D0B7-8EDB-4055-B2FC-3E01843B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05662-10CE-4EFF-BE07-1F7A6A90278D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EC936-B5F3-4585-AEDF-35D776378D59}" type="slidenum">
              <a:rPr lang="en-US">
                <a:latin typeface="Arial" pitchFamily="34" charset="0"/>
              </a:rPr>
              <a:pPr/>
              <a:t>39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FB8AA-9AA7-4747-8B30-CD7F235FB4D6}" type="slidenum">
              <a:rPr lang="en-US">
                <a:latin typeface="Arial" pitchFamily="34" charset="0"/>
              </a:rPr>
              <a:pPr/>
              <a:t>42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72046-8FA8-4D04-A3F6-25707D03AA7B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F72F8-76B2-4678-B788-90A8FC55A060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D950E-ED8C-475E-AE11-1A9C86394740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84345-4537-4061-87B6-EB064F8E052A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2AACB-4607-468B-8C67-64191F23C5CA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11195-52C3-419C-9ED5-088530395DA7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06775" y="685800"/>
            <a:ext cx="3133725" cy="2351088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7423" y="3264694"/>
            <a:ext cx="6919342" cy="2609849"/>
          </a:xfrm>
          <a:noFill/>
          <a:ln/>
        </p:spPr>
        <p:txBody>
          <a:bodyPr wrap="none" anchor="ctr"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65067-FC3B-4623-AC20-4E301454C0D3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3BA92-A8BA-4C14-B185-D9CC43AB3A85}" type="slidenum">
              <a:rPr lang="en-US">
                <a:latin typeface="Arial" pitchFamily="34" charset="0"/>
              </a:rPr>
              <a:pPr/>
              <a:t>38</a:t>
            </a:fld>
            <a:endParaRPr lang="en-US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D8A5-385B-4EF7-9C87-560802AE5E5F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A605-E14C-4DD5-8BD4-DBFDCC8E2C56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C4FE-98AA-4F35-A6AF-3C0A38EF9153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B853-B716-491B-8F32-B2C8921BF6C8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E5F2-B0E5-4866-A20C-643AD42B8E24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988C5-982D-4E41-929D-81B76DBD9292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2967-3114-4F34-B966-A86A00B1D232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39F-B240-42F2-B6BE-84E6BE9F30EE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86-EECD-466B-934C-FACC2770E289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6CD9-9AFC-4FB6-A710-5C83CAAA6BEB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6D91-B05F-4B61-A90B-7FA8A45684C9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7C3D-1A35-4637-A631-523840298DFA}" type="datetime1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365F-0A90-4C4E-B7E9-545A0BCA9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HEALTH BELIEF MODEL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25475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200" smtClean="0">
                <a:solidFill>
                  <a:schemeClr val="bg1"/>
                </a:solidFill>
              </a:rPr>
              <a:t>Basics of Health Belief Model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284663" y="1985963"/>
            <a:ext cx="1816100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d-ID" sz="2000">
                <a:latin typeface="Arial" pitchFamily="34" charset="0"/>
              </a:rPr>
              <a:t>Cues to action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84663" y="2778125"/>
            <a:ext cx="16779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latin typeface="Arial" pitchFamily="34" charset="0"/>
              </a:rPr>
              <a:t>Susceptibility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84663" y="3500438"/>
            <a:ext cx="1582737" cy="406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pitchFamily="34" charset="0"/>
              </a:rPr>
              <a:t>Severity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56100" y="4292600"/>
            <a:ext cx="15113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pitchFamily="34" charset="0"/>
              </a:rPr>
              <a:t>Benefits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56100" y="5013325"/>
            <a:ext cx="158432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000">
                <a:latin typeface="Arial" pitchFamily="34" charset="0"/>
              </a:rPr>
              <a:t>Costs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659563" y="3422650"/>
            <a:ext cx="1620837" cy="711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solidFill>
                  <a:schemeClr val="bg1"/>
                </a:solidFill>
                <a:latin typeface="Arial" pitchFamily="34" charset="0"/>
              </a:rPr>
              <a:t>Likelihood of</a:t>
            </a:r>
          </a:p>
          <a:p>
            <a:pPr algn="ctr" eaLnBrk="1" hangingPunct="1"/>
            <a:r>
              <a:rPr lang="id-ID" sz="2000">
                <a:solidFill>
                  <a:schemeClr val="bg1"/>
                </a:solidFill>
                <a:latin typeface="Arial" pitchFamily="34" charset="0"/>
              </a:rPr>
              <a:t>Behaviour</a:t>
            </a:r>
            <a:endParaRPr lang="en-GB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11275" y="3279775"/>
            <a:ext cx="1704975" cy="711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>
                <a:latin typeface="Arial" pitchFamily="34" charset="0"/>
              </a:rPr>
              <a:t>Demographic</a:t>
            </a:r>
          </a:p>
          <a:p>
            <a:pPr algn="ctr" eaLnBrk="1" hangingPunct="1"/>
            <a:r>
              <a:rPr lang="id-ID" sz="2000">
                <a:latin typeface="Arial" pitchFamily="34" charset="0"/>
              </a:rPr>
              <a:t>Variable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2771775" y="2205038"/>
            <a:ext cx="15128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048000" y="2924175"/>
            <a:ext cx="123666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048000" y="3789363"/>
            <a:ext cx="123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048000" y="4021138"/>
            <a:ext cx="130810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700338" y="4005263"/>
            <a:ext cx="16557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096000" y="2209800"/>
            <a:ext cx="7080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6019800" y="3048000"/>
            <a:ext cx="63976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867400" y="3716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5867400" y="3860800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5940425" y="4149725"/>
            <a:ext cx="7191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6705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838200"/>
            <a:ext cx="1752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Individual Perceptions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76600" y="838200"/>
            <a:ext cx="1905000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Modifying Factors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019800" y="838200"/>
            <a:ext cx="1828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Likelihood of Action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352800" y="1981200"/>
            <a:ext cx="1828800" cy="1219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87338" indent="-287338">
              <a:buFontTx/>
              <a:buChar char="•"/>
            </a:pPr>
            <a:r>
              <a:rPr lang="en-US" dirty="0"/>
              <a:t>Demographics</a:t>
            </a:r>
          </a:p>
          <a:p>
            <a:pPr marL="287338" indent="-287338">
              <a:buFontTx/>
              <a:buChar char="•"/>
            </a:pPr>
            <a:r>
              <a:rPr lang="en-US" dirty="0"/>
              <a:t>Personality</a:t>
            </a:r>
          </a:p>
          <a:p>
            <a:pPr marL="287338" indent="-287338">
              <a:buFontTx/>
              <a:buChar char="•"/>
            </a:pPr>
            <a:r>
              <a:rPr lang="en-US" dirty="0"/>
              <a:t>SES</a:t>
            </a:r>
          </a:p>
          <a:p>
            <a:pPr marL="287338" indent="-287338">
              <a:buFontTx/>
              <a:buChar char="•"/>
            </a:pPr>
            <a:r>
              <a:rPr lang="en-US" dirty="0"/>
              <a:t>Knowledge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352800" y="3886200"/>
            <a:ext cx="1905000" cy="53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Perceived threat 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276600" y="5334000"/>
            <a:ext cx="1905000" cy="1066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Cues to Action</a:t>
            </a:r>
          </a:p>
          <a:p>
            <a:pPr marL="231775" lvl="1" indent="-225425">
              <a:buFont typeface="Arial" pitchFamily="34" charset="0"/>
              <a:buChar char="•"/>
            </a:pPr>
            <a:r>
              <a:rPr lang="en-US" dirty="0"/>
              <a:t>Education</a:t>
            </a:r>
          </a:p>
          <a:p>
            <a:pPr marL="231775" lvl="1" indent="-225425">
              <a:buFont typeface="Arial" pitchFamily="34" charset="0"/>
              <a:buChar char="•"/>
            </a:pPr>
            <a:r>
              <a:rPr lang="en-US" dirty="0"/>
              <a:t>Symptoms</a:t>
            </a:r>
          </a:p>
          <a:p>
            <a:pPr marL="231775" lvl="1" indent="-225425">
              <a:buFont typeface="Arial" pitchFamily="34" charset="0"/>
              <a:buChar char="•"/>
            </a:pPr>
            <a:r>
              <a:rPr lang="en-US" dirty="0"/>
              <a:t>Media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04800" y="3657600"/>
            <a:ext cx="236220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sz="1600" dirty="0"/>
              <a:t>Perceived Susceptibility</a:t>
            </a:r>
          </a:p>
          <a:p>
            <a:pPr>
              <a:buFontTx/>
              <a:buChar char="•"/>
            </a:pPr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Perceived Severity 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096000" y="1905000"/>
            <a:ext cx="1752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Perceived Benefits</a:t>
            </a:r>
          </a:p>
          <a:p>
            <a:pPr algn="ctr"/>
            <a:r>
              <a:rPr lang="en-US" sz="1600"/>
              <a:t> </a:t>
            </a:r>
          </a:p>
          <a:p>
            <a:pPr algn="ctr"/>
            <a:r>
              <a:rPr lang="en-US" sz="1600"/>
              <a:t>minus </a:t>
            </a:r>
          </a:p>
          <a:p>
            <a:pPr algn="ctr"/>
            <a:endParaRPr lang="en-US" sz="1600"/>
          </a:p>
          <a:p>
            <a:pPr algn="ctr"/>
            <a:r>
              <a:rPr lang="en-US" sz="1600"/>
              <a:t>Perceived Barriers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096000" y="3886200"/>
            <a:ext cx="1676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Likelihood of </a:t>
            </a:r>
          </a:p>
          <a:p>
            <a:pPr algn="ctr"/>
            <a:r>
              <a:rPr lang="en-US" sz="1600"/>
              <a:t>Behavior change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1910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4191000" y="4419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26670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1524000" y="24384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1816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52578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68580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57200" y="1676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819400" y="6096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562600" y="6858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5" grpId="0" animBg="1"/>
      <p:bldP spid="15386" grpId="0" animBg="1"/>
      <p:bldP spid="153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Components of HBM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Perceived Susceptibility:   how likely do you think you are to have this health issue?</a:t>
            </a:r>
          </a:p>
          <a:p>
            <a:r>
              <a:rPr lang="en-US" sz="2600"/>
              <a:t>Perceived Severity:  how serious a problem do you believe this health issue is?</a:t>
            </a:r>
          </a:p>
          <a:p>
            <a:r>
              <a:rPr lang="en-US" sz="2600"/>
              <a:t>Perceived Benefits:  how well does the recommended behavior reduce the risk(s) associated with this health issue?</a:t>
            </a:r>
          </a:p>
          <a:p>
            <a:r>
              <a:rPr lang="en-US" sz="2600"/>
              <a:t>Perceived Barriers:  what are the potential negative aspects of doing this recommended behavior?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Additional Components of HBM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Cues to Action:  factors which cause you to change, or want to change.  (not systematically studied)</a:t>
            </a:r>
          </a:p>
          <a:p>
            <a:r>
              <a:rPr lang="en-US" sz="2600"/>
              <a:t>Self-Efficacy:  one’s “conviction that one can successfully execute the behavior required to produce the outcomes” (Bandura, 1977).</a:t>
            </a:r>
          </a:p>
          <a:p>
            <a:pPr lvl="1"/>
            <a:r>
              <a:rPr lang="en-US" sz="2200"/>
              <a:t>As the health concerns of the nation have shifted to lifestyle-related conditions, self-efficacy has taken on greater importance, both as an independent construct, and as a component of HBM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1" y="3664394"/>
            <a:ext cx="3429000" cy="274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id-ID" sz="3400" b="1" i="1" dirty="0" smtClean="0">
                <a:solidFill>
                  <a:schemeClr val="bg1"/>
                </a:solidFill>
              </a:rPr>
              <a:t>Susceptibility to illness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perception of risk of disease</a:t>
            </a:r>
            <a:endParaRPr lang="en-US" dirty="0"/>
          </a:p>
          <a:p>
            <a:r>
              <a:rPr lang="en-US" dirty="0" smtClean="0"/>
              <a:t>Someone who feels affected by the disease may be more to feel threatened</a:t>
            </a:r>
          </a:p>
          <a:p>
            <a:r>
              <a:rPr lang="en-US" i="1" dirty="0" smtClean="0"/>
              <a:t>“</a:t>
            </a:r>
            <a:r>
              <a:rPr lang="id-ID" i="1" dirty="0" smtClean="0"/>
              <a:t>My chances of getting lung cancer are high</a:t>
            </a:r>
            <a:r>
              <a:rPr lang="en-US" i="1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8600"/>
            <a:ext cx="278197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id-ID" sz="3400" b="1" i="1" dirty="0" smtClean="0">
                <a:solidFill>
                  <a:schemeClr val="bg1"/>
                </a:solidFill>
              </a:rPr>
              <a:t>The severity of the illness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perception of the severity of an illness due to certain behaviors</a:t>
            </a:r>
          </a:p>
          <a:p>
            <a:r>
              <a:rPr lang="en-US" dirty="0" smtClean="0"/>
              <a:t>If someone believes the more severe disease as a result it will be increasing threat</a:t>
            </a:r>
          </a:p>
          <a:p>
            <a:r>
              <a:rPr lang="en-US" i="1" dirty="0" smtClean="0"/>
              <a:t>“</a:t>
            </a:r>
            <a:r>
              <a:rPr lang="id-ID" i="1" dirty="0" smtClean="0"/>
              <a:t>Lung cancer is a serious illness</a:t>
            </a:r>
            <a:r>
              <a:rPr lang="en-US" i="1" dirty="0" smtClean="0"/>
              <a:t>”</a:t>
            </a:r>
            <a:endParaRPr lang="id-ID" i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9144000" cy="12192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id-ID" sz="3400" b="1" i="1" dirty="0" smtClean="0">
                <a:solidFill>
                  <a:schemeClr val="bg1"/>
                </a:solidFill>
              </a:rPr>
              <a:t>The cost involved in carrying out the behaviour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752600"/>
            <a:ext cx="6400800" cy="3657600"/>
          </a:xfrm>
        </p:spPr>
        <p:txBody>
          <a:bodyPr/>
          <a:lstStyle/>
          <a:p>
            <a:r>
              <a:rPr lang="en-US" dirty="0" smtClean="0"/>
              <a:t>The cost is not only financially but also things that are psychological such as worry, shame, pain, etc.</a:t>
            </a:r>
          </a:p>
          <a:p>
            <a:r>
              <a:rPr lang="en-US" i="1" dirty="0" smtClean="0"/>
              <a:t>“</a:t>
            </a:r>
            <a:r>
              <a:rPr lang="id-ID" i="1" dirty="0" smtClean="0"/>
              <a:t>Stopping smoking will make me irritable</a:t>
            </a:r>
            <a:r>
              <a:rPr lang="en-US" i="1" dirty="0" smtClean="0"/>
              <a:t>”</a:t>
            </a:r>
            <a:endParaRPr lang="id-ID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02000"/>
            <a:ext cx="2286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828800"/>
          </a:xfrm>
          <a:solidFill>
            <a:srgbClr val="800080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/>
            <a:r>
              <a:rPr lang="id-ID" smtClean="0">
                <a:solidFill>
                  <a:schemeClr val="bg1"/>
                </a:solidFill>
              </a:rPr>
              <a:t>Susceptibility to illness</a:t>
            </a:r>
            <a:endParaRPr lang="en-US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</a:rPr>
              <a:t>T</a:t>
            </a:r>
            <a:r>
              <a:rPr lang="id-ID" smtClean="0">
                <a:solidFill>
                  <a:schemeClr val="bg1"/>
                </a:solidFill>
              </a:rPr>
              <a:t>he severity of the illness</a:t>
            </a:r>
            <a:endParaRPr lang="en-US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</a:rPr>
              <a:t>T</a:t>
            </a:r>
            <a:r>
              <a:rPr lang="id-ID" smtClean="0">
                <a:solidFill>
                  <a:schemeClr val="bg1"/>
                </a:solidFill>
              </a:rPr>
              <a:t>he cost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4724400"/>
            <a:ext cx="5638800" cy="1169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Percieved of Threats </a:t>
            </a:r>
          </a:p>
          <a:p>
            <a:pPr algn="ctr">
              <a:spcBef>
                <a:spcPct val="50000"/>
              </a:spcBef>
            </a:pPr>
            <a:r>
              <a:rPr lang="en-US" sz="2800"/>
              <a:t>(Persepsi tentang Ancaman)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886200" y="3657600"/>
            <a:ext cx="10668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bg1"/>
                </a:solidFill>
              </a:rPr>
              <a:t>Threats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threat of encouraging individuals take action to prevent disease</a:t>
            </a:r>
          </a:p>
          <a:p>
            <a:r>
              <a:rPr lang="en-US" dirty="0" smtClean="0"/>
              <a:t>But if the threats are too great even to put fear that inhibits the action because they feel helpless/hopeless.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81375"/>
            <a:ext cx="30956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/>
              <a:t>This chapter will discuss </a:t>
            </a:r>
            <a:r>
              <a:rPr lang="en-US" dirty="0" smtClean="0"/>
              <a:t>The </a:t>
            </a:r>
            <a:r>
              <a:rPr lang="en-US" dirty="0"/>
              <a:t>Health Belief </a:t>
            </a:r>
            <a:r>
              <a:rPr lang="en-US" dirty="0" smtClean="0"/>
              <a:t>Model, Protection </a:t>
            </a:r>
            <a:r>
              <a:rPr lang="en-US" dirty="0"/>
              <a:t>Motivation </a:t>
            </a:r>
            <a:r>
              <a:rPr lang="en-US" dirty="0" smtClean="0"/>
              <a:t>Theory and how </a:t>
            </a:r>
            <a:r>
              <a:rPr lang="en-US" dirty="0"/>
              <a:t>to use the model in the behavior case analysis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92162"/>
          </a:xfrm>
          <a:prstGeom prst="rect">
            <a:avLst/>
          </a:prstGeom>
          <a:solidFill>
            <a:srgbClr val="80008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0A0F-5D39-4642-8AFA-41740B2BC3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Health Behavior CHAPTER 6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How to reduce belief of threat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reduce the threat, offered an alternative action by health workers</a:t>
            </a:r>
            <a:endParaRPr lang="en-US" dirty="0"/>
          </a:p>
          <a:p>
            <a:r>
              <a:rPr lang="en-US" dirty="0" smtClean="0"/>
              <a:t>Whether individuals agree or not with alternative behavior depending on the perception of the benefits and barriers to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495800"/>
            <a:ext cx="2333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1"/>
            <a:ext cx="9144000" cy="15240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id-ID" sz="3400" b="1" i="1" dirty="0" smtClean="0">
                <a:solidFill>
                  <a:schemeClr val="bg1"/>
                </a:solidFill>
              </a:rPr>
              <a:t>The </a:t>
            </a:r>
            <a:r>
              <a:rPr lang="en-US" sz="3400" b="1" i="1" dirty="0" smtClean="0">
                <a:solidFill>
                  <a:schemeClr val="bg1"/>
                </a:solidFill>
              </a:rPr>
              <a:t>B</a:t>
            </a:r>
            <a:r>
              <a:rPr lang="id-ID" sz="3400" b="1" i="1" dirty="0" smtClean="0">
                <a:solidFill>
                  <a:schemeClr val="bg1"/>
                </a:solidFill>
              </a:rPr>
              <a:t>enefits </a:t>
            </a:r>
            <a:r>
              <a:rPr lang="en-US" sz="3400" b="1" i="1" dirty="0" smtClean="0">
                <a:solidFill>
                  <a:schemeClr val="bg1"/>
                </a:solidFill>
              </a:rPr>
              <a:t>I</a:t>
            </a:r>
            <a:r>
              <a:rPr lang="id-ID" sz="3400" b="1" i="1" dirty="0" smtClean="0">
                <a:solidFill>
                  <a:schemeClr val="bg1"/>
                </a:solidFill>
              </a:rPr>
              <a:t>nvolved</a:t>
            </a:r>
            <a:r>
              <a:rPr lang="en-US" sz="3400" b="1" i="1" dirty="0" smtClean="0">
                <a:solidFill>
                  <a:schemeClr val="bg1"/>
                </a:solidFill>
              </a:rPr>
              <a:t> </a:t>
            </a:r>
            <a:r>
              <a:rPr lang="id-ID" sz="3400" b="1" i="1" dirty="0" smtClean="0">
                <a:solidFill>
                  <a:schemeClr val="bg1"/>
                </a:solidFill>
              </a:rPr>
              <a:t>in </a:t>
            </a:r>
            <a:r>
              <a:rPr lang="en-US" sz="3400" b="1" i="1" dirty="0" smtClean="0">
                <a:solidFill>
                  <a:schemeClr val="bg1"/>
                </a:solidFill>
              </a:rPr>
              <a:t>C</a:t>
            </a:r>
            <a:r>
              <a:rPr lang="id-ID" sz="3400" b="1" i="1" dirty="0" smtClean="0">
                <a:solidFill>
                  <a:schemeClr val="bg1"/>
                </a:solidFill>
              </a:rPr>
              <a:t>arrying </a:t>
            </a:r>
            <a:r>
              <a:rPr lang="en-US" sz="3400" b="1" i="1" dirty="0" smtClean="0">
                <a:solidFill>
                  <a:schemeClr val="bg1"/>
                </a:solidFill>
              </a:rPr>
              <a:t>O</a:t>
            </a:r>
            <a:r>
              <a:rPr lang="id-ID" sz="3400" b="1" i="1" dirty="0" smtClean="0">
                <a:solidFill>
                  <a:schemeClr val="bg1"/>
                </a:solidFill>
              </a:rPr>
              <a:t>ut </a:t>
            </a:r>
            <a:r>
              <a:rPr lang="en-US" sz="3400" b="1" i="1" dirty="0" smtClean="0">
                <a:solidFill>
                  <a:schemeClr val="bg1"/>
                </a:solidFill>
              </a:rPr>
              <a:t/>
            </a:r>
            <a:br>
              <a:rPr lang="en-US" sz="3400" b="1" i="1" dirty="0" smtClean="0">
                <a:solidFill>
                  <a:schemeClr val="bg1"/>
                </a:solidFill>
              </a:rPr>
            </a:br>
            <a:r>
              <a:rPr lang="id-ID" sz="3400" b="1" i="1" dirty="0" smtClean="0">
                <a:solidFill>
                  <a:schemeClr val="bg1"/>
                </a:solidFill>
              </a:rPr>
              <a:t>the </a:t>
            </a:r>
            <a:r>
              <a:rPr lang="en-US" sz="3400" b="1" i="1" dirty="0" smtClean="0">
                <a:solidFill>
                  <a:schemeClr val="bg1"/>
                </a:solidFill>
              </a:rPr>
              <a:t>B</a:t>
            </a:r>
            <a:r>
              <a:rPr lang="id-ID" sz="3400" b="1" i="1" dirty="0" smtClean="0">
                <a:solidFill>
                  <a:schemeClr val="bg1"/>
                </a:solidFill>
              </a:rPr>
              <a:t>ehaviour</a:t>
            </a:r>
            <a:endParaRPr lang="en-US" sz="3400" b="1" i="1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110538" cy="3962400"/>
          </a:xfrm>
        </p:spPr>
        <p:txBody>
          <a:bodyPr/>
          <a:lstStyle/>
          <a:p>
            <a:r>
              <a:rPr lang="en-US" dirty="0" smtClean="0"/>
              <a:t>A person will not receive the health behavior recommended unless he is convinced that these behavior could reduce the threat or profitable.</a:t>
            </a:r>
          </a:p>
          <a:p>
            <a:pPr eaLnBrk="1" hangingPunct="1"/>
            <a:r>
              <a:rPr lang="en-US" sz="3200" i="1" dirty="0" smtClean="0"/>
              <a:t>“</a:t>
            </a:r>
            <a:r>
              <a:rPr lang="id-ID" sz="3200" i="1" dirty="0" smtClean="0"/>
              <a:t>Stopping smoking will save me money</a:t>
            </a:r>
            <a:r>
              <a:rPr lang="en-US" sz="3200" i="1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pPr eaLnBrk="1" hangingPunct="1"/>
            <a:r>
              <a:rPr lang="id-ID" sz="3400" b="1" i="1" dirty="0" smtClean="0">
                <a:solidFill>
                  <a:schemeClr val="bg1"/>
                </a:solidFill>
              </a:rPr>
              <a:t>Cues to action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endParaRPr lang="en-US" sz="3400" b="1" i="1" dirty="0" smtClean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72462" cy="4572000"/>
          </a:xfrm>
        </p:spPr>
        <p:txBody>
          <a:bodyPr/>
          <a:lstStyle/>
          <a:p>
            <a:r>
              <a:rPr lang="en-US" sz="2800" dirty="0" smtClean="0"/>
              <a:t>Affects a person in getting a correct understanding challenged vulnerability, severity, and loss of prevention and treatment performed, can come from internal and external factors.</a:t>
            </a:r>
          </a:p>
          <a:p>
            <a:r>
              <a:rPr lang="id-ID" sz="2700" b="1" i="1" dirty="0" smtClean="0"/>
              <a:t>Cues to action</a:t>
            </a:r>
            <a:endParaRPr lang="en-US" sz="2700" b="1" i="1" dirty="0" smtClean="0"/>
          </a:p>
          <a:p>
            <a:pPr lvl="1" eaLnBrk="1" hangingPunct="1"/>
            <a:r>
              <a:rPr lang="id-ID" sz="2700" i="1" dirty="0" smtClean="0"/>
              <a:t>Internal ( The symptom of breathlessness)</a:t>
            </a:r>
            <a:endParaRPr lang="en-US" sz="2700" i="1" dirty="0" smtClean="0"/>
          </a:p>
          <a:p>
            <a:pPr lvl="1" eaLnBrk="1" hangingPunct="1"/>
            <a:r>
              <a:rPr lang="id-ID" sz="2700" i="1" dirty="0" smtClean="0"/>
              <a:t>External ( Information from leaflet) </a:t>
            </a:r>
            <a:endParaRPr lang="en-GB" sz="2700" i="1" dirty="0" smtClean="0"/>
          </a:p>
          <a:p>
            <a:pPr eaLnBrk="1" hangingPunct="1"/>
            <a:endParaRPr lang="en-US" sz="27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Individual Readiness to do the </a:t>
            </a:r>
            <a:r>
              <a:rPr lang="en-US" sz="3600" dirty="0" err="1" smtClean="0">
                <a:solidFill>
                  <a:schemeClr val="bg1"/>
                </a:solidFill>
              </a:rPr>
              <a:t>bahavior</a:t>
            </a: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readiness is high when</a:t>
            </a:r>
            <a:br>
              <a:rPr lang="en-US" dirty="0" smtClean="0"/>
            </a:br>
            <a:r>
              <a:rPr lang="en-US" dirty="0" smtClean="0"/>
              <a:t>Benefits&gt; barriers</a:t>
            </a:r>
          </a:p>
          <a:p>
            <a:r>
              <a:rPr lang="en-US" dirty="0" smtClean="0"/>
              <a:t>Individual Readiness low when</a:t>
            </a:r>
            <a:br>
              <a:rPr lang="en-US" dirty="0" smtClean="0"/>
            </a:br>
            <a:r>
              <a:rPr lang="en-US" dirty="0" smtClean="0"/>
              <a:t>Benefits &lt;barriers</a:t>
            </a:r>
          </a:p>
          <a:p>
            <a:r>
              <a:rPr lang="en-US" dirty="0" smtClean="0"/>
              <a:t>If benefits and barriers are high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the conflict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will be difficult to resolve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Other variables: Demographic, Social Psychology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and the Structural</a:t>
            </a: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667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Preparing conditions : the individual's perception and the perceived of benefits of preventive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other application of HBM on your own case!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2362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bg1"/>
                </a:solidFill>
                <a:latin typeface="Trebuchet MS" pitchFamily="34" charset="0"/>
              </a:rPr>
              <a:t>PROTECTION MOTIVATION THEORY</a:t>
            </a:r>
            <a:br>
              <a:rPr lang="en-US" i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i="1" dirty="0" smtClean="0">
                <a:solidFill>
                  <a:schemeClr val="bg1"/>
                </a:solidFill>
                <a:latin typeface="Trebuchet MS" pitchFamily="34" charset="0"/>
              </a:rPr>
              <a:t>(PMT)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Protection Motivation Theory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(Rogers, 1984)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Extension and re-working of HBM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Intention to protect oneself is the proximal determinant of health behavior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INTRODUCTION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Rogers (1975, 1983, 1985) developed a PMT which is a continuation of the HBM theory by incorporating several additional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0" grpId="1" animBg="1"/>
      <p:bldP spid="942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Protection Motivation Theory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Intention is dependent on four components:</a:t>
            </a:r>
          </a:p>
          <a:p>
            <a:pPr lvl="1" eaLnBrk="1" hangingPunct="1">
              <a:buNone/>
            </a:pPr>
            <a:r>
              <a:rPr lang="en-US" sz="2100" dirty="0" smtClean="0"/>
              <a:t>1) perceived susceptibility </a:t>
            </a:r>
          </a:p>
          <a:p>
            <a:pPr lvl="1" eaLnBrk="1" hangingPunct="1">
              <a:buNone/>
            </a:pPr>
            <a:r>
              <a:rPr lang="en-US" sz="2100" dirty="0" smtClean="0"/>
              <a:t>2) perceived severity </a:t>
            </a:r>
          </a:p>
          <a:p>
            <a:pPr lvl="1" eaLnBrk="1" hangingPunct="1">
              <a:buNone/>
            </a:pPr>
            <a:r>
              <a:rPr lang="en-US" sz="2100" dirty="0" smtClean="0"/>
              <a:t>3) Self-efficacy </a:t>
            </a:r>
          </a:p>
          <a:p>
            <a:pPr lvl="1" eaLnBrk="1" hangingPunct="1">
              <a:buNone/>
            </a:pPr>
            <a:r>
              <a:rPr lang="en-US" sz="2100" dirty="0" smtClean="0"/>
              <a:t>4) Response efficacy (benefits versus barriers)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Susceptibility and severity are considered “perceived threat”</a:t>
            </a:r>
          </a:p>
          <a:p>
            <a:pPr eaLnBrk="1" hangingPunct="1"/>
            <a:r>
              <a:rPr lang="en-US" sz="2400" dirty="0" smtClean="0"/>
              <a:t>Response efficacy and self-efficacy are considered  “coping efficacy”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315200" y="1066800"/>
            <a:ext cx="1600200" cy="213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CC66"/>
                </a:solidFill>
              </a:rPr>
              <a:t>General</a:t>
            </a:r>
          </a:p>
          <a:p>
            <a:r>
              <a:rPr lang="en-US" sz="2400" dirty="0"/>
              <a:t>The student able to analyze the health behavior problem with the  t</a:t>
            </a:r>
            <a:r>
              <a:rPr lang="id-ID" sz="2400" dirty="0"/>
              <a:t>heory of Health Belief Model</a:t>
            </a:r>
            <a:r>
              <a:rPr lang="en-US" sz="2400" dirty="0"/>
              <a:t> and the</a:t>
            </a:r>
            <a:r>
              <a:rPr lang="id-ID" sz="2400" dirty="0"/>
              <a:t> Protection Motivation </a:t>
            </a:r>
            <a:r>
              <a:rPr lang="id-ID" sz="2400" dirty="0" smtClean="0"/>
              <a:t>Theory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CC66"/>
                </a:solidFill>
              </a:rPr>
              <a:t>Specific</a:t>
            </a:r>
          </a:p>
          <a:p>
            <a:pPr lvl="0"/>
            <a:r>
              <a:rPr lang="id-ID" sz="2400" dirty="0" smtClean="0"/>
              <a:t>Student </a:t>
            </a:r>
            <a:r>
              <a:rPr lang="en-US" sz="2400" dirty="0" smtClean="0"/>
              <a:t>can explain</a:t>
            </a:r>
            <a:r>
              <a:rPr lang="id-ID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frame of health belief </a:t>
            </a:r>
            <a:r>
              <a:rPr lang="en-US" sz="2400" dirty="0" smtClean="0"/>
              <a:t>model and all variables (</a:t>
            </a:r>
            <a:r>
              <a:rPr lang="id-ID" sz="2400" dirty="0" smtClean="0"/>
              <a:t>Percieved </a:t>
            </a:r>
            <a:r>
              <a:rPr lang="id-ID" sz="2400" dirty="0"/>
              <a:t>of </a:t>
            </a:r>
            <a:r>
              <a:rPr lang="id-ID" sz="2400" dirty="0" smtClean="0"/>
              <a:t>Susceptibility</a:t>
            </a:r>
            <a:r>
              <a:rPr lang="en-US" sz="2400" dirty="0" smtClean="0"/>
              <a:t>, </a:t>
            </a:r>
            <a:r>
              <a:rPr lang="id-ID" sz="2400" dirty="0" smtClean="0"/>
              <a:t>Percieved </a:t>
            </a:r>
            <a:r>
              <a:rPr lang="id-ID" sz="2400" dirty="0"/>
              <a:t>of </a:t>
            </a:r>
            <a:r>
              <a:rPr lang="id-ID" sz="2400" dirty="0" smtClean="0"/>
              <a:t>Seriousness</a:t>
            </a:r>
            <a:r>
              <a:rPr lang="en-US" sz="2400" dirty="0" smtClean="0"/>
              <a:t>, </a:t>
            </a:r>
            <a:r>
              <a:rPr lang="id-ID" sz="2400" dirty="0" smtClean="0"/>
              <a:t>Percieved </a:t>
            </a:r>
            <a:r>
              <a:rPr lang="id-ID" sz="2400" dirty="0"/>
              <a:t>of </a:t>
            </a:r>
            <a:r>
              <a:rPr lang="id-ID" sz="2400" dirty="0" smtClean="0"/>
              <a:t>benefits</a:t>
            </a:r>
            <a:r>
              <a:rPr lang="en-US" sz="2400" dirty="0" smtClean="0"/>
              <a:t>, </a:t>
            </a:r>
            <a:r>
              <a:rPr lang="id-ID" sz="2400" dirty="0" smtClean="0"/>
              <a:t>Percieved </a:t>
            </a:r>
            <a:r>
              <a:rPr lang="id-ID" sz="2400" dirty="0"/>
              <a:t>of </a:t>
            </a:r>
            <a:r>
              <a:rPr lang="id-ID" sz="2400" dirty="0" smtClean="0"/>
              <a:t>barriers</a:t>
            </a:r>
            <a:r>
              <a:rPr lang="en-US" sz="2400" dirty="0" smtClean="0"/>
              <a:t>, </a:t>
            </a:r>
            <a:r>
              <a:rPr lang="id-ID" sz="2400" dirty="0" smtClean="0"/>
              <a:t>Cues </a:t>
            </a:r>
            <a:r>
              <a:rPr lang="id-ID" sz="2400" dirty="0"/>
              <a:t>to </a:t>
            </a:r>
            <a:r>
              <a:rPr lang="id-ID" sz="2400" dirty="0" smtClean="0"/>
              <a:t>action</a:t>
            </a:r>
            <a:r>
              <a:rPr lang="en-US" sz="2400" dirty="0" smtClean="0"/>
              <a:t>)</a:t>
            </a:r>
            <a:endParaRPr lang="en-US" sz="2400" dirty="0"/>
          </a:p>
          <a:p>
            <a:pPr lvl="0"/>
            <a:r>
              <a:rPr lang="id-ID" sz="2400" dirty="0" smtClean="0"/>
              <a:t>Student </a:t>
            </a:r>
            <a:r>
              <a:rPr lang="en-US" sz="2400" dirty="0" smtClean="0"/>
              <a:t>can explain</a:t>
            </a:r>
            <a:r>
              <a:rPr lang="id-ID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frame of protection motivation </a:t>
            </a:r>
            <a:r>
              <a:rPr lang="en-US" sz="2400" dirty="0" smtClean="0"/>
              <a:t>theory and all variables (Perceived </a:t>
            </a:r>
            <a:r>
              <a:rPr lang="en-US" sz="2400" dirty="0"/>
              <a:t>of </a:t>
            </a:r>
            <a:r>
              <a:rPr lang="en-US" sz="2400" dirty="0" smtClean="0"/>
              <a:t>seriousness, Perceived </a:t>
            </a:r>
            <a:r>
              <a:rPr lang="en-US" sz="2400" dirty="0"/>
              <a:t>of vulnerability </a:t>
            </a:r>
            <a:r>
              <a:rPr lang="en-US" sz="2400" dirty="0" smtClean="0"/>
              <a:t>, Self efficacy, Response effectiveness,</a:t>
            </a:r>
            <a:endParaRPr lang="en-US" sz="2400" dirty="0"/>
          </a:p>
          <a:p>
            <a:r>
              <a:rPr lang="id-ID" sz="2400" dirty="0" smtClean="0"/>
              <a:t>Student </a:t>
            </a:r>
            <a:r>
              <a:rPr lang="en-US" sz="2400" dirty="0" smtClean="0"/>
              <a:t>can </a:t>
            </a:r>
            <a:r>
              <a:rPr lang="id-ID" sz="2400" dirty="0" smtClean="0"/>
              <a:t>use </a:t>
            </a:r>
            <a:r>
              <a:rPr lang="id-ID" sz="2400" dirty="0"/>
              <a:t>the frame in the behavior case analysis</a:t>
            </a: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92162"/>
          </a:xfrm>
          <a:prstGeom prst="rect">
            <a:avLst/>
          </a:prstGeom>
          <a:solidFill>
            <a:srgbClr val="00CC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0A0F-5D39-4642-8AFA-41740B2BC3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Health Behavior CHAPTER 6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Where Do We Intervene?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800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Educate about threat (vulnerability, susceptibility)</a:t>
            </a:r>
          </a:p>
          <a:p>
            <a:pPr lvl="1" eaLnBrk="1" hangingPunct="1"/>
            <a:r>
              <a:rPr lang="en-US" dirty="0" smtClean="0"/>
              <a:t>Fear appraisals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Educate about coping (response efficacy, self-efficacy)</a:t>
            </a:r>
          </a:p>
          <a:p>
            <a:pPr lvl="1" eaLnBrk="1" hangingPunct="1"/>
            <a:r>
              <a:rPr lang="en-US" dirty="0" smtClean="0"/>
              <a:t>Health education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Application 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Please choose a health behavior and population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Assume you are an advertising specialist contracted to develop a persuasive communication (poster, news advertisement etc.) to improve the health behavior for the population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Create a message that includes severity, susceptibility, response efficacy, and self-efficacy for the target population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PMT concept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2800" dirty="0" smtClean="0"/>
              <a:t>PMT is a process of threat assessment and response evaluation process that resulted in the intention to implement the adaptive response (protection motivation) or maladaptive (putting someone at risk)</a:t>
            </a:r>
            <a:endParaRPr lang="en-US" sz="2800" dirty="0"/>
          </a:p>
          <a:p>
            <a:r>
              <a:rPr lang="en-US" sz="2800" dirty="0" smtClean="0"/>
              <a:t>PMT is a theory of behavior that serves to develop interventions to reduce the threat in individuals with research and integrate the concept of psychological, sociological and other related fields.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PMT Model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029200"/>
          </a:xfrm>
        </p:spPr>
        <p:txBody>
          <a:bodyPr/>
          <a:lstStyle/>
          <a:p>
            <a:r>
              <a:rPr lang="en-US" sz="2800" dirty="0" smtClean="0"/>
              <a:t>Explain why people do not live healthy behaviors (threat and vulnerability)</a:t>
            </a:r>
            <a:endParaRPr lang="en-US" sz="2800" dirty="0"/>
          </a:p>
          <a:p>
            <a:r>
              <a:rPr lang="en-US" sz="2800" dirty="0" smtClean="0"/>
              <a:t>Offers to health behavior change to the prevention and motivation</a:t>
            </a:r>
            <a:endParaRPr lang="en-US" sz="2800" dirty="0"/>
          </a:p>
          <a:p>
            <a:pPr lvl="1"/>
            <a:r>
              <a:rPr lang="en-US" sz="2400" dirty="0" smtClean="0"/>
              <a:t>Offering the effectiveness of behavioral assessment is recommended</a:t>
            </a:r>
          </a:p>
          <a:p>
            <a:pPr lvl="1"/>
            <a:r>
              <a:rPr lang="en-US" sz="2400" dirty="0" smtClean="0"/>
              <a:t>Increasing confidence in the ability of self-</a:t>
            </a:r>
            <a:br>
              <a:rPr lang="en-US" sz="2400" dirty="0" smtClean="0"/>
            </a:br>
            <a:r>
              <a:rPr lang="en-US" sz="2400" dirty="0" smtClean="0"/>
              <a:t>consider other factors that support (</a:t>
            </a:r>
            <a:r>
              <a:rPr lang="en-US" sz="2400" dirty="0" err="1" smtClean="0"/>
              <a:t>eg</a:t>
            </a:r>
            <a:r>
              <a:rPr lang="en-US" sz="2400" dirty="0" smtClean="0"/>
              <a:t>, cost)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16764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PMT </a:t>
            </a:r>
            <a:r>
              <a:rPr lang="en-US" sz="3200" dirty="0" smtClean="0">
                <a:solidFill>
                  <a:schemeClr val="bg1"/>
                </a:solidFill>
              </a:rPr>
              <a:t> shows that </a:t>
            </a:r>
            <a:r>
              <a:rPr lang="en-US" sz="3200" dirty="0">
                <a:solidFill>
                  <a:schemeClr val="bg1"/>
                </a:solidFill>
              </a:rPr>
              <a:t>health-related behaviors is formed from four components:</a:t>
            </a:r>
            <a:endParaRPr lang="en-US" sz="36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305800" cy="4724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Severity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Vulnerability</a:t>
            </a:r>
            <a:r>
              <a:rPr lang="en-US" dirty="0" smtClean="0"/>
              <a:t>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Response effectiveness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Self-efficacy</a:t>
            </a:r>
            <a:endParaRPr lang="en-US" dirty="0" smtClean="0"/>
          </a:p>
          <a:p>
            <a:pPr eaLnBrk="1" hangingPunct="1">
              <a:buClr>
                <a:srgbClr val="FFFF99"/>
              </a:buClr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Clr>
                <a:srgbClr val="FFFF99"/>
              </a:buClr>
              <a:buFont typeface="Wingdings" pitchFamily="2" charset="2"/>
              <a:buNone/>
            </a:pPr>
            <a:r>
              <a:rPr lang="en-US" dirty="0" smtClean="0"/>
              <a:t>+ </a:t>
            </a:r>
            <a:r>
              <a:rPr lang="en-US" i="1" dirty="0" smtClean="0"/>
              <a:t>fifth component</a:t>
            </a:r>
            <a:r>
              <a:rPr lang="en-US" dirty="0" smtClean="0"/>
              <a:t> : </a:t>
            </a:r>
            <a:r>
              <a:rPr lang="en-US" i="1" dirty="0" smtClean="0"/>
              <a:t>Fear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74663"/>
            <a:ext cx="9144000" cy="668337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THE BASIC OF PROTECTION MOTIVATION THEORY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7200" y="1447800"/>
            <a:ext cx="2667000" cy="83820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 dirty="0">
                <a:latin typeface="Arial" pitchFamily="34" charset="0"/>
              </a:rPr>
              <a:t>Severity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7200" y="2667000"/>
            <a:ext cx="2667000" cy="762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 dirty="0">
                <a:latin typeface="Arial" pitchFamily="34" charset="0"/>
              </a:rPr>
              <a:t>Vulnerability</a:t>
            </a:r>
            <a:r>
              <a:rPr lang="en-US" sz="2400" dirty="0">
                <a:latin typeface="Arial" pitchFamily="34" charset="0"/>
              </a:rPr>
              <a:t> 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57200" y="3886200"/>
            <a:ext cx="26670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Arial" pitchFamily="34" charset="0"/>
              </a:rPr>
              <a:t>Response </a:t>
            </a:r>
            <a:r>
              <a:rPr lang="en-US" sz="2400">
                <a:latin typeface="Arial" pitchFamily="34" charset="0"/>
              </a:rPr>
              <a:t>effectiveness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57200" y="5029200"/>
            <a:ext cx="2667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 dirty="0">
                <a:latin typeface="Arial" pitchFamily="34" charset="0"/>
              </a:rPr>
              <a:t>Self-efficacy 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267200" y="3200400"/>
            <a:ext cx="2133600" cy="838200"/>
          </a:xfrm>
          <a:prstGeom prst="rect">
            <a:avLst/>
          </a:prstGeom>
          <a:solidFill>
            <a:srgbClr val="FFCC99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Arial" pitchFamily="34" charset="0"/>
              </a:rPr>
              <a:t>Behavioural</a:t>
            </a:r>
            <a:r>
              <a:rPr lang="en-US" sz="2400" i="1" dirty="0">
                <a:latin typeface="Arial" pitchFamily="34" charset="0"/>
              </a:rPr>
              <a:t> </a:t>
            </a:r>
          </a:p>
          <a:p>
            <a:pPr algn="ctr"/>
            <a:r>
              <a:rPr lang="en-US" sz="2400" i="1" dirty="0">
                <a:latin typeface="Arial" pitchFamily="34" charset="0"/>
              </a:rPr>
              <a:t>intentions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086600" y="3200400"/>
            <a:ext cx="1676400" cy="838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>
                <a:latin typeface="Arial" pitchFamily="34" charset="0"/>
              </a:rPr>
              <a:t>Behaviour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124200" y="1905000"/>
            <a:ext cx="1143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124200" y="3048000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3124200" y="3657600"/>
            <a:ext cx="1143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3124200" y="3886200"/>
            <a:ext cx="1143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400800" y="3657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3" grpId="0" animBg="1"/>
      <p:bldP spid="16395" grpId="0" animBg="1"/>
      <p:bldP spid="16400" grpId="0" animBg="1"/>
      <p:bldP spid="16401" grpId="0" animBg="1"/>
      <p:bldP spid="16402" grpId="0" animBg="1"/>
      <p:bldP spid="16404" grpId="0" animBg="1"/>
      <p:bldP spid="16406" grpId="0" animBg="1"/>
      <p:bldP spid="16407" grpId="0" animBg="1"/>
      <p:bldP spid="16410" grpId="0" animBg="1"/>
      <p:bldP spid="16411" grpId="0" animBg="1"/>
      <p:bldP spid="164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339588"/>
            <a:ext cx="1544638" cy="33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28775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95400" y="5486400"/>
            <a:ext cx="66135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</a:tabLst>
            </a:pPr>
            <a:r>
              <a:rPr lang="en-GB" sz="1300" b="1">
                <a:solidFill>
                  <a:srgbClr val="000000"/>
                </a:solidFill>
                <a:latin typeface="Arial" pitchFamily="34" charset="0"/>
              </a:rPr>
              <a:t>Wu, Y. et al. J. Pediatr. Psychol. 2005 30:127-137; doi:10.1093/jpepsy/jsi001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" y="795338"/>
            <a:ext cx="91440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828675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3600" b="1" dirty="0">
                <a:solidFill>
                  <a:schemeClr val="bg1"/>
                </a:solidFill>
                <a:latin typeface="Arial" pitchFamily="34" charset="0"/>
              </a:rPr>
              <a:t>Protection motivation theory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PMT explain 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0" i="1" dirty="0" smtClean="0"/>
              <a:t>Severity, vulnerability, fear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</a:t>
            </a:r>
            <a:r>
              <a:rPr lang="en-US" b="0" i="1" dirty="0" smtClean="0"/>
              <a:t>threat appraisal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0" dirty="0" smtClean="0"/>
              <a:t>Response effectiveness, self efficacy </a:t>
            </a:r>
            <a:r>
              <a:rPr lang="en-US" b="0" dirty="0" smtClean="0">
                <a:sym typeface="Wingdings" pitchFamily="2" charset="2"/>
              </a:rPr>
              <a:t> </a:t>
            </a:r>
            <a:r>
              <a:rPr lang="en-US" b="0" i="1" dirty="0" smtClean="0">
                <a:sym typeface="Wingdings" pitchFamily="2" charset="2"/>
              </a:rPr>
              <a:t>coping appraisal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" y="795338"/>
            <a:ext cx="91440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828675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3600" b="1" dirty="0">
                <a:solidFill>
                  <a:schemeClr val="bg1"/>
                </a:solidFill>
                <a:latin typeface="Arial" pitchFamily="34" charset="0"/>
              </a:rPr>
              <a:t>Protection motivation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Resources of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Environment (</a:t>
            </a:r>
            <a:r>
              <a:rPr lang="en-US" dirty="0" err="1" smtClean="0"/>
              <a:t>eg</a:t>
            </a:r>
            <a:r>
              <a:rPr lang="en-US" dirty="0" smtClean="0"/>
              <a:t>, verbal persuasion, observation learning)</a:t>
            </a:r>
          </a:p>
          <a:p>
            <a:r>
              <a:rPr lang="en-US" dirty="0" smtClean="0"/>
              <a:t>Intrapersonal: (</a:t>
            </a:r>
            <a:r>
              <a:rPr lang="en-US" dirty="0" err="1" smtClean="0"/>
              <a:t>eg</a:t>
            </a:r>
            <a:r>
              <a:rPr lang="en-US" dirty="0" smtClean="0"/>
              <a:t> important experience)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81000" y="474663"/>
            <a:ext cx="85725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PROTECTION MOTIVATION THEORY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8600" y="1828800"/>
            <a:ext cx="3581400" cy="91440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u="sng" dirty="0">
                <a:latin typeface="Arial" pitchFamily="34" charset="0"/>
              </a:rPr>
              <a:t>Severity </a:t>
            </a:r>
          </a:p>
          <a:p>
            <a:pPr algn="ctr"/>
            <a:r>
              <a:rPr lang="en-US" dirty="0" smtClean="0">
                <a:latin typeface="Trebuchet MS" pitchFamily="34" charset="0"/>
              </a:rPr>
              <a:t>Colon cancer is serious illness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28600" y="2895600"/>
            <a:ext cx="3581400" cy="9144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dirty="0">
                <a:latin typeface="Trebuchet MS" pitchFamily="34" charset="0"/>
              </a:rPr>
              <a:t>Vulnerability</a:t>
            </a:r>
            <a:r>
              <a:rPr lang="en-US" b="1" dirty="0">
                <a:latin typeface="Trebuchet MS" pitchFamily="34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rgbClr val="FFFF99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Perception of possibility of get </a:t>
            </a:r>
          </a:p>
          <a:p>
            <a:pPr algn="ctr">
              <a:spcBef>
                <a:spcPct val="20000"/>
              </a:spcBef>
              <a:buClr>
                <a:srgbClr val="FFFF99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Colon cancer  is high"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28600" y="3962400"/>
            <a:ext cx="3581400" cy="1054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u="sng" dirty="0">
                <a:latin typeface="Trebuchet MS" pitchFamily="34" charset="0"/>
              </a:rPr>
              <a:t>Response </a:t>
            </a:r>
            <a:r>
              <a:rPr lang="en-US" b="1" u="sng" dirty="0">
                <a:latin typeface="Trebuchet MS" pitchFamily="34" charset="0"/>
              </a:rPr>
              <a:t>effectiveness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Belief  that changing the diet will improve health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28600" y="51816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u="sng" dirty="0">
                <a:latin typeface="Trebuchet MS" pitchFamily="34" charset="0"/>
              </a:rPr>
              <a:t>Self-efficacy </a:t>
            </a:r>
          </a:p>
          <a:p>
            <a:pPr algn="ctr"/>
            <a:r>
              <a:rPr lang="en-US" dirty="0" smtClean="0"/>
              <a:t>The belief that I can change </a:t>
            </a:r>
          </a:p>
          <a:p>
            <a:pPr algn="ctr"/>
            <a:r>
              <a:rPr lang="en-US" dirty="0" smtClean="0"/>
              <a:t>my the diet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953000" y="3352800"/>
            <a:ext cx="2133600" cy="1371600"/>
          </a:xfrm>
          <a:prstGeom prst="rect">
            <a:avLst/>
          </a:prstGeom>
          <a:solidFill>
            <a:srgbClr val="FFCC99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intention to</a:t>
            </a:r>
            <a:br>
              <a:rPr lang="en-US" dirty="0" smtClean="0"/>
            </a:br>
            <a:r>
              <a:rPr lang="en-US" dirty="0" smtClean="0"/>
              <a:t>change</a:t>
            </a:r>
            <a:br>
              <a:rPr lang="en-US" dirty="0" smtClean="0"/>
            </a:br>
            <a:r>
              <a:rPr lang="en-US" dirty="0" smtClean="0"/>
              <a:t>into a healthy diet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7467600" y="3429000"/>
            <a:ext cx="1524000" cy="1219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pitchFamily="34" charset="0"/>
              </a:rPr>
              <a:t>Healthy diet </a:t>
            </a:r>
          </a:p>
          <a:p>
            <a:pPr algn="ctr"/>
            <a:r>
              <a:rPr lang="en-US" sz="2000" b="1" dirty="0" smtClean="0">
                <a:latin typeface="Arial" pitchFamily="34" charset="0"/>
              </a:rPr>
              <a:t>behavior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3810000" y="2286000"/>
            <a:ext cx="1143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810000" y="3429000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3810000" y="4038600"/>
            <a:ext cx="1143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 flipV="1">
            <a:off x="3810000" y="4267200"/>
            <a:ext cx="1143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rgbClr val="CC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</a:rPr>
              <a:t>Application on Diet </a:t>
            </a:r>
            <a:r>
              <a:rPr lang="en-US" sz="2400" dirty="0" err="1" smtClean="0">
                <a:solidFill>
                  <a:schemeClr val="bg1"/>
                </a:solidFill>
                <a:latin typeface="Trebuchet MS" pitchFamily="34" charset="0"/>
              </a:rPr>
              <a:t>behaior</a:t>
            </a:r>
            <a:endParaRPr lang="en-US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1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nimBg="1"/>
      <p:bldP spid="98317" grpId="0" animBg="1"/>
      <p:bldP spid="98318" grpId="0" animBg="1"/>
      <p:bldP spid="983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Historical Origins of the 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Lewin’s Field Theory (1935)</a:t>
            </a:r>
          </a:p>
          <a:p>
            <a:pPr lvl="1">
              <a:lnSpc>
                <a:spcPct val="90000"/>
              </a:lnSpc>
            </a:pPr>
            <a:r>
              <a:rPr lang="en-US"/>
              <a:t>Introduced the concept of barriers to and facilitators of behavior change</a:t>
            </a:r>
          </a:p>
          <a:p>
            <a:pPr>
              <a:lnSpc>
                <a:spcPct val="90000"/>
              </a:lnSpc>
            </a:pPr>
            <a:r>
              <a:rPr lang="en-US"/>
              <a:t>U.S. Public Health Service (1950’s)</a:t>
            </a:r>
          </a:p>
          <a:p>
            <a:pPr lvl="1">
              <a:lnSpc>
                <a:spcPct val="90000"/>
              </a:lnSpc>
            </a:pPr>
            <a:r>
              <a:rPr lang="en-US"/>
              <a:t>Group of social psychologists trying to explain why people did not participate in prevention and screening programs.</a:t>
            </a:r>
          </a:p>
          <a:p>
            <a:pPr lvl="1">
              <a:lnSpc>
                <a:spcPct val="90000"/>
              </a:lnSpc>
            </a:pPr>
            <a:r>
              <a:rPr lang="en-US"/>
              <a:t>Two major influences from learning theory:  </a:t>
            </a:r>
          </a:p>
          <a:p>
            <a:pPr lvl="2">
              <a:lnSpc>
                <a:spcPct val="90000"/>
              </a:lnSpc>
            </a:pPr>
            <a:r>
              <a:rPr lang="en-US"/>
              <a:t>Stimulus Response Theory</a:t>
            </a:r>
          </a:p>
          <a:p>
            <a:pPr lvl="2">
              <a:lnSpc>
                <a:spcPct val="90000"/>
              </a:lnSpc>
            </a:pPr>
            <a:r>
              <a:rPr lang="en-US"/>
              <a:t>Cognitive Theory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 other application of PMT on your own case!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Glanz, et all. </a:t>
            </a:r>
            <a:r>
              <a:rPr lang="id-ID" b="1" dirty="0"/>
              <a:t>Health Behavior &amp; Health Education</a:t>
            </a:r>
            <a:r>
              <a:rPr lang="id-ID" dirty="0"/>
              <a:t>; Theory Research and Practice. Jossey-Bass Publishers. San Fransisco. Oxford. </a:t>
            </a:r>
            <a:r>
              <a:rPr lang="id-ID" dirty="0" smtClean="0"/>
              <a:t>1990</a:t>
            </a:r>
            <a:endParaRPr lang="en-US" dirty="0" smtClean="0"/>
          </a:p>
          <a:p>
            <a:pPr lvl="0"/>
            <a:r>
              <a:rPr lang="id-ID" dirty="0"/>
              <a:t>Ogden, Jane. </a:t>
            </a:r>
            <a:r>
              <a:rPr lang="id-ID" b="1" dirty="0"/>
              <a:t>Health Psychology</a:t>
            </a:r>
            <a:r>
              <a:rPr lang="id-ID" dirty="0"/>
              <a:t>. Open University Press. Buckingham-Philadelphia. </a:t>
            </a:r>
            <a:r>
              <a:rPr lang="id-ID" dirty="0" smtClean="0"/>
              <a:t>1996</a:t>
            </a:r>
            <a:endParaRPr lang="en-US" dirty="0" smtClean="0"/>
          </a:p>
          <a:p>
            <a:r>
              <a:rPr lang="id-ID" dirty="0"/>
              <a:t>Smet, Bart. </a:t>
            </a:r>
            <a:r>
              <a:rPr lang="id-ID" b="1" dirty="0"/>
              <a:t>Psikologi Kesehatan</a:t>
            </a:r>
            <a:r>
              <a:rPr lang="id-ID" dirty="0"/>
              <a:t>. Grasindo. Jakarta 1994</a:t>
            </a:r>
            <a:endParaRPr lang="en-US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200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Unicode MS" pitchFamily="34" charset="-128"/>
              </a:rPr>
              <a:t>Thank You…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Stimulus Response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Learning results from events which reduce the psychological drives that cause behavior (reinforcers)</a:t>
            </a:r>
          </a:p>
          <a:p>
            <a:r>
              <a:rPr lang="en-US"/>
              <a:t>In other words, we learn to enact new behaviors, change existing behaviors, and reduce or eliminate behaviors because of the consequences of our actions.</a:t>
            </a:r>
          </a:p>
          <a:p>
            <a:r>
              <a:rPr lang="en-US"/>
              <a:t>Reinforcers, punishments, rewards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Cognitive 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Emphasize the role of subjective hypotheses and expectations held by the individual.</a:t>
            </a:r>
          </a:p>
          <a:p>
            <a:r>
              <a:rPr lang="en-US"/>
              <a:t>Beliefs, attitudes, desires, expectations, etc.</a:t>
            </a:r>
          </a:p>
          <a:p>
            <a:r>
              <a:rPr lang="en-US"/>
              <a:t>Influencing beliefs and expectations about the situation can drive behavior change, rather than trying to influence the behavior directly.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Value-Expectancy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Expectancy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dirty="0"/>
              <a:t>  person believes that increased effort leads to improved performance</a:t>
            </a:r>
          </a:p>
          <a:p>
            <a:r>
              <a:rPr lang="en-US" b="1" dirty="0">
                <a:solidFill>
                  <a:schemeClr val="tx2"/>
                </a:solidFill>
              </a:rPr>
              <a:t>Instrumentality:</a:t>
            </a:r>
            <a:r>
              <a:rPr lang="en-US" dirty="0"/>
              <a:t>  person believes that improved performance leads to a certain outcome or reward</a:t>
            </a:r>
          </a:p>
          <a:p>
            <a:r>
              <a:rPr lang="en-US" b="1" dirty="0">
                <a:solidFill>
                  <a:schemeClr val="tx2"/>
                </a:solidFill>
              </a:rPr>
              <a:t>Outcomes:</a:t>
            </a:r>
            <a:r>
              <a:rPr lang="en-US" dirty="0"/>
              <a:t>  person values that reward or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0008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HBM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HBM is a value-expectancy theory</a:t>
            </a:r>
          </a:p>
          <a:p>
            <a:pPr>
              <a:lnSpc>
                <a:spcPct val="90000"/>
              </a:lnSpc>
            </a:pPr>
            <a:r>
              <a:rPr lang="en-US"/>
              <a:t>Based on these assumptions:</a:t>
            </a:r>
          </a:p>
          <a:p>
            <a:pPr lvl="1">
              <a:lnSpc>
                <a:spcPct val="90000"/>
              </a:lnSpc>
            </a:pPr>
            <a:r>
              <a:rPr lang="en-US"/>
              <a:t>People desire to avoid illness or get well</a:t>
            </a:r>
          </a:p>
          <a:p>
            <a:pPr lvl="1">
              <a:lnSpc>
                <a:spcPct val="90000"/>
              </a:lnSpc>
            </a:pPr>
            <a:r>
              <a:rPr lang="en-US"/>
              <a:t>People believe that a specific health action </a:t>
            </a:r>
            <a:r>
              <a:rPr lang="en-US" b="1"/>
              <a:t>that is available to him or her </a:t>
            </a:r>
            <a:r>
              <a:rPr lang="en-US"/>
              <a:t>will prevent illness</a:t>
            </a:r>
          </a:p>
          <a:p>
            <a:pPr>
              <a:lnSpc>
                <a:spcPct val="90000"/>
              </a:lnSpc>
            </a:pPr>
            <a:r>
              <a:rPr lang="en-US"/>
              <a:t>Initial development based on probability-based studies of 1200 adults</a:t>
            </a:r>
          </a:p>
          <a:p>
            <a:pPr lvl="1">
              <a:lnSpc>
                <a:spcPct val="90000"/>
              </a:lnSpc>
            </a:pPr>
            <a:r>
              <a:rPr lang="en-US"/>
              <a:t>People who believed they were susceptible AND believed in the benefits of early detection were much more likely to be screened for TB.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HEALTH BELIEF MODEL (HBM)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Rosenstock</a:t>
            </a:r>
            <a:r>
              <a:rPr lang="en-US" sz="2800" dirty="0" smtClean="0">
                <a:solidFill>
                  <a:schemeClr val="bg1"/>
                </a:solidFill>
              </a:rPr>
              <a:t> 1966, Becker 1970, 1980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HBM first proposed by </a:t>
            </a:r>
            <a:r>
              <a:rPr lang="en-US" sz="2800" dirty="0" err="1" smtClean="0"/>
              <a:t>Rosenstock</a:t>
            </a:r>
            <a:r>
              <a:rPr lang="en-US" sz="2800" dirty="0" smtClean="0"/>
              <a:t>, 1966 and then refined by Becker, et al 1970 and 1980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HBM is used to predict preventive health behavior and behavioral responses to the treatment of patients with acute and chronic diseases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But lately HBM is used to predict various health-related behaviors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65F-0A90-4C4E-B7E9-545A0BCA95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Health Behavior CHAPTER 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514600"/>
            <a:ext cx="3657600" cy="28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1685</Words>
  <Application>Microsoft Office PowerPoint</Application>
  <PresentationFormat>On-screen Show (4:3)</PresentationFormat>
  <Paragraphs>304</Paragraphs>
  <Slides>42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THE HEALTH BELIEF MODEL</vt:lpstr>
      <vt:lpstr>Slide 2</vt:lpstr>
      <vt:lpstr>Slide 3</vt:lpstr>
      <vt:lpstr>Historical Origins of the Model</vt:lpstr>
      <vt:lpstr>Stimulus Response Theory</vt:lpstr>
      <vt:lpstr>Cognitive Theory</vt:lpstr>
      <vt:lpstr>Value-Expectancy Theory</vt:lpstr>
      <vt:lpstr>HBM</vt:lpstr>
      <vt:lpstr>HEALTH BELIEF MODEL (HBM) Rosenstock 1966, Becker 1970, 1980</vt:lpstr>
      <vt:lpstr>Basics of Health Belief Model</vt:lpstr>
      <vt:lpstr>Slide 11</vt:lpstr>
      <vt:lpstr>Slide 12</vt:lpstr>
      <vt:lpstr>Components of HBM</vt:lpstr>
      <vt:lpstr>Additional Components of HBM</vt:lpstr>
      <vt:lpstr>Susceptibility to illness</vt:lpstr>
      <vt:lpstr>The severity of the illness</vt:lpstr>
      <vt:lpstr>The cost involved in carrying out the behaviour</vt:lpstr>
      <vt:lpstr>Slide 18</vt:lpstr>
      <vt:lpstr>Threats</vt:lpstr>
      <vt:lpstr>How to reduce belief of threat</vt:lpstr>
      <vt:lpstr>The Benefits Involved in Carrying Out  the Behaviour</vt:lpstr>
      <vt:lpstr>Cues to action </vt:lpstr>
      <vt:lpstr>Individual Readiness to do the bahavior</vt:lpstr>
      <vt:lpstr>Other variables: Demographic, Social Psychology  and the Structural</vt:lpstr>
      <vt:lpstr>Do other application of HBM on your own case!</vt:lpstr>
      <vt:lpstr>PROTECTION MOTIVATION THEORY (PMT)</vt:lpstr>
      <vt:lpstr>Protection Motivation Theory (Rogers, 1984)</vt:lpstr>
      <vt:lpstr>INTRODUCTION</vt:lpstr>
      <vt:lpstr>Protection Motivation Theory</vt:lpstr>
      <vt:lpstr>Where Do We Intervene?</vt:lpstr>
      <vt:lpstr>Application Exercise</vt:lpstr>
      <vt:lpstr>PMT concept</vt:lpstr>
      <vt:lpstr>PMT Model </vt:lpstr>
      <vt:lpstr>PMT  shows that health-related behaviors is formed from four components:</vt:lpstr>
      <vt:lpstr>THE BASIC OF PROTECTION MOTIVATION THEORY</vt:lpstr>
      <vt:lpstr>Slide 36</vt:lpstr>
      <vt:lpstr>Slide 37</vt:lpstr>
      <vt:lpstr>Resources of Information</vt:lpstr>
      <vt:lpstr>Slide 39</vt:lpstr>
      <vt:lpstr>Slide 40</vt:lpstr>
      <vt:lpstr>References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2011-12-08T19:58:41Z</dcterms:created>
  <dcterms:modified xsi:type="dcterms:W3CDTF">2012-09-15T10:15:10Z</dcterms:modified>
</cp:coreProperties>
</file>