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87" r:id="rId3"/>
    <p:sldId id="257" r:id="rId4"/>
    <p:sldId id="288" r:id="rId5"/>
    <p:sldId id="268" r:id="rId6"/>
    <p:sldId id="269" r:id="rId7"/>
    <p:sldId id="270" r:id="rId8"/>
    <p:sldId id="271" r:id="rId9"/>
    <p:sldId id="272" r:id="rId10"/>
    <p:sldId id="289" r:id="rId11"/>
    <p:sldId id="273" r:id="rId12"/>
    <p:sldId id="274" r:id="rId13"/>
    <p:sldId id="275" r:id="rId14"/>
    <p:sldId id="311" r:id="rId15"/>
    <p:sldId id="312" r:id="rId16"/>
    <p:sldId id="313" r:id="rId17"/>
    <p:sldId id="314" r:id="rId18"/>
    <p:sldId id="315" r:id="rId19"/>
    <p:sldId id="296" r:id="rId20"/>
    <p:sldId id="297" r:id="rId21"/>
    <p:sldId id="298" r:id="rId22"/>
    <p:sldId id="299" r:id="rId23"/>
    <p:sldId id="306" r:id="rId24"/>
    <p:sldId id="307" r:id="rId25"/>
    <p:sldId id="308" r:id="rId26"/>
    <p:sldId id="309" r:id="rId27"/>
    <p:sldId id="310" r:id="rId28"/>
    <p:sldId id="316" r:id="rId29"/>
    <p:sldId id="300" r:id="rId30"/>
    <p:sldId id="276" r:id="rId31"/>
    <p:sldId id="277" r:id="rId32"/>
    <p:sldId id="327" r:id="rId33"/>
    <p:sldId id="328" r:id="rId34"/>
    <p:sldId id="317" r:id="rId35"/>
    <p:sldId id="318" r:id="rId36"/>
    <p:sldId id="319" r:id="rId37"/>
    <p:sldId id="320" r:id="rId38"/>
    <p:sldId id="321" r:id="rId39"/>
    <p:sldId id="322" r:id="rId40"/>
    <p:sldId id="323" r:id="rId41"/>
    <p:sldId id="324" r:id="rId42"/>
    <p:sldId id="325" r:id="rId43"/>
    <p:sldId id="326" r:id="rId44"/>
    <p:sldId id="329" r:id="rId45"/>
    <p:sldId id="330" r:id="rId46"/>
    <p:sldId id="33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284"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225A2-434F-44DA-8900-F8BDC1E641F2}" type="datetimeFigureOut">
              <a:rPr lang="id-ID" smtClean="0"/>
              <a:t>13/07/2017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646C9-5795-4526-B672-CB93F514A9D0}"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015BBF-39A1-4801-A405-572F21BE90E6}"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5D00D9-F1BE-4E58-B23E-9CE71A1EF488}"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E73B8-7ADB-48EF-B045-E2ED24EB03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D00D9-F1BE-4E58-B23E-9CE71A1EF488}"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E73B8-7ADB-48EF-B045-E2ED24EB03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D00D9-F1BE-4E58-B23E-9CE71A1EF488}"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E73B8-7ADB-48EF-B045-E2ED24EB03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D00D9-F1BE-4E58-B23E-9CE71A1EF488}"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E73B8-7ADB-48EF-B045-E2ED24EB03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5D00D9-F1BE-4E58-B23E-9CE71A1EF488}"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E73B8-7ADB-48EF-B045-E2ED24EB03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5D00D9-F1BE-4E58-B23E-9CE71A1EF488}" type="datetimeFigureOut">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E73B8-7ADB-48EF-B045-E2ED24EB03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5D00D9-F1BE-4E58-B23E-9CE71A1EF488}" type="datetimeFigureOut">
              <a:rPr lang="en-US" smtClean="0"/>
              <a:pPr/>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4E73B8-7ADB-48EF-B045-E2ED24EB03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5D00D9-F1BE-4E58-B23E-9CE71A1EF488}" type="datetimeFigureOut">
              <a:rPr lang="en-US" smtClean="0"/>
              <a:pPr/>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4E73B8-7ADB-48EF-B045-E2ED24EB03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D00D9-F1BE-4E58-B23E-9CE71A1EF488}" type="datetimeFigureOut">
              <a:rPr lang="en-US" smtClean="0"/>
              <a:pPr/>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4E73B8-7ADB-48EF-B045-E2ED24EB03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D00D9-F1BE-4E58-B23E-9CE71A1EF488}" type="datetimeFigureOut">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E73B8-7ADB-48EF-B045-E2ED24EB03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D00D9-F1BE-4E58-B23E-9CE71A1EF488}" type="datetimeFigureOut">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E73B8-7ADB-48EF-B045-E2ED24EB03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D00D9-F1BE-4E58-B23E-9CE71A1EF488}" type="datetimeFigureOut">
              <a:rPr lang="en-US" smtClean="0"/>
              <a:pPr/>
              <a:t>7/13/2017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E73B8-7ADB-48EF-B045-E2ED24EB03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a:solidFill>
            <a:srgbClr val="FFC000"/>
          </a:solidFill>
        </p:spPr>
        <p:txBody>
          <a:bodyPr/>
          <a:lstStyle/>
          <a:p>
            <a:r>
              <a:rPr lang="en-US" dirty="0" err="1" smtClean="0"/>
              <a:t>Validitas</a:t>
            </a:r>
            <a:r>
              <a:rPr lang="en-US" dirty="0" smtClean="0"/>
              <a:t> &amp; </a:t>
            </a:r>
            <a:r>
              <a:rPr lang="en-US" dirty="0" err="1" smtClean="0"/>
              <a:t>Reliabilitas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sym typeface="Symbol" pitchFamily="18" charset="2"/>
              </a:rPr>
              <a:t>Keempat</a:t>
            </a:r>
            <a:r>
              <a:rPr lang="en-US" dirty="0" smtClean="0">
                <a:sym typeface="Symbol" pitchFamily="18" charset="2"/>
              </a:rPr>
              <a:t>, </a:t>
            </a:r>
            <a:r>
              <a:rPr lang="en-US" dirty="0" err="1" smtClean="0">
                <a:sym typeface="Symbol" pitchFamily="18" charset="2"/>
              </a:rPr>
              <a:t>menunjukkan</a:t>
            </a:r>
            <a:r>
              <a:rPr lang="en-US" dirty="0" smtClean="0">
                <a:sym typeface="Symbol" pitchFamily="18" charset="2"/>
              </a:rPr>
              <a:t> </a:t>
            </a:r>
            <a:r>
              <a:rPr lang="en-US" dirty="0" err="1" smtClean="0">
                <a:sym typeface="Symbol" pitchFamily="18" charset="2"/>
              </a:rPr>
              <a:t>menembak</a:t>
            </a:r>
            <a:r>
              <a:rPr lang="en-US" dirty="0" smtClean="0">
                <a:sym typeface="Symbol" pitchFamily="18" charset="2"/>
              </a:rPr>
              <a:t> </a:t>
            </a:r>
            <a:r>
              <a:rPr lang="en-US" dirty="0" err="1" smtClean="0">
                <a:sym typeface="Symbol" pitchFamily="18" charset="2"/>
              </a:rPr>
              <a:t>sasaran</a:t>
            </a:r>
            <a:r>
              <a:rPr lang="en-US" dirty="0" smtClean="0">
                <a:sym typeface="Symbol" pitchFamily="18" charset="2"/>
              </a:rPr>
              <a:t> </a:t>
            </a:r>
            <a:r>
              <a:rPr lang="en-US" dirty="0" err="1" smtClean="0">
                <a:sym typeface="Symbol" pitchFamily="18" charset="2"/>
              </a:rPr>
              <a:t>secara</a:t>
            </a:r>
            <a:r>
              <a:rPr lang="en-US" dirty="0" smtClean="0">
                <a:sym typeface="Symbol" pitchFamily="18" charset="2"/>
              </a:rPr>
              <a:t> </a:t>
            </a:r>
            <a:r>
              <a:rPr lang="en-US" dirty="0" err="1" smtClean="0">
                <a:sym typeface="Symbol" pitchFamily="18" charset="2"/>
              </a:rPr>
              <a:t>konsisten</a:t>
            </a:r>
            <a:r>
              <a:rPr lang="en-US" dirty="0" smtClean="0">
                <a:sym typeface="Symbol" pitchFamily="18" charset="2"/>
              </a:rPr>
              <a:t>   </a:t>
            </a:r>
            <a:r>
              <a:rPr lang="en-US" b="1" dirty="0" smtClean="0">
                <a:sym typeface="Symbol" pitchFamily="18" charset="2"/>
              </a:rPr>
              <a:t>reliable </a:t>
            </a:r>
            <a:r>
              <a:rPr lang="en-US" b="1" dirty="0" err="1" smtClean="0">
                <a:sym typeface="Symbol" pitchFamily="18" charset="2"/>
              </a:rPr>
              <a:t>dan</a:t>
            </a:r>
            <a:r>
              <a:rPr lang="en-US" b="1" dirty="0" smtClean="0">
                <a:sym typeface="Symbol" pitchFamily="18" charset="2"/>
              </a:rPr>
              <a:t> valid</a:t>
            </a:r>
            <a:r>
              <a:rPr lang="en-US" dirty="0" smtClean="0">
                <a:sym typeface="Symbol" pitchFamily="18" charset="2"/>
              </a:rPr>
              <a:t>.</a:t>
            </a:r>
          </a:p>
        </p:txBody>
      </p:sp>
      <p:pic>
        <p:nvPicPr>
          <p:cNvPr id="4" name="Picture 3"/>
          <p:cNvPicPr>
            <a:picLocks noChangeAspect="1" noChangeArrowheads="1"/>
          </p:cNvPicPr>
          <p:nvPr/>
        </p:nvPicPr>
        <p:blipFill>
          <a:blip r:embed="rId2"/>
          <a:srcRect/>
          <a:stretch>
            <a:fillRect/>
          </a:stretch>
        </p:blipFill>
        <p:spPr bwMode="auto">
          <a:xfrm>
            <a:off x="2667000" y="3124200"/>
            <a:ext cx="3642852" cy="2895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81000" y="228600"/>
            <a:ext cx="8382000" cy="6245225"/>
          </a:xfrm>
        </p:spPr>
        <p:txBody>
          <a:bodyPr/>
          <a:lstStyle/>
          <a:p>
            <a:pPr algn="just" eaLnBrk="1" hangingPunct="1"/>
            <a:r>
              <a:rPr lang="es-ES" smtClean="0"/>
              <a:t>Hasil penelitian yang valid </a:t>
            </a:r>
            <a:r>
              <a:rPr lang="es-ES" smtClean="0">
                <a:sym typeface="Symbol" pitchFamily="18" charset="2"/>
              </a:rPr>
              <a:t></a:t>
            </a:r>
            <a:r>
              <a:rPr lang="es-ES" smtClean="0"/>
              <a:t> bila terdapat kesamaan antara data yang terkumpul dengan data yang sesungguhnya terjadi pada obyek yang diteliti.</a:t>
            </a:r>
            <a:endParaRPr lang="en-US" smtClean="0"/>
          </a:p>
          <a:p>
            <a:pPr algn="just" eaLnBrk="1" hangingPunct="1"/>
            <a:r>
              <a:rPr lang="es-ES" smtClean="0"/>
              <a:t>Hasil penelitian yang reliabel </a:t>
            </a:r>
            <a:r>
              <a:rPr lang="es-ES" smtClean="0">
                <a:sym typeface="Symbol" pitchFamily="18" charset="2"/>
              </a:rPr>
              <a:t></a:t>
            </a:r>
            <a:r>
              <a:rPr lang="es-ES" smtClean="0"/>
              <a:t> bila terdapat kesamaan data dalam waktu yang berbeda. </a:t>
            </a:r>
            <a:endParaRPr lang="en-US" smtClean="0"/>
          </a:p>
          <a:p>
            <a:pPr algn="just" eaLnBrk="1" hangingPunct="1"/>
            <a:r>
              <a:rPr lang="es-ES" smtClean="0"/>
              <a:t>Instrumen yang valid :  alat ukur yang digunakan untuk mendapatkan data (mengukur) itu valid. </a:t>
            </a:r>
            <a:endParaRPr lang="en-US" smtClean="0"/>
          </a:p>
          <a:p>
            <a:pPr algn="just" eaLnBrk="1" hangingPunct="1"/>
            <a:r>
              <a:rPr lang="es-ES" smtClean="0"/>
              <a:t>Valid berarti instrumen tersebut dapat digunakan untuk mengukur apa yang seharusnya diukur.</a:t>
            </a:r>
            <a:endParaRPr lang="en-US" smtClean="0"/>
          </a:p>
          <a:p>
            <a:pPr algn="just"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685800"/>
            <a:ext cx="8001000" cy="5788025"/>
          </a:xfrm>
        </p:spPr>
        <p:txBody>
          <a:bodyPr>
            <a:normAutofit lnSpcReduction="10000"/>
          </a:bodyPr>
          <a:lstStyle/>
          <a:p>
            <a:pPr algn="just" eaLnBrk="1" hangingPunct="1"/>
            <a:r>
              <a:rPr lang="es-ES" dirty="0" err="1" smtClean="0"/>
              <a:t>Meteran</a:t>
            </a:r>
            <a:r>
              <a:rPr lang="es-ES" dirty="0" smtClean="0"/>
              <a:t> yang </a:t>
            </a:r>
            <a:r>
              <a:rPr lang="es-ES" dirty="0" err="1" smtClean="0"/>
              <a:t>valid</a:t>
            </a:r>
            <a:r>
              <a:rPr lang="es-ES" dirty="0" smtClean="0"/>
              <a:t> </a:t>
            </a:r>
            <a:r>
              <a:rPr lang="es-ES" dirty="0" err="1" smtClean="0"/>
              <a:t>dapat</a:t>
            </a:r>
            <a:r>
              <a:rPr lang="es-ES" dirty="0" smtClean="0"/>
              <a:t> </a:t>
            </a:r>
            <a:r>
              <a:rPr lang="es-ES" dirty="0" err="1" smtClean="0"/>
              <a:t>digunakan</a:t>
            </a:r>
            <a:r>
              <a:rPr lang="es-ES" dirty="0" smtClean="0"/>
              <a:t> </a:t>
            </a:r>
            <a:r>
              <a:rPr lang="es-ES" dirty="0" err="1" smtClean="0"/>
              <a:t>untuk</a:t>
            </a:r>
            <a:r>
              <a:rPr lang="es-ES" dirty="0" smtClean="0"/>
              <a:t> </a:t>
            </a:r>
            <a:r>
              <a:rPr lang="es-ES" dirty="0" err="1" smtClean="0"/>
              <a:t>mengukur</a:t>
            </a:r>
            <a:r>
              <a:rPr lang="es-ES" dirty="0" smtClean="0"/>
              <a:t> </a:t>
            </a:r>
            <a:r>
              <a:rPr lang="es-ES" dirty="0" err="1" smtClean="0"/>
              <a:t>panjang</a:t>
            </a:r>
            <a:r>
              <a:rPr lang="es-ES" dirty="0" smtClean="0"/>
              <a:t> </a:t>
            </a:r>
            <a:r>
              <a:rPr lang="es-ES" dirty="0" err="1" smtClean="0"/>
              <a:t>dengan</a:t>
            </a:r>
            <a:r>
              <a:rPr lang="es-ES" dirty="0" smtClean="0"/>
              <a:t> </a:t>
            </a:r>
            <a:r>
              <a:rPr lang="es-ES" dirty="0" err="1" smtClean="0"/>
              <a:t>teliti</a:t>
            </a:r>
            <a:r>
              <a:rPr lang="es-ES" dirty="0" smtClean="0"/>
              <a:t> </a:t>
            </a:r>
            <a:r>
              <a:rPr lang="es-ES" dirty="0" err="1" smtClean="0"/>
              <a:t>karena</a:t>
            </a:r>
            <a:r>
              <a:rPr lang="es-ES" dirty="0" smtClean="0"/>
              <a:t> </a:t>
            </a:r>
            <a:r>
              <a:rPr lang="es-ES" dirty="0" err="1" smtClean="0"/>
              <a:t>meteran</a:t>
            </a:r>
            <a:r>
              <a:rPr lang="es-ES" dirty="0" smtClean="0"/>
              <a:t> </a:t>
            </a:r>
            <a:r>
              <a:rPr lang="es-ES" dirty="0" err="1" smtClean="0"/>
              <a:t>memang</a:t>
            </a:r>
            <a:r>
              <a:rPr lang="es-ES" dirty="0" smtClean="0"/>
              <a:t> </a:t>
            </a:r>
            <a:r>
              <a:rPr lang="es-ES" dirty="0" err="1" smtClean="0"/>
              <a:t>alat</a:t>
            </a:r>
            <a:r>
              <a:rPr lang="es-ES" dirty="0" smtClean="0"/>
              <a:t> </a:t>
            </a:r>
            <a:r>
              <a:rPr lang="es-ES" dirty="0" err="1" smtClean="0"/>
              <a:t>untuk</a:t>
            </a:r>
            <a:r>
              <a:rPr lang="es-ES" dirty="0" smtClean="0"/>
              <a:t> </a:t>
            </a:r>
            <a:r>
              <a:rPr lang="es-ES" dirty="0" err="1" smtClean="0"/>
              <a:t>mengukur</a:t>
            </a:r>
            <a:r>
              <a:rPr lang="es-ES" dirty="0" smtClean="0"/>
              <a:t> </a:t>
            </a:r>
            <a:r>
              <a:rPr lang="es-ES" dirty="0" err="1" smtClean="0"/>
              <a:t>panjang</a:t>
            </a:r>
            <a:r>
              <a:rPr lang="es-ES" dirty="0" smtClean="0"/>
              <a:t>.</a:t>
            </a:r>
            <a:endParaRPr lang="en-US" dirty="0" smtClean="0"/>
          </a:p>
          <a:p>
            <a:pPr algn="just" eaLnBrk="1" hangingPunct="1">
              <a:buFont typeface="Wingdings" pitchFamily="2" charset="2"/>
              <a:buNone/>
            </a:pPr>
            <a:endParaRPr lang="es-ES" dirty="0" smtClean="0"/>
          </a:p>
          <a:p>
            <a:pPr algn="just" eaLnBrk="1" hangingPunct="1"/>
            <a:r>
              <a:rPr lang="es-ES" dirty="0" err="1" smtClean="0"/>
              <a:t>Instrumen</a:t>
            </a:r>
            <a:r>
              <a:rPr lang="es-ES" dirty="0" smtClean="0"/>
              <a:t> yang </a:t>
            </a:r>
            <a:r>
              <a:rPr lang="es-ES" dirty="0" err="1" smtClean="0"/>
              <a:t>reliabel</a:t>
            </a:r>
            <a:r>
              <a:rPr lang="es-ES" dirty="0" smtClean="0"/>
              <a:t> : </a:t>
            </a:r>
            <a:r>
              <a:rPr lang="es-ES" dirty="0" err="1" smtClean="0"/>
              <a:t>instrumen</a:t>
            </a:r>
            <a:r>
              <a:rPr lang="es-ES" dirty="0" smtClean="0"/>
              <a:t> yang </a:t>
            </a:r>
            <a:r>
              <a:rPr lang="es-ES" dirty="0" err="1" smtClean="0"/>
              <a:t>bila</a:t>
            </a:r>
            <a:r>
              <a:rPr lang="es-ES" dirty="0" smtClean="0"/>
              <a:t> </a:t>
            </a:r>
            <a:r>
              <a:rPr lang="es-ES" dirty="0" err="1" smtClean="0"/>
              <a:t>digunakan</a:t>
            </a:r>
            <a:r>
              <a:rPr lang="es-ES" dirty="0" smtClean="0"/>
              <a:t> </a:t>
            </a:r>
            <a:r>
              <a:rPr lang="es-ES" dirty="0" err="1" smtClean="0"/>
              <a:t>beberapa</a:t>
            </a:r>
            <a:r>
              <a:rPr lang="es-ES" dirty="0" smtClean="0"/>
              <a:t> </a:t>
            </a:r>
            <a:r>
              <a:rPr lang="es-ES" dirty="0" err="1" smtClean="0"/>
              <a:t>kali</a:t>
            </a:r>
            <a:r>
              <a:rPr lang="es-ES" dirty="0" smtClean="0"/>
              <a:t> </a:t>
            </a:r>
            <a:r>
              <a:rPr lang="es-ES" dirty="0" err="1" smtClean="0"/>
              <a:t>untuk</a:t>
            </a:r>
            <a:r>
              <a:rPr lang="es-ES" dirty="0" smtClean="0"/>
              <a:t> </a:t>
            </a:r>
            <a:r>
              <a:rPr lang="es-ES" dirty="0" err="1" smtClean="0"/>
              <a:t>mengukur</a:t>
            </a:r>
            <a:r>
              <a:rPr lang="es-ES" dirty="0" smtClean="0"/>
              <a:t> </a:t>
            </a:r>
            <a:r>
              <a:rPr lang="es-ES" dirty="0" err="1" smtClean="0"/>
              <a:t>obyek</a:t>
            </a:r>
            <a:r>
              <a:rPr lang="es-ES" dirty="0" smtClean="0"/>
              <a:t> yang sama </a:t>
            </a:r>
            <a:r>
              <a:rPr lang="es-ES" dirty="0" err="1" smtClean="0"/>
              <a:t>akan</a:t>
            </a:r>
            <a:r>
              <a:rPr lang="es-ES" dirty="0" smtClean="0"/>
              <a:t> </a:t>
            </a:r>
            <a:r>
              <a:rPr lang="es-ES" dirty="0" err="1" smtClean="0"/>
              <a:t>menghasilkan</a:t>
            </a:r>
            <a:r>
              <a:rPr lang="es-ES" dirty="0" smtClean="0"/>
              <a:t> data yang sama. </a:t>
            </a:r>
            <a:endParaRPr lang="en-US" dirty="0" smtClean="0"/>
          </a:p>
          <a:p>
            <a:pPr algn="just" eaLnBrk="1" hangingPunct="1">
              <a:buFont typeface="Wingdings" pitchFamily="2" charset="2"/>
              <a:buNone/>
            </a:pPr>
            <a:endParaRPr lang="en-US" dirty="0" smtClean="0"/>
          </a:p>
          <a:p>
            <a:pPr algn="just" eaLnBrk="1" hangingPunct="1"/>
            <a:r>
              <a:rPr lang="es-ES" dirty="0" err="1" smtClean="0"/>
              <a:t>Alat</a:t>
            </a:r>
            <a:r>
              <a:rPr lang="es-ES" dirty="0" smtClean="0"/>
              <a:t> </a:t>
            </a:r>
            <a:r>
              <a:rPr lang="es-ES" dirty="0" err="1" smtClean="0"/>
              <a:t>ukur</a:t>
            </a:r>
            <a:r>
              <a:rPr lang="es-ES" dirty="0" smtClean="0"/>
              <a:t> </a:t>
            </a:r>
            <a:r>
              <a:rPr lang="es-ES" dirty="0" err="1" smtClean="0"/>
              <a:t>panjang</a:t>
            </a:r>
            <a:r>
              <a:rPr lang="es-ES" dirty="0" smtClean="0"/>
              <a:t> </a:t>
            </a:r>
            <a:r>
              <a:rPr lang="es-ES" dirty="0" err="1" smtClean="0"/>
              <a:t>dari</a:t>
            </a:r>
            <a:r>
              <a:rPr lang="es-ES" dirty="0" smtClean="0"/>
              <a:t> </a:t>
            </a:r>
            <a:r>
              <a:rPr lang="es-ES" dirty="0" err="1" smtClean="0"/>
              <a:t>karet</a:t>
            </a:r>
            <a:r>
              <a:rPr lang="es-ES" dirty="0" smtClean="0"/>
              <a:t> </a:t>
            </a:r>
            <a:r>
              <a:rPr lang="es-ES" dirty="0" smtClean="0">
                <a:sym typeface="Symbol" pitchFamily="18" charset="2"/>
              </a:rPr>
              <a:t></a:t>
            </a:r>
            <a:r>
              <a:rPr lang="es-ES" dirty="0" smtClean="0"/>
              <a:t> </a:t>
            </a:r>
            <a:r>
              <a:rPr lang="es-ES" dirty="0" err="1" smtClean="0"/>
              <a:t>contoh</a:t>
            </a:r>
            <a:r>
              <a:rPr lang="es-ES" dirty="0" smtClean="0"/>
              <a:t> </a:t>
            </a:r>
            <a:r>
              <a:rPr lang="es-ES" dirty="0" err="1" smtClean="0"/>
              <a:t>instrumen</a:t>
            </a:r>
            <a:r>
              <a:rPr lang="es-ES" dirty="0" smtClean="0"/>
              <a:t> yang </a:t>
            </a:r>
            <a:r>
              <a:rPr lang="es-ES" dirty="0" err="1" smtClean="0"/>
              <a:t>tidak</a:t>
            </a:r>
            <a:r>
              <a:rPr lang="es-ES" dirty="0" smtClean="0"/>
              <a:t> </a:t>
            </a:r>
            <a:r>
              <a:rPr lang="es-ES" dirty="0" err="1" smtClean="0"/>
              <a:t>reliabel</a:t>
            </a:r>
            <a:r>
              <a:rPr lang="es-ES" dirty="0" smtClean="0"/>
              <a:t>/</a:t>
            </a:r>
            <a:r>
              <a:rPr lang="es-ES" dirty="0" err="1" smtClean="0"/>
              <a:t>konsisten</a:t>
            </a:r>
            <a:r>
              <a:rPr lang="es-ES" dirty="0" smtClean="0"/>
              <a:t>.</a:t>
            </a:r>
            <a:endParaRPr lang="en-US" dirty="0" smtClean="0"/>
          </a:p>
          <a:p>
            <a:pPr algn="just" eaLnBrk="1" hangingPunct="1">
              <a:buFont typeface="Wingdings" pitchFamily="2" charset="2"/>
              <a:buNone/>
            </a:pPr>
            <a:endParaRPr lang="en-US" dirty="0" smtClean="0"/>
          </a:p>
          <a:p>
            <a:pPr algn="just"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304800"/>
            <a:ext cx="8153400" cy="6169025"/>
          </a:xfrm>
        </p:spPr>
        <p:txBody>
          <a:bodyPr>
            <a:normAutofit fontScale="92500" lnSpcReduction="10000"/>
          </a:bodyPr>
          <a:lstStyle/>
          <a:p>
            <a:pPr eaLnBrk="1" hangingPunct="1"/>
            <a:r>
              <a:rPr lang="es-ES" dirty="0" err="1" smtClean="0"/>
              <a:t>Instrumen</a:t>
            </a:r>
            <a:r>
              <a:rPr lang="es-ES" dirty="0" smtClean="0"/>
              <a:t> yang </a:t>
            </a:r>
            <a:r>
              <a:rPr lang="es-ES" dirty="0" err="1" smtClean="0"/>
              <a:t>valid</a:t>
            </a:r>
            <a:r>
              <a:rPr lang="es-ES" dirty="0" smtClean="0"/>
              <a:t> dan </a:t>
            </a:r>
            <a:r>
              <a:rPr lang="es-ES" dirty="0" err="1" smtClean="0"/>
              <a:t>reliabel</a:t>
            </a:r>
            <a:r>
              <a:rPr lang="es-ES" dirty="0" smtClean="0"/>
              <a:t> </a:t>
            </a:r>
            <a:r>
              <a:rPr lang="es-ES" dirty="0" err="1" smtClean="0"/>
              <a:t>merupakan</a:t>
            </a:r>
            <a:r>
              <a:rPr lang="es-ES" dirty="0" smtClean="0"/>
              <a:t> </a:t>
            </a:r>
            <a:r>
              <a:rPr lang="es-ES" dirty="0" err="1" smtClean="0"/>
              <a:t>syarat</a:t>
            </a:r>
            <a:r>
              <a:rPr lang="es-ES" dirty="0" smtClean="0"/>
              <a:t> </a:t>
            </a:r>
            <a:r>
              <a:rPr lang="es-ES" dirty="0" err="1" smtClean="0"/>
              <a:t>mutlak</a:t>
            </a:r>
            <a:r>
              <a:rPr lang="es-ES" dirty="0" smtClean="0"/>
              <a:t> </a:t>
            </a:r>
            <a:r>
              <a:rPr lang="es-ES" dirty="0" err="1" smtClean="0"/>
              <a:t>untuk</a:t>
            </a:r>
            <a:r>
              <a:rPr lang="es-ES" dirty="0" smtClean="0"/>
              <a:t> </a:t>
            </a:r>
            <a:r>
              <a:rPr lang="es-ES" dirty="0" err="1" smtClean="0"/>
              <a:t>mendapatkan</a:t>
            </a:r>
            <a:r>
              <a:rPr lang="es-ES" dirty="0" smtClean="0"/>
              <a:t> </a:t>
            </a:r>
            <a:r>
              <a:rPr lang="es-ES" dirty="0" err="1" smtClean="0"/>
              <a:t>hasil</a:t>
            </a:r>
            <a:r>
              <a:rPr lang="es-ES" dirty="0" smtClean="0"/>
              <a:t> </a:t>
            </a:r>
            <a:r>
              <a:rPr lang="es-ES" dirty="0" err="1" smtClean="0"/>
              <a:t>penelitian</a:t>
            </a:r>
            <a:r>
              <a:rPr lang="es-ES" dirty="0" smtClean="0"/>
              <a:t> yang </a:t>
            </a:r>
            <a:r>
              <a:rPr lang="es-ES" dirty="0" err="1" smtClean="0"/>
              <a:t>valid</a:t>
            </a:r>
            <a:r>
              <a:rPr lang="es-ES" dirty="0" smtClean="0"/>
              <a:t> dan </a:t>
            </a:r>
            <a:r>
              <a:rPr lang="es-ES" dirty="0" err="1" smtClean="0"/>
              <a:t>reliabel</a:t>
            </a:r>
            <a:r>
              <a:rPr lang="es-ES" dirty="0" smtClean="0"/>
              <a:t>.</a:t>
            </a:r>
            <a:endParaRPr lang="en-US" dirty="0" smtClean="0"/>
          </a:p>
          <a:p>
            <a:pPr eaLnBrk="1" hangingPunct="1"/>
            <a:r>
              <a:rPr lang="es-ES" dirty="0" err="1" smtClean="0"/>
              <a:t>Instrumen</a:t>
            </a:r>
            <a:r>
              <a:rPr lang="es-ES" dirty="0" smtClean="0"/>
              <a:t> yang </a:t>
            </a:r>
            <a:r>
              <a:rPr lang="es-ES" dirty="0" err="1" smtClean="0"/>
              <a:t>berbentuk</a:t>
            </a:r>
            <a:r>
              <a:rPr lang="es-ES" dirty="0" smtClean="0"/>
              <a:t> test </a:t>
            </a:r>
            <a:r>
              <a:rPr lang="es-ES" dirty="0" smtClean="0">
                <a:sym typeface="Symbol" pitchFamily="18" charset="2"/>
              </a:rPr>
              <a:t></a:t>
            </a:r>
            <a:r>
              <a:rPr lang="es-ES" dirty="0" smtClean="0"/>
              <a:t> </a:t>
            </a:r>
            <a:r>
              <a:rPr lang="es-ES" dirty="0" err="1" smtClean="0"/>
              <a:t>untuk</a:t>
            </a:r>
            <a:r>
              <a:rPr lang="es-ES" dirty="0" smtClean="0"/>
              <a:t> </a:t>
            </a:r>
            <a:r>
              <a:rPr lang="es-ES" dirty="0" err="1" smtClean="0"/>
              <a:t>mengukur</a:t>
            </a:r>
            <a:r>
              <a:rPr lang="es-ES" dirty="0" smtClean="0"/>
              <a:t> </a:t>
            </a:r>
            <a:r>
              <a:rPr lang="es-ES" dirty="0" err="1" smtClean="0"/>
              <a:t>prestasi</a:t>
            </a:r>
            <a:r>
              <a:rPr lang="es-ES" dirty="0" smtClean="0"/>
              <a:t> </a:t>
            </a:r>
            <a:r>
              <a:rPr lang="es-ES" dirty="0" err="1" smtClean="0"/>
              <a:t>belajar</a:t>
            </a:r>
            <a:r>
              <a:rPr lang="es-ES" dirty="0" smtClean="0"/>
              <a:t> dan </a:t>
            </a:r>
            <a:r>
              <a:rPr lang="es-ES" dirty="0" err="1" smtClean="0"/>
              <a:t>instrumen</a:t>
            </a:r>
            <a:r>
              <a:rPr lang="es-ES" dirty="0" smtClean="0"/>
              <a:t> yang </a:t>
            </a:r>
            <a:r>
              <a:rPr lang="es-ES" dirty="0" err="1" smtClean="0"/>
              <a:t>nontest</a:t>
            </a:r>
            <a:r>
              <a:rPr lang="es-ES" dirty="0" smtClean="0"/>
              <a:t> </a:t>
            </a:r>
            <a:r>
              <a:rPr lang="es-ES" dirty="0" err="1" smtClean="0"/>
              <a:t>untuk</a:t>
            </a:r>
            <a:r>
              <a:rPr lang="es-ES" dirty="0" smtClean="0"/>
              <a:t> </a:t>
            </a:r>
            <a:r>
              <a:rPr lang="es-ES" dirty="0" err="1" smtClean="0"/>
              <a:t>mengukur</a:t>
            </a:r>
            <a:r>
              <a:rPr lang="es-ES" dirty="0" smtClean="0"/>
              <a:t> </a:t>
            </a:r>
            <a:r>
              <a:rPr lang="es-ES" dirty="0" err="1" smtClean="0"/>
              <a:t>sikap</a:t>
            </a:r>
            <a:r>
              <a:rPr lang="es-ES" dirty="0" smtClean="0"/>
              <a:t>.</a:t>
            </a:r>
          </a:p>
          <a:p>
            <a:pPr eaLnBrk="1" hangingPunct="1"/>
            <a:r>
              <a:rPr lang="id-ID" dirty="0" smtClean="0"/>
              <a:t>Reliabilitas dan Vaiditas </a:t>
            </a:r>
            <a:r>
              <a:rPr lang="es-ES" dirty="0" err="1" smtClean="0"/>
              <a:t>umumnya</a:t>
            </a:r>
            <a:r>
              <a:rPr lang="es-ES" dirty="0" smtClean="0"/>
              <a:t> </a:t>
            </a:r>
            <a:r>
              <a:rPr lang="es-ES" dirty="0" err="1" smtClean="0"/>
              <a:t>digunakan</a:t>
            </a:r>
            <a:r>
              <a:rPr lang="es-ES" dirty="0" smtClean="0"/>
              <a:t> </a:t>
            </a:r>
            <a:r>
              <a:rPr lang="es-ES" dirty="0" err="1" smtClean="0"/>
              <a:t>untuk</a:t>
            </a:r>
            <a:r>
              <a:rPr lang="es-ES" dirty="0" smtClean="0"/>
              <a:t> </a:t>
            </a:r>
            <a:r>
              <a:rPr lang="es-ES" dirty="0" err="1" smtClean="0"/>
              <a:t>penelitian</a:t>
            </a:r>
            <a:r>
              <a:rPr lang="es-ES" dirty="0" smtClean="0"/>
              <a:t> </a:t>
            </a:r>
            <a:r>
              <a:rPr lang="es-ES" dirty="0" err="1" smtClean="0"/>
              <a:t>yg</a:t>
            </a:r>
            <a:r>
              <a:rPr lang="es-ES" dirty="0" smtClean="0"/>
              <a:t> </a:t>
            </a:r>
            <a:r>
              <a:rPr lang="es-ES" dirty="0" err="1" smtClean="0"/>
              <a:t>variabelnya</a:t>
            </a:r>
            <a:r>
              <a:rPr lang="es-ES" dirty="0" smtClean="0"/>
              <a:t> </a:t>
            </a:r>
            <a:r>
              <a:rPr lang="es-ES" dirty="0" err="1" smtClean="0"/>
              <a:t>dirumuskan</a:t>
            </a:r>
            <a:r>
              <a:rPr lang="es-ES" dirty="0" smtClean="0"/>
              <a:t> </a:t>
            </a:r>
            <a:r>
              <a:rPr lang="es-ES" dirty="0" err="1" smtClean="0"/>
              <a:t>sbg</a:t>
            </a:r>
            <a:r>
              <a:rPr lang="es-ES" dirty="0" smtClean="0"/>
              <a:t> </a:t>
            </a:r>
            <a:r>
              <a:rPr lang="es-ES" dirty="0" err="1" smtClean="0"/>
              <a:t>sebuah</a:t>
            </a:r>
            <a:r>
              <a:rPr lang="es-ES" dirty="0" smtClean="0"/>
              <a:t> </a:t>
            </a:r>
            <a:r>
              <a:rPr lang="es-ES" dirty="0" err="1" smtClean="0"/>
              <a:t>variabel</a:t>
            </a:r>
            <a:r>
              <a:rPr lang="es-ES" dirty="0" smtClean="0"/>
              <a:t> </a:t>
            </a:r>
            <a:r>
              <a:rPr lang="es-ES" dirty="0" err="1" smtClean="0"/>
              <a:t>latent</a:t>
            </a:r>
            <a:r>
              <a:rPr lang="es-ES" dirty="0" smtClean="0"/>
              <a:t>/un-</a:t>
            </a:r>
            <a:r>
              <a:rPr lang="es-ES" dirty="0" err="1" smtClean="0"/>
              <a:t>observed</a:t>
            </a:r>
            <a:r>
              <a:rPr lang="es-ES" dirty="0" smtClean="0"/>
              <a:t>(</a:t>
            </a:r>
            <a:r>
              <a:rPr lang="es-ES" dirty="0" err="1" smtClean="0"/>
              <a:t>konstruk</a:t>
            </a:r>
            <a:r>
              <a:rPr lang="es-ES" dirty="0" smtClean="0"/>
              <a:t>) -&gt; </a:t>
            </a:r>
            <a:r>
              <a:rPr lang="es-ES" dirty="0" err="1" smtClean="0"/>
              <a:t>variabel</a:t>
            </a:r>
            <a:r>
              <a:rPr lang="es-ES" dirty="0" smtClean="0"/>
              <a:t> </a:t>
            </a:r>
            <a:r>
              <a:rPr lang="es-ES" dirty="0" err="1" smtClean="0"/>
              <a:t>yg</a:t>
            </a:r>
            <a:r>
              <a:rPr lang="es-ES" dirty="0" smtClean="0"/>
              <a:t> </a:t>
            </a:r>
            <a:r>
              <a:rPr lang="es-ES" dirty="0" err="1" smtClean="0"/>
              <a:t>tdk</a:t>
            </a:r>
            <a:r>
              <a:rPr lang="es-ES" dirty="0" smtClean="0"/>
              <a:t> </a:t>
            </a:r>
            <a:r>
              <a:rPr lang="es-ES" dirty="0" err="1" smtClean="0"/>
              <a:t>dpt</a:t>
            </a:r>
            <a:r>
              <a:rPr lang="es-ES" dirty="0" smtClean="0"/>
              <a:t> </a:t>
            </a:r>
            <a:r>
              <a:rPr lang="es-ES" dirty="0" err="1" smtClean="0"/>
              <a:t>diukur</a:t>
            </a:r>
            <a:r>
              <a:rPr lang="es-ES" dirty="0" smtClean="0"/>
              <a:t> secara </a:t>
            </a:r>
            <a:r>
              <a:rPr lang="es-ES" dirty="0" err="1" smtClean="0"/>
              <a:t>langsung</a:t>
            </a:r>
            <a:r>
              <a:rPr lang="es-ES" dirty="0" smtClean="0"/>
              <a:t> -&gt; </a:t>
            </a:r>
            <a:r>
              <a:rPr lang="es-ES" dirty="0" err="1" smtClean="0"/>
              <a:t>dimensi</a:t>
            </a:r>
            <a:r>
              <a:rPr lang="es-ES" dirty="0" smtClean="0"/>
              <a:t> </a:t>
            </a:r>
            <a:r>
              <a:rPr lang="es-ES" dirty="0" err="1" smtClean="0"/>
              <a:t>atau</a:t>
            </a:r>
            <a:r>
              <a:rPr lang="es-ES" dirty="0" smtClean="0"/>
              <a:t> </a:t>
            </a:r>
            <a:r>
              <a:rPr lang="es-ES" dirty="0" err="1" smtClean="0"/>
              <a:t>indikator</a:t>
            </a:r>
            <a:r>
              <a:rPr lang="es-ES" dirty="0" smtClean="0"/>
              <a:t> yang </a:t>
            </a:r>
            <a:r>
              <a:rPr lang="es-ES" dirty="0" err="1" smtClean="0"/>
              <a:t>diamati</a:t>
            </a:r>
            <a:r>
              <a:rPr lang="es-ES" dirty="0" smtClean="0"/>
              <a:t>.</a:t>
            </a:r>
          </a:p>
          <a:p>
            <a:pPr eaLnBrk="1" hangingPunct="1"/>
            <a:r>
              <a:rPr lang="es-ES" dirty="0" err="1" smtClean="0"/>
              <a:t>Skala</a:t>
            </a:r>
            <a:r>
              <a:rPr lang="es-ES" dirty="0" smtClean="0"/>
              <a:t> </a:t>
            </a:r>
            <a:r>
              <a:rPr lang="es-ES" dirty="0" err="1" smtClean="0"/>
              <a:t>yg</a:t>
            </a:r>
            <a:r>
              <a:rPr lang="es-ES" dirty="0" smtClean="0"/>
              <a:t> </a:t>
            </a:r>
            <a:r>
              <a:rPr lang="es-ES" dirty="0" err="1" smtClean="0"/>
              <a:t>sering</a:t>
            </a:r>
            <a:r>
              <a:rPr lang="es-ES" dirty="0" smtClean="0"/>
              <a:t> </a:t>
            </a:r>
            <a:r>
              <a:rPr lang="es-ES" dirty="0" err="1" smtClean="0"/>
              <a:t>dipakai</a:t>
            </a:r>
            <a:r>
              <a:rPr lang="es-ES" dirty="0" smtClean="0"/>
              <a:t> -&gt; </a:t>
            </a:r>
            <a:r>
              <a:rPr lang="es-ES" dirty="0" err="1" smtClean="0"/>
              <a:t>skala</a:t>
            </a:r>
            <a:r>
              <a:rPr lang="es-ES" dirty="0" smtClean="0"/>
              <a:t> ordinal -&gt; </a:t>
            </a:r>
            <a:r>
              <a:rPr lang="es-ES" dirty="0" err="1" smtClean="0"/>
              <a:t>skala</a:t>
            </a:r>
            <a:r>
              <a:rPr lang="es-ES" dirty="0" smtClean="0"/>
              <a:t> LIKERT</a:t>
            </a:r>
            <a:endParaRPr lang="en-US" dirty="0" smtClean="0"/>
          </a:p>
          <a:p>
            <a:pPr algn="just" eaLnBrk="1" hangingPunct="1">
              <a:buFont typeface="Wingdings" pitchFamily="2" charset="2"/>
              <a:buNone/>
            </a:pPr>
            <a:endParaRPr lang="en-US" dirty="0" smtClean="0"/>
          </a:p>
          <a:p>
            <a:pPr algn="just" eaLnBrk="1" hangingPunct="1">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dirty="0" smtClean="0"/>
              <a:t>Validity definition, raise questions:</a:t>
            </a:r>
            <a:endParaRPr lang="en-US" dirty="0"/>
          </a:p>
        </p:txBody>
      </p:sp>
      <p:sp>
        <p:nvSpPr>
          <p:cNvPr id="3" name="Content Placeholder 2"/>
          <p:cNvSpPr>
            <a:spLocks noGrp="1"/>
          </p:cNvSpPr>
          <p:nvPr>
            <p:ph idx="1"/>
          </p:nvPr>
        </p:nvSpPr>
        <p:spPr/>
        <p:txBody>
          <a:bodyPr/>
          <a:lstStyle/>
          <a:p>
            <a:r>
              <a:rPr lang="en-US" dirty="0" smtClean="0"/>
              <a:t>Who </a:t>
            </a:r>
            <a:r>
              <a:rPr lang="en-US" dirty="0"/>
              <a:t>decides that an instrument is measuring what </a:t>
            </a:r>
            <a:r>
              <a:rPr lang="en-US" dirty="0" smtClean="0"/>
              <a:t>it is </a:t>
            </a:r>
            <a:r>
              <a:rPr lang="en-US" dirty="0"/>
              <a:t>supposed to measure?</a:t>
            </a:r>
          </a:p>
          <a:p>
            <a:r>
              <a:rPr lang="en-US" dirty="0"/>
              <a:t> How can it be established that an instrument </a:t>
            </a:r>
            <a:r>
              <a:rPr lang="en-US" dirty="0" smtClean="0"/>
              <a:t>is measuring </a:t>
            </a:r>
            <a:r>
              <a:rPr lang="en-US" dirty="0"/>
              <a:t>what it is supposed to measure</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b="1" dirty="0" smtClean="0"/>
              <a:t>Types of Validity</a:t>
            </a:r>
            <a:endParaRPr lang="en-US" dirty="0"/>
          </a:p>
        </p:txBody>
      </p:sp>
      <p:sp>
        <p:nvSpPr>
          <p:cNvPr id="3" name="Content Placeholder 2"/>
          <p:cNvSpPr>
            <a:spLocks noGrp="1"/>
          </p:cNvSpPr>
          <p:nvPr>
            <p:ph idx="1"/>
          </p:nvPr>
        </p:nvSpPr>
        <p:spPr/>
        <p:txBody>
          <a:bodyPr>
            <a:normAutofit/>
          </a:bodyPr>
          <a:lstStyle/>
          <a:p>
            <a:r>
              <a:rPr lang="en-US" dirty="0" smtClean="0"/>
              <a:t>Face </a:t>
            </a:r>
            <a:r>
              <a:rPr lang="en-US" dirty="0"/>
              <a:t>and content </a:t>
            </a:r>
            <a:r>
              <a:rPr lang="en-US" dirty="0" smtClean="0"/>
              <a:t>validity</a:t>
            </a:r>
            <a:r>
              <a:rPr lang="en-US" dirty="0" smtClean="0">
                <a:sym typeface="Wingdings" pitchFamily="2" charset="2"/>
              </a:rPr>
              <a:t></a:t>
            </a:r>
            <a:r>
              <a:rPr lang="en-US" dirty="0" smtClean="0"/>
              <a:t> panel expert</a:t>
            </a:r>
            <a:endParaRPr lang="en-US" dirty="0"/>
          </a:p>
          <a:p>
            <a:r>
              <a:rPr lang="en-US" dirty="0" err="1"/>
              <a:t>Diskriminan</a:t>
            </a:r>
            <a:r>
              <a:rPr lang="en-US" dirty="0"/>
              <a:t> &amp; </a:t>
            </a:r>
            <a:r>
              <a:rPr lang="en-US" dirty="0" err="1"/>
              <a:t>convergen</a:t>
            </a:r>
            <a:r>
              <a:rPr lang="en-US" dirty="0"/>
              <a:t> </a:t>
            </a:r>
            <a:r>
              <a:rPr lang="en-US" dirty="0" smtClean="0">
                <a:sym typeface="Wingdings" pitchFamily="2" charset="2"/>
              </a:rPr>
              <a:t></a:t>
            </a:r>
            <a:r>
              <a:rPr lang="en-US" dirty="0" err="1" smtClean="0"/>
              <a:t>analisis</a:t>
            </a:r>
            <a:r>
              <a:rPr lang="en-US" dirty="0" smtClean="0"/>
              <a:t> </a:t>
            </a:r>
            <a:r>
              <a:rPr lang="en-US" dirty="0" err="1"/>
              <a:t>faktor</a:t>
            </a:r>
            <a:endParaRPr lang="en-US" dirty="0"/>
          </a:p>
          <a:p>
            <a:r>
              <a:rPr lang="en-US" dirty="0"/>
              <a:t>Concurrent and predictive </a:t>
            </a:r>
            <a:r>
              <a:rPr lang="en-US" dirty="0" smtClean="0"/>
              <a:t>validity </a:t>
            </a:r>
            <a:r>
              <a:rPr lang="en-US" dirty="0" smtClean="0">
                <a:sym typeface="Wingdings" pitchFamily="2" charset="2"/>
              </a:rPr>
              <a:t></a:t>
            </a:r>
            <a:r>
              <a:rPr lang="en-US" dirty="0" err="1" smtClean="0"/>
              <a:t>korelasi</a:t>
            </a:r>
            <a:endParaRPr lang="en-US" dirty="0"/>
          </a:p>
          <a:p>
            <a:r>
              <a:rPr lang="en-US" dirty="0"/>
              <a:t>Construct validity </a:t>
            </a:r>
            <a:r>
              <a:rPr lang="en-US" dirty="0" smtClean="0">
                <a:sym typeface="Wingdings" pitchFamily="2" charset="2"/>
              </a:rPr>
              <a:t></a:t>
            </a:r>
            <a:r>
              <a:rPr lang="en-US" dirty="0" err="1" smtClean="0"/>
              <a:t>analisis</a:t>
            </a:r>
            <a:r>
              <a:rPr lang="en-US" dirty="0" smtClean="0"/>
              <a:t> </a:t>
            </a:r>
            <a:r>
              <a:rPr lang="en-US" dirty="0" err="1" smtClean="0"/>
              <a:t>faktor</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FC000"/>
          </a:solidFill>
        </p:spPr>
        <p:txBody>
          <a:bodyPr>
            <a:normAutofit fontScale="90000"/>
          </a:bodyPr>
          <a:lstStyle/>
          <a:p>
            <a:r>
              <a:rPr lang="en-US" dirty="0" err="1" smtClean="0"/>
              <a:t>Faktor</a:t>
            </a:r>
            <a:r>
              <a:rPr lang="en-US" dirty="0" err="1"/>
              <a:t>-</a:t>
            </a:r>
            <a:r>
              <a:rPr lang="en-US" dirty="0" err="1" smtClean="0"/>
              <a:t>faktor</a:t>
            </a:r>
            <a:r>
              <a:rPr lang="en-US" dirty="0" smtClean="0"/>
              <a:t> </a:t>
            </a:r>
            <a:r>
              <a:rPr lang="en-US" dirty="0" err="1" smtClean="0"/>
              <a:t>yg</a:t>
            </a:r>
            <a:r>
              <a:rPr lang="en-US" dirty="0" smtClean="0"/>
              <a:t> </a:t>
            </a:r>
            <a:r>
              <a:rPr lang="en-US" dirty="0" err="1" smtClean="0"/>
              <a:t>mempengaruhi</a:t>
            </a:r>
            <a:r>
              <a:rPr lang="en-US" dirty="0" smtClean="0"/>
              <a:t> </a:t>
            </a:r>
            <a:r>
              <a:rPr lang="en-US" dirty="0" err="1" smtClean="0"/>
              <a:t>validitas</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err="1" smtClean="0"/>
              <a:t>Administrasi</a:t>
            </a:r>
            <a:r>
              <a:rPr lang="en-US" dirty="0" smtClean="0"/>
              <a:t> </a:t>
            </a:r>
            <a:r>
              <a:rPr lang="en-US" dirty="0"/>
              <a:t>(</a:t>
            </a:r>
            <a:r>
              <a:rPr lang="en-US" dirty="0" err="1"/>
              <a:t>pelaksanaan</a:t>
            </a:r>
            <a:r>
              <a:rPr lang="en-US" dirty="0"/>
              <a:t> </a:t>
            </a:r>
            <a:r>
              <a:rPr lang="en-US" dirty="0" err="1"/>
              <a:t>pengambilan</a:t>
            </a:r>
            <a:r>
              <a:rPr lang="en-US" dirty="0"/>
              <a:t> data)</a:t>
            </a:r>
          </a:p>
          <a:p>
            <a:r>
              <a:rPr lang="en-US" dirty="0" err="1" smtClean="0"/>
              <a:t>Skoring</a:t>
            </a:r>
            <a:r>
              <a:rPr lang="en-US" dirty="0" smtClean="0"/>
              <a:t> </a:t>
            </a:r>
            <a:r>
              <a:rPr lang="en-US" dirty="0"/>
              <a:t>(</a:t>
            </a:r>
            <a:r>
              <a:rPr lang="en-US" dirty="0" err="1"/>
              <a:t>memastikan</a:t>
            </a:r>
            <a:r>
              <a:rPr lang="en-US" dirty="0"/>
              <a:t> item </a:t>
            </a:r>
            <a:r>
              <a:rPr lang="en-US" dirty="0" err="1"/>
              <a:t>positif</a:t>
            </a:r>
            <a:r>
              <a:rPr lang="en-US" dirty="0"/>
              <a:t> – </a:t>
            </a:r>
            <a:r>
              <a:rPr lang="en-US" dirty="0" err="1"/>
              <a:t>negatif</a:t>
            </a:r>
            <a:r>
              <a:rPr lang="en-US" dirty="0"/>
              <a:t> </a:t>
            </a:r>
            <a:r>
              <a:rPr lang="en-US" dirty="0" err="1" smtClean="0"/>
              <a:t>dan</a:t>
            </a:r>
            <a:r>
              <a:rPr lang="en-US" dirty="0" smtClean="0"/>
              <a:t> </a:t>
            </a:r>
            <a:r>
              <a:rPr lang="en-US" dirty="0" err="1" smtClean="0"/>
              <a:t>unfavourable</a:t>
            </a:r>
            <a:r>
              <a:rPr lang="en-US" dirty="0" smtClean="0"/>
              <a:t> </a:t>
            </a:r>
            <a:r>
              <a:rPr lang="en-US" dirty="0" err="1"/>
              <a:t>dan</a:t>
            </a:r>
            <a:r>
              <a:rPr lang="en-US" dirty="0"/>
              <a:t> </a:t>
            </a:r>
            <a:r>
              <a:rPr lang="en-US" dirty="0" err="1"/>
              <a:t>favourable</a:t>
            </a:r>
            <a:r>
              <a:rPr lang="en-US" dirty="0"/>
              <a:t>)</a:t>
            </a:r>
          </a:p>
          <a:p>
            <a:r>
              <a:rPr lang="en-US" dirty="0" err="1" smtClean="0"/>
              <a:t>Agregat</a:t>
            </a:r>
            <a:r>
              <a:rPr lang="en-US" dirty="0" smtClean="0"/>
              <a:t> </a:t>
            </a:r>
            <a:r>
              <a:rPr lang="en-US" dirty="0" err="1"/>
              <a:t>bila</a:t>
            </a:r>
            <a:r>
              <a:rPr lang="en-US" dirty="0"/>
              <a:t> </a:t>
            </a:r>
            <a:r>
              <a:rPr lang="en-US" dirty="0" err="1"/>
              <a:t>ada</a:t>
            </a:r>
            <a:r>
              <a:rPr lang="en-US" dirty="0"/>
              <a:t> </a:t>
            </a:r>
            <a:r>
              <a:rPr lang="en-US" dirty="0" err="1"/>
              <a:t>pembobotan</a:t>
            </a:r>
            <a:r>
              <a:rPr lang="en-US" dirty="0"/>
              <a:t>, </a:t>
            </a:r>
            <a:r>
              <a:rPr lang="en-US" dirty="0" err="1"/>
              <a:t>penjumlahan</a:t>
            </a:r>
            <a:endParaRPr lang="en-US" dirty="0"/>
          </a:p>
          <a:p>
            <a:r>
              <a:rPr lang="en-US" dirty="0" err="1" smtClean="0"/>
              <a:t>Generalisasi</a:t>
            </a:r>
            <a:r>
              <a:rPr lang="en-US" dirty="0" smtClean="0"/>
              <a:t> </a:t>
            </a:r>
            <a:r>
              <a:rPr lang="en-US" dirty="0" err="1"/>
              <a:t>dasar</a:t>
            </a:r>
            <a:r>
              <a:rPr lang="en-US" dirty="0"/>
              <a:t> </a:t>
            </a:r>
            <a:r>
              <a:rPr lang="en-US" dirty="0" err="1"/>
              <a:t>penetapan</a:t>
            </a:r>
            <a:r>
              <a:rPr lang="en-US" dirty="0"/>
              <a:t> </a:t>
            </a:r>
            <a:r>
              <a:rPr lang="en-US" dirty="0" err="1"/>
              <a:t>sebagai</a:t>
            </a:r>
            <a:r>
              <a:rPr lang="en-US" dirty="0"/>
              <a:t> </a:t>
            </a:r>
            <a:r>
              <a:rPr lang="en-US" dirty="0" err="1"/>
              <a:t>variabel</a:t>
            </a:r>
            <a:r>
              <a:rPr lang="en-US" dirty="0"/>
              <a:t> (</a:t>
            </a:r>
            <a:r>
              <a:rPr lang="en-US" dirty="0" smtClean="0"/>
              <a:t>total </a:t>
            </a:r>
            <a:r>
              <a:rPr lang="sv-SE" dirty="0" smtClean="0"/>
              <a:t>skor</a:t>
            </a:r>
            <a:r>
              <a:rPr lang="sv-SE" dirty="0"/>
              <a:t>, dikategori atau tidak, dsb)</a:t>
            </a:r>
          </a:p>
          <a:p>
            <a:r>
              <a:rPr lang="it-IT" dirty="0" smtClean="0"/>
              <a:t>Ekstrapolasi </a:t>
            </a:r>
            <a:r>
              <a:rPr lang="it-IT" dirty="0"/>
              <a:t>kondisi pengambilan data, </a:t>
            </a:r>
            <a:r>
              <a:rPr lang="it-IT" dirty="0" smtClean="0"/>
              <a:t>adanya </a:t>
            </a:r>
            <a:r>
              <a:rPr lang="en-US" dirty="0" err="1" smtClean="0"/>
              <a:t>ranah</a:t>
            </a:r>
            <a:r>
              <a:rPr lang="en-US" dirty="0" smtClean="0"/>
              <a:t> </a:t>
            </a:r>
            <a:r>
              <a:rPr lang="en-US" dirty="0"/>
              <a:t>yang </a:t>
            </a:r>
            <a:r>
              <a:rPr lang="en-US" dirty="0" err="1"/>
              <a:t>tidak</a:t>
            </a:r>
            <a:r>
              <a:rPr lang="en-US" dirty="0"/>
              <a:t> </a:t>
            </a:r>
            <a:r>
              <a:rPr lang="en-US" dirty="0" err="1"/>
              <a:t>terukur</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CCFF66"/>
          </a:solidFill>
        </p:spPr>
        <p:txBody>
          <a:bodyPr>
            <a:normAutofit fontScale="90000"/>
          </a:bodyPr>
          <a:lstStyle/>
          <a:p>
            <a:r>
              <a:rPr lang="en-US" dirty="0" err="1" smtClean="0"/>
              <a:t>Tahapan</a:t>
            </a:r>
            <a:r>
              <a:rPr lang="en-US" dirty="0" smtClean="0"/>
              <a:t> </a:t>
            </a:r>
            <a:r>
              <a:rPr lang="en-US" dirty="0" err="1" smtClean="0"/>
              <a:t>penyusunan</a:t>
            </a:r>
            <a:r>
              <a:rPr lang="en-US" dirty="0" smtClean="0"/>
              <a:t> </a:t>
            </a:r>
            <a:r>
              <a:rPr lang="en-US" dirty="0" err="1" smtClean="0"/>
              <a:t>kuesioner</a:t>
            </a:r>
            <a:r>
              <a:rPr lang="en-US" dirty="0" smtClean="0"/>
              <a:t/>
            </a:r>
            <a:br>
              <a:rPr lang="en-US" dirty="0" smtClean="0"/>
            </a:br>
            <a:r>
              <a:rPr lang="en-US" dirty="0" err="1" smtClean="0"/>
              <a:t>dan</a:t>
            </a:r>
            <a:r>
              <a:rPr lang="en-US" dirty="0" smtClean="0"/>
              <a:t> </a:t>
            </a:r>
            <a:r>
              <a:rPr lang="en-US" dirty="0" err="1" smtClean="0"/>
              <a:t>pengukuran</a:t>
            </a:r>
            <a:r>
              <a:rPr lang="en-US" dirty="0" smtClean="0"/>
              <a:t> </a:t>
            </a:r>
            <a:r>
              <a:rPr lang="en-US" dirty="0" err="1" smtClean="0"/>
              <a:t>validitasnya</a:t>
            </a:r>
            <a:endParaRPr lang="en-US" dirty="0"/>
          </a:p>
        </p:txBody>
      </p:sp>
      <p:sp>
        <p:nvSpPr>
          <p:cNvPr id="3" name="Content Placeholder 2"/>
          <p:cNvSpPr>
            <a:spLocks noGrp="1"/>
          </p:cNvSpPr>
          <p:nvPr>
            <p:ph idx="1"/>
          </p:nvPr>
        </p:nvSpPr>
        <p:spPr>
          <a:xfrm>
            <a:off x="457200" y="1600200"/>
            <a:ext cx="8229600" cy="4876800"/>
          </a:xfrm>
        </p:spPr>
        <p:txBody>
          <a:bodyPr>
            <a:normAutofit fontScale="92500"/>
          </a:bodyPr>
          <a:lstStyle/>
          <a:p>
            <a:pPr marL="514350" indent="-514350">
              <a:buFont typeface="+mj-lt"/>
              <a:buAutoNum type="arabicPeriod"/>
            </a:pPr>
            <a:r>
              <a:rPr lang="en-US" dirty="0" err="1" smtClean="0"/>
              <a:t>Penegakan</a:t>
            </a:r>
            <a:r>
              <a:rPr lang="en-US" dirty="0" smtClean="0"/>
              <a:t> </a:t>
            </a:r>
            <a:r>
              <a:rPr lang="en-US" dirty="0" err="1"/>
              <a:t>variabel</a:t>
            </a:r>
            <a:r>
              <a:rPr lang="en-US" dirty="0"/>
              <a:t> </a:t>
            </a:r>
            <a:r>
              <a:rPr lang="en-US" dirty="0" err="1"/>
              <a:t>dan</a:t>
            </a:r>
            <a:r>
              <a:rPr lang="en-US" dirty="0"/>
              <a:t> </a:t>
            </a:r>
            <a:r>
              <a:rPr lang="en-US" dirty="0" err="1"/>
              <a:t>definisi</a:t>
            </a:r>
            <a:r>
              <a:rPr lang="en-US" dirty="0"/>
              <a:t> </a:t>
            </a:r>
            <a:r>
              <a:rPr lang="en-US" dirty="0" err="1"/>
              <a:t>operasionalnya</a:t>
            </a:r>
            <a:r>
              <a:rPr lang="en-US" dirty="0"/>
              <a:t> (</a:t>
            </a:r>
            <a:r>
              <a:rPr lang="en-US" dirty="0" err="1" smtClean="0"/>
              <a:t>utk</a:t>
            </a:r>
            <a:r>
              <a:rPr lang="en-US" dirty="0" smtClean="0"/>
              <a:t> </a:t>
            </a:r>
            <a:r>
              <a:rPr lang="en-US" dirty="0" err="1" smtClean="0"/>
              <a:t>konstruk</a:t>
            </a:r>
            <a:r>
              <a:rPr lang="en-US" dirty="0" smtClean="0"/>
              <a:t> </a:t>
            </a:r>
            <a:r>
              <a:rPr lang="en-US" dirty="0" err="1"/>
              <a:t>dan</a:t>
            </a:r>
            <a:r>
              <a:rPr lang="en-US" dirty="0"/>
              <a:t> </a:t>
            </a:r>
            <a:r>
              <a:rPr lang="en-US" dirty="0" err="1"/>
              <a:t>isi</a:t>
            </a:r>
            <a:r>
              <a:rPr lang="en-US" dirty="0"/>
              <a:t>)</a:t>
            </a:r>
          </a:p>
          <a:p>
            <a:pPr marL="514350" indent="-514350">
              <a:buFont typeface="+mj-lt"/>
              <a:buAutoNum type="arabicPeriod"/>
            </a:pPr>
            <a:r>
              <a:rPr lang="en-US" dirty="0"/>
              <a:t> </a:t>
            </a:r>
            <a:r>
              <a:rPr lang="en-US" dirty="0" err="1"/>
              <a:t>Cek</a:t>
            </a:r>
            <a:r>
              <a:rPr lang="en-US" dirty="0"/>
              <a:t> </a:t>
            </a:r>
            <a:r>
              <a:rPr lang="en-US" dirty="0" err="1"/>
              <a:t>kembali</a:t>
            </a:r>
            <a:r>
              <a:rPr lang="en-US" dirty="0"/>
              <a:t> </a:t>
            </a:r>
            <a:r>
              <a:rPr lang="en-US" dirty="0" err="1"/>
              <a:t>ke</a:t>
            </a:r>
            <a:r>
              <a:rPr lang="en-US" dirty="0"/>
              <a:t> </a:t>
            </a:r>
            <a:r>
              <a:rPr lang="en-US" dirty="0" err="1"/>
              <a:t>literatur</a:t>
            </a:r>
            <a:r>
              <a:rPr lang="en-US" dirty="0"/>
              <a:t> (</a:t>
            </a:r>
            <a:r>
              <a:rPr lang="en-US" dirty="0" err="1"/>
              <a:t>utk</a:t>
            </a:r>
            <a:r>
              <a:rPr lang="en-US" dirty="0"/>
              <a:t> </a:t>
            </a:r>
            <a:r>
              <a:rPr lang="en-US" dirty="0" err="1"/>
              <a:t>konstruk</a:t>
            </a:r>
            <a:r>
              <a:rPr lang="en-US" dirty="0"/>
              <a:t> </a:t>
            </a:r>
            <a:r>
              <a:rPr lang="en-US" dirty="0" err="1"/>
              <a:t>dan</a:t>
            </a:r>
            <a:r>
              <a:rPr lang="en-US" dirty="0"/>
              <a:t> </a:t>
            </a:r>
            <a:r>
              <a:rPr lang="en-US" dirty="0" err="1"/>
              <a:t>isi</a:t>
            </a:r>
            <a:r>
              <a:rPr lang="en-US" dirty="0"/>
              <a:t>)</a:t>
            </a:r>
          </a:p>
          <a:p>
            <a:pPr marL="514350" indent="-514350">
              <a:buFont typeface="+mj-lt"/>
              <a:buAutoNum type="arabicPeriod"/>
            </a:pPr>
            <a:r>
              <a:rPr lang="en-US" dirty="0"/>
              <a:t> </a:t>
            </a:r>
            <a:r>
              <a:rPr lang="en-US" dirty="0" err="1"/>
              <a:t>Susun</a:t>
            </a:r>
            <a:r>
              <a:rPr lang="en-US" dirty="0"/>
              <a:t> </a:t>
            </a:r>
            <a:r>
              <a:rPr lang="en-US" dirty="0" err="1"/>
              <a:t>kuesioner</a:t>
            </a:r>
            <a:endParaRPr lang="en-US" dirty="0"/>
          </a:p>
          <a:p>
            <a:pPr marL="514350" indent="-514350">
              <a:buFont typeface="+mj-lt"/>
              <a:buAutoNum type="arabicPeriod"/>
            </a:pPr>
            <a:r>
              <a:rPr lang="en-US" dirty="0"/>
              <a:t> </a:t>
            </a:r>
            <a:r>
              <a:rPr lang="en-US" dirty="0" err="1"/>
              <a:t>Pertemuan</a:t>
            </a:r>
            <a:r>
              <a:rPr lang="en-US" dirty="0"/>
              <a:t> </a:t>
            </a:r>
            <a:r>
              <a:rPr lang="en-US" dirty="0" err="1"/>
              <a:t>untuk</a:t>
            </a:r>
            <a:r>
              <a:rPr lang="en-US" dirty="0"/>
              <a:t> panel </a:t>
            </a:r>
            <a:r>
              <a:rPr lang="en-US" dirty="0" err="1"/>
              <a:t>ekspert</a:t>
            </a:r>
            <a:r>
              <a:rPr lang="en-US" dirty="0"/>
              <a:t> (</a:t>
            </a:r>
            <a:r>
              <a:rPr lang="en-US" dirty="0" err="1"/>
              <a:t>uji</a:t>
            </a:r>
            <a:r>
              <a:rPr lang="en-US" dirty="0"/>
              <a:t> </a:t>
            </a:r>
            <a:r>
              <a:rPr lang="en-US" dirty="0" err="1"/>
              <a:t>validitas</a:t>
            </a:r>
            <a:r>
              <a:rPr lang="en-US" dirty="0"/>
              <a:t> </a:t>
            </a:r>
            <a:r>
              <a:rPr lang="en-US" dirty="0" err="1"/>
              <a:t>isi</a:t>
            </a:r>
            <a:r>
              <a:rPr lang="en-US" dirty="0"/>
              <a:t>)</a:t>
            </a:r>
          </a:p>
          <a:p>
            <a:pPr marL="514350" indent="-514350">
              <a:buFont typeface="+mj-lt"/>
              <a:buAutoNum type="arabicPeriod"/>
            </a:pPr>
            <a:r>
              <a:rPr lang="en-US" dirty="0"/>
              <a:t> </a:t>
            </a:r>
            <a:r>
              <a:rPr lang="en-US" dirty="0" err="1"/>
              <a:t>Perbaikan</a:t>
            </a:r>
            <a:r>
              <a:rPr lang="en-US" dirty="0"/>
              <a:t> item</a:t>
            </a:r>
          </a:p>
          <a:p>
            <a:pPr marL="514350" indent="-514350">
              <a:buFont typeface="+mj-lt"/>
              <a:buAutoNum type="arabicPeriod"/>
            </a:pPr>
            <a:r>
              <a:rPr lang="en-US" dirty="0"/>
              <a:t> </a:t>
            </a:r>
            <a:r>
              <a:rPr lang="en-US" dirty="0" err="1"/>
              <a:t>Uji</a:t>
            </a:r>
            <a:r>
              <a:rPr lang="en-US" dirty="0"/>
              <a:t> </a:t>
            </a:r>
            <a:r>
              <a:rPr lang="en-US" dirty="0" err="1"/>
              <a:t>keterbacaan</a:t>
            </a:r>
            <a:r>
              <a:rPr lang="en-US" dirty="0"/>
              <a:t> </a:t>
            </a:r>
            <a:r>
              <a:rPr lang="en-US" dirty="0" err="1"/>
              <a:t>pada</a:t>
            </a:r>
            <a:r>
              <a:rPr lang="en-US" dirty="0"/>
              <a:t> 5 </a:t>
            </a:r>
            <a:r>
              <a:rPr lang="en-US" dirty="0" err="1" smtClean="0"/>
              <a:t>responden</a:t>
            </a:r>
            <a:r>
              <a:rPr lang="en-US" dirty="0" smtClean="0"/>
              <a:t> </a:t>
            </a:r>
            <a:r>
              <a:rPr lang="en-US" dirty="0" err="1" smtClean="0"/>
              <a:t>pemahaman</a:t>
            </a:r>
            <a:r>
              <a:rPr lang="en-US" dirty="0" smtClean="0"/>
              <a:t> </a:t>
            </a:r>
            <a:r>
              <a:rPr lang="en-US" dirty="0" err="1" smtClean="0"/>
              <a:t>responden</a:t>
            </a:r>
            <a:endParaRPr lang="en-US" dirty="0" smtClean="0"/>
          </a:p>
          <a:p>
            <a:pPr marL="514350" indent="-514350">
              <a:buFont typeface="+mj-lt"/>
              <a:buAutoNum type="arabicPeriod"/>
            </a:pPr>
            <a:r>
              <a:rPr lang="en-US" dirty="0" err="1" smtClean="0"/>
              <a:t>Pertemuan</a:t>
            </a:r>
            <a:r>
              <a:rPr lang="en-US" dirty="0" smtClean="0"/>
              <a:t> </a:t>
            </a:r>
            <a:r>
              <a:rPr lang="en-US" dirty="0" err="1"/>
              <a:t>kembali</a:t>
            </a:r>
            <a:r>
              <a:rPr lang="en-US" dirty="0"/>
              <a:t> </a:t>
            </a:r>
            <a:r>
              <a:rPr lang="en-US" dirty="0" err="1"/>
              <a:t>dengan</a:t>
            </a:r>
            <a:r>
              <a:rPr lang="en-US" dirty="0"/>
              <a:t> panel </a:t>
            </a:r>
            <a:r>
              <a:rPr lang="en-US" dirty="0" err="1"/>
              <a:t>ekspert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CCFF66"/>
          </a:solidFill>
        </p:spPr>
        <p:txBody>
          <a:bodyPr>
            <a:normAutofit fontScale="90000"/>
          </a:bodyPr>
          <a:lstStyle/>
          <a:p>
            <a:r>
              <a:rPr lang="id-ID" dirty="0" smtClean="0"/>
              <a:t>...</a:t>
            </a:r>
            <a:r>
              <a:rPr lang="en-US" dirty="0" err="1" smtClean="0"/>
              <a:t>Tahapan</a:t>
            </a:r>
            <a:r>
              <a:rPr lang="en-US" dirty="0" smtClean="0"/>
              <a:t> </a:t>
            </a:r>
            <a:r>
              <a:rPr lang="en-US" dirty="0" err="1" smtClean="0"/>
              <a:t>penyusunan</a:t>
            </a:r>
            <a:r>
              <a:rPr lang="en-US" dirty="0" smtClean="0"/>
              <a:t> </a:t>
            </a:r>
            <a:r>
              <a:rPr lang="en-US" dirty="0" err="1" smtClean="0"/>
              <a:t>kuesioner</a:t>
            </a:r>
            <a:r>
              <a:rPr lang="en-US" dirty="0" smtClean="0"/>
              <a:t/>
            </a:r>
            <a:br>
              <a:rPr lang="en-US" dirty="0" smtClean="0"/>
            </a:br>
            <a:r>
              <a:rPr lang="en-US" dirty="0" err="1" smtClean="0"/>
              <a:t>dan</a:t>
            </a:r>
            <a:r>
              <a:rPr lang="en-US" dirty="0" smtClean="0"/>
              <a:t> </a:t>
            </a:r>
            <a:r>
              <a:rPr lang="en-US" dirty="0" err="1" smtClean="0"/>
              <a:t>pengukuran</a:t>
            </a:r>
            <a:r>
              <a:rPr lang="en-US" dirty="0" smtClean="0"/>
              <a:t> </a:t>
            </a:r>
            <a:r>
              <a:rPr lang="en-US" dirty="0" err="1" smtClean="0"/>
              <a:t>validitasnya</a:t>
            </a:r>
            <a:r>
              <a:rPr lang="id-ID" dirty="0" smtClean="0"/>
              <a:t> (lanjut)</a:t>
            </a:r>
            <a:endParaRPr lang="en-US" dirty="0"/>
          </a:p>
        </p:txBody>
      </p:sp>
      <p:sp>
        <p:nvSpPr>
          <p:cNvPr id="3" name="Content Placeholder 2"/>
          <p:cNvSpPr>
            <a:spLocks noGrp="1"/>
          </p:cNvSpPr>
          <p:nvPr>
            <p:ph idx="1"/>
          </p:nvPr>
        </p:nvSpPr>
        <p:spPr>
          <a:xfrm>
            <a:off x="228600" y="1600200"/>
            <a:ext cx="8915400" cy="4953000"/>
          </a:xfrm>
        </p:spPr>
        <p:txBody>
          <a:bodyPr>
            <a:noAutofit/>
          </a:bodyPr>
          <a:lstStyle/>
          <a:p>
            <a:pPr marL="514350" indent="-514350">
              <a:buFont typeface="+mj-lt"/>
              <a:buAutoNum type="arabicPeriod" startAt="8"/>
            </a:pPr>
            <a:r>
              <a:rPr lang="sv-SE" sz="2300" dirty="0"/>
              <a:t>Uji coba dengan min 30 responden </a:t>
            </a:r>
            <a:endParaRPr lang="sv-SE" sz="2300" dirty="0" smtClean="0"/>
          </a:p>
          <a:p>
            <a:pPr marL="514350" indent="-514350">
              <a:buFont typeface="+mj-lt"/>
              <a:buAutoNum type="arabicPeriod" startAt="8"/>
            </a:pPr>
            <a:r>
              <a:rPr lang="sv-SE" sz="2300" dirty="0"/>
              <a:t>B</a:t>
            </a:r>
            <a:r>
              <a:rPr lang="sv-SE" sz="2300" dirty="0" smtClean="0"/>
              <a:t>ila </a:t>
            </a:r>
            <a:r>
              <a:rPr lang="sv-SE" sz="2300" dirty="0"/>
              <a:t>akan </a:t>
            </a:r>
            <a:r>
              <a:rPr lang="sv-SE" sz="2300" dirty="0" smtClean="0"/>
              <a:t>dilakukan </a:t>
            </a:r>
            <a:r>
              <a:rPr lang="en-US" sz="2300" dirty="0" err="1" smtClean="0"/>
              <a:t>analisis</a:t>
            </a:r>
            <a:r>
              <a:rPr lang="en-US" sz="2300" dirty="0" smtClean="0"/>
              <a:t> </a:t>
            </a:r>
            <a:r>
              <a:rPr lang="en-US" sz="2300" dirty="0" err="1" smtClean="0"/>
              <a:t>faktor</a:t>
            </a:r>
            <a:r>
              <a:rPr lang="en-US" sz="2300" dirty="0" smtClean="0"/>
              <a:t> </a:t>
            </a:r>
            <a:r>
              <a:rPr lang="en-US" sz="2300" dirty="0" err="1" smtClean="0"/>
              <a:t>uji</a:t>
            </a:r>
            <a:r>
              <a:rPr lang="en-US" sz="2300" dirty="0" smtClean="0"/>
              <a:t> </a:t>
            </a:r>
            <a:r>
              <a:rPr lang="en-US" sz="2300" dirty="0" err="1"/>
              <a:t>coba</a:t>
            </a:r>
            <a:r>
              <a:rPr lang="en-US" sz="2300" dirty="0"/>
              <a:t> </a:t>
            </a:r>
            <a:r>
              <a:rPr lang="en-US" sz="2300" dirty="0" err="1"/>
              <a:t>pada</a:t>
            </a:r>
            <a:r>
              <a:rPr lang="en-US" sz="2300" dirty="0"/>
              <a:t> 3 x n (</a:t>
            </a:r>
            <a:r>
              <a:rPr lang="en-US" sz="2300" dirty="0" err="1"/>
              <a:t>jumlah</a:t>
            </a:r>
            <a:r>
              <a:rPr lang="en-US" sz="2300" dirty="0"/>
              <a:t> item </a:t>
            </a:r>
            <a:r>
              <a:rPr lang="en-US" sz="2300" dirty="0" smtClean="0"/>
              <a:t>yang </a:t>
            </a:r>
            <a:r>
              <a:rPr lang="sv-SE" sz="2300" dirty="0" smtClean="0"/>
              <a:t>akan </a:t>
            </a:r>
            <a:r>
              <a:rPr lang="sv-SE" sz="2300" dirty="0"/>
              <a:t>diuji, contoh item yg akan diuji 50 item, </a:t>
            </a:r>
            <a:r>
              <a:rPr lang="sv-SE" sz="2300" dirty="0" smtClean="0"/>
              <a:t>maka </a:t>
            </a:r>
            <a:r>
              <a:rPr lang="en-US" sz="2300" dirty="0" err="1" smtClean="0"/>
              <a:t>responden</a:t>
            </a:r>
            <a:r>
              <a:rPr lang="en-US" sz="2300" dirty="0" smtClean="0"/>
              <a:t> </a:t>
            </a:r>
            <a:r>
              <a:rPr lang="en-US" sz="2300" dirty="0" err="1"/>
              <a:t>ujicoba</a:t>
            </a:r>
            <a:r>
              <a:rPr lang="en-US" sz="2300" dirty="0"/>
              <a:t> </a:t>
            </a:r>
            <a:r>
              <a:rPr lang="en-US" sz="2300" dirty="0" err="1"/>
              <a:t>adalah</a:t>
            </a:r>
            <a:r>
              <a:rPr lang="en-US" sz="2300" dirty="0"/>
              <a:t> 150</a:t>
            </a:r>
          </a:p>
          <a:p>
            <a:pPr marL="514350" indent="-514350">
              <a:buFont typeface="+mj-lt"/>
              <a:buAutoNum type="arabicPeriod" startAt="8"/>
            </a:pPr>
            <a:r>
              <a:rPr lang="en-US" sz="2300" dirty="0" err="1" smtClean="0"/>
              <a:t>Setiap</a:t>
            </a:r>
            <a:r>
              <a:rPr lang="en-US" sz="2300" dirty="0" smtClean="0"/>
              <a:t> </a:t>
            </a:r>
            <a:r>
              <a:rPr lang="en-US" sz="2300" dirty="0"/>
              <a:t>item </a:t>
            </a:r>
            <a:r>
              <a:rPr lang="en-US" sz="2300" dirty="0" err="1"/>
              <a:t>dilihat</a:t>
            </a:r>
            <a:r>
              <a:rPr lang="en-US" sz="2300" dirty="0"/>
              <a:t> </a:t>
            </a:r>
            <a:r>
              <a:rPr lang="en-US" sz="2300" dirty="0" err="1" smtClean="0"/>
              <a:t>distribusinya</a:t>
            </a:r>
            <a:r>
              <a:rPr lang="en-US" sz="2300" dirty="0" err="1" smtClean="0">
                <a:sym typeface="Wingdings" pitchFamily="2" charset="2"/>
              </a:rPr>
              <a:t></a:t>
            </a:r>
            <a:r>
              <a:rPr lang="en-US" sz="2300" dirty="0" err="1" smtClean="0"/>
              <a:t>tanpa</a:t>
            </a:r>
            <a:r>
              <a:rPr lang="en-US" sz="2300" dirty="0" smtClean="0"/>
              <a:t> </a:t>
            </a:r>
            <a:r>
              <a:rPr lang="en-US" sz="2300" dirty="0" err="1"/>
              <a:t>ada</a:t>
            </a:r>
            <a:r>
              <a:rPr lang="en-US" sz="2300" dirty="0"/>
              <a:t> </a:t>
            </a:r>
            <a:r>
              <a:rPr lang="en-US" sz="2300" dirty="0" err="1"/>
              <a:t>kurva</a:t>
            </a:r>
            <a:r>
              <a:rPr lang="en-US" sz="2300" dirty="0"/>
              <a:t> </a:t>
            </a:r>
            <a:r>
              <a:rPr lang="en-US" sz="2300" dirty="0" smtClean="0"/>
              <a:t>yang </a:t>
            </a:r>
            <a:r>
              <a:rPr lang="en-US" sz="2300" dirty="0" err="1" smtClean="0"/>
              <a:t>juling</a:t>
            </a:r>
            <a:r>
              <a:rPr lang="en-US" sz="2300" dirty="0"/>
              <a:t>, </a:t>
            </a:r>
            <a:r>
              <a:rPr lang="en-US" sz="2300" dirty="0" err="1"/>
              <a:t>atau</a:t>
            </a:r>
            <a:r>
              <a:rPr lang="en-US" sz="2300" dirty="0"/>
              <a:t> </a:t>
            </a:r>
            <a:r>
              <a:rPr lang="en-US" sz="2300" dirty="0" err="1"/>
              <a:t>hasilnya</a:t>
            </a:r>
            <a:r>
              <a:rPr lang="en-US" sz="2300" dirty="0"/>
              <a:t> rata, </a:t>
            </a:r>
            <a:r>
              <a:rPr lang="en-US" sz="2300" dirty="0" err="1"/>
              <a:t>berarti</a:t>
            </a:r>
            <a:r>
              <a:rPr lang="en-US" sz="2300" dirty="0"/>
              <a:t> item </a:t>
            </a:r>
            <a:r>
              <a:rPr lang="en-US" sz="2300" dirty="0" err="1"/>
              <a:t>bisa</a:t>
            </a:r>
            <a:r>
              <a:rPr lang="en-US" sz="2300" dirty="0"/>
              <a:t> </a:t>
            </a:r>
            <a:r>
              <a:rPr lang="en-US" sz="2300" dirty="0" err="1"/>
              <a:t>diuji</a:t>
            </a:r>
            <a:r>
              <a:rPr lang="en-US" sz="2300" dirty="0"/>
              <a:t> </a:t>
            </a:r>
            <a:r>
              <a:rPr lang="en-US" sz="2300" dirty="0" err="1"/>
              <a:t>lanjut</a:t>
            </a:r>
            <a:endParaRPr lang="en-US" sz="2300" dirty="0"/>
          </a:p>
          <a:p>
            <a:pPr marL="514350" indent="-514350">
              <a:buFont typeface="+mj-lt"/>
              <a:buAutoNum type="arabicPeriod" startAt="8"/>
            </a:pPr>
            <a:r>
              <a:rPr lang="en-US" sz="2300" dirty="0" err="1" smtClean="0"/>
              <a:t>Analisis</a:t>
            </a:r>
            <a:r>
              <a:rPr lang="en-US" sz="2300" dirty="0" smtClean="0"/>
              <a:t> </a:t>
            </a:r>
            <a:r>
              <a:rPr lang="en-US" sz="2300" dirty="0"/>
              <a:t>item </a:t>
            </a:r>
            <a:r>
              <a:rPr lang="en-US" sz="2300" dirty="0" err="1"/>
              <a:t>atau</a:t>
            </a:r>
            <a:r>
              <a:rPr lang="en-US" sz="2300" dirty="0"/>
              <a:t> </a:t>
            </a:r>
            <a:r>
              <a:rPr lang="en-US" sz="2300" dirty="0" err="1"/>
              <a:t>bisa</a:t>
            </a:r>
            <a:r>
              <a:rPr lang="en-US" sz="2300" dirty="0"/>
              <a:t> </a:t>
            </a:r>
            <a:r>
              <a:rPr lang="en-US" sz="2300" dirty="0" err="1"/>
              <a:t>dilakukan</a:t>
            </a:r>
            <a:r>
              <a:rPr lang="en-US" sz="2300" dirty="0"/>
              <a:t> </a:t>
            </a:r>
            <a:r>
              <a:rPr lang="en-US" sz="2300" dirty="0" err="1"/>
              <a:t>analisis</a:t>
            </a:r>
            <a:r>
              <a:rPr lang="en-US" sz="2300" dirty="0"/>
              <a:t> </a:t>
            </a:r>
            <a:r>
              <a:rPr lang="en-US" sz="2300" dirty="0" err="1" smtClean="0"/>
              <a:t>faktor</a:t>
            </a:r>
            <a:r>
              <a:rPr lang="en-US" sz="2300" dirty="0" smtClean="0"/>
              <a:t> </a:t>
            </a:r>
            <a:r>
              <a:rPr lang="en-US" sz="2300" dirty="0" smtClean="0">
                <a:sym typeface="Wingdings" pitchFamily="2" charset="2"/>
              </a:rPr>
              <a:t></a:t>
            </a:r>
            <a:r>
              <a:rPr lang="en-US" sz="2300" dirty="0" err="1" smtClean="0"/>
              <a:t>validitas</a:t>
            </a:r>
            <a:r>
              <a:rPr lang="en-US" sz="2300" dirty="0" smtClean="0"/>
              <a:t> </a:t>
            </a:r>
            <a:r>
              <a:rPr lang="en-US" sz="2300" dirty="0" err="1" smtClean="0"/>
              <a:t>konstruk</a:t>
            </a:r>
            <a:endParaRPr lang="en-US" sz="2300" dirty="0"/>
          </a:p>
          <a:p>
            <a:pPr marL="514350" indent="-514350">
              <a:buFont typeface="+mj-lt"/>
              <a:buAutoNum type="arabicPeriod" startAt="8"/>
            </a:pPr>
            <a:r>
              <a:rPr lang="en-US" sz="2300" dirty="0"/>
              <a:t> </a:t>
            </a:r>
            <a:r>
              <a:rPr lang="en-US" sz="2300" dirty="0" err="1">
                <a:solidFill>
                  <a:srgbClr val="C00000"/>
                </a:solidFill>
              </a:rPr>
              <a:t>Seleksi</a:t>
            </a:r>
            <a:r>
              <a:rPr lang="en-US" sz="2300" dirty="0">
                <a:solidFill>
                  <a:srgbClr val="C00000"/>
                </a:solidFill>
              </a:rPr>
              <a:t> item </a:t>
            </a:r>
            <a:r>
              <a:rPr lang="en-US" sz="2300" dirty="0" err="1">
                <a:solidFill>
                  <a:srgbClr val="C00000"/>
                </a:solidFill>
              </a:rPr>
              <a:t>untuk</a:t>
            </a:r>
            <a:r>
              <a:rPr lang="en-US" sz="2300" dirty="0">
                <a:solidFill>
                  <a:srgbClr val="C00000"/>
                </a:solidFill>
              </a:rPr>
              <a:t> </a:t>
            </a:r>
            <a:r>
              <a:rPr lang="en-US" sz="2300" dirty="0" err="1">
                <a:solidFill>
                  <a:srgbClr val="C00000"/>
                </a:solidFill>
              </a:rPr>
              <a:t>memilih</a:t>
            </a:r>
            <a:r>
              <a:rPr lang="en-US" sz="2300" dirty="0">
                <a:solidFill>
                  <a:srgbClr val="C00000"/>
                </a:solidFill>
              </a:rPr>
              <a:t> item yang </a:t>
            </a:r>
            <a:r>
              <a:rPr lang="en-US" sz="2300" dirty="0" smtClean="0">
                <a:solidFill>
                  <a:srgbClr val="C00000"/>
                </a:solidFill>
              </a:rPr>
              <a:t>valid</a:t>
            </a:r>
            <a:r>
              <a:rPr lang="id-ID" sz="2300" dirty="0" smtClean="0">
                <a:solidFill>
                  <a:srgbClr val="C00000"/>
                </a:solidFill>
              </a:rPr>
              <a:t> (jika ada item yang di-delete, perhatikan apakah dengan menghapus item itu kues masih cukup mampu mengukur apa yang seharusnya diukur </a:t>
            </a:r>
            <a:r>
              <a:rPr lang="id-ID" sz="2300" dirty="0" smtClean="0">
                <a:solidFill>
                  <a:srgbClr val="C00000"/>
                </a:solidFill>
                <a:sym typeface="Wingdings" pitchFamily="2" charset="2"/>
              </a:rPr>
              <a:t> lihat DO</a:t>
            </a:r>
            <a:endParaRPr lang="id-ID" sz="2300" dirty="0" smtClean="0">
              <a:solidFill>
                <a:srgbClr val="C00000"/>
              </a:solidFill>
            </a:endParaRPr>
          </a:p>
          <a:p>
            <a:pPr marL="514350" indent="-514350">
              <a:buFont typeface="+mj-lt"/>
              <a:buAutoNum type="arabicPeriod" startAt="8"/>
            </a:pPr>
            <a:r>
              <a:rPr lang="id-ID" sz="2300" dirty="0" smtClean="0">
                <a:solidFill>
                  <a:srgbClr val="C00000"/>
                </a:solidFill>
              </a:rPr>
              <a:t>Jika ada perubahan mendasar, ulangi mulai langkah no. 8 lagi</a:t>
            </a:r>
            <a:endParaRPr lang="en-US" sz="2300" dirty="0" smtClean="0">
              <a:solidFill>
                <a:srgbClr val="C00000"/>
              </a:solidFill>
            </a:endParaRPr>
          </a:p>
          <a:p>
            <a:pPr marL="514350" indent="-514350">
              <a:buFont typeface="+mj-lt"/>
              <a:buAutoNum type="arabicPeriod" startAt="8"/>
            </a:pPr>
            <a:r>
              <a:rPr lang="en-US" sz="2300" dirty="0" smtClean="0"/>
              <a:t> </a:t>
            </a:r>
            <a:r>
              <a:rPr lang="en-US" sz="2300" dirty="0" err="1" smtClean="0"/>
              <a:t>Bila</a:t>
            </a:r>
            <a:r>
              <a:rPr lang="en-US" sz="2300" dirty="0" smtClean="0"/>
              <a:t> </a:t>
            </a:r>
            <a:r>
              <a:rPr lang="en-US" sz="2300" dirty="0" err="1" smtClean="0"/>
              <a:t>ada</a:t>
            </a:r>
            <a:r>
              <a:rPr lang="en-US" sz="2300" dirty="0" smtClean="0"/>
              <a:t> </a:t>
            </a:r>
            <a:r>
              <a:rPr lang="en-US" sz="2300" dirty="0" err="1" smtClean="0"/>
              <a:t>kuesioner</a:t>
            </a:r>
            <a:r>
              <a:rPr lang="en-US" sz="2300" dirty="0" smtClean="0"/>
              <a:t> yang </a:t>
            </a:r>
            <a:r>
              <a:rPr lang="en-US" sz="2300" dirty="0" err="1" smtClean="0"/>
              <a:t>baku</a:t>
            </a:r>
            <a:r>
              <a:rPr lang="en-US" sz="2300" dirty="0" smtClean="0"/>
              <a:t>/gold standard </a:t>
            </a:r>
            <a:r>
              <a:rPr lang="en-US" sz="2300" dirty="0" smtClean="0">
                <a:sym typeface="Wingdings" pitchFamily="2" charset="2"/>
              </a:rPr>
              <a:t></a:t>
            </a:r>
            <a:r>
              <a:rPr lang="en-US" sz="2300" dirty="0" err="1" smtClean="0"/>
              <a:t>uji</a:t>
            </a:r>
            <a:r>
              <a:rPr lang="en-US" sz="2300" dirty="0" smtClean="0"/>
              <a:t> </a:t>
            </a:r>
            <a:r>
              <a:rPr lang="en-US" sz="2300" dirty="0" err="1" smtClean="0"/>
              <a:t>validitas</a:t>
            </a:r>
            <a:r>
              <a:rPr lang="en-US" sz="2300" dirty="0" smtClean="0"/>
              <a:t> </a:t>
            </a:r>
            <a:r>
              <a:rPr lang="en-US" sz="2300" dirty="0" err="1" smtClean="0"/>
              <a:t>konkuren</a:t>
            </a:r>
            <a:endParaRPr lang="en-US" sz="2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a:solidFill>
            <a:srgbClr val="FFC000"/>
          </a:solidFill>
        </p:spPr>
        <p:txBody>
          <a:bodyPr>
            <a:normAutofit/>
          </a:bodyPr>
          <a:lstStyle/>
          <a:p>
            <a:pPr eaLnBrk="1" fontAlgn="auto" hangingPunct="1">
              <a:spcAft>
                <a:spcPts val="0"/>
              </a:spcAft>
              <a:defRPr/>
            </a:pPr>
            <a:r>
              <a:rPr lang="es-ES" b="1" dirty="0" err="1" smtClean="0"/>
              <a:t>Pengujian</a:t>
            </a:r>
            <a:r>
              <a:rPr lang="es-ES" b="1" dirty="0" smtClean="0"/>
              <a:t> Validitas </a:t>
            </a:r>
            <a:r>
              <a:rPr lang="es-ES" b="1" dirty="0" err="1" smtClean="0"/>
              <a:t>Instrumen</a:t>
            </a:r>
            <a:endParaRPr lang="en-US" dirty="0"/>
          </a:p>
        </p:txBody>
      </p:sp>
      <p:sp>
        <p:nvSpPr>
          <p:cNvPr id="18435" name="Content Placeholder 2"/>
          <p:cNvSpPr>
            <a:spLocks noGrp="1"/>
          </p:cNvSpPr>
          <p:nvPr>
            <p:ph idx="1"/>
          </p:nvPr>
        </p:nvSpPr>
        <p:spPr>
          <a:xfrm>
            <a:off x="457200" y="1600200"/>
            <a:ext cx="8153400" cy="4873625"/>
          </a:xfrm>
        </p:spPr>
        <p:txBody>
          <a:bodyPr/>
          <a:lstStyle/>
          <a:p>
            <a:pPr eaLnBrk="1" hangingPunct="1"/>
            <a:r>
              <a:rPr lang="id-ID" dirty="0" smtClean="0"/>
              <a:t>Untuk mengukur sah atau valid tidaknya suatu kuesioner. </a:t>
            </a:r>
          </a:p>
          <a:p>
            <a:pPr eaLnBrk="1" hangingPunct="1"/>
            <a:r>
              <a:rPr lang="es-ES" dirty="0" smtClean="0"/>
              <a:t>Pada </a:t>
            </a:r>
            <a:r>
              <a:rPr lang="es-ES" dirty="0" err="1" smtClean="0"/>
              <a:t>setiap</a:t>
            </a:r>
            <a:r>
              <a:rPr lang="es-ES" dirty="0" smtClean="0"/>
              <a:t> </a:t>
            </a:r>
            <a:r>
              <a:rPr lang="es-ES" dirty="0" err="1" smtClean="0"/>
              <a:t>instrumen</a:t>
            </a:r>
            <a:r>
              <a:rPr lang="es-ES" dirty="0" smtClean="0"/>
              <a:t> </a:t>
            </a:r>
            <a:r>
              <a:rPr lang="es-ES" dirty="0" err="1" smtClean="0"/>
              <a:t>baik</a:t>
            </a:r>
            <a:r>
              <a:rPr lang="es-ES" dirty="0" smtClean="0"/>
              <a:t> test </a:t>
            </a:r>
            <a:r>
              <a:rPr lang="es-ES" dirty="0" err="1" smtClean="0"/>
              <a:t>maupun</a:t>
            </a:r>
            <a:r>
              <a:rPr lang="es-ES" dirty="0" smtClean="0"/>
              <a:t> non test </a:t>
            </a:r>
            <a:r>
              <a:rPr lang="es-ES" dirty="0" err="1" smtClean="0"/>
              <a:t>terdapat</a:t>
            </a:r>
            <a:r>
              <a:rPr lang="es-ES" dirty="0" smtClean="0"/>
              <a:t> </a:t>
            </a:r>
            <a:r>
              <a:rPr lang="es-ES" dirty="0" err="1" smtClean="0"/>
              <a:t>butir-butir</a:t>
            </a:r>
            <a:r>
              <a:rPr lang="es-ES" dirty="0" smtClean="0"/>
              <a:t> (</a:t>
            </a:r>
            <a:r>
              <a:rPr lang="es-ES" dirty="0" err="1" smtClean="0"/>
              <a:t>item</a:t>
            </a:r>
            <a:r>
              <a:rPr lang="es-ES" dirty="0" smtClean="0"/>
              <a:t>) </a:t>
            </a:r>
            <a:r>
              <a:rPr lang="es-ES" dirty="0" err="1" smtClean="0"/>
              <a:t>pertanyaan</a:t>
            </a:r>
            <a:r>
              <a:rPr lang="es-ES" dirty="0" smtClean="0"/>
              <a:t> </a:t>
            </a:r>
            <a:r>
              <a:rPr lang="es-ES" dirty="0" err="1" smtClean="0"/>
              <a:t>atau</a:t>
            </a:r>
            <a:r>
              <a:rPr lang="es-ES" dirty="0" smtClean="0"/>
              <a:t> </a:t>
            </a:r>
            <a:r>
              <a:rPr lang="es-ES" dirty="0" err="1" smtClean="0"/>
              <a:t>pernyataan</a:t>
            </a:r>
            <a:r>
              <a:rPr lang="es-ES" dirty="0" smtClean="0"/>
              <a:t>. </a:t>
            </a:r>
            <a:endParaRPr lang="id-ID" dirty="0" smtClean="0"/>
          </a:p>
          <a:p>
            <a:pPr eaLnBrk="1" hangingPunct="1"/>
            <a:r>
              <a:rPr lang="id-ID" dirty="0" smtClean="0"/>
              <a:t>Suatu kuesioner dikatakan valid jika pertanyaan pada kuesioner mampu untuk mengungkapkan sesuatu yang akan diukur oleh kuesioner tsb.</a:t>
            </a:r>
          </a:p>
          <a:p>
            <a:pPr algn="just" eaLnBrk="1" hangingPunct="1">
              <a:buFont typeface="Wingdings 2" pitchFamily="18" charset="2"/>
              <a:buNone/>
            </a:pPr>
            <a:endParaRPr lang="en-US" dirty="0" smtClean="0"/>
          </a:p>
          <a:p>
            <a:pPr algn="just" eaLnBrk="1" hangingPunct="1">
              <a:buFont typeface="Wingdings 2" pitchFamily="18" charset="2"/>
              <a:buNone/>
            </a:pPr>
            <a:endParaRPr lang="en-US" dirty="0" smtClean="0"/>
          </a:p>
          <a:p>
            <a:pPr algn="just" eaLnBrk="1" hangingPunct="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FC000"/>
          </a:solidFill>
        </p:spPr>
        <p:txBody>
          <a:bodyPr/>
          <a:lstStyle/>
          <a:p>
            <a:r>
              <a:rPr lang="id-ID" dirty="0" smtClean="0"/>
              <a:t>MEASUREMENT (PENGUKURAN)?</a:t>
            </a:r>
            <a:endParaRPr lang="id-ID" dirty="0"/>
          </a:p>
        </p:txBody>
      </p:sp>
      <p:sp>
        <p:nvSpPr>
          <p:cNvPr id="3" name="Content Placeholder 2"/>
          <p:cNvSpPr>
            <a:spLocks noGrp="1"/>
          </p:cNvSpPr>
          <p:nvPr>
            <p:ph idx="1"/>
          </p:nvPr>
        </p:nvSpPr>
        <p:spPr/>
        <p:txBody>
          <a:bodyPr>
            <a:normAutofit fontScale="92500" lnSpcReduction="10000"/>
          </a:bodyPr>
          <a:lstStyle/>
          <a:p>
            <a:r>
              <a:rPr lang="en-US" i="1" dirty="0" smtClean="0">
                <a:solidFill>
                  <a:srgbClr val="C00000"/>
                </a:solidFill>
              </a:rPr>
              <a:t>Measurement is a systematic, replicable process by which </a:t>
            </a:r>
            <a:r>
              <a:rPr lang="en-US" i="1" dirty="0" smtClean="0">
                <a:solidFill>
                  <a:srgbClr val="C00000"/>
                </a:solidFill>
              </a:rPr>
              <a:t>objects </a:t>
            </a:r>
            <a:r>
              <a:rPr lang="en-US" i="1" dirty="0" smtClean="0">
                <a:solidFill>
                  <a:srgbClr val="C00000"/>
                </a:solidFill>
              </a:rPr>
              <a:t>or events are </a:t>
            </a:r>
            <a:r>
              <a:rPr lang="en-US" i="1" dirty="0" smtClean="0">
                <a:solidFill>
                  <a:srgbClr val="C00000"/>
                </a:solidFill>
              </a:rPr>
              <a:t>quantified</a:t>
            </a:r>
            <a:r>
              <a:rPr lang="id-ID" i="1" dirty="0" smtClean="0">
                <a:solidFill>
                  <a:srgbClr val="C00000"/>
                </a:solidFill>
              </a:rPr>
              <a:t> </a:t>
            </a:r>
            <a:r>
              <a:rPr lang="en-US" i="1" dirty="0" smtClean="0">
                <a:solidFill>
                  <a:srgbClr val="C00000"/>
                </a:solidFill>
              </a:rPr>
              <a:t>and/or classified</a:t>
            </a:r>
            <a:r>
              <a:rPr lang="id-ID" i="1" dirty="0" smtClean="0">
                <a:solidFill>
                  <a:srgbClr val="C00000"/>
                </a:solidFill>
              </a:rPr>
              <a:t> </a:t>
            </a:r>
            <a:r>
              <a:rPr lang="en-US" i="1" dirty="0" smtClean="0">
                <a:solidFill>
                  <a:srgbClr val="C00000"/>
                </a:solidFill>
              </a:rPr>
              <a:t>with respect </a:t>
            </a:r>
            <a:r>
              <a:rPr lang="en-US" i="1" dirty="0" smtClean="0">
                <a:solidFill>
                  <a:srgbClr val="C00000"/>
                </a:solidFill>
              </a:rPr>
              <a:t>to a particular </a:t>
            </a:r>
            <a:r>
              <a:rPr lang="en-US" i="1" dirty="0" smtClean="0">
                <a:solidFill>
                  <a:srgbClr val="C00000"/>
                </a:solidFill>
              </a:rPr>
              <a:t>dimension</a:t>
            </a:r>
            <a:endParaRPr lang="id-ID" i="1" dirty="0" smtClean="0">
              <a:solidFill>
                <a:srgbClr val="C00000"/>
              </a:solidFill>
            </a:endParaRPr>
          </a:p>
          <a:p>
            <a:pPr indent="-73025">
              <a:buNone/>
            </a:pPr>
            <a:r>
              <a:rPr lang="id-ID" dirty="0" smtClean="0"/>
              <a:t>(pengukuran adalah proses yang sistematik, dan diulang-ulang dimana objek atau kejadian dihitung dan atau diklasifikasikan dengan suatu dimensi tertentu</a:t>
            </a:r>
            <a:endParaRPr lang="en-US" dirty="0" smtClean="0"/>
          </a:p>
          <a:p>
            <a:r>
              <a:rPr lang="en-US" dirty="0" smtClean="0"/>
              <a:t></a:t>
            </a:r>
            <a:r>
              <a:rPr lang="en-US" i="1" dirty="0" smtClean="0">
                <a:solidFill>
                  <a:srgbClr val="C00000"/>
                </a:solidFill>
              </a:rPr>
              <a:t>This </a:t>
            </a:r>
            <a:r>
              <a:rPr lang="en-US" i="1" dirty="0" smtClean="0">
                <a:solidFill>
                  <a:srgbClr val="C00000"/>
                </a:solidFill>
              </a:rPr>
              <a:t>is usually achieved by the assignment of numerical </a:t>
            </a:r>
            <a:r>
              <a:rPr lang="en-US" i="1" dirty="0" smtClean="0">
                <a:solidFill>
                  <a:srgbClr val="C00000"/>
                </a:solidFill>
              </a:rPr>
              <a:t>values</a:t>
            </a:r>
            <a:r>
              <a:rPr lang="id-ID" i="1" dirty="0" smtClean="0">
                <a:solidFill>
                  <a:srgbClr val="C00000"/>
                </a:solidFill>
              </a:rPr>
              <a:t> </a:t>
            </a:r>
            <a:r>
              <a:rPr lang="id-ID" dirty="0" smtClean="0"/>
              <a:t>(biasanya dicapai dengan nilai numerik/angka</a:t>
            </a:r>
            <a:endParaRPr lang="en-US" dirty="0" smtClean="0"/>
          </a:p>
          <a:p>
            <a:endParaRPr lang="id-ID"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a:solidFill>
            <a:srgbClr val="FFC000"/>
          </a:solidFill>
        </p:spPr>
        <p:txBody>
          <a:bodyPr>
            <a:normAutofit/>
          </a:bodyPr>
          <a:lstStyle/>
          <a:p>
            <a:pPr eaLnBrk="1" fontAlgn="auto" hangingPunct="1">
              <a:spcAft>
                <a:spcPts val="0"/>
              </a:spcAft>
              <a:defRPr/>
            </a:pPr>
            <a:r>
              <a:rPr lang="es-ES" b="1" dirty="0" err="1" smtClean="0"/>
              <a:t>Pengujian</a:t>
            </a:r>
            <a:r>
              <a:rPr lang="es-ES" b="1" dirty="0" smtClean="0"/>
              <a:t> Validitas </a:t>
            </a:r>
            <a:r>
              <a:rPr lang="es-ES" b="1" dirty="0" err="1" smtClean="0"/>
              <a:t>Instrumen</a:t>
            </a:r>
            <a:endParaRPr lang="en-US" dirty="0"/>
          </a:p>
        </p:txBody>
      </p:sp>
      <p:sp>
        <p:nvSpPr>
          <p:cNvPr id="22531" name="Content Placeholder 2"/>
          <p:cNvSpPr>
            <a:spLocks noGrp="1"/>
          </p:cNvSpPr>
          <p:nvPr>
            <p:ph idx="1"/>
          </p:nvPr>
        </p:nvSpPr>
        <p:spPr>
          <a:xfrm>
            <a:off x="457200" y="1295400"/>
            <a:ext cx="8153400" cy="5178425"/>
          </a:xfrm>
        </p:spPr>
        <p:txBody>
          <a:bodyPr>
            <a:normAutofit fontScale="92500" lnSpcReduction="20000"/>
          </a:bodyPr>
          <a:lstStyle/>
          <a:p>
            <a:pPr eaLnBrk="1" hangingPunct="1">
              <a:buFont typeface="Wingdings 2" pitchFamily="18" charset="2"/>
              <a:buNone/>
              <a:defRPr/>
            </a:pPr>
            <a:r>
              <a:rPr lang="id-ID" dirty="0" smtClean="0"/>
              <a:t>Mengukur validitas dapat dilakukan dengan cara :</a:t>
            </a:r>
          </a:p>
          <a:p>
            <a:pPr marL="514350" indent="-514350" eaLnBrk="1" hangingPunct="1">
              <a:buFont typeface="+mj-lt"/>
              <a:buAutoNum type="arabicPeriod"/>
              <a:defRPr/>
            </a:pPr>
            <a:r>
              <a:rPr lang="id-ID" dirty="0" smtClean="0"/>
              <a:t>Melakukan korelasi antar skor butir pertanyaan (indikator) dengan total skor konstruk atau variable.</a:t>
            </a:r>
          </a:p>
          <a:p>
            <a:pPr marL="514350" indent="-514350" eaLnBrk="1" hangingPunct="1">
              <a:buFont typeface="Wingdings 2" pitchFamily="18" charset="2"/>
              <a:buNone/>
              <a:defRPr/>
            </a:pPr>
            <a:r>
              <a:rPr lang="id-ID" dirty="0" smtClean="0"/>
              <a:t>	uji signifikansi dilakukan dengan membandingkan </a:t>
            </a:r>
            <a:r>
              <a:rPr lang="id-ID" b="1" dirty="0" smtClean="0"/>
              <a:t>r hitung (hasil kolom Correlated Item-Total Correlation)</a:t>
            </a:r>
            <a:r>
              <a:rPr lang="id-ID" dirty="0" smtClean="0"/>
              <a:t> dengan hasil perhitungan </a:t>
            </a:r>
            <a:r>
              <a:rPr lang="id-ID" b="1" dirty="0" smtClean="0"/>
              <a:t>r  tabel untuk degree of freedom (df) = n-2, dimana n adalah jumlah sampel.</a:t>
            </a:r>
          </a:p>
          <a:p>
            <a:pPr marL="514350" indent="-514350" eaLnBrk="1" hangingPunct="1">
              <a:buFont typeface="Wingdings 2" pitchFamily="18" charset="2"/>
              <a:buNone/>
              <a:defRPr/>
            </a:pPr>
            <a:r>
              <a:rPr lang="id-ID" b="1" dirty="0" smtClean="0"/>
              <a:t>	</a:t>
            </a:r>
            <a:r>
              <a:rPr lang="id-ID" u="sng" dirty="0" smtClean="0"/>
              <a:t>Kriteria : </a:t>
            </a:r>
          </a:p>
          <a:p>
            <a:pPr marL="514350" indent="-514350" eaLnBrk="1" hangingPunct="1">
              <a:buFont typeface="Wingdings 2" pitchFamily="18" charset="2"/>
              <a:buNone/>
              <a:defRPr/>
            </a:pPr>
            <a:r>
              <a:rPr lang="id-ID" b="1" dirty="0" smtClean="0"/>
              <a:t>	</a:t>
            </a:r>
            <a:r>
              <a:rPr lang="id-ID" dirty="0" smtClean="0"/>
              <a:t>butir pertanyaan/indikator dinyatakan </a:t>
            </a:r>
            <a:r>
              <a:rPr lang="id-ID" b="1" dirty="0" smtClean="0"/>
              <a:t>valid</a:t>
            </a:r>
            <a:r>
              <a:rPr lang="id-ID" dirty="0" smtClean="0"/>
              <a:t> jika </a:t>
            </a:r>
            <a:r>
              <a:rPr lang="id-ID" b="1" dirty="0" smtClean="0"/>
              <a:t>nilai r hitung &gt; r tabel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381000" y="304800"/>
            <a:ext cx="8382000" cy="3200400"/>
          </a:xfrm>
          <a:prstGeom prst="rect">
            <a:avLst/>
          </a:prstGeom>
          <a:noFill/>
          <a:ln w="9525">
            <a:noFill/>
            <a:miter lim="800000"/>
            <a:headEnd/>
            <a:tailEnd/>
          </a:ln>
        </p:spPr>
      </p:pic>
      <p:sp>
        <p:nvSpPr>
          <p:cNvPr id="6" name="Right Arrow 5"/>
          <p:cNvSpPr/>
          <p:nvPr/>
        </p:nvSpPr>
        <p:spPr>
          <a:xfrm rot="2957771">
            <a:off x="3701256" y="242094"/>
            <a:ext cx="1404938" cy="1066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900" b="1" dirty="0"/>
              <a:t>r hitung</a:t>
            </a:r>
          </a:p>
        </p:txBody>
      </p:sp>
      <p:sp>
        <p:nvSpPr>
          <p:cNvPr id="20484" name="TextBox 7"/>
          <p:cNvSpPr txBox="1">
            <a:spLocks noChangeArrowheads="1"/>
          </p:cNvSpPr>
          <p:nvPr/>
        </p:nvSpPr>
        <p:spPr bwMode="auto">
          <a:xfrm>
            <a:off x="457200" y="3505200"/>
            <a:ext cx="8153400" cy="2308225"/>
          </a:xfrm>
          <a:prstGeom prst="rect">
            <a:avLst/>
          </a:prstGeom>
          <a:noFill/>
          <a:ln w="9525">
            <a:noFill/>
            <a:miter lim="800000"/>
            <a:headEnd/>
            <a:tailEnd/>
          </a:ln>
        </p:spPr>
        <p:txBody>
          <a:bodyPr>
            <a:spAutoFit/>
          </a:bodyPr>
          <a:lstStyle/>
          <a:p>
            <a:r>
              <a:rPr lang="id-ID" b="1"/>
              <a:t>Melihat hasil r table -&gt; tergantung hipotesis yang diajukan (satu arah /one-tailed atau dua arah / two-tailed) : </a:t>
            </a:r>
          </a:p>
          <a:p>
            <a:endParaRPr lang="id-ID" b="1"/>
          </a:p>
          <a:p>
            <a:r>
              <a:rPr lang="id-ID" b="1"/>
              <a:t>Dengan n = 24 , diperoleh df = 24 – 2 = 22 -&gt; r table sebesar </a:t>
            </a:r>
            <a:r>
              <a:rPr lang="id-ID" b="1">
                <a:solidFill>
                  <a:srgbClr val="FF0000"/>
                </a:solidFill>
              </a:rPr>
              <a:t>0.3438</a:t>
            </a:r>
            <a:r>
              <a:rPr lang="id-ID"/>
              <a:t> </a:t>
            </a:r>
          </a:p>
          <a:p>
            <a:endParaRPr lang="id-ID"/>
          </a:p>
          <a:p>
            <a:endParaRPr lang="id-ID"/>
          </a:p>
          <a:p>
            <a:r>
              <a:rPr lang="id-ID"/>
              <a:t>	</a:t>
            </a:r>
          </a:p>
          <a:p>
            <a:endParaRPr lang="id-ID" b="1"/>
          </a:p>
        </p:txBody>
      </p:sp>
      <p:graphicFrame>
        <p:nvGraphicFramePr>
          <p:cNvPr id="9" name="Table 8"/>
          <p:cNvGraphicFramePr>
            <a:graphicFrameLocks noGrp="1"/>
          </p:cNvGraphicFramePr>
          <p:nvPr/>
        </p:nvGraphicFramePr>
        <p:xfrm>
          <a:off x="304800" y="4724400"/>
          <a:ext cx="8153400" cy="1600200"/>
        </p:xfrm>
        <a:graphic>
          <a:graphicData uri="http://schemas.openxmlformats.org/drawingml/2006/table">
            <a:tbl>
              <a:tblPr firstRow="1" bandRow="1">
                <a:tableStyleId>{5C22544A-7EE6-4342-B048-85BDC9FD1C3A}</a:tableStyleId>
              </a:tblPr>
              <a:tblGrid>
                <a:gridCol w="2038350"/>
                <a:gridCol w="2038350"/>
                <a:gridCol w="2038350"/>
                <a:gridCol w="2038350"/>
              </a:tblGrid>
              <a:tr h="400050">
                <a:tc>
                  <a:txBody>
                    <a:bodyPr/>
                    <a:lstStyle/>
                    <a:p>
                      <a:pPr algn="ctr"/>
                      <a:r>
                        <a:rPr lang="id-ID" sz="1900" dirty="0" smtClean="0"/>
                        <a:t>VARIABEL</a:t>
                      </a:r>
                      <a:endParaRPr lang="id-ID" sz="1900" dirty="0"/>
                    </a:p>
                  </a:txBody>
                  <a:tcPr/>
                </a:tc>
                <a:tc>
                  <a:txBody>
                    <a:bodyPr/>
                    <a:lstStyle/>
                    <a:p>
                      <a:pPr algn="ctr"/>
                      <a:r>
                        <a:rPr lang="id-ID" sz="1900" dirty="0" smtClean="0"/>
                        <a:t>HASIL R HITUNG</a:t>
                      </a:r>
                      <a:endParaRPr lang="id-ID" sz="1900" dirty="0"/>
                    </a:p>
                  </a:txBody>
                  <a:tcPr/>
                </a:tc>
                <a:tc>
                  <a:txBody>
                    <a:bodyPr/>
                    <a:lstStyle/>
                    <a:p>
                      <a:pPr algn="ctr"/>
                      <a:r>
                        <a:rPr lang="id-ID" sz="1900" dirty="0" smtClean="0"/>
                        <a:t>HASIL R TABEL</a:t>
                      </a:r>
                      <a:endParaRPr lang="id-ID" sz="1900" dirty="0"/>
                    </a:p>
                  </a:txBody>
                  <a:tcPr/>
                </a:tc>
                <a:tc>
                  <a:txBody>
                    <a:bodyPr/>
                    <a:lstStyle/>
                    <a:p>
                      <a:pPr algn="ctr"/>
                      <a:r>
                        <a:rPr lang="id-ID" sz="1900" dirty="0" smtClean="0"/>
                        <a:t>KETERANGAN</a:t>
                      </a:r>
                      <a:endParaRPr lang="id-ID" sz="1900" dirty="0"/>
                    </a:p>
                  </a:txBody>
                  <a:tcPr/>
                </a:tc>
              </a:tr>
              <a:tr h="400050">
                <a:tc>
                  <a:txBody>
                    <a:bodyPr/>
                    <a:lstStyle/>
                    <a:p>
                      <a:pPr algn="ctr"/>
                      <a:r>
                        <a:rPr lang="id-ID" sz="1900" dirty="0" smtClean="0"/>
                        <a:t>X1.1</a:t>
                      </a:r>
                      <a:endParaRPr lang="id-ID" sz="1900" dirty="0"/>
                    </a:p>
                  </a:txBody>
                  <a:tcPr/>
                </a:tc>
                <a:tc>
                  <a:txBody>
                    <a:bodyPr/>
                    <a:lstStyle/>
                    <a:p>
                      <a:pPr algn="ctr"/>
                      <a:r>
                        <a:rPr lang="id-ID" sz="1900" dirty="0" smtClean="0"/>
                        <a:t>0.328</a:t>
                      </a:r>
                      <a:endParaRPr lang="id-ID" sz="1900" dirty="0"/>
                    </a:p>
                  </a:txBody>
                  <a:tcPr/>
                </a:tc>
                <a:tc>
                  <a:txBody>
                    <a:bodyPr/>
                    <a:lstStyle/>
                    <a:p>
                      <a:pPr algn="ctr"/>
                      <a:r>
                        <a:rPr lang="id-ID" sz="1900" dirty="0" smtClean="0"/>
                        <a:t>0.3438</a:t>
                      </a:r>
                      <a:endParaRPr lang="id-ID" sz="1900" dirty="0"/>
                    </a:p>
                  </a:txBody>
                  <a:tcPr/>
                </a:tc>
                <a:tc>
                  <a:txBody>
                    <a:bodyPr/>
                    <a:lstStyle/>
                    <a:p>
                      <a:pPr algn="ctr"/>
                      <a:r>
                        <a:rPr lang="id-ID" sz="1900" dirty="0" smtClean="0"/>
                        <a:t>TIDAK VALID</a:t>
                      </a:r>
                      <a:endParaRPr lang="id-ID" sz="1900" dirty="0"/>
                    </a:p>
                  </a:txBody>
                  <a:tcPr/>
                </a:tc>
              </a:tr>
              <a:tr h="400050">
                <a:tc>
                  <a:txBody>
                    <a:bodyPr/>
                    <a:lstStyle/>
                    <a:p>
                      <a:pPr algn="ctr"/>
                      <a:r>
                        <a:rPr lang="id-ID" sz="1900" dirty="0" smtClean="0"/>
                        <a:t>X1.2</a:t>
                      </a:r>
                      <a:endParaRPr lang="id-ID" sz="1900" dirty="0"/>
                    </a:p>
                  </a:txBody>
                  <a:tcPr/>
                </a:tc>
                <a:tc>
                  <a:txBody>
                    <a:bodyPr/>
                    <a:lstStyle/>
                    <a:p>
                      <a:pPr algn="ctr"/>
                      <a:r>
                        <a:rPr lang="id-ID" sz="1900" dirty="0" smtClean="0"/>
                        <a:t>0.765</a:t>
                      </a:r>
                      <a:endParaRPr lang="id-ID" sz="1900" dirty="0"/>
                    </a:p>
                  </a:txBody>
                  <a:tcPr/>
                </a:tc>
                <a:tc>
                  <a:txBody>
                    <a:bodyPr/>
                    <a:lstStyle/>
                    <a:p>
                      <a:pPr algn="ctr"/>
                      <a:r>
                        <a:rPr lang="id-ID" sz="1900" dirty="0" smtClean="0"/>
                        <a:t>0.3438</a:t>
                      </a:r>
                      <a:endParaRPr lang="id-ID" sz="1900" dirty="0"/>
                    </a:p>
                  </a:txBody>
                  <a:tcPr/>
                </a:tc>
                <a:tc>
                  <a:txBody>
                    <a:bodyPr/>
                    <a:lstStyle/>
                    <a:p>
                      <a:pPr algn="ctr"/>
                      <a:r>
                        <a:rPr lang="id-ID" sz="1900" dirty="0" smtClean="0"/>
                        <a:t>VALID</a:t>
                      </a:r>
                      <a:endParaRPr lang="id-ID" sz="1900" dirty="0"/>
                    </a:p>
                  </a:txBody>
                  <a:tcPr/>
                </a:tc>
              </a:tr>
              <a:tr h="400050">
                <a:tc>
                  <a:txBody>
                    <a:bodyPr/>
                    <a:lstStyle/>
                    <a:p>
                      <a:pPr algn="ctr"/>
                      <a:r>
                        <a:rPr lang="id-ID" sz="1900" dirty="0" smtClean="0"/>
                        <a:t>X1.3</a:t>
                      </a:r>
                      <a:endParaRPr lang="id-ID" sz="1900" dirty="0"/>
                    </a:p>
                  </a:txBody>
                  <a:tcPr/>
                </a:tc>
                <a:tc>
                  <a:txBody>
                    <a:bodyPr/>
                    <a:lstStyle/>
                    <a:p>
                      <a:pPr algn="ctr"/>
                      <a:r>
                        <a:rPr lang="id-ID" sz="1900" dirty="0" smtClean="0"/>
                        <a:t>0.425</a:t>
                      </a:r>
                      <a:endParaRPr lang="id-ID" sz="1900" dirty="0"/>
                    </a:p>
                  </a:txBody>
                  <a:tcPr/>
                </a:tc>
                <a:tc>
                  <a:txBody>
                    <a:bodyPr/>
                    <a:lstStyle/>
                    <a:p>
                      <a:pPr algn="ctr"/>
                      <a:r>
                        <a:rPr lang="id-ID" sz="1900" dirty="0" smtClean="0"/>
                        <a:t>0.3438</a:t>
                      </a:r>
                      <a:endParaRPr lang="id-ID" sz="1900" dirty="0"/>
                    </a:p>
                  </a:txBody>
                  <a:tcPr/>
                </a:tc>
                <a:tc>
                  <a:txBody>
                    <a:bodyPr/>
                    <a:lstStyle/>
                    <a:p>
                      <a:pPr algn="ctr"/>
                      <a:r>
                        <a:rPr lang="id-ID" sz="1900" dirty="0" smtClean="0"/>
                        <a:t>VALID</a:t>
                      </a:r>
                      <a:endParaRPr lang="id-ID" sz="1900"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a:solidFill>
            <a:srgbClr val="FFC000"/>
          </a:solidFill>
        </p:spPr>
        <p:txBody>
          <a:bodyPr>
            <a:normAutofit/>
          </a:bodyPr>
          <a:lstStyle/>
          <a:p>
            <a:pPr eaLnBrk="1" fontAlgn="auto" hangingPunct="1">
              <a:spcAft>
                <a:spcPts val="0"/>
              </a:spcAft>
              <a:defRPr/>
            </a:pPr>
            <a:r>
              <a:rPr lang="es-ES" b="1" dirty="0" err="1" smtClean="0"/>
              <a:t>Pengujian</a:t>
            </a:r>
            <a:r>
              <a:rPr lang="es-ES" b="1" dirty="0" smtClean="0"/>
              <a:t> Validitas </a:t>
            </a:r>
            <a:r>
              <a:rPr lang="es-ES" b="1" dirty="0" err="1" smtClean="0"/>
              <a:t>Instrumen</a:t>
            </a:r>
            <a:endParaRPr lang="en-US" dirty="0"/>
          </a:p>
        </p:txBody>
      </p:sp>
      <p:sp>
        <p:nvSpPr>
          <p:cNvPr id="21507" name="Content Placeholder 2"/>
          <p:cNvSpPr>
            <a:spLocks noGrp="1"/>
          </p:cNvSpPr>
          <p:nvPr>
            <p:ph idx="1"/>
          </p:nvPr>
        </p:nvSpPr>
        <p:spPr>
          <a:xfrm>
            <a:off x="457200" y="1676400"/>
            <a:ext cx="8153400" cy="4797425"/>
          </a:xfrm>
        </p:spPr>
        <p:txBody>
          <a:bodyPr>
            <a:normAutofit fontScale="70000" lnSpcReduction="20000"/>
          </a:bodyPr>
          <a:lstStyle/>
          <a:p>
            <a:pPr marL="514350" indent="-514350" algn="just" eaLnBrk="1" hangingPunct="1">
              <a:buFont typeface="Wingdings 2" pitchFamily="18" charset="2"/>
              <a:buNone/>
            </a:pPr>
            <a:r>
              <a:rPr lang="id-ID" dirty="0" smtClean="0"/>
              <a:t>2. 	Melakukan korelasi bivariate antara masing-masing skor indikator dengan total skor konstruk/variabel</a:t>
            </a:r>
            <a:endParaRPr lang="id-ID" b="1" dirty="0" smtClean="0"/>
          </a:p>
          <a:p>
            <a:pPr marL="514350" indent="-514350" algn="just" eaLnBrk="1" hangingPunct="1">
              <a:buFont typeface="Wingdings 2" pitchFamily="18" charset="2"/>
              <a:buNone/>
            </a:pPr>
            <a:r>
              <a:rPr lang="id-ID" b="1" dirty="0" smtClean="0"/>
              <a:t>	Langkah Analisis :</a:t>
            </a:r>
          </a:p>
          <a:p>
            <a:pPr marL="514350" indent="-514350" algn="just" eaLnBrk="1" hangingPunct="1"/>
            <a:r>
              <a:rPr lang="id-ID" b="1" dirty="0" smtClean="0"/>
              <a:t>Analyze -&gt; Correlate -&gt; Bivariate</a:t>
            </a:r>
          </a:p>
          <a:p>
            <a:pPr marL="514350" indent="-514350" algn="just" eaLnBrk="1" hangingPunct="1"/>
            <a:r>
              <a:rPr lang="id-ID" dirty="0" smtClean="0"/>
              <a:t>Isikan dalam kotak variables </a:t>
            </a:r>
            <a:r>
              <a:rPr lang="id-ID" b="1" dirty="0" smtClean="0"/>
              <a:t>semua indikator  konstruk X1 dan skor total X1</a:t>
            </a:r>
          </a:p>
          <a:p>
            <a:pPr marL="514350" indent="-514350" algn="just" eaLnBrk="1" hangingPunct="1"/>
            <a:r>
              <a:rPr lang="id-ID" dirty="0" smtClean="0"/>
              <a:t>Pilih </a:t>
            </a:r>
            <a:r>
              <a:rPr lang="id-ID" b="1" dirty="0" smtClean="0"/>
              <a:t>Correaltion Coefficients Pearson</a:t>
            </a:r>
            <a:r>
              <a:rPr lang="id-ID" dirty="0" smtClean="0"/>
              <a:t> </a:t>
            </a:r>
          </a:p>
          <a:p>
            <a:pPr marL="514350" indent="-514350" algn="just" eaLnBrk="1" hangingPunct="1"/>
            <a:r>
              <a:rPr lang="id-ID" dirty="0" smtClean="0"/>
              <a:t>Test of Significance tergantung hipotesis </a:t>
            </a:r>
            <a:r>
              <a:rPr lang="id-ID" b="1" dirty="0" smtClean="0"/>
              <a:t>Two-tailed</a:t>
            </a:r>
            <a:r>
              <a:rPr lang="id-ID" dirty="0" smtClean="0"/>
              <a:t> atau </a:t>
            </a:r>
            <a:r>
              <a:rPr lang="id-ID" b="1" dirty="0" smtClean="0"/>
              <a:t>One-tailed</a:t>
            </a:r>
            <a:r>
              <a:rPr lang="id-ID" dirty="0" smtClean="0"/>
              <a:t>-&gt; OK</a:t>
            </a:r>
          </a:p>
          <a:p>
            <a:pPr marL="514350" indent="-514350" algn="just" eaLnBrk="1" hangingPunct="1"/>
            <a:r>
              <a:rPr lang="id-ID" u="sng" dirty="0" smtClean="0"/>
              <a:t>Kriteria</a:t>
            </a:r>
            <a:r>
              <a:rPr lang="id-ID" dirty="0" smtClean="0"/>
              <a:t> :</a:t>
            </a:r>
          </a:p>
          <a:p>
            <a:pPr marL="514350" indent="-514350" algn="just" eaLnBrk="1" hangingPunct="1">
              <a:buFont typeface="Wingdings 2" pitchFamily="18" charset="2"/>
              <a:buNone/>
            </a:pPr>
            <a:r>
              <a:rPr lang="id-ID" dirty="0" smtClean="0"/>
              <a:t>	Sig. &lt; = 0.05 </a:t>
            </a:r>
            <a:r>
              <a:rPr lang="id-ID" dirty="0" smtClean="0">
                <a:sym typeface="Wingdings" pitchFamily="2" charset="2"/>
              </a:rPr>
              <a:t> masing-masing indikator pertanyaan dinyatakan </a:t>
            </a:r>
            <a:r>
              <a:rPr lang="id-ID" b="1" dirty="0" smtClean="0">
                <a:sym typeface="Wingdings" pitchFamily="2" charset="2"/>
              </a:rPr>
              <a:t>VALID</a:t>
            </a:r>
            <a:endParaRPr lang="id-ID" b="1" dirty="0" smtClean="0"/>
          </a:p>
          <a:p>
            <a:pPr marL="514350" indent="-514350" algn="just" eaLnBrk="1" hangingPunct="1">
              <a:buFont typeface="Wingdings 2" pitchFamily="18" charset="2"/>
              <a:buNone/>
            </a:pPr>
            <a:endParaRPr lang="id-ID" dirty="0" smtClean="0"/>
          </a:p>
          <a:p>
            <a:pPr marL="514350" indent="-514350" algn="just" eaLnBrk="1" hangingPunct="1">
              <a:buFont typeface="Wingdings 2" pitchFamily="18" charset="2"/>
              <a:buNone/>
            </a:pPr>
            <a:endParaRPr lang="id-ID" dirty="0" smtClean="0"/>
          </a:p>
          <a:p>
            <a:pPr marL="514350" indent="-514350" algn="just" eaLnBrk="1" hangingPunct="1">
              <a:buFont typeface="Wingdings 2" pitchFamily="18" charset="2"/>
              <a:buNone/>
            </a:pPr>
            <a:r>
              <a:rPr lang="id-ID" b="1"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id-ID" sz="3600" dirty="0" smtClean="0"/>
              <a:t>Contoh </a:t>
            </a:r>
            <a:br>
              <a:rPr lang="id-ID" sz="3600" dirty="0" smtClean="0"/>
            </a:br>
            <a:r>
              <a:rPr lang="id-ID" sz="3600" dirty="0" smtClean="0"/>
              <a:t>DATA ANGKET:</a:t>
            </a:r>
            <a:endParaRPr lang="id-ID" sz="3600" dirty="0"/>
          </a:p>
        </p:txBody>
      </p:sp>
      <p:graphicFrame>
        <p:nvGraphicFramePr>
          <p:cNvPr id="4" name="Table 3"/>
          <p:cNvGraphicFramePr>
            <a:graphicFrameLocks noGrp="1"/>
          </p:cNvGraphicFramePr>
          <p:nvPr/>
        </p:nvGraphicFramePr>
        <p:xfrm>
          <a:off x="457200" y="1524000"/>
          <a:ext cx="8143931" cy="4857787"/>
        </p:xfrm>
        <a:graphic>
          <a:graphicData uri="http://schemas.openxmlformats.org/drawingml/2006/table">
            <a:tbl>
              <a:tblPr/>
              <a:tblGrid>
                <a:gridCol w="762218"/>
                <a:gridCol w="694162"/>
                <a:gridCol w="694162"/>
                <a:gridCol w="639719"/>
                <a:gridCol w="671478"/>
                <a:gridCol w="689625"/>
                <a:gridCol w="617033"/>
                <a:gridCol w="617033"/>
                <a:gridCol w="635181"/>
                <a:gridCol w="562589"/>
                <a:gridCol w="689625"/>
                <a:gridCol w="871106"/>
              </a:tblGrid>
              <a:tr h="441617">
                <a:tc>
                  <a:txBody>
                    <a:bodyPr/>
                    <a:lstStyle/>
                    <a:p>
                      <a:pPr algn="l" fontAlgn="b"/>
                      <a:r>
                        <a:rPr lang="id-ID" sz="1600" b="0" i="0" u="none" strike="noStrike" dirty="0">
                          <a:solidFill>
                            <a:srgbClr val="000000"/>
                          </a:solidFill>
                          <a:latin typeface="Calibri"/>
                        </a:rPr>
                        <a:t>RESP.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dirty="0">
                          <a:solidFill>
                            <a:srgbClr val="000000"/>
                          </a:solidFill>
                          <a:latin typeface="Calibri"/>
                        </a:rPr>
                        <a:t>ITEM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ITEM10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d-ID" sz="1600" b="0" i="0" u="none" strike="noStrike">
                          <a:solidFill>
                            <a:srgbClr val="000000"/>
                          </a:solidFill>
                          <a:latin typeface="Calibri"/>
                        </a:rPr>
                        <a:t>JUMLAH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17">
                <a:tc>
                  <a:txBody>
                    <a:bodyPr/>
                    <a:lstStyle/>
                    <a:p>
                      <a:pPr algn="r" fontAlgn="b"/>
                      <a:r>
                        <a:rPr lang="id-ID" sz="16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600" b="0" i="0" u="none" strike="noStrike" dirty="0">
                          <a:solidFill>
                            <a:srgbClr val="000000"/>
                          </a:solidFill>
                          <a:latin typeface="Calibri"/>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t>Klik analyze pilih correlate pilih bivariate</a:t>
            </a:r>
            <a:endParaRPr lang="id-ID" sz="3600" dirty="0"/>
          </a:p>
        </p:txBody>
      </p:sp>
      <p:pic>
        <p:nvPicPr>
          <p:cNvPr id="16386" name="Picture 2"/>
          <p:cNvPicPr>
            <a:picLocks noChangeAspect="1" noChangeArrowheads="1"/>
          </p:cNvPicPr>
          <p:nvPr/>
        </p:nvPicPr>
        <p:blipFill>
          <a:blip r:embed="rId2"/>
          <a:srcRect/>
          <a:stretch>
            <a:fillRect/>
          </a:stretch>
        </p:blipFill>
        <p:spPr bwMode="auto">
          <a:xfrm>
            <a:off x="1142976" y="2016962"/>
            <a:ext cx="7286676" cy="4269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Setelah keluar tampilan, arahkan kursor ke item 1 ctrl A</a:t>
            </a:r>
            <a:endParaRPr lang="id-ID" dirty="0"/>
          </a:p>
        </p:txBody>
      </p:sp>
      <p:pic>
        <p:nvPicPr>
          <p:cNvPr id="17410" name="Picture 2"/>
          <p:cNvPicPr>
            <a:picLocks noChangeAspect="1" noChangeArrowheads="1"/>
          </p:cNvPicPr>
          <p:nvPr/>
        </p:nvPicPr>
        <p:blipFill>
          <a:blip r:embed="rId2"/>
          <a:srcRect/>
          <a:stretch>
            <a:fillRect/>
          </a:stretch>
        </p:blipFill>
        <p:spPr bwMode="auto">
          <a:xfrm>
            <a:off x="428596" y="1571612"/>
            <a:ext cx="8358246" cy="48974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Pindahkan semua item dari sebelah kiri ke sebelah kanan kemudian klik ok </a:t>
            </a:r>
            <a:endParaRPr lang="id-ID" dirty="0"/>
          </a:p>
        </p:txBody>
      </p:sp>
      <p:pic>
        <p:nvPicPr>
          <p:cNvPr id="18434" name="Picture 2"/>
          <p:cNvPicPr>
            <a:picLocks noChangeAspect="1" noChangeArrowheads="1"/>
          </p:cNvPicPr>
          <p:nvPr/>
        </p:nvPicPr>
        <p:blipFill>
          <a:blip r:embed="rId2"/>
          <a:srcRect/>
          <a:stretch>
            <a:fillRect/>
          </a:stretch>
        </p:blipFill>
        <p:spPr bwMode="auto">
          <a:xfrm>
            <a:off x="214282" y="1285860"/>
            <a:ext cx="8715404" cy="51066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Hasilnya sebagai berikut:</a:t>
            </a:r>
            <a:endParaRPr lang="id-ID" dirty="0"/>
          </a:p>
        </p:txBody>
      </p:sp>
      <p:graphicFrame>
        <p:nvGraphicFramePr>
          <p:cNvPr id="5" name="Table 4"/>
          <p:cNvGraphicFramePr>
            <a:graphicFrameLocks noGrp="1"/>
          </p:cNvGraphicFramePr>
          <p:nvPr/>
        </p:nvGraphicFramePr>
        <p:xfrm>
          <a:off x="1928796" y="1428728"/>
          <a:ext cx="5214972" cy="4464765"/>
        </p:xfrm>
        <a:graphic>
          <a:graphicData uri="http://schemas.openxmlformats.org/drawingml/2006/table">
            <a:tbl>
              <a:tblPr/>
              <a:tblGrid>
                <a:gridCol w="2075396"/>
                <a:gridCol w="2075396"/>
                <a:gridCol w="1064180"/>
              </a:tblGrid>
              <a:tr h="276823">
                <a:tc>
                  <a:txBody>
                    <a:bodyPr/>
                    <a:lstStyle/>
                    <a:p>
                      <a:pPr>
                        <a:spcAft>
                          <a:spcPts val="0"/>
                        </a:spcAft>
                      </a:pPr>
                      <a:endParaRPr lang="id-ID" sz="1800">
                        <a:latin typeface="Times New Roman"/>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id-ID" sz="1800">
                        <a:latin typeface="Times New Roman"/>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00"/>
                        </a:lnSpc>
                        <a:spcAft>
                          <a:spcPts val="0"/>
                        </a:spcAft>
                      </a:pPr>
                      <a:r>
                        <a:rPr lang="id-ID" sz="1800" dirty="0">
                          <a:solidFill>
                            <a:srgbClr val="000000"/>
                          </a:solidFill>
                          <a:latin typeface="Arial"/>
                          <a:ea typeface="Calibri"/>
                          <a:cs typeface="Times New Roman"/>
                        </a:rPr>
                        <a:t>JUMLAH</a:t>
                      </a:r>
                      <a:endParaRPr lang="id-ID" sz="1800" dirty="0">
                        <a:latin typeface="Calibri"/>
                        <a:ea typeface="Calibri"/>
                        <a:cs typeface="Times New Roman"/>
                      </a:endParaRPr>
                    </a:p>
                  </a:txBody>
                  <a:tcPr marL="19050" marR="19050" marT="19050" marB="19050"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276823">
                <a:tc rowSpan="3">
                  <a:txBody>
                    <a:bodyPr/>
                    <a:lstStyle/>
                    <a:p>
                      <a:pPr>
                        <a:lnSpc>
                          <a:spcPts val="1600"/>
                        </a:lnSpc>
                        <a:spcAft>
                          <a:spcPts val="0"/>
                        </a:spcAft>
                      </a:pPr>
                      <a:r>
                        <a:rPr lang="id-ID" sz="1800">
                          <a:solidFill>
                            <a:srgbClr val="000000"/>
                          </a:solidFill>
                          <a:latin typeface="Arial"/>
                          <a:ea typeface="Calibri"/>
                          <a:cs typeface="Times New Roman"/>
                        </a:rPr>
                        <a:t>ITEM1</a:t>
                      </a:r>
                      <a:endParaRPr lang="id-ID" sz="1800">
                        <a:latin typeface="Calibri"/>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600"/>
                        </a:lnSpc>
                        <a:spcAft>
                          <a:spcPts val="0"/>
                        </a:spcAft>
                      </a:pPr>
                      <a:r>
                        <a:rPr lang="id-ID" sz="1800">
                          <a:solidFill>
                            <a:srgbClr val="000000"/>
                          </a:solidFill>
                          <a:latin typeface="Arial"/>
                          <a:ea typeface="Calibri"/>
                          <a:cs typeface="Times New Roman"/>
                        </a:rPr>
                        <a:t>Pearson Correlation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.930</a:t>
                      </a:r>
                      <a:r>
                        <a:rPr lang="id-ID" sz="1800" baseline="30000" dirty="0">
                          <a:solidFill>
                            <a:srgbClr val="000000"/>
                          </a:solidFill>
                          <a:latin typeface="Arial"/>
                          <a:ea typeface="Calibri"/>
                          <a:cs typeface="Times New Roman"/>
                        </a:rPr>
                        <a:t>**</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Sig. (2-tailed)</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.000</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10</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76823">
                <a:tc rowSpan="3">
                  <a:txBody>
                    <a:bodyPr/>
                    <a:lstStyle/>
                    <a:p>
                      <a:pPr>
                        <a:lnSpc>
                          <a:spcPts val="1600"/>
                        </a:lnSpc>
                        <a:spcAft>
                          <a:spcPts val="0"/>
                        </a:spcAft>
                      </a:pPr>
                      <a:r>
                        <a:rPr lang="id-ID" sz="1800">
                          <a:solidFill>
                            <a:srgbClr val="000000"/>
                          </a:solidFill>
                          <a:latin typeface="Arial"/>
                          <a:ea typeface="Calibri"/>
                          <a:cs typeface="Times New Roman"/>
                        </a:rPr>
                        <a:t>ITEM2</a:t>
                      </a:r>
                      <a:endParaRPr lang="id-ID" sz="1800">
                        <a:latin typeface="Calibri"/>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600"/>
                        </a:lnSpc>
                        <a:spcAft>
                          <a:spcPts val="0"/>
                        </a:spcAft>
                      </a:pPr>
                      <a:r>
                        <a:rPr lang="id-ID" sz="1800">
                          <a:solidFill>
                            <a:srgbClr val="000000"/>
                          </a:solidFill>
                          <a:latin typeface="Arial"/>
                          <a:ea typeface="Calibri"/>
                          <a:cs typeface="Times New Roman"/>
                        </a:rPr>
                        <a:t>Pearson Correlation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.734</a:t>
                      </a:r>
                      <a:r>
                        <a:rPr lang="id-ID" sz="1800" baseline="30000" dirty="0">
                          <a:solidFill>
                            <a:srgbClr val="000000"/>
                          </a:solidFill>
                          <a:latin typeface="Arial"/>
                          <a:ea typeface="Calibri"/>
                          <a:cs typeface="Times New Roman"/>
                        </a:rPr>
                        <a:t>*</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Sig. (2-tailed)</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.016</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10</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76823">
                <a:tc rowSpan="3">
                  <a:txBody>
                    <a:bodyPr/>
                    <a:lstStyle/>
                    <a:p>
                      <a:pPr>
                        <a:lnSpc>
                          <a:spcPts val="1600"/>
                        </a:lnSpc>
                        <a:spcAft>
                          <a:spcPts val="0"/>
                        </a:spcAft>
                      </a:pPr>
                      <a:r>
                        <a:rPr lang="id-ID" sz="1800">
                          <a:solidFill>
                            <a:srgbClr val="000000"/>
                          </a:solidFill>
                          <a:latin typeface="Arial"/>
                          <a:ea typeface="Calibri"/>
                          <a:cs typeface="Times New Roman"/>
                        </a:rPr>
                        <a:t>ITEM3</a:t>
                      </a:r>
                      <a:endParaRPr lang="id-ID" sz="1800">
                        <a:latin typeface="Calibri"/>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600"/>
                        </a:lnSpc>
                        <a:spcAft>
                          <a:spcPts val="0"/>
                        </a:spcAft>
                      </a:pPr>
                      <a:r>
                        <a:rPr lang="id-ID" sz="1800">
                          <a:solidFill>
                            <a:srgbClr val="000000"/>
                          </a:solidFill>
                          <a:latin typeface="Arial"/>
                          <a:ea typeface="Calibri"/>
                          <a:cs typeface="Times New Roman"/>
                        </a:rPr>
                        <a:t>Pearson Correlation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.960</a:t>
                      </a:r>
                      <a:r>
                        <a:rPr lang="id-ID" sz="1800" baseline="30000" dirty="0">
                          <a:solidFill>
                            <a:srgbClr val="000000"/>
                          </a:solidFill>
                          <a:latin typeface="Arial"/>
                          <a:ea typeface="Calibri"/>
                          <a:cs typeface="Times New Roman"/>
                        </a:rPr>
                        <a:t>**</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Sig. (2-tailed)</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.000</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10</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76823">
                <a:tc rowSpan="3">
                  <a:txBody>
                    <a:bodyPr/>
                    <a:lstStyle/>
                    <a:p>
                      <a:pPr>
                        <a:lnSpc>
                          <a:spcPts val="1600"/>
                        </a:lnSpc>
                        <a:spcAft>
                          <a:spcPts val="0"/>
                        </a:spcAft>
                      </a:pPr>
                      <a:r>
                        <a:rPr lang="id-ID" sz="1800">
                          <a:solidFill>
                            <a:srgbClr val="000000"/>
                          </a:solidFill>
                          <a:latin typeface="Arial"/>
                          <a:ea typeface="Calibri"/>
                          <a:cs typeface="Times New Roman"/>
                        </a:rPr>
                        <a:t>ITEM4</a:t>
                      </a:r>
                      <a:endParaRPr lang="id-ID" sz="1800">
                        <a:latin typeface="Calibri"/>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600"/>
                        </a:lnSpc>
                        <a:spcAft>
                          <a:spcPts val="0"/>
                        </a:spcAft>
                      </a:pPr>
                      <a:r>
                        <a:rPr lang="id-ID" sz="1800">
                          <a:solidFill>
                            <a:srgbClr val="000000"/>
                          </a:solidFill>
                          <a:latin typeface="Arial"/>
                          <a:ea typeface="Calibri"/>
                          <a:cs typeface="Times New Roman"/>
                        </a:rPr>
                        <a:t>Pearson Correlation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.941</a:t>
                      </a:r>
                      <a:r>
                        <a:rPr lang="id-ID" sz="1800" baseline="30000" dirty="0">
                          <a:solidFill>
                            <a:srgbClr val="000000"/>
                          </a:solidFill>
                          <a:latin typeface="Arial"/>
                          <a:ea typeface="Calibri"/>
                          <a:cs typeface="Times New Roman"/>
                        </a:rPr>
                        <a:t>**</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Sig. (2-tailed)</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.000</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10</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76823">
                <a:tc rowSpan="3">
                  <a:txBody>
                    <a:bodyPr/>
                    <a:lstStyle/>
                    <a:p>
                      <a:pPr>
                        <a:lnSpc>
                          <a:spcPts val="1600"/>
                        </a:lnSpc>
                        <a:spcAft>
                          <a:spcPts val="0"/>
                        </a:spcAft>
                      </a:pPr>
                      <a:r>
                        <a:rPr lang="id-ID" sz="1800">
                          <a:solidFill>
                            <a:srgbClr val="000000"/>
                          </a:solidFill>
                          <a:latin typeface="Arial"/>
                          <a:ea typeface="Calibri"/>
                          <a:cs typeface="Times New Roman"/>
                        </a:rPr>
                        <a:t>ITEM5</a:t>
                      </a:r>
                      <a:endParaRPr lang="id-ID" sz="1800">
                        <a:latin typeface="Calibri"/>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600"/>
                        </a:lnSpc>
                        <a:spcAft>
                          <a:spcPts val="0"/>
                        </a:spcAft>
                      </a:pPr>
                      <a:r>
                        <a:rPr lang="id-ID" sz="1800">
                          <a:solidFill>
                            <a:srgbClr val="000000"/>
                          </a:solidFill>
                          <a:latin typeface="Arial"/>
                          <a:ea typeface="Calibri"/>
                          <a:cs typeface="Times New Roman"/>
                        </a:rPr>
                        <a:t>Pearson Correlation</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.829</a:t>
                      </a:r>
                      <a:r>
                        <a:rPr lang="id-ID" sz="1800" baseline="30000" dirty="0">
                          <a:solidFill>
                            <a:srgbClr val="000000"/>
                          </a:solidFill>
                          <a:latin typeface="Arial"/>
                          <a:ea typeface="Calibri"/>
                          <a:cs typeface="Times New Roman"/>
                        </a:rPr>
                        <a:t>**</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1800">
                          <a:solidFill>
                            <a:srgbClr val="000000"/>
                          </a:solidFill>
                          <a:latin typeface="Arial"/>
                          <a:ea typeface="Calibri"/>
                          <a:cs typeface="Times New Roman"/>
                        </a:rPr>
                        <a:t>Sig. (2-tailed)</a:t>
                      </a:r>
                      <a:endParaRPr lang="id-ID" sz="18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ts val="1600"/>
                        </a:lnSpc>
                        <a:spcAft>
                          <a:spcPts val="0"/>
                        </a:spcAft>
                      </a:pPr>
                      <a:r>
                        <a:rPr lang="id-ID" sz="1800" dirty="0">
                          <a:solidFill>
                            <a:srgbClr val="000000"/>
                          </a:solidFill>
                          <a:latin typeface="Arial"/>
                          <a:ea typeface="Calibri"/>
                          <a:cs typeface="Times New Roman"/>
                        </a:rPr>
                        <a:t>.003</a:t>
                      </a:r>
                      <a:endParaRPr lang="id-ID" sz="18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76823">
                <a:tc vMerge="1">
                  <a:txBody>
                    <a:bodyPr/>
                    <a:lstStyle/>
                    <a:p>
                      <a:endParaRPr lang="id-ID"/>
                    </a:p>
                  </a:txBody>
                  <a:tcPr/>
                </a:tc>
                <a:tc>
                  <a:txBody>
                    <a:bodyPr/>
                    <a:lstStyle/>
                    <a:p>
                      <a:pPr>
                        <a:lnSpc>
                          <a:spcPts val="1600"/>
                        </a:lnSpc>
                        <a:spcAft>
                          <a:spcPts val="0"/>
                        </a:spcAft>
                      </a:pPr>
                      <a:r>
                        <a:rPr lang="id-ID" sz="900">
                          <a:solidFill>
                            <a:srgbClr val="000000"/>
                          </a:solidFill>
                          <a:latin typeface="Arial"/>
                          <a:ea typeface="Calibri"/>
                          <a:cs typeface="Times New Roman"/>
                        </a:rPr>
                        <a:t>N</a:t>
                      </a:r>
                      <a:endParaRPr lang="id-ID" sz="1100">
                        <a:latin typeface="Calibri"/>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id-ID" sz="900" dirty="0">
                          <a:solidFill>
                            <a:srgbClr val="000000"/>
                          </a:solidFill>
                          <a:latin typeface="Arial"/>
                          <a:ea typeface="Calibri"/>
                          <a:cs typeface="Times New Roman"/>
                        </a:rPr>
                        <a:t>10</a:t>
                      </a:r>
                      <a:endParaRPr lang="id-ID" sz="1100" dirty="0">
                        <a:latin typeface="Calibri"/>
                        <a:ea typeface="Calibri"/>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id-ID" dirty="0" smtClean="0"/>
              <a:t>Untuk uji item 1 dari hasil uji diketahui r hitung 0,930, dibaca pada nilai pearson correlation. Bila dibandingkan dengan besarnya rtabel n=10 adlh 0,576 sehingga r hitung &gt; rtabel artinya bahwa butir tersebut valid atau sahih</a:t>
            </a:r>
          </a:p>
          <a:p>
            <a:r>
              <a:rPr lang="id-ID" smtClean="0"/>
              <a:t>Cara yg paling mudah adalah membaca nilai signifikansi yg besarnya 0,000 dibanding nilai p &lt; 0,05 bahwa itemnya valid </a:t>
            </a:r>
            <a:endParaRPr lang="id-ID"/>
          </a:p>
        </p:txBody>
      </p:sp>
      <p:sp>
        <p:nvSpPr>
          <p:cNvPr id="2" name="Title 1"/>
          <p:cNvSpPr>
            <a:spLocks noGrp="1"/>
          </p:cNvSpPr>
          <p:nvPr>
            <p:ph type="title"/>
          </p:nvPr>
        </p:nvSpPr>
        <p:spPr>
          <a:xfrm>
            <a:off x="0" y="274638"/>
            <a:ext cx="9144000" cy="1143000"/>
          </a:xfrm>
          <a:solidFill>
            <a:srgbClr val="FFC000"/>
          </a:solidFill>
        </p:spPr>
        <p:txBody>
          <a:bodyPr/>
          <a:lstStyle/>
          <a:p>
            <a:r>
              <a:rPr lang="id-ID" dirty="0" smtClean="0"/>
              <a:t>INTERPRETASI DATA</a:t>
            </a:r>
            <a:endParaRPr lang="id-ID"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srcRect/>
          <a:stretch>
            <a:fillRect/>
          </a:stretch>
        </p:blipFill>
        <p:spPr bwMode="auto">
          <a:xfrm>
            <a:off x="304800" y="304800"/>
            <a:ext cx="8458200" cy="4572000"/>
          </a:xfrm>
          <a:prstGeom prst="rect">
            <a:avLst/>
          </a:prstGeom>
          <a:noFill/>
          <a:ln w="9525">
            <a:noFill/>
            <a:miter lim="800000"/>
            <a:headEnd/>
            <a:tailEnd/>
          </a:ln>
        </p:spPr>
      </p:pic>
      <p:sp>
        <p:nvSpPr>
          <p:cNvPr id="7" name="Rectangle 6"/>
          <p:cNvSpPr/>
          <p:nvPr/>
        </p:nvSpPr>
        <p:spPr>
          <a:xfrm>
            <a:off x="381000" y="4953000"/>
            <a:ext cx="8382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400" dirty="0"/>
              <a:t>Dilihat dari output hasil signifkansi untuk semua indikator menunjukan hasil yang sigfinikan ( 0.000 &lt; 0.005) sehingga disimpulkan bahwa masing-masing indikator pertanyaan adalah </a:t>
            </a:r>
            <a:r>
              <a:rPr lang="id-ID" sz="2400" b="1" dirty="0"/>
              <a:t>VALID</a:t>
            </a:r>
          </a:p>
        </p:txBody>
      </p:sp>
      <p:sp>
        <p:nvSpPr>
          <p:cNvPr id="4" name="TextBox 3"/>
          <p:cNvSpPr txBox="1"/>
          <p:nvPr/>
        </p:nvSpPr>
        <p:spPr>
          <a:xfrm>
            <a:off x="381000" y="0"/>
            <a:ext cx="1919628" cy="461665"/>
          </a:xfrm>
          <a:prstGeom prst="rect">
            <a:avLst/>
          </a:prstGeom>
          <a:noFill/>
        </p:spPr>
        <p:txBody>
          <a:bodyPr wrap="none" rtlCol="0">
            <a:spAutoFit/>
          </a:bodyPr>
          <a:lstStyle/>
          <a:p>
            <a:r>
              <a:rPr lang="id-ID" sz="2400" dirty="0" smtClean="0">
                <a:solidFill>
                  <a:srgbClr val="C00000"/>
                </a:solidFill>
              </a:rPr>
              <a:t>Contoh lain....</a:t>
            </a:r>
            <a:endParaRPr lang="id-ID" sz="2400"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FC000"/>
          </a:solidFill>
        </p:spPr>
        <p:txBody>
          <a:bodyPr/>
          <a:lstStyle/>
          <a:p>
            <a:r>
              <a:rPr lang="en-US" dirty="0" err="1" smtClean="0"/>
              <a:t>Validitas</a:t>
            </a:r>
            <a:endParaRPr lang="en-US" dirty="0"/>
          </a:p>
        </p:txBody>
      </p:sp>
      <p:sp>
        <p:nvSpPr>
          <p:cNvPr id="3" name="Content Placeholder 2"/>
          <p:cNvSpPr>
            <a:spLocks noGrp="1"/>
          </p:cNvSpPr>
          <p:nvPr>
            <p:ph idx="1"/>
          </p:nvPr>
        </p:nvSpPr>
        <p:spPr/>
        <p:txBody>
          <a:bodyPr>
            <a:normAutofit/>
          </a:bodyPr>
          <a:lstStyle/>
          <a:p>
            <a:pPr>
              <a:buNone/>
            </a:pPr>
            <a:endParaRPr lang="en-US" dirty="0"/>
          </a:p>
          <a:p>
            <a:r>
              <a:rPr lang="en-US" dirty="0"/>
              <a:t>Is defined as the degree to which the researcher </a:t>
            </a:r>
            <a:r>
              <a:rPr lang="en-US" dirty="0" smtClean="0"/>
              <a:t>has measured </a:t>
            </a:r>
            <a:r>
              <a:rPr lang="en-US" dirty="0"/>
              <a:t>what he has set to measure (Smith, </a:t>
            </a:r>
            <a:r>
              <a:rPr lang="en-US" dirty="0" smtClean="0"/>
              <a:t>1991, cit</a:t>
            </a:r>
            <a:r>
              <a:rPr lang="en-US" dirty="0"/>
              <a:t>. Kumar, 1996)</a:t>
            </a:r>
          </a:p>
          <a:p>
            <a:r>
              <a:rPr lang="en-US" dirty="0"/>
              <a:t>Is epitomized by the question: “Are we measuring </a:t>
            </a:r>
            <a:r>
              <a:rPr lang="en-US" dirty="0" smtClean="0"/>
              <a:t>what we </a:t>
            </a:r>
            <a:r>
              <a:rPr lang="en-US" dirty="0"/>
              <a:t>think we are measuring</a:t>
            </a:r>
            <a:r>
              <a:rPr lang="en-US" dirty="0" smtClean="0"/>
              <a:t>?” (</a:t>
            </a:r>
            <a:r>
              <a:rPr lang="en-US" dirty="0" err="1"/>
              <a:t>Kerlinger</a:t>
            </a:r>
            <a:r>
              <a:rPr lang="en-US" dirty="0"/>
              <a:t>, 1973, cit. Kumar, 1996)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0" y="274638"/>
            <a:ext cx="9144000" cy="1020762"/>
          </a:xfrm>
          <a:solidFill>
            <a:srgbClr val="FFC000"/>
          </a:solidFill>
        </p:spPr>
        <p:txBody>
          <a:bodyPr/>
          <a:lstStyle/>
          <a:p>
            <a:pPr eaLnBrk="1" hangingPunct="1"/>
            <a:r>
              <a:rPr lang="en-US" dirty="0" err="1" smtClean="0"/>
              <a:t>Uji</a:t>
            </a:r>
            <a:r>
              <a:rPr lang="en-US" dirty="0" smtClean="0"/>
              <a:t> </a:t>
            </a:r>
            <a:r>
              <a:rPr lang="en-US" dirty="0" err="1" smtClean="0"/>
              <a:t>Reliabilitas</a:t>
            </a:r>
            <a:endParaRPr lang="en-US" dirty="0" smtClean="0"/>
          </a:p>
        </p:txBody>
      </p:sp>
      <p:sp>
        <p:nvSpPr>
          <p:cNvPr id="14339" name="Content Placeholder 1"/>
          <p:cNvSpPr>
            <a:spLocks noGrp="1"/>
          </p:cNvSpPr>
          <p:nvPr>
            <p:ph idx="1"/>
          </p:nvPr>
        </p:nvSpPr>
        <p:spPr>
          <a:xfrm>
            <a:off x="457200" y="1371600"/>
            <a:ext cx="8229600" cy="4953000"/>
          </a:xfrm>
        </p:spPr>
        <p:txBody>
          <a:bodyPr>
            <a:normAutofit fontScale="92500" lnSpcReduction="20000"/>
          </a:bodyPr>
          <a:lstStyle/>
          <a:p>
            <a:pPr algn="just" eaLnBrk="1" hangingPunct="1"/>
            <a:r>
              <a:rPr lang="en-US" dirty="0" err="1" smtClean="0"/>
              <a:t>Suatu</a:t>
            </a:r>
            <a:r>
              <a:rPr lang="en-US" dirty="0" smtClean="0"/>
              <a:t> </a:t>
            </a:r>
            <a:r>
              <a:rPr lang="en-US" i="1" dirty="0" err="1" smtClean="0"/>
              <a:t>questionare</a:t>
            </a:r>
            <a:r>
              <a:rPr lang="en-US" dirty="0" smtClean="0"/>
              <a:t> </a:t>
            </a:r>
            <a:r>
              <a:rPr lang="en-US" dirty="0" err="1" smtClean="0"/>
              <a:t>disebut</a:t>
            </a:r>
            <a:r>
              <a:rPr lang="en-US" dirty="0" smtClean="0"/>
              <a:t> </a:t>
            </a:r>
            <a:r>
              <a:rPr lang="en-US" dirty="0" err="1" smtClean="0"/>
              <a:t>reliabel</a:t>
            </a:r>
            <a:r>
              <a:rPr lang="en-US" dirty="0" smtClean="0"/>
              <a:t>/</a:t>
            </a:r>
            <a:r>
              <a:rPr lang="en-US" dirty="0" err="1" smtClean="0"/>
              <a:t>handal</a:t>
            </a:r>
            <a:r>
              <a:rPr lang="en-US" dirty="0" smtClean="0"/>
              <a:t> </a:t>
            </a:r>
            <a:r>
              <a:rPr lang="en-US" dirty="0" err="1" smtClean="0"/>
              <a:t>jika</a:t>
            </a:r>
            <a:r>
              <a:rPr lang="en-US" dirty="0" smtClean="0"/>
              <a:t> </a:t>
            </a:r>
            <a:r>
              <a:rPr lang="en-US" dirty="0" err="1" smtClean="0"/>
              <a:t>jawaban-jawaban</a:t>
            </a:r>
            <a:r>
              <a:rPr lang="en-US" dirty="0" smtClean="0"/>
              <a:t> </a:t>
            </a:r>
            <a:r>
              <a:rPr lang="en-US" dirty="0" err="1" smtClean="0"/>
              <a:t>seseorang</a:t>
            </a:r>
            <a:r>
              <a:rPr lang="en-US" dirty="0" smtClean="0"/>
              <a:t> </a:t>
            </a:r>
            <a:r>
              <a:rPr lang="en-US" dirty="0" err="1" smtClean="0"/>
              <a:t>konsisten</a:t>
            </a:r>
            <a:r>
              <a:rPr lang="en-US" dirty="0" smtClean="0"/>
              <a:t> </a:t>
            </a:r>
            <a:r>
              <a:rPr lang="en-US" dirty="0" err="1" smtClean="0"/>
              <a:t>atau</a:t>
            </a:r>
            <a:r>
              <a:rPr lang="en-US" dirty="0" smtClean="0"/>
              <a:t> </a:t>
            </a:r>
            <a:r>
              <a:rPr lang="en-US" dirty="0" err="1" smtClean="0"/>
              <a:t>stabil</a:t>
            </a:r>
            <a:r>
              <a:rPr lang="en-US" dirty="0" smtClean="0"/>
              <a:t> </a:t>
            </a:r>
            <a:r>
              <a:rPr lang="en-US" dirty="0" err="1" smtClean="0"/>
              <a:t>dari</a:t>
            </a:r>
            <a:r>
              <a:rPr lang="en-US" dirty="0" smtClean="0"/>
              <a:t> </a:t>
            </a:r>
            <a:r>
              <a:rPr lang="en-US" dirty="0" err="1" smtClean="0"/>
              <a:t>waktu</a:t>
            </a:r>
            <a:r>
              <a:rPr lang="en-US" dirty="0" smtClean="0"/>
              <a:t> </a:t>
            </a:r>
            <a:r>
              <a:rPr lang="en-US" dirty="0" err="1" smtClean="0"/>
              <a:t>ke</a:t>
            </a:r>
            <a:r>
              <a:rPr lang="en-US" dirty="0" smtClean="0"/>
              <a:t> </a:t>
            </a:r>
            <a:r>
              <a:rPr lang="en-US" dirty="0" err="1" smtClean="0"/>
              <a:t>waktu</a:t>
            </a:r>
            <a:r>
              <a:rPr lang="en-US" dirty="0" smtClean="0"/>
              <a:t>.</a:t>
            </a:r>
          </a:p>
          <a:p>
            <a:pPr algn="just" eaLnBrk="1" hangingPunct="1"/>
            <a:r>
              <a:rPr lang="en-US" dirty="0" err="1" smtClean="0"/>
              <a:t>Contoh</a:t>
            </a:r>
            <a:r>
              <a:rPr lang="en-US" dirty="0" smtClean="0"/>
              <a:t> </a:t>
            </a:r>
            <a:r>
              <a:rPr lang="en-US" dirty="0" err="1" smtClean="0"/>
              <a:t>pertanyaan</a:t>
            </a:r>
            <a:r>
              <a:rPr lang="en-US" dirty="0" smtClean="0"/>
              <a:t>:</a:t>
            </a:r>
          </a:p>
          <a:p>
            <a:pPr lvl="1" algn="just"/>
            <a:r>
              <a:rPr lang="en-US" dirty="0" err="1" smtClean="0"/>
              <a:t>Apakah</a:t>
            </a:r>
            <a:r>
              <a:rPr lang="en-US" dirty="0" smtClean="0"/>
              <a:t> </a:t>
            </a:r>
            <a:r>
              <a:rPr lang="en-US" dirty="0" err="1" smtClean="0"/>
              <a:t>gaji</a:t>
            </a:r>
            <a:r>
              <a:rPr lang="en-US" dirty="0" smtClean="0"/>
              <a:t>/</a:t>
            </a:r>
            <a:r>
              <a:rPr lang="en-US" dirty="0" err="1" smtClean="0"/>
              <a:t>upah</a:t>
            </a:r>
            <a:r>
              <a:rPr lang="en-US" dirty="0" smtClean="0"/>
              <a:t> yang </a:t>
            </a:r>
            <a:r>
              <a:rPr lang="en-US" dirty="0" err="1" smtClean="0"/>
              <a:t>diterima</a:t>
            </a:r>
            <a:r>
              <a:rPr lang="en-US" dirty="0" smtClean="0"/>
              <a:t> </a:t>
            </a:r>
            <a:r>
              <a:rPr lang="en-US" dirty="0" err="1" smtClean="0"/>
              <a:t>memuaskan</a:t>
            </a:r>
            <a:r>
              <a:rPr lang="en-US" dirty="0" smtClean="0"/>
              <a:t>? </a:t>
            </a:r>
          </a:p>
          <a:p>
            <a:pPr algn="just" eaLnBrk="1" hangingPunct="1">
              <a:buFont typeface="Wingdings 2" pitchFamily="18" charset="2"/>
              <a:buNone/>
            </a:pPr>
            <a:r>
              <a:rPr lang="en-US" dirty="0" smtClean="0"/>
              <a:t>	</a:t>
            </a:r>
            <a:r>
              <a:rPr lang="id-ID" dirty="0" smtClean="0"/>
              <a:t>	</a:t>
            </a:r>
            <a:r>
              <a:rPr lang="en-US" b="1" dirty="0" err="1" smtClean="0"/>
              <a:t>Jawab</a:t>
            </a:r>
            <a:r>
              <a:rPr lang="en-US" dirty="0" smtClean="0"/>
              <a:t>: </a:t>
            </a:r>
            <a:r>
              <a:rPr lang="en-US" dirty="0" err="1" smtClean="0"/>
              <a:t>memuaskan</a:t>
            </a:r>
            <a:endParaRPr lang="en-US" dirty="0" smtClean="0"/>
          </a:p>
          <a:p>
            <a:pPr lvl="1" algn="just"/>
            <a:r>
              <a:rPr lang="en-US" dirty="0" err="1" smtClean="0"/>
              <a:t>Apakah</a:t>
            </a:r>
            <a:r>
              <a:rPr lang="en-US" dirty="0" smtClean="0"/>
              <a:t> yang </a:t>
            </a:r>
            <a:r>
              <a:rPr lang="en-US" dirty="0" err="1" smtClean="0"/>
              <a:t>krusial</a:t>
            </a:r>
            <a:r>
              <a:rPr lang="en-US" dirty="0" smtClean="0"/>
              <a:t> </a:t>
            </a:r>
            <a:r>
              <a:rPr lang="en-US" dirty="0" err="1" smtClean="0"/>
              <a:t>untuk</a:t>
            </a:r>
            <a:r>
              <a:rPr lang="en-US" dirty="0" smtClean="0"/>
              <a:t> </a:t>
            </a:r>
            <a:r>
              <a:rPr lang="en-US" dirty="0" err="1" smtClean="0"/>
              <a:t>diatasi</a:t>
            </a:r>
            <a:r>
              <a:rPr lang="en-US" dirty="0" smtClean="0"/>
              <a:t>? </a:t>
            </a:r>
          </a:p>
          <a:p>
            <a:pPr algn="just" eaLnBrk="1" hangingPunct="1">
              <a:buFont typeface="Wingdings 2" pitchFamily="18" charset="2"/>
              <a:buNone/>
            </a:pPr>
            <a:r>
              <a:rPr lang="en-US" dirty="0" smtClean="0"/>
              <a:t>	</a:t>
            </a:r>
            <a:r>
              <a:rPr lang="id-ID" dirty="0" smtClean="0"/>
              <a:t>	</a:t>
            </a:r>
            <a:r>
              <a:rPr lang="en-US" b="1" dirty="0" err="1" smtClean="0"/>
              <a:t>Jawab</a:t>
            </a:r>
            <a:r>
              <a:rPr lang="en-US" dirty="0" smtClean="0"/>
              <a:t>: </a:t>
            </a:r>
            <a:r>
              <a:rPr lang="en-US" dirty="0" err="1" smtClean="0"/>
              <a:t>Kenaikan</a:t>
            </a:r>
            <a:r>
              <a:rPr lang="en-US" dirty="0" smtClean="0"/>
              <a:t> </a:t>
            </a:r>
            <a:r>
              <a:rPr lang="en-US" dirty="0" err="1" smtClean="0"/>
              <a:t>upah</a:t>
            </a:r>
            <a:r>
              <a:rPr lang="en-US" dirty="0" smtClean="0"/>
              <a:t>.</a:t>
            </a:r>
          </a:p>
          <a:p>
            <a:pPr eaLnBrk="1" hangingPunct="1">
              <a:buNone/>
            </a:pPr>
            <a:r>
              <a:rPr lang="id-ID" dirty="0" smtClean="0">
                <a:sym typeface="Wingdings" pitchFamily="2" charset="2"/>
              </a:rPr>
              <a:t></a:t>
            </a:r>
            <a:r>
              <a:rPr lang="en-US" dirty="0" err="1" smtClean="0"/>
              <a:t>Ini</a:t>
            </a:r>
            <a:r>
              <a:rPr lang="en-US" dirty="0" smtClean="0"/>
              <a:t> </a:t>
            </a:r>
            <a:r>
              <a:rPr lang="en-US" dirty="0" err="1" smtClean="0"/>
              <a:t>menunjukkan</a:t>
            </a:r>
            <a:r>
              <a:rPr lang="en-US" dirty="0" smtClean="0"/>
              <a:t> </a:t>
            </a:r>
            <a:r>
              <a:rPr lang="en-US" b="1" dirty="0" err="1" smtClean="0"/>
              <a:t>ketidak</a:t>
            </a:r>
            <a:r>
              <a:rPr lang="en-US" b="1" dirty="0" smtClean="0"/>
              <a:t> </a:t>
            </a:r>
            <a:r>
              <a:rPr lang="en-US" b="1" dirty="0" err="1" smtClean="0"/>
              <a:t>konsistenan</a:t>
            </a:r>
            <a:r>
              <a:rPr lang="en-US" b="1" dirty="0" smtClean="0"/>
              <a:t> </a:t>
            </a:r>
            <a:r>
              <a:rPr lang="en-US" dirty="0" err="1" smtClean="0"/>
              <a:t>pertanyaan</a:t>
            </a:r>
            <a:r>
              <a:rPr lang="en-US" dirty="0" smtClean="0"/>
              <a:t> </a:t>
            </a:r>
            <a:r>
              <a:rPr lang="en-US" dirty="0" err="1" smtClean="0"/>
              <a:t>dalam</a:t>
            </a:r>
            <a:r>
              <a:rPr lang="en-US" dirty="0" smtClean="0"/>
              <a:t> </a:t>
            </a:r>
            <a:r>
              <a:rPr lang="en-US" dirty="0" err="1" smtClean="0"/>
              <a:t>mengungkap</a:t>
            </a:r>
            <a:r>
              <a:rPr lang="en-US" dirty="0" smtClean="0"/>
              <a:t> </a:t>
            </a:r>
            <a:r>
              <a:rPr lang="en-US" dirty="0" err="1" smtClean="0"/>
              <a:t>sikap</a:t>
            </a:r>
            <a:r>
              <a:rPr lang="en-US" dirty="0" smtClean="0"/>
              <a:t> </a:t>
            </a:r>
            <a:r>
              <a:rPr lang="en-US" dirty="0" err="1" smtClean="0"/>
              <a:t>atau</a:t>
            </a:r>
            <a:r>
              <a:rPr lang="en-US" dirty="0" smtClean="0"/>
              <a:t> </a:t>
            </a:r>
            <a:r>
              <a:rPr lang="en-US" dirty="0" err="1" smtClean="0"/>
              <a:t>pendapat</a:t>
            </a:r>
            <a:r>
              <a:rPr lang="en-US" dirty="0" smtClean="0"/>
              <a:t> </a:t>
            </a:r>
            <a:r>
              <a:rPr lang="en-US" dirty="0" err="1" smtClean="0"/>
              <a:t>responden</a:t>
            </a:r>
            <a:r>
              <a:rPr lang="en-US" dirty="0"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457200" y="533400"/>
            <a:ext cx="8229600" cy="5943600"/>
          </a:xfrm>
        </p:spPr>
        <p:txBody>
          <a:bodyPr>
            <a:normAutofit fontScale="85000" lnSpcReduction="10000"/>
          </a:bodyPr>
          <a:lstStyle/>
          <a:p>
            <a:pPr algn="just" eaLnBrk="1" hangingPunct="1">
              <a:defRPr/>
            </a:pPr>
            <a:r>
              <a:rPr lang="en-US" i="1" dirty="0" err="1" smtClean="0"/>
              <a:t>Reliabilitas</a:t>
            </a:r>
            <a:r>
              <a:rPr lang="en-US" dirty="0" smtClean="0"/>
              <a:t> </a:t>
            </a:r>
            <a:r>
              <a:rPr lang="en-US" dirty="0" err="1" smtClean="0"/>
              <a:t>dapat</a:t>
            </a:r>
            <a:r>
              <a:rPr lang="en-US" dirty="0" smtClean="0"/>
              <a:t> </a:t>
            </a:r>
            <a:r>
              <a:rPr lang="en-US" dirty="0" err="1" smtClean="0"/>
              <a:t>diukur</a:t>
            </a:r>
            <a:r>
              <a:rPr lang="en-US" dirty="0" smtClean="0"/>
              <a:t> </a:t>
            </a:r>
            <a:r>
              <a:rPr lang="en-US" dirty="0" err="1" smtClean="0"/>
              <a:t>dengan</a:t>
            </a:r>
            <a:r>
              <a:rPr lang="en-US" dirty="0" smtClean="0"/>
              <a:t> </a:t>
            </a:r>
            <a:r>
              <a:rPr lang="en-US" dirty="0" err="1" smtClean="0"/>
              <a:t>jalan</a:t>
            </a:r>
            <a:r>
              <a:rPr lang="en-US" dirty="0" smtClean="0"/>
              <a:t> </a:t>
            </a:r>
            <a:r>
              <a:rPr lang="en-US" dirty="0" err="1" smtClean="0"/>
              <a:t>mengulang</a:t>
            </a:r>
            <a:r>
              <a:rPr lang="en-US" dirty="0" smtClean="0"/>
              <a:t> </a:t>
            </a:r>
            <a:r>
              <a:rPr lang="en-US" dirty="0" err="1" smtClean="0"/>
              <a:t>pertanyaan</a:t>
            </a:r>
            <a:r>
              <a:rPr lang="en-US" dirty="0" smtClean="0"/>
              <a:t> yang </a:t>
            </a:r>
            <a:r>
              <a:rPr lang="en-US" dirty="0" err="1" smtClean="0"/>
              <a:t>mirip</a:t>
            </a:r>
            <a:r>
              <a:rPr lang="en-US" dirty="0" smtClean="0"/>
              <a:t> </a:t>
            </a:r>
            <a:r>
              <a:rPr lang="en-US" dirty="0" err="1" smtClean="0"/>
              <a:t>pada</a:t>
            </a:r>
            <a:r>
              <a:rPr lang="en-US" dirty="0" smtClean="0"/>
              <a:t> </a:t>
            </a:r>
            <a:r>
              <a:rPr lang="en-US" dirty="0" err="1" smtClean="0"/>
              <a:t>nomor-nomor</a:t>
            </a:r>
            <a:r>
              <a:rPr lang="en-US" dirty="0" smtClean="0"/>
              <a:t> </a:t>
            </a:r>
            <a:r>
              <a:rPr lang="en-US" dirty="0" err="1" smtClean="0"/>
              <a:t>berikutnya</a:t>
            </a:r>
            <a:r>
              <a:rPr lang="en-US" dirty="0" smtClean="0"/>
              <a:t>, </a:t>
            </a:r>
            <a:r>
              <a:rPr lang="en-US" dirty="0" err="1" smtClean="0"/>
              <a:t>atau</a:t>
            </a:r>
            <a:r>
              <a:rPr lang="en-US" dirty="0" smtClean="0"/>
              <a:t> </a:t>
            </a:r>
            <a:r>
              <a:rPr lang="en-US" dirty="0" err="1" smtClean="0"/>
              <a:t>dengan</a:t>
            </a:r>
            <a:r>
              <a:rPr lang="en-US" dirty="0" smtClean="0"/>
              <a:t> </a:t>
            </a:r>
            <a:r>
              <a:rPr lang="en-US" dirty="0" err="1" smtClean="0"/>
              <a:t>jalan</a:t>
            </a:r>
            <a:r>
              <a:rPr lang="en-US" dirty="0" smtClean="0"/>
              <a:t> </a:t>
            </a:r>
            <a:r>
              <a:rPr lang="en-US" dirty="0" err="1" smtClean="0"/>
              <a:t>melihat</a:t>
            </a:r>
            <a:r>
              <a:rPr lang="en-US" dirty="0" smtClean="0"/>
              <a:t> </a:t>
            </a:r>
            <a:r>
              <a:rPr lang="en-US" dirty="0" err="1" smtClean="0"/>
              <a:t>konsistensinya</a:t>
            </a:r>
            <a:r>
              <a:rPr lang="en-US" dirty="0" smtClean="0"/>
              <a:t> (</a:t>
            </a:r>
            <a:r>
              <a:rPr lang="en-US" dirty="0" err="1" smtClean="0"/>
              <a:t>diukur</a:t>
            </a:r>
            <a:r>
              <a:rPr lang="en-US" dirty="0" smtClean="0"/>
              <a:t> </a:t>
            </a:r>
            <a:r>
              <a:rPr lang="en-US" dirty="0" err="1" smtClean="0"/>
              <a:t>dengan</a:t>
            </a:r>
            <a:r>
              <a:rPr lang="en-US" dirty="0" smtClean="0"/>
              <a:t> </a:t>
            </a:r>
            <a:r>
              <a:rPr lang="en-US" i="1" dirty="0" err="1" smtClean="0"/>
              <a:t>korelasi</a:t>
            </a:r>
            <a:r>
              <a:rPr lang="en-US" dirty="0" smtClean="0"/>
              <a:t>) </a:t>
            </a:r>
            <a:r>
              <a:rPr lang="en-US" dirty="0" err="1" smtClean="0"/>
              <a:t>dengan</a:t>
            </a:r>
            <a:r>
              <a:rPr lang="en-US" dirty="0" smtClean="0"/>
              <a:t> </a:t>
            </a:r>
            <a:r>
              <a:rPr lang="en-US" dirty="0" err="1" smtClean="0"/>
              <a:t>pertanyaan</a:t>
            </a:r>
            <a:r>
              <a:rPr lang="en-US" dirty="0" smtClean="0"/>
              <a:t> lain.</a:t>
            </a:r>
          </a:p>
          <a:p>
            <a:pPr algn="just" eaLnBrk="1" hangingPunct="1">
              <a:defRPr/>
            </a:pPr>
            <a:r>
              <a:rPr lang="en-US" dirty="0" err="1" smtClean="0"/>
              <a:t>Pengukuran</a:t>
            </a:r>
            <a:r>
              <a:rPr lang="en-US" dirty="0" smtClean="0"/>
              <a:t> </a:t>
            </a:r>
            <a:r>
              <a:rPr lang="en-US" dirty="0" err="1" smtClean="0"/>
              <a:t>reliabilitas</a:t>
            </a:r>
            <a:r>
              <a:rPr lang="en-US" dirty="0" smtClean="0"/>
              <a:t> </a:t>
            </a:r>
            <a:r>
              <a:rPr lang="en-US" dirty="0" err="1" smtClean="0"/>
              <a:t>dapat</a:t>
            </a:r>
            <a:r>
              <a:rPr lang="en-US" dirty="0" smtClean="0"/>
              <a:t> </a:t>
            </a:r>
            <a:r>
              <a:rPr lang="en-US" dirty="0" err="1" smtClean="0"/>
              <a:t>dilakukan</a:t>
            </a:r>
            <a:r>
              <a:rPr lang="en-US" dirty="0" smtClean="0"/>
              <a:t> </a:t>
            </a:r>
            <a:r>
              <a:rPr lang="en-US" dirty="0" err="1" smtClean="0"/>
              <a:t>dgn</a:t>
            </a:r>
            <a:r>
              <a:rPr lang="en-US" dirty="0" smtClean="0"/>
              <a:t> </a:t>
            </a:r>
            <a:r>
              <a:rPr lang="en-US" dirty="0" err="1" smtClean="0"/>
              <a:t>dua</a:t>
            </a:r>
            <a:r>
              <a:rPr lang="en-US" dirty="0" smtClean="0"/>
              <a:t> </a:t>
            </a:r>
            <a:r>
              <a:rPr lang="en-US" dirty="0" err="1" smtClean="0"/>
              <a:t>cara</a:t>
            </a:r>
            <a:r>
              <a:rPr lang="en-US" dirty="0" smtClean="0"/>
              <a:t>, </a:t>
            </a:r>
            <a:r>
              <a:rPr lang="en-US" dirty="0" err="1" smtClean="0"/>
              <a:t>yaitu</a:t>
            </a:r>
            <a:r>
              <a:rPr lang="en-US" dirty="0" smtClean="0"/>
              <a:t> </a:t>
            </a:r>
            <a:r>
              <a:rPr lang="en-US" dirty="0" smtClean="0"/>
              <a:t>:</a:t>
            </a:r>
            <a:endParaRPr lang="id-ID" dirty="0" smtClean="0"/>
          </a:p>
          <a:p>
            <a:pPr algn="just" eaLnBrk="1" hangingPunct="1">
              <a:buNone/>
              <a:defRPr/>
            </a:pPr>
            <a:endParaRPr lang="en-US" dirty="0" smtClean="0"/>
          </a:p>
          <a:p>
            <a:pPr marL="514350" indent="-514350" algn="just" eaLnBrk="1" hangingPunct="1">
              <a:buFont typeface="+mj-lt"/>
              <a:buAutoNum type="arabicPeriod"/>
              <a:defRPr/>
            </a:pPr>
            <a:r>
              <a:rPr lang="en-US" dirty="0" smtClean="0"/>
              <a:t>Repeated Measure </a:t>
            </a:r>
            <a:r>
              <a:rPr lang="en-US" dirty="0" err="1" smtClean="0"/>
              <a:t>atau</a:t>
            </a:r>
            <a:r>
              <a:rPr lang="en-US" dirty="0" smtClean="0"/>
              <a:t> </a:t>
            </a:r>
            <a:r>
              <a:rPr lang="en-US" dirty="0" err="1" smtClean="0"/>
              <a:t>pengukuran</a:t>
            </a:r>
            <a:r>
              <a:rPr lang="en-US" dirty="0" smtClean="0"/>
              <a:t> </a:t>
            </a:r>
            <a:r>
              <a:rPr lang="en-US" dirty="0" err="1" smtClean="0"/>
              <a:t>ulang</a:t>
            </a:r>
            <a:r>
              <a:rPr lang="en-US" dirty="0" smtClean="0"/>
              <a:t> </a:t>
            </a:r>
          </a:p>
          <a:p>
            <a:pPr marL="514350" indent="-514350" algn="just" eaLnBrk="1" hangingPunct="1">
              <a:buFont typeface="+mj-lt"/>
              <a:buAutoNum type="arabicPeriod"/>
              <a:defRPr/>
            </a:pPr>
            <a:r>
              <a:rPr lang="en-US" dirty="0" smtClean="0"/>
              <a:t>One shot </a:t>
            </a:r>
            <a:r>
              <a:rPr lang="en-US" dirty="0" err="1" smtClean="0"/>
              <a:t>atau</a:t>
            </a:r>
            <a:r>
              <a:rPr lang="en-US" dirty="0" smtClean="0"/>
              <a:t> </a:t>
            </a:r>
            <a:r>
              <a:rPr lang="en-US" dirty="0" err="1" smtClean="0"/>
              <a:t>pengukuran</a:t>
            </a:r>
            <a:r>
              <a:rPr lang="en-US" dirty="0" smtClean="0"/>
              <a:t> </a:t>
            </a:r>
            <a:r>
              <a:rPr lang="en-US" dirty="0" err="1" smtClean="0"/>
              <a:t>sekali</a:t>
            </a:r>
            <a:r>
              <a:rPr lang="en-US" dirty="0" smtClean="0"/>
              <a:t> </a:t>
            </a:r>
            <a:r>
              <a:rPr lang="en-US" dirty="0" err="1" smtClean="0"/>
              <a:t>saja</a:t>
            </a:r>
            <a:r>
              <a:rPr lang="en-US" dirty="0" smtClean="0"/>
              <a:t> :</a:t>
            </a:r>
          </a:p>
          <a:p>
            <a:pPr marL="514350" indent="-514350" algn="just" eaLnBrk="1" hangingPunct="1">
              <a:buFont typeface="Wingdings 2" pitchFamily="18" charset="2"/>
              <a:buNone/>
              <a:defRPr/>
            </a:pPr>
            <a:r>
              <a:rPr lang="en-US" dirty="0" smtClean="0"/>
              <a:t>	</a:t>
            </a:r>
            <a:r>
              <a:rPr lang="en-US" dirty="0" err="1" smtClean="0"/>
              <a:t>hasil</a:t>
            </a:r>
            <a:r>
              <a:rPr lang="en-US" dirty="0" smtClean="0"/>
              <a:t> </a:t>
            </a:r>
            <a:r>
              <a:rPr lang="en-US" dirty="0" err="1" smtClean="0"/>
              <a:t>pengukuran</a:t>
            </a:r>
            <a:r>
              <a:rPr lang="en-US" dirty="0" smtClean="0"/>
              <a:t> </a:t>
            </a:r>
            <a:r>
              <a:rPr lang="en-US" dirty="0" err="1" smtClean="0"/>
              <a:t>dibandingkan</a:t>
            </a:r>
            <a:r>
              <a:rPr lang="en-US" dirty="0" smtClean="0"/>
              <a:t> </a:t>
            </a:r>
            <a:r>
              <a:rPr lang="en-US" dirty="0" err="1" smtClean="0"/>
              <a:t>dengan</a:t>
            </a:r>
            <a:r>
              <a:rPr lang="en-US" dirty="0" smtClean="0"/>
              <a:t> </a:t>
            </a:r>
            <a:r>
              <a:rPr lang="en-US" dirty="0" err="1" smtClean="0"/>
              <a:t>pertanyaan</a:t>
            </a:r>
            <a:r>
              <a:rPr lang="en-US" dirty="0" smtClean="0"/>
              <a:t>     lain </a:t>
            </a:r>
            <a:r>
              <a:rPr lang="en-US" dirty="0" err="1" smtClean="0"/>
              <a:t>atau</a:t>
            </a:r>
            <a:r>
              <a:rPr lang="en-US" dirty="0" smtClean="0"/>
              <a:t> </a:t>
            </a:r>
            <a:r>
              <a:rPr lang="en-US" dirty="0" err="1" smtClean="0"/>
              <a:t>mengukur</a:t>
            </a:r>
            <a:r>
              <a:rPr lang="en-US" dirty="0" smtClean="0"/>
              <a:t> </a:t>
            </a:r>
            <a:r>
              <a:rPr lang="en-US" dirty="0" err="1" smtClean="0"/>
              <a:t>korelasi</a:t>
            </a:r>
            <a:r>
              <a:rPr lang="en-US" dirty="0" smtClean="0"/>
              <a:t> </a:t>
            </a:r>
            <a:r>
              <a:rPr lang="en-US" dirty="0" err="1" smtClean="0"/>
              <a:t>antar</a:t>
            </a:r>
            <a:r>
              <a:rPr lang="en-US" dirty="0" smtClean="0"/>
              <a:t> </a:t>
            </a:r>
            <a:r>
              <a:rPr lang="en-US" dirty="0" err="1" smtClean="0"/>
              <a:t>jawaban</a:t>
            </a:r>
            <a:r>
              <a:rPr lang="en-US" dirty="0" smtClean="0"/>
              <a:t> </a:t>
            </a:r>
            <a:r>
              <a:rPr lang="en-US" dirty="0" err="1" smtClean="0"/>
              <a:t>pertanyaan</a:t>
            </a:r>
            <a:r>
              <a:rPr lang="en-US" dirty="0" smtClean="0"/>
              <a:t>. </a:t>
            </a:r>
          </a:p>
          <a:p>
            <a:pPr marL="514350" indent="-514350" algn="just" eaLnBrk="1" hangingPunct="1">
              <a:defRPr/>
            </a:pPr>
            <a:r>
              <a:rPr lang="en-US" dirty="0" err="1" smtClean="0"/>
              <a:t>Suatu</a:t>
            </a:r>
            <a:r>
              <a:rPr lang="en-US" dirty="0" smtClean="0"/>
              <a:t> </a:t>
            </a:r>
            <a:r>
              <a:rPr lang="en-US" dirty="0" err="1" smtClean="0"/>
              <a:t>konstruk</a:t>
            </a:r>
            <a:r>
              <a:rPr lang="en-US" dirty="0" smtClean="0"/>
              <a:t> /</a:t>
            </a:r>
            <a:r>
              <a:rPr lang="en-US" dirty="0" err="1" smtClean="0"/>
              <a:t>variabel</a:t>
            </a:r>
            <a:r>
              <a:rPr lang="en-US" dirty="0" smtClean="0"/>
              <a:t> </a:t>
            </a:r>
            <a:r>
              <a:rPr lang="en-US" dirty="0" err="1" smtClean="0"/>
              <a:t>dikatakan</a:t>
            </a:r>
            <a:r>
              <a:rPr lang="en-US" dirty="0" smtClean="0"/>
              <a:t> </a:t>
            </a:r>
            <a:r>
              <a:rPr lang="en-US" dirty="0" err="1" smtClean="0"/>
              <a:t>reliabel</a:t>
            </a:r>
            <a:r>
              <a:rPr lang="en-US" dirty="0" smtClean="0"/>
              <a:t> </a:t>
            </a:r>
            <a:r>
              <a:rPr lang="en-US" dirty="0" err="1" smtClean="0"/>
              <a:t>jika</a:t>
            </a:r>
            <a:r>
              <a:rPr lang="en-US" dirty="0" smtClean="0"/>
              <a:t> </a:t>
            </a:r>
            <a:r>
              <a:rPr lang="en-US" dirty="0" err="1" smtClean="0"/>
              <a:t>memberikan</a:t>
            </a:r>
            <a:r>
              <a:rPr lang="en-US" dirty="0" smtClean="0"/>
              <a:t> </a:t>
            </a:r>
            <a:r>
              <a:rPr lang="en-US" dirty="0" err="1" smtClean="0"/>
              <a:t>nilai</a:t>
            </a:r>
            <a:r>
              <a:rPr lang="en-US" dirty="0" smtClean="0"/>
              <a:t> </a:t>
            </a:r>
            <a:r>
              <a:rPr lang="en-US" dirty="0" err="1" smtClean="0">
                <a:solidFill>
                  <a:srgbClr val="C00000"/>
                </a:solidFill>
              </a:rPr>
              <a:t>Cronbach</a:t>
            </a:r>
            <a:r>
              <a:rPr lang="en-US" dirty="0" smtClean="0">
                <a:solidFill>
                  <a:srgbClr val="C00000"/>
                </a:solidFill>
              </a:rPr>
              <a:t> Alpha &gt; 0.70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smtClean="0"/>
              <a:t>Factors affecting the reliability of a research instrument</a:t>
            </a:r>
            <a:endParaRPr lang="en-US" dirty="0"/>
          </a:p>
        </p:txBody>
      </p:sp>
      <p:sp>
        <p:nvSpPr>
          <p:cNvPr id="3" name="Content Placeholder 2"/>
          <p:cNvSpPr>
            <a:spLocks noGrp="1"/>
          </p:cNvSpPr>
          <p:nvPr>
            <p:ph idx="1"/>
          </p:nvPr>
        </p:nvSpPr>
        <p:spPr/>
        <p:txBody>
          <a:bodyPr/>
          <a:lstStyle/>
          <a:p>
            <a:r>
              <a:rPr lang="en-US" dirty="0" smtClean="0"/>
              <a:t>The </a:t>
            </a:r>
            <a:r>
              <a:rPr lang="en-US" dirty="0"/>
              <a:t>wording of questions</a:t>
            </a:r>
          </a:p>
          <a:p>
            <a:r>
              <a:rPr lang="en-US" dirty="0"/>
              <a:t> The physical setting</a:t>
            </a:r>
          </a:p>
          <a:p>
            <a:r>
              <a:rPr lang="en-US" dirty="0"/>
              <a:t> The respondent’s mood</a:t>
            </a:r>
          </a:p>
          <a:p>
            <a:r>
              <a:rPr lang="en-US" dirty="0"/>
              <a:t>The nature  of interaction</a:t>
            </a:r>
          </a:p>
          <a:p>
            <a:r>
              <a:rPr lang="en-US" dirty="0"/>
              <a:t> The regression effect of an instrument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dirty="0" smtClean="0"/>
              <a:t>Compare it</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Please </a:t>
            </a:r>
            <a:r>
              <a:rPr lang="en-US" b="1" dirty="0"/>
              <a:t>fill the gaps or tick the appropriate boxes:</a:t>
            </a:r>
          </a:p>
          <a:p>
            <a:r>
              <a:rPr lang="en-US" dirty="0"/>
              <a:t> Your Age: _____ in completed years and month</a:t>
            </a:r>
          </a:p>
          <a:p>
            <a:r>
              <a:rPr lang="en-US" dirty="0"/>
              <a:t> Sex: </a:t>
            </a:r>
            <a:r>
              <a:rPr lang="en-US" dirty="0" smtClean="0">
                <a:sym typeface="Wingdings 2"/>
              </a:rPr>
              <a:t> </a:t>
            </a:r>
            <a:r>
              <a:rPr lang="en-US" dirty="0" smtClean="0"/>
              <a:t>a</a:t>
            </a:r>
            <a:r>
              <a:rPr lang="en-US" dirty="0"/>
              <a:t>.  Male </a:t>
            </a:r>
            <a:r>
              <a:rPr lang="en-US" dirty="0" smtClean="0">
                <a:sym typeface="Wingdings 2"/>
              </a:rPr>
              <a:t> </a:t>
            </a:r>
            <a:r>
              <a:rPr lang="en-US" dirty="0" smtClean="0"/>
              <a:t>b</a:t>
            </a:r>
            <a:r>
              <a:rPr lang="en-US" dirty="0"/>
              <a:t>.  Female</a:t>
            </a:r>
          </a:p>
          <a:p>
            <a:pPr>
              <a:buNone/>
            </a:pPr>
            <a:r>
              <a:rPr lang="en-US" b="1" dirty="0"/>
              <a:t>=====================================</a:t>
            </a:r>
          </a:p>
          <a:p>
            <a:pPr>
              <a:buNone/>
            </a:pPr>
            <a:r>
              <a:rPr lang="en-US" b="1" dirty="0"/>
              <a:t>Please fill the gaps or tick the appropriate boxes:</a:t>
            </a:r>
          </a:p>
          <a:p>
            <a:r>
              <a:rPr lang="en-US" dirty="0"/>
              <a:t> Your Age: _____</a:t>
            </a:r>
          </a:p>
          <a:p>
            <a:r>
              <a:rPr lang="en-US" dirty="0"/>
              <a:t> Sex: </a:t>
            </a:r>
            <a:r>
              <a:rPr lang="en-US" dirty="0" smtClean="0">
                <a:sym typeface="Wingdings 2"/>
              </a:rPr>
              <a:t> </a:t>
            </a:r>
            <a:r>
              <a:rPr lang="en-US" dirty="0" smtClean="0"/>
              <a:t>a</a:t>
            </a:r>
            <a:r>
              <a:rPr lang="en-US" dirty="0"/>
              <a:t>.  Male </a:t>
            </a:r>
            <a:r>
              <a:rPr lang="en-US" dirty="0" smtClean="0">
                <a:sym typeface="Wingdings 2"/>
              </a:rPr>
              <a:t> </a:t>
            </a:r>
            <a:r>
              <a:rPr lang="en-US" dirty="0" smtClean="0"/>
              <a:t>b</a:t>
            </a:r>
            <a:r>
              <a:rPr lang="en-US" dirty="0"/>
              <a:t>.  Female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d-ID" sz="3600" dirty="0" smtClean="0"/>
              <a:t>Secara internal reliabilitas instrumen dapat diuji dengan menganalisis konsistensi butir-butir yang ada pada instrumen dengan teknik ttt.</a:t>
            </a:r>
          </a:p>
          <a:p>
            <a:r>
              <a:rPr lang="id-ID" sz="3600" dirty="0" smtClean="0"/>
              <a:t>Menurut Djemari kuesioner atau angket dikatakan reliabel jika memiliki </a:t>
            </a:r>
            <a:r>
              <a:rPr lang="id-ID" sz="3600" dirty="0" smtClean="0">
                <a:solidFill>
                  <a:srgbClr val="C00000"/>
                </a:solidFill>
              </a:rPr>
              <a:t>cronbach alpha </a:t>
            </a:r>
            <a:r>
              <a:rPr lang="id-ID" sz="3600" dirty="0" smtClean="0">
                <a:solidFill>
                  <a:srgbClr val="C00000"/>
                </a:solidFill>
              </a:rPr>
              <a:t>minimal 0,7</a:t>
            </a:r>
            <a:endParaRPr lang="id-ID" sz="3600" dirty="0">
              <a:solidFill>
                <a:srgbClr val="C00000"/>
              </a:solidFill>
            </a:endParaRPr>
          </a:p>
        </p:txBody>
      </p:sp>
      <p:sp>
        <p:nvSpPr>
          <p:cNvPr id="2" name="Title 1"/>
          <p:cNvSpPr>
            <a:spLocks noGrp="1"/>
          </p:cNvSpPr>
          <p:nvPr>
            <p:ph type="title"/>
          </p:nvPr>
        </p:nvSpPr>
        <p:spPr>
          <a:xfrm>
            <a:off x="0" y="274638"/>
            <a:ext cx="9144000" cy="1143000"/>
          </a:xfrm>
          <a:solidFill>
            <a:srgbClr val="FFC000"/>
          </a:solidFill>
        </p:spPr>
        <p:txBody>
          <a:bodyPr>
            <a:normAutofit/>
          </a:bodyPr>
          <a:lstStyle/>
          <a:p>
            <a:r>
              <a:rPr lang="id-ID" sz="4400" dirty="0" smtClean="0"/>
              <a:t>UJI RELIABILITAS</a:t>
            </a:r>
            <a:endParaRPr lang="id-ID" sz="4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709602"/>
          </a:xfrm>
        </p:spPr>
        <p:txBody>
          <a:bodyPr>
            <a:normAutofit/>
          </a:bodyPr>
          <a:lstStyle/>
          <a:p>
            <a:r>
              <a:rPr lang="id-ID" sz="4000" dirty="0" smtClean="0"/>
              <a:t>Masukkan data </a:t>
            </a:r>
            <a:endParaRPr lang="id-ID" sz="4000" dirty="0"/>
          </a:p>
        </p:txBody>
      </p:sp>
      <p:sp>
        <p:nvSpPr>
          <p:cNvPr id="2" name="Title 1"/>
          <p:cNvSpPr>
            <a:spLocks noGrp="1"/>
          </p:cNvSpPr>
          <p:nvPr>
            <p:ph type="title"/>
          </p:nvPr>
        </p:nvSpPr>
        <p:spPr>
          <a:xfrm>
            <a:off x="457200" y="0"/>
            <a:ext cx="8229600" cy="1143000"/>
          </a:xfrm>
        </p:spPr>
        <p:txBody>
          <a:bodyPr>
            <a:noAutofit/>
          </a:bodyPr>
          <a:lstStyle/>
          <a:p>
            <a:r>
              <a:rPr lang="id-ID" sz="4000" dirty="0" smtClean="0"/>
              <a:t>Langkah-langkah dalam uji reliabilitas</a:t>
            </a:r>
            <a:endParaRPr lang="id-ID" sz="4000" dirty="0"/>
          </a:p>
        </p:txBody>
      </p:sp>
      <p:pic>
        <p:nvPicPr>
          <p:cNvPr id="1026" name="Picture 2"/>
          <p:cNvPicPr>
            <a:picLocks noChangeAspect="1" noChangeArrowheads="1"/>
          </p:cNvPicPr>
          <p:nvPr/>
        </p:nvPicPr>
        <p:blipFill>
          <a:blip r:embed="rId2"/>
          <a:srcRect/>
          <a:stretch>
            <a:fillRect/>
          </a:stretch>
        </p:blipFill>
        <p:spPr bwMode="auto">
          <a:xfrm>
            <a:off x="1000100" y="2142538"/>
            <a:ext cx="7072362" cy="4143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Klik pada menu analyse pilih scale lanjutkan klik pada reliability analysis</a:t>
            </a:r>
            <a:endParaRPr lang="id-ID" dirty="0"/>
          </a:p>
        </p:txBody>
      </p:sp>
      <p:pic>
        <p:nvPicPr>
          <p:cNvPr id="2050" name="Picture 2"/>
          <p:cNvPicPr>
            <a:picLocks noChangeAspect="1" noChangeArrowheads="1"/>
          </p:cNvPicPr>
          <p:nvPr/>
        </p:nvPicPr>
        <p:blipFill>
          <a:blip r:embed="rId2"/>
          <a:srcRect/>
          <a:stretch>
            <a:fillRect/>
          </a:stretch>
        </p:blipFill>
        <p:spPr bwMode="auto">
          <a:xfrm>
            <a:off x="571472" y="1428736"/>
            <a:ext cx="8215370" cy="5022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47774"/>
          </a:xfrm>
        </p:spPr>
        <p:txBody>
          <a:bodyPr>
            <a:normAutofit fontScale="90000"/>
          </a:bodyPr>
          <a:lstStyle/>
          <a:p>
            <a:r>
              <a:rPr lang="id-ID" dirty="0" smtClean="0"/>
              <a:t>Pindahkan semua item ke sebelah kanan dengan klik tanda panah sehingga spt dibawah </a:t>
            </a:r>
            <a:r>
              <a:rPr lang="id-ID" dirty="0" smtClean="0"/>
              <a:t>ini, tanpa jumlah</a:t>
            </a:r>
            <a:endParaRPr lang="id-ID" dirty="0"/>
          </a:p>
        </p:txBody>
      </p:sp>
      <p:pic>
        <p:nvPicPr>
          <p:cNvPr id="3075" name="Picture 3"/>
          <p:cNvPicPr>
            <a:picLocks noChangeAspect="1" noChangeArrowheads="1"/>
          </p:cNvPicPr>
          <p:nvPr/>
        </p:nvPicPr>
        <p:blipFill>
          <a:blip r:embed="rId2"/>
          <a:srcRect/>
          <a:stretch>
            <a:fillRect/>
          </a:stretch>
        </p:blipFill>
        <p:spPr bwMode="auto">
          <a:xfrm>
            <a:off x="571472" y="1785927"/>
            <a:ext cx="7680976" cy="4500572"/>
          </a:xfrm>
          <a:prstGeom prst="rect">
            <a:avLst/>
          </a:prstGeom>
          <a:noFill/>
          <a:ln w="9525">
            <a:noFill/>
            <a:miter lim="800000"/>
            <a:headEnd/>
            <a:tailEnd/>
          </a:ln>
          <a:effectLst/>
        </p:spPr>
      </p:pic>
      <p:sp>
        <p:nvSpPr>
          <p:cNvPr id="4" name="Rectangle 3"/>
          <p:cNvSpPr/>
          <p:nvPr/>
        </p:nvSpPr>
        <p:spPr>
          <a:xfrm>
            <a:off x="4191000" y="4191000"/>
            <a:ext cx="1295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Kemudian sesuaikan model yang akan dipilih dalam analisis uji reliabilitas</a:t>
            </a:r>
            <a:endParaRPr lang="id-ID" dirty="0"/>
          </a:p>
        </p:txBody>
      </p:sp>
      <p:grpSp>
        <p:nvGrpSpPr>
          <p:cNvPr id="6" name="Group 5"/>
          <p:cNvGrpSpPr/>
          <p:nvPr/>
        </p:nvGrpSpPr>
        <p:grpSpPr>
          <a:xfrm>
            <a:off x="571472" y="1914456"/>
            <a:ext cx="7786742" cy="4562544"/>
            <a:chOff x="571472" y="1914456"/>
            <a:chExt cx="7786742" cy="4562544"/>
          </a:xfrm>
        </p:grpSpPr>
        <p:pic>
          <p:nvPicPr>
            <p:cNvPr id="4098" name="Picture 2"/>
            <p:cNvPicPr>
              <a:picLocks noChangeAspect="1" noChangeArrowheads="1"/>
            </p:cNvPicPr>
            <p:nvPr/>
          </p:nvPicPr>
          <p:blipFill>
            <a:blip r:embed="rId2"/>
            <a:srcRect/>
            <a:stretch>
              <a:fillRect/>
            </a:stretch>
          </p:blipFill>
          <p:spPr bwMode="auto">
            <a:xfrm>
              <a:off x="571472" y="1914456"/>
              <a:ext cx="7786742" cy="4562544"/>
            </a:xfrm>
            <a:prstGeom prst="rect">
              <a:avLst/>
            </a:prstGeom>
            <a:noFill/>
            <a:ln w="9525">
              <a:noFill/>
              <a:miter lim="800000"/>
              <a:headEnd/>
              <a:tailEnd/>
            </a:ln>
            <a:effectLst/>
          </p:spPr>
        </p:pic>
        <p:sp>
          <p:nvSpPr>
            <p:cNvPr id="4" name="Rectangle 3"/>
            <p:cNvSpPr/>
            <p:nvPr/>
          </p:nvSpPr>
          <p:spPr>
            <a:xfrm>
              <a:off x="4267200" y="4343400"/>
              <a:ext cx="1295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752600"/>
            <a:ext cx="8186766" cy="4605358"/>
          </a:xfrm>
        </p:spPr>
        <p:txBody>
          <a:bodyPr>
            <a:normAutofit fontScale="70000" lnSpcReduction="20000"/>
          </a:bodyPr>
          <a:lstStyle/>
          <a:p>
            <a:pPr lvl="0"/>
            <a:r>
              <a:rPr lang="id-ID" dirty="0" smtClean="0"/>
              <a:t>Koefisien Alpha Cronbach; merupakan model internal consistensy score berdasarkan korelasi purata antara butir-butir yang ekivalen.</a:t>
            </a:r>
          </a:p>
          <a:p>
            <a:pPr lvl="0"/>
            <a:r>
              <a:rPr lang="id-ID" dirty="0" smtClean="0"/>
              <a:t>Koefisien Split-half; merupakan model konsisten score berdasarkan korelasi antara separuh butir-butir pertama dan separuh butir-butir kedua yang ekivalen(butir-butir dibagi menjadi dua (split) bagian-bagian separuh.</a:t>
            </a:r>
          </a:p>
          <a:p>
            <a:pPr lvl="0"/>
            <a:r>
              <a:rPr lang="id-ID" dirty="0" smtClean="0"/>
              <a:t>Guttman: merupakan model alternatif split-half. Model ini menghitung batas bawah Gutman untuk reliabel sebenarnya.</a:t>
            </a:r>
          </a:p>
          <a:p>
            <a:pPr lvl="0"/>
            <a:r>
              <a:rPr lang="id-ID" dirty="0" smtClean="0"/>
              <a:t>Parallel metode ini menggunakan metode maximum likehood untuk menguji apakah semua butir-butir mempunyai variance dan error variance yang sama.</a:t>
            </a:r>
          </a:p>
          <a:p>
            <a:pPr lvl="0"/>
            <a:r>
              <a:rPr lang="id-ID" dirty="0" smtClean="0"/>
              <a:t>Strict paralel metode ini juga menggunakan metode maximum likehood untuk menguji  apakah semua butir-butir mempunyai variance, error variance dan purata populasi yang sama diantara semua butir-butir.</a:t>
            </a:r>
          </a:p>
          <a:p>
            <a:endParaRPr lang="id-ID" dirty="0"/>
          </a:p>
        </p:txBody>
      </p:sp>
      <p:sp>
        <p:nvSpPr>
          <p:cNvPr id="2" name="Title 1"/>
          <p:cNvSpPr>
            <a:spLocks noGrp="1"/>
          </p:cNvSpPr>
          <p:nvPr>
            <p:ph type="title"/>
          </p:nvPr>
        </p:nvSpPr>
        <p:spPr/>
        <p:txBody>
          <a:bodyPr>
            <a:normAutofit fontScale="90000"/>
          </a:bodyPr>
          <a:lstStyle/>
          <a:p>
            <a:r>
              <a:rPr lang="id-ID" dirty="0" smtClean="0"/>
              <a:t>SPSS menyediakan beberapa pilihan model reliability</a:t>
            </a:r>
            <a:endParaRPr lang="id-ID"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FC000"/>
          </a:solidFill>
        </p:spPr>
        <p:txBody>
          <a:bodyPr/>
          <a:lstStyle/>
          <a:p>
            <a:r>
              <a:rPr lang="en-US" dirty="0" smtClean="0"/>
              <a:t>Reliability</a:t>
            </a:r>
            <a:endParaRPr lang="id-ID" dirty="0"/>
          </a:p>
        </p:txBody>
      </p:sp>
      <p:sp>
        <p:nvSpPr>
          <p:cNvPr id="3" name="Content Placeholder 2"/>
          <p:cNvSpPr>
            <a:spLocks noGrp="1"/>
          </p:cNvSpPr>
          <p:nvPr>
            <p:ph idx="1"/>
          </p:nvPr>
        </p:nvSpPr>
        <p:spPr>
          <a:xfrm>
            <a:off x="457200" y="1752600"/>
            <a:ext cx="8229600" cy="4373563"/>
          </a:xfrm>
        </p:spPr>
        <p:txBody>
          <a:bodyPr/>
          <a:lstStyle/>
          <a:p>
            <a:r>
              <a:rPr lang="en-US" dirty="0" smtClean="0"/>
              <a:t>Reliability has to do with the quality of measurement. In its everyday sense, reliability is the "consistency" or "repeatability" of </a:t>
            </a:r>
            <a:r>
              <a:rPr lang="en-US" dirty="0" smtClean="0"/>
              <a:t>measures</a:t>
            </a:r>
            <a:r>
              <a:rPr lang="en-US" dirty="0" smtClean="0"/>
              <a:t>.</a:t>
            </a:r>
            <a:endParaRPr lang="id-ID" dirty="0"/>
          </a:p>
        </p:txBody>
      </p:sp>
      <p:sp>
        <p:nvSpPr>
          <p:cNvPr id="4" name="Content Placeholder 2"/>
          <p:cNvSpPr txBox="1">
            <a:spLocks/>
          </p:cNvSpPr>
          <p:nvPr/>
        </p:nvSpPr>
        <p:spPr>
          <a:xfrm>
            <a:off x="457200" y="4724400"/>
            <a:ext cx="8229600" cy="1600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Consistent and stable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Predictable and accurate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Down Arrow 4"/>
          <p:cNvSpPr/>
          <p:nvPr/>
        </p:nvSpPr>
        <p:spPr>
          <a:xfrm>
            <a:off x="3810000" y="3657600"/>
            <a:ext cx="1143000" cy="91440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428776"/>
          </a:xfrm>
        </p:spPr>
        <p:txBody>
          <a:bodyPr>
            <a:normAutofit fontScale="90000"/>
          </a:bodyPr>
          <a:lstStyle/>
          <a:p>
            <a:r>
              <a:rPr lang="id-ID" dirty="0" smtClean="0"/>
              <a:t>Setelah model disesuaikan kemudian klik statistics, pilih menu scale dan scale if item deleted</a:t>
            </a:r>
            <a:endParaRPr lang="id-ID" dirty="0"/>
          </a:p>
        </p:txBody>
      </p:sp>
      <p:pic>
        <p:nvPicPr>
          <p:cNvPr id="5122" name="Picture 2"/>
          <p:cNvPicPr>
            <a:picLocks noChangeAspect="1" noChangeArrowheads="1"/>
          </p:cNvPicPr>
          <p:nvPr/>
        </p:nvPicPr>
        <p:blipFill>
          <a:blip r:embed="rId2"/>
          <a:srcRect l="29687" t="10666" r="30469" b="16000"/>
          <a:stretch>
            <a:fillRect/>
          </a:stretch>
        </p:blipFill>
        <p:spPr bwMode="auto">
          <a:xfrm>
            <a:off x="2222348" y="1905000"/>
            <a:ext cx="3992725" cy="43058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 Uji Reliabilitas</a:t>
            </a:r>
            <a:endParaRPr lang="id-ID" dirty="0"/>
          </a:p>
        </p:txBody>
      </p:sp>
      <p:sp>
        <p:nvSpPr>
          <p:cNvPr id="7" name="Rectangle 6"/>
          <p:cNvSpPr/>
          <p:nvPr/>
        </p:nvSpPr>
        <p:spPr>
          <a:xfrm>
            <a:off x="785786" y="1357299"/>
            <a:ext cx="4071966" cy="2585323"/>
          </a:xfrm>
          <a:prstGeom prst="rect">
            <a:avLst/>
          </a:prstGeom>
        </p:spPr>
        <p:txBody>
          <a:bodyPr wrap="square">
            <a:spAutoFit/>
          </a:bodyPr>
          <a:lstStyle/>
          <a:p>
            <a:endParaRPr lang="id-ID" b="1" i="1" dirty="0" smtClean="0"/>
          </a:p>
          <a:p>
            <a:r>
              <a:rPr lang="id-ID" b="1" dirty="0" smtClean="0"/>
              <a:t>Case Processing Summary	</a:t>
            </a:r>
          </a:p>
          <a:p>
            <a:r>
              <a:rPr lang="id-ID" dirty="0" smtClean="0"/>
              <a:t>		N	%	</a:t>
            </a:r>
          </a:p>
          <a:p>
            <a:r>
              <a:rPr lang="id-ID" dirty="0" smtClean="0"/>
              <a:t>Cases	Valid	10	100.0	</a:t>
            </a:r>
          </a:p>
          <a:p>
            <a:r>
              <a:rPr lang="id-ID" dirty="0" smtClean="0"/>
              <a:t>	Excluded</a:t>
            </a:r>
            <a:r>
              <a:rPr lang="id-ID" baseline="30000" dirty="0" smtClean="0"/>
              <a:t>a</a:t>
            </a:r>
            <a:r>
              <a:rPr lang="id-ID" dirty="0" smtClean="0"/>
              <a:t>	0	.0	</a:t>
            </a:r>
          </a:p>
          <a:p>
            <a:r>
              <a:rPr lang="id-ID" dirty="0" smtClean="0"/>
              <a:t>	Total	10	100.0	</a:t>
            </a:r>
          </a:p>
          <a:p>
            <a:r>
              <a:rPr lang="en-US" dirty="0" smtClean="0"/>
              <a:t>a. </a:t>
            </a:r>
            <a:r>
              <a:rPr lang="en-US" dirty="0" err="1" smtClean="0"/>
              <a:t>Listwise</a:t>
            </a:r>
            <a:r>
              <a:rPr lang="en-US" dirty="0" smtClean="0"/>
              <a:t> deletion based on all variables in the procedure.	</a:t>
            </a:r>
          </a:p>
          <a:p>
            <a:endParaRPr lang="id-ID" dirty="0" smtClean="0"/>
          </a:p>
        </p:txBody>
      </p:sp>
      <p:sp>
        <p:nvSpPr>
          <p:cNvPr id="8" name="Rectangle 7"/>
          <p:cNvSpPr/>
          <p:nvPr/>
        </p:nvSpPr>
        <p:spPr>
          <a:xfrm>
            <a:off x="5286380" y="1500174"/>
            <a:ext cx="3214710" cy="1754326"/>
          </a:xfrm>
          <a:prstGeom prst="rect">
            <a:avLst/>
          </a:prstGeom>
        </p:spPr>
        <p:txBody>
          <a:bodyPr wrap="square">
            <a:spAutoFit/>
          </a:bodyPr>
          <a:lstStyle/>
          <a:p>
            <a:endParaRPr lang="id-ID" b="1" i="1" dirty="0" smtClean="0"/>
          </a:p>
          <a:p>
            <a:r>
              <a:rPr lang="id-ID" b="1" dirty="0" smtClean="0"/>
              <a:t>Reliability Statistics	</a:t>
            </a:r>
          </a:p>
          <a:p>
            <a:r>
              <a:rPr lang="en-US" dirty="0" err="1" smtClean="0">
                <a:solidFill>
                  <a:srgbClr val="C00000"/>
                </a:solidFill>
              </a:rPr>
              <a:t>Cronbach's</a:t>
            </a:r>
            <a:r>
              <a:rPr lang="en-US" dirty="0" smtClean="0">
                <a:solidFill>
                  <a:srgbClr val="C00000"/>
                </a:solidFill>
              </a:rPr>
              <a:t> Alpha</a:t>
            </a:r>
            <a:r>
              <a:rPr lang="en-US" dirty="0" smtClean="0"/>
              <a:t>	N of Items	</a:t>
            </a:r>
          </a:p>
          <a:p>
            <a:r>
              <a:rPr lang="id-ID" dirty="0" smtClean="0">
                <a:solidFill>
                  <a:srgbClr val="C00000"/>
                </a:solidFill>
              </a:rPr>
              <a:t>.781</a:t>
            </a:r>
            <a:r>
              <a:rPr lang="id-ID" dirty="0" smtClean="0"/>
              <a:t>	</a:t>
            </a:r>
            <a:r>
              <a:rPr lang="id-ID" dirty="0" smtClean="0"/>
              <a:t>	11</a:t>
            </a:r>
            <a:r>
              <a:rPr lang="id-ID" dirty="0" smtClean="0"/>
              <a:t>	</a:t>
            </a:r>
          </a:p>
          <a:p>
            <a:endParaRPr lang="id-ID" dirty="0" smtClean="0"/>
          </a:p>
        </p:txBody>
      </p:sp>
      <p:sp>
        <p:nvSpPr>
          <p:cNvPr id="9" name="Rectangle 8"/>
          <p:cNvSpPr/>
          <p:nvPr/>
        </p:nvSpPr>
        <p:spPr>
          <a:xfrm>
            <a:off x="1928794" y="4214818"/>
            <a:ext cx="4572000" cy="1754326"/>
          </a:xfrm>
          <a:prstGeom prst="rect">
            <a:avLst/>
          </a:prstGeom>
        </p:spPr>
        <p:txBody>
          <a:bodyPr>
            <a:spAutoFit/>
          </a:bodyPr>
          <a:lstStyle/>
          <a:p>
            <a:endParaRPr lang="id-ID" b="1" i="1" dirty="0" smtClean="0"/>
          </a:p>
          <a:p>
            <a:r>
              <a:rPr lang="id-ID" b="1" dirty="0" smtClean="0"/>
              <a:t>Scale Statistics	</a:t>
            </a:r>
          </a:p>
          <a:p>
            <a:r>
              <a:rPr lang="en-US" dirty="0" smtClean="0"/>
              <a:t>Mean	Variance	Std. Deviation	N of Items	</a:t>
            </a:r>
          </a:p>
          <a:p>
            <a:r>
              <a:rPr lang="id-ID" dirty="0" smtClean="0"/>
              <a:t>60.40	362.489	19.039	11	</a:t>
            </a:r>
          </a:p>
          <a:p>
            <a:endParaRPr lang="id-ID"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 Uji Reliabilitas</a:t>
            </a:r>
            <a:endParaRPr lang="id-ID" dirty="0"/>
          </a:p>
        </p:txBody>
      </p:sp>
      <p:sp>
        <p:nvSpPr>
          <p:cNvPr id="4" name="Rectangle 3"/>
          <p:cNvSpPr/>
          <p:nvPr/>
        </p:nvSpPr>
        <p:spPr>
          <a:xfrm>
            <a:off x="857224" y="1357298"/>
            <a:ext cx="7786742" cy="4801314"/>
          </a:xfrm>
          <a:prstGeom prst="rect">
            <a:avLst/>
          </a:prstGeom>
        </p:spPr>
        <p:txBody>
          <a:bodyPr wrap="square">
            <a:spAutoFit/>
          </a:bodyPr>
          <a:lstStyle/>
          <a:p>
            <a:endParaRPr lang="id-ID" b="1" i="1" dirty="0" smtClean="0"/>
          </a:p>
          <a:p>
            <a:r>
              <a:rPr lang="id-ID" b="1" dirty="0" smtClean="0"/>
              <a:t>Item-Total Statistics	</a:t>
            </a:r>
          </a:p>
          <a:p>
            <a:r>
              <a:rPr lang="en-US" dirty="0" smtClean="0"/>
              <a:t>	Scale Mean if Item Deleted	Scale Variance if Item Deleted	Corrected Item-Total Correlation	</a:t>
            </a:r>
            <a:r>
              <a:rPr lang="en-US" dirty="0" err="1" smtClean="0"/>
              <a:t>Cronbach's</a:t>
            </a:r>
            <a:r>
              <a:rPr lang="en-US" dirty="0" smtClean="0"/>
              <a:t> Alpha if Item Deleted	</a:t>
            </a:r>
          </a:p>
          <a:p>
            <a:r>
              <a:rPr lang="id-ID" dirty="0" smtClean="0"/>
              <a:t>ITEM1	57.20	312.400	</a:t>
            </a:r>
            <a:r>
              <a:rPr lang="id-ID" dirty="0" smtClean="0"/>
              <a:t>	.</a:t>
            </a:r>
            <a:r>
              <a:rPr lang="id-ID" dirty="0" smtClean="0"/>
              <a:t>918	</a:t>
            </a:r>
            <a:r>
              <a:rPr lang="id-ID" dirty="0" smtClean="0"/>
              <a:t>	.745</a:t>
            </a:r>
            <a:r>
              <a:rPr lang="id-ID" dirty="0" smtClean="0"/>
              <a:t>	</a:t>
            </a:r>
          </a:p>
          <a:p>
            <a:r>
              <a:rPr lang="id-ID" dirty="0" smtClean="0"/>
              <a:t>ITEM2	57.60	332.044	</a:t>
            </a:r>
            <a:r>
              <a:rPr lang="id-ID" dirty="0" smtClean="0"/>
              <a:t>	.</a:t>
            </a:r>
            <a:r>
              <a:rPr lang="id-ID" dirty="0" smtClean="0"/>
              <a:t>705	</a:t>
            </a:r>
            <a:r>
              <a:rPr lang="id-ID" dirty="0" smtClean="0"/>
              <a:t>	.</a:t>
            </a:r>
            <a:r>
              <a:rPr lang="id-ID" dirty="0" smtClean="0"/>
              <a:t>763	</a:t>
            </a:r>
          </a:p>
          <a:p>
            <a:r>
              <a:rPr lang="id-ID" dirty="0" smtClean="0"/>
              <a:t>ITEM3	57.60	310.711	</a:t>
            </a:r>
            <a:r>
              <a:rPr lang="id-ID" dirty="0" smtClean="0"/>
              <a:t>	.</a:t>
            </a:r>
            <a:r>
              <a:rPr lang="id-ID" dirty="0" smtClean="0"/>
              <a:t>953	</a:t>
            </a:r>
            <a:r>
              <a:rPr lang="id-ID" dirty="0" smtClean="0"/>
              <a:t>	.</a:t>
            </a:r>
            <a:r>
              <a:rPr lang="id-ID" dirty="0" smtClean="0"/>
              <a:t>743	</a:t>
            </a:r>
          </a:p>
          <a:p>
            <a:r>
              <a:rPr lang="id-ID" dirty="0" smtClean="0"/>
              <a:t>ITEM4	57.40	313.822	</a:t>
            </a:r>
            <a:r>
              <a:rPr lang="id-ID" dirty="0" smtClean="0"/>
              <a:t>	.</a:t>
            </a:r>
            <a:r>
              <a:rPr lang="id-ID" dirty="0" smtClean="0"/>
              <a:t>931	</a:t>
            </a:r>
            <a:r>
              <a:rPr lang="id-ID" dirty="0" smtClean="0"/>
              <a:t>	.</a:t>
            </a:r>
            <a:r>
              <a:rPr lang="id-ID" dirty="0" smtClean="0"/>
              <a:t>746	</a:t>
            </a:r>
          </a:p>
          <a:p>
            <a:r>
              <a:rPr lang="id-ID" dirty="0" smtClean="0"/>
              <a:t>ITEM5	57.10	333.433	</a:t>
            </a:r>
            <a:r>
              <a:rPr lang="id-ID" dirty="0" smtClean="0"/>
              <a:t>	.</a:t>
            </a:r>
            <a:r>
              <a:rPr lang="id-ID" dirty="0" smtClean="0"/>
              <a:t>813	</a:t>
            </a:r>
            <a:r>
              <a:rPr lang="id-ID" dirty="0" smtClean="0"/>
              <a:t>	.</a:t>
            </a:r>
            <a:r>
              <a:rPr lang="id-ID" dirty="0" smtClean="0"/>
              <a:t>763	</a:t>
            </a:r>
          </a:p>
          <a:p>
            <a:r>
              <a:rPr lang="id-ID" dirty="0" smtClean="0"/>
              <a:t>ITEM6	57.40	345.600	</a:t>
            </a:r>
            <a:r>
              <a:rPr lang="id-ID" dirty="0" smtClean="0"/>
              <a:t>	.456</a:t>
            </a:r>
            <a:r>
              <a:rPr lang="id-ID" dirty="0" smtClean="0"/>
              <a:t>	</a:t>
            </a:r>
            <a:r>
              <a:rPr lang="id-ID" dirty="0" smtClean="0"/>
              <a:t>	.</a:t>
            </a:r>
            <a:r>
              <a:rPr lang="id-ID" dirty="0" smtClean="0"/>
              <a:t>776	</a:t>
            </a:r>
          </a:p>
          <a:p>
            <a:r>
              <a:rPr lang="id-ID" dirty="0" smtClean="0"/>
              <a:t>ITEM7	57.40	339.600	</a:t>
            </a:r>
            <a:r>
              <a:rPr lang="id-ID" dirty="0" smtClean="0"/>
              <a:t>	.</a:t>
            </a:r>
            <a:r>
              <a:rPr lang="id-ID" dirty="0" smtClean="0"/>
              <a:t>561	</a:t>
            </a:r>
            <a:r>
              <a:rPr lang="id-ID" dirty="0" smtClean="0"/>
              <a:t>	.</a:t>
            </a:r>
            <a:r>
              <a:rPr lang="id-ID" dirty="0" smtClean="0"/>
              <a:t>770	</a:t>
            </a:r>
          </a:p>
          <a:p>
            <a:r>
              <a:rPr lang="id-ID" dirty="0" smtClean="0"/>
              <a:t>ITEM8	57.00	337.111	</a:t>
            </a:r>
            <a:r>
              <a:rPr lang="id-ID" dirty="0" smtClean="0"/>
              <a:t>	.</a:t>
            </a:r>
            <a:r>
              <a:rPr lang="id-ID" dirty="0" smtClean="0"/>
              <a:t>689	</a:t>
            </a:r>
            <a:r>
              <a:rPr lang="id-ID" dirty="0" smtClean="0"/>
              <a:t>	.</a:t>
            </a:r>
            <a:r>
              <a:rPr lang="id-ID" dirty="0" smtClean="0"/>
              <a:t>767	</a:t>
            </a:r>
          </a:p>
          <a:p>
            <a:r>
              <a:rPr lang="id-ID" dirty="0" smtClean="0"/>
              <a:t>ITEM9	57.70	339.789	</a:t>
            </a:r>
            <a:r>
              <a:rPr lang="id-ID" dirty="0" smtClean="0"/>
              <a:t>	.</a:t>
            </a:r>
            <a:r>
              <a:rPr lang="id-ID" dirty="0" smtClean="0"/>
              <a:t>726	</a:t>
            </a:r>
            <a:r>
              <a:rPr lang="id-ID" dirty="0" smtClean="0"/>
              <a:t>	.</a:t>
            </a:r>
            <a:r>
              <a:rPr lang="id-ID" dirty="0" smtClean="0"/>
              <a:t>769	</a:t>
            </a:r>
          </a:p>
          <a:p>
            <a:r>
              <a:rPr lang="id-ID" dirty="0" smtClean="0"/>
              <a:t>ITEM10	57.40	312.489	</a:t>
            </a:r>
            <a:r>
              <a:rPr lang="id-ID" dirty="0" smtClean="0"/>
              <a:t>	.</a:t>
            </a:r>
            <a:r>
              <a:rPr lang="id-ID" dirty="0" smtClean="0"/>
              <a:t>860	</a:t>
            </a:r>
            <a:r>
              <a:rPr lang="id-ID" dirty="0" smtClean="0"/>
              <a:t>	.</a:t>
            </a:r>
            <a:r>
              <a:rPr lang="id-ID" dirty="0" smtClean="0"/>
              <a:t>746	</a:t>
            </a:r>
          </a:p>
          <a:p>
            <a:r>
              <a:rPr lang="fi-FI" dirty="0" smtClean="0"/>
              <a:t>	</a:t>
            </a:r>
          </a:p>
          <a:p>
            <a:endParaRPr lang="id-ID"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24000"/>
            <a:ext cx="8229600" cy="4833958"/>
          </a:xfrm>
        </p:spPr>
        <p:txBody>
          <a:bodyPr>
            <a:normAutofit fontScale="70000" lnSpcReduction="20000"/>
          </a:bodyPr>
          <a:lstStyle/>
          <a:p>
            <a:r>
              <a:rPr lang="id-ID" sz="3300" dirty="0" smtClean="0"/>
              <a:t>Angket atau kuesioner dikatakan reliabel jika memiliki nilai alpha minimal 0,7, sehingga untuk mengetahui sebuah angket dikatakan reliabel atau tidak. Kita tinggal melihat besarnya nilai alpha 0,7807. Hal ini menunjukan bahwa nilai alpha diatas 0,7 sehingga kuesioner dikatakan reliabel.</a:t>
            </a:r>
            <a:endParaRPr lang="en-US" sz="3300" dirty="0" smtClean="0"/>
          </a:p>
          <a:p>
            <a:pPr>
              <a:buNone/>
            </a:pPr>
            <a:endParaRPr lang="id-ID" sz="3300" dirty="0" smtClean="0"/>
          </a:p>
          <a:p>
            <a:pPr lvl="0"/>
            <a:r>
              <a:rPr lang="en-US" sz="3300" dirty="0" err="1" smtClean="0"/>
              <a:t>Nilai</a:t>
            </a:r>
            <a:r>
              <a:rPr lang="en-US" sz="3300" dirty="0" smtClean="0"/>
              <a:t> </a:t>
            </a:r>
            <a:r>
              <a:rPr lang="en-US" sz="3300" dirty="0" err="1" smtClean="0"/>
              <a:t>pada</a:t>
            </a:r>
            <a:r>
              <a:rPr lang="en-US" sz="3300" dirty="0" smtClean="0"/>
              <a:t> </a:t>
            </a:r>
            <a:r>
              <a:rPr lang="en-US" sz="3300" dirty="0" err="1" smtClean="0"/>
              <a:t>kolom</a:t>
            </a:r>
            <a:r>
              <a:rPr lang="en-US" sz="3300" dirty="0" smtClean="0"/>
              <a:t> </a:t>
            </a:r>
            <a:r>
              <a:rPr lang="en-US" sz="3300" dirty="0" err="1" smtClean="0"/>
              <a:t>Cronbach</a:t>
            </a:r>
            <a:r>
              <a:rPr lang="en-US" sz="3300" dirty="0" smtClean="0"/>
              <a:t> Alpha if item </a:t>
            </a:r>
            <a:r>
              <a:rPr lang="en-US" sz="3300" dirty="0" err="1" smtClean="0"/>
              <a:t>delected</a:t>
            </a:r>
            <a:r>
              <a:rPr lang="en-US" sz="3300" dirty="0" smtClean="0"/>
              <a:t> </a:t>
            </a:r>
            <a:r>
              <a:rPr lang="en-US" sz="3300" dirty="0" err="1" smtClean="0"/>
              <a:t>menunjukkan</a:t>
            </a:r>
            <a:r>
              <a:rPr lang="en-US" sz="3300" dirty="0" smtClean="0"/>
              <a:t> </a:t>
            </a:r>
            <a:r>
              <a:rPr lang="en-US" sz="3300" dirty="0" err="1" smtClean="0"/>
              <a:t>nilai</a:t>
            </a:r>
            <a:r>
              <a:rPr lang="en-US" sz="3300" dirty="0" smtClean="0"/>
              <a:t> alpha </a:t>
            </a:r>
            <a:r>
              <a:rPr lang="en-US" sz="3300" dirty="0" err="1" smtClean="0"/>
              <a:t>cronbach</a:t>
            </a:r>
            <a:r>
              <a:rPr lang="en-US" sz="3300" dirty="0" smtClean="0"/>
              <a:t> yang </a:t>
            </a:r>
            <a:r>
              <a:rPr lang="en-US" sz="3300" dirty="0" err="1" smtClean="0"/>
              <a:t>diperoleh</a:t>
            </a:r>
            <a:r>
              <a:rPr lang="en-US" sz="3300" dirty="0" smtClean="0"/>
              <a:t> </a:t>
            </a:r>
            <a:r>
              <a:rPr lang="en-US" sz="3300" dirty="0" err="1" smtClean="0"/>
              <a:t>bila</a:t>
            </a:r>
            <a:r>
              <a:rPr lang="en-US" sz="3300" dirty="0" smtClean="0"/>
              <a:t> </a:t>
            </a:r>
            <a:r>
              <a:rPr lang="en-US" sz="3300" dirty="0" err="1" smtClean="0"/>
              <a:t>butir</a:t>
            </a:r>
            <a:r>
              <a:rPr lang="en-US" sz="3300" dirty="0" smtClean="0"/>
              <a:t> </a:t>
            </a:r>
            <a:r>
              <a:rPr lang="en-US" sz="3300" dirty="0" err="1" smtClean="0"/>
              <a:t>pertanyaan</a:t>
            </a:r>
            <a:r>
              <a:rPr lang="en-US" sz="3300" dirty="0" smtClean="0"/>
              <a:t> </a:t>
            </a:r>
            <a:r>
              <a:rPr lang="en-US" sz="3300" dirty="0" err="1" smtClean="0"/>
              <a:t>pada</a:t>
            </a:r>
            <a:r>
              <a:rPr lang="en-US" sz="3300" dirty="0" smtClean="0"/>
              <a:t> </a:t>
            </a:r>
            <a:r>
              <a:rPr lang="en-US" sz="3300" dirty="0" err="1" smtClean="0"/>
              <a:t>baris</a:t>
            </a:r>
            <a:r>
              <a:rPr lang="en-US" sz="3300" dirty="0" smtClean="0"/>
              <a:t> </a:t>
            </a:r>
            <a:r>
              <a:rPr lang="en-US" sz="3300" dirty="0" err="1" smtClean="0"/>
              <a:t>itu</a:t>
            </a:r>
            <a:r>
              <a:rPr lang="en-US" sz="3300" dirty="0" smtClean="0"/>
              <a:t> </a:t>
            </a:r>
            <a:r>
              <a:rPr lang="en-US" sz="3300" dirty="0" err="1" smtClean="0"/>
              <a:t>dihapus.Jika</a:t>
            </a:r>
            <a:r>
              <a:rPr lang="en-US" sz="3300" dirty="0" smtClean="0"/>
              <a:t> </a:t>
            </a:r>
            <a:r>
              <a:rPr lang="en-US" sz="3300" dirty="0" err="1" smtClean="0"/>
              <a:t>suatu</a:t>
            </a:r>
            <a:r>
              <a:rPr lang="en-US" sz="3300" dirty="0" smtClean="0"/>
              <a:t> </a:t>
            </a:r>
            <a:r>
              <a:rPr lang="en-US" sz="3300" dirty="0" err="1" smtClean="0"/>
              <a:t>butir</a:t>
            </a:r>
            <a:r>
              <a:rPr lang="en-US" sz="3300" dirty="0" smtClean="0"/>
              <a:t> </a:t>
            </a:r>
            <a:r>
              <a:rPr lang="en-US" sz="3300" dirty="0" err="1" smtClean="0"/>
              <a:t>pertanyaan</a:t>
            </a:r>
            <a:r>
              <a:rPr lang="en-US" sz="3300" dirty="0" smtClean="0"/>
              <a:t> </a:t>
            </a:r>
            <a:r>
              <a:rPr lang="en-US" sz="3300" dirty="0" err="1" smtClean="0"/>
              <a:t>memiliki</a:t>
            </a:r>
            <a:r>
              <a:rPr lang="en-US" sz="3300" dirty="0" smtClean="0"/>
              <a:t> </a:t>
            </a:r>
            <a:r>
              <a:rPr lang="en-US" sz="3300" dirty="0" err="1" smtClean="0"/>
              <a:t>nilai</a:t>
            </a:r>
            <a:r>
              <a:rPr lang="en-US" sz="3300" dirty="0" smtClean="0"/>
              <a:t> alpha </a:t>
            </a:r>
            <a:r>
              <a:rPr lang="en-US" sz="3300" dirty="0" err="1" smtClean="0"/>
              <a:t>cronbach</a:t>
            </a:r>
            <a:r>
              <a:rPr lang="en-US" sz="3300" dirty="0" smtClean="0"/>
              <a:t> </a:t>
            </a:r>
            <a:r>
              <a:rPr lang="en-US" sz="3300" dirty="0" err="1" smtClean="0"/>
              <a:t>pada</a:t>
            </a:r>
            <a:r>
              <a:rPr lang="en-US" sz="3300" dirty="0" smtClean="0"/>
              <a:t> </a:t>
            </a:r>
            <a:r>
              <a:rPr lang="en-US" sz="3300" dirty="0" err="1" smtClean="0"/>
              <a:t>kolom</a:t>
            </a:r>
            <a:r>
              <a:rPr lang="en-US" sz="3300" dirty="0" smtClean="0"/>
              <a:t> alpha if item deleted </a:t>
            </a:r>
            <a:r>
              <a:rPr lang="en-US" sz="3300" dirty="0" err="1" smtClean="0"/>
              <a:t>lebih</a:t>
            </a:r>
            <a:r>
              <a:rPr lang="en-US" sz="3300" dirty="0" smtClean="0"/>
              <a:t> </a:t>
            </a:r>
            <a:r>
              <a:rPr lang="en-US" sz="3300" dirty="0" err="1" smtClean="0"/>
              <a:t>besar</a:t>
            </a:r>
            <a:r>
              <a:rPr lang="en-US" sz="3300" dirty="0" smtClean="0"/>
              <a:t> </a:t>
            </a:r>
            <a:r>
              <a:rPr lang="en-US" sz="3300" dirty="0" err="1" smtClean="0"/>
              <a:t>dari</a:t>
            </a:r>
            <a:r>
              <a:rPr lang="en-US" sz="3300" dirty="0" smtClean="0"/>
              <a:t> </a:t>
            </a:r>
            <a:r>
              <a:rPr lang="en-US" sz="3300" dirty="0" err="1" smtClean="0"/>
              <a:t>nilai</a:t>
            </a:r>
            <a:r>
              <a:rPr lang="en-US" sz="3300" dirty="0" smtClean="0"/>
              <a:t> alpha </a:t>
            </a:r>
            <a:r>
              <a:rPr lang="en-US" sz="3300" dirty="0" err="1" smtClean="0"/>
              <a:t>cronbach</a:t>
            </a:r>
            <a:r>
              <a:rPr lang="en-US" sz="3300" dirty="0" smtClean="0"/>
              <a:t> </a:t>
            </a:r>
            <a:r>
              <a:rPr lang="en-US" sz="3300" dirty="0" err="1" smtClean="0"/>
              <a:t>keseluruhan</a:t>
            </a:r>
            <a:r>
              <a:rPr lang="en-US" sz="3300" dirty="0" smtClean="0"/>
              <a:t> </a:t>
            </a:r>
            <a:r>
              <a:rPr lang="en-US" sz="3300" dirty="0" err="1" smtClean="0"/>
              <a:t>skala</a:t>
            </a:r>
            <a:r>
              <a:rPr lang="en-US" sz="3300" dirty="0" smtClean="0"/>
              <a:t> </a:t>
            </a:r>
            <a:r>
              <a:rPr lang="en-US" sz="3300" dirty="0" err="1" smtClean="0"/>
              <a:t>pengukuran</a:t>
            </a:r>
            <a:r>
              <a:rPr lang="en-US" sz="3300" dirty="0" smtClean="0"/>
              <a:t>, </a:t>
            </a:r>
            <a:r>
              <a:rPr lang="en-US" sz="3300" dirty="0" err="1" smtClean="0"/>
              <a:t>maka</a:t>
            </a:r>
            <a:r>
              <a:rPr lang="en-US" sz="3300" dirty="0" smtClean="0"/>
              <a:t> </a:t>
            </a:r>
            <a:r>
              <a:rPr lang="en-US" sz="3300" dirty="0" err="1" smtClean="0"/>
              <a:t>butir</a:t>
            </a:r>
            <a:r>
              <a:rPr lang="en-US" sz="3300" dirty="0" smtClean="0"/>
              <a:t> </a:t>
            </a:r>
            <a:r>
              <a:rPr lang="en-US" sz="3300" dirty="0" err="1" smtClean="0"/>
              <a:t>tersebut</a:t>
            </a:r>
            <a:r>
              <a:rPr lang="en-US" sz="3300" dirty="0" smtClean="0"/>
              <a:t> </a:t>
            </a:r>
            <a:r>
              <a:rPr lang="en-US" sz="3300" dirty="0" err="1" smtClean="0"/>
              <a:t>harus</a:t>
            </a:r>
            <a:r>
              <a:rPr lang="en-US" sz="3300" dirty="0" smtClean="0"/>
              <a:t> </a:t>
            </a:r>
            <a:r>
              <a:rPr lang="en-US" sz="3300" dirty="0" err="1" smtClean="0"/>
              <a:t>dihapus</a:t>
            </a:r>
            <a:r>
              <a:rPr lang="en-US" sz="3300" dirty="0" smtClean="0"/>
              <a:t> </a:t>
            </a:r>
            <a:r>
              <a:rPr lang="en-US" sz="3300" dirty="0" err="1" smtClean="0"/>
              <a:t>atau</a:t>
            </a:r>
            <a:r>
              <a:rPr lang="en-US" sz="3300" dirty="0" smtClean="0"/>
              <a:t> </a:t>
            </a:r>
            <a:r>
              <a:rPr lang="en-US" sz="3300" dirty="0" err="1" smtClean="0"/>
              <a:t>butir</a:t>
            </a:r>
            <a:r>
              <a:rPr lang="en-US" sz="3300" dirty="0" smtClean="0"/>
              <a:t> </a:t>
            </a:r>
            <a:r>
              <a:rPr lang="en-US" sz="3300" dirty="0" err="1" smtClean="0"/>
              <a:t>pertanyaan</a:t>
            </a:r>
            <a:r>
              <a:rPr lang="en-US" sz="3300" dirty="0" smtClean="0"/>
              <a:t> </a:t>
            </a:r>
            <a:r>
              <a:rPr lang="en-US" sz="3300" dirty="0" err="1" smtClean="0"/>
              <a:t>itu</a:t>
            </a:r>
            <a:r>
              <a:rPr lang="en-US" sz="3300" dirty="0" smtClean="0"/>
              <a:t> </a:t>
            </a:r>
            <a:r>
              <a:rPr lang="en-US" sz="3300" dirty="0" err="1" smtClean="0"/>
              <a:t>harus</a:t>
            </a:r>
            <a:r>
              <a:rPr lang="en-US" sz="3300" dirty="0" smtClean="0"/>
              <a:t> </a:t>
            </a:r>
            <a:r>
              <a:rPr lang="en-US" sz="3300" dirty="0" err="1" smtClean="0"/>
              <a:t>direvisi</a:t>
            </a:r>
            <a:r>
              <a:rPr lang="en-US" sz="3300" dirty="0" smtClean="0"/>
              <a:t> </a:t>
            </a:r>
            <a:r>
              <a:rPr lang="en-US" sz="3300" dirty="0" err="1" smtClean="0"/>
              <a:t>bila</a:t>
            </a:r>
            <a:r>
              <a:rPr lang="en-US" sz="3300" dirty="0" smtClean="0"/>
              <a:t> </a:t>
            </a:r>
            <a:r>
              <a:rPr lang="en-US" sz="3300" dirty="0" err="1" smtClean="0"/>
              <a:t>butir</a:t>
            </a:r>
            <a:r>
              <a:rPr lang="en-US" sz="3300" dirty="0" smtClean="0"/>
              <a:t> </a:t>
            </a:r>
            <a:r>
              <a:rPr lang="en-US" sz="3300" dirty="0" err="1" smtClean="0"/>
              <a:t>itu</a:t>
            </a:r>
            <a:r>
              <a:rPr lang="en-US" sz="3300" dirty="0" smtClean="0"/>
              <a:t> </a:t>
            </a:r>
            <a:r>
              <a:rPr lang="en-US" sz="3300" dirty="0" err="1" smtClean="0"/>
              <a:t>secara</a:t>
            </a:r>
            <a:r>
              <a:rPr lang="en-US" sz="3300" dirty="0" smtClean="0"/>
              <a:t> </a:t>
            </a:r>
            <a:r>
              <a:rPr lang="en-US" sz="3300" dirty="0" err="1" smtClean="0"/>
              <a:t>teoritis</a:t>
            </a:r>
            <a:r>
              <a:rPr lang="en-US" sz="3300" dirty="0" smtClean="0"/>
              <a:t> </a:t>
            </a:r>
            <a:r>
              <a:rPr lang="en-US" sz="3300" dirty="0" err="1" smtClean="0"/>
              <a:t>diperlukan</a:t>
            </a:r>
            <a:r>
              <a:rPr lang="en-US" sz="3300" dirty="0" smtClean="0"/>
              <a:t> </a:t>
            </a:r>
            <a:r>
              <a:rPr lang="en-US" sz="3300" dirty="0" err="1" smtClean="0"/>
              <a:t>untuk</a:t>
            </a:r>
            <a:r>
              <a:rPr lang="en-US" sz="3300" dirty="0" smtClean="0"/>
              <a:t> </a:t>
            </a:r>
            <a:r>
              <a:rPr lang="en-US" sz="3300" dirty="0" err="1" smtClean="0"/>
              <a:t>dianalisis</a:t>
            </a:r>
            <a:r>
              <a:rPr lang="en-US" sz="3300" dirty="0" smtClean="0"/>
              <a:t>.</a:t>
            </a:r>
            <a:endParaRPr lang="id-ID" sz="3300" dirty="0" smtClean="0"/>
          </a:p>
          <a:p>
            <a:pPr>
              <a:buNone/>
            </a:pPr>
            <a:endParaRPr lang="id-ID" dirty="0"/>
          </a:p>
        </p:txBody>
      </p:sp>
      <p:sp>
        <p:nvSpPr>
          <p:cNvPr id="2" name="Title 1"/>
          <p:cNvSpPr>
            <a:spLocks noGrp="1"/>
          </p:cNvSpPr>
          <p:nvPr>
            <p:ph type="title"/>
          </p:nvPr>
        </p:nvSpPr>
        <p:spPr/>
        <p:txBody>
          <a:bodyPr/>
          <a:lstStyle/>
          <a:p>
            <a:r>
              <a:rPr lang="id-ID" dirty="0" smtClean="0"/>
              <a:t>Membaca Hasil</a:t>
            </a:r>
            <a:endParaRPr lang="id-ID"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Apa yang dilakukan jika ada item yang tidak valid?</a:t>
            </a: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Item itu dihapus dari kuesioner. Tapi harus hati-hati, jika item itu penting dan tidak bisa diwakili oleh item lain yang valid maka....</a:t>
            </a:r>
          </a:p>
          <a:p>
            <a:r>
              <a:rPr lang="id-ID" dirty="0" smtClean="0"/>
              <a:t>Ganti item itu dengan mengganti cara bertanya atau struktur pertanyaannya. Jika ini dilakukan maka Uji validitas harus diulang lagi</a:t>
            </a:r>
          </a:p>
          <a:p>
            <a:r>
              <a:rPr lang="id-ID" dirty="0" smtClean="0"/>
              <a:t>Jika item-item tidak valid dihapus maka reliabilitas atan meningkat.</a:t>
            </a:r>
          </a:p>
          <a:p>
            <a:r>
              <a:rPr lang="id-ID" dirty="0" smtClean="0"/>
              <a:t>PERHATIKAN SKORING/CODING JAWABAN TIAP ITEM... Jangan sampai ada yang terbalik</a:t>
            </a:r>
            <a:endParaRPr lang="id-ID"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Perhatikan coding untuk jawaban tiap item bisa berbeda</a:t>
            </a:r>
            <a:endParaRPr lang="id-ID" dirty="0"/>
          </a:p>
        </p:txBody>
      </p:sp>
      <p:graphicFrame>
        <p:nvGraphicFramePr>
          <p:cNvPr id="4" name="Content Placeholder 3"/>
          <p:cNvGraphicFramePr>
            <a:graphicFrameLocks noGrp="1"/>
          </p:cNvGraphicFramePr>
          <p:nvPr>
            <p:ph idx="1"/>
          </p:nvPr>
        </p:nvGraphicFramePr>
        <p:xfrm>
          <a:off x="0" y="1600198"/>
          <a:ext cx="9144001" cy="5314582"/>
        </p:xfrm>
        <a:graphic>
          <a:graphicData uri="http://schemas.openxmlformats.org/drawingml/2006/table">
            <a:tbl>
              <a:tblPr/>
              <a:tblGrid>
                <a:gridCol w="498934"/>
                <a:gridCol w="4392479"/>
                <a:gridCol w="1063147"/>
                <a:gridCol w="1063147"/>
                <a:gridCol w="1063147"/>
                <a:gridCol w="1063147"/>
              </a:tblGrid>
              <a:tr h="1003251">
                <a:tc>
                  <a:txBody>
                    <a:bodyPr/>
                    <a:lstStyle/>
                    <a:p>
                      <a:pPr algn="ctr">
                        <a:spcAft>
                          <a:spcPts val="0"/>
                        </a:spcAft>
                      </a:pPr>
                      <a:r>
                        <a:rPr lang="id-ID" sz="1600" dirty="0">
                          <a:latin typeface="+mj-lt"/>
                          <a:ea typeface="SimSun"/>
                          <a:cs typeface="Times New Roman"/>
                        </a:rPr>
                        <a:t>No</a:t>
                      </a:r>
                      <a:endParaRPr lang="id-ID" sz="2000" dirty="0">
                        <a:latin typeface="+mj-lt"/>
                        <a:ea typeface="Times New Roman"/>
                        <a:cs typeface="Times New Roman"/>
                      </a:endParaRPr>
                    </a:p>
                  </a:txBody>
                  <a:tcPr marL="64863" marR="64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id-ID" sz="1600" dirty="0">
                          <a:latin typeface="+mj-lt"/>
                          <a:ea typeface="SimSun"/>
                          <a:cs typeface="Times New Roman"/>
                        </a:rPr>
                        <a:t>Pertanyaan</a:t>
                      </a:r>
                      <a:endParaRPr lang="id-ID" sz="2000" dirty="0">
                        <a:latin typeface="+mj-lt"/>
                        <a:ea typeface="Times New Roman"/>
                        <a:cs typeface="Times New Roman"/>
                      </a:endParaRPr>
                    </a:p>
                  </a:txBody>
                  <a:tcPr marL="64863" marR="64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id-ID" sz="1600" dirty="0">
                          <a:latin typeface="+mj-lt"/>
                          <a:ea typeface="SimSun"/>
                          <a:cs typeface="Times New Roman"/>
                        </a:rPr>
                        <a:t>Hampir tidak pernah (kurang dari 1hari)</a:t>
                      </a:r>
                      <a:endParaRPr lang="id-ID" sz="2000" dirty="0">
                        <a:latin typeface="+mj-lt"/>
                        <a:ea typeface="Times New Roman"/>
                        <a:cs typeface="Times New Roman"/>
                      </a:endParaRPr>
                    </a:p>
                  </a:txBody>
                  <a:tcPr marL="64863" marR="64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id-ID" sz="1600" dirty="0">
                          <a:latin typeface="+mj-lt"/>
                          <a:ea typeface="SimSun"/>
                          <a:cs typeface="Times New Roman"/>
                        </a:rPr>
                        <a:t>Jarang</a:t>
                      </a:r>
                      <a:endParaRPr lang="id-ID" sz="2000" dirty="0">
                        <a:latin typeface="+mj-lt"/>
                        <a:ea typeface="Times New Roman"/>
                        <a:cs typeface="Times New Roman"/>
                      </a:endParaRPr>
                    </a:p>
                    <a:p>
                      <a:pPr algn="ctr">
                        <a:spcAft>
                          <a:spcPts val="0"/>
                        </a:spcAft>
                      </a:pPr>
                      <a:r>
                        <a:rPr lang="id-ID" sz="1600" dirty="0">
                          <a:latin typeface="+mj-lt"/>
                          <a:ea typeface="SimSun"/>
                          <a:cs typeface="Times New Roman"/>
                        </a:rPr>
                        <a:t>(1-2 hari)</a:t>
                      </a:r>
                      <a:endParaRPr lang="id-ID" sz="2000" dirty="0">
                        <a:latin typeface="+mj-lt"/>
                        <a:ea typeface="Times New Roman"/>
                        <a:cs typeface="Times New Roman"/>
                      </a:endParaRPr>
                    </a:p>
                  </a:txBody>
                  <a:tcPr marL="64863" marR="64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id-ID" sz="1600" dirty="0">
                          <a:latin typeface="+mj-lt"/>
                          <a:ea typeface="SimSun"/>
                          <a:cs typeface="Times New Roman"/>
                        </a:rPr>
                        <a:t>Kadang-kadang (3- 4 hari)</a:t>
                      </a:r>
                      <a:endParaRPr lang="id-ID" sz="2000" dirty="0">
                        <a:latin typeface="+mj-lt"/>
                        <a:ea typeface="Times New Roman"/>
                        <a:cs typeface="Times New Roman"/>
                      </a:endParaRPr>
                    </a:p>
                  </a:txBody>
                  <a:tcPr marL="64863" marR="64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id-ID" sz="1600" dirty="0">
                          <a:latin typeface="+mj-lt"/>
                          <a:ea typeface="SimSun"/>
                          <a:cs typeface="Times New Roman"/>
                        </a:rPr>
                        <a:t>Hampir setiap hari (6-7 hari)</a:t>
                      </a:r>
                      <a:endParaRPr lang="id-ID" sz="2000" dirty="0">
                        <a:latin typeface="+mj-lt"/>
                        <a:ea typeface="Times New Roman"/>
                        <a:cs typeface="Times New Roman"/>
                      </a:endParaRPr>
                    </a:p>
                  </a:txBody>
                  <a:tcPr marL="64863" marR="648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7782">
                <a:tc>
                  <a:txBody>
                    <a:bodyPr/>
                    <a:lstStyle/>
                    <a:p>
                      <a:pPr>
                        <a:spcAft>
                          <a:spcPts val="0"/>
                        </a:spcAft>
                      </a:pPr>
                      <a:r>
                        <a:rPr lang="id-ID" sz="1600">
                          <a:latin typeface="+mj-lt"/>
                          <a:ea typeface="SimSun"/>
                          <a:cs typeface="Times New Roman"/>
                        </a:rPr>
                        <a:t>1</a:t>
                      </a:r>
                      <a:endParaRPr lang="id-ID" sz="160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id-ID" sz="1600" dirty="0">
                          <a:latin typeface="+mj-lt"/>
                          <a:ea typeface="SimSun"/>
                          <a:cs typeface="Times New Roman"/>
                        </a:rPr>
                        <a:t>Saya merasa terganggu dengan sesuatu yang sebelumnya tidak mengganggu saya</a:t>
                      </a:r>
                      <a:endParaRPr lang="id-ID" sz="1600" dirty="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4</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3</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2</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1</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7782">
                <a:tc>
                  <a:txBody>
                    <a:bodyPr/>
                    <a:lstStyle/>
                    <a:p>
                      <a:pPr>
                        <a:spcAft>
                          <a:spcPts val="0"/>
                        </a:spcAft>
                      </a:pPr>
                      <a:r>
                        <a:rPr lang="id-ID" sz="1600">
                          <a:latin typeface="+mj-lt"/>
                          <a:ea typeface="SimSun"/>
                          <a:cs typeface="Times New Roman"/>
                        </a:rPr>
                        <a:t>2</a:t>
                      </a:r>
                      <a:endParaRPr lang="id-ID" sz="160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id-ID" sz="1600" dirty="0">
                          <a:latin typeface="+mj-lt"/>
                          <a:ea typeface="SimSun"/>
                          <a:cs typeface="Times New Roman"/>
                        </a:rPr>
                        <a:t>Saya merasa kesulitan berkonsentrasi dengan apa yang saya lakukan</a:t>
                      </a:r>
                      <a:endParaRPr lang="id-ID" sz="1600" dirty="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4</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3</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2</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1</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8337">
                <a:tc>
                  <a:txBody>
                    <a:bodyPr/>
                    <a:lstStyle/>
                    <a:p>
                      <a:pPr>
                        <a:spcAft>
                          <a:spcPts val="0"/>
                        </a:spcAft>
                      </a:pPr>
                      <a:r>
                        <a:rPr lang="id-ID" sz="1600">
                          <a:latin typeface="+mj-lt"/>
                          <a:ea typeface="SimSun"/>
                          <a:cs typeface="Times New Roman"/>
                        </a:rPr>
                        <a:t>3</a:t>
                      </a:r>
                      <a:endParaRPr lang="id-ID" sz="160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id-ID" sz="1600">
                          <a:latin typeface="+mj-lt"/>
                          <a:ea typeface="SimSun"/>
                          <a:cs typeface="Times New Roman"/>
                        </a:rPr>
                        <a:t>Saya merasa tertekan.</a:t>
                      </a:r>
                      <a:endParaRPr lang="id-ID" sz="160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4</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3</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2</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1</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7782">
                <a:tc>
                  <a:txBody>
                    <a:bodyPr/>
                    <a:lstStyle/>
                    <a:p>
                      <a:pPr>
                        <a:spcAft>
                          <a:spcPts val="0"/>
                        </a:spcAft>
                      </a:pPr>
                      <a:r>
                        <a:rPr lang="id-ID" sz="1600">
                          <a:latin typeface="+mj-lt"/>
                          <a:ea typeface="SimSun"/>
                          <a:cs typeface="Times New Roman"/>
                        </a:rPr>
                        <a:t>4</a:t>
                      </a:r>
                      <a:endParaRPr lang="id-ID" sz="160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id-ID" sz="1600" dirty="0">
                          <a:latin typeface="+mj-lt"/>
                          <a:ea typeface="SimSun"/>
                          <a:cs typeface="Times New Roman"/>
                        </a:rPr>
                        <a:t>Saya merasa apapun yang saya lakukan adalah sebuah usaha </a:t>
                      </a:r>
                      <a:endParaRPr lang="id-ID" sz="1600" dirty="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1</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2</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3</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4</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7782">
                <a:tc>
                  <a:txBody>
                    <a:bodyPr/>
                    <a:lstStyle/>
                    <a:p>
                      <a:pPr>
                        <a:spcAft>
                          <a:spcPts val="0"/>
                        </a:spcAft>
                      </a:pPr>
                      <a:r>
                        <a:rPr lang="id-ID" sz="1600">
                          <a:latin typeface="+mj-lt"/>
                          <a:ea typeface="SimSun"/>
                          <a:cs typeface="Times New Roman"/>
                        </a:rPr>
                        <a:t>5</a:t>
                      </a:r>
                      <a:endParaRPr lang="id-ID" sz="160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id-ID" sz="1600" dirty="0">
                          <a:latin typeface="+mj-lt"/>
                          <a:ea typeface="SimSun"/>
                          <a:cs typeface="Times New Roman"/>
                        </a:rPr>
                        <a:t>Saya merasa penuh harapan dengan masa depan</a:t>
                      </a:r>
                      <a:endParaRPr lang="id-ID" sz="1600" dirty="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1</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2</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3</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4</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8337">
                <a:tc>
                  <a:txBody>
                    <a:bodyPr/>
                    <a:lstStyle/>
                    <a:p>
                      <a:pPr>
                        <a:spcAft>
                          <a:spcPts val="0"/>
                        </a:spcAft>
                      </a:pPr>
                      <a:r>
                        <a:rPr lang="id-ID" sz="1600">
                          <a:latin typeface="+mj-lt"/>
                          <a:ea typeface="SimSun"/>
                          <a:cs typeface="Times New Roman"/>
                        </a:rPr>
                        <a:t>6</a:t>
                      </a:r>
                      <a:endParaRPr lang="id-ID" sz="160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id-ID" sz="1600" dirty="0">
                          <a:latin typeface="+mj-lt"/>
                          <a:ea typeface="SimSun"/>
                          <a:cs typeface="Times New Roman"/>
                        </a:rPr>
                        <a:t>Saya merasa ketakutan</a:t>
                      </a:r>
                      <a:endParaRPr lang="id-ID" sz="1600" dirty="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4</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3</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2</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1</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8337">
                <a:tc>
                  <a:txBody>
                    <a:bodyPr/>
                    <a:lstStyle/>
                    <a:p>
                      <a:pPr>
                        <a:spcAft>
                          <a:spcPts val="0"/>
                        </a:spcAft>
                      </a:pPr>
                      <a:r>
                        <a:rPr lang="id-ID" sz="1600" dirty="0">
                          <a:latin typeface="+mj-lt"/>
                          <a:ea typeface="SimSun"/>
                          <a:cs typeface="Times New Roman"/>
                        </a:rPr>
                        <a:t>7</a:t>
                      </a:r>
                      <a:endParaRPr lang="id-ID" sz="1600" dirty="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id-ID" sz="1600" dirty="0">
                          <a:latin typeface="+mj-lt"/>
                          <a:ea typeface="SimSun"/>
                          <a:cs typeface="Times New Roman"/>
                        </a:rPr>
                        <a:t>Tidur saya gelisah</a:t>
                      </a:r>
                      <a:endParaRPr lang="id-ID" sz="1600" dirty="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4</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3</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2</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1</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8337">
                <a:tc>
                  <a:txBody>
                    <a:bodyPr/>
                    <a:lstStyle/>
                    <a:p>
                      <a:pPr>
                        <a:spcAft>
                          <a:spcPts val="0"/>
                        </a:spcAft>
                      </a:pPr>
                      <a:r>
                        <a:rPr lang="id-ID" sz="1600">
                          <a:latin typeface="+mj-lt"/>
                          <a:ea typeface="SimSun"/>
                          <a:cs typeface="Times New Roman"/>
                        </a:rPr>
                        <a:t>8</a:t>
                      </a:r>
                      <a:endParaRPr lang="id-ID" sz="160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id-ID" sz="1600">
                          <a:latin typeface="+mj-lt"/>
                          <a:ea typeface="SimSun"/>
                          <a:cs typeface="Times New Roman"/>
                        </a:rPr>
                        <a:t>Saya merasa bahagia</a:t>
                      </a:r>
                      <a:endParaRPr lang="id-ID" sz="160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1</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2</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3</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4</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8337">
                <a:tc>
                  <a:txBody>
                    <a:bodyPr/>
                    <a:lstStyle/>
                    <a:p>
                      <a:pPr>
                        <a:spcAft>
                          <a:spcPts val="0"/>
                        </a:spcAft>
                      </a:pPr>
                      <a:r>
                        <a:rPr lang="id-ID" sz="1600">
                          <a:latin typeface="+mj-lt"/>
                          <a:ea typeface="SimSun"/>
                          <a:cs typeface="Times New Roman"/>
                        </a:rPr>
                        <a:t>9</a:t>
                      </a:r>
                      <a:endParaRPr lang="id-ID" sz="160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id-ID" sz="1600">
                          <a:latin typeface="+mj-lt"/>
                          <a:ea typeface="SimSun"/>
                          <a:cs typeface="Times New Roman"/>
                        </a:rPr>
                        <a:t>Saya merasa sendiri</a:t>
                      </a:r>
                      <a:endParaRPr lang="id-ID" sz="160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4</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3</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2</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1</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8337">
                <a:tc>
                  <a:txBody>
                    <a:bodyPr/>
                    <a:lstStyle/>
                    <a:p>
                      <a:pPr>
                        <a:spcAft>
                          <a:spcPts val="0"/>
                        </a:spcAft>
                      </a:pPr>
                      <a:r>
                        <a:rPr lang="id-ID" sz="1600">
                          <a:latin typeface="+mj-lt"/>
                          <a:ea typeface="SimSun"/>
                          <a:cs typeface="Times New Roman"/>
                        </a:rPr>
                        <a:t>10</a:t>
                      </a:r>
                      <a:endParaRPr lang="id-ID" sz="160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id-ID" sz="1600">
                          <a:latin typeface="+mj-lt"/>
                          <a:ea typeface="SimSun"/>
                          <a:cs typeface="Times New Roman"/>
                        </a:rPr>
                        <a:t>Saya sulit memulai suatu aktivitas</a:t>
                      </a:r>
                      <a:endParaRPr lang="id-ID" sz="1600">
                        <a:latin typeface="+mj-lt"/>
                        <a:ea typeface="Times New Roma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4</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3</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2</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id-ID" sz="1600" dirty="0" smtClean="0">
                          <a:latin typeface="+mj-lt"/>
                          <a:ea typeface="SimSun"/>
                          <a:cs typeface="Times New Roman"/>
                        </a:rPr>
                        <a:t>1</a:t>
                      </a:r>
                      <a:endParaRPr lang="id-ID" sz="1600" dirty="0">
                        <a:latin typeface="+mj-lt"/>
                        <a:ea typeface="SimSun"/>
                        <a:cs typeface="Times New Roman"/>
                      </a:endParaRPr>
                    </a:p>
                  </a:txBody>
                  <a:tcPr marL="64863" marR="64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2136775"/>
          </a:xfrm>
        </p:spPr>
        <p:txBody>
          <a:bodyPr>
            <a:normAutofit fontScale="90000"/>
          </a:bodyPr>
          <a:lstStyle/>
          <a:p>
            <a:r>
              <a:rPr lang="id-ID" dirty="0" smtClean="0"/>
              <a:t>Lakukan uji validitas dan reliabilitas dari kuesioner yang telah Anda susun bersama dengan kelompok!</a:t>
            </a:r>
            <a:endParaRPr lang="id-ID" dirty="0"/>
          </a:p>
        </p:txBody>
      </p:sp>
      <p:sp>
        <p:nvSpPr>
          <p:cNvPr id="5" name="Subtitle 4"/>
          <p:cNvSpPr>
            <a:spLocks noGrp="1"/>
          </p:cNvSpPr>
          <p:nvPr>
            <p:ph type="subTitle" idx="1"/>
          </p:nvPr>
        </p:nvSpPr>
        <p:spPr/>
        <p:txBody>
          <a:bodyPr/>
          <a:lstStyle/>
          <a:p>
            <a:endParaRPr lang="id-ID"/>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a:xfrm>
            <a:off x="457200" y="457200"/>
            <a:ext cx="8229600" cy="5549900"/>
          </a:xfrm>
        </p:spPr>
        <p:txBody>
          <a:bodyPr/>
          <a:lstStyle/>
          <a:p>
            <a:pPr algn="just" eaLnBrk="1" hangingPunct="1"/>
            <a:r>
              <a:rPr lang="en-US" smtClean="0"/>
              <a:t>Misalkan kuesioner adalah sasaran tembak seperti pada gambar berikut ini. </a:t>
            </a:r>
          </a:p>
          <a:p>
            <a:pPr algn="just" eaLnBrk="1" hangingPunct="1">
              <a:buFont typeface="Wingdings" pitchFamily="2" charset="2"/>
              <a:buNone/>
            </a:pPr>
            <a:endParaRPr lang="en-US" smtClean="0"/>
          </a:p>
          <a:p>
            <a:pPr algn="just" eaLnBrk="1" hangingPunct="1"/>
            <a:r>
              <a:rPr lang="en-US" smtClean="0"/>
              <a:t>Anggap bahwa pusat sasaran tembak itu adalah target dari apa yang kita ukur. </a:t>
            </a:r>
          </a:p>
        </p:txBody>
      </p:sp>
      <p:pic>
        <p:nvPicPr>
          <p:cNvPr id="6147" name="Content Placeholder 3" descr="C:\Documents and Settings\0241\My Documents\My Pictures\Ticuz.bmp"/>
          <p:cNvPicPr>
            <a:picLocks noChangeAspect="1" noChangeArrowheads="1"/>
          </p:cNvPicPr>
          <p:nvPr/>
        </p:nvPicPr>
        <p:blipFill>
          <a:blip r:embed="rId2"/>
          <a:srcRect/>
          <a:stretch>
            <a:fillRect/>
          </a:stretch>
        </p:blipFill>
        <p:spPr bwMode="auto">
          <a:xfrm>
            <a:off x="1514060" y="3352800"/>
            <a:ext cx="6486939"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457200" y="685800"/>
            <a:ext cx="8229600" cy="5867400"/>
          </a:xfrm>
        </p:spPr>
        <p:txBody>
          <a:bodyPr>
            <a:normAutofit fontScale="92500" lnSpcReduction="20000"/>
          </a:bodyPr>
          <a:lstStyle/>
          <a:p>
            <a:pPr eaLnBrk="1" hangingPunct="1">
              <a:buFont typeface="Wingdings 2" pitchFamily="18" charset="2"/>
              <a:buNone/>
            </a:pPr>
            <a:endParaRPr lang="en-US" dirty="0" smtClean="0"/>
          </a:p>
          <a:p>
            <a:pPr algn="just" eaLnBrk="1" hangingPunct="1"/>
            <a:r>
              <a:rPr lang="en-US" dirty="0" err="1" smtClean="0"/>
              <a:t>Jawaban</a:t>
            </a:r>
            <a:r>
              <a:rPr lang="en-US" dirty="0" smtClean="0"/>
              <a:t> </a:t>
            </a:r>
            <a:r>
              <a:rPr lang="en-US" dirty="0" err="1" smtClean="0"/>
              <a:t>tiap</a:t>
            </a:r>
            <a:r>
              <a:rPr lang="en-US" dirty="0" smtClean="0"/>
              <a:t> </a:t>
            </a:r>
            <a:r>
              <a:rPr lang="en-US" dirty="0" err="1" smtClean="0"/>
              <a:t>responden</a:t>
            </a:r>
            <a:r>
              <a:rPr lang="en-US" dirty="0" smtClean="0"/>
              <a:t> yang </a:t>
            </a:r>
            <a:r>
              <a:rPr lang="en-US" dirty="0" err="1" smtClean="0"/>
              <a:t>ditanya</a:t>
            </a:r>
            <a:r>
              <a:rPr lang="en-US" dirty="0" smtClean="0"/>
              <a:t> </a:t>
            </a:r>
            <a:r>
              <a:rPr lang="en-US" dirty="0" err="1" smtClean="0"/>
              <a:t>menggunakan</a:t>
            </a:r>
            <a:r>
              <a:rPr lang="en-US" dirty="0" smtClean="0"/>
              <a:t> </a:t>
            </a:r>
            <a:r>
              <a:rPr lang="en-US" dirty="0" err="1" smtClean="0"/>
              <a:t>kuesioner</a:t>
            </a:r>
            <a:r>
              <a:rPr lang="en-US" dirty="0" smtClean="0"/>
              <a:t> </a:t>
            </a:r>
            <a:r>
              <a:rPr lang="en-US" dirty="0" err="1" smtClean="0"/>
              <a:t>adalah</a:t>
            </a:r>
            <a:r>
              <a:rPr lang="en-US" dirty="0" smtClean="0"/>
              <a:t> </a:t>
            </a:r>
            <a:r>
              <a:rPr lang="en-US" dirty="0" err="1" smtClean="0"/>
              <a:t>menembak</a:t>
            </a:r>
            <a:r>
              <a:rPr lang="en-US" dirty="0" smtClean="0"/>
              <a:t> </a:t>
            </a:r>
            <a:r>
              <a:rPr lang="en-US" dirty="0" err="1" smtClean="0"/>
              <a:t>pada</a:t>
            </a:r>
            <a:r>
              <a:rPr lang="en-US" dirty="0" smtClean="0"/>
              <a:t> </a:t>
            </a:r>
            <a:r>
              <a:rPr lang="en-US" dirty="0" err="1" smtClean="0"/>
              <a:t>sasarannya</a:t>
            </a:r>
            <a:r>
              <a:rPr lang="en-US" dirty="0" smtClean="0"/>
              <a:t>.</a:t>
            </a:r>
          </a:p>
          <a:p>
            <a:pPr algn="just" eaLnBrk="1" hangingPunct="1"/>
            <a:endParaRPr lang="en-US" dirty="0" smtClean="0"/>
          </a:p>
          <a:p>
            <a:pPr algn="just" eaLnBrk="1" hangingPunct="1"/>
            <a:r>
              <a:rPr lang="en-US" dirty="0" err="1" smtClean="0"/>
              <a:t>Jika</a:t>
            </a:r>
            <a:r>
              <a:rPr lang="en-US" dirty="0" smtClean="0"/>
              <a:t> </a:t>
            </a:r>
            <a:r>
              <a:rPr lang="en-US" dirty="0" err="1" smtClean="0"/>
              <a:t>pertanyaannya</a:t>
            </a:r>
            <a:r>
              <a:rPr lang="en-US" dirty="0" smtClean="0"/>
              <a:t> </a:t>
            </a:r>
            <a:r>
              <a:rPr lang="en-US" dirty="0" err="1" smtClean="0"/>
              <a:t>baik</a:t>
            </a:r>
            <a:r>
              <a:rPr lang="en-US" dirty="0" smtClean="0"/>
              <a:t> </a:t>
            </a:r>
            <a:r>
              <a:rPr lang="en-US" dirty="0" err="1" smtClean="0"/>
              <a:t>dan</a:t>
            </a:r>
            <a:r>
              <a:rPr lang="en-US" dirty="0" smtClean="0"/>
              <a:t> </a:t>
            </a:r>
            <a:r>
              <a:rPr lang="en-US" dirty="0" err="1" smtClean="0"/>
              <a:t>responden</a:t>
            </a:r>
            <a:r>
              <a:rPr lang="en-US" dirty="0" smtClean="0"/>
              <a:t> </a:t>
            </a:r>
            <a:r>
              <a:rPr lang="en-US" dirty="0" err="1" smtClean="0"/>
              <a:t>menjawab</a:t>
            </a:r>
            <a:r>
              <a:rPr lang="en-US" dirty="0" smtClean="0"/>
              <a:t> </a:t>
            </a:r>
            <a:r>
              <a:rPr lang="en-US" dirty="0" err="1" smtClean="0"/>
              <a:t>dengan</a:t>
            </a:r>
            <a:r>
              <a:rPr lang="en-US" dirty="0" smtClean="0"/>
              <a:t> </a:t>
            </a:r>
            <a:r>
              <a:rPr lang="en-US" dirty="0" err="1" smtClean="0"/>
              <a:t>baik</a:t>
            </a:r>
            <a:r>
              <a:rPr lang="en-US" dirty="0" smtClean="0"/>
              <a:t> pula </a:t>
            </a:r>
            <a:r>
              <a:rPr lang="en-US" dirty="0" err="1" smtClean="0"/>
              <a:t>maka</a:t>
            </a:r>
            <a:r>
              <a:rPr lang="en-US" dirty="0" smtClean="0"/>
              <a:t> </a:t>
            </a:r>
            <a:r>
              <a:rPr lang="en-US" dirty="0" err="1" smtClean="0"/>
              <a:t>kita</a:t>
            </a:r>
            <a:r>
              <a:rPr lang="en-US" dirty="0" smtClean="0"/>
              <a:t> </a:t>
            </a:r>
            <a:r>
              <a:rPr lang="en-US" dirty="0" err="1" smtClean="0"/>
              <a:t>sudah</a:t>
            </a:r>
            <a:r>
              <a:rPr lang="en-US" dirty="0" smtClean="0"/>
              <a:t> </a:t>
            </a:r>
            <a:r>
              <a:rPr lang="en-US" dirty="0" err="1" smtClean="0"/>
              <a:t>menembak</a:t>
            </a:r>
            <a:r>
              <a:rPr lang="en-US" dirty="0" smtClean="0"/>
              <a:t> </a:t>
            </a:r>
            <a:r>
              <a:rPr lang="en-US" dirty="0" err="1" smtClean="0"/>
              <a:t>tepat</a:t>
            </a:r>
            <a:r>
              <a:rPr lang="en-US" dirty="0" smtClean="0"/>
              <a:t> </a:t>
            </a:r>
            <a:r>
              <a:rPr lang="en-US" dirty="0" err="1" smtClean="0"/>
              <a:t>pada</a:t>
            </a:r>
            <a:r>
              <a:rPr lang="en-US" dirty="0" smtClean="0"/>
              <a:t> </a:t>
            </a:r>
            <a:r>
              <a:rPr lang="en-US" dirty="0" err="1" smtClean="0"/>
              <a:t>sasaran</a:t>
            </a:r>
            <a:r>
              <a:rPr lang="en-US" dirty="0" smtClean="0"/>
              <a:t>.</a:t>
            </a:r>
          </a:p>
          <a:p>
            <a:pPr algn="just" eaLnBrk="1" hangingPunct="1"/>
            <a:endParaRPr lang="en-US" dirty="0" smtClean="0"/>
          </a:p>
          <a:p>
            <a:pPr algn="just" eaLnBrk="1" hangingPunct="1"/>
            <a:r>
              <a:rPr lang="en-US" dirty="0" err="1" smtClean="0"/>
              <a:t>Jika</a:t>
            </a:r>
            <a:r>
              <a:rPr lang="en-US" dirty="0" smtClean="0"/>
              <a:t> </a:t>
            </a:r>
            <a:r>
              <a:rPr lang="en-US" dirty="0" err="1" smtClean="0"/>
              <a:t>tidak</a:t>
            </a:r>
            <a:r>
              <a:rPr lang="en-US" dirty="0" smtClean="0"/>
              <a:t> </a:t>
            </a:r>
            <a:r>
              <a:rPr lang="en-US" dirty="0" err="1" smtClean="0"/>
              <a:t>demikian</a:t>
            </a:r>
            <a:r>
              <a:rPr lang="en-US" dirty="0" smtClean="0"/>
              <a:t> </a:t>
            </a:r>
            <a:r>
              <a:rPr lang="en-US" dirty="0" err="1" smtClean="0"/>
              <a:t>maka</a:t>
            </a:r>
            <a:r>
              <a:rPr lang="en-US" dirty="0" smtClean="0"/>
              <a:t> </a:t>
            </a:r>
            <a:r>
              <a:rPr lang="en-US" dirty="0" err="1" smtClean="0"/>
              <a:t>tembakan</a:t>
            </a:r>
            <a:r>
              <a:rPr lang="en-US" dirty="0" smtClean="0"/>
              <a:t> </a:t>
            </a:r>
            <a:r>
              <a:rPr lang="en-US" dirty="0" err="1" smtClean="0"/>
              <a:t>kita</a:t>
            </a:r>
            <a:r>
              <a:rPr lang="en-US" dirty="0" smtClean="0"/>
              <a:t> </a:t>
            </a:r>
            <a:r>
              <a:rPr lang="en-US" dirty="0" err="1" smtClean="0"/>
              <a:t>meleset</a:t>
            </a:r>
            <a:r>
              <a:rPr lang="en-US" dirty="0" smtClean="0"/>
              <a:t>. </a:t>
            </a:r>
          </a:p>
          <a:p>
            <a:pPr algn="just" eaLnBrk="1" hangingPunct="1"/>
            <a:endParaRPr lang="en-US" dirty="0" smtClean="0"/>
          </a:p>
          <a:p>
            <a:pPr algn="just" eaLnBrk="1" hangingPunct="1"/>
            <a:r>
              <a:rPr lang="en-US" dirty="0" smtClean="0"/>
              <a:t>Makin </a:t>
            </a:r>
            <a:r>
              <a:rPr lang="en-US" dirty="0" err="1" smtClean="0"/>
              <a:t>banyak</a:t>
            </a:r>
            <a:r>
              <a:rPr lang="en-US" dirty="0" smtClean="0"/>
              <a:t> </a:t>
            </a:r>
            <a:r>
              <a:rPr lang="en-US" dirty="0" err="1" smtClean="0"/>
              <a:t>responden</a:t>
            </a:r>
            <a:r>
              <a:rPr lang="en-US" dirty="0" smtClean="0"/>
              <a:t>  </a:t>
            </a:r>
            <a:r>
              <a:rPr lang="en-US" dirty="0" err="1" smtClean="0"/>
              <a:t>menjawab</a:t>
            </a:r>
            <a:r>
              <a:rPr lang="en-US" dirty="0" smtClean="0"/>
              <a:t> </a:t>
            </a:r>
            <a:r>
              <a:rPr lang="en-US" dirty="0" err="1" smtClean="0"/>
              <a:t>salah</a:t>
            </a:r>
            <a:r>
              <a:rPr lang="en-US" dirty="0" smtClean="0"/>
              <a:t> (</a:t>
            </a:r>
            <a:r>
              <a:rPr lang="en-US" dirty="0" err="1" smtClean="0"/>
              <a:t>karena</a:t>
            </a:r>
            <a:r>
              <a:rPr lang="en-US" dirty="0" smtClean="0"/>
              <a:t> </a:t>
            </a:r>
            <a:r>
              <a:rPr lang="en-US" dirty="0" err="1" smtClean="0"/>
              <a:t>pertanyaan</a:t>
            </a:r>
            <a:r>
              <a:rPr lang="en-US" dirty="0" smtClean="0"/>
              <a:t> </a:t>
            </a:r>
            <a:r>
              <a:rPr lang="en-US" dirty="0" err="1" smtClean="0"/>
              <a:t>tidak</a:t>
            </a:r>
            <a:r>
              <a:rPr lang="en-US" dirty="0" smtClean="0"/>
              <a:t> </a:t>
            </a:r>
            <a:r>
              <a:rPr lang="en-US" dirty="0" err="1" smtClean="0"/>
              <a:t>jelas</a:t>
            </a:r>
            <a:r>
              <a:rPr lang="en-US" dirty="0" smtClean="0"/>
              <a:t> </a:t>
            </a:r>
            <a:r>
              <a:rPr lang="en-US" dirty="0" err="1" smtClean="0"/>
              <a:t>atau</a:t>
            </a:r>
            <a:r>
              <a:rPr lang="en-US" dirty="0" smtClean="0"/>
              <a:t> bias) </a:t>
            </a:r>
            <a:r>
              <a:rPr lang="en-US" dirty="0" err="1" smtClean="0"/>
              <a:t>maka</a:t>
            </a:r>
            <a:r>
              <a:rPr lang="en-US" dirty="0" smtClean="0"/>
              <a:t> </a:t>
            </a:r>
            <a:r>
              <a:rPr lang="en-US" dirty="0" err="1" smtClean="0"/>
              <a:t>sasaran</a:t>
            </a:r>
            <a:r>
              <a:rPr lang="en-US" dirty="0" smtClean="0"/>
              <a:t> </a:t>
            </a:r>
            <a:r>
              <a:rPr lang="en-US" dirty="0" err="1" smtClean="0"/>
              <a:t>kita</a:t>
            </a:r>
            <a:r>
              <a:rPr lang="en-US" dirty="0" smtClean="0"/>
              <a:t> </a:t>
            </a:r>
            <a:r>
              <a:rPr lang="en-US" dirty="0" err="1" smtClean="0"/>
              <a:t>makin</a:t>
            </a:r>
            <a:r>
              <a:rPr lang="en-US" dirty="0" smtClean="0"/>
              <a:t> </a:t>
            </a:r>
            <a:r>
              <a:rPr lang="en-US" dirty="0" err="1" smtClean="0"/>
              <a:t>jauh</a:t>
            </a:r>
            <a:r>
              <a:rPr lang="en-US" dirty="0" smtClean="0"/>
              <a:t>.</a:t>
            </a:r>
          </a:p>
          <a:p>
            <a:pPr eaLnBrk="1" hangingPunct="1">
              <a:buFont typeface="Wingdings 2" pitchFamily="18" charset="2"/>
              <a:buNone/>
            </a:pPr>
            <a:endParaRPr lang="en-US" dirty="0" smtClean="0"/>
          </a:p>
          <a:p>
            <a:pPr eaLnBrk="1" hangingPunct="1">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4"/>
          <p:cNvSpPr>
            <a:spLocks noGrp="1"/>
          </p:cNvSpPr>
          <p:nvPr>
            <p:ph sz="quarter" idx="2"/>
          </p:nvPr>
        </p:nvSpPr>
        <p:spPr>
          <a:xfrm>
            <a:off x="457200" y="3657600"/>
            <a:ext cx="8077200" cy="2819400"/>
          </a:xfrm>
        </p:spPr>
        <p:txBody>
          <a:bodyPr>
            <a:normAutofit/>
          </a:bodyPr>
          <a:lstStyle/>
          <a:p>
            <a:pPr algn="just" eaLnBrk="1" hangingPunct="1"/>
            <a:r>
              <a:rPr lang="en-US" sz="2600" b="1" dirty="0" err="1" smtClean="0"/>
              <a:t>Pertama</a:t>
            </a:r>
            <a:r>
              <a:rPr lang="en-US" sz="2600" dirty="0" smtClean="0"/>
              <a:t> : </a:t>
            </a:r>
            <a:r>
              <a:rPr lang="en-US" sz="2600" dirty="0" err="1" smtClean="0"/>
              <a:t>menembak</a:t>
            </a:r>
            <a:r>
              <a:rPr lang="en-US" sz="2600" dirty="0" smtClean="0"/>
              <a:t> </a:t>
            </a:r>
            <a:r>
              <a:rPr lang="en-US" sz="2600" dirty="0" err="1" smtClean="0"/>
              <a:t>sasaran</a:t>
            </a:r>
            <a:r>
              <a:rPr lang="en-US" sz="2600" dirty="0" smtClean="0"/>
              <a:t> </a:t>
            </a:r>
            <a:r>
              <a:rPr lang="en-US" sz="2600" dirty="0" err="1" smtClean="0"/>
              <a:t>secara</a:t>
            </a:r>
            <a:r>
              <a:rPr lang="en-US" sz="2600" dirty="0" smtClean="0"/>
              <a:t> </a:t>
            </a:r>
            <a:r>
              <a:rPr lang="en-US" sz="2600" dirty="0" err="1" smtClean="0"/>
              <a:t>konsisten</a:t>
            </a:r>
            <a:r>
              <a:rPr lang="en-US" sz="2600" dirty="0" smtClean="0"/>
              <a:t> </a:t>
            </a:r>
            <a:r>
              <a:rPr lang="en-US" sz="2600" dirty="0" err="1" smtClean="0"/>
              <a:t>tetapi</a:t>
            </a:r>
            <a:r>
              <a:rPr lang="en-US" sz="2600" dirty="0" smtClean="0"/>
              <a:t> </a:t>
            </a:r>
            <a:r>
              <a:rPr lang="en-US" sz="2600" dirty="0" err="1" smtClean="0"/>
              <a:t>jauh</a:t>
            </a:r>
            <a:r>
              <a:rPr lang="en-US" sz="2600" dirty="0" smtClean="0"/>
              <a:t> </a:t>
            </a:r>
            <a:r>
              <a:rPr lang="en-US" sz="2600" dirty="0" err="1" smtClean="0"/>
              <a:t>dari</a:t>
            </a:r>
            <a:r>
              <a:rPr lang="en-US" sz="2600" dirty="0" smtClean="0"/>
              <a:t> </a:t>
            </a:r>
            <a:r>
              <a:rPr lang="en-US" sz="2600" dirty="0" err="1" smtClean="0"/>
              <a:t>sasaran</a:t>
            </a:r>
            <a:r>
              <a:rPr lang="en-US" sz="2600" dirty="0" smtClean="0"/>
              <a:t> </a:t>
            </a:r>
            <a:r>
              <a:rPr lang="en-US" sz="2600" dirty="0" err="1" smtClean="0"/>
              <a:t>sebenarnya</a:t>
            </a:r>
            <a:r>
              <a:rPr lang="en-US" sz="2600" dirty="0" smtClean="0"/>
              <a:t>. </a:t>
            </a:r>
          </a:p>
          <a:p>
            <a:pPr algn="just" eaLnBrk="1" hangingPunct="1">
              <a:buFont typeface="Wingdings" pitchFamily="2" charset="2"/>
              <a:buNone/>
            </a:pPr>
            <a:r>
              <a:rPr lang="en-US" sz="2600" dirty="0" smtClean="0"/>
              <a:t>	Hal </a:t>
            </a:r>
            <a:r>
              <a:rPr lang="en-US" sz="2600" dirty="0" err="1" smtClean="0"/>
              <a:t>ini</a:t>
            </a:r>
            <a:r>
              <a:rPr lang="en-US" sz="2600" dirty="0" smtClean="0"/>
              <a:t> </a:t>
            </a:r>
            <a:r>
              <a:rPr lang="en-US" sz="2600" dirty="0" err="1" smtClean="0"/>
              <a:t>disebut</a:t>
            </a:r>
            <a:r>
              <a:rPr lang="en-US" sz="2600" dirty="0" smtClean="0"/>
              <a:t> </a:t>
            </a:r>
            <a:r>
              <a:rPr lang="en-US" sz="2600" dirty="0" err="1" smtClean="0"/>
              <a:t>konsisten</a:t>
            </a:r>
            <a:r>
              <a:rPr lang="en-US" sz="2600" dirty="0" smtClean="0"/>
              <a:t> </a:t>
            </a:r>
            <a:r>
              <a:rPr lang="en-US" sz="2600" dirty="0" err="1" smtClean="0"/>
              <a:t>dan</a:t>
            </a:r>
            <a:r>
              <a:rPr lang="en-US" sz="2600" dirty="0" smtClean="0"/>
              <a:t> </a:t>
            </a:r>
            <a:r>
              <a:rPr lang="en-US" sz="2600" dirty="0" err="1" smtClean="0"/>
              <a:t>sistematis</a:t>
            </a:r>
            <a:r>
              <a:rPr lang="en-US" sz="2600" dirty="0" smtClean="0"/>
              <a:t> </a:t>
            </a:r>
            <a:r>
              <a:rPr lang="en-US" sz="2600" dirty="0" err="1" smtClean="0"/>
              <a:t>mengukur</a:t>
            </a:r>
            <a:r>
              <a:rPr lang="en-US" sz="2600" dirty="0" smtClean="0"/>
              <a:t> </a:t>
            </a:r>
            <a:r>
              <a:rPr lang="en-US" sz="2600" dirty="0" err="1" smtClean="0"/>
              <a:t>pendapat</a:t>
            </a:r>
            <a:r>
              <a:rPr lang="en-US" sz="2600" dirty="0" smtClean="0"/>
              <a:t> </a:t>
            </a:r>
            <a:r>
              <a:rPr lang="en-US" sz="2600" dirty="0" err="1" smtClean="0"/>
              <a:t>responden</a:t>
            </a:r>
            <a:r>
              <a:rPr lang="en-US" sz="2600" dirty="0" smtClean="0"/>
              <a:t> </a:t>
            </a:r>
            <a:r>
              <a:rPr lang="en-US" sz="2600" dirty="0" err="1" smtClean="0"/>
              <a:t>dengan</a:t>
            </a:r>
            <a:r>
              <a:rPr lang="en-US" sz="2600" dirty="0" smtClean="0"/>
              <a:t> </a:t>
            </a:r>
            <a:r>
              <a:rPr lang="en-US" sz="2600" dirty="0" err="1" smtClean="0"/>
              <a:t>nilai</a:t>
            </a:r>
            <a:r>
              <a:rPr lang="en-US" sz="2600" dirty="0" smtClean="0"/>
              <a:t> yang </a:t>
            </a:r>
            <a:r>
              <a:rPr lang="en-US" sz="2600" dirty="0" err="1" smtClean="0"/>
              <a:t>salah</a:t>
            </a:r>
            <a:r>
              <a:rPr lang="en-US" sz="2600" dirty="0" smtClean="0"/>
              <a:t> </a:t>
            </a:r>
            <a:r>
              <a:rPr lang="en-US" sz="2600" dirty="0" err="1" smtClean="0"/>
              <a:t>untuk</a:t>
            </a:r>
            <a:r>
              <a:rPr lang="en-US" sz="2600" dirty="0" smtClean="0"/>
              <a:t> </a:t>
            </a:r>
            <a:r>
              <a:rPr lang="en-US" sz="2600" dirty="0" err="1" smtClean="0"/>
              <a:t>semua</a:t>
            </a:r>
            <a:r>
              <a:rPr lang="en-US" sz="2600" dirty="0" smtClean="0"/>
              <a:t> </a:t>
            </a:r>
            <a:r>
              <a:rPr lang="en-US" sz="2600" dirty="0" err="1" smtClean="0"/>
              <a:t>responden</a:t>
            </a:r>
            <a:r>
              <a:rPr lang="en-US" sz="2600" dirty="0" smtClean="0"/>
              <a:t> </a:t>
            </a:r>
            <a:r>
              <a:rPr lang="en-US" sz="2600" dirty="0" smtClean="0">
                <a:sym typeface="Symbol" pitchFamily="18" charset="2"/>
              </a:rPr>
              <a:t> </a:t>
            </a:r>
            <a:r>
              <a:rPr lang="en-US" sz="2600" b="1" i="1" dirty="0" smtClean="0">
                <a:sym typeface="Symbol" pitchFamily="18" charset="2"/>
              </a:rPr>
              <a:t>reliable </a:t>
            </a:r>
            <a:r>
              <a:rPr lang="en-US" sz="2600" b="1" i="1" dirty="0" err="1" smtClean="0">
                <a:sym typeface="Symbol" pitchFamily="18" charset="2"/>
              </a:rPr>
              <a:t>tetapi</a:t>
            </a:r>
            <a:r>
              <a:rPr lang="en-US" sz="2600" b="1" i="1" dirty="0" smtClean="0">
                <a:sym typeface="Symbol" pitchFamily="18" charset="2"/>
              </a:rPr>
              <a:t> </a:t>
            </a:r>
            <a:r>
              <a:rPr lang="en-US" sz="2600" b="1" i="1" dirty="0" err="1" smtClean="0">
                <a:sym typeface="Symbol" pitchFamily="18" charset="2"/>
              </a:rPr>
              <a:t>tidak</a:t>
            </a:r>
            <a:r>
              <a:rPr lang="en-US" sz="2600" b="1" i="1" dirty="0" smtClean="0">
                <a:sym typeface="Symbol" pitchFamily="18" charset="2"/>
              </a:rPr>
              <a:t> valid </a:t>
            </a:r>
            <a:r>
              <a:rPr lang="en-US" sz="2600" dirty="0" smtClean="0">
                <a:sym typeface="Symbol" pitchFamily="18" charset="2"/>
              </a:rPr>
              <a:t>(</a:t>
            </a:r>
            <a:r>
              <a:rPr lang="en-US" sz="2600" dirty="0" err="1" smtClean="0">
                <a:sym typeface="Symbol" pitchFamily="18" charset="2"/>
              </a:rPr>
              <a:t>konsisten</a:t>
            </a:r>
            <a:r>
              <a:rPr lang="en-US" sz="2600" dirty="0" smtClean="0">
                <a:sym typeface="Symbol" pitchFamily="18" charset="2"/>
              </a:rPr>
              <a:t> </a:t>
            </a:r>
            <a:r>
              <a:rPr lang="en-US" sz="2600" dirty="0" err="1" smtClean="0">
                <a:sym typeface="Symbol" pitchFamily="18" charset="2"/>
              </a:rPr>
              <a:t>tetapi</a:t>
            </a:r>
            <a:r>
              <a:rPr lang="en-US" sz="2600" dirty="0" smtClean="0">
                <a:sym typeface="Symbol" pitchFamily="18" charset="2"/>
              </a:rPr>
              <a:t> </a:t>
            </a:r>
            <a:r>
              <a:rPr lang="en-US" sz="2600" dirty="0" err="1" smtClean="0">
                <a:sym typeface="Symbol" pitchFamily="18" charset="2"/>
              </a:rPr>
              <a:t>salah</a:t>
            </a:r>
            <a:r>
              <a:rPr lang="en-US" sz="2600" dirty="0" smtClean="0">
                <a:sym typeface="Symbol" pitchFamily="18" charset="2"/>
              </a:rPr>
              <a:t> </a:t>
            </a:r>
            <a:r>
              <a:rPr lang="en-US" sz="2600" dirty="0" err="1" smtClean="0">
                <a:sym typeface="Symbol" pitchFamily="18" charset="2"/>
              </a:rPr>
              <a:t>sasaran</a:t>
            </a:r>
            <a:r>
              <a:rPr lang="en-US" sz="2600" dirty="0" smtClean="0">
                <a:sym typeface="Symbol" pitchFamily="18" charset="2"/>
              </a:rPr>
              <a:t>).</a:t>
            </a:r>
            <a:endParaRPr lang="en-US" sz="2600" dirty="0" smtClean="0"/>
          </a:p>
        </p:txBody>
      </p:sp>
      <p:pic>
        <p:nvPicPr>
          <p:cNvPr id="8195" name="Picture 3"/>
          <p:cNvPicPr>
            <a:picLocks noChangeAspect="1" noChangeArrowheads="1"/>
          </p:cNvPicPr>
          <p:nvPr/>
        </p:nvPicPr>
        <p:blipFill>
          <a:blip r:embed="rId2"/>
          <a:srcRect/>
          <a:stretch>
            <a:fillRect/>
          </a:stretch>
        </p:blipFill>
        <p:spPr bwMode="auto">
          <a:xfrm>
            <a:off x="2209800" y="381000"/>
            <a:ext cx="44196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457200" y="2438400"/>
            <a:ext cx="8153400" cy="4114800"/>
          </a:xfrm>
        </p:spPr>
        <p:txBody>
          <a:bodyPr>
            <a:normAutofit fontScale="92500" lnSpcReduction="20000"/>
          </a:bodyPr>
          <a:lstStyle/>
          <a:p>
            <a:pPr algn="just" eaLnBrk="1" hangingPunct="1"/>
            <a:r>
              <a:rPr lang="en-US" b="1" dirty="0" err="1" smtClean="0"/>
              <a:t>Kedua</a:t>
            </a:r>
            <a:r>
              <a:rPr lang="en-US" dirty="0" smtClean="0"/>
              <a:t>, </a:t>
            </a:r>
            <a:r>
              <a:rPr lang="en-US" dirty="0" err="1" smtClean="0"/>
              <a:t>menebak</a:t>
            </a:r>
            <a:r>
              <a:rPr lang="en-US" dirty="0" smtClean="0"/>
              <a:t> </a:t>
            </a:r>
            <a:r>
              <a:rPr lang="en-US" dirty="0" err="1" smtClean="0"/>
              <a:t>secara</a:t>
            </a:r>
            <a:r>
              <a:rPr lang="en-US" dirty="0" smtClean="0"/>
              <a:t> </a:t>
            </a:r>
            <a:r>
              <a:rPr lang="en-US" dirty="0" err="1" smtClean="0"/>
              <a:t>acak</a:t>
            </a:r>
            <a:r>
              <a:rPr lang="en-US" dirty="0" smtClean="0"/>
              <a:t>, </a:t>
            </a:r>
            <a:r>
              <a:rPr lang="en-US" dirty="0" err="1" smtClean="0"/>
              <a:t>merata</a:t>
            </a:r>
            <a:r>
              <a:rPr lang="en-US" dirty="0" smtClean="0"/>
              <a:t> </a:t>
            </a:r>
            <a:r>
              <a:rPr lang="en-US" dirty="0" err="1" smtClean="0"/>
              <a:t>di</a:t>
            </a:r>
            <a:r>
              <a:rPr lang="en-US" dirty="0" smtClean="0"/>
              <a:t> </a:t>
            </a:r>
            <a:r>
              <a:rPr lang="en-US" dirty="0" err="1" smtClean="0"/>
              <a:t>segala</a:t>
            </a:r>
            <a:r>
              <a:rPr lang="en-US" dirty="0" smtClean="0"/>
              <a:t> </a:t>
            </a:r>
            <a:r>
              <a:rPr lang="en-US" dirty="0" err="1" smtClean="0"/>
              <a:t>tempat</a:t>
            </a:r>
            <a:r>
              <a:rPr lang="en-US" dirty="0" smtClean="0"/>
              <a:t>. </a:t>
            </a:r>
          </a:p>
          <a:p>
            <a:pPr algn="just" eaLnBrk="1" hangingPunct="1"/>
            <a:r>
              <a:rPr lang="en-US" dirty="0" err="1" smtClean="0"/>
              <a:t>Kadang-kadang</a:t>
            </a:r>
            <a:r>
              <a:rPr lang="en-US" dirty="0" smtClean="0"/>
              <a:t> </a:t>
            </a:r>
            <a:r>
              <a:rPr lang="en-US" dirty="0" err="1" smtClean="0"/>
              <a:t>tembakannya</a:t>
            </a:r>
            <a:r>
              <a:rPr lang="en-US" dirty="0" smtClean="0"/>
              <a:t> </a:t>
            </a:r>
            <a:r>
              <a:rPr lang="en-US" dirty="0" err="1" smtClean="0"/>
              <a:t>kena</a:t>
            </a:r>
            <a:r>
              <a:rPr lang="en-US" dirty="0" smtClean="0"/>
              <a:t> </a:t>
            </a:r>
            <a:r>
              <a:rPr lang="en-US" dirty="0" err="1" smtClean="0"/>
              <a:t>sasaran</a:t>
            </a:r>
            <a:r>
              <a:rPr lang="en-US" dirty="0" smtClean="0"/>
              <a:t>, </a:t>
            </a:r>
            <a:r>
              <a:rPr lang="en-US" dirty="0" err="1" smtClean="0"/>
              <a:t>tetapi</a:t>
            </a:r>
            <a:r>
              <a:rPr lang="en-US" dirty="0" smtClean="0"/>
              <a:t> </a:t>
            </a:r>
            <a:r>
              <a:rPr lang="en-US" dirty="0" err="1" smtClean="0"/>
              <a:t>secara</a:t>
            </a:r>
            <a:r>
              <a:rPr lang="en-US" dirty="0" smtClean="0"/>
              <a:t> rata-rata </a:t>
            </a:r>
            <a:r>
              <a:rPr lang="en-US" dirty="0" err="1" smtClean="0"/>
              <a:t>diperoleh</a:t>
            </a:r>
            <a:r>
              <a:rPr lang="en-US" dirty="0" smtClean="0"/>
              <a:t> </a:t>
            </a:r>
            <a:r>
              <a:rPr lang="en-US" dirty="0" err="1" smtClean="0"/>
              <a:t>jawaban</a:t>
            </a:r>
            <a:r>
              <a:rPr lang="en-US" dirty="0" smtClean="0"/>
              <a:t> yang </a:t>
            </a:r>
            <a:r>
              <a:rPr lang="en-US" dirty="0" err="1" smtClean="0"/>
              <a:t>benar</a:t>
            </a:r>
            <a:r>
              <a:rPr lang="en-US" dirty="0" smtClean="0"/>
              <a:t> </a:t>
            </a:r>
            <a:r>
              <a:rPr lang="en-US" dirty="0" err="1" smtClean="0"/>
              <a:t>secara</a:t>
            </a:r>
            <a:r>
              <a:rPr lang="en-US" dirty="0" smtClean="0"/>
              <a:t> </a:t>
            </a:r>
            <a:r>
              <a:rPr lang="en-US" dirty="0" err="1" smtClean="0"/>
              <a:t>kelompok</a:t>
            </a:r>
            <a:r>
              <a:rPr lang="en-US" dirty="0" smtClean="0"/>
              <a:t> (</a:t>
            </a:r>
            <a:r>
              <a:rPr lang="en-US" dirty="0" err="1" smtClean="0"/>
              <a:t>tetapi</a:t>
            </a:r>
            <a:r>
              <a:rPr lang="en-US" dirty="0" smtClean="0"/>
              <a:t> </a:t>
            </a:r>
            <a:r>
              <a:rPr lang="en-US" dirty="0" err="1" smtClean="0"/>
              <a:t>tidak</a:t>
            </a:r>
            <a:r>
              <a:rPr lang="en-US" dirty="0" smtClean="0"/>
              <a:t> </a:t>
            </a:r>
            <a:r>
              <a:rPr lang="en-US" dirty="0" err="1" smtClean="0"/>
              <a:t>terlalu</a:t>
            </a:r>
            <a:r>
              <a:rPr lang="en-US" dirty="0" smtClean="0"/>
              <a:t> </a:t>
            </a:r>
            <a:r>
              <a:rPr lang="en-US" dirty="0" err="1" smtClean="0"/>
              <a:t>baik</a:t>
            </a:r>
            <a:r>
              <a:rPr lang="en-US" dirty="0" smtClean="0"/>
              <a:t> </a:t>
            </a:r>
            <a:r>
              <a:rPr lang="en-US" dirty="0" err="1" smtClean="0"/>
              <a:t>untuk</a:t>
            </a:r>
            <a:r>
              <a:rPr lang="en-US" dirty="0" smtClean="0"/>
              <a:t> </a:t>
            </a:r>
            <a:r>
              <a:rPr lang="en-US" dirty="0" err="1" smtClean="0"/>
              <a:t>individu</a:t>
            </a:r>
            <a:r>
              <a:rPr lang="en-US" dirty="0" smtClean="0"/>
              <a:t>). </a:t>
            </a:r>
          </a:p>
          <a:p>
            <a:pPr algn="just" eaLnBrk="1" hangingPunct="1"/>
            <a:r>
              <a:rPr lang="en-US" dirty="0" err="1" smtClean="0"/>
              <a:t>Dalam</a:t>
            </a:r>
            <a:r>
              <a:rPr lang="en-US" dirty="0" smtClean="0"/>
              <a:t> </a:t>
            </a:r>
            <a:r>
              <a:rPr lang="en-US" dirty="0" err="1" smtClean="0"/>
              <a:t>hal</a:t>
            </a:r>
            <a:r>
              <a:rPr lang="en-US" dirty="0" smtClean="0"/>
              <a:t> </a:t>
            </a:r>
            <a:r>
              <a:rPr lang="en-US" dirty="0" err="1" smtClean="0"/>
              <a:t>ini</a:t>
            </a:r>
            <a:r>
              <a:rPr lang="en-US" dirty="0" smtClean="0"/>
              <a:t>, </a:t>
            </a:r>
            <a:r>
              <a:rPr lang="en-US" dirty="0" err="1" smtClean="0"/>
              <a:t>kita</a:t>
            </a:r>
            <a:r>
              <a:rPr lang="en-US" dirty="0" smtClean="0"/>
              <a:t> </a:t>
            </a:r>
            <a:r>
              <a:rPr lang="en-US" dirty="0" err="1" smtClean="0"/>
              <a:t>memperoleh</a:t>
            </a:r>
            <a:r>
              <a:rPr lang="en-US" dirty="0" smtClean="0"/>
              <a:t> </a:t>
            </a:r>
            <a:r>
              <a:rPr lang="en-US" dirty="0" err="1" smtClean="0"/>
              <a:t>estimasi</a:t>
            </a:r>
            <a:r>
              <a:rPr lang="en-US" dirty="0" smtClean="0"/>
              <a:t> yang </a:t>
            </a:r>
            <a:r>
              <a:rPr lang="en-US" dirty="0" err="1" smtClean="0"/>
              <a:t>benar</a:t>
            </a:r>
            <a:r>
              <a:rPr lang="en-US" dirty="0" smtClean="0"/>
              <a:t> </a:t>
            </a:r>
            <a:r>
              <a:rPr lang="en-US" dirty="0" err="1" smtClean="0"/>
              <a:t>secara</a:t>
            </a:r>
            <a:r>
              <a:rPr lang="en-US" dirty="0" smtClean="0"/>
              <a:t> </a:t>
            </a:r>
            <a:r>
              <a:rPr lang="en-US" dirty="0" err="1" smtClean="0"/>
              <a:t>kelompok</a:t>
            </a:r>
            <a:r>
              <a:rPr lang="en-US" dirty="0" smtClean="0"/>
              <a:t>, </a:t>
            </a:r>
            <a:r>
              <a:rPr lang="en-US" dirty="0" err="1" smtClean="0"/>
              <a:t>tetapi</a:t>
            </a:r>
            <a:r>
              <a:rPr lang="en-US" dirty="0" smtClean="0"/>
              <a:t> </a:t>
            </a:r>
            <a:r>
              <a:rPr lang="en-US" b="1" dirty="0" err="1" smtClean="0"/>
              <a:t>tidak</a:t>
            </a:r>
            <a:r>
              <a:rPr lang="en-US" b="1" dirty="0" smtClean="0"/>
              <a:t> </a:t>
            </a:r>
            <a:r>
              <a:rPr lang="en-US" b="1" dirty="0" err="1" smtClean="0"/>
              <a:t>konsisten</a:t>
            </a:r>
            <a:r>
              <a:rPr lang="en-US" b="1" dirty="0" smtClean="0"/>
              <a:t>.</a:t>
            </a:r>
            <a:r>
              <a:rPr lang="en-US" dirty="0" smtClean="0"/>
              <a:t> </a:t>
            </a:r>
            <a:r>
              <a:rPr lang="en-US" dirty="0" err="1" smtClean="0"/>
              <a:t>Sekarang</a:t>
            </a:r>
            <a:r>
              <a:rPr lang="en-US" dirty="0" smtClean="0"/>
              <a:t> </a:t>
            </a:r>
            <a:r>
              <a:rPr lang="en-US" dirty="0" err="1" smtClean="0"/>
              <a:t>jelas</a:t>
            </a:r>
            <a:r>
              <a:rPr lang="en-US" dirty="0" smtClean="0"/>
              <a:t> </a:t>
            </a:r>
            <a:r>
              <a:rPr lang="en-US" dirty="0" err="1" smtClean="0"/>
              <a:t>bahwa</a:t>
            </a:r>
            <a:r>
              <a:rPr lang="en-US" dirty="0" smtClean="0"/>
              <a:t> </a:t>
            </a:r>
            <a:r>
              <a:rPr lang="en-US" dirty="0" err="1" smtClean="0"/>
              <a:t>reliabilitas</a:t>
            </a:r>
            <a:r>
              <a:rPr lang="en-US" dirty="0" smtClean="0"/>
              <a:t> </a:t>
            </a:r>
            <a:r>
              <a:rPr lang="en-US" dirty="0" err="1" smtClean="0"/>
              <a:t>berkaitan</a:t>
            </a:r>
            <a:r>
              <a:rPr lang="en-US" dirty="0" smtClean="0"/>
              <a:t> </a:t>
            </a:r>
            <a:r>
              <a:rPr lang="en-US" dirty="0" err="1" smtClean="0"/>
              <a:t>langsung</a:t>
            </a:r>
            <a:r>
              <a:rPr lang="en-US" dirty="0" smtClean="0"/>
              <a:t> </a:t>
            </a:r>
            <a:r>
              <a:rPr lang="en-US" dirty="0" err="1" smtClean="0"/>
              <a:t>dengan</a:t>
            </a:r>
            <a:r>
              <a:rPr lang="en-US" dirty="0" smtClean="0"/>
              <a:t> </a:t>
            </a:r>
            <a:r>
              <a:rPr lang="en-US" dirty="0" err="1" smtClean="0"/>
              <a:t>validitas</a:t>
            </a:r>
            <a:r>
              <a:rPr lang="en-US" dirty="0" smtClean="0"/>
              <a:t> </a:t>
            </a:r>
            <a:r>
              <a:rPr lang="en-US" dirty="0" err="1" smtClean="0"/>
              <a:t>dari</a:t>
            </a:r>
            <a:r>
              <a:rPr lang="en-US" dirty="0" smtClean="0"/>
              <a:t> </a:t>
            </a:r>
            <a:r>
              <a:rPr lang="en-US" dirty="0" err="1" smtClean="0"/>
              <a:t>apa</a:t>
            </a:r>
            <a:r>
              <a:rPr lang="en-US" dirty="0" smtClean="0"/>
              <a:t> yang </a:t>
            </a:r>
            <a:r>
              <a:rPr lang="en-US" dirty="0" err="1" smtClean="0"/>
              <a:t>diukur</a:t>
            </a:r>
            <a:r>
              <a:rPr lang="en-US" dirty="0" smtClean="0"/>
              <a:t>.</a:t>
            </a:r>
          </a:p>
          <a:p>
            <a:pPr algn="just" eaLnBrk="1" hangingPunct="1">
              <a:buFont typeface="Wingdings 2" pitchFamily="18" charset="2"/>
              <a:buNone/>
            </a:pPr>
            <a:endParaRPr lang="en-US" dirty="0" smtClean="0"/>
          </a:p>
        </p:txBody>
      </p:sp>
      <p:pic>
        <p:nvPicPr>
          <p:cNvPr id="9219" name="Picture 2"/>
          <p:cNvPicPr>
            <a:picLocks noChangeAspect="1" noChangeArrowheads="1"/>
          </p:cNvPicPr>
          <p:nvPr/>
        </p:nvPicPr>
        <p:blipFill>
          <a:blip r:embed="rId2"/>
          <a:srcRect/>
          <a:stretch>
            <a:fillRect/>
          </a:stretch>
        </p:blipFill>
        <p:spPr bwMode="auto">
          <a:xfrm>
            <a:off x="3276600" y="228600"/>
            <a:ext cx="2514600" cy="21650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457200" y="3733800"/>
            <a:ext cx="8229600" cy="3124200"/>
          </a:xfrm>
        </p:spPr>
        <p:txBody>
          <a:bodyPr/>
          <a:lstStyle/>
          <a:p>
            <a:pPr eaLnBrk="1" hangingPunct="1"/>
            <a:r>
              <a:rPr lang="en-US" dirty="0" err="1" smtClean="0"/>
              <a:t>Ketiga</a:t>
            </a:r>
            <a:r>
              <a:rPr lang="en-US" dirty="0" smtClean="0"/>
              <a:t>, </a:t>
            </a:r>
            <a:r>
              <a:rPr lang="en-US" dirty="0" err="1" smtClean="0"/>
              <a:t>menunjukkan</a:t>
            </a:r>
            <a:r>
              <a:rPr lang="en-US" dirty="0" smtClean="0"/>
              <a:t> </a:t>
            </a:r>
            <a:r>
              <a:rPr lang="en-US" dirty="0" err="1" smtClean="0"/>
              <a:t>tembakan</a:t>
            </a:r>
            <a:r>
              <a:rPr lang="en-US" dirty="0" smtClean="0"/>
              <a:t> yang </a:t>
            </a:r>
            <a:r>
              <a:rPr lang="en-US" dirty="0" err="1" smtClean="0"/>
              <a:t>menyebar</a:t>
            </a:r>
            <a:r>
              <a:rPr lang="en-US" dirty="0" smtClean="0"/>
              <a:t> </a:t>
            </a:r>
            <a:r>
              <a:rPr lang="en-US" dirty="0" err="1" smtClean="0"/>
              <a:t>dan</a:t>
            </a:r>
            <a:r>
              <a:rPr lang="en-US" dirty="0" smtClean="0"/>
              <a:t> </a:t>
            </a:r>
            <a:r>
              <a:rPr lang="en-US" dirty="0" err="1" smtClean="0"/>
              <a:t>secara</a:t>
            </a:r>
            <a:r>
              <a:rPr lang="en-US" dirty="0" smtClean="0"/>
              <a:t> </a:t>
            </a:r>
            <a:r>
              <a:rPr lang="en-US" dirty="0" err="1" smtClean="0"/>
              <a:t>konsisten</a:t>
            </a:r>
            <a:r>
              <a:rPr lang="en-US" dirty="0" smtClean="0"/>
              <a:t> </a:t>
            </a:r>
            <a:r>
              <a:rPr lang="en-US" dirty="0" err="1" smtClean="0"/>
              <a:t>menyimpang</a:t>
            </a:r>
            <a:r>
              <a:rPr lang="en-US" dirty="0" smtClean="0"/>
              <a:t> </a:t>
            </a:r>
            <a:r>
              <a:rPr lang="en-US" dirty="0" err="1" smtClean="0"/>
              <a:t>dari</a:t>
            </a:r>
            <a:r>
              <a:rPr lang="en-US" dirty="0" smtClean="0"/>
              <a:t> </a:t>
            </a:r>
            <a:r>
              <a:rPr lang="en-US" dirty="0" err="1" smtClean="0"/>
              <a:t>sasaran</a:t>
            </a:r>
            <a:r>
              <a:rPr lang="en-US" dirty="0" smtClean="0"/>
              <a:t> </a:t>
            </a:r>
            <a:r>
              <a:rPr lang="en-US" dirty="0" smtClean="0">
                <a:sym typeface="Symbol" pitchFamily="18" charset="2"/>
              </a:rPr>
              <a:t> </a:t>
            </a:r>
            <a:r>
              <a:rPr lang="en-US" dirty="0" err="1" smtClean="0">
                <a:sym typeface="Symbol" pitchFamily="18" charset="2"/>
              </a:rPr>
              <a:t>tidak</a:t>
            </a:r>
            <a:r>
              <a:rPr lang="en-US" dirty="0" smtClean="0">
                <a:sym typeface="Symbol" pitchFamily="18" charset="2"/>
              </a:rPr>
              <a:t> reliable </a:t>
            </a:r>
            <a:r>
              <a:rPr lang="en-US" dirty="0" err="1" smtClean="0">
                <a:sym typeface="Symbol" pitchFamily="18" charset="2"/>
              </a:rPr>
              <a:t>dan</a:t>
            </a:r>
            <a:r>
              <a:rPr lang="en-US" dirty="0" smtClean="0">
                <a:sym typeface="Symbol" pitchFamily="18" charset="2"/>
              </a:rPr>
              <a:t> </a:t>
            </a:r>
            <a:r>
              <a:rPr lang="en-US" dirty="0" err="1" smtClean="0">
                <a:sym typeface="Symbol" pitchFamily="18" charset="2"/>
              </a:rPr>
              <a:t>tidak</a:t>
            </a:r>
            <a:r>
              <a:rPr lang="en-US" dirty="0" smtClean="0">
                <a:sym typeface="Symbol" pitchFamily="18" charset="2"/>
              </a:rPr>
              <a:t> valid</a:t>
            </a:r>
          </a:p>
          <a:p>
            <a:pPr eaLnBrk="1" hangingPunct="1"/>
            <a:endParaRPr lang="en-US" dirty="0" smtClean="0"/>
          </a:p>
        </p:txBody>
      </p:sp>
      <p:pic>
        <p:nvPicPr>
          <p:cNvPr id="10243" name="Picture 3"/>
          <p:cNvPicPr>
            <a:picLocks noChangeAspect="1" noChangeArrowheads="1"/>
          </p:cNvPicPr>
          <p:nvPr/>
        </p:nvPicPr>
        <p:blipFill>
          <a:blip r:embed="rId2"/>
          <a:srcRect/>
          <a:stretch>
            <a:fillRect/>
          </a:stretch>
        </p:blipFill>
        <p:spPr bwMode="auto">
          <a:xfrm>
            <a:off x="2438399" y="0"/>
            <a:ext cx="3635593"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TotalTime>
  <Words>2041</Words>
  <Application>Microsoft Office PowerPoint</Application>
  <PresentationFormat>On-screen Show (4:3)</PresentationFormat>
  <Paragraphs>452</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Validitas &amp; Reliabilitas</vt:lpstr>
      <vt:lpstr>MEASUREMENT (PENGUKURAN)?</vt:lpstr>
      <vt:lpstr>Validitas</vt:lpstr>
      <vt:lpstr>Reliability</vt:lpstr>
      <vt:lpstr>Slide 5</vt:lpstr>
      <vt:lpstr>Slide 6</vt:lpstr>
      <vt:lpstr>Slide 7</vt:lpstr>
      <vt:lpstr>Slide 8</vt:lpstr>
      <vt:lpstr>Slide 9</vt:lpstr>
      <vt:lpstr>Slide 10</vt:lpstr>
      <vt:lpstr>Slide 11</vt:lpstr>
      <vt:lpstr>Slide 12</vt:lpstr>
      <vt:lpstr>Slide 13</vt:lpstr>
      <vt:lpstr>Validity definition, raise questions:</vt:lpstr>
      <vt:lpstr>Types of Validity</vt:lpstr>
      <vt:lpstr>Faktor-faktor yg mempengaruhi validitas:</vt:lpstr>
      <vt:lpstr>Tahapan penyusunan kuesioner dan pengukuran validitasnya</vt:lpstr>
      <vt:lpstr>...Tahapan penyusunan kuesioner dan pengukuran validitasnya (lanjut)</vt:lpstr>
      <vt:lpstr>Pengujian Validitas Instrumen</vt:lpstr>
      <vt:lpstr>Pengujian Validitas Instrumen</vt:lpstr>
      <vt:lpstr>Slide 21</vt:lpstr>
      <vt:lpstr>Pengujian Validitas Instrumen</vt:lpstr>
      <vt:lpstr>Contoh  DATA ANGKET:</vt:lpstr>
      <vt:lpstr>Klik analyze pilih correlate pilih bivariate</vt:lpstr>
      <vt:lpstr>Setelah keluar tampilan, arahkan kursor ke item 1 ctrl A</vt:lpstr>
      <vt:lpstr>Pindahkan semua item dari sebelah kiri ke sebelah kanan kemudian klik ok </vt:lpstr>
      <vt:lpstr>Hasilnya sebagai berikut:</vt:lpstr>
      <vt:lpstr>INTERPRETASI DATA</vt:lpstr>
      <vt:lpstr>Slide 29</vt:lpstr>
      <vt:lpstr>Uji Reliabilitas</vt:lpstr>
      <vt:lpstr>Slide 31</vt:lpstr>
      <vt:lpstr>Factors affecting the reliability of a research instrument</vt:lpstr>
      <vt:lpstr>Compare it</vt:lpstr>
      <vt:lpstr>UJI RELIABILITAS</vt:lpstr>
      <vt:lpstr>Langkah-langkah dalam uji reliabilitas</vt:lpstr>
      <vt:lpstr>Klik pada menu analyse pilih scale lanjutkan klik pada reliability analysis</vt:lpstr>
      <vt:lpstr>Pindahkan semua item ke sebelah kanan dengan klik tanda panah sehingga spt dibawah ini, tanpa jumlah</vt:lpstr>
      <vt:lpstr>Kemudian sesuaikan model yang akan dipilih dalam analisis uji reliabilitas</vt:lpstr>
      <vt:lpstr>SPSS menyediakan beberapa pilihan model reliability</vt:lpstr>
      <vt:lpstr>Setelah model disesuaikan kemudian klik statistics, pilih menu scale dan scale if item deleted</vt:lpstr>
      <vt:lpstr>Hasil Uji Reliabilitas</vt:lpstr>
      <vt:lpstr>Hasil Uji Reliabilitas</vt:lpstr>
      <vt:lpstr>Membaca Hasil</vt:lpstr>
      <vt:lpstr>Apa yang dilakukan jika ada item yang tidak valid?</vt:lpstr>
      <vt:lpstr>Perhatikan coding untuk jawaban tiap item bisa berbeda</vt:lpstr>
      <vt:lpstr>Lakukan uji validitas dan reliabilitas dari kuesioner yang telah Anda susun bersama dengan kelompok!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Validitas &amp; Reliabilitas</dc:title>
  <dc:creator>user</dc:creator>
  <cp:lastModifiedBy>Admin</cp:lastModifiedBy>
  <cp:revision>2</cp:revision>
  <dcterms:created xsi:type="dcterms:W3CDTF">2016-06-24T08:40:46Z</dcterms:created>
  <dcterms:modified xsi:type="dcterms:W3CDTF">2017-07-13T08:32:18Z</dcterms:modified>
</cp:coreProperties>
</file>