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3"/>
  </p:notesMasterIdLst>
  <p:sldIdLst>
    <p:sldId id="256" r:id="rId2"/>
    <p:sldId id="257" r:id="rId3"/>
    <p:sldId id="289" r:id="rId4"/>
    <p:sldId id="262" r:id="rId5"/>
    <p:sldId id="290" r:id="rId6"/>
    <p:sldId id="325" r:id="rId7"/>
    <p:sldId id="261" r:id="rId8"/>
    <p:sldId id="260" r:id="rId9"/>
    <p:sldId id="342" r:id="rId10"/>
    <p:sldId id="326" r:id="rId11"/>
    <p:sldId id="344" r:id="rId12"/>
    <p:sldId id="327" r:id="rId13"/>
    <p:sldId id="343" r:id="rId14"/>
    <p:sldId id="333" r:id="rId15"/>
    <p:sldId id="330" r:id="rId16"/>
    <p:sldId id="286" r:id="rId17"/>
    <p:sldId id="329" r:id="rId18"/>
    <p:sldId id="334" r:id="rId19"/>
    <p:sldId id="287" r:id="rId20"/>
    <p:sldId id="350" r:id="rId21"/>
    <p:sldId id="331" r:id="rId22"/>
    <p:sldId id="341" r:id="rId23"/>
    <p:sldId id="349" r:id="rId24"/>
    <p:sldId id="346" r:id="rId25"/>
    <p:sldId id="347" r:id="rId26"/>
    <p:sldId id="348" r:id="rId27"/>
    <p:sldId id="351" r:id="rId28"/>
    <p:sldId id="352" r:id="rId29"/>
    <p:sldId id="353" r:id="rId30"/>
    <p:sldId id="354" r:id="rId31"/>
    <p:sldId id="355" r:id="rId32"/>
    <p:sldId id="288" r:id="rId33"/>
    <p:sldId id="345" r:id="rId34"/>
    <p:sldId id="335" r:id="rId35"/>
    <p:sldId id="337" r:id="rId36"/>
    <p:sldId id="332" r:id="rId37"/>
    <p:sldId id="336" r:id="rId38"/>
    <p:sldId id="338" r:id="rId39"/>
    <p:sldId id="340" r:id="rId40"/>
    <p:sldId id="339" r:id="rId41"/>
    <p:sldId id="356" r:id="rId42"/>
  </p:sldIdLst>
  <p:sldSz cx="9144000" cy="5143500" type="screen16x9"/>
  <p:notesSz cx="6858000" cy="9144000"/>
  <p:embeddedFontLst>
    <p:embeddedFont>
      <p:font typeface="Montserrat"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01FEB2-8B07-43E0-9353-7152D9AFED8C}">
  <a:tblStyle styleId="{4801FEB2-8B07-43E0-9353-7152D9AFED8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6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Biaya Total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Sheet1!$B$2:$B$16</c:f>
              <c:numCache>
                <c:formatCode>General</c:formatCode>
                <c:ptCount val="15"/>
                <c:pt idx="0">
                  <c:v>2</c:v>
                </c:pt>
                <c:pt idx="1">
                  <c:v>3</c:v>
                </c:pt>
                <c:pt idx="2">
                  <c:v>3.8</c:v>
                </c:pt>
                <c:pt idx="3">
                  <c:v>4.4000000000000004</c:v>
                </c:pt>
                <c:pt idx="4">
                  <c:v>4.8</c:v>
                </c:pt>
                <c:pt idx="5">
                  <c:v>5.2</c:v>
                </c:pt>
                <c:pt idx="6">
                  <c:v>5.8</c:v>
                </c:pt>
                <c:pt idx="7">
                  <c:v>6.6</c:v>
                </c:pt>
                <c:pt idx="8">
                  <c:v>7.6</c:v>
                </c:pt>
                <c:pt idx="9">
                  <c:v>8.8000000000000007</c:v>
                </c:pt>
                <c:pt idx="10">
                  <c:v>10.199999999999999</c:v>
                </c:pt>
                <c:pt idx="11">
                  <c:v>11.8</c:v>
                </c:pt>
                <c:pt idx="12">
                  <c:v>13.6</c:v>
                </c:pt>
                <c:pt idx="13">
                  <c:v>15.6</c:v>
                </c:pt>
                <c:pt idx="14">
                  <c:v>17.8</c:v>
                </c:pt>
              </c:numCache>
            </c:numRef>
          </c:val>
          <c:smooth val="0"/>
          <c:extLst xmlns:c16r2="http://schemas.microsoft.com/office/drawing/2015/06/chart">
            <c:ext xmlns:c16="http://schemas.microsoft.com/office/drawing/2014/chart" uri="{C3380CC4-5D6E-409C-BE32-E72D297353CC}">
              <c16:uniqueId val="{00000000-3E6A-40B5-852A-F0A8B80F2A5B}"/>
            </c:ext>
          </c:extLst>
        </c:ser>
        <c:ser>
          <c:idx val="1"/>
          <c:order val="1"/>
          <c:tx>
            <c:strRef>
              <c:f>Sheet1!$C$1</c:f>
              <c:strCache>
                <c:ptCount val="1"/>
                <c:pt idx="0">
                  <c:v>Biaya tetap</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Sheet1!$C$2:$C$16</c:f>
              <c:numCache>
                <c:formatCode>General</c:formatCode>
                <c:ptCount val="15"/>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numCache>
            </c:numRef>
          </c:val>
          <c:smooth val="0"/>
          <c:extLst xmlns:c16r2="http://schemas.microsoft.com/office/drawing/2015/06/chart">
            <c:ext xmlns:c16="http://schemas.microsoft.com/office/drawing/2014/chart" uri="{C3380CC4-5D6E-409C-BE32-E72D297353CC}">
              <c16:uniqueId val="{00000001-3E6A-40B5-852A-F0A8B80F2A5B}"/>
            </c:ext>
          </c:extLst>
        </c:ser>
        <c:ser>
          <c:idx val="2"/>
          <c:order val="2"/>
          <c:tx>
            <c:strRef>
              <c:f>Sheet1!$D$1</c:f>
              <c:strCache>
                <c:ptCount val="1"/>
                <c:pt idx="0">
                  <c:v>Biaya variabel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Sheet1!$D$2:$D$16</c:f>
              <c:numCache>
                <c:formatCode>General</c:formatCode>
                <c:ptCount val="15"/>
                <c:pt idx="0">
                  <c:v>0</c:v>
                </c:pt>
                <c:pt idx="1">
                  <c:v>1</c:v>
                </c:pt>
                <c:pt idx="2">
                  <c:v>1.8</c:v>
                </c:pt>
                <c:pt idx="3">
                  <c:v>2.4</c:v>
                </c:pt>
                <c:pt idx="4">
                  <c:v>2.8</c:v>
                </c:pt>
                <c:pt idx="5">
                  <c:v>3.2</c:v>
                </c:pt>
                <c:pt idx="6">
                  <c:v>3.8</c:v>
                </c:pt>
                <c:pt idx="7">
                  <c:v>4.5999999999999996</c:v>
                </c:pt>
                <c:pt idx="8">
                  <c:v>5.6</c:v>
                </c:pt>
                <c:pt idx="9">
                  <c:v>6.8</c:v>
                </c:pt>
                <c:pt idx="10">
                  <c:v>8.1999999999999993</c:v>
                </c:pt>
                <c:pt idx="11">
                  <c:v>9.8000000000000007</c:v>
                </c:pt>
                <c:pt idx="12">
                  <c:v>11.6</c:v>
                </c:pt>
                <c:pt idx="13">
                  <c:v>13.6</c:v>
                </c:pt>
                <c:pt idx="14">
                  <c:v>15.8</c:v>
                </c:pt>
              </c:numCache>
            </c:numRef>
          </c:val>
          <c:smooth val="0"/>
          <c:extLst xmlns:c16r2="http://schemas.microsoft.com/office/drawing/2015/06/chart">
            <c:ext xmlns:c16="http://schemas.microsoft.com/office/drawing/2014/chart" uri="{C3380CC4-5D6E-409C-BE32-E72D297353CC}">
              <c16:uniqueId val="{00000002-3E6A-40B5-852A-F0A8B80F2A5B}"/>
            </c:ext>
          </c:extLst>
        </c:ser>
        <c:dLbls>
          <c:showLegendKey val="0"/>
          <c:showVal val="0"/>
          <c:showCatName val="0"/>
          <c:showSerName val="0"/>
          <c:showPercent val="0"/>
          <c:showBubbleSize val="0"/>
        </c:dLbls>
        <c:marker val="1"/>
        <c:smooth val="0"/>
        <c:axId val="267841088"/>
        <c:axId val="267843440"/>
      </c:lineChart>
      <c:catAx>
        <c:axId val="2678410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843440"/>
        <c:crosses val="autoZero"/>
        <c:auto val="1"/>
        <c:lblAlgn val="ctr"/>
        <c:lblOffset val="100"/>
        <c:noMultiLvlLbl val="0"/>
      </c:catAx>
      <c:valAx>
        <c:axId val="26784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84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Sheet1!$E$1</c:f>
              <c:strCache>
                <c:ptCount val="1"/>
                <c:pt idx="0">
                  <c:v>Biaya tetap rata-rata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Sheet1!$E$2:$E$16</c:f>
              <c:numCache>
                <c:formatCode>0.00</c:formatCode>
                <c:ptCount val="15"/>
                <c:pt idx="1">
                  <c:v>2</c:v>
                </c:pt>
                <c:pt idx="2">
                  <c:v>1</c:v>
                </c:pt>
                <c:pt idx="3">
                  <c:v>0.66666666666666663</c:v>
                </c:pt>
                <c:pt idx="4">
                  <c:v>0.5</c:v>
                </c:pt>
                <c:pt idx="5">
                  <c:v>0.4</c:v>
                </c:pt>
                <c:pt idx="6">
                  <c:v>0.33333333333333331</c:v>
                </c:pt>
                <c:pt idx="7">
                  <c:v>0.2857142857142857</c:v>
                </c:pt>
                <c:pt idx="8">
                  <c:v>0.25</c:v>
                </c:pt>
                <c:pt idx="9">
                  <c:v>0.22222222222222221</c:v>
                </c:pt>
                <c:pt idx="10">
                  <c:v>0.2</c:v>
                </c:pt>
                <c:pt idx="11">
                  <c:v>0.18181818181818182</c:v>
                </c:pt>
                <c:pt idx="12">
                  <c:v>0.16666666666666666</c:v>
                </c:pt>
                <c:pt idx="13">
                  <c:v>0.15384615384615385</c:v>
                </c:pt>
                <c:pt idx="14">
                  <c:v>0.14285714285714285</c:v>
                </c:pt>
              </c:numCache>
            </c:numRef>
          </c:val>
          <c:smooth val="0"/>
          <c:extLst xmlns:c16r2="http://schemas.microsoft.com/office/drawing/2015/06/chart">
            <c:ext xmlns:c16="http://schemas.microsoft.com/office/drawing/2014/chart" uri="{C3380CC4-5D6E-409C-BE32-E72D297353CC}">
              <c16:uniqueId val="{00000000-3E16-4002-98C6-D37461D986AD}"/>
            </c:ext>
          </c:extLst>
        </c:ser>
        <c:ser>
          <c:idx val="1"/>
          <c:order val="1"/>
          <c:tx>
            <c:strRef>
              <c:f>Sheet1!$F$1</c:f>
              <c:strCache>
                <c:ptCount val="1"/>
                <c:pt idx="0">
                  <c:v>biaya variabel rata-rata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Sheet1!$F$2:$F$16</c:f>
              <c:numCache>
                <c:formatCode>0.00</c:formatCode>
                <c:ptCount val="15"/>
                <c:pt idx="1">
                  <c:v>1</c:v>
                </c:pt>
                <c:pt idx="2">
                  <c:v>0.9</c:v>
                </c:pt>
                <c:pt idx="3">
                  <c:v>0.79999999999999993</c:v>
                </c:pt>
                <c:pt idx="4">
                  <c:v>0.7</c:v>
                </c:pt>
                <c:pt idx="5">
                  <c:v>0.64</c:v>
                </c:pt>
                <c:pt idx="6">
                  <c:v>0.6333333333333333</c:v>
                </c:pt>
                <c:pt idx="7">
                  <c:v>0.65714285714285714</c:v>
                </c:pt>
                <c:pt idx="8">
                  <c:v>0.7</c:v>
                </c:pt>
                <c:pt idx="9">
                  <c:v>0.75555555555555554</c:v>
                </c:pt>
                <c:pt idx="10">
                  <c:v>0.82</c:v>
                </c:pt>
                <c:pt idx="11">
                  <c:v>0.89090909090909098</c:v>
                </c:pt>
                <c:pt idx="12">
                  <c:v>0.96666666666666667</c:v>
                </c:pt>
                <c:pt idx="13">
                  <c:v>1.0461538461538462</c:v>
                </c:pt>
                <c:pt idx="14">
                  <c:v>1.1285714285714286</c:v>
                </c:pt>
              </c:numCache>
            </c:numRef>
          </c:val>
          <c:smooth val="0"/>
          <c:extLst xmlns:c16r2="http://schemas.microsoft.com/office/drawing/2015/06/chart">
            <c:ext xmlns:c16="http://schemas.microsoft.com/office/drawing/2014/chart" uri="{C3380CC4-5D6E-409C-BE32-E72D297353CC}">
              <c16:uniqueId val="{00000001-3E16-4002-98C6-D37461D986AD}"/>
            </c:ext>
          </c:extLst>
        </c:ser>
        <c:ser>
          <c:idx val="2"/>
          <c:order val="2"/>
          <c:tx>
            <c:strRef>
              <c:f>Sheet1!$G$1</c:f>
              <c:strCache>
                <c:ptCount val="1"/>
                <c:pt idx="0">
                  <c:v>biaya total rata-rata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Sheet1!$G$2:$G$16</c:f>
              <c:numCache>
                <c:formatCode>0.00</c:formatCode>
                <c:ptCount val="15"/>
                <c:pt idx="1">
                  <c:v>3</c:v>
                </c:pt>
                <c:pt idx="2">
                  <c:v>1.9</c:v>
                </c:pt>
                <c:pt idx="3">
                  <c:v>1.4666666666666668</c:v>
                </c:pt>
                <c:pt idx="4">
                  <c:v>1.2</c:v>
                </c:pt>
                <c:pt idx="5">
                  <c:v>1.04</c:v>
                </c:pt>
                <c:pt idx="6">
                  <c:v>0.96666666666666667</c:v>
                </c:pt>
                <c:pt idx="7">
                  <c:v>0.94285714285714284</c:v>
                </c:pt>
                <c:pt idx="8">
                  <c:v>0.95</c:v>
                </c:pt>
                <c:pt idx="9">
                  <c:v>0.97777777777777786</c:v>
                </c:pt>
                <c:pt idx="10">
                  <c:v>1.02</c:v>
                </c:pt>
                <c:pt idx="11">
                  <c:v>1.0727272727272728</c:v>
                </c:pt>
                <c:pt idx="12">
                  <c:v>1.1333333333333333</c:v>
                </c:pt>
                <c:pt idx="13">
                  <c:v>1.2</c:v>
                </c:pt>
                <c:pt idx="14">
                  <c:v>1.2714285714285716</c:v>
                </c:pt>
              </c:numCache>
            </c:numRef>
          </c:val>
          <c:smooth val="0"/>
          <c:extLst xmlns:c16r2="http://schemas.microsoft.com/office/drawing/2015/06/chart">
            <c:ext xmlns:c16="http://schemas.microsoft.com/office/drawing/2014/chart" uri="{C3380CC4-5D6E-409C-BE32-E72D297353CC}">
              <c16:uniqueId val="{00000002-3E16-4002-98C6-D37461D986AD}"/>
            </c:ext>
          </c:extLst>
        </c:ser>
        <c:ser>
          <c:idx val="3"/>
          <c:order val="3"/>
          <c:tx>
            <c:strRef>
              <c:f>Sheet1!$H$1</c:f>
              <c:strCache>
                <c:ptCount val="1"/>
                <c:pt idx="0">
                  <c:v>biaya marginal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Sheet1!$H$2:$H$16</c:f>
              <c:numCache>
                <c:formatCode>General</c:formatCode>
                <c:ptCount val="15"/>
                <c:pt idx="1">
                  <c:v>1</c:v>
                </c:pt>
                <c:pt idx="2">
                  <c:v>0.79999999999999982</c:v>
                </c:pt>
                <c:pt idx="3">
                  <c:v>0.60000000000000053</c:v>
                </c:pt>
                <c:pt idx="4">
                  <c:v>0.39999999999999947</c:v>
                </c:pt>
                <c:pt idx="5">
                  <c:v>0.40000000000000036</c:v>
                </c:pt>
                <c:pt idx="6">
                  <c:v>0.59999999999999964</c:v>
                </c:pt>
                <c:pt idx="7">
                  <c:v>0.79999999999999982</c:v>
                </c:pt>
                <c:pt idx="8">
                  <c:v>1</c:v>
                </c:pt>
                <c:pt idx="9">
                  <c:v>1.2000000000000011</c:v>
                </c:pt>
                <c:pt idx="10">
                  <c:v>1.3999999999999986</c:v>
                </c:pt>
                <c:pt idx="11">
                  <c:v>1.6000000000000014</c:v>
                </c:pt>
                <c:pt idx="12">
                  <c:v>1.7999999999999989</c:v>
                </c:pt>
                <c:pt idx="13">
                  <c:v>2</c:v>
                </c:pt>
                <c:pt idx="14">
                  <c:v>2.2000000000000011</c:v>
                </c:pt>
              </c:numCache>
            </c:numRef>
          </c:val>
          <c:smooth val="0"/>
          <c:extLst xmlns:c16r2="http://schemas.microsoft.com/office/drawing/2015/06/chart">
            <c:ext xmlns:c16="http://schemas.microsoft.com/office/drawing/2014/chart" uri="{C3380CC4-5D6E-409C-BE32-E72D297353CC}">
              <c16:uniqueId val="{00000003-3E16-4002-98C6-D37461D986AD}"/>
            </c:ext>
          </c:extLst>
        </c:ser>
        <c:dLbls>
          <c:showLegendKey val="0"/>
          <c:showVal val="0"/>
          <c:showCatName val="0"/>
          <c:showSerName val="0"/>
          <c:showPercent val="0"/>
          <c:showBubbleSize val="0"/>
        </c:dLbls>
        <c:marker val="1"/>
        <c:smooth val="0"/>
        <c:axId val="324023736"/>
        <c:axId val="324026872"/>
      </c:lineChart>
      <c:catAx>
        <c:axId val="32402373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26872"/>
        <c:crosses val="autoZero"/>
        <c:auto val="1"/>
        <c:lblAlgn val="ctr"/>
        <c:lblOffset val="100"/>
        <c:noMultiLvlLbl val="0"/>
      </c:catAx>
      <c:valAx>
        <c:axId val="324026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23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909166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195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829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43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1262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2674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1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96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23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64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88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862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343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400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8193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575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413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5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Biaya</a:t>
            </a:r>
            <a:r>
              <a:rPr lang="en-US" dirty="0" smtClean="0"/>
              <a:t> = f (Q) </a:t>
            </a:r>
            <a:r>
              <a:rPr lang="en-US" dirty="0" err="1" smtClean="0"/>
              <a:t>dimana</a:t>
            </a:r>
            <a:r>
              <a:rPr lang="en-US" dirty="0" smtClean="0"/>
              <a:t> Q = Output </a:t>
            </a:r>
            <a:r>
              <a:rPr lang="en-US" dirty="0" err="1" smtClean="0"/>
              <a:t>Output</a:t>
            </a:r>
            <a:r>
              <a:rPr lang="en-US" dirty="0" smtClean="0"/>
              <a:t> = f(X) </a:t>
            </a:r>
            <a:r>
              <a:rPr lang="en-US" dirty="0" err="1" smtClean="0"/>
              <a:t>dimana</a:t>
            </a:r>
            <a:r>
              <a:rPr lang="en-US" dirty="0" smtClean="0"/>
              <a:t> X = Input</a:t>
            </a:r>
            <a:endParaRPr lang="en-US" dirty="0"/>
          </a:p>
        </p:txBody>
      </p:sp>
    </p:spTree>
    <p:extLst>
      <p:ext uri="{BB962C8B-B14F-4D97-AF65-F5344CB8AC3E}">
        <p14:creationId xmlns:p14="http://schemas.microsoft.com/office/powerpoint/2010/main" val="273499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40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502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884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099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9E00"/>
        </a:solidFill>
        <a:effectLst/>
      </p:bgPr>
    </p:bg>
    <p:spTree>
      <p:nvGrpSpPr>
        <p:cNvPr id="1" name="Shape 9"/>
        <p:cNvGrpSpPr/>
        <p:nvPr/>
      </p:nvGrpSpPr>
      <p:grpSpPr>
        <a:xfrm>
          <a:off x="0" y="0"/>
          <a:ext cx="0" cy="0"/>
          <a:chOff x="0" y="0"/>
          <a:chExt cx="0" cy="0"/>
        </a:xfrm>
      </p:grpSpPr>
      <p:sp>
        <p:nvSpPr>
          <p:cNvPr id="10" name="Google Shape;10;p2"/>
          <p:cNvSpPr/>
          <p:nvPr/>
        </p:nvSpPr>
        <p:spPr>
          <a:xfrm>
            <a:off x="818063" y="805650"/>
            <a:ext cx="7507875" cy="35322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rgbClr val="FFFFFF"/>
            </a:solidFill>
            <a:prstDash val="solid"/>
            <a:miter lim="8000"/>
            <a:headEnd type="none" w="med" len="med"/>
            <a:tailEnd type="none" w="med" len="med"/>
          </a:ln>
        </p:spPr>
      </p:sp>
      <p:sp>
        <p:nvSpPr>
          <p:cNvPr id="11" name="Google Shape;11;p2"/>
          <p:cNvSpPr txBox="1">
            <a:spLocks noGrp="1"/>
          </p:cNvSpPr>
          <p:nvPr>
            <p:ph type="ctrTitle"/>
          </p:nvPr>
        </p:nvSpPr>
        <p:spPr>
          <a:xfrm>
            <a:off x="2296350" y="1991850"/>
            <a:ext cx="45513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434343"/>
              </a:buClr>
              <a:buSzPts val="3000"/>
              <a:buNone/>
              <a:defRPr sz="3000">
                <a:solidFill>
                  <a:srgbClr val="434343"/>
                </a:solidFill>
              </a:defRPr>
            </a:lvl1pPr>
            <a:lvl2pPr lvl="1" algn="ctr">
              <a:spcBef>
                <a:spcPts val="0"/>
              </a:spcBef>
              <a:spcAft>
                <a:spcPts val="0"/>
              </a:spcAft>
              <a:buClr>
                <a:srgbClr val="434343"/>
              </a:buClr>
              <a:buSzPts val="3000"/>
              <a:buNone/>
              <a:defRPr sz="3000">
                <a:solidFill>
                  <a:srgbClr val="434343"/>
                </a:solidFill>
              </a:defRPr>
            </a:lvl2pPr>
            <a:lvl3pPr lvl="2" algn="ctr">
              <a:spcBef>
                <a:spcPts val="0"/>
              </a:spcBef>
              <a:spcAft>
                <a:spcPts val="0"/>
              </a:spcAft>
              <a:buClr>
                <a:srgbClr val="434343"/>
              </a:buClr>
              <a:buSzPts val="3000"/>
              <a:buNone/>
              <a:defRPr sz="3000">
                <a:solidFill>
                  <a:srgbClr val="434343"/>
                </a:solidFill>
              </a:defRPr>
            </a:lvl3pPr>
            <a:lvl4pPr lvl="3" algn="ctr">
              <a:spcBef>
                <a:spcPts val="0"/>
              </a:spcBef>
              <a:spcAft>
                <a:spcPts val="0"/>
              </a:spcAft>
              <a:buClr>
                <a:srgbClr val="434343"/>
              </a:buClr>
              <a:buSzPts val="3000"/>
              <a:buNone/>
              <a:defRPr sz="3000">
                <a:solidFill>
                  <a:srgbClr val="434343"/>
                </a:solidFill>
              </a:defRPr>
            </a:lvl4pPr>
            <a:lvl5pPr lvl="4" algn="ctr">
              <a:spcBef>
                <a:spcPts val="0"/>
              </a:spcBef>
              <a:spcAft>
                <a:spcPts val="0"/>
              </a:spcAft>
              <a:buClr>
                <a:srgbClr val="434343"/>
              </a:buClr>
              <a:buSzPts val="3000"/>
              <a:buNone/>
              <a:defRPr sz="3000">
                <a:solidFill>
                  <a:srgbClr val="434343"/>
                </a:solidFill>
              </a:defRPr>
            </a:lvl5pPr>
            <a:lvl6pPr lvl="5" algn="ctr">
              <a:spcBef>
                <a:spcPts val="0"/>
              </a:spcBef>
              <a:spcAft>
                <a:spcPts val="0"/>
              </a:spcAft>
              <a:buClr>
                <a:srgbClr val="434343"/>
              </a:buClr>
              <a:buSzPts val="3000"/>
              <a:buNone/>
              <a:defRPr sz="3000">
                <a:solidFill>
                  <a:srgbClr val="434343"/>
                </a:solidFill>
              </a:defRPr>
            </a:lvl6pPr>
            <a:lvl7pPr lvl="6" algn="ctr">
              <a:spcBef>
                <a:spcPts val="0"/>
              </a:spcBef>
              <a:spcAft>
                <a:spcPts val="0"/>
              </a:spcAft>
              <a:buClr>
                <a:srgbClr val="434343"/>
              </a:buClr>
              <a:buSzPts val="3000"/>
              <a:buNone/>
              <a:defRPr sz="3000">
                <a:solidFill>
                  <a:srgbClr val="434343"/>
                </a:solidFill>
              </a:defRPr>
            </a:lvl7pPr>
            <a:lvl8pPr lvl="7" algn="ctr">
              <a:spcBef>
                <a:spcPts val="0"/>
              </a:spcBef>
              <a:spcAft>
                <a:spcPts val="0"/>
              </a:spcAft>
              <a:buClr>
                <a:srgbClr val="434343"/>
              </a:buClr>
              <a:buSzPts val="3000"/>
              <a:buNone/>
              <a:defRPr sz="3000">
                <a:solidFill>
                  <a:srgbClr val="434343"/>
                </a:solidFill>
              </a:defRPr>
            </a:lvl8pPr>
            <a:lvl9pPr lvl="8" algn="ctr">
              <a:spcBef>
                <a:spcPts val="0"/>
              </a:spcBef>
              <a:spcAft>
                <a:spcPts val="0"/>
              </a:spcAft>
              <a:buClr>
                <a:srgbClr val="434343"/>
              </a:buClr>
              <a:buSzPts val="3000"/>
              <a:buNone/>
              <a:defRPr sz="30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434343"/>
        </a:solidFill>
        <a:effectLst/>
      </p:bgPr>
    </p:bg>
    <p:spTree>
      <p:nvGrpSpPr>
        <p:cNvPr id="1" name="Shape 17"/>
        <p:cNvGrpSpPr/>
        <p:nvPr/>
      </p:nvGrpSpPr>
      <p:grpSpPr>
        <a:xfrm>
          <a:off x="0" y="0"/>
          <a:ext cx="0" cy="0"/>
          <a:chOff x="0" y="0"/>
          <a:chExt cx="0" cy="0"/>
        </a:xfrm>
      </p:grpSpPr>
      <p:sp>
        <p:nvSpPr>
          <p:cNvPr id="18" name="Google Shape;18;p4"/>
          <p:cNvSpPr/>
          <p:nvPr/>
        </p:nvSpPr>
        <p:spPr>
          <a:xfrm>
            <a:off x="818063" y="805650"/>
            <a:ext cx="7507875" cy="35322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rgbClr val="FF9E00"/>
            </a:solidFill>
            <a:prstDash val="solid"/>
            <a:miter lim="8000"/>
            <a:headEnd type="none" w="med" len="med"/>
            <a:tailEnd type="none" w="med" len="med"/>
          </a:ln>
        </p:spPr>
      </p:sp>
      <p:sp>
        <p:nvSpPr>
          <p:cNvPr id="19" name="Google Shape;19;p4"/>
          <p:cNvSpPr txBox="1">
            <a:spLocks noGrp="1"/>
          </p:cNvSpPr>
          <p:nvPr>
            <p:ph type="body" idx="1"/>
          </p:nvPr>
        </p:nvSpPr>
        <p:spPr>
          <a:xfrm>
            <a:off x="2037600" y="2161800"/>
            <a:ext cx="5068800" cy="819900"/>
          </a:xfrm>
          <a:prstGeom prst="rect">
            <a:avLst/>
          </a:prstGeom>
        </p:spPr>
        <p:txBody>
          <a:bodyPr spcFirstLastPara="1" wrap="square" lIns="91425" tIns="91425" rIns="91425" bIns="91425" anchor="ctr" anchorCtr="0">
            <a:noAutofit/>
          </a:bodyPr>
          <a:lstStyle>
            <a:lvl1pPr marL="457200" lvl="0" indent="-342900" algn="ctr" rtl="0">
              <a:spcBef>
                <a:spcPts val="600"/>
              </a:spcBef>
              <a:spcAft>
                <a:spcPts val="0"/>
              </a:spcAft>
              <a:buSzPts val="1800"/>
              <a:buChar char="⊡"/>
              <a:defRPr sz="1800" i="1">
                <a:solidFill>
                  <a:srgbClr val="CCCCCC"/>
                </a:solidFill>
              </a:defRPr>
            </a:lvl1pPr>
            <a:lvl2pPr marL="914400" lvl="1" indent="-342900" algn="ctr" rtl="0">
              <a:spcBef>
                <a:spcPts val="0"/>
              </a:spcBef>
              <a:spcAft>
                <a:spcPts val="0"/>
              </a:spcAft>
              <a:buSzPts val="1800"/>
              <a:buChar char="□"/>
              <a:defRPr sz="1800" i="1">
                <a:solidFill>
                  <a:srgbClr val="CCCCCC"/>
                </a:solidFill>
              </a:defRPr>
            </a:lvl2pPr>
            <a:lvl3pPr marL="1371600" lvl="2" indent="-342900" algn="ctr" rtl="0">
              <a:spcBef>
                <a:spcPts val="0"/>
              </a:spcBef>
              <a:spcAft>
                <a:spcPts val="0"/>
              </a:spcAft>
              <a:buSzPts val="1800"/>
              <a:buChar char="■"/>
              <a:defRPr sz="1800" i="1">
                <a:solidFill>
                  <a:srgbClr val="CCCCCC"/>
                </a:solidFill>
              </a:defRPr>
            </a:lvl3pPr>
            <a:lvl4pPr marL="1828800" lvl="3" indent="-342900" algn="ctr" rtl="0">
              <a:spcBef>
                <a:spcPts val="0"/>
              </a:spcBef>
              <a:spcAft>
                <a:spcPts val="0"/>
              </a:spcAft>
              <a:buSzPts val="1800"/>
              <a:buChar char="●"/>
              <a:defRPr i="1">
                <a:solidFill>
                  <a:srgbClr val="CCCCCC"/>
                </a:solidFill>
              </a:defRPr>
            </a:lvl4pPr>
            <a:lvl5pPr marL="2286000" lvl="4" indent="-342900" algn="ctr" rtl="0">
              <a:spcBef>
                <a:spcPts val="0"/>
              </a:spcBef>
              <a:spcAft>
                <a:spcPts val="0"/>
              </a:spcAft>
              <a:buSzPts val="1800"/>
              <a:buChar char="○"/>
              <a:defRPr i="1">
                <a:solidFill>
                  <a:srgbClr val="CCCCCC"/>
                </a:solidFill>
              </a:defRPr>
            </a:lvl5pPr>
            <a:lvl6pPr marL="2743200" lvl="5" indent="-342900" algn="ctr" rtl="0">
              <a:spcBef>
                <a:spcPts val="0"/>
              </a:spcBef>
              <a:spcAft>
                <a:spcPts val="0"/>
              </a:spcAft>
              <a:buClr>
                <a:srgbClr val="CCCCCC"/>
              </a:buClr>
              <a:buSzPts val="1800"/>
              <a:buChar char="■"/>
              <a:defRPr i="1">
                <a:solidFill>
                  <a:srgbClr val="CCCCCC"/>
                </a:solidFill>
              </a:defRPr>
            </a:lvl6pPr>
            <a:lvl7pPr marL="3200400" lvl="6" indent="-342900" algn="ctr" rtl="0">
              <a:spcBef>
                <a:spcPts val="0"/>
              </a:spcBef>
              <a:spcAft>
                <a:spcPts val="0"/>
              </a:spcAft>
              <a:buClr>
                <a:srgbClr val="CCCCCC"/>
              </a:buClr>
              <a:buSzPts val="1800"/>
              <a:buChar char="●"/>
              <a:defRPr i="1">
                <a:solidFill>
                  <a:srgbClr val="CCCCCC"/>
                </a:solidFill>
              </a:defRPr>
            </a:lvl7pPr>
            <a:lvl8pPr marL="3657600" lvl="7" indent="-342900" algn="ctr" rtl="0">
              <a:spcBef>
                <a:spcPts val="0"/>
              </a:spcBef>
              <a:spcAft>
                <a:spcPts val="0"/>
              </a:spcAft>
              <a:buClr>
                <a:srgbClr val="CCCCCC"/>
              </a:buClr>
              <a:buSzPts val="1800"/>
              <a:buChar char="○"/>
              <a:defRPr i="1">
                <a:solidFill>
                  <a:srgbClr val="CCCCCC"/>
                </a:solidFill>
              </a:defRPr>
            </a:lvl8pPr>
            <a:lvl9pPr marL="4114800" lvl="8" indent="-342900" algn="ctr">
              <a:spcBef>
                <a:spcPts val="0"/>
              </a:spcBef>
              <a:spcAft>
                <a:spcPts val="0"/>
              </a:spcAft>
              <a:buClr>
                <a:srgbClr val="CCCCCC"/>
              </a:buClr>
              <a:buSzPts val="1800"/>
              <a:buChar char="■"/>
              <a:defRPr i="1">
                <a:solidFill>
                  <a:srgbClr val="CCCCCC"/>
                </a:solidFill>
              </a:defRPr>
            </a:lvl9pPr>
          </a:lstStyle>
          <a:p>
            <a:endParaRPr/>
          </a:p>
        </p:txBody>
      </p:sp>
      <p:sp>
        <p:nvSpPr>
          <p:cNvPr id="20" name="Google Shape;20;p4"/>
          <p:cNvSpPr txBox="1"/>
          <p:nvPr/>
        </p:nvSpPr>
        <p:spPr>
          <a:xfrm>
            <a:off x="3853200" y="293593"/>
            <a:ext cx="14376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9E00"/>
                </a:solidFill>
                <a:latin typeface="Montserrat"/>
                <a:ea typeface="Montserrat"/>
                <a:cs typeface="Montserrat"/>
                <a:sym typeface="Montserrat"/>
              </a:rPr>
              <a:t>“</a:t>
            </a:r>
            <a:endParaRPr sz="9600">
              <a:solidFill>
                <a:srgbClr val="FF9E00"/>
              </a:solidFill>
              <a:latin typeface="Montserrat"/>
              <a:ea typeface="Montserrat"/>
              <a:cs typeface="Montserrat"/>
              <a:sym typeface="Montserrat"/>
            </a:endParaRPr>
          </a:p>
        </p:txBody>
      </p:sp>
      <p:sp>
        <p:nvSpPr>
          <p:cNvPr id="21" name="Google Shape;21;p4"/>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a:off x="259950" y="274275"/>
            <a:ext cx="8624125" cy="459495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lim="8000"/>
            <a:headEnd type="none" w="med" len="med"/>
            <a:tailEnd type="none" w="med" len="med"/>
          </a:ln>
        </p:spPr>
      </p:sp>
      <p:sp>
        <p:nvSpPr>
          <p:cNvPr id="24" name="Google Shape;24;p5"/>
          <p:cNvSpPr txBox="1">
            <a:spLocks noGrp="1"/>
          </p:cNvSpPr>
          <p:nvPr>
            <p:ph type="title"/>
          </p:nvPr>
        </p:nvSpPr>
        <p:spPr>
          <a:xfrm>
            <a:off x="3241650" y="91566"/>
            <a:ext cx="2660700" cy="733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5" name="Google Shape;25;p5"/>
          <p:cNvSpPr txBox="1">
            <a:spLocks noGrp="1"/>
          </p:cNvSpPr>
          <p:nvPr>
            <p:ph type="body" idx="1"/>
          </p:nvPr>
        </p:nvSpPr>
        <p:spPr>
          <a:xfrm>
            <a:off x="916650" y="950850"/>
            <a:ext cx="7310700" cy="3241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26" name="Google Shape;26;p5"/>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a:off x="259950" y="274275"/>
            <a:ext cx="8624125" cy="459495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FF9E00"/>
            </a:solidFill>
            <a:prstDash val="solid"/>
            <a:miter lim="8000"/>
            <a:headEnd type="none" w="med" len="med"/>
            <a:tailEnd type="none" w="med" len="med"/>
          </a:ln>
        </p:spPr>
      </p:sp>
      <p:sp>
        <p:nvSpPr>
          <p:cNvPr id="29" name="Google Shape;29;p6"/>
          <p:cNvSpPr txBox="1">
            <a:spLocks noGrp="1"/>
          </p:cNvSpPr>
          <p:nvPr>
            <p:ph type="title"/>
          </p:nvPr>
        </p:nvSpPr>
        <p:spPr>
          <a:xfrm>
            <a:off x="3241650" y="91566"/>
            <a:ext cx="2660700" cy="733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0" name="Google Shape;30;p6"/>
          <p:cNvSpPr txBox="1">
            <a:spLocks noGrp="1"/>
          </p:cNvSpPr>
          <p:nvPr>
            <p:ph type="body" idx="1"/>
          </p:nvPr>
        </p:nvSpPr>
        <p:spPr>
          <a:xfrm>
            <a:off x="840975" y="956004"/>
            <a:ext cx="3621900" cy="2965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4681053" y="956004"/>
            <a:ext cx="3621900" cy="29655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inverse">
  <p:cSld name="BLANK_1">
    <p:bg>
      <p:bgPr>
        <a:solidFill>
          <a:srgbClr val="434343"/>
        </a:solidFill>
        <a:effectLst/>
      </p:bgPr>
    </p:bg>
    <p:spTree>
      <p:nvGrpSpPr>
        <p:cNvPr id="1" name="Shape 51"/>
        <p:cNvGrpSpPr/>
        <p:nvPr/>
      </p:nvGrpSpPr>
      <p:grpSpPr>
        <a:xfrm>
          <a:off x="0" y="0"/>
          <a:ext cx="0" cy="0"/>
          <a:chOff x="0" y="0"/>
          <a:chExt cx="0" cy="0"/>
        </a:xfrm>
      </p:grpSpPr>
      <p:sp>
        <p:nvSpPr>
          <p:cNvPr id="52" name="Google Shape;52;p11"/>
          <p:cNvSpPr/>
          <p:nvPr/>
        </p:nvSpPr>
        <p:spPr>
          <a:xfrm>
            <a:off x="558125" y="550425"/>
            <a:ext cx="8028198" cy="4042637"/>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rgbClr val="FFFFFF"/>
            </a:solidFill>
            <a:prstDash val="solid"/>
            <a:miter lim="8000"/>
            <a:headEnd type="none" w="med" len="med"/>
            <a:tailEnd type="none" w="med" len="med"/>
          </a:ln>
        </p:spPr>
      </p:sp>
      <p:sp>
        <p:nvSpPr>
          <p:cNvPr id="53" name="Google Shape;53;p11"/>
          <p:cNvSpPr txBox="1">
            <a:spLocks noGrp="1"/>
          </p:cNvSpPr>
          <p:nvPr>
            <p:ph type="sldNum" idx="12"/>
          </p:nvPr>
        </p:nvSpPr>
        <p:spPr>
          <a:xfrm>
            <a:off x="-125" y="4593050"/>
            <a:ext cx="9144000" cy="5505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41650" y="91566"/>
            <a:ext cx="2660700" cy="73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1pPr>
            <a:lvl2pPr lvl="1"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2pPr>
            <a:lvl3pPr lvl="2"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3pPr>
            <a:lvl4pPr lvl="3"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4pPr>
            <a:lvl5pPr lvl="4"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5pPr>
            <a:lvl6pPr lvl="5"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6pPr>
            <a:lvl7pPr lvl="6"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7pPr>
            <a:lvl8pPr lvl="7"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8pPr>
            <a:lvl9pPr lvl="8" algn="ctr">
              <a:spcBef>
                <a:spcPts val="0"/>
              </a:spcBef>
              <a:spcAft>
                <a:spcPts val="0"/>
              </a:spcAft>
              <a:buClr>
                <a:srgbClr val="999999"/>
              </a:buClr>
              <a:buSzPts val="1200"/>
              <a:buFont typeface="Montserrat"/>
              <a:buNone/>
              <a:defRPr sz="1200" b="1">
                <a:solidFill>
                  <a:srgbClr val="999999"/>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916650" y="950850"/>
            <a:ext cx="7310700" cy="3241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CCCCCC"/>
              </a:buClr>
              <a:buSzPts val="2400"/>
              <a:buFont typeface="Droid Serif"/>
              <a:buChar char="⊡"/>
              <a:defRPr sz="3000">
                <a:solidFill>
                  <a:srgbClr val="434343"/>
                </a:solidFill>
                <a:latin typeface="Droid Serif"/>
                <a:ea typeface="Droid Serif"/>
                <a:cs typeface="Droid Serif"/>
                <a:sym typeface="Droid Serif"/>
              </a:defRPr>
            </a:lvl1pPr>
            <a:lvl2pPr marL="914400" lvl="1" indent="-342900">
              <a:spcBef>
                <a:spcPts val="0"/>
              </a:spcBef>
              <a:spcAft>
                <a:spcPts val="0"/>
              </a:spcAft>
              <a:buClr>
                <a:srgbClr val="CCCCCC"/>
              </a:buClr>
              <a:buSzPts val="1800"/>
              <a:buFont typeface="Droid Serif"/>
              <a:buChar char="□"/>
              <a:defRPr sz="2400">
                <a:solidFill>
                  <a:srgbClr val="434343"/>
                </a:solidFill>
                <a:latin typeface="Droid Serif"/>
                <a:ea typeface="Droid Serif"/>
                <a:cs typeface="Droid Serif"/>
                <a:sym typeface="Droid Serif"/>
              </a:defRPr>
            </a:lvl2pPr>
            <a:lvl3pPr marL="1371600" lvl="2" indent="-381000">
              <a:spcBef>
                <a:spcPts val="0"/>
              </a:spcBef>
              <a:spcAft>
                <a:spcPts val="0"/>
              </a:spcAft>
              <a:buClr>
                <a:srgbClr val="CCCCCC"/>
              </a:buClr>
              <a:buSzPts val="2400"/>
              <a:buFont typeface="Droid Serif"/>
              <a:buChar char="■"/>
              <a:defRPr sz="2400">
                <a:solidFill>
                  <a:srgbClr val="434343"/>
                </a:solidFill>
                <a:latin typeface="Droid Serif"/>
                <a:ea typeface="Droid Serif"/>
                <a:cs typeface="Droid Serif"/>
                <a:sym typeface="Droid Serif"/>
              </a:defRPr>
            </a:lvl3pPr>
            <a:lvl4pPr marL="1828800" lvl="3" indent="-342900">
              <a:spcBef>
                <a:spcPts val="0"/>
              </a:spcBef>
              <a:spcAft>
                <a:spcPts val="0"/>
              </a:spcAft>
              <a:buClr>
                <a:srgbClr val="CCCCCC"/>
              </a:buClr>
              <a:buSzPts val="1800"/>
              <a:buFont typeface="Droid Serif"/>
              <a:buChar char="●"/>
              <a:defRPr sz="1800">
                <a:solidFill>
                  <a:srgbClr val="434343"/>
                </a:solidFill>
                <a:latin typeface="Droid Serif"/>
                <a:ea typeface="Droid Serif"/>
                <a:cs typeface="Droid Serif"/>
                <a:sym typeface="Droid Serif"/>
              </a:defRPr>
            </a:lvl4pPr>
            <a:lvl5pPr marL="2286000" lvl="4" indent="-342900">
              <a:spcBef>
                <a:spcPts val="0"/>
              </a:spcBef>
              <a:spcAft>
                <a:spcPts val="0"/>
              </a:spcAft>
              <a:buClr>
                <a:srgbClr val="CCCCCC"/>
              </a:buClr>
              <a:buSzPts val="1800"/>
              <a:buFont typeface="Droid Serif"/>
              <a:buChar char="○"/>
              <a:defRPr sz="1800">
                <a:solidFill>
                  <a:srgbClr val="434343"/>
                </a:solidFill>
                <a:latin typeface="Droid Serif"/>
                <a:ea typeface="Droid Serif"/>
                <a:cs typeface="Droid Serif"/>
                <a:sym typeface="Droid Serif"/>
              </a:defRPr>
            </a:lvl5pPr>
            <a:lvl6pPr marL="2743200" lvl="5" indent="-3429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6pPr>
            <a:lvl7pPr marL="3200400" lvl="6" indent="-3429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7pPr>
            <a:lvl8pPr marL="3657600" lvl="7" indent="-3429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8pPr>
            <a:lvl9pPr marL="4114800" lvl="8" indent="-342900">
              <a:spcBef>
                <a:spcPts val="0"/>
              </a:spcBef>
              <a:spcAft>
                <a:spcPts val="0"/>
              </a:spcAft>
              <a:buClr>
                <a:srgbClr val="434343"/>
              </a:buClr>
              <a:buSzPts val="1800"/>
              <a:buFont typeface="Droid Serif"/>
              <a:buChar char="■"/>
              <a:defRPr sz="1800">
                <a:solidFill>
                  <a:srgbClr val="434343"/>
                </a:solidFill>
                <a:latin typeface="Droid Serif"/>
                <a:ea typeface="Droid Serif"/>
                <a:cs typeface="Droid Serif"/>
                <a:sym typeface="Droid Serif"/>
              </a:defRPr>
            </a:lvl9pPr>
          </a:lstStyle>
          <a:p>
            <a:endParaRPr/>
          </a:p>
        </p:txBody>
      </p:sp>
      <p:sp>
        <p:nvSpPr>
          <p:cNvPr id="8" name="Google Shape;8;p1"/>
          <p:cNvSpPr txBox="1">
            <a:spLocks noGrp="1"/>
          </p:cNvSpPr>
          <p:nvPr>
            <p:ph type="sldNum" idx="12"/>
          </p:nvPr>
        </p:nvSpPr>
        <p:spPr>
          <a:xfrm>
            <a:off x="-125" y="4869225"/>
            <a:ext cx="9144000" cy="274200"/>
          </a:xfrm>
          <a:prstGeom prst="rect">
            <a:avLst/>
          </a:prstGeom>
          <a:noFill/>
          <a:ln>
            <a:noFill/>
          </a:ln>
        </p:spPr>
        <p:txBody>
          <a:bodyPr spcFirstLastPara="1" wrap="square" lIns="91425" tIns="91425" rIns="91425" bIns="91425" anchor="ctr" anchorCtr="0">
            <a:noAutofit/>
          </a:bodyPr>
          <a:lstStyle>
            <a:lvl1pPr lvl="0" algn="ctr">
              <a:buNone/>
              <a:defRPr sz="800" b="1">
                <a:solidFill>
                  <a:srgbClr val="FF9E00"/>
                </a:solidFill>
                <a:latin typeface="Montserrat"/>
                <a:ea typeface="Montserrat"/>
                <a:cs typeface="Montserrat"/>
                <a:sym typeface="Montserrat"/>
              </a:defRPr>
            </a:lvl1pPr>
            <a:lvl2pPr lvl="1" algn="ctr">
              <a:buNone/>
              <a:defRPr sz="800" b="1">
                <a:solidFill>
                  <a:srgbClr val="FF9E00"/>
                </a:solidFill>
                <a:latin typeface="Montserrat"/>
                <a:ea typeface="Montserrat"/>
                <a:cs typeface="Montserrat"/>
                <a:sym typeface="Montserrat"/>
              </a:defRPr>
            </a:lvl2pPr>
            <a:lvl3pPr lvl="2" algn="ctr">
              <a:buNone/>
              <a:defRPr sz="800" b="1">
                <a:solidFill>
                  <a:srgbClr val="FF9E00"/>
                </a:solidFill>
                <a:latin typeface="Montserrat"/>
                <a:ea typeface="Montserrat"/>
                <a:cs typeface="Montserrat"/>
                <a:sym typeface="Montserrat"/>
              </a:defRPr>
            </a:lvl3pPr>
            <a:lvl4pPr lvl="3" algn="ctr">
              <a:buNone/>
              <a:defRPr sz="800" b="1">
                <a:solidFill>
                  <a:srgbClr val="FF9E00"/>
                </a:solidFill>
                <a:latin typeface="Montserrat"/>
                <a:ea typeface="Montserrat"/>
                <a:cs typeface="Montserrat"/>
                <a:sym typeface="Montserrat"/>
              </a:defRPr>
            </a:lvl4pPr>
            <a:lvl5pPr lvl="4" algn="ctr">
              <a:buNone/>
              <a:defRPr sz="800" b="1">
                <a:solidFill>
                  <a:srgbClr val="FF9E00"/>
                </a:solidFill>
                <a:latin typeface="Montserrat"/>
                <a:ea typeface="Montserrat"/>
                <a:cs typeface="Montserrat"/>
                <a:sym typeface="Montserrat"/>
              </a:defRPr>
            </a:lvl5pPr>
            <a:lvl6pPr lvl="5" algn="ctr">
              <a:buNone/>
              <a:defRPr sz="800" b="1">
                <a:solidFill>
                  <a:srgbClr val="FF9E00"/>
                </a:solidFill>
                <a:latin typeface="Montserrat"/>
                <a:ea typeface="Montserrat"/>
                <a:cs typeface="Montserrat"/>
                <a:sym typeface="Montserrat"/>
              </a:defRPr>
            </a:lvl6pPr>
            <a:lvl7pPr lvl="6" algn="ctr">
              <a:buNone/>
              <a:defRPr sz="800" b="1">
                <a:solidFill>
                  <a:srgbClr val="FF9E00"/>
                </a:solidFill>
                <a:latin typeface="Montserrat"/>
                <a:ea typeface="Montserrat"/>
                <a:cs typeface="Montserrat"/>
                <a:sym typeface="Montserrat"/>
              </a:defRPr>
            </a:lvl7pPr>
            <a:lvl8pPr lvl="7" algn="ctr">
              <a:buNone/>
              <a:defRPr sz="800" b="1">
                <a:solidFill>
                  <a:srgbClr val="FF9E00"/>
                </a:solidFill>
                <a:latin typeface="Montserrat"/>
                <a:ea typeface="Montserrat"/>
                <a:cs typeface="Montserrat"/>
                <a:sym typeface="Montserrat"/>
              </a:defRPr>
            </a:lvl8pPr>
            <a:lvl9pPr lvl="8" algn="ctr">
              <a:buNone/>
              <a:defRPr sz="800" b="1">
                <a:solidFill>
                  <a:srgbClr val="FF9E00"/>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99.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7"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01.png"/></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100.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2209640" y="1730238"/>
            <a:ext cx="4551300" cy="1159800"/>
          </a:xfrm>
          <a:prstGeom prst="rect">
            <a:avLst/>
          </a:prstGeom>
        </p:spPr>
        <p:txBody>
          <a:bodyPr spcFirstLastPara="1" wrap="square" lIns="91425" tIns="91425" rIns="91425" bIns="91425" anchor="ctr" anchorCtr="0">
            <a:noAutofit/>
          </a:bodyPr>
          <a:lstStyle/>
          <a:p>
            <a:r>
              <a:rPr lang="en-US" sz="4000" smtClean="0"/>
              <a:t>Analisis </a:t>
            </a:r>
            <a:r>
              <a:rPr lang="en-US" sz="4000" dirty="0" err="1"/>
              <a:t>Biaya</a:t>
            </a:r>
            <a:r>
              <a:rPr lang="en-US" sz="4000" dirty="0"/>
              <a:t>  </a:t>
            </a:r>
            <a:r>
              <a:rPr lang="en-US" sz="4000" dirty="0" err="1" smtClean="0"/>
              <a:t>Produksi</a:t>
            </a:r>
            <a:endParaRPr lang="en-US" sz="4000" dirty="0"/>
          </a:p>
        </p:txBody>
      </p:sp>
      <p:sp>
        <p:nvSpPr>
          <p:cNvPr id="59" name="Google Shape;59;p12"/>
          <p:cNvSpPr/>
          <p:nvPr/>
        </p:nvSpPr>
        <p:spPr>
          <a:xfrm>
            <a:off x="4255105" y="512098"/>
            <a:ext cx="633840" cy="57650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 name="Google Shape;73;p14"/>
          <p:cNvSpPr txBox="1">
            <a:spLocks/>
          </p:cNvSpPr>
          <p:nvPr/>
        </p:nvSpPr>
        <p:spPr>
          <a:xfrm>
            <a:off x="937450" y="3602616"/>
            <a:ext cx="5762893"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pPr algn="l"/>
            <a:r>
              <a:rPr lang="en-US" sz="2000" u="sng" dirty="0" smtClean="0">
                <a:solidFill>
                  <a:schemeClr val="tx1"/>
                </a:solidFill>
              </a:rPr>
              <a:t>TIM PENGAMPU EKONOMI MANAJERIAL</a:t>
            </a:r>
          </a:p>
          <a:p>
            <a:pPr algn="l"/>
            <a:r>
              <a:rPr lang="en-US" sz="1800" dirty="0" err="1" smtClean="0"/>
              <a:t>Universitas</a:t>
            </a:r>
            <a:r>
              <a:rPr lang="en-US" sz="1800" dirty="0" smtClean="0"/>
              <a:t> Dian </a:t>
            </a:r>
            <a:r>
              <a:rPr lang="en-US" sz="1800" dirty="0" err="1" smtClean="0"/>
              <a:t>Nuswantoro</a:t>
            </a:r>
            <a:endParaRPr lang="en-US" sz="1800" dirty="0"/>
          </a:p>
        </p:txBody>
      </p:sp>
      <p:sp>
        <p:nvSpPr>
          <p:cNvPr id="7" name="Google Shape;74;p14"/>
          <p:cNvSpPr txBox="1">
            <a:spLocks/>
          </p:cNvSpPr>
          <p:nvPr/>
        </p:nvSpPr>
        <p:spPr>
          <a:xfrm>
            <a:off x="4255105" y="11863"/>
            <a:ext cx="6593700" cy="7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CCCCCC"/>
              </a:buClr>
              <a:buSzPts val="2400"/>
              <a:buFont typeface="Droid Serif"/>
              <a:buChar char="⊡"/>
              <a:defRPr sz="3000" b="0" i="0" u="none" strike="noStrike" cap="none">
                <a:solidFill>
                  <a:srgbClr val="434343"/>
                </a:solidFill>
                <a:latin typeface="Droid Serif"/>
                <a:ea typeface="Droid Serif"/>
                <a:cs typeface="Droid Serif"/>
                <a:sym typeface="Droid Serif"/>
              </a:defRPr>
            </a:lvl1pPr>
            <a:lvl2pPr marL="914400" marR="0" lvl="1" indent="-342900" algn="l" rtl="0">
              <a:lnSpc>
                <a:spcPct val="100000"/>
              </a:lnSpc>
              <a:spcBef>
                <a:spcPts val="0"/>
              </a:spcBef>
              <a:spcAft>
                <a:spcPts val="0"/>
              </a:spcAft>
              <a:buClr>
                <a:srgbClr val="CCCCCC"/>
              </a:buClr>
              <a:buSzPts val="1800"/>
              <a:buFont typeface="Droid Serif"/>
              <a:buChar char="□"/>
              <a:defRPr sz="2400" b="0" i="0" u="none" strike="noStrike" cap="none">
                <a:solidFill>
                  <a:srgbClr val="434343"/>
                </a:solidFill>
                <a:latin typeface="Droid Serif"/>
                <a:ea typeface="Droid Serif"/>
                <a:cs typeface="Droid Serif"/>
                <a:sym typeface="Droid Serif"/>
              </a:defRPr>
            </a:lvl2pPr>
            <a:lvl3pPr marL="1371600" marR="0" lvl="2" indent="-381000" algn="l" rtl="0">
              <a:lnSpc>
                <a:spcPct val="100000"/>
              </a:lnSpc>
              <a:spcBef>
                <a:spcPts val="0"/>
              </a:spcBef>
              <a:spcAft>
                <a:spcPts val="0"/>
              </a:spcAft>
              <a:buClr>
                <a:srgbClr val="CCCCCC"/>
              </a:buClr>
              <a:buSzPts val="2400"/>
              <a:buFont typeface="Droid Serif"/>
              <a:buChar char="■"/>
              <a:defRPr sz="2400" b="0" i="0" u="none" strike="noStrike" cap="none">
                <a:solidFill>
                  <a:srgbClr val="434343"/>
                </a:solidFill>
                <a:latin typeface="Droid Serif"/>
                <a:ea typeface="Droid Serif"/>
                <a:cs typeface="Droid Serif"/>
                <a:sym typeface="Droid Serif"/>
              </a:defRPr>
            </a:lvl3pPr>
            <a:lvl4pPr marL="1828800" marR="0" lvl="3" indent="-342900" algn="l" rtl="0">
              <a:lnSpc>
                <a:spcPct val="100000"/>
              </a:lnSpc>
              <a:spcBef>
                <a:spcPts val="0"/>
              </a:spcBef>
              <a:spcAft>
                <a:spcPts val="0"/>
              </a:spcAft>
              <a:buClr>
                <a:srgbClr val="CCCCCC"/>
              </a:buClr>
              <a:buSzPts val="1800"/>
              <a:buFont typeface="Droid Serif"/>
              <a:buChar char="●"/>
              <a:defRPr sz="1800" b="0" i="0" u="none" strike="noStrike" cap="none">
                <a:solidFill>
                  <a:srgbClr val="434343"/>
                </a:solidFill>
                <a:latin typeface="Droid Serif"/>
                <a:ea typeface="Droid Serif"/>
                <a:cs typeface="Droid Serif"/>
                <a:sym typeface="Droid Serif"/>
              </a:defRPr>
            </a:lvl4pPr>
            <a:lvl5pPr marL="2286000" marR="0" lvl="4" indent="-342900" algn="l" rtl="0">
              <a:lnSpc>
                <a:spcPct val="100000"/>
              </a:lnSpc>
              <a:spcBef>
                <a:spcPts val="0"/>
              </a:spcBef>
              <a:spcAft>
                <a:spcPts val="0"/>
              </a:spcAft>
              <a:buClr>
                <a:srgbClr val="CCCCCC"/>
              </a:buClr>
              <a:buSzPts val="1800"/>
              <a:buFont typeface="Droid Serif"/>
              <a:buChar char="○"/>
              <a:defRPr sz="1800" b="0" i="0" u="none" strike="noStrike" cap="none">
                <a:solidFill>
                  <a:srgbClr val="434343"/>
                </a:solidFill>
                <a:latin typeface="Droid Serif"/>
                <a:ea typeface="Droid Serif"/>
                <a:cs typeface="Droid Serif"/>
                <a:sym typeface="Droid Serif"/>
              </a:defRPr>
            </a:lvl5pPr>
            <a:lvl6pPr marL="2743200" marR="0" lvl="5"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6pPr>
            <a:lvl7pPr marL="3200400" marR="0" lvl="6"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7pPr>
            <a:lvl8pPr marL="3657600" marR="0" lvl="7"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8pPr>
            <a:lvl9pPr marL="4114800" marR="0" lvl="8" indent="-342900" algn="l" rtl="0">
              <a:lnSpc>
                <a:spcPct val="100000"/>
              </a:lnSpc>
              <a:spcBef>
                <a:spcPts val="0"/>
              </a:spcBef>
              <a:spcAft>
                <a:spcPts val="0"/>
              </a:spcAft>
              <a:buClr>
                <a:srgbClr val="434343"/>
              </a:buClr>
              <a:buSzPts val="1800"/>
              <a:buFont typeface="Droid Serif"/>
              <a:buChar char="■"/>
              <a:defRPr sz="1800" b="0" i="0" u="none" strike="noStrike" cap="none">
                <a:solidFill>
                  <a:srgbClr val="434343"/>
                </a:solidFill>
                <a:latin typeface="Droid Serif"/>
                <a:ea typeface="Droid Serif"/>
                <a:cs typeface="Droid Serif"/>
                <a:sym typeface="Droid Serif"/>
              </a:defRPr>
            </a:lvl9pPr>
          </a:lstStyle>
          <a:p>
            <a:pPr marL="0" indent="0" algn="ctr">
              <a:buFont typeface="Droid Serif"/>
              <a:buNone/>
            </a:pPr>
            <a:r>
              <a:rPr lang="en-US" sz="1800" b="1" err="1" smtClean="0"/>
              <a:t>Pertemuan</a:t>
            </a:r>
            <a:r>
              <a:rPr lang="en-US" sz="1800" b="1" smtClean="0"/>
              <a:t> 7</a:t>
            </a:r>
            <a:endParaRPr lang="en-US"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2" y="1720362"/>
            <a:ext cx="7027605" cy="1076719"/>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Biaya yang dikeluarkan produsen yang besarnya tetap dan tidak berpengaruh terhadap jumlah output yang dihasilkan </a:t>
            </a:r>
          </a:p>
          <a:p>
            <a:pPr marL="0" lvl="0" indent="0">
              <a:buNone/>
            </a:pPr>
            <a:r>
              <a:rPr lang="en" b="1" i="0" dirty="0" smtClean="0">
                <a:solidFill>
                  <a:srgbClr val="FFC000"/>
                </a:solidFill>
              </a:rPr>
              <a:t>Kurvanya berbentuk linear (sejajar dengan sumbu horizntal) </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4" name="Google Shape;102;p18"/>
          <p:cNvSpPr txBox="1">
            <a:spLocks/>
          </p:cNvSpPr>
          <p:nvPr/>
        </p:nvSpPr>
        <p:spPr>
          <a:xfrm>
            <a:off x="669908" y="1032568"/>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Total Fixed Cost (TFC)</a:t>
            </a:r>
            <a:endParaRPr lang="en-US" sz="3200" dirty="0">
              <a:solidFill>
                <a:srgbClr val="FF9E00"/>
              </a:solidFill>
            </a:endParaRPr>
          </a:p>
        </p:txBody>
      </p:sp>
      <p:sp>
        <p:nvSpPr>
          <p:cNvPr id="5" name="Rectangle 4"/>
          <p:cNvSpPr/>
          <p:nvPr/>
        </p:nvSpPr>
        <p:spPr>
          <a:xfrm>
            <a:off x="2593301" y="3400989"/>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TFC = </a:t>
            </a:r>
            <a:r>
              <a:rPr lang="en-US" sz="1600" b="1" i="1" dirty="0">
                <a:solidFill>
                  <a:schemeClr val="tx1"/>
                </a:solidFill>
                <a:latin typeface="Droid Serif"/>
              </a:rPr>
              <a:t>f</a:t>
            </a:r>
            <a:r>
              <a:rPr lang="en-US" sz="1600" b="1" dirty="0">
                <a:solidFill>
                  <a:schemeClr val="tx1"/>
                </a:solidFill>
                <a:latin typeface="Droid Serif"/>
              </a:rPr>
              <a:t> (</a:t>
            </a:r>
            <a:r>
              <a:rPr lang="en-US" sz="1600" b="1" dirty="0" err="1">
                <a:solidFill>
                  <a:schemeClr val="tx1"/>
                </a:solidFill>
                <a:latin typeface="Droid Serif"/>
              </a:rPr>
              <a:t>konstan</a:t>
            </a:r>
            <a:r>
              <a:rPr lang="en-US" sz="1600" b="1" dirty="0">
                <a:solidFill>
                  <a:schemeClr val="tx1"/>
                </a:solidFill>
                <a:latin typeface="Droid Serif"/>
              </a:rPr>
              <a:t>)</a:t>
            </a:r>
          </a:p>
        </p:txBody>
      </p:sp>
      <p:sp>
        <p:nvSpPr>
          <p:cNvPr id="6" name="Google Shape;89;p16"/>
          <p:cNvSpPr txBox="1">
            <a:spLocks/>
          </p:cNvSpPr>
          <p:nvPr/>
        </p:nvSpPr>
        <p:spPr>
          <a:xfrm>
            <a:off x="1058072" y="2496151"/>
            <a:ext cx="7027605" cy="10767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60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1pPr>
            <a:lvl2pPr marL="914400" marR="0" lvl="1"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2pPr>
            <a:lvl3pPr marL="1371600" marR="0" lvl="2"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3pPr>
            <a:lvl4pPr marL="1828800" marR="0" lvl="3"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4pPr>
            <a:lvl5pPr marL="2286000" marR="0" lvl="4"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5pPr>
            <a:lvl6pPr marL="2743200" marR="0" lvl="5"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6pPr>
            <a:lvl7pPr marL="3200400" marR="0" lvl="6"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7pPr>
            <a:lvl8pPr marL="3657600" marR="0" lvl="7"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8pPr>
            <a:lvl9pPr marL="4114800" marR="0" lvl="8"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9pPr>
          </a:lstStyle>
          <a:p>
            <a:pPr marL="0" indent="0">
              <a:buFont typeface="Droid Serif"/>
              <a:buNone/>
            </a:pPr>
            <a:r>
              <a:rPr lang="en-US" b="1" i="0" dirty="0" smtClean="0">
                <a:solidFill>
                  <a:schemeClr val="bg1">
                    <a:lumMod val="95000"/>
                  </a:schemeClr>
                </a:solidFill>
              </a:rPr>
              <a:t>M</a:t>
            </a:r>
            <a:r>
              <a:rPr lang="en" b="1" i="0" dirty="0" smtClean="0">
                <a:solidFill>
                  <a:schemeClr val="bg1">
                    <a:lumMod val="95000"/>
                  </a:schemeClr>
                </a:solidFill>
              </a:rPr>
              <a:t>isal: Biaya sewa, biaya penyusutan, maintanance cost, biaya pajak </a:t>
            </a:r>
          </a:p>
        </p:txBody>
      </p:sp>
      <p:sp>
        <p:nvSpPr>
          <p:cNvPr id="7" name="Rectangle 6"/>
          <p:cNvSpPr/>
          <p:nvPr/>
        </p:nvSpPr>
        <p:spPr>
          <a:xfrm>
            <a:off x="2593301" y="3876653"/>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TFC = </a:t>
            </a:r>
            <a:r>
              <a:rPr lang="en-US" sz="1600" b="1" i="1" dirty="0">
                <a:solidFill>
                  <a:schemeClr val="tx1"/>
                </a:solidFill>
                <a:latin typeface="Droid Serif"/>
              </a:rPr>
              <a:t>f</a:t>
            </a:r>
            <a:r>
              <a:rPr lang="en-US" sz="1600" b="1" dirty="0">
                <a:solidFill>
                  <a:schemeClr val="tx1"/>
                </a:solidFill>
                <a:latin typeface="Droid Serif"/>
              </a:rPr>
              <a:t> (</a:t>
            </a:r>
            <a:r>
              <a:rPr lang="en-US" sz="1600" b="1" dirty="0" err="1">
                <a:solidFill>
                  <a:schemeClr val="tx1"/>
                </a:solidFill>
                <a:latin typeface="Droid Serif"/>
              </a:rPr>
              <a:t>konstan</a:t>
            </a:r>
            <a:r>
              <a:rPr lang="en-US" sz="1600" b="1" dirty="0">
                <a:solidFill>
                  <a:schemeClr val="tx1"/>
                </a:solidFill>
                <a:latin typeface="Droid Serif"/>
              </a:rPr>
              <a:t>)</a:t>
            </a:r>
          </a:p>
        </p:txBody>
      </p:sp>
    </p:spTree>
    <p:extLst>
      <p:ext uri="{BB962C8B-B14F-4D97-AF65-F5344CB8AC3E}">
        <p14:creationId xmlns:p14="http://schemas.microsoft.com/office/powerpoint/2010/main" val="401449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2" y="1720362"/>
            <a:ext cx="7027605" cy="1076719"/>
          </a:xfrm>
          <a:prstGeom prst="rect">
            <a:avLst/>
          </a:prstGeom>
        </p:spPr>
        <p:txBody>
          <a:bodyPr spcFirstLastPara="1" wrap="square" lIns="91425" tIns="91425" rIns="91425" bIns="91425" anchor="ctr" anchorCtr="0">
            <a:noAutofit/>
          </a:bodyPr>
          <a:lstStyle/>
          <a:p>
            <a:pPr marL="0" lvl="0" indent="0">
              <a:buNone/>
            </a:pPr>
            <a:r>
              <a:rPr lang="en-US" b="1" i="0" dirty="0" err="1">
                <a:solidFill>
                  <a:srgbClr val="FFC000"/>
                </a:solidFill>
              </a:rPr>
              <a:t>suatu</a:t>
            </a:r>
            <a:r>
              <a:rPr lang="en-US" b="1" i="0" dirty="0">
                <a:solidFill>
                  <a:srgbClr val="FFC000"/>
                </a:solidFill>
              </a:rPr>
              <a:t> </a:t>
            </a:r>
            <a:r>
              <a:rPr lang="en-US" b="1" i="0" dirty="0" err="1">
                <a:solidFill>
                  <a:srgbClr val="FFC000"/>
                </a:solidFill>
              </a:rPr>
              <a:t>perusahaan</a:t>
            </a:r>
            <a:r>
              <a:rPr lang="en-US" b="1" i="0" dirty="0">
                <a:solidFill>
                  <a:srgbClr val="FFC000"/>
                </a:solidFill>
              </a:rPr>
              <a:t> </a:t>
            </a:r>
            <a:r>
              <a:rPr lang="en-US" b="1" i="0" dirty="0" err="1">
                <a:solidFill>
                  <a:srgbClr val="FFC000"/>
                </a:solidFill>
              </a:rPr>
              <a:t>menghasilkan</a:t>
            </a:r>
            <a:r>
              <a:rPr lang="en-US" b="1" i="0" dirty="0">
                <a:solidFill>
                  <a:srgbClr val="FFC000"/>
                </a:solidFill>
              </a:rPr>
              <a:t> </a:t>
            </a:r>
            <a:r>
              <a:rPr lang="en-US" b="1" i="0" dirty="0" err="1">
                <a:solidFill>
                  <a:srgbClr val="FFC000"/>
                </a:solidFill>
              </a:rPr>
              <a:t>produksi</a:t>
            </a:r>
            <a:r>
              <a:rPr lang="en-US" b="1" i="0" dirty="0">
                <a:solidFill>
                  <a:srgbClr val="FFC000"/>
                </a:solidFill>
              </a:rPr>
              <a:t> 800 unit </a:t>
            </a:r>
            <a:r>
              <a:rPr lang="en-US" b="1" i="0" dirty="0" err="1">
                <a:solidFill>
                  <a:srgbClr val="FFC000"/>
                </a:solidFill>
              </a:rPr>
              <a:t>dengan</a:t>
            </a:r>
            <a:r>
              <a:rPr lang="en-US" b="1" i="0" dirty="0">
                <a:solidFill>
                  <a:srgbClr val="FFC000"/>
                </a:solidFill>
              </a:rPr>
              <a:t> </a:t>
            </a:r>
            <a:r>
              <a:rPr lang="en-US" b="1" i="0" dirty="0" err="1">
                <a:solidFill>
                  <a:srgbClr val="FFC000"/>
                </a:solidFill>
              </a:rPr>
              <a:t>biaya</a:t>
            </a:r>
            <a:r>
              <a:rPr lang="en-US" b="1" i="0" dirty="0">
                <a:solidFill>
                  <a:srgbClr val="FFC000"/>
                </a:solidFill>
              </a:rPr>
              <a:t> </a:t>
            </a:r>
            <a:r>
              <a:rPr lang="en-US" b="1" i="0" dirty="0" err="1">
                <a:solidFill>
                  <a:srgbClr val="FFC000"/>
                </a:solidFill>
              </a:rPr>
              <a:t>tetap</a:t>
            </a:r>
            <a:r>
              <a:rPr lang="en-US" b="1" i="0" dirty="0">
                <a:solidFill>
                  <a:srgbClr val="FFC000"/>
                </a:solidFill>
              </a:rPr>
              <a:t> total 250.000. </a:t>
            </a:r>
            <a:r>
              <a:rPr lang="en-US" b="1" i="0" dirty="0" err="1">
                <a:solidFill>
                  <a:srgbClr val="FFC000"/>
                </a:solidFill>
              </a:rPr>
              <a:t>Berapakah</a:t>
            </a:r>
            <a:r>
              <a:rPr lang="en-US" b="1" i="0" dirty="0">
                <a:solidFill>
                  <a:srgbClr val="FFC000"/>
                </a:solidFill>
              </a:rPr>
              <a:t> </a:t>
            </a:r>
            <a:r>
              <a:rPr lang="en-US" b="1" i="0" dirty="0" err="1">
                <a:solidFill>
                  <a:srgbClr val="FFC000"/>
                </a:solidFill>
              </a:rPr>
              <a:t>biaya</a:t>
            </a:r>
            <a:r>
              <a:rPr lang="en-US" b="1" i="0" dirty="0">
                <a:solidFill>
                  <a:srgbClr val="FFC000"/>
                </a:solidFill>
              </a:rPr>
              <a:t> </a:t>
            </a:r>
            <a:r>
              <a:rPr lang="en-US" b="1" i="0" dirty="0" err="1">
                <a:solidFill>
                  <a:srgbClr val="FFC000"/>
                </a:solidFill>
              </a:rPr>
              <a:t>tetap</a:t>
            </a:r>
            <a:r>
              <a:rPr lang="en-US" b="1" i="0" dirty="0">
                <a:solidFill>
                  <a:srgbClr val="FFC000"/>
                </a:solidFill>
              </a:rPr>
              <a:t> yang </a:t>
            </a:r>
            <a:r>
              <a:rPr lang="en-US" b="1" i="0" dirty="0" err="1">
                <a:solidFill>
                  <a:srgbClr val="FFC000"/>
                </a:solidFill>
              </a:rPr>
              <a:t>dikeluarkan</a:t>
            </a:r>
            <a:r>
              <a:rPr lang="en-US" b="1" i="0" dirty="0">
                <a:solidFill>
                  <a:srgbClr val="FFC000"/>
                </a:solidFill>
              </a:rPr>
              <a:t> </a:t>
            </a:r>
            <a:r>
              <a:rPr lang="en-US" b="1" i="0" dirty="0" err="1">
                <a:solidFill>
                  <a:srgbClr val="FFC000"/>
                </a:solidFill>
              </a:rPr>
              <a:t>jika</a:t>
            </a:r>
            <a:r>
              <a:rPr lang="en-US" b="1" i="0" dirty="0">
                <a:solidFill>
                  <a:srgbClr val="FFC000"/>
                </a:solidFill>
              </a:rPr>
              <a:t> </a:t>
            </a:r>
            <a:r>
              <a:rPr lang="en-US" b="1" i="0" dirty="0" err="1">
                <a:solidFill>
                  <a:srgbClr val="FFC000"/>
                </a:solidFill>
              </a:rPr>
              <a:t>produksi</a:t>
            </a:r>
            <a:r>
              <a:rPr lang="en-US" b="1" i="0" dirty="0">
                <a:solidFill>
                  <a:srgbClr val="FFC000"/>
                </a:solidFill>
              </a:rPr>
              <a:t> </a:t>
            </a:r>
            <a:r>
              <a:rPr lang="en-US" b="1" i="0" dirty="0" err="1">
                <a:solidFill>
                  <a:srgbClr val="FFC000"/>
                </a:solidFill>
              </a:rPr>
              <a:t>kurang</a:t>
            </a:r>
            <a:r>
              <a:rPr lang="en-US" b="1" i="0" dirty="0">
                <a:solidFill>
                  <a:srgbClr val="FFC000"/>
                </a:solidFill>
              </a:rPr>
              <a:t> </a:t>
            </a:r>
            <a:r>
              <a:rPr lang="en-US" b="1" i="0" dirty="0" err="1">
                <a:solidFill>
                  <a:srgbClr val="FFC000"/>
                </a:solidFill>
              </a:rPr>
              <a:t>dari</a:t>
            </a:r>
            <a:r>
              <a:rPr lang="en-US" b="1" i="0" dirty="0">
                <a:solidFill>
                  <a:srgbClr val="FFC000"/>
                </a:solidFill>
              </a:rPr>
              <a:t> 800 </a:t>
            </a:r>
            <a:r>
              <a:rPr lang="en-US" b="1" i="0" dirty="0" smtClean="0">
                <a:solidFill>
                  <a:srgbClr val="FFC000"/>
                </a:solidFill>
              </a:rPr>
              <a:t>unit?</a:t>
            </a:r>
            <a:endParaRPr lang="en" b="1" i="0" dirty="0" smtClean="0">
              <a:solidFill>
                <a:srgbClr val="FFC000"/>
              </a:solidFill>
            </a:endParaRP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dirty="0"/>
          </a:p>
        </p:txBody>
      </p:sp>
      <p:sp>
        <p:nvSpPr>
          <p:cNvPr id="4" name="Google Shape;102;p18"/>
          <p:cNvSpPr txBox="1">
            <a:spLocks/>
          </p:cNvSpPr>
          <p:nvPr/>
        </p:nvSpPr>
        <p:spPr>
          <a:xfrm>
            <a:off x="669908" y="1032568"/>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err="1" smtClean="0">
                <a:solidFill>
                  <a:srgbClr val="FF9E00"/>
                </a:solidFill>
              </a:rPr>
              <a:t>Perhitungan</a:t>
            </a:r>
            <a:r>
              <a:rPr lang="en-US" sz="3200" dirty="0" smtClean="0">
                <a:solidFill>
                  <a:srgbClr val="FF9E00"/>
                </a:solidFill>
              </a:rPr>
              <a:t> Fixed Cost (FC)</a:t>
            </a:r>
            <a:endParaRPr lang="en-US" sz="3200" dirty="0">
              <a:solidFill>
                <a:srgbClr val="FF9E00"/>
              </a:solidFill>
            </a:endParaRPr>
          </a:p>
        </p:txBody>
      </p:sp>
      <p:sp>
        <p:nvSpPr>
          <p:cNvPr id="6" name="Google Shape;89;p16"/>
          <p:cNvSpPr txBox="1">
            <a:spLocks/>
          </p:cNvSpPr>
          <p:nvPr/>
        </p:nvSpPr>
        <p:spPr>
          <a:xfrm>
            <a:off x="1058072" y="2797081"/>
            <a:ext cx="7027605" cy="10767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60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1pPr>
            <a:lvl2pPr marL="914400" marR="0" lvl="1"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2pPr>
            <a:lvl3pPr marL="1371600" marR="0" lvl="2"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3pPr>
            <a:lvl4pPr marL="1828800" marR="0" lvl="3"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4pPr>
            <a:lvl5pPr marL="2286000" marR="0" lvl="4"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5pPr>
            <a:lvl6pPr marL="2743200" marR="0" lvl="5"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6pPr>
            <a:lvl7pPr marL="3200400" marR="0" lvl="6"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7pPr>
            <a:lvl8pPr marL="3657600" marR="0" lvl="7"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8pPr>
            <a:lvl9pPr marL="4114800" marR="0" lvl="8"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9pPr>
          </a:lstStyle>
          <a:p>
            <a:pPr marL="0" indent="0">
              <a:buNone/>
            </a:pPr>
            <a:r>
              <a:rPr lang="en-US" i="0" dirty="0" err="1">
                <a:solidFill>
                  <a:schemeClr val="bg1">
                    <a:lumMod val="95000"/>
                  </a:schemeClr>
                </a:solidFill>
              </a:rPr>
              <a:t>Besar</a:t>
            </a:r>
            <a:r>
              <a:rPr lang="en-US" i="0" dirty="0">
                <a:solidFill>
                  <a:schemeClr val="bg1">
                    <a:lumMod val="95000"/>
                  </a:schemeClr>
                </a:solidFill>
              </a:rPr>
              <a:t> </a:t>
            </a:r>
            <a:r>
              <a:rPr lang="en-US" i="0" dirty="0" err="1">
                <a:solidFill>
                  <a:schemeClr val="bg1">
                    <a:lumMod val="95000"/>
                  </a:schemeClr>
                </a:solidFill>
              </a:rPr>
              <a:t>biaya</a:t>
            </a:r>
            <a:r>
              <a:rPr lang="en-US" i="0" dirty="0">
                <a:solidFill>
                  <a:schemeClr val="bg1">
                    <a:lumMod val="95000"/>
                  </a:schemeClr>
                </a:solidFill>
              </a:rPr>
              <a:t> </a:t>
            </a:r>
            <a:r>
              <a:rPr lang="en-US" i="0" dirty="0" err="1">
                <a:solidFill>
                  <a:schemeClr val="bg1">
                    <a:lumMod val="95000"/>
                  </a:schemeClr>
                </a:solidFill>
              </a:rPr>
              <a:t>tetap</a:t>
            </a:r>
            <a:r>
              <a:rPr lang="en-US" i="0" dirty="0">
                <a:solidFill>
                  <a:schemeClr val="bg1">
                    <a:lumMod val="95000"/>
                  </a:schemeClr>
                </a:solidFill>
              </a:rPr>
              <a:t> total </a:t>
            </a:r>
            <a:r>
              <a:rPr lang="en-US" i="0" dirty="0" err="1">
                <a:solidFill>
                  <a:schemeClr val="bg1">
                    <a:lumMod val="95000"/>
                  </a:schemeClr>
                </a:solidFill>
              </a:rPr>
              <a:t>Rp</a:t>
            </a:r>
            <a:r>
              <a:rPr lang="en-US" i="0" dirty="0">
                <a:solidFill>
                  <a:schemeClr val="bg1">
                    <a:lumMod val="95000"/>
                  </a:schemeClr>
                </a:solidFill>
              </a:rPr>
              <a:t>. 250.000, </a:t>
            </a:r>
            <a:r>
              <a:rPr lang="en-US" i="0" dirty="0" err="1">
                <a:solidFill>
                  <a:schemeClr val="bg1">
                    <a:lumMod val="95000"/>
                  </a:schemeClr>
                </a:solidFill>
              </a:rPr>
              <a:t>karena</a:t>
            </a:r>
            <a:r>
              <a:rPr lang="en-US" i="0" dirty="0">
                <a:solidFill>
                  <a:schemeClr val="bg1">
                    <a:lumMod val="95000"/>
                  </a:schemeClr>
                </a:solidFill>
              </a:rPr>
              <a:t> </a:t>
            </a:r>
            <a:r>
              <a:rPr lang="en-US" i="0" dirty="0" err="1">
                <a:solidFill>
                  <a:schemeClr val="bg1">
                    <a:lumMod val="95000"/>
                  </a:schemeClr>
                </a:solidFill>
              </a:rPr>
              <a:t>berapapun</a:t>
            </a:r>
            <a:r>
              <a:rPr lang="en-US" i="0" dirty="0">
                <a:solidFill>
                  <a:schemeClr val="bg1">
                    <a:lumMod val="95000"/>
                  </a:schemeClr>
                </a:solidFill>
              </a:rPr>
              <a:t> </a:t>
            </a:r>
            <a:r>
              <a:rPr lang="en-US" i="0" dirty="0" err="1">
                <a:solidFill>
                  <a:schemeClr val="bg1">
                    <a:lumMod val="95000"/>
                  </a:schemeClr>
                </a:solidFill>
              </a:rPr>
              <a:t>produksi</a:t>
            </a:r>
            <a:r>
              <a:rPr lang="en-US" i="0" dirty="0">
                <a:solidFill>
                  <a:schemeClr val="bg1">
                    <a:lumMod val="95000"/>
                  </a:schemeClr>
                </a:solidFill>
              </a:rPr>
              <a:t> </a:t>
            </a:r>
            <a:r>
              <a:rPr lang="en-US" i="0" dirty="0" err="1">
                <a:solidFill>
                  <a:schemeClr val="bg1">
                    <a:lumMod val="95000"/>
                  </a:schemeClr>
                </a:solidFill>
              </a:rPr>
              <a:t>besar</a:t>
            </a:r>
            <a:r>
              <a:rPr lang="en-US" i="0" dirty="0">
                <a:solidFill>
                  <a:schemeClr val="bg1">
                    <a:lumMod val="95000"/>
                  </a:schemeClr>
                </a:solidFill>
              </a:rPr>
              <a:t> </a:t>
            </a:r>
            <a:r>
              <a:rPr lang="en-US" i="0" dirty="0" err="1">
                <a:solidFill>
                  <a:schemeClr val="bg1">
                    <a:lumMod val="95000"/>
                  </a:schemeClr>
                </a:solidFill>
              </a:rPr>
              <a:t>biaya</a:t>
            </a:r>
            <a:r>
              <a:rPr lang="en-US" i="0" dirty="0">
                <a:solidFill>
                  <a:schemeClr val="bg1">
                    <a:lumMod val="95000"/>
                  </a:schemeClr>
                </a:solidFill>
              </a:rPr>
              <a:t> </a:t>
            </a:r>
            <a:r>
              <a:rPr lang="en-US" i="0" dirty="0" err="1">
                <a:solidFill>
                  <a:schemeClr val="bg1">
                    <a:lumMod val="95000"/>
                  </a:schemeClr>
                </a:solidFill>
              </a:rPr>
              <a:t>tetap</a:t>
            </a:r>
            <a:r>
              <a:rPr lang="en-US" i="0" dirty="0">
                <a:solidFill>
                  <a:schemeClr val="bg1">
                    <a:lumMod val="95000"/>
                  </a:schemeClr>
                </a:solidFill>
              </a:rPr>
              <a:t> </a:t>
            </a:r>
            <a:r>
              <a:rPr lang="en-US" i="0" dirty="0" err="1">
                <a:solidFill>
                  <a:schemeClr val="bg1">
                    <a:lumMod val="95000"/>
                  </a:schemeClr>
                </a:solidFill>
              </a:rPr>
              <a:t>tidak</a:t>
            </a:r>
            <a:r>
              <a:rPr lang="en-US" i="0" dirty="0">
                <a:solidFill>
                  <a:schemeClr val="bg1">
                    <a:lumMod val="95000"/>
                  </a:schemeClr>
                </a:solidFill>
              </a:rPr>
              <a:t> </a:t>
            </a:r>
            <a:r>
              <a:rPr lang="en-US" i="0" dirty="0" err="1">
                <a:solidFill>
                  <a:schemeClr val="bg1">
                    <a:lumMod val="95000"/>
                  </a:schemeClr>
                </a:solidFill>
              </a:rPr>
              <a:t>berubah</a:t>
            </a:r>
            <a:r>
              <a:rPr lang="en-US" i="0" dirty="0">
                <a:solidFill>
                  <a:schemeClr val="bg1">
                    <a:lumMod val="95000"/>
                  </a:schemeClr>
                </a:solidFill>
              </a:rPr>
              <a:t>.</a:t>
            </a:r>
            <a:endParaRPr lang="en" i="0" dirty="0" smtClean="0">
              <a:solidFill>
                <a:schemeClr val="bg1">
                  <a:lumMod val="95000"/>
                </a:schemeClr>
              </a:solidFill>
            </a:endParaRPr>
          </a:p>
        </p:txBody>
      </p:sp>
    </p:spTree>
    <p:extLst>
      <p:ext uri="{BB962C8B-B14F-4D97-AF65-F5344CB8AC3E}">
        <p14:creationId xmlns:p14="http://schemas.microsoft.com/office/powerpoint/2010/main" val="265106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2" y="1720362"/>
            <a:ext cx="7027605" cy="1076719"/>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Biaya produksi yang dikeluarkan produsen yang jumlahnya berubah-ubah (tidak konstan) yang dipengaruhi oleh jumlah output yang dihasilkan </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4" name="Google Shape;102;p18"/>
          <p:cNvSpPr txBox="1">
            <a:spLocks/>
          </p:cNvSpPr>
          <p:nvPr/>
        </p:nvSpPr>
        <p:spPr>
          <a:xfrm>
            <a:off x="669908" y="1032568"/>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Total </a:t>
            </a:r>
            <a:r>
              <a:rPr lang="en-US" sz="3200" dirty="0" err="1" smtClean="0">
                <a:solidFill>
                  <a:srgbClr val="FF9E00"/>
                </a:solidFill>
              </a:rPr>
              <a:t>Variabel</a:t>
            </a:r>
            <a:r>
              <a:rPr lang="en-US" sz="3200" dirty="0" smtClean="0">
                <a:solidFill>
                  <a:srgbClr val="FF9E00"/>
                </a:solidFill>
              </a:rPr>
              <a:t> Cost (TVC)</a:t>
            </a:r>
            <a:endParaRPr lang="en-US" sz="3200" dirty="0">
              <a:solidFill>
                <a:srgbClr val="FF9E00"/>
              </a:solidFill>
            </a:endParaRPr>
          </a:p>
        </p:txBody>
      </p:sp>
      <p:sp>
        <p:nvSpPr>
          <p:cNvPr id="5" name="Rectangle 4"/>
          <p:cNvSpPr/>
          <p:nvPr/>
        </p:nvSpPr>
        <p:spPr>
          <a:xfrm>
            <a:off x="2467176" y="2916848"/>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TVC = </a:t>
            </a:r>
            <a:r>
              <a:rPr lang="en-US" sz="1600" b="1" i="1" dirty="0">
                <a:solidFill>
                  <a:schemeClr val="tx1"/>
                </a:solidFill>
                <a:latin typeface="Droid Serif"/>
              </a:rPr>
              <a:t>f</a:t>
            </a:r>
            <a:r>
              <a:rPr lang="en-US" sz="1600" b="1" dirty="0">
                <a:solidFill>
                  <a:schemeClr val="tx1"/>
                </a:solidFill>
                <a:latin typeface="Droid Serif"/>
              </a:rPr>
              <a:t> (Q)</a:t>
            </a:r>
          </a:p>
        </p:txBody>
      </p:sp>
      <p:sp>
        <p:nvSpPr>
          <p:cNvPr id="8" name="Rectangle 7"/>
          <p:cNvSpPr/>
          <p:nvPr/>
        </p:nvSpPr>
        <p:spPr>
          <a:xfrm>
            <a:off x="2467176" y="3477103"/>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TVC = </a:t>
            </a:r>
            <a:r>
              <a:rPr lang="en-US" sz="1600" b="1" dirty="0" smtClean="0">
                <a:solidFill>
                  <a:schemeClr val="tx1"/>
                </a:solidFill>
                <a:latin typeface="Droid Serif"/>
              </a:rPr>
              <a:t>VC * Q</a:t>
            </a:r>
            <a:endParaRPr lang="en-US" sz="1600" b="1" dirty="0">
              <a:solidFill>
                <a:schemeClr val="tx1"/>
              </a:solidFill>
              <a:latin typeface="Droid Serif"/>
            </a:endParaRPr>
          </a:p>
        </p:txBody>
      </p:sp>
    </p:spTree>
    <p:extLst>
      <p:ext uri="{BB962C8B-B14F-4D97-AF65-F5344CB8AC3E}">
        <p14:creationId xmlns:p14="http://schemas.microsoft.com/office/powerpoint/2010/main" val="359423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2" y="1360777"/>
            <a:ext cx="7027605" cy="1076719"/>
          </a:xfrm>
          <a:prstGeom prst="rect">
            <a:avLst/>
          </a:prstGeom>
        </p:spPr>
        <p:txBody>
          <a:bodyPr spcFirstLastPara="1" wrap="square" lIns="91425" tIns="91425" rIns="91425" bIns="91425" anchor="ctr" anchorCtr="0">
            <a:noAutofit/>
          </a:bodyPr>
          <a:lstStyle/>
          <a:p>
            <a:pPr marL="0" lvl="0" indent="0">
              <a:buNone/>
            </a:pPr>
            <a:r>
              <a:rPr lang="sv-SE" b="1" i="0" dirty="0">
                <a:solidFill>
                  <a:srgbClr val="FFC000"/>
                </a:solidFill>
              </a:rPr>
              <a:t>Suatu produksi dihasilkan sebanyak 400 unit, biaya variabel per unit Rp. 2.000,00. Berapakah biaya variabel total </a:t>
            </a:r>
            <a:r>
              <a:rPr lang="sv-SE" b="1" i="0" dirty="0" smtClean="0">
                <a:solidFill>
                  <a:srgbClr val="FFC000"/>
                </a:solidFill>
              </a:rPr>
              <a:t>?</a:t>
            </a:r>
            <a:endParaRPr lang="en" b="1" i="0" dirty="0" smtClean="0">
              <a:solidFill>
                <a:srgbClr val="FFC000"/>
              </a:solidFill>
            </a:endParaRP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4" name="Google Shape;102;p18"/>
          <p:cNvSpPr txBox="1">
            <a:spLocks/>
          </p:cNvSpPr>
          <p:nvPr/>
        </p:nvSpPr>
        <p:spPr>
          <a:xfrm>
            <a:off x="669908" y="1032568"/>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err="1" smtClean="0">
                <a:solidFill>
                  <a:srgbClr val="FF9E00"/>
                </a:solidFill>
              </a:rPr>
              <a:t>Perhitungan</a:t>
            </a:r>
            <a:r>
              <a:rPr lang="en-US" sz="3200" dirty="0" smtClean="0">
                <a:solidFill>
                  <a:srgbClr val="FF9E00"/>
                </a:solidFill>
              </a:rPr>
              <a:t> </a:t>
            </a:r>
            <a:r>
              <a:rPr lang="en-US" sz="3200" dirty="0" err="1" smtClean="0">
                <a:solidFill>
                  <a:srgbClr val="FF9E00"/>
                </a:solidFill>
              </a:rPr>
              <a:t>Variabel</a:t>
            </a:r>
            <a:r>
              <a:rPr lang="en-US" sz="3200" dirty="0" smtClean="0">
                <a:solidFill>
                  <a:srgbClr val="FF9E00"/>
                </a:solidFill>
              </a:rPr>
              <a:t> Cost (VC)</a:t>
            </a:r>
            <a:endParaRPr lang="en-US" sz="3200" dirty="0">
              <a:solidFill>
                <a:srgbClr val="FF9E00"/>
              </a:solidFill>
            </a:endParaRPr>
          </a:p>
        </p:txBody>
      </p:sp>
      <p:sp>
        <p:nvSpPr>
          <p:cNvPr id="2" name="Rectangle 1"/>
          <p:cNvSpPr/>
          <p:nvPr/>
        </p:nvSpPr>
        <p:spPr>
          <a:xfrm>
            <a:off x="1058072" y="3184085"/>
            <a:ext cx="1306768" cy="307777"/>
          </a:xfrm>
          <a:prstGeom prst="rect">
            <a:avLst/>
          </a:prstGeom>
        </p:spPr>
        <p:txBody>
          <a:bodyPr wrap="none">
            <a:spAutoFit/>
          </a:bodyPr>
          <a:lstStyle/>
          <a:p>
            <a:pPr algn="ctr"/>
            <a:r>
              <a:rPr lang="en-US" b="1" dirty="0">
                <a:solidFill>
                  <a:schemeClr val="bg1">
                    <a:lumMod val="95000"/>
                  </a:schemeClr>
                </a:solidFill>
                <a:latin typeface="Droid Serif"/>
              </a:rPr>
              <a:t>TVC = VC * Q</a:t>
            </a:r>
          </a:p>
        </p:txBody>
      </p:sp>
      <p:sp>
        <p:nvSpPr>
          <p:cNvPr id="9" name="Rectangle 8"/>
          <p:cNvSpPr/>
          <p:nvPr/>
        </p:nvSpPr>
        <p:spPr>
          <a:xfrm>
            <a:off x="1058072" y="3498275"/>
            <a:ext cx="1662635" cy="307777"/>
          </a:xfrm>
          <a:prstGeom prst="rect">
            <a:avLst/>
          </a:prstGeom>
        </p:spPr>
        <p:txBody>
          <a:bodyPr wrap="none">
            <a:spAutoFit/>
          </a:bodyPr>
          <a:lstStyle/>
          <a:p>
            <a:pPr algn="ctr"/>
            <a:r>
              <a:rPr lang="en-US" b="1" dirty="0">
                <a:solidFill>
                  <a:schemeClr val="bg1">
                    <a:lumMod val="95000"/>
                  </a:schemeClr>
                </a:solidFill>
                <a:latin typeface="Droid Serif"/>
              </a:rPr>
              <a:t>TVC = </a:t>
            </a:r>
            <a:r>
              <a:rPr lang="en-US" b="1" dirty="0" smtClean="0">
                <a:solidFill>
                  <a:schemeClr val="bg1">
                    <a:lumMod val="95000"/>
                  </a:schemeClr>
                </a:solidFill>
                <a:latin typeface="Droid Serif"/>
              </a:rPr>
              <a:t>2.000 </a:t>
            </a:r>
            <a:r>
              <a:rPr lang="en-US" b="1" dirty="0">
                <a:solidFill>
                  <a:schemeClr val="bg1">
                    <a:lumMod val="95000"/>
                  </a:schemeClr>
                </a:solidFill>
                <a:latin typeface="Droid Serif"/>
              </a:rPr>
              <a:t>* </a:t>
            </a:r>
            <a:r>
              <a:rPr lang="en-US" b="1" dirty="0" smtClean="0">
                <a:solidFill>
                  <a:schemeClr val="bg1">
                    <a:lumMod val="95000"/>
                  </a:schemeClr>
                </a:solidFill>
                <a:latin typeface="Droid Serif"/>
              </a:rPr>
              <a:t>400</a:t>
            </a:r>
            <a:endParaRPr lang="en-US" b="1" dirty="0">
              <a:solidFill>
                <a:schemeClr val="bg1">
                  <a:lumMod val="95000"/>
                </a:schemeClr>
              </a:solidFill>
              <a:latin typeface="Droid Serif"/>
            </a:endParaRPr>
          </a:p>
        </p:txBody>
      </p:sp>
      <p:sp>
        <p:nvSpPr>
          <p:cNvPr id="10" name="Rectangle 9"/>
          <p:cNvSpPr/>
          <p:nvPr/>
        </p:nvSpPr>
        <p:spPr>
          <a:xfrm>
            <a:off x="1058072" y="3784945"/>
            <a:ext cx="1393331" cy="307777"/>
          </a:xfrm>
          <a:prstGeom prst="rect">
            <a:avLst/>
          </a:prstGeom>
        </p:spPr>
        <p:txBody>
          <a:bodyPr wrap="none">
            <a:spAutoFit/>
          </a:bodyPr>
          <a:lstStyle/>
          <a:p>
            <a:pPr algn="ctr"/>
            <a:r>
              <a:rPr lang="en-US" b="1" dirty="0">
                <a:solidFill>
                  <a:schemeClr val="bg1">
                    <a:lumMod val="95000"/>
                  </a:schemeClr>
                </a:solidFill>
                <a:latin typeface="Droid Serif"/>
              </a:rPr>
              <a:t>TVC = </a:t>
            </a:r>
            <a:r>
              <a:rPr lang="en-US" b="1" dirty="0" smtClean="0">
                <a:solidFill>
                  <a:schemeClr val="bg1">
                    <a:lumMod val="95000"/>
                  </a:schemeClr>
                </a:solidFill>
                <a:latin typeface="Droid Serif"/>
              </a:rPr>
              <a:t>800.000</a:t>
            </a:r>
            <a:endParaRPr lang="en-US" b="1" dirty="0">
              <a:solidFill>
                <a:schemeClr val="bg1">
                  <a:lumMod val="95000"/>
                </a:schemeClr>
              </a:solidFill>
              <a:latin typeface="Droid Serif"/>
            </a:endParaRPr>
          </a:p>
        </p:txBody>
      </p:sp>
      <p:sp>
        <p:nvSpPr>
          <p:cNvPr id="11" name="Rectangle 10"/>
          <p:cNvSpPr/>
          <p:nvPr/>
        </p:nvSpPr>
        <p:spPr>
          <a:xfrm>
            <a:off x="1049916" y="2435278"/>
            <a:ext cx="1035861" cy="307777"/>
          </a:xfrm>
          <a:prstGeom prst="rect">
            <a:avLst/>
          </a:prstGeom>
        </p:spPr>
        <p:txBody>
          <a:bodyPr wrap="none">
            <a:spAutoFit/>
          </a:bodyPr>
          <a:lstStyle/>
          <a:p>
            <a:pPr algn="ctr"/>
            <a:r>
              <a:rPr lang="en-US" b="1" dirty="0" smtClean="0">
                <a:solidFill>
                  <a:schemeClr val="bg1">
                    <a:lumMod val="95000"/>
                  </a:schemeClr>
                </a:solidFill>
                <a:latin typeface="Droid Serif"/>
              </a:rPr>
              <a:t>VC </a:t>
            </a:r>
            <a:r>
              <a:rPr lang="en-US" b="1" dirty="0">
                <a:solidFill>
                  <a:schemeClr val="bg1">
                    <a:lumMod val="95000"/>
                  </a:schemeClr>
                </a:solidFill>
                <a:latin typeface="Droid Serif"/>
              </a:rPr>
              <a:t>= </a:t>
            </a:r>
            <a:r>
              <a:rPr lang="en-US" b="1" dirty="0" smtClean="0">
                <a:solidFill>
                  <a:schemeClr val="bg1">
                    <a:lumMod val="95000"/>
                  </a:schemeClr>
                </a:solidFill>
                <a:latin typeface="Droid Serif"/>
              </a:rPr>
              <a:t>2000</a:t>
            </a:r>
            <a:endParaRPr lang="en-US" b="1" dirty="0">
              <a:solidFill>
                <a:schemeClr val="bg1">
                  <a:lumMod val="95000"/>
                </a:schemeClr>
              </a:solidFill>
              <a:latin typeface="Droid Serif"/>
            </a:endParaRPr>
          </a:p>
        </p:txBody>
      </p:sp>
      <p:sp>
        <p:nvSpPr>
          <p:cNvPr id="12" name="Rectangle 11"/>
          <p:cNvSpPr/>
          <p:nvPr/>
        </p:nvSpPr>
        <p:spPr>
          <a:xfrm>
            <a:off x="1099609" y="2743055"/>
            <a:ext cx="825868" cy="307777"/>
          </a:xfrm>
          <a:prstGeom prst="rect">
            <a:avLst/>
          </a:prstGeom>
        </p:spPr>
        <p:txBody>
          <a:bodyPr wrap="none">
            <a:spAutoFit/>
          </a:bodyPr>
          <a:lstStyle/>
          <a:p>
            <a:pPr algn="ctr"/>
            <a:r>
              <a:rPr lang="en-US" b="1" dirty="0" smtClean="0">
                <a:solidFill>
                  <a:schemeClr val="bg1">
                    <a:lumMod val="95000"/>
                  </a:schemeClr>
                </a:solidFill>
                <a:latin typeface="Droid Serif"/>
              </a:rPr>
              <a:t>Q = 400</a:t>
            </a:r>
            <a:endParaRPr lang="en-US" b="1" dirty="0">
              <a:solidFill>
                <a:schemeClr val="bg1">
                  <a:lumMod val="95000"/>
                </a:schemeClr>
              </a:solidFill>
              <a:latin typeface="Droid Serif"/>
            </a:endParaRPr>
          </a:p>
        </p:txBody>
      </p:sp>
    </p:spTree>
    <p:extLst>
      <p:ext uri="{BB962C8B-B14F-4D97-AF65-F5344CB8AC3E}">
        <p14:creationId xmlns:p14="http://schemas.microsoft.com/office/powerpoint/2010/main" val="3912212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241525" y="0"/>
            <a:ext cx="2660700"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t>Menggambar Kurva Biaya Jangka Pendek</a:t>
            </a:r>
            <a:endParaRPr sz="16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graphicFrame>
        <p:nvGraphicFramePr>
          <p:cNvPr id="5" name="Table 4"/>
          <p:cNvGraphicFramePr>
            <a:graphicFrameLocks noGrp="1"/>
          </p:cNvGraphicFramePr>
          <p:nvPr>
            <p:extLst>
              <p:ext uri="{D42A27DB-BD31-4B8C-83A1-F6EECF244321}">
                <p14:modId xmlns:p14="http://schemas.microsoft.com/office/powerpoint/2010/main" val="3522832027"/>
              </p:ext>
            </p:extLst>
          </p:nvPr>
        </p:nvGraphicFramePr>
        <p:xfrm>
          <a:off x="1003738" y="733800"/>
          <a:ext cx="2755583" cy="2194560"/>
        </p:xfrm>
        <a:graphic>
          <a:graphicData uri="http://schemas.openxmlformats.org/drawingml/2006/table">
            <a:tbl>
              <a:tblPr firstRow="1" bandRow="1">
                <a:tableStyleId>{4801FEB2-8B07-43E0-9353-7152D9AFED8C}</a:tableStyleId>
              </a:tblPr>
              <a:tblGrid>
                <a:gridCol w="370205">
                  <a:extLst>
                    <a:ext uri="{9D8B030D-6E8A-4147-A177-3AD203B41FA5}">
                      <a16:colId xmlns="" xmlns:a16="http://schemas.microsoft.com/office/drawing/2014/main" val="806239065"/>
                    </a:ext>
                  </a:extLst>
                </a:gridCol>
                <a:gridCol w="522605">
                  <a:extLst>
                    <a:ext uri="{9D8B030D-6E8A-4147-A177-3AD203B41FA5}">
                      <a16:colId xmlns="" xmlns:a16="http://schemas.microsoft.com/office/drawing/2014/main" val="2227779496"/>
                    </a:ext>
                  </a:extLst>
                </a:gridCol>
                <a:gridCol w="530543">
                  <a:extLst>
                    <a:ext uri="{9D8B030D-6E8A-4147-A177-3AD203B41FA5}">
                      <a16:colId xmlns="" xmlns:a16="http://schemas.microsoft.com/office/drawing/2014/main" val="2306504373"/>
                    </a:ext>
                  </a:extLst>
                </a:gridCol>
                <a:gridCol w="1332230">
                  <a:extLst>
                    <a:ext uri="{9D8B030D-6E8A-4147-A177-3AD203B41FA5}">
                      <a16:colId xmlns="" xmlns:a16="http://schemas.microsoft.com/office/drawing/2014/main" val="3804958720"/>
                    </a:ext>
                  </a:extLst>
                </a:gridCol>
              </a:tblGrid>
              <a:tr h="236572">
                <a:tc>
                  <a:txBody>
                    <a:bodyPr/>
                    <a:lstStyle/>
                    <a:p>
                      <a:r>
                        <a:rPr lang="en-US" sz="1200" dirty="0" smtClean="0"/>
                        <a:t>Q</a:t>
                      </a:r>
                      <a:endParaRPr lang="en-US" sz="1200" dirty="0"/>
                    </a:p>
                  </a:txBody>
                  <a:tcPr>
                    <a:solidFill>
                      <a:schemeClr val="bg1">
                        <a:lumMod val="85000"/>
                      </a:schemeClr>
                    </a:solidFill>
                  </a:tcPr>
                </a:tc>
                <a:tc>
                  <a:txBody>
                    <a:bodyPr/>
                    <a:lstStyle/>
                    <a:p>
                      <a:pPr algn="ctr"/>
                      <a:r>
                        <a:rPr lang="en-US" sz="1200" dirty="0" smtClean="0"/>
                        <a:t>TFC</a:t>
                      </a:r>
                      <a:endParaRPr lang="en-US" sz="1200" dirty="0"/>
                    </a:p>
                  </a:txBody>
                  <a:tcPr>
                    <a:solidFill>
                      <a:schemeClr val="bg1">
                        <a:lumMod val="85000"/>
                      </a:schemeClr>
                    </a:solidFill>
                  </a:tcPr>
                </a:tc>
                <a:tc>
                  <a:txBody>
                    <a:bodyPr/>
                    <a:lstStyle/>
                    <a:p>
                      <a:pPr algn="ctr"/>
                      <a:r>
                        <a:rPr lang="en-US" sz="1200" dirty="0" smtClean="0"/>
                        <a:t>TVC</a:t>
                      </a:r>
                      <a:endParaRPr lang="en-US" sz="1200" dirty="0"/>
                    </a:p>
                  </a:txBody>
                  <a:tcPr>
                    <a:solidFill>
                      <a:schemeClr val="bg1">
                        <a:lumMod val="85000"/>
                      </a:schemeClr>
                    </a:solidFill>
                  </a:tcPr>
                </a:tc>
                <a:tc>
                  <a:txBody>
                    <a:bodyPr/>
                    <a:lstStyle/>
                    <a:p>
                      <a:pPr algn="ctr"/>
                      <a:r>
                        <a:rPr lang="en-US" sz="1200" dirty="0" smtClean="0"/>
                        <a:t>TC</a:t>
                      </a:r>
                      <a:endParaRPr lang="en-US" sz="1200" dirty="0"/>
                    </a:p>
                  </a:txBody>
                  <a:tcPr>
                    <a:solidFill>
                      <a:schemeClr val="bg1">
                        <a:lumMod val="85000"/>
                      </a:schemeClr>
                    </a:solidFill>
                  </a:tcPr>
                </a:tc>
                <a:extLst>
                  <a:ext uri="{0D108BD9-81ED-4DB2-BD59-A6C34878D82A}">
                    <a16:rowId xmlns="" xmlns:a16="http://schemas.microsoft.com/office/drawing/2014/main" val="2716400568"/>
                  </a:ext>
                </a:extLst>
              </a:tr>
              <a:tr h="236572">
                <a:tc>
                  <a:txBody>
                    <a:bodyPr/>
                    <a:lstStyle/>
                    <a:p>
                      <a:r>
                        <a:rPr lang="en-US" sz="1200" dirty="0" smtClean="0"/>
                        <a:t>0</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0</a:t>
                      </a:r>
                      <a:endParaRPr lang="en-US" sz="1200" dirty="0"/>
                    </a:p>
                  </a:txBody>
                  <a:tcPr/>
                </a:tc>
                <a:tc>
                  <a:txBody>
                    <a:bodyPr/>
                    <a:lstStyle/>
                    <a:p>
                      <a:pPr algn="ctr"/>
                      <a:r>
                        <a:rPr lang="en-US" sz="1200" dirty="0" smtClean="0"/>
                        <a:t>120 + 0 = 120</a:t>
                      </a:r>
                      <a:endParaRPr lang="en-US" sz="1200" dirty="0"/>
                    </a:p>
                  </a:txBody>
                  <a:tcPr/>
                </a:tc>
                <a:extLst>
                  <a:ext uri="{0D108BD9-81ED-4DB2-BD59-A6C34878D82A}">
                    <a16:rowId xmlns="" xmlns:a16="http://schemas.microsoft.com/office/drawing/2014/main" val="1891852487"/>
                  </a:ext>
                </a:extLst>
              </a:tr>
              <a:tr h="236572">
                <a:tc>
                  <a:txBody>
                    <a:bodyPr/>
                    <a:lstStyle/>
                    <a:p>
                      <a:r>
                        <a:rPr lang="en-US" sz="1200" dirty="0" smtClean="0"/>
                        <a:t>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t>120</a:t>
                      </a:r>
                    </a:p>
                  </a:txBody>
                  <a:tcPr/>
                </a:tc>
                <a:tc>
                  <a:txBody>
                    <a:bodyPr/>
                    <a:lstStyle/>
                    <a:p>
                      <a:pPr algn="ctr"/>
                      <a:r>
                        <a:rPr lang="en-US" sz="1200" dirty="0" smtClean="0"/>
                        <a:t>60</a:t>
                      </a:r>
                      <a:endParaRPr lang="en-US" sz="1200" dirty="0"/>
                    </a:p>
                  </a:txBody>
                  <a:tcPr/>
                </a:tc>
                <a:tc>
                  <a:txBody>
                    <a:bodyPr/>
                    <a:lstStyle/>
                    <a:p>
                      <a:pPr algn="ctr"/>
                      <a:r>
                        <a:rPr lang="en-US" sz="1200" dirty="0" smtClean="0"/>
                        <a:t>120 + 60 = 180</a:t>
                      </a:r>
                      <a:endParaRPr lang="en-US" sz="1200" dirty="0"/>
                    </a:p>
                  </a:txBody>
                  <a:tcPr/>
                </a:tc>
                <a:extLst>
                  <a:ext uri="{0D108BD9-81ED-4DB2-BD59-A6C34878D82A}">
                    <a16:rowId xmlns="" xmlns:a16="http://schemas.microsoft.com/office/drawing/2014/main" val="1624023327"/>
                  </a:ext>
                </a:extLst>
              </a:tr>
              <a:tr h="236572">
                <a:tc>
                  <a:txBody>
                    <a:bodyPr/>
                    <a:lstStyle/>
                    <a:p>
                      <a:r>
                        <a:rPr lang="en-US" sz="1200" dirty="0" smtClean="0"/>
                        <a:t>2</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80</a:t>
                      </a:r>
                      <a:endParaRPr lang="en-US" sz="1200" dirty="0"/>
                    </a:p>
                  </a:txBody>
                  <a:tcPr/>
                </a:tc>
                <a:tc>
                  <a:txBody>
                    <a:bodyPr/>
                    <a:lstStyle/>
                    <a:p>
                      <a:pPr algn="ctr"/>
                      <a:r>
                        <a:rPr lang="en-US" sz="1200" dirty="0" smtClean="0"/>
                        <a:t>120 + 80 = 200</a:t>
                      </a:r>
                      <a:endParaRPr lang="en-US" sz="1200" dirty="0"/>
                    </a:p>
                  </a:txBody>
                  <a:tcPr/>
                </a:tc>
                <a:extLst>
                  <a:ext uri="{0D108BD9-81ED-4DB2-BD59-A6C34878D82A}">
                    <a16:rowId xmlns="" xmlns:a16="http://schemas.microsoft.com/office/drawing/2014/main" val="793526451"/>
                  </a:ext>
                </a:extLst>
              </a:tr>
              <a:tr h="236572">
                <a:tc>
                  <a:txBody>
                    <a:bodyPr/>
                    <a:lstStyle/>
                    <a:p>
                      <a:r>
                        <a:rPr lang="en-US" sz="1200" dirty="0" smtClean="0"/>
                        <a:t>3</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90</a:t>
                      </a:r>
                      <a:endParaRPr lang="en-US" sz="1200" dirty="0"/>
                    </a:p>
                  </a:txBody>
                  <a:tcPr/>
                </a:tc>
                <a:tc>
                  <a:txBody>
                    <a:bodyPr/>
                    <a:lstStyle/>
                    <a:p>
                      <a:pPr algn="ctr"/>
                      <a:r>
                        <a:rPr lang="en-US" sz="1200" dirty="0" smtClean="0"/>
                        <a:t>120 + 90= 210</a:t>
                      </a:r>
                      <a:endParaRPr lang="en-US" sz="1200" dirty="0"/>
                    </a:p>
                  </a:txBody>
                  <a:tcPr/>
                </a:tc>
                <a:extLst>
                  <a:ext uri="{0D108BD9-81ED-4DB2-BD59-A6C34878D82A}">
                    <a16:rowId xmlns="" xmlns:a16="http://schemas.microsoft.com/office/drawing/2014/main" val="1352261538"/>
                  </a:ext>
                </a:extLst>
              </a:tr>
              <a:tr h="236572">
                <a:tc>
                  <a:txBody>
                    <a:bodyPr/>
                    <a:lstStyle/>
                    <a:p>
                      <a:r>
                        <a:rPr lang="en-US" sz="1200" dirty="0" smtClean="0"/>
                        <a:t>4</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105</a:t>
                      </a:r>
                      <a:endParaRPr lang="en-US" sz="1200" dirty="0"/>
                    </a:p>
                  </a:txBody>
                  <a:tcPr/>
                </a:tc>
                <a:tc>
                  <a:txBody>
                    <a:bodyPr/>
                    <a:lstStyle/>
                    <a:p>
                      <a:pPr algn="ctr"/>
                      <a:r>
                        <a:rPr lang="en-US" sz="1200" dirty="0" smtClean="0"/>
                        <a:t>120 + 105 = 225</a:t>
                      </a:r>
                      <a:endParaRPr lang="en-US" sz="1200" dirty="0"/>
                    </a:p>
                  </a:txBody>
                  <a:tcPr/>
                </a:tc>
                <a:extLst>
                  <a:ext uri="{0D108BD9-81ED-4DB2-BD59-A6C34878D82A}">
                    <a16:rowId xmlns="" xmlns:a16="http://schemas.microsoft.com/office/drawing/2014/main" val="514774685"/>
                  </a:ext>
                </a:extLst>
              </a:tr>
              <a:tr h="236572">
                <a:tc>
                  <a:txBody>
                    <a:bodyPr/>
                    <a:lstStyle/>
                    <a:p>
                      <a:r>
                        <a:rPr lang="en-US" sz="1200" dirty="0" smtClean="0"/>
                        <a:t>5</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140</a:t>
                      </a:r>
                      <a:endParaRPr lang="en-US" sz="1200" dirty="0"/>
                    </a:p>
                  </a:txBody>
                  <a:tcPr/>
                </a:tc>
                <a:tc>
                  <a:txBody>
                    <a:bodyPr/>
                    <a:lstStyle/>
                    <a:p>
                      <a:pPr algn="ctr"/>
                      <a:r>
                        <a:rPr lang="en-US" sz="1200" dirty="0" smtClean="0"/>
                        <a:t>120 + 140 = 260</a:t>
                      </a:r>
                      <a:endParaRPr lang="en-US" sz="1200" dirty="0"/>
                    </a:p>
                  </a:txBody>
                  <a:tcPr/>
                </a:tc>
                <a:extLst>
                  <a:ext uri="{0D108BD9-81ED-4DB2-BD59-A6C34878D82A}">
                    <a16:rowId xmlns="" xmlns:a16="http://schemas.microsoft.com/office/drawing/2014/main" val="300823228"/>
                  </a:ext>
                </a:extLst>
              </a:tr>
              <a:tr h="236572">
                <a:tc>
                  <a:txBody>
                    <a:bodyPr/>
                    <a:lstStyle/>
                    <a:p>
                      <a:r>
                        <a:rPr lang="en-US" sz="1200" dirty="0" smtClean="0"/>
                        <a:t>6</a:t>
                      </a:r>
                      <a:endParaRPr lang="en-US" sz="1200" dirty="0"/>
                    </a:p>
                  </a:txBody>
                  <a:tcPr/>
                </a:tc>
                <a:tc>
                  <a:txBody>
                    <a:bodyPr/>
                    <a:lstStyle/>
                    <a:p>
                      <a:pPr algn="ctr"/>
                      <a:r>
                        <a:rPr lang="en-US" sz="1200" dirty="0" smtClean="0"/>
                        <a:t>120</a:t>
                      </a:r>
                      <a:endParaRPr lang="en-US" sz="1200" dirty="0"/>
                    </a:p>
                  </a:txBody>
                  <a:tcPr/>
                </a:tc>
                <a:tc>
                  <a:txBody>
                    <a:bodyPr/>
                    <a:lstStyle/>
                    <a:p>
                      <a:pPr algn="ctr"/>
                      <a:r>
                        <a:rPr lang="en-US" sz="1200" dirty="0" smtClean="0"/>
                        <a:t>210</a:t>
                      </a:r>
                      <a:endParaRPr lang="en-US" sz="1200" dirty="0"/>
                    </a:p>
                  </a:txBody>
                  <a:tcPr/>
                </a:tc>
                <a:tc>
                  <a:txBody>
                    <a:bodyPr/>
                    <a:lstStyle/>
                    <a:p>
                      <a:pPr algn="ctr"/>
                      <a:r>
                        <a:rPr lang="en-US" sz="1200" dirty="0" smtClean="0"/>
                        <a:t>120 + 210 = 330</a:t>
                      </a:r>
                      <a:endParaRPr lang="en-US" sz="1200" dirty="0"/>
                    </a:p>
                  </a:txBody>
                  <a:tcPr/>
                </a:tc>
                <a:extLst>
                  <a:ext uri="{0D108BD9-81ED-4DB2-BD59-A6C34878D82A}">
                    <a16:rowId xmlns="" xmlns:a16="http://schemas.microsoft.com/office/drawing/2014/main" val="434970059"/>
                  </a:ext>
                </a:extLst>
              </a:tr>
            </a:tbl>
          </a:graphicData>
        </a:graphic>
      </p:graphicFrame>
      <p:pic>
        <p:nvPicPr>
          <p:cNvPr id="6" name="Picture 5"/>
          <p:cNvPicPr>
            <a:picLocks noChangeAspect="1"/>
          </p:cNvPicPr>
          <p:nvPr/>
        </p:nvPicPr>
        <p:blipFill>
          <a:blip r:embed="rId3"/>
          <a:stretch>
            <a:fillRect/>
          </a:stretch>
        </p:blipFill>
        <p:spPr>
          <a:xfrm>
            <a:off x="4282387" y="733800"/>
            <a:ext cx="3857625" cy="2381250"/>
          </a:xfrm>
          <a:prstGeom prst="rect">
            <a:avLst/>
          </a:prstGeom>
        </p:spPr>
      </p:pic>
      <p:sp>
        <p:nvSpPr>
          <p:cNvPr id="22" name="Rectangle 21"/>
          <p:cNvSpPr/>
          <p:nvPr/>
        </p:nvSpPr>
        <p:spPr>
          <a:xfrm>
            <a:off x="614730" y="3129682"/>
            <a:ext cx="7938063" cy="1426552"/>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dirty="0" err="1">
                <a:solidFill>
                  <a:schemeClr val="tx1"/>
                </a:solidFill>
                <a:latin typeface="Droid Serif"/>
              </a:rPr>
              <a:t>Kurva</a:t>
            </a:r>
            <a:r>
              <a:rPr lang="en-US" dirty="0">
                <a:solidFill>
                  <a:schemeClr val="tx1"/>
                </a:solidFill>
                <a:latin typeface="Droid Serif"/>
              </a:rPr>
              <a:t> TFC </a:t>
            </a:r>
            <a:r>
              <a:rPr lang="en-US" dirty="0" err="1">
                <a:solidFill>
                  <a:schemeClr val="tx1"/>
                </a:solidFill>
                <a:latin typeface="Droid Serif"/>
              </a:rPr>
              <a:t>tetap</a:t>
            </a:r>
            <a:r>
              <a:rPr lang="en-US" dirty="0">
                <a:solidFill>
                  <a:schemeClr val="tx1"/>
                </a:solidFill>
                <a:latin typeface="Droid Serif"/>
              </a:rPr>
              <a:t> </a:t>
            </a:r>
            <a:r>
              <a:rPr lang="en-US" dirty="0" err="1">
                <a:solidFill>
                  <a:schemeClr val="tx1"/>
                </a:solidFill>
                <a:latin typeface="Droid Serif"/>
              </a:rPr>
              <a:t>konstan</a:t>
            </a:r>
            <a:r>
              <a:rPr lang="en-US" dirty="0">
                <a:solidFill>
                  <a:schemeClr val="tx1"/>
                </a:solidFill>
                <a:latin typeface="Droid Serif"/>
              </a:rPr>
              <a:t> </a:t>
            </a:r>
            <a:r>
              <a:rPr lang="en-US" dirty="0" err="1">
                <a:solidFill>
                  <a:schemeClr val="tx1"/>
                </a:solidFill>
                <a:latin typeface="Droid Serif"/>
              </a:rPr>
              <a:t>pada</a:t>
            </a:r>
            <a:r>
              <a:rPr lang="en-US" dirty="0">
                <a:solidFill>
                  <a:schemeClr val="tx1"/>
                </a:solidFill>
                <a:latin typeface="Droid Serif"/>
              </a:rPr>
              <a:t> $120 per </a:t>
            </a:r>
            <a:r>
              <a:rPr lang="en-US" dirty="0" err="1">
                <a:solidFill>
                  <a:schemeClr val="tx1"/>
                </a:solidFill>
                <a:latin typeface="Droid Serif"/>
              </a:rPr>
              <a:t>periode</a:t>
            </a:r>
            <a:r>
              <a:rPr lang="en-US" dirty="0">
                <a:solidFill>
                  <a:schemeClr val="tx1"/>
                </a:solidFill>
                <a:latin typeface="Droid Serif"/>
              </a:rPr>
              <a:t> </a:t>
            </a:r>
            <a:r>
              <a:rPr lang="en-US" dirty="0" err="1">
                <a:solidFill>
                  <a:schemeClr val="tx1"/>
                </a:solidFill>
                <a:latin typeface="Droid Serif"/>
              </a:rPr>
              <a:t>waktu</a:t>
            </a:r>
            <a:r>
              <a:rPr lang="en-US" dirty="0">
                <a:solidFill>
                  <a:schemeClr val="tx1"/>
                </a:solidFill>
                <a:latin typeface="Droid Serif"/>
              </a:rPr>
              <a:t> </a:t>
            </a:r>
            <a:r>
              <a:rPr lang="en-US" dirty="0" err="1">
                <a:solidFill>
                  <a:schemeClr val="tx1"/>
                </a:solidFill>
                <a:latin typeface="Droid Serif"/>
              </a:rPr>
              <a:t>tanpa</a:t>
            </a:r>
            <a:r>
              <a:rPr lang="en-US" dirty="0">
                <a:solidFill>
                  <a:schemeClr val="tx1"/>
                </a:solidFill>
                <a:latin typeface="Droid Serif"/>
              </a:rPr>
              <a:t> </a:t>
            </a:r>
            <a:r>
              <a:rPr lang="en-US" dirty="0" err="1">
                <a:solidFill>
                  <a:schemeClr val="tx1"/>
                </a:solidFill>
                <a:latin typeface="Droid Serif"/>
              </a:rPr>
              <a:t>menghiraukan</a:t>
            </a:r>
            <a:r>
              <a:rPr lang="en-US" dirty="0">
                <a:solidFill>
                  <a:schemeClr val="tx1"/>
                </a:solidFill>
                <a:latin typeface="Droid Serif"/>
              </a:rPr>
              <a:t> </a:t>
            </a:r>
            <a:r>
              <a:rPr lang="en-US" dirty="0" err="1">
                <a:solidFill>
                  <a:schemeClr val="tx1"/>
                </a:solidFill>
                <a:latin typeface="Droid Serif"/>
              </a:rPr>
              <a:t>tingkat</a:t>
            </a:r>
            <a:r>
              <a:rPr lang="en-US" dirty="0">
                <a:solidFill>
                  <a:schemeClr val="tx1"/>
                </a:solidFill>
                <a:latin typeface="Droid Serif"/>
              </a:rPr>
              <a:t> output, </a:t>
            </a:r>
            <a:r>
              <a:rPr lang="en-US" dirty="0" err="1">
                <a:solidFill>
                  <a:schemeClr val="tx1"/>
                </a:solidFill>
                <a:latin typeface="Droid Serif"/>
              </a:rPr>
              <a:t>mengakibatkan</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TFC </a:t>
            </a:r>
            <a:r>
              <a:rPr lang="en-US" dirty="0" err="1">
                <a:solidFill>
                  <a:schemeClr val="tx1"/>
                </a:solidFill>
                <a:latin typeface="Droid Serif"/>
              </a:rPr>
              <a:t>sejajar</a:t>
            </a:r>
            <a:r>
              <a:rPr lang="en-US" dirty="0">
                <a:solidFill>
                  <a:schemeClr val="tx1"/>
                </a:solidFill>
                <a:latin typeface="Droid Serif"/>
              </a:rPr>
              <a:t> </a:t>
            </a:r>
            <a:r>
              <a:rPr lang="en-US" dirty="0" err="1">
                <a:solidFill>
                  <a:schemeClr val="tx1"/>
                </a:solidFill>
                <a:latin typeface="Droid Serif"/>
              </a:rPr>
              <a:t>dengan</a:t>
            </a:r>
            <a:r>
              <a:rPr lang="en-US" dirty="0">
                <a:solidFill>
                  <a:schemeClr val="tx1"/>
                </a:solidFill>
                <a:latin typeface="Droid Serif"/>
              </a:rPr>
              <a:t> </a:t>
            </a:r>
            <a:r>
              <a:rPr lang="en-US" dirty="0" err="1">
                <a:solidFill>
                  <a:schemeClr val="tx1"/>
                </a:solidFill>
                <a:latin typeface="Droid Serif"/>
              </a:rPr>
              <a:t>sumbu</a:t>
            </a:r>
            <a:r>
              <a:rPr lang="en-US" dirty="0">
                <a:solidFill>
                  <a:schemeClr val="tx1"/>
                </a:solidFill>
                <a:latin typeface="Droid Serif"/>
              </a:rPr>
              <a:t> horizontal</a:t>
            </a:r>
          </a:p>
          <a:p>
            <a:pPr marL="171450" indent="-171450">
              <a:buFont typeface="Arial" panose="020B0604020202020204" pitchFamily="34" charset="0"/>
              <a:buChar char="•"/>
            </a:pPr>
            <a:r>
              <a:rPr lang="en-US" dirty="0" err="1">
                <a:solidFill>
                  <a:schemeClr val="tx1"/>
                </a:solidFill>
                <a:latin typeface="Droid Serif"/>
              </a:rPr>
              <a:t>Kurva</a:t>
            </a:r>
            <a:r>
              <a:rPr lang="en-US" dirty="0">
                <a:solidFill>
                  <a:schemeClr val="tx1"/>
                </a:solidFill>
                <a:latin typeface="Droid Serif"/>
              </a:rPr>
              <a:t> TVC </a:t>
            </a:r>
            <a:r>
              <a:rPr lang="en-US" dirty="0" err="1">
                <a:solidFill>
                  <a:schemeClr val="tx1"/>
                </a:solidFill>
                <a:latin typeface="Droid Serif"/>
              </a:rPr>
              <a:t>dimulai</a:t>
            </a:r>
            <a:r>
              <a:rPr lang="en-US" dirty="0">
                <a:solidFill>
                  <a:schemeClr val="tx1"/>
                </a:solidFill>
                <a:latin typeface="Droid Serif"/>
              </a:rPr>
              <a:t> </a:t>
            </a:r>
            <a:r>
              <a:rPr lang="en-US" dirty="0" err="1">
                <a:solidFill>
                  <a:schemeClr val="tx1"/>
                </a:solidFill>
                <a:latin typeface="Droid Serif"/>
              </a:rPr>
              <a:t>dari</a:t>
            </a:r>
            <a:r>
              <a:rPr lang="en-US" dirty="0">
                <a:solidFill>
                  <a:schemeClr val="tx1"/>
                </a:solidFill>
                <a:latin typeface="Droid Serif"/>
              </a:rPr>
              <a:t> </a:t>
            </a:r>
            <a:r>
              <a:rPr lang="en-US" dirty="0" err="1">
                <a:solidFill>
                  <a:schemeClr val="tx1"/>
                </a:solidFill>
                <a:latin typeface="Droid Serif"/>
              </a:rPr>
              <a:t>titik</a:t>
            </a:r>
            <a:r>
              <a:rPr lang="en-US" dirty="0">
                <a:solidFill>
                  <a:schemeClr val="tx1"/>
                </a:solidFill>
                <a:latin typeface="Droid Serif"/>
              </a:rPr>
              <a:t> </a:t>
            </a:r>
            <a:r>
              <a:rPr lang="en-US" dirty="0" err="1">
                <a:solidFill>
                  <a:schemeClr val="tx1"/>
                </a:solidFill>
                <a:latin typeface="Droid Serif"/>
              </a:rPr>
              <a:t>nol</a:t>
            </a:r>
            <a:r>
              <a:rPr lang="en-US" dirty="0">
                <a:solidFill>
                  <a:schemeClr val="tx1"/>
                </a:solidFill>
                <a:latin typeface="Droid Serif"/>
              </a:rPr>
              <a:t> </a:t>
            </a:r>
            <a:r>
              <a:rPr lang="en-US" dirty="0" err="1">
                <a:solidFill>
                  <a:schemeClr val="tx1"/>
                </a:solidFill>
                <a:latin typeface="Droid Serif"/>
              </a:rPr>
              <a:t>dan</a:t>
            </a:r>
            <a:r>
              <a:rPr lang="en-US" dirty="0">
                <a:solidFill>
                  <a:schemeClr val="tx1"/>
                </a:solidFill>
                <a:latin typeface="Droid Serif"/>
              </a:rPr>
              <a:t> </a:t>
            </a:r>
            <a:r>
              <a:rPr lang="en-US" dirty="0" err="1">
                <a:solidFill>
                  <a:schemeClr val="tx1"/>
                </a:solidFill>
                <a:latin typeface="Droid Serif"/>
              </a:rPr>
              <a:t>mempunyai</a:t>
            </a:r>
            <a:r>
              <a:rPr lang="en-US" dirty="0">
                <a:solidFill>
                  <a:schemeClr val="tx1"/>
                </a:solidFill>
                <a:latin typeface="Droid Serif"/>
              </a:rPr>
              <a:t> </a:t>
            </a:r>
            <a:r>
              <a:rPr lang="en-US" dirty="0" err="1">
                <a:solidFill>
                  <a:schemeClr val="tx1"/>
                </a:solidFill>
                <a:latin typeface="Droid Serif"/>
              </a:rPr>
              <a:t>kemiringan</a:t>
            </a:r>
            <a:r>
              <a:rPr lang="en-US" dirty="0">
                <a:solidFill>
                  <a:schemeClr val="tx1"/>
                </a:solidFill>
                <a:latin typeface="Droid Serif"/>
              </a:rPr>
              <a:t> yang </a:t>
            </a:r>
            <a:r>
              <a:rPr lang="en-US" dirty="0" err="1">
                <a:solidFill>
                  <a:schemeClr val="tx1"/>
                </a:solidFill>
                <a:latin typeface="Droid Serif"/>
              </a:rPr>
              <a:t>positif</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TVC </a:t>
            </a:r>
            <a:r>
              <a:rPr lang="en-US" dirty="0" err="1">
                <a:solidFill>
                  <a:schemeClr val="tx1"/>
                </a:solidFill>
                <a:latin typeface="Droid Serif"/>
              </a:rPr>
              <a:t>cekung</a:t>
            </a:r>
            <a:r>
              <a:rPr lang="en-US" dirty="0">
                <a:solidFill>
                  <a:schemeClr val="tx1"/>
                </a:solidFill>
                <a:latin typeface="Droid Serif"/>
              </a:rPr>
              <a:t> </a:t>
            </a:r>
            <a:r>
              <a:rPr lang="en-US" dirty="0" err="1">
                <a:solidFill>
                  <a:schemeClr val="tx1"/>
                </a:solidFill>
                <a:latin typeface="Droid Serif"/>
              </a:rPr>
              <a:t>ke</a:t>
            </a:r>
            <a:r>
              <a:rPr lang="en-US" dirty="0">
                <a:solidFill>
                  <a:schemeClr val="tx1"/>
                </a:solidFill>
                <a:latin typeface="Droid Serif"/>
              </a:rPr>
              <a:t> </a:t>
            </a:r>
            <a:r>
              <a:rPr lang="en-US" dirty="0" err="1">
                <a:solidFill>
                  <a:schemeClr val="tx1"/>
                </a:solidFill>
                <a:latin typeface="Droid Serif"/>
              </a:rPr>
              <a:t>bawah</a:t>
            </a:r>
            <a:r>
              <a:rPr lang="en-US" dirty="0">
                <a:solidFill>
                  <a:schemeClr val="tx1"/>
                </a:solidFill>
                <a:latin typeface="Droid Serif"/>
              </a:rPr>
              <a:t> </a:t>
            </a:r>
            <a:r>
              <a:rPr lang="en-US" dirty="0" err="1">
                <a:solidFill>
                  <a:schemeClr val="tx1"/>
                </a:solidFill>
                <a:latin typeface="Droid Serif"/>
              </a:rPr>
              <a:t>sampai</a:t>
            </a:r>
            <a:r>
              <a:rPr lang="en-US" dirty="0">
                <a:solidFill>
                  <a:schemeClr val="tx1"/>
                </a:solidFill>
                <a:latin typeface="Droid Serif"/>
              </a:rPr>
              <a:t> </a:t>
            </a:r>
            <a:r>
              <a:rPr lang="en-US" dirty="0" err="1">
                <a:solidFill>
                  <a:schemeClr val="tx1"/>
                </a:solidFill>
                <a:latin typeface="Droid Serif"/>
              </a:rPr>
              <a:t>titik</a:t>
            </a:r>
            <a:r>
              <a:rPr lang="en-US" dirty="0">
                <a:solidFill>
                  <a:schemeClr val="tx1"/>
                </a:solidFill>
                <a:latin typeface="Droid Serif"/>
              </a:rPr>
              <a:t> </a:t>
            </a:r>
            <a:r>
              <a:rPr lang="en-US" dirty="0" err="1">
                <a:solidFill>
                  <a:schemeClr val="tx1"/>
                </a:solidFill>
                <a:latin typeface="Droid Serif"/>
              </a:rPr>
              <a:t>belok</a:t>
            </a:r>
            <a:r>
              <a:rPr lang="en-US" dirty="0">
                <a:solidFill>
                  <a:schemeClr val="tx1"/>
                </a:solidFill>
                <a:latin typeface="Droid Serif"/>
              </a:rPr>
              <a:t> </a:t>
            </a:r>
            <a:r>
              <a:rPr lang="en-US" dirty="0" err="1">
                <a:solidFill>
                  <a:schemeClr val="tx1"/>
                </a:solidFill>
                <a:latin typeface="Droid Serif"/>
              </a:rPr>
              <a:t>dan</a:t>
            </a:r>
            <a:r>
              <a:rPr lang="en-US" dirty="0">
                <a:solidFill>
                  <a:schemeClr val="tx1"/>
                </a:solidFill>
                <a:latin typeface="Droid Serif"/>
              </a:rPr>
              <a:t> </a:t>
            </a:r>
            <a:r>
              <a:rPr lang="en-US" dirty="0" err="1">
                <a:solidFill>
                  <a:schemeClr val="tx1"/>
                </a:solidFill>
                <a:latin typeface="Droid Serif"/>
              </a:rPr>
              <a:t>cekung</a:t>
            </a:r>
            <a:r>
              <a:rPr lang="en-US" dirty="0">
                <a:solidFill>
                  <a:schemeClr val="tx1"/>
                </a:solidFill>
                <a:latin typeface="Droid Serif"/>
              </a:rPr>
              <a:t> </a:t>
            </a:r>
            <a:r>
              <a:rPr lang="en-US" dirty="0" err="1">
                <a:solidFill>
                  <a:schemeClr val="tx1"/>
                </a:solidFill>
                <a:latin typeface="Droid Serif"/>
              </a:rPr>
              <a:t>ke</a:t>
            </a:r>
            <a:r>
              <a:rPr lang="en-US" dirty="0">
                <a:solidFill>
                  <a:schemeClr val="tx1"/>
                </a:solidFill>
                <a:latin typeface="Droid Serif"/>
              </a:rPr>
              <a:t> </a:t>
            </a:r>
            <a:r>
              <a:rPr lang="en-US" dirty="0" err="1">
                <a:solidFill>
                  <a:schemeClr val="tx1"/>
                </a:solidFill>
                <a:latin typeface="Droid Serif"/>
              </a:rPr>
              <a:t>atas</a:t>
            </a:r>
            <a:r>
              <a:rPr lang="en-US" dirty="0">
                <a:solidFill>
                  <a:schemeClr val="tx1"/>
                </a:solidFill>
                <a:latin typeface="Droid Serif"/>
              </a:rPr>
              <a:t> </a:t>
            </a:r>
            <a:r>
              <a:rPr lang="en-US" dirty="0" err="1">
                <a:solidFill>
                  <a:schemeClr val="tx1"/>
                </a:solidFill>
                <a:latin typeface="Droid Serif"/>
              </a:rPr>
              <a:t>setelah</a:t>
            </a:r>
            <a:r>
              <a:rPr lang="en-US" dirty="0">
                <a:solidFill>
                  <a:schemeClr val="tx1"/>
                </a:solidFill>
                <a:latin typeface="Droid Serif"/>
              </a:rPr>
              <a:t> </a:t>
            </a:r>
            <a:r>
              <a:rPr lang="en-US" dirty="0" err="1">
                <a:solidFill>
                  <a:schemeClr val="tx1"/>
                </a:solidFill>
                <a:latin typeface="Droid Serif"/>
              </a:rPr>
              <a:t>itu</a:t>
            </a:r>
            <a:r>
              <a:rPr lang="en-US" dirty="0">
                <a:solidFill>
                  <a:schemeClr val="tx1"/>
                </a:solidFill>
                <a:latin typeface="Droid Serif"/>
              </a:rPr>
              <a:t>. </a:t>
            </a:r>
          </a:p>
          <a:p>
            <a:pPr marL="171450" indent="-171450">
              <a:buFont typeface="Arial" panose="020B0604020202020204" pitchFamily="34" charset="0"/>
              <a:buChar char="•"/>
            </a:pPr>
            <a:r>
              <a:rPr lang="en-US" dirty="0" err="1">
                <a:solidFill>
                  <a:schemeClr val="tx1"/>
                </a:solidFill>
                <a:latin typeface="Droid Serif"/>
              </a:rPr>
              <a:t>Kurva</a:t>
            </a:r>
            <a:r>
              <a:rPr lang="en-US" dirty="0">
                <a:solidFill>
                  <a:schemeClr val="tx1"/>
                </a:solidFill>
                <a:latin typeface="Droid Serif"/>
              </a:rPr>
              <a:t> TC </a:t>
            </a:r>
            <a:r>
              <a:rPr lang="en-US" dirty="0" err="1">
                <a:solidFill>
                  <a:schemeClr val="tx1"/>
                </a:solidFill>
                <a:latin typeface="Droid Serif"/>
              </a:rPr>
              <a:t>mempunyai</a:t>
            </a:r>
            <a:r>
              <a:rPr lang="en-US" dirty="0">
                <a:solidFill>
                  <a:schemeClr val="tx1"/>
                </a:solidFill>
                <a:latin typeface="Droid Serif"/>
              </a:rPr>
              <a:t> </a:t>
            </a:r>
            <a:r>
              <a:rPr lang="en-US" dirty="0" err="1">
                <a:solidFill>
                  <a:schemeClr val="tx1"/>
                </a:solidFill>
                <a:latin typeface="Droid Serif"/>
              </a:rPr>
              <a:t>bentuk</a:t>
            </a:r>
            <a:r>
              <a:rPr lang="en-US" dirty="0">
                <a:solidFill>
                  <a:schemeClr val="tx1"/>
                </a:solidFill>
                <a:latin typeface="Droid Serif"/>
              </a:rPr>
              <a:t> </a:t>
            </a:r>
            <a:r>
              <a:rPr lang="en-US" dirty="0" err="1">
                <a:solidFill>
                  <a:schemeClr val="tx1"/>
                </a:solidFill>
                <a:latin typeface="Droid Serif"/>
              </a:rPr>
              <a:t>sama</a:t>
            </a:r>
            <a:r>
              <a:rPr lang="en-US" dirty="0">
                <a:solidFill>
                  <a:schemeClr val="tx1"/>
                </a:solidFill>
                <a:latin typeface="Droid Serif"/>
              </a:rPr>
              <a:t> </a:t>
            </a:r>
            <a:r>
              <a:rPr lang="en-US" dirty="0" err="1">
                <a:solidFill>
                  <a:schemeClr val="tx1"/>
                </a:solidFill>
                <a:latin typeface="Droid Serif"/>
              </a:rPr>
              <a:t>dengan</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TVC </a:t>
            </a:r>
            <a:r>
              <a:rPr lang="en-US" dirty="0" err="1">
                <a:solidFill>
                  <a:schemeClr val="tx1"/>
                </a:solidFill>
                <a:latin typeface="Droid Serif"/>
              </a:rPr>
              <a:t>tapi</a:t>
            </a:r>
            <a:r>
              <a:rPr lang="en-US" dirty="0">
                <a:solidFill>
                  <a:schemeClr val="tx1"/>
                </a:solidFill>
                <a:latin typeface="Droid Serif"/>
              </a:rPr>
              <a:t> </a:t>
            </a:r>
            <a:r>
              <a:rPr lang="en-US" dirty="0" err="1">
                <a:solidFill>
                  <a:schemeClr val="tx1"/>
                </a:solidFill>
                <a:latin typeface="Droid Serif"/>
              </a:rPr>
              <a:t>letaknya</a:t>
            </a:r>
            <a:r>
              <a:rPr lang="en-US" dirty="0">
                <a:solidFill>
                  <a:schemeClr val="tx1"/>
                </a:solidFill>
                <a:latin typeface="Droid Serif"/>
              </a:rPr>
              <a:t> </a:t>
            </a:r>
            <a:r>
              <a:rPr lang="en-US" dirty="0" err="1">
                <a:solidFill>
                  <a:schemeClr val="tx1"/>
                </a:solidFill>
                <a:latin typeface="Droid Serif"/>
              </a:rPr>
              <a:t>diatasnya</a:t>
            </a:r>
            <a:r>
              <a:rPr lang="en-US" dirty="0">
                <a:solidFill>
                  <a:schemeClr val="tx1"/>
                </a:solidFill>
                <a:latin typeface="Droid Serif"/>
              </a:rPr>
              <a:t> </a:t>
            </a:r>
            <a:r>
              <a:rPr lang="en-US" dirty="0" err="1">
                <a:solidFill>
                  <a:schemeClr val="tx1"/>
                </a:solidFill>
                <a:latin typeface="Droid Serif"/>
              </a:rPr>
              <a:t>dan</a:t>
            </a:r>
            <a:r>
              <a:rPr lang="en-US" dirty="0">
                <a:solidFill>
                  <a:schemeClr val="tx1"/>
                </a:solidFill>
                <a:latin typeface="Droid Serif"/>
              </a:rPr>
              <a:t> </a:t>
            </a:r>
            <a:r>
              <a:rPr lang="en-US" dirty="0" err="1">
                <a:solidFill>
                  <a:schemeClr val="tx1"/>
                </a:solidFill>
                <a:latin typeface="Droid Serif"/>
              </a:rPr>
              <a:t>dimulai</a:t>
            </a:r>
            <a:r>
              <a:rPr lang="en-US" dirty="0">
                <a:solidFill>
                  <a:schemeClr val="tx1"/>
                </a:solidFill>
                <a:latin typeface="Droid Serif"/>
              </a:rPr>
              <a:t> </a:t>
            </a:r>
            <a:r>
              <a:rPr lang="en-US" dirty="0" err="1">
                <a:solidFill>
                  <a:schemeClr val="tx1"/>
                </a:solidFill>
                <a:latin typeface="Droid Serif"/>
              </a:rPr>
              <a:t>dari</a:t>
            </a:r>
            <a:r>
              <a:rPr lang="en-US" dirty="0">
                <a:solidFill>
                  <a:schemeClr val="tx1"/>
                </a:solidFill>
                <a:latin typeface="Droid Serif"/>
              </a:rPr>
              <a:t> </a:t>
            </a:r>
            <a:r>
              <a:rPr lang="en-US" dirty="0" err="1">
                <a:solidFill>
                  <a:schemeClr val="tx1"/>
                </a:solidFill>
                <a:latin typeface="Droid Serif"/>
              </a:rPr>
              <a:t>titik</a:t>
            </a:r>
            <a:r>
              <a:rPr lang="en-US" dirty="0">
                <a:solidFill>
                  <a:schemeClr val="tx1"/>
                </a:solidFill>
                <a:latin typeface="Droid Serif"/>
              </a:rPr>
              <a:t> TFC, </a:t>
            </a:r>
            <a:r>
              <a:rPr lang="en-US" dirty="0" err="1">
                <a:solidFill>
                  <a:schemeClr val="tx1"/>
                </a:solidFill>
                <a:latin typeface="Droid Serif"/>
              </a:rPr>
              <a:t>karena</a:t>
            </a:r>
            <a:r>
              <a:rPr lang="en-US" dirty="0">
                <a:solidFill>
                  <a:schemeClr val="tx1"/>
                </a:solidFill>
                <a:latin typeface="Droid Serif"/>
              </a:rPr>
              <a:t> TC = TVC +TFC </a:t>
            </a:r>
          </a:p>
        </p:txBody>
      </p:sp>
    </p:spTree>
    <p:extLst>
      <p:ext uri="{BB962C8B-B14F-4D97-AF65-F5344CB8AC3E}">
        <p14:creationId xmlns:p14="http://schemas.microsoft.com/office/powerpoint/2010/main" val="305700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241525" y="0"/>
            <a:ext cx="2660700"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t>Konsep Biaya Jangka Pendek</a:t>
            </a:r>
            <a:endParaRPr sz="18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7" name="Rectangle 6"/>
          <p:cNvSpPr/>
          <p:nvPr/>
        </p:nvSpPr>
        <p:spPr>
          <a:xfrm>
            <a:off x="614729" y="864664"/>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roid Serif"/>
              </a:rPr>
              <a:t>A</a:t>
            </a:r>
            <a:r>
              <a:rPr lang="en-US" sz="1600" dirty="0" smtClean="0">
                <a:solidFill>
                  <a:schemeClr val="tx1"/>
                </a:solidFill>
                <a:latin typeface="Droid Serif"/>
              </a:rPr>
              <a:t>C = AFC + AVC</a:t>
            </a:r>
            <a:endParaRPr lang="en-US" sz="1600" dirty="0">
              <a:solidFill>
                <a:schemeClr val="tx1"/>
              </a:solidFill>
              <a:latin typeface="Droid Serif"/>
            </a:endParaRPr>
          </a:p>
        </p:txBody>
      </p:sp>
      <p:sp>
        <p:nvSpPr>
          <p:cNvPr id="25" name="Rectangle 24"/>
          <p:cNvSpPr/>
          <p:nvPr/>
        </p:nvSpPr>
        <p:spPr>
          <a:xfrm>
            <a:off x="614729" y="1264561"/>
            <a:ext cx="3934143" cy="770737"/>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latin typeface="Droid Serif"/>
              </a:rPr>
              <a:t>AC = average cost</a:t>
            </a:r>
          </a:p>
          <a:p>
            <a:pPr marL="285750" indent="-285750">
              <a:buFont typeface="Arial" panose="020B0604020202020204" pitchFamily="34" charset="0"/>
              <a:buChar char="•"/>
            </a:pPr>
            <a:r>
              <a:rPr lang="en-US" dirty="0" smtClean="0">
                <a:solidFill>
                  <a:schemeClr val="tx1"/>
                </a:solidFill>
                <a:latin typeface="Droid Serif"/>
              </a:rPr>
              <a:t>AFC = average fixed cost</a:t>
            </a:r>
          </a:p>
          <a:p>
            <a:pPr marL="285750" indent="-285750">
              <a:buFont typeface="Arial" panose="020B0604020202020204" pitchFamily="34" charset="0"/>
              <a:buChar char="•"/>
            </a:pPr>
            <a:r>
              <a:rPr lang="en-US" dirty="0" smtClean="0">
                <a:solidFill>
                  <a:schemeClr val="tx1"/>
                </a:solidFill>
                <a:latin typeface="Droid Serif"/>
              </a:rPr>
              <a:t>AVC = average </a:t>
            </a:r>
            <a:r>
              <a:rPr lang="en-US" dirty="0" err="1" smtClean="0">
                <a:solidFill>
                  <a:schemeClr val="tx1"/>
                </a:solidFill>
                <a:latin typeface="Droid Serif"/>
              </a:rPr>
              <a:t>variabel</a:t>
            </a:r>
            <a:r>
              <a:rPr lang="en-US" dirty="0" smtClean="0">
                <a:solidFill>
                  <a:schemeClr val="tx1"/>
                </a:solidFill>
                <a:latin typeface="Droid Serif"/>
              </a:rPr>
              <a:t> cost</a:t>
            </a:r>
            <a:endParaRPr lang="en-US" dirty="0">
              <a:solidFill>
                <a:schemeClr val="tx1"/>
              </a:solidFill>
              <a:latin typeface="Droid Serif"/>
            </a:endParaRPr>
          </a:p>
        </p:txBody>
      </p:sp>
      <p:grpSp>
        <p:nvGrpSpPr>
          <p:cNvPr id="16" name="Group 15"/>
          <p:cNvGrpSpPr/>
          <p:nvPr/>
        </p:nvGrpSpPr>
        <p:grpSpPr>
          <a:xfrm>
            <a:off x="4644580" y="1131012"/>
            <a:ext cx="4172205" cy="3098830"/>
            <a:chOff x="4652463" y="924929"/>
            <a:chExt cx="4172205" cy="309883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007" t="9753" r="10085" b="13984"/>
            <a:stretch/>
          </p:blipFill>
          <p:spPr>
            <a:xfrm>
              <a:off x="4975803" y="1111708"/>
              <a:ext cx="3799490" cy="2837794"/>
            </a:xfrm>
            <a:prstGeom prst="rect">
              <a:avLst/>
            </a:prstGeom>
          </p:spPr>
        </p:pic>
        <p:cxnSp>
          <p:nvCxnSpPr>
            <p:cNvPr id="3" name="Straight Connector 2"/>
            <p:cNvCxnSpPr/>
            <p:nvPr/>
          </p:nvCxnSpPr>
          <p:spPr>
            <a:xfrm flipH="1">
              <a:off x="5359254" y="1184431"/>
              <a:ext cx="6011" cy="24470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383001" y="3617640"/>
              <a:ext cx="3075199" cy="44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52463" y="924929"/>
              <a:ext cx="1859987"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Produksi</a:t>
              </a:r>
              <a:endParaRPr lang="en-US" sz="1600" dirty="0">
                <a:solidFill>
                  <a:schemeClr val="tx1"/>
                </a:solidFill>
                <a:latin typeface="Droid Serif"/>
              </a:endParaRPr>
            </a:p>
          </p:txBody>
        </p:sp>
        <p:sp>
          <p:nvSpPr>
            <p:cNvPr id="21" name="Rectangle 20"/>
            <p:cNvSpPr/>
            <p:nvPr/>
          </p:nvSpPr>
          <p:spPr>
            <a:xfrm>
              <a:off x="8354700" y="3458965"/>
              <a:ext cx="469968"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Q</a:t>
              </a:r>
              <a:endParaRPr lang="en-US" sz="1600" dirty="0">
                <a:solidFill>
                  <a:schemeClr val="tx1"/>
                </a:solidFill>
                <a:latin typeface="Droid Serif"/>
              </a:endParaRPr>
            </a:p>
          </p:txBody>
        </p:sp>
        <p:sp>
          <p:nvSpPr>
            <p:cNvPr id="27" name="Rectangle 26"/>
            <p:cNvSpPr/>
            <p:nvPr/>
          </p:nvSpPr>
          <p:spPr>
            <a:xfrm>
              <a:off x="6438728" y="3653269"/>
              <a:ext cx="837058"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Droid Serif"/>
              </a:endParaRPr>
            </a:p>
          </p:txBody>
        </p:sp>
        <p:sp>
          <p:nvSpPr>
            <p:cNvPr id="28" name="Rectangle 27"/>
            <p:cNvSpPr/>
            <p:nvPr/>
          </p:nvSpPr>
          <p:spPr>
            <a:xfrm>
              <a:off x="5060731" y="2106874"/>
              <a:ext cx="249148" cy="715154"/>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Droid Serif"/>
              </a:endParaRPr>
            </a:p>
          </p:txBody>
        </p:sp>
        <p:sp>
          <p:nvSpPr>
            <p:cNvPr id="29" name="Rectangle 28"/>
            <p:cNvSpPr/>
            <p:nvPr/>
          </p:nvSpPr>
          <p:spPr>
            <a:xfrm>
              <a:off x="7747496" y="960012"/>
              <a:ext cx="469968"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roid Serif"/>
                </a:rPr>
                <a:t>AC</a:t>
              </a:r>
              <a:endParaRPr lang="en-US" dirty="0">
                <a:solidFill>
                  <a:schemeClr val="tx1"/>
                </a:solidFill>
                <a:latin typeface="Droid Serif"/>
              </a:endParaRPr>
            </a:p>
          </p:txBody>
        </p:sp>
      </p:grpSp>
      <mc:AlternateContent xmlns:mc="http://schemas.openxmlformats.org/markup-compatibility/2006" xmlns:a14="http://schemas.microsoft.com/office/drawing/2010/main">
        <mc:Choice Requires="a14">
          <p:sp>
            <p:nvSpPr>
              <p:cNvPr id="31" name="Rectangle 30"/>
              <p:cNvSpPr/>
              <p:nvPr/>
            </p:nvSpPr>
            <p:spPr>
              <a:xfrm>
                <a:off x="588925" y="2141652"/>
                <a:ext cx="3957145" cy="625196"/>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𝐴𝐹𝐶</m:t>
                      </m:r>
                      <m:r>
                        <a:rPr lang="en-US" sz="1600" i="1" smtClean="0">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𝑇𝐹𝐶</m:t>
                          </m:r>
                        </m:num>
                        <m:den>
                          <m:r>
                            <a:rPr lang="en-US" sz="1600" i="1">
                              <a:solidFill>
                                <a:schemeClr val="tx1"/>
                              </a:solidFill>
                              <a:latin typeface="Cambria Math" panose="02040503050406030204" pitchFamily="18" charset="0"/>
                            </a:rPr>
                            <m:t>𝑄</m:t>
                          </m:r>
                        </m:den>
                      </m:f>
                    </m:oMath>
                  </m:oMathPara>
                </a14:m>
                <a:endParaRPr lang="en-US" sz="1600" dirty="0">
                  <a:solidFill>
                    <a:schemeClr val="tx1"/>
                  </a:solidFill>
                  <a:latin typeface="Droid Serif"/>
                </a:endParaRPr>
              </a:p>
            </p:txBody>
          </p:sp>
        </mc:Choice>
        <mc:Fallback xmlns="">
          <p:sp>
            <p:nvSpPr>
              <p:cNvPr id="31" name="Rectangle 30"/>
              <p:cNvSpPr>
                <a:spLocks noRot="1" noChangeAspect="1" noMove="1" noResize="1" noEditPoints="1" noAdjustHandles="1" noChangeArrowheads="1" noChangeShapeType="1" noTextEdit="1"/>
              </p:cNvSpPr>
              <p:nvPr/>
            </p:nvSpPr>
            <p:spPr>
              <a:xfrm>
                <a:off x="588925" y="2141652"/>
                <a:ext cx="3957145" cy="625196"/>
              </a:xfrm>
              <a:prstGeom prst="rect">
                <a:avLst/>
              </a:prstGeom>
              <a:blipFill>
                <a:blip r:embed="rId4"/>
                <a:stretch>
                  <a:fillRect/>
                </a:stretch>
              </a:blipFill>
              <a:ln w="57150">
                <a:solidFill>
                  <a:schemeClr val="accent1"/>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03227" y="2981002"/>
                <a:ext cx="3957145" cy="625196"/>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𝑉</m:t>
                      </m:r>
                      <m:r>
                        <a:rPr lang="en-US" sz="1600" i="1" smtClean="0">
                          <a:solidFill>
                            <a:schemeClr val="tx1"/>
                          </a:solidFill>
                          <a:latin typeface="Cambria Math" panose="02040503050406030204" pitchFamily="18" charset="0"/>
                        </a:rPr>
                        <m:t>𝐶</m:t>
                      </m:r>
                      <m:r>
                        <a:rPr lang="en-US" sz="1600" i="1" smtClean="0">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𝑇</m:t>
                          </m:r>
                          <m:r>
                            <a:rPr lang="en-US" sz="1600" b="0" i="1" smtClean="0">
                              <a:solidFill>
                                <a:schemeClr val="tx1"/>
                              </a:solidFill>
                              <a:latin typeface="Cambria Math" panose="02040503050406030204" pitchFamily="18" charset="0"/>
                            </a:rPr>
                            <m:t>𝑉</m:t>
                          </m:r>
                          <m:r>
                            <a:rPr lang="en-US" sz="1600" i="1">
                              <a:solidFill>
                                <a:schemeClr val="tx1"/>
                              </a:solidFill>
                              <a:latin typeface="Cambria Math" panose="02040503050406030204" pitchFamily="18" charset="0"/>
                            </a:rPr>
                            <m:t>𝐶</m:t>
                          </m:r>
                        </m:num>
                        <m:den>
                          <m:r>
                            <a:rPr lang="en-US" sz="1600" i="1">
                              <a:solidFill>
                                <a:schemeClr val="tx1"/>
                              </a:solidFill>
                              <a:latin typeface="Cambria Math" panose="02040503050406030204" pitchFamily="18" charset="0"/>
                            </a:rPr>
                            <m:t>𝑄</m:t>
                          </m:r>
                        </m:den>
                      </m:f>
                    </m:oMath>
                  </m:oMathPara>
                </a14:m>
                <a:endParaRPr lang="en-US" sz="1600" dirty="0">
                  <a:solidFill>
                    <a:schemeClr val="tx1"/>
                  </a:solidFill>
                  <a:latin typeface="Droid Serif"/>
                </a:endParaRPr>
              </a:p>
            </p:txBody>
          </p:sp>
        </mc:Choice>
        <mc:Fallback xmlns="">
          <p:sp>
            <p:nvSpPr>
              <p:cNvPr id="32" name="Rectangle 31"/>
              <p:cNvSpPr>
                <a:spLocks noRot="1" noChangeAspect="1" noMove="1" noResize="1" noEditPoints="1" noAdjustHandles="1" noChangeArrowheads="1" noChangeShapeType="1" noTextEdit="1"/>
              </p:cNvSpPr>
              <p:nvPr/>
            </p:nvSpPr>
            <p:spPr>
              <a:xfrm>
                <a:off x="603227" y="2981002"/>
                <a:ext cx="3957145" cy="625196"/>
              </a:xfrm>
              <a:prstGeom prst="rect">
                <a:avLst/>
              </a:prstGeom>
              <a:blipFill>
                <a:blip r:embed="rId5"/>
                <a:stretch>
                  <a:fillRect/>
                </a:stretch>
              </a:blipFill>
              <a:ln w="57150">
                <a:solidFill>
                  <a:schemeClr val="accent1"/>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88924" y="3818598"/>
                <a:ext cx="3957145" cy="625196"/>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𝑀</m:t>
                      </m:r>
                      <m:r>
                        <a:rPr lang="en-US" sz="1600" i="1" smtClean="0">
                          <a:solidFill>
                            <a:schemeClr val="tx1"/>
                          </a:solidFill>
                          <a:latin typeface="Cambria Math" panose="02040503050406030204" pitchFamily="18" charset="0"/>
                        </a:rPr>
                        <m:t>𝐶</m:t>
                      </m:r>
                      <m:r>
                        <a:rPr lang="en-US" sz="1600" i="1" smtClean="0">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smtClean="0">
                              <a:solidFill>
                                <a:schemeClr val="tx1"/>
                              </a:solidFill>
                              <a:latin typeface="Cambria Math" panose="02040503050406030204" pitchFamily="18" charset="0"/>
                              <a:sym typeface="Symbol" panose="05050102010706020507" pitchFamily="18" charset="2"/>
                            </a:rPr>
                            <m:t></m:t>
                          </m:r>
                          <m:r>
                            <a:rPr lang="en-US" sz="1600" b="0" i="1" smtClean="0">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𝑇𝐶</m:t>
                          </m:r>
                        </m:num>
                        <m:den>
                          <m:r>
                            <a:rPr lang="en-US" sz="1600" i="1">
                              <a:solidFill>
                                <a:schemeClr val="tx1"/>
                              </a:solidFill>
                              <a:latin typeface="Cambria Math" panose="02040503050406030204" pitchFamily="18" charset="0"/>
                              <a:sym typeface="Symbol" panose="05050102010706020507" pitchFamily="18" charset="2"/>
                            </a:rPr>
                            <m:t></m:t>
                          </m:r>
                          <m:r>
                            <a:rPr lang="en-US" sz="1600" b="0" i="1" smtClean="0">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𝑄</m:t>
                          </m:r>
                        </m:den>
                      </m:f>
                    </m:oMath>
                  </m:oMathPara>
                </a14:m>
                <a:endParaRPr lang="en-US" sz="1600" dirty="0">
                  <a:solidFill>
                    <a:schemeClr val="tx1"/>
                  </a:solidFill>
                  <a:latin typeface="Droid Serif"/>
                </a:endParaRPr>
              </a:p>
            </p:txBody>
          </p:sp>
        </mc:Choice>
        <mc:Fallback xmlns="">
          <p:sp>
            <p:nvSpPr>
              <p:cNvPr id="33" name="Rectangle 32"/>
              <p:cNvSpPr>
                <a:spLocks noRot="1" noChangeAspect="1" noMove="1" noResize="1" noEditPoints="1" noAdjustHandles="1" noChangeArrowheads="1" noChangeShapeType="1" noTextEdit="1"/>
              </p:cNvSpPr>
              <p:nvPr/>
            </p:nvSpPr>
            <p:spPr>
              <a:xfrm>
                <a:off x="588924" y="3818598"/>
                <a:ext cx="3957145" cy="625196"/>
              </a:xfrm>
              <a:prstGeom prst="rect">
                <a:avLst/>
              </a:prstGeom>
              <a:blipFill>
                <a:blip r:embed="rId6"/>
                <a:stretch>
                  <a:fillRect/>
                </a:stretch>
              </a:blipFill>
              <a:ln w="57150">
                <a:solidFill>
                  <a:schemeClr val="accent1"/>
                </a:solidFill>
                <a:prstDash val="solid"/>
              </a:ln>
            </p:spPr>
            <p:txBody>
              <a:bodyPr/>
              <a:lstStyle/>
              <a:p>
                <a:r>
                  <a:rPr lang="en-US">
                    <a:noFill/>
                  </a:rPr>
                  <a:t> </a:t>
                </a:r>
              </a:p>
            </p:txBody>
          </p:sp>
        </mc:Fallback>
      </mc:AlternateContent>
    </p:spTree>
    <p:extLst>
      <p:ext uri="{BB962C8B-B14F-4D97-AF65-F5344CB8AC3E}">
        <p14:creationId xmlns:p14="http://schemas.microsoft.com/office/powerpoint/2010/main" val="414805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241525" y="0"/>
            <a:ext cx="2660700" cy="6155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smtClean="0"/>
              <a:t>Average Cost (AC)</a:t>
            </a:r>
            <a:br>
              <a:rPr lang="en" sz="1600" dirty="0" smtClean="0"/>
            </a:br>
            <a:r>
              <a:rPr lang="en" sz="1600" dirty="0" smtClean="0"/>
              <a:t>Marginal C</a:t>
            </a:r>
            <a:r>
              <a:rPr lang="en-US" sz="1600" dirty="0" smtClean="0"/>
              <a:t>o</a:t>
            </a:r>
            <a:r>
              <a:rPr lang="en" sz="1600" dirty="0" smtClean="0"/>
              <a:t>st (MC)</a:t>
            </a:r>
            <a:endParaRPr sz="16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2" name="Rectangle 11"/>
          <p:cNvSpPr/>
          <p:nvPr/>
        </p:nvSpPr>
        <p:spPr>
          <a:xfrm>
            <a:off x="660188" y="2444359"/>
            <a:ext cx="7790127" cy="61485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Average Cost (AC)</a:t>
            </a:r>
          </a:p>
          <a:p>
            <a:pPr algn="ctr"/>
            <a:r>
              <a:rPr lang="en-US" sz="1600" dirty="0" err="1">
                <a:solidFill>
                  <a:schemeClr val="tx1"/>
                </a:solidFill>
                <a:latin typeface="Droid Serif"/>
              </a:rPr>
              <a:t>Biaya</a:t>
            </a:r>
            <a:r>
              <a:rPr lang="en-US" sz="1600" dirty="0">
                <a:solidFill>
                  <a:schemeClr val="tx1"/>
                </a:solidFill>
                <a:latin typeface="Droid Serif"/>
              </a:rPr>
              <a:t> rata-rata yang </a:t>
            </a:r>
            <a:r>
              <a:rPr lang="en-US" sz="1600" dirty="0" err="1">
                <a:solidFill>
                  <a:schemeClr val="tx1"/>
                </a:solidFill>
                <a:latin typeface="Droid Serif"/>
              </a:rPr>
              <a:t>diperlukan</a:t>
            </a:r>
            <a:r>
              <a:rPr lang="en-US" sz="1600" dirty="0">
                <a:solidFill>
                  <a:schemeClr val="tx1"/>
                </a:solidFill>
                <a:latin typeface="Droid Serif"/>
              </a:rPr>
              <a:t> </a:t>
            </a:r>
            <a:r>
              <a:rPr lang="en-US" sz="1600" dirty="0" err="1">
                <a:solidFill>
                  <a:schemeClr val="tx1"/>
                </a:solidFill>
                <a:latin typeface="Droid Serif"/>
              </a:rPr>
              <a:t>untuk</a:t>
            </a:r>
            <a:r>
              <a:rPr lang="en-US" sz="1600" dirty="0">
                <a:solidFill>
                  <a:schemeClr val="tx1"/>
                </a:solidFill>
                <a:latin typeface="Droid Serif"/>
              </a:rPr>
              <a:t> </a:t>
            </a:r>
            <a:r>
              <a:rPr lang="en-US" sz="1600" dirty="0" err="1">
                <a:solidFill>
                  <a:schemeClr val="tx1"/>
                </a:solidFill>
                <a:latin typeface="Droid Serif"/>
              </a:rPr>
              <a:t>memproduksi</a:t>
            </a:r>
            <a:r>
              <a:rPr lang="en-US" sz="1600" dirty="0">
                <a:solidFill>
                  <a:schemeClr val="tx1"/>
                </a:solidFill>
                <a:latin typeface="Droid Serif"/>
              </a:rPr>
              <a:t> per unit output-</a:t>
            </a:r>
            <a:r>
              <a:rPr lang="en-US" sz="1600" dirty="0" err="1">
                <a:solidFill>
                  <a:schemeClr val="tx1"/>
                </a:solidFill>
                <a:latin typeface="Droid Serif"/>
              </a:rPr>
              <a:t>nya</a:t>
            </a:r>
            <a:r>
              <a:rPr lang="en-US" sz="1600" dirty="0">
                <a:solidFill>
                  <a:schemeClr val="tx1"/>
                </a:solidFill>
                <a:latin typeface="Droid Serif"/>
              </a:rPr>
              <a:t> </a:t>
            </a:r>
          </a:p>
        </p:txBody>
      </p:sp>
      <mc:AlternateContent xmlns:mc="http://schemas.openxmlformats.org/markup-compatibility/2006" xmlns:a14="http://schemas.microsoft.com/office/drawing/2010/main">
        <mc:Choice Requires="a14">
          <p:sp>
            <p:nvSpPr>
              <p:cNvPr id="4" name="TextBox 3"/>
              <p:cNvSpPr txBox="1"/>
              <p:nvPr/>
            </p:nvSpPr>
            <p:spPr>
              <a:xfrm>
                <a:off x="660188" y="3178159"/>
                <a:ext cx="1911870" cy="499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𝐴𝐶</m:t>
                      </m:r>
                      <m:r>
                        <a:rPr lang="en-US" sz="1600" b="0" i="1" smtClean="0">
                          <a:latin typeface="Cambria Math" panose="02040503050406030204" pitchFamily="18" charset="0"/>
                        </a:rPr>
                        <m:t>= </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𝑇𝐶</m:t>
                          </m:r>
                        </m:num>
                        <m:den>
                          <m:r>
                            <a:rPr lang="en-US" sz="1600" b="0" i="1" smtClean="0">
                              <a:latin typeface="Cambria Math" panose="02040503050406030204" pitchFamily="18" charset="0"/>
                            </a:rPr>
                            <m:t>𝑄</m:t>
                          </m:r>
                        </m:den>
                      </m:f>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𝐹</m:t>
                          </m:r>
                          <m:r>
                            <a:rPr lang="en-US" sz="1600" i="1">
                              <a:latin typeface="Cambria Math" panose="02040503050406030204" pitchFamily="18" charset="0"/>
                            </a:rPr>
                            <m:t>𝐶</m:t>
                          </m:r>
                          <m:r>
                            <a:rPr lang="en-US" sz="1600" b="0" i="1" smtClean="0">
                              <a:latin typeface="Cambria Math" panose="02040503050406030204" pitchFamily="18" charset="0"/>
                            </a:rPr>
                            <m:t>+</m:t>
                          </m:r>
                          <m:r>
                            <a:rPr lang="en-US" sz="1600" b="0" i="1" smtClean="0">
                              <a:latin typeface="Cambria Math" panose="02040503050406030204" pitchFamily="18" charset="0"/>
                            </a:rPr>
                            <m:t>𝑉𝐶</m:t>
                          </m:r>
                        </m:num>
                        <m:den>
                          <m:r>
                            <a:rPr lang="en-US" sz="1600" i="1">
                              <a:latin typeface="Cambria Math" panose="02040503050406030204" pitchFamily="18" charset="0"/>
                            </a:rPr>
                            <m:t>𝑄</m:t>
                          </m:r>
                        </m:den>
                      </m:f>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60188" y="3178159"/>
                <a:ext cx="1911870" cy="4993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0188" y="3752480"/>
                <a:ext cx="160608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𝐴𝐶</m:t>
                      </m:r>
                      <m:r>
                        <a:rPr lang="en-US" sz="1600" b="0" i="1" smtClean="0">
                          <a:latin typeface="Cambria Math" panose="02040503050406030204" pitchFamily="18" charset="0"/>
                        </a:rPr>
                        <m:t>=</m:t>
                      </m:r>
                      <m:r>
                        <a:rPr lang="en-US" sz="1600" b="0" i="1" smtClean="0">
                          <a:latin typeface="Cambria Math" panose="02040503050406030204" pitchFamily="18" charset="0"/>
                        </a:rPr>
                        <m:t>𝐴𝐹𝐶</m:t>
                      </m:r>
                      <m:r>
                        <a:rPr lang="en-US" sz="1600" b="0" i="1" smtClean="0">
                          <a:latin typeface="Cambria Math" panose="02040503050406030204" pitchFamily="18" charset="0"/>
                        </a:rPr>
                        <m:t>+</m:t>
                      </m:r>
                      <m:r>
                        <a:rPr lang="en-US" sz="1600" b="0" i="1" smtClean="0">
                          <a:latin typeface="Cambria Math" panose="02040503050406030204" pitchFamily="18" charset="0"/>
                        </a:rPr>
                        <m:t>𝐴𝑉𝐶</m:t>
                      </m:r>
                    </m:oMath>
                  </m:oMathPara>
                </a14:m>
                <a:endParaRPr 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60188" y="3752480"/>
                <a:ext cx="1606081" cy="246221"/>
              </a:xfrm>
              <a:prstGeom prst="rect">
                <a:avLst/>
              </a:prstGeom>
              <a:blipFill>
                <a:blip r:embed="rId4"/>
                <a:stretch>
                  <a:fillRect l="-1894" r="-1515"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12222" y="3752480"/>
                <a:ext cx="12648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𝑇𝐶</m:t>
                      </m:r>
                      <m:r>
                        <a:rPr lang="en-US" sz="1600" b="0" i="1" smtClean="0">
                          <a:latin typeface="Cambria Math" panose="02040503050406030204" pitchFamily="18" charset="0"/>
                        </a:rPr>
                        <m:t>=</m:t>
                      </m:r>
                      <m:r>
                        <a:rPr lang="en-US" sz="1600" b="0" i="1" smtClean="0">
                          <a:latin typeface="Cambria Math" panose="02040503050406030204" pitchFamily="18" charset="0"/>
                        </a:rPr>
                        <m:t>𝐴𝐶</m:t>
                      </m:r>
                      <m:r>
                        <a:rPr lang="en-US" sz="1600" b="0" i="1" smtClean="0">
                          <a:latin typeface="Cambria Math" panose="02040503050406030204" pitchFamily="18" charset="0"/>
                        </a:rPr>
                        <m:t> ∗ </m:t>
                      </m:r>
                      <m:r>
                        <a:rPr lang="en-US" sz="1600" b="0" i="1" smtClean="0">
                          <a:latin typeface="Cambria Math" panose="02040503050406030204" pitchFamily="18" charset="0"/>
                        </a:rPr>
                        <m:t>𝑄</m:t>
                      </m:r>
                    </m:oMath>
                  </m:oMathPara>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412222" y="3752480"/>
                <a:ext cx="1264833" cy="246221"/>
              </a:xfrm>
              <a:prstGeom prst="rect">
                <a:avLst/>
              </a:prstGeom>
              <a:blipFill>
                <a:blip r:embed="rId5"/>
                <a:stretch>
                  <a:fillRect l="-2899" r="-3382"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12222" y="4138478"/>
                <a:ext cx="13930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𝐹𝐶</m:t>
                      </m:r>
                      <m:r>
                        <a:rPr lang="en-US" sz="1600" b="0" i="1" smtClean="0">
                          <a:latin typeface="Cambria Math" panose="02040503050406030204" pitchFamily="18" charset="0"/>
                        </a:rPr>
                        <m:t>=</m:t>
                      </m:r>
                      <m:r>
                        <a:rPr lang="en-US" sz="1600" b="0" i="1" smtClean="0">
                          <a:latin typeface="Cambria Math" panose="02040503050406030204" pitchFamily="18" charset="0"/>
                        </a:rPr>
                        <m:t>𝐴𝐹𝐶</m:t>
                      </m:r>
                      <m:r>
                        <a:rPr lang="en-US" sz="1600" b="0" i="1" smtClean="0">
                          <a:latin typeface="Cambria Math" panose="02040503050406030204" pitchFamily="18" charset="0"/>
                        </a:rPr>
                        <m:t> ∗ </m:t>
                      </m:r>
                      <m:r>
                        <a:rPr lang="en-US" sz="1600" b="0" i="1" smtClean="0">
                          <a:latin typeface="Cambria Math" panose="02040503050406030204" pitchFamily="18" charset="0"/>
                        </a:rPr>
                        <m:t>𝑄</m:t>
                      </m:r>
                    </m:oMath>
                  </m:oMathPara>
                </a14:m>
                <a:endParaRPr lang="en-US"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12222" y="4138478"/>
                <a:ext cx="1393074" cy="246221"/>
              </a:xfrm>
              <a:prstGeom prst="rect">
                <a:avLst/>
              </a:prstGeom>
              <a:blipFill>
                <a:blip r:embed="rId6"/>
                <a:stretch>
                  <a:fillRect l="-2632" r="-307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12222" y="4524476"/>
                <a:ext cx="13930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𝑇𝐶</m:t>
                      </m:r>
                      <m:r>
                        <a:rPr lang="en-US" sz="1600" b="0" i="1" smtClean="0">
                          <a:latin typeface="Cambria Math" panose="02040503050406030204" pitchFamily="18" charset="0"/>
                        </a:rPr>
                        <m:t>=</m:t>
                      </m:r>
                      <m:r>
                        <a:rPr lang="en-US" sz="1600" b="0" i="1" smtClean="0">
                          <a:latin typeface="Cambria Math" panose="02040503050406030204" pitchFamily="18" charset="0"/>
                        </a:rPr>
                        <m:t>𝐴𝑉𝐶</m:t>
                      </m:r>
                      <m:r>
                        <a:rPr lang="en-US" sz="1600" b="0" i="1" smtClean="0">
                          <a:latin typeface="Cambria Math" panose="02040503050406030204" pitchFamily="18" charset="0"/>
                        </a:rPr>
                        <m:t> ∗ </m:t>
                      </m:r>
                      <m:r>
                        <a:rPr lang="en-US" sz="1600" b="0" i="1" smtClean="0">
                          <a:latin typeface="Cambria Math" panose="02040503050406030204" pitchFamily="18" charset="0"/>
                        </a:rPr>
                        <m:t>𝑄</m:t>
                      </m:r>
                    </m:oMath>
                  </m:oMathPara>
                </a14:m>
                <a:endParaRPr 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412222" y="4524476"/>
                <a:ext cx="1393074" cy="246221"/>
              </a:xfrm>
              <a:prstGeom prst="rect">
                <a:avLst/>
              </a:prstGeom>
              <a:blipFill>
                <a:blip r:embed="rId7"/>
                <a:stretch>
                  <a:fillRect l="-2632" r="-3070" b="-29268"/>
                </a:stretch>
              </a:blipFill>
            </p:spPr>
            <p:txBody>
              <a:bodyPr/>
              <a:lstStyle/>
              <a:p>
                <a:r>
                  <a:rPr lang="en-US">
                    <a:noFill/>
                  </a:rPr>
                  <a:t> </a:t>
                </a:r>
              </a:p>
            </p:txBody>
          </p:sp>
        </mc:Fallback>
      </mc:AlternateContent>
      <p:cxnSp>
        <p:nvCxnSpPr>
          <p:cNvPr id="15" name="Straight Arrow Connector 14"/>
          <p:cNvCxnSpPr/>
          <p:nvPr/>
        </p:nvCxnSpPr>
        <p:spPr>
          <a:xfrm>
            <a:off x="2538246" y="3903354"/>
            <a:ext cx="8040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38246" y="3903354"/>
            <a:ext cx="804042" cy="8237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538246" y="3902026"/>
            <a:ext cx="804042" cy="383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660189" y="692460"/>
                <a:ext cx="7790127" cy="895571"/>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Marginal Cost </a:t>
                </a:r>
                <a:r>
                  <a:rPr lang="en-US" sz="1600" b="1" dirty="0">
                    <a:solidFill>
                      <a:schemeClr val="tx1"/>
                    </a:solidFill>
                    <a:latin typeface="Droid Serif"/>
                  </a:rPr>
                  <a:t>(AVC</a:t>
                </a:r>
                <a:r>
                  <a:rPr lang="en-US" sz="1600" b="1" dirty="0" smtClean="0">
                    <a:solidFill>
                      <a:schemeClr val="tx1"/>
                    </a:solidFill>
                    <a:latin typeface="Droid Serif"/>
                  </a:rPr>
                  <a:t>)</a:t>
                </a:r>
              </a:p>
              <a:p>
                <a:pPr algn="ctr"/>
                <a:r>
                  <a:rPr lang="en-US" sz="1600" dirty="0" err="1" smtClean="0">
                    <a:solidFill>
                      <a:schemeClr val="tx1"/>
                    </a:solidFill>
                    <a:latin typeface="Droid Serif"/>
                  </a:rPr>
                  <a:t>Menujukkan</a:t>
                </a:r>
                <a:r>
                  <a:rPr lang="en-US" sz="1600" dirty="0" smtClean="0">
                    <a:solidFill>
                      <a:schemeClr val="tx1"/>
                    </a:solidFill>
                    <a:latin typeface="Droid Serif"/>
                  </a:rPr>
                  <a:t> </a:t>
                </a:r>
                <a:r>
                  <a:rPr lang="en-US" sz="1600" dirty="0" err="1" smtClean="0">
                    <a:solidFill>
                      <a:schemeClr val="tx1"/>
                    </a:solidFill>
                    <a:latin typeface="Droid Serif"/>
                  </a:rPr>
                  <a:t>seberapa</a:t>
                </a:r>
                <a:r>
                  <a:rPr lang="en-US" sz="1600" dirty="0" smtClean="0">
                    <a:solidFill>
                      <a:schemeClr val="tx1"/>
                    </a:solidFill>
                    <a:latin typeface="Droid Serif"/>
                  </a:rPr>
                  <a:t> </a:t>
                </a:r>
                <a:r>
                  <a:rPr lang="en-US" sz="1600" dirty="0" err="1" smtClean="0">
                    <a:solidFill>
                      <a:schemeClr val="tx1"/>
                    </a:solidFill>
                    <a:latin typeface="Droid Serif"/>
                  </a:rPr>
                  <a:t>besar</a:t>
                </a:r>
                <a:r>
                  <a:rPr lang="en-US" sz="1600" dirty="0" smtClean="0">
                    <a:solidFill>
                      <a:schemeClr val="tx1"/>
                    </a:solidFill>
                    <a:latin typeface="Droid Serif"/>
                  </a:rPr>
                  <a:t> total cost (</a:t>
                </a:r>
                <a14:m>
                  <m:oMath xmlns:m="http://schemas.openxmlformats.org/officeDocument/2006/math">
                    <m:r>
                      <a:rPr lang="en-US" sz="1600" i="1">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𝑇𝐶</m:t>
                    </m:r>
                  </m:oMath>
                </a14:m>
                <a:r>
                  <a:rPr lang="en-US" sz="1600" dirty="0" smtClean="0">
                    <a:solidFill>
                      <a:schemeClr val="tx1"/>
                    </a:solidFill>
                    <a:latin typeface="Droid Serif"/>
                  </a:rPr>
                  <a:t>) yang </a:t>
                </a:r>
                <a:r>
                  <a:rPr lang="en-US" sz="1600" dirty="0" err="1" smtClean="0">
                    <a:solidFill>
                      <a:schemeClr val="tx1"/>
                    </a:solidFill>
                    <a:latin typeface="Droid Serif"/>
                  </a:rPr>
                  <a:t>dikeluarkan</a:t>
                </a:r>
                <a:r>
                  <a:rPr lang="en-US" sz="1600" dirty="0" smtClean="0">
                    <a:solidFill>
                      <a:schemeClr val="tx1"/>
                    </a:solidFill>
                    <a:latin typeface="Droid Serif"/>
                  </a:rPr>
                  <a:t> </a:t>
                </a:r>
                <a:r>
                  <a:rPr lang="en-US" sz="1600" dirty="0" err="1" smtClean="0">
                    <a:solidFill>
                      <a:schemeClr val="tx1"/>
                    </a:solidFill>
                    <a:latin typeface="Droid Serif"/>
                  </a:rPr>
                  <a:t>apabila</a:t>
                </a:r>
                <a:r>
                  <a:rPr lang="en-US" sz="1600" dirty="0" smtClean="0">
                    <a:solidFill>
                      <a:schemeClr val="tx1"/>
                    </a:solidFill>
                    <a:latin typeface="Droid Serif"/>
                  </a:rPr>
                  <a:t> </a:t>
                </a:r>
                <a:r>
                  <a:rPr lang="en-US" sz="1600" dirty="0" err="1" smtClean="0">
                    <a:solidFill>
                      <a:schemeClr val="tx1"/>
                    </a:solidFill>
                    <a:latin typeface="Droid Serif"/>
                  </a:rPr>
                  <a:t>jumlah</a:t>
                </a:r>
                <a:r>
                  <a:rPr lang="en-US" sz="1600" dirty="0" smtClean="0">
                    <a:solidFill>
                      <a:schemeClr val="tx1"/>
                    </a:solidFill>
                    <a:latin typeface="Droid Serif"/>
                  </a:rPr>
                  <a:t> </a:t>
                </a:r>
                <a:r>
                  <a:rPr lang="en-US" sz="1600" dirty="0" err="1" smtClean="0">
                    <a:solidFill>
                      <a:schemeClr val="tx1"/>
                    </a:solidFill>
                    <a:latin typeface="Droid Serif"/>
                  </a:rPr>
                  <a:t>outputnya</a:t>
                </a:r>
                <a:r>
                  <a:rPr lang="en-US" sz="1600" dirty="0" smtClean="0">
                    <a:solidFill>
                      <a:schemeClr val="tx1"/>
                    </a:solidFill>
                    <a:latin typeface="Droid Serif"/>
                  </a:rPr>
                  <a:t> </a:t>
                </a:r>
                <a:r>
                  <a:rPr lang="en-US" sz="1600" dirty="0" err="1" smtClean="0">
                    <a:solidFill>
                      <a:schemeClr val="tx1"/>
                    </a:solidFill>
                    <a:latin typeface="Droid Serif"/>
                  </a:rPr>
                  <a:t>bertambah</a:t>
                </a:r>
                <a:r>
                  <a:rPr lang="en-US" sz="1600" dirty="0" smtClean="0">
                    <a:solidFill>
                      <a:schemeClr val="tx1"/>
                    </a:solidFill>
                    <a:latin typeface="Droid Serif"/>
                  </a:rPr>
                  <a:t> </a:t>
                </a:r>
                <a:r>
                  <a:rPr lang="en-US" sz="1600" dirty="0" err="1" smtClean="0">
                    <a:solidFill>
                      <a:schemeClr val="tx1"/>
                    </a:solidFill>
                    <a:latin typeface="Droid Serif"/>
                  </a:rPr>
                  <a:t>sebesar</a:t>
                </a:r>
                <a:r>
                  <a:rPr lang="en-US" sz="1600" dirty="0" smtClean="0">
                    <a:solidFill>
                      <a:schemeClr val="tx1"/>
                    </a:solidFill>
                    <a:latin typeface="Droid Serif"/>
                  </a:rPr>
                  <a:t> </a:t>
                </a:r>
                <a:r>
                  <a:rPr lang="en-US" sz="1600" dirty="0" err="1" smtClean="0">
                    <a:solidFill>
                      <a:schemeClr val="tx1"/>
                    </a:solidFill>
                    <a:latin typeface="Droid Serif"/>
                  </a:rPr>
                  <a:t>satu</a:t>
                </a:r>
                <a:r>
                  <a:rPr lang="en-US" sz="1600" dirty="0" smtClean="0">
                    <a:solidFill>
                      <a:schemeClr val="tx1"/>
                    </a:solidFill>
                    <a:latin typeface="Droid Serif"/>
                  </a:rPr>
                  <a:t> unit </a:t>
                </a:r>
              </a:p>
            </p:txBody>
          </p:sp>
        </mc:Choice>
        <mc:Fallback xmlns="">
          <p:sp>
            <p:nvSpPr>
              <p:cNvPr id="20" name="Rectangle 19"/>
              <p:cNvSpPr>
                <a:spLocks noRot="1" noChangeAspect="1" noMove="1" noResize="1" noEditPoints="1" noAdjustHandles="1" noChangeArrowheads="1" noChangeShapeType="1" noTextEdit="1"/>
              </p:cNvSpPr>
              <p:nvPr/>
            </p:nvSpPr>
            <p:spPr>
              <a:xfrm>
                <a:off x="660189" y="692460"/>
                <a:ext cx="7790127" cy="895571"/>
              </a:xfrm>
              <a:prstGeom prst="rect">
                <a:avLst/>
              </a:prstGeom>
              <a:blipFill>
                <a:blip r:embed="rId8"/>
                <a:stretch>
                  <a:fillRect b="-1282"/>
                </a:stretch>
              </a:blipFill>
              <a:ln w="57150">
                <a:solidFill>
                  <a:schemeClr val="accent3"/>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60188" y="1642372"/>
                <a:ext cx="1283365" cy="5922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solidFill>
                            <a:schemeClr val="tx1"/>
                          </a:solidFill>
                          <a:latin typeface="Cambria Math" panose="02040503050406030204" pitchFamily="18" charset="0"/>
                        </a:rPr>
                        <m:t>𝑀𝐶</m:t>
                      </m:r>
                      <m:r>
                        <a:rPr lang="en-US" sz="1600" i="1">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𝑇𝐶</m:t>
                          </m:r>
                        </m:num>
                        <m:den>
                          <m:r>
                            <a:rPr lang="en-US" sz="1600" i="1">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𝑄</m:t>
                          </m:r>
                        </m:den>
                      </m:f>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660188" y="1642372"/>
                <a:ext cx="1283365" cy="59221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707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074276" y="0"/>
            <a:ext cx="2971799"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dirty="0" smtClean="0"/>
              <a:t>Average Fixed Cost (AFC) </a:t>
            </a:r>
            <a:br>
              <a:rPr lang="en" sz="1400" dirty="0" smtClean="0"/>
            </a:br>
            <a:r>
              <a:rPr lang="en" sz="1400" dirty="0" smtClean="0"/>
              <a:t>Average Variabel Cost (AVC)</a:t>
            </a:r>
            <a:endParaRPr sz="14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2" name="Rectangle 11"/>
          <p:cNvSpPr/>
          <p:nvPr/>
        </p:nvSpPr>
        <p:spPr>
          <a:xfrm>
            <a:off x="723251" y="733800"/>
            <a:ext cx="7790127" cy="61485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Average Fixed Cost (AFC) </a:t>
            </a:r>
            <a:endParaRPr lang="en-US" sz="1600" b="1" dirty="0" smtClean="0">
              <a:solidFill>
                <a:schemeClr val="tx1"/>
              </a:solidFill>
              <a:latin typeface="Droid Serif"/>
            </a:endParaRPr>
          </a:p>
          <a:p>
            <a:pPr algn="ctr"/>
            <a:r>
              <a:rPr lang="en-US" sz="1600" dirty="0" err="1" smtClean="0">
                <a:solidFill>
                  <a:schemeClr val="tx1"/>
                </a:solidFill>
                <a:latin typeface="Droid Serif"/>
              </a:rPr>
              <a:t>Semua</a:t>
            </a:r>
            <a:r>
              <a:rPr lang="en-US" sz="1600" dirty="0" smtClean="0">
                <a:solidFill>
                  <a:schemeClr val="tx1"/>
                </a:solidFill>
                <a:latin typeface="Droid Serif"/>
              </a:rPr>
              <a:t> </a:t>
            </a:r>
            <a:r>
              <a:rPr lang="en-US" sz="1600" dirty="0" err="1" smtClean="0">
                <a:solidFill>
                  <a:schemeClr val="tx1"/>
                </a:solidFill>
                <a:latin typeface="Droid Serif"/>
              </a:rPr>
              <a:t>ongkos</a:t>
            </a:r>
            <a:r>
              <a:rPr lang="en-US" sz="1600" dirty="0" smtClean="0">
                <a:solidFill>
                  <a:schemeClr val="tx1"/>
                </a:solidFill>
                <a:latin typeface="Droid Serif"/>
              </a:rPr>
              <a:t> </a:t>
            </a:r>
            <a:r>
              <a:rPr lang="en-US" sz="1600" dirty="0" err="1" smtClean="0">
                <a:solidFill>
                  <a:schemeClr val="tx1"/>
                </a:solidFill>
                <a:latin typeface="Droid Serif"/>
              </a:rPr>
              <a:t>tetap</a:t>
            </a:r>
            <a:r>
              <a:rPr lang="en-US" sz="1600" dirty="0" smtClean="0">
                <a:solidFill>
                  <a:schemeClr val="tx1"/>
                </a:solidFill>
                <a:latin typeface="Droid Serif"/>
              </a:rPr>
              <a:t> yang </a:t>
            </a:r>
            <a:r>
              <a:rPr lang="en-US" sz="1600" dirty="0" err="1" smtClean="0">
                <a:solidFill>
                  <a:schemeClr val="tx1"/>
                </a:solidFill>
                <a:latin typeface="Droid Serif"/>
              </a:rPr>
              <a:t>dibebankan</a:t>
            </a:r>
            <a:r>
              <a:rPr lang="en-US" sz="1600" dirty="0" smtClean="0">
                <a:solidFill>
                  <a:schemeClr val="tx1"/>
                </a:solidFill>
                <a:latin typeface="Droid Serif"/>
              </a:rPr>
              <a:t> per </a:t>
            </a:r>
            <a:r>
              <a:rPr lang="en-US" sz="1600" dirty="0" err="1" smtClean="0">
                <a:solidFill>
                  <a:schemeClr val="tx1"/>
                </a:solidFill>
                <a:latin typeface="Droid Serif"/>
              </a:rPr>
              <a:t>satu</a:t>
            </a:r>
            <a:r>
              <a:rPr lang="en-US" sz="1600" dirty="0" smtClean="0">
                <a:solidFill>
                  <a:schemeClr val="tx1"/>
                </a:solidFill>
                <a:latin typeface="Droid Serif"/>
              </a:rPr>
              <a:t> unit output yang </a:t>
            </a:r>
            <a:r>
              <a:rPr lang="en-US" sz="1600" dirty="0" err="1" smtClean="0">
                <a:solidFill>
                  <a:schemeClr val="tx1"/>
                </a:solidFill>
                <a:latin typeface="Droid Serif"/>
              </a:rPr>
              <a:t>dihasilkan</a:t>
            </a:r>
            <a:r>
              <a:rPr lang="en-US" sz="1600" dirty="0" smtClean="0">
                <a:solidFill>
                  <a:schemeClr val="tx1"/>
                </a:solidFill>
                <a:latin typeface="Droid Serif"/>
              </a:rPr>
              <a:t> </a:t>
            </a:r>
          </a:p>
        </p:txBody>
      </p:sp>
      <mc:AlternateContent xmlns:mc="http://schemas.openxmlformats.org/markup-compatibility/2006" xmlns:a14="http://schemas.microsoft.com/office/drawing/2010/main">
        <mc:Choice Requires="a14">
          <p:sp>
            <p:nvSpPr>
              <p:cNvPr id="4" name="TextBox 3"/>
              <p:cNvSpPr txBox="1"/>
              <p:nvPr/>
            </p:nvSpPr>
            <p:spPr>
              <a:xfrm>
                <a:off x="723251" y="1580493"/>
                <a:ext cx="1278620" cy="561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𝐴𝐹𝐶</m:t>
                      </m:r>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𝑇𝐹𝐶</m:t>
                          </m:r>
                        </m:num>
                        <m:den>
                          <m:r>
                            <a:rPr lang="en-US" sz="1800" b="0" i="1" smtClean="0">
                              <a:latin typeface="Cambria Math" panose="02040503050406030204" pitchFamily="18" charset="0"/>
                            </a:rPr>
                            <m:t>𝑄</m:t>
                          </m:r>
                        </m:den>
                      </m:f>
                    </m:oMath>
                  </m:oMathPara>
                </a14:m>
                <a:endParaRPr lang="en-US" sz="1800" dirty="0"/>
              </a:p>
            </p:txBody>
          </p:sp>
        </mc:Choice>
        <mc:Fallback xmlns="">
          <p:sp>
            <p:nvSpPr>
              <p:cNvPr id="4" name="TextBox 3"/>
              <p:cNvSpPr txBox="1">
                <a:spLocks noRot="1" noChangeAspect="1" noMove="1" noResize="1" noEditPoints="1" noAdjustHandles="1" noChangeArrowheads="1" noChangeShapeType="1" noTextEdit="1"/>
              </p:cNvSpPr>
              <p:nvPr/>
            </p:nvSpPr>
            <p:spPr>
              <a:xfrm>
                <a:off x="723251" y="1580493"/>
                <a:ext cx="1278620" cy="561629"/>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723251" y="2667436"/>
            <a:ext cx="7790127" cy="895571"/>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Droid Serif"/>
              </a:rPr>
              <a:t>Average </a:t>
            </a:r>
            <a:r>
              <a:rPr lang="en-US" sz="1600" b="1" dirty="0" err="1">
                <a:solidFill>
                  <a:schemeClr val="tx1"/>
                </a:solidFill>
                <a:latin typeface="Droid Serif"/>
              </a:rPr>
              <a:t>Variabel</a:t>
            </a:r>
            <a:r>
              <a:rPr lang="en-US" sz="1600" b="1" dirty="0">
                <a:solidFill>
                  <a:schemeClr val="tx1"/>
                </a:solidFill>
                <a:latin typeface="Droid Serif"/>
              </a:rPr>
              <a:t> Cost (AVC</a:t>
            </a:r>
            <a:r>
              <a:rPr lang="en-US" sz="1600" b="1" dirty="0" smtClean="0">
                <a:solidFill>
                  <a:schemeClr val="tx1"/>
                </a:solidFill>
                <a:latin typeface="Droid Serif"/>
              </a:rPr>
              <a:t>)</a:t>
            </a:r>
          </a:p>
          <a:p>
            <a:pPr algn="ctr"/>
            <a:r>
              <a:rPr lang="en-US" sz="1600" dirty="0" err="1" smtClean="0">
                <a:solidFill>
                  <a:schemeClr val="tx1"/>
                </a:solidFill>
                <a:latin typeface="Droid Serif"/>
              </a:rPr>
              <a:t>Semua</a:t>
            </a:r>
            <a:r>
              <a:rPr lang="en-US" sz="1600" dirty="0" smtClean="0">
                <a:solidFill>
                  <a:schemeClr val="tx1"/>
                </a:solidFill>
                <a:latin typeface="Droid Serif"/>
              </a:rPr>
              <a:t> </a:t>
            </a:r>
            <a:r>
              <a:rPr lang="en-US" sz="1600" dirty="0" err="1" smtClean="0">
                <a:solidFill>
                  <a:schemeClr val="tx1"/>
                </a:solidFill>
                <a:latin typeface="Droid Serif"/>
              </a:rPr>
              <a:t>ongkos</a:t>
            </a:r>
            <a:r>
              <a:rPr lang="en-US" sz="1600" dirty="0" smtClean="0">
                <a:solidFill>
                  <a:schemeClr val="tx1"/>
                </a:solidFill>
                <a:latin typeface="Droid Serif"/>
              </a:rPr>
              <a:t> lain-lain (</a:t>
            </a:r>
            <a:r>
              <a:rPr lang="en-US" sz="1600" dirty="0" err="1" smtClean="0">
                <a:solidFill>
                  <a:schemeClr val="tx1"/>
                </a:solidFill>
                <a:latin typeface="Droid Serif"/>
              </a:rPr>
              <a:t>selain</a:t>
            </a:r>
            <a:r>
              <a:rPr lang="en-US" sz="1600" dirty="0" smtClean="0">
                <a:solidFill>
                  <a:schemeClr val="tx1"/>
                </a:solidFill>
                <a:latin typeface="Droid Serif"/>
              </a:rPr>
              <a:t> </a:t>
            </a:r>
            <a:r>
              <a:rPr lang="en-US" sz="1600" dirty="0" err="1" smtClean="0">
                <a:solidFill>
                  <a:schemeClr val="tx1"/>
                </a:solidFill>
                <a:latin typeface="Droid Serif"/>
              </a:rPr>
              <a:t>dari</a:t>
            </a:r>
            <a:r>
              <a:rPr lang="en-US" sz="1600" dirty="0" smtClean="0">
                <a:solidFill>
                  <a:schemeClr val="tx1"/>
                </a:solidFill>
                <a:latin typeface="Droid Serif"/>
              </a:rPr>
              <a:t> AFC) yang </a:t>
            </a:r>
            <a:r>
              <a:rPr lang="en-US" sz="1600" dirty="0" err="1" smtClean="0">
                <a:solidFill>
                  <a:schemeClr val="tx1"/>
                </a:solidFill>
                <a:latin typeface="Droid Serif"/>
              </a:rPr>
              <a:t>dibebankan</a:t>
            </a:r>
            <a:r>
              <a:rPr lang="en-US" sz="1600" dirty="0" smtClean="0">
                <a:solidFill>
                  <a:schemeClr val="tx1"/>
                </a:solidFill>
                <a:latin typeface="Droid Serif"/>
              </a:rPr>
              <a:t> per </a:t>
            </a:r>
            <a:r>
              <a:rPr lang="en-US" sz="1600" dirty="0" err="1" smtClean="0">
                <a:solidFill>
                  <a:schemeClr val="tx1"/>
                </a:solidFill>
                <a:latin typeface="Droid Serif"/>
              </a:rPr>
              <a:t>satu</a:t>
            </a:r>
            <a:r>
              <a:rPr lang="en-US" sz="1600" dirty="0" smtClean="0">
                <a:solidFill>
                  <a:schemeClr val="tx1"/>
                </a:solidFill>
                <a:latin typeface="Droid Serif"/>
              </a:rPr>
              <a:t> unit output yang </a:t>
            </a:r>
            <a:r>
              <a:rPr lang="en-US" sz="1600" dirty="0" err="1" smtClean="0">
                <a:solidFill>
                  <a:schemeClr val="tx1"/>
                </a:solidFill>
                <a:latin typeface="Droid Serif"/>
              </a:rPr>
              <a:t>dihasilkan</a:t>
            </a:r>
            <a:r>
              <a:rPr lang="en-US" sz="1600" dirty="0" smtClean="0">
                <a:solidFill>
                  <a:schemeClr val="tx1"/>
                </a:solidFill>
                <a:latin typeface="Droid Serif"/>
              </a:rPr>
              <a:t> </a:t>
            </a:r>
          </a:p>
        </p:txBody>
      </p:sp>
      <mc:AlternateContent xmlns:mc="http://schemas.openxmlformats.org/markup-compatibility/2006" xmlns:a14="http://schemas.microsoft.com/office/drawing/2010/main">
        <mc:Choice Requires="a14">
          <p:sp>
            <p:nvSpPr>
              <p:cNvPr id="17" name="TextBox 16"/>
              <p:cNvSpPr txBox="1"/>
              <p:nvPr/>
            </p:nvSpPr>
            <p:spPr>
              <a:xfrm>
                <a:off x="723251" y="3794943"/>
                <a:ext cx="1278620" cy="561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𝐴𝑉𝐶</m:t>
                      </m:r>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𝑇𝑉𝐶</m:t>
                          </m:r>
                        </m:num>
                        <m:den>
                          <m:r>
                            <a:rPr lang="en-US" sz="1800" b="0" i="1" smtClean="0">
                              <a:latin typeface="Cambria Math" panose="02040503050406030204" pitchFamily="18" charset="0"/>
                            </a:rPr>
                            <m:t>𝑄</m:t>
                          </m:r>
                        </m:den>
                      </m:f>
                    </m:oMath>
                  </m:oMathPara>
                </a14:m>
                <a:endParaRPr lang="en-US" sz="1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23251" y="3794943"/>
                <a:ext cx="1278620" cy="56162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8160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err="1" smtClean="0"/>
              <a:t>Menggambar</a:t>
            </a:r>
            <a:r>
              <a:rPr lang="en-US" sz="1400" dirty="0" smtClean="0"/>
              <a:t> </a:t>
            </a:r>
            <a:r>
              <a:rPr lang="en-US" sz="1400" dirty="0" err="1" smtClean="0"/>
              <a:t>Kurva</a:t>
            </a:r>
            <a:r>
              <a:rPr lang="en-US" sz="1400" dirty="0" smtClean="0"/>
              <a:t> </a:t>
            </a:r>
            <a:r>
              <a:rPr lang="en-US" sz="1400" dirty="0" err="1" smtClean="0"/>
              <a:t>Biaya</a:t>
            </a:r>
            <a:r>
              <a:rPr lang="en-US" sz="1400" dirty="0" smtClean="0"/>
              <a:t> </a:t>
            </a:r>
            <a:r>
              <a:rPr lang="en-US" sz="1400" dirty="0" err="1" smtClean="0"/>
              <a:t>Jangka</a:t>
            </a:r>
            <a:r>
              <a:rPr lang="en-US" sz="1400" dirty="0" smtClean="0"/>
              <a:t> </a:t>
            </a:r>
            <a:r>
              <a:rPr lang="en-US" sz="1400" dirty="0" err="1" smtClean="0"/>
              <a:t>Pendek</a:t>
            </a:r>
            <a:endParaRPr lang="en-US"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528770157"/>
                  </p:ext>
                </p:extLst>
              </p:nvPr>
            </p:nvGraphicFramePr>
            <p:xfrm>
              <a:off x="349469" y="680094"/>
              <a:ext cx="6299073" cy="2759521"/>
            </p:xfrm>
            <a:graphic>
              <a:graphicData uri="http://schemas.openxmlformats.org/drawingml/2006/table">
                <a:tbl>
                  <a:tblPr firstRow="1" bandRow="1">
                    <a:tableStyleId>{4801FEB2-8B07-43E0-9353-7152D9AFED8C}</a:tableStyleId>
                  </a:tblPr>
                  <a:tblGrid>
                    <a:gridCol w="316230">
                      <a:extLst>
                        <a:ext uri="{9D8B030D-6E8A-4147-A177-3AD203B41FA5}">
                          <a16:colId xmlns="" xmlns:a16="http://schemas.microsoft.com/office/drawing/2014/main" val="1535155664"/>
                        </a:ext>
                      </a:extLst>
                    </a:gridCol>
                    <a:gridCol w="465455">
                      <a:extLst>
                        <a:ext uri="{9D8B030D-6E8A-4147-A177-3AD203B41FA5}">
                          <a16:colId xmlns="" xmlns:a16="http://schemas.microsoft.com/office/drawing/2014/main" val="2033827202"/>
                        </a:ext>
                      </a:extLst>
                    </a:gridCol>
                    <a:gridCol w="471805">
                      <a:extLst>
                        <a:ext uri="{9D8B030D-6E8A-4147-A177-3AD203B41FA5}">
                          <a16:colId xmlns="" xmlns:a16="http://schemas.microsoft.com/office/drawing/2014/main" val="39016943"/>
                        </a:ext>
                      </a:extLst>
                    </a:gridCol>
                    <a:gridCol w="1135380">
                      <a:extLst>
                        <a:ext uri="{9D8B030D-6E8A-4147-A177-3AD203B41FA5}">
                          <a16:colId xmlns="" xmlns:a16="http://schemas.microsoft.com/office/drawing/2014/main" val="3912588245"/>
                        </a:ext>
                      </a:extLst>
                    </a:gridCol>
                    <a:gridCol w="802767">
                      <a:extLst>
                        <a:ext uri="{9D8B030D-6E8A-4147-A177-3AD203B41FA5}">
                          <a16:colId xmlns="" xmlns:a16="http://schemas.microsoft.com/office/drawing/2014/main" val="4017013243"/>
                        </a:ext>
                      </a:extLst>
                    </a:gridCol>
                    <a:gridCol w="898017">
                      <a:extLst>
                        <a:ext uri="{9D8B030D-6E8A-4147-A177-3AD203B41FA5}">
                          <a16:colId xmlns="" xmlns:a16="http://schemas.microsoft.com/office/drawing/2014/main" val="1767545334"/>
                        </a:ext>
                      </a:extLst>
                    </a:gridCol>
                    <a:gridCol w="1045464">
                      <a:extLst>
                        <a:ext uri="{9D8B030D-6E8A-4147-A177-3AD203B41FA5}">
                          <a16:colId xmlns="" xmlns:a16="http://schemas.microsoft.com/office/drawing/2014/main" val="3607659465"/>
                        </a:ext>
                      </a:extLst>
                    </a:gridCol>
                    <a:gridCol w="1163955">
                      <a:extLst>
                        <a:ext uri="{9D8B030D-6E8A-4147-A177-3AD203B41FA5}">
                          <a16:colId xmlns="" xmlns:a16="http://schemas.microsoft.com/office/drawing/2014/main" val="316238544"/>
                        </a:ext>
                      </a:extLst>
                    </a:gridCol>
                  </a:tblGrid>
                  <a:tr h="227771">
                    <a:tc>
                      <a:txBody>
                        <a:bodyPr/>
                        <a:lstStyle/>
                        <a:p>
                          <a:pPr algn="ctr"/>
                          <a:r>
                            <a:rPr lang="en-US" sz="1000" dirty="0" smtClean="0"/>
                            <a:t>Q</a:t>
                          </a:r>
                          <a:endParaRPr lang="en-US" sz="1000" dirty="0"/>
                        </a:p>
                      </a:txBody>
                      <a:tcPr>
                        <a:solidFill>
                          <a:schemeClr val="bg1">
                            <a:lumMod val="85000"/>
                          </a:schemeClr>
                        </a:solidFill>
                      </a:tcPr>
                    </a:tc>
                    <a:tc>
                      <a:txBody>
                        <a:bodyPr/>
                        <a:lstStyle/>
                        <a:p>
                          <a:pPr algn="ctr"/>
                          <a:r>
                            <a:rPr lang="en-US" sz="1000" dirty="0" smtClean="0"/>
                            <a:t>TFC</a:t>
                          </a:r>
                          <a:endParaRPr lang="en-US" sz="1000" dirty="0"/>
                        </a:p>
                      </a:txBody>
                      <a:tcPr>
                        <a:solidFill>
                          <a:schemeClr val="bg1">
                            <a:lumMod val="85000"/>
                          </a:schemeClr>
                        </a:solidFill>
                      </a:tcPr>
                    </a:tc>
                    <a:tc>
                      <a:txBody>
                        <a:bodyPr/>
                        <a:lstStyle/>
                        <a:p>
                          <a:pPr algn="ctr"/>
                          <a:r>
                            <a:rPr lang="en-US" sz="1000" dirty="0" smtClean="0"/>
                            <a:t>TVC</a:t>
                          </a:r>
                          <a:endParaRPr lang="en-US" sz="1000" dirty="0"/>
                        </a:p>
                      </a:txBody>
                      <a:tcPr>
                        <a:solidFill>
                          <a:schemeClr val="bg1">
                            <a:lumMod val="85000"/>
                          </a:schemeClr>
                        </a:solidFill>
                      </a:tcPr>
                    </a:tc>
                    <a:tc>
                      <a:txBody>
                        <a:bodyPr/>
                        <a:lstStyle/>
                        <a:p>
                          <a:pPr algn="ctr"/>
                          <a:r>
                            <a:rPr lang="en-US" sz="1000" dirty="0" smtClean="0"/>
                            <a:t>TC</a:t>
                          </a:r>
                          <a:endParaRPr lang="en-US" sz="1000" dirty="0"/>
                        </a:p>
                      </a:txBody>
                      <a:tcPr>
                        <a:solidFill>
                          <a:schemeClr val="bg1">
                            <a:lumMod val="85000"/>
                          </a:schemeClr>
                        </a:solidFill>
                      </a:tcPr>
                    </a:tc>
                    <a:tc>
                      <a:txBody>
                        <a:bodyPr/>
                        <a:lstStyle/>
                        <a:p>
                          <a:pPr algn="ctr"/>
                          <a:r>
                            <a:rPr lang="en-US" sz="1000" dirty="0" smtClean="0"/>
                            <a:t>AFC</a:t>
                          </a:r>
                          <a:endParaRPr lang="en-US" sz="1000" dirty="0"/>
                        </a:p>
                      </a:txBody>
                      <a:tcPr>
                        <a:solidFill>
                          <a:schemeClr val="bg1">
                            <a:lumMod val="85000"/>
                          </a:schemeClr>
                        </a:solidFill>
                      </a:tcPr>
                    </a:tc>
                    <a:tc>
                      <a:txBody>
                        <a:bodyPr/>
                        <a:lstStyle/>
                        <a:p>
                          <a:pPr algn="ctr"/>
                          <a:r>
                            <a:rPr lang="en-US" sz="1000" dirty="0" smtClean="0"/>
                            <a:t>AVC</a:t>
                          </a:r>
                          <a:endParaRPr lang="en-US" sz="1000" dirty="0"/>
                        </a:p>
                      </a:txBody>
                      <a:tcPr>
                        <a:solidFill>
                          <a:schemeClr val="bg1">
                            <a:lumMod val="85000"/>
                          </a:schemeClr>
                        </a:solidFill>
                      </a:tcPr>
                    </a:tc>
                    <a:tc>
                      <a:txBody>
                        <a:bodyPr/>
                        <a:lstStyle/>
                        <a:p>
                          <a:pPr algn="ctr"/>
                          <a:r>
                            <a:rPr lang="en-US" sz="1000" dirty="0" smtClean="0"/>
                            <a:t>AC</a:t>
                          </a:r>
                          <a:endParaRPr lang="en-US" sz="1000" dirty="0"/>
                        </a:p>
                      </a:txBody>
                      <a:tcPr>
                        <a:solidFill>
                          <a:schemeClr val="bg1">
                            <a:lumMod val="85000"/>
                          </a:schemeClr>
                        </a:solidFill>
                      </a:tcPr>
                    </a:tc>
                    <a:tc>
                      <a:txBody>
                        <a:bodyPr/>
                        <a:lstStyle/>
                        <a:p>
                          <a:r>
                            <a:rPr lang="en-US" sz="1000" dirty="0" smtClean="0"/>
                            <a:t>MC</a:t>
                          </a:r>
                          <a:endParaRPr lang="en-US" sz="1000" dirty="0"/>
                        </a:p>
                      </a:txBody>
                      <a:tcPr>
                        <a:solidFill>
                          <a:schemeClr val="bg1">
                            <a:lumMod val="85000"/>
                          </a:schemeClr>
                        </a:solidFill>
                      </a:tcPr>
                    </a:tc>
                    <a:extLst>
                      <a:ext uri="{0D108BD9-81ED-4DB2-BD59-A6C34878D82A}">
                        <a16:rowId xmlns="" xmlns:a16="http://schemas.microsoft.com/office/drawing/2014/main" val="2725702959"/>
                      </a:ext>
                    </a:extLst>
                  </a:tr>
                  <a:tr h="227771">
                    <a:tc>
                      <a:txBody>
                        <a:bodyPr/>
                        <a:lstStyle/>
                        <a:p>
                          <a:pPr algn="ctr"/>
                          <a:r>
                            <a:rPr lang="en-US" sz="1000" dirty="0" smtClean="0"/>
                            <a:t>0</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120 + 0 = 120</a:t>
                          </a:r>
                          <a:endParaRPr lang="en-US" sz="1000" dirty="0"/>
                        </a:p>
                      </a:txBody>
                      <a:tcPr/>
                    </a:tc>
                    <a:tc>
                      <a:txBody>
                        <a:bodyPr/>
                        <a:lstStyle/>
                        <a:p>
                          <a:pPr algn="ctr"/>
                          <a:endParaRPr lang="en-US" sz="1000" dirty="0"/>
                        </a:p>
                      </a:txBody>
                      <a:tcPr/>
                    </a:tc>
                    <a:tc>
                      <a:txBody>
                        <a:bodyPr/>
                        <a:lstStyle/>
                        <a:p>
                          <a:pPr algn="ctr"/>
                          <a:endParaRPr lang="en-US" sz="1000"/>
                        </a:p>
                      </a:txBody>
                      <a:tcPr/>
                    </a:tc>
                    <a:tc>
                      <a:txBody>
                        <a:bodyPr/>
                        <a:lstStyle/>
                        <a:p>
                          <a:pPr algn="ctr"/>
                          <a:endParaRPr lang="en-US" sz="1000" dirty="0"/>
                        </a:p>
                      </a:txBody>
                      <a:tcPr/>
                    </a:tc>
                    <a:tc>
                      <a:txBody>
                        <a:bodyPr/>
                        <a:lstStyle/>
                        <a:p>
                          <a:endParaRPr lang="en-US" sz="1000" dirty="0"/>
                        </a:p>
                      </a:txBody>
                      <a:tcPr/>
                    </a:tc>
                    <a:extLst>
                      <a:ext uri="{0D108BD9-81ED-4DB2-BD59-A6C34878D82A}">
                        <a16:rowId xmlns="" xmlns:a16="http://schemas.microsoft.com/office/drawing/2014/main" val="1040979477"/>
                      </a:ext>
                    </a:extLst>
                  </a:tr>
                  <a:tr h="354195">
                    <a:tc>
                      <a:txBody>
                        <a:bodyPr/>
                        <a:lstStyle/>
                        <a:p>
                          <a:pPr algn="ctr"/>
                          <a:r>
                            <a:rPr lang="en-US" sz="1000" dirty="0" smtClean="0"/>
                            <a:t>1</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t>120</a:t>
                          </a:r>
                        </a:p>
                      </a:txBody>
                      <a:tcPr/>
                    </a:tc>
                    <a:tc>
                      <a:txBody>
                        <a:bodyPr/>
                        <a:lstStyle/>
                        <a:p>
                          <a:pPr algn="ctr"/>
                          <a:r>
                            <a:rPr lang="en-US" sz="1000" dirty="0" smtClean="0"/>
                            <a:t>60</a:t>
                          </a:r>
                          <a:endParaRPr lang="en-US" sz="1000" dirty="0"/>
                        </a:p>
                      </a:txBody>
                      <a:tcPr/>
                    </a:tc>
                    <a:tc>
                      <a:txBody>
                        <a:bodyPr/>
                        <a:lstStyle/>
                        <a:p>
                          <a:pPr algn="ctr"/>
                          <a:r>
                            <a:rPr lang="en-US" sz="1000" dirty="0" smtClean="0"/>
                            <a:t>120 + 60 = 180</a:t>
                          </a:r>
                          <a:endParaRPr lang="en-US" sz="1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1</m:t>
                                    </m:r>
                                  </m:den>
                                </m:f>
                                <m:r>
                                  <a:rPr lang="en-US" sz="1000" b="0" i="1" smtClean="0">
                                    <a:latin typeface="Cambria Math" panose="02040503050406030204" pitchFamily="18" charset="0"/>
                                  </a:rPr>
                                  <m:t>=120</m:t>
                                </m:r>
                              </m:oMath>
                            </m:oMathPara>
                          </a14:m>
                          <a:endParaRPr lang="en-US" sz="1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60</m:t>
                                    </m:r>
                                  </m:num>
                                  <m:den>
                                    <m:r>
                                      <a:rPr lang="en-US" sz="1000" b="0" i="1" smtClean="0">
                                        <a:latin typeface="Cambria Math" panose="02040503050406030204" pitchFamily="18" charset="0"/>
                                      </a:rPr>
                                      <m:t>1</m:t>
                                    </m:r>
                                  </m:den>
                                </m:f>
                                <m:r>
                                  <a:rPr lang="en-US" sz="1000" b="0" i="1" smtClean="0">
                                    <a:latin typeface="Cambria Math" panose="02040503050406030204" pitchFamily="18" charset="0"/>
                                  </a:rPr>
                                  <m:t>=60</m:t>
                                </m:r>
                              </m:oMath>
                            </m:oMathPara>
                          </a14:m>
                          <a:endParaRPr lang="en-US" sz="1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180</m:t>
                                    </m:r>
                                  </m:num>
                                  <m:den>
                                    <m:r>
                                      <a:rPr lang="en-US" sz="1000" b="0" i="1" smtClean="0">
                                        <a:latin typeface="Cambria Math" panose="02040503050406030204" pitchFamily="18" charset="0"/>
                                      </a:rPr>
                                      <m:t>1</m:t>
                                    </m:r>
                                  </m:den>
                                </m:f>
                                <m:r>
                                  <a:rPr lang="en-US" sz="1000" b="0" i="1" smtClean="0">
                                    <a:latin typeface="Cambria Math" panose="02040503050406030204" pitchFamily="18" charset="0"/>
                                  </a:rPr>
                                  <m:t>=180</m:t>
                                </m:r>
                              </m:oMath>
                            </m:oMathPara>
                          </a14:m>
                          <a:endParaRPr lang="en-US" sz="1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180−120</m:t>
                                    </m:r>
                                  </m:num>
                                  <m:den>
                                    <m:r>
                                      <a:rPr lang="en-US" sz="1000" b="0" i="1" smtClean="0">
                                        <a:latin typeface="Cambria Math" panose="02040503050406030204" pitchFamily="18" charset="0"/>
                                      </a:rPr>
                                      <m:t>1−0</m:t>
                                    </m:r>
                                  </m:den>
                                </m:f>
                                <m:r>
                                  <a:rPr lang="en-US" sz="1000" b="0" i="1" smtClean="0">
                                    <a:latin typeface="Cambria Math" panose="02040503050406030204" pitchFamily="18" charset="0"/>
                                  </a:rPr>
                                  <m:t>=60</m:t>
                                </m:r>
                              </m:oMath>
                            </m:oMathPara>
                          </a14:m>
                          <a:endParaRPr lang="en-US" sz="1000" dirty="0"/>
                        </a:p>
                      </a:txBody>
                      <a:tcPr/>
                    </a:tc>
                    <a:extLst>
                      <a:ext uri="{0D108BD9-81ED-4DB2-BD59-A6C34878D82A}">
                        <a16:rowId xmlns="" xmlns:a16="http://schemas.microsoft.com/office/drawing/2014/main" val="3184904661"/>
                      </a:ext>
                    </a:extLst>
                  </a:tr>
                  <a:tr h="354195">
                    <a:tc>
                      <a:txBody>
                        <a:bodyPr/>
                        <a:lstStyle/>
                        <a:p>
                          <a:pPr algn="ctr"/>
                          <a:r>
                            <a:rPr lang="en-US" sz="1000" dirty="0" smtClean="0"/>
                            <a:t>2</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80</a:t>
                          </a:r>
                          <a:endParaRPr lang="en-US" sz="1000" dirty="0"/>
                        </a:p>
                      </a:txBody>
                      <a:tcPr/>
                    </a:tc>
                    <a:tc>
                      <a:txBody>
                        <a:bodyPr/>
                        <a:lstStyle/>
                        <a:p>
                          <a:pPr algn="ctr"/>
                          <a:r>
                            <a:rPr lang="en-US" sz="1000" dirty="0" smtClean="0"/>
                            <a:t>120 + 80 = 200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=60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80</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=40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200</m:t>
                                    </m:r>
                                  </m:num>
                                  <m:den>
                                    <m:r>
                                      <a:rPr lang="en-US" sz="1000" b="0" i="1" smtClean="0">
                                        <a:latin typeface="Cambria Math" panose="02040503050406030204" pitchFamily="18" charset="0"/>
                                      </a:rPr>
                                      <m:t>2</m:t>
                                    </m:r>
                                  </m:den>
                                </m:f>
                                <m:r>
                                  <a:rPr lang="en-US" sz="1000" b="0" i="1" smtClean="0">
                                    <a:latin typeface="Cambria Math" panose="02040503050406030204" pitchFamily="18" charset="0"/>
                                  </a:rPr>
                                  <m:t>=100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200−180</m:t>
                                    </m:r>
                                  </m:num>
                                  <m:den>
                                    <m:r>
                                      <a:rPr lang="en-US" sz="1000" b="0" i="1" smtClean="0">
                                        <a:latin typeface="Cambria Math" panose="02040503050406030204" pitchFamily="18" charset="0"/>
                                      </a:rPr>
                                      <m:t>2−1</m:t>
                                    </m:r>
                                  </m:den>
                                </m:f>
                                <m:r>
                                  <a:rPr lang="en-US" sz="1000" b="0" i="1" smtClean="0">
                                    <a:latin typeface="Cambria Math" panose="02040503050406030204" pitchFamily="18" charset="0"/>
                                  </a:rPr>
                                  <m:t>=20</m:t>
                                </m:r>
                              </m:oMath>
                            </m:oMathPara>
                          </a14:m>
                          <a:endParaRPr lang="en-US" sz="1000" dirty="0"/>
                        </a:p>
                      </a:txBody>
                      <a:tcPr/>
                    </a:tc>
                    <a:extLst>
                      <a:ext uri="{0D108BD9-81ED-4DB2-BD59-A6C34878D82A}">
                        <a16:rowId xmlns="" xmlns:a16="http://schemas.microsoft.com/office/drawing/2014/main" val="801410192"/>
                      </a:ext>
                    </a:extLst>
                  </a:tr>
                  <a:tr h="355115">
                    <a:tc>
                      <a:txBody>
                        <a:bodyPr/>
                        <a:lstStyle/>
                        <a:p>
                          <a:pPr algn="ctr"/>
                          <a:r>
                            <a:rPr lang="en-US" sz="1000" dirty="0" smtClean="0"/>
                            <a:t>3</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90</a:t>
                          </a:r>
                          <a:endParaRPr lang="en-US" sz="1000" dirty="0"/>
                        </a:p>
                      </a:txBody>
                      <a:tcPr/>
                    </a:tc>
                    <a:tc>
                      <a:txBody>
                        <a:bodyPr/>
                        <a:lstStyle/>
                        <a:p>
                          <a:pPr algn="ctr"/>
                          <a:r>
                            <a:rPr lang="en-US" sz="1000" dirty="0" smtClean="0"/>
                            <a:t>120 + 90= 210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3</m:t>
                                    </m:r>
                                  </m:den>
                                </m:f>
                                <m:r>
                                  <a:rPr lang="en-US" sz="1000" b="0" i="1" smtClean="0">
                                    <a:latin typeface="Cambria Math" panose="02040503050406030204" pitchFamily="18" charset="0"/>
                                  </a:rPr>
                                  <m:t>=40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90</m:t>
                                    </m:r>
                                  </m:num>
                                  <m:den>
                                    <m:r>
                                      <a:rPr lang="en-US" sz="1000" b="0" i="1" smtClean="0">
                                        <a:latin typeface="Cambria Math" panose="02040503050406030204" pitchFamily="18" charset="0"/>
                                      </a:rPr>
                                      <m:t>3</m:t>
                                    </m:r>
                                  </m:den>
                                </m:f>
                                <m:r>
                                  <a:rPr lang="en-US" sz="1000" b="0" i="1" smtClean="0">
                                    <a:latin typeface="Cambria Math" panose="02040503050406030204" pitchFamily="18" charset="0"/>
                                  </a:rPr>
                                  <m:t>=30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210</m:t>
                                    </m:r>
                                  </m:num>
                                  <m:den>
                                    <m:r>
                                      <a:rPr lang="en-US" sz="1000" b="0" i="1" smtClean="0">
                                        <a:latin typeface="Cambria Math" panose="02040503050406030204" pitchFamily="18" charset="0"/>
                                      </a:rPr>
                                      <m:t>3</m:t>
                                    </m:r>
                                  </m:den>
                                </m:f>
                                <m:r>
                                  <a:rPr lang="en-US" sz="1000" b="0" i="1" smtClean="0">
                                    <a:latin typeface="Cambria Math" panose="02040503050406030204" pitchFamily="18" charset="0"/>
                                  </a:rPr>
                                  <m:t>=70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210−200</m:t>
                                    </m:r>
                                  </m:num>
                                  <m:den>
                                    <m:r>
                                      <a:rPr lang="en-US" sz="1000" b="0" i="1" smtClean="0">
                                        <a:latin typeface="Cambria Math" panose="02040503050406030204" pitchFamily="18" charset="0"/>
                                      </a:rPr>
                                      <m:t>3−2</m:t>
                                    </m:r>
                                  </m:den>
                                </m:f>
                                <m:r>
                                  <a:rPr lang="en-US" sz="1000" b="0" i="1" smtClean="0">
                                    <a:latin typeface="Cambria Math" panose="02040503050406030204" pitchFamily="18" charset="0"/>
                                  </a:rPr>
                                  <m:t>=10</m:t>
                                </m:r>
                              </m:oMath>
                            </m:oMathPara>
                          </a14:m>
                          <a:endParaRPr lang="en-US" sz="1000" dirty="0"/>
                        </a:p>
                      </a:txBody>
                      <a:tcPr/>
                    </a:tc>
                    <a:extLst>
                      <a:ext uri="{0D108BD9-81ED-4DB2-BD59-A6C34878D82A}">
                        <a16:rowId xmlns="" xmlns:a16="http://schemas.microsoft.com/office/drawing/2014/main" val="363832130"/>
                      </a:ext>
                    </a:extLst>
                  </a:tr>
                  <a:tr h="357129">
                    <a:tc>
                      <a:txBody>
                        <a:bodyPr/>
                        <a:lstStyle/>
                        <a:p>
                          <a:pPr algn="ctr"/>
                          <a:r>
                            <a:rPr lang="en-US" sz="1000" dirty="0" smtClean="0"/>
                            <a:t>4</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105</a:t>
                          </a:r>
                          <a:endParaRPr lang="en-US" sz="1000" dirty="0"/>
                        </a:p>
                      </a:txBody>
                      <a:tcPr/>
                    </a:tc>
                    <a:tc>
                      <a:txBody>
                        <a:bodyPr/>
                        <a:lstStyle/>
                        <a:p>
                          <a:pPr algn="ctr"/>
                          <a:r>
                            <a:rPr lang="en-US" sz="1000" dirty="0" smtClean="0"/>
                            <a:t>120 + 105 = 225</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=30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105</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=26,25</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225</m:t>
                                    </m:r>
                                  </m:num>
                                  <m:den>
                                    <m:r>
                                      <a:rPr lang="en-US" sz="1000" b="0" i="1" smtClean="0">
                                        <a:latin typeface="Cambria Math" panose="02040503050406030204" pitchFamily="18" charset="0"/>
                                      </a:rPr>
                                      <m:t>4</m:t>
                                    </m:r>
                                  </m:den>
                                </m:f>
                                <m:r>
                                  <a:rPr lang="en-US" sz="1000" b="0" i="1" smtClean="0">
                                    <a:latin typeface="Cambria Math" panose="02040503050406030204" pitchFamily="18" charset="0"/>
                                  </a:rPr>
                                  <m:t>=56,25</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225−210</m:t>
                                    </m:r>
                                  </m:num>
                                  <m:den>
                                    <m:r>
                                      <a:rPr lang="en-US" sz="1000" b="0" i="1" smtClean="0">
                                        <a:latin typeface="Cambria Math" panose="02040503050406030204" pitchFamily="18" charset="0"/>
                                      </a:rPr>
                                      <m:t>4−3</m:t>
                                    </m:r>
                                  </m:den>
                                </m:f>
                                <m:r>
                                  <a:rPr lang="en-US" sz="1000" b="0" i="1" smtClean="0">
                                    <a:latin typeface="Cambria Math" panose="02040503050406030204" pitchFamily="18" charset="0"/>
                                  </a:rPr>
                                  <m:t>=15</m:t>
                                </m:r>
                              </m:oMath>
                            </m:oMathPara>
                          </a14:m>
                          <a:endParaRPr lang="en-US" sz="1000" dirty="0"/>
                        </a:p>
                      </a:txBody>
                      <a:tcPr/>
                    </a:tc>
                    <a:extLst>
                      <a:ext uri="{0D108BD9-81ED-4DB2-BD59-A6C34878D82A}">
                        <a16:rowId xmlns="" xmlns:a16="http://schemas.microsoft.com/office/drawing/2014/main" val="3250126508"/>
                      </a:ext>
                    </a:extLst>
                  </a:tr>
                  <a:tr h="355173">
                    <a:tc>
                      <a:txBody>
                        <a:bodyPr/>
                        <a:lstStyle/>
                        <a:p>
                          <a:pPr algn="ctr"/>
                          <a:r>
                            <a:rPr lang="en-US" sz="1000" dirty="0" smtClean="0"/>
                            <a:t>5</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140</a:t>
                          </a:r>
                          <a:endParaRPr lang="en-US" sz="1000" dirty="0"/>
                        </a:p>
                      </a:txBody>
                      <a:tcPr/>
                    </a:tc>
                    <a:tc>
                      <a:txBody>
                        <a:bodyPr/>
                        <a:lstStyle/>
                        <a:p>
                          <a:pPr algn="ctr"/>
                          <a:r>
                            <a:rPr lang="en-US" sz="1000" dirty="0" smtClean="0"/>
                            <a:t>120 + 140 = 260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5</m:t>
                                    </m:r>
                                  </m:den>
                                </m:f>
                                <m:r>
                                  <a:rPr lang="en-US" sz="1000" b="0" i="1" smtClean="0">
                                    <a:latin typeface="Cambria Math" panose="02040503050406030204" pitchFamily="18" charset="0"/>
                                  </a:rPr>
                                  <m:t>=24</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140</m:t>
                                    </m:r>
                                  </m:num>
                                  <m:den>
                                    <m:r>
                                      <a:rPr lang="en-US" sz="1000" b="0" i="1" smtClean="0">
                                        <a:latin typeface="Cambria Math" panose="02040503050406030204" pitchFamily="18" charset="0"/>
                                      </a:rPr>
                                      <m:t>5</m:t>
                                    </m:r>
                                  </m:den>
                                </m:f>
                                <m:r>
                                  <a:rPr lang="en-US" sz="1000" b="0" i="1" smtClean="0">
                                    <a:latin typeface="Cambria Math" panose="02040503050406030204" pitchFamily="18" charset="0"/>
                                  </a:rPr>
                                  <m:t>=28</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260</m:t>
                                    </m:r>
                                  </m:num>
                                  <m:den>
                                    <m:r>
                                      <a:rPr lang="en-US" sz="1000" b="0" i="1" smtClean="0">
                                        <a:latin typeface="Cambria Math" panose="02040503050406030204" pitchFamily="18" charset="0"/>
                                      </a:rPr>
                                      <m:t>5</m:t>
                                    </m:r>
                                  </m:den>
                                </m:f>
                                <m:r>
                                  <a:rPr lang="en-US" sz="1000" b="0" i="1" smtClean="0">
                                    <a:latin typeface="Cambria Math" panose="02040503050406030204" pitchFamily="18" charset="0"/>
                                  </a:rPr>
                                  <m:t>=52</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260−225</m:t>
                                    </m:r>
                                  </m:num>
                                  <m:den>
                                    <m:r>
                                      <a:rPr lang="en-US" sz="1000" b="0" i="1" smtClean="0">
                                        <a:latin typeface="Cambria Math" panose="02040503050406030204" pitchFamily="18" charset="0"/>
                                      </a:rPr>
                                      <m:t>5−4</m:t>
                                    </m:r>
                                  </m:den>
                                </m:f>
                                <m:r>
                                  <a:rPr lang="en-US" sz="1000" b="0" i="1" smtClean="0">
                                    <a:latin typeface="Cambria Math" panose="02040503050406030204" pitchFamily="18" charset="0"/>
                                  </a:rPr>
                                  <m:t>=35</m:t>
                                </m:r>
                              </m:oMath>
                            </m:oMathPara>
                          </a14:m>
                          <a:endParaRPr lang="en-US" sz="1000" dirty="0"/>
                        </a:p>
                      </a:txBody>
                      <a:tcPr/>
                    </a:tc>
                    <a:extLst>
                      <a:ext uri="{0D108BD9-81ED-4DB2-BD59-A6C34878D82A}">
                        <a16:rowId xmlns="" xmlns:a16="http://schemas.microsoft.com/office/drawing/2014/main" val="1790363795"/>
                      </a:ext>
                    </a:extLst>
                  </a:tr>
                  <a:tr h="354195">
                    <a:tc>
                      <a:txBody>
                        <a:bodyPr/>
                        <a:lstStyle/>
                        <a:p>
                          <a:pPr algn="ctr"/>
                          <a:r>
                            <a:rPr lang="en-US" sz="1000" dirty="0" smtClean="0"/>
                            <a:t>6</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210</a:t>
                          </a:r>
                          <a:endParaRPr lang="en-US" sz="1000" dirty="0"/>
                        </a:p>
                      </a:txBody>
                      <a:tcPr/>
                    </a:tc>
                    <a:tc>
                      <a:txBody>
                        <a:bodyPr/>
                        <a:lstStyle/>
                        <a:p>
                          <a:pPr algn="ctr"/>
                          <a:r>
                            <a:rPr lang="en-US" sz="1000" dirty="0" smtClean="0"/>
                            <a:t>120 + 210 = 330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120</m:t>
                                    </m:r>
                                  </m:num>
                                  <m:den>
                                    <m:r>
                                      <a:rPr lang="en-US" sz="1000" b="0" i="1" smtClean="0">
                                        <a:latin typeface="Cambria Math" panose="02040503050406030204" pitchFamily="18" charset="0"/>
                                      </a:rPr>
                                      <m:t>6</m:t>
                                    </m:r>
                                  </m:den>
                                </m:f>
                                <m:r>
                                  <a:rPr lang="en-US" sz="1000" b="0" i="1" smtClean="0">
                                    <a:latin typeface="Cambria Math" panose="02040503050406030204" pitchFamily="18" charset="0"/>
                                  </a:rPr>
                                  <m:t>=20</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210</m:t>
                                    </m:r>
                                  </m:num>
                                  <m:den>
                                    <m:r>
                                      <a:rPr lang="en-US" sz="1000" b="0" i="1" smtClean="0">
                                        <a:latin typeface="Cambria Math" panose="02040503050406030204" pitchFamily="18" charset="0"/>
                                      </a:rPr>
                                      <m:t>6</m:t>
                                    </m:r>
                                  </m:den>
                                </m:f>
                                <m:r>
                                  <a:rPr lang="en-US" sz="1000" b="0" i="1" smtClean="0">
                                    <a:latin typeface="Cambria Math" panose="02040503050406030204" pitchFamily="18" charset="0"/>
                                  </a:rPr>
                                  <m:t>=35</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330</m:t>
                                    </m:r>
                                  </m:num>
                                  <m:den>
                                    <m:r>
                                      <a:rPr lang="en-US" sz="1000" b="0" i="1" smtClean="0">
                                        <a:latin typeface="Cambria Math" panose="02040503050406030204" pitchFamily="18" charset="0"/>
                                      </a:rPr>
                                      <m:t>6</m:t>
                                    </m:r>
                                  </m:den>
                                </m:f>
                                <m:r>
                                  <a:rPr lang="en-US" sz="1000" b="0" i="1" smtClean="0">
                                    <a:latin typeface="Cambria Math" panose="02040503050406030204" pitchFamily="18" charset="0"/>
                                  </a:rPr>
                                  <m:t>=55</m:t>
                                </m:r>
                              </m:oMath>
                            </m:oMathPara>
                          </a14:m>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330−260</m:t>
                                    </m:r>
                                  </m:num>
                                  <m:den>
                                    <m:r>
                                      <a:rPr lang="en-US" sz="1000" b="0" i="1" smtClean="0">
                                        <a:latin typeface="Cambria Math" panose="02040503050406030204" pitchFamily="18" charset="0"/>
                                      </a:rPr>
                                      <m:t>6−5</m:t>
                                    </m:r>
                                  </m:den>
                                </m:f>
                                <m:r>
                                  <a:rPr lang="en-US" sz="1000" b="0" i="1" smtClean="0">
                                    <a:latin typeface="Cambria Math" panose="02040503050406030204" pitchFamily="18" charset="0"/>
                                  </a:rPr>
                                  <m:t>=70</m:t>
                                </m:r>
                              </m:oMath>
                            </m:oMathPara>
                          </a14:m>
                          <a:endParaRPr lang="en-US" sz="1000" dirty="0"/>
                        </a:p>
                      </a:txBody>
                      <a:tcPr/>
                    </a:tc>
                    <a:extLst>
                      <a:ext uri="{0D108BD9-81ED-4DB2-BD59-A6C34878D82A}">
                        <a16:rowId xmlns="" xmlns:a16="http://schemas.microsoft.com/office/drawing/2014/main" val="151668618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528770157"/>
                  </p:ext>
                </p:extLst>
              </p:nvPr>
            </p:nvGraphicFramePr>
            <p:xfrm>
              <a:off x="349469" y="680094"/>
              <a:ext cx="6299073" cy="2759521"/>
            </p:xfrm>
            <a:graphic>
              <a:graphicData uri="http://schemas.openxmlformats.org/drawingml/2006/table">
                <a:tbl>
                  <a:tblPr firstRow="1" bandRow="1">
                    <a:tableStyleId>{4801FEB2-8B07-43E0-9353-7152D9AFED8C}</a:tableStyleId>
                  </a:tblPr>
                  <a:tblGrid>
                    <a:gridCol w="316230">
                      <a:extLst>
                        <a:ext uri="{9D8B030D-6E8A-4147-A177-3AD203B41FA5}">
                          <a16:colId xmlns:a16="http://schemas.microsoft.com/office/drawing/2014/main" val="1535155664"/>
                        </a:ext>
                      </a:extLst>
                    </a:gridCol>
                    <a:gridCol w="465455">
                      <a:extLst>
                        <a:ext uri="{9D8B030D-6E8A-4147-A177-3AD203B41FA5}">
                          <a16:colId xmlns:a16="http://schemas.microsoft.com/office/drawing/2014/main" val="2033827202"/>
                        </a:ext>
                      </a:extLst>
                    </a:gridCol>
                    <a:gridCol w="471805">
                      <a:extLst>
                        <a:ext uri="{9D8B030D-6E8A-4147-A177-3AD203B41FA5}">
                          <a16:colId xmlns:a16="http://schemas.microsoft.com/office/drawing/2014/main" val="39016943"/>
                        </a:ext>
                      </a:extLst>
                    </a:gridCol>
                    <a:gridCol w="1135380">
                      <a:extLst>
                        <a:ext uri="{9D8B030D-6E8A-4147-A177-3AD203B41FA5}">
                          <a16:colId xmlns:a16="http://schemas.microsoft.com/office/drawing/2014/main" val="3912588245"/>
                        </a:ext>
                      </a:extLst>
                    </a:gridCol>
                    <a:gridCol w="802767">
                      <a:extLst>
                        <a:ext uri="{9D8B030D-6E8A-4147-A177-3AD203B41FA5}">
                          <a16:colId xmlns:a16="http://schemas.microsoft.com/office/drawing/2014/main" val="4017013243"/>
                        </a:ext>
                      </a:extLst>
                    </a:gridCol>
                    <a:gridCol w="898017">
                      <a:extLst>
                        <a:ext uri="{9D8B030D-6E8A-4147-A177-3AD203B41FA5}">
                          <a16:colId xmlns:a16="http://schemas.microsoft.com/office/drawing/2014/main" val="1767545334"/>
                        </a:ext>
                      </a:extLst>
                    </a:gridCol>
                    <a:gridCol w="1045464">
                      <a:extLst>
                        <a:ext uri="{9D8B030D-6E8A-4147-A177-3AD203B41FA5}">
                          <a16:colId xmlns:a16="http://schemas.microsoft.com/office/drawing/2014/main" val="3607659465"/>
                        </a:ext>
                      </a:extLst>
                    </a:gridCol>
                    <a:gridCol w="1163955">
                      <a:extLst>
                        <a:ext uri="{9D8B030D-6E8A-4147-A177-3AD203B41FA5}">
                          <a16:colId xmlns:a16="http://schemas.microsoft.com/office/drawing/2014/main" val="316238544"/>
                        </a:ext>
                      </a:extLst>
                    </a:gridCol>
                  </a:tblGrid>
                  <a:tr h="243840">
                    <a:tc>
                      <a:txBody>
                        <a:bodyPr/>
                        <a:lstStyle/>
                        <a:p>
                          <a:pPr algn="ctr"/>
                          <a:r>
                            <a:rPr lang="en-US" sz="1000" dirty="0" smtClean="0"/>
                            <a:t>Q</a:t>
                          </a:r>
                          <a:endParaRPr lang="en-US" sz="1000" dirty="0"/>
                        </a:p>
                      </a:txBody>
                      <a:tcPr>
                        <a:solidFill>
                          <a:schemeClr val="bg1">
                            <a:lumMod val="85000"/>
                          </a:schemeClr>
                        </a:solidFill>
                      </a:tcPr>
                    </a:tc>
                    <a:tc>
                      <a:txBody>
                        <a:bodyPr/>
                        <a:lstStyle/>
                        <a:p>
                          <a:pPr algn="ctr"/>
                          <a:r>
                            <a:rPr lang="en-US" sz="1000" dirty="0" smtClean="0"/>
                            <a:t>TFC</a:t>
                          </a:r>
                          <a:endParaRPr lang="en-US" sz="1000" dirty="0"/>
                        </a:p>
                      </a:txBody>
                      <a:tcPr>
                        <a:solidFill>
                          <a:schemeClr val="bg1">
                            <a:lumMod val="85000"/>
                          </a:schemeClr>
                        </a:solidFill>
                      </a:tcPr>
                    </a:tc>
                    <a:tc>
                      <a:txBody>
                        <a:bodyPr/>
                        <a:lstStyle/>
                        <a:p>
                          <a:pPr algn="ctr"/>
                          <a:r>
                            <a:rPr lang="en-US" sz="1000" dirty="0" smtClean="0"/>
                            <a:t>TVC</a:t>
                          </a:r>
                          <a:endParaRPr lang="en-US" sz="1000" dirty="0"/>
                        </a:p>
                      </a:txBody>
                      <a:tcPr>
                        <a:solidFill>
                          <a:schemeClr val="bg1">
                            <a:lumMod val="85000"/>
                          </a:schemeClr>
                        </a:solidFill>
                      </a:tcPr>
                    </a:tc>
                    <a:tc>
                      <a:txBody>
                        <a:bodyPr/>
                        <a:lstStyle/>
                        <a:p>
                          <a:pPr algn="ctr"/>
                          <a:r>
                            <a:rPr lang="en-US" sz="1000" dirty="0" smtClean="0"/>
                            <a:t>TC</a:t>
                          </a:r>
                          <a:endParaRPr lang="en-US" sz="1000" dirty="0"/>
                        </a:p>
                      </a:txBody>
                      <a:tcPr>
                        <a:solidFill>
                          <a:schemeClr val="bg1">
                            <a:lumMod val="85000"/>
                          </a:schemeClr>
                        </a:solidFill>
                      </a:tcPr>
                    </a:tc>
                    <a:tc>
                      <a:txBody>
                        <a:bodyPr/>
                        <a:lstStyle/>
                        <a:p>
                          <a:pPr algn="ctr"/>
                          <a:r>
                            <a:rPr lang="en-US" sz="1000" dirty="0" smtClean="0"/>
                            <a:t>AFC</a:t>
                          </a:r>
                          <a:endParaRPr lang="en-US" sz="1000" dirty="0"/>
                        </a:p>
                      </a:txBody>
                      <a:tcPr>
                        <a:solidFill>
                          <a:schemeClr val="bg1">
                            <a:lumMod val="85000"/>
                          </a:schemeClr>
                        </a:solidFill>
                      </a:tcPr>
                    </a:tc>
                    <a:tc>
                      <a:txBody>
                        <a:bodyPr/>
                        <a:lstStyle/>
                        <a:p>
                          <a:pPr algn="ctr"/>
                          <a:r>
                            <a:rPr lang="en-US" sz="1000" dirty="0" smtClean="0"/>
                            <a:t>AVC</a:t>
                          </a:r>
                          <a:endParaRPr lang="en-US" sz="1000" dirty="0"/>
                        </a:p>
                      </a:txBody>
                      <a:tcPr>
                        <a:solidFill>
                          <a:schemeClr val="bg1">
                            <a:lumMod val="85000"/>
                          </a:schemeClr>
                        </a:solidFill>
                      </a:tcPr>
                    </a:tc>
                    <a:tc>
                      <a:txBody>
                        <a:bodyPr/>
                        <a:lstStyle/>
                        <a:p>
                          <a:pPr algn="ctr"/>
                          <a:r>
                            <a:rPr lang="en-US" sz="1000" dirty="0" smtClean="0"/>
                            <a:t>AC</a:t>
                          </a:r>
                          <a:endParaRPr lang="en-US" sz="1000" dirty="0"/>
                        </a:p>
                      </a:txBody>
                      <a:tcPr>
                        <a:solidFill>
                          <a:schemeClr val="bg1">
                            <a:lumMod val="85000"/>
                          </a:schemeClr>
                        </a:solidFill>
                      </a:tcPr>
                    </a:tc>
                    <a:tc>
                      <a:txBody>
                        <a:bodyPr/>
                        <a:lstStyle/>
                        <a:p>
                          <a:r>
                            <a:rPr lang="en-US" sz="1000" dirty="0" smtClean="0"/>
                            <a:t>MC</a:t>
                          </a:r>
                          <a:endParaRPr lang="en-US" sz="1000" dirty="0"/>
                        </a:p>
                      </a:txBody>
                      <a:tcPr>
                        <a:solidFill>
                          <a:schemeClr val="bg1">
                            <a:lumMod val="85000"/>
                          </a:schemeClr>
                        </a:solidFill>
                      </a:tcPr>
                    </a:tc>
                    <a:extLst>
                      <a:ext uri="{0D108BD9-81ED-4DB2-BD59-A6C34878D82A}">
                        <a16:rowId xmlns:a16="http://schemas.microsoft.com/office/drawing/2014/main" val="2725702959"/>
                      </a:ext>
                    </a:extLst>
                  </a:tr>
                  <a:tr h="243840">
                    <a:tc>
                      <a:txBody>
                        <a:bodyPr/>
                        <a:lstStyle/>
                        <a:p>
                          <a:pPr algn="ctr"/>
                          <a:r>
                            <a:rPr lang="en-US" sz="1000" dirty="0" smtClean="0"/>
                            <a:t>0</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0</a:t>
                          </a:r>
                          <a:endParaRPr lang="en-US" sz="1000" dirty="0"/>
                        </a:p>
                      </a:txBody>
                      <a:tcPr/>
                    </a:tc>
                    <a:tc>
                      <a:txBody>
                        <a:bodyPr/>
                        <a:lstStyle/>
                        <a:p>
                          <a:pPr algn="ctr"/>
                          <a:r>
                            <a:rPr lang="en-US" sz="1000" dirty="0" smtClean="0"/>
                            <a:t>120 + 0 = 120</a:t>
                          </a:r>
                          <a:endParaRPr lang="en-US" sz="1000" dirty="0"/>
                        </a:p>
                      </a:txBody>
                      <a:tcPr/>
                    </a:tc>
                    <a:tc>
                      <a:txBody>
                        <a:bodyPr/>
                        <a:lstStyle/>
                        <a:p>
                          <a:pPr algn="ctr"/>
                          <a:endParaRPr lang="en-US" sz="1000" dirty="0"/>
                        </a:p>
                      </a:txBody>
                      <a:tcPr/>
                    </a:tc>
                    <a:tc>
                      <a:txBody>
                        <a:bodyPr/>
                        <a:lstStyle/>
                        <a:p>
                          <a:pPr algn="ctr"/>
                          <a:endParaRPr lang="en-US" sz="1000"/>
                        </a:p>
                      </a:txBody>
                      <a:tcPr/>
                    </a:tc>
                    <a:tc>
                      <a:txBody>
                        <a:bodyPr/>
                        <a:lstStyle/>
                        <a:p>
                          <a:pPr algn="ctr"/>
                          <a:endParaRPr lang="en-US" sz="1000" dirty="0"/>
                        </a:p>
                      </a:txBody>
                      <a:tcPr/>
                    </a:tc>
                    <a:tc>
                      <a:txBody>
                        <a:bodyPr/>
                        <a:lstStyle/>
                        <a:p>
                          <a:endParaRPr lang="en-US" sz="1000" dirty="0"/>
                        </a:p>
                      </a:txBody>
                      <a:tcPr/>
                    </a:tc>
                    <a:extLst>
                      <a:ext uri="{0D108BD9-81ED-4DB2-BD59-A6C34878D82A}">
                        <a16:rowId xmlns:a16="http://schemas.microsoft.com/office/drawing/2014/main" val="1040979477"/>
                      </a:ext>
                    </a:extLst>
                  </a:tr>
                  <a:tr h="377762">
                    <a:tc>
                      <a:txBody>
                        <a:bodyPr/>
                        <a:lstStyle/>
                        <a:p>
                          <a:pPr algn="ctr"/>
                          <a:r>
                            <a:rPr lang="en-US" sz="1000" dirty="0" smtClean="0"/>
                            <a:t>1</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smtClean="0"/>
                            <a:t>120</a:t>
                          </a:r>
                        </a:p>
                      </a:txBody>
                      <a:tcPr/>
                    </a:tc>
                    <a:tc>
                      <a:txBody>
                        <a:bodyPr/>
                        <a:lstStyle/>
                        <a:p>
                          <a:pPr algn="ctr"/>
                          <a:r>
                            <a:rPr lang="en-US" sz="1000" dirty="0" smtClean="0"/>
                            <a:t>60</a:t>
                          </a:r>
                          <a:endParaRPr lang="en-US" sz="1000" dirty="0"/>
                        </a:p>
                      </a:txBody>
                      <a:tcPr/>
                    </a:tc>
                    <a:tc>
                      <a:txBody>
                        <a:bodyPr/>
                        <a:lstStyle/>
                        <a:p>
                          <a:pPr algn="ctr"/>
                          <a:r>
                            <a:rPr lang="en-US" sz="1000" dirty="0" smtClean="0"/>
                            <a:t>120 + 60 = 180</a:t>
                          </a:r>
                          <a:endParaRPr lang="en-US" sz="1000" dirty="0"/>
                        </a:p>
                      </a:txBody>
                      <a:tcPr/>
                    </a:tc>
                    <a:tc>
                      <a:txBody>
                        <a:bodyPr/>
                        <a:lstStyle/>
                        <a:p>
                          <a:endParaRPr lang="en-US"/>
                        </a:p>
                      </a:txBody>
                      <a:tcPr>
                        <a:blipFill>
                          <a:blip r:embed="rId4"/>
                          <a:stretch>
                            <a:fillRect l="-297727" t="-130645" r="-387879" b="-504839"/>
                          </a:stretch>
                        </a:blipFill>
                      </a:tcPr>
                    </a:tc>
                    <a:tc>
                      <a:txBody>
                        <a:bodyPr/>
                        <a:lstStyle/>
                        <a:p>
                          <a:endParaRPr lang="en-US"/>
                        </a:p>
                      </a:txBody>
                      <a:tcPr>
                        <a:blipFill>
                          <a:blip r:embed="rId4"/>
                          <a:stretch>
                            <a:fillRect l="-357143" t="-130645" r="-248299" b="-504839"/>
                          </a:stretch>
                        </a:blipFill>
                      </a:tcPr>
                    </a:tc>
                    <a:tc>
                      <a:txBody>
                        <a:bodyPr/>
                        <a:lstStyle/>
                        <a:p>
                          <a:endParaRPr lang="en-US"/>
                        </a:p>
                      </a:txBody>
                      <a:tcPr>
                        <a:blipFill>
                          <a:blip r:embed="rId4"/>
                          <a:stretch>
                            <a:fillRect l="-390698" t="-130645" r="-112209" b="-504839"/>
                          </a:stretch>
                        </a:blipFill>
                      </a:tcPr>
                    </a:tc>
                    <a:tc>
                      <a:txBody>
                        <a:bodyPr/>
                        <a:lstStyle/>
                        <a:p>
                          <a:endParaRPr lang="en-US"/>
                        </a:p>
                      </a:txBody>
                      <a:tcPr>
                        <a:blipFill>
                          <a:blip r:embed="rId4"/>
                          <a:stretch>
                            <a:fillRect l="-441885" t="-130645" r="-1047" b="-504839"/>
                          </a:stretch>
                        </a:blipFill>
                      </a:tcPr>
                    </a:tc>
                    <a:extLst>
                      <a:ext uri="{0D108BD9-81ED-4DB2-BD59-A6C34878D82A}">
                        <a16:rowId xmlns:a16="http://schemas.microsoft.com/office/drawing/2014/main" val="3184904661"/>
                      </a:ext>
                    </a:extLst>
                  </a:tr>
                  <a:tr h="376809">
                    <a:tc>
                      <a:txBody>
                        <a:bodyPr/>
                        <a:lstStyle/>
                        <a:p>
                          <a:pPr algn="ctr"/>
                          <a:r>
                            <a:rPr lang="en-US" sz="1000" dirty="0" smtClean="0"/>
                            <a:t>2</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80</a:t>
                          </a:r>
                          <a:endParaRPr lang="en-US" sz="1000" dirty="0"/>
                        </a:p>
                      </a:txBody>
                      <a:tcPr/>
                    </a:tc>
                    <a:tc>
                      <a:txBody>
                        <a:bodyPr/>
                        <a:lstStyle/>
                        <a:p>
                          <a:pPr algn="ctr"/>
                          <a:r>
                            <a:rPr lang="en-US" sz="1000" dirty="0" smtClean="0"/>
                            <a:t>120 + 80 = 200</a:t>
                          </a:r>
                          <a:endParaRPr lang="en-US" sz="1000" dirty="0"/>
                        </a:p>
                      </a:txBody>
                      <a:tcPr/>
                    </a:tc>
                    <a:tc>
                      <a:txBody>
                        <a:bodyPr/>
                        <a:lstStyle/>
                        <a:p>
                          <a:endParaRPr lang="en-US"/>
                        </a:p>
                      </a:txBody>
                      <a:tcPr>
                        <a:blipFill>
                          <a:blip r:embed="rId4"/>
                          <a:stretch>
                            <a:fillRect l="-297727" t="-230645" r="-387879" b="-404839"/>
                          </a:stretch>
                        </a:blipFill>
                      </a:tcPr>
                    </a:tc>
                    <a:tc>
                      <a:txBody>
                        <a:bodyPr/>
                        <a:lstStyle/>
                        <a:p>
                          <a:endParaRPr lang="en-US"/>
                        </a:p>
                      </a:txBody>
                      <a:tcPr>
                        <a:blipFill>
                          <a:blip r:embed="rId4"/>
                          <a:stretch>
                            <a:fillRect l="-357143" t="-230645" r="-248299" b="-404839"/>
                          </a:stretch>
                        </a:blipFill>
                      </a:tcPr>
                    </a:tc>
                    <a:tc>
                      <a:txBody>
                        <a:bodyPr/>
                        <a:lstStyle/>
                        <a:p>
                          <a:endParaRPr lang="en-US"/>
                        </a:p>
                      </a:txBody>
                      <a:tcPr>
                        <a:blipFill>
                          <a:blip r:embed="rId4"/>
                          <a:stretch>
                            <a:fillRect l="-390698" t="-230645" r="-112209" b="-404839"/>
                          </a:stretch>
                        </a:blipFill>
                      </a:tcPr>
                    </a:tc>
                    <a:tc>
                      <a:txBody>
                        <a:bodyPr/>
                        <a:lstStyle/>
                        <a:p>
                          <a:endParaRPr lang="en-US"/>
                        </a:p>
                      </a:txBody>
                      <a:tcPr>
                        <a:blipFill>
                          <a:blip r:embed="rId4"/>
                          <a:stretch>
                            <a:fillRect l="-441885" t="-230645" r="-1047" b="-404839"/>
                          </a:stretch>
                        </a:blipFill>
                      </a:tcPr>
                    </a:tc>
                    <a:extLst>
                      <a:ext uri="{0D108BD9-81ED-4DB2-BD59-A6C34878D82A}">
                        <a16:rowId xmlns:a16="http://schemas.microsoft.com/office/drawing/2014/main" val="801410192"/>
                      </a:ext>
                    </a:extLst>
                  </a:tr>
                  <a:tr h="377762">
                    <a:tc>
                      <a:txBody>
                        <a:bodyPr/>
                        <a:lstStyle/>
                        <a:p>
                          <a:pPr algn="ctr"/>
                          <a:r>
                            <a:rPr lang="en-US" sz="1000" dirty="0" smtClean="0"/>
                            <a:t>3</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90</a:t>
                          </a:r>
                          <a:endParaRPr lang="en-US" sz="1000" dirty="0"/>
                        </a:p>
                      </a:txBody>
                      <a:tcPr/>
                    </a:tc>
                    <a:tc>
                      <a:txBody>
                        <a:bodyPr/>
                        <a:lstStyle/>
                        <a:p>
                          <a:pPr algn="ctr"/>
                          <a:r>
                            <a:rPr lang="en-US" sz="1000" dirty="0" smtClean="0"/>
                            <a:t>120 + 90= 210</a:t>
                          </a:r>
                          <a:endParaRPr lang="en-US" sz="1000" dirty="0"/>
                        </a:p>
                      </a:txBody>
                      <a:tcPr/>
                    </a:tc>
                    <a:tc>
                      <a:txBody>
                        <a:bodyPr/>
                        <a:lstStyle/>
                        <a:p>
                          <a:endParaRPr lang="en-US"/>
                        </a:p>
                      </a:txBody>
                      <a:tcPr>
                        <a:blipFill>
                          <a:blip r:embed="rId4"/>
                          <a:stretch>
                            <a:fillRect l="-297727" t="-325397" r="-387879" b="-298413"/>
                          </a:stretch>
                        </a:blipFill>
                      </a:tcPr>
                    </a:tc>
                    <a:tc>
                      <a:txBody>
                        <a:bodyPr/>
                        <a:lstStyle/>
                        <a:p>
                          <a:endParaRPr lang="en-US"/>
                        </a:p>
                      </a:txBody>
                      <a:tcPr>
                        <a:blipFill>
                          <a:blip r:embed="rId4"/>
                          <a:stretch>
                            <a:fillRect l="-357143" t="-325397" r="-248299" b="-298413"/>
                          </a:stretch>
                        </a:blipFill>
                      </a:tcPr>
                    </a:tc>
                    <a:tc>
                      <a:txBody>
                        <a:bodyPr/>
                        <a:lstStyle/>
                        <a:p>
                          <a:endParaRPr lang="en-US"/>
                        </a:p>
                      </a:txBody>
                      <a:tcPr>
                        <a:blipFill>
                          <a:blip r:embed="rId4"/>
                          <a:stretch>
                            <a:fillRect l="-390698" t="-325397" r="-112209" b="-298413"/>
                          </a:stretch>
                        </a:blipFill>
                      </a:tcPr>
                    </a:tc>
                    <a:tc>
                      <a:txBody>
                        <a:bodyPr/>
                        <a:lstStyle/>
                        <a:p>
                          <a:endParaRPr lang="en-US"/>
                        </a:p>
                      </a:txBody>
                      <a:tcPr>
                        <a:blipFill>
                          <a:blip r:embed="rId4"/>
                          <a:stretch>
                            <a:fillRect l="-441885" t="-325397" r="-1047" b="-298413"/>
                          </a:stretch>
                        </a:blipFill>
                      </a:tcPr>
                    </a:tc>
                    <a:extLst>
                      <a:ext uri="{0D108BD9-81ED-4DB2-BD59-A6C34878D82A}">
                        <a16:rowId xmlns:a16="http://schemas.microsoft.com/office/drawing/2014/main" val="363832130"/>
                      </a:ext>
                    </a:extLst>
                  </a:tr>
                  <a:tr h="380810">
                    <a:tc>
                      <a:txBody>
                        <a:bodyPr/>
                        <a:lstStyle/>
                        <a:p>
                          <a:pPr algn="ctr"/>
                          <a:r>
                            <a:rPr lang="en-US" sz="1000" dirty="0" smtClean="0"/>
                            <a:t>4</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105</a:t>
                          </a:r>
                          <a:endParaRPr lang="en-US" sz="1000" dirty="0"/>
                        </a:p>
                      </a:txBody>
                      <a:tcPr/>
                    </a:tc>
                    <a:tc>
                      <a:txBody>
                        <a:bodyPr/>
                        <a:lstStyle/>
                        <a:p>
                          <a:pPr algn="ctr"/>
                          <a:r>
                            <a:rPr lang="en-US" sz="1000" dirty="0" smtClean="0"/>
                            <a:t>120 + 105 = 225</a:t>
                          </a:r>
                          <a:endParaRPr lang="en-US" sz="1000" dirty="0"/>
                        </a:p>
                      </a:txBody>
                      <a:tcPr/>
                    </a:tc>
                    <a:tc>
                      <a:txBody>
                        <a:bodyPr/>
                        <a:lstStyle/>
                        <a:p>
                          <a:endParaRPr lang="en-US"/>
                        </a:p>
                      </a:txBody>
                      <a:tcPr>
                        <a:blipFill>
                          <a:blip r:embed="rId4"/>
                          <a:stretch>
                            <a:fillRect l="-297727" t="-432258" r="-387879" b="-203226"/>
                          </a:stretch>
                        </a:blipFill>
                      </a:tcPr>
                    </a:tc>
                    <a:tc>
                      <a:txBody>
                        <a:bodyPr/>
                        <a:lstStyle/>
                        <a:p>
                          <a:endParaRPr lang="en-US"/>
                        </a:p>
                      </a:txBody>
                      <a:tcPr>
                        <a:blipFill>
                          <a:blip r:embed="rId4"/>
                          <a:stretch>
                            <a:fillRect l="-357143" t="-432258" r="-248299" b="-203226"/>
                          </a:stretch>
                        </a:blipFill>
                      </a:tcPr>
                    </a:tc>
                    <a:tc>
                      <a:txBody>
                        <a:bodyPr/>
                        <a:lstStyle/>
                        <a:p>
                          <a:endParaRPr lang="en-US"/>
                        </a:p>
                      </a:txBody>
                      <a:tcPr>
                        <a:blipFill>
                          <a:blip r:embed="rId4"/>
                          <a:stretch>
                            <a:fillRect l="-390698" t="-432258" r="-112209" b="-203226"/>
                          </a:stretch>
                        </a:blipFill>
                      </a:tcPr>
                    </a:tc>
                    <a:tc>
                      <a:txBody>
                        <a:bodyPr/>
                        <a:lstStyle/>
                        <a:p>
                          <a:endParaRPr lang="en-US"/>
                        </a:p>
                      </a:txBody>
                      <a:tcPr>
                        <a:blipFill>
                          <a:blip r:embed="rId4"/>
                          <a:stretch>
                            <a:fillRect l="-441885" t="-432258" r="-1047" b="-203226"/>
                          </a:stretch>
                        </a:blipFill>
                      </a:tcPr>
                    </a:tc>
                    <a:extLst>
                      <a:ext uri="{0D108BD9-81ED-4DB2-BD59-A6C34878D82A}">
                        <a16:rowId xmlns:a16="http://schemas.microsoft.com/office/drawing/2014/main" val="3250126508"/>
                      </a:ext>
                    </a:extLst>
                  </a:tr>
                  <a:tr h="380873">
                    <a:tc>
                      <a:txBody>
                        <a:bodyPr/>
                        <a:lstStyle/>
                        <a:p>
                          <a:pPr algn="ctr"/>
                          <a:r>
                            <a:rPr lang="en-US" sz="1000" dirty="0" smtClean="0"/>
                            <a:t>5</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140</a:t>
                          </a:r>
                          <a:endParaRPr lang="en-US" sz="1000" dirty="0"/>
                        </a:p>
                      </a:txBody>
                      <a:tcPr/>
                    </a:tc>
                    <a:tc>
                      <a:txBody>
                        <a:bodyPr/>
                        <a:lstStyle/>
                        <a:p>
                          <a:pPr algn="ctr"/>
                          <a:r>
                            <a:rPr lang="en-US" sz="1000" dirty="0" smtClean="0"/>
                            <a:t>120 + 140 = 260</a:t>
                          </a:r>
                          <a:endParaRPr lang="en-US" sz="1000" dirty="0"/>
                        </a:p>
                      </a:txBody>
                      <a:tcPr/>
                    </a:tc>
                    <a:tc>
                      <a:txBody>
                        <a:bodyPr/>
                        <a:lstStyle/>
                        <a:p>
                          <a:endParaRPr lang="en-US"/>
                        </a:p>
                      </a:txBody>
                      <a:tcPr>
                        <a:blipFill>
                          <a:blip r:embed="rId4"/>
                          <a:stretch>
                            <a:fillRect l="-297727" t="-523810" r="-387879" b="-100000"/>
                          </a:stretch>
                        </a:blipFill>
                      </a:tcPr>
                    </a:tc>
                    <a:tc>
                      <a:txBody>
                        <a:bodyPr/>
                        <a:lstStyle/>
                        <a:p>
                          <a:endParaRPr lang="en-US"/>
                        </a:p>
                      </a:txBody>
                      <a:tcPr>
                        <a:blipFill>
                          <a:blip r:embed="rId4"/>
                          <a:stretch>
                            <a:fillRect l="-357143" t="-523810" r="-248299" b="-100000"/>
                          </a:stretch>
                        </a:blipFill>
                      </a:tcPr>
                    </a:tc>
                    <a:tc>
                      <a:txBody>
                        <a:bodyPr/>
                        <a:lstStyle/>
                        <a:p>
                          <a:endParaRPr lang="en-US"/>
                        </a:p>
                      </a:txBody>
                      <a:tcPr>
                        <a:blipFill>
                          <a:blip r:embed="rId4"/>
                          <a:stretch>
                            <a:fillRect l="-390698" t="-523810" r="-112209" b="-100000"/>
                          </a:stretch>
                        </a:blipFill>
                      </a:tcPr>
                    </a:tc>
                    <a:tc>
                      <a:txBody>
                        <a:bodyPr/>
                        <a:lstStyle/>
                        <a:p>
                          <a:endParaRPr lang="en-US"/>
                        </a:p>
                      </a:txBody>
                      <a:tcPr>
                        <a:blipFill>
                          <a:blip r:embed="rId4"/>
                          <a:stretch>
                            <a:fillRect l="-441885" t="-523810" r="-1047" b="-100000"/>
                          </a:stretch>
                        </a:blipFill>
                      </a:tcPr>
                    </a:tc>
                    <a:extLst>
                      <a:ext uri="{0D108BD9-81ED-4DB2-BD59-A6C34878D82A}">
                        <a16:rowId xmlns:a16="http://schemas.microsoft.com/office/drawing/2014/main" val="1790363795"/>
                      </a:ext>
                    </a:extLst>
                  </a:tr>
                  <a:tr h="377825">
                    <a:tc>
                      <a:txBody>
                        <a:bodyPr/>
                        <a:lstStyle/>
                        <a:p>
                          <a:pPr algn="ctr"/>
                          <a:r>
                            <a:rPr lang="en-US" sz="1000" dirty="0" smtClean="0"/>
                            <a:t>6</a:t>
                          </a:r>
                          <a:endParaRPr lang="en-US" sz="1000" dirty="0"/>
                        </a:p>
                      </a:txBody>
                      <a:tcPr/>
                    </a:tc>
                    <a:tc>
                      <a:txBody>
                        <a:bodyPr/>
                        <a:lstStyle/>
                        <a:p>
                          <a:pPr algn="ctr"/>
                          <a:r>
                            <a:rPr lang="en-US" sz="1000" dirty="0" smtClean="0"/>
                            <a:t>120</a:t>
                          </a:r>
                          <a:endParaRPr lang="en-US" sz="1000" dirty="0"/>
                        </a:p>
                      </a:txBody>
                      <a:tcPr/>
                    </a:tc>
                    <a:tc>
                      <a:txBody>
                        <a:bodyPr/>
                        <a:lstStyle/>
                        <a:p>
                          <a:pPr algn="ctr"/>
                          <a:r>
                            <a:rPr lang="en-US" sz="1000" dirty="0" smtClean="0"/>
                            <a:t>210</a:t>
                          </a:r>
                          <a:endParaRPr lang="en-US" sz="1000" dirty="0"/>
                        </a:p>
                      </a:txBody>
                      <a:tcPr/>
                    </a:tc>
                    <a:tc>
                      <a:txBody>
                        <a:bodyPr/>
                        <a:lstStyle/>
                        <a:p>
                          <a:pPr algn="ctr"/>
                          <a:r>
                            <a:rPr lang="en-US" sz="1000" dirty="0" smtClean="0"/>
                            <a:t>120 + 210 = 330</a:t>
                          </a:r>
                          <a:endParaRPr lang="en-US" sz="1000" dirty="0"/>
                        </a:p>
                      </a:txBody>
                      <a:tcPr/>
                    </a:tc>
                    <a:tc>
                      <a:txBody>
                        <a:bodyPr/>
                        <a:lstStyle/>
                        <a:p>
                          <a:endParaRPr lang="en-US"/>
                        </a:p>
                      </a:txBody>
                      <a:tcPr>
                        <a:blipFill>
                          <a:blip r:embed="rId4"/>
                          <a:stretch>
                            <a:fillRect l="-297727" t="-633871" r="-387879" b="-1613"/>
                          </a:stretch>
                        </a:blipFill>
                      </a:tcPr>
                    </a:tc>
                    <a:tc>
                      <a:txBody>
                        <a:bodyPr/>
                        <a:lstStyle/>
                        <a:p>
                          <a:endParaRPr lang="en-US"/>
                        </a:p>
                      </a:txBody>
                      <a:tcPr>
                        <a:blipFill>
                          <a:blip r:embed="rId4"/>
                          <a:stretch>
                            <a:fillRect l="-357143" t="-633871" r="-248299" b="-1613"/>
                          </a:stretch>
                        </a:blipFill>
                      </a:tcPr>
                    </a:tc>
                    <a:tc>
                      <a:txBody>
                        <a:bodyPr/>
                        <a:lstStyle/>
                        <a:p>
                          <a:endParaRPr lang="en-US"/>
                        </a:p>
                      </a:txBody>
                      <a:tcPr>
                        <a:blipFill>
                          <a:blip r:embed="rId4"/>
                          <a:stretch>
                            <a:fillRect l="-390698" t="-633871" r="-112209" b="-1613"/>
                          </a:stretch>
                        </a:blipFill>
                      </a:tcPr>
                    </a:tc>
                    <a:tc>
                      <a:txBody>
                        <a:bodyPr/>
                        <a:lstStyle/>
                        <a:p>
                          <a:endParaRPr lang="en-US"/>
                        </a:p>
                      </a:txBody>
                      <a:tcPr>
                        <a:blipFill>
                          <a:blip r:embed="rId4"/>
                          <a:stretch>
                            <a:fillRect l="-441885" t="-633871" r="-1047" b="-1613"/>
                          </a:stretch>
                        </a:blipFill>
                      </a:tcPr>
                    </a:tc>
                    <a:extLst>
                      <a:ext uri="{0D108BD9-81ED-4DB2-BD59-A6C34878D82A}">
                        <a16:rowId xmlns:a16="http://schemas.microsoft.com/office/drawing/2014/main" val="1516686185"/>
                      </a:ext>
                    </a:extLst>
                  </a:tr>
                </a:tbl>
              </a:graphicData>
            </a:graphic>
          </p:graphicFrame>
        </mc:Fallback>
      </mc:AlternateContent>
      <p:pic>
        <p:nvPicPr>
          <p:cNvPr id="7" name="Picture 6"/>
          <p:cNvPicPr>
            <a:picLocks noChangeAspect="1"/>
          </p:cNvPicPr>
          <p:nvPr/>
        </p:nvPicPr>
        <p:blipFill rotWithShape="1">
          <a:blip r:embed="rId5"/>
          <a:srcRect r="1830"/>
          <a:stretch/>
        </p:blipFill>
        <p:spPr>
          <a:xfrm>
            <a:off x="6649637" y="939138"/>
            <a:ext cx="2328825" cy="2379504"/>
          </a:xfrm>
          <a:prstGeom prst="rect">
            <a:avLst/>
          </a:prstGeom>
        </p:spPr>
      </p:pic>
      <p:sp>
        <p:nvSpPr>
          <p:cNvPr id="9" name="Rectangle 8"/>
          <p:cNvSpPr/>
          <p:nvPr/>
        </p:nvSpPr>
        <p:spPr>
          <a:xfrm>
            <a:off x="622613" y="3555736"/>
            <a:ext cx="7938063" cy="1313489"/>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dirty="0" err="1" smtClean="0">
                <a:solidFill>
                  <a:schemeClr val="tx1"/>
                </a:solidFill>
                <a:latin typeface="Droid Serif"/>
              </a:rPr>
              <a:t>Kurva</a:t>
            </a:r>
            <a:r>
              <a:rPr lang="en-US" dirty="0" smtClean="0">
                <a:solidFill>
                  <a:schemeClr val="tx1"/>
                </a:solidFill>
                <a:latin typeface="Droid Serif"/>
              </a:rPr>
              <a:t> AVC, AC, MC </a:t>
            </a:r>
            <a:r>
              <a:rPr lang="en-US" dirty="0" err="1" smtClean="0">
                <a:solidFill>
                  <a:schemeClr val="tx1"/>
                </a:solidFill>
                <a:latin typeface="Droid Serif"/>
              </a:rPr>
              <a:t>berbentuk</a:t>
            </a:r>
            <a:r>
              <a:rPr lang="en-US" dirty="0" smtClean="0">
                <a:solidFill>
                  <a:schemeClr val="tx1"/>
                </a:solidFill>
                <a:latin typeface="Droid Serif"/>
              </a:rPr>
              <a:t> U Shape; AFC </a:t>
            </a:r>
            <a:r>
              <a:rPr lang="en-US" dirty="0" err="1" smtClean="0">
                <a:solidFill>
                  <a:schemeClr val="tx1"/>
                </a:solidFill>
                <a:latin typeface="Droid Serif"/>
              </a:rPr>
              <a:t>turun</a:t>
            </a:r>
            <a:r>
              <a:rPr lang="en-US" dirty="0" smtClean="0">
                <a:solidFill>
                  <a:schemeClr val="tx1"/>
                </a:solidFill>
                <a:latin typeface="Droid Serif"/>
              </a:rPr>
              <a:t> </a:t>
            </a:r>
            <a:r>
              <a:rPr lang="en-US" dirty="0" err="1" smtClean="0">
                <a:solidFill>
                  <a:schemeClr val="tx1"/>
                </a:solidFill>
                <a:latin typeface="Droid Serif"/>
              </a:rPr>
              <a:t>sejalan</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a:t>
            </a:r>
            <a:r>
              <a:rPr lang="en-US" dirty="0" err="1" smtClean="0">
                <a:solidFill>
                  <a:schemeClr val="tx1"/>
                </a:solidFill>
                <a:latin typeface="Droid Serif"/>
              </a:rPr>
              <a:t>naiknya</a:t>
            </a:r>
            <a:r>
              <a:rPr lang="en-US" dirty="0" smtClean="0">
                <a:solidFill>
                  <a:schemeClr val="tx1"/>
                </a:solidFill>
                <a:latin typeface="Droid Serif"/>
              </a:rPr>
              <a:t> output</a:t>
            </a:r>
          </a:p>
          <a:p>
            <a:pPr marL="171450" indent="-171450">
              <a:buFont typeface="Arial" panose="020B0604020202020204" pitchFamily="34" charset="0"/>
              <a:buChar char="•"/>
            </a:pPr>
            <a:r>
              <a:rPr lang="en-US" dirty="0" smtClean="0">
                <a:solidFill>
                  <a:schemeClr val="tx1"/>
                </a:solidFill>
                <a:latin typeface="Droid Serif"/>
              </a:rPr>
              <a:t>MC </a:t>
            </a:r>
            <a:r>
              <a:rPr lang="en-US" dirty="0" err="1" smtClean="0">
                <a:solidFill>
                  <a:schemeClr val="tx1"/>
                </a:solidFill>
                <a:latin typeface="Droid Serif"/>
              </a:rPr>
              <a:t>mencapai</a:t>
            </a:r>
            <a:r>
              <a:rPr lang="en-US" dirty="0" smtClean="0">
                <a:solidFill>
                  <a:schemeClr val="tx1"/>
                </a:solidFill>
                <a:latin typeface="Droid Serif"/>
              </a:rPr>
              <a:t> minimum </a:t>
            </a:r>
            <a:r>
              <a:rPr lang="en-US" dirty="0" err="1" smtClean="0">
                <a:solidFill>
                  <a:schemeClr val="tx1"/>
                </a:solidFill>
                <a:latin typeface="Droid Serif"/>
              </a:rPr>
              <a:t>sebelum</a:t>
            </a:r>
            <a:r>
              <a:rPr lang="en-US" dirty="0" smtClean="0">
                <a:solidFill>
                  <a:schemeClr val="tx1"/>
                </a:solidFill>
                <a:latin typeface="Droid Serif"/>
              </a:rPr>
              <a:t> </a:t>
            </a:r>
            <a:r>
              <a:rPr lang="en-US" dirty="0" err="1" smtClean="0">
                <a:solidFill>
                  <a:schemeClr val="tx1"/>
                </a:solidFill>
                <a:latin typeface="Droid Serif"/>
              </a:rPr>
              <a:t>berpotongan</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AVC </a:t>
            </a:r>
            <a:r>
              <a:rPr lang="en-US" dirty="0" err="1" smtClean="0">
                <a:solidFill>
                  <a:schemeClr val="tx1"/>
                </a:solidFill>
                <a:latin typeface="Droid Serif"/>
              </a:rPr>
              <a:t>dan</a:t>
            </a:r>
            <a:r>
              <a:rPr lang="en-US" dirty="0" smtClean="0">
                <a:solidFill>
                  <a:schemeClr val="tx1"/>
                </a:solidFill>
                <a:latin typeface="Droid Serif"/>
              </a:rPr>
              <a:t> AC minimum </a:t>
            </a:r>
          </a:p>
          <a:p>
            <a:pPr marL="171450" indent="-171450">
              <a:buFont typeface="Arial" panose="020B0604020202020204" pitchFamily="34" charset="0"/>
              <a:buChar char="•"/>
            </a:pPr>
            <a:r>
              <a:rPr lang="en-US" dirty="0" err="1" smtClean="0">
                <a:solidFill>
                  <a:schemeClr val="tx1"/>
                </a:solidFill>
                <a:latin typeface="Droid Serif"/>
              </a:rPr>
              <a:t>Selama</a:t>
            </a:r>
            <a:r>
              <a:rPr lang="en-US" dirty="0" smtClean="0">
                <a:solidFill>
                  <a:schemeClr val="tx1"/>
                </a:solidFill>
                <a:latin typeface="Droid Serif"/>
              </a:rPr>
              <a:t> MC </a:t>
            </a:r>
            <a:r>
              <a:rPr lang="en-US" dirty="0" err="1" smtClean="0">
                <a:solidFill>
                  <a:schemeClr val="tx1"/>
                </a:solidFill>
                <a:latin typeface="Droid Serif"/>
              </a:rPr>
              <a:t>masih</a:t>
            </a:r>
            <a:r>
              <a:rPr lang="en-US" dirty="0" smtClean="0">
                <a:solidFill>
                  <a:schemeClr val="tx1"/>
                </a:solidFill>
                <a:latin typeface="Droid Serif"/>
              </a:rPr>
              <a:t> di </a:t>
            </a:r>
            <a:r>
              <a:rPr lang="en-US" dirty="0" err="1" smtClean="0">
                <a:solidFill>
                  <a:schemeClr val="tx1"/>
                </a:solidFill>
                <a:latin typeface="Droid Serif"/>
              </a:rPr>
              <a:t>bawah</a:t>
            </a:r>
            <a:r>
              <a:rPr lang="en-US" dirty="0" smtClean="0">
                <a:solidFill>
                  <a:schemeClr val="tx1"/>
                </a:solidFill>
                <a:latin typeface="Droid Serif"/>
              </a:rPr>
              <a:t> AC, </a:t>
            </a:r>
            <a:r>
              <a:rPr lang="en-US" dirty="0" err="1" smtClean="0">
                <a:solidFill>
                  <a:schemeClr val="tx1"/>
                </a:solidFill>
                <a:latin typeface="Droid Serif"/>
              </a:rPr>
              <a:t>maka</a:t>
            </a:r>
            <a:r>
              <a:rPr lang="en-US" dirty="0" smtClean="0">
                <a:solidFill>
                  <a:schemeClr val="tx1"/>
                </a:solidFill>
                <a:latin typeface="Droid Serif"/>
              </a:rPr>
              <a:t> AC </a:t>
            </a:r>
            <a:r>
              <a:rPr lang="en-US" dirty="0" err="1" smtClean="0">
                <a:solidFill>
                  <a:schemeClr val="tx1"/>
                </a:solidFill>
                <a:latin typeface="Droid Serif"/>
              </a:rPr>
              <a:t>turun</a:t>
            </a:r>
            <a:r>
              <a:rPr lang="en-US" dirty="0" smtClean="0">
                <a:solidFill>
                  <a:schemeClr val="tx1"/>
                </a:solidFill>
                <a:latin typeface="Droid Serif"/>
              </a:rPr>
              <a:t>, vise versa</a:t>
            </a:r>
          </a:p>
          <a:p>
            <a:pPr marL="171450" indent="-171450">
              <a:buFont typeface="Arial" panose="020B0604020202020204" pitchFamily="34" charset="0"/>
              <a:buChar char="•"/>
            </a:pPr>
            <a:r>
              <a:rPr lang="en-US" dirty="0" err="1" smtClean="0">
                <a:solidFill>
                  <a:schemeClr val="tx1"/>
                </a:solidFill>
                <a:latin typeface="Droid Serif"/>
              </a:rPr>
              <a:t>Pada</a:t>
            </a:r>
            <a:r>
              <a:rPr lang="en-US" dirty="0" smtClean="0">
                <a:solidFill>
                  <a:schemeClr val="tx1"/>
                </a:solidFill>
                <a:latin typeface="Droid Serif"/>
              </a:rPr>
              <a:t> </a:t>
            </a:r>
            <a:r>
              <a:rPr lang="en-US" dirty="0" err="1" smtClean="0">
                <a:solidFill>
                  <a:schemeClr val="tx1"/>
                </a:solidFill>
                <a:latin typeface="Droid Serif"/>
              </a:rPr>
              <a:t>awal</a:t>
            </a:r>
            <a:r>
              <a:rPr lang="en-US" dirty="0" smtClean="0">
                <a:solidFill>
                  <a:schemeClr val="tx1"/>
                </a:solidFill>
                <a:latin typeface="Droid Serif"/>
              </a:rPr>
              <a:t> </a:t>
            </a:r>
            <a:r>
              <a:rPr lang="en-US" dirty="0" err="1" smtClean="0">
                <a:solidFill>
                  <a:schemeClr val="tx1"/>
                </a:solidFill>
                <a:latin typeface="Droid Serif"/>
              </a:rPr>
              <a:t>produksi</a:t>
            </a:r>
            <a:r>
              <a:rPr lang="en-US" dirty="0" smtClean="0">
                <a:solidFill>
                  <a:schemeClr val="tx1"/>
                </a:solidFill>
                <a:latin typeface="Droid Serif"/>
              </a:rPr>
              <a:t> </a:t>
            </a:r>
            <a:r>
              <a:rPr lang="en-US" dirty="0" smtClean="0">
                <a:solidFill>
                  <a:schemeClr val="tx1"/>
                </a:solidFill>
                <a:latin typeface="Droid Serif"/>
                <a:sym typeface="Wingdings" panose="05000000000000000000" pitchFamily="2" charset="2"/>
              </a:rPr>
              <a:t> TC </a:t>
            </a:r>
            <a:r>
              <a:rPr lang="en-US" dirty="0" err="1" smtClean="0">
                <a:solidFill>
                  <a:schemeClr val="tx1"/>
                </a:solidFill>
                <a:latin typeface="Droid Serif"/>
                <a:sym typeface="Wingdings" panose="05000000000000000000" pitchFamily="2" charset="2"/>
              </a:rPr>
              <a:t>naik</a:t>
            </a:r>
            <a:r>
              <a:rPr lang="en-US" dirty="0" smtClean="0">
                <a:solidFill>
                  <a:schemeClr val="tx1"/>
                </a:solidFill>
                <a:latin typeface="Droid Serif"/>
                <a:sym typeface="Wingdings" panose="05000000000000000000" pitchFamily="2" charset="2"/>
              </a:rPr>
              <a:t>, MC </a:t>
            </a:r>
            <a:r>
              <a:rPr lang="en-US" dirty="0" err="1" smtClean="0">
                <a:solidFill>
                  <a:schemeClr val="tx1"/>
                </a:solidFill>
                <a:latin typeface="Droid Serif"/>
                <a:sym typeface="Wingdings" panose="05000000000000000000" pitchFamily="2" charset="2"/>
              </a:rPr>
              <a:t>turun</a:t>
            </a:r>
            <a:r>
              <a:rPr lang="en-US" dirty="0" smtClean="0">
                <a:solidFill>
                  <a:schemeClr val="tx1"/>
                </a:solidFill>
                <a:latin typeface="Droid Serif"/>
                <a:sym typeface="Wingdings" panose="05000000000000000000" pitchFamily="2" charset="2"/>
              </a:rPr>
              <a:t>, AC </a:t>
            </a:r>
            <a:r>
              <a:rPr lang="en-US" dirty="0" err="1" smtClean="0">
                <a:solidFill>
                  <a:schemeClr val="tx1"/>
                </a:solidFill>
                <a:latin typeface="Droid Serif"/>
                <a:sym typeface="Wingdings" panose="05000000000000000000" pitchFamily="2" charset="2"/>
              </a:rPr>
              <a:t>turun</a:t>
            </a:r>
            <a:endParaRPr lang="en-US" dirty="0" smtClean="0">
              <a:solidFill>
                <a:schemeClr val="tx1"/>
              </a:solidFill>
              <a:latin typeface="Droid Serif"/>
              <a:sym typeface="Wingdings" panose="05000000000000000000" pitchFamily="2" charset="2"/>
            </a:endParaRPr>
          </a:p>
          <a:p>
            <a:pPr marL="171450" indent="-171450">
              <a:buFont typeface="Arial" panose="020B0604020202020204" pitchFamily="34" charset="0"/>
              <a:buChar char="•"/>
            </a:pPr>
            <a:r>
              <a:rPr lang="en-US" dirty="0" err="1" smtClean="0">
                <a:solidFill>
                  <a:schemeClr val="tx1"/>
                </a:solidFill>
                <a:latin typeface="Droid Serif"/>
                <a:sym typeface="Wingdings" panose="05000000000000000000" pitchFamily="2" charset="2"/>
              </a:rPr>
              <a:t>Setelah</a:t>
            </a:r>
            <a:r>
              <a:rPr lang="en-US" dirty="0" smtClean="0">
                <a:solidFill>
                  <a:schemeClr val="tx1"/>
                </a:solidFill>
                <a:latin typeface="Droid Serif"/>
                <a:sym typeface="Wingdings" panose="05000000000000000000" pitchFamily="2" charset="2"/>
              </a:rPr>
              <a:t> </a:t>
            </a:r>
            <a:r>
              <a:rPr lang="en-US" dirty="0" err="1" smtClean="0">
                <a:solidFill>
                  <a:schemeClr val="tx1"/>
                </a:solidFill>
                <a:latin typeface="Droid Serif"/>
                <a:sym typeface="Wingdings" panose="05000000000000000000" pitchFamily="2" charset="2"/>
              </a:rPr>
              <a:t>titik</a:t>
            </a:r>
            <a:r>
              <a:rPr lang="en-US" dirty="0" smtClean="0">
                <a:solidFill>
                  <a:schemeClr val="tx1"/>
                </a:solidFill>
                <a:latin typeface="Droid Serif"/>
                <a:sym typeface="Wingdings" panose="05000000000000000000" pitchFamily="2" charset="2"/>
              </a:rPr>
              <a:t> </a:t>
            </a:r>
            <a:r>
              <a:rPr lang="en-US" dirty="0" err="1" smtClean="0">
                <a:solidFill>
                  <a:schemeClr val="tx1"/>
                </a:solidFill>
                <a:latin typeface="Droid Serif"/>
                <a:sym typeface="Wingdings" panose="05000000000000000000" pitchFamily="2" charset="2"/>
              </a:rPr>
              <a:t>tertentu</a:t>
            </a:r>
            <a:r>
              <a:rPr lang="en-US" dirty="0" smtClean="0">
                <a:solidFill>
                  <a:schemeClr val="tx1"/>
                </a:solidFill>
                <a:latin typeface="Droid Serif"/>
                <a:sym typeface="Wingdings" panose="05000000000000000000" pitchFamily="2" charset="2"/>
              </a:rPr>
              <a:t> (AC = MC)  TC </a:t>
            </a:r>
            <a:r>
              <a:rPr lang="en-US" dirty="0" err="1" smtClean="0">
                <a:solidFill>
                  <a:schemeClr val="tx1"/>
                </a:solidFill>
                <a:latin typeface="Droid Serif"/>
                <a:sym typeface="Wingdings" panose="05000000000000000000" pitchFamily="2" charset="2"/>
              </a:rPr>
              <a:t>naik</a:t>
            </a:r>
            <a:r>
              <a:rPr lang="en-US" dirty="0" smtClean="0">
                <a:solidFill>
                  <a:schemeClr val="tx1"/>
                </a:solidFill>
                <a:latin typeface="Droid Serif"/>
                <a:sym typeface="Wingdings" panose="05000000000000000000" pitchFamily="2" charset="2"/>
              </a:rPr>
              <a:t>, MC </a:t>
            </a:r>
            <a:r>
              <a:rPr lang="en-US" dirty="0" err="1" smtClean="0">
                <a:solidFill>
                  <a:schemeClr val="tx1"/>
                </a:solidFill>
                <a:latin typeface="Droid Serif"/>
                <a:sym typeface="Wingdings" panose="05000000000000000000" pitchFamily="2" charset="2"/>
              </a:rPr>
              <a:t>naik</a:t>
            </a:r>
            <a:r>
              <a:rPr lang="en-US" dirty="0" smtClean="0">
                <a:solidFill>
                  <a:schemeClr val="tx1"/>
                </a:solidFill>
                <a:latin typeface="Droid Serif"/>
                <a:sym typeface="Wingdings" panose="05000000000000000000" pitchFamily="2" charset="2"/>
              </a:rPr>
              <a:t>, AC </a:t>
            </a:r>
            <a:r>
              <a:rPr lang="en-US" dirty="0" err="1" smtClean="0">
                <a:solidFill>
                  <a:schemeClr val="tx1"/>
                </a:solidFill>
                <a:latin typeface="Droid Serif"/>
                <a:sym typeface="Wingdings" panose="05000000000000000000" pitchFamily="2" charset="2"/>
              </a:rPr>
              <a:t>naik</a:t>
            </a:r>
            <a:endParaRPr lang="en-US" dirty="0">
              <a:solidFill>
                <a:schemeClr val="tx1"/>
              </a:solidFill>
              <a:latin typeface="Droid Serif"/>
            </a:endParaRPr>
          </a:p>
        </p:txBody>
      </p:sp>
    </p:spTree>
    <p:extLst>
      <p:ext uri="{BB962C8B-B14F-4D97-AF65-F5344CB8AC3E}">
        <p14:creationId xmlns:p14="http://schemas.microsoft.com/office/powerpoint/2010/main" val="3654111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241525" y="0"/>
            <a:ext cx="2660700" cy="733800"/>
          </a:xfrm>
          <a:prstGeom prst="rect">
            <a:avLst/>
          </a:prstGeom>
        </p:spPr>
        <p:txBody>
          <a:bodyPr spcFirstLastPara="1" wrap="square" lIns="91425" tIns="91425" rIns="91425" bIns="91425" anchor="t" anchorCtr="0">
            <a:noAutofit/>
          </a:bodyPr>
          <a:lstStyle/>
          <a:p>
            <a:pPr lvl="0"/>
            <a:r>
              <a:rPr lang="en-US" sz="1800" dirty="0" err="1" smtClean="0"/>
              <a:t>Kondisi</a:t>
            </a:r>
            <a:r>
              <a:rPr lang="en-US" sz="1800" dirty="0" smtClean="0"/>
              <a:t> </a:t>
            </a:r>
            <a:r>
              <a:rPr lang="en-US" sz="1800" dirty="0" err="1" smtClean="0"/>
              <a:t>Biaya</a:t>
            </a:r>
            <a:r>
              <a:rPr lang="en-US" sz="1800" dirty="0" smtClean="0"/>
              <a:t> Minimum</a:t>
            </a:r>
            <a:endParaRPr lang="en-US" sz="1800" dirty="0"/>
          </a:p>
        </p:txBody>
      </p:sp>
      <p:sp>
        <p:nvSpPr>
          <p:cNvPr id="12" name="Rectangle 11"/>
          <p:cNvSpPr/>
          <p:nvPr/>
        </p:nvSpPr>
        <p:spPr>
          <a:xfrm>
            <a:off x="2411998" y="656646"/>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MC = AC</a:t>
            </a:r>
            <a:endParaRPr lang="en-US" sz="1600" dirty="0">
              <a:solidFill>
                <a:schemeClr val="tx1"/>
              </a:solidFill>
              <a:latin typeface="Droid Serif"/>
            </a:endParaRPr>
          </a:p>
        </p:txBody>
      </p:sp>
      <mc:AlternateContent xmlns:mc="http://schemas.openxmlformats.org/markup-compatibility/2006" xmlns:a14="http://schemas.microsoft.com/office/drawing/2010/main">
        <mc:Choice Requires="a14">
          <p:sp>
            <p:nvSpPr>
              <p:cNvPr id="2" name="TextBox 1"/>
              <p:cNvSpPr txBox="1"/>
              <p:nvPr/>
            </p:nvSpPr>
            <p:spPr>
              <a:xfrm>
                <a:off x="654269" y="1603756"/>
                <a:ext cx="13176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600" b="0" i="0" smtClean="0">
                          <a:latin typeface="Cambria Math" panose="02040503050406030204" pitchFamily="18" charset="0"/>
                        </a:rPr>
                        <m:t>TC</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FC</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VC</m:t>
                      </m:r>
                      <m:r>
                        <a:rPr lang="en-US" sz="1600" b="0" i="0" smtClean="0">
                          <a:latin typeface="Cambria Math" panose="02040503050406030204" pitchFamily="18" charset="0"/>
                        </a:rPr>
                        <m:t> </m:t>
                      </m:r>
                    </m:oMath>
                  </m:oMathPara>
                </a14:m>
                <a:endParaRPr lang="en-US" sz="1600" dirty="0"/>
              </a:p>
            </p:txBody>
          </p:sp>
        </mc:Choice>
        <mc:Fallback xmlns="">
          <p:sp>
            <p:nvSpPr>
              <p:cNvPr id="2" name="TextBox 1"/>
              <p:cNvSpPr txBox="1">
                <a:spLocks noRot="1" noChangeAspect="1" noMove="1" noResize="1" noEditPoints="1" noAdjustHandles="1" noChangeArrowheads="1" noChangeShapeType="1" noTextEdit="1"/>
              </p:cNvSpPr>
              <p:nvPr/>
            </p:nvSpPr>
            <p:spPr>
              <a:xfrm>
                <a:off x="654269" y="1603756"/>
                <a:ext cx="1317668" cy="246221"/>
              </a:xfrm>
              <a:prstGeom prst="rect">
                <a:avLst/>
              </a:prstGeom>
              <a:blipFill>
                <a:blip r:embed="rId3"/>
                <a:stretch>
                  <a:fillRect l="-2315"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50719" y="1849977"/>
                <a:ext cx="1784848" cy="5291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AC</m:t>
                      </m:r>
                      <m:r>
                        <a:rPr lang="en-US" i="0">
                          <a:latin typeface="Cambria Math" panose="02040503050406030204" pitchFamily="18" charset="0"/>
                        </a:rPr>
                        <m:t>= </m:t>
                      </m:r>
                      <m:f>
                        <m:fPr>
                          <m:ctrlPr>
                            <a:rPr lang="en-US" i="1">
                              <a:latin typeface="Cambria Math" panose="02040503050406030204" pitchFamily="18" charset="0"/>
                            </a:rPr>
                          </m:ctrlPr>
                        </m:fPr>
                        <m:num>
                          <m:r>
                            <m:rPr>
                              <m:sty m:val="p"/>
                            </m:rPr>
                            <a:rPr lang="en-US" i="0">
                              <a:latin typeface="Cambria Math" panose="02040503050406030204" pitchFamily="18" charset="0"/>
                            </a:rPr>
                            <m:t>TC</m:t>
                          </m:r>
                        </m:num>
                        <m:den>
                          <m:r>
                            <m:rPr>
                              <m:sty m:val="p"/>
                            </m:rPr>
                            <a:rPr lang="en-US" i="0">
                              <a:latin typeface="Cambria Math" panose="02040503050406030204" pitchFamily="18" charset="0"/>
                            </a:rPr>
                            <m:t>Q</m:t>
                          </m:r>
                        </m:den>
                      </m:f>
                      <m:r>
                        <a:rPr lang="en-US" i="0">
                          <a:latin typeface="Cambria Math" panose="02040503050406030204" pitchFamily="18" charset="0"/>
                        </a:rPr>
                        <m:t>=</m:t>
                      </m:r>
                      <m:f>
                        <m:fPr>
                          <m:ctrlPr>
                            <a:rPr lang="en-US" i="1">
                              <a:latin typeface="Cambria Math" panose="02040503050406030204" pitchFamily="18" charset="0"/>
                            </a:rPr>
                          </m:ctrlPr>
                        </m:fPr>
                        <m:num>
                          <m:r>
                            <m:rPr>
                              <m:sty m:val="p"/>
                            </m:rPr>
                            <a:rPr lang="en-US" i="0">
                              <a:latin typeface="Cambria Math" panose="02040503050406030204" pitchFamily="18" charset="0"/>
                            </a:rPr>
                            <m:t>FC</m:t>
                          </m:r>
                          <m:r>
                            <a:rPr lang="en-US" i="0">
                              <a:latin typeface="Cambria Math" panose="02040503050406030204" pitchFamily="18" charset="0"/>
                            </a:rPr>
                            <m:t>+</m:t>
                          </m:r>
                          <m:r>
                            <m:rPr>
                              <m:sty m:val="p"/>
                            </m:rPr>
                            <a:rPr lang="en-US" i="0">
                              <a:latin typeface="Cambria Math" panose="02040503050406030204" pitchFamily="18" charset="0"/>
                            </a:rPr>
                            <m:t>VC</m:t>
                          </m:r>
                        </m:num>
                        <m:den>
                          <m:r>
                            <m:rPr>
                              <m:sty m:val="p"/>
                            </m:rPr>
                            <a:rPr lang="en-US" i="0">
                              <a:latin typeface="Cambria Math" panose="02040503050406030204" pitchFamily="18" charset="0"/>
                            </a:rPr>
                            <m:t>Q</m:t>
                          </m:r>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50719" y="1849977"/>
                <a:ext cx="1784848" cy="529119"/>
              </a:xfrm>
              <a:prstGeom prst="rect">
                <a:avLst/>
              </a:prstGeom>
              <a:blipFill>
                <a:blip r:embed="rId4"/>
                <a:stretch>
                  <a:fillRect b="-3448"/>
                </a:stretch>
              </a:blipFill>
            </p:spPr>
            <p:txBody>
              <a:bodyPr/>
              <a:lstStyle/>
              <a:p>
                <a:r>
                  <a:rPr lang="en-US">
                    <a:noFill/>
                  </a:rPr>
                  <a:t> </a:t>
                </a:r>
              </a:p>
            </p:txBody>
          </p:sp>
        </mc:Fallback>
      </mc:AlternateContent>
      <p:sp>
        <p:nvSpPr>
          <p:cNvPr id="14" name="Rectangle 13"/>
          <p:cNvSpPr/>
          <p:nvPr/>
        </p:nvSpPr>
        <p:spPr>
          <a:xfrm>
            <a:off x="550720" y="1130201"/>
            <a:ext cx="2690806"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Droid Serif"/>
              </a:rPr>
              <a:t>Pembuktian</a:t>
            </a:r>
            <a:r>
              <a:rPr lang="en-US" sz="1600" dirty="0" smtClean="0">
                <a:solidFill>
                  <a:schemeClr val="tx1"/>
                </a:solidFill>
                <a:latin typeface="Droid Serif"/>
              </a:rPr>
              <a:t> </a:t>
            </a:r>
            <a:r>
              <a:rPr lang="en-US" sz="1600" dirty="0" err="1" smtClean="0">
                <a:solidFill>
                  <a:schemeClr val="tx1"/>
                </a:solidFill>
                <a:latin typeface="Droid Serif"/>
              </a:rPr>
              <a:t>matematisnya</a:t>
            </a:r>
            <a:r>
              <a:rPr lang="en-US" sz="1600" dirty="0" smtClean="0">
                <a:solidFill>
                  <a:schemeClr val="tx1"/>
                </a:solidFill>
                <a:latin typeface="Droid Serif"/>
              </a:rPr>
              <a:t>? </a:t>
            </a:r>
            <a:endParaRPr lang="en-US" sz="1600" dirty="0">
              <a:solidFill>
                <a:schemeClr val="tx1"/>
              </a:solidFill>
              <a:latin typeface="Droid Serif"/>
            </a:endParaRPr>
          </a:p>
        </p:txBody>
      </p:sp>
      <p:sp>
        <p:nvSpPr>
          <p:cNvPr id="15" name="Rectangle 14"/>
          <p:cNvSpPr/>
          <p:nvPr/>
        </p:nvSpPr>
        <p:spPr>
          <a:xfrm>
            <a:off x="550719" y="2440072"/>
            <a:ext cx="2690806"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Droid Serif"/>
              </a:rPr>
              <a:t>Kapan AC minimum? </a:t>
            </a:r>
            <a:endParaRPr lang="en-US" sz="1600" dirty="0">
              <a:solidFill>
                <a:schemeClr val="tx1"/>
              </a:solidFill>
              <a:latin typeface="Droid Serif"/>
            </a:endParaRPr>
          </a:p>
        </p:txBody>
      </p:sp>
      <p:sp>
        <p:nvSpPr>
          <p:cNvPr id="16" name="Rectangle 15"/>
          <p:cNvSpPr/>
          <p:nvPr/>
        </p:nvSpPr>
        <p:spPr>
          <a:xfrm>
            <a:off x="3767959" y="2319681"/>
            <a:ext cx="4824248" cy="611272"/>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Saat</a:t>
            </a:r>
            <a:r>
              <a:rPr lang="en-US" sz="1600" dirty="0" smtClean="0">
                <a:solidFill>
                  <a:schemeClr val="tx1"/>
                </a:solidFill>
                <a:latin typeface="Droid Serif"/>
              </a:rPr>
              <a:t> </a:t>
            </a:r>
            <a:r>
              <a:rPr lang="en-US" sz="1600" dirty="0" err="1" smtClean="0">
                <a:solidFill>
                  <a:schemeClr val="tx1"/>
                </a:solidFill>
                <a:latin typeface="Droid Serif"/>
              </a:rPr>
              <a:t>turunan</a:t>
            </a:r>
            <a:r>
              <a:rPr lang="en-US" sz="1600" dirty="0" smtClean="0">
                <a:solidFill>
                  <a:schemeClr val="tx1"/>
                </a:solidFill>
                <a:latin typeface="Droid Serif"/>
              </a:rPr>
              <a:t> </a:t>
            </a:r>
            <a:r>
              <a:rPr lang="en-US" sz="1600" dirty="0" err="1" smtClean="0">
                <a:solidFill>
                  <a:schemeClr val="tx1"/>
                </a:solidFill>
                <a:latin typeface="Droid Serif"/>
              </a:rPr>
              <a:t>pertama</a:t>
            </a:r>
            <a:r>
              <a:rPr lang="en-US" sz="1600" dirty="0" smtClean="0">
                <a:solidFill>
                  <a:schemeClr val="tx1"/>
                </a:solidFill>
                <a:latin typeface="Droid Serif"/>
              </a:rPr>
              <a:t> </a:t>
            </a:r>
            <a:r>
              <a:rPr lang="en-US" sz="1600" dirty="0" err="1" smtClean="0">
                <a:solidFill>
                  <a:schemeClr val="tx1"/>
                </a:solidFill>
                <a:latin typeface="Droid Serif"/>
              </a:rPr>
              <a:t>sama</a:t>
            </a:r>
            <a:r>
              <a:rPr lang="en-US" sz="1600" dirty="0" smtClean="0">
                <a:solidFill>
                  <a:schemeClr val="tx1"/>
                </a:solidFill>
                <a:latin typeface="Droid Serif"/>
              </a:rPr>
              <a:t> </a:t>
            </a:r>
            <a:r>
              <a:rPr lang="en-US" sz="1600" dirty="0" err="1" smtClean="0">
                <a:solidFill>
                  <a:schemeClr val="tx1"/>
                </a:solidFill>
                <a:latin typeface="Droid Serif"/>
              </a:rPr>
              <a:t>dengan</a:t>
            </a:r>
            <a:r>
              <a:rPr lang="en-US" sz="1600" dirty="0" smtClean="0">
                <a:solidFill>
                  <a:schemeClr val="tx1"/>
                </a:solidFill>
                <a:latin typeface="Droid Serif"/>
              </a:rPr>
              <a:t> 0 </a:t>
            </a:r>
          </a:p>
          <a:p>
            <a:pPr algn="ctr"/>
            <a:r>
              <a:rPr lang="en-US" sz="1600" dirty="0" smtClean="0">
                <a:solidFill>
                  <a:schemeClr val="tx1"/>
                </a:solidFill>
                <a:latin typeface="Droid Serif"/>
              </a:rPr>
              <a:t>(</a:t>
            </a:r>
            <a:r>
              <a:rPr lang="en-US" sz="1600" dirty="0" err="1" smtClean="0">
                <a:solidFill>
                  <a:schemeClr val="tx1"/>
                </a:solidFill>
                <a:latin typeface="Droid Serif"/>
              </a:rPr>
              <a:t>tidak</a:t>
            </a:r>
            <a:r>
              <a:rPr lang="en-US" sz="1600" dirty="0" smtClean="0">
                <a:solidFill>
                  <a:schemeClr val="tx1"/>
                </a:solidFill>
                <a:latin typeface="Droid Serif"/>
              </a:rPr>
              <a:t> </a:t>
            </a:r>
            <a:r>
              <a:rPr lang="en-US" sz="1600" dirty="0" err="1" smtClean="0">
                <a:solidFill>
                  <a:schemeClr val="tx1"/>
                </a:solidFill>
                <a:latin typeface="Droid Serif"/>
              </a:rPr>
              <a:t>menunjukkan</a:t>
            </a:r>
            <a:r>
              <a:rPr lang="en-US" sz="1600" dirty="0" smtClean="0">
                <a:solidFill>
                  <a:schemeClr val="tx1"/>
                </a:solidFill>
                <a:latin typeface="Droid Serif"/>
              </a:rPr>
              <a:t> profit yang </a:t>
            </a:r>
            <a:r>
              <a:rPr lang="en-US" sz="1600" dirty="0" err="1" smtClean="0">
                <a:solidFill>
                  <a:schemeClr val="tx1"/>
                </a:solidFill>
                <a:latin typeface="Droid Serif"/>
              </a:rPr>
              <a:t>maksimum</a:t>
            </a:r>
            <a:r>
              <a:rPr lang="en-US" sz="1600" dirty="0" smtClean="0">
                <a:solidFill>
                  <a:schemeClr val="tx1"/>
                </a:solidFill>
                <a:latin typeface="Droid Serif"/>
              </a:rPr>
              <a:t>)</a:t>
            </a:r>
            <a:endParaRPr lang="en-US" sz="1600" dirty="0">
              <a:solidFill>
                <a:schemeClr val="tx1"/>
              </a:solidFill>
              <a:latin typeface="Droid Serif"/>
            </a:endParaRPr>
          </a:p>
        </p:txBody>
      </p:sp>
      <p:cxnSp>
        <p:nvCxnSpPr>
          <p:cNvPr id="17" name="Straight Arrow Connector 16"/>
          <p:cNvCxnSpPr>
            <a:stCxn id="15" idx="3"/>
            <a:endCxn id="16" idx="1"/>
          </p:cNvCxnSpPr>
          <p:nvPr/>
        </p:nvCxnSpPr>
        <p:spPr>
          <a:xfrm>
            <a:off x="3241525" y="2625317"/>
            <a:ext cx="5264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550719" y="2871538"/>
                <a:ext cx="874342" cy="533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d</m:t>
                          </m:r>
                          <m:r>
                            <m:rPr>
                              <m:sty m:val="p"/>
                            </m:rPr>
                            <a:rPr lang="en-US" i="0">
                              <a:latin typeface="Cambria Math" panose="02040503050406030204" pitchFamily="18" charset="0"/>
                            </a:rPr>
                            <m:t>TC</m:t>
                          </m:r>
                        </m:num>
                        <m:den>
                          <m:r>
                            <m:rPr>
                              <m:sty m:val="p"/>
                            </m:rPr>
                            <a:rPr lang="en-US" b="0" i="0" smtClean="0">
                              <a:latin typeface="Cambria Math" panose="02040503050406030204" pitchFamily="18" charset="0"/>
                            </a:rPr>
                            <m:t>d</m:t>
                          </m:r>
                          <m:r>
                            <m:rPr>
                              <m:sty m:val="p"/>
                            </m:rPr>
                            <a:rPr lang="en-US" i="0">
                              <a:latin typeface="Cambria Math" panose="02040503050406030204" pitchFamily="18" charset="0"/>
                            </a:rPr>
                            <m:t>Q</m:t>
                          </m:r>
                        </m:den>
                      </m:f>
                      <m:r>
                        <a:rPr lang="en-US" i="0">
                          <a:latin typeface="Cambria Math" panose="02040503050406030204" pitchFamily="18" charset="0"/>
                        </a:rPr>
                        <m:t>=</m:t>
                      </m:r>
                      <m:r>
                        <a:rPr lang="en-US" b="0" i="0" smtClean="0">
                          <a:latin typeface="Cambria Math" panose="02040503050406030204" pitchFamily="18" charset="0"/>
                        </a:rPr>
                        <m:t>0</m:t>
                      </m:r>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550719" y="2871538"/>
                <a:ext cx="874342" cy="533479"/>
              </a:xfrm>
              <a:prstGeom prst="rect">
                <a:avLst/>
              </a:prstGeom>
              <a:blipFill>
                <a:blip r:embed="rId5"/>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0719" y="3405017"/>
                <a:ext cx="1021818" cy="533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d</m:t>
                          </m:r>
                          <m:r>
                            <m:rPr>
                              <m:sty m:val="p"/>
                            </m:rPr>
                            <a:rPr lang="en-US" i="0">
                              <a:latin typeface="Cambria Math" panose="02040503050406030204" pitchFamily="18" charset="0"/>
                            </a:rPr>
                            <m:t>TC</m:t>
                          </m:r>
                        </m:num>
                        <m:den>
                          <m:r>
                            <m:rPr>
                              <m:sty m:val="p"/>
                            </m:rPr>
                            <a:rPr lang="en-US" b="0" i="0" smtClean="0">
                              <a:latin typeface="Cambria Math" panose="02040503050406030204" pitchFamily="18" charset="0"/>
                            </a:rPr>
                            <m:t>d</m:t>
                          </m:r>
                          <m:r>
                            <m:rPr>
                              <m:sty m:val="p"/>
                            </m:rPr>
                            <a:rPr lang="en-US" i="0">
                              <a:latin typeface="Cambria Math" panose="02040503050406030204" pitchFamily="18" charset="0"/>
                            </a:rPr>
                            <m:t>Q</m:t>
                          </m:r>
                        </m:den>
                      </m:f>
                      <m:r>
                        <a:rPr lang="en-US" i="0">
                          <a:latin typeface="Cambria Math" panose="02040503050406030204" pitchFamily="18" charset="0"/>
                        </a:rPr>
                        <m:t>=</m:t>
                      </m:r>
                      <m:r>
                        <m:rPr>
                          <m:sty m:val="p"/>
                        </m:rPr>
                        <a:rPr lang="en-US" b="0" i="0" smtClean="0">
                          <a:latin typeface="Cambria Math" panose="02040503050406030204" pitchFamily="18" charset="0"/>
                        </a:rPr>
                        <m:t>MC</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550719" y="3405017"/>
                <a:ext cx="1021818" cy="533479"/>
              </a:xfrm>
              <a:prstGeom prst="rect">
                <a:avLst/>
              </a:prstGeom>
              <a:blipFill>
                <a:blip r:embed="rId6"/>
                <a:stretch>
                  <a:fillRect b="-4598"/>
                </a:stretch>
              </a:blipFill>
            </p:spPr>
            <p:txBody>
              <a:bodyPr/>
              <a:lstStyle/>
              <a:p>
                <a:r>
                  <a:rPr lang="en-US">
                    <a:noFill/>
                  </a:rPr>
                  <a:t> </a:t>
                </a:r>
              </a:p>
            </p:txBody>
          </p:sp>
        </mc:Fallback>
      </mc:AlternateContent>
      <p:cxnSp>
        <p:nvCxnSpPr>
          <p:cNvPr id="22" name="Straight Arrow Connector 21"/>
          <p:cNvCxnSpPr/>
          <p:nvPr/>
        </p:nvCxnSpPr>
        <p:spPr>
          <a:xfrm>
            <a:off x="1613669" y="3687522"/>
            <a:ext cx="5264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4314" y="3470162"/>
                <a:ext cx="1999265" cy="431528"/>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MC</m:t>
                    </m:r>
                  </m:oMath>
                </a14:m>
                <a:r>
                  <a:rPr lang="en-US" dirty="0" smtClean="0"/>
                  <a:t> =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dTC</m:t>
                        </m:r>
                      </m:num>
                      <m:den>
                        <m:r>
                          <m:rPr>
                            <m:sty m:val="p"/>
                          </m:rPr>
                          <a:rPr lang="en-US">
                            <a:latin typeface="Cambria Math" panose="02040503050406030204" pitchFamily="18" charset="0"/>
                          </a:rPr>
                          <m:t>dQ</m:t>
                        </m:r>
                      </m:den>
                    </m:f>
                  </m:oMath>
                </a14:m>
                <a:r>
                  <a:rPr lang="en-US" dirty="0" smtClean="0"/>
                  <a:t> * Q + 1 * AC </a:t>
                </a:r>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2184314" y="3470162"/>
                <a:ext cx="1999265" cy="431528"/>
              </a:xfrm>
              <a:prstGeom prst="rect">
                <a:avLst/>
              </a:prstGeom>
              <a:blipFill>
                <a:blip r:embed="rId7"/>
                <a:stretch>
                  <a:fillRect b="-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25446" y="3901690"/>
                <a:ext cx="1627369" cy="307777"/>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MC</m:t>
                    </m:r>
                  </m:oMath>
                </a14:m>
                <a:r>
                  <a:rPr lang="en-US" dirty="0" smtClean="0"/>
                  <a:t> =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0</m:t>
                    </m:r>
                  </m:oMath>
                </a14:m>
                <a:r>
                  <a:rPr lang="en-US" dirty="0" smtClean="0"/>
                  <a:t> * Q + AC </a:t>
                </a:r>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2225446" y="3901690"/>
                <a:ext cx="1627369" cy="307777"/>
              </a:xfrm>
              <a:prstGeom prst="rect">
                <a:avLst/>
              </a:prstGeom>
              <a:blipFill>
                <a:blip r:embed="rId8"/>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42400" y="4228956"/>
                <a:ext cx="974947" cy="307777"/>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MC</m:t>
                    </m:r>
                  </m:oMath>
                </a14:m>
                <a:r>
                  <a:rPr lang="en-US" dirty="0" smtClean="0"/>
                  <a:t> = </a:t>
                </a:r>
                <a14:m>
                  <m:oMath xmlns:m="http://schemas.openxmlformats.org/officeDocument/2006/math">
                    <m:r>
                      <a:rPr lang="en-US" b="0" i="0" smtClean="0">
                        <a:latin typeface="Cambria Math" panose="02040503050406030204" pitchFamily="18" charset="0"/>
                      </a:rPr>
                      <m:t> </m:t>
                    </m:r>
                  </m:oMath>
                </a14:m>
                <a:r>
                  <a:rPr lang="en-US" dirty="0" smtClean="0"/>
                  <a:t>AC </a:t>
                </a:r>
                <a:endParaRPr 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2242400" y="4228956"/>
                <a:ext cx="974947" cy="307777"/>
              </a:xfrm>
              <a:prstGeom prst="rect">
                <a:avLst/>
              </a:prstGeom>
              <a:blipFill>
                <a:blip r:embed="rId9"/>
                <a:stretch>
                  <a:fillRect t="-4000" r="-1250" b="-20000"/>
                </a:stretch>
              </a:blipFill>
            </p:spPr>
            <p:txBody>
              <a:bodyPr/>
              <a:lstStyle/>
              <a:p>
                <a:r>
                  <a:rPr lang="en-US">
                    <a:noFill/>
                  </a:rPr>
                  <a:t> </a:t>
                </a:r>
              </a:p>
            </p:txBody>
          </p:sp>
        </mc:Fallback>
      </mc:AlternateContent>
      <p:sp>
        <p:nvSpPr>
          <p:cNvPr id="18" name="Rectangle 17"/>
          <p:cNvSpPr/>
          <p:nvPr/>
        </p:nvSpPr>
        <p:spPr>
          <a:xfrm>
            <a:off x="2024366" y="4190136"/>
            <a:ext cx="1411014" cy="371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15082" y="4209467"/>
            <a:ext cx="2690806"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Freehand521 BT" panose="03080802030307080304" pitchFamily="66" charset="0"/>
              </a:rPr>
              <a:t>Syarat</a:t>
            </a:r>
            <a:r>
              <a:rPr lang="en-US" sz="1600" dirty="0" smtClean="0">
                <a:solidFill>
                  <a:schemeClr val="tx1"/>
                </a:solidFill>
                <a:latin typeface="Freehand521 BT" panose="03080802030307080304" pitchFamily="66" charset="0"/>
              </a:rPr>
              <a:t> </a:t>
            </a:r>
            <a:r>
              <a:rPr lang="en-US" sz="1600" dirty="0" err="1" smtClean="0">
                <a:solidFill>
                  <a:schemeClr val="tx1"/>
                </a:solidFill>
                <a:latin typeface="Freehand521 BT" panose="03080802030307080304" pitchFamily="66" charset="0"/>
              </a:rPr>
              <a:t>biaya</a:t>
            </a:r>
            <a:r>
              <a:rPr lang="en-US" sz="1600" dirty="0" smtClean="0">
                <a:solidFill>
                  <a:schemeClr val="tx1"/>
                </a:solidFill>
                <a:latin typeface="Freehand521 BT" panose="03080802030307080304" pitchFamily="66" charset="0"/>
              </a:rPr>
              <a:t> minimum</a:t>
            </a:r>
            <a:endParaRPr lang="en-US" sz="1600" dirty="0">
              <a:solidFill>
                <a:schemeClr val="tx1"/>
              </a:solidFill>
              <a:latin typeface="Freehand521 BT" panose="03080802030307080304" pitchFamily="66" charset="0"/>
            </a:endParaRPr>
          </a:p>
        </p:txBody>
      </p:sp>
    </p:spTree>
    <p:extLst>
      <p:ext uri="{BB962C8B-B14F-4D97-AF65-F5344CB8AC3E}">
        <p14:creationId xmlns:p14="http://schemas.microsoft.com/office/powerpoint/2010/main" val="355031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241650" y="91566"/>
            <a:ext cx="2660700"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t>Pokok Bahasan</a:t>
            </a:r>
            <a:endParaRPr sz="1800" dirty="0"/>
          </a:p>
        </p:txBody>
      </p:sp>
      <p:sp>
        <p:nvSpPr>
          <p:cNvPr id="65" name="Google Shape;65;p13"/>
          <p:cNvSpPr txBox="1"/>
          <p:nvPr/>
        </p:nvSpPr>
        <p:spPr>
          <a:xfrm>
            <a:off x="1058582" y="913370"/>
            <a:ext cx="7265609" cy="2207100"/>
          </a:xfrm>
          <a:prstGeom prst="rect">
            <a:avLst/>
          </a:prstGeom>
          <a:noFill/>
          <a:ln>
            <a:noFill/>
          </a:ln>
        </p:spPr>
        <p:txBody>
          <a:bodyPr spcFirstLastPara="1" wrap="square" lIns="91425" tIns="91425" rIns="91425" bIns="91425" anchor="t" anchorCtr="0">
            <a:noAutofit/>
          </a:bodyPr>
          <a:lstStyle/>
          <a:p>
            <a:pPr marL="536575" lvl="0" indent="-536575">
              <a:buFont typeface="Wingdings" panose="05000000000000000000" pitchFamily="2" charset="2"/>
              <a:buChar char="q"/>
            </a:pPr>
            <a:r>
              <a:rPr lang="en-US" sz="1800" dirty="0" err="1" smtClean="0">
                <a:latin typeface="Droid Serif"/>
              </a:rPr>
              <a:t>Biaya</a:t>
            </a:r>
            <a:r>
              <a:rPr lang="en-US" sz="1800" dirty="0" smtClean="0">
                <a:latin typeface="Droid Serif"/>
              </a:rPr>
              <a:t> </a:t>
            </a:r>
            <a:r>
              <a:rPr lang="en-US" sz="1800" dirty="0" err="1">
                <a:latin typeface="Droid Serif"/>
              </a:rPr>
              <a:t>produksi</a:t>
            </a:r>
            <a:r>
              <a:rPr lang="en-US" sz="1800" dirty="0">
                <a:latin typeface="Droid Serif"/>
              </a:rPr>
              <a:t> </a:t>
            </a:r>
            <a:r>
              <a:rPr lang="en-US" sz="1800" dirty="0" err="1">
                <a:latin typeface="Droid Serif"/>
              </a:rPr>
              <a:t>jangka</a:t>
            </a:r>
            <a:r>
              <a:rPr lang="en-US" sz="1800" dirty="0">
                <a:latin typeface="Droid Serif"/>
              </a:rPr>
              <a:t> </a:t>
            </a:r>
            <a:r>
              <a:rPr lang="en-US" sz="1800" dirty="0" err="1">
                <a:latin typeface="Droid Serif"/>
              </a:rPr>
              <a:t>pendek</a:t>
            </a:r>
            <a:endParaRPr lang="en-US" sz="1800" dirty="0">
              <a:latin typeface="Droid Serif"/>
            </a:endParaRPr>
          </a:p>
          <a:p>
            <a:pPr marL="536575" lvl="0" indent="-536575">
              <a:buFont typeface="Wingdings" panose="05000000000000000000" pitchFamily="2" charset="2"/>
              <a:buChar char="q"/>
            </a:pPr>
            <a:r>
              <a:rPr lang="en-US" sz="1800" dirty="0" err="1" smtClean="0">
                <a:latin typeface="Droid Serif"/>
              </a:rPr>
              <a:t>Hubungan</a:t>
            </a:r>
            <a:r>
              <a:rPr lang="en-US" sz="1800" dirty="0" smtClean="0">
                <a:latin typeface="Droid Serif"/>
              </a:rPr>
              <a:t> </a:t>
            </a:r>
            <a:r>
              <a:rPr lang="en-US" sz="1800" dirty="0" err="1">
                <a:latin typeface="Droid Serif"/>
              </a:rPr>
              <a:t>biaya</a:t>
            </a:r>
            <a:r>
              <a:rPr lang="en-US" sz="1800" dirty="0">
                <a:latin typeface="Droid Serif"/>
              </a:rPr>
              <a:t> </a:t>
            </a:r>
            <a:r>
              <a:rPr lang="en-US" sz="1800" dirty="0" err="1">
                <a:latin typeface="Droid Serif"/>
              </a:rPr>
              <a:t>produksi</a:t>
            </a:r>
            <a:r>
              <a:rPr lang="en-US" sz="1800" dirty="0">
                <a:latin typeface="Droid Serif"/>
              </a:rPr>
              <a:t> </a:t>
            </a:r>
            <a:r>
              <a:rPr lang="en-US" sz="1800" dirty="0" err="1">
                <a:latin typeface="Droid Serif"/>
              </a:rPr>
              <a:t>dan</a:t>
            </a:r>
            <a:r>
              <a:rPr lang="en-US" sz="1800" dirty="0">
                <a:latin typeface="Droid Serif"/>
              </a:rPr>
              <a:t> </a:t>
            </a:r>
            <a:r>
              <a:rPr lang="en-US" sz="1800" dirty="0" err="1">
                <a:latin typeface="Droid Serif"/>
              </a:rPr>
              <a:t>fungsi</a:t>
            </a:r>
            <a:r>
              <a:rPr lang="en-US" sz="1800" dirty="0">
                <a:latin typeface="Droid Serif"/>
              </a:rPr>
              <a:t> </a:t>
            </a:r>
            <a:r>
              <a:rPr lang="en-US" sz="1800" dirty="0" err="1">
                <a:latin typeface="Droid Serif"/>
              </a:rPr>
              <a:t>produksi</a:t>
            </a:r>
            <a:r>
              <a:rPr lang="en-US" sz="1800" dirty="0">
                <a:latin typeface="Droid Serif"/>
              </a:rPr>
              <a:t> </a:t>
            </a:r>
          </a:p>
          <a:p>
            <a:pPr marL="536575" lvl="0" indent="-536575">
              <a:buFont typeface="Wingdings" panose="05000000000000000000" pitchFamily="2" charset="2"/>
              <a:buChar char="q"/>
            </a:pPr>
            <a:r>
              <a:rPr lang="en-US" sz="1800" dirty="0" err="1" smtClean="0">
                <a:latin typeface="Droid Serif"/>
              </a:rPr>
              <a:t>Kurva</a:t>
            </a:r>
            <a:r>
              <a:rPr lang="en-US" sz="1800" dirty="0" smtClean="0">
                <a:latin typeface="Droid Serif"/>
              </a:rPr>
              <a:t> </a:t>
            </a:r>
            <a:r>
              <a:rPr lang="en-US" sz="1800" dirty="0" err="1">
                <a:latin typeface="Droid Serif"/>
              </a:rPr>
              <a:t>biaya</a:t>
            </a:r>
            <a:r>
              <a:rPr lang="en-US" sz="1800" dirty="0">
                <a:latin typeface="Droid Serif"/>
              </a:rPr>
              <a:t> </a:t>
            </a:r>
            <a:r>
              <a:rPr lang="en-US" sz="1800" dirty="0" err="1">
                <a:latin typeface="Droid Serif"/>
              </a:rPr>
              <a:t>jangka</a:t>
            </a:r>
            <a:r>
              <a:rPr lang="en-US" sz="1800" dirty="0">
                <a:latin typeface="Droid Serif"/>
              </a:rPr>
              <a:t> </a:t>
            </a:r>
            <a:r>
              <a:rPr lang="en-US" sz="1800" dirty="0" err="1">
                <a:latin typeface="Droid Serif"/>
              </a:rPr>
              <a:t>pendek</a:t>
            </a:r>
            <a:endParaRPr lang="en-US" sz="1800" dirty="0">
              <a:latin typeface="Droid Serif"/>
            </a:endParaRPr>
          </a:p>
          <a:p>
            <a:pPr marL="536575" lvl="0" indent="-536575">
              <a:buFont typeface="Wingdings" panose="05000000000000000000" pitchFamily="2" charset="2"/>
              <a:buChar char="q"/>
            </a:pPr>
            <a:r>
              <a:rPr lang="en-US" sz="1800" dirty="0" err="1" smtClean="0">
                <a:latin typeface="Droid Serif"/>
              </a:rPr>
              <a:t>Biaya</a:t>
            </a:r>
            <a:r>
              <a:rPr lang="en-US" sz="1800" dirty="0" smtClean="0">
                <a:latin typeface="Droid Serif"/>
              </a:rPr>
              <a:t> </a:t>
            </a:r>
            <a:r>
              <a:rPr lang="en-US" sz="1800" dirty="0" err="1">
                <a:latin typeface="Droid Serif"/>
              </a:rPr>
              <a:t>produksi</a:t>
            </a:r>
            <a:r>
              <a:rPr lang="en-US" sz="1800" dirty="0">
                <a:latin typeface="Droid Serif"/>
              </a:rPr>
              <a:t> </a:t>
            </a:r>
            <a:r>
              <a:rPr lang="en-US" sz="1800" dirty="0" err="1">
                <a:latin typeface="Droid Serif"/>
              </a:rPr>
              <a:t>jangka</a:t>
            </a:r>
            <a:r>
              <a:rPr lang="en-US" sz="1800" dirty="0">
                <a:latin typeface="Droid Serif"/>
              </a:rPr>
              <a:t> </a:t>
            </a:r>
            <a:r>
              <a:rPr lang="en-US" sz="1800" dirty="0" err="1">
                <a:latin typeface="Droid Serif"/>
              </a:rPr>
              <a:t>panjang</a:t>
            </a:r>
            <a:endParaRPr lang="en-US" sz="1800" dirty="0">
              <a:latin typeface="Droid Serif"/>
            </a:endParaRPr>
          </a:p>
          <a:p>
            <a:pPr marL="536575" lvl="0" indent="-536575">
              <a:buFont typeface="Wingdings" panose="05000000000000000000" pitchFamily="2" charset="2"/>
              <a:buChar char="q"/>
            </a:pPr>
            <a:r>
              <a:rPr lang="en-US" sz="1800" dirty="0" err="1" smtClean="0">
                <a:latin typeface="Droid Serif"/>
              </a:rPr>
              <a:t>Skala</a:t>
            </a:r>
            <a:r>
              <a:rPr lang="en-US" sz="1800" dirty="0" smtClean="0">
                <a:latin typeface="Droid Serif"/>
              </a:rPr>
              <a:t> </a:t>
            </a:r>
            <a:r>
              <a:rPr lang="en-US" sz="1800" dirty="0" err="1">
                <a:latin typeface="Droid Serif"/>
              </a:rPr>
              <a:t>ekonomis</a:t>
            </a:r>
            <a:r>
              <a:rPr lang="en-US" sz="1800" dirty="0">
                <a:latin typeface="Droid Serif"/>
              </a:rPr>
              <a:t> </a:t>
            </a:r>
            <a:r>
              <a:rPr lang="en-US" sz="1800" dirty="0" err="1">
                <a:latin typeface="Droid Serif"/>
              </a:rPr>
              <a:t>dan</a:t>
            </a:r>
            <a:r>
              <a:rPr lang="en-US" sz="1800" dirty="0">
                <a:latin typeface="Droid Serif"/>
              </a:rPr>
              <a:t> </a:t>
            </a:r>
            <a:r>
              <a:rPr lang="en-US" sz="1800" dirty="0" err="1">
                <a:latin typeface="Droid Serif"/>
              </a:rPr>
              <a:t>tidak</a:t>
            </a:r>
            <a:r>
              <a:rPr lang="en-US" sz="1800" dirty="0">
                <a:latin typeface="Droid Serif"/>
              </a:rPr>
              <a:t> </a:t>
            </a:r>
            <a:r>
              <a:rPr lang="en-US" sz="1800" dirty="0" err="1">
                <a:latin typeface="Droid Serif"/>
              </a:rPr>
              <a:t>ekonomis</a:t>
            </a:r>
            <a:endParaRPr lang="en-US" sz="1800" dirty="0">
              <a:latin typeface="Droid Serif"/>
            </a:endParaRPr>
          </a:p>
        </p:txBody>
      </p:sp>
      <p:sp>
        <p:nvSpPr>
          <p:cNvPr id="68" name="Google Shape;68;p13"/>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510" y="-4656"/>
            <a:ext cx="3042745" cy="733800"/>
          </a:xfrm>
        </p:spPr>
        <p:txBody>
          <a:bodyPr/>
          <a:lstStyle/>
          <a:p>
            <a:r>
              <a:rPr lang="en-US" sz="1600" dirty="0" err="1" smtClean="0"/>
              <a:t>Pembuktian</a:t>
            </a:r>
            <a:r>
              <a:rPr lang="en-US" sz="1600" dirty="0" smtClean="0"/>
              <a:t> </a:t>
            </a:r>
            <a:r>
              <a:rPr lang="en-US" sz="1600" dirty="0" err="1" smtClean="0"/>
              <a:t>Kondisi</a:t>
            </a:r>
            <a:r>
              <a:rPr lang="en-US" sz="1600" dirty="0" smtClean="0"/>
              <a:t> </a:t>
            </a:r>
            <a:r>
              <a:rPr lang="en-US" sz="1600" dirty="0" err="1" smtClean="0"/>
              <a:t>Biaya</a:t>
            </a:r>
            <a:r>
              <a:rPr lang="en-US" sz="1600" dirty="0" smtClean="0"/>
              <a:t> Minimum</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mc:AlternateContent xmlns:mc="http://schemas.openxmlformats.org/markup-compatibility/2006" xmlns:a14="http://schemas.microsoft.com/office/drawing/2010/main">
        <mc:Choice Requires="a14">
          <p:sp>
            <p:nvSpPr>
              <p:cNvPr id="6" name="TextBox 5"/>
              <p:cNvSpPr txBox="1"/>
              <p:nvPr/>
            </p:nvSpPr>
            <p:spPr>
              <a:xfrm>
                <a:off x="598450" y="590644"/>
                <a:ext cx="23401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𝑇𝐶</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𝑄</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6</m:t>
                          </m:r>
                          <m:r>
                            <a:rPr lang="en-US" sz="1800" i="1">
                              <a:latin typeface="Cambria Math" panose="02040503050406030204" pitchFamily="18" charset="0"/>
                            </a:rPr>
                            <m:t>𝑄</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+15</m:t>
                      </m:r>
                      <m:r>
                        <a:rPr lang="en-US" sz="1800" b="0" i="1" smtClean="0">
                          <a:latin typeface="Cambria Math" panose="02040503050406030204" pitchFamily="18" charset="0"/>
                        </a:rPr>
                        <m:t>𝑄</m:t>
                      </m:r>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598450" y="590644"/>
                <a:ext cx="2340128" cy="276999"/>
              </a:xfrm>
              <a:prstGeom prst="rect">
                <a:avLst/>
              </a:prstGeom>
              <a:blipFill>
                <a:blip r:embed="rId2"/>
                <a:stretch>
                  <a:fillRect l="-1563" t="-2222" r="-286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7505" y="1067428"/>
                <a:ext cx="3030766"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𝑀𝐶</m:t>
                      </m:r>
                      <m:r>
                        <a:rPr lang="en-US" sz="1800" i="1">
                          <a:latin typeface="Cambria Math" panose="02040503050406030204" pitchFamily="18" charset="0"/>
                        </a:rPr>
                        <m:t>=</m:t>
                      </m:r>
                      <m:f>
                        <m:fPr>
                          <m:ctrlPr>
                            <a:rPr lang="en-US" sz="1800" i="1">
                              <a:latin typeface="Cambria Math" panose="02040503050406030204" pitchFamily="18" charset="0"/>
                            </a:rPr>
                          </m:ctrlPr>
                        </m:fPr>
                        <m:num>
                          <m:r>
                            <m:rPr>
                              <m:sty m:val="p"/>
                            </m:rPr>
                            <a:rPr lang="en-US" sz="1800">
                              <a:latin typeface="Cambria Math" panose="02040503050406030204" pitchFamily="18" charset="0"/>
                            </a:rPr>
                            <m:t>dTC</m:t>
                          </m:r>
                        </m:num>
                        <m:den>
                          <m:r>
                            <m:rPr>
                              <m:sty m:val="p"/>
                            </m:rPr>
                            <a:rPr lang="en-US" sz="1800">
                              <a:latin typeface="Cambria Math" panose="02040503050406030204" pitchFamily="18" charset="0"/>
                            </a:rPr>
                            <m:t>dQ</m:t>
                          </m:r>
                        </m:den>
                      </m:f>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3</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−12</m:t>
                      </m:r>
                      <m:r>
                        <a:rPr lang="en-US" sz="1800" i="1">
                          <a:latin typeface="Cambria Math" panose="02040503050406030204" pitchFamily="18" charset="0"/>
                        </a:rPr>
                        <m:t>𝑄</m:t>
                      </m:r>
                      <m:r>
                        <a:rPr lang="en-US" sz="1800" i="1">
                          <a:latin typeface="Cambria Math" panose="02040503050406030204" pitchFamily="18" charset="0"/>
                        </a:rPr>
                        <m:t>+15</m:t>
                      </m:r>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527505" y="1067428"/>
                <a:ext cx="3030766" cy="567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7505" y="1779231"/>
                <a:ext cx="2594749" cy="561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𝐴𝐶</m:t>
                      </m:r>
                      <m:r>
                        <a:rPr lang="en-US" sz="1800" b="0" i="1" smtClean="0">
                          <a:latin typeface="Cambria Math" panose="02040503050406030204" pitchFamily="18" charset="0"/>
                        </a:rPr>
                        <m:t>=</m:t>
                      </m:r>
                      <m:f>
                        <m:fPr>
                          <m:ctrlPr>
                            <a:rPr lang="en-US" sz="1800" i="1">
                              <a:latin typeface="Cambria Math" panose="02040503050406030204" pitchFamily="18" charset="0"/>
                            </a:rPr>
                          </m:ctrlPr>
                        </m:fPr>
                        <m:num>
                          <m:r>
                            <m:rPr>
                              <m:sty m:val="p"/>
                            </m:rPr>
                            <a:rPr lang="en-US" sz="1800">
                              <a:latin typeface="Cambria Math" panose="02040503050406030204" pitchFamily="18" charset="0"/>
                            </a:rPr>
                            <m:t>TC</m:t>
                          </m:r>
                        </m:num>
                        <m:den>
                          <m:r>
                            <m:rPr>
                              <m:sty m:val="p"/>
                            </m:rPr>
                            <a:rPr lang="en-US" sz="1800">
                              <a:latin typeface="Cambria Math" panose="02040503050406030204" pitchFamily="18" charset="0"/>
                            </a:rPr>
                            <m:t>Q</m:t>
                          </m:r>
                        </m:den>
                      </m:f>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𝑄</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b="0" i="1" smtClean="0">
                          <a:latin typeface="Cambria Math" panose="02040503050406030204" pitchFamily="18" charset="0"/>
                        </a:rPr>
                        <m:t>6</m:t>
                      </m:r>
                      <m:r>
                        <a:rPr lang="en-US" sz="1800" b="0" i="1" smtClean="0">
                          <a:latin typeface="Cambria Math" panose="02040503050406030204" pitchFamily="18" charset="0"/>
                        </a:rPr>
                        <m:t>𝑄</m:t>
                      </m:r>
                      <m:r>
                        <a:rPr lang="en-US" sz="1800" i="1">
                          <a:latin typeface="Cambria Math" panose="02040503050406030204" pitchFamily="18" charset="0"/>
                        </a:rPr>
                        <m:t>+15</m:t>
                      </m:r>
                    </m:oMath>
                  </m:oMathPara>
                </a14:m>
                <a:endParaRPr lang="en-US" sz="1800" dirty="0"/>
              </a:p>
            </p:txBody>
          </p:sp>
        </mc:Choice>
        <mc:Fallback xmlns="">
          <p:sp>
            <p:nvSpPr>
              <p:cNvPr id="8" name="TextBox 7"/>
              <p:cNvSpPr txBox="1">
                <a:spLocks noRot="1" noChangeAspect="1" noMove="1" noResize="1" noEditPoints="1" noAdjustHandles="1" noChangeArrowheads="1" noChangeShapeType="1" noTextEdit="1"/>
              </p:cNvSpPr>
              <p:nvPr/>
            </p:nvSpPr>
            <p:spPr>
              <a:xfrm>
                <a:off x="527505" y="1779231"/>
                <a:ext cx="2594749" cy="561629"/>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p:cNvCxnSpPr/>
          <p:nvPr/>
        </p:nvCxnSpPr>
        <p:spPr>
          <a:xfrm>
            <a:off x="3244285" y="2058788"/>
            <a:ext cx="8040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45019" y="1873543"/>
            <a:ext cx="2690806" cy="370490"/>
          </a:xfrm>
          <a:prstGeom prst="rect">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Droid Serif"/>
              </a:rPr>
              <a:t>AC min </a:t>
            </a:r>
            <a:r>
              <a:rPr lang="en-US" sz="1600" dirty="0" err="1" smtClean="0">
                <a:solidFill>
                  <a:schemeClr val="tx1"/>
                </a:solidFill>
                <a:latin typeface="Droid Serif"/>
              </a:rPr>
              <a:t>tercapai</a:t>
            </a:r>
            <a:endParaRPr lang="en-US" sz="1600" dirty="0">
              <a:solidFill>
                <a:schemeClr val="tx1"/>
              </a:solidFill>
              <a:latin typeface="Droid Serif"/>
            </a:endParaRPr>
          </a:p>
        </p:txBody>
      </p:sp>
      <mc:AlternateContent xmlns:mc="http://schemas.openxmlformats.org/markup-compatibility/2006" xmlns:a14="http://schemas.microsoft.com/office/drawing/2010/main">
        <mc:Choice Requires="a14">
          <p:sp>
            <p:nvSpPr>
              <p:cNvPr id="11" name="Rectangle 10"/>
              <p:cNvSpPr/>
              <p:nvPr/>
            </p:nvSpPr>
            <p:spPr>
              <a:xfrm>
                <a:off x="6644742" y="1898229"/>
                <a:ext cx="85555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6644742" y="1898229"/>
                <a:ext cx="855554"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644742" y="2230692"/>
                <a:ext cx="1655453" cy="5334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m:rPr>
                              <m:sty m:val="p"/>
                            </m:rPr>
                            <a:rPr lang="en-US">
                              <a:latin typeface="Cambria Math" panose="02040503050406030204" pitchFamily="18" charset="0"/>
                            </a:rPr>
                            <m:t>dAC</m:t>
                          </m:r>
                        </m:num>
                        <m:den>
                          <m:r>
                            <m:rPr>
                              <m:sty m:val="p"/>
                            </m:rPr>
                            <a:rPr lang="en-US">
                              <a:latin typeface="Cambria Math" panose="02040503050406030204" pitchFamily="18" charset="0"/>
                            </a:rPr>
                            <m:t>dQ</m:t>
                          </m:r>
                        </m:den>
                      </m:f>
                      <m:r>
                        <a:rPr lang="en-US" i="1">
                          <a:latin typeface="Cambria Math" panose="02040503050406030204" pitchFamily="18" charset="0"/>
                        </a:rPr>
                        <m:t>=2</m:t>
                      </m:r>
                      <m:r>
                        <a:rPr lang="en-US" i="1">
                          <a:latin typeface="Cambria Math" panose="02040503050406030204" pitchFamily="18" charset="0"/>
                        </a:rPr>
                        <m:t>𝑄</m:t>
                      </m:r>
                      <m:r>
                        <a:rPr lang="en-US" i="1">
                          <a:latin typeface="Cambria Math" panose="02040503050406030204" pitchFamily="18" charset="0"/>
                        </a:rPr>
                        <m:t>−6=0</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6644742" y="2230692"/>
                <a:ext cx="1655453" cy="533479"/>
              </a:xfrm>
              <a:prstGeom prst="rect">
                <a:avLst/>
              </a:prstGeom>
              <a:blipFill>
                <a:blip r:embed="rId6"/>
                <a:stretch>
                  <a:fillRect b="-4598"/>
                </a:stretch>
              </a:blipFill>
            </p:spPr>
            <p:txBody>
              <a:bodyPr/>
              <a:lstStyle/>
              <a:p>
                <a:r>
                  <a:rPr lang="en-US">
                    <a:noFill/>
                  </a:rPr>
                  <a:t> </a:t>
                </a:r>
              </a:p>
            </p:txBody>
          </p:sp>
        </mc:Fallback>
      </mc:AlternateContent>
      <p:cxnSp>
        <p:nvCxnSpPr>
          <p:cNvPr id="13" name="Straight Arrow Connector 12"/>
          <p:cNvCxnSpPr/>
          <p:nvPr/>
        </p:nvCxnSpPr>
        <p:spPr>
          <a:xfrm>
            <a:off x="5821362" y="2052118"/>
            <a:ext cx="80404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7604940" y="2764171"/>
                <a:ext cx="6952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Q</m:t>
                      </m:r>
                      <m:r>
                        <a:rPr lang="en-US" b="0" i="0" smtClean="0">
                          <a:latin typeface="Cambria Math" panose="02040503050406030204" pitchFamily="18" charset="0"/>
                        </a:rPr>
                        <m:t>=3</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7604940" y="2764171"/>
                <a:ext cx="695255" cy="307777"/>
              </a:xfrm>
              <a:prstGeom prst="rect">
                <a:avLst/>
              </a:prstGeom>
              <a:blipFill>
                <a:blip r:embed="rId7"/>
                <a:stretch>
                  <a:fillRect b="-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4635" y="2924815"/>
                <a:ext cx="14605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𝑀𝐶</m:t>
                      </m:r>
                      <m:r>
                        <a:rPr lang="en-US" sz="1800" i="1" smtClean="0">
                          <a:latin typeface="Cambria Math" panose="02040503050406030204" pitchFamily="18" charset="0"/>
                        </a:rPr>
                        <m:t>=</m:t>
                      </m:r>
                      <m:r>
                        <a:rPr lang="en-US" sz="1800" b="0" i="1" smtClean="0">
                          <a:latin typeface="Cambria Math" panose="02040503050406030204" pitchFamily="18" charset="0"/>
                        </a:rPr>
                        <m:t>𝐴𝐶</m:t>
                      </m:r>
                      <m:r>
                        <a:rPr lang="en-US" sz="1800" b="0" i="1" smtClean="0">
                          <a:latin typeface="Cambria Math" panose="02040503050406030204" pitchFamily="18" charset="0"/>
                        </a:rPr>
                        <m:t> </m:t>
                      </m:r>
                      <m:r>
                        <a:rPr lang="en-US" sz="1800" b="0" i="1" smtClean="0">
                          <a:latin typeface="Cambria Math" panose="02040503050406030204" pitchFamily="18" charset="0"/>
                        </a:rPr>
                        <m:t>𝑚𝑖𝑛</m:t>
                      </m:r>
                    </m:oMath>
                  </m:oMathPara>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884635" y="2924815"/>
                <a:ext cx="1460528" cy="276999"/>
              </a:xfrm>
              <a:prstGeom prst="rect">
                <a:avLst/>
              </a:prstGeom>
              <a:blipFill>
                <a:blip r:embed="rId8"/>
                <a:stretch>
                  <a:fillRect l="-2917" r="-2917"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07042" y="3297265"/>
                <a:ext cx="2007857" cy="369332"/>
              </a:xfrm>
              <a:prstGeom prst="rect">
                <a:avLst/>
              </a:prstGeom>
            </p:spPr>
            <p:txBody>
              <a:bodyPr wrap="none">
                <a:spAutoFit/>
              </a:bodyPr>
              <a:lstStyle/>
              <a:p>
                <a14:m>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rPr>
                          <m:t>3</m:t>
                        </m:r>
                        <m:r>
                          <a:rPr lang="en-US" sz="1800" i="1" smtClean="0">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−12</m:t>
                    </m:r>
                    <m:r>
                      <a:rPr lang="en-US" sz="1800" i="1">
                        <a:latin typeface="Cambria Math" panose="02040503050406030204" pitchFamily="18" charset="0"/>
                      </a:rPr>
                      <m:t>𝑄</m:t>
                    </m:r>
                    <m:r>
                      <a:rPr lang="en-US" sz="1800" i="1">
                        <a:latin typeface="Cambria Math" panose="02040503050406030204" pitchFamily="18" charset="0"/>
                      </a:rPr>
                      <m:t>+15</m:t>
                    </m:r>
                  </m:oMath>
                </a14:m>
                <a:r>
                  <a:rPr lang="en-US" sz="1800" dirty="0" smtClean="0"/>
                  <a:t> =</a:t>
                </a:r>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607042" y="3297265"/>
                <a:ext cx="2007857" cy="369332"/>
              </a:xfrm>
              <a:prstGeom prst="rect">
                <a:avLst/>
              </a:prstGeom>
              <a:blipFill>
                <a:blip r:embed="rId9"/>
                <a:stretch>
                  <a:fillRect t="-10000" r="-152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36800" y="3288338"/>
                <a:ext cx="16167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a:latin typeface="Cambria Math" panose="02040503050406030204" pitchFamily="18" charset="0"/>
                            </a:rPr>
                          </m:ctrlPr>
                        </m:sSupPr>
                        <m:e>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−6</m:t>
                      </m:r>
                      <m:r>
                        <a:rPr lang="en-US" sz="1800" i="1">
                          <a:latin typeface="Cambria Math" panose="02040503050406030204" pitchFamily="18" charset="0"/>
                        </a:rPr>
                        <m:t>𝑄</m:t>
                      </m:r>
                      <m:r>
                        <a:rPr lang="en-US" sz="1800" i="1">
                          <a:latin typeface="Cambria Math" panose="02040503050406030204" pitchFamily="18" charset="0"/>
                        </a:rPr>
                        <m:t>+15</m:t>
                      </m:r>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2536800" y="3288338"/>
                <a:ext cx="1616725" cy="369332"/>
              </a:xfrm>
              <a:prstGeom prst="rect">
                <a:avLst/>
              </a:prstGeom>
              <a:blipFill>
                <a:blip r:embed="rId1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0288" y="3618462"/>
                <a:ext cx="2324611" cy="369332"/>
              </a:xfrm>
              <a:prstGeom prst="rect">
                <a:avLst/>
              </a:prstGeom>
            </p:spPr>
            <p:txBody>
              <a:bodyPr wrap="none">
                <a:spAutoFit/>
              </a:bodyPr>
              <a:lstStyle/>
              <a:p>
                <a14:m>
                  <m:oMath xmlns:m="http://schemas.openxmlformats.org/officeDocument/2006/math">
                    <m:sSup>
                      <m:sSupPr>
                        <m:ctrlPr>
                          <a:rPr lang="en-US" sz="1800" i="1" smtClean="0">
                            <a:latin typeface="Cambria Math" panose="02040503050406030204" pitchFamily="18" charset="0"/>
                          </a:rPr>
                        </m:ctrlPr>
                      </m:sSupPr>
                      <m:e>
                        <m:r>
                          <a:rPr lang="en-US" sz="1800" i="1">
                            <a:latin typeface="Cambria Math" panose="02040503050406030204" pitchFamily="18" charset="0"/>
                          </a:rPr>
                          <m:t>3</m:t>
                        </m:r>
                        <m:r>
                          <a:rPr lang="en-US" sz="1800" b="0" i="1" smtClean="0">
                            <a:latin typeface="Cambria Math" panose="02040503050406030204" pitchFamily="18" charset="0"/>
                          </a:rPr>
                          <m:t>(3)</m:t>
                        </m:r>
                      </m:e>
                      <m:sup>
                        <m:r>
                          <a:rPr lang="en-US" sz="1800" i="1">
                            <a:latin typeface="Cambria Math" panose="02040503050406030204" pitchFamily="18" charset="0"/>
                          </a:rPr>
                          <m:t>2</m:t>
                        </m:r>
                      </m:sup>
                    </m:sSup>
                    <m:r>
                      <a:rPr lang="en-US" sz="1800" i="1">
                        <a:latin typeface="Cambria Math" panose="02040503050406030204" pitchFamily="18" charset="0"/>
                      </a:rPr>
                      <m:t>−12</m:t>
                    </m:r>
                    <m:r>
                      <a:rPr lang="en-US" sz="1800" b="0" i="1" smtClean="0">
                        <a:latin typeface="Cambria Math" panose="02040503050406030204" pitchFamily="18" charset="0"/>
                      </a:rPr>
                      <m:t>(3)</m:t>
                    </m:r>
                    <m:r>
                      <a:rPr lang="en-US" sz="1800" i="1">
                        <a:latin typeface="Cambria Math" panose="02040503050406030204" pitchFamily="18" charset="0"/>
                      </a:rPr>
                      <m:t>+15</m:t>
                    </m:r>
                  </m:oMath>
                </a14:m>
                <a:r>
                  <a:rPr lang="en-US" sz="1800" dirty="0" smtClean="0"/>
                  <a:t> =</a:t>
                </a:r>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90288" y="3618462"/>
                <a:ext cx="2324611" cy="369332"/>
              </a:xfrm>
              <a:prstGeom prst="rect">
                <a:avLst/>
              </a:prstGeom>
              <a:blipFill>
                <a:blip r:embed="rId11"/>
                <a:stretch>
                  <a:fillRect t="-10000" r="-105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536800" y="3596791"/>
                <a:ext cx="18308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(3)</m:t>
                          </m:r>
                        </m:e>
                        <m:sup>
                          <m:r>
                            <a:rPr lang="en-US" sz="1800" i="1">
                              <a:latin typeface="Cambria Math" panose="02040503050406030204" pitchFamily="18" charset="0"/>
                            </a:rPr>
                            <m:t>2</m:t>
                          </m:r>
                        </m:sup>
                      </m:sSup>
                      <m:r>
                        <a:rPr lang="en-US" sz="1800" i="1">
                          <a:latin typeface="Cambria Math" panose="02040503050406030204" pitchFamily="18" charset="0"/>
                        </a:rPr>
                        <m:t>−6</m:t>
                      </m:r>
                      <m:r>
                        <a:rPr lang="en-US" sz="1800" b="0" i="1" smtClean="0">
                          <a:latin typeface="Cambria Math" panose="02040503050406030204" pitchFamily="18" charset="0"/>
                        </a:rPr>
                        <m:t>(3)</m:t>
                      </m:r>
                      <m:r>
                        <a:rPr lang="en-US" sz="1800" i="1">
                          <a:latin typeface="Cambria Math" panose="02040503050406030204" pitchFamily="18" charset="0"/>
                        </a:rPr>
                        <m:t>+15</m:t>
                      </m:r>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2536800" y="3596791"/>
                <a:ext cx="1830886" cy="369332"/>
              </a:xfrm>
              <a:prstGeom prst="rect">
                <a:avLst/>
              </a:prstGeom>
              <a:blipFill>
                <a:blip r:embed="rId1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98201" y="3949803"/>
                <a:ext cx="1704313" cy="369332"/>
              </a:xfrm>
              <a:prstGeom prst="rect">
                <a:avLst/>
              </a:prstGeom>
            </p:spPr>
            <p:txBody>
              <a:bodyPr wrap="none">
                <a:spAutoFit/>
              </a:bodyPr>
              <a:lstStyle/>
              <a:p>
                <a14:m>
                  <m:oMath xmlns:m="http://schemas.openxmlformats.org/officeDocument/2006/math">
                    <m:r>
                      <a:rPr lang="en-US" sz="1800" b="0" i="1" smtClean="0">
                        <a:latin typeface="Cambria Math" panose="02040503050406030204" pitchFamily="18" charset="0"/>
                      </a:rPr>
                      <m:t>27</m:t>
                    </m:r>
                    <m:r>
                      <a:rPr lang="en-US" sz="1800" i="1">
                        <a:latin typeface="Cambria Math" panose="02040503050406030204" pitchFamily="18" charset="0"/>
                      </a:rPr>
                      <m:t>−</m:t>
                    </m:r>
                    <m:r>
                      <a:rPr lang="en-US" sz="1800" b="0" i="1" smtClean="0">
                        <a:latin typeface="Cambria Math" panose="02040503050406030204" pitchFamily="18" charset="0"/>
                      </a:rPr>
                      <m:t>36</m:t>
                    </m:r>
                    <m:r>
                      <a:rPr lang="en-US" sz="1800" i="1">
                        <a:latin typeface="Cambria Math" panose="02040503050406030204" pitchFamily="18" charset="0"/>
                      </a:rPr>
                      <m:t>+15</m:t>
                    </m:r>
                  </m:oMath>
                </a14:m>
                <a:r>
                  <a:rPr lang="en-US" sz="1800" dirty="0" smtClean="0"/>
                  <a:t> =</a:t>
                </a:r>
                <a:endParaRPr lang="en-US" sz="1800" dirty="0"/>
              </a:p>
            </p:txBody>
          </p:sp>
        </mc:Choice>
        <mc:Fallback xmlns="">
          <p:sp>
            <p:nvSpPr>
              <p:cNvPr id="21" name="Rectangle 20"/>
              <p:cNvSpPr>
                <a:spLocks noRot="1" noChangeAspect="1" noMove="1" noResize="1" noEditPoints="1" noAdjustHandles="1" noChangeArrowheads="1" noChangeShapeType="1" noTextEdit="1"/>
              </p:cNvSpPr>
              <p:nvPr/>
            </p:nvSpPr>
            <p:spPr>
              <a:xfrm>
                <a:off x="898201" y="3949803"/>
                <a:ext cx="1704313" cy="369332"/>
              </a:xfrm>
              <a:prstGeom prst="rect">
                <a:avLst/>
              </a:prstGeom>
              <a:blipFill>
                <a:blip r:embed="rId13"/>
                <a:stretch>
                  <a:fillRect t="-9836" r="-214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536800" y="3919768"/>
                <a:ext cx="14414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9</m:t>
                      </m:r>
                      <m:r>
                        <a:rPr lang="en-US" sz="1800" i="1">
                          <a:latin typeface="Cambria Math" panose="02040503050406030204" pitchFamily="18" charset="0"/>
                        </a:rPr>
                        <m:t>−</m:t>
                      </m:r>
                      <m:r>
                        <a:rPr lang="en-US" sz="1800" b="0" i="1" smtClean="0">
                          <a:latin typeface="Cambria Math" panose="02040503050406030204" pitchFamily="18" charset="0"/>
                        </a:rPr>
                        <m:t>18</m:t>
                      </m:r>
                      <m:r>
                        <a:rPr lang="en-US" sz="1800" i="1">
                          <a:latin typeface="Cambria Math" panose="02040503050406030204" pitchFamily="18" charset="0"/>
                        </a:rPr>
                        <m:t>+15</m:t>
                      </m:r>
                    </m:oMath>
                  </m:oMathPara>
                </a14:m>
                <a:endParaRPr lang="en-US" sz="1800" dirty="0"/>
              </a:p>
            </p:txBody>
          </p:sp>
        </mc:Choice>
        <mc:Fallback xmlns="">
          <p:sp>
            <p:nvSpPr>
              <p:cNvPr id="22" name="Rectangle 21"/>
              <p:cNvSpPr>
                <a:spLocks noRot="1" noChangeAspect="1" noMove="1" noResize="1" noEditPoints="1" noAdjustHandles="1" noChangeArrowheads="1" noChangeShapeType="1" noTextEdit="1"/>
              </p:cNvSpPr>
              <p:nvPr/>
            </p:nvSpPr>
            <p:spPr>
              <a:xfrm>
                <a:off x="2536800" y="3919768"/>
                <a:ext cx="144142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007259" y="4246697"/>
                <a:ext cx="601447" cy="369332"/>
              </a:xfrm>
              <a:prstGeom prst="rect">
                <a:avLst/>
              </a:prstGeom>
            </p:spPr>
            <p:txBody>
              <a:bodyPr wrap="none">
                <a:spAutoFit/>
              </a:bodyPr>
              <a:lstStyle/>
              <a:p>
                <a14:m>
                  <m:oMath xmlns:m="http://schemas.openxmlformats.org/officeDocument/2006/math">
                    <m:r>
                      <a:rPr lang="en-US" sz="1800" b="0" i="1" smtClean="0">
                        <a:latin typeface="Cambria Math" panose="02040503050406030204" pitchFamily="18" charset="0"/>
                      </a:rPr>
                      <m:t>6   </m:t>
                    </m:r>
                  </m:oMath>
                </a14:m>
                <a:r>
                  <a:rPr lang="en-US" sz="1800" dirty="0" smtClean="0"/>
                  <a:t>=</a:t>
                </a:r>
                <a:endParaRPr lang="en-US" sz="1800" dirty="0"/>
              </a:p>
            </p:txBody>
          </p:sp>
        </mc:Choice>
        <mc:Fallback xmlns="">
          <p:sp>
            <p:nvSpPr>
              <p:cNvPr id="23" name="Rectangle 22"/>
              <p:cNvSpPr>
                <a:spLocks noRot="1" noChangeAspect="1" noMove="1" noResize="1" noEditPoints="1" noAdjustHandles="1" noChangeArrowheads="1" noChangeShapeType="1" noTextEdit="1"/>
              </p:cNvSpPr>
              <p:nvPr/>
            </p:nvSpPr>
            <p:spPr>
              <a:xfrm>
                <a:off x="2007259" y="4246697"/>
                <a:ext cx="601447" cy="369332"/>
              </a:xfrm>
              <a:prstGeom prst="rect">
                <a:avLst/>
              </a:prstGeom>
              <a:blipFill>
                <a:blip r:embed="rId15"/>
                <a:stretch>
                  <a:fillRect t="-10000" r="-808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536800" y="4247956"/>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6</m:t>
                      </m:r>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2536800" y="4247956"/>
                <a:ext cx="377026" cy="369332"/>
              </a:xfrm>
              <a:prstGeom prst="rect">
                <a:avLst/>
              </a:prstGeom>
              <a:blipFill>
                <a:blip r:embed="rId16"/>
                <a:stretch>
                  <a:fillRect/>
                </a:stretch>
              </a:blipFill>
            </p:spPr>
            <p:txBody>
              <a:bodyPr/>
              <a:lstStyle/>
              <a:p>
                <a:r>
                  <a:rPr lang="en-US">
                    <a:noFill/>
                  </a:rPr>
                  <a:t> </a:t>
                </a:r>
              </a:p>
            </p:txBody>
          </p:sp>
        </mc:Fallback>
      </mc:AlternateContent>
      <p:sp>
        <p:nvSpPr>
          <p:cNvPr id="25" name="Rectangle 24"/>
          <p:cNvSpPr/>
          <p:nvPr/>
        </p:nvSpPr>
        <p:spPr>
          <a:xfrm>
            <a:off x="1768514" y="4251848"/>
            <a:ext cx="1411014" cy="371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482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err="1" smtClean="0"/>
              <a:t>Kurva</a:t>
            </a:r>
            <a:r>
              <a:rPr lang="en-US" sz="1600" dirty="0" smtClean="0"/>
              <a:t> </a:t>
            </a:r>
            <a:r>
              <a:rPr lang="en-US" sz="1600" dirty="0" err="1" smtClean="0"/>
              <a:t>Biaya</a:t>
            </a:r>
            <a:r>
              <a:rPr lang="en-US" sz="1600" dirty="0" smtClean="0"/>
              <a:t> </a:t>
            </a:r>
            <a:r>
              <a:rPr lang="en-US" sz="1600" dirty="0" err="1" smtClean="0"/>
              <a:t>Produksi</a:t>
            </a:r>
            <a:r>
              <a:rPr lang="en-US" sz="1600" dirty="0" smtClean="0"/>
              <a:t> </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grpSp>
        <p:nvGrpSpPr>
          <p:cNvPr id="5" name="Group 4"/>
          <p:cNvGrpSpPr/>
          <p:nvPr/>
        </p:nvGrpSpPr>
        <p:grpSpPr>
          <a:xfrm>
            <a:off x="102475" y="658047"/>
            <a:ext cx="3712779" cy="2644830"/>
            <a:chOff x="4652463" y="924929"/>
            <a:chExt cx="4172205" cy="309883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007" t="9753" r="10085" b="13984"/>
            <a:stretch/>
          </p:blipFill>
          <p:spPr>
            <a:xfrm>
              <a:off x="4975803" y="1111708"/>
              <a:ext cx="3799490" cy="2837794"/>
            </a:xfrm>
            <a:prstGeom prst="rect">
              <a:avLst/>
            </a:prstGeom>
          </p:spPr>
        </p:pic>
        <p:cxnSp>
          <p:nvCxnSpPr>
            <p:cNvPr id="7" name="Straight Connector 6"/>
            <p:cNvCxnSpPr/>
            <p:nvPr/>
          </p:nvCxnSpPr>
          <p:spPr>
            <a:xfrm flipH="1">
              <a:off x="5359254" y="1184431"/>
              <a:ext cx="6011" cy="24470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383001" y="3617640"/>
              <a:ext cx="3075199" cy="44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52463" y="924929"/>
              <a:ext cx="1859987"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Produksi</a:t>
              </a:r>
              <a:endParaRPr lang="en-US" sz="1600" dirty="0">
                <a:solidFill>
                  <a:schemeClr val="tx1"/>
                </a:solidFill>
                <a:latin typeface="Droid Serif"/>
              </a:endParaRPr>
            </a:p>
          </p:txBody>
        </p:sp>
        <p:sp>
          <p:nvSpPr>
            <p:cNvPr id="10" name="Rectangle 9"/>
            <p:cNvSpPr/>
            <p:nvPr/>
          </p:nvSpPr>
          <p:spPr>
            <a:xfrm>
              <a:off x="8354700" y="3458965"/>
              <a:ext cx="469968"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Q</a:t>
              </a:r>
              <a:endParaRPr lang="en-US" sz="1600" dirty="0">
                <a:solidFill>
                  <a:schemeClr val="tx1"/>
                </a:solidFill>
                <a:latin typeface="Droid Serif"/>
              </a:endParaRPr>
            </a:p>
          </p:txBody>
        </p:sp>
        <p:sp>
          <p:nvSpPr>
            <p:cNvPr id="11" name="Rectangle 10"/>
            <p:cNvSpPr/>
            <p:nvPr/>
          </p:nvSpPr>
          <p:spPr>
            <a:xfrm>
              <a:off x="6438728" y="3653269"/>
              <a:ext cx="837058"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Droid Serif"/>
              </a:endParaRPr>
            </a:p>
          </p:txBody>
        </p:sp>
        <p:sp>
          <p:nvSpPr>
            <p:cNvPr id="12" name="Rectangle 11"/>
            <p:cNvSpPr/>
            <p:nvPr/>
          </p:nvSpPr>
          <p:spPr>
            <a:xfrm>
              <a:off x="5060731" y="2106874"/>
              <a:ext cx="249148" cy="715154"/>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Droid Serif"/>
              </a:endParaRPr>
            </a:p>
          </p:txBody>
        </p:sp>
        <p:sp>
          <p:nvSpPr>
            <p:cNvPr id="13" name="Rectangle 12"/>
            <p:cNvSpPr/>
            <p:nvPr/>
          </p:nvSpPr>
          <p:spPr>
            <a:xfrm>
              <a:off x="7712842" y="1037452"/>
              <a:ext cx="588651" cy="370490"/>
            </a:xfrm>
            <a:prstGeom prst="rect">
              <a:avLst/>
            </a:prstGeom>
            <a:solidFill>
              <a:schemeClr val="bg1"/>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Droid Serif"/>
                </a:rPr>
                <a:t>AC</a:t>
              </a:r>
              <a:endParaRPr lang="en-US" sz="1200" dirty="0">
                <a:solidFill>
                  <a:schemeClr val="tx1"/>
                </a:solidFill>
                <a:latin typeface="Droid Serif"/>
              </a:endParaRPr>
            </a:p>
          </p:txBody>
        </p:sp>
      </p:grpSp>
      <p:sp>
        <p:nvSpPr>
          <p:cNvPr id="14" name="Rectangle 13"/>
          <p:cNvSpPr/>
          <p:nvPr/>
        </p:nvSpPr>
        <p:spPr>
          <a:xfrm>
            <a:off x="3864459" y="617745"/>
            <a:ext cx="4682359" cy="772860"/>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tx1"/>
                </a:solidFill>
                <a:latin typeface="Droid Serif"/>
              </a:rPr>
              <a:t>Kurva</a:t>
            </a:r>
            <a:r>
              <a:rPr lang="en-US" sz="1200" b="1" dirty="0">
                <a:solidFill>
                  <a:schemeClr val="tx1"/>
                </a:solidFill>
                <a:latin typeface="Droid Serif"/>
              </a:rPr>
              <a:t> AFC </a:t>
            </a:r>
            <a:r>
              <a:rPr lang="en-US" sz="1200" b="1" dirty="0" err="1">
                <a:solidFill>
                  <a:schemeClr val="tx1"/>
                </a:solidFill>
                <a:latin typeface="Droid Serif"/>
              </a:rPr>
              <a:t>terus</a:t>
            </a:r>
            <a:r>
              <a:rPr lang="en-US" sz="1200" b="1" dirty="0">
                <a:solidFill>
                  <a:schemeClr val="tx1"/>
                </a:solidFill>
                <a:latin typeface="Droid Serif"/>
              </a:rPr>
              <a:t> </a:t>
            </a:r>
            <a:r>
              <a:rPr lang="en-US" sz="1200" b="1" dirty="0" err="1">
                <a:solidFill>
                  <a:schemeClr val="tx1"/>
                </a:solidFill>
                <a:latin typeface="Droid Serif"/>
              </a:rPr>
              <a:t>menurun</a:t>
            </a:r>
            <a:endParaRPr lang="en-US" sz="1200" b="1" dirty="0">
              <a:solidFill>
                <a:schemeClr val="tx1"/>
              </a:solidFill>
              <a:latin typeface="Droid Serif"/>
            </a:endParaRPr>
          </a:p>
          <a:p>
            <a:pPr algn="ctr"/>
            <a:r>
              <a:rPr lang="en-US" sz="1200" dirty="0" err="1">
                <a:solidFill>
                  <a:schemeClr val="tx1"/>
                </a:solidFill>
                <a:latin typeface="Droid Serif"/>
              </a:rPr>
              <a:t>menunjukkan</a:t>
            </a:r>
            <a:r>
              <a:rPr lang="en-US" sz="1200" dirty="0">
                <a:solidFill>
                  <a:schemeClr val="tx1"/>
                </a:solidFill>
                <a:latin typeface="Droid Serif"/>
              </a:rPr>
              <a:t> </a:t>
            </a:r>
            <a:r>
              <a:rPr lang="en-US" sz="1200" dirty="0" smtClean="0">
                <a:solidFill>
                  <a:schemeClr val="tx1"/>
                </a:solidFill>
                <a:latin typeface="Droid Serif"/>
              </a:rPr>
              <a:t>AFC </a:t>
            </a:r>
            <a:r>
              <a:rPr lang="en-US" sz="1200" dirty="0" err="1">
                <a:solidFill>
                  <a:schemeClr val="tx1"/>
                </a:solidFill>
                <a:latin typeface="Droid Serif"/>
              </a:rPr>
              <a:t>makin</a:t>
            </a:r>
            <a:r>
              <a:rPr lang="en-US" sz="1200" dirty="0">
                <a:solidFill>
                  <a:schemeClr val="tx1"/>
                </a:solidFill>
                <a:latin typeface="Droid Serif"/>
              </a:rPr>
              <a:t> </a:t>
            </a:r>
            <a:r>
              <a:rPr lang="en-US" sz="1200" dirty="0" err="1">
                <a:solidFill>
                  <a:schemeClr val="tx1"/>
                </a:solidFill>
                <a:latin typeface="Droid Serif"/>
              </a:rPr>
              <a:t>menurun</a:t>
            </a:r>
            <a:r>
              <a:rPr lang="en-US" sz="1200" dirty="0">
                <a:solidFill>
                  <a:schemeClr val="tx1"/>
                </a:solidFill>
                <a:latin typeface="Droid Serif"/>
              </a:rPr>
              <a:t> </a:t>
            </a:r>
            <a:r>
              <a:rPr lang="en-US" sz="1200" dirty="0" err="1">
                <a:solidFill>
                  <a:schemeClr val="tx1"/>
                </a:solidFill>
                <a:latin typeface="Droid Serif"/>
              </a:rPr>
              <a:t>bila</a:t>
            </a:r>
            <a:r>
              <a:rPr lang="en-US" sz="1200" dirty="0">
                <a:solidFill>
                  <a:schemeClr val="tx1"/>
                </a:solidFill>
                <a:latin typeface="Droid Serif"/>
              </a:rPr>
              <a:t> </a:t>
            </a:r>
            <a:r>
              <a:rPr lang="en-US" sz="1200" dirty="0" err="1">
                <a:solidFill>
                  <a:schemeClr val="tx1"/>
                </a:solidFill>
                <a:latin typeface="Droid Serif"/>
              </a:rPr>
              <a:t>produksi</a:t>
            </a:r>
            <a:r>
              <a:rPr lang="en-US" sz="1200" dirty="0">
                <a:solidFill>
                  <a:schemeClr val="tx1"/>
                </a:solidFill>
                <a:latin typeface="Droid Serif"/>
              </a:rPr>
              <a:t> </a:t>
            </a:r>
            <a:r>
              <a:rPr lang="en-US" sz="1200" dirty="0" err="1" smtClean="0">
                <a:solidFill>
                  <a:schemeClr val="tx1"/>
                </a:solidFill>
                <a:latin typeface="Droid Serif"/>
              </a:rPr>
              <a:t>ditambahkan.tetapi</a:t>
            </a:r>
            <a:r>
              <a:rPr lang="en-US" sz="1200" dirty="0" smtClean="0">
                <a:solidFill>
                  <a:schemeClr val="tx1"/>
                </a:solidFill>
                <a:latin typeface="Droid Serif"/>
              </a:rPr>
              <a:t> </a:t>
            </a:r>
            <a:r>
              <a:rPr lang="en-US" sz="1200" dirty="0" err="1" smtClean="0">
                <a:solidFill>
                  <a:schemeClr val="tx1"/>
                </a:solidFill>
                <a:latin typeface="Droid Serif"/>
              </a:rPr>
              <a:t>kurva</a:t>
            </a:r>
            <a:r>
              <a:rPr lang="en-US" sz="1200" dirty="0" smtClean="0">
                <a:solidFill>
                  <a:schemeClr val="tx1"/>
                </a:solidFill>
                <a:latin typeface="Droid Serif"/>
              </a:rPr>
              <a:t> </a:t>
            </a:r>
            <a:r>
              <a:rPr lang="en-US" sz="1200" dirty="0">
                <a:solidFill>
                  <a:schemeClr val="tx1"/>
                </a:solidFill>
                <a:latin typeface="Droid Serif"/>
              </a:rPr>
              <a:t>AFC </a:t>
            </a:r>
            <a:r>
              <a:rPr lang="en-US" sz="1200" dirty="0" err="1">
                <a:solidFill>
                  <a:schemeClr val="tx1"/>
                </a:solidFill>
                <a:latin typeface="Droid Serif"/>
              </a:rPr>
              <a:t>tidak</a:t>
            </a:r>
            <a:r>
              <a:rPr lang="en-US" sz="1200" dirty="0">
                <a:solidFill>
                  <a:schemeClr val="tx1"/>
                </a:solidFill>
                <a:latin typeface="Droid Serif"/>
              </a:rPr>
              <a:t> </a:t>
            </a:r>
            <a:r>
              <a:rPr lang="en-US" sz="1200" dirty="0" err="1">
                <a:solidFill>
                  <a:schemeClr val="tx1"/>
                </a:solidFill>
                <a:latin typeface="Droid Serif"/>
              </a:rPr>
              <a:t>pernah</a:t>
            </a:r>
            <a:r>
              <a:rPr lang="en-US" sz="1200" dirty="0">
                <a:solidFill>
                  <a:schemeClr val="tx1"/>
                </a:solidFill>
                <a:latin typeface="Droid Serif"/>
              </a:rPr>
              <a:t> </a:t>
            </a:r>
            <a:r>
              <a:rPr lang="en-US" sz="1200" dirty="0" err="1" smtClean="0">
                <a:solidFill>
                  <a:schemeClr val="tx1"/>
                </a:solidFill>
                <a:latin typeface="Droid Serif"/>
              </a:rPr>
              <a:t>menyentuh</a:t>
            </a:r>
            <a:r>
              <a:rPr lang="en-US" sz="1200" dirty="0" smtClean="0">
                <a:solidFill>
                  <a:schemeClr val="tx1"/>
                </a:solidFill>
                <a:latin typeface="Droid Serif"/>
              </a:rPr>
              <a:t> </a:t>
            </a:r>
            <a:r>
              <a:rPr lang="en-US" sz="1200" dirty="0" err="1">
                <a:solidFill>
                  <a:schemeClr val="tx1"/>
                </a:solidFill>
                <a:latin typeface="Droid Serif"/>
              </a:rPr>
              <a:t>sumbu</a:t>
            </a:r>
            <a:r>
              <a:rPr lang="en-US" sz="1200" dirty="0">
                <a:solidFill>
                  <a:schemeClr val="tx1"/>
                </a:solidFill>
                <a:latin typeface="Droid Serif"/>
              </a:rPr>
              <a:t> horizontal (</a:t>
            </a:r>
            <a:r>
              <a:rPr lang="en-US" sz="1200" dirty="0" err="1">
                <a:solidFill>
                  <a:schemeClr val="tx1"/>
                </a:solidFill>
                <a:latin typeface="Droid Serif"/>
              </a:rPr>
              <a:t>artinya</a:t>
            </a:r>
            <a:r>
              <a:rPr lang="en-US" sz="1200" dirty="0">
                <a:solidFill>
                  <a:schemeClr val="tx1"/>
                </a:solidFill>
                <a:latin typeface="Droid Serif"/>
              </a:rPr>
              <a:t> </a:t>
            </a:r>
            <a:r>
              <a:rPr lang="en-US" sz="1200" dirty="0" err="1">
                <a:solidFill>
                  <a:schemeClr val="tx1"/>
                </a:solidFill>
                <a:latin typeface="Droid Serif"/>
              </a:rPr>
              <a:t>nilai</a:t>
            </a:r>
            <a:r>
              <a:rPr lang="en-US" sz="1200" dirty="0">
                <a:solidFill>
                  <a:schemeClr val="tx1"/>
                </a:solidFill>
                <a:latin typeface="Droid Serif"/>
              </a:rPr>
              <a:t> AFC </a:t>
            </a:r>
            <a:r>
              <a:rPr lang="en-US" sz="1200" dirty="0" err="1">
                <a:solidFill>
                  <a:schemeClr val="tx1"/>
                </a:solidFill>
                <a:latin typeface="Droid Serif"/>
              </a:rPr>
              <a:t>tidak</a:t>
            </a:r>
            <a:r>
              <a:rPr lang="en-US" sz="1200" dirty="0">
                <a:solidFill>
                  <a:schemeClr val="tx1"/>
                </a:solidFill>
                <a:latin typeface="Droid Serif"/>
              </a:rPr>
              <a:t> </a:t>
            </a:r>
            <a:r>
              <a:rPr lang="en-US" sz="1200" dirty="0" err="1">
                <a:solidFill>
                  <a:schemeClr val="tx1"/>
                </a:solidFill>
                <a:latin typeface="Droid Serif"/>
              </a:rPr>
              <a:t>pernah</a:t>
            </a:r>
            <a:r>
              <a:rPr lang="en-US" sz="1200" dirty="0">
                <a:solidFill>
                  <a:schemeClr val="tx1"/>
                </a:solidFill>
                <a:latin typeface="Droid Serif"/>
              </a:rPr>
              <a:t> </a:t>
            </a:r>
            <a:r>
              <a:rPr lang="en-US" sz="1200" dirty="0" err="1">
                <a:solidFill>
                  <a:schemeClr val="tx1"/>
                </a:solidFill>
                <a:latin typeface="Droid Serif"/>
              </a:rPr>
              <a:t>negatif</a:t>
            </a:r>
            <a:r>
              <a:rPr lang="en-US" sz="1200" dirty="0">
                <a:solidFill>
                  <a:schemeClr val="tx1"/>
                </a:solidFill>
                <a:latin typeface="Droid Serif"/>
              </a:rPr>
              <a:t>)</a:t>
            </a:r>
            <a:endParaRPr lang="en-US" sz="1200" dirty="0" smtClean="0">
              <a:solidFill>
                <a:schemeClr val="tx1"/>
              </a:solidFill>
              <a:latin typeface="Droid Serif"/>
            </a:endParaRPr>
          </a:p>
        </p:txBody>
      </p:sp>
      <p:sp>
        <p:nvSpPr>
          <p:cNvPr id="15" name="Rectangle 14"/>
          <p:cNvSpPr/>
          <p:nvPr/>
        </p:nvSpPr>
        <p:spPr>
          <a:xfrm>
            <a:off x="3864458" y="1520419"/>
            <a:ext cx="4682359" cy="1199133"/>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Droid Serif"/>
              </a:rPr>
              <a:t>Kurva</a:t>
            </a:r>
            <a:r>
              <a:rPr lang="en-US" sz="1200" b="1" dirty="0" smtClean="0">
                <a:solidFill>
                  <a:schemeClr val="tx1"/>
                </a:solidFill>
                <a:latin typeface="Droid Serif"/>
              </a:rPr>
              <a:t> </a:t>
            </a:r>
            <a:r>
              <a:rPr lang="en-US" sz="1200" b="1" dirty="0">
                <a:solidFill>
                  <a:schemeClr val="tx1"/>
                </a:solidFill>
                <a:latin typeface="Droid Serif"/>
              </a:rPr>
              <a:t>AVC </a:t>
            </a:r>
            <a:r>
              <a:rPr lang="en-US" sz="1200" b="1" dirty="0" err="1" smtClean="0">
                <a:solidFill>
                  <a:schemeClr val="tx1"/>
                </a:solidFill>
                <a:latin typeface="Droid Serif"/>
              </a:rPr>
              <a:t>dan</a:t>
            </a:r>
            <a:r>
              <a:rPr lang="en-US" sz="1200" b="1" dirty="0" smtClean="0">
                <a:solidFill>
                  <a:schemeClr val="tx1"/>
                </a:solidFill>
                <a:latin typeface="Droid Serif"/>
              </a:rPr>
              <a:t> AC </a:t>
            </a:r>
            <a:r>
              <a:rPr lang="en-US" sz="1200" b="1" dirty="0" err="1" smtClean="0">
                <a:solidFill>
                  <a:schemeClr val="tx1"/>
                </a:solidFill>
                <a:latin typeface="Droid Serif"/>
              </a:rPr>
              <a:t>berbentuk</a:t>
            </a:r>
            <a:r>
              <a:rPr lang="en-US" sz="1200" b="1" dirty="0" smtClean="0">
                <a:solidFill>
                  <a:schemeClr val="tx1"/>
                </a:solidFill>
                <a:latin typeface="Droid Serif"/>
              </a:rPr>
              <a:t> U-Shape </a:t>
            </a:r>
          </a:p>
          <a:p>
            <a:pPr algn="ctr"/>
            <a:r>
              <a:rPr lang="en-US" sz="1200" b="1" dirty="0" smtClean="0">
                <a:solidFill>
                  <a:schemeClr val="tx1"/>
                </a:solidFill>
                <a:latin typeface="Droid Serif"/>
              </a:rPr>
              <a:t>(</a:t>
            </a:r>
            <a:r>
              <a:rPr lang="en-US" sz="1200" b="1" dirty="0" err="1" smtClean="0">
                <a:solidFill>
                  <a:schemeClr val="tx1"/>
                </a:solidFill>
                <a:latin typeface="Droid Serif"/>
              </a:rPr>
              <a:t>awalnya</a:t>
            </a:r>
            <a:r>
              <a:rPr lang="en-US" sz="1200" b="1" dirty="0" smtClean="0">
                <a:solidFill>
                  <a:schemeClr val="tx1"/>
                </a:solidFill>
                <a:latin typeface="Droid Serif"/>
              </a:rPr>
              <a:t> </a:t>
            </a:r>
            <a:r>
              <a:rPr lang="en-US" sz="1200" b="1" dirty="0" err="1">
                <a:solidFill>
                  <a:schemeClr val="tx1"/>
                </a:solidFill>
                <a:latin typeface="Droid Serif"/>
              </a:rPr>
              <a:t>menurun</a:t>
            </a:r>
            <a:r>
              <a:rPr lang="en-US" sz="1200" b="1" dirty="0">
                <a:solidFill>
                  <a:schemeClr val="tx1"/>
                </a:solidFill>
                <a:latin typeface="Droid Serif"/>
              </a:rPr>
              <a:t>, </a:t>
            </a:r>
            <a:r>
              <a:rPr lang="en-US" sz="1200" b="1" dirty="0" err="1">
                <a:solidFill>
                  <a:schemeClr val="tx1"/>
                </a:solidFill>
                <a:latin typeface="Droid Serif"/>
              </a:rPr>
              <a:t>namun</a:t>
            </a:r>
            <a:r>
              <a:rPr lang="en-US" sz="1200" b="1" dirty="0">
                <a:solidFill>
                  <a:schemeClr val="tx1"/>
                </a:solidFill>
                <a:latin typeface="Droid Serif"/>
              </a:rPr>
              <a:t> </a:t>
            </a:r>
            <a:r>
              <a:rPr lang="en-US" sz="1200" b="1" dirty="0" err="1">
                <a:solidFill>
                  <a:schemeClr val="tx1"/>
                </a:solidFill>
                <a:latin typeface="Droid Serif"/>
              </a:rPr>
              <a:t>selanjutnya</a:t>
            </a:r>
            <a:r>
              <a:rPr lang="en-US" sz="1200" b="1" dirty="0">
                <a:solidFill>
                  <a:schemeClr val="tx1"/>
                </a:solidFill>
                <a:latin typeface="Droid Serif"/>
              </a:rPr>
              <a:t> </a:t>
            </a:r>
            <a:r>
              <a:rPr lang="en-US" sz="1200" b="1" dirty="0" err="1" smtClean="0">
                <a:solidFill>
                  <a:schemeClr val="tx1"/>
                </a:solidFill>
                <a:latin typeface="Droid Serif"/>
              </a:rPr>
              <a:t>meningkat</a:t>
            </a:r>
            <a:r>
              <a:rPr lang="en-US" sz="1200" b="1" dirty="0" smtClean="0">
                <a:solidFill>
                  <a:schemeClr val="tx1"/>
                </a:solidFill>
                <a:latin typeface="Droid Serif"/>
              </a:rPr>
              <a:t>)</a:t>
            </a:r>
            <a:r>
              <a:rPr lang="en-US" sz="1200" dirty="0" smtClean="0">
                <a:solidFill>
                  <a:schemeClr val="tx1"/>
                </a:solidFill>
                <a:latin typeface="Droid Serif"/>
              </a:rPr>
              <a:t> </a:t>
            </a:r>
          </a:p>
          <a:p>
            <a:pPr algn="ctr"/>
            <a:r>
              <a:rPr lang="en-US" sz="1200" dirty="0" err="1" smtClean="0">
                <a:solidFill>
                  <a:schemeClr val="tx1"/>
                </a:solidFill>
                <a:latin typeface="Droid Serif"/>
              </a:rPr>
              <a:t>Karena</a:t>
            </a:r>
            <a:r>
              <a:rPr lang="en-US" sz="1200" dirty="0" smtClean="0">
                <a:solidFill>
                  <a:schemeClr val="tx1"/>
                </a:solidFill>
                <a:latin typeface="Droid Serif"/>
              </a:rPr>
              <a:t> </a:t>
            </a:r>
            <a:r>
              <a:rPr lang="en-US" sz="1200" dirty="0">
                <a:solidFill>
                  <a:schemeClr val="tx1"/>
                </a:solidFill>
                <a:latin typeface="Droid Serif"/>
              </a:rPr>
              <a:t>AC = AFC + AFC. </a:t>
            </a:r>
            <a:r>
              <a:rPr lang="en-US" sz="1200" dirty="0" err="1">
                <a:solidFill>
                  <a:schemeClr val="tx1"/>
                </a:solidFill>
                <a:latin typeface="Droid Serif"/>
              </a:rPr>
              <a:t>sehingga</a:t>
            </a:r>
            <a:r>
              <a:rPr lang="en-US" sz="1200" dirty="0">
                <a:solidFill>
                  <a:schemeClr val="tx1"/>
                </a:solidFill>
                <a:latin typeface="Droid Serif"/>
              </a:rPr>
              <a:t> </a:t>
            </a:r>
            <a:r>
              <a:rPr lang="en-US" sz="1200" dirty="0" err="1">
                <a:solidFill>
                  <a:schemeClr val="tx1"/>
                </a:solidFill>
                <a:latin typeface="Droid Serif"/>
              </a:rPr>
              <a:t>jarak</a:t>
            </a:r>
            <a:r>
              <a:rPr lang="en-US" sz="1200" dirty="0">
                <a:solidFill>
                  <a:schemeClr val="tx1"/>
                </a:solidFill>
                <a:latin typeface="Droid Serif"/>
              </a:rPr>
              <a:t> </a:t>
            </a:r>
            <a:r>
              <a:rPr lang="en-US" sz="1200" dirty="0" err="1">
                <a:solidFill>
                  <a:schemeClr val="tx1"/>
                </a:solidFill>
                <a:latin typeface="Droid Serif"/>
              </a:rPr>
              <a:t>vertikal</a:t>
            </a:r>
            <a:r>
              <a:rPr lang="en-US" sz="1200" dirty="0">
                <a:solidFill>
                  <a:schemeClr val="tx1"/>
                </a:solidFill>
                <a:latin typeface="Droid Serif"/>
              </a:rPr>
              <a:t> </a:t>
            </a:r>
            <a:r>
              <a:rPr lang="en-US" sz="1200" dirty="0" err="1">
                <a:solidFill>
                  <a:schemeClr val="tx1"/>
                </a:solidFill>
                <a:latin typeface="Droid Serif"/>
              </a:rPr>
              <a:t>antara</a:t>
            </a:r>
            <a:r>
              <a:rPr lang="en-US" sz="1200" dirty="0">
                <a:solidFill>
                  <a:schemeClr val="tx1"/>
                </a:solidFill>
                <a:latin typeface="Droid Serif"/>
              </a:rPr>
              <a:t> AC </a:t>
            </a:r>
            <a:r>
              <a:rPr lang="en-US" sz="1200" dirty="0" err="1">
                <a:solidFill>
                  <a:schemeClr val="tx1"/>
                </a:solidFill>
                <a:latin typeface="Droid Serif"/>
              </a:rPr>
              <a:t>dan</a:t>
            </a:r>
            <a:r>
              <a:rPr lang="en-US" sz="1200" dirty="0">
                <a:solidFill>
                  <a:schemeClr val="tx1"/>
                </a:solidFill>
                <a:latin typeface="Droid Serif"/>
              </a:rPr>
              <a:t> AVC </a:t>
            </a:r>
            <a:r>
              <a:rPr lang="en-US" sz="1200" dirty="0" err="1">
                <a:solidFill>
                  <a:schemeClr val="tx1"/>
                </a:solidFill>
                <a:latin typeface="Droid Serif"/>
              </a:rPr>
              <a:t>sebesar</a:t>
            </a:r>
            <a:r>
              <a:rPr lang="en-US" sz="1200" dirty="0">
                <a:solidFill>
                  <a:schemeClr val="tx1"/>
                </a:solidFill>
                <a:latin typeface="Droid Serif"/>
              </a:rPr>
              <a:t> AFC. </a:t>
            </a:r>
            <a:r>
              <a:rPr lang="en-US" sz="1200" dirty="0" err="1">
                <a:solidFill>
                  <a:schemeClr val="tx1"/>
                </a:solidFill>
                <a:latin typeface="Droid Serif"/>
              </a:rPr>
              <a:t>ketika</a:t>
            </a:r>
            <a:r>
              <a:rPr lang="en-US" sz="1200" dirty="0">
                <a:solidFill>
                  <a:schemeClr val="tx1"/>
                </a:solidFill>
                <a:latin typeface="Droid Serif"/>
              </a:rPr>
              <a:t> output </a:t>
            </a:r>
            <a:r>
              <a:rPr lang="en-US" sz="1200" dirty="0" err="1">
                <a:solidFill>
                  <a:schemeClr val="tx1"/>
                </a:solidFill>
                <a:latin typeface="Droid Serif"/>
              </a:rPr>
              <a:t>bertambah</a:t>
            </a:r>
            <a:r>
              <a:rPr lang="en-US" sz="1200" dirty="0">
                <a:solidFill>
                  <a:schemeClr val="tx1"/>
                </a:solidFill>
                <a:latin typeface="Droid Serif"/>
              </a:rPr>
              <a:t>, </a:t>
            </a:r>
            <a:r>
              <a:rPr lang="en-US" sz="1200" dirty="0" err="1">
                <a:solidFill>
                  <a:schemeClr val="tx1"/>
                </a:solidFill>
                <a:latin typeface="Droid Serif"/>
              </a:rPr>
              <a:t>jarak</a:t>
            </a:r>
            <a:r>
              <a:rPr lang="en-US" sz="1200" dirty="0">
                <a:solidFill>
                  <a:schemeClr val="tx1"/>
                </a:solidFill>
                <a:latin typeface="Droid Serif"/>
              </a:rPr>
              <a:t> </a:t>
            </a:r>
            <a:r>
              <a:rPr lang="en-US" sz="1200" dirty="0" err="1">
                <a:solidFill>
                  <a:schemeClr val="tx1"/>
                </a:solidFill>
                <a:latin typeface="Droid Serif"/>
              </a:rPr>
              <a:t>vertikal</a:t>
            </a:r>
            <a:r>
              <a:rPr lang="en-US" sz="1200" dirty="0">
                <a:solidFill>
                  <a:schemeClr val="tx1"/>
                </a:solidFill>
                <a:latin typeface="Droid Serif"/>
              </a:rPr>
              <a:t> AC </a:t>
            </a:r>
            <a:r>
              <a:rPr lang="en-US" sz="1200" dirty="0" err="1">
                <a:solidFill>
                  <a:schemeClr val="tx1"/>
                </a:solidFill>
                <a:latin typeface="Droid Serif"/>
              </a:rPr>
              <a:t>dan</a:t>
            </a:r>
            <a:r>
              <a:rPr lang="en-US" sz="1200" dirty="0">
                <a:solidFill>
                  <a:schemeClr val="tx1"/>
                </a:solidFill>
                <a:latin typeface="Droid Serif"/>
              </a:rPr>
              <a:t> AVC </a:t>
            </a:r>
            <a:r>
              <a:rPr lang="en-US" sz="1200" dirty="0" err="1">
                <a:solidFill>
                  <a:schemeClr val="tx1"/>
                </a:solidFill>
                <a:latin typeface="Droid Serif"/>
              </a:rPr>
              <a:t>berupa</a:t>
            </a:r>
            <a:r>
              <a:rPr lang="en-US" sz="1200" dirty="0">
                <a:solidFill>
                  <a:schemeClr val="tx1"/>
                </a:solidFill>
                <a:latin typeface="Droid Serif"/>
              </a:rPr>
              <a:t> AFC yang </a:t>
            </a:r>
            <a:r>
              <a:rPr lang="en-US" sz="1200" dirty="0" err="1">
                <a:solidFill>
                  <a:schemeClr val="tx1"/>
                </a:solidFill>
                <a:latin typeface="Droid Serif"/>
              </a:rPr>
              <a:t>menurun</a:t>
            </a:r>
            <a:r>
              <a:rPr lang="en-US" sz="1200" dirty="0">
                <a:solidFill>
                  <a:schemeClr val="tx1"/>
                </a:solidFill>
                <a:latin typeface="Droid Serif"/>
              </a:rPr>
              <a:t> </a:t>
            </a:r>
            <a:endParaRPr lang="en-US" sz="1200" dirty="0" smtClean="0">
              <a:solidFill>
                <a:schemeClr val="tx1"/>
              </a:solidFill>
              <a:latin typeface="Droid Serif"/>
            </a:endParaRPr>
          </a:p>
        </p:txBody>
      </p:sp>
      <p:sp>
        <p:nvSpPr>
          <p:cNvPr id="17" name="Rectangle 16"/>
          <p:cNvSpPr/>
          <p:nvPr/>
        </p:nvSpPr>
        <p:spPr>
          <a:xfrm>
            <a:off x="3864458" y="2849366"/>
            <a:ext cx="4682359" cy="1107582"/>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Droid Serif"/>
              </a:rPr>
              <a:t>MC </a:t>
            </a:r>
            <a:r>
              <a:rPr lang="en-US" sz="1200" b="1" dirty="0" err="1">
                <a:solidFill>
                  <a:schemeClr val="tx1"/>
                </a:solidFill>
                <a:latin typeface="Droid Serif"/>
              </a:rPr>
              <a:t>mula-mula</a:t>
            </a:r>
            <a:r>
              <a:rPr lang="en-US" sz="1200" b="1" dirty="0">
                <a:solidFill>
                  <a:schemeClr val="tx1"/>
                </a:solidFill>
                <a:latin typeface="Droid Serif"/>
              </a:rPr>
              <a:t> </a:t>
            </a:r>
            <a:r>
              <a:rPr lang="en-US" sz="1200" b="1" dirty="0" err="1">
                <a:solidFill>
                  <a:schemeClr val="tx1"/>
                </a:solidFill>
                <a:latin typeface="Droid Serif"/>
              </a:rPr>
              <a:t>menurun</a:t>
            </a:r>
            <a:r>
              <a:rPr lang="en-US" sz="1200" b="1" dirty="0">
                <a:solidFill>
                  <a:schemeClr val="tx1"/>
                </a:solidFill>
                <a:latin typeface="Droid Serif"/>
              </a:rPr>
              <a:t>, </a:t>
            </a:r>
            <a:r>
              <a:rPr lang="en-US" sz="1200" b="1" dirty="0" err="1">
                <a:solidFill>
                  <a:schemeClr val="tx1"/>
                </a:solidFill>
                <a:latin typeface="Droid Serif"/>
              </a:rPr>
              <a:t>tetapi</a:t>
            </a:r>
            <a:r>
              <a:rPr lang="en-US" sz="1200" b="1" dirty="0">
                <a:solidFill>
                  <a:schemeClr val="tx1"/>
                </a:solidFill>
                <a:latin typeface="Droid Serif"/>
              </a:rPr>
              <a:t> </a:t>
            </a:r>
            <a:r>
              <a:rPr lang="en-US" sz="1200" b="1" dirty="0" err="1">
                <a:solidFill>
                  <a:schemeClr val="tx1"/>
                </a:solidFill>
                <a:latin typeface="Droid Serif"/>
              </a:rPr>
              <a:t>kemudian</a:t>
            </a:r>
            <a:r>
              <a:rPr lang="en-US" sz="1200" b="1" dirty="0">
                <a:solidFill>
                  <a:schemeClr val="tx1"/>
                </a:solidFill>
                <a:latin typeface="Droid Serif"/>
              </a:rPr>
              <a:t> </a:t>
            </a:r>
            <a:r>
              <a:rPr lang="en-US" sz="1200" b="1" dirty="0" err="1">
                <a:solidFill>
                  <a:schemeClr val="tx1"/>
                </a:solidFill>
                <a:latin typeface="Droid Serif"/>
              </a:rPr>
              <a:t>meningkat</a:t>
            </a:r>
            <a:r>
              <a:rPr lang="en-US" sz="1200" b="1" dirty="0">
                <a:solidFill>
                  <a:schemeClr val="tx1"/>
                </a:solidFill>
                <a:latin typeface="Droid Serif"/>
              </a:rPr>
              <a:t> </a:t>
            </a:r>
            <a:r>
              <a:rPr lang="en-US" sz="1200" b="1" dirty="0" err="1">
                <a:solidFill>
                  <a:schemeClr val="tx1"/>
                </a:solidFill>
                <a:latin typeface="Droid Serif"/>
              </a:rPr>
              <a:t>sejalan</a:t>
            </a:r>
            <a:r>
              <a:rPr lang="en-US" sz="1200" b="1" dirty="0">
                <a:solidFill>
                  <a:schemeClr val="tx1"/>
                </a:solidFill>
                <a:latin typeface="Droid Serif"/>
              </a:rPr>
              <a:t> </a:t>
            </a:r>
            <a:r>
              <a:rPr lang="en-US" sz="1200" b="1" dirty="0" err="1">
                <a:solidFill>
                  <a:schemeClr val="tx1"/>
                </a:solidFill>
                <a:latin typeface="Droid Serif"/>
              </a:rPr>
              <a:t>dengan</a:t>
            </a:r>
            <a:r>
              <a:rPr lang="en-US" sz="1200" b="1" dirty="0">
                <a:solidFill>
                  <a:schemeClr val="tx1"/>
                </a:solidFill>
                <a:latin typeface="Droid Serif"/>
              </a:rPr>
              <a:t> </a:t>
            </a:r>
            <a:r>
              <a:rPr lang="en-US" sz="1200" b="1" dirty="0" err="1">
                <a:solidFill>
                  <a:schemeClr val="tx1"/>
                </a:solidFill>
                <a:latin typeface="Droid Serif"/>
              </a:rPr>
              <a:t>bertambahnya</a:t>
            </a:r>
            <a:r>
              <a:rPr lang="en-US" sz="1200" b="1" dirty="0">
                <a:solidFill>
                  <a:schemeClr val="tx1"/>
                </a:solidFill>
                <a:latin typeface="Droid Serif"/>
              </a:rPr>
              <a:t> </a:t>
            </a:r>
            <a:r>
              <a:rPr lang="en-US" sz="1200" b="1" dirty="0" err="1">
                <a:solidFill>
                  <a:schemeClr val="tx1"/>
                </a:solidFill>
                <a:latin typeface="Droid Serif"/>
              </a:rPr>
              <a:t>jumlah</a:t>
            </a:r>
            <a:r>
              <a:rPr lang="en-US" sz="1200" b="1" dirty="0">
                <a:solidFill>
                  <a:schemeClr val="tx1"/>
                </a:solidFill>
                <a:latin typeface="Droid Serif"/>
              </a:rPr>
              <a:t> </a:t>
            </a:r>
            <a:r>
              <a:rPr lang="en-US" sz="1200" b="1" dirty="0" err="1">
                <a:solidFill>
                  <a:schemeClr val="tx1"/>
                </a:solidFill>
                <a:latin typeface="Droid Serif"/>
              </a:rPr>
              <a:t>barang</a:t>
            </a:r>
            <a:r>
              <a:rPr lang="en-US" sz="1200" b="1" dirty="0">
                <a:solidFill>
                  <a:schemeClr val="tx1"/>
                </a:solidFill>
                <a:latin typeface="Droid Serif"/>
              </a:rPr>
              <a:t> yang </a:t>
            </a:r>
            <a:r>
              <a:rPr lang="en-US" sz="1200" b="1" dirty="0" err="1">
                <a:solidFill>
                  <a:schemeClr val="tx1"/>
                </a:solidFill>
                <a:latin typeface="Droid Serif"/>
              </a:rPr>
              <a:t>dihasilkan</a:t>
            </a:r>
            <a:r>
              <a:rPr lang="en-US" sz="1200" b="1" dirty="0">
                <a:solidFill>
                  <a:schemeClr val="tx1"/>
                </a:solidFill>
                <a:latin typeface="Droid Serif"/>
              </a:rPr>
              <a:t>. </a:t>
            </a:r>
            <a:endParaRPr lang="en-US" sz="1200" b="1" dirty="0" smtClean="0">
              <a:solidFill>
                <a:schemeClr val="tx1"/>
              </a:solidFill>
              <a:latin typeface="Droid Serif"/>
            </a:endParaRPr>
          </a:p>
          <a:p>
            <a:pPr algn="ctr"/>
            <a:r>
              <a:rPr lang="en-US" sz="1200" dirty="0" err="1">
                <a:solidFill>
                  <a:schemeClr val="tx1"/>
                </a:solidFill>
                <a:latin typeface="Droid Serif"/>
              </a:rPr>
              <a:t>Kurva</a:t>
            </a:r>
            <a:r>
              <a:rPr lang="en-US" sz="1200" dirty="0">
                <a:solidFill>
                  <a:schemeClr val="tx1"/>
                </a:solidFill>
                <a:latin typeface="Droid Serif"/>
              </a:rPr>
              <a:t> </a:t>
            </a:r>
            <a:r>
              <a:rPr lang="en-US" sz="1200" dirty="0" smtClean="0">
                <a:solidFill>
                  <a:schemeClr val="tx1"/>
                </a:solidFill>
                <a:latin typeface="Droid Serif"/>
              </a:rPr>
              <a:t>MC </a:t>
            </a:r>
            <a:r>
              <a:rPr lang="en-US" sz="1200" dirty="0" err="1" smtClean="0">
                <a:solidFill>
                  <a:schemeClr val="tx1"/>
                </a:solidFill>
                <a:latin typeface="Droid Serif"/>
              </a:rPr>
              <a:t>mencapai</a:t>
            </a:r>
            <a:r>
              <a:rPr lang="en-US" sz="1200" dirty="0" smtClean="0">
                <a:solidFill>
                  <a:schemeClr val="tx1"/>
                </a:solidFill>
                <a:latin typeface="Droid Serif"/>
              </a:rPr>
              <a:t> </a:t>
            </a:r>
            <a:r>
              <a:rPr lang="en-US" sz="1200" dirty="0" err="1">
                <a:solidFill>
                  <a:schemeClr val="tx1"/>
                </a:solidFill>
                <a:latin typeface="Droid Serif"/>
              </a:rPr>
              <a:t>titik</a:t>
            </a:r>
            <a:r>
              <a:rPr lang="en-US" sz="1200" dirty="0">
                <a:solidFill>
                  <a:schemeClr val="tx1"/>
                </a:solidFill>
                <a:latin typeface="Droid Serif"/>
              </a:rPr>
              <a:t> minimum </a:t>
            </a:r>
            <a:r>
              <a:rPr lang="en-US" sz="1200" dirty="0" err="1" smtClean="0">
                <a:solidFill>
                  <a:schemeClr val="tx1"/>
                </a:solidFill>
                <a:latin typeface="Droid Serif"/>
              </a:rPr>
              <a:t>sebelum</a:t>
            </a:r>
            <a:r>
              <a:rPr lang="en-US" sz="1200" dirty="0" smtClean="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AVC </a:t>
            </a:r>
            <a:r>
              <a:rPr lang="en-US" sz="1200" dirty="0" err="1">
                <a:solidFill>
                  <a:schemeClr val="tx1"/>
                </a:solidFill>
                <a:latin typeface="Droid Serif"/>
              </a:rPr>
              <a:t>dan</a:t>
            </a:r>
            <a:r>
              <a:rPr lang="en-US" sz="1200" dirty="0">
                <a:solidFill>
                  <a:schemeClr val="tx1"/>
                </a:solidFill>
                <a:latin typeface="Droid Serif"/>
              </a:rPr>
              <a:t> AC </a:t>
            </a:r>
            <a:r>
              <a:rPr lang="en-US" sz="1200" dirty="0" err="1">
                <a:solidFill>
                  <a:schemeClr val="tx1"/>
                </a:solidFill>
                <a:latin typeface="Droid Serif"/>
              </a:rPr>
              <a:t>mencapai</a:t>
            </a:r>
            <a:r>
              <a:rPr lang="en-US" sz="1200" dirty="0">
                <a:solidFill>
                  <a:schemeClr val="tx1"/>
                </a:solidFill>
                <a:latin typeface="Droid Serif"/>
              </a:rPr>
              <a:t> </a:t>
            </a:r>
            <a:r>
              <a:rPr lang="en-US" sz="1200" dirty="0" err="1">
                <a:solidFill>
                  <a:schemeClr val="tx1"/>
                </a:solidFill>
                <a:latin typeface="Droid Serif"/>
              </a:rPr>
              <a:t>titik</a:t>
            </a:r>
            <a:r>
              <a:rPr lang="en-US" sz="1200" dirty="0">
                <a:solidFill>
                  <a:schemeClr val="tx1"/>
                </a:solidFill>
                <a:latin typeface="Droid Serif"/>
              </a:rPr>
              <a:t> </a:t>
            </a:r>
            <a:r>
              <a:rPr lang="en-US" sz="1200" dirty="0" err="1">
                <a:solidFill>
                  <a:schemeClr val="tx1"/>
                </a:solidFill>
                <a:latin typeface="Droid Serif"/>
              </a:rPr>
              <a:t>minimumnya</a:t>
            </a:r>
            <a:r>
              <a:rPr lang="en-US" sz="1200" dirty="0">
                <a:solidFill>
                  <a:schemeClr val="tx1"/>
                </a:solidFill>
                <a:latin typeface="Droid Serif"/>
              </a:rPr>
              <a:t>. MC </a:t>
            </a:r>
            <a:r>
              <a:rPr lang="en-US" sz="1200" dirty="0" err="1">
                <a:solidFill>
                  <a:schemeClr val="tx1"/>
                </a:solidFill>
                <a:latin typeface="Droid Serif"/>
              </a:rPr>
              <a:t>berada</a:t>
            </a:r>
            <a:r>
              <a:rPr lang="en-US" sz="1200" dirty="0">
                <a:solidFill>
                  <a:schemeClr val="tx1"/>
                </a:solidFill>
                <a:latin typeface="Droid Serif"/>
              </a:rPr>
              <a:t> di </a:t>
            </a:r>
            <a:r>
              <a:rPr lang="en-US" sz="1200" dirty="0" err="1">
                <a:solidFill>
                  <a:schemeClr val="tx1"/>
                </a:solidFill>
                <a:latin typeface="Droid Serif"/>
              </a:rPr>
              <a:t>bawah</a:t>
            </a:r>
            <a:r>
              <a:rPr lang="en-US" sz="1200" dirty="0">
                <a:solidFill>
                  <a:schemeClr val="tx1"/>
                </a:solidFill>
                <a:latin typeface="Droid Serif"/>
              </a:rPr>
              <a:t> AVC </a:t>
            </a:r>
            <a:r>
              <a:rPr lang="en-US" sz="1200" dirty="0" err="1">
                <a:solidFill>
                  <a:schemeClr val="tx1"/>
                </a:solidFill>
                <a:latin typeface="Droid Serif"/>
              </a:rPr>
              <a:t>dan</a:t>
            </a:r>
            <a:r>
              <a:rPr lang="en-US" sz="1200" dirty="0">
                <a:solidFill>
                  <a:schemeClr val="tx1"/>
                </a:solidFill>
                <a:latin typeface="Droid Serif"/>
              </a:rPr>
              <a:t> AC </a:t>
            </a:r>
            <a:r>
              <a:rPr lang="en-US" sz="1200" dirty="0" err="1">
                <a:solidFill>
                  <a:schemeClr val="tx1"/>
                </a:solidFill>
                <a:latin typeface="Droid Serif"/>
              </a:rPr>
              <a:t>bila</a:t>
            </a:r>
            <a:r>
              <a:rPr lang="en-US" sz="1200" dirty="0">
                <a:solidFill>
                  <a:schemeClr val="tx1"/>
                </a:solidFill>
                <a:latin typeface="Droid Serif"/>
              </a:rPr>
              <a:t> AVC </a:t>
            </a:r>
            <a:r>
              <a:rPr lang="en-US" sz="1200" dirty="0" err="1">
                <a:solidFill>
                  <a:schemeClr val="tx1"/>
                </a:solidFill>
                <a:latin typeface="Droid Serif"/>
              </a:rPr>
              <a:t>dan</a:t>
            </a:r>
            <a:r>
              <a:rPr lang="en-US" sz="1200" dirty="0">
                <a:solidFill>
                  <a:schemeClr val="tx1"/>
                </a:solidFill>
                <a:latin typeface="Droid Serif"/>
              </a:rPr>
              <a:t> AC </a:t>
            </a:r>
            <a:r>
              <a:rPr lang="en-US" sz="1200" dirty="0" err="1">
                <a:solidFill>
                  <a:schemeClr val="tx1"/>
                </a:solidFill>
                <a:latin typeface="Droid Serif"/>
              </a:rPr>
              <a:t>menurun</a:t>
            </a:r>
            <a:r>
              <a:rPr lang="en-US" sz="1200" dirty="0">
                <a:solidFill>
                  <a:schemeClr val="tx1"/>
                </a:solidFill>
                <a:latin typeface="Droid Serif"/>
              </a:rPr>
              <a:t> </a:t>
            </a:r>
            <a:r>
              <a:rPr lang="en-US" sz="1200" dirty="0" err="1">
                <a:solidFill>
                  <a:schemeClr val="tx1"/>
                </a:solidFill>
                <a:latin typeface="Droid Serif"/>
              </a:rPr>
              <a:t>dan</a:t>
            </a:r>
            <a:r>
              <a:rPr lang="en-US" sz="1200" dirty="0">
                <a:solidFill>
                  <a:schemeClr val="tx1"/>
                </a:solidFill>
                <a:latin typeface="Droid Serif"/>
              </a:rPr>
              <a:t> </a:t>
            </a:r>
            <a:r>
              <a:rPr lang="en-US" sz="1200" dirty="0" err="1">
                <a:solidFill>
                  <a:schemeClr val="tx1"/>
                </a:solidFill>
                <a:latin typeface="Droid Serif"/>
              </a:rPr>
              <a:t>sama</a:t>
            </a:r>
            <a:r>
              <a:rPr lang="en-US" sz="1200" dirty="0">
                <a:solidFill>
                  <a:schemeClr val="tx1"/>
                </a:solidFill>
                <a:latin typeface="Droid Serif"/>
              </a:rPr>
              <a:t> </a:t>
            </a:r>
            <a:r>
              <a:rPr lang="en-US" sz="1200" dirty="0" err="1">
                <a:solidFill>
                  <a:schemeClr val="tx1"/>
                </a:solidFill>
                <a:latin typeface="Droid Serif"/>
              </a:rPr>
              <a:t>dengan</a:t>
            </a:r>
            <a:r>
              <a:rPr lang="en-US" sz="1200" dirty="0">
                <a:solidFill>
                  <a:schemeClr val="tx1"/>
                </a:solidFill>
                <a:latin typeface="Droid Serif"/>
              </a:rPr>
              <a:t> AVC </a:t>
            </a:r>
            <a:r>
              <a:rPr lang="en-US" sz="1200" dirty="0" err="1">
                <a:solidFill>
                  <a:schemeClr val="tx1"/>
                </a:solidFill>
                <a:latin typeface="Droid Serif"/>
              </a:rPr>
              <a:t>dan</a:t>
            </a:r>
            <a:r>
              <a:rPr lang="en-US" sz="1200" dirty="0">
                <a:solidFill>
                  <a:schemeClr val="tx1"/>
                </a:solidFill>
                <a:latin typeface="Droid Serif"/>
              </a:rPr>
              <a:t> AC di </a:t>
            </a:r>
            <a:r>
              <a:rPr lang="en-US" sz="1200" dirty="0" err="1">
                <a:solidFill>
                  <a:schemeClr val="tx1"/>
                </a:solidFill>
                <a:latin typeface="Droid Serif"/>
              </a:rPr>
              <a:t>titik</a:t>
            </a:r>
            <a:r>
              <a:rPr lang="en-US" sz="1200" dirty="0">
                <a:solidFill>
                  <a:schemeClr val="tx1"/>
                </a:solidFill>
                <a:latin typeface="Droid Serif"/>
              </a:rPr>
              <a:t> </a:t>
            </a:r>
            <a:r>
              <a:rPr lang="en-US" sz="1200" dirty="0" err="1">
                <a:solidFill>
                  <a:schemeClr val="tx1"/>
                </a:solidFill>
                <a:latin typeface="Droid Serif"/>
              </a:rPr>
              <a:t>terendah</a:t>
            </a:r>
            <a:r>
              <a:rPr lang="en-US" sz="1200" dirty="0">
                <a:solidFill>
                  <a:schemeClr val="tx1"/>
                </a:solidFill>
                <a:latin typeface="Droid Serif"/>
              </a:rPr>
              <a:t> AVC </a:t>
            </a:r>
            <a:r>
              <a:rPr lang="en-US" sz="1200" dirty="0" err="1">
                <a:solidFill>
                  <a:schemeClr val="tx1"/>
                </a:solidFill>
                <a:latin typeface="Droid Serif"/>
              </a:rPr>
              <a:t>dan</a:t>
            </a:r>
            <a:r>
              <a:rPr lang="en-US" sz="1200" dirty="0">
                <a:solidFill>
                  <a:schemeClr val="tx1"/>
                </a:solidFill>
                <a:latin typeface="Droid Serif"/>
              </a:rPr>
              <a:t> AC.</a:t>
            </a:r>
            <a:endParaRPr lang="en-US" sz="1200" dirty="0" smtClean="0">
              <a:solidFill>
                <a:schemeClr val="tx1"/>
              </a:solidFill>
              <a:latin typeface="Droid Serif"/>
            </a:endParaRPr>
          </a:p>
        </p:txBody>
      </p:sp>
      <p:sp>
        <p:nvSpPr>
          <p:cNvPr id="18" name="Rectangle 17"/>
          <p:cNvSpPr/>
          <p:nvPr/>
        </p:nvSpPr>
        <p:spPr>
          <a:xfrm>
            <a:off x="412244" y="3177423"/>
            <a:ext cx="3284769" cy="1589341"/>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Droid Serif"/>
              </a:rPr>
              <a:t>Biaya</a:t>
            </a:r>
            <a:r>
              <a:rPr lang="en-US" sz="1200" b="1" dirty="0" smtClean="0">
                <a:solidFill>
                  <a:schemeClr val="tx1"/>
                </a:solidFill>
                <a:latin typeface="Droid Serif"/>
              </a:rPr>
              <a:t> Minimum </a:t>
            </a:r>
            <a:r>
              <a:rPr lang="en-US" sz="1200" b="1" dirty="0" smtClean="0">
                <a:solidFill>
                  <a:schemeClr val="tx1"/>
                </a:solidFill>
                <a:latin typeface="Droid Serif"/>
                <a:sym typeface="Wingdings" panose="05000000000000000000" pitchFamily="2" charset="2"/>
              </a:rPr>
              <a:t> MC = AC</a:t>
            </a:r>
          </a:p>
          <a:p>
            <a:pPr algn="ctr"/>
            <a:r>
              <a:rPr lang="en-US" sz="1200" dirty="0" err="1" smtClean="0">
                <a:solidFill>
                  <a:schemeClr val="tx1"/>
                </a:solidFill>
                <a:latin typeface="Droid Serif"/>
              </a:rPr>
              <a:t>Kurva</a:t>
            </a:r>
            <a:r>
              <a:rPr lang="en-US" sz="1200" dirty="0" smtClean="0">
                <a:solidFill>
                  <a:schemeClr val="tx1"/>
                </a:solidFill>
                <a:latin typeface="Droid Serif"/>
              </a:rPr>
              <a:t> MC </a:t>
            </a:r>
            <a:r>
              <a:rPr lang="en-US" sz="1200" dirty="0" err="1">
                <a:solidFill>
                  <a:schemeClr val="tx1"/>
                </a:solidFill>
                <a:latin typeface="Droid Serif"/>
              </a:rPr>
              <a:t>memotong</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AC </a:t>
            </a:r>
            <a:r>
              <a:rPr lang="en-US" sz="1200" dirty="0" err="1">
                <a:solidFill>
                  <a:schemeClr val="tx1"/>
                </a:solidFill>
                <a:latin typeface="Droid Serif"/>
              </a:rPr>
              <a:t>pada</a:t>
            </a:r>
            <a:r>
              <a:rPr lang="en-US" sz="1200" dirty="0">
                <a:solidFill>
                  <a:schemeClr val="tx1"/>
                </a:solidFill>
                <a:latin typeface="Droid Serif"/>
              </a:rPr>
              <a:t> </a:t>
            </a:r>
            <a:r>
              <a:rPr lang="en-US" sz="1200" dirty="0" err="1">
                <a:solidFill>
                  <a:schemeClr val="tx1"/>
                </a:solidFill>
                <a:latin typeface="Droid Serif"/>
              </a:rPr>
              <a:t>titik</a:t>
            </a:r>
            <a:r>
              <a:rPr lang="en-US" sz="1200" dirty="0">
                <a:solidFill>
                  <a:schemeClr val="tx1"/>
                </a:solidFill>
                <a:latin typeface="Droid Serif"/>
              </a:rPr>
              <a:t> </a:t>
            </a:r>
            <a:r>
              <a:rPr lang="en-US" sz="1200" dirty="0" smtClean="0">
                <a:solidFill>
                  <a:schemeClr val="tx1"/>
                </a:solidFill>
                <a:latin typeface="Droid Serif"/>
              </a:rPr>
              <a:t>minimum </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rPr>
              <a:t>Pada</a:t>
            </a:r>
            <a:r>
              <a:rPr lang="en-US" sz="1200" dirty="0" smtClean="0">
                <a:solidFill>
                  <a:schemeClr val="tx1"/>
                </a:solidFill>
                <a:latin typeface="Droid Serif"/>
              </a:rPr>
              <a:t> </a:t>
            </a:r>
            <a:r>
              <a:rPr lang="en-US" sz="1200" dirty="0" err="1">
                <a:solidFill>
                  <a:schemeClr val="tx1"/>
                </a:solidFill>
                <a:latin typeface="Droid Serif"/>
              </a:rPr>
              <a:t>saat</a:t>
            </a:r>
            <a:r>
              <a:rPr lang="en-US" sz="1200" dirty="0">
                <a:solidFill>
                  <a:schemeClr val="tx1"/>
                </a:solidFill>
                <a:latin typeface="Droid Serif"/>
              </a:rPr>
              <a:t> </a:t>
            </a:r>
            <a:r>
              <a:rPr lang="en-US" sz="1200" dirty="0" err="1" smtClean="0">
                <a:solidFill>
                  <a:schemeClr val="tx1"/>
                </a:solidFill>
                <a:latin typeface="Droid Serif"/>
              </a:rPr>
              <a:t>itu</a:t>
            </a:r>
            <a:r>
              <a:rPr lang="en-US" sz="1200" dirty="0" smtClean="0">
                <a:solidFill>
                  <a:schemeClr val="tx1"/>
                </a:solidFill>
                <a:latin typeface="Droid Serif"/>
              </a:rPr>
              <a:t> </a:t>
            </a:r>
            <a:r>
              <a:rPr lang="en-US" sz="1200" dirty="0" err="1" smtClean="0">
                <a:solidFill>
                  <a:schemeClr val="tx1"/>
                </a:solidFill>
                <a:latin typeface="Droid Serif"/>
              </a:rPr>
              <a:t>kondisinya</a:t>
            </a:r>
            <a:r>
              <a:rPr lang="en-US" sz="1200" dirty="0" smtClean="0">
                <a:solidFill>
                  <a:schemeClr val="tx1"/>
                </a:solidFill>
                <a:latin typeface="Droid Serif"/>
              </a:rPr>
              <a:t> MC=AC</a:t>
            </a:r>
          </a:p>
          <a:p>
            <a:pPr marL="87313" indent="-87313">
              <a:buFont typeface="Arial" panose="020B0604020202020204" pitchFamily="34" charset="0"/>
              <a:buChar char="•"/>
            </a:pPr>
            <a:r>
              <a:rPr lang="fi-FI" sz="1200" dirty="0">
                <a:solidFill>
                  <a:schemeClr val="tx1"/>
                </a:solidFill>
                <a:latin typeface="Droid Serif"/>
              </a:rPr>
              <a:t>Pada saat AC menurun, kurva MC dibawah kurva </a:t>
            </a:r>
            <a:r>
              <a:rPr lang="fi-FI" sz="1200" dirty="0" smtClean="0">
                <a:solidFill>
                  <a:schemeClr val="tx1"/>
                </a:solidFill>
                <a:latin typeface="Droid Serif"/>
              </a:rPr>
              <a:t>AC</a:t>
            </a:r>
          </a:p>
          <a:p>
            <a:pPr marL="87313" indent="-87313">
              <a:buFont typeface="Arial" panose="020B0604020202020204" pitchFamily="34" charset="0"/>
              <a:buChar char="•"/>
            </a:pPr>
            <a:r>
              <a:rPr lang="fi-FI" sz="1200" dirty="0">
                <a:solidFill>
                  <a:schemeClr val="tx1"/>
                </a:solidFill>
                <a:latin typeface="Droid Serif"/>
              </a:rPr>
              <a:t>Pada saat AC naik, kurva MC di atas kurva AC</a:t>
            </a:r>
            <a:endParaRPr lang="en-US" sz="1200" dirty="0">
              <a:solidFill>
                <a:schemeClr val="tx1"/>
              </a:solidFill>
              <a:latin typeface="Droid Serif"/>
            </a:endParaRPr>
          </a:p>
        </p:txBody>
      </p:sp>
    </p:spTree>
    <p:extLst>
      <p:ext uri="{BB962C8B-B14F-4D97-AF65-F5344CB8AC3E}">
        <p14:creationId xmlns:p14="http://schemas.microsoft.com/office/powerpoint/2010/main" val="407974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Menggambar</a:t>
            </a:r>
            <a:r>
              <a:rPr lang="en-US" dirty="0" smtClean="0"/>
              <a:t> </a:t>
            </a:r>
            <a:r>
              <a:rPr lang="en-US" dirty="0" err="1" smtClean="0"/>
              <a:t>Kurva</a:t>
            </a:r>
            <a:r>
              <a:rPr lang="en-US" dirty="0" smtClean="0"/>
              <a:t> </a:t>
            </a:r>
            <a:r>
              <a:rPr lang="en-US" dirty="0" err="1" smtClean="0"/>
              <a:t>Biaya</a:t>
            </a:r>
            <a:endParaRPr lang="en-US"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19818719"/>
                  </p:ext>
                </p:extLst>
              </p:nvPr>
            </p:nvGraphicFramePr>
            <p:xfrm>
              <a:off x="481287" y="699047"/>
              <a:ext cx="5422899" cy="3498850"/>
            </p:xfrm>
            <a:graphic>
              <a:graphicData uri="http://schemas.openxmlformats.org/drawingml/2006/table">
                <a:tbl>
                  <a:tblPr>
                    <a:tableStyleId>{4801FEB2-8B07-43E0-9353-7152D9AFED8C}</a:tableStyleId>
                  </a:tblPr>
                  <a:tblGrid>
                    <a:gridCol w="609600">
                      <a:extLst>
                        <a:ext uri="{9D8B030D-6E8A-4147-A177-3AD203B41FA5}">
                          <a16:colId xmlns="" xmlns:a16="http://schemas.microsoft.com/office/drawing/2014/main" val="2745559335"/>
                        </a:ext>
                      </a:extLst>
                    </a:gridCol>
                    <a:gridCol w="532961">
                      <a:extLst>
                        <a:ext uri="{9D8B030D-6E8A-4147-A177-3AD203B41FA5}">
                          <a16:colId xmlns="" xmlns:a16="http://schemas.microsoft.com/office/drawing/2014/main" val="1445840609"/>
                        </a:ext>
                      </a:extLst>
                    </a:gridCol>
                    <a:gridCol w="536028">
                      <a:extLst>
                        <a:ext uri="{9D8B030D-6E8A-4147-A177-3AD203B41FA5}">
                          <a16:colId xmlns="" xmlns:a16="http://schemas.microsoft.com/office/drawing/2014/main" val="3890642821"/>
                        </a:ext>
                      </a:extLst>
                    </a:gridCol>
                    <a:gridCol w="614855">
                      <a:extLst>
                        <a:ext uri="{9D8B030D-6E8A-4147-A177-3AD203B41FA5}">
                          <a16:colId xmlns="" xmlns:a16="http://schemas.microsoft.com/office/drawing/2014/main" val="3400959842"/>
                        </a:ext>
                      </a:extLst>
                    </a:gridCol>
                    <a:gridCol w="748862">
                      <a:extLst>
                        <a:ext uri="{9D8B030D-6E8A-4147-A177-3AD203B41FA5}">
                          <a16:colId xmlns="" xmlns:a16="http://schemas.microsoft.com/office/drawing/2014/main" val="907273996"/>
                        </a:ext>
                      </a:extLst>
                    </a:gridCol>
                    <a:gridCol w="922283">
                      <a:extLst>
                        <a:ext uri="{9D8B030D-6E8A-4147-A177-3AD203B41FA5}">
                          <a16:colId xmlns="" xmlns:a16="http://schemas.microsoft.com/office/drawing/2014/main" val="173829442"/>
                        </a:ext>
                      </a:extLst>
                    </a:gridCol>
                    <a:gridCol w="756745">
                      <a:extLst>
                        <a:ext uri="{9D8B030D-6E8A-4147-A177-3AD203B41FA5}">
                          <a16:colId xmlns="" xmlns:a16="http://schemas.microsoft.com/office/drawing/2014/main" val="733645391"/>
                        </a:ext>
                      </a:extLst>
                    </a:gridCol>
                    <a:gridCol w="701565">
                      <a:extLst>
                        <a:ext uri="{9D8B030D-6E8A-4147-A177-3AD203B41FA5}">
                          <a16:colId xmlns="" xmlns:a16="http://schemas.microsoft.com/office/drawing/2014/main" val="2589500058"/>
                        </a:ext>
                      </a:extLst>
                    </a:gridCol>
                  </a:tblGrid>
                  <a:tr h="368300">
                    <a:tc>
                      <a:txBody>
                        <a:bodyPr/>
                        <a:lstStyle/>
                        <a:p>
                          <a:pPr algn="ctr" fontAlgn="b"/>
                          <a:r>
                            <a:rPr lang="en-US" sz="1100" u="none" strike="noStrike" dirty="0" err="1">
                              <a:effectLst/>
                            </a:rPr>
                            <a:t>Jumlah</a:t>
                          </a:r>
                          <a:r>
                            <a:rPr lang="en-US" sz="1100" u="none" strike="noStrike" dirty="0">
                              <a:effectLst/>
                            </a:rPr>
                            <a:t> output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Total</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tetap</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variabel</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tetap</a:t>
                          </a:r>
                          <a:r>
                            <a:rPr lang="en-US" sz="1100" u="none" strike="noStrike" dirty="0">
                              <a:effectLst/>
                            </a:rPr>
                            <a:t>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variabel</a:t>
                          </a:r>
                          <a:r>
                            <a:rPr lang="en-US" sz="1100" u="none" strike="noStrike" dirty="0">
                              <a:effectLst/>
                            </a:rPr>
                            <a:t>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total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marginal</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696318766"/>
                      </a:ext>
                    </a:extLst>
                  </a:tr>
                  <a:tr h="368300">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Q</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TC=</a:t>
                          </a:r>
                        </a:p>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FC+VC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FC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VC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AFC=</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b="0" i="1" u="none" strike="noStrike" smtClean="0">
                                      <a:solidFill>
                                        <a:srgbClr val="000000"/>
                                      </a:solidFill>
                                      <a:effectLst/>
                                      <a:latin typeface="Cambria Math" panose="02040503050406030204" pitchFamily="18" charset="0"/>
                                    </a:rPr>
                                  </m:ctrlPr>
                                </m:fPr>
                                <m:num>
                                  <m:r>
                                    <a:rPr lang="en-US" sz="1200" b="0" i="1" u="none" strike="noStrike" smtClean="0">
                                      <a:solidFill>
                                        <a:srgbClr val="000000"/>
                                      </a:solidFill>
                                      <a:effectLst/>
                                      <a:latin typeface="Cambria Math" panose="02040503050406030204" pitchFamily="18" charset="0"/>
                                    </a:rPr>
                                    <m:t>𝐹𝐶</m:t>
                                  </m:r>
                                </m:num>
                                <m:den>
                                  <m:r>
                                    <a:rPr lang="en-US" sz="1200" b="0" i="1" u="none" strike="noStrike" smtClean="0">
                                      <a:solidFill>
                                        <a:srgbClr val="000000"/>
                                      </a:solidFill>
                                      <a:effectLst/>
                                      <a:latin typeface="Cambria Math" panose="02040503050406030204" pitchFamily="18" charset="0"/>
                                    </a:rPr>
                                    <m:t>𝑄</m:t>
                                  </m:r>
                                </m:den>
                              </m:f>
                            </m:oMath>
                          </a14:m>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AVC=</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b="0" i="1" u="none" strike="noStrike" smtClean="0">
                                      <a:solidFill>
                                        <a:srgbClr val="000000"/>
                                      </a:solidFill>
                                      <a:effectLst/>
                                      <a:latin typeface="Cambria Math" panose="02040503050406030204" pitchFamily="18" charset="0"/>
                                    </a:rPr>
                                  </m:ctrlPr>
                                </m:fPr>
                                <m:num>
                                  <m:r>
                                    <a:rPr lang="en-US" sz="1200" b="0" i="1" u="none" strike="noStrike" smtClean="0">
                                      <a:solidFill>
                                        <a:srgbClr val="000000"/>
                                      </a:solidFill>
                                      <a:effectLst/>
                                      <a:latin typeface="Cambria Math" panose="02040503050406030204" pitchFamily="18" charset="0"/>
                                    </a:rPr>
                                    <m:t>𝑉𝐶</m:t>
                                  </m:r>
                                </m:num>
                                <m:den>
                                  <m:r>
                                    <a:rPr lang="en-US" sz="1200" b="0" i="1" u="none" strike="noStrike" smtClean="0">
                                      <a:solidFill>
                                        <a:srgbClr val="000000"/>
                                      </a:solidFill>
                                      <a:effectLst/>
                                      <a:latin typeface="Cambria Math" panose="02040503050406030204" pitchFamily="18" charset="0"/>
                                    </a:rPr>
                                    <m:t>𝑄</m:t>
                                  </m:r>
                                </m:den>
                              </m:f>
                            </m:oMath>
                          </a14:m>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AC=</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b="0" i="1" u="none" strike="noStrike" smtClean="0">
                                      <a:solidFill>
                                        <a:srgbClr val="000000"/>
                                      </a:solidFill>
                                      <a:effectLst/>
                                      <a:latin typeface="Cambria Math" panose="02040503050406030204" pitchFamily="18" charset="0"/>
                                    </a:rPr>
                                  </m:ctrlPr>
                                </m:fPr>
                                <m:num>
                                  <m:r>
                                    <a:rPr lang="en-US" sz="1200" b="0" i="1" u="none" strike="noStrike" smtClean="0">
                                      <a:solidFill>
                                        <a:srgbClr val="000000"/>
                                      </a:solidFill>
                                      <a:effectLst/>
                                      <a:latin typeface="Cambria Math" panose="02040503050406030204" pitchFamily="18" charset="0"/>
                                    </a:rPr>
                                    <m:t>𝑇𝐶</m:t>
                                  </m:r>
                                </m:num>
                                <m:den>
                                  <m:r>
                                    <a:rPr lang="en-US" sz="1200" b="0" i="1" u="none" strike="noStrike" smtClean="0">
                                      <a:solidFill>
                                        <a:srgbClr val="000000"/>
                                      </a:solidFill>
                                      <a:effectLst/>
                                      <a:latin typeface="Cambria Math" panose="02040503050406030204" pitchFamily="18" charset="0"/>
                                    </a:rPr>
                                    <m:t>𝑄</m:t>
                                  </m:r>
                                </m:den>
                              </m:f>
                            </m:oMath>
                          </a14:m>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MC=</a:t>
                          </a:r>
                          <a:r>
                            <a:rPr lang="en-US" sz="12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b="0" i="1" u="none" strike="noStrike" smtClean="0">
                                      <a:solidFill>
                                        <a:srgbClr val="000000"/>
                                      </a:solidFill>
                                      <a:effectLst/>
                                      <a:latin typeface="Cambria Math" panose="02040503050406030204" pitchFamily="18" charset="0"/>
                                    </a:rPr>
                                  </m:ctrlPr>
                                </m:fPr>
                                <m:num>
                                  <m:r>
                                    <a:rPr lang="en-US" sz="1200" b="0" i="1" u="none" strike="noStrike" smtClean="0">
                                      <a:solidFill>
                                        <a:srgbClr val="000000"/>
                                      </a:solidFill>
                                      <a:effectLst/>
                                      <a:latin typeface="Cambria Math" panose="02040503050406030204" pitchFamily="18" charset="0"/>
                                      <a:sym typeface="Symbol" panose="05050102010706020507" pitchFamily="18" charset="2"/>
                                    </a:rPr>
                                    <m:t></m:t>
                                  </m:r>
                                  <m:r>
                                    <a:rPr lang="en-US" sz="1200" b="0" i="1" u="none" strike="noStrike" smtClean="0">
                                      <a:solidFill>
                                        <a:srgbClr val="000000"/>
                                      </a:solidFill>
                                      <a:effectLst/>
                                      <a:latin typeface="Cambria Math" panose="02040503050406030204" pitchFamily="18" charset="0"/>
                                    </a:rPr>
                                    <m:t>𝑇𝐶</m:t>
                                  </m:r>
                                </m:num>
                                <m:den>
                                  <m:r>
                                    <a:rPr lang="en-US" sz="1200" b="0" i="1" u="none" strike="noStrike" smtClean="0">
                                      <a:solidFill>
                                        <a:srgbClr val="000000"/>
                                      </a:solidFill>
                                      <a:effectLst/>
                                      <a:latin typeface="Cambria Math" panose="02040503050406030204" pitchFamily="18" charset="0"/>
                                      <a:sym typeface="Symbol" panose="05050102010706020507" pitchFamily="18" charset="2"/>
                                    </a:rPr>
                                    <m:t></m:t>
                                  </m:r>
                                  <m:r>
                                    <a:rPr lang="en-US" sz="1200" b="0" i="1" u="none" strike="noStrike" smtClean="0">
                                      <a:solidFill>
                                        <a:srgbClr val="000000"/>
                                      </a:solidFill>
                                      <a:effectLst/>
                                      <a:latin typeface="Cambria Math" panose="02040503050406030204" pitchFamily="18" charset="0"/>
                                    </a:rPr>
                                    <m:t>𝑄</m:t>
                                  </m:r>
                                </m:den>
                              </m:f>
                            </m:oMath>
                          </a14:m>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 xmlns:a16="http://schemas.microsoft.com/office/drawing/2014/main" val="3240288333"/>
                      </a:ext>
                    </a:extLst>
                  </a:tr>
                  <a:tr h="18415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207050590"/>
                      </a:ext>
                    </a:extLst>
                  </a:tr>
                  <a:tr h="18415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296269266"/>
                      </a:ext>
                    </a:extLst>
                  </a:tr>
                  <a:tr h="18415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1.90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71291065"/>
                      </a:ext>
                    </a:extLst>
                  </a:tr>
                  <a:tr h="18415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0.67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1.47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678939354"/>
                      </a:ext>
                    </a:extLst>
                  </a:tr>
                  <a:tr h="18415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0.70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17959081"/>
                      </a:ext>
                    </a:extLst>
                  </a:tr>
                  <a:tr h="184150">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0.40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788042619"/>
                      </a:ext>
                    </a:extLst>
                  </a:tr>
                  <a:tr h="184150">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0.33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6765800"/>
                      </a:ext>
                    </a:extLst>
                  </a:tr>
                  <a:tr h="184150">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0.29</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0.66</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508085515"/>
                      </a:ext>
                    </a:extLst>
                  </a:tr>
                  <a:tr h="184150">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0.70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809364444"/>
                      </a:ext>
                    </a:extLst>
                  </a:tr>
                  <a:tr h="184150">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0.76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95632750"/>
                      </a:ext>
                    </a:extLst>
                  </a:tr>
                  <a:tr h="18415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0.82</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125117053"/>
                      </a:ext>
                    </a:extLst>
                  </a:tr>
                  <a:tr h="184150">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0.89</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1.07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62332261"/>
                      </a:ext>
                    </a:extLst>
                  </a:tr>
                  <a:tr h="184150">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1.13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445206793"/>
                      </a:ext>
                    </a:extLst>
                  </a:tr>
                  <a:tr h="184150">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1.20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515950568"/>
                      </a:ext>
                    </a:extLst>
                  </a:tr>
                  <a:tr h="184150">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17.8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15.8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477759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19818719"/>
                  </p:ext>
                </p:extLst>
              </p:nvPr>
            </p:nvGraphicFramePr>
            <p:xfrm>
              <a:off x="481287" y="699047"/>
              <a:ext cx="5422899" cy="3498850"/>
            </p:xfrm>
            <a:graphic>
              <a:graphicData uri="http://schemas.openxmlformats.org/drawingml/2006/table">
                <a:tbl>
                  <a:tblPr>
                    <a:tableStyleId>{4801FEB2-8B07-43E0-9353-7152D9AFED8C}</a:tableStyleId>
                  </a:tblPr>
                  <a:tblGrid>
                    <a:gridCol w="609600">
                      <a:extLst>
                        <a:ext uri="{9D8B030D-6E8A-4147-A177-3AD203B41FA5}">
                          <a16:colId xmlns:a16="http://schemas.microsoft.com/office/drawing/2014/main" val="2745559335"/>
                        </a:ext>
                      </a:extLst>
                    </a:gridCol>
                    <a:gridCol w="532961">
                      <a:extLst>
                        <a:ext uri="{9D8B030D-6E8A-4147-A177-3AD203B41FA5}">
                          <a16:colId xmlns:a16="http://schemas.microsoft.com/office/drawing/2014/main" val="1445840609"/>
                        </a:ext>
                      </a:extLst>
                    </a:gridCol>
                    <a:gridCol w="536028">
                      <a:extLst>
                        <a:ext uri="{9D8B030D-6E8A-4147-A177-3AD203B41FA5}">
                          <a16:colId xmlns:a16="http://schemas.microsoft.com/office/drawing/2014/main" val="3890642821"/>
                        </a:ext>
                      </a:extLst>
                    </a:gridCol>
                    <a:gridCol w="614855">
                      <a:extLst>
                        <a:ext uri="{9D8B030D-6E8A-4147-A177-3AD203B41FA5}">
                          <a16:colId xmlns:a16="http://schemas.microsoft.com/office/drawing/2014/main" val="3400959842"/>
                        </a:ext>
                      </a:extLst>
                    </a:gridCol>
                    <a:gridCol w="748862">
                      <a:extLst>
                        <a:ext uri="{9D8B030D-6E8A-4147-A177-3AD203B41FA5}">
                          <a16:colId xmlns:a16="http://schemas.microsoft.com/office/drawing/2014/main" val="907273996"/>
                        </a:ext>
                      </a:extLst>
                    </a:gridCol>
                    <a:gridCol w="922283">
                      <a:extLst>
                        <a:ext uri="{9D8B030D-6E8A-4147-A177-3AD203B41FA5}">
                          <a16:colId xmlns:a16="http://schemas.microsoft.com/office/drawing/2014/main" val="173829442"/>
                        </a:ext>
                      </a:extLst>
                    </a:gridCol>
                    <a:gridCol w="756745">
                      <a:extLst>
                        <a:ext uri="{9D8B030D-6E8A-4147-A177-3AD203B41FA5}">
                          <a16:colId xmlns:a16="http://schemas.microsoft.com/office/drawing/2014/main" val="733645391"/>
                        </a:ext>
                      </a:extLst>
                    </a:gridCol>
                    <a:gridCol w="701565">
                      <a:extLst>
                        <a:ext uri="{9D8B030D-6E8A-4147-A177-3AD203B41FA5}">
                          <a16:colId xmlns:a16="http://schemas.microsoft.com/office/drawing/2014/main" val="2589500058"/>
                        </a:ext>
                      </a:extLst>
                    </a:gridCol>
                  </a:tblGrid>
                  <a:tr h="368300">
                    <a:tc>
                      <a:txBody>
                        <a:bodyPr/>
                        <a:lstStyle/>
                        <a:p>
                          <a:pPr algn="ctr" fontAlgn="b"/>
                          <a:r>
                            <a:rPr lang="en-US" sz="1100" u="none" strike="noStrike" dirty="0" err="1">
                              <a:effectLst/>
                            </a:rPr>
                            <a:t>Jumlah</a:t>
                          </a:r>
                          <a:r>
                            <a:rPr lang="en-US" sz="1100" u="none" strike="noStrike" dirty="0">
                              <a:effectLst/>
                            </a:rPr>
                            <a:t> output</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Total</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tetap</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variabel</a:t>
                          </a:r>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tetap</a:t>
                          </a:r>
                          <a:r>
                            <a:rPr lang="en-US" sz="1100" u="none" strike="noStrike" dirty="0">
                              <a:effectLst/>
                            </a:rPr>
                            <a:t>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a:t>
                          </a:r>
                          <a:r>
                            <a:rPr lang="en-US" sz="1100" u="none" strike="noStrike" dirty="0" err="1">
                              <a:effectLst/>
                            </a:rPr>
                            <a:t>variabel</a:t>
                          </a:r>
                          <a:r>
                            <a:rPr lang="en-US" sz="1100" u="none" strike="noStrike" dirty="0">
                              <a:effectLst/>
                            </a:rPr>
                            <a:t>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total rata-rata</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err="1">
                              <a:effectLst/>
                            </a:rPr>
                            <a:t>biaya</a:t>
                          </a:r>
                          <a:r>
                            <a:rPr lang="en-US" sz="1100" u="none" strike="noStrike" dirty="0">
                              <a:effectLst/>
                            </a:rPr>
                            <a:t> marginal</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96318766"/>
                      </a:ext>
                    </a:extLst>
                  </a:tr>
                  <a:tr h="368300">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Q</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TC=</a:t>
                          </a:r>
                        </a:p>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FC+VC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FC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VC</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endParaRPr lang="en-US"/>
                        </a:p>
                      </a:txBody>
                      <a:tcPr marL="0" marR="0" marT="0" marB="0" anchor="ctr">
                        <a:blipFill>
                          <a:blip r:embed="rId5"/>
                          <a:stretch>
                            <a:fillRect l="-306504" t="-103333" r="-319512" b="-781667"/>
                          </a:stretch>
                        </a:blipFill>
                      </a:tcPr>
                    </a:tc>
                    <a:tc>
                      <a:txBody>
                        <a:bodyPr/>
                        <a:lstStyle/>
                        <a:p>
                          <a:endParaRPr lang="en-US"/>
                        </a:p>
                      </a:txBody>
                      <a:tcPr marL="0" marR="0" marT="0" marB="0" anchor="ctr">
                        <a:blipFill>
                          <a:blip r:embed="rId5"/>
                          <a:stretch>
                            <a:fillRect l="-331126" t="-103333" r="-160265" b="-781667"/>
                          </a:stretch>
                        </a:blipFill>
                      </a:tcPr>
                    </a:tc>
                    <a:tc>
                      <a:txBody>
                        <a:bodyPr/>
                        <a:lstStyle/>
                        <a:p>
                          <a:endParaRPr lang="en-US"/>
                        </a:p>
                      </a:txBody>
                      <a:tcPr marL="0" marR="0" marT="0" marB="0" anchor="ctr">
                        <a:blipFill>
                          <a:blip r:embed="rId5"/>
                          <a:stretch>
                            <a:fillRect l="-520800" t="-103333" r="-93600" b="-781667"/>
                          </a:stretch>
                        </a:blipFill>
                      </a:tcPr>
                    </a:tc>
                    <a:tc>
                      <a:txBody>
                        <a:bodyPr/>
                        <a:lstStyle/>
                        <a:p>
                          <a:endParaRPr lang="en-US"/>
                        </a:p>
                      </a:txBody>
                      <a:tcPr marL="0" marR="0" marT="0" marB="0" anchor="ctr">
                        <a:blipFill>
                          <a:blip r:embed="rId5"/>
                          <a:stretch>
                            <a:fillRect l="-674783" t="-103333" r="-1739" b="-781667"/>
                          </a:stretch>
                        </a:blipFill>
                      </a:tcPr>
                    </a:tc>
                    <a:extLst>
                      <a:ext uri="{0D108BD9-81ED-4DB2-BD59-A6C34878D82A}">
                        <a16:rowId xmlns:a16="http://schemas.microsoft.com/office/drawing/2014/main" val="3240288333"/>
                      </a:ext>
                    </a:extLst>
                  </a:tr>
                  <a:tr h="18415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07050590"/>
                      </a:ext>
                    </a:extLst>
                  </a:tr>
                  <a:tr h="18415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96269266"/>
                      </a:ext>
                    </a:extLst>
                  </a:tr>
                  <a:tr h="18415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1.00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1.90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1291065"/>
                      </a:ext>
                    </a:extLst>
                  </a:tr>
                  <a:tr h="18415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0.67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1.47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678939354"/>
                      </a:ext>
                    </a:extLst>
                  </a:tr>
                  <a:tr h="18415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0.70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17959081"/>
                      </a:ext>
                    </a:extLst>
                  </a:tr>
                  <a:tr h="184150">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0.40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88042619"/>
                      </a:ext>
                    </a:extLst>
                  </a:tr>
                  <a:tr h="184150">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0.33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65800"/>
                      </a:ext>
                    </a:extLst>
                  </a:tr>
                  <a:tr h="184150">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0.29</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0.66</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08085515"/>
                      </a:ext>
                    </a:extLst>
                  </a:tr>
                  <a:tr h="184150">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0.70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09364444"/>
                      </a:ext>
                    </a:extLst>
                  </a:tr>
                  <a:tr h="184150">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8.8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0.76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5632750"/>
                      </a:ext>
                    </a:extLst>
                  </a:tr>
                  <a:tr h="184150">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0.20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0.82</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25117053"/>
                      </a:ext>
                    </a:extLst>
                  </a:tr>
                  <a:tr h="184150">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0.89</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1.07</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2332261"/>
                      </a:ext>
                    </a:extLst>
                  </a:tr>
                  <a:tr h="184150">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0.97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1.13</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45206793"/>
                      </a:ext>
                    </a:extLst>
                  </a:tr>
                  <a:tr h="184150">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1.20</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15950568"/>
                      </a:ext>
                    </a:extLst>
                  </a:tr>
                  <a:tr h="184150">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17.8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15.8</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0.14</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1.13</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a:effectLst/>
                            </a:rPr>
                            <a:t>1.27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u="none" strike="noStrike" dirty="0">
                              <a:effectLst/>
                            </a:rPr>
                            <a:t>2.2</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4777594"/>
                      </a:ext>
                    </a:extLst>
                  </a:tr>
                </a:tbl>
              </a:graphicData>
            </a:graphic>
          </p:graphicFrame>
        </mc:Fallback>
      </mc:AlternateContent>
      <p:graphicFrame>
        <p:nvGraphicFramePr>
          <p:cNvPr id="6" name="Chart 5">
            <a:extLst>
              <a:ext uri="{FF2B5EF4-FFF2-40B4-BE49-F238E27FC236}">
                <a16:creationId xmlns="" xmlns:a16="http://schemas.microsoft.com/office/drawing/2014/main" id="{8B5187BA-703D-40EC-9AE5-3C8E64DACD48}"/>
              </a:ext>
            </a:extLst>
          </p:cNvPr>
          <p:cNvGraphicFramePr>
            <a:graphicFrameLocks/>
          </p:cNvGraphicFramePr>
          <p:nvPr>
            <p:extLst>
              <p:ext uri="{D42A27DB-BD31-4B8C-83A1-F6EECF244321}">
                <p14:modId xmlns:p14="http://schemas.microsoft.com/office/powerpoint/2010/main" val="2294732557"/>
              </p:ext>
            </p:extLst>
          </p:nvPr>
        </p:nvGraphicFramePr>
        <p:xfrm>
          <a:off x="6022428" y="458466"/>
          <a:ext cx="2869325" cy="19063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 xmlns:a16="http://schemas.microsoft.com/office/drawing/2014/main" id="{F95EF59D-4812-48AD-ABCE-2CE64B7DD649}"/>
              </a:ext>
            </a:extLst>
          </p:cNvPr>
          <p:cNvGraphicFramePr>
            <a:graphicFrameLocks/>
          </p:cNvGraphicFramePr>
          <p:nvPr>
            <p:extLst>
              <p:ext uri="{D42A27DB-BD31-4B8C-83A1-F6EECF244321}">
                <p14:modId xmlns:p14="http://schemas.microsoft.com/office/powerpoint/2010/main" val="181259470"/>
              </p:ext>
            </p:extLst>
          </p:nvPr>
        </p:nvGraphicFramePr>
        <p:xfrm>
          <a:off x="6022428" y="2364828"/>
          <a:ext cx="2703786" cy="20722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9072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658" y="-22031"/>
            <a:ext cx="2938433" cy="733800"/>
          </a:xfrm>
        </p:spPr>
        <p:txBody>
          <a:bodyPr/>
          <a:lstStyle/>
          <a:p>
            <a:r>
              <a:rPr lang="en-US" sz="1600" dirty="0" err="1" smtClean="0"/>
              <a:t>Hubungan</a:t>
            </a:r>
            <a:r>
              <a:rPr lang="en-US" sz="1600" dirty="0" smtClean="0"/>
              <a:t> </a:t>
            </a:r>
            <a:r>
              <a:rPr lang="en-US" sz="1600" dirty="0" err="1" smtClean="0"/>
              <a:t>Kurva</a:t>
            </a:r>
            <a:r>
              <a:rPr lang="en-US" sz="1600" dirty="0" smtClean="0"/>
              <a:t> </a:t>
            </a:r>
            <a:r>
              <a:rPr lang="en-US" sz="1600" dirty="0" err="1" smtClean="0"/>
              <a:t>Biaya</a:t>
            </a:r>
            <a:r>
              <a:rPr lang="en-US" sz="1600" dirty="0" smtClean="0"/>
              <a:t> </a:t>
            </a:r>
            <a:r>
              <a:rPr lang="en-US" sz="1600" dirty="0" err="1" smtClean="0"/>
              <a:t>Produksi</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598" t="17625" r="29310" b="2989"/>
          <a:stretch/>
        </p:blipFill>
        <p:spPr>
          <a:xfrm>
            <a:off x="472965" y="530115"/>
            <a:ext cx="3160987" cy="4083270"/>
          </a:xfrm>
          <a:prstGeom prst="rect">
            <a:avLst/>
          </a:prstGeom>
        </p:spPr>
      </p:pic>
      <p:sp>
        <p:nvSpPr>
          <p:cNvPr id="6" name="Rectangle 5"/>
          <p:cNvSpPr/>
          <p:nvPr/>
        </p:nvSpPr>
        <p:spPr>
          <a:xfrm>
            <a:off x="3475736" y="3992171"/>
            <a:ext cx="492497" cy="325963"/>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7" name="Rectangle 6"/>
          <p:cNvSpPr/>
          <p:nvPr/>
        </p:nvSpPr>
        <p:spPr>
          <a:xfrm>
            <a:off x="4295976" y="931783"/>
            <a:ext cx="3957145" cy="1858714"/>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Droid Serif"/>
              </a:rPr>
              <a:t>Hubungan</a:t>
            </a:r>
            <a:r>
              <a:rPr lang="en-US" b="1" dirty="0" smtClean="0">
                <a:solidFill>
                  <a:schemeClr val="tx1"/>
                </a:solidFill>
                <a:latin typeface="Droid Serif"/>
              </a:rPr>
              <a:t> yang </a:t>
            </a:r>
            <a:r>
              <a:rPr lang="en-US" b="1" dirty="0" err="1" smtClean="0">
                <a:solidFill>
                  <a:schemeClr val="tx1"/>
                </a:solidFill>
                <a:latin typeface="Droid Serif"/>
              </a:rPr>
              <a:t>diperhatikan</a:t>
            </a:r>
            <a:r>
              <a:rPr lang="en-US" b="1" dirty="0" smtClean="0">
                <a:solidFill>
                  <a:schemeClr val="tx1"/>
                </a:solidFill>
                <a:latin typeface="Droid Serif"/>
              </a:rPr>
              <a:t>:</a:t>
            </a:r>
          </a:p>
          <a:p>
            <a:pPr marL="285750" indent="-285750">
              <a:buFont typeface="Arial" panose="020B0604020202020204" pitchFamily="34" charset="0"/>
              <a:buChar char="•"/>
            </a:pPr>
            <a:r>
              <a:rPr lang="en-US" dirty="0" smtClean="0">
                <a:solidFill>
                  <a:schemeClr val="tx1"/>
                </a:solidFill>
                <a:latin typeface="Droid Serif"/>
              </a:rPr>
              <a:t>AVC minimum </a:t>
            </a:r>
            <a:r>
              <a:rPr lang="en-US" dirty="0" err="1" smtClean="0">
                <a:solidFill>
                  <a:schemeClr val="tx1"/>
                </a:solidFill>
                <a:latin typeface="Droid Serif"/>
              </a:rPr>
              <a:t>ketika</a:t>
            </a:r>
            <a:r>
              <a:rPr lang="en-US" dirty="0" smtClean="0">
                <a:solidFill>
                  <a:schemeClr val="tx1"/>
                </a:solidFill>
                <a:latin typeface="Droid Serif"/>
              </a:rPr>
              <a:t> TVC </a:t>
            </a:r>
            <a:r>
              <a:rPr lang="en-US" dirty="0" err="1" smtClean="0">
                <a:solidFill>
                  <a:schemeClr val="tx1"/>
                </a:solidFill>
                <a:latin typeface="Droid Serif"/>
              </a:rPr>
              <a:t>bersinggungan</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a:t>
            </a:r>
            <a:r>
              <a:rPr lang="en-US" dirty="0" err="1" smtClean="0">
                <a:solidFill>
                  <a:schemeClr val="tx1"/>
                </a:solidFill>
                <a:latin typeface="Droid Serif"/>
              </a:rPr>
              <a:t>garis</a:t>
            </a:r>
            <a:r>
              <a:rPr lang="en-US" dirty="0" smtClean="0">
                <a:solidFill>
                  <a:schemeClr val="tx1"/>
                </a:solidFill>
                <a:latin typeface="Droid Serif"/>
              </a:rPr>
              <a:t> </a:t>
            </a:r>
            <a:r>
              <a:rPr lang="en-US" dirty="0" err="1" smtClean="0">
                <a:solidFill>
                  <a:schemeClr val="tx1"/>
                </a:solidFill>
                <a:latin typeface="Droid Serif"/>
              </a:rPr>
              <a:t>singgungnya</a:t>
            </a:r>
            <a:endParaRPr lang="en-US" dirty="0" smtClean="0">
              <a:solidFill>
                <a:schemeClr val="tx1"/>
              </a:solidFill>
              <a:latin typeface="Droid Serif"/>
            </a:endParaRPr>
          </a:p>
          <a:p>
            <a:pPr marL="285750" indent="-285750">
              <a:buFont typeface="Arial" panose="020B0604020202020204" pitchFamily="34" charset="0"/>
              <a:buChar char="•"/>
            </a:pPr>
            <a:r>
              <a:rPr lang="en-US" dirty="0" smtClean="0">
                <a:solidFill>
                  <a:schemeClr val="tx1"/>
                </a:solidFill>
                <a:latin typeface="Droid Serif"/>
              </a:rPr>
              <a:t>AC minimum </a:t>
            </a:r>
            <a:r>
              <a:rPr lang="en-US" dirty="0" err="1" smtClean="0">
                <a:solidFill>
                  <a:schemeClr val="tx1"/>
                </a:solidFill>
                <a:latin typeface="Droid Serif"/>
              </a:rPr>
              <a:t>ketika</a:t>
            </a:r>
            <a:r>
              <a:rPr lang="en-US" dirty="0" smtClean="0">
                <a:solidFill>
                  <a:schemeClr val="tx1"/>
                </a:solidFill>
                <a:latin typeface="Droid Serif"/>
              </a:rPr>
              <a:t> TC </a:t>
            </a:r>
            <a:r>
              <a:rPr lang="en-US" dirty="0" err="1" smtClean="0">
                <a:solidFill>
                  <a:schemeClr val="tx1"/>
                </a:solidFill>
                <a:latin typeface="Droid Serif"/>
              </a:rPr>
              <a:t>bersinggungan</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a:t>
            </a:r>
            <a:r>
              <a:rPr lang="en-US" dirty="0" err="1" smtClean="0">
                <a:solidFill>
                  <a:schemeClr val="tx1"/>
                </a:solidFill>
                <a:latin typeface="Droid Serif"/>
              </a:rPr>
              <a:t>garis</a:t>
            </a:r>
            <a:r>
              <a:rPr lang="en-US" dirty="0" smtClean="0">
                <a:solidFill>
                  <a:schemeClr val="tx1"/>
                </a:solidFill>
                <a:latin typeface="Droid Serif"/>
              </a:rPr>
              <a:t> </a:t>
            </a:r>
            <a:r>
              <a:rPr lang="en-US" dirty="0" err="1" smtClean="0">
                <a:solidFill>
                  <a:schemeClr val="tx1"/>
                </a:solidFill>
                <a:latin typeface="Droid Serif"/>
              </a:rPr>
              <a:t>singgungnya</a:t>
            </a:r>
            <a:r>
              <a:rPr lang="en-US" dirty="0" smtClean="0">
                <a:solidFill>
                  <a:schemeClr val="tx1"/>
                </a:solidFill>
                <a:latin typeface="Droid Serif"/>
              </a:rPr>
              <a:t> </a:t>
            </a:r>
          </a:p>
          <a:p>
            <a:pPr marL="285750" indent="-285750">
              <a:buFont typeface="Arial" panose="020B0604020202020204" pitchFamily="34" charset="0"/>
              <a:buChar char="•"/>
            </a:pPr>
            <a:r>
              <a:rPr lang="en-US" dirty="0" smtClean="0">
                <a:solidFill>
                  <a:schemeClr val="tx1"/>
                </a:solidFill>
                <a:latin typeface="Droid Serif"/>
              </a:rPr>
              <a:t>AVC </a:t>
            </a:r>
            <a:r>
              <a:rPr lang="en-US" dirty="0" err="1" smtClean="0">
                <a:solidFill>
                  <a:schemeClr val="tx1"/>
                </a:solidFill>
                <a:latin typeface="Droid Serif"/>
              </a:rPr>
              <a:t>dan</a:t>
            </a:r>
            <a:r>
              <a:rPr lang="en-US" dirty="0" smtClean="0">
                <a:solidFill>
                  <a:schemeClr val="tx1"/>
                </a:solidFill>
                <a:latin typeface="Droid Serif"/>
              </a:rPr>
              <a:t> ATC minimum </a:t>
            </a:r>
            <a:r>
              <a:rPr lang="en-US" dirty="0" err="1" smtClean="0">
                <a:solidFill>
                  <a:schemeClr val="tx1"/>
                </a:solidFill>
                <a:latin typeface="Droid Serif"/>
              </a:rPr>
              <a:t>ketika</a:t>
            </a:r>
            <a:r>
              <a:rPr lang="en-US" dirty="0" smtClean="0">
                <a:solidFill>
                  <a:schemeClr val="tx1"/>
                </a:solidFill>
                <a:latin typeface="Droid Serif"/>
              </a:rPr>
              <a:t> </a:t>
            </a:r>
            <a:r>
              <a:rPr lang="en-US" dirty="0" err="1" smtClean="0">
                <a:solidFill>
                  <a:schemeClr val="tx1"/>
                </a:solidFill>
                <a:latin typeface="Droid Serif"/>
              </a:rPr>
              <a:t>keduanya</a:t>
            </a:r>
            <a:r>
              <a:rPr lang="en-US" dirty="0" smtClean="0">
                <a:solidFill>
                  <a:schemeClr val="tx1"/>
                </a:solidFill>
                <a:latin typeface="Droid Serif"/>
              </a:rPr>
              <a:t> </a:t>
            </a:r>
            <a:r>
              <a:rPr lang="en-US" dirty="0" err="1" smtClean="0">
                <a:solidFill>
                  <a:schemeClr val="tx1"/>
                </a:solidFill>
                <a:latin typeface="Droid Serif"/>
              </a:rPr>
              <a:t>berpotongan</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MC</a:t>
            </a:r>
            <a:endParaRPr lang="en-US" dirty="0">
              <a:solidFill>
                <a:schemeClr val="tx1"/>
              </a:solidFill>
              <a:latin typeface="Droid Serif"/>
            </a:endParaRPr>
          </a:p>
        </p:txBody>
      </p:sp>
    </p:spTree>
    <p:extLst>
      <p:ext uri="{BB962C8B-B14F-4D97-AF65-F5344CB8AC3E}">
        <p14:creationId xmlns:p14="http://schemas.microsoft.com/office/powerpoint/2010/main" val="169018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2" y="1565744"/>
            <a:ext cx="7027605" cy="731798"/>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Menjelaskan hubungan tingkat output yang dihasilkan dengan penerimaan yang didapatkan</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sp>
        <p:nvSpPr>
          <p:cNvPr id="4" name="Google Shape;102;p18"/>
          <p:cNvSpPr txBox="1">
            <a:spLocks/>
          </p:cNvSpPr>
          <p:nvPr/>
        </p:nvSpPr>
        <p:spPr>
          <a:xfrm>
            <a:off x="669908" y="1032568"/>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Total Revenue (TR)</a:t>
            </a:r>
            <a:endParaRPr lang="en-US" sz="3200" dirty="0">
              <a:solidFill>
                <a:srgbClr val="FF9E00"/>
              </a:solidFill>
            </a:endParaRPr>
          </a:p>
        </p:txBody>
      </p:sp>
      <p:sp>
        <p:nvSpPr>
          <p:cNvPr id="5" name="Rectangle 4"/>
          <p:cNvSpPr/>
          <p:nvPr/>
        </p:nvSpPr>
        <p:spPr>
          <a:xfrm>
            <a:off x="2593300" y="2486009"/>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TR = P * Q</a:t>
            </a:r>
            <a:endParaRPr lang="en-US" sz="1600" b="1" dirty="0">
              <a:solidFill>
                <a:schemeClr val="tx1"/>
              </a:solidFill>
              <a:latin typeface="Droid Serif"/>
            </a:endParaRPr>
          </a:p>
        </p:txBody>
      </p:sp>
    </p:spTree>
    <p:extLst>
      <p:ext uri="{BB962C8B-B14F-4D97-AF65-F5344CB8AC3E}">
        <p14:creationId xmlns:p14="http://schemas.microsoft.com/office/powerpoint/2010/main" val="370865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1" y="1392483"/>
            <a:ext cx="7027605" cy="731798"/>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Pendapatan rata-rata per unit output yang dihasilkan </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sp>
        <p:nvSpPr>
          <p:cNvPr id="4" name="Google Shape;102;p18"/>
          <p:cNvSpPr txBox="1">
            <a:spLocks/>
          </p:cNvSpPr>
          <p:nvPr/>
        </p:nvSpPr>
        <p:spPr>
          <a:xfrm>
            <a:off x="693557" y="885337"/>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Average Revenue (AR)</a:t>
            </a:r>
            <a:endParaRPr lang="en-US" sz="3200" dirty="0">
              <a:solidFill>
                <a:srgbClr val="FF9E00"/>
              </a:solidFill>
            </a:endParaRPr>
          </a:p>
        </p:txBody>
      </p:sp>
      <mc:AlternateContent xmlns:mc="http://schemas.openxmlformats.org/markup-compatibility/2006" xmlns:a14="http://schemas.microsoft.com/office/drawing/2010/main">
        <mc:Choice Requires="a14">
          <p:sp>
            <p:nvSpPr>
              <p:cNvPr id="5" name="Rectangle 4"/>
              <p:cNvSpPr/>
              <p:nvPr/>
            </p:nvSpPr>
            <p:spPr>
              <a:xfrm>
                <a:off x="2569652" y="2218803"/>
                <a:ext cx="3957145" cy="611915"/>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AR = </a:t>
                </a:r>
                <a14:m>
                  <m:oMath xmlns:m="http://schemas.openxmlformats.org/officeDocument/2006/math">
                    <m:f>
                      <m:fPr>
                        <m:ctrlPr>
                          <a:rPr lang="en-US" sz="1600" b="1" i="1" smtClean="0">
                            <a:solidFill>
                              <a:schemeClr val="tx1"/>
                            </a:solidFill>
                            <a:latin typeface="Cambria Math" panose="02040503050406030204" pitchFamily="18" charset="0"/>
                          </a:rPr>
                        </m:ctrlPr>
                      </m:fPr>
                      <m:num>
                        <m:r>
                          <a:rPr lang="en-US" sz="1600" b="1" i="0" smtClean="0">
                            <a:solidFill>
                              <a:schemeClr val="tx1"/>
                            </a:solidFill>
                            <a:latin typeface="Cambria Math" panose="02040503050406030204" pitchFamily="18" charset="0"/>
                          </a:rPr>
                          <m:t>𝐓𝐑</m:t>
                        </m:r>
                      </m:num>
                      <m:den>
                        <m:r>
                          <a:rPr lang="en-US" sz="1600" b="1" i="0" smtClean="0">
                            <a:solidFill>
                              <a:schemeClr val="tx1"/>
                            </a:solidFill>
                            <a:latin typeface="Cambria Math" panose="02040503050406030204" pitchFamily="18" charset="0"/>
                          </a:rPr>
                          <m:t>𝐐</m:t>
                        </m:r>
                      </m:den>
                    </m:f>
                  </m:oMath>
                </a14:m>
                <a:r>
                  <a:rPr lang="en-US" sz="1600" b="1" dirty="0" smtClean="0">
                    <a:solidFill>
                      <a:schemeClr val="tx1"/>
                    </a:solidFill>
                    <a:latin typeface="Droid Serif"/>
                  </a:rPr>
                  <a:t> = </a:t>
                </a:r>
                <a14:m>
                  <m:oMath xmlns:m="http://schemas.openxmlformats.org/officeDocument/2006/math">
                    <m:f>
                      <m:fPr>
                        <m:ctrlPr>
                          <a:rPr lang="en-US" sz="1600" b="1" i="1" smtClean="0">
                            <a:solidFill>
                              <a:schemeClr val="tx1"/>
                            </a:solidFill>
                            <a:latin typeface="Cambria Math" panose="02040503050406030204" pitchFamily="18" charset="0"/>
                          </a:rPr>
                        </m:ctrlPr>
                      </m:fPr>
                      <m:num>
                        <m:r>
                          <m:rPr>
                            <m:nor/>
                          </m:rPr>
                          <a:rPr lang="en-US" sz="1600" b="1" dirty="0">
                            <a:solidFill>
                              <a:schemeClr val="tx1"/>
                            </a:solidFill>
                            <a:latin typeface="Droid Serif"/>
                          </a:rPr>
                          <m:t>P</m:t>
                        </m:r>
                        <m:r>
                          <m:rPr>
                            <m:nor/>
                          </m:rPr>
                          <a:rPr lang="en-US" sz="1600" b="1" dirty="0">
                            <a:solidFill>
                              <a:schemeClr val="tx1"/>
                            </a:solidFill>
                            <a:latin typeface="Droid Serif"/>
                          </a:rPr>
                          <m:t> ∗ </m:t>
                        </m:r>
                        <m:r>
                          <m:rPr>
                            <m:nor/>
                          </m:rPr>
                          <a:rPr lang="en-US" sz="1600" b="1" dirty="0">
                            <a:solidFill>
                              <a:schemeClr val="tx1"/>
                            </a:solidFill>
                            <a:latin typeface="Droid Serif"/>
                          </a:rPr>
                          <m:t>Q</m:t>
                        </m:r>
                        <m:r>
                          <m:rPr>
                            <m:nor/>
                          </m:rPr>
                          <a:rPr lang="en-US" sz="1600" b="1" dirty="0">
                            <a:solidFill>
                              <a:schemeClr val="tx1"/>
                            </a:solidFill>
                            <a:latin typeface="Droid Serif"/>
                          </a:rPr>
                          <m:t> </m:t>
                        </m:r>
                      </m:num>
                      <m:den>
                        <m:r>
                          <a:rPr lang="en-US" sz="1600" b="1" i="0" smtClean="0">
                            <a:solidFill>
                              <a:schemeClr val="tx1"/>
                            </a:solidFill>
                            <a:latin typeface="Cambria Math" panose="02040503050406030204" pitchFamily="18" charset="0"/>
                          </a:rPr>
                          <m:t>𝐐</m:t>
                        </m:r>
                      </m:den>
                    </m:f>
                  </m:oMath>
                </a14:m>
                <a:endParaRPr lang="en-US" sz="1600" b="1" dirty="0">
                  <a:solidFill>
                    <a:schemeClr val="tx1"/>
                  </a:solidFill>
                  <a:latin typeface="Droid Serif"/>
                </a:endParaRPr>
              </a:p>
            </p:txBody>
          </p:sp>
        </mc:Choice>
        <mc:Fallback xmlns="">
          <p:sp>
            <p:nvSpPr>
              <p:cNvPr id="5" name="Rectangle 4"/>
              <p:cNvSpPr>
                <a:spLocks noRot="1" noChangeAspect="1" noMove="1" noResize="1" noEditPoints="1" noAdjustHandles="1" noChangeArrowheads="1" noChangeShapeType="1" noTextEdit="1"/>
              </p:cNvSpPr>
              <p:nvPr/>
            </p:nvSpPr>
            <p:spPr>
              <a:xfrm>
                <a:off x="2569652" y="2218803"/>
                <a:ext cx="3957145" cy="611915"/>
              </a:xfrm>
              <a:prstGeom prst="rect">
                <a:avLst/>
              </a:prstGeom>
              <a:blipFill>
                <a:blip r:embed="rId3"/>
                <a:stretch>
                  <a:fillRect/>
                </a:stretch>
              </a:blipFill>
              <a:ln w="57150">
                <a:solidFill>
                  <a:schemeClr val="accent1"/>
                </a:solidFill>
                <a:prstDash val="solid"/>
              </a:ln>
            </p:spPr>
            <p:txBody>
              <a:bodyPr/>
              <a:lstStyle/>
              <a:p>
                <a:r>
                  <a:rPr lang="en-US">
                    <a:noFill/>
                  </a:rPr>
                  <a:t> </a:t>
                </a:r>
              </a:p>
            </p:txBody>
          </p:sp>
        </mc:Fallback>
      </mc:AlternateContent>
      <p:sp>
        <p:nvSpPr>
          <p:cNvPr id="7" name="Google Shape;89;p16"/>
          <p:cNvSpPr txBox="1">
            <a:spLocks/>
          </p:cNvSpPr>
          <p:nvPr/>
        </p:nvSpPr>
        <p:spPr>
          <a:xfrm>
            <a:off x="1058071" y="2685209"/>
            <a:ext cx="7027605" cy="731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60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1pPr>
            <a:lvl2pPr marL="914400" marR="0" lvl="1"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2pPr>
            <a:lvl3pPr marL="1371600" marR="0" lvl="2"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3pPr>
            <a:lvl4pPr marL="1828800" marR="0" lvl="3"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4pPr>
            <a:lvl5pPr marL="2286000" marR="0" lvl="4"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5pPr>
            <a:lvl6pPr marL="2743200" marR="0" lvl="5"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6pPr>
            <a:lvl7pPr marL="3200400" marR="0" lvl="6"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7pPr>
            <a:lvl8pPr marL="3657600" marR="0" lvl="7"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8pPr>
            <a:lvl9pPr marL="4114800" marR="0" lvl="8"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9pPr>
          </a:lstStyle>
          <a:p>
            <a:pPr marL="0" indent="0">
              <a:buFont typeface="Droid Serif"/>
              <a:buNone/>
            </a:pPr>
            <a:endParaRPr lang="en" b="1" i="0" dirty="0" smtClean="0">
              <a:solidFill>
                <a:srgbClr val="FFC000"/>
              </a:solidFill>
            </a:endParaRPr>
          </a:p>
        </p:txBody>
      </p:sp>
    </p:spTree>
    <p:extLst>
      <p:ext uri="{BB962C8B-B14F-4D97-AF65-F5344CB8AC3E}">
        <p14:creationId xmlns:p14="http://schemas.microsoft.com/office/powerpoint/2010/main" val="3117211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168428" y="1346773"/>
            <a:ext cx="7027605" cy="731798"/>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Berapa jumlah tambahan pendepatan yang diperoleh ketika output yang dihasilkan bertambah satu unit </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4" name="Google Shape;102;p18"/>
          <p:cNvSpPr txBox="1">
            <a:spLocks/>
          </p:cNvSpPr>
          <p:nvPr/>
        </p:nvSpPr>
        <p:spPr>
          <a:xfrm>
            <a:off x="803913" y="779240"/>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Marginal Revenue (MR)</a:t>
            </a:r>
            <a:endParaRPr lang="en-US" sz="3200" dirty="0">
              <a:solidFill>
                <a:srgbClr val="FF9E00"/>
              </a:solidFill>
            </a:endParaRPr>
          </a:p>
        </p:txBody>
      </p:sp>
      <mc:AlternateContent xmlns:mc="http://schemas.openxmlformats.org/markup-compatibility/2006" xmlns:a14="http://schemas.microsoft.com/office/drawing/2010/main">
        <mc:Choice Requires="a14">
          <p:sp>
            <p:nvSpPr>
              <p:cNvPr id="5" name="Rectangle 4"/>
              <p:cNvSpPr/>
              <p:nvPr/>
            </p:nvSpPr>
            <p:spPr>
              <a:xfrm>
                <a:off x="2593300" y="2111982"/>
                <a:ext cx="3957145" cy="611915"/>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MR = </a:t>
                </a:r>
                <a14:m>
                  <m:oMath xmlns:m="http://schemas.openxmlformats.org/officeDocument/2006/math">
                    <m:f>
                      <m:fPr>
                        <m:ctrlPr>
                          <a:rPr lang="en-US" sz="1600" b="1" i="1" smtClean="0">
                            <a:solidFill>
                              <a:schemeClr val="tx1"/>
                            </a:solidFill>
                            <a:latin typeface="Cambria Math" panose="02040503050406030204" pitchFamily="18" charset="0"/>
                          </a:rPr>
                        </m:ctrlPr>
                      </m:fPr>
                      <m:num>
                        <m:r>
                          <a:rPr lang="en-US" sz="1600" b="1" i="1" smtClean="0">
                            <a:solidFill>
                              <a:schemeClr val="tx1"/>
                            </a:solidFill>
                            <a:latin typeface="Cambria Math" panose="02040503050406030204" pitchFamily="18" charset="0"/>
                            <a:ea typeface="Cambria Math" panose="02040503050406030204" pitchFamily="18" charset="0"/>
                          </a:rPr>
                          <m:t>∆</m:t>
                        </m:r>
                        <m:r>
                          <a:rPr lang="en-US" sz="1600" b="1" i="0" smtClean="0">
                            <a:solidFill>
                              <a:schemeClr val="tx1"/>
                            </a:solidFill>
                            <a:latin typeface="Cambria Math" panose="02040503050406030204" pitchFamily="18" charset="0"/>
                            <a:ea typeface="Cambria Math" panose="02040503050406030204" pitchFamily="18" charset="0"/>
                          </a:rPr>
                          <m:t> </m:t>
                        </m:r>
                        <m:r>
                          <a:rPr lang="en-US" sz="1600" b="1" i="0" smtClean="0">
                            <a:solidFill>
                              <a:schemeClr val="tx1"/>
                            </a:solidFill>
                            <a:latin typeface="Cambria Math" panose="02040503050406030204" pitchFamily="18" charset="0"/>
                          </a:rPr>
                          <m:t>𝐓𝐑</m:t>
                        </m:r>
                      </m:num>
                      <m:den>
                        <m:r>
                          <a:rPr lang="en-US" sz="1600" b="1" i="1" smtClean="0">
                            <a:solidFill>
                              <a:schemeClr val="tx1"/>
                            </a:solidFill>
                            <a:latin typeface="Cambria Math" panose="02040503050406030204" pitchFamily="18" charset="0"/>
                            <a:ea typeface="Cambria Math" panose="02040503050406030204" pitchFamily="18" charset="0"/>
                          </a:rPr>
                          <m:t>∆</m:t>
                        </m:r>
                        <m:r>
                          <a:rPr lang="en-US" sz="1600" b="1" i="0" smtClean="0">
                            <a:solidFill>
                              <a:schemeClr val="tx1"/>
                            </a:solidFill>
                            <a:latin typeface="Cambria Math" panose="02040503050406030204" pitchFamily="18" charset="0"/>
                            <a:ea typeface="Cambria Math" panose="02040503050406030204" pitchFamily="18" charset="0"/>
                          </a:rPr>
                          <m:t> </m:t>
                        </m:r>
                        <m:r>
                          <a:rPr lang="en-US" sz="1600" b="1" i="0" smtClean="0">
                            <a:solidFill>
                              <a:schemeClr val="tx1"/>
                            </a:solidFill>
                            <a:latin typeface="Cambria Math" panose="02040503050406030204" pitchFamily="18" charset="0"/>
                          </a:rPr>
                          <m:t>𝐐</m:t>
                        </m:r>
                      </m:den>
                    </m:f>
                  </m:oMath>
                </a14:m>
                <a:endParaRPr lang="en-US" sz="1600" b="1" dirty="0">
                  <a:solidFill>
                    <a:schemeClr val="tx1"/>
                  </a:solidFill>
                  <a:latin typeface="Droid Serif"/>
                </a:endParaRPr>
              </a:p>
            </p:txBody>
          </p:sp>
        </mc:Choice>
        <mc:Fallback xmlns="">
          <p:sp>
            <p:nvSpPr>
              <p:cNvPr id="5" name="Rectangle 4"/>
              <p:cNvSpPr>
                <a:spLocks noRot="1" noChangeAspect="1" noMove="1" noResize="1" noEditPoints="1" noAdjustHandles="1" noChangeArrowheads="1" noChangeShapeType="1" noTextEdit="1"/>
              </p:cNvSpPr>
              <p:nvPr/>
            </p:nvSpPr>
            <p:spPr>
              <a:xfrm>
                <a:off x="2593300" y="2111982"/>
                <a:ext cx="3957145" cy="611915"/>
              </a:xfrm>
              <a:prstGeom prst="rect">
                <a:avLst/>
              </a:prstGeom>
              <a:blipFill>
                <a:blip r:embed="rId3"/>
                <a:stretch>
                  <a:fillRect/>
                </a:stretch>
              </a:blipFill>
              <a:ln w="57150">
                <a:solidFill>
                  <a:schemeClr val="accent1"/>
                </a:solidFill>
                <a:prstDash val="solid"/>
              </a:ln>
            </p:spPr>
            <p:txBody>
              <a:bodyPr/>
              <a:lstStyle/>
              <a:p>
                <a:r>
                  <a:rPr lang="en-US">
                    <a:noFill/>
                  </a:rPr>
                  <a:t> </a:t>
                </a:r>
              </a:p>
            </p:txBody>
          </p:sp>
        </mc:Fallback>
      </mc:AlternateContent>
      <p:sp>
        <p:nvSpPr>
          <p:cNvPr id="7" name="Google Shape;89;p16"/>
          <p:cNvSpPr txBox="1">
            <a:spLocks/>
          </p:cNvSpPr>
          <p:nvPr/>
        </p:nvSpPr>
        <p:spPr>
          <a:xfrm>
            <a:off x="1058071" y="2685209"/>
            <a:ext cx="7027605" cy="7317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60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1pPr>
            <a:lvl2pPr marL="914400" marR="0" lvl="1"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2pPr>
            <a:lvl3pPr marL="1371600" marR="0" lvl="2"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3pPr>
            <a:lvl4pPr marL="1828800" marR="0" lvl="3"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4pPr>
            <a:lvl5pPr marL="2286000" marR="0" lvl="4"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5pPr>
            <a:lvl6pPr marL="2743200" marR="0" lvl="5"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6pPr>
            <a:lvl7pPr marL="3200400" marR="0" lvl="6"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7pPr>
            <a:lvl8pPr marL="3657600" marR="0" lvl="7"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8pPr>
            <a:lvl9pPr marL="4114800" marR="0" lvl="8"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9pPr>
          </a:lstStyle>
          <a:p>
            <a:pPr marL="0" indent="0">
              <a:buFont typeface="Droid Serif"/>
              <a:buNone/>
            </a:pPr>
            <a:r>
              <a:rPr lang="en" i="0" dirty="0" smtClean="0">
                <a:solidFill>
                  <a:schemeClr val="bg1"/>
                </a:solidFill>
              </a:rPr>
              <a:t>Kapan output bertambah? </a:t>
            </a:r>
            <a:r>
              <a:rPr lang="en" b="1" i="0" dirty="0" smtClean="0">
                <a:solidFill>
                  <a:srgbClr val="FFC000"/>
                </a:solidFill>
              </a:rPr>
              <a:t>MR = MC</a:t>
            </a:r>
          </a:p>
        </p:txBody>
      </p:sp>
      <mc:AlternateContent xmlns:mc="http://schemas.openxmlformats.org/markup-compatibility/2006" xmlns:a14="http://schemas.microsoft.com/office/drawing/2010/main">
        <mc:Choice Requires="a14">
          <p:sp>
            <p:nvSpPr>
              <p:cNvPr id="8" name="TextBox 7"/>
              <p:cNvSpPr txBox="1"/>
              <p:nvPr/>
            </p:nvSpPr>
            <p:spPr>
              <a:xfrm>
                <a:off x="3160859" y="3577217"/>
                <a:ext cx="37029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C000"/>
                          </a:solidFill>
                          <a:latin typeface="Cambria Math" panose="02040503050406030204" pitchFamily="18" charset="0"/>
                          <a:ea typeface="Cambria Math" panose="02040503050406030204" pitchFamily="18" charset="0"/>
                        </a:rPr>
                        <m:t>∆</m:t>
                      </m:r>
                      <m:r>
                        <a:rPr lang="en-US" sz="1600" b="1">
                          <a:solidFill>
                            <a:srgbClr val="FFC000"/>
                          </a:solidFill>
                          <a:latin typeface="Cambria Math" panose="02040503050406030204" pitchFamily="18" charset="0"/>
                          <a:ea typeface="Cambria Math" panose="02040503050406030204" pitchFamily="18" charset="0"/>
                        </a:rPr>
                        <m:t> </m:t>
                      </m:r>
                      <m:r>
                        <a:rPr lang="en-US" sz="1600" b="1">
                          <a:solidFill>
                            <a:srgbClr val="FFC000"/>
                          </a:solidFill>
                          <a:latin typeface="Cambria Math" panose="02040503050406030204" pitchFamily="18" charset="0"/>
                        </a:rPr>
                        <m:t>𝐐</m:t>
                      </m:r>
                    </m:oMath>
                  </m:oMathPara>
                </a14:m>
                <a:endParaRPr lang="en-US" sz="1600" dirty="0">
                  <a:solidFill>
                    <a:srgbClr val="FFC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160859" y="3577217"/>
                <a:ext cx="370294" cy="246221"/>
              </a:xfrm>
              <a:prstGeom prst="rect">
                <a:avLst/>
              </a:prstGeom>
              <a:blipFill>
                <a:blip r:embed="rId4"/>
                <a:stretch>
                  <a:fillRect l="-11667" r="-15000"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407284" y="3378537"/>
                <a:ext cx="184374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C000"/>
                          </a:solidFill>
                          <a:latin typeface="Cambria Math" panose="02040503050406030204" pitchFamily="18" charset="0"/>
                          <a:ea typeface="Cambria Math" panose="02040503050406030204" pitchFamily="18" charset="0"/>
                        </a:rPr>
                        <m:t>∆</m:t>
                      </m:r>
                      <m:r>
                        <a:rPr lang="en-US" sz="1600" b="1">
                          <a:solidFill>
                            <a:srgbClr val="FFC000"/>
                          </a:solidFill>
                          <a:latin typeface="Cambria Math" panose="02040503050406030204" pitchFamily="18" charset="0"/>
                          <a:ea typeface="Cambria Math" panose="02040503050406030204" pitchFamily="18" charset="0"/>
                        </a:rPr>
                        <m:t> </m:t>
                      </m:r>
                      <m:r>
                        <a:rPr lang="en-US" sz="1600" b="1" i="0" smtClean="0">
                          <a:solidFill>
                            <a:srgbClr val="FFC000"/>
                          </a:solidFill>
                          <a:latin typeface="Cambria Math" panose="02040503050406030204" pitchFamily="18" charset="0"/>
                          <a:ea typeface="Cambria Math" panose="02040503050406030204" pitchFamily="18" charset="0"/>
                        </a:rPr>
                        <m:t>𝐜𝐨𝐬𝐭</m:t>
                      </m:r>
                      <m:r>
                        <a:rPr lang="en-US" sz="1600" b="1" i="0" smtClean="0">
                          <a:solidFill>
                            <a:srgbClr val="FFC000"/>
                          </a:solidFill>
                          <a:latin typeface="Cambria Math" panose="02040503050406030204" pitchFamily="18" charset="0"/>
                          <a:ea typeface="Cambria Math" panose="02040503050406030204" pitchFamily="18" charset="0"/>
                        </a:rPr>
                        <m:t>=</m:t>
                      </m:r>
                      <m:r>
                        <a:rPr lang="en-US" sz="1600" b="1" i="0" smtClean="0">
                          <a:solidFill>
                            <a:srgbClr val="FFC000"/>
                          </a:solidFill>
                          <a:latin typeface="Cambria Math" panose="02040503050406030204" pitchFamily="18" charset="0"/>
                          <a:ea typeface="Cambria Math" panose="02040503050406030204" pitchFamily="18" charset="0"/>
                        </a:rPr>
                        <m:t>𝐌𝐂</m:t>
                      </m:r>
                    </m:oMath>
                  </m:oMathPara>
                </a14:m>
                <a:endParaRPr lang="en-US" sz="1600" dirty="0">
                  <a:solidFill>
                    <a:srgbClr val="FFC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407284" y="3378537"/>
                <a:ext cx="1843743" cy="246221"/>
              </a:xfrm>
              <a:prstGeom prst="rect">
                <a:avLst/>
              </a:prstGeom>
              <a:blipFill>
                <a:blip r:embed="rId5"/>
                <a:stretch>
                  <a:fillRect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07285" y="3764535"/>
                <a:ext cx="184374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1" smtClean="0">
                          <a:solidFill>
                            <a:srgbClr val="FFC000"/>
                          </a:solidFill>
                          <a:latin typeface="Cambria Math" panose="02040503050406030204" pitchFamily="18" charset="0"/>
                          <a:ea typeface="Cambria Math" panose="02040503050406030204" pitchFamily="18" charset="0"/>
                        </a:rPr>
                        <m:t>∆</m:t>
                      </m:r>
                      <m:r>
                        <a:rPr lang="en-US" sz="1600" b="1">
                          <a:solidFill>
                            <a:srgbClr val="FFC000"/>
                          </a:solidFill>
                          <a:latin typeface="Cambria Math" panose="02040503050406030204" pitchFamily="18" charset="0"/>
                          <a:ea typeface="Cambria Math" panose="02040503050406030204" pitchFamily="18" charset="0"/>
                        </a:rPr>
                        <m:t> </m:t>
                      </m:r>
                      <m:r>
                        <a:rPr lang="en-US" sz="1600" b="1" i="0" smtClean="0">
                          <a:solidFill>
                            <a:srgbClr val="FFC000"/>
                          </a:solidFill>
                          <a:latin typeface="Cambria Math" panose="02040503050406030204" pitchFamily="18" charset="0"/>
                          <a:ea typeface="Cambria Math" panose="02040503050406030204" pitchFamily="18" charset="0"/>
                        </a:rPr>
                        <m:t> </m:t>
                      </m:r>
                      <m:r>
                        <a:rPr lang="en-US" sz="1600" b="1" i="0" smtClean="0">
                          <a:solidFill>
                            <a:srgbClr val="FFC000"/>
                          </a:solidFill>
                          <a:latin typeface="Cambria Math" panose="02040503050406030204" pitchFamily="18" charset="0"/>
                          <a:ea typeface="Cambria Math" panose="02040503050406030204" pitchFamily="18" charset="0"/>
                        </a:rPr>
                        <m:t>𝐑𝐞𝐯𝐞𝐧𝐮𝐞</m:t>
                      </m:r>
                      <m:r>
                        <a:rPr lang="en-US" sz="1600" b="1" i="0" smtClean="0">
                          <a:solidFill>
                            <a:srgbClr val="FFC000"/>
                          </a:solidFill>
                          <a:latin typeface="Cambria Math" panose="02040503050406030204" pitchFamily="18" charset="0"/>
                          <a:ea typeface="Cambria Math" panose="02040503050406030204" pitchFamily="18" charset="0"/>
                        </a:rPr>
                        <m:t>=</m:t>
                      </m:r>
                      <m:r>
                        <a:rPr lang="en-US" sz="1600" b="1" i="0" smtClean="0">
                          <a:solidFill>
                            <a:srgbClr val="FFC000"/>
                          </a:solidFill>
                          <a:latin typeface="Cambria Math" panose="02040503050406030204" pitchFamily="18" charset="0"/>
                          <a:ea typeface="Cambria Math" panose="02040503050406030204" pitchFamily="18" charset="0"/>
                        </a:rPr>
                        <m:t>𝐌𝐑</m:t>
                      </m:r>
                    </m:oMath>
                  </m:oMathPara>
                </a14:m>
                <a:endParaRPr lang="en-US" sz="1600" dirty="0">
                  <a:solidFill>
                    <a:srgbClr val="FFC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407285" y="3764535"/>
                <a:ext cx="1843742" cy="246221"/>
              </a:xfrm>
              <a:prstGeom prst="rect">
                <a:avLst/>
              </a:prstGeom>
              <a:blipFill>
                <a:blip r:embed="rId6"/>
                <a:stretch>
                  <a:fillRect b="-7500"/>
                </a:stretch>
              </a:blipFill>
            </p:spPr>
            <p:txBody>
              <a:bodyPr/>
              <a:lstStyle/>
              <a:p>
                <a:r>
                  <a:rPr lang="en-US">
                    <a:noFill/>
                  </a:rPr>
                  <a:t> </a:t>
                </a:r>
              </a:p>
            </p:txBody>
          </p:sp>
        </mc:Fallback>
      </mc:AlternateContent>
      <p:cxnSp>
        <p:nvCxnSpPr>
          <p:cNvPr id="15" name="Straight Arrow Connector 14"/>
          <p:cNvCxnSpPr>
            <a:endCxn id="9" idx="1"/>
          </p:cNvCxnSpPr>
          <p:nvPr/>
        </p:nvCxnSpPr>
        <p:spPr>
          <a:xfrm flipV="1">
            <a:off x="3531153" y="3501648"/>
            <a:ext cx="876131" cy="217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3531153" y="3711216"/>
            <a:ext cx="876132" cy="1764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446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658" y="35295"/>
            <a:ext cx="2938433" cy="733800"/>
          </a:xfrm>
        </p:spPr>
        <p:txBody>
          <a:bodyPr/>
          <a:lstStyle/>
          <a:p>
            <a:r>
              <a:rPr lang="en-US" sz="1800" dirty="0" err="1" smtClean="0"/>
              <a:t>Konsep</a:t>
            </a:r>
            <a:r>
              <a:rPr lang="en-US" sz="1800" dirty="0" smtClean="0"/>
              <a:t> Revenue </a:t>
            </a:r>
            <a:endParaRPr lang="en-US" sz="18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7" name="Rectangle 6"/>
          <p:cNvSpPr/>
          <p:nvPr/>
        </p:nvSpPr>
        <p:spPr>
          <a:xfrm>
            <a:off x="4295976" y="931782"/>
            <a:ext cx="3957145" cy="3386351"/>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Droid Serif"/>
              </a:rPr>
              <a:t>Hubungan</a:t>
            </a:r>
            <a:r>
              <a:rPr lang="en-US" b="1" dirty="0" smtClean="0">
                <a:solidFill>
                  <a:schemeClr val="tx1"/>
                </a:solidFill>
                <a:latin typeface="Droid Serif"/>
              </a:rPr>
              <a:t> yang </a:t>
            </a:r>
            <a:r>
              <a:rPr lang="en-US" b="1" dirty="0" err="1" smtClean="0">
                <a:solidFill>
                  <a:schemeClr val="tx1"/>
                </a:solidFill>
                <a:latin typeface="Droid Serif"/>
              </a:rPr>
              <a:t>diperhatikan</a:t>
            </a:r>
            <a:r>
              <a:rPr lang="en-US" b="1" dirty="0" smtClean="0">
                <a:solidFill>
                  <a:schemeClr val="tx1"/>
                </a:solidFill>
                <a:latin typeface="Droid Serif"/>
              </a:rPr>
              <a:t>:</a:t>
            </a:r>
          </a:p>
          <a:p>
            <a:pPr marL="285750" indent="-285750">
              <a:buFont typeface="Arial" panose="020B0604020202020204" pitchFamily="34" charset="0"/>
              <a:buChar char="•"/>
            </a:pPr>
            <a:r>
              <a:rPr lang="en-US" dirty="0" err="1" smtClean="0">
                <a:solidFill>
                  <a:schemeClr val="tx1"/>
                </a:solidFill>
                <a:latin typeface="Droid Serif"/>
              </a:rPr>
              <a:t>Kurva</a:t>
            </a:r>
            <a:r>
              <a:rPr lang="en-US" dirty="0" smtClean="0">
                <a:solidFill>
                  <a:schemeClr val="tx1"/>
                </a:solidFill>
                <a:latin typeface="Droid Serif"/>
              </a:rPr>
              <a:t> TR yang </a:t>
            </a:r>
            <a:r>
              <a:rPr lang="en-US" dirty="0" err="1" smtClean="0">
                <a:solidFill>
                  <a:schemeClr val="tx1"/>
                </a:solidFill>
                <a:latin typeface="Droid Serif"/>
              </a:rPr>
              <a:t>meningkat</a:t>
            </a:r>
            <a:r>
              <a:rPr lang="en-US" dirty="0" smtClean="0">
                <a:solidFill>
                  <a:schemeClr val="tx1"/>
                </a:solidFill>
                <a:latin typeface="Droid Serif"/>
              </a:rPr>
              <a:t> </a:t>
            </a:r>
            <a:r>
              <a:rPr lang="en-US" dirty="0" err="1" smtClean="0">
                <a:solidFill>
                  <a:schemeClr val="tx1"/>
                </a:solidFill>
                <a:latin typeface="Droid Serif"/>
              </a:rPr>
              <a:t>selama</a:t>
            </a:r>
            <a:r>
              <a:rPr lang="en-US" dirty="0" smtClean="0">
                <a:solidFill>
                  <a:schemeClr val="tx1"/>
                </a:solidFill>
                <a:latin typeface="Droid Serif"/>
              </a:rPr>
              <a:t> </a:t>
            </a:r>
            <a:r>
              <a:rPr lang="en-US" dirty="0" err="1" smtClean="0">
                <a:solidFill>
                  <a:schemeClr val="tx1"/>
                </a:solidFill>
                <a:latin typeface="Droid Serif"/>
              </a:rPr>
              <a:t>elastisitas</a:t>
            </a:r>
            <a:r>
              <a:rPr lang="en-US" dirty="0" smtClean="0">
                <a:solidFill>
                  <a:schemeClr val="tx1"/>
                </a:solidFill>
                <a:latin typeface="Droid Serif"/>
              </a:rPr>
              <a:t> </a:t>
            </a:r>
            <a:r>
              <a:rPr lang="en-US" dirty="0" err="1" smtClean="0">
                <a:solidFill>
                  <a:schemeClr val="tx1"/>
                </a:solidFill>
                <a:latin typeface="Droid Serif"/>
              </a:rPr>
              <a:t>harga</a:t>
            </a:r>
            <a:r>
              <a:rPr lang="en-US" dirty="0" smtClean="0">
                <a:solidFill>
                  <a:schemeClr val="tx1"/>
                </a:solidFill>
                <a:latin typeface="Droid Serif"/>
              </a:rPr>
              <a:t> </a:t>
            </a:r>
            <a:r>
              <a:rPr lang="en-US" dirty="0" err="1" smtClean="0">
                <a:solidFill>
                  <a:schemeClr val="tx1"/>
                </a:solidFill>
                <a:latin typeface="Droid Serif"/>
              </a:rPr>
              <a:t>dari</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a:t>
            </a:r>
            <a:r>
              <a:rPr lang="en-US" dirty="0" err="1" smtClean="0">
                <a:solidFill>
                  <a:schemeClr val="tx1"/>
                </a:solidFill>
                <a:latin typeface="Droid Serif"/>
              </a:rPr>
              <a:t>permintaan</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AR) </a:t>
            </a:r>
            <a:r>
              <a:rPr lang="en-US" dirty="0" err="1" smtClean="0">
                <a:solidFill>
                  <a:schemeClr val="tx1"/>
                </a:solidFill>
                <a:latin typeface="Droid Serif"/>
              </a:rPr>
              <a:t>lebih</a:t>
            </a:r>
            <a:r>
              <a:rPr lang="en-US" dirty="0" smtClean="0">
                <a:solidFill>
                  <a:schemeClr val="tx1"/>
                </a:solidFill>
                <a:latin typeface="Droid Serif"/>
              </a:rPr>
              <a:t> </a:t>
            </a:r>
            <a:r>
              <a:rPr lang="en-US" dirty="0" err="1" smtClean="0">
                <a:solidFill>
                  <a:schemeClr val="tx1"/>
                </a:solidFill>
                <a:latin typeface="Droid Serif"/>
              </a:rPr>
              <a:t>besar</a:t>
            </a:r>
            <a:r>
              <a:rPr lang="en-US" dirty="0" smtClean="0">
                <a:solidFill>
                  <a:schemeClr val="tx1"/>
                </a:solidFill>
                <a:latin typeface="Droid Serif"/>
              </a:rPr>
              <a:t> </a:t>
            </a:r>
            <a:r>
              <a:rPr lang="en-US" dirty="0" err="1" smtClean="0">
                <a:solidFill>
                  <a:schemeClr val="tx1"/>
                </a:solidFill>
                <a:latin typeface="Droid Serif"/>
              </a:rPr>
              <a:t>dari</a:t>
            </a:r>
            <a:r>
              <a:rPr lang="en-US" dirty="0" smtClean="0">
                <a:solidFill>
                  <a:schemeClr val="tx1"/>
                </a:solidFill>
                <a:latin typeface="Droid Serif"/>
              </a:rPr>
              <a:t> 1 (Eh &gt; 1)</a:t>
            </a:r>
          </a:p>
          <a:p>
            <a:pPr marL="285750" indent="-285750">
              <a:buFont typeface="Arial" panose="020B0604020202020204" pitchFamily="34" charset="0"/>
              <a:buChar char="•"/>
            </a:pPr>
            <a:r>
              <a:rPr lang="en-US" dirty="0" err="1" smtClean="0">
                <a:solidFill>
                  <a:schemeClr val="tx1"/>
                </a:solidFill>
                <a:latin typeface="Droid Serif"/>
              </a:rPr>
              <a:t>Kurva</a:t>
            </a:r>
            <a:r>
              <a:rPr lang="en-US" dirty="0" smtClean="0">
                <a:solidFill>
                  <a:schemeClr val="tx1"/>
                </a:solidFill>
                <a:latin typeface="Droid Serif"/>
              </a:rPr>
              <a:t> TR </a:t>
            </a:r>
            <a:r>
              <a:rPr lang="en-US" dirty="0">
                <a:solidFill>
                  <a:schemeClr val="tx1"/>
                </a:solidFill>
                <a:latin typeface="Droid Serif"/>
              </a:rPr>
              <a:t>yang </a:t>
            </a:r>
            <a:r>
              <a:rPr lang="en-US" dirty="0" err="1" smtClean="0">
                <a:solidFill>
                  <a:schemeClr val="tx1"/>
                </a:solidFill>
                <a:latin typeface="Droid Serif"/>
              </a:rPr>
              <a:t>maksimum</a:t>
            </a:r>
            <a:r>
              <a:rPr lang="en-US" dirty="0" smtClean="0">
                <a:solidFill>
                  <a:schemeClr val="tx1"/>
                </a:solidFill>
                <a:latin typeface="Droid Serif"/>
              </a:rPr>
              <a:t> </a:t>
            </a:r>
            <a:r>
              <a:rPr lang="en-US" dirty="0" err="1" smtClean="0">
                <a:solidFill>
                  <a:schemeClr val="tx1"/>
                </a:solidFill>
                <a:latin typeface="Droid Serif"/>
              </a:rPr>
              <a:t>selama</a:t>
            </a:r>
            <a:r>
              <a:rPr lang="en-US" dirty="0" smtClean="0">
                <a:solidFill>
                  <a:schemeClr val="tx1"/>
                </a:solidFill>
                <a:latin typeface="Droid Serif"/>
              </a:rPr>
              <a:t> </a:t>
            </a:r>
            <a:r>
              <a:rPr lang="en-US" dirty="0" err="1">
                <a:solidFill>
                  <a:schemeClr val="tx1"/>
                </a:solidFill>
                <a:latin typeface="Droid Serif"/>
              </a:rPr>
              <a:t>elastisitas</a:t>
            </a:r>
            <a:r>
              <a:rPr lang="en-US" dirty="0">
                <a:solidFill>
                  <a:schemeClr val="tx1"/>
                </a:solidFill>
                <a:latin typeface="Droid Serif"/>
              </a:rPr>
              <a:t> </a:t>
            </a:r>
            <a:r>
              <a:rPr lang="en-US" dirty="0" err="1">
                <a:solidFill>
                  <a:schemeClr val="tx1"/>
                </a:solidFill>
                <a:latin typeface="Droid Serif"/>
              </a:rPr>
              <a:t>harga</a:t>
            </a:r>
            <a:r>
              <a:rPr lang="en-US" dirty="0">
                <a:solidFill>
                  <a:schemeClr val="tx1"/>
                </a:solidFill>
                <a:latin typeface="Droid Serif"/>
              </a:rPr>
              <a:t> </a:t>
            </a:r>
            <a:r>
              <a:rPr lang="en-US" dirty="0" err="1">
                <a:solidFill>
                  <a:schemeClr val="tx1"/>
                </a:solidFill>
                <a:latin typeface="Droid Serif"/>
              </a:rPr>
              <a:t>dari</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a:t>
            </a:r>
            <a:r>
              <a:rPr lang="en-US" dirty="0" err="1">
                <a:solidFill>
                  <a:schemeClr val="tx1"/>
                </a:solidFill>
                <a:latin typeface="Droid Serif"/>
              </a:rPr>
              <a:t>permintaan</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AR) </a:t>
            </a:r>
            <a:r>
              <a:rPr lang="en-US" dirty="0" err="1" smtClean="0">
                <a:solidFill>
                  <a:schemeClr val="tx1"/>
                </a:solidFill>
                <a:latin typeface="Droid Serif"/>
              </a:rPr>
              <a:t>sama</a:t>
            </a:r>
            <a:r>
              <a:rPr lang="en-US" dirty="0" smtClean="0">
                <a:solidFill>
                  <a:schemeClr val="tx1"/>
                </a:solidFill>
                <a:latin typeface="Droid Serif"/>
              </a:rPr>
              <a:t> </a:t>
            </a:r>
            <a:r>
              <a:rPr lang="en-US" dirty="0" err="1" smtClean="0">
                <a:solidFill>
                  <a:schemeClr val="tx1"/>
                </a:solidFill>
                <a:latin typeface="Droid Serif"/>
              </a:rPr>
              <a:t>dengan</a:t>
            </a:r>
            <a:r>
              <a:rPr lang="en-US" dirty="0" smtClean="0">
                <a:solidFill>
                  <a:schemeClr val="tx1"/>
                </a:solidFill>
                <a:latin typeface="Droid Serif"/>
              </a:rPr>
              <a:t> 1 </a:t>
            </a:r>
            <a:r>
              <a:rPr lang="en-US" dirty="0">
                <a:solidFill>
                  <a:schemeClr val="tx1"/>
                </a:solidFill>
                <a:latin typeface="Droid Serif"/>
              </a:rPr>
              <a:t>(Eh </a:t>
            </a:r>
            <a:r>
              <a:rPr lang="en-US" dirty="0" smtClean="0">
                <a:solidFill>
                  <a:schemeClr val="tx1"/>
                </a:solidFill>
                <a:latin typeface="Droid Serif"/>
              </a:rPr>
              <a:t>= </a:t>
            </a:r>
            <a:r>
              <a:rPr lang="en-US" dirty="0">
                <a:solidFill>
                  <a:schemeClr val="tx1"/>
                </a:solidFill>
                <a:latin typeface="Droid Serif"/>
              </a:rPr>
              <a:t>1)</a:t>
            </a:r>
          </a:p>
          <a:p>
            <a:pPr marL="285750" indent="-285750">
              <a:buFont typeface="Arial" panose="020B0604020202020204" pitchFamily="34" charset="0"/>
              <a:buChar char="•"/>
            </a:pPr>
            <a:r>
              <a:rPr lang="en-US" dirty="0" err="1" smtClean="0">
                <a:solidFill>
                  <a:schemeClr val="tx1"/>
                </a:solidFill>
                <a:latin typeface="Droid Serif"/>
              </a:rPr>
              <a:t>Kurva</a:t>
            </a:r>
            <a:r>
              <a:rPr lang="en-US" dirty="0" smtClean="0">
                <a:solidFill>
                  <a:schemeClr val="tx1"/>
                </a:solidFill>
                <a:latin typeface="Droid Serif"/>
              </a:rPr>
              <a:t> TR </a:t>
            </a:r>
            <a:r>
              <a:rPr lang="en-US" dirty="0">
                <a:solidFill>
                  <a:schemeClr val="tx1"/>
                </a:solidFill>
                <a:latin typeface="Droid Serif"/>
              </a:rPr>
              <a:t>yang </a:t>
            </a:r>
            <a:r>
              <a:rPr lang="en-US" dirty="0" err="1" smtClean="0">
                <a:solidFill>
                  <a:schemeClr val="tx1"/>
                </a:solidFill>
                <a:latin typeface="Droid Serif"/>
              </a:rPr>
              <a:t>menurun</a:t>
            </a:r>
            <a:r>
              <a:rPr lang="en-US" dirty="0" smtClean="0">
                <a:solidFill>
                  <a:schemeClr val="tx1"/>
                </a:solidFill>
                <a:latin typeface="Droid Serif"/>
              </a:rPr>
              <a:t> </a:t>
            </a:r>
            <a:r>
              <a:rPr lang="en-US" dirty="0" err="1">
                <a:solidFill>
                  <a:schemeClr val="tx1"/>
                </a:solidFill>
                <a:latin typeface="Droid Serif"/>
              </a:rPr>
              <a:t>selama</a:t>
            </a:r>
            <a:r>
              <a:rPr lang="en-US" dirty="0">
                <a:solidFill>
                  <a:schemeClr val="tx1"/>
                </a:solidFill>
                <a:latin typeface="Droid Serif"/>
              </a:rPr>
              <a:t> </a:t>
            </a:r>
            <a:r>
              <a:rPr lang="en-US" dirty="0" err="1">
                <a:solidFill>
                  <a:schemeClr val="tx1"/>
                </a:solidFill>
                <a:latin typeface="Droid Serif"/>
              </a:rPr>
              <a:t>elastisitas</a:t>
            </a:r>
            <a:r>
              <a:rPr lang="en-US" dirty="0">
                <a:solidFill>
                  <a:schemeClr val="tx1"/>
                </a:solidFill>
                <a:latin typeface="Droid Serif"/>
              </a:rPr>
              <a:t> </a:t>
            </a:r>
            <a:r>
              <a:rPr lang="en-US" dirty="0" err="1">
                <a:solidFill>
                  <a:schemeClr val="tx1"/>
                </a:solidFill>
                <a:latin typeface="Droid Serif"/>
              </a:rPr>
              <a:t>harga</a:t>
            </a:r>
            <a:r>
              <a:rPr lang="en-US" dirty="0">
                <a:solidFill>
                  <a:schemeClr val="tx1"/>
                </a:solidFill>
                <a:latin typeface="Droid Serif"/>
              </a:rPr>
              <a:t> </a:t>
            </a:r>
            <a:r>
              <a:rPr lang="en-US" dirty="0" err="1">
                <a:solidFill>
                  <a:schemeClr val="tx1"/>
                </a:solidFill>
                <a:latin typeface="Droid Serif"/>
              </a:rPr>
              <a:t>dari</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a:t>
            </a:r>
            <a:r>
              <a:rPr lang="en-US" dirty="0" err="1">
                <a:solidFill>
                  <a:schemeClr val="tx1"/>
                </a:solidFill>
                <a:latin typeface="Droid Serif"/>
              </a:rPr>
              <a:t>permintaan</a:t>
            </a:r>
            <a:r>
              <a:rPr lang="en-US" dirty="0">
                <a:solidFill>
                  <a:schemeClr val="tx1"/>
                </a:solidFill>
                <a:latin typeface="Droid Serif"/>
              </a:rPr>
              <a:t> (</a:t>
            </a:r>
            <a:r>
              <a:rPr lang="en-US" dirty="0" err="1">
                <a:solidFill>
                  <a:schemeClr val="tx1"/>
                </a:solidFill>
                <a:latin typeface="Droid Serif"/>
              </a:rPr>
              <a:t>kurva</a:t>
            </a:r>
            <a:r>
              <a:rPr lang="en-US" dirty="0">
                <a:solidFill>
                  <a:schemeClr val="tx1"/>
                </a:solidFill>
                <a:latin typeface="Droid Serif"/>
              </a:rPr>
              <a:t> AR) </a:t>
            </a:r>
            <a:r>
              <a:rPr lang="en-US" dirty="0" err="1" smtClean="0">
                <a:solidFill>
                  <a:schemeClr val="tx1"/>
                </a:solidFill>
                <a:latin typeface="Droid Serif"/>
              </a:rPr>
              <a:t>kurang</a:t>
            </a:r>
            <a:r>
              <a:rPr lang="en-US" dirty="0" smtClean="0">
                <a:solidFill>
                  <a:schemeClr val="tx1"/>
                </a:solidFill>
                <a:latin typeface="Droid Serif"/>
              </a:rPr>
              <a:t> </a:t>
            </a:r>
            <a:r>
              <a:rPr lang="en-US" dirty="0" err="1">
                <a:solidFill>
                  <a:schemeClr val="tx1"/>
                </a:solidFill>
                <a:latin typeface="Droid Serif"/>
              </a:rPr>
              <a:t>besar</a:t>
            </a:r>
            <a:r>
              <a:rPr lang="en-US" dirty="0">
                <a:solidFill>
                  <a:schemeClr val="tx1"/>
                </a:solidFill>
                <a:latin typeface="Droid Serif"/>
              </a:rPr>
              <a:t> </a:t>
            </a:r>
            <a:r>
              <a:rPr lang="en-US" dirty="0" err="1">
                <a:solidFill>
                  <a:schemeClr val="tx1"/>
                </a:solidFill>
                <a:latin typeface="Droid Serif"/>
              </a:rPr>
              <a:t>dari</a:t>
            </a:r>
            <a:r>
              <a:rPr lang="en-US" dirty="0">
                <a:solidFill>
                  <a:schemeClr val="tx1"/>
                </a:solidFill>
                <a:latin typeface="Droid Serif"/>
              </a:rPr>
              <a:t> 1 (Eh &lt; 1)</a:t>
            </a:r>
          </a:p>
          <a:p>
            <a:pPr marL="285750" indent="-285750">
              <a:buFont typeface="Arial" panose="020B0604020202020204" pitchFamily="34" charset="0"/>
              <a:buChar char="•"/>
            </a:pPr>
            <a:r>
              <a:rPr lang="en-US" dirty="0" err="1" smtClean="0">
                <a:solidFill>
                  <a:schemeClr val="tx1"/>
                </a:solidFill>
                <a:latin typeface="Droid Serif"/>
              </a:rPr>
              <a:t>Kurva</a:t>
            </a:r>
            <a:r>
              <a:rPr lang="en-US" dirty="0" smtClean="0">
                <a:solidFill>
                  <a:schemeClr val="tx1"/>
                </a:solidFill>
                <a:latin typeface="Droid Serif"/>
              </a:rPr>
              <a:t> TR yang </a:t>
            </a:r>
            <a:r>
              <a:rPr lang="en-US" dirty="0" err="1" smtClean="0">
                <a:solidFill>
                  <a:schemeClr val="tx1"/>
                </a:solidFill>
                <a:latin typeface="Droid Serif"/>
              </a:rPr>
              <a:t>meningkat</a:t>
            </a:r>
            <a:r>
              <a:rPr lang="en-US" dirty="0" smtClean="0">
                <a:solidFill>
                  <a:schemeClr val="tx1"/>
                </a:solidFill>
                <a:latin typeface="Droid Serif"/>
              </a:rPr>
              <a:t> </a:t>
            </a:r>
            <a:r>
              <a:rPr lang="en-US" dirty="0" err="1" smtClean="0">
                <a:solidFill>
                  <a:schemeClr val="tx1"/>
                </a:solidFill>
                <a:latin typeface="Droid Serif"/>
              </a:rPr>
              <a:t>ketika</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MR </a:t>
            </a:r>
            <a:r>
              <a:rPr lang="en-US" dirty="0" err="1" smtClean="0">
                <a:solidFill>
                  <a:schemeClr val="tx1"/>
                </a:solidFill>
                <a:latin typeface="Droid Serif"/>
              </a:rPr>
              <a:t>positif</a:t>
            </a:r>
            <a:r>
              <a:rPr lang="en-US" dirty="0" smtClean="0">
                <a:solidFill>
                  <a:schemeClr val="tx1"/>
                </a:solidFill>
                <a:latin typeface="Droid Serif"/>
              </a:rPr>
              <a:t>; </a:t>
            </a:r>
            <a:r>
              <a:rPr lang="en-US" dirty="0" err="1" smtClean="0">
                <a:solidFill>
                  <a:schemeClr val="tx1"/>
                </a:solidFill>
                <a:latin typeface="Droid Serif"/>
              </a:rPr>
              <a:t>ketika</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TR </a:t>
            </a:r>
            <a:r>
              <a:rPr lang="en-US" dirty="0" err="1" smtClean="0">
                <a:solidFill>
                  <a:schemeClr val="tx1"/>
                </a:solidFill>
                <a:latin typeface="Droid Serif"/>
              </a:rPr>
              <a:t>mencapai</a:t>
            </a:r>
            <a:r>
              <a:rPr lang="en-US" dirty="0" smtClean="0">
                <a:solidFill>
                  <a:schemeClr val="tx1"/>
                </a:solidFill>
                <a:latin typeface="Droid Serif"/>
              </a:rPr>
              <a:t> </a:t>
            </a:r>
            <a:r>
              <a:rPr lang="en-US" dirty="0" err="1" smtClean="0">
                <a:solidFill>
                  <a:schemeClr val="tx1"/>
                </a:solidFill>
                <a:latin typeface="Droid Serif"/>
              </a:rPr>
              <a:t>titik</a:t>
            </a:r>
            <a:r>
              <a:rPr lang="en-US" dirty="0" smtClean="0">
                <a:solidFill>
                  <a:schemeClr val="tx1"/>
                </a:solidFill>
                <a:latin typeface="Droid Serif"/>
              </a:rPr>
              <a:t> </a:t>
            </a:r>
            <a:r>
              <a:rPr lang="en-US" dirty="0" err="1" smtClean="0">
                <a:solidFill>
                  <a:schemeClr val="tx1"/>
                </a:solidFill>
                <a:latin typeface="Droid Serif"/>
              </a:rPr>
              <a:t>maksimum</a:t>
            </a:r>
            <a:r>
              <a:rPr lang="en-US" dirty="0" smtClean="0">
                <a:solidFill>
                  <a:schemeClr val="tx1"/>
                </a:solidFill>
                <a:latin typeface="Droid Serif"/>
              </a:rPr>
              <a:t> </a:t>
            </a:r>
            <a:r>
              <a:rPr lang="en-US" dirty="0" err="1" smtClean="0">
                <a:solidFill>
                  <a:schemeClr val="tx1"/>
                </a:solidFill>
                <a:latin typeface="Droid Serif"/>
              </a:rPr>
              <a:t>maka</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MR = 0; </a:t>
            </a:r>
            <a:r>
              <a:rPr lang="en-US" dirty="0" err="1" smtClean="0">
                <a:solidFill>
                  <a:schemeClr val="tx1"/>
                </a:solidFill>
                <a:latin typeface="Droid Serif"/>
              </a:rPr>
              <a:t>ketika</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TR </a:t>
            </a:r>
            <a:r>
              <a:rPr lang="en-US" dirty="0" err="1" smtClean="0">
                <a:solidFill>
                  <a:schemeClr val="tx1"/>
                </a:solidFill>
                <a:latin typeface="Droid Serif"/>
              </a:rPr>
              <a:t>menurun</a:t>
            </a:r>
            <a:r>
              <a:rPr lang="en-US" dirty="0" smtClean="0">
                <a:solidFill>
                  <a:schemeClr val="tx1"/>
                </a:solidFill>
                <a:latin typeface="Droid Serif"/>
              </a:rPr>
              <a:t> </a:t>
            </a:r>
            <a:r>
              <a:rPr lang="en-US" dirty="0" err="1" smtClean="0">
                <a:solidFill>
                  <a:schemeClr val="tx1"/>
                </a:solidFill>
                <a:latin typeface="Droid Serif"/>
              </a:rPr>
              <a:t>maka</a:t>
            </a:r>
            <a:r>
              <a:rPr lang="en-US" dirty="0" smtClean="0">
                <a:solidFill>
                  <a:schemeClr val="tx1"/>
                </a:solidFill>
                <a:latin typeface="Droid Serif"/>
              </a:rPr>
              <a:t> </a:t>
            </a:r>
            <a:r>
              <a:rPr lang="en-US" dirty="0" err="1" smtClean="0">
                <a:solidFill>
                  <a:schemeClr val="tx1"/>
                </a:solidFill>
                <a:latin typeface="Droid Serif"/>
              </a:rPr>
              <a:t>kurva</a:t>
            </a:r>
            <a:r>
              <a:rPr lang="en-US" dirty="0" smtClean="0">
                <a:solidFill>
                  <a:schemeClr val="tx1"/>
                </a:solidFill>
                <a:latin typeface="Droid Serif"/>
              </a:rPr>
              <a:t> MR </a:t>
            </a:r>
            <a:r>
              <a:rPr lang="en-US" dirty="0" err="1" smtClean="0">
                <a:solidFill>
                  <a:schemeClr val="tx1"/>
                </a:solidFill>
                <a:latin typeface="Droid Serif"/>
              </a:rPr>
              <a:t>kurang</a:t>
            </a:r>
            <a:r>
              <a:rPr lang="en-US" dirty="0" smtClean="0">
                <a:solidFill>
                  <a:schemeClr val="tx1"/>
                </a:solidFill>
                <a:latin typeface="Droid Serif"/>
              </a:rPr>
              <a:t> </a:t>
            </a:r>
            <a:r>
              <a:rPr lang="en-US" dirty="0" err="1" smtClean="0">
                <a:solidFill>
                  <a:schemeClr val="tx1"/>
                </a:solidFill>
                <a:latin typeface="Droid Serif"/>
              </a:rPr>
              <a:t>dari</a:t>
            </a:r>
            <a:r>
              <a:rPr lang="en-US" dirty="0" smtClean="0">
                <a:solidFill>
                  <a:schemeClr val="tx1"/>
                </a:solidFill>
                <a:latin typeface="Droid Serif"/>
              </a:rPr>
              <a:t> 0 (</a:t>
            </a:r>
            <a:r>
              <a:rPr lang="en-US" dirty="0" err="1" smtClean="0">
                <a:solidFill>
                  <a:schemeClr val="tx1"/>
                </a:solidFill>
                <a:latin typeface="Droid Serif"/>
              </a:rPr>
              <a:t>negatif</a:t>
            </a:r>
            <a:r>
              <a:rPr lang="en-US" dirty="0" smtClean="0">
                <a:solidFill>
                  <a:schemeClr val="tx1"/>
                </a:solidFill>
                <a:latin typeface="Droid Serif"/>
              </a:rPr>
              <a:t>)</a:t>
            </a:r>
            <a:endParaRPr lang="en-US" dirty="0">
              <a:solidFill>
                <a:schemeClr val="tx1"/>
              </a:solidFill>
              <a:latin typeface="Droid Serif"/>
            </a:endParaRPr>
          </a:p>
        </p:txBody>
      </p:sp>
      <p:grpSp>
        <p:nvGrpSpPr>
          <p:cNvPr id="58" name="Group 57"/>
          <p:cNvGrpSpPr/>
          <p:nvPr/>
        </p:nvGrpSpPr>
        <p:grpSpPr>
          <a:xfrm>
            <a:off x="245631" y="443545"/>
            <a:ext cx="4050345" cy="4150134"/>
            <a:chOff x="250189" y="361612"/>
            <a:chExt cx="4050345" cy="4150134"/>
          </a:xfrm>
        </p:grpSpPr>
        <p:pic>
          <p:nvPicPr>
            <p:cNvPr id="16" name="Picture 15"/>
            <p:cNvPicPr>
              <a:picLocks noChangeAspect="1"/>
            </p:cNvPicPr>
            <p:nvPr/>
          </p:nvPicPr>
          <p:blipFill rotWithShape="1">
            <a:blip r:embed="rId2"/>
            <a:srcRect l="6600"/>
            <a:stretch/>
          </p:blipFill>
          <p:spPr>
            <a:xfrm>
              <a:off x="338831" y="819352"/>
              <a:ext cx="3795307" cy="1617809"/>
            </a:xfrm>
            <a:prstGeom prst="rect">
              <a:avLst/>
            </a:prstGeom>
          </p:spPr>
        </p:pic>
        <p:pic>
          <p:nvPicPr>
            <p:cNvPr id="17" name="Picture 16"/>
            <p:cNvPicPr>
              <a:picLocks noChangeAspect="1"/>
            </p:cNvPicPr>
            <p:nvPr/>
          </p:nvPicPr>
          <p:blipFill>
            <a:blip r:embed="rId3"/>
            <a:stretch>
              <a:fillRect/>
            </a:stretch>
          </p:blipFill>
          <p:spPr>
            <a:xfrm>
              <a:off x="390055" y="2620385"/>
              <a:ext cx="3744083" cy="1707625"/>
            </a:xfrm>
            <a:prstGeom prst="rect">
              <a:avLst/>
            </a:prstGeom>
          </p:spPr>
        </p:pic>
        <p:sp>
          <p:nvSpPr>
            <p:cNvPr id="18" name="Rectangle 17"/>
            <p:cNvSpPr/>
            <p:nvPr/>
          </p:nvSpPr>
          <p:spPr>
            <a:xfrm>
              <a:off x="1689606" y="766816"/>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19" name="Rectangle 18"/>
            <p:cNvSpPr/>
            <p:nvPr/>
          </p:nvSpPr>
          <p:spPr>
            <a:xfrm>
              <a:off x="1689606" y="2823287"/>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20" name="Rectangle 19"/>
            <p:cNvSpPr/>
            <p:nvPr/>
          </p:nvSpPr>
          <p:spPr>
            <a:xfrm>
              <a:off x="2091342" y="3093894"/>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21" name="Rectangle 20"/>
            <p:cNvSpPr/>
            <p:nvPr/>
          </p:nvSpPr>
          <p:spPr>
            <a:xfrm>
              <a:off x="2732976" y="3341897"/>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cxnSp>
          <p:nvCxnSpPr>
            <p:cNvPr id="22" name="Straight Connector 21"/>
            <p:cNvCxnSpPr/>
            <p:nvPr/>
          </p:nvCxnSpPr>
          <p:spPr>
            <a:xfrm flipV="1">
              <a:off x="634181" y="4083269"/>
              <a:ext cx="3346612" cy="28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21976" y="2582844"/>
              <a:ext cx="0" cy="15181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8790" y="2713961"/>
              <a:ext cx="2666789" cy="13491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63611" y="3443710"/>
              <a:ext cx="641634" cy="425535"/>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cxnSp>
          <p:nvCxnSpPr>
            <p:cNvPr id="30" name="Straight Connector 29"/>
            <p:cNvCxnSpPr/>
            <p:nvPr/>
          </p:nvCxnSpPr>
          <p:spPr>
            <a:xfrm>
              <a:off x="621976" y="2749269"/>
              <a:ext cx="1351472" cy="133400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73448" y="1102279"/>
              <a:ext cx="9748" cy="296079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34181" y="1132056"/>
              <a:ext cx="1363877" cy="1495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10203" y="3366268"/>
              <a:ext cx="1363877" cy="1495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934762" y="1235257"/>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43" name="Rectangle 42"/>
            <p:cNvSpPr/>
            <p:nvPr/>
          </p:nvSpPr>
          <p:spPr>
            <a:xfrm>
              <a:off x="1695269" y="781930"/>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Eh = 1</a:t>
              </a:r>
            </a:p>
          </p:txBody>
        </p:sp>
        <p:sp>
          <p:nvSpPr>
            <p:cNvPr id="44" name="Rectangle 43"/>
            <p:cNvSpPr/>
            <p:nvPr/>
          </p:nvSpPr>
          <p:spPr>
            <a:xfrm>
              <a:off x="2713682" y="1251088"/>
              <a:ext cx="641634"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Eh &lt; 1</a:t>
              </a:r>
            </a:p>
          </p:txBody>
        </p:sp>
        <p:sp>
          <p:nvSpPr>
            <p:cNvPr id="45" name="Rectangle 44"/>
            <p:cNvSpPr/>
            <p:nvPr/>
          </p:nvSpPr>
          <p:spPr>
            <a:xfrm>
              <a:off x="634181" y="1252647"/>
              <a:ext cx="714641"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Eh &gt; 1</a:t>
              </a:r>
            </a:p>
          </p:txBody>
        </p:sp>
        <p:cxnSp>
          <p:nvCxnSpPr>
            <p:cNvPr id="47" name="Straight Connector 46"/>
            <p:cNvCxnSpPr/>
            <p:nvPr/>
          </p:nvCxnSpPr>
          <p:spPr>
            <a:xfrm flipV="1">
              <a:off x="679782" y="680585"/>
              <a:ext cx="0" cy="15181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7256" y="2179340"/>
              <a:ext cx="3346612" cy="28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270382" y="3661725"/>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49" name="Rectangle 48"/>
            <p:cNvSpPr/>
            <p:nvPr/>
          </p:nvSpPr>
          <p:spPr>
            <a:xfrm>
              <a:off x="3079850" y="3793740"/>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AR =QD</a:t>
              </a:r>
            </a:p>
          </p:txBody>
        </p:sp>
        <p:sp>
          <p:nvSpPr>
            <p:cNvPr id="51" name="Rectangle 50"/>
            <p:cNvSpPr/>
            <p:nvPr/>
          </p:nvSpPr>
          <p:spPr>
            <a:xfrm>
              <a:off x="1898843" y="3763800"/>
              <a:ext cx="52260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MR</a:t>
              </a:r>
            </a:p>
          </p:txBody>
        </p:sp>
        <p:sp>
          <p:nvSpPr>
            <p:cNvPr id="52" name="Rectangle 51"/>
            <p:cNvSpPr/>
            <p:nvPr/>
          </p:nvSpPr>
          <p:spPr>
            <a:xfrm>
              <a:off x="3081373" y="1996925"/>
              <a:ext cx="586473" cy="19620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TR</a:t>
              </a:r>
            </a:p>
          </p:txBody>
        </p:sp>
        <p:sp>
          <p:nvSpPr>
            <p:cNvPr id="53" name="Rectangle 52"/>
            <p:cNvSpPr/>
            <p:nvPr/>
          </p:nvSpPr>
          <p:spPr>
            <a:xfrm>
              <a:off x="250189" y="361612"/>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Revenue</a:t>
              </a:r>
            </a:p>
          </p:txBody>
        </p:sp>
        <p:sp>
          <p:nvSpPr>
            <p:cNvPr id="55" name="Rectangle 54"/>
            <p:cNvSpPr/>
            <p:nvPr/>
          </p:nvSpPr>
          <p:spPr>
            <a:xfrm>
              <a:off x="262715" y="2311188"/>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Revenue</a:t>
              </a:r>
            </a:p>
          </p:txBody>
        </p:sp>
        <p:sp>
          <p:nvSpPr>
            <p:cNvPr id="56" name="Rectangle 55"/>
            <p:cNvSpPr/>
            <p:nvPr/>
          </p:nvSpPr>
          <p:spPr>
            <a:xfrm>
              <a:off x="3466401" y="2271683"/>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Output</a:t>
              </a:r>
            </a:p>
          </p:txBody>
        </p:sp>
        <p:sp>
          <p:nvSpPr>
            <p:cNvPr id="57" name="Rectangle 56"/>
            <p:cNvSpPr/>
            <p:nvPr/>
          </p:nvSpPr>
          <p:spPr>
            <a:xfrm>
              <a:off x="3466400" y="4181814"/>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Output</a:t>
              </a:r>
            </a:p>
          </p:txBody>
        </p:sp>
      </p:grpSp>
    </p:spTree>
    <p:extLst>
      <p:ext uri="{BB962C8B-B14F-4D97-AF65-F5344CB8AC3E}">
        <p14:creationId xmlns:p14="http://schemas.microsoft.com/office/powerpoint/2010/main" val="623244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525" y="0"/>
            <a:ext cx="2660700" cy="733800"/>
          </a:xfrm>
        </p:spPr>
        <p:txBody>
          <a:bodyPr/>
          <a:lstStyle/>
          <a:p>
            <a:r>
              <a:rPr lang="en-US" sz="1600" dirty="0" err="1" smtClean="0"/>
              <a:t>Konsep</a:t>
            </a:r>
            <a:r>
              <a:rPr lang="en-US" sz="1600" dirty="0" smtClean="0"/>
              <a:t> </a:t>
            </a:r>
            <a:r>
              <a:rPr lang="en-US" sz="1600" dirty="0" err="1" smtClean="0"/>
              <a:t>Keuntungan</a:t>
            </a:r>
            <a:r>
              <a:rPr lang="en-US" sz="1600" dirty="0" smtClean="0"/>
              <a:t> (Profit)</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
        <p:nvSpPr>
          <p:cNvPr id="5" name="Rectangle 4"/>
          <p:cNvSpPr/>
          <p:nvPr/>
        </p:nvSpPr>
        <p:spPr>
          <a:xfrm>
            <a:off x="480721" y="733800"/>
            <a:ext cx="3389712" cy="611915"/>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Symbol" panose="05050102010706020507" pitchFamily="18" charset="2"/>
              <a:buChar char="p"/>
            </a:pPr>
            <a:r>
              <a:rPr lang="en-US" sz="1600" b="1" dirty="0" smtClean="0">
                <a:solidFill>
                  <a:schemeClr val="tx1"/>
                </a:solidFill>
                <a:latin typeface="Droid Serif"/>
                <a:sym typeface="Symbol" panose="05050102010706020507" pitchFamily="18" charset="2"/>
              </a:rPr>
              <a:t>= TR – TC</a:t>
            </a:r>
          </a:p>
          <a:p>
            <a:pPr marL="285750" indent="-285750">
              <a:buFont typeface="Symbol" panose="05050102010706020507" pitchFamily="18" charset="2"/>
              <a:buChar char="p"/>
            </a:pPr>
            <a:r>
              <a:rPr lang="en-US" sz="1600" b="1" dirty="0" smtClean="0">
                <a:solidFill>
                  <a:schemeClr val="tx1"/>
                </a:solidFill>
                <a:latin typeface="Droid Serif"/>
                <a:sym typeface="Symbol" panose="05050102010706020507" pitchFamily="18" charset="2"/>
              </a:rPr>
              <a:t>= (P * Q) – (FC + VC)</a:t>
            </a:r>
            <a:endParaRPr lang="en-US" sz="1600" b="1" dirty="0">
              <a:solidFill>
                <a:schemeClr val="tx1"/>
              </a:solidFill>
              <a:latin typeface="Droid Serif"/>
            </a:endParaRPr>
          </a:p>
        </p:txBody>
      </p:sp>
      <p:sp>
        <p:nvSpPr>
          <p:cNvPr id="6" name="Rectangle 5"/>
          <p:cNvSpPr/>
          <p:nvPr/>
        </p:nvSpPr>
        <p:spPr>
          <a:xfrm>
            <a:off x="480721" y="1713890"/>
            <a:ext cx="3389712" cy="611915"/>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sym typeface="Symbol" panose="05050102010706020507" pitchFamily="18" charset="2"/>
              </a:rPr>
              <a:t>Kapan </a:t>
            </a:r>
            <a:r>
              <a:rPr lang="en-US" sz="1600" b="1" dirty="0" err="1" smtClean="0">
                <a:solidFill>
                  <a:schemeClr val="tx1"/>
                </a:solidFill>
                <a:latin typeface="Droid Serif"/>
                <a:sym typeface="Symbol" panose="05050102010706020507" pitchFamily="18" charset="2"/>
              </a:rPr>
              <a:t>keuntungan</a:t>
            </a:r>
            <a:r>
              <a:rPr lang="en-US" sz="1600" b="1" dirty="0" smtClean="0">
                <a:solidFill>
                  <a:schemeClr val="tx1"/>
                </a:solidFill>
                <a:latin typeface="Droid Serif"/>
                <a:sym typeface="Symbol" panose="05050102010706020507" pitchFamily="18" charset="2"/>
              </a:rPr>
              <a:t> </a:t>
            </a:r>
            <a:r>
              <a:rPr lang="en-US" sz="1600" b="1" dirty="0" err="1" smtClean="0">
                <a:solidFill>
                  <a:schemeClr val="tx1"/>
                </a:solidFill>
                <a:latin typeface="Droid Serif"/>
                <a:sym typeface="Symbol" panose="05050102010706020507" pitchFamily="18" charset="2"/>
              </a:rPr>
              <a:t>maksimum</a:t>
            </a:r>
            <a:r>
              <a:rPr lang="en-US" sz="1600" b="1" dirty="0" smtClean="0">
                <a:solidFill>
                  <a:schemeClr val="tx1"/>
                </a:solidFill>
                <a:latin typeface="Droid Serif"/>
                <a:sym typeface="Symbol" panose="05050102010706020507" pitchFamily="18" charset="2"/>
              </a:rPr>
              <a:t>?</a:t>
            </a:r>
            <a:endParaRPr lang="en-US" sz="1600" b="1" dirty="0">
              <a:solidFill>
                <a:schemeClr val="tx1"/>
              </a:solidFill>
              <a:latin typeface="Droid Serif"/>
            </a:endParaRPr>
          </a:p>
        </p:txBody>
      </p:sp>
      <p:sp>
        <p:nvSpPr>
          <p:cNvPr id="7" name="Rectangle 6"/>
          <p:cNvSpPr/>
          <p:nvPr/>
        </p:nvSpPr>
        <p:spPr>
          <a:xfrm>
            <a:off x="480720" y="2325805"/>
            <a:ext cx="3389713" cy="1316875"/>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Droid Serif"/>
              </a:rPr>
              <a:t>Ketika</a:t>
            </a:r>
            <a:r>
              <a:rPr lang="en-US" sz="1600" b="1" dirty="0" smtClean="0">
                <a:solidFill>
                  <a:schemeClr val="tx1"/>
                </a:solidFill>
                <a:latin typeface="Droid Serif"/>
              </a:rPr>
              <a:t> output </a:t>
            </a:r>
            <a:r>
              <a:rPr lang="en-US" sz="1600" b="1" dirty="0" err="1" smtClean="0">
                <a:solidFill>
                  <a:schemeClr val="tx1"/>
                </a:solidFill>
                <a:latin typeface="Droid Serif"/>
              </a:rPr>
              <a:t>bertambah</a:t>
            </a:r>
            <a:r>
              <a:rPr lang="en-US" sz="1600" b="1" dirty="0" smtClean="0">
                <a:solidFill>
                  <a:schemeClr val="tx1"/>
                </a:solidFill>
                <a:latin typeface="Droid Serif"/>
              </a:rPr>
              <a:t> </a:t>
            </a:r>
            <a:r>
              <a:rPr lang="en-US" sz="1600" b="1" dirty="0" err="1" smtClean="0">
                <a:solidFill>
                  <a:schemeClr val="tx1"/>
                </a:solidFill>
                <a:latin typeface="Droid Serif"/>
              </a:rPr>
              <a:t>tapi</a:t>
            </a:r>
            <a:r>
              <a:rPr lang="en-US" sz="1600" b="1" dirty="0" smtClean="0">
                <a:solidFill>
                  <a:schemeClr val="tx1"/>
                </a:solidFill>
                <a:latin typeface="Droid Serif"/>
              </a:rPr>
              <a:t> </a:t>
            </a:r>
            <a:r>
              <a:rPr lang="en-US" sz="1600" b="1" dirty="0" err="1" smtClean="0">
                <a:solidFill>
                  <a:schemeClr val="tx1"/>
                </a:solidFill>
                <a:latin typeface="Droid Serif"/>
              </a:rPr>
              <a:t>profitnya</a:t>
            </a:r>
            <a:r>
              <a:rPr lang="en-US" sz="1600" b="1" dirty="0" smtClean="0">
                <a:solidFill>
                  <a:schemeClr val="tx1"/>
                </a:solidFill>
                <a:latin typeface="Droid Serif"/>
              </a:rPr>
              <a:t> </a:t>
            </a:r>
            <a:r>
              <a:rPr lang="en-US" sz="1600" b="1" dirty="0" err="1" smtClean="0">
                <a:solidFill>
                  <a:schemeClr val="tx1"/>
                </a:solidFill>
                <a:latin typeface="Droid Serif"/>
              </a:rPr>
              <a:t>konstan</a:t>
            </a:r>
            <a:r>
              <a:rPr lang="en-US" sz="1600" b="1" dirty="0" smtClean="0">
                <a:solidFill>
                  <a:schemeClr val="tx1"/>
                </a:solidFill>
                <a:latin typeface="Droid Serif"/>
              </a:rPr>
              <a:t> </a:t>
            </a:r>
          </a:p>
          <a:p>
            <a:pPr marL="285750" indent="-285750">
              <a:buFont typeface="Arial" panose="020B0604020202020204" pitchFamily="34" charset="0"/>
              <a:buChar char="•"/>
            </a:pPr>
            <a:r>
              <a:rPr lang="en-US" sz="1600" dirty="0" smtClean="0">
                <a:solidFill>
                  <a:schemeClr val="tx1"/>
                </a:solidFill>
                <a:latin typeface="Droid Serif"/>
              </a:rPr>
              <a:t>MR &gt; MC </a:t>
            </a:r>
            <a:r>
              <a:rPr lang="en-US" sz="1600" dirty="0" smtClean="0">
                <a:solidFill>
                  <a:schemeClr val="tx1"/>
                </a:solidFill>
                <a:latin typeface="Droid Serif"/>
                <a:sym typeface="Wingdings" panose="05000000000000000000" pitchFamily="2" charset="2"/>
              </a:rPr>
              <a:t> Output </a:t>
            </a:r>
            <a:r>
              <a:rPr lang="en-US" sz="1600" dirty="0" err="1" smtClean="0">
                <a:solidFill>
                  <a:schemeClr val="tx1"/>
                </a:solidFill>
                <a:latin typeface="Droid Serif"/>
                <a:sym typeface="Wingdings" panose="05000000000000000000" pitchFamily="2" charset="2"/>
              </a:rPr>
              <a:t>naik</a:t>
            </a:r>
            <a:endParaRPr lang="en-US" sz="1600" dirty="0">
              <a:solidFill>
                <a:schemeClr val="tx1"/>
              </a:solidFill>
              <a:latin typeface="Droid Serif"/>
              <a:sym typeface="Wingdings" panose="05000000000000000000" pitchFamily="2" charset="2"/>
            </a:endParaRPr>
          </a:p>
          <a:p>
            <a:pPr marL="285750" indent="-285750">
              <a:buFont typeface="Arial" panose="020B0604020202020204" pitchFamily="34" charset="0"/>
              <a:buChar char="•"/>
            </a:pPr>
            <a:r>
              <a:rPr lang="en-US" sz="1600" dirty="0" smtClean="0">
                <a:solidFill>
                  <a:schemeClr val="tx1"/>
                </a:solidFill>
                <a:latin typeface="Droid Serif"/>
                <a:sym typeface="Wingdings" panose="05000000000000000000" pitchFamily="2" charset="2"/>
              </a:rPr>
              <a:t>MR = MC  Output </a:t>
            </a:r>
            <a:r>
              <a:rPr lang="en-US" sz="1600" dirty="0" err="1" smtClean="0">
                <a:solidFill>
                  <a:schemeClr val="tx1"/>
                </a:solidFill>
                <a:latin typeface="Droid Serif"/>
                <a:sym typeface="Wingdings" panose="05000000000000000000" pitchFamily="2" charset="2"/>
              </a:rPr>
              <a:t>maksimum</a:t>
            </a:r>
            <a:endParaRPr lang="en-US" sz="1600" dirty="0" smtClean="0">
              <a:solidFill>
                <a:schemeClr val="tx1"/>
              </a:solidFill>
              <a:latin typeface="Droid Serif"/>
              <a:sym typeface="Wingdings" panose="05000000000000000000" pitchFamily="2" charset="2"/>
            </a:endParaRPr>
          </a:p>
          <a:p>
            <a:pPr marL="285750" indent="-285750">
              <a:buFont typeface="Arial" panose="020B0604020202020204" pitchFamily="34" charset="0"/>
              <a:buChar char="•"/>
            </a:pPr>
            <a:r>
              <a:rPr lang="en-US" sz="1600" dirty="0">
                <a:solidFill>
                  <a:schemeClr val="tx1"/>
                </a:solidFill>
                <a:latin typeface="Droid Serif"/>
                <a:sym typeface="Wingdings" panose="05000000000000000000" pitchFamily="2" charset="2"/>
              </a:rPr>
              <a:t>MR </a:t>
            </a:r>
            <a:r>
              <a:rPr lang="en-US" sz="1600" dirty="0" smtClean="0">
                <a:solidFill>
                  <a:schemeClr val="tx1"/>
                </a:solidFill>
                <a:latin typeface="Droid Serif"/>
                <a:sym typeface="Wingdings" panose="05000000000000000000" pitchFamily="2" charset="2"/>
              </a:rPr>
              <a:t>&lt; </a:t>
            </a:r>
            <a:r>
              <a:rPr lang="en-US" sz="1600" dirty="0">
                <a:solidFill>
                  <a:schemeClr val="tx1"/>
                </a:solidFill>
                <a:latin typeface="Droid Serif"/>
                <a:sym typeface="Wingdings" panose="05000000000000000000" pitchFamily="2" charset="2"/>
              </a:rPr>
              <a:t>MC  Output </a:t>
            </a:r>
            <a:r>
              <a:rPr lang="en-US" sz="1600" dirty="0" err="1" smtClean="0">
                <a:solidFill>
                  <a:schemeClr val="tx1"/>
                </a:solidFill>
                <a:latin typeface="Droid Serif"/>
                <a:sym typeface="Wingdings" panose="05000000000000000000" pitchFamily="2" charset="2"/>
              </a:rPr>
              <a:t>turun</a:t>
            </a:r>
            <a:endParaRPr lang="en-US" sz="1600" dirty="0">
              <a:solidFill>
                <a:schemeClr val="tx1"/>
              </a:solidFill>
              <a:latin typeface="Droid Serif"/>
            </a:endParaRPr>
          </a:p>
        </p:txBody>
      </p:sp>
      <p:cxnSp>
        <p:nvCxnSpPr>
          <p:cNvPr id="8" name="Straight Arrow Connector 7"/>
          <p:cNvCxnSpPr/>
          <p:nvPr/>
        </p:nvCxnSpPr>
        <p:spPr>
          <a:xfrm>
            <a:off x="3870433" y="1969080"/>
            <a:ext cx="52643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1874" y="1713890"/>
            <a:ext cx="3862677" cy="611915"/>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latin typeface="Droid Serif"/>
                <a:sym typeface="Symbol" panose="05050102010706020507" pitchFamily="18" charset="2"/>
              </a:rPr>
              <a:t>Ketika</a:t>
            </a:r>
            <a:r>
              <a:rPr lang="en-US" sz="1600" b="1" dirty="0" smtClean="0">
                <a:solidFill>
                  <a:schemeClr val="tx1"/>
                </a:solidFill>
                <a:latin typeface="Droid Serif"/>
                <a:sym typeface="Symbol" panose="05050102010706020507" pitchFamily="18" charset="2"/>
              </a:rPr>
              <a:t> </a:t>
            </a:r>
            <a:r>
              <a:rPr lang="en-US" sz="1600" b="1" dirty="0" err="1" smtClean="0">
                <a:solidFill>
                  <a:schemeClr val="tx1"/>
                </a:solidFill>
                <a:latin typeface="Droid Serif"/>
                <a:sym typeface="Symbol" panose="05050102010706020507" pitchFamily="18" charset="2"/>
              </a:rPr>
              <a:t>tidak</a:t>
            </a:r>
            <a:r>
              <a:rPr lang="en-US" sz="1600" b="1" dirty="0" smtClean="0">
                <a:solidFill>
                  <a:schemeClr val="tx1"/>
                </a:solidFill>
                <a:latin typeface="Droid Serif"/>
                <a:sym typeface="Symbol" panose="05050102010706020507" pitchFamily="18" charset="2"/>
              </a:rPr>
              <a:t> </a:t>
            </a:r>
            <a:r>
              <a:rPr lang="en-US" sz="1600" b="1" dirty="0" err="1" smtClean="0">
                <a:solidFill>
                  <a:schemeClr val="tx1"/>
                </a:solidFill>
                <a:latin typeface="Droid Serif"/>
                <a:sym typeface="Symbol" panose="05050102010706020507" pitchFamily="18" charset="2"/>
              </a:rPr>
              <a:t>ada</a:t>
            </a:r>
            <a:r>
              <a:rPr lang="en-US" sz="1600" b="1" dirty="0" smtClean="0">
                <a:solidFill>
                  <a:schemeClr val="tx1"/>
                </a:solidFill>
                <a:latin typeface="Droid Serif"/>
                <a:sym typeface="Symbol" panose="05050102010706020507" pitchFamily="18" charset="2"/>
              </a:rPr>
              <a:t> </a:t>
            </a:r>
            <a:r>
              <a:rPr lang="en-US" sz="1600" b="1" dirty="0" err="1" smtClean="0">
                <a:solidFill>
                  <a:schemeClr val="tx1"/>
                </a:solidFill>
                <a:latin typeface="Droid Serif"/>
                <a:sym typeface="Symbol" panose="05050102010706020507" pitchFamily="18" charset="2"/>
              </a:rPr>
              <a:t>lagi</a:t>
            </a:r>
            <a:r>
              <a:rPr lang="en-US" sz="1600" b="1" dirty="0" smtClean="0">
                <a:solidFill>
                  <a:schemeClr val="tx1"/>
                </a:solidFill>
                <a:latin typeface="Droid Serif"/>
                <a:sym typeface="Symbol" panose="05050102010706020507" pitchFamily="18" charset="2"/>
              </a:rPr>
              <a:t> </a:t>
            </a:r>
            <a:r>
              <a:rPr lang="en-US" sz="1600" b="1" dirty="0" err="1" smtClean="0">
                <a:solidFill>
                  <a:schemeClr val="tx1"/>
                </a:solidFill>
                <a:latin typeface="Droid Serif"/>
                <a:sym typeface="Symbol" panose="05050102010706020507" pitchFamily="18" charset="2"/>
              </a:rPr>
              <a:t>tambahan</a:t>
            </a:r>
            <a:r>
              <a:rPr lang="en-US" sz="1600" b="1" dirty="0" smtClean="0">
                <a:solidFill>
                  <a:schemeClr val="tx1"/>
                </a:solidFill>
                <a:latin typeface="Droid Serif"/>
                <a:sym typeface="Symbol" panose="05050102010706020507" pitchFamily="18" charset="2"/>
              </a:rPr>
              <a:t> profit</a:t>
            </a:r>
            <a:endParaRPr lang="en-US" sz="1600" b="1" dirty="0">
              <a:solidFill>
                <a:schemeClr val="tx1"/>
              </a:solidFill>
              <a:latin typeface="Droid Serif"/>
            </a:endParaRPr>
          </a:p>
        </p:txBody>
      </p:sp>
      <mc:AlternateContent xmlns:mc="http://schemas.openxmlformats.org/markup-compatibility/2006" xmlns:a14="http://schemas.microsoft.com/office/drawing/2010/main">
        <mc:Choice Requires="a14">
          <p:sp>
            <p:nvSpPr>
              <p:cNvPr id="10" name="TextBox 9"/>
              <p:cNvSpPr txBox="1"/>
              <p:nvPr/>
            </p:nvSpPr>
            <p:spPr>
              <a:xfrm>
                <a:off x="4571874" y="2417035"/>
                <a:ext cx="1259960"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sym typeface="Symbol" panose="05050102010706020507" pitchFamily="18" charset="2"/>
                        </a:rPr>
                        <m:t></m:t>
                      </m:r>
                      <m:r>
                        <a:rPr lang="en-US" sz="1800" b="0" i="1" smtClean="0">
                          <a:latin typeface="Cambria Math" panose="02040503050406030204" pitchFamily="18" charset="0"/>
                          <a:sym typeface="Symbol" panose="05050102010706020507" pitchFamily="18" charset="2"/>
                        </a:rPr>
                        <m:t>′</m:t>
                      </m:r>
                      <m:r>
                        <a:rPr lang="en-US" sz="1800" i="1">
                          <a:latin typeface="Cambria Math" panose="02040503050406030204" pitchFamily="18" charset="0"/>
                        </a:rPr>
                        <m:t>=</m:t>
                      </m:r>
                      <m:f>
                        <m:fPr>
                          <m:ctrlPr>
                            <a:rPr lang="en-US" sz="1800" i="1">
                              <a:latin typeface="Cambria Math" panose="02040503050406030204" pitchFamily="18" charset="0"/>
                            </a:rPr>
                          </m:ctrlPr>
                        </m:fPr>
                        <m:num>
                          <m:r>
                            <m:rPr>
                              <m:sty m:val="p"/>
                            </m:rPr>
                            <a:rPr lang="en-US" sz="1800">
                              <a:latin typeface="Cambria Math" panose="02040503050406030204" pitchFamily="18" charset="0"/>
                            </a:rPr>
                            <m:t>d</m:t>
                          </m:r>
                          <m:r>
                            <a:rPr lang="en-US" sz="1800" i="1" smtClean="0">
                              <a:latin typeface="Cambria Math" panose="02040503050406030204" pitchFamily="18" charset="0"/>
                              <a:sym typeface="Symbol" panose="05050102010706020507" pitchFamily="18" charset="2"/>
                            </a:rPr>
                            <m:t></m:t>
                          </m:r>
                        </m:num>
                        <m:den>
                          <m:r>
                            <m:rPr>
                              <m:sty m:val="p"/>
                            </m:rPr>
                            <a:rPr lang="en-US" sz="1800">
                              <a:latin typeface="Cambria Math" panose="02040503050406030204" pitchFamily="18" charset="0"/>
                            </a:rPr>
                            <m:t>dQ</m:t>
                          </m:r>
                        </m:den>
                      </m:f>
                      <m:r>
                        <a:rPr lang="en-US" sz="1800" i="1">
                          <a:latin typeface="Cambria Math" panose="02040503050406030204" pitchFamily="18" charset="0"/>
                        </a:rPr>
                        <m:t>=</m:t>
                      </m:r>
                      <m:r>
                        <a:rPr lang="en-US" sz="1800" b="0" i="1" smtClean="0">
                          <a:latin typeface="Cambria Math" panose="02040503050406030204" pitchFamily="18" charset="0"/>
                        </a:rPr>
                        <m:t>0</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874" y="2417035"/>
                <a:ext cx="1259960" cy="5672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6806" y="3135550"/>
                <a:ext cx="1610056"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m:rPr>
                              <m:sty m:val="p"/>
                            </m:rPr>
                            <a:rPr lang="en-US" sz="1800" i="0">
                              <a:latin typeface="Cambria Math" panose="02040503050406030204" pitchFamily="18" charset="0"/>
                            </a:rPr>
                            <m:t>d</m:t>
                          </m:r>
                          <m:r>
                            <m:rPr>
                              <m:sty m:val="p"/>
                            </m:rPr>
                            <a:rPr lang="en-US" sz="1800" b="0" i="0" smtClean="0">
                              <a:latin typeface="Cambria Math" panose="02040503050406030204" pitchFamily="18" charset="0"/>
                              <a:sym typeface="Symbol" panose="05050102010706020507" pitchFamily="18" charset="2"/>
                            </a:rPr>
                            <m:t>TR</m:t>
                          </m:r>
                        </m:num>
                        <m:den>
                          <m:r>
                            <m:rPr>
                              <m:sty m:val="p"/>
                            </m:rPr>
                            <a:rPr lang="en-US" sz="1800" i="0">
                              <a:latin typeface="Cambria Math" panose="02040503050406030204" pitchFamily="18" charset="0"/>
                            </a:rPr>
                            <m:t>dQ</m:t>
                          </m:r>
                        </m:den>
                      </m:f>
                      <m:r>
                        <a:rPr lang="en-US" sz="1800" b="0" i="0" smtClean="0">
                          <a:latin typeface="Cambria Math" panose="02040503050406030204" pitchFamily="18" charset="0"/>
                        </a:rPr>
                        <m:t>−</m:t>
                      </m:r>
                      <m:f>
                        <m:fPr>
                          <m:ctrlPr>
                            <a:rPr lang="en-US" sz="1800" i="1">
                              <a:latin typeface="Cambria Math" panose="02040503050406030204" pitchFamily="18" charset="0"/>
                            </a:rPr>
                          </m:ctrlPr>
                        </m:fPr>
                        <m:num>
                          <m:r>
                            <m:rPr>
                              <m:sty m:val="p"/>
                            </m:rPr>
                            <a:rPr lang="en-US" sz="1800" i="0">
                              <a:latin typeface="Cambria Math" panose="02040503050406030204" pitchFamily="18" charset="0"/>
                            </a:rPr>
                            <m:t>d</m:t>
                          </m:r>
                          <m:r>
                            <m:rPr>
                              <m:sty m:val="p"/>
                            </m:rPr>
                            <a:rPr lang="en-US" sz="1800" i="0">
                              <a:latin typeface="Cambria Math" panose="02040503050406030204" pitchFamily="18" charset="0"/>
                              <a:sym typeface="Symbol" panose="05050102010706020507" pitchFamily="18" charset="2"/>
                            </a:rPr>
                            <m:t>T</m:t>
                          </m:r>
                          <m:r>
                            <m:rPr>
                              <m:sty m:val="p"/>
                            </m:rPr>
                            <a:rPr lang="en-US" sz="1800" b="0" i="0" smtClean="0">
                              <a:latin typeface="Cambria Math" panose="02040503050406030204" pitchFamily="18" charset="0"/>
                              <a:sym typeface="Symbol" panose="05050102010706020507" pitchFamily="18" charset="2"/>
                            </a:rPr>
                            <m:t>C</m:t>
                          </m:r>
                        </m:num>
                        <m:den>
                          <m:r>
                            <m:rPr>
                              <m:sty m:val="p"/>
                            </m:rPr>
                            <a:rPr lang="en-US" sz="1800" i="0">
                              <a:latin typeface="Cambria Math" panose="02040503050406030204" pitchFamily="18" charset="0"/>
                            </a:rPr>
                            <m:t>dQ</m:t>
                          </m:r>
                        </m:den>
                      </m:f>
                      <m:r>
                        <a:rPr lang="en-US" sz="1800" i="0">
                          <a:latin typeface="Cambria Math" panose="02040503050406030204" pitchFamily="18" charset="0"/>
                        </a:rPr>
                        <m:t>=</m:t>
                      </m:r>
                      <m:r>
                        <a:rPr lang="en-US" sz="1800" b="0" i="0" smtClean="0">
                          <a:latin typeface="Cambria Math" panose="02040503050406030204" pitchFamily="18" charset="0"/>
                        </a:rPr>
                        <m:t>0</m:t>
                      </m:r>
                    </m:oMath>
                  </m:oMathPara>
                </a14:m>
                <a:endParaRPr lang="en-US" sz="1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26806" y="3135550"/>
                <a:ext cx="1610056" cy="56720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026806" y="3781378"/>
                <a:ext cx="17019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𝑀𝑅</m:t>
                      </m:r>
                      <m:r>
                        <a:rPr lang="en-US" sz="1800" b="0" i="1" smtClean="0">
                          <a:latin typeface="Cambria Math" panose="02040503050406030204" pitchFamily="18" charset="0"/>
                        </a:rPr>
                        <m:t> −</m:t>
                      </m:r>
                      <m:r>
                        <a:rPr lang="en-US" sz="1800" b="0" i="1" smtClean="0">
                          <a:latin typeface="Cambria Math" panose="02040503050406030204" pitchFamily="18" charset="0"/>
                        </a:rPr>
                        <m:t>𝑀𝐶</m:t>
                      </m:r>
                      <m:r>
                        <a:rPr lang="en-US" sz="1800" b="0" i="1" smtClean="0">
                          <a:latin typeface="Cambria Math" panose="02040503050406030204" pitchFamily="18" charset="0"/>
                        </a:rPr>
                        <m:t>=0</m:t>
                      </m:r>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5026806" y="3781378"/>
                <a:ext cx="1701941"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705523" y="4152532"/>
                <a:ext cx="12466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𝑀𝑅</m:t>
                      </m:r>
                      <m:r>
                        <a:rPr lang="en-US" sz="1800" b="0" i="1" smtClean="0">
                          <a:latin typeface="Cambria Math" panose="02040503050406030204" pitchFamily="18" charset="0"/>
                        </a:rPr>
                        <m:t>=</m:t>
                      </m:r>
                      <m:r>
                        <a:rPr lang="en-US" sz="1800" b="0" i="1" smtClean="0">
                          <a:latin typeface="Cambria Math" panose="02040503050406030204" pitchFamily="18" charset="0"/>
                        </a:rPr>
                        <m:t>𝑀𝐶</m:t>
                      </m:r>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5705523" y="4152532"/>
                <a:ext cx="1246688" cy="369332"/>
              </a:xfrm>
              <a:prstGeom prst="rect">
                <a:avLst/>
              </a:prstGeom>
              <a:blipFill>
                <a:blip r:embed="rId5"/>
                <a:stretch>
                  <a:fillRect/>
                </a:stretch>
              </a:blipFill>
            </p:spPr>
            <p:txBody>
              <a:bodyPr/>
              <a:lstStyle/>
              <a:p>
                <a:r>
                  <a:rPr lang="en-US">
                    <a:noFill/>
                  </a:rPr>
                  <a:t> </a:t>
                </a:r>
              </a:p>
            </p:txBody>
          </p:sp>
        </mc:Fallback>
      </mc:AlternateContent>
      <p:sp>
        <p:nvSpPr>
          <p:cNvPr id="15" name="Rectangle 14"/>
          <p:cNvSpPr/>
          <p:nvPr/>
        </p:nvSpPr>
        <p:spPr>
          <a:xfrm>
            <a:off x="5636172" y="4150710"/>
            <a:ext cx="1411014" cy="371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16537" y="4139478"/>
            <a:ext cx="1676480"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Freehand521 BT" panose="03080802030307080304" pitchFamily="66" charset="0"/>
              </a:rPr>
              <a:t>Syarat</a:t>
            </a:r>
            <a:r>
              <a:rPr lang="en-US" sz="1600" dirty="0" smtClean="0">
                <a:solidFill>
                  <a:schemeClr val="tx1"/>
                </a:solidFill>
                <a:latin typeface="Freehand521 BT" panose="03080802030307080304" pitchFamily="66" charset="0"/>
              </a:rPr>
              <a:t> </a:t>
            </a:r>
            <a:r>
              <a:rPr lang="en-US" sz="1600" dirty="0" err="1" smtClean="0">
                <a:solidFill>
                  <a:schemeClr val="tx1"/>
                </a:solidFill>
                <a:latin typeface="Freehand521 BT" panose="03080802030307080304" pitchFamily="66" charset="0"/>
              </a:rPr>
              <a:t>keuntungan</a:t>
            </a:r>
            <a:endParaRPr lang="en-US" sz="1600" dirty="0" smtClean="0">
              <a:solidFill>
                <a:schemeClr val="tx1"/>
              </a:solidFill>
              <a:latin typeface="Freehand521 BT" panose="03080802030307080304" pitchFamily="66" charset="0"/>
            </a:endParaRPr>
          </a:p>
          <a:p>
            <a:r>
              <a:rPr lang="en-US" sz="1600" dirty="0" err="1" smtClean="0">
                <a:solidFill>
                  <a:schemeClr val="tx1"/>
                </a:solidFill>
                <a:latin typeface="Freehand521 BT" panose="03080802030307080304" pitchFamily="66" charset="0"/>
              </a:rPr>
              <a:t>maksimum</a:t>
            </a:r>
            <a:endParaRPr lang="en-US" sz="1600" dirty="0">
              <a:solidFill>
                <a:schemeClr val="tx1"/>
              </a:solidFill>
              <a:latin typeface="Freehand521 BT" panose="03080802030307080304" pitchFamily="66" charset="0"/>
            </a:endParaRPr>
          </a:p>
        </p:txBody>
      </p:sp>
    </p:spTree>
    <p:extLst>
      <p:ext uri="{BB962C8B-B14F-4D97-AF65-F5344CB8AC3E}">
        <p14:creationId xmlns:p14="http://schemas.microsoft.com/office/powerpoint/2010/main" val="1689275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503" y="0"/>
            <a:ext cx="3042744" cy="733800"/>
          </a:xfrm>
        </p:spPr>
        <p:txBody>
          <a:bodyPr/>
          <a:lstStyle/>
          <a:p>
            <a:r>
              <a:rPr lang="en-US" sz="1600" dirty="0" err="1" smtClean="0"/>
              <a:t>Perhitungan</a:t>
            </a:r>
            <a:r>
              <a:rPr lang="en-US" sz="1600" dirty="0" smtClean="0"/>
              <a:t> </a:t>
            </a:r>
            <a:r>
              <a:rPr lang="en-US" sz="1600" dirty="0" err="1" smtClean="0"/>
              <a:t>Keuntungan</a:t>
            </a:r>
            <a:r>
              <a:rPr lang="en-US" sz="1600" dirty="0" smtClean="0"/>
              <a:t> </a:t>
            </a:r>
            <a:r>
              <a:rPr lang="en-US" sz="1600" dirty="0" err="1" smtClean="0"/>
              <a:t>Maksimum</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mc:AlternateContent xmlns:mc="http://schemas.openxmlformats.org/markup-compatibility/2006" xmlns:a14="http://schemas.microsoft.com/office/drawing/2010/main">
        <mc:Choice Requires="a14">
          <p:sp>
            <p:nvSpPr>
              <p:cNvPr id="6" name="TextBox 5"/>
              <p:cNvSpPr txBox="1"/>
              <p:nvPr/>
            </p:nvSpPr>
            <p:spPr>
              <a:xfrm>
                <a:off x="598450" y="590644"/>
                <a:ext cx="26158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𝑇𝐶</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𝑄</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+4</m:t>
                      </m:r>
                      <m:r>
                        <a:rPr lang="en-US" sz="1800" i="1">
                          <a:latin typeface="Cambria Math" panose="02040503050406030204" pitchFamily="18" charset="0"/>
                        </a:rPr>
                        <m:t>𝑄</m:t>
                      </m:r>
                      <m:r>
                        <a:rPr lang="en-US" sz="1800" i="1">
                          <a:latin typeface="Cambria Math" panose="02040503050406030204" pitchFamily="18" charset="0"/>
                        </a:rPr>
                        <m:t>+4</m:t>
                      </m:r>
                    </m:oMath>
                  </m:oMathPara>
                </a14:m>
                <a:endParaRPr lang="en-US" sz="1800" dirty="0"/>
              </a:p>
            </p:txBody>
          </p:sp>
        </mc:Choice>
        <mc:Fallback xmlns="">
          <p:sp>
            <p:nvSpPr>
              <p:cNvPr id="6" name="TextBox 5"/>
              <p:cNvSpPr txBox="1">
                <a:spLocks noRot="1" noChangeAspect="1" noMove="1" noResize="1" noEditPoints="1" noAdjustHandles="1" noChangeArrowheads="1" noChangeShapeType="1" noTextEdit="1"/>
              </p:cNvSpPr>
              <p:nvPr/>
            </p:nvSpPr>
            <p:spPr>
              <a:xfrm>
                <a:off x="598450" y="590644"/>
                <a:ext cx="2615844" cy="276999"/>
              </a:xfrm>
              <a:prstGeom prst="rect">
                <a:avLst/>
              </a:prstGeom>
              <a:blipFill>
                <a:blip r:embed="rId2"/>
                <a:stretch>
                  <a:fillRect l="-1399" t="-2222" r="-163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67303" y="977255"/>
                <a:ext cx="133645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𝑃</m:t>
                      </m:r>
                      <m:r>
                        <a:rPr lang="en-US" sz="1800" b="0" i="1" smtClean="0">
                          <a:latin typeface="Cambria Math" panose="02040503050406030204" pitchFamily="18" charset="0"/>
                        </a:rPr>
                        <m:t>=16−2</m:t>
                      </m:r>
                      <m:r>
                        <a:rPr lang="en-US" sz="1800" b="0" i="1" smtClean="0">
                          <a:latin typeface="Cambria Math" panose="02040503050406030204" pitchFamily="18" charset="0"/>
                        </a:rPr>
                        <m:t>𝑄</m:t>
                      </m:r>
                    </m:oMath>
                  </m:oMathPara>
                </a14:m>
                <a:endParaRPr lang="en-US"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7303" y="977255"/>
                <a:ext cx="1336456" cy="276999"/>
              </a:xfrm>
              <a:prstGeom prst="rect">
                <a:avLst/>
              </a:prstGeom>
              <a:blipFill>
                <a:blip r:embed="rId3"/>
                <a:stretch>
                  <a:fillRect l="-3653" r="-5023" b="-30435"/>
                </a:stretch>
              </a:blipFill>
            </p:spPr>
            <p:txBody>
              <a:bodyPr/>
              <a:lstStyle/>
              <a:p>
                <a:r>
                  <a:rPr lang="en-US">
                    <a:noFill/>
                  </a:rPr>
                  <a:t> </a:t>
                </a:r>
              </a:p>
            </p:txBody>
          </p:sp>
        </mc:Fallback>
      </mc:AlternateContent>
      <p:sp>
        <p:nvSpPr>
          <p:cNvPr id="8" name="Rectangle 7"/>
          <p:cNvSpPr/>
          <p:nvPr/>
        </p:nvSpPr>
        <p:spPr>
          <a:xfrm>
            <a:off x="509740" y="867643"/>
            <a:ext cx="1957563"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Droid Serif"/>
              </a:rPr>
              <a:t>Fungsi</a:t>
            </a:r>
            <a:r>
              <a:rPr lang="en-US" sz="1600" dirty="0" smtClean="0">
                <a:solidFill>
                  <a:schemeClr val="tx1"/>
                </a:solidFill>
                <a:latin typeface="Droid Serif"/>
              </a:rPr>
              <a:t> </a:t>
            </a:r>
            <a:r>
              <a:rPr lang="en-US" sz="1600" dirty="0" err="1" smtClean="0">
                <a:solidFill>
                  <a:schemeClr val="tx1"/>
                </a:solidFill>
                <a:latin typeface="Droid Serif"/>
              </a:rPr>
              <a:t>permintaan</a:t>
            </a:r>
            <a:endParaRPr lang="en-US" sz="1600" dirty="0">
              <a:solidFill>
                <a:schemeClr val="tx1"/>
              </a:solidFill>
              <a:latin typeface="Droid Serif"/>
            </a:endParaRPr>
          </a:p>
        </p:txBody>
      </p:sp>
      <p:sp>
        <p:nvSpPr>
          <p:cNvPr id="9" name="Rectangle 8"/>
          <p:cNvSpPr/>
          <p:nvPr/>
        </p:nvSpPr>
        <p:spPr>
          <a:xfrm>
            <a:off x="518438" y="1302310"/>
            <a:ext cx="3636591"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Droid Serif"/>
              </a:rPr>
              <a:t>Hitung</a:t>
            </a:r>
            <a:r>
              <a:rPr lang="en-US" sz="1600" dirty="0" smtClean="0">
                <a:solidFill>
                  <a:schemeClr val="tx1"/>
                </a:solidFill>
                <a:latin typeface="Droid Serif"/>
              </a:rPr>
              <a:t> </a:t>
            </a:r>
            <a:r>
              <a:rPr lang="en-US" sz="1600" dirty="0" err="1" smtClean="0">
                <a:solidFill>
                  <a:schemeClr val="tx1"/>
                </a:solidFill>
                <a:latin typeface="Droid Serif"/>
              </a:rPr>
              <a:t>keuntungan</a:t>
            </a:r>
            <a:r>
              <a:rPr lang="en-US" sz="1600" dirty="0" smtClean="0">
                <a:solidFill>
                  <a:schemeClr val="tx1"/>
                </a:solidFill>
                <a:latin typeface="Droid Serif"/>
              </a:rPr>
              <a:t> </a:t>
            </a:r>
            <a:r>
              <a:rPr lang="en-US" sz="1600" dirty="0" err="1" smtClean="0">
                <a:solidFill>
                  <a:schemeClr val="tx1"/>
                </a:solidFill>
                <a:latin typeface="Droid Serif"/>
              </a:rPr>
              <a:t>maksimumnya</a:t>
            </a:r>
            <a:r>
              <a:rPr lang="en-US" sz="1600" dirty="0" smtClean="0">
                <a:solidFill>
                  <a:schemeClr val="tx1"/>
                </a:solidFill>
                <a:latin typeface="Droid Serif"/>
              </a:rPr>
              <a:t>? </a:t>
            </a:r>
            <a:endParaRPr lang="en-US" sz="1600" dirty="0">
              <a:solidFill>
                <a:schemeClr val="tx1"/>
              </a:solidFill>
              <a:latin typeface="Droid Serif"/>
            </a:endParaRPr>
          </a:p>
        </p:txBody>
      </p:sp>
      <mc:AlternateContent xmlns:mc="http://schemas.openxmlformats.org/markup-compatibility/2006" xmlns:a14="http://schemas.microsoft.com/office/drawing/2010/main">
        <mc:Choice Requires="a14">
          <p:sp>
            <p:nvSpPr>
              <p:cNvPr id="10" name="TextBox 9"/>
              <p:cNvSpPr txBox="1"/>
              <p:nvPr/>
            </p:nvSpPr>
            <p:spPr>
              <a:xfrm>
                <a:off x="660467" y="2098694"/>
                <a:ext cx="28763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𝑇𝑅</m:t>
                      </m:r>
                      <m:r>
                        <a:rPr lang="en-US" sz="1800" b="0" i="1" smtClean="0">
                          <a:latin typeface="Cambria Math" panose="02040503050406030204" pitchFamily="18" charset="0"/>
                        </a:rPr>
                        <m:t>=</m:t>
                      </m:r>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𝑄</m:t>
                      </m:r>
                      <m:r>
                        <a:rPr lang="en-US" sz="1800" b="0" i="1" smtClean="0">
                          <a:latin typeface="Cambria Math" panose="02040503050406030204" pitchFamily="18" charset="0"/>
                        </a:rPr>
                        <m:t>=(16−2</m:t>
                      </m:r>
                      <m:r>
                        <a:rPr lang="en-US" sz="1800" b="0" i="1" smtClean="0">
                          <a:latin typeface="Cambria Math" panose="02040503050406030204" pitchFamily="18" charset="0"/>
                        </a:rPr>
                        <m:t>𝑄</m:t>
                      </m:r>
                      <m:r>
                        <a:rPr lang="en-US" sz="1800" b="0" i="1" smtClean="0">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60467" y="2098694"/>
                <a:ext cx="2876300" cy="276999"/>
              </a:xfrm>
              <a:prstGeom prst="rect">
                <a:avLst/>
              </a:prstGeom>
              <a:blipFill>
                <a:blip r:embed="rId4"/>
                <a:stretch>
                  <a:fillRect l="-1271" r="-1907"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968389" y="2431392"/>
                <a:ext cx="15141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i="1">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m:t>
                      </m:r>
                      <m:r>
                        <a:rPr lang="en-US" sz="1800" b="0" i="1" smtClean="0">
                          <a:latin typeface="Cambria Math" panose="02040503050406030204" pitchFamily="18" charset="0"/>
                        </a:rPr>
                        <m:t>16</m:t>
                      </m:r>
                      <m:r>
                        <a:rPr lang="en-US" sz="1800" i="1">
                          <a:latin typeface="Cambria Math" panose="02040503050406030204" pitchFamily="18" charset="0"/>
                        </a:rPr>
                        <m:t>𝑄</m:t>
                      </m:r>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968389" y="2431392"/>
                <a:ext cx="1514132" cy="369332"/>
              </a:xfrm>
              <a:prstGeom prst="rect">
                <a:avLst/>
              </a:prstGeom>
              <a:blipFill>
                <a:blip r:embed="rId5"/>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0467" y="2819927"/>
                <a:ext cx="4038157"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M</m:t>
                      </m:r>
                      <m:r>
                        <m:rPr>
                          <m:sty m:val="p"/>
                        </m:rPr>
                        <a:rPr lang="en-US" sz="1800" b="0" i="0" smtClean="0">
                          <a:latin typeface="Cambria Math" panose="02040503050406030204" pitchFamily="18" charset="0"/>
                        </a:rPr>
                        <m:t>R</m:t>
                      </m:r>
                      <m:r>
                        <a:rPr lang="en-US" sz="1800" i="0">
                          <a:latin typeface="Cambria Math" panose="02040503050406030204" pitchFamily="18" charset="0"/>
                        </a:rPr>
                        <m:t>=</m:t>
                      </m:r>
                      <m:f>
                        <m:fPr>
                          <m:ctrlPr>
                            <a:rPr lang="en-US" sz="1800" i="1">
                              <a:latin typeface="Cambria Math" panose="02040503050406030204" pitchFamily="18" charset="0"/>
                            </a:rPr>
                          </m:ctrlPr>
                        </m:fPr>
                        <m:num>
                          <m:r>
                            <m:rPr>
                              <m:sty m:val="p"/>
                            </m:rPr>
                            <a:rPr lang="en-US" sz="1800" i="0">
                              <a:latin typeface="Cambria Math" panose="02040503050406030204" pitchFamily="18" charset="0"/>
                            </a:rPr>
                            <m:t>dT</m:t>
                          </m:r>
                          <m:r>
                            <m:rPr>
                              <m:sty m:val="p"/>
                            </m:rPr>
                            <a:rPr lang="en-US" sz="1800" b="0" i="0" smtClean="0">
                              <a:latin typeface="Cambria Math" panose="02040503050406030204" pitchFamily="18" charset="0"/>
                            </a:rPr>
                            <m:t>R</m:t>
                          </m:r>
                        </m:num>
                        <m:den>
                          <m:r>
                            <m:rPr>
                              <m:sty m:val="p"/>
                            </m:rPr>
                            <a:rPr lang="en-US" sz="1800" i="0">
                              <a:latin typeface="Cambria Math" panose="02040503050406030204" pitchFamily="18" charset="0"/>
                            </a:rPr>
                            <m:t>dQ</m:t>
                          </m:r>
                        </m:den>
                      </m:f>
                      <m:r>
                        <a:rPr lang="en-US" sz="1800" i="0">
                          <a:latin typeface="Cambria Math" panose="02040503050406030204" pitchFamily="18" charset="0"/>
                        </a:rPr>
                        <m:t>=−</m:t>
                      </m:r>
                      <m:r>
                        <a:rPr lang="en-US" sz="1800" b="0" i="0" smtClean="0">
                          <a:latin typeface="Cambria Math" panose="02040503050406030204" pitchFamily="18" charset="0"/>
                        </a:rPr>
                        <m:t>2</m:t>
                      </m:r>
                      <m:d>
                        <m:dPr>
                          <m:ctrlPr>
                            <a:rPr lang="en-US" sz="1800" b="0" i="1" smtClean="0">
                              <a:latin typeface="Cambria Math" panose="02040503050406030204" pitchFamily="18" charset="0"/>
                            </a:rPr>
                          </m:ctrlPr>
                        </m:dPr>
                        <m:e>
                          <m:r>
                            <a:rPr lang="en-US" sz="1800" b="0" i="0" smtClean="0">
                              <a:latin typeface="Cambria Math" panose="02040503050406030204" pitchFamily="18" charset="0"/>
                            </a:rPr>
                            <m:t>2</m:t>
                          </m:r>
                        </m:e>
                      </m:d>
                      <m:r>
                        <m:rPr>
                          <m:sty m:val="p"/>
                        </m:rPr>
                        <a:rPr lang="en-US" sz="1800" i="0">
                          <a:latin typeface="Cambria Math" panose="02040503050406030204" pitchFamily="18" charset="0"/>
                        </a:rPr>
                        <m:t>Q</m:t>
                      </m:r>
                      <m:r>
                        <a:rPr lang="en-US" sz="1800" i="0">
                          <a:latin typeface="Cambria Math" panose="02040503050406030204" pitchFamily="18" charset="0"/>
                        </a:rPr>
                        <m:t>+16=−4</m:t>
                      </m:r>
                      <m:r>
                        <m:rPr>
                          <m:sty m:val="p"/>
                        </m:rPr>
                        <a:rPr lang="en-US" sz="1800" b="0" i="0" smtClean="0">
                          <a:latin typeface="Cambria Math" panose="02040503050406030204" pitchFamily="18" charset="0"/>
                        </a:rPr>
                        <m:t>Q</m:t>
                      </m:r>
                      <m:r>
                        <a:rPr lang="en-US" sz="1800" b="0" i="0" smtClean="0">
                          <a:latin typeface="Cambria Math" panose="02040503050406030204" pitchFamily="18" charset="0"/>
                        </a:rPr>
                        <m:t>+16</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60467" y="2819927"/>
                <a:ext cx="4038157" cy="567207"/>
              </a:xfrm>
              <a:prstGeom prst="rect">
                <a:avLst/>
              </a:prstGeom>
              <a:blipFill>
                <a:blip r:embed="rId6"/>
                <a:stretch>
                  <a:fillRect/>
                </a:stretch>
              </a:blipFill>
            </p:spPr>
            <p:txBody>
              <a:bodyPr/>
              <a:lstStyle/>
              <a:p>
                <a:r>
                  <a:rPr lang="en-US">
                    <a:noFill/>
                  </a:rPr>
                  <a:t> </a:t>
                </a:r>
              </a:p>
            </p:txBody>
          </p:sp>
        </mc:Fallback>
      </mc:AlternateContent>
      <p:sp>
        <p:nvSpPr>
          <p:cNvPr id="14" name="Rectangle 13"/>
          <p:cNvSpPr/>
          <p:nvPr/>
        </p:nvSpPr>
        <p:spPr>
          <a:xfrm>
            <a:off x="509740" y="1688921"/>
            <a:ext cx="1676480"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rgbClr val="FF0000"/>
                </a:solidFill>
                <a:latin typeface="Freehand521 BT" panose="03080802030307080304" pitchFamily="66" charset="0"/>
              </a:rPr>
              <a:t>Jawab</a:t>
            </a:r>
            <a:endParaRPr lang="en-US" sz="1600" dirty="0">
              <a:solidFill>
                <a:srgbClr val="FF0000"/>
              </a:solidFill>
              <a:latin typeface="Freehand521 BT" panose="030808020303070803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707639" y="3580572"/>
                <a:ext cx="26158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𝑇𝐶</m:t>
                      </m:r>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𝑄</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+4</m:t>
                      </m:r>
                      <m:r>
                        <a:rPr lang="en-US" sz="1800" i="1">
                          <a:latin typeface="Cambria Math" panose="02040503050406030204" pitchFamily="18" charset="0"/>
                        </a:rPr>
                        <m:t>𝑄</m:t>
                      </m:r>
                      <m:r>
                        <a:rPr lang="en-US" sz="1800" i="1">
                          <a:latin typeface="Cambria Math" panose="02040503050406030204" pitchFamily="18" charset="0"/>
                        </a:rPr>
                        <m:t>+4</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07639" y="3580572"/>
                <a:ext cx="2615844" cy="276999"/>
              </a:xfrm>
              <a:prstGeom prst="rect">
                <a:avLst/>
              </a:prstGeom>
              <a:blipFill>
                <a:blip r:embed="rId7"/>
                <a:stretch>
                  <a:fillRect l="-1399" t="-2174" r="-1632"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6376" y="3957205"/>
                <a:ext cx="4508285" cy="567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800" i="0" smtClean="0">
                          <a:latin typeface="Cambria Math" panose="02040503050406030204" pitchFamily="18" charset="0"/>
                        </a:rPr>
                        <m:t>M</m:t>
                      </m:r>
                      <m:r>
                        <m:rPr>
                          <m:sty m:val="p"/>
                        </m:rPr>
                        <a:rPr lang="en-US" sz="1800" b="0" i="0" smtClean="0">
                          <a:latin typeface="Cambria Math" panose="02040503050406030204" pitchFamily="18" charset="0"/>
                        </a:rPr>
                        <m:t>C</m:t>
                      </m:r>
                      <m:r>
                        <a:rPr lang="en-US" sz="1800" i="0">
                          <a:latin typeface="Cambria Math" panose="02040503050406030204" pitchFamily="18" charset="0"/>
                        </a:rPr>
                        <m:t>=</m:t>
                      </m:r>
                      <m:f>
                        <m:fPr>
                          <m:ctrlPr>
                            <a:rPr lang="en-US" sz="1800" i="1">
                              <a:latin typeface="Cambria Math" panose="02040503050406030204" pitchFamily="18" charset="0"/>
                            </a:rPr>
                          </m:ctrlPr>
                        </m:fPr>
                        <m:num>
                          <m:r>
                            <m:rPr>
                              <m:sty m:val="p"/>
                            </m:rPr>
                            <a:rPr lang="en-US" sz="1800" i="0">
                              <a:latin typeface="Cambria Math" panose="02040503050406030204" pitchFamily="18" charset="0"/>
                            </a:rPr>
                            <m:t>dT</m:t>
                          </m:r>
                          <m:r>
                            <m:rPr>
                              <m:sty m:val="p"/>
                            </m:rPr>
                            <a:rPr lang="en-US" sz="1800" b="0" i="0" smtClean="0">
                              <a:latin typeface="Cambria Math" panose="02040503050406030204" pitchFamily="18" charset="0"/>
                            </a:rPr>
                            <m:t>C</m:t>
                          </m:r>
                        </m:num>
                        <m:den>
                          <m:r>
                            <m:rPr>
                              <m:sty m:val="p"/>
                            </m:rPr>
                            <a:rPr lang="en-US" sz="1800" i="0">
                              <a:latin typeface="Cambria Math" panose="02040503050406030204" pitchFamily="18" charset="0"/>
                            </a:rPr>
                            <m:t>dQ</m:t>
                          </m:r>
                        </m:den>
                      </m:f>
                      <m:r>
                        <a:rPr lang="en-US" sz="1800" i="0">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(3)</m:t>
                          </m:r>
                          <m:r>
                            <a:rPr lang="en-US" sz="1800" i="1">
                              <a:latin typeface="Cambria Math" panose="02040503050406030204" pitchFamily="18" charset="0"/>
                            </a:rPr>
                            <m:t>𝑄</m:t>
                          </m:r>
                        </m:e>
                        <m:sup>
                          <m:r>
                            <a:rPr lang="en-US" sz="1800" i="1">
                              <a:latin typeface="Cambria Math" panose="02040503050406030204" pitchFamily="18" charset="0"/>
                            </a:rPr>
                            <m:t>3</m:t>
                          </m:r>
                          <m:r>
                            <a:rPr lang="en-US" sz="1800" b="0" i="1" smtClean="0">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2</m:t>
                          </m:r>
                          <m:r>
                            <a:rPr lang="en-US" sz="1800" b="0" i="1" smtClean="0">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r>
                            <a:rPr lang="en-US" sz="1800" b="0" i="1" smtClean="0">
                              <a:latin typeface="Cambria Math" panose="02040503050406030204" pitchFamily="18" charset="0"/>
                            </a:rPr>
                            <m:t>−1</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b="0" i="1" smtClean="0">
                              <a:latin typeface="Cambria Math" panose="02040503050406030204" pitchFamily="18" charset="0"/>
                            </a:rPr>
                            <m:t>4</m:t>
                          </m:r>
                          <m:r>
                            <a:rPr lang="en-US" sz="1800" i="1">
                              <a:latin typeface="Cambria Math" panose="02040503050406030204" pitchFamily="18" charset="0"/>
                            </a:rPr>
                            <m:t>(</m:t>
                          </m:r>
                          <m:r>
                            <a:rPr lang="en-US" sz="1800" b="0" i="1" smtClean="0">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𝑄</m:t>
                          </m:r>
                        </m:e>
                        <m:sup>
                          <m:r>
                            <a:rPr lang="en-US" sz="1800" b="0" i="1" smtClean="0">
                              <a:latin typeface="Cambria Math" panose="02040503050406030204" pitchFamily="18" charset="0"/>
                            </a:rPr>
                            <m:t>1</m:t>
                          </m:r>
                          <m:r>
                            <a:rPr lang="en-US" sz="1800" i="1">
                              <a:latin typeface="Cambria Math" panose="02040503050406030204" pitchFamily="18" charset="0"/>
                            </a:rPr>
                            <m:t>−1</m:t>
                          </m:r>
                        </m:sup>
                      </m:sSup>
                    </m:oMath>
                  </m:oMathPara>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06376" y="3957205"/>
                <a:ext cx="4508285" cy="5672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015561" y="4461820"/>
                <a:ext cx="1668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3 </m:t>
                          </m:r>
                          <m:r>
                            <a:rPr lang="en-US" sz="1800" i="1">
                              <a:latin typeface="Cambria Math" panose="02040503050406030204" pitchFamily="18" charset="0"/>
                            </a:rPr>
                            <m:t>𝑄</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b="0" i="1" smtClean="0">
                          <a:latin typeface="Cambria Math" panose="02040503050406030204" pitchFamily="18" charset="0"/>
                        </a:rPr>
                        <m:t>4</m:t>
                      </m:r>
                      <m:r>
                        <a:rPr lang="en-US" sz="1800" b="0" i="1" smtClean="0">
                          <a:latin typeface="Cambria Math" panose="02040503050406030204" pitchFamily="18" charset="0"/>
                        </a:rPr>
                        <m:t>𝑄</m:t>
                      </m:r>
                      <m:r>
                        <a:rPr lang="en-US" sz="1800" i="1">
                          <a:latin typeface="Cambria Math" panose="02040503050406030204" pitchFamily="18" charset="0"/>
                        </a:rPr>
                        <m:t>+</m:t>
                      </m:r>
                      <m:r>
                        <a:rPr lang="en-US" sz="1800" b="0" i="1" smtClean="0">
                          <a:latin typeface="Cambria Math" panose="02040503050406030204" pitchFamily="18" charset="0"/>
                        </a:rPr>
                        <m:t>4</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2015561" y="4461820"/>
                <a:ext cx="1668021" cy="369332"/>
              </a:xfrm>
              <a:prstGeom prst="rect">
                <a:avLst/>
              </a:prstGeom>
              <a:blipFill>
                <a:blip r:embed="rId9"/>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848935" y="891658"/>
                <a:ext cx="12856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0" smtClean="0">
                          <a:latin typeface="Cambria Math" panose="02040503050406030204" pitchFamily="18" charset="0"/>
                        </a:rPr>
                        <m:t>−4</m:t>
                      </m:r>
                      <m:r>
                        <m:rPr>
                          <m:sty m:val="p"/>
                        </m:rPr>
                        <a:rPr lang="en-US" sz="1800" b="0" i="0" smtClean="0">
                          <a:latin typeface="Cambria Math" panose="02040503050406030204" pitchFamily="18" charset="0"/>
                        </a:rPr>
                        <m:t>Q</m:t>
                      </m:r>
                      <m:r>
                        <a:rPr lang="en-US" sz="1800" b="0" i="0" smtClean="0">
                          <a:latin typeface="Cambria Math" panose="02040503050406030204" pitchFamily="18" charset="0"/>
                        </a:rPr>
                        <m:t>+16=</m:t>
                      </m:r>
                    </m:oMath>
                  </m:oMathPara>
                </a14:m>
                <a:endParaRPr lang="en-US" sz="1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848935" y="891658"/>
                <a:ext cx="1285608" cy="276999"/>
              </a:xfrm>
              <a:prstGeom prst="rect">
                <a:avLst/>
              </a:prstGeom>
              <a:blipFill>
                <a:blip r:embed="rId10"/>
                <a:stretch>
                  <a:fillRect r="-948"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092345" y="845491"/>
                <a:ext cx="166802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3 </m:t>
                          </m:r>
                          <m:r>
                            <a:rPr lang="en-US" sz="1800" i="1">
                              <a:latin typeface="Cambria Math" panose="02040503050406030204" pitchFamily="18" charset="0"/>
                            </a:rPr>
                            <m:t>𝑄</m:t>
                          </m:r>
                        </m:e>
                        <m:sup>
                          <m:r>
                            <a:rPr lang="en-US" sz="1800" b="0" i="1" smtClean="0">
                              <a:latin typeface="Cambria Math" panose="02040503050406030204" pitchFamily="18" charset="0"/>
                            </a:rPr>
                            <m:t>2</m:t>
                          </m:r>
                        </m:sup>
                      </m:sSup>
                      <m:r>
                        <a:rPr lang="en-US" sz="1800" i="1">
                          <a:latin typeface="Cambria Math" panose="02040503050406030204" pitchFamily="18" charset="0"/>
                        </a:rPr>
                        <m:t>−</m:t>
                      </m:r>
                      <m:r>
                        <a:rPr lang="en-US" sz="1800" b="0" i="1" smtClean="0">
                          <a:latin typeface="Cambria Math" panose="02040503050406030204" pitchFamily="18" charset="0"/>
                        </a:rPr>
                        <m:t>4</m:t>
                      </m:r>
                      <m:r>
                        <a:rPr lang="en-US" sz="1800" b="0" i="1" smtClean="0">
                          <a:latin typeface="Cambria Math" panose="02040503050406030204" pitchFamily="18" charset="0"/>
                        </a:rPr>
                        <m:t>𝑄</m:t>
                      </m:r>
                      <m:r>
                        <a:rPr lang="en-US" sz="1800" i="1">
                          <a:latin typeface="Cambria Math" panose="02040503050406030204" pitchFamily="18" charset="0"/>
                        </a:rPr>
                        <m:t>+</m:t>
                      </m:r>
                      <m:r>
                        <a:rPr lang="en-US" sz="1800" b="0" i="1" smtClean="0">
                          <a:latin typeface="Cambria Math" panose="02040503050406030204" pitchFamily="18" charset="0"/>
                        </a:rPr>
                        <m:t>4</m:t>
                      </m:r>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6092345" y="845491"/>
                <a:ext cx="1668021" cy="369332"/>
              </a:xfrm>
              <a:prstGeom prst="rect">
                <a:avLst/>
              </a:prstGeom>
              <a:blipFill>
                <a:blip r:embed="rId11"/>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497980" y="614659"/>
                <a:ext cx="6315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MR</m:t>
                      </m:r>
                      <m:r>
                        <a:rPr lang="en-US" sz="1800" b="0" i="0" smtClean="0">
                          <a:latin typeface="Cambria Math" panose="02040503050406030204" pitchFamily="18" charset="0"/>
                        </a:rPr>
                        <m:t>=</m:t>
                      </m:r>
                    </m:oMath>
                  </m:oMathPara>
                </a14:m>
                <a:endParaRPr lang="en-US" sz="1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497980" y="614659"/>
                <a:ext cx="631583" cy="276999"/>
              </a:xfrm>
              <a:prstGeom prst="rect">
                <a:avLst/>
              </a:prstGeom>
              <a:blipFill>
                <a:blip r:embed="rId12"/>
                <a:stretch>
                  <a:fillRect l="-7692" r="-192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207397" y="600099"/>
                <a:ext cx="38151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MC</m:t>
                      </m:r>
                    </m:oMath>
                  </m:oMathPara>
                </a14:m>
                <a:endParaRPr lang="en-US" sz="1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207397" y="600099"/>
                <a:ext cx="381515" cy="276999"/>
              </a:xfrm>
              <a:prstGeom prst="rect">
                <a:avLst/>
              </a:prstGeom>
              <a:blipFill>
                <a:blip r:embed="rId13"/>
                <a:stretch>
                  <a:fillRect l="-12698" r="-1269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793854" y="1168657"/>
                <a:ext cx="30036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3 </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−4</m:t>
                      </m:r>
                      <m:r>
                        <a:rPr lang="en-US" sz="1800" i="1">
                          <a:latin typeface="Cambria Math" panose="02040503050406030204" pitchFamily="18" charset="0"/>
                        </a:rPr>
                        <m:t>𝑄</m:t>
                      </m:r>
                      <m:r>
                        <a:rPr lang="en-US" sz="1800" i="1">
                          <a:latin typeface="Cambria Math" panose="02040503050406030204" pitchFamily="18" charset="0"/>
                        </a:rPr>
                        <m:t>+4</m:t>
                      </m:r>
                      <m:r>
                        <a:rPr lang="en-US" sz="1800" i="1">
                          <a:latin typeface="Cambria Math" panose="02040503050406030204" pitchFamily="18" charset="0"/>
                        </a:rPr>
                        <m:t>𝑄</m:t>
                      </m:r>
                      <m:r>
                        <a:rPr lang="en-US" sz="1800" i="1">
                          <a:latin typeface="Cambria Math" panose="02040503050406030204" pitchFamily="18" charset="0"/>
                        </a:rPr>
                        <m:t>+4−16</m:t>
                      </m:r>
                    </m:oMath>
                  </m:oMathPara>
                </a14:m>
                <a:endParaRPr lang="en-US" sz="1800" dirty="0"/>
              </a:p>
            </p:txBody>
          </p:sp>
        </mc:Choice>
        <mc:Fallback xmlns="">
          <p:sp>
            <p:nvSpPr>
              <p:cNvPr id="24" name="Rectangle 23"/>
              <p:cNvSpPr>
                <a:spLocks noRot="1" noChangeAspect="1" noMove="1" noResize="1" noEditPoints="1" noAdjustHandles="1" noChangeArrowheads="1" noChangeShapeType="1" noTextEdit="1"/>
              </p:cNvSpPr>
              <p:nvPr/>
            </p:nvSpPr>
            <p:spPr>
              <a:xfrm>
                <a:off x="5793854" y="1168657"/>
                <a:ext cx="3003643" cy="369332"/>
              </a:xfrm>
              <a:prstGeom prst="rect">
                <a:avLst/>
              </a:prstGeom>
              <a:blipFill>
                <a:blip r:embed="rId14"/>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65142" y="1229318"/>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665142" y="1229318"/>
                <a:ext cx="192360" cy="276999"/>
              </a:xfrm>
              <a:prstGeom prst="rect">
                <a:avLst/>
              </a:prstGeom>
              <a:blipFill>
                <a:blip r:embed="rId15"/>
                <a:stretch>
                  <a:fillRect l="-25000" r="-25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793854" y="1491823"/>
                <a:ext cx="14673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3 </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−1</m:t>
                      </m:r>
                      <m:r>
                        <a:rPr lang="en-US" sz="1800" b="0" i="1" smtClean="0">
                          <a:latin typeface="Cambria Math" panose="02040503050406030204" pitchFamily="18" charset="0"/>
                        </a:rPr>
                        <m:t>2</m:t>
                      </m:r>
                    </m:oMath>
                  </m:oMathPara>
                </a14:m>
                <a:endParaRPr lang="en-US" sz="1800" dirty="0"/>
              </a:p>
            </p:txBody>
          </p:sp>
        </mc:Choice>
        <mc:Fallback xmlns="">
          <p:sp>
            <p:nvSpPr>
              <p:cNvPr id="26" name="Rectangle 25"/>
              <p:cNvSpPr>
                <a:spLocks noRot="1" noChangeAspect="1" noMove="1" noResize="1" noEditPoints="1" noAdjustHandles="1" noChangeArrowheads="1" noChangeShapeType="1" noTextEdit="1"/>
              </p:cNvSpPr>
              <p:nvPr/>
            </p:nvSpPr>
            <p:spPr>
              <a:xfrm>
                <a:off x="5793854" y="1491823"/>
                <a:ext cx="1467325" cy="369332"/>
              </a:xfrm>
              <a:prstGeom prst="rect">
                <a:avLst/>
              </a:prstGeom>
              <a:blipFill>
                <a:blip r:embed="rId16"/>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665142" y="1535450"/>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665142" y="1535450"/>
                <a:ext cx="192360" cy="276999"/>
              </a:xfrm>
              <a:prstGeom prst="rect">
                <a:avLst/>
              </a:prstGeom>
              <a:blipFill>
                <a:blip r:embed="rId17"/>
                <a:stretch>
                  <a:fillRect l="-25000" r="-25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793854" y="1760440"/>
                <a:ext cx="9351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3 </m:t>
                          </m:r>
                          <m:r>
                            <a:rPr lang="en-US" sz="1800" i="1">
                              <a:latin typeface="Cambria Math" panose="02040503050406030204" pitchFamily="18" charset="0"/>
                            </a:rPr>
                            <m:t>𝑄</m:t>
                          </m:r>
                        </m:e>
                        <m:sup>
                          <m:r>
                            <a:rPr lang="en-US" sz="1800" i="1">
                              <a:latin typeface="Cambria Math" panose="02040503050406030204" pitchFamily="18" charset="0"/>
                            </a:rPr>
                            <m:t>2</m:t>
                          </m:r>
                        </m:sup>
                      </m:sSup>
                    </m:oMath>
                  </m:oMathPara>
                </a14:m>
                <a:endParaRPr lang="en-US" sz="1800" dirty="0"/>
              </a:p>
            </p:txBody>
          </p:sp>
        </mc:Choice>
        <mc:Fallback xmlns="">
          <p:sp>
            <p:nvSpPr>
              <p:cNvPr id="28" name="Rectangle 27"/>
              <p:cNvSpPr>
                <a:spLocks noRot="1" noChangeAspect="1" noMove="1" noResize="1" noEditPoints="1" noAdjustHandles="1" noChangeArrowheads="1" noChangeShapeType="1" noTextEdit="1"/>
              </p:cNvSpPr>
              <p:nvPr/>
            </p:nvSpPr>
            <p:spPr>
              <a:xfrm>
                <a:off x="5793854" y="1760440"/>
                <a:ext cx="935128" cy="369332"/>
              </a:xfrm>
              <a:prstGeom prst="rect">
                <a:avLst/>
              </a:prstGeom>
              <a:blipFill>
                <a:blip r:embed="rId18"/>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554328" y="1806606"/>
                <a:ext cx="3206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12</m:t>
                      </m:r>
                    </m:oMath>
                  </m:oMathPara>
                </a14:m>
                <a:endParaRPr lang="en-US" sz="18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554328" y="1806606"/>
                <a:ext cx="320601" cy="276999"/>
              </a:xfrm>
              <a:prstGeom prst="rect">
                <a:avLst/>
              </a:prstGeom>
              <a:blipFill>
                <a:blip r:embed="rId19"/>
                <a:stretch>
                  <a:fillRect l="-15094" r="-1509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793854" y="2030551"/>
                <a:ext cx="7555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𝑄</m:t>
                          </m:r>
                        </m:e>
                        <m:sup>
                          <m:r>
                            <a:rPr lang="en-US" sz="1800" i="1">
                              <a:latin typeface="Cambria Math" panose="02040503050406030204" pitchFamily="18" charset="0"/>
                            </a:rPr>
                            <m:t>2</m:t>
                          </m:r>
                        </m:sup>
                      </m:sSup>
                    </m:oMath>
                  </m:oMathPara>
                </a14:m>
                <a:endParaRPr lang="en-US" sz="1800" dirty="0"/>
              </a:p>
            </p:txBody>
          </p:sp>
        </mc:Choice>
        <mc:Fallback xmlns="">
          <p:sp>
            <p:nvSpPr>
              <p:cNvPr id="30" name="Rectangle 29"/>
              <p:cNvSpPr>
                <a:spLocks noRot="1" noChangeAspect="1" noMove="1" noResize="1" noEditPoints="1" noAdjustHandles="1" noChangeArrowheads="1" noChangeShapeType="1" noTextEdit="1"/>
              </p:cNvSpPr>
              <p:nvPr/>
            </p:nvSpPr>
            <p:spPr>
              <a:xfrm>
                <a:off x="5793854" y="2030551"/>
                <a:ext cx="755591" cy="369332"/>
              </a:xfrm>
              <a:prstGeom prst="rect">
                <a:avLst/>
              </a:prstGeom>
              <a:blipFill>
                <a:blip r:embed="rId20"/>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682569" y="2067468"/>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4</m:t>
                      </m:r>
                    </m:oMath>
                  </m:oMathPara>
                </a14:m>
                <a:endParaRPr lang="en-US" sz="18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682569" y="2067468"/>
                <a:ext cx="192360" cy="276999"/>
              </a:xfrm>
              <a:prstGeom prst="rect">
                <a:avLst/>
              </a:prstGeom>
              <a:blipFill>
                <a:blip r:embed="rId21"/>
                <a:stretch>
                  <a:fillRect l="-25000" r="-25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818094" y="2314373"/>
                <a:ext cx="6482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𝑄</m:t>
                      </m:r>
                    </m:oMath>
                  </m:oMathPara>
                </a14:m>
                <a:endParaRPr lang="en-US" sz="1800" dirty="0"/>
              </a:p>
            </p:txBody>
          </p:sp>
        </mc:Choice>
        <mc:Fallback xmlns="">
          <p:sp>
            <p:nvSpPr>
              <p:cNvPr id="32" name="Rectangle 31"/>
              <p:cNvSpPr>
                <a:spLocks noRot="1" noChangeAspect="1" noMove="1" noResize="1" noEditPoints="1" noAdjustHandles="1" noChangeArrowheads="1" noChangeShapeType="1" noTextEdit="1"/>
              </p:cNvSpPr>
              <p:nvPr/>
            </p:nvSpPr>
            <p:spPr>
              <a:xfrm>
                <a:off x="5818094" y="2314373"/>
                <a:ext cx="648254" cy="369332"/>
              </a:xfrm>
              <a:prstGeom prst="rect">
                <a:avLst/>
              </a:prstGeom>
              <a:blipFill>
                <a:blip r:embed="rId22"/>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549342" y="2352222"/>
                <a:ext cx="3654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m:t>
                      </m:r>
                    </m:oMath>
                  </m:oMathPara>
                </a14:m>
                <a:endParaRPr lang="en-US" sz="18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549342" y="2352222"/>
                <a:ext cx="365485" cy="276999"/>
              </a:xfrm>
              <a:prstGeom prst="rect">
                <a:avLst/>
              </a:prstGeom>
              <a:blipFill>
                <a:blip r:embed="rId23"/>
                <a:stretch>
                  <a:fillRect l="-15000" r="-15000" b="-17778"/>
                </a:stretch>
              </a:blipFill>
            </p:spPr>
            <p:txBody>
              <a:bodyPr/>
              <a:lstStyle/>
              <a:p>
                <a:r>
                  <a:rPr lang="en-US">
                    <a:noFill/>
                  </a:rPr>
                  <a:t> </a:t>
                </a:r>
              </a:p>
            </p:txBody>
          </p:sp>
        </mc:Fallback>
      </mc:AlternateContent>
      <p:sp>
        <p:nvSpPr>
          <p:cNvPr id="34" name="Rectangle 33"/>
          <p:cNvSpPr/>
          <p:nvPr/>
        </p:nvSpPr>
        <p:spPr>
          <a:xfrm>
            <a:off x="5386838" y="516627"/>
            <a:ext cx="1411014" cy="3711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5190876" y="2791212"/>
            <a:ext cx="3470958" cy="700427"/>
          </a:xfrm>
          <a:prstGeom prst="rightArrow">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06850" y="2876274"/>
            <a:ext cx="3001578" cy="53526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Droid Serif"/>
              </a:rPr>
              <a:t>Slide </a:t>
            </a:r>
            <a:r>
              <a:rPr lang="en-US" dirty="0" err="1" smtClean="0">
                <a:solidFill>
                  <a:schemeClr val="tx1"/>
                </a:solidFill>
                <a:latin typeface="Droid Serif"/>
              </a:rPr>
              <a:t>selanjutnya</a:t>
            </a:r>
            <a:endParaRPr lang="en-US" dirty="0">
              <a:solidFill>
                <a:schemeClr val="tx1"/>
              </a:solidFill>
              <a:latin typeface="Droid Serif"/>
            </a:endParaRPr>
          </a:p>
        </p:txBody>
      </p:sp>
    </p:spTree>
    <p:extLst>
      <p:ext uri="{BB962C8B-B14F-4D97-AF65-F5344CB8AC3E}">
        <p14:creationId xmlns:p14="http://schemas.microsoft.com/office/powerpoint/2010/main" val="1672165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2"/>
          <p:cNvSpPr/>
          <p:nvPr/>
        </p:nvSpPr>
        <p:spPr>
          <a:xfrm>
            <a:off x="4255105" y="512098"/>
            <a:ext cx="633840" cy="57650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19" name="Google Shape;102;p18"/>
          <p:cNvSpPr txBox="1">
            <a:spLocks noGrp="1"/>
          </p:cNvSpPr>
          <p:nvPr>
            <p:ph type="ctrTitle" idx="4294967295"/>
          </p:nvPr>
        </p:nvSpPr>
        <p:spPr>
          <a:xfrm>
            <a:off x="772511" y="1088606"/>
            <a:ext cx="7756634"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smtClean="0">
                <a:solidFill>
                  <a:schemeClr val="bg2">
                    <a:lumMod val="75000"/>
                  </a:schemeClr>
                </a:solidFill>
              </a:rPr>
              <a:t>Produsen</a:t>
            </a:r>
            <a:r>
              <a:rPr lang="en-US" sz="3200" dirty="0" smtClean="0">
                <a:solidFill>
                  <a:schemeClr val="bg2">
                    <a:lumMod val="75000"/>
                  </a:schemeClr>
                </a:solidFill>
              </a:rPr>
              <a:t> yang </a:t>
            </a:r>
            <a:r>
              <a:rPr lang="en-US" sz="3200" dirty="0" err="1" smtClean="0">
                <a:solidFill>
                  <a:schemeClr val="bg2">
                    <a:lumMod val="75000"/>
                  </a:schemeClr>
                </a:solidFill>
              </a:rPr>
              <a:t>Rasional</a:t>
            </a:r>
            <a:r>
              <a:rPr lang="en-US" sz="3200" dirty="0" smtClean="0">
                <a:solidFill>
                  <a:schemeClr val="bg2">
                    <a:lumMod val="75000"/>
                  </a:schemeClr>
                </a:solidFill>
              </a:rPr>
              <a:t>: </a:t>
            </a:r>
            <a:endParaRPr sz="3200" dirty="0">
              <a:solidFill>
                <a:schemeClr val="bg2">
                  <a:lumMod val="75000"/>
                </a:schemeClr>
              </a:solidFill>
            </a:endParaRPr>
          </a:p>
        </p:txBody>
      </p:sp>
      <p:sp>
        <p:nvSpPr>
          <p:cNvPr id="21" name="Rectangle 20"/>
          <p:cNvSpPr/>
          <p:nvPr/>
        </p:nvSpPr>
        <p:spPr>
          <a:xfrm>
            <a:off x="938073" y="1665114"/>
            <a:ext cx="7267903" cy="3950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Berproduksi</a:t>
            </a:r>
            <a:r>
              <a:rPr lang="en-US" sz="1600" dirty="0" smtClean="0">
                <a:solidFill>
                  <a:schemeClr val="tx1"/>
                </a:solidFill>
                <a:latin typeface="Droid Serif"/>
              </a:rPr>
              <a:t> </a:t>
            </a:r>
            <a:r>
              <a:rPr lang="en-US" sz="1600" dirty="0" err="1" smtClean="0">
                <a:solidFill>
                  <a:schemeClr val="tx1"/>
                </a:solidFill>
                <a:latin typeface="Droid Serif"/>
              </a:rPr>
              <a:t>dengan</a:t>
            </a:r>
            <a:r>
              <a:rPr lang="en-US" sz="1600" dirty="0" smtClean="0">
                <a:solidFill>
                  <a:schemeClr val="tx1"/>
                </a:solidFill>
                <a:latin typeface="Droid Serif"/>
              </a:rPr>
              <a:t> </a:t>
            </a:r>
            <a:r>
              <a:rPr lang="en-US" sz="1600" dirty="0" err="1" smtClean="0">
                <a:solidFill>
                  <a:schemeClr val="tx1"/>
                </a:solidFill>
                <a:latin typeface="Droid Serif"/>
              </a:rPr>
              <a:t>ongkos</a:t>
            </a:r>
            <a:r>
              <a:rPr lang="en-US" sz="1600" dirty="0" smtClean="0">
                <a:solidFill>
                  <a:schemeClr val="tx1"/>
                </a:solidFill>
                <a:latin typeface="Droid Serif"/>
              </a:rPr>
              <a:t> </a:t>
            </a:r>
            <a:r>
              <a:rPr lang="en-US" sz="1600" dirty="0" err="1" smtClean="0">
                <a:solidFill>
                  <a:schemeClr val="tx1"/>
                </a:solidFill>
                <a:latin typeface="Droid Serif"/>
              </a:rPr>
              <a:t>atau</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yang minimum</a:t>
            </a:r>
            <a:endParaRPr lang="en-US" sz="1600" dirty="0">
              <a:solidFill>
                <a:schemeClr val="tx1"/>
              </a:solidFill>
              <a:latin typeface="Droid Serif"/>
            </a:endParaRPr>
          </a:p>
        </p:txBody>
      </p:sp>
      <p:sp>
        <p:nvSpPr>
          <p:cNvPr id="22" name="Rectangle 21"/>
          <p:cNvSpPr/>
          <p:nvPr/>
        </p:nvSpPr>
        <p:spPr>
          <a:xfrm>
            <a:off x="1087820" y="2382413"/>
            <a:ext cx="6810703" cy="125153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solidFill>
                  <a:schemeClr val="tx1"/>
                </a:solidFill>
                <a:latin typeface="Droid Serif"/>
              </a:rPr>
              <a:t>Biaya</a:t>
            </a:r>
            <a:r>
              <a:rPr lang="en-US" sz="1800" b="1" dirty="0" smtClean="0">
                <a:solidFill>
                  <a:schemeClr val="tx1"/>
                </a:solidFill>
                <a:latin typeface="Droid Serif"/>
              </a:rPr>
              <a:t> </a:t>
            </a:r>
            <a:r>
              <a:rPr lang="en-US" sz="1800" b="1" dirty="0" err="1" smtClean="0">
                <a:solidFill>
                  <a:schemeClr val="tx1"/>
                </a:solidFill>
                <a:latin typeface="Droid Serif"/>
              </a:rPr>
              <a:t>Produksi</a:t>
            </a:r>
            <a:r>
              <a:rPr lang="en-US" sz="1800" b="1" dirty="0" smtClean="0">
                <a:solidFill>
                  <a:schemeClr val="tx1"/>
                </a:solidFill>
                <a:latin typeface="Droid Serif"/>
              </a:rPr>
              <a:t>: </a:t>
            </a:r>
          </a:p>
          <a:p>
            <a:pPr algn="ctr"/>
            <a:r>
              <a:rPr lang="en-US" sz="1600" dirty="0" err="1" smtClean="0">
                <a:solidFill>
                  <a:schemeClr val="tx1"/>
                </a:solidFill>
                <a:latin typeface="Droid Serif"/>
              </a:rPr>
              <a:t>Pengeluaran</a:t>
            </a:r>
            <a:r>
              <a:rPr lang="en-US" sz="1600" dirty="0" smtClean="0">
                <a:solidFill>
                  <a:schemeClr val="tx1"/>
                </a:solidFill>
                <a:latin typeface="Droid Serif"/>
              </a:rPr>
              <a:t> </a:t>
            </a:r>
            <a:r>
              <a:rPr lang="en-US" sz="1600" dirty="0">
                <a:solidFill>
                  <a:schemeClr val="tx1"/>
                </a:solidFill>
                <a:latin typeface="Droid Serif"/>
              </a:rPr>
              <a:t>yang </a:t>
            </a:r>
            <a:r>
              <a:rPr lang="en-US" sz="1600" dirty="0" err="1">
                <a:solidFill>
                  <a:schemeClr val="tx1"/>
                </a:solidFill>
                <a:latin typeface="Droid Serif"/>
              </a:rPr>
              <a:t>harus</a:t>
            </a:r>
            <a:r>
              <a:rPr lang="en-US" sz="1600" dirty="0">
                <a:solidFill>
                  <a:schemeClr val="tx1"/>
                </a:solidFill>
                <a:latin typeface="Droid Serif"/>
              </a:rPr>
              <a:t> </a:t>
            </a:r>
            <a:r>
              <a:rPr lang="en-US" sz="1600" dirty="0" err="1">
                <a:solidFill>
                  <a:schemeClr val="tx1"/>
                </a:solidFill>
                <a:latin typeface="Droid Serif"/>
              </a:rPr>
              <a:t>ditanggung</a:t>
            </a:r>
            <a:r>
              <a:rPr lang="en-US" sz="1600" dirty="0">
                <a:solidFill>
                  <a:schemeClr val="tx1"/>
                </a:solidFill>
                <a:latin typeface="Droid Serif"/>
              </a:rPr>
              <a:t> </a:t>
            </a:r>
            <a:r>
              <a:rPr lang="en-US" sz="1600" dirty="0" err="1">
                <a:solidFill>
                  <a:schemeClr val="tx1"/>
                </a:solidFill>
                <a:latin typeface="Droid Serif"/>
              </a:rPr>
              <a:t>oleh</a:t>
            </a:r>
            <a:r>
              <a:rPr lang="en-US" sz="1600" dirty="0">
                <a:solidFill>
                  <a:schemeClr val="tx1"/>
                </a:solidFill>
                <a:latin typeface="Droid Serif"/>
              </a:rPr>
              <a:t> </a:t>
            </a:r>
            <a:r>
              <a:rPr lang="en-US" sz="1600" dirty="0" err="1">
                <a:solidFill>
                  <a:schemeClr val="tx1"/>
                </a:solidFill>
                <a:latin typeface="Droid Serif"/>
              </a:rPr>
              <a:t>produsen</a:t>
            </a:r>
            <a:r>
              <a:rPr lang="en-US" sz="1600" dirty="0">
                <a:solidFill>
                  <a:schemeClr val="tx1"/>
                </a:solidFill>
                <a:latin typeface="Droid Serif"/>
              </a:rPr>
              <a:t> </a:t>
            </a:r>
            <a:r>
              <a:rPr lang="en-US" sz="1600" dirty="0" err="1">
                <a:solidFill>
                  <a:schemeClr val="tx1"/>
                </a:solidFill>
                <a:latin typeface="Droid Serif"/>
              </a:rPr>
              <a:t>untuk</a:t>
            </a:r>
            <a:r>
              <a:rPr lang="en-US" sz="1600" dirty="0">
                <a:solidFill>
                  <a:schemeClr val="tx1"/>
                </a:solidFill>
                <a:latin typeface="Droid Serif"/>
              </a:rPr>
              <a:t> </a:t>
            </a:r>
            <a:r>
              <a:rPr lang="en-US" sz="1600" dirty="0" err="1">
                <a:solidFill>
                  <a:schemeClr val="tx1"/>
                </a:solidFill>
                <a:latin typeface="Droid Serif"/>
              </a:rPr>
              <a:t>mendapatkan</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smtClean="0">
                <a:solidFill>
                  <a:schemeClr val="tx1"/>
                </a:solidFill>
                <a:latin typeface="Droid Serif"/>
              </a:rPr>
              <a:t>atau</a:t>
            </a:r>
            <a:r>
              <a:rPr lang="en-US" sz="1600" dirty="0" smtClean="0">
                <a:solidFill>
                  <a:schemeClr val="tx1"/>
                </a:solidFill>
                <a:latin typeface="Droid Serif"/>
              </a:rPr>
              <a:t> </a:t>
            </a:r>
            <a:r>
              <a:rPr lang="en-US" sz="1600" dirty="0" err="1" smtClean="0">
                <a:solidFill>
                  <a:schemeClr val="tx1"/>
                </a:solidFill>
                <a:latin typeface="Droid Serif"/>
              </a:rPr>
              <a:t>bahan</a:t>
            </a:r>
            <a:r>
              <a:rPr lang="en-US" sz="1600" dirty="0" smtClean="0">
                <a:solidFill>
                  <a:schemeClr val="tx1"/>
                </a:solidFill>
                <a:latin typeface="Droid Serif"/>
              </a:rPr>
              <a:t> </a:t>
            </a:r>
            <a:r>
              <a:rPr lang="en-US" sz="1600" dirty="0" err="1" smtClean="0">
                <a:solidFill>
                  <a:schemeClr val="tx1"/>
                </a:solidFill>
                <a:latin typeface="Droid Serif"/>
              </a:rPr>
              <a:t>mentah</a:t>
            </a:r>
            <a:r>
              <a:rPr lang="en-US" sz="1600" dirty="0" smtClean="0">
                <a:solidFill>
                  <a:schemeClr val="tx1"/>
                </a:solidFill>
                <a:latin typeface="Droid Serif"/>
              </a:rPr>
              <a:t> (</a:t>
            </a:r>
            <a:r>
              <a:rPr lang="en-US" sz="1600" dirty="0" err="1" smtClean="0">
                <a:solidFill>
                  <a:schemeClr val="tx1"/>
                </a:solidFill>
                <a:latin typeface="Droid Serif"/>
              </a:rPr>
              <a:t>sebagai</a:t>
            </a:r>
            <a:r>
              <a:rPr lang="en-US" sz="1600" dirty="0" smtClean="0">
                <a:solidFill>
                  <a:schemeClr val="tx1"/>
                </a:solidFill>
                <a:latin typeface="Droid Serif"/>
              </a:rPr>
              <a:t> input) yang </a:t>
            </a:r>
            <a:r>
              <a:rPr lang="en-US" sz="1600" dirty="0" err="1">
                <a:solidFill>
                  <a:schemeClr val="tx1"/>
                </a:solidFill>
                <a:latin typeface="Droid Serif"/>
              </a:rPr>
              <a:t>diperlukan</a:t>
            </a:r>
            <a:r>
              <a:rPr lang="en-US" sz="1600" dirty="0">
                <a:solidFill>
                  <a:schemeClr val="tx1"/>
                </a:solidFill>
                <a:latin typeface="Droid Serif"/>
              </a:rPr>
              <a:t> </a:t>
            </a:r>
            <a:r>
              <a:rPr lang="en-US" sz="1600" dirty="0" err="1">
                <a:solidFill>
                  <a:schemeClr val="tx1"/>
                </a:solidFill>
                <a:latin typeface="Droid Serif"/>
              </a:rPr>
              <a:t>selama</a:t>
            </a:r>
            <a:r>
              <a:rPr lang="en-US" sz="1600" dirty="0">
                <a:solidFill>
                  <a:schemeClr val="tx1"/>
                </a:solidFill>
                <a:latin typeface="Droid Serif"/>
              </a:rPr>
              <a:t> proses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menghasilkan</a:t>
            </a:r>
            <a:r>
              <a:rPr lang="en-US" sz="1600" dirty="0">
                <a:solidFill>
                  <a:schemeClr val="tx1"/>
                </a:solidFill>
                <a:latin typeface="Droid Serif"/>
              </a:rPr>
              <a:t> </a:t>
            </a:r>
            <a:r>
              <a:rPr lang="en-US" sz="1600" dirty="0" err="1">
                <a:solidFill>
                  <a:schemeClr val="tx1"/>
                </a:solidFill>
                <a:latin typeface="Droid Serif"/>
              </a:rPr>
              <a:t>barang</a:t>
            </a:r>
            <a:r>
              <a:rPr lang="en-US" sz="1600" dirty="0">
                <a:solidFill>
                  <a:schemeClr val="tx1"/>
                </a:solidFill>
                <a:latin typeface="Droid Serif"/>
              </a:rPr>
              <a:t> </a:t>
            </a:r>
            <a:r>
              <a:rPr lang="en-US" sz="1600" dirty="0" err="1">
                <a:solidFill>
                  <a:schemeClr val="tx1"/>
                </a:solidFill>
                <a:latin typeface="Droid Serif"/>
              </a:rPr>
              <a:t>dan</a:t>
            </a:r>
            <a:r>
              <a:rPr lang="en-US" sz="1600" dirty="0">
                <a:solidFill>
                  <a:schemeClr val="tx1"/>
                </a:solidFill>
                <a:latin typeface="Droid Serif"/>
              </a:rPr>
              <a:t> </a:t>
            </a:r>
            <a:r>
              <a:rPr lang="en-US" sz="1600" dirty="0" err="1" smtClean="0">
                <a:solidFill>
                  <a:schemeClr val="tx1"/>
                </a:solidFill>
                <a:latin typeface="Droid Serif"/>
              </a:rPr>
              <a:t>jasa</a:t>
            </a:r>
            <a:r>
              <a:rPr lang="en-US" sz="1600" dirty="0" smtClean="0">
                <a:solidFill>
                  <a:schemeClr val="tx1"/>
                </a:solidFill>
                <a:latin typeface="Droid Serif"/>
              </a:rPr>
              <a:t> (</a:t>
            </a:r>
            <a:r>
              <a:rPr lang="en-US" sz="1600" dirty="0" err="1" smtClean="0">
                <a:solidFill>
                  <a:schemeClr val="tx1"/>
                </a:solidFill>
                <a:latin typeface="Droid Serif"/>
              </a:rPr>
              <a:t>sebagai</a:t>
            </a:r>
            <a:r>
              <a:rPr lang="en-US" sz="1600" dirty="0" smtClean="0">
                <a:solidFill>
                  <a:schemeClr val="tx1"/>
                </a:solidFill>
                <a:latin typeface="Droid Serif"/>
              </a:rPr>
              <a:t> output) </a:t>
            </a:r>
            <a:endParaRPr lang="en-US" sz="1600" dirty="0">
              <a:solidFill>
                <a:schemeClr val="tx1"/>
              </a:solidFill>
              <a:latin typeface="Droid Serif"/>
            </a:endParaRPr>
          </a:p>
        </p:txBody>
      </p:sp>
    </p:spTree>
    <p:extLst>
      <p:ext uri="{BB962C8B-B14F-4D97-AF65-F5344CB8AC3E}">
        <p14:creationId xmlns:p14="http://schemas.microsoft.com/office/powerpoint/2010/main" val="150568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0503" y="0"/>
            <a:ext cx="3042744" cy="733800"/>
          </a:xfrm>
        </p:spPr>
        <p:txBody>
          <a:bodyPr/>
          <a:lstStyle/>
          <a:p>
            <a:r>
              <a:rPr lang="en-US" sz="1600" dirty="0" err="1" smtClean="0"/>
              <a:t>Perhitungan</a:t>
            </a:r>
            <a:r>
              <a:rPr lang="en-US" sz="1600" dirty="0" smtClean="0"/>
              <a:t> </a:t>
            </a:r>
            <a:r>
              <a:rPr lang="en-US" sz="1600" dirty="0" err="1" smtClean="0"/>
              <a:t>Keuntungan</a:t>
            </a:r>
            <a:r>
              <a:rPr lang="en-US" sz="1600" dirty="0" smtClean="0"/>
              <a:t> </a:t>
            </a:r>
            <a:r>
              <a:rPr lang="en-US" sz="1600" dirty="0" err="1" smtClean="0"/>
              <a:t>Maksimum</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
        <p:nvSpPr>
          <p:cNvPr id="8" name="Rectangle 7"/>
          <p:cNvSpPr/>
          <p:nvPr/>
        </p:nvSpPr>
        <p:spPr>
          <a:xfrm>
            <a:off x="671029" y="1996889"/>
            <a:ext cx="519242"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Droid Serif"/>
                <a:sym typeface="Symbol" panose="05050102010706020507" pitchFamily="18" charset="2"/>
              </a:rPr>
              <a:t> =</a:t>
            </a:r>
            <a:endParaRPr lang="en-US" sz="1800" dirty="0">
              <a:solidFill>
                <a:schemeClr val="tx1"/>
              </a:solidFill>
              <a:latin typeface="Droid Serif"/>
            </a:endParaRPr>
          </a:p>
        </p:txBody>
      </p:sp>
      <p:sp>
        <p:nvSpPr>
          <p:cNvPr id="9" name="Rectangle 8"/>
          <p:cNvSpPr/>
          <p:nvPr/>
        </p:nvSpPr>
        <p:spPr>
          <a:xfrm>
            <a:off x="488213" y="491544"/>
            <a:ext cx="3636591"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smtClean="0">
                <a:solidFill>
                  <a:schemeClr val="tx1"/>
                </a:solidFill>
                <a:latin typeface="Droid Serif"/>
              </a:rPr>
              <a:t>keuntungan</a:t>
            </a:r>
            <a:r>
              <a:rPr lang="en-US" sz="1600" dirty="0" smtClean="0">
                <a:solidFill>
                  <a:schemeClr val="tx1"/>
                </a:solidFill>
                <a:latin typeface="Droid Serif"/>
              </a:rPr>
              <a:t> </a:t>
            </a:r>
            <a:r>
              <a:rPr lang="en-US" sz="1600" dirty="0" err="1" smtClean="0">
                <a:solidFill>
                  <a:schemeClr val="tx1"/>
                </a:solidFill>
                <a:latin typeface="Droid Serif"/>
              </a:rPr>
              <a:t>maksimumnya</a:t>
            </a:r>
            <a:endParaRPr lang="en-US" sz="1600" dirty="0">
              <a:solidFill>
                <a:schemeClr val="tx1"/>
              </a:solidFill>
              <a:latin typeface="Droid Serif"/>
            </a:endParaRPr>
          </a:p>
        </p:txBody>
      </p:sp>
      <mc:AlternateContent xmlns:mc="http://schemas.openxmlformats.org/markup-compatibility/2006" xmlns:a14="http://schemas.microsoft.com/office/drawing/2010/main">
        <mc:Choice Requires="a14">
          <p:sp>
            <p:nvSpPr>
              <p:cNvPr id="12" name="Rectangle 11"/>
              <p:cNvSpPr/>
              <p:nvPr/>
            </p:nvSpPr>
            <p:spPr>
              <a:xfrm>
                <a:off x="1549442" y="1359480"/>
                <a:ext cx="15654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 </m:t>
                          </m:r>
                          <m:r>
                            <a:rPr lang="en-US" sz="1800" i="1">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m:t>
                      </m:r>
                      <m:r>
                        <a:rPr lang="en-US" sz="1800" b="0" i="1" smtClean="0">
                          <a:latin typeface="Cambria Math" panose="02040503050406030204" pitchFamily="18" charset="0"/>
                        </a:rPr>
                        <m:t>16</m:t>
                      </m:r>
                      <m:r>
                        <a:rPr lang="en-US" sz="1800" i="1">
                          <a:latin typeface="Cambria Math" panose="02040503050406030204" pitchFamily="18" charset="0"/>
                        </a:rPr>
                        <m:t>𝑄</m:t>
                      </m:r>
                    </m:oMath>
                  </m:oMathPara>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1549442" y="1359480"/>
                <a:ext cx="1565429" cy="369332"/>
              </a:xfrm>
              <a:prstGeom prst="rect">
                <a:avLst/>
              </a:prstGeom>
              <a:blipFill>
                <a:blip r:embed="rId2"/>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0467" y="1705650"/>
                <a:ext cx="276973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𝑇𝐶</m:t>
                      </m:r>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𝑄</m:t>
                          </m:r>
                        </m:e>
                        <m:sup>
                          <m:r>
                            <a:rPr lang="en-US" sz="1800" i="1">
                              <a:latin typeface="Cambria Math" panose="02040503050406030204" pitchFamily="18" charset="0"/>
                            </a:rPr>
                            <m:t>3</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2</m:t>
                          </m:r>
                          <m:r>
                            <a:rPr lang="en-US" sz="1800" i="1">
                              <a:latin typeface="Cambria Math" panose="02040503050406030204" pitchFamily="18" charset="0"/>
                            </a:rPr>
                            <m:t>𝑄</m:t>
                          </m:r>
                        </m:e>
                        <m:sup>
                          <m:r>
                            <a:rPr lang="en-US" sz="1800" i="1">
                              <a:latin typeface="Cambria Math" panose="02040503050406030204" pitchFamily="18" charset="0"/>
                            </a:rPr>
                            <m:t>2</m:t>
                          </m:r>
                        </m:sup>
                      </m:sSup>
                      <m:r>
                        <a:rPr lang="en-US" sz="1800" i="1">
                          <a:latin typeface="Cambria Math" panose="02040503050406030204" pitchFamily="18" charset="0"/>
                        </a:rPr>
                        <m:t>+   4</m:t>
                      </m:r>
                      <m:r>
                        <a:rPr lang="en-US" sz="1800" i="1">
                          <a:latin typeface="Cambria Math" panose="02040503050406030204" pitchFamily="18" charset="0"/>
                        </a:rPr>
                        <m:t>𝑄</m:t>
                      </m:r>
                      <m:r>
                        <a:rPr lang="en-US" sz="1800" i="1">
                          <a:latin typeface="Cambria Math" panose="02040503050406030204" pitchFamily="18" charset="0"/>
                        </a:rPr>
                        <m:t>+4</m:t>
                      </m:r>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60467" y="1705650"/>
                <a:ext cx="2769733" cy="276999"/>
              </a:xfrm>
              <a:prstGeom prst="rect">
                <a:avLst/>
              </a:prstGeom>
              <a:blipFill>
                <a:blip r:embed="rId3"/>
                <a:stretch>
                  <a:fillRect l="-440" t="-2222" r="-440" b="-33333"/>
                </a:stretch>
              </a:blipFill>
            </p:spPr>
            <p:txBody>
              <a:bodyPr/>
              <a:lstStyle/>
              <a:p>
                <a:r>
                  <a:rPr lang="en-US">
                    <a:noFill/>
                  </a:rPr>
                  <a:t> </a:t>
                </a:r>
              </a:p>
            </p:txBody>
          </p:sp>
        </mc:Fallback>
      </mc:AlternateContent>
      <p:sp>
        <p:nvSpPr>
          <p:cNvPr id="35" name="Rectangle 34"/>
          <p:cNvSpPr/>
          <p:nvPr/>
        </p:nvSpPr>
        <p:spPr>
          <a:xfrm>
            <a:off x="595133" y="927084"/>
            <a:ext cx="2455370" cy="317604"/>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Symbol" panose="05050102010706020507" pitchFamily="18" charset="2"/>
              <a:buChar char="p"/>
            </a:pPr>
            <a:r>
              <a:rPr lang="en-US" sz="1600" b="1" dirty="0" smtClean="0">
                <a:solidFill>
                  <a:schemeClr val="tx1"/>
                </a:solidFill>
                <a:latin typeface="Droid Serif"/>
                <a:sym typeface="Symbol" panose="05050102010706020507" pitchFamily="18" charset="2"/>
              </a:rPr>
              <a:t>= TR – TC</a:t>
            </a:r>
          </a:p>
        </p:txBody>
      </p:sp>
      <mc:AlternateContent xmlns:mc="http://schemas.openxmlformats.org/markup-compatibility/2006" xmlns:a14="http://schemas.microsoft.com/office/drawing/2010/main">
        <mc:Choice Requires="a14">
          <p:sp>
            <p:nvSpPr>
              <p:cNvPr id="5" name="Rectangle 4"/>
              <p:cNvSpPr/>
              <p:nvPr/>
            </p:nvSpPr>
            <p:spPr>
              <a:xfrm>
                <a:off x="613760" y="1322078"/>
                <a:ext cx="7780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𝑇𝑅</m:t>
                      </m:r>
                      <m:r>
                        <a:rPr lang="en-US" sz="1800" i="1">
                          <a:latin typeface="Cambria Math" panose="02040503050406030204" pitchFamily="18" charset="0"/>
                        </a:rPr>
                        <m:t>=</m:t>
                      </m:r>
                    </m:oMath>
                  </m:oMathPara>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613760" y="1322078"/>
                <a:ext cx="77809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032185" y="2051707"/>
                <a:ext cx="25079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i="1">
                              <a:latin typeface="Cambria Math" panose="02040503050406030204" pitchFamily="18" charset="0"/>
                            </a:rPr>
                            <m:t>𝑄</m:t>
                          </m:r>
                        </m:e>
                        <m:sup>
                          <m:r>
                            <a:rPr lang="en-US" sz="1800" i="1">
                              <a:latin typeface="Cambria Math" panose="02040503050406030204" pitchFamily="18" charset="0"/>
                            </a:rPr>
                            <m:t>3</m:t>
                          </m:r>
                        </m:sup>
                      </m:sSup>
                      <m:r>
                        <a:rPr lang="en-US" sz="1800" b="0" i="1" smtClean="0">
                          <a:latin typeface="Cambria Math" panose="02040503050406030204" pitchFamily="18" charset="0"/>
                        </a:rPr>
                        <m:t>             </m:t>
                      </m:r>
                      <m:r>
                        <a:rPr lang="en-US" sz="1800" i="1">
                          <a:latin typeface="Cambria Math" panose="02040503050406030204" pitchFamily="18" charset="0"/>
                        </a:rPr>
                        <m:t>+ </m:t>
                      </m:r>
                      <m:r>
                        <a:rPr lang="en-US" sz="1800" b="0" i="1" smtClean="0">
                          <a:latin typeface="Cambria Math" panose="02040503050406030204" pitchFamily="18" charset="0"/>
                        </a:rPr>
                        <m:t>12</m:t>
                      </m:r>
                      <m:r>
                        <a:rPr lang="en-US" sz="1800" b="0" i="1" smtClean="0">
                          <a:latin typeface="Cambria Math" panose="02040503050406030204" pitchFamily="18" charset="0"/>
                        </a:rPr>
                        <m:t>𝑄</m:t>
                      </m:r>
                      <m:r>
                        <a:rPr lang="en-US" sz="1800" b="0" i="1" smtClean="0">
                          <a:latin typeface="Cambria Math" panose="02040503050406030204" pitchFamily="18" charset="0"/>
                        </a:rPr>
                        <m:t>−4</m:t>
                      </m:r>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1032185" y="2051707"/>
                <a:ext cx="2507994" cy="369332"/>
              </a:xfrm>
              <a:prstGeom prst="rect">
                <a:avLst/>
              </a:prstGeom>
              <a:blipFill>
                <a:blip r:embed="rId5"/>
                <a:stretch>
                  <a:fillRect b="-11667"/>
                </a:stretch>
              </a:blipFill>
            </p:spPr>
            <p:txBody>
              <a:bodyPr/>
              <a:lstStyle/>
              <a:p>
                <a:r>
                  <a:rPr lang="en-US">
                    <a:noFill/>
                  </a:rPr>
                  <a:t> </a:t>
                </a:r>
              </a:p>
            </p:txBody>
          </p:sp>
        </mc:Fallback>
      </mc:AlternateContent>
      <p:cxnSp>
        <p:nvCxnSpPr>
          <p:cNvPr id="38" name="Straight Connector 37"/>
          <p:cNvCxnSpPr/>
          <p:nvPr/>
        </p:nvCxnSpPr>
        <p:spPr>
          <a:xfrm flipV="1">
            <a:off x="341507" y="2034467"/>
            <a:ext cx="3183727" cy="46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2991" y="2533126"/>
            <a:ext cx="1439827"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solidFill>
                  <a:schemeClr val="tx1"/>
                </a:solidFill>
                <a:latin typeface="Droid Serif"/>
                <a:sym typeface="Symbol" panose="05050102010706020507" pitchFamily="18" charset="2"/>
              </a:rPr>
              <a:t>Bila</a:t>
            </a:r>
            <a:r>
              <a:rPr lang="en-US" sz="1800" dirty="0">
                <a:solidFill>
                  <a:schemeClr val="tx1"/>
                </a:solidFill>
                <a:latin typeface="Droid Serif"/>
                <a:sym typeface="Symbol" panose="05050102010706020507" pitchFamily="18" charset="2"/>
              </a:rPr>
              <a:t> </a:t>
            </a:r>
            <a:r>
              <a:rPr lang="en-US" sz="1800" dirty="0" smtClean="0">
                <a:solidFill>
                  <a:schemeClr val="tx1"/>
                </a:solidFill>
                <a:latin typeface="Droid Serif"/>
                <a:sym typeface="Symbol" panose="05050102010706020507" pitchFamily="18" charset="2"/>
              </a:rPr>
              <a:t>Q </a:t>
            </a:r>
            <a:r>
              <a:rPr lang="en-US" sz="1800" dirty="0">
                <a:solidFill>
                  <a:schemeClr val="tx1"/>
                </a:solidFill>
                <a:latin typeface="Droid Serif"/>
                <a:sym typeface="Symbol" panose="05050102010706020507" pitchFamily="18" charset="2"/>
              </a:rPr>
              <a:t>= − </a:t>
            </a:r>
            <a:r>
              <a:rPr lang="en-US" sz="1800" dirty="0" smtClean="0">
                <a:solidFill>
                  <a:schemeClr val="tx1"/>
                </a:solidFill>
                <a:latin typeface="Droid Serif"/>
                <a:sym typeface="Symbol" panose="05050102010706020507" pitchFamily="18" charset="2"/>
              </a:rPr>
              <a:t>2</a:t>
            </a:r>
            <a:endParaRPr lang="en-US" sz="1800" dirty="0">
              <a:solidFill>
                <a:schemeClr val="tx1"/>
              </a:solidFill>
              <a:latin typeface="Droid Serif"/>
            </a:endParaRPr>
          </a:p>
        </p:txBody>
      </p:sp>
      <mc:AlternateContent xmlns:mc="http://schemas.openxmlformats.org/markup-compatibility/2006" xmlns:a14="http://schemas.microsoft.com/office/drawing/2010/main">
        <mc:Choice Requires="a14">
          <p:sp>
            <p:nvSpPr>
              <p:cNvPr id="40" name="Rectangle 39"/>
              <p:cNvSpPr/>
              <p:nvPr/>
            </p:nvSpPr>
            <p:spPr>
              <a:xfrm>
                <a:off x="789062" y="2984374"/>
                <a:ext cx="50247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i="1">
                              <a:latin typeface="Cambria Math" panose="02040503050406030204" pitchFamily="18" charset="0"/>
                            </a:rPr>
                            <m:t>𝑄</m:t>
                          </m:r>
                        </m:e>
                        <m:sup>
                          <m:r>
                            <a:rPr lang="en-US" sz="1800" i="1">
                              <a:latin typeface="Cambria Math" panose="02040503050406030204" pitchFamily="18" charset="0"/>
                            </a:rPr>
                            <m:t>3</m:t>
                          </m:r>
                        </m:sup>
                      </m:sSup>
                      <m:r>
                        <a:rPr lang="en-US" sz="1800" b="0" i="1" smtClean="0">
                          <a:latin typeface="Cambria Math" panose="02040503050406030204" pitchFamily="18" charset="0"/>
                        </a:rPr>
                        <m:t>+12</m:t>
                      </m:r>
                      <m:r>
                        <a:rPr lang="en-US" sz="1800" b="0" i="1" smtClean="0">
                          <a:latin typeface="Cambria Math" panose="02040503050406030204" pitchFamily="18" charset="0"/>
                        </a:rPr>
                        <m:t>𝑄</m:t>
                      </m:r>
                      <m:r>
                        <a:rPr lang="en-US" sz="1800" b="0" i="1" smtClean="0">
                          <a:latin typeface="Cambria Math" panose="02040503050406030204" pitchFamily="18" charset="0"/>
                        </a:rPr>
                        <m:t>−4=</m:t>
                      </m:r>
                      <m:sSup>
                        <m:sSupPr>
                          <m:ctrlPr>
                            <a:rPr lang="en-US" sz="1800" i="1">
                              <a:latin typeface="Cambria Math" panose="02040503050406030204" pitchFamily="18" charset="0"/>
                            </a:rPr>
                          </m:ctrlPr>
                        </m:sSupPr>
                        <m:e>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e>
                        <m:sup>
                          <m:r>
                            <a:rPr lang="en-US" sz="1800" i="1">
                              <a:latin typeface="Cambria Math" panose="02040503050406030204" pitchFamily="18" charset="0"/>
                            </a:rPr>
                            <m:t>3</m:t>
                          </m:r>
                        </m:sup>
                      </m:sSup>
                      <m:r>
                        <a:rPr lang="en-US" sz="1800" i="1">
                          <a:latin typeface="Cambria Math" panose="02040503050406030204" pitchFamily="18" charset="0"/>
                        </a:rPr>
                        <m:t>+12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r>
                        <a:rPr lang="en-US" sz="1800" i="1">
                          <a:latin typeface="Cambria Math" panose="02040503050406030204" pitchFamily="18" charset="0"/>
                        </a:rPr>
                        <m:t>−4</m:t>
                      </m:r>
                      <m:r>
                        <a:rPr lang="en-US" sz="1800" b="0" i="1" smtClean="0">
                          <a:latin typeface="Cambria Math" panose="02040503050406030204" pitchFamily="18" charset="0"/>
                        </a:rPr>
                        <m:t>=−18</m:t>
                      </m:r>
                    </m:oMath>
                  </m:oMathPara>
                </a14:m>
                <a:endParaRPr lang="en-US" sz="1800" dirty="0"/>
              </a:p>
            </p:txBody>
          </p:sp>
        </mc:Choice>
        <mc:Fallback xmlns="">
          <p:sp>
            <p:nvSpPr>
              <p:cNvPr id="40" name="Rectangle 39"/>
              <p:cNvSpPr>
                <a:spLocks noRot="1" noChangeAspect="1" noMove="1" noResize="1" noEditPoints="1" noAdjustHandles="1" noChangeArrowheads="1" noChangeShapeType="1" noTextEdit="1"/>
              </p:cNvSpPr>
              <p:nvPr/>
            </p:nvSpPr>
            <p:spPr>
              <a:xfrm>
                <a:off x="789062" y="2984374"/>
                <a:ext cx="5024709" cy="369332"/>
              </a:xfrm>
              <a:prstGeom prst="rect">
                <a:avLst/>
              </a:prstGeom>
              <a:blipFill>
                <a:blip r:embed="rId6"/>
                <a:stretch>
                  <a:fillRect b="-11667"/>
                </a:stretch>
              </a:blipFill>
            </p:spPr>
            <p:txBody>
              <a:bodyPr/>
              <a:lstStyle/>
              <a:p>
                <a:r>
                  <a:rPr lang="en-US">
                    <a:noFill/>
                  </a:rPr>
                  <a:t> </a:t>
                </a:r>
              </a:p>
            </p:txBody>
          </p:sp>
        </mc:Fallback>
      </mc:AlternateContent>
      <p:sp>
        <p:nvSpPr>
          <p:cNvPr id="42" name="Rectangle 41"/>
          <p:cNvSpPr/>
          <p:nvPr/>
        </p:nvSpPr>
        <p:spPr>
          <a:xfrm>
            <a:off x="397734" y="2900986"/>
            <a:ext cx="519242"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Droid Serif"/>
                <a:sym typeface="Symbol" panose="05050102010706020507" pitchFamily="18" charset="2"/>
              </a:rPr>
              <a:t> =</a:t>
            </a:r>
            <a:endParaRPr lang="en-US" sz="1800" dirty="0">
              <a:solidFill>
                <a:schemeClr val="tx1"/>
              </a:solidFill>
              <a:latin typeface="Droid Serif"/>
            </a:endParaRPr>
          </a:p>
        </p:txBody>
      </p:sp>
      <p:sp>
        <p:nvSpPr>
          <p:cNvPr id="43" name="Rectangle 42"/>
          <p:cNvSpPr/>
          <p:nvPr/>
        </p:nvSpPr>
        <p:spPr>
          <a:xfrm>
            <a:off x="363074" y="3371277"/>
            <a:ext cx="1439827"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smtClean="0">
                <a:solidFill>
                  <a:schemeClr val="tx1"/>
                </a:solidFill>
                <a:latin typeface="Droid Serif"/>
                <a:sym typeface="Symbol" panose="05050102010706020507" pitchFamily="18" charset="2"/>
              </a:rPr>
              <a:t>Bila</a:t>
            </a:r>
            <a:r>
              <a:rPr lang="en-US" sz="1800" dirty="0">
                <a:solidFill>
                  <a:schemeClr val="tx1"/>
                </a:solidFill>
                <a:latin typeface="Droid Serif"/>
                <a:sym typeface="Symbol" panose="05050102010706020507" pitchFamily="18" charset="2"/>
              </a:rPr>
              <a:t> </a:t>
            </a:r>
            <a:r>
              <a:rPr lang="en-US" sz="1800" dirty="0" smtClean="0">
                <a:solidFill>
                  <a:schemeClr val="tx1"/>
                </a:solidFill>
                <a:latin typeface="Droid Serif"/>
                <a:sym typeface="Symbol" panose="05050102010706020507" pitchFamily="18" charset="2"/>
              </a:rPr>
              <a:t>Q </a:t>
            </a:r>
            <a:r>
              <a:rPr lang="en-US" sz="1800" dirty="0">
                <a:solidFill>
                  <a:schemeClr val="tx1"/>
                </a:solidFill>
                <a:latin typeface="Droid Serif"/>
                <a:sym typeface="Symbol" panose="05050102010706020507" pitchFamily="18" charset="2"/>
              </a:rPr>
              <a:t>= </a:t>
            </a:r>
            <a:r>
              <a:rPr lang="en-US" sz="1800" dirty="0" smtClean="0">
                <a:solidFill>
                  <a:schemeClr val="tx1"/>
                </a:solidFill>
                <a:latin typeface="Droid Serif"/>
                <a:sym typeface="Symbol" panose="05050102010706020507" pitchFamily="18" charset="2"/>
              </a:rPr>
              <a:t>2</a:t>
            </a:r>
            <a:endParaRPr lang="en-US" sz="1800" dirty="0">
              <a:solidFill>
                <a:schemeClr val="tx1"/>
              </a:solidFill>
              <a:latin typeface="Droid Serif"/>
            </a:endParaRPr>
          </a:p>
        </p:txBody>
      </p:sp>
      <mc:AlternateContent xmlns:mc="http://schemas.openxmlformats.org/markup-compatibility/2006" xmlns:a14="http://schemas.microsoft.com/office/drawing/2010/main">
        <mc:Choice Requires="a14">
          <p:sp>
            <p:nvSpPr>
              <p:cNvPr id="44" name="Rectangle 43"/>
              <p:cNvSpPr/>
              <p:nvPr/>
            </p:nvSpPr>
            <p:spPr>
              <a:xfrm>
                <a:off x="769145" y="3822525"/>
                <a:ext cx="45053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m:t>
                          </m:r>
                          <m:r>
                            <a:rPr lang="en-US" sz="1800" i="1">
                              <a:latin typeface="Cambria Math" panose="02040503050406030204" pitchFamily="18" charset="0"/>
                            </a:rPr>
                            <m:t>𝑄</m:t>
                          </m:r>
                        </m:e>
                        <m:sup>
                          <m:r>
                            <a:rPr lang="en-US" sz="1800" i="1">
                              <a:latin typeface="Cambria Math" panose="02040503050406030204" pitchFamily="18" charset="0"/>
                            </a:rPr>
                            <m:t>3</m:t>
                          </m:r>
                        </m:sup>
                      </m:sSup>
                      <m:r>
                        <a:rPr lang="en-US" sz="1800" b="0" i="1" smtClean="0">
                          <a:latin typeface="Cambria Math" panose="02040503050406030204" pitchFamily="18" charset="0"/>
                        </a:rPr>
                        <m:t>+12</m:t>
                      </m:r>
                      <m:r>
                        <a:rPr lang="en-US" sz="1800" b="0" i="1" smtClean="0">
                          <a:latin typeface="Cambria Math" panose="02040503050406030204" pitchFamily="18" charset="0"/>
                        </a:rPr>
                        <m:t>𝑄</m:t>
                      </m:r>
                      <m:r>
                        <a:rPr lang="en-US" sz="1800" b="0" i="1" smtClean="0">
                          <a:latin typeface="Cambria Math" panose="02040503050406030204" pitchFamily="18" charset="0"/>
                        </a:rPr>
                        <m:t>−4=</m:t>
                      </m:r>
                      <m:sSup>
                        <m:sSupPr>
                          <m:ctrlPr>
                            <a:rPr lang="en-US" sz="1800" i="1">
                              <a:latin typeface="Cambria Math" panose="02040503050406030204" pitchFamily="18" charset="0"/>
                            </a:rPr>
                          </m:ctrlPr>
                        </m:sSupPr>
                        <m:e>
                          <m:r>
                            <a:rPr lang="en-US" sz="1800" i="1">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e>
                        <m:sup>
                          <m:r>
                            <a:rPr lang="en-US" sz="1800" i="1">
                              <a:latin typeface="Cambria Math" panose="02040503050406030204" pitchFamily="18" charset="0"/>
                            </a:rPr>
                            <m:t>3</m:t>
                          </m:r>
                        </m:sup>
                      </m:sSup>
                      <m:r>
                        <a:rPr lang="en-US" sz="1800" i="1">
                          <a:latin typeface="Cambria Math" panose="02040503050406030204" pitchFamily="18" charset="0"/>
                        </a:rPr>
                        <m:t>+12</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e>
                      </m:d>
                      <m:r>
                        <a:rPr lang="en-US" sz="1800" i="1">
                          <a:latin typeface="Cambria Math" panose="02040503050406030204" pitchFamily="18" charset="0"/>
                        </a:rPr>
                        <m:t>−4</m:t>
                      </m:r>
                      <m:r>
                        <a:rPr lang="en-US" sz="1800" b="0" i="1" smtClean="0">
                          <a:latin typeface="Cambria Math" panose="02040503050406030204" pitchFamily="18" charset="0"/>
                        </a:rPr>
                        <m:t>=12</m:t>
                      </m:r>
                    </m:oMath>
                  </m:oMathPara>
                </a14:m>
                <a:endParaRPr lang="en-US" sz="1800" dirty="0"/>
              </a:p>
            </p:txBody>
          </p:sp>
        </mc:Choice>
        <mc:Fallback xmlns="">
          <p:sp>
            <p:nvSpPr>
              <p:cNvPr id="44" name="Rectangle 43"/>
              <p:cNvSpPr>
                <a:spLocks noRot="1" noChangeAspect="1" noMove="1" noResize="1" noEditPoints="1" noAdjustHandles="1" noChangeArrowheads="1" noChangeShapeType="1" noTextEdit="1"/>
              </p:cNvSpPr>
              <p:nvPr/>
            </p:nvSpPr>
            <p:spPr>
              <a:xfrm>
                <a:off x="769145" y="3822525"/>
                <a:ext cx="4505336" cy="369332"/>
              </a:xfrm>
              <a:prstGeom prst="rect">
                <a:avLst/>
              </a:prstGeom>
              <a:blipFill>
                <a:blip r:embed="rId7"/>
                <a:stretch>
                  <a:fillRect b="-11475"/>
                </a:stretch>
              </a:blipFill>
            </p:spPr>
            <p:txBody>
              <a:bodyPr/>
              <a:lstStyle/>
              <a:p>
                <a:r>
                  <a:rPr lang="en-US">
                    <a:noFill/>
                  </a:rPr>
                  <a:t> </a:t>
                </a:r>
              </a:p>
            </p:txBody>
          </p:sp>
        </mc:Fallback>
      </mc:AlternateContent>
      <p:sp>
        <p:nvSpPr>
          <p:cNvPr id="45" name="Rectangle 44"/>
          <p:cNvSpPr/>
          <p:nvPr/>
        </p:nvSpPr>
        <p:spPr>
          <a:xfrm>
            <a:off x="377817" y="3739137"/>
            <a:ext cx="519242"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latin typeface="Droid Serif"/>
                <a:sym typeface="Symbol" panose="05050102010706020507" pitchFamily="18" charset="2"/>
              </a:rPr>
              <a:t> =</a:t>
            </a:r>
            <a:endParaRPr lang="en-US" sz="1800" dirty="0">
              <a:solidFill>
                <a:schemeClr val="tx1"/>
              </a:solidFill>
              <a:latin typeface="Droid Serif"/>
            </a:endParaRPr>
          </a:p>
        </p:txBody>
      </p:sp>
      <p:sp>
        <p:nvSpPr>
          <p:cNvPr id="46" name="Rectangle 45"/>
          <p:cNvSpPr/>
          <p:nvPr/>
        </p:nvSpPr>
        <p:spPr>
          <a:xfrm>
            <a:off x="5644408" y="2918714"/>
            <a:ext cx="1439827"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smtClean="0">
                <a:solidFill>
                  <a:srgbClr val="FF0000"/>
                </a:solidFill>
                <a:latin typeface="Droid Serif"/>
                <a:sym typeface="Symbol" panose="05050102010706020507" pitchFamily="18" charset="2"/>
              </a:rPr>
              <a:t>(RUGI)</a:t>
            </a:r>
            <a:endParaRPr lang="en-US" sz="1800" b="1" u="sng" dirty="0">
              <a:solidFill>
                <a:srgbClr val="FF0000"/>
              </a:solidFill>
              <a:latin typeface="Droid Serif"/>
            </a:endParaRPr>
          </a:p>
        </p:txBody>
      </p:sp>
      <p:sp>
        <p:nvSpPr>
          <p:cNvPr id="47" name="Rectangle 46"/>
          <p:cNvSpPr/>
          <p:nvPr/>
        </p:nvSpPr>
        <p:spPr>
          <a:xfrm>
            <a:off x="5109618" y="3766966"/>
            <a:ext cx="1439827" cy="49622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u="sng" dirty="0" smtClean="0">
                <a:solidFill>
                  <a:srgbClr val="FF0000"/>
                </a:solidFill>
                <a:latin typeface="Droid Serif"/>
                <a:sym typeface="Symbol" panose="05050102010706020507" pitchFamily="18" charset="2"/>
              </a:rPr>
              <a:t>(UNTUNG)</a:t>
            </a:r>
            <a:endParaRPr lang="en-US" sz="1800" b="1" u="sng" dirty="0">
              <a:solidFill>
                <a:srgbClr val="FF0000"/>
              </a:solidFill>
              <a:latin typeface="Droid Serif"/>
            </a:endParaRPr>
          </a:p>
        </p:txBody>
      </p:sp>
    </p:spTree>
    <p:extLst>
      <p:ext uri="{BB962C8B-B14F-4D97-AF65-F5344CB8AC3E}">
        <p14:creationId xmlns:p14="http://schemas.microsoft.com/office/powerpoint/2010/main" val="2574626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725" y="68143"/>
            <a:ext cx="3216300" cy="733800"/>
          </a:xfrm>
        </p:spPr>
        <p:txBody>
          <a:bodyPr/>
          <a:lstStyle/>
          <a:p>
            <a:r>
              <a:rPr lang="en-US" sz="1300" dirty="0" err="1" smtClean="0"/>
              <a:t>Kurva</a:t>
            </a:r>
            <a:r>
              <a:rPr lang="en-US" sz="1300" dirty="0" smtClean="0"/>
              <a:t> </a:t>
            </a:r>
            <a:r>
              <a:rPr lang="en-US" sz="1300" dirty="0" err="1" smtClean="0"/>
              <a:t>Keuntungan</a:t>
            </a:r>
            <a:r>
              <a:rPr lang="en-US" sz="1300" dirty="0" smtClean="0"/>
              <a:t> </a:t>
            </a:r>
            <a:r>
              <a:rPr lang="en-US" sz="1300" dirty="0" err="1" smtClean="0"/>
              <a:t>Maksimum</a:t>
            </a:r>
            <a:r>
              <a:rPr lang="en-US" sz="1300" dirty="0" smtClean="0"/>
              <a:t> </a:t>
            </a:r>
            <a:endParaRPr lang="en-US" sz="13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grpSp>
        <p:nvGrpSpPr>
          <p:cNvPr id="87" name="Group 86"/>
          <p:cNvGrpSpPr/>
          <p:nvPr/>
        </p:nvGrpSpPr>
        <p:grpSpPr>
          <a:xfrm>
            <a:off x="293171" y="538840"/>
            <a:ext cx="4303464" cy="4119055"/>
            <a:chOff x="268411" y="657443"/>
            <a:chExt cx="4303464" cy="4119055"/>
          </a:xfrm>
        </p:grpSpPr>
        <p:pic>
          <p:nvPicPr>
            <p:cNvPr id="8" name="Picture 7"/>
            <p:cNvPicPr>
              <a:picLocks noChangeAspect="1"/>
            </p:cNvPicPr>
            <p:nvPr/>
          </p:nvPicPr>
          <p:blipFill>
            <a:blip r:embed="rId2"/>
            <a:stretch>
              <a:fillRect/>
            </a:stretch>
          </p:blipFill>
          <p:spPr>
            <a:xfrm>
              <a:off x="523434" y="1061652"/>
              <a:ext cx="3744083" cy="1707625"/>
            </a:xfrm>
            <a:prstGeom prst="rect">
              <a:avLst/>
            </a:prstGeom>
          </p:spPr>
        </p:pic>
        <p:cxnSp>
          <p:nvCxnSpPr>
            <p:cNvPr id="83" name="Straight Connector 82"/>
            <p:cNvCxnSpPr/>
            <p:nvPr/>
          </p:nvCxnSpPr>
          <p:spPr>
            <a:xfrm>
              <a:off x="770615" y="1191689"/>
              <a:ext cx="1315416" cy="130486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p:nvPicPr>
          <p:blipFill rotWithShape="1">
            <a:blip r:embed="rId3"/>
            <a:srcRect l="10634" t="-14598" r="258" b="18570"/>
            <a:stretch/>
          </p:blipFill>
          <p:spPr>
            <a:xfrm>
              <a:off x="900675" y="2651367"/>
              <a:ext cx="2721715" cy="1762978"/>
            </a:xfrm>
            <a:prstGeom prst="rect">
              <a:avLst/>
            </a:prstGeom>
          </p:spPr>
        </p:pic>
        <p:sp>
          <p:nvSpPr>
            <p:cNvPr id="10" name="Rectangle 9"/>
            <p:cNvSpPr/>
            <p:nvPr/>
          </p:nvSpPr>
          <p:spPr>
            <a:xfrm>
              <a:off x="1853480" y="1272643"/>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11" name="Rectangle 10"/>
            <p:cNvSpPr/>
            <p:nvPr/>
          </p:nvSpPr>
          <p:spPr>
            <a:xfrm>
              <a:off x="2255216" y="1543250"/>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12" name="Rectangle 11"/>
            <p:cNvSpPr/>
            <p:nvPr/>
          </p:nvSpPr>
          <p:spPr>
            <a:xfrm>
              <a:off x="2896850" y="1791253"/>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cxnSp>
          <p:nvCxnSpPr>
            <p:cNvPr id="13" name="Straight Connector 12"/>
            <p:cNvCxnSpPr/>
            <p:nvPr/>
          </p:nvCxnSpPr>
          <p:spPr>
            <a:xfrm flipV="1">
              <a:off x="798055" y="2532625"/>
              <a:ext cx="3346612" cy="284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5850" y="1032200"/>
              <a:ext cx="0" cy="15181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2664" y="1163317"/>
              <a:ext cx="2666789" cy="13491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27485" y="1893066"/>
              <a:ext cx="641634" cy="425535"/>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cxnSp>
          <p:nvCxnSpPr>
            <p:cNvPr id="17" name="Straight Connector 16"/>
            <p:cNvCxnSpPr/>
            <p:nvPr/>
          </p:nvCxnSpPr>
          <p:spPr>
            <a:xfrm>
              <a:off x="785850" y="1198625"/>
              <a:ext cx="1652337" cy="1297933"/>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74078" y="1815624"/>
              <a:ext cx="1441466" cy="4328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34256" y="2111081"/>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28" name="Rectangle 27"/>
            <p:cNvSpPr/>
            <p:nvPr/>
          </p:nvSpPr>
          <p:spPr>
            <a:xfrm>
              <a:off x="3243724" y="2243096"/>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AR =QD</a:t>
              </a:r>
            </a:p>
          </p:txBody>
        </p:sp>
        <p:sp>
          <p:nvSpPr>
            <p:cNvPr id="29" name="Rectangle 28"/>
            <p:cNvSpPr/>
            <p:nvPr/>
          </p:nvSpPr>
          <p:spPr>
            <a:xfrm>
              <a:off x="2369123" y="2197363"/>
              <a:ext cx="52260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MR</a:t>
              </a:r>
            </a:p>
          </p:txBody>
        </p:sp>
        <p:sp>
          <p:nvSpPr>
            <p:cNvPr id="32" name="Rectangle 31"/>
            <p:cNvSpPr/>
            <p:nvPr/>
          </p:nvSpPr>
          <p:spPr>
            <a:xfrm>
              <a:off x="426589" y="760544"/>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Revenue</a:t>
              </a:r>
            </a:p>
          </p:txBody>
        </p:sp>
        <p:sp>
          <p:nvSpPr>
            <p:cNvPr id="35" name="Arc 34"/>
            <p:cNvSpPr/>
            <p:nvPr/>
          </p:nvSpPr>
          <p:spPr>
            <a:xfrm rot="5551351">
              <a:off x="1573652" y="-51699"/>
              <a:ext cx="1433724" cy="2949087"/>
            </a:xfrm>
            <a:prstGeom prst="arc">
              <a:avLst>
                <a:gd name="adj1" fmla="val 16701784"/>
                <a:gd name="adj2" fmla="val 5007893"/>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50"/>
            <p:cNvSpPr/>
            <p:nvPr/>
          </p:nvSpPr>
          <p:spPr>
            <a:xfrm>
              <a:off x="674078" y="2589285"/>
              <a:ext cx="3611173"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46" name="Rectangle 45"/>
            <p:cNvSpPr/>
            <p:nvPr/>
          </p:nvSpPr>
          <p:spPr>
            <a:xfrm>
              <a:off x="3434256" y="1421979"/>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AC</a:t>
              </a:r>
            </a:p>
          </p:txBody>
        </p:sp>
        <p:sp>
          <p:nvSpPr>
            <p:cNvPr id="47" name="Rectangle 46"/>
            <p:cNvSpPr/>
            <p:nvPr/>
          </p:nvSpPr>
          <p:spPr>
            <a:xfrm>
              <a:off x="3040467" y="1373454"/>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MC</a:t>
              </a:r>
            </a:p>
          </p:txBody>
        </p:sp>
        <p:cxnSp>
          <p:nvCxnSpPr>
            <p:cNvPr id="48" name="Straight Connector 47"/>
            <p:cNvCxnSpPr/>
            <p:nvPr/>
          </p:nvCxnSpPr>
          <p:spPr>
            <a:xfrm flipH="1" flipV="1">
              <a:off x="831454" y="2170553"/>
              <a:ext cx="1316764" cy="146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805976" y="2488516"/>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4</a:t>
              </a:r>
            </a:p>
          </p:txBody>
        </p:sp>
        <p:sp>
          <p:nvSpPr>
            <p:cNvPr id="34" name="Rectangle 33"/>
            <p:cNvSpPr/>
            <p:nvPr/>
          </p:nvSpPr>
          <p:spPr>
            <a:xfrm>
              <a:off x="3630274" y="2631170"/>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Output</a:t>
              </a:r>
            </a:p>
          </p:txBody>
        </p:sp>
        <p:sp>
          <p:nvSpPr>
            <p:cNvPr id="52" name="Rectangle 51"/>
            <p:cNvSpPr/>
            <p:nvPr/>
          </p:nvSpPr>
          <p:spPr>
            <a:xfrm>
              <a:off x="3097455" y="2503031"/>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10</a:t>
              </a:r>
            </a:p>
          </p:txBody>
        </p:sp>
        <p:sp>
          <p:nvSpPr>
            <p:cNvPr id="53" name="Rectangle 52"/>
            <p:cNvSpPr/>
            <p:nvPr/>
          </p:nvSpPr>
          <p:spPr>
            <a:xfrm>
              <a:off x="328315" y="1044275"/>
              <a:ext cx="406294" cy="1545010"/>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54" name="Rectangle 53"/>
            <p:cNvSpPr/>
            <p:nvPr/>
          </p:nvSpPr>
          <p:spPr>
            <a:xfrm>
              <a:off x="268411" y="1025531"/>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200</a:t>
              </a:r>
            </a:p>
          </p:txBody>
        </p:sp>
        <p:sp>
          <p:nvSpPr>
            <p:cNvPr id="55" name="Rectangle 54"/>
            <p:cNvSpPr/>
            <p:nvPr/>
          </p:nvSpPr>
          <p:spPr>
            <a:xfrm>
              <a:off x="317390" y="1657097"/>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120</a:t>
              </a:r>
            </a:p>
          </p:txBody>
        </p:sp>
        <p:cxnSp>
          <p:nvCxnSpPr>
            <p:cNvPr id="59" name="Straight Connector 58"/>
            <p:cNvCxnSpPr/>
            <p:nvPr/>
          </p:nvCxnSpPr>
          <p:spPr>
            <a:xfrm flipV="1">
              <a:off x="957677" y="2832963"/>
              <a:ext cx="0" cy="151810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2126120" y="1844500"/>
              <a:ext cx="34943" cy="250158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58582" y="4351265"/>
              <a:ext cx="2955290" cy="108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905523" y="4348021"/>
              <a:ext cx="3346612" cy="28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81546" y="4404681"/>
              <a:ext cx="3611173"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64" name="Rectangle 63"/>
            <p:cNvSpPr/>
            <p:nvPr/>
          </p:nvSpPr>
          <p:spPr>
            <a:xfrm>
              <a:off x="1913444" y="4303912"/>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4</a:t>
              </a:r>
            </a:p>
          </p:txBody>
        </p:sp>
        <p:sp>
          <p:nvSpPr>
            <p:cNvPr id="65" name="Rectangle 64"/>
            <p:cNvSpPr/>
            <p:nvPr/>
          </p:nvSpPr>
          <p:spPr>
            <a:xfrm>
              <a:off x="3737742" y="4446566"/>
              <a:ext cx="834133"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Output</a:t>
              </a:r>
            </a:p>
          </p:txBody>
        </p:sp>
        <p:sp>
          <p:nvSpPr>
            <p:cNvPr id="66" name="Rectangle 65"/>
            <p:cNvSpPr/>
            <p:nvPr/>
          </p:nvSpPr>
          <p:spPr>
            <a:xfrm>
              <a:off x="3204923" y="4318427"/>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10</a:t>
              </a:r>
            </a:p>
          </p:txBody>
        </p:sp>
        <p:sp>
          <p:nvSpPr>
            <p:cNvPr id="67" name="Rectangle 66"/>
            <p:cNvSpPr/>
            <p:nvPr/>
          </p:nvSpPr>
          <p:spPr>
            <a:xfrm>
              <a:off x="353934" y="2837157"/>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600</a:t>
              </a:r>
            </a:p>
          </p:txBody>
        </p:sp>
        <p:sp>
          <p:nvSpPr>
            <p:cNvPr id="68" name="Rectangle 67"/>
            <p:cNvSpPr/>
            <p:nvPr/>
          </p:nvSpPr>
          <p:spPr>
            <a:xfrm>
              <a:off x="3124703" y="3613677"/>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TR</a:t>
              </a:r>
            </a:p>
          </p:txBody>
        </p:sp>
        <p:sp>
          <p:nvSpPr>
            <p:cNvPr id="69" name="Rectangle 68"/>
            <p:cNvSpPr/>
            <p:nvPr/>
          </p:nvSpPr>
          <p:spPr>
            <a:xfrm>
              <a:off x="3246180" y="2903432"/>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TC</a:t>
              </a:r>
            </a:p>
          </p:txBody>
        </p:sp>
        <p:sp>
          <p:nvSpPr>
            <p:cNvPr id="36" name="Arc 35"/>
            <p:cNvSpPr/>
            <p:nvPr/>
          </p:nvSpPr>
          <p:spPr>
            <a:xfrm rot="3866965">
              <a:off x="1755571" y="-100239"/>
              <a:ext cx="1433724" cy="2949087"/>
            </a:xfrm>
            <a:prstGeom prst="arc">
              <a:avLst>
                <a:gd name="adj1" fmla="val 18687493"/>
                <a:gd name="adj2" fmla="val 5007893"/>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2" name="Straight Connector 71"/>
            <p:cNvCxnSpPr/>
            <p:nvPr/>
          </p:nvCxnSpPr>
          <p:spPr>
            <a:xfrm flipH="1" flipV="1">
              <a:off x="874100" y="3252600"/>
              <a:ext cx="1316764" cy="1464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957677" y="3802497"/>
              <a:ext cx="1190541" cy="4373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380509" y="3092858"/>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480</a:t>
              </a:r>
            </a:p>
          </p:txBody>
        </p:sp>
        <p:sp>
          <p:nvSpPr>
            <p:cNvPr id="77" name="Rectangle 76"/>
            <p:cNvSpPr/>
            <p:nvPr/>
          </p:nvSpPr>
          <p:spPr>
            <a:xfrm>
              <a:off x="400716" y="3650813"/>
              <a:ext cx="640287" cy="329932"/>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230</a:t>
              </a:r>
            </a:p>
          </p:txBody>
        </p:sp>
      </p:grpSp>
      <p:graphicFrame>
        <p:nvGraphicFramePr>
          <p:cNvPr id="78" name="Table 77"/>
          <p:cNvGraphicFramePr>
            <a:graphicFrameLocks noGrp="1"/>
          </p:cNvGraphicFramePr>
          <p:nvPr>
            <p:extLst>
              <p:ext uri="{D42A27DB-BD31-4B8C-83A1-F6EECF244321}">
                <p14:modId xmlns:p14="http://schemas.microsoft.com/office/powerpoint/2010/main" val="3774940981"/>
              </p:ext>
            </p:extLst>
          </p:nvPr>
        </p:nvGraphicFramePr>
        <p:xfrm>
          <a:off x="4310011" y="458979"/>
          <a:ext cx="4420686" cy="1841500"/>
        </p:xfrm>
        <a:graphic>
          <a:graphicData uri="http://schemas.openxmlformats.org/drawingml/2006/table">
            <a:tbl>
              <a:tblPr>
                <a:tableStyleId>{4801FEB2-8B07-43E0-9353-7152D9AFED8C}</a:tableStyleId>
              </a:tblPr>
              <a:tblGrid>
                <a:gridCol w="322922">
                  <a:extLst>
                    <a:ext uri="{9D8B030D-6E8A-4147-A177-3AD203B41FA5}">
                      <a16:colId xmlns="" xmlns:a16="http://schemas.microsoft.com/office/drawing/2014/main" val="2654632178"/>
                    </a:ext>
                  </a:extLst>
                </a:gridCol>
                <a:gridCol w="356327">
                  <a:extLst>
                    <a:ext uri="{9D8B030D-6E8A-4147-A177-3AD203B41FA5}">
                      <a16:colId xmlns="" xmlns:a16="http://schemas.microsoft.com/office/drawing/2014/main" val="4184070012"/>
                    </a:ext>
                  </a:extLst>
                </a:gridCol>
                <a:gridCol w="534491">
                  <a:extLst>
                    <a:ext uri="{9D8B030D-6E8A-4147-A177-3AD203B41FA5}">
                      <a16:colId xmlns="" xmlns:a16="http://schemas.microsoft.com/office/drawing/2014/main" val="2373056827"/>
                    </a:ext>
                  </a:extLst>
                </a:gridCol>
                <a:gridCol w="534491">
                  <a:extLst>
                    <a:ext uri="{9D8B030D-6E8A-4147-A177-3AD203B41FA5}">
                      <a16:colId xmlns="" xmlns:a16="http://schemas.microsoft.com/office/drawing/2014/main" val="1748235510"/>
                    </a:ext>
                  </a:extLst>
                </a:gridCol>
                <a:gridCol w="534491">
                  <a:extLst>
                    <a:ext uri="{9D8B030D-6E8A-4147-A177-3AD203B41FA5}">
                      <a16:colId xmlns="" xmlns:a16="http://schemas.microsoft.com/office/drawing/2014/main" val="2695079445"/>
                    </a:ext>
                  </a:extLst>
                </a:gridCol>
                <a:gridCol w="534491">
                  <a:extLst>
                    <a:ext uri="{9D8B030D-6E8A-4147-A177-3AD203B41FA5}">
                      <a16:colId xmlns="" xmlns:a16="http://schemas.microsoft.com/office/drawing/2014/main" val="2745584816"/>
                    </a:ext>
                  </a:extLst>
                </a:gridCol>
                <a:gridCol w="534491">
                  <a:extLst>
                    <a:ext uri="{9D8B030D-6E8A-4147-A177-3AD203B41FA5}">
                      <a16:colId xmlns="" xmlns:a16="http://schemas.microsoft.com/office/drawing/2014/main" val="1593770191"/>
                    </a:ext>
                  </a:extLst>
                </a:gridCol>
                <a:gridCol w="534491">
                  <a:extLst>
                    <a:ext uri="{9D8B030D-6E8A-4147-A177-3AD203B41FA5}">
                      <a16:colId xmlns="" xmlns:a16="http://schemas.microsoft.com/office/drawing/2014/main" val="2470526108"/>
                    </a:ext>
                  </a:extLst>
                </a:gridCol>
                <a:gridCol w="534491">
                  <a:extLst>
                    <a:ext uri="{9D8B030D-6E8A-4147-A177-3AD203B41FA5}">
                      <a16:colId xmlns="" xmlns:a16="http://schemas.microsoft.com/office/drawing/2014/main" val="2090779245"/>
                    </a:ext>
                  </a:extLst>
                </a:gridCol>
              </a:tblGrid>
              <a:tr h="184150">
                <a:tc>
                  <a:txBody>
                    <a:bodyPr/>
                    <a:lstStyle/>
                    <a:p>
                      <a:pPr algn="ctr" fontAlgn="b"/>
                      <a:r>
                        <a:rPr lang="en-US" sz="1100" u="none" strike="noStrike" dirty="0">
                          <a:effectLst/>
                        </a:rPr>
                        <a:t>Q</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P</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TR</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TC</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AC</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p</a:t>
                      </a:r>
                      <a:endParaRPr lang="en-US" sz="1100" b="0" i="0" u="none" strike="noStrike" dirty="0">
                        <a:solidFill>
                          <a:srgbClr val="000000"/>
                        </a:solidFill>
                        <a:effectLst/>
                        <a:latin typeface="Symbol" panose="05050102010706020507" pitchFamily="18" charset="2"/>
                      </a:endParaRPr>
                    </a:p>
                  </a:txBody>
                  <a:tcPr marL="6350" marR="6350" marT="6350" marB="0" anchor="b">
                    <a:solidFill>
                      <a:schemeClr val="bg1">
                        <a:lumMod val="85000"/>
                      </a:schemeClr>
                    </a:solidFill>
                  </a:tcPr>
                </a:tc>
                <a:tc>
                  <a:txBody>
                    <a:bodyPr/>
                    <a:lstStyle/>
                    <a:p>
                      <a:pPr algn="ctr" fontAlgn="b"/>
                      <a:r>
                        <a:rPr lang="en-US" sz="1100" u="none" strike="noStrike" dirty="0">
                          <a:effectLst/>
                        </a:rPr>
                        <a:t>MR</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MC</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tc>
                  <a:txBody>
                    <a:bodyPr/>
                    <a:lstStyle/>
                    <a:p>
                      <a:pPr algn="ctr" fontAlgn="b"/>
                      <a:r>
                        <a:rPr lang="en-US" sz="1100" u="none" strike="noStrike" dirty="0">
                          <a:effectLst/>
                        </a:rPr>
                        <a:t>AR</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1">
                        <a:lumMod val="85000"/>
                      </a:schemeClr>
                    </a:solidFill>
                  </a:tcPr>
                </a:tc>
                <a:extLst>
                  <a:ext uri="{0D108BD9-81ED-4DB2-BD59-A6C34878D82A}">
                    <a16:rowId xmlns="" xmlns:a16="http://schemas.microsoft.com/office/drawing/2014/main" val="2150632832"/>
                  </a:ext>
                </a:extLst>
              </a:tr>
              <a:tr h="184150">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646080596"/>
                  </a:ext>
                </a:extLst>
              </a:tr>
              <a:tr h="184150">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175.00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180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431745404"/>
                  </a:ext>
                </a:extLst>
              </a:tr>
              <a:tr h="184150">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100.00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160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789901346"/>
                  </a:ext>
                </a:extLst>
              </a:tr>
              <a:tr h="184150">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73.33</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200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287780300"/>
                  </a:ext>
                </a:extLst>
              </a:tr>
              <a:tr h="184150">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250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62.50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230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4220640514"/>
                  </a:ext>
                </a:extLst>
              </a:tr>
              <a:tr h="184150">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60.00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70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1912813974"/>
                  </a:ext>
                </a:extLst>
              </a:tr>
              <a:tr h="184150">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480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61.67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110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90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541774058"/>
                  </a:ext>
                </a:extLst>
              </a:tr>
              <a:tr h="184150">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460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65.71</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110</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60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399076803"/>
                  </a:ext>
                </a:extLst>
              </a:tr>
              <a:tr h="184150">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320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570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71.25</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a:effectLst/>
                        </a:rPr>
                        <a:t>-250</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smtClean="0">
                          <a:solidFill>
                            <a:srgbClr val="000000"/>
                          </a:solidFill>
                          <a:effectLst/>
                          <a:latin typeface="Calibri" panose="020F0502020204030204" pitchFamily="34" charset="0"/>
                        </a:rPr>
                        <a: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u="none" strike="noStrike" dirty="0">
                          <a:effectLst/>
                        </a:rPr>
                        <a:t>40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 xmlns:a16="http://schemas.microsoft.com/office/drawing/2014/main" val="2476825307"/>
                  </a:ext>
                </a:extLst>
              </a:tr>
            </a:tbl>
          </a:graphicData>
        </a:graphic>
      </p:graphicFrame>
      <p:sp>
        <p:nvSpPr>
          <p:cNvPr id="79" name="Rectangle 78"/>
          <p:cNvSpPr/>
          <p:nvPr/>
        </p:nvSpPr>
        <p:spPr>
          <a:xfrm>
            <a:off x="4494277" y="2402876"/>
            <a:ext cx="4255357" cy="1713757"/>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tx1"/>
                </a:solidFill>
                <a:latin typeface="Droid Serif"/>
              </a:rPr>
              <a:t>Hubungan</a:t>
            </a:r>
            <a:r>
              <a:rPr lang="en-US" sz="1200" dirty="0" smtClean="0">
                <a:solidFill>
                  <a:schemeClr val="tx1"/>
                </a:solidFill>
                <a:latin typeface="Droid Serif"/>
              </a:rPr>
              <a:t> yang </a:t>
            </a:r>
            <a:r>
              <a:rPr lang="en-US" sz="1200" dirty="0" err="1" smtClean="0">
                <a:solidFill>
                  <a:schemeClr val="tx1"/>
                </a:solidFill>
                <a:latin typeface="Droid Serif"/>
              </a:rPr>
              <a:t>diperhatikan</a:t>
            </a:r>
            <a:r>
              <a:rPr lang="en-US" sz="1200" dirty="0" smtClean="0">
                <a:solidFill>
                  <a:schemeClr val="tx1"/>
                </a:solidFill>
                <a:latin typeface="Droid Serif"/>
              </a:rPr>
              <a:t>:</a:t>
            </a:r>
          </a:p>
          <a:p>
            <a:pPr marL="171450" indent="-171450">
              <a:buFont typeface="Arial" panose="020B0604020202020204" pitchFamily="34" charset="0"/>
              <a:buChar char="•"/>
            </a:pPr>
            <a:r>
              <a:rPr lang="en-US" sz="1200" dirty="0" err="1" smtClean="0">
                <a:solidFill>
                  <a:schemeClr val="tx1"/>
                </a:solidFill>
                <a:latin typeface="Droid Serif"/>
              </a:rPr>
              <a:t>Keuntungan</a:t>
            </a:r>
            <a:r>
              <a:rPr lang="en-US" sz="1200" dirty="0" smtClean="0">
                <a:solidFill>
                  <a:schemeClr val="tx1"/>
                </a:solidFill>
                <a:latin typeface="Droid Serif"/>
              </a:rPr>
              <a:t> total (TR – TC) yang </a:t>
            </a:r>
            <a:r>
              <a:rPr lang="en-US" sz="1200" dirty="0" err="1" smtClean="0">
                <a:solidFill>
                  <a:schemeClr val="tx1"/>
                </a:solidFill>
                <a:latin typeface="Droid Serif"/>
              </a:rPr>
              <a:t>maksimum</a:t>
            </a:r>
            <a:r>
              <a:rPr lang="en-US" sz="1200" dirty="0" smtClean="0">
                <a:solidFill>
                  <a:schemeClr val="tx1"/>
                </a:solidFill>
                <a:latin typeface="Droid Serif"/>
              </a:rPr>
              <a:t> </a:t>
            </a:r>
            <a:r>
              <a:rPr lang="en-US" sz="1200" dirty="0" err="1" smtClean="0">
                <a:solidFill>
                  <a:schemeClr val="tx1"/>
                </a:solidFill>
                <a:latin typeface="Droid Serif"/>
              </a:rPr>
              <a:t>dimana</a:t>
            </a:r>
            <a:r>
              <a:rPr lang="en-US" sz="1200" dirty="0" smtClean="0">
                <a:solidFill>
                  <a:schemeClr val="tx1"/>
                </a:solidFill>
                <a:latin typeface="Droid Serif"/>
              </a:rPr>
              <a:t> </a:t>
            </a:r>
            <a:r>
              <a:rPr lang="en-US" sz="1200" dirty="0" err="1" smtClean="0">
                <a:solidFill>
                  <a:schemeClr val="tx1"/>
                </a:solidFill>
                <a:latin typeface="Droid Serif"/>
              </a:rPr>
              <a:t>jarak</a:t>
            </a:r>
            <a:r>
              <a:rPr lang="en-US" sz="1200" dirty="0" smtClean="0">
                <a:solidFill>
                  <a:schemeClr val="tx1"/>
                </a:solidFill>
                <a:latin typeface="Droid Serif"/>
              </a:rPr>
              <a:t> vertical </a:t>
            </a:r>
            <a:r>
              <a:rPr lang="en-US" sz="1200" dirty="0" err="1" smtClean="0">
                <a:solidFill>
                  <a:schemeClr val="tx1"/>
                </a:solidFill>
                <a:latin typeface="Droid Serif"/>
              </a:rPr>
              <a:t>antara</a:t>
            </a:r>
            <a:r>
              <a:rPr lang="en-US" sz="1200" dirty="0" smtClean="0">
                <a:solidFill>
                  <a:schemeClr val="tx1"/>
                </a:solidFill>
                <a:latin typeface="Droid Serif"/>
              </a:rPr>
              <a:t> TR </a:t>
            </a:r>
            <a:r>
              <a:rPr lang="en-US" sz="1200" dirty="0" err="1" smtClean="0">
                <a:solidFill>
                  <a:schemeClr val="tx1"/>
                </a:solidFill>
                <a:latin typeface="Droid Serif"/>
              </a:rPr>
              <a:t>dengan</a:t>
            </a:r>
            <a:r>
              <a:rPr lang="en-US" sz="1200" dirty="0" smtClean="0">
                <a:solidFill>
                  <a:schemeClr val="tx1"/>
                </a:solidFill>
                <a:latin typeface="Droid Serif"/>
              </a:rPr>
              <a:t> TC </a:t>
            </a:r>
            <a:r>
              <a:rPr lang="en-US" sz="1200" dirty="0" err="1" smtClean="0">
                <a:solidFill>
                  <a:schemeClr val="tx1"/>
                </a:solidFill>
                <a:latin typeface="Droid Serif"/>
              </a:rPr>
              <a:t>dalam</a:t>
            </a:r>
            <a:r>
              <a:rPr lang="en-US" sz="1200" dirty="0" smtClean="0">
                <a:solidFill>
                  <a:schemeClr val="tx1"/>
                </a:solidFill>
                <a:latin typeface="Droid Serif"/>
              </a:rPr>
              <a:t> </a:t>
            </a:r>
            <a:r>
              <a:rPr lang="en-US" sz="1200" dirty="0" err="1" smtClean="0">
                <a:solidFill>
                  <a:schemeClr val="tx1"/>
                </a:solidFill>
                <a:latin typeface="Droid Serif"/>
              </a:rPr>
              <a:t>posisi</a:t>
            </a:r>
            <a:r>
              <a:rPr lang="en-US" sz="1200" dirty="0" smtClean="0">
                <a:solidFill>
                  <a:schemeClr val="tx1"/>
                </a:solidFill>
                <a:latin typeface="Droid Serif"/>
              </a:rPr>
              <a:t> paling </a:t>
            </a:r>
            <a:r>
              <a:rPr lang="en-US" sz="1200" dirty="0" err="1" smtClean="0">
                <a:solidFill>
                  <a:schemeClr val="tx1"/>
                </a:solidFill>
                <a:latin typeface="Droid Serif"/>
              </a:rPr>
              <a:t>lebar</a:t>
            </a:r>
            <a:r>
              <a:rPr lang="en-US" sz="1200" dirty="0" smtClean="0">
                <a:solidFill>
                  <a:schemeClr val="tx1"/>
                </a:solidFill>
                <a:latin typeface="Droid Serif"/>
              </a:rPr>
              <a:t> (slope TR = slope TC)</a:t>
            </a:r>
          </a:p>
          <a:p>
            <a:pPr marL="171450" indent="-171450">
              <a:buFont typeface="Arial" panose="020B0604020202020204" pitchFamily="34" charset="0"/>
              <a:buChar char="•"/>
            </a:pPr>
            <a:r>
              <a:rPr lang="en-US" sz="1200" dirty="0" smtClean="0">
                <a:solidFill>
                  <a:schemeClr val="tx1"/>
                </a:solidFill>
                <a:latin typeface="Droid Serif"/>
              </a:rPr>
              <a:t>Slope </a:t>
            </a:r>
            <a:r>
              <a:rPr lang="en-US" sz="1200" dirty="0" err="1" smtClean="0">
                <a:solidFill>
                  <a:schemeClr val="tx1"/>
                </a:solidFill>
                <a:latin typeface="Droid Serif"/>
              </a:rPr>
              <a:t>garis</a:t>
            </a:r>
            <a:r>
              <a:rPr lang="en-US" sz="1200" dirty="0" smtClean="0">
                <a:solidFill>
                  <a:schemeClr val="tx1"/>
                </a:solidFill>
                <a:latin typeface="Droid Serif"/>
              </a:rPr>
              <a:t> </a:t>
            </a:r>
            <a:r>
              <a:rPr lang="en-US" sz="1200" dirty="0" err="1" smtClean="0">
                <a:solidFill>
                  <a:schemeClr val="tx1"/>
                </a:solidFill>
                <a:latin typeface="Droid Serif"/>
              </a:rPr>
              <a:t>singgung</a:t>
            </a:r>
            <a:r>
              <a:rPr lang="en-US" sz="1200" dirty="0" smtClean="0">
                <a:solidFill>
                  <a:schemeClr val="tx1"/>
                </a:solidFill>
                <a:latin typeface="Droid Serif"/>
              </a:rPr>
              <a:t> TR yang </a:t>
            </a:r>
            <a:r>
              <a:rPr lang="en-US" sz="1200" dirty="0" err="1" smtClean="0">
                <a:solidFill>
                  <a:schemeClr val="tx1"/>
                </a:solidFill>
                <a:latin typeface="Droid Serif"/>
              </a:rPr>
              <a:t>tidak</a:t>
            </a:r>
            <a:r>
              <a:rPr lang="en-US" sz="1200" dirty="0" smtClean="0">
                <a:solidFill>
                  <a:schemeClr val="tx1"/>
                </a:solidFill>
                <a:latin typeface="Droid Serif"/>
              </a:rPr>
              <a:t> lain </a:t>
            </a:r>
            <a:r>
              <a:rPr lang="en-US" sz="1200" dirty="0" err="1" smtClean="0">
                <a:solidFill>
                  <a:schemeClr val="tx1"/>
                </a:solidFill>
                <a:latin typeface="Droid Serif"/>
              </a:rPr>
              <a:t>kurva</a:t>
            </a:r>
            <a:r>
              <a:rPr lang="en-US" sz="1200" dirty="0" smtClean="0">
                <a:solidFill>
                  <a:schemeClr val="tx1"/>
                </a:solidFill>
                <a:latin typeface="Droid Serif"/>
              </a:rPr>
              <a:t> MR</a:t>
            </a:r>
          </a:p>
          <a:p>
            <a:pPr marL="171450" indent="-171450">
              <a:buFont typeface="Arial" panose="020B0604020202020204" pitchFamily="34" charset="0"/>
              <a:buChar char="•"/>
            </a:pPr>
            <a:r>
              <a:rPr lang="en-US" sz="1200" dirty="0">
                <a:solidFill>
                  <a:schemeClr val="tx1"/>
                </a:solidFill>
                <a:latin typeface="Droid Serif"/>
              </a:rPr>
              <a:t>Slope </a:t>
            </a:r>
            <a:r>
              <a:rPr lang="en-US" sz="1200" dirty="0" err="1">
                <a:solidFill>
                  <a:schemeClr val="tx1"/>
                </a:solidFill>
                <a:latin typeface="Droid Serif"/>
              </a:rPr>
              <a:t>garis</a:t>
            </a:r>
            <a:r>
              <a:rPr lang="en-US" sz="1200" dirty="0">
                <a:solidFill>
                  <a:schemeClr val="tx1"/>
                </a:solidFill>
                <a:latin typeface="Droid Serif"/>
              </a:rPr>
              <a:t> </a:t>
            </a:r>
            <a:r>
              <a:rPr lang="en-US" sz="1200" dirty="0" err="1">
                <a:solidFill>
                  <a:schemeClr val="tx1"/>
                </a:solidFill>
                <a:latin typeface="Droid Serif"/>
              </a:rPr>
              <a:t>singgung</a:t>
            </a:r>
            <a:r>
              <a:rPr lang="en-US" sz="1200" dirty="0">
                <a:solidFill>
                  <a:schemeClr val="tx1"/>
                </a:solidFill>
                <a:latin typeface="Droid Serif"/>
              </a:rPr>
              <a:t> </a:t>
            </a:r>
            <a:r>
              <a:rPr lang="en-US" sz="1200" dirty="0" smtClean="0">
                <a:solidFill>
                  <a:schemeClr val="tx1"/>
                </a:solidFill>
                <a:latin typeface="Droid Serif"/>
              </a:rPr>
              <a:t>TC </a:t>
            </a:r>
            <a:r>
              <a:rPr lang="en-US" sz="1200" dirty="0">
                <a:solidFill>
                  <a:schemeClr val="tx1"/>
                </a:solidFill>
                <a:latin typeface="Droid Serif"/>
              </a:rPr>
              <a:t>yang </a:t>
            </a:r>
            <a:r>
              <a:rPr lang="en-US" sz="1200" dirty="0" err="1">
                <a:solidFill>
                  <a:schemeClr val="tx1"/>
                </a:solidFill>
                <a:latin typeface="Droid Serif"/>
              </a:rPr>
              <a:t>tidak</a:t>
            </a:r>
            <a:r>
              <a:rPr lang="en-US" sz="1200" dirty="0">
                <a:solidFill>
                  <a:schemeClr val="tx1"/>
                </a:solidFill>
                <a:latin typeface="Droid Serif"/>
              </a:rPr>
              <a:t> lain </a:t>
            </a:r>
            <a:r>
              <a:rPr lang="en-US" sz="1200" dirty="0" err="1">
                <a:solidFill>
                  <a:schemeClr val="tx1"/>
                </a:solidFill>
                <a:latin typeface="Droid Serif"/>
              </a:rPr>
              <a:t>kurva</a:t>
            </a:r>
            <a:r>
              <a:rPr lang="en-US" sz="1200" dirty="0">
                <a:solidFill>
                  <a:schemeClr val="tx1"/>
                </a:solidFill>
                <a:latin typeface="Droid Serif"/>
              </a:rPr>
              <a:t> </a:t>
            </a:r>
            <a:r>
              <a:rPr lang="en-US" sz="1200" dirty="0" smtClean="0">
                <a:solidFill>
                  <a:schemeClr val="tx1"/>
                </a:solidFill>
                <a:latin typeface="Droid Serif"/>
              </a:rPr>
              <a:t>MC</a:t>
            </a:r>
          </a:p>
          <a:p>
            <a:pPr marL="171450" indent="-171450">
              <a:buFont typeface="Arial" panose="020B0604020202020204" pitchFamily="34" charset="0"/>
              <a:buChar char="•"/>
            </a:pPr>
            <a:r>
              <a:rPr lang="en-US" sz="1200" dirty="0" err="1" smtClean="0">
                <a:solidFill>
                  <a:schemeClr val="tx1"/>
                </a:solidFill>
                <a:latin typeface="Droid Serif"/>
              </a:rPr>
              <a:t>Jadi</a:t>
            </a:r>
            <a:r>
              <a:rPr lang="en-US" sz="1200" dirty="0" smtClean="0">
                <a:solidFill>
                  <a:schemeClr val="tx1"/>
                </a:solidFill>
                <a:latin typeface="Droid Serif"/>
              </a:rPr>
              <a:t> </a:t>
            </a:r>
            <a:r>
              <a:rPr lang="en-US" sz="1200" dirty="0" err="1" smtClean="0">
                <a:solidFill>
                  <a:schemeClr val="tx1"/>
                </a:solidFill>
                <a:latin typeface="Droid Serif"/>
              </a:rPr>
              <a:t>posisi</a:t>
            </a:r>
            <a:r>
              <a:rPr lang="en-US" sz="1200" dirty="0" smtClean="0">
                <a:solidFill>
                  <a:schemeClr val="tx1"/>
                </a:solidFill>
                <a:latin typeface="Droid Serif"/>
              </a:rPr>
              <a:t> Q yang </a:t>
            </a:r>
            <a:r>
              <a:rPr lang="en-US" sz="1200" dirty="0" err="1" smtClean="0">
                <a:solidFill>
                  <a:schemeClr val="tx1"/>
                </a:solidFill>
                <a:latin typeface="Droid Serif"/>
              </a:rPr>
              <a:t>menguntungkan</a:t>
            </a:r>
            <a:r>
              <a:rPr lang="en-US" sz="1200" dirty="0" smtClean="0">
                <a:solidFill>
                  <a:schemeClr val="tx1"/>
                </a:solidFill>
                <a:latin typeface="Droid Serif"/>
              </a:rPr>
              <a:t> </a:t>
            </a:r>
            <a:r>
              <a:rPr lang="en-US" sz="1200" dirty="0" err="1" smtClean="0">
                <a:solidFill>
                  <a:schemeClr val="tx1"/>
                </a:solidFill>
                <a:latin typeface="Droid Serif"/>
              </a:rPr>
              <a:t>dimana</a:t>
            </a:r>
            <a:r>
              <a:rPr lang="en-US" sz="1200" dirty="0" smtClean="0">
                <a:solidFill>
                  <a:schemeClr val="tx1"/>
                </a:solidFill>
                <a:latin typeface="Droid Serif"/>
              </a:rPr>
              <a:t> MR = MC (</a:t>
            </a:r>
            <a:r>
              <a:rPr lang="en-US" sz="1200" dirty="0" err="1" smtClean="0">
                <a:solidFill>
                  <a:schemeClr val="tx1"/>
                </a:solidFill>
                <a:latin typeface="Droid Serif"/>
              </a:rPr>
              <a:t>kurva</a:t>
            </a:r>
            <a:r>
              <a:rPr lang="en-US" sz="1200" dirty="0" smtClean="0">
                <a:solidFill>
                  <a:schemeClr val="tx1"/>
                </a:solidFill>
                <a:latin typeface="Droid Serif"/>
              </a:rPr>
              <a:t> MR </a:t>
            </a:r>
            <a:r>
              <a:rPr lang="en-US" sz="1200" dirty="0" err="1" smtClean="0">
                <a:solidFill>
                  <a:schemeClr val="tx1"/>
                </a:solidFill>
                <a:latin typeface="Droid Serif"/>
              </a:rPr>
              <a:t>berpotongan</a:t>
            </a:r>
            <a:r>
              <a:rPr lang="en-US" sz="1200" dirty="0" smtClean="0">
                <a:solidFill>
                  <a:schemeClr val="tx1"/>
                </a:solidFill>
                <a:latin typeface="Droid Serif"/>
              </a:rPr>
              <a:t> </a:t>
            </a:r>
            <a:r>
              <a:rPr lang="en-US" sz="1200" dirty="0" err="1" smtClean="0">
                <a:solidFill>
                  <a:schemeClr val="tx1"/>
                </a:solidFill>
                <a:latin typeface="Droid Serif"/>
              </a:rPr>
              <a:t>dengan</a:t>
            </a:r>
            <a:r>
              <a:rPr lang="en-US" sz="1200" dirty="0" smtClean="0">
                <a:solidFill>
                  <a:schemeClr val="tx1"/>
                </a:solidFill>
                <a:latin typeface="Droid Serif"/>
              </a:rPr>
              <a:t> </a:t>
            </a:r>
            <a:r>
              <a:rPr lang="en-US" sz="1200" dirty="0" err="1" smtClean="0">
                <a:solidFill>
                  <a:schemeClr val="tx1"/>
                </a:solidFill>
                <a:latin typeface="Droid Serif"/>
              </a:rPr>
              <a:t>kurva</a:t>
            </a:r>
            <a:r>
              <a:rPr lang="en-US" sz="1200" dirty="0" smtClean="0">
                <a:solidFill>
                  <a:schemeClr val="tx1"/>
                </a:solidFill>
                <a:latin typeface="Droid Serif"/>
              </a:rPr>
              <a:t> MC)</a:t>
            </a:r>
          </a:p>
        </p:txBody>
      </p:sp>
      <p:sp>
        <p:nvSpPr>
          <p:cNvPr id="88" name="Rectangle 87"/>
          <p:cNvSpPr/>
          <p:nvPr/>
        </p:nvSpPr>
        <p:spPr>
          <a:xfrm>
            <a:off x="4457568" y="4192938"/>
            <a:ext cx="4419093" cy="3738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1200" dirty="0" err="1" smtClean="0">
                <a:solidFill>
                  <a:schemeClr val="tx1"/>
                </a:solidFill>
                <a:latin typeface="Droid Serif"/>
              </a:rPr>
              <a:t>Posisi</a:t>
            </a:r>
            <a:r>
              <a:rPr lang="en-US" sz="1200" dirty="0" smtClean="0">
                <a:solidFill>
                  <a:schemeClr val="tx1"/>
                </a:solidFill>
                <a:latin typeface="Droid Serif"/>
              </a:rPr>
              <a:t> TR yang </a:t>
            </a:r>
            <a:r>
              <a:rPr lang="en-US" sz="1200" dirty="0" err="1" smtClean="0">
                <a:solidFill>
                  <a:schemeClr val="tx1"/>
                </a:solidFill>
                <a:latin typeface="Droid Serif"/>
              </a:rPr>
              <a:t>maksimum</a:t>
            </a:r>
            <a:r>
              <a:rPr lang="en-US" sz="1200" dirty="0" smtClean="0">
                <a:solidFill>
                  <a:schemeClr val="tx1"/>
                </a:solidFill>
                <a:latin typeface="Droid Serif"/>
              </a:rPr>
              <a:t> </a:t>
            </a:r>
            <a:r>
              <a:rPr lang="en-US" sz="1200" dirty="0" err="1" smtClean="0">
                <a:solidFill>
                  <a:schemeClr val="tx1"/>
                </a:solidFill>
                <a:latin typeface="Droid Serif"/>
              </a:rPr>
              <a:t>dan</a:t>
            </a:r>
            <a:r>
              <a:rPr lang="en-US" sz="1200" dirty="0" smtClean="0">
                <a:solidFill>
                  <a:schemeClr val="tx1"/>
                </a:solidFill>
                <a:latin typeface="Droid Serif"/>
              </a:rPr>
              <a:t> AC yang minimum </a:t>
            </a:r>
            <a:r>
              <a:rPr lang="en-US" sz="1200" dirty="0" err="1" smtClean="0">
                <a:solidFill>
                  <a:schemeClr val="tx1"/>
                </a:solidFill>
                <a:latin typeface="Droid Serif"/>
              </a:rPr>
              <a:t>bukan</a:t>
            </a:r>
            <a:r>
              <a:rPr lang="en-US" sz="1200" dirty="0" smtClean="0">
                <a:solidFill>
                  <a:schemeClr val="tx1"/>
                </a:solidFill>
                <a:latin typeface="Droid Serif"/>
              </a:rPr>
              <a:t> </a:t>
            </a:r>
            <a:r>
              <a:rPr lang="en-US" sz="1200" dirty="0" err="1" smtClean="0">
                <a:solidFill>
                  <a:schemeClr val="tx1"/>
                </a:solidFill>
                <a:latin typeface="Droid Serif"/>
              </a:rPr>
              <a:t>berarti</a:t>
            </a:r>
            <a:r>
              <a:rPr lang="en-US" sz="1200" dirty="0" smtClean="0">
                <a:solidFill>
                  <a:schemeClr val="tx1"/>
                </a:solidFill>
                <a:latin typeface="Droid Serif"/>
              </a:rPr>
              <a:t> </a:t>
            </a:r>
            <a:r>
              <a:rPr lang="en-US" sz="1200" dirty="0" err="1" smtClean="0">
                <a:solidFill>
                  <a:schemeClr val="tx1"/>
                </a:solidFill>
                <a:latin typeface="Droid Serif"/>
              </a:rPr>
              <a:t>keuntungan</a:t>
            </a:r>
            <a:r>
              <a:rPr lang="en-US" sz="1200" dirty="0" smtClean="0">
                <a:solidFill>
                  <a:schemeClr val="tx1"/>
                </a:solidFill>
                <a:latin typeface="Droid Serif"/>
              </a:rPr>
              <a:t> yang </a:t>
            </a:r>
            <a:r>
              <a:rPr lang="en-US" sz="1200" dirty="0" err="1" smtClean="0">
                <a:solidFill>
                  <a:schemeClr val="tx1"/>
                </a:solidFill>
                <a:latin typeface="Droid Serif"/>
              </a:rPr>
              <a:t>maksimum</a:t>
            </a:r>
            <a:endParaRPr lang="en-US" sz="1200" b="1" dirty="0">
              <a:solidFill>
                <a:schemeClr val="tx1"/>
              </a:solidFill>
              <a:latin typeface="Droid Serif"/>
            </a:endParaRPr>
          </a:p>
        </p:txBody>
      </p:sp>
    </p:spTree>
    <p:extLst>
      <p:ext uri="{BB962C8B-B14F-4D97-AF65-F5344CB8AC3E}">
        <p14:creationId xmlns:p14="http://schemas.microsoft.com/office/powerpoint/2010/main" val="3263362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53104" y="67773"/>
            <a:ext cx="2892972" cy="733800"/>
          </a:xfrm>
          <a:prstGeom prst="rect">
            <a:avLst/>
          </a:prstGeom>
        </p:spPr>
        <p:txBody>
          <a:bodyPr spcFirstLastPara="1" wrap="square" lIns="91425" tIns="91425" rIns="91425" bIns="91425" anchor="t" anchorCtr="0">
            <a:noAutofit/>
          </a:bodyPr>
          <a:lstStyle/>
          <a:p>
            <a:pPr lvl="0"/>
            <a:r>
              <a:rPr lang="en-US" sz="1800" dirty="0" err="1" smtClean="0"/>
              <a:t>Kurva</a:t>
            </a:r>
            <a:r>
              <a:rPr lang="en-US" sz="1800" dirty="0" smtClean="0"/>
              <a:t> </a:t>
            </a:r>
            <a:r>
              <a:rPr lang="en-US" sz="1800" dirty="0" err="1" smtClean="0"/>
              <a:t>Biaya</a:t>
            </a:r>
            <a:r>
              <a:rPr lang="en-US" sz="1800" dirty="0" smtClean="0"/>
              <a:t> </a:t>
            </a:r>
            <a:r>
              <a:rPr lang="en-US" sz="1800" dirty="0" err="1" smtClean="0"/>
              <a:t>Jangka</a:t>
            </a:r>
            <a:r>
              <a:rPr lang="en-US" sz="1800" dirty="0" smtClean="0"/>
              <a:t> </a:t>
            </a:r>
            <a:r>
              <a:rPr lang="en-US" sz="1800" dirty="0" err="1" smtClean="0"/>
              <a:t>Panjang</a:t>
            </a:r>
            <a:endParaRPr sz="18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sp>
        <p:nvSpPr>
          <p:cNvPr id="8" name="Rectangle 7"/>
          <p:cNvSpPr/>
          <p:nvPr/>
        </p:nvSpPr>
        <p:spPr>
          <a:xfrm>
            <a:off x="557714" y="843455"/>
            <a:ext cx="8042376" cy="61485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Droid Serif"/>
              </a:rPr>
              <a:t>Dalam</a:t>
            </a:r>
            <a:r>
              <a:rPr lang="en-US" sz="1600" dirty="0">
                <a:solidFill>
                  <a:schemeClr val="tx1"/>
                </a:solidFill>
                <a:latin typeface="Droid Serif"/>
              </a:rPr>
              <a:t> </a:t>
            </a:r>
            <a:r>
              <a:rPr lang="en-US" sz="1600" dirty="0" err="1">
                <a:solidFill>
                  <a:schemeClr val="tx1"/>
                </a:solidFill>
                <a:latin typeface="Droid Serif"/>
              </a:rPr>
              <a:t>jangka</a:t>
            </a:r>
            <a:r>
              <a:rPr lang="en-US" sz="1600" dirty="0">
                <a:solidFill>
                  <a:schemeClr val="tx1"/>
                </a:solidFill>
                <a:latin typeface="Droid Serif"/>
              </a:rPr>
              <a:t> </a:t>
            </a:r>
            <a:r>
              <a:rPr lang="en-US" sz="1600" dirty="0" err="1">
                <a:solidFill>
                  <a:schemeClr val="tx1"/>
                </a:solidFill>
                <a:latin typeface="Droid Serif"/>
              </a:rPr>
              <a:t>panjang</a:t>
            </a:r>
            <a:r>
              <a:rPr lang="en-US" sz="1600" dirty="0">
                <a:solidFill>
                  <a:schemeClr val="tx1"/>
                </a:solidFill>
                <a:latin typeface="Droid Serif"/>
              </a:rPr>
              <a:t> </a:t>
            </a:r>
            <a:r>
              <a:rPr lang="en-US" sz="1600" dirty="0" err="1">
                <a:solidFill>
                  <a:schemeClr val="tx1"/>
                </a:solidFill>
                <a:latin typeface="Droid Serif"/>
              </a:rPr>
              <a:t>perusahaan</a:t>
            </a:r>
            <a:r>
              <a:rPr lang="en-US" sz="1600" dirty="0">
                <a:solidFill>
                  <a:schemeClr val="tx1"/>
                </a:solidFill>
                <a:latin typeface="Droid Serif"/>
              </a:rPr>
              <a:t> </a:t>
            </a:r>
            <a:r>
              <a:rPr lang="en-US" sz="1600" dirty="0" err="1">
                <a:solidFill>
                  <a:schemeClr val="tx1"/>
                </a:solidFill>
                <a:latin typeface="Droid Serif"/>
              </a:rPr>
              <a:t>dapat</a:t>
            </a:r>
            <a:r>
              <a:rPr lang="en-US" sz="1600" dirty="0">
                <a:solidFill>
                  <a:schemeClr val="tx1"/>
                </a:solidFill>
                <a:latin typeface="Droid Serif"/>
              </a:rPr>
              <a:t> </a:t>
            </a:r>
            <a:r>
              <a:rPr lang="en-US" sz="1600" dirty="0" err="1">
                <a:solidFill>
                  <a:schemeClr val="tx1"/>
                </a:solidFill>
                <a:latin typeface="Droid Serif"/>
              </a:rPr>
              <a:t>menambah</a:t>
            </a:r>
            <a:r>
              <a:rPr lang="en-US" sz="1600" dirty="0">
                <a:solidFill>
                  <a:schemeClr val="tx1"/>
                </a:solidFill>
                <a:latin typeface="Droid Serif"/>
              </a:rPr>
              <a:t> </a:t>
            </a:r>
            <a:r>
              <a:rPr lang="en-US" sz="1600" dirty="0" err="1">
                <a:solidFill>
                  <a:schemeClr val="tx1"/>
                </a:solidFill>
                <a:latin typeface="Droid Serif"/>
              </a:rPr>
              <a:t>semua</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atau</a:t>
            </a:r>
            <a:r>
              <a:rPr lang="en-US" sz="1600" dirty="0">
                <a:solidFill>
                  <a:schemeClr val="tx1"/>
                </a:solidFill>
                <a:latin typeface="Droid Serif"/>
              </a:rPr>
              <a:t> input yang </a:t>
            </a:r>
            <a:r>
              <a:rPr lang="en-US" sz="1600" dirty="0" err="1">
                <a:solidFill>
                  <a:schemeClr val="tx1"/>
                </a:solidFill>
                <a:latin typeface="Droid Serif"/>
              </a:rPr>
              <a:t>akan</a:t>
            </a:r>
            <a:r>
              <a:rPr lang="en-US" sz="1600" dirty="0">
                <a:solidFill>
                  <a:schemeClr val="tx1"/>
                </a:solidFill>
                <a:latin typeface="Droid Serif"/>
              </a:rPr>
              <a:t> </a:t>
            </a:r>
            <a:r>
              <a:rPr lang="en-US" sz="1600" dirty="0" err="1">
                <a:solidFill>
                  <a:schemeClr val="tx1"/>
                </a:solidFill>
                <a:latin typeface="Droid Serif"/>
              </a:rPr>
              <a:t>digunakannya</a:t>
            </a:r>
            <a:endParaRPr lang="en-US" sz="1600" dirty="0" smtClean="0">
              <a:solidFill>
                <a:schemeClr val="tx1"/>
              </a:solidFill>
              <a:latin typeface="Droid Serif"/>
            </a:endParaRPr>
          </a:p>
        </p:txBody>
      </p:sp>
      <p:sp>
        <p:nvSpPr>
          <p:cNvPr id="9" name="Rectangle 8"/>
          <p:cNvSpPr/>
          <p:nvPr/>
        </p:nvSpPr>
        <p:spPr>
          <a:xfrm>
            <a:off x="578402" y="1584748"/>
            <a:ext cx="8042376" cy="61485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Droid Serif"/>
              </a:rPr>
              <a:t>Tidak</a:t>
            </a:r>
            <a:r>
              <a:rPr lang="en-US" sz="1600" dirty="0">
                <a:solidFill>
                  <a:schemeClr val="tx1"/>
                </a:solidFill>
                <a:latin typeface="Droid Serif"/>
              </a:rPr>
              <a:t> </a:t>
            </a:r>
            <a:r>
              <a:rPr lang="en-US" sz="1600" dirty="0" err="1">
                <a:solidFill>
                  <a:schemeClr val="tx1"/>
                </a:solidFill>
                <a:latin typeface="Droid Serif"/>
              </a:rPr>
              <a:t>perlu</a:t>
            </a:r>
            <a:r>
              <a:rPr lang="en-US" sz="1600" dirty="0">
                <a:solidFill>
                  <a:schemeClr val="tx1"/>
                </a:solidFill>
                <a:latin typeface="Droid Serif"/>
              </a:rPr>
              <a:t> </a:t>
            </a:r>
            <a:r>
              <a:rPr lang="en-US" sz="1600" dirty="0" err="1">
                <a:solidFill>
                  <a:schemeClr val="tx1"/>
                </a:solidFill>
                <a:latin typeface="Droid Serif"/>
              </a:rPr>
              <a:t>dibedakan</a:t>
            </a:r>
            <a:r>
              <a:rPr lang="en-US" sz="1600" dirty="0">
                <a:solidFill>
                  <a:schemeClr val="tx1"/>
                </a:solidFill>
                <a:latin typeface="Droid Serif"/>
              </a:rPr>
              <a:t> </a:t>
            </a:r>
            <a:r>
              <a:rPr lang="en-US" sz="1600" dirty="0" err="1">
                <a:solidFill>
                  <a:schemeClr val="tx1"/>
                </a:solidFill>
                <a:latin typeface="Droid Serif"/>
              </a:rPr>
              <a:t>antara</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a:t>
            </a:r>
            <a:r>
              <a:rPr lang="en-US" sz="1600" dirty="0" err="1">
                <a:solidFill>
                  <a:schemeClr val="tx1"/>
                </a:solidFill>
                <a:latin typeface="Droid Serif"/>
              </a:rPr>
              <a:t>tetap</a:t>
            </a:r>
            <a:r>
              <a:rPr lang="en-US" sz="1600" dirty="0">
                <a:solidFill>
                  <a:schemeClr val="tx1"/>
                </a:solidFill>
                <a:latin typeface="Droid Serif"/>
              </a:rPr>
              <a:t> </a:t>
            </a:r>
            <a:r>
              <a:rPr lang="en-US" sz="1600" dirty="0" err="1">
                <a:solidFill>
                  <a:schemeClr val="tx1"/>
                </a:solidFill>
                <a:latin typeface="Droid Serif"/>
              </a:rPr>
              <a:t>dan</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a:t>
            </a:r>
            <a:r>
              <a:rPr lang="en-US" sz="1600" dirty="0" err="1">
                <a:solidFill>
                  <a:schemeClr val="tx1"/>
                </a:solidFill>
                <a:latin typeface="Droid Serif"/>
              </a:rPr>
              <a:t>berubah</a:t>
            </a:r>
            <a:r>
              <a:rPr lang="en-US" sz="1600" dirty="0">
                <a:solidFill>
                  <a:schemeClr val="tx1"/>
                </a:solidFill>
                <a:latin typeface="Droid Serif"/>
              </a:rPr>
              <a:t> </a:t>
            </a:r>
            <a:r>
              <a:rPr lang="en-US" sz="1600" dirty="0" err="1">
                <a:solidFill>
                  <a:schemeClr val="tx1"/>
                </a:solidFill>
                <a:latin typeface="Droid Serif"/>
              </a:rPr>
              <a:t>karena</a:t>
            </a:r>
            <a:r>
              <a:rPr lang="en-US" sz="1600" dirty="0">
                <a:solidFill>
                  <a:schemeClr val="tx1"/>
                </a:solidFill>
                <a:latin typeface="Droid Serif"/>
              </a:rPr>
              <a:t> </a:t>
            </a:r>
            <a:r>
              <a:rPr lang="en-US" sz="1600" dirty="0" err="1">
                <a:solidFill>
                  <a:schemeClr val="tx1"/>
                </a:solidFill>
                <a:latin typeface="Droid Serif"/>
              </a:rPr>
              <a:t>semua</a:t>
            </a:r>
            <a:r>
              <a:rPr lang="en-US" sz="1600" dirty="0">
                <a:solidFill>
                  <a:schemeClr val="tx1"/>
                </a:solidFill>
                <a:latin typeface="Droid Serif"/>
              </a:rPr>
              <a:t> </a:t>
            </a:r>
            <a:r>
              <a:rPr lang="en-US" sz="1600" dirty="0" err="1">
                <a:solidFill>
                  <a:schemeClr val="tx1"/>
                </a:solidFill>
                <a:latin typeface="Droid Serif"/>
              </a:rPr>
              <a:t>jenis</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yang </a:t>
            </a:r>
            <a:r>
              <a:rPr lang="en-US" sz="1600" dirty="0" err="1">
                <a:solidFill>
                  <a:schemeClr val="tx1"/>
                </a:solidFill>
                <a:latin typeface="Droid Serif"/>
              </a:rPr>
              <a:t>dikeluarkan</a:t>
            </a:r>
            <a:r>
              <a:rPr lang="en-US" sz="1600" dirty="0">
                <a:solidFill>
                  <a:schemeClr val="tx1"/>
                </a:solidFill>
                <a:latin typeface="Droid Serif"/>
              </a:rPr>
              <a:t> </a:t>
            </a:r>
            <a:r>
              <a:rPr lang="en-US" sz="1600" dirty="0" err="1">
                <a:solidFill>
                  <a:schemeClr val="tx1"/>
                </a:solidFill>
                <a:latin typeface="Droid Serif"/>
              </a:rPr>
              <a:t>merupakan</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a:t>
            </a:r>
            <a:r>
              <a:rPr lang="en-US" sz="1600" dirty="0" err="1">
                <a:solidFill>
                  <a:schemeClr val="tx1"/>
                </a:solidFill>
                <a:latin typeface="Droid Serif"/>
              </a:rPr>
              <a:t>berubah</a:t>
            </a:r>
            <a:endParaRPr lang="en-US" sz="1600" dirty="0" smtClean="0">
              <a:solidFill>
                <a:schemeClr val="tx1"/>
              </a:solidFill>
              <a:latin typeface="Droid Serif"/>
            </a:endParaRPr>
          </a:p>
        </p:txBody>
      </p:sp>
      <p:sp>
        <p:nvSpPr>
          <p:cNvPr id="10" name="Rectangle 9"/>
          <p:cNvSpPr/>
          <p:nvPr/>
        </p:nvSpPr>
        <p:spPr>
          <a:xfrm>
            <a:off x="604012" y="2419279"/>
            <a:ext cx="3794567" cy="3738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1600" dirty="0" err="1" smtClean="0">
                <a:solidFill>
                  <a:schemeClr val="tx1"/>
                </a:solidFill>
                <a:latin typeface="Droid Serif"/>
              </a:rPr>
              <a:t>Semua</a:t>
            </a:r>
            <a:r>
              <a:rPr lang="en-US" sz="1600" dirty="0" smtClean="0">
                <a:solidFill>
                  <a:schemeClr val="tx1"/>
                </a:solidFill>
                <a:latin typeface="Droid Serif"/>
              </a:rPr>
              <a:t> </a:t>
            </a:r>
            <a:r>
              <a:rPr lang="en-US" sz="1600" dirty="0" err="1" smtClean="0">
                <a:solidFill>
                  <a:schemeClr val="tx1"/>
                </a:solidFill>
                <a:latin typeface="Droid Serif"/>
              </a:rPr>
              <a:t>Komponen</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adalah</a:t>
            </a:r>
            <a:r>
              <a:rPr lang="en-US" sz="1600" dirty="0" smtClean="0">
                <a:solidFill>
                  <a:schemeClr val="tx1"/>
                </a:solidFill>
                <a:latin typeface="Droid Serif"/>
              </a:rPr>
              <a:t> </a:t>
            </a:r>
            <a:r>
              <a:rPr lang="en-US" sz="1600" dirty="0" err="1" smtClean="0">
                <a:solidFill>
                  <a:schemeClr val="tx1"/>
                </a:solidFill>
                <a:latin typeface="Droid Serif"/>
              </a:rPr>
              <a:t>Variabel</a:t>
            </a:r>
            <a:r>
              <a:rPr lang="en-US" sz="1600" dirty="0" smtClean="0">
                <a:solidFill>
                  <a:schemeClr val="tx1"/>
                </a:solidFill>
                <a:latin typeface="Droid Serif"/>
              </a:rPr>
              <a:t> Cost (VC)</a:t>
            </a:r>
            <a:endParaRPr lang="en-US" sz="1600" dirty="0">
              <a:solidFill>
                <a:schemeClr val="tx1"/>
              </a:solidFill>
              <a:latin typeface="Droid Serif"/>
            </a:endParaRPr>
          </a:p>
        </p:txBody>
      </p:sp>
      <p:sp>
        <p:nvSpPr>
          <p:cNvPr id="11" name="Rectangle 10"/>
          <p:cNvSpPr/>
          <p:nvPr/>
        </p:nvSpPr>
        <p:spPr>
          <a:xfrm>
            <a:off x="604012" y="3097354"/>
            <a:ext cx="3794567" cy="3738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1600" dirty="0" smtClean="0">
                <a:solidFill>
                  <a:schemeClr val="tx1"/>
                </a:solidFill>
                <a:latin typeface="Droid Serif"/>
              </a:rPr>
              <a:t>Tingkat Output yang paling </a:t>
            </a:r>
            <a:r>
              <a:rPr lang="en-US" sz="1600" dirty="0" err="1" smtClean="0">
                <a:solidFill>
                  <a:schemeClr val="tx1"/>
                </a:solidFill>
                <a:latin typeface="Droid Serif"/>
              </a:rPr>
              <a:t>menguntungkan</a:t>
            </a:r>
            <a:r>
              <a:rPr lang="en-US" sz="1600" dirty="0" smtClean="0">
                <a:solidFill>
                  <a:schemeClr val="tx1"/>
                </a:solidFill>
                <a:latin typeface="Droid Serif"/>
              </a:rPr>
              <a:t> </a:t>
            </a:r>
            <a:r>
              <a:rPr lang="en-US" sz="1600" dirty="0" err="1" smtClean="0">
                <a:solidFill>
                  <a:schemeClr val="tx1"/>
                </a:solidFill>
                <a:latin typeface="Droid Serif"/>
              </a:rPr>
              <a:t>pada</a:t>
            </a:r>
            <a:r>
              <a:rPr lang="en-US" sz="1600" dirty="0" smtClean="0">
                <a:solidFill>
                  <a:schemeClr val="tx1"/>
                </a:solidFill>
                <a:latin typeface="Droid Serif"/>
              </a:rPr>
              <a:t> </a:t>
            </a:r>
            <a:r>
              <a:rPr lang="en-US" sz="1600" dirty="0" err="1" smtClean="0">
                <a:solidFill>
                  <a:schemeClr val="tx1"/>
                </a:solidFill>
                <a:latin typeface="Droid Serif"/>
              </a:rPr>
              <a:t>saat</a:t>
            </a:r>
            <a:r>
              <a:rPr lang="en-US" sz="1600" dirty="0" smtClean="0">
                <a:solidFill>
                  <a:schemeClr val="tx1"/>
                </a:solidFill>
                <a:latin typeface="Droid Serif"/>
              </a:rPr>
              <a:t> </a:t>
            </a:r>
            <a:r>
              <a:rPr lang="en-US" sz="1600" b="1" dirty="0" smtClean="0">
                <a:solidFill>
                  <a:schemeClr val="tx1"/>
                </a:solidFill>
                <a:latin typeface="Droid Serif"/>
              </a:rPr>
              <a:t>P = MC </a:t>
            </a:r>
            <a:r>
              <a:rPr lang="en-US" sz="1600" dirty="0" err="1" smtClean="0">
                <a:solidFill>
                  <a:schemeClr val="tx1"/>
                </a:solidFill>
                <a:latin typeface="Droid Serif"/>
              </a:rPr>
              <a:t>atau</a:t>
            </a:r>
            <a:r>
              <a:rPr lang="en-US" sz="1600" dirty="0" smtClean="0">
                <a:solidFill>
                  <a:schemeClr val="tx1"/>
                </a:solidFill>
                <a:latin typeface="Droid Serif"/>
              </a:rPr>
              <a:t> </a:t>
            </a:r>
            <a:r>
              <a:rPr lang="en-US" sz="1600" b="1" dirty="0" smtClean="0">
                <a:solidFill>
                  <a:schemeClr val="tx1"/>
                </a:solidFill>
                <a:latin typeface="Droid Serif"/>
              </a:rPr>
              <a:t>MR = MC</a:t>
            </a:r>
            <a:endParaRPr lang="en-US" sz="1600" b="1" dirty="0">
              <a:solidFill>
                <a:schemeClr val="tx1"/>
              </a:solidFill>
              <a:latin typeface="Droid Serif"/>
            </a:endParaRPr>
          </a:p>
        </p:txBody>
      </p:sp>
      <p:sp>
        <p:nvSpPr>
          <p:cNvPr id="13" name="Rectangle 12"/>
          <p:cNvSpPr/>
          <p:nvPr/>
        </p:nvSpPr>
        <p:spPr>
          <a:xfrm>
            <a:off x="578402" y="3901867"/>
            <a:ext cx="3794567" cy="3738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1600" dirty="0" smtClean="0">
                <a:solidFill>
                  <a:schemeClr val="tx1"/>
                </a:solidFill>
                <a:latin typeface="Droid Serif"/>
              </a:rPr>
              <a:t>Tingkat </a:t>
            </a:r>
            <a:r>
              <a:rPr lang="en-US" sz="1600" dirty="0" err="1" smtClean="0">
                <a:solidFill>
                  <a:schemeClr val="tx1"/>
                </a:solidFill>
                <a:latin typeface="Droid Serif"/>
              </a:rPr>
              <a:t>produksi</a:t>
            </a:r>
            <a:r>
              <a:rPr lang="en-US" sz="1600" dirty="0" smtClean="0">
                <a:solidFill>
                  <a:schemeClr val="tx1"/>
                </a:solidFill>
                <a:latin typeface="Droid Serif"/>
              </a:rPr>
              <a:t> yang paling </a:t>
            </a:r>
            <a:r>
              <a:rPr lang="en-US" sz="1600" dirty="0" err="1" smtClean="0">
                <a:solidFill>
                  <a:schemeClr val="tx1"/>
                </a:solidFill>
                <a:latin typeface="Droid Serif"/>
              </a:rPr>
              <a:t>efisien</a:t>
            </a:r>
            <a:r>
              <a:rPr lang="en-US" sz="1600" dirty="0" smtClean="0">
                <a:solidFill>
                  <a:schemeClr val="tx1"/>
                </a:solidFill>
                <a:latin typeface="Droid Serif"/>
              </a:rPr>
              <a:t> </a:t>
            </a:r>
            <a:r>
              <a:rPr lang="en-US" sz="1600" dirty="0" err="1" smtClean="0">
                <a:solidFill>
                  <a:schemeClr val="tx1"/>
                </a:solidFill>
                <a:latin typeface="Droid Serif"/>
              </a:rPr>
              <a:t>pada</a:t>
            </a:r>
            <a:r>
              <a:rPr lang="en-US" sz="1600" dirty="0" smtClean="0">
                <a:solidFill>
                  <a:schemeClr val="tx1"/>
                </a:solidFill>
                <a:latin typeface="Droid Serif"/>
              </a:rPr>
              <a:t> </a:t>
            </a:r>
            <a:r>
              <a:rPr lang="en-US" sz="1600" dirty="0" err="1" smtClean="0">
                <a:solidFill>
                  <a:schemeClr val="tx1"/>
                </a:solidFill>
                <a:latin typeface="Droid Serif"/>
              </a:rPr>
              <a:t>saat</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rendah</a:t>
            </a:r>
            <a:r>
              <a:rPr lang="en-US" sz="1600" dirty="0" smtClean="0">
                <a:solidFill>
                  <a:schemeClr val="tx1"/>
                </a:solidFill>
                <a:latin typeface="Droid Serif"/>
              </a:rPr>
              <a:t> </a:t>
            </a:r>
            <a:r>
              <a:rPr lang="en-US" sz="1600" dirty="0" err="1" smtClean="0">
                <a:solidFill>
                  <a:schemeClr val="tx1"/>
                </a:solidFill>
                <a:latin typeface="Droid Serif"/>
              </a:rPr>
              <a:t>atau</a:t>
            </a:r>
            <a:r>
              <a:rPr lang="en-US" sz="1600" dirty="0" smtClean="0">
                <a:solidFill>
                  <a:schemeClr val="tx1"/>
                </a:solidFill>
                <a:latin typeface="Droid Serif"/>
              </a:rPr>
              <a:t> </a:t>
            </a:r>
            <a:r>
              <a:rPr lang="en-US" sz="1600" b="1" dirty="0" smtClean="0">
                <a:solidFill>
                  <a:schemeClr val="tx1"/>
                </a:solidFill>
                <a:latin typeface="Droid Serif"/>
              </a:rPr>
              <a:t>LAC minimum </a:t>
            </a:r>
            <a:r>
              <a:rPr lang="en-US" sz="1600" b="1" dirty="0" err="1" smtClean="0">
                <a:solidFill>
                  <a:schemeClr val="tx1"/>
                </a:solidFill>
                <a:latin typeface="Droid Serif"/>
              </a:rPr>
              <a:t>dan</a:t>
            </a:r>
            <a:r>
              <a:rPr lang="en-US" sz="1600" b="1" dirty="0" smtClean="0">
                <a:solidFill>
                  <a:schemeClr val="tx1"/>
                </a:solidFill>
                <a:latin typeface="Droid Serif"/>
              </a:rPr>
              <a:t> P = LAC </a:t>
            </a:r>
            <a:endParaRPr lang="en-US" sz="1600" b="1" dirty="0">
              <a:solidFill>
                <a:schemeClr val="tx1"/>
              </a:solidFill>
              <a:latin typeface="Droid Serif"/>
            </a:endParaRPr>
          </a:p>
        </p:txBody>
      </p:sp>
      <p:grpSp>
        <p:nvGrpSpPr>
          <p:cNvPr id="6" name="Group 5"/>
          <p:cNvGrpSpPr/>
          <p:nvPr/>
        </p:nvGrpSpPr>
        <p:grpSpPr>
          <a:xfrm>
            <a:off x="4551575" y="2243387"/>
            <a:ext cx="4103952" cy="2582056"/>
            <a:chOff x="4505982" y="2245134"/>
            <a:chExt cx="4103952" cy="2582056"/>
          </a:xfrm>
        </p:grpSpPr>
        <p:grpSp>
          <p:nvGrpSpPr>
            <p:cNvPr id="4" name="Group 3"/>
            <p:cNvGrpSpPr/>
            <p:nvPr/>
          </p:nvGrpSpPr>
          <p:grpSpPr>
            <a:xfrm>
              <a:off x="4726076" y="2623149"/>
              <a:ext cx="3765659" cy="2204041"/>
              <a:chOff x="4726076" y="2623149"/>
              <a:chExt cx="3765659" cy="2204041"/>
            </a:xfrm>
          </p:grpSpPr>
          <p:pic>
            <p:nvPicPr>
              <p:cNvPr id="15" name="Picture 14"/>
              <p:cNvPicPr>
                <a:picLocks noChangeAspect="1"/>
              </p:cNvPicPr>
              <p:nvPr/>
            </p:nvPicPr>
            <p:blipFill>
              <a:blip r:embed="rId3"/>
              <a:stretch>
                <a:fillRect/>
              </a:stretch>
            </p:blipFill>
            <p:spPr>
              <a:xfrm>
                <a:off x="4726076" y="2623149"/>
                <a:ext cx="3765659" cy="2195104"/>
              </a:xfrm>
              <a:prstGeom prst="rect">
                <a:avLst/>
              </a:prstGeom>
            </p:spPr>
          </p:pic>
          <p:sp>
            <p:nvSpPr>
              <p:cNvPr id="19" name="Rectangle 18"/>
              <p:cNvSpPr/>
              <p:nvPr/>
            </p:nvSpPr>
            <p:spPr>
              <a:xfrm>
                <a:off x="7655401" y="4519413"/>
                <a:ext cx="234887" cy="307777"/>
              </a:xfrm>
              <a:prstGeom prst="rect">
                <a:avLst/>
              </a:prstGeom>
            </p:spPr>
            <p:txBody>
              <a:bodyPr wrap="square">
                <a:spAutoFit/>
              </a:bodyPr>
              <a:lstStyle/>
              <a:p>
                <a:r>
                  <a:rPr lang="en-US" b="1" dirty="0" smtClean="0">
                    <a:solidFill>
                      <a:schemeClr val="tx1"/>
                    </a:solidFill>
                    <a:latin typeface="Droid Serif"/>
                  </a:rPr>
                  <a:t>Q</a:t>
                </a:r>
                <a:endParaRPr lang="en-US" dirty="0"/>
              </a:p>
            </p:txBody>
          </p:sp>
        </p:grpSp>
        <p:grpSp>
          <p:nvGrpSpPr>
            <p:cNvPr id="3" name="Group 2"/>
            <p:cNvGrpSpPr/>
            <p:nvPr/>
          </p:nvGrpSpPr>
          <p:grpSpPr>
            <a:xfrm>
              <a:off x="4505982" y="2245134"/>
              <a:ext cx="4103952" cy="2421459"/>
              <a:chOff x="4505982" y="2245134"/>
              <a:chExt cx="4103952" cy="2421459"/>
            </a:xfrm>
          </p:grpSpPr>
          <p:cxnSp>
            <p:nvCxnSpPr>
              <p:cNvPr id="5" name="Straight Connector 4"/>
              <p:cNvCxnSpPr/>
              <p:nvPr/>
            </p:nvCxnSpPr>
            <p:spPr>
              <a:xfrm flipV="1">
                <a:off x="4844275" y="3371499"/>
                <a:ext cx="2914321" cy="931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708228" y="3371499"/>
                <a:ext cx="7882" cy="12950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05982" y="2245134"/>
                <a:ext cx="1478290" cy="307777"/>
              </a:xfrm>
              <a:prstGeom prst="rect">
                <a:avLst/>
              </a:prstGeom>
            </p:spPr>
            <p:txBody>
              <a:bodyPr wrap="none">
                <a:spAutoFit/>
              </a:bodyPr>
              <a:lstStyle/>
              <a:p>
                <a:r>
                  <a:rPr lang="en-US" b="1" dirty="0" err="1" smtClean="0">
                    <a:solidFill>
                      <a:schemeClr val="tx1"/>
                    </a:solidFill>
                    <a:latin typeface="Droid Serif"/>
                  </a:rPr>
                  <a:t>Biaya</a:t>
                </a:r>
                <a:r>
                  <a:rPr lang="en-US" b="1" dirty="0" smtClean="0">
                    <a:solidFill>
                      <a:schemeClr val="tx1"/>
                    </a:solidFill>
                    <a:latin typeface="Droid Serif"/>
                  </a:rPr>
                  <a:t> </a:t>
                </a:r>
                <a:r>
                  <a:rPr lang="en-US" b="1" dirty="0" err="1" smtClean="0">
                    <a:solidFill>
                      <a:schemeClr val="tx1"/>
                    </a:solidFill>
                    <a:latin typeface="Droid Serif"/>
                  </a:rPr>
                  <a:t>Produksi</a:t>
                </a:r>
                <a:endParaRPr lang="en-US" dirty="0"/>
              </a:p>
            </p:txBody>
          </p:sp>
          <p:sp>
            <p:nvSpPr>
              <p:cNvPr id="17" name="Rectangle 16"/>
              <p:cNvSpPr/>
              <p:nvPr/>
            </p:nvSpPr>
            <p:spPr>
              <a:xfrm>
                <a:off x="6909019" y="2408704"/>
                <a:ext cx="575276" cy="32596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LMC</a:t>
                </a:r>
              </a:p>
            </p:txBody>
          </p:sp>
          <p:sp>
            <p:nvSpPr>
              <p:cNvPr id="18" name="Rectangle 17"/>
              <p:cNvSpPr/>
              <p:nvPr/>
            </p:nvSpPr>
            <p:spPr>
              <a:xfrm>
                <a:off x="7445348" y="2997047"/>
                <a:ext cx="575276" cy="32596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LAC</a:t>
                </a:r>
              </a:p>
            </p:txBody>
          </p:sp>
          <p:sp>
            <p:nvSpPr>
              <p:cNvPr id="21" name="Rectangle 20"/>
              <p:cNvSpPr/>
              <p:nvPr/>
            </p:nvSpPr>
            <p:spPr>
              <a:xfrm>
                <a:off x="7248654" y="2685301"/>
                <a:ext cx="641634" cy="329932"/>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22" name="Rectangle 21"/>
              <p:cNvSpPr/>
              <p:nvPr/>
            </p:nvSpPr>
            <p:spPr>
              <a:xfrm>
                <a:off x="7967873" y="3246878"/>
                <a:ext cx="575276" cy="325963"/>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16" name="Rectangle 15"/>
              <p:cNvSpPr/>
              <p:nvPr/>
            </p:nvSpPr>
            <p:spPr>
              <a:xfrm>
                <a:off x="7772845" y="3242115"/>
                <a:ext cx="837089" cy="307777"/>
              </a:xfrm>
              <a:prstGeom prst="rect">
                <a:avLst/>
              </a:prstGeom>
            </p:spPr>
            <p:txBody>
              <a:bodyPr wrap="none">
                <a:spAutoFit/>
              </a:bodyPr>
              <a:lstStyle/>
              <a:p>
                <a:r>
                  <a:rPr lang="en-US" b="1" dirty="0">
                    <a:solidFill>
                      <a:schemeClr val="tx1"/>
                    </a:solidFill>
                    <a:latin typeface="Droid Serif"/>
                  </a:rPr>
                  <a:t>P = </a:t>
                </a:r>
                <a:r>
                  <a:rPr lang="en-US" b="1" dirty="0" smtClean="0">
                    <a:solidFill>
                      <a:schemeClr val="tx1"/>
                    </a:solidFill>
                    <a:latin typeface="Droid Serif"/>
                  </a:rPr>
                  <a:t>MR </a:t>
                </a:r>
                <a:endParaRPr lang="en-US" dirty="0"/>
              </a:p>
            </p:txBody>
          </p:sp>
        </p:grpSp>
      </p:grpSp>
    </p:spTree>
    <p:extLst>
      <p:ext uri="{BB962C8B-B14F-4D97-AF65-F5344CB8AC3E}">
        <p14:creationId xmlns:p14="http://schemas.microsoft.com/office/powerpoint/2010/main" val="3056335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807" y="91566"/>
            <a:ext cx="2963917" cy="733800"/>
          </a:xfrm>
        </p:spPr>
        <p:txBody>
          <a:bodyPr/>
          <a:lstStyle/>
          <a:p>
            <a:r>
              <a:rPr lang="en-US" sz="1600" dirty="0" err="1" smtClean="0"/>
              <a:t>Keseimbangan</a:t>
            </a:r>
            <a:r>
              <a:rPr lang="en-US" sz="1600" dirty="0" smtClean="0"/>
              <a:t> </a:t>
            </a:r>
            <a:r>
              <a:rPr lang="en-US" sz="1600" dirty="0" err="1" smtClean="0"/>
              <a:t>Jangka</a:t>
            </a:r>
            <a:r>
              <a:rPr lang="en-US" sz="1600" dirty="0" smtClean="0"/>
              <a:t> </a:t>
            </a:r>
            <a:r>
              <a:rPr lang="en-US" sz="1600" dirty="0" err="1" smtClean="0"/>
              <a:t>Panjang</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pic>
        <p:nvPicPr>
          <p:cNvPr id="5" name="Picture 4"/>
          <p:cNvPicPr>
            <a:picLocks noChangeAspect="1"/>
          </p:cNvPicPr>
          <p:nvPr/>
        </p:nvPicPr>
        <p:blipFill>
          <a:blip r:embed="rId2"/>
          <a:stretch>
            <a:fillRect/>
          </a:stretch>
        </p:blipFill>
        <p:spPr>
          <a:xfrm>
            <a:off x="3353378" y="1397287"/>
            <a:ext cx="2613871" cy="1523696"/>
          </a:xfrm>
          <a:prstGeom prst="rect">
            <a:avLst/>
          </a:prstGeom>
        </p:spPr>
      </p:pic>
      <p:cxnSp>
        <p:nvCxnSpPr>
          <p:cNvPr id="6" name="Straight Connector 5"/>
          <p:cNvCxnSpPr/>
          <p:nvPr/>
        </p:nvCxnSpPr>
        <p:spPr>
          <a:xfrm>
            <a:off x="656898" y="2257205"/>
            <a:ext cx="3673037" cy="2782"/>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413236" y="1458280"/>
            <a:ext cx="7882" cy="13568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167159" y="2380237"/>
            <a:ext cx="651969" cy="371929"/>
          </a:xfrm>
          <a:prstGeom prst="rect">
            <a:avLst/>
          </a:prstGeom>
          <a:solidFill>
            <a:schemeClr val="bg1"/>
          </a:solidFill>
        </p:spPr>
        <p:txBody>
          <a:bodyPr wrap="square">
            <a:spAutoFit/>
          </a:bodyPr>
          <a:lstStyle/>
          <a:p>
            <a:endParaRPr lang="en-US" dirty="0"/>
          </a:p>
        </p:txBody>
      </p:sp>
      <p:sp>
        <p:nvSpPr>
          <p:cNvPr id="9" name="Rectangle 8"/>
          <p:cNvSpPr/>
          <p:nvPr/>
        </p:nvSpPr>
        <p:spPr>
          <a:xfrm>
            <a:off x="5409843" y="2668211"/>
            <a:ext cx="324128" cy="307777"/>
          </a:xfrm>
          <a:prstGeom prst="rect">
            <a:avLst/>
          </a:prstGeom>
        </p:spPr>
        <p:txBody>
          <a:bodyPr wrap="none">
            <a:spAutoFit/>
          </a:bodyPr>
          <a:lstStyle/>
          <a:p>
            <a:r>
              <a:rPr lang="en-US" b="1" dirty="0" smtClean="0">
                <a:solidFill>
                  <a:schemeClr val="tx1"/>
                </a:solidFill>
                <a:latin typeface="Droid Serif"/>
              </a:rPr>
              <a:t>Q</a:t>
            </a:r>
            <a:endParaRPr lang="en-US" dirty="0"/>
          </a:p>
        </p:txBody>
      </p:sp>
      <p:sp>
        <p:nvSpPr>
          <p:cNvPr id="10" name="Rectangle 9"/>
          <p:cNvSpPr/>
          <p:nvPr/>
        </p:nvSpPr>
        <p:spPr>
          <a:xfrm>
            <a:off x="2863498" y="1145911"/>
            <a:ext cx="1478290" cy="307777"/>
          </a:xfrm>
          <a:prstGeom prst="rect">
            <a:avLst/>
          </a:prstGeom>
        </p:spPr>
        <p:txBody>
          <a:bodyPr wrap="none">
            <a:spAutoFit/>
          </a:bodyPr>
          <a:lstStyle/>
          <a:p>
            <a:r>
              <a:rPr lang="en-US" b="1" dirty="0" err="1" smtClean="0">
                <a:solidFill>
                  <a:schemeClr val="tx1"/>
                </a:solidFill>
                <a:latin typeface="Droid Serif"/>
              </a:rPr>
              <a:t>Biaya</a:t>
            </a:r>
            <a:r>
              <a:rPr lang="en-US" b="1" dirty="0" smtClean="0">
                <a:solidFill>
                  <a:schemeClr val="tx1"/>
                </a:solidFill>
                <a:latin typeface="Droid Serif"/>
              </a:rPr>
              <a:t> </a:t>
            </a:r>
            <a:r>
              <a:rPr lang="en-US" b="1" dirty="0" err="1" smtClean="0">
                <a:solidFill>
                  <a:schemeClr val="tx1"/>
                </a:solidFill>
                <a:latin typeface="Droid Serif"/>
              </a:rPr>
              <a:t>Produksi</a:t>
            </a:r>
            <a:endParaRPr lang="en-US" dirty="0"/>
          </a:p>
        </p:txBody>
      </p:sp>
      <p:cxnSp>
        <p:nvCxnSpPr>
          <p:cNvPr id="12" name="Straight Connector 11"/>
          <p:cNvCxnSpPr/>
          <p:nvPr/>
        </p:nvCxnSpPr>
        <p:spPr>
          <a:xfrm flipH="1">
            <a:off x="649016" y="1458280"/>
            <a:ext cx="7882" cy="13568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56898" y="2810920"/>
            <a:ext cx="2378542" cy="844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9016" y="1879711"/>
            <a:ext cx="4112171" cy="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61467" y="2254423"/>
            <a:ext cx="7882" cy="55649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761187" y="1889405"/>
            <a:ext cx="27099" cy="9215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33098" y="1212027"/>
            <a:ext cx="1328891" cy="13568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289667" y="1397287"/>
            <a:ext cx="1328891" cy="1356863"/>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7313" y="1331155"/>
            <a:ext cx="1430191" cy="1496172"/>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53789" y="1170666"/>
            <a:ext cx="742511" cy="307777"/>
          </a:xfrm>
          <a:prstGeom prst="rect">
            <a:avLst/>
          </a:prstGeom>
        </p:spPr>
        <p:txBody>
          <a:bodyPr wrap="none">
            <a:spAutoFit/>
          </a:bodyPr>
          <a:lstStyle/>
          <a:p>
            <a:r>
              <a:rPr lang="en-US" b="1" dirty="0" err="1" smtClean="0">
                <a:solidFill>
                  <a:schemeClr val="tx1"/>
                </a:solidFill>
                <a:latin typeface="Droid Serif"/>
              </a:rPr>
              <a:t>Harga</a:t>
            </a:r>
            <a:r>
              <a:rPr lang="en-US" b="1" dirty="0" smtClean="0">
                <a:solidFill>
                  <a:schemeClr val="tx1"/>
                </a:solidFill>
                <a:latin typeface="Droid Serif"/>
              </a:rPr>
              <a:t> </a:t>
            </a:r>
            <a:endParaRPr lang="en-US" dirty="0"/>
          </a:p>
        </p:txBody>
      </p:sp>
      <p:sp>
        <p:nvSpPr>
          <p:cNvPr id="31" name="Rectangle 30"/>
          <p:cNvSpPr/>
          <p:nvPr/>
        </p:nvSpPr>
        <p:spPr>
          <a:xfrm>
            <a:off x="2991954" y="2719911"/>
            <a:ext cx="324128" cy="307777"/>
          </a:xfrm>
          <a:prstGeom prst="rect">
            <a:avLst/>
          </a:prstGeom>
        </p:spPr>
        <p:txBody>
          <a:bodyPr wrap="none">
            <a:spAutoFit/>
          </a:bodyPr>
          <a:lstStyle/>
          <a:p>
            <a:r>
              <a:rPr lang="en-US" b="1" dirty="0" smtClean="0">
                <a:solidFill>
                  <a:schemeClr val="tx1"/>
                </a:solidFill>
                <a:latin typeface="Droid Serif"/>
              </a:rPr>
              <a:t>Q</a:t>
            </a:r>
            <a:endParaRPr lang="en-US" dirty="0"/>
          </a:p>
        </p:txBody>
      </p:sp>
      <p:sp>
        <p:nvSpPr>
          <p:cNvPr id="32" name="Rectangle 31"/>
          <p:cNvSpPr/>
          <p:nvPr/>
        </p:nvSpPr>
        <p:spPr>
          <a:xfrm>
            <a:off x="2222264" y="2532671"/>
            <a:ext cx="433132" cy="307777"/>
          </a:xfrm>
          <a:prstGeom prst="rect">
            <a:avLst/>
          </a:prstGeom>
        </p:spPr>
        <p:txBody>
          <a:bodyPr wrap="none">
            <a:spAutoFit/>
          </a:bodyPr>
          <a:lstStyle/>
          <a:p>
            <a:r>
              <a:rPr lang="en-US" b="1" dirty="0" err="1" smtClean="0">
                <a:solidFill>
                  <a:schemeClr val="tx1"/>
                </a:solidFill>
                <a:latin typeface="Droid Serif"/>
              </a:rPr>
              <a:t>Qd</a:t>
            </a:r>
            <a:endParaRPr lang="en-US" dirty="0"/>
          </a:p>
        </p:txBody>
      </p:sp>
      <mc:AlternateContent xmlns:mc="http://schemas.openxmlformats.org/markup-compatibility/2006" xmlns:a14="http://schemas.microsoft.com/office/drawing/2010/main">
        <mc:Choice Requires="a14">
          <p:sp>
            <p:nvSpPr>
              <p:cNvPr id="34" name="Rectangle 33"/>
              <p:cNvSpPr/>
              <p:nvPr/>
            </p:nvSpPr>
            <p:spPr>
              <a:xfrm>
                <a:off x="2368343" y="1115373"/>
                <a:ext cx="5591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dirty="0">
                              <a:solidFill>
                                <a:schemeClr val="tx1"/>
                              </a:solidFill>
                              <a:latin typeface="Droid Serif"/>
                            </a:rPr>
                            <m:t>Qs</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2368343" y="1115373"/>
                <a:ext cx="559192"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1842874" y="916661"/>
                <a:ext cx="5591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dirty="0">
                              <a:solidFill>
                                <a:schemeClr val="tx1"/>
                              </a:solidFill>
                              <a:latin typeface="Droid Serif"/>
                            </a:rPr>
                            <m:t>Qs</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1842874" y="916661"/>
                <a:ext cx="559192" cy="307777"/>
              </a:xfrm>
              <a:prstGeom prst="rect">
                <a:avLst/>
              </a:prstGeom>
              <a:blipFill>
                <a:blip r:embed="rId4"/>
                <a:stretch>
                  <a:fillRect/>
                </a:stretch>
              </a:blipFill>
            </p:spPr>
            <p:txBody>
              <a:bodyPr/>
              <a:lstStyle/>
              <a:p>
                <a:r>
                  <a:rPr lang="en-US">
                    <a:noFill/>
                  </a:rPr>
                  <a:t> </a:t>
                </a:r>
              </a:p>
            </p:txBody>
          </p:sp>
        </mc:Fallback>
      </mc:AlternateContent>
      <p:cxnSp>
        <p:nvCxnSpPr>
          <p:cNvPr id="36" name="Straight Connector 35"/>
          <p:cNvCxnSpPr/>
          <p:nvPr/>
        </p:nvCxnSpPr>
        <p:spPr>
          <a:xfrm flipH="1">
            <a:off x="1397412" y="1868322"/>
            <a:ext cx="27099" cy="92151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3651" y="2241302"/>
            <a:ext cx="7882" cy="556497"/>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1179464" y="1483792"/>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E</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1179464" y="1483792"/>
                <a:ext cx="44057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33892" y="1873961"/>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E</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1533892" y="1873961"/>
                <a:ext cx="44057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310060" y="1706642"/>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P</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310060" y="1706642"/>
                <a:ext cx="440570"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315111" y="2055780"/>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P</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315111" y="2055780"/>
                <a:ext cx="440570"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190676" y="2836542"/>
                <a:ext cx="45980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Q</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1190676" y="2836542"/>
                <a:ext cx="459805"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634569" y="2827327"/>
                <a:ext cx="45980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Q</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1634569" y="2827327"/>
                <a:ext cx="459805"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135557" y="2831314"/>
                <a:ext cx="45980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Q</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4135557" y="2831314"/>
                <a:ext cx="459805"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4579450" y="2822099"/>
                <a:ext cx="45980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Q</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4579450" y="2822099"/>
                <a:ext cx="459805" cy="307777"/>
              </a:xfrm>
              <a:prstGeom prst="rect">
                <a:avLst/>
              </a:prstGeom>
              <a:blipFill>
                <a:blip r:embed="rId10"/>
                <a:stretch>
                  <a:fillRect/>
                </a:stretch>
              </a:blipFill>
            </p:spPr>
            <p:txBody>
              <a:bodyPr/>
              <a:lstStyle/>
              <a:p>
                <a:r>
                  <a:rPr lang="en-US">
                    <a:noFill/>
                  </a:rPr>
                  <a:t> </a:t>
                </a:r>
              </a:p>
            </p:txBody>
          </p:sp>
        </mc:Fallback>
      </mc:AlternateContent>
      <p:sp>
        <p:nvSpPr>
          <p:cNvPr id="46" name="Rectangle 45"/>
          <p:cNvSpPr/>
          <p:nvPr/>
        </p:nvSpPr>
        <p:spPr>
          <a:xfrm>
            <a:off x="656898" y="742609"/>
            <a:ext cx="684101" cy="325963"/>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Droid Serif"/>
              </a:rPr>
              <a:t>Pasar</a:t>
            </a:r>
            <a:endParaRPr lang="en-US" sz="1200" b="1" dirty="0" smtClean="0">
              <a:solidFill>
                <a:schemeClr val="tx1"/>
              </a:solidFill>
              <a:latin typeface="Droid Serif"/>
            </a:endParaRPr>
          </a:p>
        </p:txBody>
      </p:sp>
      <p:sp>
        <p:nvSpPr>
          <p:cNvPr id="47" name="Rectangle 46"/>
          <p:cNvSpPr/>
          <p:nvPr/>
        </p:nvSpPr>
        <p:spPr>
          <a:xfrm>
            <a:off x="3413236" y="761194"/>
            <a:ext cx="1098796" cy="325963"/>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Perusahaan</a:t>
            </a:r>
          </a:p>
        </p:txBody>
      </p:sp>
      <mc:AlternateContent xmlns:mc="http://schemas.openxmlformats.org/markup-compatibility/2006" xmlns:a14="http://schemas.microsoft.com/office/drawing/2010/main">
        <mc:Choice Requires="a14">
          <p:sp>
            <p:nvSpPr>
              <p:cNvPr id="48" name="Rectangle 47"/>
              <p:cNvSpPr/>
              <p:nvPr/>
            </p:nvSpPr>
            <p:spPr>
              <a:xfrm>
                <a:off x="506574" y="3200740"/>
                <a:ext cx="8180225" cy="792961"/>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solidFill>
                      <a:schemeClr val="tx1"/>
                    </a:solidFill>
                    <a:latin typeface="Droid Serif"/>
                  </a:rPr>
                  <a:t>Mulanya</a:t>
                </a:r>
                <a:r>
                  <a:rPr lang="en-US" sz="1200" dirty="0" smtClean="0">
                    <a:solidFill>
                      <a:schemeClr val="tx1"/>
                    </a:solidFill>
                    <a:latin typeface="Droid Serif"/>
                  </a:rPr>
                  <a:t> </a:t>
                </a:r>
                <a:r>
                  <a:rPr lang="en-US" sz="1200" dirty="0" err="1" smtClean="0">
                    <a:solidFill>
                      <a:schemeClr val="tx1"/>
                    </a:solidFill>
                    <a:latin typeface="Droid Serif"/>
                  </a:rPr>
                  <a:t>harga</a:t>
                </a:r>
                <a:r>
                  <a:rPr lang="en-US" sz="1200" dirty="0" smtClean="0">
                    <a:solidFill>
                      <a:schemeClr val="tx1"/>
                    </a:solidFill>
                    <a:latin typeface="Droid Serif"/>
                  </a:rPr>
                  <a:t> </a:t>
                </a:r>
                <a:r>
                  <a:rPr lang="en-US" sz="1200" dirty="0" err="1" smtClean="0">
                    <a:solidFill>
                      <a:schemeClr val="tx1"/>
                    </a:solidFill>
                    <a:latin typeface="Droid Serif"/>
                  </a:rPr>
                  <a:t>pasar</a:t>
                </a:r>
                <a:r>
                  <a:rPr lang="en-US" sz="1200" dirty="0" smtClean="0">
                    <a:solidFill>
                      <a:schemeClr val="tx1"/>
                    </a:solidFill>
                    <a:latin typeface="Droid Serif"/>
                  </a:rPr>
                  <a:t> </a:t>
                </a:r>
                <a:r>
                  <a:rPr lang="en-US" sz="1200" dirty="0" err="1" smtClean="0">
                    <a:solidFill>
                      <a:schemeClr val="tx1"/>
                    </a:solidFill>
                    <a:latin typeface="Droid Serif"/>
                  </a:rPr>
                  <a:t>ditentukan</a:t>
                </a:r>
                <a:r>
                  <a:rPr lang="en-US" sz="1200" dirty="0" smtClean="0">
                    <a:solidFill>
                      <a:schemeClr val="tx1"/>
                    </a:solidFill>
                    <a:latin typeface="Droid Serif"/>
                  </a:rPr>
                  <a:t> </a:t>
                </a:r>
                <a:r>
                  <a:rPr lang="en-US" sz="1200" dirty="0" err="1" smtClean="0">
                    <a:solidFill>
                      <a:schemeClr val="tx1"/>
                    </a:solidFill>
                    <a:latin typeface="Droid Serif"/>
                  </a:rPr>
                  <a:t>oleh</a:t>
                </a:r>
                <a:r>
                  <a:rPr lang="en-US" sz="1200" dirty="0" smtClean="0">
                    <a:solidFill>
                      <a:schemeClr val="tx1"/>
                    </a:solidFill>
                    <a:latin typeface="Droid Serif"/>
                  </a:rPr>
                  <a:t> </a:t>
                </a:r>
                <a:r>
                  <a:rPr lang="en-US" sz="1200" dirty="0" err="1" smtClean="0">
                    <a:solidFill>
                      <a:schemeClr val="tx1"/>
                    </a:solidFill>
                    <a:latin typeface="Droid Serif"/>
                  </a:rPr>
                  <a:t>keseimbangan</a:t>
                </a:r>
                <a:r>
                  <a:rPr lang="en-US" sz="1200" dirty="0" smtClean="0">
                    <a:solidFill>
                      <a:schemeClr val="tx1"/>
                    </a:solidFill>
                    <a:latin typeface="Droid Serif"/>
                  </a:rPr>
                  <a:t> (</a:t>
                </a:r>
                <a:r>
                  <a:rPr lang="en-US" sz="1200" dirty="0" err="1" smtClean="0">
                    <a:solidFill>
                      <a:schemeClr val="tx1"/>
                    </a:solidFill>
                    <a:latin typeface="Droid Serif"/>
                  </a:rPr>
                  <a:t>jangka</a:t>
                </a:r>
                <a:r>
                  <a:rPr lang="en-US" sz="1200" dirty="0" smtClean="0">
                    <a:solidFill>
                      <a:schemeClr val="tx1"/>
                    </a:solidFill>
                    <a:latin typeface="Droid Serif"/>
                  </a:rPr>
                  <a:t> </a:t>
                </a:r>
                <a:r>
                  <a:rPr lang="en-US" sz="1200" dirty="0" err="1" smtClean="0">
                    <a:solidFill>
                      <a:schemeClr val="tx1"/>
                    </a:solidFill>
                    <a:latin typeface="Droid Serif"/>
                  </a:rPr>
                  <a:t>pendek</a:t>
                </a:r>
                <a:r>
                  <a:rPr lang="en-US" sz="1200" dirty="0" smtClean="0">
                    <a:solidFill>
                      <a:schemeClr val="tx1"/>
                    </a:solidFill>
                    <a:latin typeface="Droid Serif"/>
                  </a:rPr>
                  <a:t>) </a:t>
                </a:r>
                <a:r>
                  <a:rPr lang="en-US" sz="1200" dirty="0" err="1" smtClean="0">
                    <a:solidFill>
                      <a:schemeClr val="tx1"/>
                    </a:solidFill>
                    <a:latin typeface="Droid Serif"/>
                  </a:rPr>
                  <a:t>interaksi</a:t>
                </a:r>
                <a:r>
                  <a:rPr lang="en-US" sz="1200" dirty="0" smtClean="0">
                    <a:solidFill>
                      <a:schemeClr val="tx1"/>
                    </a:solidFill>
                    <a:latin typeface="Droid Serif"/>
                  </a:rPr>
                  <a:t> </a:t>
                </a:r>
                <a:r>
                  <a:rPr lang="en-US" sz="1200" dirty="0" err="1" smtClean="0">
                    <a:solidFill>
                      <a:schemeClr val="tx1"/>
                    </a:solidFill>
                    <a:latin typeface="Droid Serif"/>
                  </a:rPr>
                  <a:t>antara</a:t>
                </a:r>
                <a:r>
                  <a:rPr lang="en-US" sz="1200" dirty="0" smtClean="0">
                    <a:solidFill>
                      <a:schemeClr val="tx1"/>
                    </a:solidFill>
                    <a:latin typeface="Droid Serif"/>
                  </a:rPr>
                  <a:t> demand (</a:t>
                </a:r>
                <a:r>
                  <a:rPr lang="en-US" sz="1200" dirty="0" err="1" smtClean="0">
                    <a:solidFill>
                      <a:schemeClr val="tx1"/>
                    </a:solidFill>
                    <a:latin typeface="Droid Serif"/>
                  </a:rPr>
                  <a:t>Qd</a:t>
                </a:r>
                <a:r>
                  <a:rPr lang="en-US" sz="1200" dirty="0" smtClean="0">
                    <a:solidFill>
                      <a:schemeClr val="tx1"/>
                    </a:solidFill>
                    <a:latin typeface="Droid Serif"/>
                  </a:rPr>
                  <a:t>) </a:t>
                </a:r>
                <a:r>
                  <a:rPr lang="en-US" sz="1200" dirty="0" err="1" smtClean="0">
                    <a:solidFill>
                      <a:schemeClr val="tx1"/>
                    </a:solidFill>
                    <a:latin typeface="Droid Serif"/>
                  </a:rPr>
                  <a:t>dan</a:t>
                </a:r>
                <a:r>
                  <a:rPr lang="en-US" sz="1200" dirty="0" smtClean="0">
                    <a:solidFill>
                      <a:schemeClr val="tx1"/>
                    </a:solidFill>
                    <a:latin typeface="Droid Serif"/>
                  </a:rPr>
                  <a:t> supply (</a:t>
                </a:r>
                <a14:m>
                  <m:oMath xmlns:m="http://schemas.openxmlformats.org/officeDocument/2006/math">
                    <m:sSub>
                      <m:sSubPr>
                        <m:ctrlPr>
                          <a:rPr lang="en-US" sz="1200" b="1" i="1">
                            <a:solidFill>
                              <a:schemeClr val="tx1"/>
                            </a:solidFill>
                            <a:latin typeface="Cambria Math" panose="02040503050406030204" pitchFamily="18" charset="0"/>
                          </a:rPr>
                        </m:ctrlPr>
                      </m:sSubPr>
                      <m:e>
                        <m:r>
                          <m:rPr>
                            <m:nor/>
                          </m:rPr>
                          <a:rPr lang="en-US" sz="1200" b="1" dirty="0">
                            <a:solidFill>
                              <a:schemeClr val="tx1"/>
                            </a:solidFill>
                            <a:latin typeface="Droid Serif"/>
                          </a:rPr>
                          <m:t>Qs</m:t>
                        </m:r>
                      </m:e>
                      <m:sub>
                        <m:r>
                          <a:rPr lang="en-US" sz="1200" b="1" i="1">
                            <a:solidFill>
                              <a:schemeClr val="tx1"/>
                            </a:solidFill>
                            <a:latin typeface="Cambria Math" panose="02040503050406030204" pitchFamily="18" charset="0"/>
                          </a:rPr>
                          <m:t>𝟏</m:t>
                        </m:r>
                      </m:sub>
                    </m:sSub>
                  </m:oMath>
                </a14:m>
                <a:r>
                  <a:rPr lang="en-US" sz="1200" dirty="0" smtClean="0">
                    <a:solidFill>
                      <a:schemeClr val="tx1"/>
                    </a:solidFill>
                    <a:latin typeface="Droid Serif"/>
                  </a:rPr>
                  <a:t>) </a:t>
                </a:r>
                <a:r>
                  <a:rPr lang="en-US" sz="1200" dirty="0" err="1" smtClean="0">
                    <a:solidFill>
                      <a:schemeClr val="tx1"/>
                    </a:solidFill>
                    <a:latin typeface="Droid Serif"/>
                  </a:rPr>
                  <a:t>akan</a:t>
                </a:r>
                <a:r>
                  <a:rPr lang="en-US" sz="1200" dirty="0" smtClean="0">
                    <a:solidFill>
                      <a:schemeClr val="tx1"/>
                    </a:solidFill>
                    <a:latin typeface="Droid Serif"/>
                  </a:rPr>
                  <a:t> </a:t>
                </a:r>
                <a:r>
                  <a:rPr lang="en-US" sz="1200" dirty="0" err="1" smtClean="0">
                    <a:solidFill>
                      <a:schemeClr val="tx1"/>
                    </a:solidFill>
                    <a:latin typeface="Droid Serif"/>
                  </a:rPr>
                  <a:t>menghasilkan</a:t>
                </a:r>
                <a:r>
                  <a:rPr lang="en-US" sz="1200" dirty="0" smtClean="0">
                    <a:solidFill>
                      <a:schemeClr val="tx1"/>
                    </a:solidFill>
                    <a:latin typeface="Droid Serif"/>
                  </a:rPr>
                  <a:t> </a:t>
                </a:r>
                <a:r>
                  <a:rPr lang="en-US" sz="1200" dirty="0" err="1" smtClean="0">
                    <a:solidFill>
                      <a:schemeClr val="tx1"/>
                    </a:solidFill>
                    <a:latin typeface="Droid Serif"/>
                  </a:rPr>
                  <a:t>harga</a:t>
                </a:r>
                <a:r>
                  <a:rPr lang="en-US" sz="1200" dirty="0" smtClean="0">
                    <a:solidFill>
                      <a:schemeClr val="tx1"/>
                    </a:solidFill>
                    <a:latin typeface="Droid Serif"/>
                  </a:rPr>
                  <a:t> </a:t>
                </a:r>
                <a:r>
                  <a:rPr lang="en-US" sz="1200" dirty="0" err="1" smtClean="0">
                    <a:solidFill>
                      <a:schemeClr val="tx1"/>
                    </a:solidFill>
                    <a:latin typeface="Droid Serif"/>
                  </a:rPr>
                  <a:t>keseimbangan</a:t>
                </a:r>
                <a:r>
                  <a:rPr lang="en-US" sz="1200" dirty="0" smtClean="0">
                    <a:solidFill>
                      <a:schemeClr val="tx1"/>
                    </a:solidFill>
                    <a:latin typeface="Droid Serif"/>
                  </a:rPr>
                  <a:t> </a:t>
                </a:r>
                <a14:m>
                  <m:oMath xmlns:m="http://schemas.openxmlformats.org/officeDocument/2006/math">
                    <m:sSub>
                      <m:sSubPr>
                        <m:ctrlPr>
                          <a:rPr lang="en-US" sz="1200" b="1" i="1">
                            <a:solidFill>
                              <a:schemeClr val="tx1"/>
                            </a:solidFill>
                            <a:latin typeface="Cambria Math" panose="02040503050406030204" pitchFamily="18" charset="0"/>
                          </a:rPr>
                        </m:ctrlPr>
                      </m:sSubPr>
                      <m:e>
                        <m:r>
                          <m:rPr>
                            <m:nor/>
                          </m:rPr>
                          <a:rPr lang="en-US" sz="1200" b="1" i="0" smtClean="0">
                            <a:solidFill>
                              <a:schemeClr val="tx1"/>
                            </a:solidFill>
                            <a:latin typeface="Cambria Math" panose="02040503050406030204" pitchFamily="18" charset="0"/>
                          </a:rPr>
                          <m:t>(</m:t>
                        </m:r>
                        <m:r>
                          <m:rPr>
                            <m:nor/>
                          </m:rPr>
                          <a:rPr lang="en-US" sz="1200" b="1" i="0" dirty="0" smtClean="0">
                            <a:solidFill>
                              <a:schemeClr val="tx1"/>
                            </a:solidFill>
                            <a:latin typeface="Droid Serif"/>
                          </a:rPr>
                          <m:t>P</m:t>
                        </m:r>
                      </m:e>
                      <m:sub>
                        <m:r>
                          <a:rPr lang="en-US" sz="1200" b="1" i="1">
                            <a:solidFill>
                              <a:schemeClr val="tx1"/>
                            </a:solidFill>
                            <a:latin typeface="Cambria Math" panose="02040503050406030204" pitchFamily="18" charset="0"/>
                          </a:rPr>
                          <m:t>𝟏</m:t>
                        </m:r>
                      </m:sub>
                    </m:sSub>
                  </m:oMath>
                </a14:m>
                <a:r>
                  <a:rPr lang="en-US" sz="1200" dirty="0" smtClean="0">
                    <a:solidFill>
                      <a:schemeClr val="tx1"/>
                    </a:solidFill>
                    <a:latin typeface="Droid Serif"/>
                  </a:rPr>
                  <a:t>) </a:t>
                </a:r>
                <a:r>
                  <a:rPr lang="en-US" sz="1200" dirty="0" err="1" smtClean="0">
                    <a:solidFill>
                      <a:schemeClr val="tx1"/>
                    </a:solidFill>
                    <a:latin typeface="Droid Serif"/>
                  </a:rPr>
                  <a:t>dan</a:t>
                </a:r>
                <a:r>
                  <a:rPr lang="en-US" sz="1200" dirty="0" smtClean="0">
                    <a:solidFill>
                      <a:schemeClr val="tx1"/>
                    </a:solidFill>
                    <a:latin typeface="Droid Serif"/>
                  </a:rPr>
                  <a:t> </a:t>
                </a:r>
                <a:r>
                  <a:rPr lang="en-US" sz="1200" dirty="0" err="1" smtClean="0">
                    <a:solidFill>
                      <a:schemeClr val="tx1"/>
                    </a:solidFill>
                    <a:latin typeface="Droid Serif"/>
                  </a:rPr>
                  <a:t>kuantitas</a:t>
                </a:r>
                <a:r>
                  <a:rPr lang="en-US" sz="1200" dirty="0" smtClean="0">
                    <a:solidFill>
                      <a:schemeClr val="tx1"/>
                    </a:solidFill>
                    <a:latin typeface="Droid Serif"/>
                  </a:rPr>
                  <a:t> </a:t>
                </a:r>
                <a:r>
                  <a:rPr lang="en-US" sz="1200" dirty="0" err="1" smtClean="0">
                    <a:solidFill>
                      <a:schemeClr val="tx1"/>
                    </a:solidFill>
                    <a:latin typeface="Droid Serif"/>
                  </a:rPr>
                  <a:t>keseimbangan</a:t>
                </a:r>
                <a:r>
                  <a:rPr lang="en-US" sz="1200" dirty="0" smtClean="0">
                    <a:solidFill>
                      <a:schemeClr val="tx1"/>
                    </a:solidFill>
                    <a:latin typeface="Droid Serif"/>
                  </a:rPr>
                  <a:t> </a:t>
                </a:r>
                <a14:m>
                  <m:oMath xmlns:m="http://schemas.openxmlformats.org/officeDocument/2006/math">
                    <m:sSub>
                      <m:sSubPr>
                        <m:ctrlPr>
                          <a:rPr lang="en-US" sz="1200" b="1" i="1">
                            <a:solidFill>
                              <a:schemeClr val="tx1"/>
                            </a:solidFill>
                            <a:latin typeface="Cambria Math" panose="02040503050406030204" pitchFamily="18" charset="0"/>
                          </a:rPr>
                        </m:ctrlPr>
                      </m:sSubPr>
                      <m:e>
                        <m:r>
                          <m:rPr>
                            <m:nor/>
                          </m:rPr>
                          <a:rPr lang="en-US" sz="1200" b="1" i="0" smtClean="0">
                            <a:solidFill>
                              <a:schemeClr val="tx1"/>
                            </a:solidFill>
                            <a:latin typeface="Cambria Math" panose="02040503050406030204" pitchFamily="18" charset="0"/>
                          </a:rPr>
                          <m:t>(</m:t>
                        </m:r>
                        <m:r>
                          <m:rPr>
                            <m:nor/>
                          </m:rPr>
                          <a:rPr lang="en-US" sz="1200" b="1" dirty="0">
                            <a:solidFill>
                              <a:schemeClr val="tx1"/>
                            </a:solidFill>
                            <a:latin typeface="Droid Serif"/>
                          </a:rPr>
                          <m:t>Q</m:t>
                        </m:r>
                      </m:e>
                      <m:sub>
                        <m:r>
                          <a:rPr lang="en-US" sz="1200" b="1" i="1">
                            <a:solidFill>
                              <a:schemeClr val="tx1"/>
                            </a:solidFill>
                            <a:latin typeface="Cambria Math" panose="02040503050406030204" pitchFamily="18" charset="0"/>
                          </a:rPr>
                          <m:t>𝟏</m:t>
                        </m:r>
                      </m:sub>
                    </m:sSub>
                  </m:oMath>
                </a14:m>
                <a:r>
                  <a:rPr lang="en-US" sz="1200" dirty="0" smtClean="0">
                    <a:solidFill>
                      <a:schemeClr val="tx1"/>
                    </a:solidFill>
                    <a:latin typeface="Droid Serif"/>
                  </a:rPr>
                  <a:t>) </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dalam</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hal</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ini</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terdapat</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keuntungan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lebih</a:t>
                </a:r>
                <a:r>
                  <a:rPr lang="en-US" sz="1200" dirty="0" smtClean="0">
                    <a:solidFill>
                      <a:schemeClr val="tx1"/>
                    </a:solidFill>
                    <a:latin typeface="Droid Serif"/>
                    <a:sym typeface="Wingdings" panose="05000000000000000000" pitchFamily="2" charset="2"/>
                  </a:rPr>
                  <a:t> (excess profit), </a:t>
                </a:r>
                <a:r>
                  <a:rPr lang="en-US" sz="1200" dirty="0" err="1" smtClean="0">
                    <a:solidFill>
                      <a:schemeClr val="tx1"/>
                    </a:solidFill>
                    <a:latin typeface="Droid Serif"/>
                    <a:sym typeface="Wingdings" panose="05000000000000000000" pitchFamily="2" charset="2"/>
                  </a:rPr>
                  <a:t>karena</a:t>
                </a:r>
                <a:r>
                  <a:rPr lang="en-US" sz="1200" dirty="0" smtClean="0">
                    <a:solidFill>
                      <a:schemeClr val="tx1"/>
                    </a:solidFill>
                    <a:latin typeface="Droid Serif"/>
                    <a:sym typeface="Wingdings" panose="05000000000000000000" pitchFamily="2" charset="2"/>
                  </a:rPr>
                  <a:t> P &gt; LAC, </a:t>
                </a:r>
                <a:r>
                  <a:rPr lang="en-US" sz="1200" dirty="0" err="1" smtClean="0">
                    <a:solidFill>
                      <a:schemeClr val="tx1"/>
                    </a:solidFill>
                    <a:latin typeface="Droid Serif"/>
                    <a:sym typeface="Wingdings" panose="05000000000000000000" pitchFamily="2" charset="2"/>
                  </a:rPr>
                  <a:t>mengakibatkan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perusahaan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ekspansi</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terdapat</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perusahaan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baru</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masuk</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ke</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pasar</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menyebabkan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penawaran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barang</a:t>
                </a:r>
                <a:r>
                  <a:rPr lang="en-US" sz="1200" dirty="0" smtClean="0">
                    <a:solidFill>
                      <a:schemeClr val="tx1"/>
                    </a:solidFill>
                    <a:latin typeface="Droid Serif"/>
                    <a:sym typeface="Wingdings" panose="05000000000000000000" pitchFamily="2" charset="2"/>
                  </a:rPr>
                  <a:t> di </a:t>
                </a:r>
                <a:r>
                  <a:rPr lang="en-US" sz="1200" dirty="0" err="1" smtClean="0">
                    <a:solidFill>
                      <a:schemeClr val="tx1"/>
                    </a:solidFill>
                    <a:latin typeface="Droid Serif"/>
                    <a:sym typeface="Wingdings" panose="05000000000000000000" pitchFamily="2" charset="2"/>
                  </a:rPr>
                  <a:t>pasar</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meningkat</a:t>
                </a:r>
                <a:endParaRPr lang="en-US" sz="1200" dirty="0" smtClean="0">
                  <a:solidFill>
                    <a:schemeClr val="tx1"/>
                  </a:solidFill>
                  <a:latin typeface="Droid Serif"/>
                </a:endParaRPr>
              </a:p>
            </p:txBody>
          </p:sp>
        </mc:Choice>
        <mc:Fallback xmlns="">
          <p:sp>
            <p:nvSpPr>
              <p:cNvPr id="48" name="Rectangle 47"/>
              <p:cNvSpPr>
                <a:spLocks noRot="1" noChangeAspect="1" noMove="1" noResize="1" noEditPoints="1" noAdjustHandles="1" noChangeArrowheads="1" noChangeShapeType="1" noTextEdit="1"/>
              </p:cNvSpPr>
              <p:nvPr/>
            </p:nvSpPr>
            <p:spPr>
              <a:xfrm>
                <a:off x="506574" y="3200740"/>
                <a:ext cx="8180225" cy="792961"/>
              </a:xfrm>
              <a:prstGeom prst="rect">
                <a:avLst/>
              </a:prstGeom>
              <a:blipFill>
                <a:blip r:embed="rId11"/>
                <a:stretch>
                  <a:fillRect b="-3597"/>
                </a:stretch>
              </a:blipFill>
              <a:ln w="57150">
                <a:solidFill>
                  <a:schemeClr val="accent3"/>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81762" y="4136321"/>
                <a:ext cx="8180225" cy="598198"/>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latin typeface="Droid Serif"/>
                  </a:rPr>
                  <a:t>Ketika </a:t>
                </a:r>
                <a:r>
                  <a:rPr lang="en-US" sz="1200" dirty="0" err="1" smtClean="0">
                    <a:solidFill>
                      <a:schemeClr val="tx1"/>
                    </a:solidFill>
                    <a:latin typeface="Droid Serif"/>
                  </a:rPr>
                  <a:t>penawarannya</a:t>
                </a:r>
                <a:r>
                  <a:rPr lang="en-US" sz="1200" dirty="0" smtClean="0">
                    <a:solidFill>
                      <a:schemeClr val="tx1"/>
                    </a:solidFill>
                    <a:latin typeface="Droid Serif"/>
                  </a:rPr>
                  <a:t> </a:t>
                </a:r>
                <a:r>
                  <a:rPr lang="en-US" sz="1200" dirty="0" err="1" smtClean="0">
                    <a:solidFill>
                      <a:schemeClr val="tx1"/>
                    </a:solidFill>
                    <a:latin typeface="Droid Serif"/>
                  </a:rPr>
                  <a:t>meningkat</a:t>
                </a:r>
                <a:r>
                  <a:rPr lang="en-US" sz="1200" dirty="0" smtClean="0">
                    <a:solidFill>
                      <a:schemeClr val="tx1"/>
                    </a:solidFill>
                    <a:latin typeface="Droid Serif"/>
                  </a:rPr>
                  <a:t> </a:t>
                </a:r>
                <a:r>
                  <a:rPr lang="en-US" sz="1200" dirty="0" err="1" smtClean="0">
                    <a:solidFill>
                      <a:schemeClr val="tx1"/>
                    </a:solidFill>
                    <a:latin typeface="Droid Serif"/>
                  </a:rPr>
                  <a:t>terjadi</a:t>
                </a:r>
                <a:r>
                  <a:rPr lang="en-US" sz="1200" dirty="0" smtClean="0">
                    <a:solidFill>
                      <a:schemeClr val="tx1"/>
                    </a:solidFill>
                    <a:latin typeface="Droid Serif"/>
                  </a:rPr>
                  <a:t> </a:t>
                </a:r>
                <a:r>
                  <a:rPr lang="en-US" sz="1200" dirty="0" err="1" smtClean="0">
                    <a:solidFill>
                      <a:schemeClr val="tx1"/>
                    </a:solidFill>
                    <a:latin typeface="Droid Serif"/>
                  </a:rPr>
                  <a:t>pergeseran</a:t>
                </a:r>
                <a:r>
                  <a:rPr lang="en-US" sz="1200" dirty="0" smtClean="0">
                    <a:solidFill>
                      <a:schemeClr val="tx1"/>
                    </a:solidFill>
                    <a:latin typeface="Droid Serif"/>
                  </a:rPr>
                  <a:t> </a:t>
                </a:r>
                <a:r>
                  <a:rPr lang="en-US" sz="1200" dirty="0" err="1" smtClean="0">
                    <a:solidFill>
                      <a:schemeClr val="tx1"/>
                    </a:solidFill>
                    <a:latin typeface="Droid Serif"/>
                  </a:rPr>
                  <a:t>kurva</a:t>
                </a:r>
                <a:r>
                  <a:rPr lang="en-US" sz="1200" dirty="0" smtClean="0">
                    <a:solidFill>
                      <a:schemeClr val="tx1"/>
                    </a:solidFill>
                    <a:latin typeface="Droid Serif"/>
                  </a:rPr>
                  <a:t> supply (</a:t>
                </a:r>
                <a14:m>
                  <m:oMath xmlns:m="http://schemas.openxmlformats.org/officeDocument/2006/math">
                    <m:r>
                      <m:rPr>
                        <m:sty m:val="p"/>
                      </m:rPr>
                      <a:rPr lang="en-US" sz="1200" b="0" i="0" smtClean="0">
                        <a:solidFill>
                          <a:schemeClr val="tx1"/>
                        </a:solidFill>
                        <a:latin typeface="Cambria Math" panose="02040503050406030204" pitchFamily="18" charset="0"/>
                      </a:rPr>
                      <m:t>dari</m:t>
                    </m:r>
                    <m:r>
                      <a:rPr lang="en-US" sz="1200" b="0" i="0" smtClean="0">
                        <a:solidFill>
                          <a:schemeClr val="tx1"/>
                        </a:solidFill>
                        <a:latin typeface="Cambria Math" panose="02040503050406030204" pitchFamily="18" charset="0"/>
                      </a:rPr>
                      <m:t> </m:t>
                    </m:r>
                    <m:sSub>
                      <m:sSubPr>
                        <m:ctrlPr>
                          <a:rPr lang="en-US" sz="1200" i="1">
                            <a:solidFill>
                              <a:schemeClr val="tx1"/>
                            </a:solidFill>
                            <a:latin typeface="Cambria Math" panose="02040503050406030204" pitchFamily="18" charset="0"/>
                          </a:rPr>
                        </m:ctrlPr>
                      </m:sSubPr>
                      <m:e>
                        <m:r>
                          <m:rPr>
                            <m:nor/>
                          </m:rPr>
                          <a:rPr lang="en-US" sz="1200" dirty="0">
                            <a:solidFill>
                              <a:schemeClr val="tx1"/>
                            </a:solidFill>
                            <a:latin typeface="Droid Serif"/>
                          </a:rPr>
                          <m:t>Qs</m:t>
                        </m:r>
                      </m:e>
                      <m:sub>
                        <m:r>
                          <a:rPr lang="en-US" sz="1200" b="0" i="1">
                            <a:solidFill>
                              <a:schemeClr val="tx1"/>
                            </a:solidFill>
                            <a:latin typeface="Cambria Math" panose="02040503050406030204" pitchFamily="18" charset="0"/>
                          </a:rPr>
                          <m:t>1</m:t>
                        </m:r>
                      </m:sub>
                    </m:sSub>
                  </m:oMath>
                </a14:m>
                <a:r>
                  <a:rPr lang="en-US" sz="1200" dirty="0" smtClean="0">
                    <a:solidFill>
                      <a:schemeClr val="tx1"/>
                    </a:solidFill>
                    <a:latin typeface="Droid Serif"/>
                  </a:rPr>
                  <a:t> ke </a:t>
                </a:r>
                <a14:m>
                  <m:oMath xmlns:m="http://schemas.openxmlformats.org/officeDocument/2006/math">
                    <m:sSub>
                      <m:sSubPr>
                        <m:ctrlPr>
                          <a:rPr lang="en-US" sz="1200" i="1">
                            <a:solidFill>
                              <a:schemeClr val="tx1"/>
                            </a:solidFill>
                            <a:latin typeface="Cambria Math" panose="02040503050406030204" pitchFamily="18" charset="0"/>
                          </a:rPr>
                        </m:ctrlPr>
                      </m:sSubPr>
                      <m:e>
                        <m:r>
                          <m:rPr>
                            <m:nor/>
                          </m:rPr>
                          <a:rPr lang="en-US" sz="1200" dirty="0">
                            <a:solidFill>
                              <a:schemeClr val="tx1"/>
                            </a:solidFill>
                            <a:latin typeface="Droid Serif"/>
                          </a:rPr>
                          <m:t>Qs</m:t>
                        </m:r>
                      </m:e>
                      <m:sub>
                        <m:r>
                          <a:rPr lang="en-US" sz="1200" b="0" i="1" dirty="0" smtClean="0">
                            <a:solidFill>
                              <a:schemeClr val="tx1"/>
                            </a:solidFill>
                            <a:latin typeface="Cambria Math" panose="02040503050406030204" pitchFamily="18" charset="0"/>
                          </a:rPr>
                          <m:t>2</m:t>
                        </m:r>
                      </m:sub>
                    </m:sSub>
                  </m:oMath>
                </a14:m>
                <a:r>
                  <a:rPr lang="en-US" sz="1200" dirty="0" smtClean="0">
                    <a:solidFill>
                      <a:schemeClr val="tx1"/>
                    </a:solidFill>
                    <a:latin typeface="Droid Serif"/>
                  </a:rPr>
                  <a:t>) </a:t>
                </a:r>
                <a:r>
                  <a:rPr lang="en-US" sz="1200" dirty="0" err="1" smtClean="0">
                    <a:solidFill>
                      <a:schemeClr val="tx1"/>
                    </a:solidFill>
                    <a:latin typeface="Droid Serif"/>
                  </a:rPr>
                  <a:t>mengakibatkan</a:t>
                </a:r>
                <a:r>
                  <a:rPr lang="en-US" sz="1200" dirty="0" smtClean="0">
                    <a:solidFill>
                      <a:schemeClr val="tx1"/>
                    </a:solidFill>
                    <a:latin typeface="Droid Serif"/>
                  </a:rPr>
                  <a:t> P = LAC </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dalam</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hal</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ini</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prosesnya</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berhenti</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karena</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baik</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paar</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perusahaan</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dalam</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kondisi</a:t>
                </a:r>
                <a:r>
                  <a:rPr lang="en-US" sz="1200" dirty="0" smtClean="0">
                    <a:solidFill>
                      <a:schemeClr val="tx1"/>
                    </a:solidFill>
                    <a:latin typeface="Droid Serif"/>
                    <a:sym typeface="Wingdings" panose="05000000000000000000" pitchFamily="2" charset="2"/>
                  </a:rPr>
                  <a:t> </a:t>
                </a:r>
                <a:r>
                  <a:rPr lang="en-US" sz="1200" dirty="0">
                    <a:solidFill>
                      <a:schemeClr val="tx1"/>
                    </a:solidFill>
                    <a:latin typeface="Droid Serif"/>
                  </a:rPr>
                  <a:t>mengakibatkan </a:t>
                </a:r>
                <a:r>
                  <a:rPr lang="en-US" sz="1200" dirty="0" err="1">
                    <a:solidFill>
                      <a:schemeClr val="tx1"/>
                    </a:solidFill>
                    <a:latin typeface="Droid Serif"/>
                  </a:rPr>
                  <a:t>harga</a:t>
                </a:r>
                <a:r>
                  <a:rPr lang="en-US" sz="1200" dirty="0">
                    <a:solidFill>
                      <a:schemeClr val="tx1"/>
                    </a:solidFill>
                    <a:latin typeface="Droid Serif"/>
                  </a:rPr>
                  <a:t> </a:t>
                </a:r>
                <a:r>
                  <a:rPr lang="en-US" sz="1200" dirty="0" err="1">
                    <a:solidFill>
                      <a:schemeClr val="tx1"/>
                    </a:solidFill>
                    <a:latin typeface="Droid Serif"/>
                  </a:rPr>
                  <a:t>keseimbangan</a:t>
                </a:r>
                <a:r>
                  <a:rPr lang="en-US" sz="1200" dirty="0">
                    <a:solidFill>
                      <a:schemeClr val="tx1"/>
                    </a:solidFill>
                    <a:latin typeface="Droid Serif"/>
                  </a:rPr>
                  <a:t> </a:t>
                </a:r>
                <a:r>
                  <a:rPr lang="en-US" sz="1200" dirty="0" err="1">
                    <a:solidFill>
                      <a:schemeClr val="tx1"/>
                    </a:solidFill>
                    <a:latin typeface="Droid Serif"/>
                  </a:rPr>
                  <a:t>baru</a:t>
                </a:r>
                <a:r>
                  <a:rPr lang="en-US" sz="1200" dirty="0">
                    <a:solidFill>
                      <a:schemeClr val="tx1"/>
                    </a:solidFill>
                    <a:latin typeface="Droid Serif"/>
                  </a:rPr>
                  <a:t> yang </a:t>
                </a:r>
                <a:r>
                  <a:rPr lang="en-US" sz="1200" dirty="0" err="1">
                    <a:solidFill>
                      <a:schemeClr val="tx1"/>
                    </a:solidFill>
                    <a:latin typeface="Droid Serif"/>
                  </a:rPr>
                  <a:t>menurun</a:t>
                </a:r>
                <a:r>
                  <a:rPr lang="en-US" sz="1200" dirty="0">
                    <a:solidFill>
                      <a:schemeClr val="tx1"/>
                    </a:solidFill>
                    <a:latin typeface="Droid Serif"/>
                  </a:rPr>
                  <a:t> (</a:t>
                </a:r>
                <a14:m>
                  <m:oMath xmlns:m="http://schemas.openxmlformats.org/officeDocument/2006/math">
                    <m:r>
                      <a:rPr lang="en-US" sz="1200" b="0" i="1">
                        <a:solidFill>
                          <a:schemeClr val="tx1"/>
                        </a:solidFill>
                        <a:latin typeface="Cambria Math" panose="02040503050406030204" pitchFamily="18" charset="0"/>
                      </a:rPr>
                      <m:t>𝑑𝑎𝑟𝑖</m:t>
                    </m:r>
                    <m:r>
                      <a:rPr lang="en-US" sz="1200" b="0" i="1" smtClean="0">
                        <a:solidFill>
                          <a:schemeClr val="tx1"/>
                        </a:solidFill>
                        <a:latin typeface="Cambria Math" panose="02040503050406030204" pitchFamily="18" charset="0"/>
                      </a:rPr>
                      <m:t> </m:t>
                    </m:r>
                    <m:sSub>
                      <m:sSubPr>
                        <m:ctrlPr>
                          <a:rPr lang="en-US" sz="1200" i="1">
                            <a:solidFill>
                              <a:schemeClr val="tx1"/>
                            </a:solidFill>
                            <a:latin typeface="Cambria Math" panose="02040503050406030204" pitchFamily="18" charset="0"/>
                          </a:rPr>
                        </m:ctrlPr>
                      </m:sSubPr>
                      <m:e>
                        <m:r>
                          <m:rPr>
                            <m:nor/>
                          </m:rPr>
                          <a:rPr lang="en-US" sz="1200" dirty="0">
                            <a:solidFill>
                              <a:schemeClr val="tx1"/>
                            </a:solidFill>
                            <a:latin typeface="Droid Serif"/>
                          </a:rPr>
                          <m:t>P</m:t>
                        </m:r>
                      </m:e>
                      <m:sub>
                        <m:r>
                          <a:rPr lang="en-US" sz="1200" b="0" i="1" dirty="0" smtClean="0">
                            <a:solidFill>
                              <a:schemeClr val="tx1"/>
                            </a:solidFill>
                            <a:latin typeface="Cambria Math" panose="02040503050406030204" pitchFamily="18" charset="0"/>
                          </a:rPr>
                          <m:t>1</m:t>
                        </m:r>
                      </m:sub>
                    </m:sSub>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𝑘𝑒</m:t>
                    </m:r>
                    <m:r>
                      <a:rPr lang="en-US" sz="1200" b="0" i="1" smtClean="0">
                        <a:solidFill>
                          <a:schemeClr val="tx1"/>
                        </a:solidFill>
                        <a:latin typeface="Cambria Math" panose="02040503050406030204" pitchFamily="18" charset="0"/>
                      </a:rPr>
                      <m:t> </m:t>
                    </m:r>
                    <m:sSub>
                      <m:sSubPr>
                        <m:ctrlPr>
                          <a:rPr lang="en-US" sz="1200" i="1">
                            <a:solidFill>
                              <a:schemeClr val="tx1"/>
                            </a:solidFill>
                            <a:latin typeface="Cambria Math" panose="02040503050406030204" pitchFamily="18" charset="0"/>
                          </a:rPr>
                        </m:ctrlPr>
                      </m:sSubPr>
                      <m:e>
                        <m:r>
                          <m:rPr>
                            <m:nor/>
                          </m:rPr>
                          <a:rPr lang="en-US" sz="1200" dirty="0">
                            <a:solidFill>
                              <a:schemeClr val="tx1"/>
                            </a:solidFill>
                            <a:latin typeface="Droid Serif"/>
                          </a:rPr>
                          <m:t>P</m:t>
                        </m:r>
                      </m:e>
                      <m:sub>
                        <m:r>
                          <a:rPr lang="en-US" sz="1200" b="0" i="1" dirty="0" smtClean="0">
                            <a:solidFill>
                              <a:schemeClr val="tx1"/>
                            </a:solidFill>
                            <a:latin typeface="Cambria Math" panose="02040503050406030204" pitchFamily="18" charset="0"/>
                          </a:rPr>
                          <m:t>2</m:t>
                        </m:r>
                      </m:sub>
                    </m:sSub>
                    <m:r>
                      <a:rPr lang="en-US" sz="1200" b="0" i="1" smtClean="0">
                        <a:solidFill>
                          <a:schemeClr val="tx1"/>
                        </a:solidFill>
                        <a:latin typeface="Cambria Math" panose="02040503050406030204" pitchFamily="18" charset="0"/>
                      </a:rPr>
                      <m:t>) </m:t>
                    </m:r>
                  </m:oMath>
                </a14:m>
                <a:r>
                  <a:rPr lang="en-US" sz="1200" dirty="0" smtClean="0">
                    <a:solidFill>
                      <a:schemeClr val="tx1"/>
                    </a:solidFill>
                    <a:latin typeface="Droid Serif"/>
                    <a:sym typeface="Wingdings" panose="05000000000000000000" pitchFamily="2" charset="2"/>
                  </a:rPr>
                  <a:t>yang </a:t>
                </a:r>
                <a:r>
                  <a:rPr lang="en-US" sz="1200" dirty="0" err="1" smtClean="0">
                    <a:solidFill>
                      <a:schemeClr val="tx1"/>
                    </a:solidFill>
                    <a:latin typeface="Droid Serif"/>
                    <a:sym typeface="Wingdings" panose="05000000000000000000" pitchFamily="2" charset="2"/>
                  </a:rPr>
                  <a:t>ekuilibirum</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dalam</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jangka</a:t>
                </a:r>
                <a:r>
                  <a:rPr lang="en-US" sz="1200" dirty="0" smtClean="0">
                    <a:solidFill>
                      <a:schemeClr val="tx1"/>
                    </a:solidFill>
                    <a:latin typeface="Droid Serif"/>
                    <a:sym typeface="Wingdings" panose="05000000000000000000" pitchFamily="2" charset="2"/>
                  </a:rPr>
                  <a:t> </a:t>
                </a:r>
                <a:r>
                  <a:rPr lang="en-US" sz="1200" dirty="0" err="1" smtClean="0">
                    <a:solidFill>
                      <a:schemeClr val="tx1"/>
                    </a:solidFill>
                    <a:latin typeface="Droid Serif"/>
                    <a:sym typeface="Wingdings" panose="05000000000000000000" pitchFamily="2" charset="2"/>
                  </a:rPr>
                  <a:t>panjang</a:t>
                </a:r>
                <a:r>
                  <a:rPr lang="en-US" sz="1200" dirty="0" smtClean="0">
                    <a:solidFill>
                      <a:schemeClr val="tx1"/>
                    </a:solidFill>
                    <a:latin typeface="Droid Serif"/>
                    <a:sym typeface="Wingdings" panose="05000000000000000000" pitchFamily="2" charset="2"/>
                  </a:rPr>
                  <a:t> </a:t>
                </a:r>
                <a:endParaRPr lang="en-US" sz="1200" dirty="0">
                  <a:solidFill>
                    <a:schemeClr val="tx1"/>
                  </a:solidFill>
                  <a:latin typeface="Droid Serif"/>
                </a:endParaRPr>
              </a:p>
            </p:txBody>
          </p:sp>
        </mc:Choice>
        <mc:Fallback xmlns="">
          <p:sp>
            <p:nvSpPr>
              <p:cNvPr id="49" name="Rectangle 48"/>
              <p:cNvSpPr>
                <a:spLocks noRot="1" noChangeAspect="1" noMove="1" noResize="1" noEditPoints="1" noAdjustHandles="1" noChangeArrowheads="1" noChangeShapeType="1" noTextEdit="1"/>
              </p:cNvSpPr>
              <p:nvPr/>
            </p:nvSpPr>
            <p:spPr>
              <a:xfrm>
                <a:off x="481762" y="4136321"/>
                <a:ext cx="8180225" cy="598198"/>
              </a:xfrm>
              <a:prstGeom prst="rect">
                <a:avLst/>
              </a:prstGeom>
              <a:blipFill>
                <a:blip r:embed="rId15"/>
                <a:stretch>
                  <a:fillRect t="-935" b="-4673"/>
                </a:stretch>
              </a:blipFill>
              <a:ln w="57150">
                <a:solidFill>
                  <a:schemeClr val="accent3"/>
                </a:solidFill>
                <a:prstDash val="soli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3043623" y="1708281"/>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P</m:t>
                          </m:r>
                        </m:e>
                        <m:sub>
                          <m:r>
                            <a:rPr lang="en-US" b="1" i="1" smtClean="0">
                              <a:solidFill>
                                <a:schemeClr val="tx1"/>
                              </a:solidFill>
                              <a:latin typeface="Cambria Math" panose="02040503050406030204" pitchFamily="18" charset="0"/>
                            </a:rPr>
                            <m:t>𝟏</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3043623" y="1708281"/>
                <a:ext cx="440570"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3048674" y="2057419"/>
                <a:ext cx="4405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tx1"/>
                              </a:solidFill>
                              <a:latin typeface="Cambria Math" panose="02040503050406030204" pitchFamily="18" charset="0"/>
                            </a:rPr>
                          </m:ctrlPr>
                        </m:sSubPr>
                        <m:e>
                          <m:r>
                            <m:rPr>
                              <m:nor/>
                            </m:rPr>
                            <a:rPr lang="en-US" b="1" i="0" dirty="0" smtClean="0">
                              <a:solidFill>
                                <a:schemeClr val="tx1"/>
                              </a:solidFill>
                              <a:latin typeface="Droid Serif"/>
                            </a:rPr>
                            <m:t>P</m:t>
                          </m:r>
                        </m:e>
                        <m:sub>
                          <m:r>
                            <a:rPr lang="en-US" b="1" i="1" smtClean="0">
                              <a:solidFill>
                                <a:schemeClr val="tx1"/>
                              </a:solidFill>
                              <a:latin typeface="Cambria Math" panose="02040503050406030204" pitchFamily="18" charset="0"/>
                            </a:rPr>
                            <m:t>𝟐</m:t>
                          </m:r>
                        </m:sub>
                      </m:sSub>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3048674" y="2057419"/>
                <a:ext cx="440570" cy="307777"/>
              </a:xfrm>
              <a:prstGeom prst="rect">
                <a:avLst/>
              </a:prstGeom>
              <a:blipFill>
                <a:blip r:embed="rId14"/>
                <a:stretch>
                  <a:fillRect/>
                </a:stretch>
              </a:blipFill>
            </p:spPr>
            <p:txBody>
              <a:bodyPr/>
              <a:lstStyle/>
              <a:p>
                <a:r>
                  <a:rPr lang="en-US">
                    <a:noFill/>
                  </a:rPr>
                  <a:t> </a:t>
                </a:r>
              </a:p>
            </p:txBody>
          </p:sp>
        </mc:Fallback>
      </mc:AlternateContent>
      <p:sp>
        <p:nvSpPr>
          <p:cNvPr id="54" name="Rectangle 53"/>
          <p:cNvSpPr/>
          <p:nvPr/>
        </p:nvSpPr>
        <p:spPr>
          <a:xfrm>
            <a:off x="5241474" y="1427168"/>
            <a:ext cx="492497" cy="325963"/>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55" name="Rectangle 54"/>
          <p:cNvSpPr/>
          <p:nvPr/>
        </p:nvSpPr>
        <p:spPr>
          <a:xfrm>
            <a:off x="5476022" y="1823208"/>
            <a:ext cx="492497" cy="325963"/>
          </a:xfrm>
          <a:prstGeom prst="rect">
            <a:avLst/>
          </a:prstGeom>
          <a:solidFill>
            <a:schemeClr val="bg1"/>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tx1"/>
              </a:solidFill>
              <a:latin typeface="Droid Serif"/>
            </a:endParaRPr>
          </a:p>
        </p:txBody>
      </p:sp>
      <p:sp>
        <p:nvSpPr>
          <p:cNvPr id="56" name="Rectangle 55"/>
          <p:cNvSpPr/>
          <p:nvPr/>
        </p:nvSpPr>
        <p:spPr>
          <a:xfrm>
            <a:off x="4859502" y="1192877"/>
            <a:ext cx="575276" cy="32596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LMC</a:t>
            </a:r>
          </a:p>
        </p:txBody>
      </p:sp>
      <p:sp>
        <p:nvSpPr>
          <p:cNvPr id="57" name="Rectangle 56"/>
          <p:cNvSpPr/>
          <p:nvPr/>
        </p:nvSpPr>
        <p:spPr>
          <a:xfrm>
            <a:off x="5171531" y="1590149"/>
            <a:ext cx="575276" cy="325963"/>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Droid Serif"/>
              </a:rPr>
              <a:t>LAC</a:t>
            </a:r>
          </a:p>
        </p:txBody>
      </p:sp>
    </p:spTree>
    <p:extLst>
      <p:ext uri="{BB962C8B-B14F-4D97-AF65-F5344CB8AC3E}">
        <p14:creationId xmlns:p14="http://schemas.microsoft.com/office/powerpoint/2010/main" val="3828762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err="1" smtClean="0"/>
              <a:t>Menggambar</a:t>
            </a:r>
            <a:r>
              <a:rPr lang="en-US" sz="1400" dirty="0" smtClean="0"/>
              <a:t> </a:t>
            </a:r>
            <a:r>
              <a:rPr lang="en-US" sz="1400" dirty="0" err="1" smtClean="0"/>
              <a:t>Kurva</a:t>
            </a:r>
            <a:r>
              <a:rPr lang="en-US" sz="1400" dirty="0" smtClean="0"/>
              <a:t> </a:t>
            </a:r>
            <a:r>
              <a:rPr lang="en-US" sz="1400" dirty="0" err="1" smtClean="0"/>
              <a:t>Biaya</a:t>
            </a:r>
            <a:r>
              <a:rPr lang="en-US" sz="1400" dirty="0" smtClean="0"/>
              <a:t> </a:t>
            </a:r>
            <a:r>
              <a:rPr lang="en-US" sz="1400" dirty="0" err="1" smtClean="0"/>
              <a:t>Jangka</a:t>
            </a:r>
            <a:r>
              <a:rPr lang="en-US" sz="1400" dirty="0" smtClean="0"/>
              <a:t> </a:t>
            </a:r>
            <a:r>
              <a:rPr lang="en-US" sz="1400" dirty="0" err="1" smtClean="0"/>
              <a:t>Panjang</a:t>
            </a:r>
            <a:r>
              <a:rPr lang="en-US" sz="1400" dirty="0" smtClean="0"/>
              <a:t> </a:t>
            </a:r>
            <a:endParaRPr lang="en-US"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016041506"/>
                  </p:ext>
                </p:extLst>
              </p:nvPr>
            </p:nvGraphicFramePr>
            <p:xfrm>
              <a:off x="451944" y="634343"/>
              <a:ext cx="3104833" cy="3961291"/>
            </p:xfrm>
            <a:graphic>
              <a:graphicData uri="http://schemas.openxmlformats.org/drawingml/2006/table">
                <a:tbl>
                  <a:tblPr firstRow="1" bandRow="1">
                    <a:tableStyleId>{4801FEB2-8B07-43E0-9353-7152D9AFED8C}</a:tableStyleId>
                  </a:tblPr>
                  <a:tblGrid>
                    <a:gridCol w="376555">
                      <a:extLst>
                        <a:ext uri="{9D8B030D-6E8A-4147-A177-3AD203B41FA5}">
                          <a16:colId xmlns="" xmlns:a16="http://schemas.microsoft.com/office/drawing/2014/main" val="3443087554"/>
                        </a:ext>
                      </a:extLst>
                    </a:gridCol>
                    <a:gridCol w="494030">
                      <a:extLst>
                        <a:ext uri="{9D8B030D-6E8A-4147-A177-3AD203B41FA5}">
                          <a16:colId xmlns="" xmlns:a16="http://schemas.microsoft.com/office/drawing/2014/main" val="1663291990"/>
                        </a:ext>
                      </a:extLst>
                    </a:gridCol>
                    <a:gridCol w="1019493">
                      <a:extLst>
                        <a:ext uri="{9D8B030D-6E8A-4147-A177-3AD203B41FA5}">
                          <a16:colId xmlns="" xmlns:a16="http://schemas.microsoft.com/office/drawing/2014/main" val="4126357167"/>
                        </a:ext>
                      </a:extLst>
                    </a:gridCol>
                    <a:gridCol w="1214755">
                      <a:extLst>
                        <a:ext uri="{9D8B030D-6E8A-4147-A177-3AD203B41FA5}">
                          <a16:colId xmlns="" xmlns:a16="http://schemas.microsoft.com/office/drawing/2014/main" val="2413611257"/>
                        </a:ext>
                      </a:extLst>
                    </a:gridCol>
                  </a:tblGrid>
                  <a:tr h="271986">
                    <a:tc>
                      <a:txBody>
                        <a:bodyPr/>
                        <a:lstStyle/>
                        <a:p>
                          <a:pPr algn="ctr"/>
                          <a:r>
                            <a:rPr lang="en-US" sz="1000" dirty="0" smtClean="0"/>
                            <a:t>Q</a:t>
                          </a:r>
                          <a:endParaRPr lang="en-US" sz="1000" dirty="0"/>
                        </a:p>
                      </a:txBody>
                      <a:tcPr>
                        <a:solidFill>
                          <a:schemeClr val="bg1">
                            <a:lumMod val="85000"/>
                          </a:schemeClr>
                        </a:solidFill>
                      </a:tcPr>
                    </a:tc>
                    <a:tc>
                      <a:txBody>
                        <a:bodyPr/>
                        <a:lstStyle/>
                        <a:p>
                          <a:pPr algn="ctr"/>
                          <a:r>
                            <a:rPr lang="en-US" sz="1000" dirty="0" smtClean="0"/>
                            <a:t>LAC</a:t>
                          </a:r>
                          <a:endParaRPr lang="en-US" sz="1000" dirty="0"/>
                        </a:p>
                      </a:txBody>
                      <a:tcPr>
                        <a:solidFill>
                          <a:schemeClr val="bg1">
                            <a:lumMod val="85000"/>
                          </a:schemeClr>
                        </a:solidFill>
                      </a:tcPr>
                    </a:tc>
                    <a:tc>
                      <a:txBody>
                        <a:bodyPr/>
                        <a:lstStyle/>
                        <a:p>
                          <a:pPr algn="ctr"/>
                          <a:r>
                            <a:rPr lang="en-US" sz="1000" dirty="0" smtClean="0"/>
                            <a:t>LTC</a:t>
                          </a:r>
                          <a:endParaRPr lang="en-US" sz="1000" dirty="0"/>
                        </a:p>
                      </a:txBody>
                      <a:tcPr>
                        <a:solidFill>
                          <a:schemeClr val="bg1">
                            <a:lumMod val="85000"/>
                          </a:schemeClr>
                        </a:solidFill>
                      </a:tcPr>
                    </a:tc>
                    <a:tc>
                      <a:txBody>
                        <a:bodyPr/>
                        <a:lstStyle/>
                        <a:p>
                          <a:pPr algn="ctr"/>
                          <a:r>
                            <a:rPr lang="en-US" sz="1000" dirty="0" smtClean="0"/>
                            <a:t>LMC</a:t>
                          </a:r>
                          <a:endParaRPr lang="en-US" sz="1000" dirty="0"/>
                        </a:p>
                      </a:txBody>
                      <a:tcPr>
                        <a:solidFill>
                          <a:schemeClr val="bg1">
                            <a:lumMod val="85000"/>
                          </a:schemeClr>
                        </a:solidFill>
                      </a:tcPr>
                    </a:tc>
                    <a:extLst>
                      <a:ext uri="{0D108BD9-81ED-4DB2-BD59-A6C34878D82A}">
                        <a16:rowId xmlns="" xmlns:a16="http://schemas.microsoft.com/office/drawing/2014/main" val="936551895"/>
                      </a:ext>
                    </a:extLst>
                  </a:tr>
                  <a:tr h="271986">
                    <a:tc>
                      <a:txBody>
                        <a:bodyPr/>
                        <a:lstStyle/>
                        <a:p>
                          <a:r>
                            <a:rPr lang="en-US" sz="1000" dirty="0" smtClean="0"/>
                            <a:t>1</a:t>
                          </a:r>
                          <a:endParaRPr lang="en-US" sz="1000" dirty="0"/>
                        </a:p>
                      </a:txBody>
                      <a:tcPr/>
                    </a:tc>
                    <a:tc>
                      <a:txBody>
                        <a:bodyPr/>
                        <a:lstStyle/>
                        <a:p>
                          <a:r>
                            <a:rPr lang="en-US" sz="1000" dirty="0" smtClean="0"/>
                            <a:t>15</a:t>
                          </a:r>
                          <a:endParaRPr lang="en-US" sz="1000" dirty="0"/>
                        </a:p>
                      </a:txBody>
                      <a:tcPr/>
                    </a:tc>
                    <a:tc>
                      <a:txBody>
                        <a:bodyPr/>
                        <a:lstStyle/>
                        <a:p>
                          <a:r>
                            <a:rPr lang="en-US" sz="1000" dirty="0" smtClean="0"/>
                            <a:t>15 x 1 = 15</a:t>
                          </a:r>
                          <a:endParaRPr lang="en-US" sz="1000" dirty="0"/>
                        </a:p>
                      </a:txBody>
                      <a:tcPr/>
                    </a:tc>
                    <a:tc>
                      <a:txBody>
                        <a:bodyPr/>
                        <a:lstStyle/>
                        <a:p>
                          <a:pPr algn="ctr"/>
                          <a:endParaRPr lang="en-US" sz="1000" dirty="0"/>
                        </a:p>
                      </a:txBody>
                      <a:tcPr/>
                    </a:tc>
                    <a:extLst>
                      <a:ext uri="{0D108BD9-81ED-4DB2-BD59-A6C34878D82A}">
                        <a16:rowId xmlns="" xmlns:a16="http://schemas.microsoft.com/office/drawing/2014/main" val="3784843362"/>
                      </a:ext>
                    </a:extLst>
                  </a:tr>
                  <a:tr h="271986">
                    <a:tc>
                      <a:txBody>
                        <a:bodyPr/>
                        <a:lstStyle/>
                        <a:p>
                          <a:r>
                            <a:rPr lang="en-US" sz="1000" dirty="0" smtClean="0"/>
                            <a:t>2</a:t>
                          </a:r>
                          <a:endParaRPr lang="en-US" sz="1000" dirty="0"/>
                        </a:p>
                      </a:txBody>
                      <a:tcPr/>
                    </a:tc>
                    <a:tc>
                      <a:txBody>
                        <a:bodyPr/>
                        <a:lstStyle/>
                        <a:p>
                          <a:r>
                            <a:rPr lang="en-US" sz="1000" dirty="0" smtClean="0"/>
                            <a:t>13</a:t>
                          </a:r>
                          <a:endParaRPr lang="en-US" sz="1000" dirty="0"/>
                        </a:p>
                      </a:txBody>
                      <a:tcPr/>
                    </a:tc>
                    <a:tc>
                      <a:txBody>
                        <a:bodyPr/>
                        <a:lstStyle/>
                        <a:p>
                          <a:r>
                            <a:rPr lang="en-US" sz="1000" dirty="0" smtClean="0"/>
                            <a:t>13 x 2 = 26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26 −15</m:t>
                                    </m:r>
                                  </m:num>
                                  <m:den>
                                    <m:r>
                                      <a:rPr lang="en-US" sz="1000" b="0" i="1" smtClean="0">
                                        <a:latin typeface="Cambria Math" panose="02040503050406030204" pitchFamily="18" charset="0"/>
                                      </a:rPr>
                                      <m:t>2−1</m:t>
                                    </m:r>
                                  </m:den>
                                </m:f>
                                <m:r>
                                  <a:rPr lang="en-US" sz="1000" b="0" i="1" smtClean="0">
                                    <a:latin typeface="Cambria Math" panose="02040503050406030204" pitchFamily="18" charset="0"/>
                                  </a:rPr>
                                  <m:t>=11</m:t>
                                </m:r>
                              </m:oMath>
                            </m:oMathPara>
                          </a14:m>
                          <a:endParaRPr lang="en-US" sz="1000" dirty="0"/>
                        </a:p>
                      </a:txBody>
                      <a:tcPr/>
                    </a:tc>
                    <a:extLst>
                      <a:ext uri="{0D108BD9-81ED-4DB2-BD59-A6C34878D82A}">
                        <a16:rowId xmlns="" xmlns:a16="http://schemas.microsoft.com/office/drawing/2014/main" val="3236929181"/>
                      </a:ext>
                    </a:extLst>
                  </a:tr>
                  <a:tr h="271986">
                    <a:tc>
                      <a:txBody>
                        <a:bodyPr/>
                        <a:lstStyle/>
                        <a:p>
                          <a:r>
                            <a:rPr lang="en-US" sz="1000" dirty="0" smtClean="0"/>
                            <a:t>3</a:t>
                          </a:r>
                          <a:endParaRPr lang="en-US" sz="1000" dirty="0"/>
                        </a:p>
                      </a:txBody>
                      <a:tcPr/>
                    </a:tc>
                    <a:tc>
                      <a:txBody>
                        <a:bodyPr/>
                        <a:lstStyle/>
                        <a:p>
                          <a:r>
                            <a:rPr lang="en-US" sz="1000" dirty="0" smtClean="0"/>
                            <a:t>11,3</a:t>
                          </a:r>
                          <a:endParaRPr lang="en-US" sz="1000" dirty="0"/>
                        </a:p>
                      </a:txBody>
                      <a:tcPr/>
                    </a:tc>
                    <a:tc>
                      <a:txBody>
                        <a:bodyPr/>
                        <a:lstStyle/>
                        <a:p>
                          <a:r>
                            <a:rPr lang="en-US" sz="1000" dirty="0" smtClean="0"/>
                            <a:t>11,3 x 3= 33,9</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33,9−26</m:t>
                                    </m:r>
                                  </m:num>
                                  <m:den>
                                    <m:r>
                                      <a:rPr lang="en-US" sz="1000" b="0" i="1" smtClean="0">
                                        <a:latin typeface="Cambria Math" panose="02040503050406030204" pitchFamily="18" charset="0"/>
                                      </a:rPr>
                                      <m:t>3−2</m:t>
                                    </m:r>
                                  </m:den>
                                </m:f>
                                <m:r>
                                  <a:rPr lang="en-US" sz="1000" b="0" i="1" smtClean="0">
                                    <a:latin typeface="Cambria Math" panose="02040503050406030204" pitchFamily="18" charset="0"/>
                                  </a:rPr>
                                  <m:t>=7,9</m:t>
                                </m:r>
                              </m:oMath>
                            </m:oMathPara>
                          </a14:m>
                          <a:endParaRPr lang="en-US" sz="1000" dirty="0"/>
                        </a:p>
                      </a:txBody>
                      <a:tcPr/>
                    </a:tc>
                    <a:extLst>
                      <a:ext uri="{0D108BD9-81ED-4DB2-BD59-A6C34878D82A}">
                        <a16:rowId xmlns="" xmlns:a16="http://schemas.microsoft.com/office/drawing/2014/main" val="3230316413"/>
                      </a:ext>
                    </a:extLst>
                  </a:tr>
                  <a:tr h="271986">
                    <a:tc>
                      <a:txBody>
                        <a:bodyPr/>
                        <a:lstStyle/>
                        <a:p>
                          <a:r>
                            <a:rPr lang="en-US" sz="1000" dirty="0" smtClean="0"/>
                            <a:t>4</a:t>
                          </a:r>
                          <a:endParaRPr lang="en-US" sz="1000" dirty="0"/>
                        </a:p>
                      </a:txBody>
                      <a:tcPr/>
                    </a:tc>
                    <a:tc>
                      <a:txBody>
                        <a:bodyPr/>
                        <a:lstStyle/>
                        <a:p>
                          <a:r>
                            <a:rPr lang="en-US" sz="1000" dirty="0" smtClean="0"/>
                            <a:t>10</a:t>
                          </a:r>
                          <a:endParaRPr lang="en-US" sz="1000" dirty="0"/>
                        </a:p>
                      </a:txBody>
                      <a:tcPr/>
                    </a:tc>
                    <a:tc>
                      <a:txBody>
                        <a:bodyPr/>
                        <a:lstStyle/>
                        <a:p>
                          <a:r>
                            <a:rPr lang="en-US" sz="1000" dirty="0" smtClean="0"/>
                            <a:t>10 x 4 = 40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40−33,9</m:t>
                                    </m:r>
                                  </m:num>
                                  <m:den>
                                    <m:r>
                                      <a:rPr lang="en-US" sz="1000" b="0" i="1" smtClean="0">
                                        <a:latin typeface="Cambria Math" panose="02040503050406030204" pitchFamily="18" charset="0"/>
                                      </a:rPr>
                                      <m:t>4−3</m:t>
                                    </m:r>
                                  </m:den>
                                </m:f>
                                <m:r>
                                  <a:rPr lang="en-US" sz="1000" b="0" i="1" smtClean="0">
                                    <a:latin typeface="Cambria Math" panose="02040503050406030204" pitchFamily="18" charset="0"/>
                                  </a:rPr>
                                  <m:t>=6,1</m:t>
                                </m:r>
                              </m:oMath>
                            </m:oMathPara>
                          </a14:m>
                          <a:endParaRPr lang="en-US" sz="1000" dirty="0"/>
                        </a:p>
                      </a:txBody>
                      <a:tcPr/>
                    </a:tc>
                    <a:extLst>
                      <a:ext uri="{0D108BD9-81ED-4DB2-BD59-A6C34878D82A}">
                        <a16:rowId xmlns="" xmlns:a16="http://schemas.microsoft.com/office/drawing/2014/main" val="2066684210"/>
                      </a:ext>
                    </a:extLst>
                  </a:tr>
                  <a:tr h="271986">
                    <a:tc>
                      <a:txBody>
                        <a:bodyPr/>
                        <a:lstStyle/>
                        <a:p>
                          <a:r>
                            <a:rPr lang="en-US" sz="1000" dirty="0" smtClean="0"/>
                            <a:t>5</a:t>
                          </a:r>
                          <a:endParaRPr lang="en-US" sz="1000" dirty="0"/>
                        </a:p>
                      </a:txBody>
                      <a:tcPr/>
                    </a:tc>
                    <a:tc>
                      <a:txBody>
                        <a:bodyPr/>
                        <a:lstStyle/>
                        <a:p>
                          <a:r>
                            <a:rPr lang="en-US" sz="1000" dirty="0" smtClean="0"/>
                            <a:t>9</a:t>
                          </a:r>
                          <a:endParaRPr lang="en-US" sz="1000" dirty="0"/>
                        </a:p>
                      </a:txBody>
                      <a:tcPr/>
                    </a:tc>
                    <a:tc>
                      <a:txBody>
                        <a:bodyPr/>
                        <a:lstStyle/>
                        <a:p>
                          <a:r>
                            <a:rPr lang="en-US" sz="1000" dirty="0" smtClean="0"/>
                            <a:t>9 x 5 = 45</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45−40</m:t>
                                    </m:r>
                                  </m:num>
                                  <m:den>
                                    <m:r>
                                      <a:rPr lang="en-US" sz="1000" b="0" i="1" smtClean="0">
                                        <a:latin typeface="Cambria Math" panose="02040503050406030204" pitchFamily="18" charset="0"/>
                                      </a:rPr>
                                      <m:t>5−4</m:t>
                                    </m:r>
                                  </m:den>
                                </m:f>
                                <m:r>
                                  <a:rPr lang="en-US" sz="1000" b="0" i="1" smtClean="0">
                                    <a:latin typeface="Cambria Math" panose="02040503050406030204" pitchFamily="18" charset="0"/>
                                  </a:rPr>
                                  <m:t>=5</m:t>
                                </m:r>
                              </m:oMath>
                            </m:oMathPara>
                          </a14:m>
                          <a:endParaRPr lang="en-US" sz="1000" dirty="0"/>
                        </a:p>
                      </a:txBody>
                      <a:tcPr/>
                    </a:tc>
                    <a:extLst>
                      <a:ext uri="{0D108BD9-81ED-4DB2-BD59-A6C34878D82A}">
                        <a16:rowId xmlns="" xmlns:a16="http://schemas.microsoft.com/office/drawing/2014/main" val="1159408425"/>
                      </a:ext>
                    </a:extLst>
                  </a:tr>
                  <a:tr h="271986">
                    <a:tc>
                      <a:txBody>
                        <a:bodyPr/>
                        <a:lstStyle/>
                        <a:p>
                          <a:r>
                            <a:rPr lang="en-US" sz="1000" dirty="0" smtClean="0"/>
                            <a:t>6</a:t>
                          </a:r>
                          <a:endParaRPr lang="en-US" sz="1000" dirty="0"/>
                        </a:p>
                      </a:txBody>
                      <a:tcPr/>
                    </a:tc>
                    <a:tc>
                      <a:txBody>
                        <a:bodyPr/>
                        <a:lstStyle/>
                        <a:p>
                          <a:r>
                            <a:rPr lang="en-US" sz="1000" dirty="0" smtClean="0"/>
                            <a:t>8,3</a:t>
                          </a:r>
                          <a:endParaRPr lang="en-US" sz="1000" dirty="0"/>
                        </a:p>
                      </a:txBody>
                      <a:tcPr/>
                    </a:tc>
                    <a:tc>
                      <a:txBody>
                        <a:bodyPr/>
                        <a:lstStyle/>
                        <a:p>
                          <a:r>
                            <a:rPr lang="en-US" sz="1000" dirty="0" smtClean="0"/>
                            <a:t>6 x 8,3 = 49,8</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49,8−45</m:t>
                                    </m:r>
                                  </m:num>
                                  <m:den>
                                    <m:r>
                                      <a:rPr lang="en-US" sz="1000" b="0" i="1" smtClean="0">
                                        <a:latin typeface="Cambria Math" panose="02040503050406030204" pitchFamily="18" charset="0"/>
                                      </a:rPr>
                                      <m:t>6−5</m:t>
                                    </m:r>
                                  </m:den>
                                </m:f>
                                <m:r>
                                  <a:rPr lang="en-US" sz="1000" b="0" i="1" smtClean="0">
                                    <a:latin typeface="Cambria Math" panose="02040503050406030204" pitchFamily="18" charset="0"/>
                                  </a:rPr>
                                  <m:t>=4,8</m:t>
                                </m:r>
                              </m:oMath>
                            </m:oMathPara>
                          </a14:m>
                          <a:endParaRPr lang="en-US" sz="1000" dirty="0"/>
                        </a:p>
                      </a:txBody>
                      <a:tcPr/>
                    </a:tc>
                    <a:extLst>
                      <a:ext uri="{0D108BD9-81ED-4DB2-BD59-A6C34878D82A}">
                        <a16:rowId xmlns="" xmlns:a16="http://schemas.microsoft.com/office/drawing/2014/main" val="513745090"/>
                      </a:ext>
                    </a:extLst>
                  </a:tr>
                  <a:tr h="271986">
                    <a:tc>
                      <a:txBody>
                        <a:bodyPr/>
                        <a:lstStyle/>
                        <a:p>
                          <a:r>
                            <a:rPr lang="en-US" sz="1000" dirty="0" smtClean="0"/>
                            <a:t>7</a:t>
                          </a:r>
                          <a:endParaRPr lang="en-US" sz="1000" dirty="0"/>
                        </a:p>
                      </a:txBody>
                      <a:tcPr/>
                    </a:tc>
                    <a:tc>
                      <a:txBody>
                        <a:bodyPr/>
                        <a:lstStyle/>
                        <a:p>
                          <a:r>
                            <a:rPr lang="en-US" sz="1000" dirty="0" smtClean="0"/>
                            <a:t>8</a:t>
                          </a:r>
                          <a:endParaRPr lang="en-US" sz="1000" dirty="0"/>
                        </a:p>
                      </a:txBody>
                      <a:tcPr/>
                    </a:tc>
                    <a:tc>
                      <a:txBody>
                        <a:bodyPr/>
                        <a:lstStyle/>
                        <a:p>
                          <a:r>
                            <a:rPr lang="en-US" sz="1000" dirty="0" smtClean="0"/>
                            <a:t>8 x 7 = 56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56−49,8</m:t>
                                    </m:r>
                                  </m:num>
                                  <m:den>
                                    <m:r>
                                      <a:rPr lang="en-US" sz="1000" b="0" i="1" smtClean="0">
                                        <a:latin typeface="Cambria Math" panose="02040503050406030204" pitchFamily="18" charset="0"/>
                                      </a:rPr>
                                      <m:t>7−6</m:t>
                                    </m:r>
                                  </m:den>
                                </m:f>
                                <m:r>
                                  <a:rPr lang="en-US" sz="1000" b="0" i="1" smtClean="0">
                                    <a:latin typeface="Cambria Math" panose="02040503050406030204" pitchFamily="18" charset="0"/>
                                  </a:rPr>
                                  <m:t>=6,2</m:t>
                                </m:r>
                              </m:oMath>
                            </m:oMathPara>
                          </a14:m>
                          <a:endParaRPr lang="en-US" sz="1000" dirty="0"/>
                        </a:p>
                      </a:txBody>
                      <a:tcPr/>
                    </a:tc>
                    <a:extLst>
                      <a:ext uri="{0D108BD9-81ED-4DB2-BD59-A6C34878D82A}">
                        <a16:rowId xmlns="" xmlns:a16="http://schemas.microsoft.com/office/drawing/2014/main" val="1143639948"/>
                      </a:ext>
                    </a:extLst>
                  </a:tr>
                  <a:tr h="271986">
                    <a:tc>
                      <a:txBody>
                        <a:bodyPr/>
                        <a:lstStyle/>
                        <a:p>
                          <a:r>
                            <a:rPr lang="en-US" sz="1000" dirty="0" smtClean="0"/>
                            <a:t>8</a:t>
                          </a:r>
                          <a:endParaRPr lang="en-US" sz="1000" dirty="0"/>
                        </a:p>
                      </a:txBody>
                      <a:tcPr/>
                    </a:tc>
                    <a:tc>
                      <a:txBody>
                        <a:bodyPr/>
                        <a:lstStyle/>
                        <a:p>
                          <a:r>
                            <a:rPr lang="en-US" sz="1000" dirty="0" smtClean="0"/>
                            <a:t>8,2</a:t>
                          </a:r>
                          <a:endParaRPr lang="en-US" sz="1000" dirty="0"/>
                        </a:p>
                      </a:txBody>
                      <a:tcPr/>
                    </a:tc>
                    <a:tc>
                      <a:txBody>
                        <a:bodyPr/>
                        <a:lstStyle/>
                        <a:p>
                          <a:r>
                            <a:rPr lang="en-US" sz="1000" dirty="0" smtClean="0"/>
                            <a:t>8,2</a:t>
                          </a:r>
                          <a:r>
                            <a:rPr lang="en-US" sz="1000" baseline="0" dirty="0" smtClean="0"/>
                            <a:t> x 8 = 65,6</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65,6−56</m:t>
                                    </m:r>
                                  </m:num>
                                  <m:den>
                                    <m:r>
                                      <a:rPr lang="en-US" sz="1000" b="0" i="1" smtClean="0">
                                        <a:latin typeface="Cambria Math" panose="02040503050406030204" pitchFamily="18" charset="0"/>
                                      </a:rPr>
                                      <m:t>8−7</m:t>
                                    </m:r>
                                  </m:den>
                                </m:f>
                                <m:r>
                                  <a:rPr lang="en-US" sz="1000" b="0" i="1" smtClean="0">
                                    <a:latin typeface="Cambria Math" panose="02040503050406030204" pitchFamily="18" charset="0"/>
                                  </a:rPr>
                                  <m:t>=9,6</m:t>
                                </m:r>
                              </m:oMath>
                            </m:oMathPara>
                          </a14:m>
                          <a:endParaRPr lang="en-US" sz="1000" dirty="0"/>
                        </a:p>
                      </a:txBody>
                      <a:tcPr/>
                    </a:tc>
                    <a:extLst>
                      <a:ext uri="{0D108BD9-81ED-4DB2-BD59-A6C34878D82A}">
                        <a16:rowId xmlns="" xmlns:a16="http://schemas.microsoft.com/office/drawing/2014/main" val="1181514519"/>
                      </a:ext>
                    </a:extLst>
                  </a:tr>
                  <a:tr h="271986">
                    <a:tc>
                      <a:txBody>
                        <a:bodyPr/>
                        <a:lstStyle/>
                        <a:p>
                          <a:r>
                            <a:rPr lang="en-US" sz="1000" dirty="0" smtClean="0"/>
                            <a:t>9</a:t>
                          </a:r>
                          <a:endParaRPr lang="en-US" sz="1000" dirty="0"/>
                        </a:p>
                      </a:txBody>
                      <a:tcPr/>
                    </a:tc>
                    <a:tc>
                      <a:txBody>
                        <a:bodyPr/>
                        <a:lstStyle/>
                        <a:p>
                          <a:r>
                            <a:rPr lang="en-US" sz="1000" dirty="0" smtClean="0"/>
                            <a:t>8,9</a:t>
                          </a:r>
                          <a:endParaRPr lang="en-US" sz="1000" dirty="0"/>
                        </a:p>
                      </a:txBody>
                      <a:tcPr/>
                    </a:tc>
                    <a:tc>
                      <a:txBody>
                        <a:bodyPr/>
                        <a:lstStyle/>
                        <a:p>
                          <a:r>
                            <a:rPr lang="en-US" sz="1000" dirty="0" smtClean="0"/>
                            <a:t>8,9 x 9 = 80,1</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80,1−65,6</m:t>
                                    </m:r>
                                  </m:num>
                                  <m:den>
                                    <m:r>
                                      <a:rPr lang="en-US" sz="1000" b="0" i="1" smtClean="0">
                                        <a:latin typeface="Cambria Math" panose="02040503050406030204" pitchFamily="18" charset="0"/>
                                      </a:rPr>
                                      <m:t>9−8</m:t>
                                    </m:r>
                                  </m:den>
                                </m:f>
                                <m:r>
                                  <a:rPr lang="en-US" sz="1000" b="0" i="1" smtClean="0">
                                    <a:latin typeface="Cambria Math" panose="02040503050406030204" pitchFamily="18" charset="0"/>
                                  </a:rPr>
                                  <m:t>=14,5</m:t>
                                </m:r>
                              </m:oMath>
                            </m:oMathPara>
                          </a14:m>
                          <a:endParaRPr lang="en-US" sz="1000" dirty="0"/>
                        </a:p>
                      </a:txBody>
                      <a:tcPr/>
                    </a:tc>
                    <a:extLst>
                      <a:ext uri="{0D108BD9-81ED-4DB2-BD59-A6C34878D82A}">
                        <a16:rowId xmlns="" xmlns:a16="http://schemas.microsoft.com/office/drawing/2014/main" val="740931979"/>
                      </a:ext>
                    </a:extLst>
                  </a:tr>
                  <a:tr h="271986">
                    <a:tc>
                      <a:txBody>
                        <a:bodyPr/>
                        <a:lstStyle/>
                        <a:p>
                          <a:r>
                            <a:rPr lang="en-US" sz="1000" dirty="0" smtClean="0"/>
                            <a:t>10</a:t>
                          </a:r>
                          <a:endParaRPr lang="en-US" sz="1000" dirty="0"/>
                        </a:p>
                      </a:txBody>
                      <a:tcPr/>
                    </a:tc>
                    <a:tc>
                      <a:txBody>
                        <a:bodyPr/>
                        <a:lstStyle/>
                        <a:p>
                          <a:r>
                            <a:rPr lang="en-US" sz="1000" dirty="0" smtClean="0"/>
                            <a:t>10</a:t>
                          </a:r>
                          <a:endParaRPr lang="en-US" sz="1000" dirty="0"/>
                        </a:p>
                      </a:txBody>
                      <a:tcPr/>
                    </a:tc>
                    <a:tc>
                      <a:txBody>
                        <a:bodyPr/>
                        <a:lstStyle/>
                        <a:p>
                          <a:r>
                            <a:rPr lang="en-US" sz="1000" dirty="0" smtClean="0"/>
                            <a:t>10 x 10= 100</a:t>
                          </a:r>
                          <a:endParaRPr lang="en-US" sz="1000"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lang="en-US" sz="1000" i="1" smtClean="0">
                                        <a:latin typeface="Cambria Math" panose="02040503050406030204" pitchFamily="18" charset="0"/>
                                      </a:rPr>
                                    </m:ctrlPr>
                                  </m:fPr>
                                  <m:num>
                                    <m:r>
                                      <a:rPr lang="en-US" sz="1000" b="0" i="1" smtClean="0">
                                        <a:latin typeface="Cambria Math" panose="02040503050406030204" pitchFamily="18" charset="0"/>
                                      </a:rPr>
                                      <m:t>100−81,1</m:t>
                                    </m:r>
                                  </m:num>
                                  <m:den>
                                    <m:r>
                                      <a:rPr lang="en-US" sz="1000" b="0" i="1" smtClean="0">
                                        <a:latin typeface="Cambria Math" panose="02040503050406030204" pitchFamily="18" charset="0"/>
                                      </a:rPr>
                                      <m:t>10−9</m:t>
                                    </m:r>
                                  </m:den>
                                </m:f>
                                <m:r>
                                  <a:rPr lang="en-US" sz="1000" b="0" i="1" smtClean="0">
                                    <a:latin typeface="Cambria Math" panose="02040503050406030204" pitchFamily="18" charset="0"/>
                                  </a:rPr>
                                  <m:t>=19,9</m:t>
                                </m:r>
                              </m:oMath>
                            </m:oMathPara>
                          </a14:m>
                          <a:endParaRPr lang="en-US" sz="1000" dirty="0"/>
                        </a:p>
                      </a:txBody>
                      <a:tcPr/>
                    </a:tc>
                    <a:extLst>
                      <a:ext uri="{0D108BD9-81ED-4DB2-BD59-A6C34878D82A}">
                        <a16:rowId xmlns="" xmlns:a16="http://schemas.microsoft.com/office/drawing/2014/main" val="1559702417"/>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016041506"/>
                  </p:ext>
                </p:extLst>
              </p:nvPr>
            </p:nvGraphicFramePr>
            <p:xfrm>
              <a:off x="451944" y="634343"/>
              <a:ext cx="3104833" cy="3961291"/>
            </p:xfrm>
            <a:graphic>
              <a:graphicData uri="http://schemas.openxmlformats.org/drawingml/2006/table">
                <a:tbl>
                  <a:tblPr firstRow="1" bandRow="1">
                    <a:tableStyleId>{4801FEB2-8B07-43E0-9353-7152D9AFED8C}</a:tableStyleId>
                  </a:tblPr>
                  <a:tblGrid>
                    <a:gridCol w="376555">
                      <a:extLst>
                        <a:ext uri="{9D8B030D-6E8A-4147-A177-3AD203B41FA5}">
                          <a16:colId xmlns:a16="http://schemas.microsoft.com/office/drawing/2014/main" val="3443087554"/>
                        </a:ext>
                      </a:extLst>
                    </a:gridCol>
                    <a:gridCol w="494030">
                      <a:extLst>
                        <a:ext uri="{9D8B030D-6E8A-4147-A177-3AD203B41FA5}">
                          <a16:colId xmlns:a16="http://schemas.microsoft.com/office/drawing/2014/main" val="1663291990"/>
                        </a:ext>
                      </a:extLst>
                    </a:gridCol>
                    <a:gridCol w="1019493">
                      <a:extLst>
                        <a:ext uri="{9D8B030D-6E8A-4147-A177-3AD203B41FA5}">
                          <a16:colId xmlns:a16="http://schemas.microsoft.com/office/drawing/2014/main" val="4126357167"/>
                        </a:ext>
                      </a:extLst>
                    </a:gridCol>
                    <a:gridCol w="1214755">
                      <a:extLst>
                        <a:ext uri="{9D8B030D-6E8A-4147-A177-3AD203B41FA5}">
                          <a16:colId xmlns:a16="http://schemas.microsoft.com/office/drawing/2014/main" val="2413611257"/>
                        </a:ext>
                      </a:extLst>
                    </a:gridCol>
                  </a:tblGrid>
                  <a:tr h="271986">
                    <a:tc>
                      <a:txBody>
                        <a:bodyPr/>
                        <a:lstStyle/>
                        <a:p>
                          <a:pPr algn="ctr"/>
                          <a:r>
                            <a:rPr lang="en-US" sz="1000" dirty="0" smtClean="0"/>
                            <a:t>Q</a:t>
                          </a:r>
                          <a:endParaRPr lang="en-US" sz="1000" dirty="0"/>
                        </a:p>
                      </a:txBody>
                      <a:tcPr>
                        <a:solidFill>
                          <a:schemeClr val="bg1">
                            <a:lumMod val="85000"/>
                          </a:schemeClr>
                        </a:solidFill>
                      </a:tcPr>
                    </a:tc>
                    <a:tc>
                      <a:txBody>
                        <a:bodyPr/>
                        <a:lstStyle/>
                        <a:p>
                          <a:pPr algn="ctr"/>
                          <a:r>
                            <a:rPr lang="en-US" sz="1000" dirty="0" smtClean="0"/>
                            <a:t>LAC</a:t>
                          </a:r>
                          <a:endParaRPr lang="en-US" sz="1000" dirty="0"/>
                        </a:p>
                      </a:txBody>
                      <a:tcPr>
                        <a:solidFill>
                          <a:schemeClr val="bg1">
                            <a:lumMod val="85000"/>
                          </a:schemeClr>
                        </a:solidFill>
                      </a:tcPr>
                    </a:tc>
                    <a:tc>
                      <a:txBody>
                        <a:bodyPr/>
                        <a:lstStyle/>
                        <a:p>
                          <a:pPr algn="ctr"/>
                          <a:r>
                            <a:rPr lang="en-US" sz="1000" dirty="0" smtClean="0"/>
                            <a:t>LTC</a:t>
                          </a:r>
                          <a:endParaRPr lang="en-US" sz="1000" dirty="0"/>
                        </a:p>
                      </a:txBody>
                      <a:tcPr>
                        <a:solidFill>
                          <a:schemeClr val="bg1">
                            <a:lumMod val="85000"/>
                          </a:schemeClr>
                        </a:solidFill>
                      </a:tcPr>
                    </a:tc>
                    <a:tc>
                      <a:txBody>
                        <a:bodyPr/>
                        <a:lstStyle/>
                        <a:p>
                          <a:pPr algn="ctr"/>
                          <a:r>
                            <a:rPr lang="en-US" sz="1000" dirty="0" smtClean="0"/>
                            <a:t>LMC</a:t>
                          </a:r>
                          <a:endParaRPr lang="en-US" sz="1000" dirty="0"/>
                        </a:p>
                      </a:txBody>
                      <a:tcPr>
                        <a:solidFill>
                          <a:schemeClr val="bg1">
                            <a:lumMod val="85000"/>
                          </a:schemeClr>
                        </a:solidFill>
                      </a:tcPr>
                    </a:tc>
                    <a:extLst>
                      <a:ext uri="{0D108BD9-81ED-4DB2-BD59-A6C34878D82A}">
                        <a16:rowId xmlns:a16="http://schemas.microsoft.com/office/drawing/2014/main" val="936551895"/>
                      </a:ext>
                    </a:extLst>
                  </a:tr>
                  <a:tr h="271986">
                    <a:tc>
                      <a:txBody>
                        <a:bodyPr/>
                        <a:lstStyle/>
                        <a:p>
                          <a:r>
                            <a:rPr lang="en-US" sz="1000" dirty="0" smtClean="0"/>
                            <a:t>1</a:t>
                          </a:r>
                          <a:endParaRPr lang="en-US" sz="1000" dirty="0"/>
                        </a:p>
                      </a:txBody>
                      <a:tcPr/>
                    </a:tc>
                    <a:tc>
                      <a:txBody>
                        <a:bodyPr/>
                        <a:lstStyle/>
                        <a:p>
                          <a:r>
                            <a:rPr lang="en-US" sz="1000" dirty="0" smtClean="0"/>
                            <a:t>15</a:t>
                          </a:r>
                          <a:endParaRPr lang="en-US" sz="1000" dirty="0"/>
                        </a:p>
                      </a:txBody>
                      <a:tcPr/>
                    </a:tc>
                    <a:tc>
                      <a:txBody>
                        <a:bodyPr/>
                        <a:lstStyle/>
                        <a:p>
                          <a:r>
                            <a:rPr lang="en-US" sz="1000" dirty="0" smtClean="0"/>
                            <a:t>15 x 1 = 15</a:t>
                          </a:r>
                          <a:endParaRPr lang="en-US" sz="1000" dirty="0"/>
                        </a:p>
                      </a:txBody>
                      <a:tcPr/>
                    </a:tc>
                    <a:tc>
                      <a:txBody>
                        <a:bodyPr/>
                        <a:lstStyle/>
                        <a:p>
                          <a:pPr algn="ctr"/>
                          <a:endParaRPr lang="en-US" sz="1000" dirty="0"/>
                        </a:p>
                      </a:txBody>
                      <a:tcPr/>
                    </a:tc>
                    <a:extLst>
                      <a:ext uri="{0D108BD9-81ED-4DB2-BD59-A6C34878D82A}">
                        <a16:rowId xmlns:a16="http://schemas.microsoft.com/office/drawing/2014/main" val="3784843362"/>
                      </a:ext>
                    </a:extLst>
                  </a:tr>
                  <a:tr h="379857">
                    <a:tc>
                      <a:txBody>
                        <a:bodyPr/>
                        <a:lstStyle/>
                        <a:p>
                          <a:r>
                            <a:rPr lang="en-US" sz="1000" dirty="0" smtClean="0"/>
                            <a:t>2</a:t>
                          </a:r>
                          <a:endParaRPr lang="en-US" sz="1000" dirty="0"/>
                        </a:p>
                      </a:txBody>
                      <a:tcPr/>
                    </a:tc>
                    <a:tc>
                      <a:txBody>
                        <a:bodyPr/>
                        <a:lstStyle/>
                        <a:p>
                          <a:r>
                            <a:rPr lang="en-US" sz="1000" dirty="0" smtClean="0"/>
                            <a:t>13</a:t>
                          </a:r>
                          <a:endParaRPr lang="en-US" sz="1000" dirty="0"/>
                        </a:p>
                      </a:txBody>
                      <a:tcPr/>
                    </a:tc>
                    <a:tc>
                      <a:txBody>
                        <a:bodyPr/>
                        <a:lstStyle/>
                        <a:p>
                          <a:r>
                            <a:rPr lang="en-US" sz="1000" dirty="0" smtClean="0"/>
                            <a:t>13 x 2 = 26</a:t>
                          </a:r>
                          <a:endParaRPr lang="en-US" sz="1000" dirty="0"/>
                        </a:p>
                      </a:txBody>
                      <a:tcPr/>
                    </a:tc>
                    <a:tc>
                      <a:txBody>
                        <a:bodyPr/>
                        <a:lstStyle/>
                        <a:p>
                          <a:endParaRPr lang="en-US"/>
                        </a:p>
                      </a:txBody>
                      <a:tcPr>
                        <a:blipFill>
                          <a:blip r:embed="rId2"/>
                          <a:stretch>
                            <a:fillRect l="-155500" t="-142857" r="-1000" b="-793651"/>
                          </a:stretch>
                        </a:blipFill>
                      </a:tcPr>
                    </a:tc>
                    <a:extLst>
                      <a:ext uri="{0D108BD9-81ED-4DB2-BD59-A6C34878D82A}">
                        <a16:rowId xmlns:a16="http://schemas.microsoft.com/office/drawing/2014/main" val="3236929181"/>
                      </a:ext>
                    </a:extLst>
                  </a:tr>
                  <a:tr h="377762">
                    <a:tc>
                      <a:txBody>
                        <a:bodyPr/>
                        <a:lstStyle/>
                        <a:p>
                          <a:r>
                            <a:rPr lang="en-US" sz="1000" dirty="0" smtClean="0"/>
                            <a:t>3</a:t>
                          </a:r>
                          <a:endParaRPr lang="en-US" sz="1000" dirty="0"/>
                        </a:p>
                      </a:txBody>
                      <a:tcPr/>
                    </a:tc>
                    <a:tc>
                      <a:txBody>
                        <a:bodyPr/>
                        <a:lstStyle/>
                        <a:p>
                          <a:r>
                            <a:rPr lang="en-US" sz="1000" dirty="0" smtClean="0"/>
                            <a:t>11,3</a:t>
                          </a:r>
                          <a:endParaRPr lang="en-US" sz="1000" dirty="0"/>
                        </a:p>
                      </a:txBody>
                      <a:tcPr/>
                    </a:tc>
                    <a:tc>
                      <a:txBody>
                        <a:bodyPr/>
                        <a:lstStyle/>
                        <a:p>
                          <a:r>
                            <a:rPr lang="en-US" sz="1000" dirty="0" smtClean="0"/>
                            <a:t>11,3 x 3= 33,9</a:t>
                          </a:r>
                          <a:endParaRPr lang="en-US" sz="1000" dirty="0"/>
                        </a:p>
                      </a:txBody>
                      <a:tcPr/>
                    </a:tc>
                    <a:tc>
                      <a:txBody>
                        <a:bodyPr/>
                        <a:lstStyle/>
                        <a:p>
                          <a:endParaRPr lang="en-US"/>
                        </a:p>
                      </a:txBody>
                      <a:tcPr>
                        <a:blipFill>
                          <a:blip r:embed="rId2"/>
                          <a:stretch>
                            <a:fillRect l="-155500" t="-246774" r="-1000" b="-706452"/>
                          </a:stretch>
                        </a:blipFill>
                      </a:tcPr>
                    </a:tc>
                    <a:extLst>
                      <a:ext uri="{0D108BD9-81ED-4DB2-BD59-A6C34878D82A}">
                        <a16:rowId xmlns:a16="http://schemas.microsoft.com/office/drawing/2014/main" val="3230316413"/>
                      </a:ext>
                    </a:extLst>
                  </a:tr>
                  <a:tr h="377762">
                    <a:tc>
                      <a:txBody>
                        <a:bodyPr/>
                        <a:lstStyle/>
                        <a:p>
                          <a:r>
                            <a:rPr lang="en-US" sz="1000" dirty="0" smtClean="0"/>
                            <a:t>4</a:t>
                          </a:r>
                          <a:endParaRPr lang="en-US" sz="1000" dirty="0"/>
                        </a:p>
                      </a:txBody>
                      <a:tcPr/>
                    </a:tc>
                    <a:tc>
                      <a:txBody>
                        <a:bodyPr/>
                        <a:lstStyle/>
                        <a:p>
                          <a:r>
                            <a:rPr lang="en-US" sz="1000" dirty="0" smtClean="0"/>
                            <a:t>10</a:t>
                          </a:r>
                          <a:endParaRPr lang="en-US" sz="1000" dirty="0"/>
                        </a:p>
                      </a:txBody>
                      <a:tcPr/>
                    </a:tc>
                    <a:tc>
                      <a:txBody>
                        <a:bodyPr/>
                        <a:lstStyle/>
                        <a:p>
                          <a:r>
                            <a:rPr lang="en-US" sz="1000" dirty="0" smtClean="0"/>
                            <a:t>10 x 4 = 40</a:t>
                          </a:r>
                          <a:endParaRPr lang="en-US" sz="1000" dirty="0"/>
                        </a:p>
                      </a:txBody>
                      <a:tcPr/>
                    </a:tc>
                    <a:tc>
                      <a:txBody>
                        <a:bodyPr/>
                        <a:lstStyle/>
                        <a:p>
                          <a:endParaRPr lang="en-US"/>
                        </a:p>
                      </a:txBody>
                      <a:tcPr>
                        <a:blipFill>
                          <a:blip r:embed="rId2"/>
                          <a:stretch>
                            <a:fillRect l="-155500" t="-346774" r="-1000" b="-606452"/>
                          </a:stretch>
                        </a:blipFill>
                      </a:tcPr>
                    </a:tc>
                    <a:extLst>
                      <a:ext uri="{0D108BD9-81ED-4DB2-BD59-A6C34878D82A}">
                        <a16:rowId xmlns:a16="http://schemas.microsoft.com/office/drawing/2014/main" val="2066684210"/>
                      </a:ext>
                    </a:extLst>
                  </a:tr>
                  <a:tr h="380873">
                    <a:tc>
                      <a:txBody>
                        <a:bodyPr/>
                        <a:lstStyle/>
                        <a:p>
                          <a:r>
                            <a:rPr lang="en-US" sz="1000" dirty="0" smtClean="0"/>
                            <a:t>5</a:t>
                          </a:r>
                          <a:endParaRPr lang="en-US" sz="1000" dirty="0"/>
                        </a:p>
                      </a:txBody>
                      <a:tcPr/>
                    </a:tc>
                    <a:tc>
                      <a:txBody>
                        <a:bodyPr/>
                        <a:lstStyle/>
                        <a:p>
                          <a:r>
                            <a:rPr lang="en-US" sz="1000" dirty="0" smtClean="0"/>
                            <a:t>9</a:t>
                          </a:r>
                          <a:endParaRPr lang="en-US" sz="1000" dirty="0"/>
                        </a:p>
                      </a:txBody>
                      <a:tcPr/>
                    </a:tc>
                    <a:tc>
                      <a:txBody>
                        <a:bodyPr/>
                        <a:lstStyle/>
                        <a:p>
                          <a:r>
                            <a:rPr lang="en-US" sz="1000" dirty="0" smtClean="0"/>
                            <a:t>9 x 5 = 45</a:t>
                          </a:r>
                          <a:endParaRPr lang="en-US" sz="1000" dirty="0"/>
                        </a:p>
                      </a:txBody>
                      <a:tcPr/>
                    </a:tc>
                    <a:tc>
                      <a:txBody>
                        <a:bodyPr/>
                        <a:lstStyle/>
                        <a:p>
                          <a:endParaRPr lang="en-US"/>
                        </a:p>
                      </a:txBody>
                      <a:tcPr>
                        <a:blipFill>
                          <a:blip r:embed="rId2"/>
                          <a:stretch>
                            <a:fillRect l="-155500" t="-446774" r="-1000" b="-506452"/>
                          </a:stretch>
                        </a:blipFill>
                      </a:tcPr>
                    </a:tc>
                    <a:extLst>
                      <a:ext uri="{0D108BD9-81ED-4DB2-BD59-A6C34878D82A}">
                        <a16:rowId xmlns:a16="http://schemas.microsoft.com/office/drawing/2014/main" val="1159408425"/>
                      </a:ext>
                    </a:extLst>
                  </a:tr>
                  <a:tr h="380873">
                    <a:tc>
                      <a:txBody>
                        <a:bodyPr/>
                        <a:lstStyle/>
                        <a:p>
                          <a:r>
                            <a:rPr lang="en-US" sz="1000" dirty="0" smtClean="0"/>
                            <a:t>6</a:t>
                          </a:r>
                          <a:endParaRPr lang="en-US" sz="1000" dirty="0"/>
                        </a:p>
                      </a:txBody>
                      <a:tcPr/>
                    </a:tc>
                    <a:tc>
                      <a:txBody>
                        <a:bodyPr/>
                        <a:lstStyle/>
                        <a:p>
                          <a:r>
                            <a:rPr lang="en-US" sz="1000" dirty="0" smtClean="0"/>
                            <a:t>8,3</a:t>
                          </a:r>
                          <a:endParaRPr lang="en-US" sz="1000" dirty="0"/>
                        </a:p>
                      </a:txBody>
                      <a:tcPr/>
                    </a:tc>
                    <a:tc>
                      <a:txBody>
                        <a:bodyPr/>
                        <a:lstStyle/>
                        <a:p>
                          <a:r>
                            <a:rPr lang="en-US" sz="1000" dirty="0" smtClean="0"/>
                            <a:t>6 x 8,3 = 49,8</a:t>
                          </a:r>
                          <a:endParaRPr lang="en-US" sz="1000" dirty="0"/>
                        </a:p>
                      </a:txBody>
                      <a:tcPr/>
                    </a:tc>
                    <a:tc>
                      <a:txBody>
                        <a:bodyPr/>
                        <a:lstStyle/>
                        <a:p>
                          <a:endParaRPr lang="en-US"/>
                        </a:p>
                      </a:txBody>
                      <a:tcPr>
                        <a:blipFill>
                          <a:blip r:embed="rId2"/>
                          <a:stretch>
                            <a:fillRect l="-155500" t="-538095" r="-1000" b="-398413"/>
                          </a:stretch>
                        </a:blipFill>
                      </a:tcPr>
                    </a:tc>
                    <a:extLst>
                      <a:ext uri="{0D108BD9-81ED-4DB2-BD59-A6C34878D82A}">
                        <a16:rowId xmlns:a16="http://schemas.microsoft.com/office/drawing/2014/main" val="513745090"/>
                      </a:ext>
                    </a:extLst>
                  </a:tr>
                  <a:tr h="380810">
                    <a:tc>
                      <a:txBody>
                        <a:bodyPr/>
                        <a:lstStyle/>
                        <a:p>
                          <a:r>
                            <a:rPr lang="en-US" sz="1000" dirty="0" smtClean="0"/>
                            <a:t>7</a:t>
                          </a:r>
                          <a:endParaRPr lang="en-US" sz="1000" dirty="0"/>
                        </a:p>
                      </a:txBody>
                      <a:tcPr/>
                    </a:tc>
                    <a:tc>
                      <a:txBody>
                        <a:bodyPr/>
                        <a:lstStyle/>
                        <a:p>
                          <a:r>
                            <a:rPr lang="en-US" sz="1000" dirty="0" smtClean="0"/>
                            <a:t>8</a:t>
                          </a:r>
                          <a:endParaRPr lang="en-US" sz="1000" dirty="0"/>
                        </a:p>
                      </a:txBody>
                      <a:tcPr/>
                    </a:tc>
                    <a:tc>
                      <a:txBody>
                        <a:bodyPr/>
                        <a:lstStyle/>
                        <a:p>
                          <a:r>
                            <a:rPr lang="en-US" sz="1000" dirty="0" smtClean="0"/>
                            <a:t>8 x 7 = 56</a:t>
                          </a:r>
                          <a:endParaRPr lang="en-US" sz="1000" dirty="0"/>
                        </a:p>
                      </a:txBody>
                      <a:tcPr/>
                    </a:tc>
                    <a:tc>
                      <a:txBody>
                        <a:bodyPr/>
                        <a:lstStyle/>
                        <a:p>
                          <a:endParaRPr lang="en-US"/>
                        </a:p>
                      </a:txBody>
                      <a:tcPr>
                        <a:blipFill>
                          <a:blip r:embed="rId2"/>
                          <a:stretch>
                            <a:fillRect l="-155500" t="-648387" r="-1000" b="-304839"/>
                          </a:stretch>
                        </a:blipFill>
                      </a:tcPr>
                    </a:tc>
                    <a:extLst>
                      <a:ext uri="{0D108BD9-81ED-4DB2-BD59-A6C34878D82A}">
                        <a16:rowId xmlns:a16="http://schemas.microsoft.com/office/drawing/2014/main" val="1143639948"/>
                      </a:ext>
                    </a:extLst>
                  </a:tr>
                  <a:tr h="380810">
                    <a:tc>
                      <a:txBody>
                        <a:bodyPr/>
                        <a:lstStyle/>
                        <a:p>
                          <a:r>
                            <a:rPr lang="en-US" sz="1000" dirty="0" smtClean="0"/>
                            <a:t>8</a:t>
                          </a:r>
                          <a:endParaRPr lang="en-US" sz="1000" dirty="0"/>
                        </a:p>
                      </a:txBody>
                      <a:tcPr/>
                    </a:tc>
                    <a:tc>
                      <a:txBody>
                        <a:bodyPr/>
                        <a:lstStyle/>
                        <a:p>
                          <a:r>
                            <a:rPr lang="en-US" sz="1000" dirty="0" smtClean="0"/>
                            <a:t>8,2</a:t>
                          </a:r>
                          <a:endParaRPr lang="en-US" sz="1000" dirty="0"/>
                        </a:p>
                      </a:txBody>
                      <a:tcPr/>
                    </a:tc>
                    <a:tc>
                      <a:txBody>
                        <a:bodyPr/>
                        <a:lstStyle/>
                        <a:p>
                          <a:r>
                            <a:rPr lang="en-US" sz="1000" dirty="0" smtClean="0"/>
                            <a:t>8,2</a:t>
                          </a:r>
                          <a:r>
                            <a:rPr lang="en-US" sz="1000" baseline="0" dirty="0" smtClean="0"/>
                            <a:t> x 8 = 65,6</a:t>
                          </a:r>
                          <a:endParaRPr lang="en-US" sz="1000" dirty="0"/>
                        </a:p>
                      </a:txBody>
                      <a:tcPr/>
                    </a:tc>
                    <a:tc>
                      <a:txBody>
                        <a:bodyPr/>
                        <a:lstStyle/>
                        <a:p>
                          <a:endParaRPr lang="en-US"/>
                        </a:p>
                      </a:txBody>
                      <a:tcPr>
                        <a:blipFill>
                          <a:blip r:embed="rId2"/>
                          <a:stretch>
                            <a:fillRect l="-155500" t="-736508" r="-1000" b="-200000"/>
                          </a:stretch>
                        </a:blipFill>
                      </a:tcPr>
                    </a:tc>
                    <a:extLst>
                      <a:ext uri="{0D108BD9-81ED-4DB2-BD59-A6C34878D82A}">
                        <a16:rowId xmlns:a16="http://schemas.microsoft.com/office/drawing/2014/main" val="1181514519"/>
                      </a:ext>
                    </a:extLst>
                  </a:tr>
                  <a:tr h="380810">
                    <a:tc>
                      <a:txBody>
                        <a:bodyPr/>
                        <a:lstStyle/>
                        <a:p>
                          <a:r>
                            <a:rPr lang="en-US" sz="1000" dirty="0" smtClean="0"/>
                            <a:t>9</a:t>
                          </a:r>
                          <a:endParaRPr lang="en-US" sz="1000" dirty="0"/>
                        </a:p>
                      </a:txBody>
                      <a:tcPr/>
                    </a:tc>
                    <a:tc>
                      <a:txBody>
                        <a:bodyPr/>
                        <a:lstStyle/>
                        <a:p>
                          <a:r>
                            <a:rPr lang="en-US" sz="1000" dirty="0" smtClean="0"/>
                            <a:t>8,9</a:t>
                          </a:r>
                          <a:endParaRPr lang="en-US" sz="1000" dirty="0"/>
                        </a:p>
                      </a:txBody>
                      <a:tcPr/>
                    </a:tc>
                    <a:tc>
                      <a:txBody>
                        <a:bodyPr/>
                        <a:lstStyle/>
                        <a:p>
                          <a:r>
                            <a:rPr lang="en-US" sz="1000" dirty="0" smtClean="0"/>
                            <a:t>8,9 x 9 = 80,1</a:t>
                          </a:r>
                          <a:endParaRPr lang="en-US" sz="1000" dirty="0"/>
                        </a:p>
                      </a:txBody>
                      <a:tcPr/>
                    </a:tc>
                    <a:tc>
                      <a:txBody>
                        <a:bodyPr/>
                        <a:lstStyle/>
                        <a:p>
                          <a:endParaRPr lang="en-US"/>
                        </a:p>
                      </a:txBody>
                      <a:tcPr>
                        <a:blipFill>
                          <a:blip r:embed="rId2"/>
                          <a:stretch>
                            <a:fillRect l="-155500" t="-850000" r="-1000" b="-103226"/>
                          </a:stretch>
                        </a:blipFill>
                      </a:tcPr>
                    </a:tc>
                    <a:extLst>
                      <a:ext uri="{0D108BD9-81ED-4DB2-BD59-A6C34878D82A}">
                        <a16:rowId xmlns:a16="http://schemas.microsoft.com/office/drawing/2014/main" val="740931979"/>
                      </a:ext>
                    </a:extLst>
                  </a:tr>
                  <a:tr h="377762">
                    <a:tc>
                      <a:txBody>
                        <a:bodyPr/>
                        <a:lstStyle/>
                        <a:p>
                          <a:r>
                            <a:rPr lang="en-US" sz="1000" dirty="0" smtClean="0"/>
                            <a:t>10</a:t>
                          </a:r>
                          <a:endParaRPr lang="en-US" sz="1000" dirty="0"/>
                        </a:p>
                      </a:txBody>
                      <a:tcPr/>
                    </a:tc>
                    <a:tc>
                      <a:txBody>
                        <a:bodyPr/>
                        <a:lstStyle/>
                        <a:p>
                          <a:r>
                            <a:rPr lang="en-US" sz="1000" dirty="0" smtClean="0"/>
                            <a:t>10</a:t>
                          </a:r>
                          <a:endParaRPr lang="en-US" sz="1000" dirty="0"/>
                        </a:p>
                      </a:txBody>
                      <a:tcPr/>
                    </a:tc>
                    <a:tc>
                      <a:txBody>
                        <a:bodyPr/>
                        <a:lstStyle/>
                        <a:p>
                          <a:r>
                            <a:rPr lang="en-US" sz="1000" dirty="0" smtClean="0"/>
                            <a:t>10 x 10= 100</a:t>
                          </a:r>
                          <a:endParaRPr lang="en-US" sz="1000" dirty="0"/>
                        </a:p>
                      </a:txBody>
                      <a:tcPr/>
                    </a:tc>
                    <a:tc>
                      <a:txBody>
                        <a:bodyPr/>
                        <a:lstStyle/>
                        <a:p>
                          <a:endParaRPr lang="en-US"/>
                        </a:p>
                      </a:txBody>
                      <a:tcPr>
                        <a:blipFill>
                          <a:blip r:embed="rId2"/>
                          <a:stretch>
                            <a:fillRect l="-155500" t="-950000" r="-1000" b="-3226"/>
                          </a:stretch>
                        </a:blipFill>
                      </a:tcPr>
                    </a:tc>
                    <a:extLst>
                      <a:ext uri="{0D108BD9-81ED-4DB2-BD59-A6C34878D82A}">
                        <a16:rowId xmlns:a16="http://schemas.microsoft.com/office/drawing/2014/main" val="1559702417"/>
                      </a:ext>
                    </a:extLst>
                  </a:tr>
                </a:tbl>
              </a:graphicData>
            </a:graphic>
          </p:graphicFrame>
        </mc:Fallback>
      </mc:AlternateContent>
      <p:pic>
        <p:nvPicPr>
          <p:cNvPr id="7" name="Picture 6"/>
          <p:cNvPicPr>
            <a:picLocks noChangeAspect="1"/>
          </p:cNvPicPr>
          <p:nvPr/>
        </p:nvPicPr>
        <p:blipFill>
          <a:blip r:embed="rId3"/>
          <a:stretch>
            <a:fillRect/>
          </a:stretch>
        </p:blipFill>
        <p:spPr>
          <a:xfrm>
            <a:off x="4499218" y="773232"/>
            <a:ext cx="3253280" cy="1928822"/>
          </a:xfrm>
          <a:prstGeom prst="rect">
            <a:avLst/>
          </a:prstGeom>
        </p:spPr>
      </p:pic>
      <p:sp>
        <p:nvSpPr>
          <p:cNvPr id="8" name="Rectangle 7"/>
          <p:cNvSpPr/>
          <p:nvPr/>
        </p:nvSpPr>
        <p:spPr>
          <a:xfrm>
            <a:off x="3704898" y="2849366"/>
            <a:ext cx="4841920" cy="745172"/>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err="1">
                <a:solidFill>
                  <a:schemeClr val="tx1"/>
                </a:solidFill>
                <a:latin typeface="Droid Serif"/>
              </a:rPr>
              <a:t>bila</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LAC </a:t>
            </a:r>
            <a:r>
              <a:rPr lang="en-US" sz="1200" dirty="0" err="1">
                <a:solidFill>
                  <a:schemeClr val="tx1"/>
                </a:solidFill>
                <a:latin typeface="Droid Serif"/>
              </a:rPr>
              <a:t>turun</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LMC </a:t>
            </a:r>
            <a:r>
              <a:rPr lang="en-US" sz="1200" dirty="0" err="1" smtClean="0">
                <a:solidFill>
                  <a:schemeClr val="tx1"/>
                </a:solidFill>
                <a:latin typeface="Droid Serif"/>
              </a:rPr>
              <a:t>berada</a:t>
            </a:r>
            <a:r>
              <a:rPr lang="en-US" sz="1200" dirty="0" smtClean="0">
                <a:solidFill>
                  <a:schemeClr val="tx1"/>
                </a:solidFill>
                <a:latin typeface="Droid Serif"/>
              </a:rPr>
              <a:t> </a:t>
            </a:r>
            <a:r>
              <a:rPr lang="en-US" sz="1200" dirty="0">
                <a:solidFill>
                  <a:schemeClr val="tx1"/>
                </a:solidFill>
                <a:latin typeface="Droid Serif"/>
              </a:rPr>
              <a:t>di </a:t>
            </a:r>
            <a:r>
              <a:rPr lang="en-US" sz="1200" dirty="0" err="1">
                <a:solidFill>
                  <a:schemeClr val="tx1"/>
                </a:solidFill>
                <a:latin typeface="Droid Serif"/>
              </a:rPr>
              <a:t>bawah</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LAC</a:t>
            </a:r>
          </a:p>
          <a:p>
            <a:pPr marL="171450" indent="-171450">
              <a:buFont typeface="Arial" panose="020B0604020202020204" pitchFamily="34" charset="0"/>
              <a:buChar char="•"/>
            </a:pPr>
            <a:r>
              <a:rPr lang="en-US" sz="1200" dirty="0" err="1">
                <a:solidFill>
                  <a:schemeClr val="tx1"/>
                </a:solidFill>
                <a:latin typeface="Droid Serif"/>
              </a:rPr>
              <a:t>bila</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LAC minimum, </a:t>
            </a:r>
            <a:r>
              <a:rPr lang="en-US" sz="1200" dirty="0" err="1">
                <a:solidFill>
                  <a:schemeClr val="tx1"/>
                </a:solidFill>
                <a:latin typeface="Droid Serif"/>
              </a:rPr>
              <a:t>maka</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LMC = </a:t>
            </a:r>
            <a:r>
              <a:rPr lang="en-US" sz="1200" dirty="0" err="1">
                <a:solidFill>
                  <a:schemeClr val="tx1"/>
                </a:solidFill>
                <a:latin typeface="Droid Serif"/>
              </a:rPr>
              <a:t>Kurva</a:t>
            </a:r>
            <a:r>
              <a:rPr lang="en-US" sz="1200" dirty="0">
                <a:solidFill>
                  <a:schemeClr val="tx1"/>
                </a:solidFill>
                <a:latin typeface="Droid Serif"/>
              </a:rPr>
              <a:t> LAC</a:t>
            </a:r>
          </a:p>
          <a:p>
            <a:pPr marL="171450" indent="-171450">
              <a:buFont typeface="Arial" panose="020B0604020202020204" pitchFamily="34" charset="0"/>
              <a:buChar char="•"/>
            </a:pPr>
            <a:r>
              <a:rPr lang="en-US" sz="1200" dirty="0" err="1">
                <a:solidFill>
                  <a:schemeClr val="tx1"/>
                </a:solidFill>
                <a:latin typeface="Droid Serif"/>
              </a:rPr>
              <a:t>bila</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LAC </a:t>
            </a:r>
            <a:r>
              <a:rPr lang="en-US" sz="1200" dirty="0" err="1">
                <a:solidFill>
                  <a:schemeClr val="tx1"/>
                </a:solidFill>
                <a:latin typeface="Droid Serif"/>
              </a:rPr>
              <a:t>meningkat</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LMC </a:t>
            </a:r>
            <a:r>
              <a:rPr lang="en-US" sz="1200" dirty="0" err="1" smtClean="0">
                <a:solidFill>
                  <a:schemeClr val="tx1"/>
                </a:solidFill>
                <a:latin typeface="Droid Serif"/>
              </a:rPr>
              <a:t>berada</a:t>
            </a:r>
            <a:r>
              <a:rPr lang="en-US" sz="1200" dirty="0" smtClean="0">
                <a:solidFill>
                  <a:schemeClr val="tx1"/>
                </a:solidFill>
                <a:latin typeface="Droid Serif"/>
              </a:rPr>
              <a:t> </a:t>
            </a:r>
            <a:r>
              <a:rPr lang="en-US" sz="1200" dirty="0" err="1">
                <a:solidFill>
                  <a:schemeClr val="tx1"/>
                </a:solidFill>
                <a:latin typeface="Droid Serif"/>
              </a:rPr>
              <a:t>diatas</a:t>
            </a:r>
            <a:r>
              <a:rPr lang="en-US" sz="1200" dirty="0">
                <a:solidFill>
                  <a:schemeClr val="tx1"/>
                </a:solidFill>
                <a:latin typeface="Droid Serif"/>
              </a:rPr>
              <a:t> </a:t>
            </a:r>
            <a:r>
              <a:rPr lang="en-US" sz="1200" dirty="0" err="1">
                <a:solidFill>
                  <a:schemeClr val="tx1"/>
                </a:solidFill>
                <a:latin typeface="Droid Serif"/>
              </a:rPr>
              <a:t>kurva</a:t>
            </a:r>
            <a:r>
              <a:rPr lang="en-US" sz="1200" dirty="0">
                <a:solidFill>
                  <a:schemeClr val="tx1"/>
                </a:solidFill>
                <a:latin typeface="Droid Serif"/>
              </a:rPr>
              <a:t> LAC</a:t>
            </a:r>
            <a:endParaRPr lang="en-US" sz="1200" dirty="0" smtClean="0">
              <a:solidFill>
                <a:schemeClr val="tx1"/>
              </a:solidFill>
              <a:latin typeface="Droid Serif"/>
            </a:endParaRPr>
          </a:p>
        </p:txBody>
      </p:sp>
    </p:spTree>
    <p:extLst>
      <p:ext uri="{BB962C8B-B14F-4D97-AF65-F5344CB8AC3E}">
        <p14:creationId xmlns:p14="http://schemas.microsoft.com/office/powerpoint/2010/main" val="368556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Long Run Total Cost (LTC)</a:t>
            </a:r>
            <a:endParaRPr lang="en-US"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
        <p:nvSpPr>
          <p:cNvPr id="6" name="Rectangle 5"/>
          <p:cNvSpPr/>
          <p:nvPr/>
        </p:nvSpPr>
        <p:spPr>
          <a:xfrm>
            <a:off x="565596" y="697128"/>
            <a:ext cx="8042376" cy="640275"/>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latin typeface="Droid Serif"/>
              </a:rPr>
              <a:t>Biaya </a:t>
            </a:r>
            <a:r>
              <a:rPr lang="sv-SE" sz="1600" dirty="0">
                <a:solidFill>
                  <a:schemeClr val="tx1"/>
                </a:solidFill>
                <a:latin typeface="Droid Serif"/>
              </a:rPr>
              <a:t>yang dikeluarkan untuk memproduksi seluruh output dan semuanya bersifat </a:t>
            </a:r>
            <a:r>
              <a:rPr lang="sv-SE" sz="1600" dirty="0" smtClean="0">
                <a:solidFill>
                  <a:schemeClr val="tx1"/>
                </a:solidFill>
                <a:latin typeface="Droid Serif"/>
              </a:rPr>
              <a:t>variabel cost (VC)</a:t>
            </a:r>
            <a:endParaRPr lang="en-US" sz="1600" dirty="0" smtClean="0">
              <a:solidFill>
                <a:schemeClr val="tx1"/>
              </a:solidFill>
              <a:latin typeface="Droid Serif"/>
            </a:endParaRPr>
          </a:p>
        </p:txBody>
      </p:sp>
      <mc:AlternateContent xmlns:mc="http://schemas.openxmlformats.org/markup-compatibility/2006" xmlns:a14="http://schemas.microsoft.com/office/drawing/2010/main">
        <mc:Choice Requires="a14">
          <p:sp>
            <p:nvSpPr>
              <p:cNvPr id="17" name="Rectangle 16"/>
              <p:cNvSpPr/>
              <p:nvPr/>
            </p:nvSpPr>
            <p:spPr>
              <a:xfrm>
                <a:off x="565596" y="1460326"/>
                <a:ext cx="124008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𝐿𝑇</m:t>
                      </m:r>
                      <m:r>
                        <a:rPr lang="en-US" sz="1600" i="1">
                          <a:solidFill>
                            <a:schemeClr val="tx1"/>
                          </a:solidFill>
                          <a:latin typeface="Cambria Math" panose="02040503050406030204" pitchFamily="18" charset="0"/>
                        </a:rPr>
                        <m:t>𝐶</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𝐿𝑉𝐶</m:t>
                      </m:r>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565596" y="1460326"/>
                <a:ext cx="1240083" cy="338554"/>
              </a:xfrm>
              <a:prstGeom prst="rect">
                <a:avLst/>
              </a:prstGeom>
              <a:blipFill>
                <a:blip r:embed="rId2"/>
                <a:stretch>
                  <a:fillRect/>
                </a:stretch>
              </a:blipFill>
            </p:spPr>
            <p:txBody>
              <a:bodyPr/>
              <a:lstStyle/>
              <a:p>
                <a:r>
                  <a:rPr lang="en-US">
                    <a:noFill/>
                  </a:rPr>
                  <a:t> </a:t>
                </a:r>
              </a:p>
            </p:txBody>
          </p:sp>
        </mc:Fallback>
      </mc:AlternateContent>
      <p:sp>
        <p:nvSpPr>
          <p:cNvPr id="18" name="Rectangle 17"/>
          <p:cNvSpPr/>
          <p:nvPr/>
        </p:nvSpPr>
        <p:spPr>
          <a:xfrm>
            <a:off x="550687" y="1921804"/>
            <a:ext cx="8042376" cy="640275"/>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latin typeface="Droid Serif"/>
              </a:rPr>
              <a:t>Kurva LTC </a:t>
            </a:r>
            <a:r>
              <a:rPr lang="sv-SE" sz="1600" dirty="0">
                <a:solidFill>
                  <a:schemeClr val="tx1"/>
                </a:solidFill>
                <a:latin typeface="Droid Serif"/>
              </a:rPr>
              <a:t>untuk tiap tingkat output </a:t>
            </a:r>
            <a:r>
              <a:rPr lang="sv-SE" sz="1600" dirty="0" smtClean="0">
                <a:solidFill>
                  <a:schemeClr val="tx1"/>
                </a:solidFill>
                <a:latin typeface="Droid Serif"/>
              </a:rPr>
              <a:t>diperoleh </a:t>
            </a:r>
            <a:r>
              <a:rPr lang="sv-SE" sz="1600" dirty="0">
                <a:solidFill>
                  <a:schemeClr val="tx1"/>
                </a:solidFill>
                <a:latin typeface="Droid Serif"/>
              </a:rPr>
              <a:t>dengan mengalikan output dengan biaya rata-rata jangka panjang (LAC</a:t>
            </a:r>
            <a:r>
              <a:rPr lang="sv-SE" sz="1600" dirty="0" smtClean="0">
                <a:solidFill>
                  <a:schemeClr val="tx1"/>
                </a:solidFill>
                <a:latin typeface="Droid Serif"/>
              </a:rPr>
              <a:t>)</a:t>
            </a:r>
            <a:endParaRPr lang="en-US" sz="1600" dirty="0" smtClean="0">
              <a:solidFill>
                <a:schemeClr val="tx1"/>
              </a:solidFill>
              <a:latin typeface="Droid Serif"/>
            </a:endParaRPr>
          </a:p>
        </p:txBody>
      </p:sp>
      <p:sp>
        <p:nvSpPr>
          <p:cNvPr id="20" name="Rectangle 19"/>
          <p:cNvSpPr/>
          <p:nvPr/>
        </p:nvSpPr>
        <p:spPr>
          <a:xfrm>
            <a:off x="565596" y="3146480"/>
            <a:ext cx="8042376" cy="649279"/>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Droid Serif"/>
              </a:rPr>
              <a:t>Kurva LTC menunjukkan biaya total minimum guna memproduksi tiap tingkat output pada skala operasi yang diinginkan</a:t>
            </a:r>
            <a:endParaRPr lang="en-US" sz="1600" dirty="0" smtClean="0">
              <a:solidFill>
                <a:schemeClr val="tx1"/>
              </a:solidFill>
              <a:latin typeface="Droid Serif"/>
            </a:endParaRPr>
          </a:p>
        </p:txBody>
      </p:sp>
      <mc:AlternateContent xmlns:mc="http://schemas.openxmlformats.org/markup-compatibility/2006" xmlns:a14="http://schemas.microsoft.com/office/drawing/2010/main">
        <mc:Choice Requires="a14">
          <p:sp>
            <p:nvSpPr>
              <p:cNvPr id="9" name="Rectangle 8"/>
              <p:cNvSpPr/>
              <p:nvPr/>
            </p:nvSpPr>
            <p:spPr>
              <a:xfrm>
                <a:off x="565596" y="2685003"/>
                <a:ext cx="162102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𝐿𝑇</m:t>
                      </m:r>
                      <m:r>
                        <a:rPr lang="en-US" sz="1600" i="1">
                          <a:solidFill>
                            <a:schemeClr val="tx1"/>
                          </a:solidFill>
                          <a:latin typeface="Cambria Math" panose="02040503050406030204" pitchFamily="18" charset="0"/>
                        </a:rPr>
                        <m:t>𝐶</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𝐿𝐴𝐶</m:t>
                      </m:r>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𝑄</m:t>
                      </m:r>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565596" y="2685003"/>
                <a:ext cx="1621021" cy="338554"/>
              </a:xfrm>
              <a:prstGeom prst="rect">
                <a:avLst/>
              </a:prstGeom>
              <a:blipFill>
                <a:blip r:embed="rId3"/>
                <a:stretch>
                  <a:fillRect b="-7143"/>
                </a:stretch>
              </a:blipFill>
            </p:spPr>
            <p:txBody>
              <a:bodyPr/>
              <a:lstStyle/>
              <a:p>
                <a:r>
                  <a:rPr lang="en-US">
                    <a:noFill/>
                  </a:rPr>
                  <a:t> </a:t>
                </a:r>
              </a:p>
            </p:txBody>
          </p:sp>
        </mc:Fallback>
      </mc:AlternateContent>
    </p:spTree>
    <p:extLst>
      <p:ext uri="{BB962C8B-B14F-4D97-AF65-F5344CB8AC3E}">
        <p14:creationId xmlns:p14="http://schemas.microsoft.com/office/powerpoint/2010/main" val="2601107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Long Run Marginal Cost (LMC)</a:t>
            </a:r>
            <a:endParaRPr lang="en-US"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
        <p:nvSpPr>
          <p:cNvPr id="6" name="Rectangle 5"/>
          <p:cNvSpPr/>
          <p:nvPr/>
        </p:nvSpPr>
        <p:spPr>
          <a:xfrm>
            <a:off x="565596" y="697128"/>
            <a:ext cx="8042376" cy="64027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latin typeface="Droid Serif"/>
              </a:rPr>
              <a:t>Tambahan </a:t>
            </a:r>
            <a:r>
              <a:rPr lang="sv-SE" sz="1600" dirty="0">
                <a:solidFill>
                  <a:schemeClr val="tx1"/>
                </a:solidFill>
                <a:latin typeface="Droid Serif"/>
              </a:rPr>
              <a:t>biaya karena menambah produksi sebanyak satu </a:t>
            </a:r>
            <a:r>
              <a:rPr lang="sv-SE" sz="1600" dirty="0" smtClean="0">
                <a:solidFill>
                  <a:schemeClr val="tx1"/>
                </a:solidFill>
                <a:latin typeface="Droid Serif"/>
              </a:rPr>
              <a:t>unit dalam jangka panjang</a:t>
            </a:r>
            <a:endParaRPr lang="en-US" sz="1600" dirty="0" smtClean="0">
              <a:solidFill>
                <a:schemeClr val="tx1"/>
              </a:solidFill>
              <a:latin typeface="Droid Serif"/>
            </a:endParaRPr>
          </a:p>
        </p:txBody>
      </p:sp>
      <mc:AlternateContent xmlns:mc="http://schemas.openxmlformats.org/markup-compatibility/2006" xmlns:a14="http://schemas.microsoft.com/office/drawing/2010/main">
        <mc:Choice Requires="a14">
          <p:sp>
            <p:nvSpPr>
              <p:cNvPr id="17" name="Rectangle 16"/>
              <p:cNvSpPr/>
              <p:nvPr/>
            </p:nvSpPr>
            <p:spPr>
              <a:xfrm>
                <a:off x="565596" y="1500164"/>
                <a:ext cx="1501373" cy="5922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𝐿</m:t>
                      </m:r>
                      <m:r>
                        <a:rPr lang="en-US" sz="1600" i="1">
                          <a:solidFill>
                            <a:schemeClr val="tx1"/>
                          </a:solidFill>
                          <a:latin typeface="Cambria Math" panose="02040503050406030204" pitchFamily="18" charset="0"/>
                        </a:rPr>
                        <m:t>𝑀𝐶</m:t>
                      </m:r>
                      <m:r>
                        <a:rPr lang="en-US" sz="1600" i="1">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sym typeface="Symbol" panose="05050102010706020507" pitchFamily="18" charset="2"/>
                            </a:rPr>
                            <m:t> </m:t>
                          </m:r>
                          <m:r>
                            <a:rPr lang="en-US" sz="1600" b="0" i="1" smtClean="0">
                              <a:solidFill>
                                <a:schemeClr val="tx1"/>
                              </a:solidFill>
                              <a:latin typeface="Cambria Math" panose="02040503050406030204" pitchFamily="18" charset="0"/>
                              <a:sym typeface="Symbol" panose="05050102010706020507" pitchFamily="18" charset="2"/>
                            </a:rPr>
                            <m:t>𝐿</m:t>
                          </m:r>
                          <m:r>
                            <a:rPr lang="en-US" sz="1600" i="1">
                              <a:solidFill>
                                <a:schemeClr val="tx1"/>
                              </a:solidFill>
                              <a:latin typeface="Cambria Math" panose="02040503050406030204" pitchFamily="18" charset="0"/>
                            </a:rPr>
                            <m:t>𝑇𝐶</m:t>
                          </m:r>
                        </m:num>
                        <m:den>
                          <m:r>
                            <a:rPr lang="en-US" sz="1600" i="1">
                              <a:solidFill>
                                <a:schemeClr val="tx1"/>
                              </a:solidFill>
                              <a:latin typeface="Cambria Math" panose="02040503050406030204" pitchFamily="18" charset="0"/>
                              <a:sym typeface="Symbol" panose="05050102010706020507" pitchFamily="18" charset="2"/>
                            </a:rPr>
                            <m:t> </m:t>
                          </m:r>
                          <m:r>
                            <a:rPr lang="en-US" sz="1600" i="1">
                              <a:solidFill>
                                <a:schemeClr val="tx1"/>
                              </a:solidFill>
                              <a:latin typeface="Cambria Math" panose="02040503050406030204" pitchFamily="18" charset="0"/>
                            </a:rPr>
                            <m:t>𝑄</m:t>
                          </m:r>
                        </m:den>
                      </m:f>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565596" y="1500164"/>
                <a:ext cx="1501373" cy="592213"/>
              </a:xfrm>
              <a:prstGeom prst="rect">
                <a:avLst/>
              </a:prstGeom>
              <a:blipFill>
                <a:blip r:embed="rId2"/>
                <a:stretch>
                  <a:fillRect/>
                </a:stretch>
              </a:blipFill>
            </p:spPr>
            <p:txBody>
              <a:bodyPr/>
              <a:lstStyle/>
              <a:p>
                <a:r>
                  <a:rPr lang="en-US">
                    <a:noFill/>
                  </a:rPr>
                  <a:t> </a:t>
                </a:r>
              </a:p>
            </p:txBody>
          </p:sp>
        </mc:Fallback>
      </mc:AlternateContent>
      <p:sp>
        <p:nvSpPr>
          <p:cNvPr id="18" name="Rectangle 17"/>
          <p:cNvSpPr/>
          <p:nvPr/>
        </p:nvSpPr>
        <p:spPr>
          <a:xfrm>
            <a:off x="550687" y="2266014"/>
            <a:ext cx="8042376" cy="640275"/>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Droid Serif"/>
              </a:rPr>
              <a:t>Kurva biaya marginal jangka panjang (LMC) </a:t>
            </a:r>
            <a:r>
              <a:rPr lang="sv-SE" sz="1600" dirty="0">
                <a:solidFill>
                  <a:schemeClr val="tx1"/>
                </a:solidFill>
                <a:latin typeface="Droid Serif"/>
              </a:rPr>
              <a:t>mengukur perubahan biaya total jangka panjang (LTC) per unit perubahan </a:t>
            </a:r>
            <a:r>
              <a:rPr lang="sv-SE" sz="1600" dirty="0" smtClean="0">
                <a:solidFill>
                  <a:schemeClr val="tx1"/>
                </a:solidFill>
                <a:latin typeface="Droid Serif"/>
              </a:rPr>
              <a:t>output</a:t>
            </a:r>
            <a:endParaRPr lang="en-US" sz="1600" dirty="0" smtClean="0">
              <a:solidFill>
                <a:schemeClr val="tx1"/>
              </a:solidFill>
              <a:latin typeface="Droid Serif"/>
            </a:endParaRPr>
          </a:p>
        </p:txBody>
      </p:sp>
      <p:sp>
        <p:nvSpPr>
          <p:cNvPr id="19" name="Rectangle 18"/>
          <p:cNvSpPr/>
          <p:nvPr/>
        </p:nvSpPr>
        <p:spPr>
          <a:xfrm>
            <a:off x="1277007" y="3041153"/>
            <a:ext cx="7316056" cy="411496"/>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Droid Serif"/>
              </a:rPr>
              <a:t>Kurva LTC </a:t>
            </a:r>
            <a:r>
              <a:rPr lang="sv-SE" dirty="0">
                <a:solidFill>
                  <a:schemeClr val="tx1"/>
                </a:solidFill>
                <a:latin typeface="Droid Serif"/>
              </a:rPr>
              <a:t>untuk setiap tingkat output </a:t>
            </a:r>
            <a:r>
              <a:rPr lang="sv-SE" dirty="0" smtClean="0">
                <a:solidFill>
                  <a:schemeClr val="tx1"/>
                </a:solidFill>
                <a:latin typeface="Droid Serif"/>
              </a:rPr>
              <a:t>diperoleh </a:t>
            </a:r>
            <a:r>
              <a:rPr lang="sv-SE" dirty="0">
                <a:solidFill>
                  <a:schemeClr val="tx1"/>
                </a:solidFill>
                <a:latin typeface="Droid Serif"/>
              </a:rPr>
              <a:t>dengan mengalikan output dengan </a:t>
            </a:r>
            <a:r>
              <a:rPr lang="sv-SE" dirty="0" smtClean="0">
                <a:solidFill>
                  <a:schemeClr val="tx1"/>
                </a:solidFill>
                <a:latin typeface="Droid Serif"/>
              </a:rPr>
              <a:t>LAC</a:t>
            </a:r>
            <a:endParaRPr lang="en-US" dirty="0" smtClean="0">
              <a:solidFill>
                <a:schemeClr val="tx1"/>
              </a:solidFill>
              <a:latin typeface="Droid Serif"/>
            </a:endParaRPr>
          </a:p>
        </p:txBody>
      </p:sp>
      <p:sp>
        <p:nvSpPr>
          <p:cNvPr id="20" name="Rectangle 19"/>
          <p:cNvSpPr/>
          <p:nvPr/>
        </p:nvSpPr>
        <p:spPr>
          <a:xfrm>
            <a:off x="550687" y="3681248"/>
            <a:ext cx="8042376" cy="890931"/>
          </a:xfrm>
          <a:prstGeom prst="rect">
            <a:avLst/>
          </a:prstGeom>
          <a:solidFill>
            <a:schemeClr val="accent3">
              <a:lumMod val="40000"/>
              <a:lumOff val="60000"/>
            </a:schemeClr>
          </a:solid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Droid Serif"/>
              </a:rPr>
              <a:t>Kurva </a:t>
            </a:r>
            <a:r>
              <a:rPr lang="sv-SE" sz="1600" b="1" dirty="0" smtClean="0">
                <a:solidFill>
                  <a:schemeClr val="tx1"/>
                </a:solidFill>
                <a:latin typeface="Droid Serif"/>
              </a:rPr>
              <a:t>LMC berbentuk U shape </a:t>
            </a:r>
            <a:r>
              <a:rPr lang="sv-SE" sz="1600" dirty="0">
                <a:solidFill>
                  <a:schemeClr val="tx1"/>
                </a:solidFill>
                <a:latin typeface="Droid Serif"/>
              </a:rPr>
              <a:t>dan mencapai titik minimum sebelum kurva LAC mencapai titik minimumnya. </a:t>
            </a:r>
            <a:r>
              <a:rPr lang="sv-SE" sz="1600" dirty="0" smtClean="0">
                <a:solidFill>
                  <a:schemeClr val="tx1"/>
                </a:solidFill>
                <a:latin typeface="Droid Serif"/>
              </a:rPr>
              <a:t>Kurva </a:t>
            </a:r>
            <a:r>
              <a:rPr lang="sv-SE" sz="1600" dirty="0">
                <a:solidFill>
                  <a:schemeClr val="tx1"/>
                </a:solidFill>
                <a:latin typeface="Droid Serif"/>
              </a:rPr>
              <a:t>LMC </a:t>
            </a:r>
            <a:r>
              <a:rPr lang="sv-SE" sz="1600" dirty="0" smtClean="0">
                <a:solidFill>
                  <a:schemeClr val="tx1"/>
                </a:solidFill>
                <a:latin typeface="Droid Serif"/>
              </a:rPr>
              <a:t>akan memotong kurva LAC pada titik terendahnya</a:t>
            </a:r>
            <a:endParaRPr lang="en-US" sz="1600" dirty="0" smtClean="0">
              <a:solidFill>
                <a:schemeClr val="tx1"/>
              </a:solidFill>
              <a:latin typeface="Droid Serif"/>
            </a:endParaRPr>
          </a:p>
        </p:txBody>
      </p:sp>
    </p:spTree>
    <p:extLst>
      <p:ext uri="{BB962C8B-B14F-4D97-AF65-F5344CB8AC3E}">
        <p14:creationId xmlns:p14="http://schemas.microsoft.com/office/powerpoint/2010/main" val="12686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smtClean="0"/>
              <a:t>Long Run Average Cost (LAC)</a:t>
            </a:r>
            <a:endParaRPr lang="en-US" sz="14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sp>
        <p:nvSpPr>
          <p:cNvPr id="6" name="Rectangle 5"/>
          <p:cNvSpPr/>
          <p:nvPr/>
        </p:nvSpPr>
        <p:spPr>
          <a:xfrm>
            <a:off x="565596" y="697128"/>
            <a:ext cx="8042376" cy="640275"/>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latin typeface="Droid Serif"/>
              </a:rPr>
              <a:t>Biaya </a:t>
            </a:r>
            <a:r>
              <a:rPr lang="sv-SE" sz="1600" dirty="0">
                <a:solidFill>
                  <a:schemeClr val="tx1"/>
                </a:solidFill>
                <a:latin typeface="Droid Serif"/>
              </a:rPr>
              <a:t>total dibagi jumlah </a:t>
            </a:r>
            <a:r>
              <a:rPr lang="sv-SE" sz="1600" dirty="0" smtClean="0">
                <a:solidFill>
                  <a:schemeClr val="tx1"/>
                </a:solidFill>
                <a:latin typeface="Droid Serif"/>
              </a:rPr>
              <a:t>output yang diproduksinya dalam jangka panjang</a:t>
            </a:r>
            <a:endParaRPr lang="en-US" sz="1600" dirty="0" smtClean="0">
              <a:solidFill>
                <a:schemeClr val="tx1"/>
              </a:solidFill>
              <a:latin typeface="Droid Serif"/>
            </a:endParaRPr>
          </a:p>
        </p:txBody>
      </p:sp>
      <mc:AlternateContent xmlns:mc="http://schemas.openxmlformats.org/markup-compatibility/2006" xmlns:a14="http://schemas.microsoft.com/office/drawing/2010/main">
        <mc:Choice Requires="a14">
          <p:sp>
            <p:nvSpPr>
              <p:cNvPr id="17" name="Rectangle 16"/>
              <p:cNvSpPr/>
              <p:nvPr/>
            </p:nvSpPr>
            <p:spPr>
              <a:xfrm>
                <a:off x="565596" y="1500164"/>
                <a:ext cx="1286571" cy="59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𝐿𝐴</m:t>
                      </m:r>
                      <m:r>
                        <a:rPr lang="en-US" sz="1600" i="1">
                          <a:solidFill>
                            <a:schemeClr val="tx1"/>
                          </a:solidFill>
                          <a:latin typeface="Cambria Math" panose="02040503050406030204" pitchFamily="18" charset="0"/>
                        </a:rPr>
                        <m:t>𝐶</m:t>
                      </m:r>
                      <m:r>
                        <a:rPr lang="en-US" sz="1600" i="1">
                          <a:solidFill>
                            <a:schemeClr val="tx1"/>
                          </a:solidFill>
                          <a:latin typeface="Cambria Math" panose="02040503050406030204" pitchFamily="18" charset="0"/>
                        </a:rPr>
                        <m:t>= </m:t>
                      </m:r>
                      <m:f>
                        <m:fPr>
                          <m:ctrlPr>
                            <a:rPr lang="en-US" sz="1600" i="1">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sym typeface="Symbol" panose="05050102010706020507" pitchFamily="18" charset="2"/>
                            </a:rPr>
                            <m:t>𝐿</m:t>
                          </m:r>
                          <m:r>
                            <a:rPr lang="en-US" sz="1600" i="1">
                              <a:solidFill>
                                <a:schemeClr val="tx1"/>
                              </a:solidFill>
                              <a:latin typeface="Cambria Math" panose="02040503050406030204" pitchFamily="18" charset="0"/>
                            </a:rPr>
                            <m:t>𝑇𝐶</m:t>
                          </m:r>
                        </m:num>
                        <m:den>
                          <m:r>
                            <a:rPr lang="en-US" sz="1600" i="1">
                              <a:solidFill>
                                <a:schemeClr val="tx1"/>
                              </a:solidFill>
                              <a:latin typeface="Cambria Math" panose="02040503050406030204" pitchFamily="18" charset="0"/>
                            </a:rPr>
                            <m:t>𝑄</m:t>
                          </m:r>
                        </m:den>
                      </m:f>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565596" y="1500164"/>
                <a:ext cx="1286571" cy="591637"/>
              </a:xfrm>
              <a:prstGeom prst="rect">
                <a:avLst/>
              </a:prstGeom>
              <a:blipFill>
                <a:blip r:embed="rId2"/>
                <a:stretch>
                  <a:fillRect/>
                </a:stretch>
              </a:blipFill>
            </p:spPr>
            <p:txBody>
              <a:bodyPr/>
              <a:lstStyle/>
              <a:p>
                <a:r>
                  <a:rPr lang="en-US">
                    <a:noFill/>
                  </a:rPr>
                  <a:t> </a:t>
                </a:r>
              </a:p>
            </p:txBody>
          </p:sp>
        </mc:Fallback>
      </mc:AlternateContent>
      <p:sp>
        <p:nvSpPr>
          <p:cNvPr id="18" name="Rectangle 17"/>
          <p:cNvSpPr/>
          <p:nvPr/>
        </p:nvSpPr>
        <p:spPr>
          <a:xfrm>
            <a:off x="550687" y="2266014"/>
            <a:ext cx="8042376" cy="640275"/>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Droid Serif"/>
              </a:rPr>
              <a:t>Kurva LAC menunjukkan biaya produksi per-unit terendah untuk setiap output pada setiap skala pabrik yang dapat </a:t>
            </a:r>
            <a:r>
              <a:rPr lang="sv-SE" sz="1600" dirty="0" smtClean="0">
                <a:solidFill>
                  <a:schemeClr val="tx1"/>
                </a:solidFill>
                <a:latin typeface="Droid Serif"/>
              </a:rPr>
              <a:t>dibangun</a:t>
            </a:r>
            <a:endParaRPr lang="en-US" sz="1600" dirty="0" smtClean="0">
              <a:solidFill>
                <a:schemeClr val="tx1"/>
              </a:solidFill>
              <a:latin typeface="Droid Serif"/>
            </a:endParaRPr>
          </a:p>
        </p:txBody>
      </p:sp>
      <p:sp>
        <p:nvSpPr>
          <p:cNvPr id="20" name="Rectangle 19"/>
          <p:cNvSpPr/>
          <p:nvPr/>
        </p:nvSpPr>
        <p:spPr>
          <a:xfrm>
            <a:off x="550687" y="3163806"/>
            <a:ext cx="8042376" cy="890931"/>
          </a:xfrm>
          <a:prstGeom prst="rect">
            <a:avLst/>
          </a:prstGeom>
          <a:solidFill>
            <a:schemeClr val="accent2">
              <a:lumMod val="60000"/>
              <a:lumOff val="40000"/>
            </a:schemeClr>
          </a:solidFill>
          <a:ln w="57150">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latin typeface="Droid Serif"/>
              </a:rPr>
              <a:t>Kurva LAC </a:t>
            </a:r>
            <a:r>
              <a:rPr lang="sv-SE" sz="1600" dirty="0">
                <a:solidFill>
                  <a:schemeClr val="tx1"/>
                </a:solidFill>
                <a:latin typeface="Droid Serif"/>
              </a:rPr>
              <a:t>menyinggung semua kurva biaya rata-rata jangka pendek </a:t>
            </a:r>
            <a:r>
              <a:rPr lang="sv-SE" sz="1600" dirty="0" smtClean="0">
                <a:solidFill>
                  <a:schemeClr val="tx1"/>
                </a:solidFill>
                <a:latin typeface="Droid Serif"/>
              </a:rPr>
              <a:t>(Short-run </a:t>
            </a:r>
            <a:r>
              <a:rPr lang="sv-SE" sz="1600" dirty="0">
                <a:solidFill>
                  <a:schemeClr val="tx1"/>
                </a:solidFill>
                <a:latin typeface="Droid Serif"/>
              </a:rPr>
              <a:t>Average Cost (SAC</a:t>
            </a:r>
            <a:r>
              <a:rPr lang="sv-SE" sz="1600" dirty="0" smtClean="0">
                <a:solidFill>
                  <a:schemeClr val="tx1"/>
                </a:solidFill>
                <a:latin typeface="Droid Serif"/>
              </a:rPr>
              <a:t>)) </a:t>
            </a:r>
            <a:r>
              <a:rPr lang="sv-SE" sz="1600" dirty="0">
                <a:solidFill>
                  <a:schemeClr val="tx1"/>
                </a:solidFill>
                <a:latin typeface="Droid Serif"/>
              </a:rPr>
              <a:t>yang mencerminkan semua alternatif perencanaan skala yang dapat dibangun oleh nperusahaan dalam jangka panjang</a:t>
            </a:r>
            <a:endParaRPr lang="en-US" sz="1600" dirty="0" smtClean="0">
              <a:solidFill>
                <a:schemeClr val="tx1"/>
              </a:solidFill>
              <a:latin typeface="Droid Serif"/>
            </a:endParaRPr>
          </a:p>
        </p:txBody>
      </p:sp>
    </p:spTree>
    <p:extLst>
      <p:ext uri="{BB962C8B-B14F-4D97-AF65-F5344CB8AC3E}">
        <p14:creationId xmlns:p14="http://schemas.microsoft.com/office/powerpoint/2010/main" val="1803419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23" y="91566"/>
            <a:ext cx="2956035" cy="733800"/>
          </a:xfrm>
        </p:spPr>
        <p:txBody>
          <a:bodyPr/>
          <a:lstStyle/>
          <a:p>
            <a:r>
              <a:rPr lang="en-US" sz="1600" dirty="0" err="1" smtClean="0"/>
              <a:t>Hubungan</a:t>
            </a:r>
            <a:r>
              <a:rPr lang="en-US" sz="1600" dirty="0" smtClean="0"/>
              <a:t> LAC </a:t>
            </a:r>
            <a:r>
              <a:rPr lang="en-US" sz="1600" dirty="0" err="1" smtClean="0"/>
              <a:t>dan</a:t>
            </a:r>
            <a:r>
              <a:rPr lang="en-US" sz="1600" dirty="0" smtClean="0"/>
              <a:t> SAC</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pic>
        <p:nvPicPr>
          <p:cNvPr id="5" name="Picture 4"/>
          <p:cNvPicPr>
            <a:picLocks noChangeAspect="1"/>
          </p:cNvPicPr>
          <p:nvPr/>
        </p:nvPicPr>
        <p:blipFill>
          <a:blip r:embed="rId2"/>
          <a:stretch>
            <a:fillRect/>
          </a:stretch>
        </p:blipFill>
        <p:spPr>
          <a:xfrm>
            <a:off x="376566" y="458466"/>
            <a:ext cx="5213577" cy="2257425"/>
          </a:xfrm>
          <a:prstGeom prst="rect">
            <a:avLst/>
          </a:prstGeom>
        </p:spPr>
      </p:pic>
      <p:sp>
        <p:nvSpPr>
          <p:cNvPr id="6" name="Rectangle 5"/>
          <p:cNvSpPr/>
          <p:nvPr/>
        </p:nvSpPr>
        <p:spPr>
          <a:xfrm>
            <a:off x="5590143" y="551991"/>
            <a:ext cx="3088774" cy="969382"/>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chemeClr val="tx1"/>
                </a:solidFill>
                <a:latin typeface="Droid Serif"/>
              </a:rPr>
              <a:t>Kurva SAC bersinggungan dengan kurva LAC masing-masing pada satu titik. Terdapat beberapa kurva SAC yang berjejer dan kurva LAC membatasi kurva SAC tersebu </a:t>
            </a:r>
            <a:r>
              <a:rPr lang="sv-SE" sz="1100" dirty="0" smtClean="0">
                <a:solidFill>
                  <a:schemeClr val="tx1"/>
                </a:solidFill>
                <a:latin typeface="Droid Serif"/>
                <a:sym typeface="Wingdings" panose="05000000000000000000" pitchFamily="2" charset="2"/>
              </a:rPr>
              <a:t> sehingga kurva LAC disebut </a:t>
            </a:r>
            <a:r>
              <a:rPr lang="sv-SE" sz="1100" b="1" dirty="0" smtClean="0">
                <a:solidFill>
                  <a:schemeClr val="tx1"/>
                </a:solidFill>
                <a:latin typeface="Droid Serif"/>
                <a:sym typeface="Wingdings" panose="05000000000000000000" pitchFamily="2" charset="2"/>
              </a:rPr>
              <a:t>Envelope curve </a:t>
            </a:r>
            <a:endParaRPr lang="en-US" sz="1100" b="1" dirty="0" smtClean="0">
              <a:solidFill>
                <a:schemeClr val="tx1"/>
              </a:solidFill>
              <a:latin typeface="Droid Serif"/>
            </a:endParaRPr>
          </a:p>
        </p:txBody>
      </p:sp>
      <p:sp>
        <p:nvSpPr>
          <p:cNvPr id="7" name="Rectangle 6"/>
          <p:cNvSpPr/>
          <p:nvPr/>
        </p:nvSpPr>
        <p:spPr>
          <a:xfrm>
            <a:off x="5590143" y="1621436"/>
            <a:ext cx="3088774" cy="1077707"/>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chemeClr val="tx1"/>
                </a:solidFill>
                <a:latin typeface="Droid Serif"/>
              </a:rPr>
              <a:t>Kurva SAC menyinggung LAC pada satu titik, maka gerakan pada kurva LAC berarti berpindah dari SAC ke SAC yang lainnya. Pergeseran SAC ke kanan menunjukkan kapasitas pabrik atau skala produksi yang semakin besar</a:t>
            </a:r>
            <a:endParaRPr lang="en-US" sz="1100" b="1" dirty="0" smtClean="0">
              <a:solidFill>
                <a:schemeClr val="tx1"/>
              </a:solidFill>
              <a:latin typeface="Droid Serif"/>
            </a:endParaRPr>
          </a:p>
        </p:txBody>
      </p:sp>
      <p:sp>
        <p:nvSpPr>
          <p:cNvPr id="8" name="Rectangle 7"/>
          <p:cNvSpPr/>
          <p:nvPr/>
        </p:nvSpPr>
        <p:spPr>
          <a:xfrm>
            <a:off x="376566" y="2872610"/>
            <a:ext cx="5101951" cy="161268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chemeClr val="tx1"/>
                </a:solidFill>
                <a:latin typeface="Droid Serif"/>
              </a:rPr>
              <a:t>Kurva </a:t>
            </a:r>
            <a:r>
              <a:rPr lang="sv-SE" sz="1100" dirty="0">
                <a:solidFill>
                  <a:schemeClr val="tx1"/>
                </a:solidFill>
                <a:latin typeface="Droid Serif"/>
              </a:rPr>
              <a:t>LAC perusahaan ini ditunjukkan oleh bagian yang bergaris tebal dari kurva SAC, yang akan menghubungkan titik A B C D E F G H M N </a:t>
            </a:r>
          </a:p>
          <a:p>
            <a:pPr algn="ctr"/>
            <a:r>
              <a:rPr lang="sv-SE" sz="1100" dirty="0">
                <a:solidFill>
                  <a:schemeClr val="tx1"/>
                </a:solidFill>
                <a:latin typeface="Droid Serif"/>
              </a:rPr>
              <a:t>Pada bagian yang putus-putus kurva SAC tidak relevan karena bagian tersebut diwakili oleh SAC yang </a:t>
            </a:r>
            <a:r>
              <a:rPr lang="sv-SE" sz="1100" dirty="0" smtClean="0">
                <a:solidFill>
                  <a:schemeClr val="tx1"/>
                </a:solidFill>
                <a:latin typeface="Droid Serif"/>
              </a:rPr>
              <a:t>lainnya</a:t>
            </a:r>
          </a:p>
          <a:p>
            <a:pPr algn="ctr"/>
            <a:r>
              <a:rPr lang="sv-SE" sz="1100" dirty="0" smtClean="0">
                <a:solidFill>
                  <a:schemeClr val="tx1"/>
                </a:solidFill>
                <a:latin typeface="Droid Serif"/>
              </a:rPr>
              <a:t> </a:t>
            </a:r>
          </a:p>
          <a:p>
            <a:pPr algn="ctr"/>
            <a:r>
              <a:rPr lang="sv-SE" sz="1100" b="1" dirty="0" smtClean="0">
                <a:solidFill>
                  <a:schemeClr val="tx1"/>
                </a:solidFill>
                <a:latin typeface="Droid Serif"/>
              </a:rPr>
              <a:t>Bila perusahaan </a:t>
            </a:r>
            <a:r>
              <a:rPr lang="sv-SE" sz="1100" b="1" dirty="0">
                <a:solidFill>
                  <a:schemeClr val="tx1"/>
                </a:solidFill>
                <a:latin typeface="Droid Serif"/>
              </a:rPr>
              <a:t>ingin memproduksi tiga unit output per periode waktu, maka perusahaan akan menggunakan skala produksi (SAC1 dan SAC2) dan perusahaan akan bertemu pada titik C. sehingga </a:t>
            </a:r>
            <a:r>
              <a:rPr lang="sv-SE" sz="1100" b="1" dirty="0" smtClean="0">
                <a:solidFill>
                  <a:schemeClr val="tx1"/>
                </a:solidFill>
                <a:latin typeface="Droid Serif"/>
              </a:rPr>
              <a:t>kasus </a:t>
            </a:r>
            <a:r>
              <a:rPr lang="sv-SE" sz="1100" b="1" dirty="0">
                <a:solidFill>
                  <a:schemeClr val="tx1"/>
                </a:solidFill>
                <a:latin typeface="Droid Serif"/>
              </a:rPr>
              <a:t>tersebut, memiliki SAC untuk perusahaan </a:t>
            </a:r>
            <a:r>
              <a:rPr lang="sv-SE" sz="1100" b="1" dirty="0" smtClean="0">
                <a:solidFill>
                  <a:schemeClr val="tx1"/>
                </a:solidFill>
                <a:latin typeface="Droid Serif"/>
              </a:rPr>
              <a:t>yang </a:t>
            </a:r>
            <a:r>
              <a:rPr lang="sv-SE" sz="1100" b="1" dirty="0">
                <a:solidFill>
                  <a:schemeClr val="tx1"/>
                </a:solidFill>
                <a:latin typeface="Droid Serif"/>
              </a:rPr>
              <a:t>sama</a:t>
            </a:r>
            <a:endParaRPr lang="en-US" sz="1100" b="1" dirty="0" smtClean="0">
              <a:solidFill>
                <a:schemeClr val="tx1"/>
              </a:solidFill>
              <a:latin typeface="Droid Serif"/>
            </a:endParaRPr>
          </a:p>
        </p:txBody>
      </p:sp>
      <p:sp>
        <p:nvSpPr>
          <p:cNvPr id="9" name="Rectangle 8"/>
          <p:cNvSpPr/>
          <p:nvPr/>
        </p:nvSpPr>
        <p:spPr>
          <a:xfrm>
            <a:off x="5590143" y="2799207"/>
            <a:ext cx="3088774" cy="653442"/>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smtClean="0">
                <a:solidFill>
                  <a:schemeClr val="tx1"/>
                </a:solidFill>
                <a:latin typeface="Droid Serif"/>
              </a:rPr>
              <a:t>Kurva SAC tidak selalu menyinggung LAC pada posisi yang paling minimum, namun LAC minimum maka posisi SAC juga minimum</a:t>
            </a:r>
          </a:p>
        </p:txBody>
      </p:sp>
      <p:pic>
        <p:nvPicPr>
          <p:cNvPr id="10" name="Picture 9"/>
          <p:cNvPicPr>
            <a:picLocks noChangeAspect="1"/>
          </p:cNvPicPr>
          <p:nvPr/>
        </p:nvPicPr>
        <p:blipFill>
          <a:blip r:embed="rId3"/>
          <a:stretch>
            <a:fillRect/>
          </a:stretch>
        </p:blipFill>
        <p:spPr>
          <a:xfrm>
            <a:off x="5590143" y="3552713"/>
            <a:ext cx="2773417" cy="1159793"/>
          </a:xfrm>
          <a:prstGeom prst="rect">
            <a:avLst/>
          </a:prstGeom>
        </p:spPr>
      </p:pic>
    </p:spTree>
    <p:extLst>
      <p:ext uri="{BB962C8B-B14F-4D97-AF65-F5344CB8AC3E}">
        <p14:creationId xmlns:p14="http://schemas.microsoft.com/office/powerpoint/2010/main" val="708726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923" y="91566"/>
            <a:ext cx="2956035" cy="733800"/>
          </a:xfrm>
        </p:spPr>
        <p:txBody>
          <a:bodyPr/>
          <a:lstStyle/>
          <a:p>
            <a:r>
              <a:rPr lang="en-US" sz="1600" dirty="0" err="1" smtClean="0"/>
              <a:t>Hubungan</a:t>
            </a:r>
            <a:r>
              <a:rPr lang="en-US" sz="1600" dirty="0" smtClean="0"/>
              <a:t> LAC </a:t>
            </a:r>
            <a:r>
              <a:rPr lang="en-US" sz="1600" dirty="0" err="1" smtClean="0"/>
              <a:t>dan</a:t>
            </a:r>
            <a:r>
              <a:rPr lang="en-US" sz="1600" dirty="0" smtClean="0"/>
              <a:t> SAC</a:t>
            </a:r>
            <a:endParaRPr lang="en-US" sz="1600"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sp>
        <p:nvSpPr>
          <p:cNvPr id="6" name="Rectangle 5"/>
          <p:cNvSpPr/>
          <p:nvPr/>
        </p:nvSpPr>
        <p:spPr>
          <a:xfrm>
            <a:off x="5648899" y="904909"/>
            <a:ext cx="3088774" cy="706277"/>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smtClean="0">
                <a:solidFill>
                  <a:schemeClr val="tx1"/>
                </a:solidFill>
                <a:latin typeface="Droid Serif"/>
              </a:rPr>
              <a:t>MPP (dan APP) bagi input </a:t>
            </a:r>
          </a:p>
          <a:p>
            <a:pPr algn="ctr"/>
            <a:r>
              <a:rPr lang="sv-SE" sz="1100" dirty="0" smtClean="0">
                <a:solidFill>
                  <a:schemeClr val="tx1"/>
                </a:solidFill>
                <a:latin typeface="Droid Serif"/>
              </a:rPr>
              <a:t>Awalnya meningkat tetapi pada suatu titik dan seterusnya mengalami penurunan </a:t>
            </a:r>
            <a:endParaRPr lang="en-US" sz="1100" dirty="0" smtClean="0">
              <a:solidFill>
                <a:schemeClr val="tx1"/>
              </a:solidFill>
              <a:latin typeface="Droid Serif"/>
            </a:endParaRPr>
          </a:p>
        </p:txBody>
      </p:sp>
      <p:sp>
        <p:nvSpPr>
          <p:cNvPr id="7" name="Rectangle 6"/>
          <p:cNvSpPr/>
          <p:nvPr/>
        </p:nvSpPr>
        <p:spPr>
          <a:xfrm>
            <a:off x="5648899" y="1730854"/>
            <a:ext cx="3088774" cy="696922"/>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smtClean="0">
                <a:solidFill>
                  <a:schemeClr val="tx1"/>
                </a:solidFill>
                <a:latin typeface="Droid Serif"/>
              </a:rPr>
              <a:t>MC (dan AC)</a:t>
            </a:r>
          </a:p>
          <a:p>
            <a:pPr algn="ctr"/>
            <a:r>
              <a:rPr lang="sv-SE" sz="1100" dirty="0" smtClean="0">
                <a:solidFill>
                  <a:schemeClr val="tx1"/>
                </a:solidFill>
                <a:latin typeface="Droid Serif"/>
              </a:rPr>
              <a:t>Awalnya menurun pada suatu titik dan seterusnya mengalami peningkatan (berbentuk U Shape)</a:t>
            </a:r>
            <a:endParaRPr lang="en-US" sz="1100" dirty="0" smtClean="0">
              <a:solidFill>
                <a:schemeClr val="tx1"/>
              </a:solidFill>
              <a:latin typeface="Droid Serif"/>
            </a:endParaRPr>
          </a:p>
        </p:txBody>
      </p:sp>
      <p:sp>
        <p:nvSpPr>
          <p:cNvPr id="8" name="Rectangle 7"/>
          <p:cNvSpPr/>
          <p:nvPr/>
        </p:nvSpPr>
        <p:spPr>
          <a:xfrm>
            <a:off x="414208" y="815096"/>
            <a:ext cx="5101951" cy="161268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latin typeface="Droid Serif"/>
              </a:rPr>
              <a:t>SAC didefinisikan sebaga </a:t>
            </a:r>
            <a:r>
              <a:rPr lang="sv-SE" i="1" dirty="0" smtClean="0">
                <a:solidFill>
                  <a:schemeClr val="tx1"/>
                </a:solidFill>
                <a:latin typeface="Droid Serif"/>
              </a:rPr>
              <a:t>average cost </a:t>
            </a:r>
            <a:r>
              <a:rPr lang="sv-SE" dirty="0" smtClean="0">
                <a:solidFill>
                  <a:schemeClr val="tx1"/>
                </a:solidFill>
                <a:latin typeface="Droid Serif"/>
              </a:rPr>
              <a:t>dalam jangka pendek </a:t>
            </a:r>
          </a:p>
          <a:p>
            <a:pPr algn="ctr"/>
            <a:r>
              <a:rPr lang="sv-SE" dirty="0" smtClean="0">
                <a:solidFill>
                  <a:schemeClr val="tx1"/>
                </a:solidFill>
                <a:latin typeface="Droid Serif"/>
              </a:rPr>
              <a:t>Dimana produsen tidak dapat memperluas kapasitas produksinya namun produsen dapat menaikkan output dalam jangka pendek hanya dengan </a:t>
            </a:r>
            <a:r>
              <a:rPr lang="sv-SE" b="1" dirty="0" smtClean="0">
                <a:solidFill>
                  <a:schemeClr val="tx1"/>
                </a:solidFill>
                <a:latin typeface="Droid Serif"/>
              </a:rPr>
              <a:t>memanfaatkan kapasitas yang ada dengan lebih kondusif </a:t>
            </a:r>
          </a:p>
          <a:p>
            <a:pPr algn="ctr"/>
            <a:endParaRPr lang="sv-SE" b="1" dirty="0">
              <a:solidFill>
                <a:schemeClr val="tx1"/>
              </a:solidFill>
              <a:latin typeface="Droid Serif"/>
            </a:endParaRPr>
          </a:p>
          <a:p>
            <a:pPr algn="ctr"/>
            <a:r>
              <a:rPr lang="sv-SE" sz="1200" b="1" dirty="0" smtClean="0">
                <a:solidFill>
                  <a:schemeClr val="tx1"/>
                </a:solidFill>
                <a:latin typeface="Droid Serif"/>
              </a:rPr>
              <a:t>Law of Diminishing return berlaku dalam jangka pendek </a:t>
            </a:r>
          </a:p>
          <a:p>
            <a:pPr algn="ctr"/>
            <a:r>
              <a:rPr lang="sv-SE" sz="1200" dirty="0" smtClean="0">
                <a:solidFill>
                  <a:schemeClr val="tx1"/>
                </a:solidFill>
                <a:latin typeface="Droid Serif"/>
              </a:rPr>
              <a:t>Penggunaan input secara terus-menerus awalnya menyebabkan penambahan output tapi pada akhirnya menurunkan outputnya</a:t>
            </a:r>
            <a:endParaRPr lang="en-US" sz="1200" dirty="0" smtClean="0">
              <a:solidFill>
                <a:schemeClr val="tx1"/>
              </a:solidFill>
              <a:latin typeface="Droid Serif"/>
            </a:endParaRPr>
          </a:p>
        </p:txBody>
      </p:sp>
      <p:sp>
        <p:nvSpPr>
          <p:cNvPr id="3" name="Rectangle 2"/>
          <p:cNvSpPr/>
          <p:nvPr/>
        </p:nvSpPr>
        <p:spPr>
          <a:xfrm>
            <a:off x="327009" y="3131825"/>
            <a:ext cx="8489732" cy="1661993"/>
          </a:xfrm>
          <a:prstGeom prst="rect">
            <a:avLst/>
          </a:prstGeom>
        </p:spPr>
        <p:txBody>
          <a:bodyPr wrap="square">
            <a:spAutoFit/>
          </a:bodyPr>
          <a:lstStyle/>
          <a:p>
            <a:pPr algn="ctr"/>
            <a:r>
              <a:rPr lang="sv-SE" dirty="0" smtClean="0">
                <a:solidFill>
                  <a:schemeClr val="tx1"/>
                </a:solidFill>
                <a:latin typeface="Droid Serif"/>
              </a:rPr>
              <a:t>LAC didefinisikan sebagai average cost dalam jangka panjang dimana produsen mampu untuk memperluas kapasitas produksinya karena semua input yang digunakan variabel cost (VC) atau tidak ada fixed cost (FC) </a:t>
            </a:r>
          </a:p>
          <a:p>
            <a:pPr algn="ctr"/>
            <a:endParaRPr lang="sv-SE" sz="1200" dirty="0">
              <a:solidFill>
                <a:schemeClr val="tx1"/>
              </a:solidFill>
              <a:latin typeface="Droid Serif"/>
            </a:endParaRPr>
          </a:p>
          <a:p>
            <a:pPr algn="ctr"/>
            <a:r>
              <a:rPr lang="en-US" sz="1200" b="1" dirty="0" smtClean="0">
                <a:solidFill>
                  <a:schemeClr val="tx1"/>
                </a:solidFill>
                <a:latin typeface="Droid Serif"/>
              </a:rPr>
              <a:t>Law of diminishing return </a:t>
            </a:r>
            <a:r>
              <a:rPr lang="en-US" sz="1200" b="1" dirty="0" err="1" smtClean="0">
                <a:solidFill>
                  <a:schemeClr val="tx1"/>
                </a:solidFill>
                <a:latin typeface="Droid Serif"/>
              </a:rPr>
              <a:t>tidak</a:t>
            </a:r>
            <a:r>
              <a:rPr lang="en-US" sz="1200" b="1" dirty="0" smtClean="0">
                <a:solidFill>
                  <a:schemeClr val="tx1"/>
                </a:solidFill>
                <a:latin typeface="Droid Serif"/>
              </a:rPr>
              <a:t> </a:t>
            </a:r>
            <a:r>
              <a:rPr lang="en-US" sz="1200" b="1" dirty="0" err="1" smtClean="0">
                <a:solidFill>
                  <a:schemeClr val="tx1"/>
                </a:solidFill>
                <a:latin typeface="Droid Serif"/>
              </a:rPr>
              <a:t>berlaku</a:t>
            </a:r>
            <a:r>
              <a:rPr lang="en-US" sz="1200" b="1" dirty="0" smtClean="0">
                <a:solidFill>
                  <a:schemeClr val="tx1"/>
                </a:solidFill>
                <a:latin typeface="Droid Serif"/>
              </a:rPr>
              <a:t> </a:t>
            </a:r>
            <a:r>
              <a:rPr lang="en-US" sz="1200" b="1" dirty="0" err="1" smtClean="0">
                <a:solidFill>
                  <a:schemeClr val="tx1"/>
                </a:solidFill>
                <a:latin typeface="Droid Serif"/>
              </a:rPr>
              <a:t>dalam</a:t>
            </a:r>
            <a:r>
              <a:rPr lang="en-US" sz="1200" b="1" dirty="0" smtClean="0">
                <a:solidFill>
                  <a:schemeClr val="tx1"/>
                </a:solidFill>
                <a:latin typeface="Droid Serif"/>
              </a:rPr>
              <a:t> </a:t>
            </a:r>
            <a:r>
              <a:rPr lang="en-US" sz="1200" b="1" dirty="0" err="1" smtClean="0">
                <a:solidFill>
                  <a:schemeClr val="tx1"/>
                </a:solidFill>
                <a:latin typeface="Droid Serif"/>
              </a:rPr>
              <a:t>jangka</a:t>
            </a:r>
            <a:r>
              <a:rPr lang="en-US" sz="1200" b="1" dirty="0" smtClean="0">
                <a:solidFill>
                  <a:schemeClr val="tx1"/>
                </a:solidFill>
                <a:latin typeface="Droid Serif"/>
              </a:rPr>
              <a:t> </a:t>
            </a:r>
            <a:r>
              <a:rPr lang="en-US" sz="1200" b="1" dirty="0" err="1" smtClean="0">
                <a:solidFill>
                  <a:schemeClr val="tx1"/>
                </a:solidFill>
                <a:latin typeface="Droid Serif"/>
              </a:rPr>
              <a:t>panjang</a:t>
            </a:r>
            <a:r>
              <a:rPr lang="en-US" sz="1200" b="1" dirty="0" smtClean="0">
                <a:solidFill>
                  <a:schemeClr val="tx1"/>
                </a:solidFill>
                <a:latin typeface="Droid Serif"/>
              </a:rPr>
              <a:t> </a:t>
            </a:r>
          </a:p>
          <a:p>
            <a:pPr algn="ctr"/>
            <a:r>
              <a:rPr lang="en-US" sz="1200" dirty="0" err="1" smtClean="0">
                <a:solidFill>
                  <a:schemeClr val="tx1"/>
                </a:solidFill>
                <a:latin typeface="Droid Serif"/>
              </a:rPr>
              <a:t>Kurva</a:t>
            </a:r>
            <a:r>
              <a:rPr lang="en-US" sz="1200" dirty="0" smtClean="0">
                <a:solidFill>
                  <a:schemeClr val="tx1"/>
                </a:solidFill>
                <a:latin typeface="Droid Serif"/>
              </a:rPr>
              <a:t> LAC </a:t>
            </a:r>
            <a:r>
              <a:rPr lang="en-US" sz="1200" dirty="0" err="1" smtClean="0">
                <a:solidFill>
                  <a:schemeClr val="tx1"/>
                </a:solidFill>
                <a:latin typeface="Droid Serif"/>
              </a:rPr>
              <a:t>berbentuk</a:t>
            </a:r>
            <a:r>
              <a:rPr lang="en-US" sz="1200" dirty="0" smtClean="0">
                <a:solidFill>
                  <a:schemeClr val="tx1"/>
                </a:solidFill>
                <a:latin typeface="Droid Serif"/>
              </a:rPr>
              <a:t> U Shape </a:t>
            </a:r>
            <a:r>
              <a:rPr lang="en-US" sz="1200" dirty="0" err="1" smtClean="0">
                <a:solidFill>
                  <a:schemeClr val="tx1"/>
                </a:solidFill>
                <a:latin typeface="Droid Serif"/>
              </a:rPr>
              <a:t>bukan</a:t>
            </a:r>
            <a:r>
              <a:rPr lang="en-US" sz="1200" dirty="0" smtClean="0">
                <a:solidFill>
                  <a:schemeClr val="tx1"/>
                </a:solidFill>
                <a:latin typeface="Droid Serif"/>
              </a:rPr>
              <a:t> </a:t>
            </a:r>
            <a:r>
              <a:rPr lang="en-US" sz="1200" dirty="0" err="1" smtClean="0">
                <a:solidFill>
                  <a:schemeClr val="tx1"/>
                </a:solidFill>
                <a:latin typeface="Droid Serif"/>
              </a:rPr>
              <a:t>disebabkan</a:t>
            </a:r>
            <a:r>
              <a:rPr lang="en-US" sz="1200" dirty="0" smtClean="0">
                <a:solidFill>
                  <a:schemeClr val="tx1"/>
                </a:solidFill>
                <a:latin typeface="Droid Serif"/>
              </a:rPr>
              <a:t> </a:t>
            </a:r>
            <a:r>
              <a:rPr lang="en-US" sz="1200" dirty="0" err="1" smtClean="0">
                <a:solidFill>
                  <a:schemeClr val="tx1"/>
                </a:solidFill>
                <a:latin typeface="Droid Serif"/>
              </a:rPr>
              <a:t>oleh</a:t>
            </a:r>
            <a:r>
              <a:rPr lang="en-US" sz="1200" dirty="0" smtClean="0">
                <a:solidFill>
                  <a:schemeClr val="tx1"/>
                </a:solidFill>
                <a:latin typeface="Droid Serif"/>
              </a:rPr>
              <a:t> Law </a:t>
            </a:r>
            <a:r>
              <a:rPr lang="en-US" sz="1200" dirty="0">
                <a:solidFill>
                  <a:schemeClr val="tx1"/>
                </a:solidFill>
                <a:latin typeface="Droid Serif"/>
              </a:rPr>
              <a:t>of diminishing </a:t>
            </a:r>
            <a:r>
              <a:rPr lang="en-US" sz="1200" dirty="0" smtClean="0">
                <a:solidFill>
                  <a:schemeClr val="tx1"/>
                </a:solidFill>
                <a:latin typeface="Droid Serif"/>
              </a:rPr>
              <a:t>return, </a:t>
            </a:r>
            <a:r>
              <a:rPr lang="en-US" sz="1200" dirty="0" err="1" smtClean="0">
                <a:solidFill>
                  <a:schemeClr val="tx1"/>
                </a:solidFill>
                <a:latin typeface="Droid Serif"/>
              </a:rPr>
              <a:t>tetapi</a:t>
            </a:r>
            <a:r>
              <a:rPr lang="en-US" sz="1200" dirty="0" smtClean="0">
                <a:solidFill>
                  <a:schemeClr val="tx1"/>
                </a:solidFill>
                <a:latin typeface="Droid Serif"/>
              </a:rPr>
              <a:t> </a:t>
            </a:r>
            <a:r>
              <a:rPr lang="en-US" sz="1200" dirty="0" err="1" smtClean="0">
                <a:solidFill>
                  <a:schemeClr val="tx1"/>
                </a:solidFill>
                <a:latin typeface="Droid Serif"/>
              </a:rPr>
              <a:t>karena</a:t>
            </a:r>
            <a:r>
              <a:rPr lang="en-US" sz="1200" dirty="0" smtClean="0">
                <a:solidFill>
                  <a:schemeClr val="tx1"/>
                </a:solidFill>
                <a:latin typeface="Droid Serif"/>
              </a:rPr>
              <a:t>:</a:t>
            </a:r>
          </a:p>
          <a:p>
            <a:pPr marL="171450" indent="-171450">
              <a:buFont typeface="Arial" panose="020B0604020202020204" pitchFamily="34" charset="0"/>
              <a:buChar char="•"/>
            </a:pPr>
            <a:r>
              <a:rPr lang="en-US" sz="1200" dirty="0" smtClean="0">
                <a:solidFill>
                  <a:schemeClr val="tx1"/>
                </a:solidFill>
                <a:latin typeface="Droid Serif"/>
              </a:rPr>
              <a:t>Economies of scale (increasing return to scale)</a:t>
            </a:r>
          </a:p>
          <a:p>
            <a:pPr marL="171450" indent="-171450">
              <a:buFont typeface="Arial" panose="020B0604020202020204" pitchFamily="34" charset="0"/>
              <a:buChar char="•"/>
            </a:pPr>
            <a:r>
              <a:rPr lang="en-US" sz="1200" dirty="0" smtClean="0">
                <a:solidFill>
                  <a:schemeClr val="tx1"/>
                </a:solidFill>
                <a:latin typeface="Droid Serif"/>
              </a:rPr>
              <a:t>Diseconomies of scale (</a:t>
            </a:r>
            <a:r>
              <a:rPr lang="en-US" sz="1200" dirty="0" err="1" smtClean="0">
                <a:solidFill>
                  <a:schemeClr val="tx1"/>
                </a:solidFill>
                <a:latin typeface="Droid Serif"/>
              </a:rPr>
              <a:t>decresing</a:t>
            </a:r>
            <a:r>
              <a:rPr lang="en-US" sz="1200" dirty="0" smtClean="0">
                <a:solidFill>
                  <a:schemeClr val="tx1"/>
                </a:solidFill>
                <a:latin typeface="Droid Serif"/>
              </a:rPr>
              <a:t> return to scale)</a:t>
            </a:r>
            <a:endParaRPr lang="en-US" sz="1200" dirty="0">
              <a:solidFill>
                <a:schemeClr val="tx1"/>
              </a:solidFill>
              <a:latin typeface="Droid Serif"/>
            </a:endParaRPr>
          </a:p>
        </p:txBody>
      </p:sp>
      <p:sp>
        <p:nvSpPr>
          <p:cNvPr id="11" name="Rectangle 10"/>
          <p:cNvSpPr/>
          <p:nvPr/>
        </p:nvSpPr>
        <p:spPr>
          <a:xfrm>
            <a:off x="5648899" y="455098"/>
            <a:ext cx="3088774" cy="330143"/>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b="1" dirty="0" smtClean="0">
                <a:solidFill>
                  <a:schemeClr val="tx1"/>
                </a:solidFill>
                <a:latin typeface="Droid Serif"/>
              </a:rPr>
              <a:t>Kurva SAC dipengaruhi oleh: </a:t>
            </a:r>
            <a:endParaRPr lang="en-US" sz="1100" dirty="0" smtClean="0">
              <a:solidFill>
                <a:schemeClr val="tx1"/>
              </a:solidFill>
              <a:latin typeface="Droid Serif"/>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9820" t="48582" r="14366" b="10498"/>
          <a:stretch/>
        </p:blipFill>
        <p:spPr>
          <a:xfrm>
            <a:off x="5648899" y="2525606"/>
            <a:ext cx="1308538" cy="67578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532" y="2511817"/>
            <a:ext cx="1192661" cy="633798"/>
          </a:xfrm>
          <a:prstGeom prst="rect">
            <a:avLst/>
          </a:prstGeom>
        </p:spPr>
      </p:pic>
    </p:spTree>
    <p:extLst>
      <p:ext uri="{BB962C8B-B14F-4D97-AF65-F5344CB8AC3E}">
        <p14:creationId xmlns:p14="http://schemas.microsoft.com/office/powerpoint/2010/main" val="17395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ctrTitle" idx="4294967295"/>
          </p:nvPr>
        </p:nvSpPr>
        <p:spPr>
          <a:xfrm>
            <a:off x="693558" y="597537"/>
            <a:ext cx="7756634"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smtClean="0">
                <a:solidFill>
                  <a:srgbClr val="FF9E00"/>
                </a:solidFill>
              </a:rPr>
              <a:t>Konsep</a:t>
            </a:r>
            <a:r>
              <a:rPr lang="en-US" sz="3200" dirty="0" smtClean="0">
                <a:solidFill>
                  <a:srgbClr val="FF9E00"/>
                </a:solidFill>
              </a:rPr>
              <a:t> </a:t>
            </a:r>
            <a:r>
              <a:rPr lang="en-US" sz="3200" dirty="0" err="1" smtClean="0">
                <a:solidFill>
                  <a:srgbClr val="FF9E00"/>
                </a:solidFill>
              </a:rPr>
              <a:t>Biaya</a:t>
            </a:r>
            <a:endParaRPr sz="3200" dirty="0">
              <a:solidFill>
                <a:srgbClr val="FF9E00"/>
              </a:solidFill>
            </a:endParaRPr>
          </a:p>
        </p:txBody>
      </p:sp>
      <p:sp>
        <p:nvSpPr>
          <p:cNvPr id="110" name="Google Shape;110;p18"/>
          <p:cNvSpPr txBox="1">
            <a:spLocks noGrp="1"/>
          </p:cNvSpPr>
          <p:nvPr>
            <p:ph type="sldNum" idx="12"/>
          </p:nvPr>
        </p:nvSpPr>
        <p:spPr>
          <a:xfrm>
            <a:off x="-125" y="4593050"/>
            <a:ext cx="9144000" cy="55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9" name="Rectangle 8"/>
          <p:cNvSpPr/>
          <p:nvPr/>
        </p:nvSpPr>
        <p:spPr>
          <a:xfrm>
            <a:off x="1166648" y="1270944"/>
            <a:ext cx="6810703" cy="6632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Opportunity cost</a:t>
            </a:r>
          </a:p>
          <a:p>
            <a:pPr algn="ctr"/>
            <a:r>
              <a:rPr lang="en-US" sz="1600" dirty="0" err="1" smtClean="0">
                <a:solidFill>
                  <a:schemeClr val="tx1"/>
                </a:solidFill>
                <a:latin typeface="Droid Serif"/>
              </a:rPr>
              <a:t>Biaya</a:t>
            </a:r>
            <a:r>
              <a:rPr lang="en-US" sz="1600" dirty="0" smtClean="0">
                <a:solidFill>
                  <a:schemeClr val="tx1"/>
                </a:solidFill>
                <a:latin typeface="Droid Serif"/>
              </a:rPr>
              <a:t> alternative, </a:t>
            </a:r>
            <a:r>
              <a:rPr lang="en-US" sz="1600" dirty="0" err="1" smtClean="0">
                <a:solidFill>
                  <a:schemeClr val="tx1"/>
                </a:solidFill>
                <a:latin typeface="Droid Serif"/>
              </a:rPr>
              <a:t>ketika</a:t>
            </a:r>
            <a:r>
              <a:rPr lang="en-US" sz="1600" dirty="0" smtClean="0">
                <a:solidFill>
                  <a:schemeClr val="tx1"/>
                </a:solidFill>
                <a:latin typeface="Droid Serif"/>
              </a:rPr>
              <a:t> </a:t>
            </a:r>
            <a:r>
              <a:rPr lang="en-US" sz="1600" dirty="0" err="1" smtClean="0">
                <a:solidFill>
                  <a:schemeClr val="tx1"/>
                </a:solidFill>
                <a:latin typeface="Droid Serif"/>
              </a:rPr>
              <a:t>tidak</a:t>
            </a:r>
            <a:r>
              <a:rPr lang="en-US" sz="1600" dirty="0" smtClean="0">
                <a:solidFill>
                  <a:schemeClr val="tx1"/>
                </a:solidFill>
                <a:latin typeface="Droid Serif"/>
              </a:rPr>
              <a:t> </a:t>
            </a:r>
            <a:r>
              <a:rPr lang="en-US" sz="1600" dirty="0" err="1" smtClean="0">
                <a:solidFill>
                  <a:schemeClr val="tx1"/>
                </a:solidFill>
                <a:latin typeface="Droid Serif"/>
              </a:rPr>
              <a:t>memilih</a:t>
            </a:r>
            <a:r>
              <a:rPr lang="en-US" sz="1600" dirty="0" smtClean="0">
                <a:solidFill>
                  <a:schemeClr val="tx1"/>
                </a:solidFill>
                <a:latin typeface="Droid Serif"/>
              </a:rPr>
              <a:t> </a:t>
            </a:r>
            <a:r>
              <a:rPr lang="en-US" sz="1600" dirty="0" err="1" smtClean="0">
                <a:solidFill>
                  <a:schemeClr val="tx1"/>
                </a:solidFill>
                <a:latin typeface="Droid Serif"/>
              </a:rPr>
              <a:t>suatu</a:t>
            </a:r>
            <a:r>
              <a:rPr lang="en-US" sz="1600" dirty="0" smtClean="0">
                <a:solidFill>
                  <a:schemeClr val="tx1"/>
                </a:solidFill>
                <a:latin typeface="Droid Serif"/>
              </a:rPr>
              <a:t> </a:t>
            </a:r>
            <a:r>
              <a:rPr lang="en-US" sz="1600" dirty="0" err="1" smtClean="0">
                <a:solidFill>
                  <a:schemeClr val="tx1"/>
                </a:solidFill>
                <a:latin typeface="Droid Serif"/>
              </a:rPr>
              <a:t>hal</a:t>
            </a:r>
            <a:r>
              <a:rPr lang="en-US" sz="1600" dirty="0" smtClean="0">
                <a:solidFill>
                  <a:schemeClr val="tx1"/>
                </a:solidFill>
                <a:latin typeface="Droid Serif"/>
              </a:rPr>
              <a:t> </a:t>
            </a:r>
            <a:r>
              <a:rPr lang="en-US" sz="1600" dirty="0" err="1" smtClean="0">
                <a:solidFill>
                  <a:schemeClr val="tx1"/>
                </a:solidFill>
                <a:latin typeface="Droid Serif"/>
              </a:rPr>
              <a:t>untuk</a:t>
            </a:r>
            <a:r>
              <a:rPr lang="en-US" sz="1600" dirty="0" smtClean="0">
                <a:solidFill>
                  <a:schemeClr val="tx1"/>
                </a:solidFill>
                <a:latin typeface="Droid Serif"/>
              </a:rPr>
              <a:t> </a:t>
            </a:r>
            <a:r>
              <a:rPr lang="en-US" sz="1600" dirty="0" err="1" smtClean="0">
                <a:solidFill>
                  <a:schemeClr val="tx1"/>
                </a:solidFill>
                <a:latin typeface="Droid Serif"/>
              </a:rPr>
              <a:t>hal</a:t>
            </a:r>
            <a:r>
              <a:rPr lang="en-US" sz="1600" dirty="0" smtClean="0">
                <a:solidFill>
                  <a:schemeClr val="tx1"/>
                </a:solidFill>
                <a:latin typeface="Droid Serif"/>
              </a:rPr>
              <a:t> yang </a:t>
            </a:r>
            <a:r>
              <a:rPr lang="en-US" sz="1600" dirty="0" err="1" smtClean="0">
                <a:solidFill>
                  <a:schemeClr val="tx1"/>
                </a:solidFill>
                <a:latin typeface="Droid Serif"/>
              </a:rPr>
              <a:t>lainnya</a:t>
            </a:r>
            <a:r>
              <a:rPr lang="en-US" sz="1600" dirty="0" smtClean="0">
                <a:solidFill>
                  <a:schemeClr val="tx1"/>
                </a:solidFill>
                <a:latin typeface="Droid Serif"/>
              </a:rPr>
              <a:t> </a:t>
            </a:r>
            <a:endParaRPr lang="en-US" sz="1600" dirty="0">
              <a:solidFill>
                <a:schemeClr val="tx1"/>
              </a:solidFill>
              <a:latin typeface="Droid Serif"/>
            </a:endParaRPr>
          </a:p>
        </p:txBody>
      </p:sp>
      <p:sp>
        <p:nvSpPr>
          <p:cNvPr id="10" name="Rectangle 9"/>
          <p:cNvSpPr/>
          <p:nvPr/>
        </p:nvSpPr>
        <p:spPr>
          <a:xfrm>
            <a:off x="1166647" y="1982474"/>
            <a:ext cx="6810703" cy="11942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Accounting cost</a:t>
            </a:r>
          </a:p>
          <a:p>
            <a:pPr algn="ctr"/>
            <a:r>
              <a:rPr lang="en-US" sz="1600" dirty="0" err="1" smtClean="0">
                <a:solidFill>
                  <a:schemeClr val="tx1"/>
                </a:solidFill>
                <a:latin typeface="Droid Serif"/>
              </a:rPr>
              <a:t>Biaya</a:t>
            </a:r>
            <a:r>
              <a:rPr lang="en-US" sz="1600" dirty="0" smtClean="0">
                <a:solidFill>
                  <a:schemeClr val="tx1"/>
                </a:solidFill>
                <a:latin typeface="Droid Serif"/>
              </a:rPr>
              <a:t> yang </a:t>
            </a:r>
            <a:r>
              <a:rPr lang="en-US" sz="1600" dirty="0" err="1" smtClean="0">
                <a:solidFill>
                  <a:schemeClr val="tx1"/>
                </a:solidFill>
                <a:latin typeface="Droid Serif"/>
              </a:rPr>
              <a:t>benar-benar</a:t>
            </a:r>
            <a:r>
              <a:rPr lang="en-US" sz="1600" dirty="0" smtClean="0">
                <a:solidFill>
                  <a:schemeClr val="tx1"/>
                </a:solidFill>
                <a:latin typeface="Droid Serif"/>
              </a:rPr>
              <a:t> </a:t>
            </a:r>
            <a:r>
              <a:rPr lang="en-US" sz="1600" dirty="0" err="1" smtClean="0">
                <a:solidFill>
                  <a:schemeClr val="tx1"/>
                </a:solidFill>
                <a:latin typeface="Droid Serif"/>
              </a:rPr>
              <a:t>dikeluarkan</a:t>
            </a:r>
            <a:r>
              <a:rPr lang="en-US" sz="1600" dirty="0" smtClean="0">
                <a:solidFill>
                  <a:schemeClr val="tx1"/>
                </a:solidFill>
                <a:latin typeface="Droid Serif"/>
              </a:rPr>
              <a:t> </a:t>
            </a:r>
            <a:r>
              <a:rPr lang="en-US" sz="1600" dirty="0" err="1" smtClean="0">
                <a:solidFill>
                  <a:schemeClr val="tx1"/>
                </a:solidFill>
                <a:latin typeface="Droid Serif"/>
              </a:rPr>
              <a:t>oleh</a:t>
            </a:r>
            <a:r>
              <a:rPr lang="en-US" sz="1600" dirty="0" smtClean="0">
                <a:solidFill>
                  <a:schemeClr val="tx1"/>
                </a:solidFill>
                <a:latin typeface="Droid Serif"/>
              </a:rPr>
              <a:t> </a:t>
            </a:r>
            <a:r>
              <a:rPr lang="en-US" sz="1600" dirty="0" err="1" smtClean="0">
                <a:solidFill>
                  <a:schemeClr val="tx1"/>
                </a:solidFill>
                <a:latin typeface="Droid Serif"/>
              </a:rPr>
              <a:t>produsen</a:t>
            </a:r>
            <a:r>
              <a:rPr lang="en-US" sz="1600" dirty="0" smtClean="0">
                <a:solidFill>
                  <a:schemeClr val="tx1"/>
                </a:solidFill>
                <a:latin typeface="Droid Serif"/>
              </a:rPr>
              <a:t> </a:t>
            </a:r>
          </a:p>
          <a:p>
            <a:pPr algn="ctr"/>
            <a:r>
              <a:rPr lang="en-US" sz="1600" dirty="0" err="1" smtClean="0">
                <a:solidFill>
                  <a:schemeClr val="tx1"/>
                </a:solidFill>
                <a:latin typeface="Droid Serif"/>
              </a:rPr>
              <a:t>Misal</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depresiasi</a:t>
            </a:r>
            <a:r>
              <a:rPr lang="en-US" sz="1600" dirty="0" smtClean="0">
                <a:solidFill>
                  <a:schemeClr val="tx1"/>
                </a:solidFill>
                <a:latin typeface="Droid Serif"/>
              </a:rPr>
              <a:t>, </a:t>
            </a:r>
            <a:r>
              <a:rPr lang="en-US" sz="1600" dirty="0" err="1" smtClean="0">
                <a:solidFill>
                  <a:schemeClr val="tx1"/>
                </a:solidFill>
                <a:latin typeface="Droid Serif"/>
              </a:rPr>
              <a:t>historis</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lainnya</a:t>
            </a:r>
            <a:r>
              <a:rPr lang="en-US" sz="1600" dirty="0" smtClean="0">
                <a:solidFill>
                  <a:schemeClr val="tx1"/>
                </a:solidFill>
                <a:latin typeface="Droid Serif"/>
              </a:rPr>
              <a:t> yang </a:t>
            </a:r>
            <a:r>
              <a:rPr lang="en-US" sz="1600" dirty="0" err="1" smtClean="0">
                <a:solidFill>
                  <a:schemeClr val="tx1"/>
                </a:solidFill>
                <a:latin typeface="Droid Serif"/>
              </a:rPr>
              <a:t>termasuk</a:t>
            </a:r>
            <a:r>
              <a:rPr lang="en-US" sz="1600" dirty="0" smtClean="0">
                <a:solidFill>
                  <a:schemeClr val="tx1"/>
                </a:solidFill>
                <a:latin typeface="Droid Serif"/>
              </a:rPr>
              <a:t> </a:t>
            </a:r>
            <a:r>
              <a:rPr lang="en-US" sz="1600" dirty="0" err="1" smtClean="0">
                <a:solidFill>
                  <a:schemeClr val="tx1"/>
                </a:solidFill>
                <a:latin typeface="Droid Serif"/>
              </a:rPr>
              <a:t>dalam</a:t>
            </a:r>
            <a:r>
              <a:rPr lang="en-US" sz="1600" dirty="0" smtClean="0">
                <a:solidFill>
                  <a:schemeClr val="tx1"/>
                </a:solidFill>
                <a:latin typeface="Droid Serif"/>
              </a:rPr>
              <a:t> </a:t>
            </a:r>
            <a:r>
              <a:rPr lang="en-US" sz="1600" dirty="0" err="1" smtClean="0">
                <a:solidFill>
                  <a:schemeClr val="tx1"/>
                </a:solidFill>
                <a:latin typeface="Droid Serif"/>
              </a:rPr>
              <a:t>pembukuan</a:t>
            </a:r>
            <a:r>
              <a:rPr lang="en-US" sz="1600" dirty="0" smtClean="0">
                <a:solidFill>
                  <a:schemeClr val="tx1"/>
                </a:solidFill>
                <a:latin typeface="Droid Serif"/>
              </a:rPr>
              <a:t> </a:t>
            </a:r>
            <a:r>
              <a:rPr lang="en-US" sz="1600" dirty="0" err="1" smtClean="0">
                <a:solidFill>
                  <a:schemeClr val="tx1"/>
                </a:solidFill>
                <a:latin typeface="Droid Serif"/>
              </a:rPr>
              <a:t>perusahaan</a:t>
            </a:r>
            <a:r>
              <a:rPr lang="en-US" sz="1600" dirty="0" smtClean="0">
                <a:solidFill>
                  <a:schemeClr val="tx1"/>
                </a:solidFill>
                <a:latin typeface="Droid Serif"/>
              </a:rPr>
              <a:t> </a:t>
            </a:r>
            <a:endParaRPr lang="en-US" sz="1600" dirty="0">
              <a:solidFill>
                <a:schemeClr val="tx1"/>
              </a:solidFill>
              <a:latin typeface="Droid Serif"/>
            </a:endParaRPr>
          </a:p>
        </p:txBody>
      </p:sp>
      <p:sp>
        <p:nvSpPr>
          <p:cNvPr id="11" name="Rectangle 10"/>
          <p:cNvSpPr/>
          <p:nvPr/>
        </p:nvSpPr>
        <p:spPr>
          <a:xfrm>
            <a:off x="1166647" y="3225063"/>
            <a:ext cx="6810703" cy="119427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Droid Serif"/>
              </a:rPr>
              <a:t>Economics cost</a:t>
            </a:r>
          </a:p>
          <a:p>
            <a:pPr algn="ctr"/>
            <a:r>
              <a:rPr lang="en-US" sz="1600" dirty="0" err="1" smtClean="0">
                <a:solidFill>
                  <a:schemeClr val="tx1"/>
                </a:solidFill>
                <a:latin typeface="Droid Serif"/>
              </a:rPr>
              <a:t>Menunjukkan</a:t>
            </a:r>
            <a:r>
              <a:rPr lang="en-US" sz="1600" dirty="0" smtClean="0">
                <a:solidFill>
                  <a:schemeClr val="tx1"/>
                </a:solidFill>
                <a:latin typeface="Droid Serif"/>
              </a:rPr>
              <a:t> </a:t>
            </a:r>
            <a:r>
              <a:rPr lang="en-US" sz="1600" dirty="0" err="1" smtClean="0">
                <a:solidFill>
                  <a:schemeClr val="tx1"/>
                </a:solidFill>
                <a:latin typeface="Droid Serif"/>
              </a:rPr>
              <a:t>berapa</a:t>
            </a:r>
            <a:r>
              <a:rPr lang="en-US" sz="1600" dirty="0" smtClean="0">
                <a:solidFill>
                  <a:schemeClr val="tx1"/>
                </a:solidFill>
                <a:latin typeface="Droid Serif"/>
              </a:rPr>
              <a:t> </a:t>
            </a:r>
            <a:r>
              <a:rPr lang="en-US" sz="1600" dirty="0" err="1" smtClean="0">
                <a:solidFill>
                  <a:schemeClr val="tx1"/>
                </a:solidFill>
                <a:latin typeface="Droid Serif"/>
              </a:rPr>
              <a:t>besar</a:t>
            </a:r>
            <a:r>
              <a:rPr lang="en-US" sz="1600" dirty="0" smtClean="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yang </a:t>
            </a:r>
            <a:r>
              <a:rPr lang="en-US" sz="1600" dirty="0" err="1" smtClean="0">
                <a:solidFill>
                  <a:schemeClr val="tx1"/>
                </a:solidFill>
                <a:latin typeface="Droid Serif"/>
              </a:rPr>
              <a:t>digunakan</a:t>
            </a:r>
            <a:r>
              <a:rPr lang="en-US" sz="1600" dirty="0" smtClean="0">
                <a:solidFill>
                  <a:schemeClr val="tx1"/>
                </a:solidFill>
                <a:latin typeface="Droid Serif"/>
              </a:rPr>
              <a:t> agar </a:t>
            </a:r>
            <a:r>
              <a:rPr lang="en-US" sz="1600" dirty="0" err="1" smtClean="0">
                <a:solidFill>
                  <a:schemeClr val="tx1"/>
                </a:solidFill>
                <a:latin typeface="Droid Serif"/>
              </a:rPr>
              <a:t>sumber</a:t>
            </a:r>
            <a:r>
              <a:rPr lang="en-US" sz="1600" dirty="0" smtClean="0">
                <a:solidFill>
                  <a:schemeClr val="tx1"/>
                </a:solidFill>
                <a:latin typeface="Droid Serif"/>
              </a:rPr>
              <a:t> </a:t>
            </a:r>
            <a:r>
              <a:rPr lang="en-US" sz="1600" dirty="0" err="1" smtClean="0">
                <a:solidFill>
                  <a:schemeClr val="tx1"/>
                </a:solidFill>
                <a:latin typeface="Droid Serif"/>
              </a:rPr>
              <a:t>daya</a:t>
            </a:r>
            <a:r>
              <a:rPr lang="en-US" sz="1600" dirty="0" smtClean="0">
                <a:solidFill>
                  <a:schemeClr val="tx1"/>
                </a:solidFill>
                <a:latin typeface="Droid Serif"/>
              </a:rPr>
              <a:t> </a:t>
            </a:r>
            <a:r>
              <a:rPr lang="en-US" sz="1600" dirty="0" err="1" smtClean="0">
                <a:solidFill>
                  <a:schemeClr val="tx1"/>
                </a:solidFill>
                <a:latin typeface="Droid Serif"/>
              </a:rPr>
              <a:t>tersebut</a:t>
            </a:r>
            <a:r>
              <a:rPr lang="en-US" sz="1600" dirty="0" smtClean="0">
                <a:solidFill>
                  <a:schemeClr val="tx1"/>
                </a:solidFill>
                <a:latin typeface="Droid Serif"/>
              </a:rPr>
              <a:t> </a:t>
            </a:r>
            <a:r>
              <a:rPr lang="en-US" sz="1600" dirty="0" err="1" smtClean="0">
                <a:solidFill>
                  <a:schemeClr val="tx1"/>
                </a:solidFill>
                <a:latin typeface="Droid Serif"/>
              </a:rPr>
              <a:t>dapat</a:t>
            </a:r>
            <a:r>
              <a:rPr lang="en-US" sz="1600" dirty="0" smtClean="0">
                <a:solidFill>
                  <a:schemeClr val="tx1"/>
                </a:solidFill>
                <a:latin typeface="Droid Serif"/>
              </a:rPr>
              <a:t> </a:t>
            </a:r>
            <a:r>
              <a:rPr lang="en-US" sz="1600" dirty="0" err="1" smtClean="0">
                <a:solidFill>
                  <a:schemeClr val="tx1"/>
                </a:solidFill>
                <a:latin typeface="Droid Serif"/>
              </a:rPr>
              <a:t>digunakan</a:t>
            </a:r>
            <a:r>
              <a:rPr lang="en-US" sz="1600" dirty="0" smtClean="0">
                <a:solidFill>
                  <a:schemeClr val="tx1"/>
                </a:solidFill>
                <a:latin typeface="Droid Serif"/>
              </a:rPr>
              <a:t> </a:t>
            </a:r>
            <a:r>
              <a:rPr lang="en-US" sz="1600" dirty="0" err="1" smtClean="0">
                <a:solidFill>
                  <a:schemeClr val="tx1"/>
                </a:solidFill>
                <a:latin typeface="Droid Serif"/>
              </a:rPr>
              <a:t>sebagai</a:t>
            </a:r>
            <a:r>
              <a:rPr lang="en-US" sz="1600" dirty="0" smtClean="0">
                <a:solidFill>
                  <a:schemeClr val="tx1"/>
                </a:solidFill>
                <a:latin typeface="Droid Serif"/>
              </a:rPr>
              <a:t> proses </a:t>
            </a:r>
            <a:r>
              <a:rPr lang="en-US" sz="1600" dirty="0" err="1" smtClean="0">
                <a:solidFill>
                  <a:schemeClr val="tx1"/>
                </a:solidFill>
                <a:latin typeface="Droid Serif"/>
              </a:rPr>
              <a:t>produksi</a:t>
            </a:r>
            <a:endParaRPr lang="en-US" sz="1600" dirty="0">
              <a:solidFill>
                <a:schemeClr val="tx1"/>
              </a:solidFill>
              <a:latin typeface="Droid Serif"/>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033" y="0"/>
            <a:ext cx="2979683" cy="733800"/>
          </a:xfrm>
        </p:spPr>
        <p:txBody>
          <a:bodyPr/>
          <a:lstStyle/>
          <a:p>
            <a:r>
              <a:rPr lang="en-US" sz="1600" dirty="0" smtClean="0"/>
              <a:t>Economies of Scale </a:t>
            </a:r>
            <a:r>
              <a:rPr lang="en-US" sz="1600" dirty="0" err="1" smtClean="0"/>
              <a:t>dan</a:t>
            </a:r>
            <a:r>
              <a:rPr lang="en-US" sz="1600" dirty="0" smtClean="0"/>
              <a:t> Diseconomies of Scale </a:t>
            </a:r>
            <a:endParaRPr lang="en-US" sz="1600" dirty="0"/>
          </a:p>
        </p:txBody>
      </p:sp>
      <p:sp>
        <p:nvSpPr>
          <p:cNvPr id="4" name="Slide Number Placeholder 3"/>
          <p:cNvSpPr>
            <a:spLocks noGrp="1"/>
          </p:cNvSpPr>
          <p:nvPr>
            <p:ph type="sldNum" idx="12"/>
          </p:nvPr>
        </p:nvSpPr>
        <p:spPr>
          <a:xfrm>
            <a:off x="-55304" y="4727335"/>
            <a:ext cx="9144000" cy="274200"/>
          </a:xfrm>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5" name="Picture 4"/>
          <p:cNvPicPr>
            <a:picLocks noChangeAspect="1"/>
          </p:cNvPicPr>
          <p:nvPr/>
        </p:nvPicPr>
        <p:blipFill rotWithShape="1">
          <a:blip r:embed="rId2"/>
          <a:srcRect t="2622"/>
          <a:stretch/>
        </p:blipFill>
        <p:spPr>
          <a:xfrm>
            <a:off x="462165" y="370736"/>
            <a:ext cx="2806600" cy="1545021"/>
          </a:xfrm>
          <a:prstGeom prst="rect">
            <a:avLst/>
          </a:prstGeom>
        </p:spPr>
      </p:pic>
      <p:sp>
        <p:nvSpPr>
          <p:cNvPr id="6" name="Rectangle 5"/>
          <p:cNvSpPr/>
          <p:nvPr/>
        </p:nvSpPr>
        <p:spPr>
          <a:xfrm>
            <a:off x="406987" y="1991100"/>
            <a:ext cx="8216751" cy="1296010"/>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latin typeface="Droid Serif"/>
              </a:rPr>
              <a:t>Economies </a:t>
            </a:r>
            <a:r>
              <a:rPr lang="sv-SE" b="1" smtClean="0">
                <a:solidFill>
                  <a:schemeClr val="tx1"/>
                </a:solidFill>
                <a:latin typeface="Droid Serif"/>
              </a:rPr>
              <a:t>of Scale     </a:t>
            </a:r>
            <a:endParaRPr lang="sv-SE" b="1" dirty="0" smtClean="0">
              <a:solidFill>
                <a:schemeClr val="tx1"/>
              </a:solidFill>
              <a:latin typeface="Droid Serif"/>
            </a:endParaRPr>
          </a:p>
          <a:p>
            <a:pPr algn="ctr"/>
            <a:r>
              <a:rPr lang="sv-SE" dirty="0" smtClean="0">
                <a:solidFill>
                  <a:schemeClr val="tx1"/>
                </a:solidFill>
                <a:latin typeface="Droid Serif"/>
              </a:rPr>
              <a:t>Penghematan ongkos produksi (karena kenaikan produktivitas) </a:t>
            </a:r>
            <a:r>
              <a:rPr lang="sv-SE" dirty="0" smtClean="0">
                <a:solidFill>
                  <a:schemeClr val="tx1"/>
                </a:solidFill>
                <a:latin typeface="Droid Serif"/>
                <a:sym typeface="Wingdings" panose="05000000000000000000" pitchFamily="2" charset="2"/>
              </a:rPr>
              <a:t> pergerakan dari kiri ke kanan atas menaikkan volume produksinya dengan menambah input, sehingga terjadi peningkatan kapasitas produksinya (ukuran pabriknya menjadi semakin besar)  </a:t>
            </a:r>
            <a:r>
              <a:rPr lang="sv-SE" b="1" dirty="0" smtClean="0">
                <a:solidFill>
                  <a:schemeClr val="tx1"/>
                </a:solidFill>
                <a:latin typeface="Droid Serif"/>
                <a:sym typeface="Wingdings" panose="05000000000000000000" pitchFamily="2" charset="2"/>
              </a:rPr>
              <a:t>adanya kemungkinan kenaikan produktivitasnya (Penurunan ongkos produksi per unit), Kurva LAC menurun  </a:t>
            </a:r>
            <a:endParaRPr lang="en-US" b="1" dirty="0" smtClean="0">
              <a:solidFill>
                <a:schemeClr val="tx1"/>
              </a:solidFill>
              <a:latin typeface="Droid Serif"/>
            </a:endParaRPr>
          </a:p>
        </p:txBody>
      </p:sp>
      <p:sp>
        <p:nvSpPr>
          <p:cNvPr id="7" name="Rectangle 6"/>
          <p:cNvSpPr/>
          <p:nvPr/>
        </p:nvSpPr>
        <p:spPr>
          <a:xfrm>
            <a:off x="406986" y="3394231"/>
            <a:ext cx="8216751" cy="1296010"/>
          </a:xfrm>
          <a:prstGeom prst="rect">
            <a:avLst/>
          </a:prstGeom>
          <a:noFill/>
          <a:ln w="571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latin typeface="Droid Serif"/>
              </a:rPr>
              <a:t>Diseconomies of Scale</a:t>
            </a:r>
          </a:p>
          <a:p>
            <a:pPr algn="ctr"/>
            <a:r>
              <a:rPr lang="sv-SE" dirty="0" smtClean="0">
                <a:solidFill>
                  <a:schemeClr val="tx1"/>
                </a:solidFill>
                <a:latin typeface="Droid Serif"/>
              </a:rPr>
              <a:t>Bila skala produksi terus membesar maka pada suatu titik akan mencapai ketidak efisienan, mulai saat ini tingkat produktivitas akan menurun (Ongkos produksi per unitnya kembali meningkat) </a:t>
            </a:r>
            <a:r>
              <a:rPr lang="sv-SE" dirty="0" smtClean="0">
                <a:solidFill>
                  <a:schemeClr val="tx1"/>
                </a:solidFill>
                <a:latin typeface="Droid Serif"/>
                <a:sym typeface="Wingdings" panose="05000000000000000000" pitchFamily="2" charset="2"/>
              </a:rPr>
              <a:t> </a:t>
            </a:r>
            <a:r>
              <a:rPr lang="sv-SE" b="1" dirty="0" smtClean="0">
                <a:solidFill>
                  <a:schemeClr val="tx1"/>
                </a:solidFill>
                <a:latin typeface="Droid Serif"/>
                <a:sym typeface="Wingdings" panose="05000000000000000000" pitchFamily="2" charset="2"/>
              </a:rPr>
              <a:t>Kurva LAC meningkat </a:t>
            </a:r>
            <a:endParaRPr lang="en-US" b="1" dirty="0" smtClean="0">
              <a:solidFill>
                <a:schemeClr val="tx1"/>
              </a:solidFill>
              <a:latin typeface="Droid Serif"/>
            </a:endParaRPr>
          </a:p>
        </p:txBody>
      </p:sp>
    </p:spTree>
    <p:extLst>
      <p:ext uri="{BB962C8B-B14F-4D97-AF65-F5344CB8AC3E}">
        <p14:creationId xmlns:p14="http://schemas.microsoft.com/office/powerpoint/2010/main" val="2716825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TUGAS #3 </a:t>
            </a:r>
            <a:endParaRPr lang="en-US"/>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916525" y="825366"/>
                <a:ext cx="7310700" cy="3241800"/>
              </a:xfrm>
            </p:spPr>
            <p:txBody>
              <a:bodyPr/>
              <a:lstStyle/>
              <a:p>
                <a:pPr marL="76200" indent="0">
                  <a:buNone/>
                </a:pPr>
                <a:r>
                  <a:rPr lang="en-ID"/>
                  <a:t>Diketahui fungsi biaya total sebesar </a:t>
                </a:r>
                <a:endParaRPr lang="en-US" i="1" smtClean="0"/>
              </a:p>
              <a:p>
                <a:pPr marL="76200" indent="0" algn="ctr">
                  <a:buNone/>
                </a:pPr>
                <a14:m>
                  <m:oMath xmlns:m="http://schemas.openxmlformats.org/officeDocument/2006/math">
                    <m:r>
                      <a:rPr lang="en-ID" b="1" i="1">
                        <a:latin typeface="Cambria Math" panose="02040503050406030204" pitchFamily="18" charset="0"/>
                      </a:rPr>
                      <m:t>𝑻𝑪</m:t>
                    </m:r>
                    <m:r>
                      <a:rPr lang="en-ID" b="1" i="1">
                        <a:latin typeface="Cambria Math" panose="02040503050406030204" pitchFamily="18" charset="0"/>
                      </a:rPr>
                      <m:t>= </m:t>
                    </m:r>
                    <m:sSup>
                      <m:sSupPr>
                        <m:ctrlPr>
                          <a:rPr lang="en-US" b="1" i="1">
                            <a:latin typeface="Cambria Math" panose="02040503050406030204" pitchFamily="18" charset="0"/>
                          </a:rPr>
                        </m:ctrlPr>
                      </m:sSupPr>
                      <m:e>
                        <m:r>
                          <a:rPr lang="en-ID" b="1" i="1">
                            <a:latin typeface="Cambria Math" panose="02040503050406030204" pitchFamily="18" charset="0"/>
                          </a:rPr>
                          <m:t>𝑸</m:t>
                        </m:r>
                      </m:e>
                      <m:sup>
                        <m:r>
                          <a:rPr lang="en-ID" b="1" i="1">
                            <a:latin typeface="Cambria Math" panose="02040503050406030204" pitchFamily="18" charset="0"/>
                          </a:rPr>
                          <m:t>𝟑</m:t>
                        </m:r>
                      </m:sup>
                    </m:sSup>
                    <m:r>
                      <a:rPr lang="en-ID" b="1" i="1">
                        <a:latin typeface="Cambria Math" panose="02040503050406030204" pitchFamily="18" charset="0"/>
                      </a:rPr>
                      <m:t>−</m:t>
                    </m:r>
                    <m:sSup>
                      <m:sSupPr>
                        <m:ctrlPr>
                          <a:rPr lang="en-US" b="1" i="1">
                            <a:latin typeface="Cambria Math" panose="02040503050406030204" pitchFamily="18" charset="0"/>
                          </a:rPr>
                        </m:ctrlPr>
                      </m:sSupPr>
                      <m:e>
                        <m:r>
                          <a:rPr lang="en-ID" b="1" i="1">
                            <a:latin typeface="Cambria Math" panose="02040503050406030204" pitchFamily="18" charset="0"/>
                          </a:rPr>
                          <m:t>𝟔</m:t>
                        </m:r>
                        <m:r>
                          <a:rPr lang="en-ID" b="1" i="1">
                            <a:latin typeface="Cambria Math" panose="02040503050406030204" pitchFamily="18" charset="0"/>
                          </a:rPr>
                          <m:t>𝑸</m:t>
                        </m:r>
                      </m:e>
                      <m:sup>
                        <m:r>
                          <a:rPr lang="en-ID" b="1" i="1">
                            <a:latin typeface="Cambria Math" panose="02040503050406030204" pitchFamily="18" charset="0"/>
                          </a:rPr>
                          <m:t>𝟐</m:t>
                        </m:r>
                      </m:sup>
                    </m:sSup>
                    <m:r>
                      <a:rPr lang="en-ID" b="1" i="1">
                        <a:latin typeface="Cambria Math" panose="02040503050406030204" pitchFamily="18" charset="0"/>
                      </a:rPr>
                      <m:t>+</m:t>
                    </m:r>
                    <m:r>
                      <a:rPr lang="en-ID" b="1" i="1">
                        <a:latin typeface="Cambria Math" panose="02040503050406030204" pitchFamily="18" charset="0"/>
                      </a:rPr>
                      <m:t>𝟏𝟒𝟎</m:t>
                    </m:r>
                    <m:r>
                      <a:rPr lang="en-ID" b="1" i="1">
                        <a:latin typeface="Cambria Math" panose="02040503050406030204" pitchFamily="18" charset="0"/>
                      </a:rPr>
                      <m:t>𝑸</m:t>
                    </m:r>
                    <m:r>
                      <a:rPr lang="en-ID" b="1" i="1">
                        <a:latin typeface="Cambria Math" panose="02040503050406030204" pitchFamily="18" charset="0"/>
                      </a:rPr>
                      <m:t>+</m:t>
                    </m:r>
                    <m:r>
                      <a:rPr lang="en-ID" b="1" i="1">
                        <a:latin typeface="Cambria Math" panose="02040503050406030204" pitchFamily="18" charset="0"/>
                      </a:rPr>
                      <m:t>𝟕𝟓𝟎</m:t>
                    </m:r>
                  </m:oMath>
                </a14:m>
                <a:r>
                  <a:rPr lang="en-ID" b="1"/>
                  <a:t> </a:t>
                </a:r>
                <a:endParaRPr lang="en-ID" b="1" smtClean="0"/>
              </a:p>
              <a:p>
                <a:pPr marL="76200" indent="0">
                  <a:buNone/>
                </a:pPr>
                <a:r>
                  <a:rPr lang="en-ID" smtClean="0"/>
                  <a:t>dan </a:t>
                </a:r>
                <a:r>
                  <a:rPr lang="en-ID"/>
                  <a:t>fungsi pendapatan total sebesar </a:t>
                </a:r>
                <a:endParaRPr lang="en-US" i="1" smtClean="0"/>
              </a:p>
              <a:p>
                <a:pPr marL="76200" indent="0">
                  <a:buNone/>
                </a:pPr>
                <a14:m>
                  <m:oMathPara xmlns:m="http://schemas.openxmlformats.org/officeDocument/2006/math">
                    <m:oMathParaPr>
                      <m:jc m:val="centerGroup"/>
                    </m:oMathParaPr>
                    <m:oMath xmlns:m="http://schemas.openxmlformats.org/officeDocument/2006/math">
                      <m:r>
                        <a:rPr lang="en-ID" b="1" i="1">
                          <a:latin typeface="Cambria Math" panose="02040503050406030204" pitchFamily="18" charset="0"/>
                        </a:rPr>
                        <m:t>𝑻𝑹</m:t>
                      </m:r>
                      <m:r>
                        <a:rPr lang="en-ID" b="1" i="1">
                          <a:latin typeface="Cambria Math" panose="02040503050406030204" pitchFamily="18" charset="0"/>
                        </a:rPr>
                        <m:t>=</m:t>
                      </m:r>
                      <m:r>
                        <a:rPr lang="en-ID" b="1" i="1">
                          <a:latin typeface="Cambria Math" panose="02040503050406030204" pitchFamily="18" charset="0"/>
                        </a:rPr>
                        <m:t>𝟏𝟒𝟎𝟎</m:t>
                      </m:r>
                      <m:r>
                        <a:rPr lang="en-ID" b="1" i="1">
                          <a:latin typeface="Cambria Math" panose="02040503050406030204" pitchFamily="18" charset="0"/>
                        </a:rPr>
                        <m:t>𝑸</m:t>
                      </m:r>
                      <m:r>
                        <a:rPr lang="en-ID" b="1" i="1">
                          <a:latin typeface="Cambria Math" panose="02040503050406030204" pitchFamily="18" charset="0"/>
                        </a:rPr>
                        <m:t>−</m:t>
                      </m:r>
                      <m:sSup>
                        <m:sSupPr>
                          <m:ctrlPr>
                            <a:rPr lang="en-US" b="1" i="1">
                              <a:latin typeface="Cambria Math" panose="02040503050406030204" pitchFamily="18" charset="0"/>
                            </a:rPr>
                          </m:ctrlPr>
                        </m:sSupPr>
                        <m:e>
                          <m:r>
                            <a:rPr lang="en-ID" b="1" i="1">
                              <a:latin typeface="Cambria Math" panose="02040503050406030204" pitchFamily="18" charset="0"/>
                            </a:rPr>
                            <m:t>𝟕</m:t>
                          </m:r>
                          <m:r>
                            <a:rPr lang="en-ID" b="1" i="1">
                              <a:latin typeface="Cambria Math" panose="02040503050406030204" pitchFamily="18" charset="0"/>
                            </a:rPr>
                            <m:t>,</m:t>
                          </m:r>
                          <m:r>
                            <a:rPr lang="en-ID" b="1" i="1">
                              <a:latin typeface="Cambria Math" panose="02040503050406030204" pitchFamily="18" charset="0"/>
                            </a:rPr>
                            <m:t>𝟓</m:t>
                          </m:r>
                          <m:r>
                            <a:rPr lang="en-ID" b="1" i="1">
                              <a:latin typeface="Cambria Math" panose="02040503050406030204" pitchFamily="18" charset="0"/>
                            </a:rPr>
                            <m:t>𝑸</m:t>
                          </m:r>
                        </m:e>
                        <m:sup>
                          <m:r>
                            <a:rPr lang="en-ID" b="1" i="1">
                              <a:latin typeface="Cambria Math" panose="02040503050406030204" pitchFamily="18" charset="0"/>
                            </a:rPr>
                            <m:t>𝟐</m:t>
                          </m:r>
                        </m:sup>
                      </m:sSup>
                    </m:oMath>
                  </m:oMathPara>
                </a14:m>
                <a:endParaRPr lang="en-ID" b="1" smtClean="0"/>
              </a:p>
              <a:p>
                <a:pPr marL="76200" indent="0">
                  <a:buNone/>
                </a:pPr>
                <a:r>
                  <a:rPr lang="en-ID" smtClean="0"/>
                  <a:t>Tentukan </a:t>
                </a:r>
                <a:r>
                  <a:rPr lang="en-ID"/>
                  <a:t>jumlah Q yang akan memaksimumkan keuntungan dan tentukan keuntungan maksimumnya? </a:t>
                </a:r>
                <a:endParaRPr lang="en-US"/>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916525" y="825366"/>
                <a:ext cx="7310700" cy="3241800"/>
              </a:xfrm>
              <a:blipFill>
                <a:blip r:embed="rId2"/>
                <a:stretch>
                  <a:fillRect l="-1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716178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19" name="Google Shape;102;p18"/>
          <p:cNvSpPr txBox="1">
            <a:spLocks/>
          </p:cNvSpPr>
          <p:nvPr/>
        </p:nvSpPr>
        <p:spPr>
          <a:xfrm>
            <a:off x="662152" y="565554"/>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err="1" smtClean="0">
                <a:solidFill>
                  <a:srgbClr val="FF9E00"/>
                </a:solidFill>
              </a:rPr>
              <a:t>Kurva</a:t>
            </a:r>
            <a:r>
              <a:rPr lang="en-US" sz="3200" dirty="0" smtClean="0">
                <a:solidFill>
                  <a:srgbClr val="FF9E00"/>
                </a:solidFill>
              </a:rPr>
              <a:t> </a:t>
            </a:r>
            <a:r>
              <a:rPr lang="en-US" sz="3200" dirty="0" err="1" smtClean="0">
                <a:solidFill>
                  <a:srgbClr val="FF9E00"/>
                </a:solidFill>
              </a:rPr>
              <a:t>Biaya</a:t>
            </a:r>
            <a:endParaRPr lang="en-US" sz="3200" dirty="0">
              <a:solidFill>
                <a:srgbClr val="FF9E00"/>
              </a:solidFill>
            </a:endParaRPr>
          </a:p>
        </p:txBody>
      </p:sp>
      <p:sp>
        <p:nvSpPr>
          <p:cNvPr id="21" name="Rectangle 20"/>
          <p:cNvSpPr/>
          <p:nvPr/>
        </p:nvSpPr>
        <p:spPr>
          <a:xfrm>
            <a:off x="985220" y="1386395"/>
            <a:ext cx="7173310" cy="3950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lumMod val="85000"/>
                  </a:schemeClr>
                </a:solidFill>
                <a:latin typeface="Droid Serif"/>
              </a:rPr>
              <a:t>Kurva</a:t>
            </a:r>
            <a:r>
              <a:rPr lang="en-US" sz="1600" dirty="0" smtClean="0">
                <a:solidFill>
                  <a:schemeClr val="bg1">
                    <a:lumMod val="85000"/>
                  </a:schemeClr>
                </a:solidFill>
                <a:latin typeface="Droid Serif"/>
              </a:rPr>
              <a:t> yang </a:t>
            </a:r>
            <a:r>
              <a:rPr lang="en-US" sz="1600" dirty="0" err="1" smtClean="0">
                <a:solidFill>
                  <a:schemeClr val="bg1">
                    <a:lumMod val="85000"/>
                  </a:schemeClr>
                </a:solidFill>
                <a:latin typeface="Droid Serif"/>
              </a:rPr>
              <a:t>menunjukkan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hubungan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jumlah</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biaya</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produksi</a:t>
            </a:r>
            <a:r>
              <a:rPr lang="en-US" sz="1600" dirty="0" smtClean="0">
                <a:solidFill>
                  <a:schemeClr val="bg1">
                    <a:lumMod val="85000"/>
                  </a:schemeClr>
                </a:solidFill>
                <a:latin typeface="Droid Serif"/>
              </a:rPr>
              <a:t> yang </a:t>
            </a:r>
            <a:r>
              <a:rPr lang="en-US" sz="1600" dirty="0" err="1" smtClean="0">
                <a:solidFill>
                  <a:schemeClr val="bg1">
                    <a:lumMod val="85000"/>
                  </a:schemeClr>
                </a:solidFill>
                <a:latin typeface="Droid Serif"/>
              </a:rPr>
              <a:t>dikeluarkan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oleh</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produsen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sumbu</a:t>
            </a:r>
            <a:r>
              <a:rPr lang="en-US" sz="1600" dirty="0" smtClean="0">
                <a:solidFill>
                  <a:schemeClr val="bg1">
                    <a:lumMod val="85000"/>
                  </a:schemeClr>
                </a:solidFill>
                <a:latin typeface="Droid Serif"/>
              </a:rPr>
              <a:t> vertical) </a:t>
            </a:r>
            <a:r>
              <a:rPr lang="en-US" sz="1600" dirty="0" err="1" smtClean="0">
                <a:solidFill>
                  <a:schemeClr val="bg1">
                    <a:lumMod val="85000"/>
                  </a:schemeClr>
                </a:solidFill>
                <a:latin typeface="Droid Serif"/>
              </a:rPr>
              <a:t>dengan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tingkat</a:t>
            </a:r>
            <a:r>
              <a:rPr lang="en-US" sz="1600" dirty="0" smtClean="0">
                <a:solidFill>
                  <a:schemeClr val="bg1">
                    <a:lumMod val="85000"/>
                  </a:schemeClr>
                </a:solidFill>
                <a:latin typeface="Droid Serif"/>
              </a:rPr>
              <a:t> output yang </a:t>
            </a:r>
            <a:r>
              <a:rPr lang="en-US" sz="1600" dirty="0" err="1" smtClean="0">
                <a:solidFill>
                  <a:schemeClr val="bg1">
                    <a:lumMod val="85000"/>
                  </a:schemeClr>
                </a:solidFill>
                <a:latin typeface="Droid Serif"/>
              </a:rPr>
              <a:t>dihasilkan</a:t>
            </a:r>
            <a:r>
              <a:rPr lang="en-US" sz="1600" dirty="0" smtClean="0">
                <a:solidFill>
                  <a:schemeClr val="bg1">
                    <a:lumMod val="85000"/>
                  </a:schemeClr>
                </a:solidFill>
                <a:latin typeface="Droid Serif"/>
              </a:rPr>
              <a:t> (</a:t>
            </a:r>
            <a:r>
              <a:rPr lang="en-US" sz="1600" dirty="0" err="1" smtClean="0">
                <a:solidFill>
                  <a:schemeClr val="bg1">
                    <a:lumMod val="85000"/>
                  </a:schemeClr>
                </a:solidFill>
                <a:latin typeface="Droid Serif"/>
              </a:rPr>
              <a:t>sumbu</a:t>
            </a:r>
            <a:r>
              <a:rPr lang="en-US" sz="1600" dirty="0" smtClean="0">
                <a:solidFill>
                  <a:schemeClr val="bg1">
                    <a:lumMod val="85000"/>
                  </a:schemeClr>
                </a:solidFill>
                <a:latin typeface="Droid Serif"/>
              </a:rPr>
              <a:t> horizontal)</a:t>
            </a:r>
            <a:endParaRPr lang="en-US" sz="1600" dirty="0">
              <a:solidFill>
                <a:schemeClr val="bg1">
                  <a:lumMod val="85000"/>
                </a:schemeClr>
              </a:solidFill>
              <a:latin typeface="Droid Serif"/>
            </a:endParaRPr>
          </a:p>
        </p:txBody>
      </p:sp>
      <p:sp>
        <p:nvSpPr>
          <p:cNvPr id="27" name="Google Shape;102;p18"/>
          <p:cNvSpPr txBox="1">
            <a:spLocks/>
          </p:cNvSpPr>
          <p:nvPr/>
        </p:nvSpPr>
        <p:spPr>
          <a:xfrm>
            <a:off x="693558" y="2022377"/>
            <a:ext cx="7756634" cy="4370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2200" dirty="0" err="1">
                <a:solidFill>
                  <a:schemeClr val="accent3">
                    <a:lumMod val="60000"/>
                    <a:lumOff val="40000"/>
                  </a:schemeClr>
                </a:solidFill>
              </a:rPr>
              <a:t>Hubungan</a:t>
            </a:r>
            <a:r>
              <a:rPr lang="en-US" sz="2200" dirty="0">
                <a:solidFill>
                  <a:schemeClr val="accent3">
                    <a:lumMod val="60000"/>
                    <a:lumOff val="40000"/>
                  </a:schemeClr>
                </a:solidFill>
              </a:rPr>
              <a:t> </a:t>
            </a:r>
            <a:r>
              <a:rPr lang="en-US" sz="2200" dirty="0" err="1">
                <a:solidFill>
                  <a:schemeClr val="accent3">
                    <a:lumMod val="60000"/>
                    <a:lumOff val="40000"/>
                  </a:schemeClr>
                </a:solidFill>
              </a:rPr>
              <a:t>Biaya</a:t>
            </a:r>
            <a:r>
              <a:rPr lang="en-US" sz="2200" dirty="0">
                <a:solidFill>
                  <a:schemeClr val="accent3">
                    <a:lumMod val="60000"/>
                    <a:lumOff val="40000"/>
                  </a:schemeClr>
                </a:solidFill>
              </a:rPr>
              <a:t> </a:t>
            </a:r>
            <a:r>
              <a:rPr lang="en-US" sz="2200" dirty="0" err="1">
                <a:solidFill>
                  <a:schemeClr val="accent3">
                    <a:lumMod val="60000"/>
                    <a:lumOff val="40000"/>
                  </a:schemeClr>
                </a:solidFill>
              </a:rPr>
              <a:t>Produksi</a:t>
            </a:r>
            <a:r>
              <a:rPr lang="en-US" sz="2200" dirty="0">
                <a:solidFill>
                  <a:schemeClr val="accent3">
                    <a:lumMod val="60000"/>
                    <a:lumOff val="40000"/>
                  </a:schemeClr>
                </a:solidFill>
              </a:rPr>
              <a:t> </a:t>
            </a:r>
            <a:r>
              <a:rPr lang="en-US" sz="2200" dirty="0" err="1">
                <a:solidFill>
                  <a:schemeClr val="accent3">
                    <a:lumMod val="60000"/>
                    <a:lumOff val="40000"/>
                  </a:schemeClr>
                </a:solidFill>
              </a:rPr>
              <a:t>dengan</a:t>
            </a:r>
            <a:r>
              <a:rPr lang="en-US" sz="2200" dirty="0">
                <a:solidFill>
                  <a:schemeClr val="accent3">
                    <a:lumMod val="60000"/>
                    <a:lumOff val="40000"/>
                  </a:schemeClr>
                </a:solidFill>
              </a:rPr>
              <a:t> </a:t>
            </a:r>
            <a:r>
              <a:rPr lang="en-US" sz="2200" dirty="0" err="1">
                <a:solidFill>
                  <a:schemeClr val="accent3">
                    <a:lumMod val="60000"/>
                    <a:lumOff val="40000"/>
                  </a:schemeClr>
                </a:solidFill>
              </a:rPr>
              <a:t>Hasil</a:t>
            </a:r>
            <a:r>
              <a:rPr lang="en-US" sz="2200" dirty="0">
                <a:solidFill>
                  <a:schemeClr val="accent3">
                    <a:lumMod val="60000"/>
                    <a:lumOff val="40000"/>
                  </a:schemeClr>
                </a:solidFill>
              </a:rPr>
              <a:t> </a:t>
            </a:r>
            <a:r>
              <a:rPr lang="en-US" sz="2200" dirty="0" err="1">
                <a:solidFill>
                  <a:schemeClr val="accent3">
                    <a:lumMod val="60000"/>
                    <a:lumOff val="40000"/>
                  </a:schemeClr>
                </a:solidFill>
              </a:rPr>
              <a:t>Produksi</a:t>
            </a:r>
            <a:endParaRPr lang="en-US" sz="2200" dirty="0">
              <a:solidFill>
                <a:schemeClr val="accent3">
                  <a:lumMod val="60000"/>
                  <a:lumOff val="40000"/>
                </a:schemeClr>
              </a:solidFill>
            </a:endParaRPr>
          </a:p>
        </p:txBody>
      </p:sp>
      <p:sp>
        <p:nvSpPr>
          <p:cNvPr id="30" name="Rectangle 29"/>
          <p:cNvSpPr/>
          <p:nvPr/>
        </p:nvSpPr>
        <p:spPr>
          <a:xfrm>
            <a:off x="5454744" y="50042"/>
            <a:ext cx="3429125" cy="39504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lumMod val="85000"/>
                </a:schemeClr>
              </a:solidFill>
              <a:latin typeface="Droid Serif"/>
            </a:endParaRPr>
          </a:p>
        </p:txBody>
      </p:sp>
      <p:sp>
        <p:nvSpPr>
          <p:cNvPr id="31" name="Rectangle 30"/>
          <p:cNvSpPr/>
          <p:nvPr/>
        </p:nvSpPr>
        <p:spPr>
          <a:xfrm>
            <a:off x="855154" y="2571199"/>
            <a:ext cx="268420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Droid Serif"/>
              </a:rPr>
              <a:t>Biaya</a:t>
            </a:r>
            <a:r>
              <a:rPr lang="en-US" sz="1600" dirty="0">
                <a:solidFill>
                  <a:schemeClr val="tx1"/>
                </a:solidFill>
                <a:latin typeface="Droid Serif"/>
              </a:rPr>
              <a:t> = </a:t>
            </a:r>
            <a:r>
              <a:rPr lang="en-US" sz="1600" i="1" dirty="0">
                <a:solidFill>
                  <a:schemeClr val="tx1"/>
                </a:solidFill>
                <a:latin typeface="Droid Serif"/>
              </a:rPr>
              <a:t>f</a:t>
            </a:r>
            <a:r>
              <a:rPr lang="en-US" sz="1600" dirty="0">
                <a:solidFill>
                  <a:schemeClr val="tx1"/>
                </a:solidFill>
                <a:latin typeface="Droid Serif"/>
              </a:rPr>
              <a:t> (Q) </a:t>
            </a:r>
          </a:p>
        </p:txBody>
      </p:sp>
      <p:sp>
        <p:nvSpPr>
          <p:cNvPr id="32" name="Rectangle 31"/>
          <p:cNvSpPr/>
          <p:nvPr/>
        </p:nvSpPr>
        <p:spPr>
          <a:xfrm>
            <a:off x="855154" y="3498672"/>
            <a:ext cx="268420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Droid Serif"/>
              </a:rPr>
              <a:t>Output = f(X) </a:t>
            </a:r>
          </a:p>
        </p:txBody>
      </p:sp>
      <p:cxnSp>
        <p:nvCxnSpPr>
          <p:cNvPr id="5" name="Straight Arrow Connector 4"/>
          <p:cNvCxnSpPr/>
          <p:nvPr/>
        </p:nvCxnSpPr>
        <p:spPr>
          <a:xfrm flipH="1">
            <a:off x="2197255" y="3053467"/>
            <a:ext cx="1" cy="3993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695575" y="2564877"/>
            <a:ext cx="4604970" cy="1350187"/>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Droid Serif"/>
              </a:rPr>
              <a:t>Fungsi</a:t>
            </a:r>
            <a:r>
              <a:rPr lang="en-US" sz="1600" b="1" dirty="0">
                <a:solidFill>
                  <a:schemeClr val="tx1"/>
                </a:solidFill>
                <a:latin typeface="Droid Serif"/>
              </a:rPr>
              <a:t> </a:t>
            </a:r>
            <a:r>
              <a:rPr lang="en-US" sz="1600" b="1" dirty="0" err="1">
                <a:solidFill>
                  <a:schemeClr val="tx1"/>
                </a:solidFill>
                <a:latin typeface="Droid Serif"/>
              </a:rPr>
              <a:t>Biaya</a:t>
            </a:r>
            <a:r>
              <a:rPr lang="en-US" sz="1600" b="1" dirty="0">
                <a:solidFill>
                  <a:schemeClr val="tx1"/>
                </a:solidFill>
                <a:latin typeface="Droid Serif"/>
              </a:rPr>
              <a:t> </a:t>
            </a:r>
            <a:r>
              <a:rPr lang="en-US" sz="1600" b="1" dirty="0" err="1">
                <a:solidFill>
                  <a:schemeClr val="tx1"/>
                </a:solidFill>
                <a:latin typeface="Droid Serif"/>
              </a:rPr>
              <a:t>Produksi</a:t>
            </a:r>
            <a:r>
              <a:rPr lang="en-US" sz="1600" b="1" dirty="0">
                <a:solidFill>
                  <a:schemeClr val="tx1"/>
                </a:solidFill>
                <a:latin typeface="Droid Serif"/>
              </a:rPr>
              <a:t>, </a:t>
            </a:r>
            <a:endParaRPr lang="en-US" sz="1600" b="1" dirty="0" smtClean="0">
              <a:solidFill>
                <a:schemeClr val="tx1"/>
              </a:solidFill>
              <a:latin typeface="Droid Serif"/>
            </a:endParaRPr>
          </a:p>
          <a:p>
            <a:pPr algn="ctr"/>
            <a:r>
              <a:rPr lang="en-US" sz="1600" dirty="0" err="1" smtClean="0">
                <a:solidFill>
                  <a:schemeClr val="tx1"/>
                </a:solidFill>
                <a:latin typeface="Droid Serif"/>
              </a:rPr>
              <a:t>Hubungan</a:t>
            </a:r>
            <a:r>
              <a:rPr lang="en-US" sz="1600" dirty="0" smtClean="0">
                <a:solidFill>
                  <a:schemeClr val="tx1"/>
                </a:solidFill>
                <a:latin typeface="Droid Serif"/>
              </a:rPr>
              <a:t> </a:t>
            </a:r>
            <a:r>
              <a:rPr lang="en-US" sz="1600" dirty="0" err="1" smtClean="0">
                <a:solidFill>
                  <a:schemeClr val="tx1"/>
                </a:solidFill>
                <a:latin typeface="Droid Serif"/>
              </a:rPr>
              <a:t>antara</a:t>
            </a:r>
            <a:r>
              <a:rPr lang="en-US" sz="1600" dirty="0" smtClean="0">
                <a:solidFill>
                  <a:schemeClr val="tx1"/>
                </a:solidFill>
                <a:latin typeface="Droid Serif"/>
              </a:rPr>
              <a:t> input </a:t>
            </a:r>
            <a:r>
              <a:rPr lang="en-US" sz="1600" dirty="0" err="1">
                <a:solidFill>
                  <a:schemeClr val="tx1"/>
                </a:solidFill>
                <a:latin typeface="Droid Serif"/>
              </a:rPr>
              <a:t>dan</a:t>
            </a:r>
            <a:r>
              <a:rPr lang="en-US" sz="1600" dirty="0">
                <a:solidFill>
                  <a:schemeClr val="tx1"/>
                </a:solidFill>
                <a:latin typeface="Droid Serif"/>
              </a:rPr>
              <a:t> output </a:t>
            </a:r>
            <a:endParaRPr lang="en-US" sz="1600" dirty="0" smtClean="0">
              <a:solidFill>
                <a:schemeClr val="tx1"/>
              </a:solidFill>
              <a:latin typeface="Droid Serif"/>
            </a:endParaRPr>
          </a:p>
          <a:p>
            <a:pPr algn="ctr"/>
            <a:r>
              <a:rPr lang="en-US" sz="1600" dirty="0" smtClean="0">
                <a:solidFill>
                  <a:schemeClr val="tx1"/>
                </a:solidFill>
                <a:latin typeface="Droid Serif"/>
              </a:rPr>
              <a:t>(</a:t>
            </a:r>
            <a:r>
              <a:rPr lang="en-US" sz="1600" dirty="0" err="1">
                <a:solidFill>
                  <a:schemeClr val="tx1"/>
                </a:solidFill>
                <a:latin typeface="Droid Serif"/>
              </a:rPr>
              <a:t>besarnya</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dipengaruhi</a:t>
            </a:r>
            <a:r>
              <a:rPr lang="en-US" sz="1600" dirty="0">
                <a:solidFill>
                  <a:schemeClr val="tx1"/>
                </a:solidFill>
                <a:latin typeface="Droid Serif"/>
              </a:rPr>
              <a:t> </a:t>
            </a:r>
            <a:r>
              <a:rPr lang="en-US" sz="1600" dirty="0" err="1">
                <a:solidFill>
                  <a:schemeClr val="tx1"/>
                </a:solidFill>
                <a:latin typeface="Droid Serif"/>
              </a:rPr>
              <a:t>jumlah</a:t>
            </a:r>
            <a:r>
              <a:rPr lang="en-US" sz="1600" dirty="0">
                <a:solidFill>
                  <a:schemeClr val="tx1"/>
                </a:solidFill>
                <a:latin typeface="Droid Serif"/>
              </a:rPr>
              <a:t> output, </a:t>
            </a:r>
            <a:r>
              <a:rPr lang="en-US" sz="1600" dirty="0" err="1">
                <a:solidFill>
                  <a:schemeClr val="tx1"/>
                </a:solidFill>
                <a:latin typeface="Droid Serif"/>
              </a:rPr>
              <a:t>besarnya</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output </a:t>
            </a:r>
            <a:r>
              <a:rPr lang="en-US" sz="1600" dirty="0" err="1">
                <a:solidFill>
                  <a:schemeClr val="tx1"/>
                </a:solidFill>
                <a:latin typeface="Droid Serif"/>
              </a:rPr>
              <a:t>tergantung</a:t>
            </a:r>
            <a:r>
              <a:rPr lang="en-US" sz="1600" dirty="0">
                <a:solidFill>
                  <a:schemeClr val="tx1"/>
                </a:solidFill>
                <a:latin typeface="Droid Serif"/>
              </a:rPr>
              <a:t> </a:t>
            </a:r>
            <a:r>
              <a:rPr lang="en-US" sz="1600" dirty="0" err="1">
                <a:solidFill>
                  <a:schemeClr val="tx1"/>
                </a:solidFill>
                <a:latin typeface="Droid Serif"/>
              </a:rPr>
              <a:t>pada</a:t>
            </a:r>
            <a:r>
              <a:rPr lang="en-US" sz="1600" dirty="0">
                <a:solidFill>
                  <a:schemeClr val="tx1"/>
                </a:solidFill>
                <a:latin typeface="Droid Serif"/>
              </a:rPr>
              <a:t> </a:t>
            </a:r>
            <a:r>
              <a:rPr lang="en-US" sz="1600" dirty="0" err="1">
                <a:solidFill>
                  <a:schemeClr val="tx1"/>
                </a:solidFill>
                <a:latin typeface="Droid Serif"/>
              </a:rPr>
              <a:t>biaya</a:t>
            </a:r>
            <a:r>
              <a:rPr lang="en-US" sz="1600" dirty="0">
                <a:solidFill>
                  <a:schemeClr val="tx1"/>
                </a:solidFill>
                <a:latin typeface="Droid Serif"/>
              </a:rPr>
              <a:t> </a:t>
            </a:r>
            <a:r>
              <a:rPr lang="en-US" sz="1600" dirty="0" err="1">
                <a:solidFill>
                  <a:schemeClr val="tx1"/>
                </a:solidFill>
                <a:latin typeface="Droid Serif"/>
              </a:rPr>
              <a:t>atas</a:t>
            </a:r>
            <a:r>
              <a:rPr lang="en-US" sz="1600" dirty="0">
                <a:solidFill>
                  <a:schemeClr val="tx1"/>
                </a:solidFill>
                <a:latin typeface="Droid Serif"/>
              </a:rPr>
              <a:t> input yang </a:t>
            </a:r>
            <a:r>
              <a:rPr lang="en-US" sz="1600" dirty="0" err="1">
                <a:solidFill>
                  <a:schemeClr val="tx1"/>
                </a:solidFill>
                <a:latin typeface="Droid Serif"/>
              </a:rPr>
              <a:t>digunakan</a:t>
            </a:r>
            <a:r>
              <a:rPr lang="en-US" sz="1600" dirty="0">
                <a:solidFill>
                  <a:schemeClr val="tx1"/>
                </a:solidFill>
                <a:latin typeface="Droid Serif"/>
              </a:rPr>
              <a:t>).</a:t>
            </a:r>
          </a:p>
        </p:txBody>
      </p:sp>
    </p:spTree>
    <p:extLst>
      <p:ext uri="{BB962C8B-B14F-4D97-AF65-F5344CB8AC3E}">
        <p14:creationId xmlns:p14="http://schemas.microsoft.com/office/powerpoint/2010/main" val="340100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2"/>
          <p:cNvSpPr/>
          <p:nvPr/>
        </p:nvSpPr>
        <p:spPr>
          <a:xfrm>
            <a:off x="4255105" y="512098"/>
            <a:ext cx="633840" cy="57650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75000"/>
                </a:schemeClr>
              </a:solidFill>
            </a:endParaRPr>
          </a:p>
        </p:txBody>
      </p:sp>
      <p:sp>
        <p:nvSpPr>
          <p:cNvPr id="19" name="Google Shape;102;p18"/>
          <p:cNvSpPr txBox="1">
            <a:spLocks noGrp="1"/>
          </p:cNvSpPr>
          <p:nvPr>
            <p:ph type="ctrTitle" idx="4294967295"/>
          </p:nvPr>
        </p:nvSpPr>
        <p:spPr>
          <a:xfrm>
            <a:off x="796159" y="1025544"/>
            <a:ext cx="7756634" cy="1159800"/>
          </a:xfrm>
          <a:prstGeom prst="rect">
            <a:avLst/>
          </a:prstGeom>
        </p:spPr>
        <p:txBody>
          <a:bodyPr spcFirstLastPara="1" wrap="square" lIns="91425" tIns="91425" rIns="91425" bIns="91425" anchor="t" anchorCtr="0">
            <a:noAutofit/>
          </a:bodyPr>
          <a:lstStyle/>
          <a:p>
            <a:pPr lvl="0"/>
            <a:r>
              <a:rPr lang="en-US" sz="3200" dirty="0" err="1">
                <a:solidFill>
                  <a:schemeClr val="bg1">
                    <a:lumMod val="50000"/>
                  </a:schemeClr>
                </a:solidFill>
              </a:rPr>
              <a:t>Penggolongan</a:t>
            </a:r>
            <a:r>
              <a:rPr lang="en-US" sz="3200" dirty="0">
                <a:solidFill>
                  <a:schemeClr val="bg1">
                    <a:lumMod val="50000"/>
                  </a:schemeClr>
                </a:solidFill>
              </a:rPr>
              <a:t> </a:t>
            </a:r>
            <a:r>
              <a:rPr lang="en-US" sz="3200" dirty="0" err="1">
                <a:solidFill>
                  <a:schemeClr val="bg1">
                    <a:lumMod val="50000"/>
                  </a:schemeClr>
                </a:solidFill>
              </a:rPr>
              <a:t>Biaya</a:t>
            </a:r>
            <a:r>
              <a:rPr lang="en-US" sz="3200" dirty="0">
                <a:solidFill>
                  <a:schemeClr val="bg1">
                    <a:lumMod val="50000"/>
                  </a:schemeClr>
                </a:solidFill>
              </a:rPr>
              <a:t> </a:t>
            </a:r>
            <a:r>
              <a:rPr lang="en-US" sz="3200" dirty="0" err="1">
                <a:solidFill>
                  <a:schemeClr val="bg1">
                    <a:lumMod val="50000"/>
                  </a:schemeClr>
                </a:solidFill>
              </a:rPr>
              <a:t>Produksi</a:t>
            </a:r>
            <a:r>
              <a:rPr lang="en-US" sz="3200" dirty="0">
                <a:solidFill>
                  <a:schemeClr val="bg1">
                    <a:lumMod val="50000"/>
                  </a:schemeClr>
                </a:solidFill>
              </a:rPr>
              <a:t> </a:t>
            </a:r>
            <a:endParaRPr sz="3200" dirty="0">
              <a:solidFill>
                <a:schemeClr val="bg1">
                  <a:lumMod val="50000"/>
                </a:schemeClr>
              </a:solidFill>
            </a:endParaRPr>
          </a:p>
        </p:txBody>
      </p:sp>
      <p:sp>
        <p:nvSpPr>
          <p:cNvPr id="22" name="Rectangle 21"/>
          <p:cNvSpPr/>
          <p:nvPr/>
        </p:nvSpPr>
        <p:spPr>
          <a:xfrm>
            <a:off x="1166673" y="1728145"/>
            <a:ext cx="6810703" cy="9706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Droid Serif"/>
              </a:rPr>
              <a:t>Biaya</a:t>
            </a:r>
            <a:r>
              <a:rPr lang="en-US" sz="1600" b="1" dirty="0">
                <a:solidFill>
                  <a:schemeClr val="tx1"/>
                </a:solidFill>
                <a:latin typeface="Droid Serif"/>
              </a:rPr>
              <a:t> </a:t>
            </a:r>
            <a:r>
              <a:rPr lang="en-US" sz="1600" b="1" dirty="0" err="1">
                <a:solidFill>
                  <a:schemeClr val="tx1"/>
                </a:solidFill>
                <a:latin typeface="Droid Serif"/>
              </a:rPr>
              <a:t>Produksi</a:t>
            </a:r>
            <a:r>
              <a:rPr lang="en-US" sz="1600" b="1" dirty="0">
                <a:solidFill>
                  <a:schemeClr val="tx1"/>
                </a:solidFill>
                <a:latin typeface="Droid Serif"/>
              </a:rPr>
              <a:t> </a:t>
            </a:r>
            <a:r>
              <a:rPr lang="en-US" sz="1600" b="1" dirty="0" err="1">
                <a:solidFill>
                  <a:schemeClr val="tx1"/>
                </a:solidFill>
                <a:latin typeface="Droid Serif"/>
              </a:rPr>
              <a:t>Jangka</a:t>
            </a:r>
            <a:r>
              <a:rPr lang="en-US" sz="1600" b="1" dirty="0">
                <a:solidFill>
                  <a:schemeClr val="tx1"/>
                </a:solidFill>
                <a:latin typeface="Droid Serif"/>
              </a:rPr>
              <a:t> </a:t>
            </a:r>
            <a:r>
              <a:rPr lang="en-US" sz="1600" b="1" dirty="0" err="1">
                <a:solidFill>
                  <a:schemeClr val="tx1"/>
                </a:solidFill>
                <a:latin typeface="Droid Serif"/>
              </a:rPr>
              <a:t>Pendek</a:t>
            </a:r>
            <a:r>
              <a:rPr lang="en-US" sz="1600" b="1" dirty="0">
                <a:solidFill>
                  <a:schemeClr val="tx1"/>
                </a:solidFill>
                <a:latin typeface="Droid Serif"/>
              </a:rPr>
              <a:t> </a:t>
            </a:r>
            <a:endParaRPr lang="en-US" sz="1600" b="1" dirty="0" smtClean="0">
              <a:solidFill>
                <a:schemeClr val="tx1"/>
              </a:solidFill>
              <a:latin typeface="Droid Serif"/>
            </a:endParaRPr>
          </a:p>
          <a:p>
            <a:pPr algn="ctr"/>
            <a:r>
              <a:rPr lang="en-US" sz="1600" dirty="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a:solidFill>
                  <a:schemeClr val="tx1"/>
                </a:solidFill>
                <a:latin typeface="Droid Serif"/>
              </a:rPr>
              <a:t>yang </a:t>
            </a:r>
            <a:r>
              <a:rPr lang="en-US" sz="1600" dirty="0" err="1">
                <a:solidFill>
                  <a:schemeClr val="tx1"/>
                </a:solidFill>
                <a:latin typeface="Droid Serif"/>
              </a:rPr>
              <a:t>menunjukkan</a:t>
            </a:r>
            <a:r>
              <a:rPr lang="en-US" sz="1600" dirty="0">
                <a:solidFill>
                  <a:schemeClr val="tx1"/>
                </a:solidFill>
                <a:latin typeface="Droid Serif"/>
              </a:rPr>
              <a:t> </a:t>
            </a:r>
            <a:r>
              <a:rPr lang="en-US" sz="1600" dirty="0" err="1">
                <a:solidFill>
                  <a:schemeClr val="tx1"/>
                </a:solidFill>
                <a:latin typeface="Droid Serif"/>
              </a:rPr>
              <a:t>sebagian</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tidak</a:t>
            </a:r>
            <a:r>
              <a:rPr lang="en-US" sz="1600" dirty="0">
                <a:solidFill>
                  <a:schemeClr val="tx1"/>
                </a:solidFill>
                <a:latin typeface="Droid Serif"/>
              </a:rPr>
              <a:t> </a:t>
            </a:r>
            <a:r>
              <a:rPr lang="en-US" sz="1600" dirty="0" err="1">
                <a:solidFill>
                  <a:schemeClr val="tx1"/>
                </a:solidFill>
                <a:latin typeface="Droid Serif"/>
              </a:rPr>
              <a:t>dapat</a:t>
            </a:r>
            <a:r>
              <a:rPr lang="en-US" sz="1600" dirty="0">
                <a:solidFill>
                  <a:schemeClr val="tx1"/>
                </a:solidFill>
                <a:latin typeface="Droid Serif"/>
              </a:rPr>
              <a:t> </a:t>
            </a:r>
            <a:r>
              <a:rPr lang="en-US" sz="1600" dirty="0" err="1">
                <a:solidFill>
                  <a:schemeClr val="tx1"/>
                </a:solidFill>
                <a:latin typeface="Droid Serif"/>
              </a:rPr>
              <a:t>ditambah</a:t>
            </a:r>
            <a:r>
              <a:rPr lang="en-US" sz="1600" dirty="0">
                <a:solidFill>
                  <a:schemeClr val="tx1"/>
                </a:solidFill>
                <a:latin typeface="Droid Serif"/>
              </a:rPr>
              <a:t> </a:t>
            </a:r>
            <a:r>
              <a:rPr lang="en-US" sz="1600" dirty="0" err="1" smtClean="0">
                <a:solidFill>
                  <a:schemeClr val="tx1"/>
                </a:solidFill>
                <a:latin typeface="Droid Serif"/>
              </a:rPr>
              <a:t>jumlahnya</a:t>
            </a:r>
            <a:r>
              <a:rPr lang="en-US" sz="1600" dirty="0">
                <a:solidFill>
                  <a:schemeClr val="tx1"/>
                </a:solidFill>
                <a:latin typeface="Droid Serif"/>
              </a:rPr>
              <a:t> (Salah </a:t>
            </a:r>
            <a:r>
              <a:rPr lang="en-US" sz="1600" dirty="0" err="1">
                <a:solidFill>
                  <a:schemeClr val="tx1"/>
                </a:solidFill>
                <a:latin typeface="Droid Serif"/>
              </a:rPr>
              <a:t>satu</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bersifat</a:t>
            </a:r>
            <a:r>
              <a:rPr lang="en-US" sz="1600" dirty="0">
                <a:solidFill>
                  <a:schemeClr val="tx1"/>
                </a:solidFill>
                <a:latin typeface="Droid Serif"/>
              </a:rPr>
              <a:t> </a:t>
            </a:r>
            <a:r>
              <a:rPr lang="en-US" sz="1600" dirty="0" err="1">
                <a:solidFill>
                  <a:schemeClr val="tx1"/>
                </a:solidFill>
                <a:latin typeface="Droid Serif"/>
              </a:rPr>
              <a:t>tetap</a:t>
            </a:r>
            <a:r>
              <a:rPr lang="en-US" sz="1600" dirty="0">
                <a:solidFill>
                  <a:schemeClr val="tx1"/>
                </a:solidFill>
                <a:latin typeface="Droid Serif"/>
              </a:rPr>
              <a:t>, yang lain </a:t>
            </a:r>
            <a:r>
              <a:rPr lang="en-US" sz="1600" dirty="0" err="1" smtClean="0">
                <a:solidFill>
                  <a:schemeClr val="tx1"/>
                </a:solidFill>
                <a:latin typeface="Droid Serif"/>
              </a:rPr>
              <a:t>berubah</a:t>
            </a:r>
            <a:r>
              <a:rPr lang="en-US" sz="1600" dirty="0" smtClean="0">
                <a:solidFill>
                  <a:schemeClr val="tx1"/>
                </a:solidFill>
                <a:latin typeface="Droid Serif"/>
              </a:rPr>
              <a:t>)</a:t>
            </a:r>
            <a:endParaRPr lang="en-US" dirty="0">
              <a:solidFill>
                <a:schemeClr val="tx1"/>
              </a:solidFill>
              <a:latin typeface="Droid Serif"/>
            </a:endParaRPr>
          </a:p>
        </p:txBody>
      </p:sp>
      <p:sp>
        <p:nvSpPr>
          <p:cNvPr id="6" name="Rectangle 5"/>
          <p:cNvSpPr/>
          <p:nvPr/>
        </p:nvSpPr>
        <p:spPr>
          <a:xfrm>
            <a:off x="1166673" y="2916068"/>
            <a:ext cx="6810703" cy="9706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Droid Serif"/>
              </a:rPr>
              <a:t>Biaya</a:t>
            </a:r>
            <a:r>
              <a:rPr lang="en-US" sz="1600" b="1" dirty="0">
                <a:solidFill>
                  <a:schemeClr val="tx1"/>
                </a:solidFill>
                <a:latin typeface="Droid Serif"/>
              </a:rPr>
              <a:t> </a:t>
            </a:r>
            <a:r>
              <a:rPr lang="en-US" sz="1600" b="1" dirty="0" err="1">
                <a:solidFill>
                  <a:schemeClr val="tx1"/>
                </a:solidFill>
                <a:latin typeface="Droid Serif"/>
              </a:rPr>
              <a:t>Produksi</a:t>
            </a:r>
            <a:r>
              <a:rPr lang="en-US" sz="1600" b="1" dirty="0">
                <a:solidFill>
                  <a:schemeClr val="tx1"/>
                </a:solidFill>
                <a:latin typeface="Droid Serif"/>
              </a:rPr>
              <a:t> </a:t>
            </a:r>
            <a:r>
              <a:rPr lang="en-US" sz="1600" b="1" dirty="0" err="1">
                <a:solidFill>
                  <a:schemeClr val="tx1"/>
                </a:solidFill>
                <a:latin typeface="Droid Serif"/>
              </a:rPr>
              <a:t>Jangka</a:t>
            </a:r>
            <a:r>
              <a:rPr lang="en-US" sz="1600" b="1" dirty="0">
                <a:solidFill>
                  <a:schemeClr val="tx1"/>
                </a:solidFill>
                <a:latin typeface="Droid Serif"/>
              </a:rPr>
              <a:t> </a:t>
            </a:r>
            <a:r>
              <a:rPr lang="en-US" sz="1600" b="1" dirty="0" err="1" smtClean="0">
                <a:solidFill>
                  <a:schemeClr val="tx1"/>
                </a:solidFill>
                <a:latin typeface="Droid Serif"/>
              </a:rPr>
              <a:t>Panjang</a:t>
            </a:r>
            <a:r>
              <a:rPr lang="en-US" sz="1600" b="1" dirty="0" smtClean="0">
                <a:solidFill>
                  <a:schemeClr val="tx1"/>
                </a:solidFill>
                <a:latin typeface="Droid Serif"/>
              </a:rPr>
              <a:t> </a:t>
            </a:r>
          </a:p>
          <a:p>
            <a:pPr algn="ctr"/>
            <a:r>
              <a:rPr lang="en-US" sz="1600" dirty="0">
                <a:solidFill>
                  <a:schemeClr val="tx1"/>
                </a:solidFill>
                <a:latin typeface="Droid Serif"/>
              </a:rPr>
              <a:t> </a:t>
            </a: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a:solidFill>
                  <a:schemeClr val="tx1"/>
                </a:solidFill>
                <a:latin typeface="Droid Serif"/>
              </a:rPr>
              <a:t>yang </a:t>
            </a:r>
            <a:r>
              <a:rPr lang="en-US" sz="1600" dirty="0" err="1">
                <a:solidFill>
                  <a:schemeClr val="tx1"/>
                </a:solidFill>
                <a:latin typeface="Droid Serif"/>
              </a:rPr>
              <a:t>menunjukkan</a:t>
            </a:r>
            <a:r>
              <a:rPr lang="en-US" sz="1600" dirty="0">
                <a:solidFill>
                  <a:schemeClr val="tx1"/>
                </a:solidFill>
                <a:latin typeface="Droid Serif"/>
              </a:rPr>
              <a:t> </a:t>
            </a:r>
            <a:r>
              <a:rPr lang="en-US" sz="1600" dirty="0" err="1">
                <a:solidFill>
                  <a:schemeClr val="tx1"/>
                </a:solidFill>
                <a:latin typeface="Droid Serif"/>
              </a:rPr>
              <a:t>semua</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dapat</a:t>
            </a:r>
            <a:r>
              <a:rPr lang="en-US" sz="1600" dirty="0">
                <a:solidFill>
                  <a:schemeClr val="tx1"/>
                </a:solidFill>
                <a:latin typeface="Droid Serif"/>
              </a:rPr>
              <a:t> </a:t>
            </a:r>
            <a:r>
              <a:rPr lang="en-US" sz="1600" dirty="0" err="1">
                <a:solidFill>
                  <a:schemeClr val="tx1"/>
                </a:solidFill>
                <a:latin typeface="Droid Serif"/>
              </a:rPr>
              <a:t>mengalami</a:t>
            </a:r>
            <a:r>
              <a:rPr lang="en-US" sz="1600" dirty="0">
                <a:solidFill>
                  <a:schemeClr val="tx1"/>
                </a:solidFill>
                <a:latin typeface="Droid Serif"/>
              </a:rPr>
              <a:t> </a:t>
            </a:r>
            <a:r>
              <a:rPr lang="en-US" sz="1600" dirty="0" err="1" smtClean="0">
                <a:solidFill>
                  <a:schemeClr val="tx1"/>
                </a:solidFill>
                <a:latin typeface="Droid Serif"/>
              </a:rPr>
              <a:t>perubahan</a:t>
            </a:r>
            <a:r>
              <a:rPr lang="en-US" sz="1600" dirty="0">
                <a:solidFill>
                  <a:schemeClr val="tx1"/>
                </a:solidFill>
                <a:latin typeface="Droid Serif"/>
              </a:rPr>
              <a:t> (</a:t>
            </a:r>
            <a:r>
              <a:rPr lang="en-US" sz="1600" dirty="0" err="1">
                <a:solidFill>
                  <a:schemeClr val="tx1"/>
                </a:solidFill>
                <a:latin typeface="Droid Serif"/>
              </a:rPr>
              <a:t>Semua</a:t>
            </a:r>
            <a:r>
              <a:rPr lang="en-US" sz="1600" dirty="0">
                <a:solidFill>
                  <a:schemeClr val="tx1"/>
                </a:solidFill>
                <a:latin typeface="Droid Serif"/>
              </a:rPr>
              <a:t> </a:t>
            </a:r>
            <a:r>
              <a:rPr lang="en-US" sz="1600" dirty="0" err="1">
                <a:solidFill>
                  <a:schemeClr val="tx1"/>
                </a:solidFill>
                <a:latin typeface="Droid Serif"/>
              </a:rPr>
              <a:t>faktor</a:t>
            </a:r>
            <a:r>
              <a:rPr lang="en-US" sz="1600" dirty="0">
                <a:solidFill>
                  <a:schemeClr val="tx1"/>
                </a:solidFill>
                <a:latin typeface="Droid Serif"/>
              </a:rPr>
              <a:t> </a:t>
            </a:r>
            <a:r>
              <a:rPr lang="en-US" sz="1600" dirty="0" err="1">
                <a:solidFill>
                  <a:schemeClr val="tx1"/>
                </a:solidFill>
                <a:latin typeface="Droid Serif"/>
              </a:rPr>
              <a:t>produksi</a:t>
            </a:r>
            <a:r>
              <a:rPr lang="en-US" sz="1600" dirty="0">
                <a:solidFill>
                  <a:schemeClr val="tx1"/>
                </a:solidFill>
                <a:latin typeface="Droid Serif"/>
              </a:rPr>
              <a:t> </a:t>
            </a:r>
            <a:r>
              <a:rPr lang="en-US" sz="1600" dirty="0" err="1">
                <a:solidFill>
                  <a:schemeClr val="tx1"/>
                </a:solidFill>
                <a:latin typeface="Droid Serif"/>
              </a:rPr>
              <a:t>bersifat</a:t>
            </a:r>
            <a:r>
              <a:rPr lang="en-US" sz="1600" dirty="0">
                <a:solidFill>
                  <a:schemeClr val="tx1"/>
                </a:solidFill>
                <a:latin typeface="Droid Serif"/>
              </a:rPr>
              <a:t> </a:t>
            </a:r>
            <a:r>
              <a:rPr lang="en-US" sz="1600" dirty="0" err="1" smtClean="0">
                <a:solidFill>
                  <a:schemeClr val="tx1"/>
                </a:solidFill>
                <a:latin typeface="Droid Serif"/>
              </a:rPr>
              <a:t>berubah</a:t>
            </a:r>
            <a:r>
              <a:rPr lang="en-US" sz="1600" dirty="0" smtClean="0">
                <a:solidFill>
                  <a:schemeClr val="tx1"/>
                </a:solidFill>
                <a:latin typeface="Droid Serif"/>
              </a:rPr>
              <a:t>)</a:t>
            </a:r>
            <a:endParaRPr lang="en-US" dirty="0">
              <a:solidFill>
                <a:schemeClr val="tx1"/>
              </a:solidFill>
              <a:latin typeface="Droid Serif"/>
            </a:endParaRPr>
          </a:p>
        </p:txBody>
      </p:sp>
    </p:spTree>
    <p:extLst>
      <p:ext uri="{BB962C8B-B14F-4D97-AF65-F5344CB8AC3E}">
        <p14:creationId xmlns:p14="http://schemas.microsoft.com/office/powerpoint/2010/main" val="278808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241525" y="0"/>
            <a:ext cx="2660700" cy="7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t>Konsep Biaya Jangka Pendek</a:t>
            </a:r>
            <a:endParaRPr sz="1800" dirty="0"/>
          </a:p>
        </p:txBody>
      </p:sp>
      <p:sp>
        <p:nvSpPr>
          <p:cNvPr id="97" name="Google Shape;97;p17"/>
          <p:cNvSpPr txBox="1">
            <a:spLocks noGrp="1"/>
          </p:cNvSpPr>
          <p:nvPr>
            <p:ph type="sldNum" idx="12"/>
          </p:nvPr>
        </p:nvSpPr>
        <p:spPr>
          <a:xfrm>
            <a:off x="-125" y="4869225"/>
            <a:ext cx="9144000" cy="2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
        <p:nvSpPr>
          <p:cNvPr id="6" name="Rectangle 5"/>
          <p:cNvSpPr/>
          <p:nvPr/>
        </p:nvSpPr>
        <p:spPr>
          <a:xfrm>
            <a:off x="591601" y="2223177"/>
            <a:ext cx="3957145" cy="13445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Besarnya</a:t>
            </a:r>
            <a:r>
              <a:rPr lang="en-US" sz="1600" dirty="0" smtClean="0">
                <a:solidFill>
                  <a:schemeClr val="tx1"/>
                </a:solidFill>
                <a:latin typeface="Droid Serif"/>
              </a:rPr>
              <a:t> TFC </a:t>
            </a:r>
            <a:r>
              <a:rPr lang="en-US" sz="1600" dirty="0" err="1" smtClean="0">
                <a:solidFill>
                  <a:schemeClr val="tx1"/>
                </a:solidFill>
                <a:latin typeface="Droid Serif"/>
              </a:rPr>
              <a:t>tidak</a:t>
            </a:r>
            <a:r>
              <a:rPr lang="en-US" sz="1600" dirty="0" smtClean="0">
                <a:solidFill>
                  <a:schemeClr val="tx1"/>
                </a:solidFill>
                <a:latin typeface="Droid Serif"/>
              </a:rPr>
              <a:t> </a:t>
            </a:r>
            <a:r>
              <a:rPr lang="en-US" sz="1600" dirty="0" err="1" smtClean="0">
                <a:solidFill>
                  <a:schemeClr val="tx1"/>
                </a:solidFill>
                <a:latin typeface="Droid Serif"/>
              </a:rPr>
              <a:t>dipengaruhi</a:t>
            </a:r>
            <a:r>
              <a:rPr lang="en-US" sz="1600" dirty="0" smtClean="0">
                <a:solidFill>
                  <a:schemeClr val="tx1"/>
                </a:solidFill>
                <a:latin typeface="Droid Serif"/>
              </a:rPr>
              <a:t> </a:t>
            </a:r>
            <a:r>
              <a:rPr lang="en-US" sz="1600" dirty="0" err="1" smtClean="0">
                <a:solidFill>
                  <a:schemeClr val="tx1"/>
                </a:solidFill>
                <a:latin typeface="Droid Serif"/>
              </a:rPr>
              <a:t>oleh</a:t>
            </a:r>
            <a:r>
              <a:rPr lang="en-US" sz="1600" dirty="0" smtClean="0">
                <a:solidFill>
                  <a:schemeClr val="tx1"/>
                </a:solidFill>
                <a:latin typeface="Droid Serif"/>
              </a:rPr>
              <a:t> </a:t>
            </a:r>
            <a:r>
              <a:rPr lang="en-US" sz="1600" dirty="0" err="1" smtClean="0">
                <a:solidFill>
                  <a:schemeClr val="tx1"/>
                </a:solidFill>
                <a:latin typeface="Droid Serif"/>
              </a:rPr>
              <a:t>besarnya</a:t>
            </a:r>
            <a:r>
              <a:rPr lang="en-US" sz="1600" dirty="0" smtClean="0">
                <a:solidFill>
                  <a:schemeClr val="tx1"/>
                </a:solidFill>
                <a:latin typeface="Droid Serif"/>
              </a:rPr>
              <a:t> output yang </a:t>
            </a:r>
            <a:r>
              <a:rPr lang="en-US" sz="1600" dirty="0" err="1" smtClean="0">
                <a:solidFill>
                  <a:schemeClr val="tx1"/>
                </a:solidFill>
                <a:latin typeface="Droid Serif"/>
              </a:rPr>
              <a:t>diproduksi</a:t>
            </a:r>
            <a:r>
              <a:rPr lang="en-US" sz="1600" dirty="0" smtClean="0">
                <a:solidFill>
                  <a:schemeClr val="tx1"/>
                </a:solidFill>
                <a:latin typeface="Droid Serif"/>
              </a:rPr>
              <a:t> </a:t>
            </a:r>
            <a:r>
              <a:rPr lang="en-US" sz="1600" dirty="0" err="1" smtClean="0">
                <a:solidFill>
                  <a:schemeClr val="tx1"/>
                </a:solidFill>
                <a:latin typeface="Droid Serif"/>
              </a:rPr>
              <a:t>sehingga</a:t>
            </a:r>
            <a:r>
              <a:rPr lang="en-US" sz="1600" dirty="0" smtClean="0">
                <a:solidFill>
                  <a:schemeClr val="tx1"/>
                </a:solidFill>
                <a:latin typeface="Droid Serif"/>
              </a:rPr>
              <a:t> </a:t>
            </a:r>
            <a:r>
              <a:rPr lang="en-US" sz="1600" dirty="0" err="1" smtClean="0">
                <a:solidFill>
                  <a:schemeClr val="tx1"/>
                </a:solidFill>
                <a:latin typeface="Droid Serif"/>
              </a:rPr>
              <a:t>berbentuk</a:t>
            </a:r>
            <a:r>
              <a:rPr lang="en-US" sz="1600" dirty="0" smtClean="0">
                <a:solidFill>
                  <a:schemeClr val="tx1"/>
                </a:solidFill>
                <a:latin typeface="Droid Serif"/>
              </a:rPr>
              <a:t> </a:t>
            </a:r>
            <a:r>
              <a:rPr lang="en-US" sz="1600" dirty="0" err="1" smtClean="0">
                <a:solidFill>
                  <a:schemeClr val="tx1"/>
                </a:solidFill>
                <a:latin typeface="Droid Serif"/>
              </a:rPr>
              <a:t>sejajar</a:t>
            </a:r>
            <a:r>
              <a:rPr lang="en-US" sz="1600" dirty="0" smtClean="0">
                <a:solidFill>
                  <a:schemeClr val="tx1"/>
                </a:solidFill>
                <a:latin typeface="Droid Serif"/>
              </a:rPr>
              <a:t> </a:t>
            </a:r>
            <a:r>
              <a:rPr lang="en-US" sz="1600" dirty="0" err="1" smtClean="0">
                <a:solidFill>
                  <a:schemeClr val="tx1"/>
                </a:solidFill>
                <a:latin typeface="Droid Serif"/>
              </a:rPr>
              <a:t>dengan</a:t>
            </a:r>
            <a:r>
              <a:rPr lang="en-US" sz="1600" dirty="0" smtClean="0">
                <a:solidFill>
                  <a:schemeClr val="tx1"/>
                </a:solidFill>
                <a:latin typeface="Droid Serif"/>
              </a:rPr>
              <a:t> </a:t>
            </a:r>
            <a:r>
              <a:rPr lang="en-US" sz="1600" dirty="0" err="1" smtClean="0">
                <a:solidFill>
                  <a:schemeClr val="tx1"/>
                </a:solidFill>
                <a:latin typeface="Droid Serif"/>
              </a:rPr>
              <a:t>sumbu</a:t>
            </a:r>
            <a:r>
              <a:rPr lang="en-US" sz="1600" dirty="0" smtClean="0">
                <a:solidFill>
                  <a:schemeClr val="tx1"/>
                </a:solidFill>
                <a:latin typeface="Droid Serif"/>
              </a:rPr>
              <a:t> horizontal </a:t>
            </a:r>
          </a:p>
          <a:p>
            <a:pPr algn="ctr"/>
            <a:r>
              <a:rPr lang="en-US" sz="1600" b="1" dirty="0" smtClean="0">
                <a:solidFill>
                  <a:schemeClr val="tx1"/>
                </a:solidFill>
                <a:latin typeface="Droid Serif"/>
              </a:rPr>
              <a:t>TFC = </a:t>
            </a:r>
            <a:r>
              <a:rPr lang="en-US" sz="1600" b="1" i="1" dirty="0" smtClean="0">
                <a:solidFill>
                  <a:schemeClr val="tx1"/>
                </a:solidFill>
                <a:latin typeface="Droid Serif"/>
              </a:rPr>
              <a:t>f</a:t>
            </a:r>
            <a:r>
              <a:rPr lang="en-US" sz="1600" b="1" dirty="0" smtClean="0">
                <a:solidFill>
                  <a:schemeClr val="tx1"/>
                </a:solidFill>
                <a:latin typeface="Droid Serif"/>
              </a:rPr>
              <a:t> (</a:t>
            </a:r>
            <a:r>
              <a:rPr lang="en-US" sz="1600" b="1" dirty="0" err="1" smtClean="0">
                <a:solidFill>
                  <a:schemeClr val="tx1"/>
                </a:solidFill>
                <a:latin typeface="Droid Serif"/>
              </a:rPr>
              <a:t>konstan</a:t>
            </a:r>
            <a:r>
              <a:rPr lang="en-US" sz="1600" b="1" dirty="0" smtClean="0">
                <a:solidFill>
                  <a:schemeClr val="tx1"/>
                </a:solidFill>
                <a:latin typeface="Droid Serif"/>
              </a:rPr>
              <a:t>)</a:t>
            </a:r>
            <a:endParaRPr lang="en-US" sz="1600" b="1" dirty="0">
              <a:solidFill>
                <a:schemeClr val="tx1"/>
              </a:solidFill>
              <a:latin typeface="Droid Serif"/>
            </a:endParaRPr>
          </a:p>
        </p:txBody>
      </p:sp>
      <p:sp>
        <p:nvSpPr>
          <p:cNvPr id="7" name="Rectangle 6"/>
          <p:cNvSpPr/>
          <p:nvPr/>
        </p:nvSpPr>
        <p:spPr>
          <a:xfrm>
            <a:off x="614729" y="864664"/>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TC = TFC + TVC</a:t>
            </a:r>
            <a:endParaRPr lang="en-US" sz="1600" dirty="0">
              <a:solidFill>
                <a:schemeClr val="tx1"/>
              </a:solidFill>
              <a:latin typeface="Droid Serif"/>
            </a:endParaRPr>
          </a:p>
        </p:txBody>
      </p:sp>
      <p:cxnSp>
        <p:nvCxnSpPr>
          <p:cNvPr id="3" name="Straight Connector 2"/>
          <p:cNvCxnSpPr/>
          <p:nvPr/>
        </p:nvCxnSpPr>
        <p:spPr>
          <a:xfrm>
            <a:off x="5472615" y="1111708"/>
            <a:ext cx="23648" cy="22229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496263" y="3334646"/>
            <a:ext cx="2630214" cy="26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96263" y="2774970"/>
            <a:ext cx="2254469" cy="5256"/>
          </a:xfrm>
          <a:prstGeom prst="line">
            <a:avLst/>
          </a:prstGeom>
          <a:ln w="381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496263" y="1631970"/>
            <a:ext cx="2128345" cy="1723766"/>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484439" y="1061630"/>
            <a:ext cx="2128345" cy="1723766"/>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83698" y="803654"/>
            <a:ext cx="1859987"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Biaya</a:t>
            </a:r>
            <a:r>
              <a:rPr lang="en-US" sz="1600" dirty="0" smtClean="0">
                <a:solidFill>
                  <a:schemeClr val="tx1"/>
                </a:solidFill>
                <a:latin typeface="Droid Serif"/>
              </a:rPr>
              <a:t> </a:t>
            </a:r>
            <a:r>
              <a:rPr lang="en-US" sz="1600" dirty="0" err="1" smtClean="0">
                <a:solidFill>
                  <a:schemeClr val="tx1"/>
                </a:solidFill>
                <a:latin typeface="Droid Serif"/>
              </a:rPr>
              <a:t>Produksi</a:t>
            </a:r>
            <a:endParaRPr lang="en-US" sz="1600" dirty="0">
              <a:solidFill>
                <a:schemeClr val="tx1"/>
              </a:solidFill>
              <a:latin typeface="Droid Serif"/>
            </a:endParaRPr>
          </a:p>
        </p:txBody>
      </p:sp>
      <p:sp>
        <p:nvSpPr>
          <p:cNvPr id="21" name="Rectangle 20"/>
          <p:cNvSpPr/>
          <p:nvPr/>
        </p:nvSpPr>
        <p:spPr>
          <a:xfrm>
            <a:off x="7895717" y="3136867"/>
            <a:ext cx="751668"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Q</a:t>
            </a:r>
            <a:endParaRPr lang="en-US" sz="1600" dirty="0">
              <a:solidFill>
                <a:schemeClr val="tx1"/>
              </a:solidFill>
              <a:latin typeface="Droid Serif"/>
            </a:endParaRPr>
          </a:p>
        </p:txBody>
      </p:sp>
      <p:sp>
        <p:nvSpPr>
          <p:cNvPr id="22" name="Rectangle 21"/>
          <p:cNvSpPr/>
          <p:nvPr/>
        </p:nvSpPr>
        <p:spPr>
          <a:xfrm>
            <a:off x="7307411" y="764290"/>
            <a:ext cx="939935"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2"/>
                </a:solidFill>
                <a:latin typeface="Droid Serif"/>
              </a:rPr>
              <a:t>TC</a:t>
            </a:r>
            <a:endParaRPr lang="en-US" sz="1600" dirty="0">
              <a:solidFill>
                <a:schemeClr val="accent2"/>
              </a:solidFill>
              <a:latin typeface="Droid Serif"/>
            </a:endParaRPr>
          </a:p>
        </p:txBody>
      </p:sp>
      <p:sp>
        <p:nvSpPr>
          <p:cNvPr id="23" name="Rectangle 22"/>
          <p:cNvSpPr/>
          <p:nvPr/>
        </p:nvSpPr>
        <p:spPr>
          <a:xfrm>
            <a:off x="7425750" y="1399140"/>
            <a:ext cx="939935"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6"/>
                </a:solidFill>
                <a:latin typeface="Droid Serif"/>
              </a:rPr>
              <a:t>TVC</a:t>
            </a:r>
            <a:endParaRPr lang="en-US" sz="1600" dirty="0">
              <a:solidFill>
                <a:schemeClr val="accent6"/>
              </a:solidFill>
              <a:latin typeface="Droid Serif"/>
            </a:endParaRPr>
          </a:p>
        </p:txBody>
      </p:sp>
      <p:sp>
        <p:nvSpPr>
          <p:cNvPr id="24" name="Rectangle 23"/>
          <p:cNvSpPr/>
          <p:nvPr/>
        </p:nvSpPr>
        <p:spPr>
          <a:xfrm>
            <a:off x="7636432" y="2558447"/>
            <a:ext cx="939935" cy="370490"/>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3">
                    <a:lumMod val="60000"/>
                    <a:lumOff val="40000"/>
                  </a:schemeClr>
                </a:solidFill>
                <a:latin typeface="Droid Serif"/>
              </a:rPr>
              <a:t>TFC</a:t>
            </a:r>
            <a:endParaRPr lang="en-US" sz="1600" dirty="0">
              <a:solidFill>
                <a:schemeClr val="accent3">
                  <a:lumMod val="60000"/>
                  <a:lumOff val="40000"/>
                </a:schemeClr>
              </a:solidFill>
              <a:latin typeface="Droid Serif"/>
            </a:endParaRPr>
          </a:p>
        </p:txBody>
      </p:sp>
      <p:sp>
        <p:nvSpPr>
          <p:cNvPr id="25" name="Rectangle 24"/>
          <p:cNvSpPr/>
          <p:nvPr/>
        </p:nvSpPr>
        <p:spPr>
          <a:xfrm>
            <a:off x="614729" y="1264561"/>
            <a:ext cx="3934143" cy="770737"/>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chemeClr val="tx1"/>
                </a:solidFill>
                <a:latin typeface="Droid Serif"/>
              </a:rPr>
              <a:t>TC = total cost</a:t>
            </a:r>
          </a:p>
          <a:p>
            <a:pPr marL="285750" indent="-285750">
              <a:buFont typeface="Arial" panose="020B0604020202020204" pitchFamily="34" charset="0"/>
              <a:buChar char="•"/>
            </a:pPr>
            <a:r>
              <a:rPr lang="en-US" dirty="0" smtClean="0">
                <a:solidFill>
                  <a:schemeClr val="tx1"/>
                </a:solidFill>
                <a:latin typeface="Droid Serif"/>
              </a:rPr>
              <a:t>TFC = total fixed cost</a:t>
            </a:r>
          </a:p>
          <a:p>
            <a:pPr marL="285750" indent="-285750">
              <a:buFont typeface="Arial" panose="020B0604020202020204" pitchFamily="34" charset="0"/>
              <a:buChar char="•"/>
            </a:pPr>
            <a:r>
              <a:rPr lang="en-US" dirty="0" smtClean="0">
                <a:solidFill>
                  <a:schemeClr val="tx1"/>
                </a:solidFill>
                <a:latin typeface="Droid Serif"/>
              </a:rPr>
              <a:t>TVC = total </a:t>
            </a:r>
            <a:r>
              <a:rPr lang="en-US" dirty="0" err="1" smtClean="0">
                <a:solidFill>
                  <a:schemeClr val="tx1"/>
                </a:solidFill>
                <a:latin typeface="Droid Serif"/>
              </a:rPr>
              <a:t>variabel</a:t>
            </a:r>
            <a:r>
              <a:rPr lang="en-US" dirty="0" smtClean="0">
                <a:solidFill>
                  <a:schemeClr val="tx1"/>
                </a:solidFill>
                <a:latin typeface="Droid Serif"/>
              </a:rPr>
              <a:t> cost</a:t>
            </a:r>
            <a:endParaRPr lang="en-US" dirty="0">
              <a:solidFill>
                <a:schemeClr val="tx1"/>
              </a:solidFill>
              <a:latin typeface="Droid Serif"/>
            </a:endParaRPr>
          </a:p>
        </p:txBody>
      </p:sp>
      <p:sp>
        <p:nvSpPr>
          <p:cNvPr id="26" name="Rectangle 25"/>
          <p:cNvSpPr/>
          <p:nvPr/>
        </p:nvSpPr>
        <p:spPr>
          <a:xfrm>
            <a:off x="591601" y="3644210"/>
            <a:ext cx="3957145" cy="7743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Droid Serif"/>
              </a:rPr>
              <a:t>Besarnya</a:t>
            </a:r>
            <a:r>
              <a:rPr lang="en-US" sz="1600" dirty="0" smtClean="0">
                <a:solidFill>
                  <a:schemeClr val="tx1"/>
                </a:solidFill>
                <a:latin typeface="Droid Serif"/>
              </a:rPr>
              <a:t> TVC </a:t>
            </a:r>
            <a:r>
              <a:rPr lang="en-US" sz="1600" dirty="0" err="1" smtClean="0">
                <a:solidFill>
                  <a:schemeClr val="tx1"/>
                </a:solidFill>
                <a:latin typeface="Droid Serif"/>
              </a:rPr>
              <a:t>dipengaruhi</a:t>
            </a:r>
            <a:r>
              <a:rPr lang="en-US" sz="1600" dirty="0" smtClean="0">
                <a:solidFill>
                  <a:schemeClr val="tx1"/>
                </a:solidFill>
                <a:latin typeface="Droid Serif"/>
              </a:rPr>
              <a:t> </a:t>
            </a:r>
            <a:r>
              <a:rPr lang="en-US" sz="1600" dirty="0" err="1" smtClean="0">
                <a:solidFill>
                  <a:schemeClr val="tx1"/>
                </a:solidFill>
                <a:latin typeface="Droid Serif"/>
              </a:rPr>
              <a:t>oleh</a:t>
            </a:r>
            <a:r>
              <a:rPr lang="en-US" sz="1600" dirty="0" smtClean="0">
                <a:solidFill>
                  <a:schemeClr val="tx1"/>
                </a:solidFill>
                <a:latin typeface="Droid Serif"/>
              </a:rPr>
              <a:t> </a:t>
            </a:r>
            <a:r>
              <a:rPr lang="en-US" sz="1600" dirty="0" err="1" smtClean="0">
                <a:solidFill>
                  <a:schemeClr val="tx1"/>
                </a:solidFill>
                <a:latin typeface="Droid Serif"/>
              </a:rPr>
              <a:t>besarnya</a:t>
            </a:r>
            <a:r>
              <a:rPr lang="en-US" sz="1600" dirty="0" smtClean="0">
                <a:solidFill>
                  <a:schemeClr val="tx1"/>
                </a:solidFill>
                <a:latin typeface="Droid Serif"/>
              </a:rPr>
              <a:t> output yang </a:t>
            </a:r>
            <a:r>
              <a:rPr lang="en-US" sz="1600" dirty="0" err="1" smtClean="0">
                <a:solidFill>
                  <a:schemeClr val="tx1"/>
                </a:solidFill>
                <a:latin typeface="Droid Serif"/>
              </a:rPr>
              <a:t>dihasilkan</a:t>
            </a:r>
            <a:r>
              <a:rPr lang="en-US" sz="1600" dirty="0" smtClean="0">
                <a:solidFill>
                  <a:schemeClr val="tx1"/>
                </a:solidFill>
                <a:latin typeface="Droid Serif"/>
              </a:rPr>
              <a:t> </a:t>
            </a:r>
          </a:p>
          <a:p>
            <a:pPr algn="ctr"/>
            <a:r>
              <a:rPr lang="en-US" sz="1600" b="1" dirty="0" smtClean="0">
                <a:solidFill>
                  <a:schemeClr val="tx1"/>
                </a:solidFill>
                <a:latin typeface="Droid Serif"/>
              </a:rPr>
              <a:t>TVC = </a:t>
            </a:r>
            <a:r>
              <a:rPr lang="en-US" sz="1600" b="1" i="1" dirty="0" smtClean="0">
                <a:solidFill>
                  <a:schemeClr val="tx1"/>
                </a:solidFill>
                <a:latin typeface="Droid Serif"/>
              </a:rPr>
              <a:t>f</a:t>
            </a:r>
            <a:r>
              <a:rPr lang="en-US" sz="1600" b="1" dirty="0" smtClean="0">
                <a:solidFill>
                  <a:schemeClr val="tx1"/>
                </a:solidFill>
                <a:latin typeface="Droid Serif"/>
              </a:rPr>
              <a:t> (Q)</a:t>
            </a:r>
            <a:endParaRPr lang="en-US" sz="1600" b="1" dirty="0">
              <a:solidFill>
                <a:schemeClr val="tx1"/>
              </a:solidFill>
              <a:latin typeface="Droid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1" y="1369666"/>
            <a:ext cx="7027605" cy="739058"/>
          </a:xfrm>
          <a:prstGeom prst="rect">
            <a:avLst/>
          </a:prstGeom>
        </p:spPr>
        <p:txBody>
          <a:bodyPr spcFirstLastPara="1" wrap="square" lIns="91425" tIns="91425" rIns="91425" bIns="91425" anchor="ctr" anchorCtr="0">
            <a:noAutofit/>
          </a:bodyPr>
          <a:lstStyle/>
          <a:p>
            <a:pPr marL="0" lvl="0" indent="0">
              <a:buNone/>
            </a:pPr>
            <a:r>
              <a:rPr lang="en" b="1" i="0" dirty="0" smtClean="0">
                <a:solidFill>
                  <a:srgbClr val="FFC000"/>
                </a:solidFill>
              </a:rPr>
              <a:t>Seluruh biaya produksi yang dikeluarkan oleh produsen dalam menghasilkan output </a:t>
            </a: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4" name="Google Shape;102;p18"/>
          <p:cNvSpPr txBox="1">
            <a:spLocks/>
          </p:cNvSpPr>
          <p:nvPr/>
        </p:nvSpPr>
        <p:spPr>
          <a:xfrm>
            <a:off x="693557" y="901126"/>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smtClean="0">
                <a:solidFill>
                  <a:srgbClr val="FF9E00"/>
                </a:solidFill>
              </a:rPr>
              <a:t>Total Cost (TC)</a:t>
            </a:r>
            <a:endParaRPr lang="en-US" sz="3200" dirty="0">
              <a:solidFill>
                <a:srgbClr val="FF9E00"/>
              </a:solidFill>
            </a:endParaRPr>
          </a:p>
        </p:txBody>
      </p:sp>
      <p:sp>
        <p:nvSpPr>
          <p:cNvPr id="5" name="Rectangle 4"/>
          <p:cNvSpPr/>
          <p:nvPr/>
        </p:nvSpPr>
        <p:spPr>
          <a:xfrm>
            <a:off x="2687894" y="2108724"/>
            <a:ext cx="3957145"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TC = TFC + TVC</a:t>
            </a:r>
            <a:endParaRPr lang="en-US" sz="1600" dirty="0">
              <a:solidFill>
                <a:schemeClr val="tx1"/>
              </a:solidFill>
              <a:latin typeface="Droid Serif"/>
            </a:endParaRPr>
          </a:p>
        </p:txBody>
      </p:sp>
      <p:sp>
        <p:nvSpPr>
          <p:cNvPr id="6" name="Google Shape;89;p16"/>
          <p:cNvSpPr txBox="1">
            <a:spLocks/>
          </p:cNvSpPr>
          <p:nvPr/>
        </p:nvSpPr>
        <p:spPr>
          <a:xfrm>
            <a:off x="1152663" y="2441089"/>
            <a:ext cx="7027605" cy="7390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60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1pPr>
            <a:lvl2pPr marL="914400" marR="0" lvl="1"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2pPr>
            <a:lvl3pPr marL="1371600" marR="0" lvl="2"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3pPr>
            <a:lvl4pPr marL="1828800" marR="0" lvl="3"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4pPr>
            <a:lvl5pPr marL="2286000" marR="0" lvl="4"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5pPr>
            <a:lvl6pPr marL="2743200" marR="0" lvl="5"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6pPr>
            <a:lvl7pPr marL="3200400" marR="0" lvl="6"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7pPr>
            <a:lvl8pPr marL="3657600" marR="0" lvl="7"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8pPr>
            <a:lvl9pPr marL="4114800" marR="0" lvl="8" indent="-342900" algn="ctr" rtl="0">
              <a:lnSpc>
                <a:spcPct val="100000"/>
              </a:lnSpc>
              <a:spcBef>
                <a:spcPts val="0"/>
              </a:spcBef>
              <a:spcAft>
                <a:spcPts val="0"/>
              </a:spcAft>
              <a:buClr>
                <a:srgbClr val="CCCCCC"/>
              </a:buClr>
              <a:buSzPts val="1800"/>
              <a:buFont typeface="Droid Serif"/>
              <a:buChar char="■"/>
              <a:defRPr sz="1800" b="0" i="1" u="none" strike="noStrike" cap="none">
                <a:solidFill>
                  <a:srgbClr val="CCCCCC"/>
                </a:solidFill>
                <a:latin typeface="Droid Serif"/>
                <a:ea typeface="Droid Serif"/>
                <a:cs typeface="Droid Serif"/>
                <a:sym typeface="Droid Serif"/>
              </a:defRPr>
            </a:lvl9pPr>
          </a:lstStyle>
          <a:p>
            <a:pPr marL="0" indent="0">
              <a:buFont typeface="Droid Serif"/>
              <a:buNone/>
            </a:pPr>
            <a:r>
              <a:rPr lang="en" b="1" i="0" dirty="0" smtClean="0">
                <a:solidFill>
                  <a:srgbClr val="FFC000"/>
                </a:solidFill>
              </a:rPr>
              <a:t>Misal: jumlah output yang dihasilkan = 0 </a:t>
            </a:r>
          </a:p>
          <a:p>
            <a:pPr marL="0" indent="0">
              <a:buFont typeface="Droid Serif"/>
              <a:buNone/>
            </a:pPr>
            <a:endParaRPr lang="en" b="1" i="0" dirty="0" smtClean="0">
              <a:solidFill>
                <a:srgbClr val="FFC000"/>
              </a:solidFill>
            </a:endParaRPr>
          </a:p>
        </p:txBody>
      </p:sp>
      <p:sp>
        <p:nvSpPr>
          <p:cNvPr id="8" name="Rectangle 7"/>
          <p:cNvSpPr/>
          <p:nvPr/>
        </p:nvSpPr>
        <p:spPr>
          <a:xfrm>
            <a:off x="2687895" y="2872579"/>
            <a:ext cx="701691"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TC </a:t>
            </a:r>
            <a:endParaRPr lang="en-US" sz="1600" dirty="0">
              <a:solidFill>
                <a:schemeClr val="tx1"/>
              </a:solidFill>
              <a:latin typeface="Droid Serif"/>
            </a:endParaRPr>
          </a:p>
        </p:txBody>
      </p:sp>
      <p:sp>
        <p:nvSpPr>
          <p:cNvPr id="9" name="Rectangle 8"/>
          <p:cNvSpPr/>
          <p:nvPr/>
        </p:nvSpPr>
        <p:spPr>
          <a:xfrm>
            <a:off x="3463032" y="2872579"/>
            <a:ext cx="701691" cy="370490"/>
          </a:xfrm>
          <a:prstGeom prst="rect">
            <a:avLst/>
          </a:prstGeom>
          <a:solidFill>
            <a:schemeClr val="bg1">
              <a:lumMod val="85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a:t>
            </a:r>
            <a:endParaRPr lang="en-US" sz="1600" dirty="0">
              <a:solidFill>
                <a:schemeClr val="tx1"/>
              </a:solidFill>
              <a:latin typeface="Droid Serif"/>
            </a:endParaRPr>
          </a:p>
        </p:txBody>
      </p:sp>
      <p:sp>
        <p:nvSpPr>
          <p:cNvPr id="10" name="Rectangle 9"/>
          <p:cNvSpPr/>
          <p:nvPr/>
        </p:nvSpPr>
        <p:spPr>
          <a:xfrm>
            <a:off x="4246775" y="2872579"/>
            <a:ext cx="701691" cy="370490"/>
          </a:xfrm>
          <a:prstGeom prst="rect">
            <a:avLst/>
          </a:prstGeom>
          <a:solidFill>
            <a:schemeClr val="accent2">
              <a:lumMod val="40000"/>
              <a:lumOff val="60000"/>
            </a:schemeClr>
          </a:solid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TFC </a:t>
            </a:r>
            <a:endParaRPr lang="en-US" sz="1600" dirty="0">
              <a:solidFill>
                <a:schemeClr val="tx1"/>
              </a:solidFill>
              <a:latin typeface="Droid Serif"/>
            </a:endParaRPr>
          </a:p>
        </p:txBody>
      </p:sp>
      <p:sp>
        <p:nvSpPr>
          <p:cNvPr id="11" name="Rectangle 10"/>
          <p:cNvSpPr/>
          <p:nvPr/>
        </p:nvSpPr>
        <p:spPr>
          <a:xfrm>
            <a:off x="5030518" y="2872579"/>
            <a:ext cx="701691" cy="370490"/>
          </a:xfrm>
          <a:prstGeom prst="rect">
            <a:avLst/>
          </a:prstGeom>
          <a:solidFill>
            <a:schemeClr val="bg1">
              <a:lumMod val="85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 </a:t>
            </a:r>
            <a:endParaRPr lang="en-US" sz="1600" dirty="0">
              <a:solidFill>
                <a:schemeClr val="tx1"/>
              </a:solidFill>
              <a:latin typeface="Droid Serif"/>
            </a:endParaRPr>
          </a:p>
        </p:txBody>
      </p:sp>
      <p:sp>
        <p:nvSpPr>
          <p:cNvPr id="12" name="Rectangle 11"/>
          <p:cNvSpPr/>
          <p:nvPr/>
        </p:nvSpPr>
        <p:spPr>
          <a:xfrm>
            <a:off x="5798001" y="2867097"/>
            <a:ext cx="701691" cy="370490"/>
          </a:xfrm>
          <a:prstGeom prst="rect">
            <a:avLst/>
          </a:prstGeom>
          <a:solidFill>
            <a:schemeClr val="accent5">
              <a:lumMod val="40000"/>
              <a:lumOff val="60000"/>
            </a:schemeClr>
          </a:solidFill>
          <a:ln w="571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TVC </a:t>
            </a:r>
            <a:endParaRPr lang="en-US" sz="1600" dirty="0">
              <a:solidFill>
                <a:schemeClr val="tx1"/>
              </a:solidFill>
              <a:latin typeface="Droid Serif"/>
            </a:endParaRPr>
          </a:p>
        </p:txBody>
      </p:sp>
      <p:sp>
        <p:nvSpPr>
          <p:cNvPr id="13" name="Rectangle 12"/>
          <p:cNvSpPr/>
          <p:nvPr/>
        </p:nvSpPr>
        <p:spPr>
          <a:xfrm>
            <a:off x="2719297" y="3387701"/>
            <a:ext cx="701691"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TC </a:t>
            </a:r>
            <a:endParaRPr lang="en-US" sz="1600" dirty="0">
              <a:solidFill>
                <a:schemeClr val="tx1"/>
              </a:solidFill>
              <a:latin typeface="Droid Serif"/>
            </a:endParaRPr>
          </a:p>
        </p:txBody>
      </p:sp>
      <p:sp>
        <p:nvSpPr>
          <p:cNvPr id="14" name="Rectangle 13"/>
          <p:cNvSpPr/>
          <p:nvPr/>
        </p:nvSpPr>
        <p:spPr>
          <a:xfrm>
            <a:off x="3494434" y="3387701"/>
            <a:ext cx="701691" cy="370490"/>
          </a:xfrm>
          <a:prstGeom prst="rect">
            <a:avLst/>
          </a:prstGeom>
          <a:solidFill>
            <a:schemeClr val="bg1">
              <a:lumMod val="85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a:t>
            </a:r>
            <a:endParaRPr lang="en-US" sz="1600" dirty="0">
              <a:solidFill>
                <a:schemeClr val="tx1"/>
              </a:solidFill>
              <a:latin typeface="Droid Serif"/>
            </a:endParaRPr>
          </a:p>
        </p:txBody>
      </p:sp>
      <p:sp>
        <p:nvSpPr>
          <p:cNvPr id="15" name="Rectangle 14"/>
          <p:cNvSpPr/>
          <p:nvPr/>
        </p:nvSpPr>
        <p:spPr>
          <a:xfrm>
            <a:off x="4278177" y="3387701"/>
            <a:ext cx="701691" cy="370490"/>
          </a:xfrm>
          <a:prstGeom prst="rect">
            <a:avLst/>
          </a:prstGeom>
          <a:solidFill>
            <a:schemeClr val="accent2">
              <a:lumMod val="40000"/>
              <a:lumOff val="60000"/>
            </a:schemeClr>
          </a:solid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TFC </a:t>
            </a:r>
            <a:endParaRPr lang="en-US" sz="1600" dirty="0">
              <a:solidFill>
                <a:schemeClr val="tx1"/>
              </a:solidFill>
              <a:latin typeface="Droid Serif"/>
            </a:endParaRPr>
          </a:p>
        </p:txBody>
      </p:sp>
      <p:sp>
        <p:nvSpPr>
          <p:cNvPr id="16" name="Rectangle 15"/>
          <p:cNvSpPr/>
          <p:nvPr/>
        </p:nvSpPr>
        <p:spPr>
          <a:xfrm>
            <a:off x="5061920" y="3387701"/>
            <a:ext cx="701691" cy="370490"/>
          </a:xfrm>
          <a:prstGeom prst="rect">
            <a:avLst/>
          </a:prstGeom>
          <a:solidFill>
            <a:schemeClr val="bg1">
              <a:lumMod val="85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 </a:t>
            </a:r>
            <a:endParaRPr lang="en-US" sz="1600" dirty="0">
              <a:solidFill>
                <a:schemeClr val="tx1"/>
              </a:solidFill>
              <a:latin typeface="Droid Serif"/>
            </a:endParaRPr>
          </a:p>
        </p:txBody>
      </p:sp>
      <p:sp>
        <p:nvSpPr>
          <p:cNvPr id="17" name="Rectangle 16"/>
          <p:cNvSpPr/>
          <p:nvPr/>
        </p:nvSpPr>
        <p:spPr>
          <a:xfrm>
            <a:off x="5829403" y="3382219"/>
            <a:ext cx="701691" cy="370490"/>
          </a:xfrm>
          <a:prstGeom prst="rect">
            <a:avLst/>
          </a:prstGeom>
          <a:solidFill>
            <a:schemeClr val="accent5">
              <a:lumMod val="40000"/>
              <a:lumOff val="60000"/>
            </a:schemeClr>
          </a:solidFill>
          <a:ln w="571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0</a:t>
            </a:r>
            <a:endParaRPr lang="en-US" sz="1600" dirty="0">
              <a:solidFill>
                <a:schemeClr val="tx1"/>
              </a:solidFill>
              <a:latin typeface="Droid Serif"/>
            </a:endParaRPr>
          </a:p>
        </p:txBody>
      </p:sp>
      <p:sp>
        <p:nvSpPr>
          <p:cNvPr id="18" name="Rectangle 17"/>
          <p:cNvSpPr/>
          <p:nvPr/>
        </p:nvSpPr>
        <p:spPr>
          <a:xfrm>
            <a:off x="2717519" y="3875096"/>
            <a:ext cx="701691" cy="370490"/>
          </a:xfrm>
          <a:prstGeom prst="rect">
            <a:avLst/>
          </a:prstGeom>
          <a:solidFill>
            <a:schemeClr val="accent1">
              <a:lumMod val="20000"/>
              <a:lumOff val="80000"/>
            </a:schemeClr>
          </a:solidFill>
          <a:ln w="571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TC </a:t>
            </a:r>
            <a:endParaRPr lang="en-US" sz="1600" dirty="0">
              <a:solidFill>
                <a:schemeClr val="tx1"/>
              </a:solidFill>
              <a:latin typeface="Droid Serif"/>
            </a:endParaRPr>
          </a:p>
        </p:txBody>
      </p:sp>
      <p:sp>
        <p:nvSpPr>
          <p:cNvPr id="19" name="Rectangle 18"/>
          <p:cNvSpPr/>
          <p:nvPr/>
        </p:nvSpPr>
        <p:spPr>
          <a:xfrm>
            <a:off x="3492656" y="3875096"/>
            <a:ext cx="701691" cy="370490"/>
          </a:xfrm>
          <a:prstGeom prst="rect">
            <a:avLst/>
          </a:prstGeom>
          <a:solidFill>
            <a:schemeClr val="bg1">
              <a:lumMod val="85000"/>
            </a:schemeClr>
          </a:solidFill>
          <a:ln w="57150">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a:t>
            </a:r>
            <a:endParaRPr lang="en-US" sz="1600" dirty="0">
              <a:solidFill>
                <a:schemeClr val="tx1"/>
              </a:solidFill>
              <a:latin typeface="Droid Serif"/>
            </a:endParaRPr>
          </a:p>
        </p:txBody>
      </p:sp>
      <p:sp>
        <p:nvSpPr>
          <p:cNvPr id="20" name="Rectangle 19"/>
          <p:cNvSpPr/>
          <p:nvPr/>
        </p:nvSpPr>
        <p:spPr>
          <a:xfrm>
            <a:off x="4276399" y="3875096"/>
            <a:ext cx="701691" cy="370490"/>
          </a:xfrm>
          <a:prstGeom prst="rect">
            <a:avLst/>
          </a:prstGeom>
          <a:solidFill>
            <a:schemeClr val="accent2">
              <a:lumMod val="40000"/>
              <a:lumOff val="60000"/>
            </a:schemeClr>
          </a:solidFill>
          <a:ln w="57150">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Droid Serif"/>
              </a:rPr>
              <a:t>TFC </a:t>
            </a:r>
            <a:endParaRPr lang="en-US" sz="1600" dirty="0">
              <a:solidFill>
                <a:schemeClr val="tx1"/>
              </a:solidFill>
              <a:latin typeface="Droid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body" idx="1"/>
          </p:nvPr>
        </p:nvSpPr>
        <p:spPr>
          <a:xfrm>
            <a:off x="1058070" y="1580039"/>
            <a:ext cx="7027605" cy="739058"/>
          </a:xfrm>
          <a:prstGeom prst="rect">
            <a:avLst/>
          </a:prstGeom>
        </p:spPr>
        <p:txBody>
          <a:bodyPr spcFirstLastPara="1" wrap="square" lIns="91425" tIns="91425" rIns="91425" bIns="91425" anchor="ctr" anchorCtr="0">
            <a:noAutofit/>
          </a:bodyPr>
          <a:lstStyle/>
          <a:p>
            <a:pPr marL="0" lvl="0" indent="0">
              <a:buNone/>
            </a:pPr>
            <a:r>
              <a:rPr lang="en-US" b="1" i="0" dirty="0" err="1">
                <a:solidFill>
                  <a:srgbClr val="FFC000"/>
                </a:solidFill>
              </a:rPr>
              <a:t>Produk</a:t>
            </a:r>
            <a:r>
              <a:rPr lang="en-US" b="1" i="0" dirty="0">
                <a:solidFill>
                  <a:srgbClr val="FFC000"/>
                </a:solidFill>
              </a:rPr>
              <a:t> </a:t>
            </a:r>
            <a:r>
              <a:rPr lang="en-US" b="1" i="0" dirty="0" err="1">
                <a:solidFill>
                  <a:srgbClr val="FFC000"/>
                </a:solidFill>
              </a:rPr>
              <a:t>sebanyak</a:t>
            </a:r>
            <a:r>
              <a:rPr lang="en-US" b="1" i="0" dirty="0">
                <a:solidFill>
                  <a:srgbClr val="FFC000"/>
                </a:solidFill>
              </a:rPr>
              <a:t> 800 unit </a:t>
            </a:r>
            <a:r>
              <a:rPr lang="en-US" b="1" i="0" dirty="0" err="1">
                <a:solidFill>
                  <a:srgbClr val="FFC000"/>
                </a:solidFill>
              </a:rPr>
              <a:t>memerlukan</a:t>
            </a:r>
            <a:r>
              <a:rPr lang="en-US" b="1" i="0" dirty="0">
                <a:solidFill>
                  <a:srgbClr val="FFC000"/>
                </a:solidFill>
              </a:rPr>
              <a:t> </a:t>
            </a:r>
            <a:r>
              <a:rPr lang="en-US" b="1" i="0" dirty="0" err="1">
                <a:solidFill>
                  <a:srgbClr val="FFC000"/>
                </a:solidFill>
              </a:rPr>
              <a:t>biaya</a:t>
            </a:r>
            <a:r>
              <a:rPr lang="en-US" b="1" i="0" dirty="0">
                <a:solidFill>
                  <a:srgbClr val="FFC000"/>
                </a:solidFill>
              </a:rPr>
              <a:t> </a:t>
            </a:r>
            <a:r>
              <a:rPr lang="en-US" b="1" i="0" dirty="0" err="1">
                <a:solidFill>
                  <a:srgbClr val="FFC000"/>
                </a:solidFill>
              </a:rPr>
              <a:t>tetap</a:t>
            </a:r>
            <a:r>
              <a:rPr lang="en-US" b="1" i="0" dirty="0">
                <a:solidFill>
                  <a:srgbClr val="FFC000"/>
                </a:solidFill>
              </a:rPr>
              <a:t> </a:t>
            </a:r>
            <a:r>
              <a:rPr lang="en-US" b="1" i="0" dirty="0" err="1">
                <a:solidFill>
                  <a:srgbClr val="FFC000"/>
                </a:solidFill>
              </a:rPr>
              <a:t>Rp</a:t>
            </a:r>
            <a:r>
              <a:rPr lang="en-US" b="1" i="0" dirty="0">
                <a:solidFill>
                  <a:srgbClr val="FFC000"/>
                </a:solidFill>
              </a:rPr>
              <a:t>. 250.000 </a:t>
            </a:r>
            <a:r>
              <a:rPr lang="en-US" b="1" i="0" dirty="0" err="1">
                <a:solidFill>
                  <a:srgbClr val="FFC000"/>
                </a:solidFill>
              </a:rPr>
              <a:t>dan</a:t>
            </a:r>
            <a:r>
              <a:rPr lang="en-US" b="1" i="0" dirty="0">
                <a:solidFill>
                  <a:srgbClr val="FFC000"/>
                </a:solidFill>
              </a:rPr>
              <a:t> </a:t>
            </a:r>
            <a:r>
              <a:rPr lang="en-US" b="1" i="0" dirty="0" err="1">
                <a:solidFill>
                  <a:srgbClr val="FFC000"/>
                </a:solidFill>
              </a:rPr>
              <a:t>biaya</a:t>
            </a:r>
            <a:r>
              <a:rPr lang="en-US" b="1" i="0" dirty="0">
                <a:solidFill>
                  <a:srgbClr val="FFC000"/>
                </a:solidFill>
              </a:rPr>
              <a:t> </a:t>
            </a:r>
            <a:r>
              <a:rPr lang="en-US" b="1" i="0" dirty="0" err="1">
                <a:solidFill>
                  <a:srgbClr val="FFC000"/>
                </a:solidFill>
              </a:rPr>
              <a:t>variabel</a:t>
            </a:r>
            <a:r>
              <a:rPr lang="en-US" b="1" i="0" dirty="0">
                <a:solidFill>
                  <a:srgbClr val="FFC000"/>
                </a:solidFill>
              </a:rPr>
              <a:t> per unit </a:t>
            </a:r>
            <a:r>
              <a:rPr lang="en-US" b="1" i="0" dirty="0" err="1">
                <a:solidFill>
                  <a:srgbClr val="FFC000"/>
                </a:solidFill>
              </a:rPr>
              <a:t>Rp</a:t>
            </a:r>
            <a:r>
              <a:rPr lang="en-US" b="1" i="0" dirty="0">
                <a:solidFill>
                  <a:srgbClr val="FFC000"/>
                </a:solidFill>
              </a:rPr>
              <a:t>. 4000, </a:t>
            </a:r>
            <a:r>
              <a:rPr lang="en-US" b="1" i="0" dirty="0" err="1">
                <a:solidFill>
                  <a:srgbClr val="FFC000"/>
                </a:solidFill>
              </a:rPr>
              <a:t>maka</a:t>
            </a:r>
            <a:r>
              <a:rPr lang="en-US" b="1" i="0" dirty="0">
                <a:solidFill>
                  <a:srgbClr val="FFC000"/>
                </a:solidFill>
              </a:rPr>
              <a:t> </a:t>
            </a:r>
            <a:r>
              <a:rPr lang="en-US" b="1" i="0" dirty="0" err="1">
                <a:solidFill>
                  <a:srgbClr val="FFC000"/>
                </a:solidFill>
              </a:rPr>
              <a:t>besarnya</a:t>
            </a:r>
            <a:r>
              <a:rPr lang="en-US" b="1" i="0" dirty="0">
                <a:solidFill>
                  <a:srgbClr val="FFC000"/>
                </a:solidFill>
              </a:rPr>
              <a:t> </a:t>
            </a:r>
            <a:r>
              <a:rPr lang="en-US" b="1" i="0" dirty="0" err="1">
                <a:solidFill>
                  <a:srgbClr val="FFC000"/>
                </a:solidFill>
              </a:rPr>
              <a:t>biaya</a:t>
            </a:r>
            <a:r>
              <a:rPr lang="en-US" b="1" i="0" dirty="0">
                <a:solidFill>
                  <a:srgbClr val="FFC000"/>
                </a:solidFill>
              </a:rPr>
              <a:t> total </a:t>
            </a:r>
            <a:r>
              <a:rPr lang="en-US" b="1" i="0" dirty="0" smtClean="0">
                <a:solidFill>
                  <a:srgbClr val="FFC000"/>
                </a:solidFill>
              </a:rPr>
              <a:t>?</a:t>
            </a:r>
            <a:endParaRPr lang="en" b="1" i="0" dirty="0" smtClean="0">
              <a:solidFill>
                <a:srgbClr val="FFC000"/>
              </a:solidFill>
            </a:endParaRPr>
          </a:p>
        </p:txBody>
      </p:sp>
      <p:sp>
        <p:nvSpPr>
          <p:cNvPr id="90" name="Google Shape;90;p16"/>
          <p:cNvSpPr txBox="1">
            <a:spLocks noGrp="1"/>
          </p:cNvSpPr>
          <p:nvPr>
            <p:ph type="sldNum" idx="12"/>
          </p:nvPr>
        </p:nvSpPr>
        <p:spPr>
          <a:xfrm>
            <a:off x="-125" y="4337850"/>
            <a:ext cx="9144000" cy="8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4" name="Google Shape;102;p18"/>
          <p:cNvSpPr txBox="1">
            <a:spLocks/>
          </p:cNvSpPr>
          <p:nvPr/>
        </p:nvSpPr>
        <p:spPr>
          <a:xfrm>
            <a:off x="693555" y="921309"/>
            <a:ext cx="7756634"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1pPr>
            <a:lvl2pPr marR="0" lvl="1"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2pPr>
            <a:lvl3pPr marR="0" lvl="2"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3pPr>
            <a:lvl4pPr marR="0" lvl="3"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4pPr>
            <a:lvl5pPr marR="0" lvl="4"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5pPr>
            <a:lvl6pPr marR="0" lvl="5"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6pPr>
            <a:lvl7pPr marR="0" lvl="6"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7pPr>
            <a:lvl8pPr marR="0" lvl="7"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8pPr>
            <a:lvl9pPr marR="0" lvl="8" algn="ctr" rtl="0">
              <a:lnSpc>
                <a:spcPct val="100000"/>
              </a:lnSpc>
              <a:spcBef>
                <a:spcPts val="0"/>
              </a:spcBef>
              <a:spcAft>
                <a:spcPts val="0"/>
              </a:spcAft>
              <a:buClr>
                <a:srgbClr val="999999"/>
              </a:buClr>
              <a:buSzPts val="1200"/>
              <a:buFont typeface="Montserrat"/>
              <a:buNone/>
              <a:defRPr sz="1200" b="1" i="0" u="none" strike="noStrike" cap="none">
                <a:solidFill>
                  <a:srgbClr val="999999"/>
                </a:solidFill>
                <a:latin typeface="Montserrat"/>
                <a:ea typeface="Montserrat"/>
                <a:cs typeface="Montserrat"/>
                <a:sym typeface="Montserrat"/>
              </a:defRPr>
            </a:lvl9pPr>
          </a:lstStyle>
          <a:p>
            <a:r>
              <a:rPr lang="en-US" sz="3200" dirty="0" err="1" smtClean="0">
                <a:solidFill>
                  <a:srgbClr val="FF9E00"/>
                </a:solidFill>
              </a:rPr>
              <a:t>Perhitungan</a:t>
            </a:r>
            <a:r>
              <a:rPr lang="en-US" sz="3200" dirty="0" smtClean="0">
                <a:solidFill>
                  <a:srgbClr val="FF9E00"/>
                </a:solidFill>
              </a:rPr>
              <a:t> Total Cost (TC)</a:t>
            </a:r>
            <a:endParaRPr lang="en-US" sz="3200" dirty="0">
              <a:solidFill>
                <a:srgbClr val="FF9E00"/>
              </a:solidFill>
            </a:endParaRPr>
          </a:p>
        </p:txBody>
      </p:sp>
      <p:sp>
        <p:nvSpPr>
          <p:cNvPr id="2" name="Rectangle 1"/>
          <p:cNvSpPr/>
          <p:nvPr/>
        </p:nvSpPr>
        <p:spPr>
          <a:xfrm>
            <a:off x="1134723" y="3151103"/>
            <a:ext cx="1537600" cy="307777"/>
          </a:xfrm>
          <a:prstGeom prst="rect">
            <a:avLst/>
          </a:prstGeom>
        </p:spPr>
        <p:txBody>
          <a:bodyPr wrap="none">
            <a:spAutoFit/>
          </a:bodyPr>
          <a:lstStyle/>
          <a:p>
            <a:pPr algn="ctr"/>
            <a:r>
              <a:rPr lang="en-US" dirty="0">
                <a:solidFill>
                  <a:schemeClr val="bg1">
                    <a:lumMod val="95000"/>
                  </a:schemeClr>
                </a:solidFill>
                <a:latin typeface="Droid Serif"/>
              </a:rPr>
              <a:t>TC = TFC + TVC</a:t>
            </a:r>
          </a:p>
        </p:txBody>
      </p:sp>
      <p:sp>
        <p:nvSpPr>
          <p:cNvPr id="3" name="Rectangle 2"/>
          <p:cNvSpPr/>
          <p:nvPr/>
        </p:nvSpPr>
        <p:spPr>
          <a:xfrm>
            <a:off x="1134723" y="3151103"/>
            <a:ext cx="1537600" cy="307777"/>
          </a:xfrm>
          <a:prstGeom prst="rect">
            <a:avLst/>
          </a:prstGeom>
        </p:spPr>
        <p:txBody>
          <a:bodyPr wrap="none">
            <a:spAutoFit/>
          </a:bodyPr>
          <a:lstStyle/>
          <a:p>
            <a:pPr algn="ctr"/>
            <a:r>
              <a:rPr lang="en-US" dirty="0">
                <a:solidFill>
                  <a:schemeClr val="bg1">
                    <a:lumMod val="95000"/>
                  </a:schemeClr>
                </a:solidFill>
                <a:latin typeface="Droid Serif"/>
              </a:rPr>
              <a:t>TC = TFC + TVC</a:t>
            </a:r>
          </a:p>
        </p:txBody>
      </p:sp>
      <p:sp>
        <p:nvSpPr>
          <p:cNvPr id="22" name="Rectangle 21"/>
          <p:cNvSpPr/>
          <p:nvPr/>
        </p:nvSpPr>
        <p:spPr>
          <a:xfrm>
            <a:off x="1134723" y="3443060"/>
            <a:ext cx="2271776" cy="307777"/>
          </a:xfrm>
          <a:prstGeom prst="rect">
            <a:avLst/>
          </a:prstGeom>
        </p:spPr>
        <p:txBody>
          <a:bodyPr wrap="none">
            <a:spAutoFit/>
          </a:bodyPr>
          <a:lstStyle/>
          <a:p>
            <a:pPr algn="ctr"/>
            <a:r>
              <a:rPr lang="en-US" dirty="0">
                <a:solidFill>
                  <a:schemeClr val="bg1">
                    <a:lumMod val="95000"/>
                  </a:schemeClr>
                </a:solidFill>
                <a:latin typeface="Droid Serif"/>
              </a:rPr>
              <a:t>TC = </a:t>
            </a:r>
            <a:r>
              <a:rPr lang="en-US" dirty="0" smtClean="0">
                <a:solidFill>
                  <a:schemeClr val="bg1">
                    <a:lumMod val="95000"/>
                  </a:schemeClr>
                </a:solidFill>
                <a:latin typeface="Droid Serif"/>
              </a:rPr>
              <a:t>250.000 </a:t>
            </a:r>
            <a:r>
              <a:rPr lang="en-US" dirty="0">
                <a:solidFill>
                  <a:schemeClr val="bg1">
                    <a:lumMod val="95000"/>
                  </a:schemeClr>
                </a:solidFill>
                <a:latin typeface="Droid Serif"/>
              </a:rPr>
              <a:t>+ </a:t>
            </a:r>
            <a:r>
              <a:rPr lang="en-US" dirty="0" smtClean="0">
                <a:solidFill>
                  <a:schemeClr val="bg1">
                    <a:lumMod val="95000"/>
                  </a:schemeClr>
                </a:solidFill>
                <a:latin typeface="Droid Serif"/>
              </a:rPr>
              <a:t>3.200.000</a:t>
            </a:r>
            <a:endParaRPr lang="en-US" dirty="0">
              <a:solidFill>
                <a:schemeClr val="bg1">
                  <a:lumMod val="95000"/>
                </a:schemeClr>
              </a:solidFill>
              <a:latin typeface="Droid Serif"/>
            </a:endParaRPr>
          </a:p>
        </p:txBody>
      </p:sp>
      <p:sp>
        <p:nvSpPr>
          <p:cNvPr id="23" name="Rectangle 22"/>
          <p:cNvSpPr/>
          <p:nvPr/>
        </p:nvSpPr>
        <p:spPr>
          <a:xfrm>
            <a:off x="1151648" y="3750837"/>
            <a:ext cx="1422185" cy="307777"/>
          </a:xfrm>
          <a:prstGeom prst="rect">
            <a:avLst/>
          </a:prstGeom>
        </p:spPr>
        <p:txBody>
          <a:bodyPr wrap="none">
            <a:spAutoFit/>
          </a:bodyPr>
          <a:lstStyle/>
          <a:p>
            <a:pPr algn="ctr"/>
            <a:r>
              <a:rPr lang="en-US" dirty="0">
                <a:solidFill>
                  <a:schemeClr val="bg1">
                    <a:lumMod val="95000"/>
                  </a:schemeClr>
                </a:solidFill>
                <a:latin typeface="Droid Serif"/>
              </a:rPr>
              <a:t>TC = </a:t>
            </a:r>
            <a:r>
              <a:rPr lang="en-US" dirty="0" smtClean="0">
                <a:solidFill>
                  <a:schemeClr val="bg1">
                    <a:lumMod val="95000"/>
                  </a:schemeClr>
                </a:solidFill>
                <a:latin typeface="Droid Serif"/>
              </a:rPr>
              <a:t>3.450.000</a:t>
            </a:r>
            <a:endParaRPr lang="en-US" dirty="0">
              <a:solidFill>
                <a:schemeClr val="bg1">
                  <a:lumMod val="95000"/>
                </a:schemeClr>
              </a:solidFill>
              <a:latin typeface="Droid Serif"/>
            </a:endParaRPr>
          </a:p>
        </p:txBody>
      </p:sp>
      <p:sp>
        <p:nvSpPr>
          <p:cNvPr id="24" name="Rectangle 23"/>
          <p:cNvSpPr/>
          <p:nvPr/>
        </p:nvSpPr>
        <p:spPr>
          <a:xfrm>
            <a:off x="1151648" y="2451351"/>
            <a:ext cx="1382110" cy="307777"/>
          </a:xfrm>
          <a:prstGeom prst="rect">
            <a:avLst/>
          </a:prstGeom>
        </p:spPr>
        <p:txBody>
          <a:bodyPr wrap="none">
            <a:spAutoFit/>
          </a:bodyPr>
          <a:lstStyle/>
          <a:p>
            <a:pPr algn="ctr"/>
            <a:r>
              <a:rPr lang="en-US" dirty="0" smtClean="0">
                <a:solidFill>
                  <a:schemeClr val="bg1">
                    <a:lumMod val="95000"/>
                  </a:schemeClr>
                </a:solidFill>
                <a:latin typeface="Droid Serif"/>
              </a:rPr>
              <a:t>TFC </a:t>
            </a:r>
            <a:r>
              <a:rPr lang="en-US" dirty="0">
                <a:solidFill>
                  <a:schemeClr val="bg1">
                    <a:lumMod val="95000"/>
                  </a:schemeClr>
                </a:solidFill>
                <a:latin typeface="Droid Serif"/>
              </a:rPr>
              <a:t>= </a:t>
            </a:r>
            <a:r>
              <a:rPr lang="en-US" dirty="0" smtClean="0">
                <a:solidFill>
                  <a:schemeClr val="bg1">
                    <a:lumMod val="95000"/>
                  </a:schemeClr>
                </a:solidFill>
                <a:latin typeface="Droid Serif"/>
              </a:rPr>
              <a:t>250.000</a:t>
            </a:r>
            <a:endParaRPr lang="en-US" dirty="0">
              <a:solidFill>
                <a:schemeClr val="bg1">
                  <a:lumMod val="95000"/>
                </a:schemeClr>
              </a:solidFill>
              <a:latin typeface="Droid Serif"/>
            </a:endParaRPr>
          </a:p>
        </p:txBody>
      </p:sp>
      <p:sp>
        <p:nvSpPr>
          <p:cNvPr id="25" name="Rectangle 24"/>
          <p:cNvSpPr/>
          <p:nvPr/>
        </p:nvSpPr>
        <p:spPr>
          <a:xfrm>
            <a:off x="1085030" y="2711072"/>
            <a:ext cx="2680542" cy="307777"/>
          </a:xfrm>
          <a:prstGeom prst="rect">
            <a:avLst/>
          </a:prstGeom>
        </p:spPr>
        <p:txBody>
          <a:bodyPr wrap="none">
            <a:spAutoFit/>
          </a:bodyPr>
          <a:lstStyle/>
          <a:p>
            <a:pPr algn="ctr"/>
            <a:r>
              <a:rPr lang="en-US" dirty="0" smtClean="0">
                <a:solidFill>
                  <a:schemeClr val="bg1">
                    <a:lumMod val="95000"/>
                  </a:schemeClr>
                </a:solidFill>
                <a:latin typeface="Droid Serif"/>
              </a:rPr>
              <a:t>TVC </a:t>
            </a:r>
            <a:r>
              <a:rPr lang="en-US" dirty="0">
                <a:solidFill>
                  <a:schemeClr val="bg1">
                    <a:lumMod val="95000"/>
                  </a:schemeClr>
                </a:solidFill>
                <a:latin typeface="Droid Serif"/>
              </a:rPr>
              <a:t>= </a:t>
            </a:r>
            <a:r>
              <a:rPr lang="en-US" dirty="0" smtClean="0">
                <a:solidFill>
                  <a:schemeClr val="bg1">
                    <a:lumMod val="95000"/>
                  </a:schemeClr>
                </a:solidFill>
                <a:latin typeface="Droid Serif"/>
              </a:rPr>
              <a:t>4.000 x 800 = 3.200.000</a:t>
            </a:r>
            <a:endParaRPr lang="en-US" dirty="0">
              <a:solidFill>
                <a:schemeClr val="bg1">
                  <a:lumMod val="95000"/>
                </a:schemeClr>
              </a:solidFill>
              <a:latin typeface="Droid Serif"/>
            </a:endParaRPr>
          </a:p>
        </p:txBody>
      </p:sp>
    </p:spTree>
    <p:extLst>
      <p:ext uri="{BB962C8B-B14F-4D97-AF65-F5344CB8AC3E}">
        <p14:creationId xmlns:p14="http://schemas.microsoft.com/office/powerpoint/2010/main" val="1761936911"/>
      </p:ext>
    </p:extLst>
  </p:cSld>
  <p:clrMapOvr>
    <a:masterClrMapping/>
  </p:clrMapOvr>
</p:sld>
</file>

<file path=ppt/theme/theme1.xml><?xml version="1.0" encoding="utf-8"?>
<a:theme xmlns:a="http://schemas.openxmlformats.org/drawingml/2006/main" name="Perdi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2990</Words>
  <Application>Microsoft Office PowerPoint</Application>
  <PresentationFormat>On-screen Show (16:9)</PresentationFormat>
  <Paragraphs>789</Paragraphs>
  <Slides>41</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Times New Roman</vt:lpstr>
      <vt:lpstr>Arial</vt:lpstr>
      <vt:lpstr>Wingdings</vt:lpstr>
      <vt:lpstr>Montserrat</vt:lpstr>
      <vt:lpstr>Calibri</vt:lpstr>
      <vt:lpstr>Symbol</vt:lpstr>
      <vt:lpstr>Cambria Math</vt:lpstr>
      <vt:lpstr>Droid Serif</vt:lpstr>
      <vt:lpstr>Freehand521 BT</vt:lpstr>
      <vt:lpstr>Perdita template</vt:lpstr>
      <vt:lpstr>Analisis Biaya  Produksi</vt:lpstr>
      <vt:lpstr>Pokok Bahasan</vt:lpstr>
      <vt:lpstr>Produsen yang Rasional: </vt:lpstr>
      <vt:lpstr>Konsep Biaya</vt:lpstr>
      <vt:lpstr>PowerPoint Presentation</vt:lpstr>
      <vt:lpstr>Penggolongan Biaya Produksi </vt:lpstr>
      <vt:lpstr>Konsep Biaya Jangka Pendek</vt:lpstr>
      <vt:lpstr>PowerPoint Presentation</vt:lpstr>
      <vt:lpstr>PowerPoint Presentation</vt:lpstr>
      <vt:lpstr>PowerPoint Presentation</vt:lpstr>
      <vt:lpstr>PowerPoint Presentation</vt:lpstr>
      <vt:lpstr>PowerPoint Presentation</vt:lpstr>
      <vt:lpstr>PowerPoint Presentation</vt:lpstr>
      <vt:lpstr>Menggambar Kurva Biaya Jangka Pendek</vt:lpstr>
      <vt:lpstr>Konsep Biaya Jangka Pendek</vt:lpstr>
      <vt:lpstr>Average Cost (AC) Marginal Cost (MC)</vt:lpstr>
      <vt:lpstr>Average Fixed Cost (AFC)  Average Variabel Cost (AVC)</vt:lpstr>
      <vt:lpstr>Menggambar Kurva Biaya Jangka Pendek</vt:lpstr>
      <vt:lpstr>Kondisi Biaya Minimum</vt:lpstr>
      <vt:lpstr>Pembuktian Kondisi Biaya Minimum</vt:lpstr>
      <vt:lpstr>Kurva Biaya Produksi </vt:lpstr>
      <vt:lpstr>Menggambar Kurva Biaya</vt:lpstr>
      <vt:lpstr>Hubungan Kurva Biaya Produksi</vt:lpstr>
      <vt:lpstr>PowerPoint Presentation</vt:lpstr>
      <vt:lpstr>PowerPoint Presentation</vt:lpstr>
      <vt:lpstr>PowerPoint Presentation</vt:lpstr>
      <vt:lpstr>Konsep Revenue </vt:lpstr>
      <vt:lpstr>Konsep Keuntungan (Profit)</vt:lpstr>
      <vt:lpstr>Perhitungan Keuntungan Maksimum</vt:lpstr>
      <vt:lpstr>Perhitungan Keuntungan Maksimum</vt:lpstr>
      <vt:lpstr>Kurva Keuntungan Maksimum </vt:lpstr>
      <vt:lpstr>Kurva Biaya Jangka Panjang</vt:lpstr>
      <vt:lpstr>Keseimbangan Jangka Panjang</vt:lpstr>
      <vt:lpstr>Menggambar Kurva Biaya Jangka Panjang </vt:lpstr>
      <vt:lpstr>Long Run Total Cost (LTC)</vt:lpstr>
      <vt:lpstr>Long Run Marginal Cost (LMC)</vt:lpstr>
      <vt:lpstr>Long Run Average Cost (LAC)</vt:lpstr>
      <vt:lpstr>Hubungan LAC dan SAC</vt:lpstr>
      <vt:lpstr>Hubungan LAC dan SAC</vt:lpstr>
      <vt:lpstr>Economies of Scale dan Diseconomies of Scale </vt:lpstr>
      <vt:lpstr>TUGAS #3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Produksi dan Kegiatan Perusahaan</dc:title>
  <dc:creator>Acer</dc:creator>
  <cp:lastModifiedBy>hp</cp:lastModifiedBy>
  <cp:revision>149</cp:revision>
  <dcterms:modified xsi:type="dcterms:W3CDTF">2020-09-19T14:21:38Z</dcterms:modified>
</cp:coreProperties>
</file>