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5" r:id="rId5"/>
    <p:sldId id="262" r:id="rId6"/>
    <p:sldId id="264" r:id="rId7"/>
    <p:sldId id="263" r:id="rId8"/>
    <p:sldId id="269" r:id="rId9"/>
    <p:sldId id="266" r:id="rId10"/>
    <p:sldId id="276" r:id="rId11"/>
    <p:sldId id="271" r:id="rId12"/>
    <p:sldId id="270" r:id="rId13"/>
    <p:sldId id="268" r:id="rId14"/>
    <p:sldId id="272" r:id="rId15"/>
    <p:sldId id="267" r:id="rId16"/>
    <p:sldId id="274" r:id="rId17"/>
    <p:sldId id="273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63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8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3EED2B6-D836-4838-BD67-255DF7693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45BF53-2E80-4C08-B985-37D2C00F8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1624" y="1837765"/>
            <a:ext cx="5907741" cy="2364628"/>
          </a:xfrm>
        </p:spPr>
        <p:txBody>
          <a:bodyPr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21BDE30-4AD1-438C-A0AB-A7BFE60D1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1624" y="4338919"/>
            <a:ext cx="4778189" cy="699248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3B9524-C52F-4A8E-A505-F1DC2AE02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8644" y="398277"/>
            <a:ext cx="2971800" cy="45337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lang="en-US" sz="1200" b="1" kern="120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PROGRAM STUDI</a:t>
            </a:r>
          </a:p>
          <a:p>
            <a:r>
              <a:rPr lang="en-US" dirty="0" smtClean="0"/>
              <a:t>SISTEM INFORMASI</a:t>
            </a:r>
            <a:endParaRPr lang="en-US" dirty="0"/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xmlns="" id="{6255887C-233F-4CCB-8162-74F2F25F242F}"/>
              </a:ext>
            </a:extLst>
          </p:cNvPr>
          <p:cNvSpPr txBox="1">
            <a:spLocks/>
          </p:cNvSpPr>
          <p:nvPr userDrawn="1"/>
        </p:nvSpPr>
        <p:spPr>
          <a:xfrm>
            <a:off x="9324975" y="665384"/>
            <a:ext cx="2295526" cy="678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2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</a:rPr>
              <a:t>BASIS</a:t>
            </a:r>
            <a:r>
              <a:rPr lang="en-US" sz="1600" b="1" baseline="0" dirty="0" smtClean="0">
                <a:solidFill>
                  <a:schemeClr val="accent5">
                    <a:lumMod val="75000"/>
                  </a:schemeClr>
                </a:solidFill>
              </a:rPr>
              <a:t> DATA LANJUTAN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052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65746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A 1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E3EE1DE-2E3F-4FC2-898D-A515B119C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8" y="1037478"/>
            <a:ext cx="9744637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200"/>
            </a:lvl4pPr>
            <a:lvl5pPr>
              <a:lnSpc>
                <a:spcPct val="10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D" dirty="0"/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 userDrawn="1"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SISTEM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xmlns="" id="{1E691D99-C86E-4F99-AA8C-3E3FC1E614C4}"/>
              </a:ext>
            </a:extLst>
          </p:cNvPr>
          <p:cNvSpPr txBox="1">
            <a:spLocks/>
          </p:cNvSpPr>
          <p:nvPr userDrawn="1"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BASIS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DATA LANJUTAN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2371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C9016D3-0923-4643-AD2F-8B0493B0B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1454598"/>
            <a:ext cx="40122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2357718"/>
            <a:ext cx="40122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1454598"/>
            <a:ext cx="4031983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2357718"/>
            <a:ext cx="4031983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 userDrawn="1"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SISTEM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xmlns="" id="{1E691D99-C86E-4F99-AA8C-3E3FC1E614C4}"/>
              </a:ext>
            </a:extLst>
          </p:cNvPr>
          <p:cNvSpPr txBox="1">
            <a:spLocks/>
          </p:cNvSpPr>
          <p:nvPr userDrawn="1"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BASIS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DATA LANJUTAN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4795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B 1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CB3501F-31BE-47A9-9E1E-F5FABD537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8" y="1243666"/>
            <a:ext cx="9744637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240897"/>
            <a:ext cx="9744637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200"/>
            </a:lvl4pPr>
            <a:lvl5pPr>
              <a:lnSpc>
                <a:spcPct val="10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 userDrawn="1"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SISTEM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xmlns="" id="{1E691D99-C86E-4F99-AA8C-3E3FC1E614C4}"/>
              </a:ext>
            </a:extLst>
          </p:cNvPr>
          <p:cNvSpPr txBox="1">
            <a:spLocks/>
          </p:cNvSpPr>
          <p:nvPr userDrawn="1"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BASIS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DATA LANJUTAN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4552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7ED413E-A34E-48E0-B735-82B326ABD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1454598"/>
            <a:ext cx="40122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2357718"/>
            <a:ext cx="40122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1454598"/>
            <a:ext cx="4031983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2357718"/>
            <a:ext cx="4031983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 userDrawn="1"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SISTEM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xmlns="" id="{1E691D99-C86E-4F99-AA8C-3E3FC1E614C4}"/>
              </a:ext>
            </a:extLst>
          </p:cNvPr>
          <p:cNvSpPr txBox="1">
            <a:spLocks/>
          </p:cNvSpPr>
          <p:nvPr userDrawn="1"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BASIS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DATA LANJUTAN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9087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46A5B86-0336-447F-83DA-6B00B17B8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9107D6-1562-4144-87BD-913871F31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673" y="1709739"/>
            <a:ext cx="4823010" cy="2145086"/>
          </a:xfrm>
        </p:spPr>
        <p:txBody>
          <a:bodyPr anchor="b">
            <a:normAutofit/>
          </a:bodyPr>
          <a:lstStyle>
            <a:lvl1pPr>
              <a:defRPr sz="4800" b="0" i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A5E7E98-92DD-47B0-976B-9D83AC3A2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3673" y="3979864"/>
            <a:ext cx="4310155" cy="10314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3665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 &amp; Content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0DB9294-B302-467F-8B93-6360B22AD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4518212"/>
            <a:ext cx="4012224" cy="376518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5047130"/>
            <a:ext cx="4012224" cy="122816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4518212"/>
            <a:ext cx="4031983" cy="376518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5047130"/>
            <a:ext cx="4031983" cy="122816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EFA99F8C-3B08-4BEC-9E08-213E371E53C8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0" y="1"/>
            <a:ext cx="12192000" cy="42582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ID" dirty="0"/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 userDrawn="1"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>
                <a:solidFill>
                  <a:schemeClr val="bg1"/>
                </a:solidFill>
              </a:rPr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bg1"/>
                </a:solidFill>
              </a:rPr>
              <a:t>SISTEM</a:t>
            </a:r>
            <a:r>
              <a:rPr lang="en-US" sz="1200" b="1" baseline="0" dirty="0" smtClean="0">
                <a:solidFill>
                  <a:schemeClr val="bg1"/>
                </a:solidFill>
              </a:rPr>
              <a:t> INFORMASI</a:t>
            </a:r>
            <a:endParaRPr lang="en-ID" sz="1050" b="1" dirty="0">
              <a:solidFill>
                <a:schemeClr val="bg1"/>
              </a:solidFill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xmlns="" id="{1E691D99-C86E-4F99-AA8C-3E3FC1E614C4}"/>
              </a:ext>
            </a:extLst>
          </p:cNvPr>
          <p:cNvSpPr txBox="1">
            <a:spLocks/>
          </p:cNvSpPr>
          <p:nvPr userDrawn="1"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>
                <a:solidFill>
                  <a:schemeClr val="bg1"/>
                </a:solidFill>
              </a:rPr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bg1"/>
                </a:solidFill>
              </a:rPr>
              <a:t>BASIS</a:t>
            </a:r>
            <a:r>
              <a:rPr lang="en-US" sz="1200" b="1" baseline="0" dirty="0" smtClean="0">
                <a:solidFill>
                  <a:schemeClr val="bg1"/>
                </a:solidFill>
              </a:rPr>
              <a:t> DATA LANJUTAN</a:t>
            </a:r>
            <a:endParaRPr lang="en-ID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0371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 1 Colom &amp; pi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1BA0156-8B96-4128-9124-96BACAFEA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9" y="1243666"/>
            <a:ext cx="3558990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240897"/>
            <a:ext cx="3558991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C8B5BE8F-A1C1-47D3-A30E-927B171A2B6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019800" y="761719"/>
            <a:ext cx="6172200" cy="60962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D" dirty="0"/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 userDrawn="1"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SISTEM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xmlns="" id="{1E691D99-C86E-4F99-AA8C-3E3FC1E614C4}"/>
              </a:ext>
            </a:extLst>
          </p:cNvPr>
          <p:cNvSpPr txBox="1">
            <a:spLocks/>
          </p:cNvSpPr>
          <p:nvPr userDrawn="1"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BASIS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DATA LANJUTAN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147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2BE0685-8840-4B76-837F-7546BCD78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496" y="2483224"/>
            <a:ext cx="2348751" cy="1604682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69335" y="1185657"/>
            <a:ext cx="64345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69335" y="2088777"/>
            <a:ext cx="64345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xmlns="" id="{48B88F2C-5F81-41B6-9D81-4F88841AF1C9}"/>
              </a:ext>
            </a:extLst>
          </p:cNvPr>
          <p:cNvSpPr txBox="1">
            <a:spLocks/>
          </p:cNvSpPr>
          <p:nvPr userDrawn="1"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SISTEM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xmlns="" id="{1E691D99-C86E-4F99-AA8C-3E3FC1E614C4}"/>
              </a:ext>
            </a:extLst>
          </p:cNvPr>
          <p:cNvSpPr txBox="1">
            <a:spLocks/>
          </p:cNvSpPr>
          <p:nvPr userDrawn="1"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BASIS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DATA LANJUTAN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8876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4B0C5C4-D863-439C-9BC4-7786132B8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4541C26-F316-4A7E-900E-3989505D9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418390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ignika" panose="0201000302060000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21624" y="2850014"/>
            <a:ext cx="5907741" cy="9428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OPERATOR RELATIONAL</a:t>
            </a:r>
            <a:endParaRPr lang="en-US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106F9D41-8F07-4274-8BAF-C0886F6439C1}"/>
              </a:ext>
            </a:extLst>
          </p:cNvPr>
          <p:cNvSpPr txBox="1">
            <a:spLocks/>
          </p:cNvSpPr>
          <p:nvPr/>
        </p:nvSpPr>
        <p:spPr>
          <a:xfrm>
            <a:off x="3440255" y="427626"/>
            <a:ext cx="3865420" cy="576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FFFF00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PROGRAM STUDI</a:t>
            </a:r>
            <a:b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SISTEM INFORMASI</a:t>
            </a:r>
            <a:endParaRPr lang="en-ID" sz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n-NO" dirty="0"/>
              <a:t>Tim Dosen Pengampu Mata Kuliah Basis Data Lanjutan</a:t>
            </a:r>
          </a:p>
          <a:p>
            <a:r>
              <a:rPr lang="nn-NO" dirty="0"/>
              <a:t>2020</a:t>
            </a:r>
          </a:p>
          <a:p>
            <a:endParaRPr lang="nn-NO" dirty="0"/>
          </a:p>
          <a:p>
            <a:endParaRPr lang="en-US" dirty="0"/>
          </a:p>
        </p:txBody>
      </p:sp>
      <p:pic>
        <p:nvPicPr>
          <p:cNvPr id="1026" name="Picture 2" descr="Data analysis isometric set Free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817"/>
          <a:stretch/>
        </p:blipFill>
        <p:spPr bwMode="auto">
          <a:xfrm>
            <a:off x="988250" y="2396359"/>
            <a:ext cx="3074516" cy="280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260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3252" y="878499"/>
            <a:ext cx="81108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dirty="0">
                <a:latin typeface="Arabic Typesetting" pitchFamily="66" charset="-78"/>
                <a:cs typeface="Arabic Typesetting" pitchFamily="66" charset="-78"/>
              </a:rPr>
              <a:t> </a:t>
            </a:r>
            <a:r>
              <a:rPr lang="fi-FI" sz="2400" dirty="0" smtClean="0">
                <a:latin typeface="Arabic Typesetting" pitchFamily="66" charset="-78"/>
                <a:cs typeface="Arabic Typesetting" pitchFamily="66" charset="-78"/>
              </a:rPr>
              <a:t>     </a:t>
            </a:r>
            <a:r>
              <a:rPr lang="fi-FI" sz="2400" b="1" dirty="0" smtClean="0">
                <a:latin typeface="Arabic Typesetting" pitchFamily="66" charset="-78"/>
                <a:cs typeface="Arabic Typesetting" pitchFamily="66" charset="-78"/>
              </a:rPr>
              <a:t>Contoh </a:t>
            </a:r>
            <a:r>
              <a:rPr lang="fi-FI" sz="2400" b="1" dirty="0">
                <a:latin typeface="Arabic Typesetting" pitchFamily="66" charset="-78"/>
                <a:cs typeface="Arabic Typesetting" pitchFamily="66" charset="-78"/>
              </a:rPr>
              <a:t>1 </a:t>
            </a:r>
            <a:r>
              <a:rPr lang="fi-FI" sz="2400" b="1" dirty="0" smtClean="0">
                <a:latin typeface="Arabic Typesetting" pitchFamily="66" charset="-78"/>
                <a:cs typeface="Arabic Typesetting" pitchFamily="66" charset="-78"/>
              </a:rPr>
              <a:t>: </a:t>
            </a:r>
            <a:endParaRPr lang="en-US" sz="2400" b="1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fi-FI" sz="2400" dirty="0" smtClean="0">
                <a:latin typeface="Arabic Typesetting" pitchFamily="66" charset="-78"/>
                <a:cs typeface="Arabic Typesetting" pitchFamily="66" charset="-78"/>
              </a:rPr>
              <a:t>      Akan </a:t>
            </a:r>
            <a:r>
              <a:rPr lang="fi-FI" sz="2400" dirty="0">
                <a:latin typeface="Arabic Typesetting" pitchFamily="66" charset="-78"/>
                <a:cs typeface="Arabic Typesetting" pitchFamily="66" charset="-78"/>
              </a:rPr>
              <a:t>ditampilkan kota ‘Yogya’ menjadi ‘Jogjakarta</a:t>
            </a:r>
            <a:r>
              <a:rPr lang="fi-FI" sz="2400" dirty="0" smtClean="0">
                <a:latin typeface="Arabic Typesetting" pitchFamily="66" charset="-78"/>
                <a:cs typeface="Arabic Typesetting" pitchFamily="66" charset="-78"/>
              </a:rPr>
              <a:t>’</a:t>
            </a:r>
            <a:endParaRPr lang="en-US" sz="24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4584" y="1867145"/>
            <a:ext cx="10998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MySQL&gt;select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nama</a:t>
            </a:r>
            <a:r>
              <a:rPr lang="en-US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case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kota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when ‘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Yogya</a:t>
            </a:r>
            <a:r>
              <a:rPr lang="en-US">
                <a:latin typeface="Courier New" pitchFamily="49" charset="0"/>
                <a:cs typeface="Courier New" pitchFamily="49" charset="0"/>
              </a:rPr>
              <a:t>’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hen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‘Jogjakarta</a:t>
            </a:r>
            <a:r>
              <a:rPr lang="en-US">
                <a:latin typeface="Courier New" pitchFamily="49" charset="0"/>
                <a:cs typeface="Courier New" pitchFamily="49" charset="0"/>
              </a:rPr>
              <a:t>’ e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nd from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egawai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092" y="2377576"/>
            <a:ext cx="10405781" cy="316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7545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7106" y="899092"/>
            <a:ext cx="81108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Contoh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Akan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ditampilkan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nama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nilai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skor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nilai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mahasiswa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515483" y="1581587"/>
            <a:ext cx="81108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MySQL&gt;Select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nama_mhs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Case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	    When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&gt;= 80 Then ‘A’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	    When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&gt;= 70 Then ‘B’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	    When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&gt;= 60 Then ‘C’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	    When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&gt;= 50 Then ‘D’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	       Else ‘E’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	    End as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Skor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   From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Ujian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9136" y="1702117"/>
            <a:ext cx="5690005" cy="4554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3223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201" y="853604"/>
            <a:ext cx="8610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Ekspresi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Tentang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Waktu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    SQL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menyediakan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ekspresi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DATE, TIME,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dan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TIMESTAMP.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    Date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menyatakan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sebuah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tanggal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dengan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susunan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: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yyyy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-bb-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misalnya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1964-9-1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   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Time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menyatakan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waktu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dengan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format :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jj:mm:dd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   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Timestamp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menyatakan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sebuah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tanggal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dan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waktu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misalnya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1964-9-1 5:32:24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   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2492" y="2405273"/>
            <a:ext cx="10790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Contoh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1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Menampilkan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nama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mahasiswa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dan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tanggal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lahir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yang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tanggal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lahirnya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diatas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tanggal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1964/9/1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3280" y="3025643"/>
            <a:ext cx="7871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MySQL&gt;Select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nama_mhs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tgl_lahir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From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Mhs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 Where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tgl_lahir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&gt; Date ‘1964/9/1’;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1000" y="3431994"/>
            <a:ext cx="10237743" cy="205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3941" y="4518525"/>
            <a:ext cx="2828516" cy="198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5496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6461" y="809871"/>
            <a:ext cx="7391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Contoh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2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Melakukan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proses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perhitungan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data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tanggal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1606" y="3580824"/>
            <a:ext cx="7391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Contoh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3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Melakukan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proses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perhitungan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data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waktu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2621" y="1466369"/>
            <a:ext cx="7391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MySQL&gt;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Select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Date ‘1998/7/2’ – Date ‘1998/5/2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’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2078" y="4299943"/>
            <a:ext cx="7391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MySQL&gt;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Select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Time ’23:12:00’ – Time ’22:10:32’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883" y="1862272"/>
            <a:ext cx="6329499" cy="1569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361" y="4710248"/>
            <a:ext cx="6306022" cy="129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3741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4451" y="832169"/>
            <a:ext cx="739139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Fungsi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Nilai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Sql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menyediakan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sejumlah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fungsi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nilai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yang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mempunyai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ciri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‘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pemanggilannya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tanpa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disertai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tanda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kurung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’.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Fungsi-fungsi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tersebut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adalah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Current_date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        :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menghasilkan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tanggal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sekarang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Current_time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        :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menghasilkan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waktu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sekarang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Current_timestamp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: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menghasilkan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tanggal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dan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waktu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sekarang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4452" y="2889569"/>
            <a:ext cx="10233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Contoh 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1 :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Akan menampilkan usia masing-masing mahasiswa pada saat pernyataan ini dijalankan</a:t>
            </a:r>
            <a:r>
              <a:rPr kumimoji="0" lang="fi-FI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25" y="3531890"/>
            <a:ext cx="7859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MySQL&gt;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Select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nama_mhs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,  (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Current_date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–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tgl_lahir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) /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365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as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usia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From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Mhs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;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4726" y="3961038"/>
            <a:ext cx="9474406" cy="2439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25679" y="4593364"/>
            <a:ext cx="2847566" cy="193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17265" y="4651193"/>
            <a:ext cx="1995215" cy="110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3539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5107" y="856362"/>
            <a:ext cx="106850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Contoh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2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Akan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menampilkan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nama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mahasiswa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yang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usianya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lebih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dari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atau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sama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dengan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20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tahun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570194" y="1540930"/>
            <a:ext cx="8261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MySQL&gt;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Select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nama_mhs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From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Mhs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Where (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Current_date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–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tgl_lahir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)  &gt;= 20 * 365;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573" y="2001746"/>
            <a:ext cx="10415782" cy="2230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196" y="4310744"/>
            <a:ext cx="10446749" cy="226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5620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99600" y="2412531"/>
            <a:ext cx="5907741" cy="236462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Praktikum</a:t>
            </a:r>
            <a:r>
              <a:rPr lang="en-US" dirty="0" smtClean="0"/>
              <a:t> </a:t>
            </a:r>
            <a:r>
              <a:rPr lang="en-US" dirty="0" err="1"/>
              <a:t>Mandiri</a:t>
            </a:r>
            <a:r>
              <a:rPr lang="en-US" dirty="0"/>
              <a:t> 7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453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3349" y="1955412"/>
            <a:ext cx="81309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Latihan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Tampilkan </a:t>
            </a:r>
            <a:r>
              <a: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data mahasiswa yang Fakultasnya Ilmu Komputer?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Hitung jumlah </a:t>
            </a:r>
            <a:r>
              <a: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mahasiswa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Fasilkom</a:t>
            </a:r>
            <a:r>
              <a: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?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Ada berapa Fakultas di udinus dan berapa jumlah </a:t>
            </a:r>
            <a:r>
              <a: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mahasiswanya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 </a:t>
            </a:r>
            <a:r>
              <a: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Fakultas?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Ada berapa Progdi di </a:t>
            </a:r>
            <a:r>
              <a: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Fak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  <a:r>
              <a: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Ilmu Komputer dan </a:t>
            </a:r>
            <a:r>
              <a: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berapa </a:t>
            </a:r>
            <a:r>
              <a: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jumlah mahasiswanya per Progdi?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d-ID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Berikan </a:t>
            </a:r>
            <a:r>
              <a: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Diskon/potongan Sumbangan Fakultas (A=10%,B=20%,C=30%)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906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04098" y="3086100"/>
            <a:ext cx="192232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Selesai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455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3200" baseline="1207" dirty="0" err="1">
                <a:cs typeface="Times New Roman"/>
              </a:rPr>
              <a:t>Ca</a:t>
            </a:r>
            <a:r>
              <a:rPr lang="en-ID" sz="3200" spc="-29" baseline="1207" dirty="0" err="1">
                <a:cs typeface="Times New Roman"/>
              </a:rPr>
              <a:t>p</a:t>
            </a:r>
            <a:r>
              <a:rPr lang="en-ID" sz="3200" spc="-34" baseline="1207" dirty="0" err="1">
                <a:cs typeface="Times New Roman"/>
              </a:rPr>
              <a:t>a</a:t>
            </a:r>
            <a:r>
              <a:rPr lang="en-ID" sz="3200" spc="-9" baseline="1207" dirty="0" err="1">
                <a:cs typeface="Times New Roman"/>
              </a:rPr>
              <a:t>i</a:t>
            </a:r>
            <a:r>
              <a:rPr lang="en-ID" sz="3200" spc="-34" baseline="1207" dirty="0" err="1">
                <a:cs typeface="Times New Roman"/>
              </a:rPr>
              <a:t>a</a:t>
            </a:r>
            <a:r>
              <a:rPr lang="en-ID" sz="3200" baseline="1207" dirty="0" err="1">
                <a:cs typeface="Times New Roman"/>
              </a:rPr>
              <a:t>n</a:t>
            </a:r>
            <a:r>
              <a:rPr lang="en-ID" sz="3200" spc="14" baseline="1207" dirty="0">
                <a:cs typeface="Times New Roman"/>
              </a:rPr>
              <a:t> </a:t>
            </a:r>
            <a:r>
              <a:rPr lang="en-ID" sz="3200" spc="-9" baseline="1207" dirty="0" err="1">
                <a:cs typeface="Times New Roman"/>
              </a:rPr>
              <a:t>P</a:t>
            </a:r>
            <a:r>
              <a:rPr lang="en-ID" sz="3200" baseline="1207" dirty="0" err="1">
                <a:cs typeface="Times New Roman"/>
              </a:rPr>
              <a:t>e</a:t>
            </a:r>
            <a:r>
              <a:rPr lang="en-ID" sz="3200" spc="-19" baseline="1207" dirty="0" err="1">
                <a:cs typeface="Times New Roman"/>
              </a:rPr>
              <a:t>m</a:t>
            </a:r>
            <a:r>
              <a:rPr lang="en-ID" sz="3200" spc="-29" baseline="1207" dirty="0" err="1">
                <a:cs typeface="Times New Roman"/>
              </a:rPr>
              <a:t>b</a:t>
            </a:r>
            <a:r>
              <a:rPr lang="en-ID" sz="3200" spc="-14" baseline="1207" dirty="0" err="1">
                <a:cs typeface="Times New Roman"/>
              </a:rPr>
              <a:t>e</a:t>
            </a:r>
            <a:r>
              <a:rPr lang="en-ID" sz="3200" spc="-29" baseline="1207" dirty="0" err="1">
                <a:cs typeface="Times New Roman"/>
              </a:rPr>
              <a:t>l</a:t>
            </a:r>
            <a:r>
              <a:rPr lang="en-ID" sz="3200" spc="-19" baseline="1207" dirty="0" err="1">
                <a:cs typeface="Times New Roman"/>
              </a:rPr>
              <a:t>a</a:t>
            </a:r>
            <a:r>
              <a:rPr lang="en-ID" sz="3200" spc="-29" baseline="1207" dirty="0" err="1">
                <a:cs typeface="Times New Roman"/>
              </a:rPr>
              <a:t>j</a:t>
            </a:r>
            <a:r>
              <a:rPr lang="en-ID" sz="3200" spc="-19" baseline="1207" dirty="0" err="1">
                <a:cs typeface="Times New Roman"/>
              </a:rPr>
              <a:t>a</a:t>
            </a:r>
            <a:r>
              <a:rPr lang="en-ID" sz="3200" spc="-25" baseline="1207" dirty="0" err="1">
                <a:cs typeface="Times New Roman"/>
              </a:rPr>
              <a:t>r</a:t>
            </a:r>
            <a:r>
              <a:rPr lang="en-ID" sz="3200" spc="-34" baseline="1207" dirty="0" err="1">
                <a:cs typeface="Times New Roman"/>
              </a:rPr>
              <a:t>a</a:t>
            </a:r>
            <a:r>
              <a:rPr lang="en-ID" sz="3200" baseline="1207" dirty="0" err="1">
                <a:cs typeface="Times New Roman"/>
              </a:rPr>
              <a:t>n</a:t>
            </a:r>
            <a:endParaRPr lang="en-US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1371431"/>
          </a:xfrm>
        </p:spPr>
        <p:txBody>
          <a:bodyPr/>
          <a:lstStyle/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id-ID" dirty="0"/>
              <a:t>fungsi</a:t>
            </a:r>
            <a:r>
              <a:rPr lang="en-US" dirty="0"/>
              <a:t> operator relational </a:t>
            </a:r>
            <a:r>
              <a:rPr lang="en-US" dirty="0" err="1"/>
              <a:t>pada</a:t>
            </a:r>
            <a:r>
              <a:rPr lang="id-ID" dirty="0"/>
              <a:t> SQL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41928" y="3292998"/>
            <a:ext cx="9744637" cy="80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r>
              <a:rPr lang="en-ID" sz="3200" baseline="1207" dirty="0" err="1" smtClean="0">
                <a:cs typeface="Times New Roman"/>
              </a:rPr>
              <a:t>Kemampuan</a:t>
            </a:r>
            <a:r>
              <a:rPr lang="en-ID" sz="3200" baseline="1207" dirty="0" smtClean="0">
                <a:cs typeface="Times New Roman"/>
              </a:rPr>
              <a:t> </a:t>
            </a:r>
            <a:r>
              <a:rPr lang="en-ID" sz="3200" baseline="1207" dirty="0" err="1" smtClean="0">
                <a:cs typeface="Times New Roman"/>
              </a:rPr>
              <a:t>Akhir</a:t>
            </a:r>
            <a:r>
              <a:rPr lang="en-ID" sz="3200" baseline="1207" dirty="0" smtClean="0">
                <a:cs typeface="Times New Roman"/>
              </a:rPr>
              <a:t> yang </a:t>
            </a:r>
            <a:r>
              <a:rPr lang="en-ID" sz="3200" baseline="1207" dirty="0" err="1" smtClean="0">
                <a:cs typeface="Times New Roman"/>
              </a:rPr>
              <a:t>Diharapkan</a:t>
            </a:r>
            <a:endParaRPr lang="en-US" sz="3200" b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59048" y="4290229"/>
            <a:ext cx="9744637" cy="1371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err="1" smtClean="0"/>
              <a:t>maha</a:t>
            </a:r>
            <a:r>
              <a:rPr lang="id-ID" dirty="0" smtClean="0"/>
              <a:t>siswa </a:t>
            </a:r>
            <a:r>
              <a:rPr lang="id-ID" dirty="0"/>
              <a:t>mampu </a:t>
            </a:r>
            <a:r>
              <a:rPr lang="id-ID" dirty="0" smtClean="0"/>
              <a:t>men</a:t>
            </a:r>
            <a:r>
              <a:rPr lang="en-US" dirty="0" err="1" smtClean="0"/>
              <a:t>gimplementasikan</a:t>
            </a:r>
            <a:r>
              <a:rPr lang="en-US" dirty="0" smtClean="0"/>
              <a:t> </a:t>
            </a:r>
            <a:r>
              <a:rPr lang="id-ID" dirty="0" smtClean="0"/>
              <a:t>fungsi</a:t>
            </a:r>
            <a:r>
              <a:rPr lang="en-US" dirty="0" smtClean="0"/>
              <a:t> operator relational </a:t>
            </a:r>
            <a:r>
              <a:rPr lang="en-US" dirty="0" err="1" smtClean="0"/>
              <a:t>pada</a:t>
            </a:r>
            <a:r>
              <a:rPr lang="id-ID" dirty="0" smtClean="0"/>
              <a:t> SQL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581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72215786"/>
              </p:ext>
            </p:extLst>
          </p:nvPr>
        </p:nvGraphicFramePr>
        <p:xfrm>
          <a:off x="1829984" y="2250757"/>
          <a:ext cx="4800600" cy="1920240"/>
        </p:xfrm>
        <a:graphic>
          <a:graphicData uri="http://schemas.openxmlformats.org/drawingml/2006/table">
            <a:tbl>
              <a:tblPr/>
              <a:tblGrid>
                <a:gridCol w="11546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459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Operator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/>
                          <a:ea typeface="Times New Roman"/>
                        </a:rPr>
                        <a:t>Keterangan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=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/>
                          <a:ea typeface="Times New Roman"/>
                        </a:rPr>
                        <a:t>Sama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/>
                          <a:ea typeface="Times New Roman"/>
                        </a:rPr>
                        <a:t>dengan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&gt;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/>
                          <a:ea typeface="Times New Roman"/>
                        </a:rPr>
                        <a:t>Lebih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/>
                          <a:ea typeface="Times New Roman"/>
                        </a:rPr>
                        <a:t>besar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/>
                          <a:ea typeface="Times New Roman"/>
                        </a:rPr>
                        <a:t>dari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&lt;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/>
                          <a:ea typeface="Times New Roman"/>
                        </a:rPr>
                        <a:t>Lebih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/>
                          <a:ea typeface="Times New Roman"/>
                        </a:rPr>
                        <a:t>Kecl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/>
                          <a:ea typeface="Times New Roman"/>
                        </a:rPr>
                        <a:t>dari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&gt;=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/>
                          <a:ea typeface="Times New Roman"/>
                        </a:rPr>
                        <a:t>Lebih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/>
                          <a:ea typeface="Times New Roman"/>
                        </a:rPr>
                        <a:t>besar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/>
                          <a:ea typeface="Times New Roman"/>
                        </a:rPr>
                        <a:t>dari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/>
                          <a:ea typeface="Times New Roman"/>
                        </a:rPr>
                        <a:t>atau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/>
                          <a:ea typeface="Times New Roman"/>
                        </a:rPr>
                        <a:t>sama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/>
                          <a:ea typeface="Times New Roman"/>
                        </a:rPr>
                        <a:t>dengan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&lt;=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/>
                          <a:ea typeface="Times New Roman"/>
                        </a:rPr>
                        <a:t>Lebih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/>
                          <a:ea typeface="Times New Roman"/>
                        </a:rPr>
                        <a:t>kecil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/>
                          <a:ea typeface="Times New Roman"/>
                        </a:rPr>
                        <a:t>dari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/>
                          <a:ea typeface="Times New Roman"/>
                        </a:rPr>
                        <a:t>atau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/>
                          <a:ea typeface="Times New Roman"/>
                        </a:rPr>
                        <a:t>sama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/>
                          <a:ea typeface="Times New Roman"/>
                        </a:rPr>
                        <a:t>dengan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&lt;&gt;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/>
                          <a:ea typeface="Times New Roman"/>
                        </a:rPr>
                        <a:t>Tidak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/>
                          <a:ea typeface="Times New Roman"/>
                        </a:rPr>
                        <a:t>sama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/>
                          <a:ea typeface="Times New Roman"/>
                        </a:rPr>
                        <a:t>dengan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64270" y="1365784"/>
            <a:ext cx="608782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Operator </a:t>
            </a:r>
            <a:r>
              <a:rPr kumimoji="0" lang="en-US" sz="2800" b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Relasional</a:t>
            </a:r>
            <a:endParaRPr kumimoji="0" lang="en-US" sz="2800" b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Ada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beberapa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macam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operator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relasional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pada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My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Sql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yaitu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31287" y="4343400"/>
            <a:ext cx="7848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Contoh</a:t>
            </a:r>
            <a:r>
              <a:rPr lang="en-US" dirty="0"/>
              <a:t> :</a:t>
            </a:r>
          </a:p>
          <a:p>
            <a:r>
              <a:rPr lang="en-US" dirty="0" err="1"/>
              <a:t>Menampilkan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pegawai</a:t>
            </a:r>
            <a:r>
              <a:rPr lang="en-US" dirty="0"/>
              <a:t> yang </a:t>
            </a:r>
            <a:r>
              <a:rPr lang="en-US" dirty="0" err="1"/>
              <a:t>gajinya</a:t>
            </a:r>
            <a:r>
              <a:rPr lang="en-US" dirty="0"/>
              <a:t> </a:t>
            </a:r>
            <a:r>
              <a:rPr lang="en-US" dirty="0" err="1"/>
              <a:t>diatas</a:t>
            </a:r>
            <a:r>
              <a:rPr lang="en-US" dirty="0"/>
              <a:t> 1,000,000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pegawai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64270" y="5257800"/>
            <a:ext cx="7848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MySQL&gt;Select </a:t>
            </a:r>
            <a:r>
              <a:rPr lang="en-US" dirty="0" err="1"/>
              <a:t>nama_peg</a:t>
            </a:r>
            <a:r>
              <a:rPr lang="en-US" dirty="0"/>
              <a:t> From </a:t>
            </a:r>
            <a:r>
              <a:rPr lang="en-US" dirty="0" err="1"/>
              <a:t>Pegawai</a:t>
            </a:r>
            <a:r>
              <a:rPr lang="en-US" dirty="0"/>
              <a:t> Where </a:t>
            </a:r>
            <a:r>
              <a:rPr lang="en-US" dirty="0" err="1"/>
              <a:t>gaji</a:t>
            </a:r>
            <a:r>
              <a:rPr lang="en-US" dirty="0"/>
              <a:t> &gt; 1000000;</a:t>
            </a:r>
          </a:p>
        </p:txBody>
      </p:sp>
    </p:spTree>
    <p:extLst>
      <p:ext uri="{BB962C8B-B14F-4D97-AF65-F5344CB8AC3E}">
        <p14:creationId xmlns:p14="http://schemas.microsoft.com/office/powerpoint/2010/main" xmlns="" val="316199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602" y="1089729"/>
            <a:ext cx="9744637" cy="809251"/>
          </a:xfrm>
        </p:spPr>
        <p:txBody>
          <a:bodyPr/>
          <a:lstStyle/>
          <a:p>
            <a:r>
              <a:rPr lang="en-US" smtClean="0"/>
              <a:t>Tabel pegawai</a:t>
            </a: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4432" y="1951537"/>
            <a:ext cx="9424985" cy="376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2383" y="806440"/>
            <a:ext cx="108759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Menuliskan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ekspresi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pada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kolom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Times New Roman"/>
            </a:endParaRPr>
          </a:p>
          <a:p>
            <a:pPr marL="22860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Contoh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  :</a:t>
            </a:r>
          </a:p>
          <a:p>
            <a:pPr marL="22860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Akan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menampilkan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seleruh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nama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dan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gaji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pegawai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setelah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gaji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dinaikkan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 5%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dari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gaji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semula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5446" y="2163268"/>
            <a:ext cx="7467600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ySQL&gt;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Select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nama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,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gaji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 + (0.05*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gaji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) From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Pegawai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;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958" y="2761161"/>
            <a:ext cx="8263482" cy="334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345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8702" y="806440"/>
            <a:ext cx="110419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Memberi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nama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 lain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terhadap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kolom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 </a:t>
            </a:r>
          </a:p>
          <a:p>
            <a:pPr marL="22860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Contoh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 :</a:t>
            </a:r>
          </a:p>
          <a:p>
            <a:pPr marL="22860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Akan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menampilkan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seleruh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nama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dan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gaji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pegawai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setelah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gaji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dinaikkan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 5%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dari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gaji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semula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dan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nama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kolomnya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1800" b="0" i="0" u="none" strike="noStrike" kern="0" cap="none" spc="0" normalizeH="0" baseline="0" noProof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adalah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gajibaru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Times New Roman"/>
            </a:endParaRPr>
          </a:p>
          <a:p>
            <a:pPr marL="22860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518700" y="2667000"/>
            <a:ext cx="739139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MySQL&gt;Select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nama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gaji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 + (0.05*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gaji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)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as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gajibaru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From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Pegawai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;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079" y="3164886"/>
            <a:ext cx="9310823" cy="328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0195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3922" y="832566"/>
            <a:ext cx="1100976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Menambahkan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Teks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dalam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baris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keluaran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Times New Roman"/>
            </a:endParaRPr>
          </a:p>
          <a:p>
            <a:pPr marL="22860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Pernyataan select memungkinkan pemakai menambahkan suatu teks pada baris-baris keluaran</a:t>
            </a:r>
            <a:r>
              <a:rPr kumimoji="0" lang="fi-FI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.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566746" y="2616924"/>
            <a:ext cx="7391399" cy="46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MySQL&gt;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Select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nama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gaji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,’Rupiah’ From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pegawai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;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4303" y="1719288"/>
            <a:ext cx="1077119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Contoh </a:t>
            </a: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: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Times New Roman"/>
            </a:endParaRPr>
          </a:p>
          <a:p>
            <a:pPr marL="22860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Akan menampilkan nama dan gaji seluruh pegawai dengan menambahkan teks rupiah setelah angka gaji.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Times New Roman"/>
            </a:endParaRPr>
          </a:p>
          <a:p>
            <a:pPr marL="22860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 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024" y="3188698"/>
            <a:ext cx="7134633" cy="318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7473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959" y="855617"/>
            <a:ext cx="1076660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228600" algn="l"/>
              </a:tabLst>
            </a:pPr>
            <a:r>
              <a:rPr lang="en-US" sz="2400" b="1" dirty="0" err="1">
                <a:latin typeface="Times New Roman"/>
                <a:ea typeface="Times New Roman"/>
              </a:rPr>
              <a:t>Pemakaian</a:t>
            </a:r>
            <a:r>
              <a:rPr lang="en-US" sz="2400" b="1" dirty="0">
                <a:latin typeface="Times New Roman"/>
                <a:ea typeface="Times New Roman"/>
              </a:rPr>
              <a:t> Select </a:t>
            </a:r>
            <a:r>
              <a:rPr lang="en-US" sz="2400" b="1" dirty="0" err="1">
                <a:latin typeface="Times New Roman"/>
                <a:ea typeface="Times New Roman"/>
              </a:rPr>
              <a:t>tanpa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klausa</a:t>
            </a:r>
            <a:r>
              <a:rPr lang="en-US" sz="2400" b="1" dirty="0">
                <a:latin typeface="Times New Roman"/>
                <a:ea typeface="Times New Roman"/>
              </a:rPr>
              <a:t> FROM</a:t>
            </a:r>
          </a:p>
          <a:p>
            <a:pPr marL="22860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Times New Roman"/>
                <a:ea typeface="Times New Roman"/>
              </a:rPr>
              <a:t>   Cara </a:t>
            </a:r>
            <a:r>
              <a:rPr lang="en-US" dirty="0" err="1">
                <a:latin typeface="Times New Roman"/>
                <a:ea typeface="Times New Roman"/>
              </a:rPr>
              <a:t>ini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digunakan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untuk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mengevaluasi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ekspresi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tertentu</a:t>
            </a:r>
            <a:r>
              <a:rPr lang="en-US" dirty="0">
                <a:latin typeface="Times New Roman"/>
                <a:ea typeface="Times New Roman"/>
              </a:rPr>
              <a:t> yang </a:t>
            </a:r>
            <a:r>
              <a:rPr lang="en-US" err="1">
                <a:latin typeface="Times New Roman"/>
                <a:ea typeface="Times New Roman"/>
              </a:rPr>
              <a:t>tidak</a:t>
            </a:r>
            <a:r>
              <a:rPr lang="en-US">
                <a:latin typeface="Times New Roman"/>
                <a:ea typeface="Times New Roman"/>
              </a:rPr>
              <a:t> </a:t>
            </a:r>
            <a:r>
              <a:rPr lang="en-US" smtClean="0">
                <a:latin typeface="Times New Roman"/>
                <a:ea typeface="Times New Roman"/>
              </a:rPr>
              <a:t>ada </a:t>
            </a:r>
            <a:r>
              <a:rPr lang="en-US" dirty="0" err="1" smtClean="0">
                <a:latin typeface="Times New Roman"/>
                <a:ea typeface="Times New Roman"/>
              </a:rPr>
              <a:t>kaitannya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dengan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tabel</a:t>
            </a:r>
            <a:r>
              <a:rPr lang="en-US" dirty="0">
                <a:latin typeface="Times New Roman"/>
                <a:ea typeface="Times New Roman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523086" y="1834356"/>
            <a:ext cx="75662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Times New Roman"/>
                <a:ea typeface="Times New Roman"/>
              </a:rPr>
              <a:t>    </a:t>
            </a:r>
            <a:r>
              <a:rPr lang="en-US" b="1" dirty="0" err="1" smtClean="0">
                <a:latin typeface="Times New Roman"/>
                <a:ea typeface="Times New Roman"/>
              </a:rPr>
              <a:t>Contoh</a:t>
            </a:r>
            <a:r>
              <a:rPr lang="en-US" b="1" dirty="0" smtClean="0">
                <a:latin typeface="Times New Roman"/>
                <a:ea typeface="Times New Roman"/>
              </a:rPr>
              <a:t> </a:t>
            </a:r>
            <a:r>
              <a:rPr lang="en-US" b="1" dirty="0">
                <a:latin typeface="Times New Roman"/>
                <a:ea typeface="Times New Roman"/>
              </a:rPr>
              <a:t>1 :</a:t>
            </a:r>
          </a:p>
          <a:p>
            <a:pPr marL="22860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Times New Roman"/>
                <a:ea typeface="Times New Roman"/>
              </a:rPr>
              <a:t>    Akan </a:t>
            </a:r>
            <a:r>
              <a:rPr lang="en-US" dirty="0" err="1">
                <a:latin typeface="Times New Roman"/>
                <a:ea typeface="Times New Roman"/>
              </a:rPr>
              <a:t>dihitung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nilai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perkalian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>
                <a:latin typeface="Times New Roman"/>
                <a:ea typeface="Times New Roman"/>
              </a:rPr>
              <a:t>2 * </a:t>
            </a:r>
            <a:r>
              <a:rPr lang="en-US" dirty="0" smtClean="0">
                <a:latin typeface="Times New Roman"/>
                <a:ea typeface="Times New Roman"/>
              </a:rPr>
              <a:t>1</a:t>
            </a:r>
            <a:endParaRPr lang="en-US" dirty="0">
              <a:latin typeface="Times New Roman"/>
              <a:ea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8762" y="4170721"/>
            <a:ext cx="75662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</a:rPr>
              <a:t> </a:t>
            </a:r>
            <a:r>
              <a:rPr lang="en-US" dirty="0" smtClean="0">
                <a:latin typeface="Times New Roman"/>
                <a:ea typeface="Times New Roman"/>
              </a:rPr>
              <a:t>  </a:t>
            </a:r>
            <a:r>
              <a:rPr lang="en-US" b="1" dirty="0" err="1" smtClean="0">
                <a:latin typeface="Times New Roman"/>
                <a:ea typeface="Times New Roman"/>
              </a:rPr>
              <a:t>Contoh</a:t>
            </a:r>
            <a:r>
              <a:rPr lang="en-US" b="1" dirty="0" smtClean="0">
                <a:latin typeface="Times New Roman"/>
                <a:ea typeface="Times New Roman"/>
              </a:rPr>
              <a:t> </a:t>
            </a:r>
            <a:r>
              <a:rPr lang="en-US" b="1" dirty="0">
                <a:latin typeface="Times New Roman"/>
                <a:ea typeface="Times New Roman"/>
              </a:rPr>
              <a:t>2 :</a:t>
            </a:r>
          </a:p>
          <a:p>
            <a:pPr marL="22860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Times New Roman"/>
                <a:ea typeface="Times New Roman"/>
              </a:rPr>
              <a:t>    Akan </a:t>
            </a:r>
            <a:r>
              <a:rPr lang="en-US" dirty="0" err="1">
                <a:latin typeface="Times New Roman"/>
                <a:ea typeface="Times New Roman"/>
              </a:rPr>
              <a:t>dicek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nilai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kondisi</a:t>
            </a:r>
            <a:r>
              <a:rPr lang="en-US" dirty="0">
                <a:latin typeface="Times New Roman"/>
                <a:ea typeface="Times New Roman"/>
              </a:rPr>
              <a:t> 2 &gt; 1</a:t>
            </a:r>
            <a:r>
              <a:rPr lang="en-US" dirty="0" smtClean="0">
                <a:latin typeface="Times New Roman"/>
                <a:ea typeface="Times New Roman"/>
              </a:rPr>
              <a:t>.</a:t>
            </a:r>
            <a:endParaRPr lang="en-US" dirty="0">
              <a:latin typeface="Times New Roman"/>
              <a:ea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0655" y="2535004"/>
            <a:ext cx="7566213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Times New Roman"/>
                <a:ea typeface="Times New Roman"/>
              </a:rPr>
              <a:t>MySQL&gt;Select </a:t>
            </a:r>
            <a:r>
              <a:rPr lang="en-US" dirty="0">
                <a:latin typeface="Times New Roman"/>
                <a:ea typeface="Times New Roman"/>
              </a:rPr>
              <a:t>2 * </a:t>
            </a:r>
            <a:r>
              <a:rPr lang="en-US" dirty="0" smtClean="0">
                <a:latin typeface="Times New Roman"/>
                <a:ea typeface="Times New Roman"/>
              </a:rPr>
              <a:t>1</a:t>
            </a:r>
            <a:r>
              <a:rPr lang="en-US" dirty="0">
                <a:latin typeface="Times New Roman"/>
                <a:ea typeface="Times New Roman"/>
              </a:rPr>
              <a:t>;</a:t>
            </a:r>
          </a:p>
        </p:txBody>
      </p:sp>
      <p:sp>
        <p:nvSpPr>
          <p:cNvPr id="6" name="Rectangle 5"/>
          <p:cNvSpPr/>
          <p:nvPr/>
        </p:nvSpPr>
        <p:spPr>
          <a:xfrm>
            <a:off x="741965" y="4956986"/>
            <a:ext cx="7566213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Times New Roman"/>
                <a:ea typeface="Times New Roman"/>
              </a:rPr>
              <a:t> MySQL&gt;Select </a:t>
            </a:r>
            <a:r>
              <a:rPr lang="en-US" dirty="0">
                <a:latin typeface="Times New Roman"/>
                <a:ea typeface="Times New Roman"/>
              </a:rPr>
              <a:t>2 &gt; 1;</a:t>
            </a:r>
            <a:endParaRPr lang="en-US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2518" y="2421800"/>
            <a:ext cx="4646431" cy="17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2043" y="4268425"/>
            <a:ext cx="4685941" cy="177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6860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9732" y="802614"/>
            <a:ext cx="109270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§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Ekspresi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Berkondisi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      </a:t>
            </a:r>
            <a:r>
              <a:rPr lang="en-US" sz="2400" dirty="0" err="1" smtClean="0">
                <a:latin typeface="Arabic Typesetting" pitchFamily="66" charset="-78"/>
                <a:cs typeface="Arabic Typesetting" pitchFamily="66" charset="-78"/>
              </a:rPr>
              <a:t>Ekspresi</a:t>
            </a:r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dimanfaatkan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untuk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mengubah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400" dirty="0" err="1" smtClean="0">
                <a:latin typeface="Arabic Typesetting" pitchFamily="66" charset="-78"/>
                <a:cs typeface="Arabic Typesetting" pitchFamily="66" charset="-78"/>
              </a:rPr>
              <a:t>keluaran</a:t>
            </a:r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 yang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berbeda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dengan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data </a:t>
            </a:r>
            <a:r>
              <a:rPr lang="en-US" sz="2400" dirty="0" err="1" smtClean="0">
                <a:latin typeface="Arabic Typesetting" pitchFamily="66" charset="-78"/>
                <a:cs typeface="Arabic Typesetting" pitchFamily="66" charset="-78"/>
              </a:rPr>
              <a:t>asalnya</a:t>
            </a:r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, </a:t>
            </a:r>
            <a:r>
              <a:rPr lang="fi-FI" sz="2400" dirty="0" smtClean="0">
                <a:latin typeface="Arabic Typesetting" pitchFamily="66" charset="-78"/>
                <a:cs typeface="Arabic Typesetting" pitchFamily="66" charset="-78"/>
              </a:rPr>
              <a:t>Syntax :</a:t>
            </a:r>
            <a:endParaRPr lang="en-US" sz="24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3516" y="4287905"/>
            <a:ext cx="81108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dirty="0">
                <a:latin typeface="Arabic Typesetting" pitchFamily="66" charset="-78"/>
                <a:cs typeface="Arabic Typesetting" pitchFamily="66" charset="-78"/>
              </a:rPr>
              <a:t> </a:t>
            </a:r>
            <a:r>
              <a:rPr lang="fi-FI" sz="2400" dirty="0" smtClean="0">
                <a:latin typeface="Arabic Typesetting" pitchFamily="66" charset="-78"/>
                <a:cs typeface="Arabic Typesetting" pitchFamily="66" charset="-78"/>
              </a:rPr>
              <a:t>     </a:t>
            </a:r>
            <a:r>
              <a:rPr lang="fi-FI" sz="2400" b="1" dirty="0" smtClean="0">
                <a:latin typeface="Arabic Typesetting" pitchFamily="66" charset="-78"/>
                <a:cs typeface="Arabic Typesetting" pitchFamily="66" charset="-78"/>
              </a:rPr>
              <a:t>Contoh </a:t>
            </a:r>
            <a:r>
              <a:rPr lang="fi-FI" sz="2400" b="1" dirty="0">
                <a:latin typeface="Arabic Typesetting" pitchFamily="66" charset="-78"/>
                <a:cs typeface="Arabic Typesetting" pitchFamily="66" charset="-78"/>
              </a:rPr>
              <a:t>1 </a:t>
            </a:r>
            <a:r>
              <a:rPr lang="fi-FI" sz="2400" b="1" dirty="0" smtClean="0">
                <a:latin typeface="Arabic Typesetting" pitchFamily="66" charset="-78"/>
                <a:cs typeface="Arabic Typesetting" pitchFamily="66" charset="-78"/>
              </a:rPr>
              <a:t>: </a:t>
            </a:r>
            <a:endParaRPr lang="en-US" sz="2400" b="1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fi-FI" sz="2400" dirty="0" smtClean="0">
                <a:latin typeface="Arabic Typesetting" pitchFamily="66" charset="-78"/>
                <a:cs typeface="Arabic Typesetting" pitchFamily="66" charset="-78"/>
              </a:rPr>
              <a:t>      Akan </a:t>
            </a:r>
            <a:r>
              <a:rPr lang="fi-FI" sz="2400" dirty="0">
                <a:latin typeface="Arabic Typesetting" pitchFamily="66" charset="-78"/>
                <a:cs typeface="Arabic Typesetting" pitchFamily="66" charset="-78"/>
              </a:rPr>
              <a:t>ditampilkan kota ‘Yogya’ menjadi ‘Jogjakarta</a:t>
            </a:r>
            <a:r>
              <a:rPr lang="fi-FI" sz="2400" dirty="0" smtClean="0">
                <a:latin typeface="Arabic Typesetting" pitchFamily="66" charset="-78"/>
                <a:cs typeface="Arabic Typesetting" pitchFamily="66" charset="-78"/>
              </a:rPr>
              <a:t>’</a:t>
            </a:r>
            <a:endParaRPr lang="en-US" sz="24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09484" y="2094383"/>
            <a:ext cx="81108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i-FI" sz="2400" dirty="0" smtClean="0">
                <a:latin typeface="Arabic Typesetting" pitchFamily="66" charset="-78"/>
                <a:cs typeface="Arabic Typesetting" pitchFamily="66" charset="-78"/>
              </a:rPr>
              <a:t>      Case </a:t>
            </a:r>
            <a:r>
              <a:rPr lang="fi-FI" sz="2400" dirty="0">
                <a:latin typeface="Arabic Typesetting" pitchFamily="66" charset="-78"/>
                <a:cs typeface="Arabic Typesetting" pitchFamily="66" charset="-78"/>
              </a:rPr>
              <a:t>nilai_ekpsresi</a:t>
            </a:r>
            <a:endParaRPr lang="en-US" sz="24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fi-FI" sz="2400" dirty="0" smtClean="0">
                <a:latin typeface="Arabic Typesetting" pitchFamily="66" charset="-78"/>
                <a:cs typeface="Arabic Typesetting" pitchFamily="66" charset="-78"/>
              </a:rPr>
              <a:t>      When </a:t>
            </a:r>
            <a:r>
              <a:rPr lang="fi-FI" sz="2400" dirty="0">
                <a:latin typeface="Arabic Typesetting" pitchFamily="66" charset="-78"/>
                <a:cs typeface="Arabic Typesetting" pitchFamily="66" charset="-78"/>
              </a:rPr>
              <a:t>nilai_ekspresi</a:t>
            </a:r>
            <a:endParaRPr lang="en-US" sz="24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fi-FI" sz="2400" dirty="0" smtClean="0">
                <a:latin typeface="Arabic Typesetting" pitchFamily="66" charset="-78"/>
                <a:cs typeface="Arabic Typesetting" pitchFamily="66" charset="-78"/>
              </a:rPr>
              <a:t>      Then </a:t>
            </a:r>
            <a:r>
              <a:rPr lang="fi-FI" sz="2400" dirty="0">
                <a:latin typeface="Arabic Typesetting" pitchFamily="66" charset="-78"/>
                <a:cs typeface="Arabic Typesetting" pitchFamily="66" charset="-78"/>
              </a:rPr>
              <a:t>nilai_ekspresi</a:t>
            </a:r>
            <a:endParaRPr lang="en-US" sz="24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fi-FI" sz="2400" dirty="0" smtClean="0">
                <a:latin typeface="Arabic Typesetting" pitchFamily="66" charset="-78"/>
                <a:cs typeface="Arabic Typesetting" pitchFamily="66" charset="-78"/>
              </a:rPr>
              <a:t>      [</a:t>
            </a:r>
            <a:r>
              <a:rPr lang="fi-FI" sz="2400" dirty="0">
                <a:latin typeface="Arabic Typesetting" pitchFamily="66" charset="-78"/>
                <a:cs typeface="Arabic Typesetting" pitchFamily="66" charset="-78"/>
              </a:rPr>
              <a:t>Else nilai_ekspresi]</a:t>
            </a:r>
            <a:endParaRPr lang="en-US" sz="24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fi-FI" sz="2400" dirty="0" smtClean="0">
                <a:latin typeface="Arabic Typesetting" pitchFamily="66" charset="-78"/>
                <a:cs typeface="Arabic Typesetting" pitchFamily="66" charset="-78"/>
              </a:rPr>
              <a:t>      End</a:t>
            </a:r>
            <a:endParaRPr lang="en-US" sz="24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8856" y="5263488"/>
            <a:ext cx="9911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MySQL&gt;Select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nama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, Case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kota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when ‘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Yogya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’ </a:t>
            </a:r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Then ‘Jogjakarta’ End From </a:t>
            </a:r>
            <a:r>
              <a:rPr lang="en-US" sz="2400" dirty="0" err="1" smtClean="0">
                <a:latin typeface="Arabic Typesetting" pitchFamily="66" charset="-78"/>
                <a:cs typeface="Arabic Typesetting" pitchFamily="66" charset="-78"/>
              </a:rPr>
              <a:t>Pegawai</a:t>
            </a:r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;</a:t>
            </a:r>
            <a:endParaRPr lang="en-US" sz="24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545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#2 template ppt materi online FIK</Template>
  <TotalTime>422</TotalTime>
  <Words>616</Words>
  <Application>Microsoft Office PowerPoint</Application>
  <PresentationFormat>Custom</PresentationFormat>
  <Paragraphs>110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1_Custom Design</vt:lpstr>
      <vt:lpstr>OPERATOR RELATIONAL</vt:lpstr>
      <vt:lpstr>Capaian Pembelajaran</vt:lpstr>
      <vt:lpstr>Slide 3</vt:lpstr>
      <vt:lpstr>Tabel pegawai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Praktikum Mandiri 7 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BASIS DATA DAN SISTEM DATA</dc:title>
  <dc:creator>Rama</dc:creator>
  <cp:lastModifiedBy>nt</cp:lastModifiedBy>
  <cp:revision>32</cp:revision>
  <dcterms:created xsi:type="dcterms:W3CDTF">2020-08-18T00:38:33Z</dcterms:created>
  <dcterms:modified xsi:type="dcterms:W3CDTF">2020-10-30T14:37:54Z</dcterms:modified>
</cp:coreProperties>
</file>