
<file path=[Content_Types].xml><?xml version="1.0" encoding="utf-8"?>
<Types xmlns="http://schemas.openxmlformats.org/package/2006/content-types">
  <Override PartName="/ppt/slides/slide47.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diagrams/colors11.xml" ContentType="application/vnd.openxmlformats-officedocument.drawingml.diagramColors+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diagrams/quickStyle17.xml" ContentType="application/vnd.openxmlformats-officedocument.drawingml.diagramStyle+xml"/>
  <Override PartName="/ppt/diagrams/drawing18.xml" ContentType="application/vnd.ms-office.drawingml.diagramDrawing+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17.xml" ContentType="application/vnd.openxmlformats-officedocument.drawingml.diagramLayout+xml"/>
  <Override PartName="/ppt/charts/chart7.xml" ContentType="application/vnd.openxmlformats-officedocument.drawingml.chart+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charts/chart3.xml" ContentType="application/vnd.openxmlformats-officedocument.drawingml.chart+xml"/>
  <Override PartName="/ppt/diagrams/layout13.xml" ContentType="application/vnd.openxmlformats-officedocument.drawingml.diagramLayout+xml"/>
  <Override PartName="/ppt/notesSlides/notesSlide7.xml" ContentType="application/vnd.openxmlformats-officedocument.presentationml.notesSlide+xml"/>
  <Override PartName="/ppt/diagrams/drawing7.xml" ContentType="application/vnd.ms-office.drawingml.diagramDrawing+xml"/>
  <Override PartName="/ppt/slides/slide9.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colors16.xml" ContentType="application/vnd.openxmlformats-officedocument.drawingml.diagramColors+xml"/>
  <Override PartName="/ppt/diagrams/data18.xml" ContentType="application/vnd.openxmlformats-officedocument.drawingml.diagramData+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rawings/drawing3.xml" ContentType="application/vnd.openxmlformats-officedocument.drawingml.chartshapes+xml"/>
  <Override PartName="/ppt/diagrams/colors12.xml" ContentType="application/vnd.openxmlformats-officedocument.drawingml.diagramColors+xml"/>
  <Override PartName="/ppt/diagrams/drawing3.xml" ContentType="application/vnd.ms-office.drawingml.diagramDrawing+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emf" ContentType="image/x-emf"/>
  <Override PartName="/ppt/diagrams/drawing19.xml" ContentType="application/vnd.ms-office.drawingml.diagramDrawing+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heme/themeOverride2.xml" ContentType="application/vnd.openxmlformats-officedocument.themeOverride+xml"/>
  <Override PartName="/ppt/diagrams/layout6.xml" ContentType="application/vnd.openxmlformats-officedocument.drawingml.diagramLayout+xml"/>
  <Override PartName="/ppt/diagrams/data10.xml" ContentType="application/vnd.openxmlformats-officedocument.drawingml.diagramData+xml"/>
  <Override PartName="/ppt/diagrams/quickStyle18.xml" ContentType="application/vnd.openxmlformats-officedocument.drawingml.diagramStyle+xml"/>
  <Override PartName="/docProps/app.xml" ContentType="application/vnd.openxmlformats-officedocument.extended-properties+xml"/>
  <Override PartName="/ppt/charts/colors3.xml" ContentType="application/vnd.ms-office.chartcolorstyle+xml"/>
  <Override PartName="/ppt/slides/slide11.xml" ContentType="application/vnd.openxmlformats-officedocument.presentationml.slide+xml"/>
  <Override PartName="/ppt/slides/slide40.xml" ContentType="application/vnd.openxmlformats-officedocument.presentationml.slide+xml"/>
  <Override PartName="/ppt/charts/chart8.xml" ContentType="application/vnd.openxmlformats-officedocument.drawingml.chart+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layout18.xml" ContentType="application/vnd.openxmlformats-officedocument.drawingml.diagramLayout+xml"/>
  <Default Extension="wdp" ContentType="image/vnd.ms-photo"/>
  <Override PartName="/ppt/diagrams/drawing15.xml" ContentType="application/vnd.ms-office.drawingml.diagramDrawing+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charts/chart4.xml" ContentType="application/vnd.openxmlformats-officedocument.drawingml.chart+xml"/>
  <Override PartName="/ppt/diagrams/quickStyle8.xml" ContentType="application/vnd.openxmlformats-officedocument.drawingml.diagramStyle+xml"/>
  <Override PartName="/ppt/diagrams/quickStyle10.xml" ContentType="application/vnd.openxmlformats-officedocument.drawingml.diagramStyle+xml"/>
  <Override PartName="/ppt/diagrams/layout14.xml" ContentType="application/vnd.openxmlformats-officedocument.drawingml.diagramLayout+xml"/>
  <Override PartName="/ppt/diagrams/colors17.xml" ContentType="application/vnd.openxmlformats-officedocument.drawingml.diagramColors+xml"/>
  <Override PartName="/ppt/diagrams/drawing11.xml" ContentType="application/vnd.ms-office.drawingml.diagramDrawing+xml"/>
  <Override PartName="/ppt/slides/slide49.xml" ContentType="application/vnd.openxmlformats-officedocument.presentationml.slide+xml"/>
  <Override PartName="/ppt/notesSlides/notesSlide4.xml" ContentType="application/vnd.openxmlformats-officedocument.presentationml.notesSlide+xml"/>
  <Override PartName="/ppt/diagrams/data19.xml" ContentType="application/vnd.openxmlformats-officedocument.drawingml.diagramData+xml"/>
  <Override PartName="/docProps/core.xml" ContentType="application/vnd.openxmlformats-package.core-properties+xml"/>
  <Override PartName="/ppt/diagrams/drawing4.xml" ContentType="application/vnd.ms-office.drawingml.diagramDrawing+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rawings/drawing4.xml" ContentType="application/vnd.openxmlformats-officedocument.drawingml.chartshapes+xml"/>
  <Override PartName="/ppt/diagrams/layout10.xml" ContentType="application/vnd.openxmlformats-officedocument.drawingml.diagramLayout+xml"/>
  <Override PartName="/ppt/diagrams/colors13.xml" ContentType="application/vnd.openxmlformats-officedocument.drawingml.diagramColors+xml"/>
  <Override PartName="/ppt/charts/style2.xml" ContentType="application/vnd.ms-office.chartstyl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theme/themeOverride3.xml" ContentType="application/vnd.openxmlformats-officedocument.themeOverride+xml"/>
  <Override PartName="/ppt/diagrams/data11.xml" ContentType="application/vnd.openxmlformats-officedocument.drawingml.diagramData+xml"/>
  <Override PartName="/ppt/diagrams/quickStyle19.xml" ContentType="application/vnd.openxmlformats-officedocument.drawingml.diagramStyle+xml"/>
  <Override PartName="/ppt/charts/colors4.xml" ContentType="application/vnd.ms-office.chartcolorstyl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diagrams/drawing16.xml" ContentType="application/vnd.ms-office.drawingml.diagramDrawing+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drawing9.xml" ContentType="application/vnd.ms-office.drawingml.diagramDrawing+xml"/>
  <Override PartName="/ppt/charts/chart5.xml" ContentType="application/vnd.openxmlformats-officedocument.drawingml.chart+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diagrams/drawing12.xml" ContentType="application/vnd.ms-office.drawingml.diagramDrawing+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diagrams/layout11.xml" ContentType="application/vnd.openxmlformats-officedocument.drawingml.diagramLayout+xml"/>
  <Override PartName="/ppt/diagrams/colors14.xml" ContentType="application/vnd.openxmlformats-officedocument.drawingml.diagramColors+xml"/>
  <Override PartName="/ppt/charts/style3.xml" ContentType="application/vnd.ms-office.chartstyl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diagrams/colors2.xml" ContentType="application/vnd.openxmlformats-officedocument.drawingml.diagramColors+xml"/>
  <Override PartName="/ppt/notesSlides/notesSlide1.xml" ContentType="application/vnd.openxmlformats-officedocument.presentationml.notesSlide+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rawings/drawing1.xml" ContentType="application/vnd.openxmlformats-officedocument.drawingml.chartshapes+xml"/>
  <Override PartName="/ppt/diagrams/colors10.xml" ContentType="application/vnd.openxmlformats-officedocument.drawingml.diagramColors+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diagrams/quickStyle1.xml" ContentType="application/vnd.openxmlformats-officedocument.drawingml.diagramStyle+xml"/>
  <Override PartName="/ppt/theme/themeOverride4.xml" ContentType="application/vnd.openxmlformats-officedocument.themeOverride+xml"/>
  <Override PartName="/ppt/diagrams/layout8.xml" ContentType="application/vnd.openxmlformats-officedocument.drawingml.diagramLayout+xml"/>
  <Override PartName="/ppt/diagrams/data12.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drawing17.xml" ContentType="application/vnd.ms-office.drawingml.diagramDrawing+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charts/colors1.xml" ContentType="application/vnd.ms-office.chartcolorstyle+xml"/>
  <Override PartName="/ppt/diagrams/data5.xml" ContentType="application/vnd.openxmlformats-officedocument.drawingml.diagramData+xml"/>
  <Override PartName="/ppt/charts/chart6.xml" ContentType="application/vnd.openxmlformats-officedocument.drawingml.chart+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drawing13.xml" ContentType="application/vnd.ms-office.drawingml.diagramDrawing+xml"/>
  <Override PartName="/ppt/notesSlides/notesSlide6.xml" ContentType="application/vnd.openxmlformats-officedocument.presentationml.notesSlide+xml"/>
  <Override PartName="/ppt/diagrams/drawing6.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charts/chart2.xml" ContentType="application/vnd.openxmlformats-officedocument.drawingml.chart+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charts/style4.xml" ContentType="application/vnd.ms-office.chartstyle+xml"/>
  <Override PartName="/ppt/slides/slide29.xml" ContentType="application/vnd.openxmlformats-officedocument.presentationml.slide+xml"/>
  <Override PartName="/ppt/diagrams/data17.xml" ContentType="application/vnd.openxmlformats-officedocument.drawingml.diagramData+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Override PartName="/ppt/slides/slide43.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charts/colors2.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257" r:id="rId3"/>
    <p:sldId id="285" r:id="rId4"/>
    <p:sldId id="258" r:id="rId5"/>
    <p:sldId id="265" r:id="rId6"/>
    <p:sldId id="270" r:id="rId7"/>
    <p:sldId id="286" r:id="rId8"/>
    <p:sldId id="268" r:id="rId9"/>
    <p:sldId id="274" r:id="rId10"/>
    <p:sldId id="287" r:id="rId11"/>
    <p:sldId id="288" r:id="rId12"/>
    <p:sldId id="271" r:id="rId13"/>
    <p:sldId id="349" r:id="rId14"/>
    <p:sldId id="291" r:id="rId15"/>
    <p:sldId id="292" r:id="rId16"/>
    <p:sldId id="293" r:id="rId17"/>
    <p:sldId id="294" r:id="rId18"/>
    <p:sldId id="295" r:id="rId19"/>
    <p:sldId id="296" r:id="rId20"/>
    <p:sldId id="306" r:id="rId21"/>
    <p:sldId id="307" r:id="rId22"/>
    <p:sldId id="308" r:id="rId23"/>
    <p:sldId id="289" r:id="rId24"/>
    <p:sldId id="266" r:id="rId25"/>
    <p:sldId id="275" r:id="rId26"/>
    <p:sldId id="284" r:id="rId27"/>
    <p:sldId id="273" r:id="rId28"/>
    <p:sldId id="290" r:id="rId29"/>
    <p:sldId id="309" r:id="rId30"/>
    <p:sldId id="352" r:id="rId31"/>
    <p:sldId id="350" r:id="rId32"/>
    <p:sldId id="351" r:id="rId33"/>
    <p:sldId id="311" r:id="rId34"/>
    <p:sldId id="317" r:id="rId35"/>
    <p:sldId id="310" r:id="rId36"/>
    <p:sldId id="316" r:id="rId37"/>
    <p:sldId id="319" r:id="rId38"/>
    <p:sldId id="262" r:id="rId39"/>
    <p:sldId id="353" r:id="rId40"/>
    <p:sldId id="320" r:id="rId41"/>
    <p:sldId id="279" r:id="rId42"/>
    <p:sldId id="272" r:id="rId43"/>
    <p:sldId id="332" r:id="rId44"/>
    <p:sldId id="321" r:id="rId45"/>
    <p:sldId id="322" r:id="rId46"/>
    <p:sldId id="323" r:id="rId47"/>
    <p:sldId id="324" r:id="rId48"/>
    <p:sldId id="325" r:id="rId49"/>
    <p:sldId id="326" r:id="rId50"/>
    <p:sldId id="327" r:id="rId51"/>
    <p:sldId id="328" r:id="rId52"/>
    <p:sldId id="329" r:id="rId53"/>
    <p:sldId id="330" r:id="rId54"/>
    <p:sldId id="331" r:id="rId55"/>
    <p:sldId id="346" r:id="rId56"/>
    <p:sldId id="348" r:id="rId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8013" autoAdjust="0"/>
    <p:restoredTop sz="94660"/>
  </p:normalViewPr>
  <p:slideViewPr>
    <p:cSldViewPr snapToGrid="0">
      <p:cViewPr varScale="1">
        <p:scale>
          <a:sx n="69" d="100"/>
          <a:sy n="69" d="100"/>
        </p:scale>
        <p:origin x="-546" y="-108"/>
      </p:cViewPr>
      <p:guideLst>
        <p:guide orient="horz" pos="2160"/>
        <p:guide pos="3840"/>
      </p:guideLst>
    </p:cSldViewPr>
  </p:slideViewPr>
  <p:notesTextViewPr>
    <p:cViewPr>
      <p:scale>
        <a:sx n="1" d="1"/>
        <a:sy n="1" d="1"/>
      </p:scale>
      <p:origin x="0" y="0"/>
    </p:cViewPr>
  </p:notesTextViewPr>
  <p:notesViewPr>
    <p:cSldViewPr snapToGrid="0">
      <p:cViewPr varScale="1">
        <p:scale>
          <a:sx n="52" d="100"/>
          <a:sy n="52" d="100"/>
        </p:scale>
        <p:origin x="-286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microsoft.com/office/2011/relationships/chartColorStyle" Target="colors1.xml"/><Relationship Id="rId2" Type="http://schemas.openxmlformats.org/officeDocument/2006/relationships/chartUserShapes" Target="../drawings/drawing1.xml"/><Relationship Id="rId1" Type="http://schemas.openxmlformats.org/officeDocument/2006/relationships/package" Target="../embeddings/Microsoft_Office_Excel_Worksheet1.xlsx"/><Relationship Id="rId4" Type="http://schemas.microsoft.com/office/2011/relationships/chartStyle" Target="style1.xml"/></Relationships>
</file>

<file path=ppt/charts/_rels/chart2.xml.rels><?xml version="1.0" encoding="UTF-8" standalone="yes"?>
<Relationships xmlns="http://schemas.openxmlformats.org/package/2006/relationships"><Relationship Id="rId3" Type="http://schemas.microsoft.com/office/2011/relationships/chartColorStyle" Target="colors2.xml"/><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 Id="rId4" Type="http://schemas.microsoft.com/office/2011/relationships/chartStyle" Target="style2.xml"/></Relationships>
</file>

<file path=ppt/charts/_rels/chart3.xml.rels><?xml version="1.0" encoding="UTF-8" standalone="yes"?>
<Relationships xmlns="http://schemas.openxmlformats.org/package/2006/relationships"><Relationship Id="rId3" Type="http://schemas.microsoft.com/office/2011/relationships/chartColorStyle" Target="colors3.xml"/><Relationship Id="rId2" Type="http://schemas.openxmlformats.org/officeDocument/2006/relationships/chartUserShapes" Target="../drawings/drawing3.xml"/><Relationship Id="rId1" Type="http://schemas.openxmlformats.org/officeDocument/2006/relationships/package" Target="../embeddings/Microsoft_Office_Excel_Worksheet3.xlsx"/><Relationship Id="rId4" Type="http://schemas.microsoft.com/office/2011/relationships/chartStyle" Target="style3.xml"/></Relationships>
</file>

<file path=ppt/charts/_rels/chart4.xml.rels><?xml version="1.0" encoding="UTF-8" standalone="yes"?>
<Relationships xmlns="http://schemas.openxmlformats.org/package/2006/relationships"><Relationship Id="rId3" Type="http://schemas.microsoft.com/office/2011/relationships/chartColorStyle" Target="colors4.xml"/><Relationship Id="rId2" Type="http://schemas.openxmlformats.org/officeDocument/2006/relationships/chartUserShapes" Target="../drawings/drawing4.xml"/><Relationship Id="rId1" Type="http://schemas.openxmlformats.org/officeDocument/2006/relationships/package" Target="../embeddings/Microsoft_Office_Excel_Worksheet4.xlsx"/><Relationship Id="rId4" Type="http://schemas.microsoft.com/office/2011/relationships/chartStyle" Target="style4.xml"/></Relationships>
</file>

<file path=ppt/charts/_rels/chart5.xml.rels><?xml version="1.0" encoding="UTF-8" standalone="yes"?>
<Relationships xmlns="http://schemas.openxmlformats.org/package/2006/relationships"><Relationship Id="rId2" Type="http://schemas.openxmlformats.org/officeDocument/2006/relationships/oleObject" Target="file:///I:\Promotif%20Preventif%20Wapres\burden%20of%20disease.xlsx" TargetMode="External"/><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oleObject" Target="file:///I:\Promotif%20Preventif%20Wapres\burden%20of%20disease.xlsx" TargetMode="External"/><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oleObject" Target="file:///I:\Promotif%20Preventif%20Wapres\burden%20of%20disease.xlsx" TargetMode="External"/><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2" Type="http://schemas.openxmlformats.org/officeDocument/2006/relationships/oleObject" Target="file:///I:\Promotif%20Preventif%20Wapres\burden%20of%20disease.xlsx" TargetMode="External"/><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id-ID"/>
  <c:chart>
    <c:autoTitleDeleted val="1"/>
    <c:plotArea>
      <c:layout/>
      <c:barChart>
        <c:barDir val="col"/>
        <c:grouping val="stacked"/>
        <c:ser>
          <c:idx val="0"/>
          <c:order val="0"/>
          <c:tx>
            <c:strRef>
              <c:f>Sheet1!$B$1</c:f>
              <c:strCache>
                <c:ptCount val="1"/>
                <c:pt idx="0">
                  <c:v>Gizi Buruk</c:v>
                </c:pt>
              </c:strCache>
            </c:strRef>
          </c:tx>
          <c:spPr>
            <a:solidFill>
              <a:srgbClr val="FF0000"/>
            </a:solidFill>
            <a:ln>
              <a:noFill/>
            </a:ln>
            <a:effectLst/>
          </c:spPr>
          <c:dLbls>
            <c:spPr>
              <a:noFill/>
              <a:ln>
                <a:noFill/>
              </a:ln>
              <a:effectLst/>
            </c:spPr>
            <c:txPr>
              <a:bodyPr rot="-5400000" spcFirstLastPara="1" vertOverflow="ellipsis" wrap="square" lIns="38100" tIns="19050" rIns="38100" bIns="19050" anchor="ctr" anchorCtr="1">
                <a:spAutoFit/>
              </a:bodyPr>
              <a:lstStyle/>
              <a:p>
                <a:pPr>
                  <a:defRPr lang="en-US" sz="1000" b="0" i="0" u="none" strike="noStrike" kern="1200" baseline="0">
                    <a:solidFill>
                      <a:schemeClr val="tx1">
                        <a:lumMod val="75000"/>
                        <a:lumOff val="25000"/>
                      </a:schemeClr>
                    </a:solidFill>
                    <a:latin typeface="+mn-lt"/>
                    <a:ea typeface="+mn-ea"/>
                    <a:cs typeface="+mn-cs"/>
                  </a:defRPr>
                </a:pPr>
                <a:endParaRPr lang="id-ID"/>
              </a:p>
            </c:txPr>
            <c:dLblPos val="ctr"/>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Sheet1!$A$2:$A$35</c:f>
              <c:strCache>
                <c:ptCount val="34"/>
                <c:pt idx="0">
                  <c:v>ACEH</c:v>
                </c:pt>
                <c:pt idx="1">
                  <c:v>SUMUT</c:v>
                </c:pt>
                <c:pt idx="2">
                  <c:v>SUMBAR</c:v>
                </c:pt>
                <c:pt idx="3">
                  <c:v>RIAU</c:v>
                </c:pt>
                <c:pt idx="4">
                  <c:v>JAMBI</c:v>
                </c:pt>
                <c:pt idx="5">
                  <c:v>SUMSEL</c:v>
                </c:pt>
                <c:pt idx="6">
                  <c:v>BENGKULU</c:v>
                </c:pt>
                <c:pt idx="7">
                  <c:v>LAMPUNG</c:v>
                </c:pt>
                <c:pt idx="8">
                  <c:v>KEP BABEL</c:v>
                </c:pt>
                <c:pt idx="9">
                  <c:v>KEP RIAU</c:v>
                </c:pt>
                <c:pt idx="10">
                  <c:v>DKI JAKARTA</c:v>
                </c:pt>
                <c:pt idx="11">
                  <c:v>JABAR</c:v>
                </c:pt>
                <c:pt idx="12">
                  <c:v>JATENG</c:v>
                </c:pt>
                <c:pt idx="13">
                  <c:v>DIY</c:v>
                </c:pt>
                <c:pt idx="14">
                  <c:v>JATIM</c:v>
                </c:pt>
                <c:pt idx="15">
                  <c:v>BANTEN</c:v>
                </c:pt>
                <c:pt idx="16">
                  <c:v>BALI</c:v>
                </c:pt>
                <c:pt idx="17">
                  <c:v>NTB</c:v>
                </c:pt>
                <c:pt idx="18">
                  <c:v>NTT</c:v>
                </c:pt>
                <c:pt idx="19">
                  <c:v>KALBAR</c:v>
                </c:pt>
                <c:pt idx="20">
                  <c:v>KALTENG</c:v>
                </c:pt>
                <c:pt idx="21">
                  <c:v>KALSEL</c:v>
                </c:pt>
                <c:pt idx="22">
                  <c:v>KALTIM</c:v>
                </c:pt>
                <c:pt idx="23">
                  <c:v>KALTARA</c:v>
                </c:pt>
                <c:pt idx="24">
                  <c:v>SULUT</c:v>
                </c:pt>
                <c:pt idx="25">
                  <c:v>SUTENG</c:v>
                </c:pt>
                <c:pt idx="26">
                  <c:v>SULSEL</c:v>
                </c:pt>
                <c:pt idx="27">
                  <c:v>SULTRA</c:v>
                </c:pt>
                <c:pt idx="28">
                  <c:v>GORONTALO</c:v>
                </c:pt>
                <c:pt idx="29">
                  <c:v>SULBAR</c:v>
                </c:pt>
                <c:pt idx="30">
                  <c:v>MALUKU</c:v>
                </c:pt>
                <c:pt idx="31">
                  <c:v>MALUT</c:v>
                </c:pt>
                <c:pt idx="32">
                  <c:v>PAPUA BARAT</c:v>
                </c:pt>
                <c:pt idx="33">
                  <c:v>PAPUA </c:v>
                </c:pt>
              </c:strCache>
            </c:strRef>
          </c:cat>
          <c:val>
            <c:numRef>
              <c:f>Sheet1!$B$2:$B$35</c:f>
              <c:numCache>
                <c:formatCode>_(* #,##0.0_);_(* \(#,##0.0\);_(* "-"??_);_(@_)</c:formatCode>
                <c:ptCount val="34"/>
                <c:pt idx="0">
                  <c:v>6.0486809502987855</c:v>
                </c:pt>
                <c:pt idx="1">
                  <c:v>5.0302650803590163</c:v>
                </c:pt>
                <c:pt idx="2">
                  <c:v>2.8038822985672471</c:v>
                </c:pt>
                <c:pt idx="3">
                  <c:v>3.9828585833123267</c:v>
                </c:pt>
                <c:pt idx="4">
                  <c:v>2.5867507886435352</c:v>
                </c:pt>
                <c:pt idx="5">
                  <c:v>1.7189438242069823</c:v>
                </c:pt>
                <c:pt idx="6">
                  <c:v>0.61236987140232702</c:v>
                </c:pt>
                <c:pt idx="7">
                  <c:v>2.4877737614288788</c:v>
                </c:pt>
                <c:pt idx="8">
                  <c:v>1.31578947368421</c:v>
                </c:pt>
                <c:pt idx="9">
                  <c:v>3.2106164383561637</c:v>
                </c:pt>
                <c:pt idx="10">
                  <c:v>3.3872598584428748</c:v>
                </c:pt>
                <c:pt idx="11">
                  <c:v>3.0243108060951527</c:v>
                </c:pt>
                <c:pt idx="12">
                  <c:v>2.943969610636278</c:v>
                </c:pt>
                <c:pt idx="13">
                  <c:v>1.2899262899262898</c:v>
                </c:pt>
                <c:pt idx="14">
                  <c:v>1.8328445747800601</c:v>
                </c:pt>
                <c:pt idx="15">
                  <c:v>3.918228279386712</c:v>
                </c:pt>
                <c:pt idx="16">
                  <c:v>1.584681413007593</c:v>
                </c:pt>
                <c:pt idx="17">
                  <c:v>3.2599195944764912</c:v>
                </c:pt>
                <c:pt idx="18">
                  <c:v>6.9572368421052548</c:v>
                </c:pt>
                <c:pt idx="19">
                  <c:v>6.2095153004243908</c:v>
                </c:pt>
                <c:pt idx="20">
                  <c:v>4.4754571703561119</c:v>
                </c:pt>
                <c:pt idx="21">
                  <c:v>6.6599139022537353</c:v>
                </c:pt>
                <c:pt idx="22">
                  <c:v>3.751576292559899</c:v>
                </c:pt>
                <c:pt idx="23">
                  <c:v>4.5950603101665708</c:v>
                </c:pt>
                <c:pt idx="24">
                  <c:v>0.99959200326397402</c:v>
                </c:pt>
                <c:pt idx="25">
                  <c:v>6.9993069993069996</c:v>
                </c:pt>
                <c:pt idx="26">
                  <c:v>4.9629526072976375</c:v>
                </c:pt>
                <c:pt idx="27">
                  <c:v>2.7587681779298547</c:v>
                </c:pt>
                <c:pt idx="28">
                  <c:v>5.635195254572408</c:v>
                </c:pt>
                <c:pt idx="29">
                  <c:v>5.4711246200607899</c:v>
                </c:pt>
                <c:pt idx="30">
                  <c:v>5.6702449766033567</c:v>
                </c:pt>
                <c:pt idx="31">
                  <c:v>4.5601552393272771</c:v>
                </c:pt>
                <c:pt idx="32">
                  <c:v>5.2552552552552463</c:v>
                </c:pt>
                <c:pt idx="33">
                  <c:v>5.4463615903976077</c:v>
                </c:pt>
              </c:numCache>
            </c:numRef>
          </c:val>
          <c:extLst xmlns:c16r2="http://schemas.microsoft.com/office/drawing/2015/06/chart">
            <c:ext xmlns:c16="http://schemas.microsoft.com/office/drawing/2014/chart" uri="{C3380CC4-5D6E-409C-BE32-E72D297353CC}">
              <c16:uniqueId val="{00000000-2AEC-4396-AA4B-DF5E35CD912F}"/>
            </c:ext>
          </c:extLst>
        </c:ser>
        <c:gapWidth val="50"/>
        <c:overlap val="100"/>
        <c:axId val="167480320"/>
        <c:axId val="172634496"/>
      </c:barChart>
      <c:catAx>
        <c:axId val="167480320"/>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id-ID"/>
          </a:p>
        </c:txPr>
        <c:crossAx val="172634496"/>
        <c:crosses val="autoZero"/>
        <c:auto val="1"/>
        <c:lblAlgn val="ctr"/>
        <c:lblOffset val="100"/>
      </c:catAx>
      <c:valAx>
        <c:axId val="172634496"/>
        <c:scaling>
          <c:orientation val="minMax"/>
          <c:max val="10"/>
        </c:scaling>
        <c:axPos val="l"/>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dirty="0" err="1"/>
                  <a:t>Persen</a:t>
                </a:r>
                <a:endParaRPr lang="en-US" dirty="0"/>
              </a:p>
            </c:rich>
          </c:tx>
          <c:layout/>
          <c:spPr>
            <a:noFill/>
            <a:ln>
              <a:noFill/>
            </a:ln>
            <a:effectLst/>
          </c:spPr>
        </c:title>
        <c:numFmt formatCode="_(* #,##0.0_);_(* \(#,##0.0\);_(* &quot;-&quot;??_);_(@_)" sourceLinked="1"/>
        <c:majorTickMark val="none"/>
        <c:tickLblPos val="nextTo"/>
        <c:spPr>
          <a:noFill/>
          <a:ln>
            <a:noFill/>
          </a:ln>
          <a:effectLst/>
        </c:spPr>
        <c:txPr>
          <a:bodyPr rot="-60000000" spcFirstLastPara="1" vertOverflow="ellipsis" vert="horz" wrap="square" anchor="ctr" anchorCtr="1"/>
          <a:lstStyle/>
          <a:p>
            <a:pPr>
              <a:defRPr lang="en-US" sz="800" b="0" i="0" u="none" strike="noStrike" kern="1200" baseline="0">
                <a:solidFill>
                  <a:schemeClr val="tx1">
                    <a:lumMod val="65000"/>
                    <a:lumOff val="35000"/>
                  </a:schemeClr>
                </a:solidFill>
                <a:latin typeface="+mn-lt"/>
                <a:ea typeface="+mn-ea"/>
                <a:cs typeface="+mn-cs"/>
              </a:defRPr>
            </a:pPr>
            <a:endParaRPr lang="id-ID"/>
          </a:p>
        </c:txPr>
        <c:crossAx val="167480320"/>
        <c:crosses val="autoZero"/>
        <c:crossBetween val="between"/>
      </c:valAx>
      <c:spPr>
        <a:noFill/>
        <a:ln>
          <a:noFill/>
        </a:ln>
        <a:effectLst/>
      </c:spPr>
    </c:plotArea>
    <c:plotVisOnly val="1"/>
    <c:dispBlanksAs val="gap"/>
  </c:chart>
  <c:spPr>
    <a:noFill/>
    <a:ln>
      <a:solidFill>
        <a:schemeClr val="tx1"/>
      </a:solidFill>
    </a:ln>
    <a:effectLst/>
  </c:spPr>
  <c:txPr>
    <a:bodyPr/>
    <a:lstStyle/>
    <a:p>
      <a:pPr>
        <a:defRPr sz="1000"/>
      </a:pPr>
      <a:endParaRPr lang="id-ID"/>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id-ID"/>
  <c:chart>
    <c:autoTitleDeleted val="1"/>
    <c:plotArea>
      <c:layout/>
      <c:barChart>
        <c:barDir val="col"/>
        <c:grouping val="stacked"/>
        <c:ser>
          <c:idx val="0"/>
          <c:order val="0"/>
          <c:tx>
            <c:strRef>
              <c:f>Sheet1!$B$1</c:f>
              <c:strCache>
                <c:ptCount val="1"/>
                <c:pt idx="0">
                  <c:v>Gizi Kurang</c:v>
                </c:pt>
              </c:strCache>
            </c:strRef>
          </c:tx>
          <c:spPr>
            <a:solidFill>
              <a:srgbClr val="FFFF00"/>
            </a:solidFill>
            <a:ln>
              <a:noFill/>
            </a:ln>
            <a:effectLst/>
          </c:spPr>
          <c:dLbls>
            <c:spPr>
              <a:noFill/>
              <a:ln>
                <a:noFill/>
              </a:ln>
              <a:effectLst/>
            </c:spPr>
            <c:txPr>
              <a:bodyPr rot="-5400000" spcFirstLastPara="1" vertOverflow="ellipsis" wrap="square" lIns="38100" tIns="19050" rIns="38100" bIns="19050" anchor="ctr" anchorCtr="1">
                <a:spAutoFit/>
              </a:bodyPr>
              <a:lstStyle/>
              <a:p>
                <a:pPr>
                  <a:defRPr lang="en-US" sz="1000" b="0" i="0" u="none" strike="noStrike" kern="1200" baseline="0">
                    <a:solidFill>
                      <a:schemeClr val="tx1">
                        <a:lumMod val="75000"/>
                        <a:lumOff val="25000"/>
                      </a:schemeClr>
                    </a:solidFill>
                    <a:latin typeface="+mn-lt"/>
                    <a:ea typeface="+mn-ea"/>
                    <a:cs typeface="+mn-cs"/>
                  </a:defRPr>
                </a:pPr>
                <a:endParaRPr lang="id-ID"/>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Sheet1!$A$2:$A$35</c:f>
              <c:strCache>
                <c:ptCount val="34"/>
                <c:pt idx="0">
                  <c:v>ACEH</c:v>
                </c:pt>
                <c:pt idx="1">
                  <c:v>SUMUT</c:v>
                </c:pt>
                <c:pt idx="2">
                  <c:v>SUMBAR</c:v>
                </c:pt>
                <c:pt idx="3">
                  <c:v>RIAU</c:v>
                </c:pt>
                <c:pt idx="4">
                  <c:v>JAMBI</c:v>
                </c:pt>
                <c:pt idx="5">
                  <c:v>SUMSEL</c:v>
                </c:pt>
                <c:pt idx="6">
                  <c:v>BENGKULU</c:v>
                </c:pt>
                <c:pt idx="7">
                  <c:v>LAMPUNG</c:v>
                </c:pt>
                <c:pt idx="8">
                  <c:v>KEP BABEL</c:v>
                </c:pt>
                <c:pt idx="9">
                  <c:v>KEP RIAU</c:v>
                </c:pt>
                <c:pt idx="10">
                  <c:v>DKI JAKARTA</c:v>
                </c:pt>
                <c:pt idx="11">
                  <c:v>JABAR</c:v>
                </c:pt>
                <c:pt idx="12">
                  <c:v>JATENG</c:v>
                </c:pt>
                <c:pt idx="13">
                  <c:v>DIY</c:v>
                </c:pt>
                <c:pt idx="14">
                  <c:v>JATIM</c:v>
                </c:pt>
                <c:pt idx="15">
                  <c:v>BANTEN</c:v>
                </c:pt>
                <c:pt idx="16">
                  <c:v>BALI</c:v>
                </c:pt>
                <c:pt idx="17">
                  <c:v>NTB</c:v>
                </c:pt>
                <c:pt idx="18">
                  <c:v>NTT</c:v>
                </c:pt>
                <c:pt idx="19">
                  <c:v>KALBAR</c:v>
                </c:pt>
                <c:pt idx="20">
                  <c:v>KALTENG</c:v>
                </c:pt>
                <c:pt idx="21">
                  <c:v>KALSEL</c:v>
                </c:pt>
                <c:pt idx="22">
                  <c:v>KALTIM</c:v>
                </c:pt>
                <c:pt idx="23">
                  <c:v>KALTARA</c:v>
                </c:pt>
                <c:pt idx="24">
                  <c:v>SULUT</c:v>
                </c:pt>
                <c:pt idx="25">
                  <c:v>SUTENG</c:v>
                </c:pt>
                <c:pt idx="26">
                  <c:v>SULSEL</c:v>
                </c:pt>
                <c:pt idx="27">
                  <c:v>SULTRA</c:v>
                </c:pt>
                <c:pt idx="28">
                  <c:v>GORONTALO</c:v>
                </c:pt>
                <c:pt idx="29">
                  <c:v>SULBAR</c:v>
                </c:pt>
                <c:pt idx="30">
                  <c:v>MALUKU</c:v>
                </c:pt>
                <c:pt idx="31">
                  <c:v>MALUT</c:v>
                </c:pt>
                <c:pt idx="32">
                  <c:v>PAPUA BARAT</c:v>
                </c:pt>
                <c:pt idx="33">
                  <c:v>PAPUA </c:v>
                </c:pt>
              </c:strCache>
            </c:strRef>
          </c:cat>
          <c:val>
            <c:numRef>
              <c:f>Sheet1!$B$2:$B$35</c:f>
              <c:numCache>
                <c:formatCode>_(* #,##0.0_);_(* \(#,##0.0\);_(* "-"??_);_(@_)</c:formatCode>
                <c:ptCount val="34"/>
                <c:pt idx="0">
                  <c:v>16.30957586357674</c:v>
                </c:pt>
                <c:pt idx="1">
                  <c:v>14.454184930077245</c:v>
                </c:pt>
                <c:pt idx="2">
                  <c:v>14.450778000308119</c:v>
                </c:pt>
                <c:pt idx="3">
                  <c:v>13.788757247290141</c:v>
                </c:pt>
                <c:pt idx="4">
                  <c:v>11.735015772870661</c:v>
                </c:pt>
                <c:pt idx="5">
                  <c:v>12.422470317207175</c:v>
                </c:pt>
                <c:pt idx="6">
                  <c:v>3.9804041641151247</c:v>
                </c:pt>
                <c:pt idx="7">
                  <c:v>13.629598128853919</c:v>
                </c:pt>
                <c:pt idx="8">
                  <c:v>11.714770797962649</c:v>
                </c:pt>
                <c:pt idx="9">
                  <c:v>13.74143835616438</c:v>
                </c:pt>
                <c:pt idx="10">
                  <c:v>13.801820020222451</c:v>
                </c:pt>
                <c:pt idx="11">
                  <c:v>13.85366988484356</c:v>
                </c:pt>
                <c:pt idx="12">
                  <c:v>13.105413105413099</c:v>
                </c:pt>
                <c:pt idx="13">
                  <c:v>10.995085995086018</c:v>
                </c:pt>
                <c:pt idx="14">
                  <c:v>15.991568914956012</c:v>
                </c:pt>
                <c:pt idx="15">
                  <c:v>13.96933560477002</c:v>
                </c:pt>
                <c:pt idx="16">
                  <c:v>7.3951799273687646</c:v>
                </c:pt>
                <c:pt idx="17">
                  <c:v>14.49921342422652</c:v>
                </c:pt>
                <c:pt idx="18">
                  <c:v>18.63486842105274</c:v>
                </c:pt>
                <c:pt idx="19">
                  <c:v>19.075273620728169</c:v>
                </c:pt>
                <c:pt idx="20">
                  <c:v>18.864292589027865</c:v>
                </c:pt>
                <c:pt idx="21">
                  <c:v>18.941504178272979</c:v>
                </c:pt>
                <c:pt idx="22">
                  <c:v>15.353089533417432</c:v>
                </c:pt>
                <c:pt idx="23">
                  <c:v>16.025272831705845</c:v>
                </c:pt>
                <c:pt idx="24">
                  <c:v>10.60791513667891</c:v>
                </c:pt>
                <c:pt idx="25">
                  <c:v>20.258720258720185</c:v>
                </c:pt>
                <c:pt idx="26">
                  <c:v>17.111701384034696</c:v>
                </c:pt>
                <c:pt idx="27">
                  <c:v>17.643284858853733</c:v>
                </c:pt>
                <c:pt idx="28">
                  <c:v>18.78398418190806</c:v>
                </c:pt>
                <c:pt idx="29">
                  <c:v>19.19959473150962</c:v>
                </c:pt>
                <c:pt idx="30">
                  <c:v>19.818331957060281</c:v>
                </c:pt>
                <c:pt idx="31">
                  <c:v>13.583441138421751</c:v>
                </c:pt>
                <c:pt idx="32">
                  <c:v>14.907764907764925</c:v>
                </c:pt>
                <c:pt idx="33">
                  <c:v>14.178544636159055</c:v>
                </c:pt>
              </c:numCache>
            </c:numRef>
          </c:val>
          <c:extLst xmlns:c16r2="http://schemas.microsoft.com/office/drawing/2015/06/chart">
            <c:ext xmlns:c16="http://schemas.microsoft.com/office/drawing/2014/chart" uri="{C3380CC4-5D6E-409C-BE32-E72D297353CC}">
              <c16:uniqueId val="{00000000-91CD-43A0-869F-95DFD67DA3FF}"/>
            </c:ext>
          </c:extLst>
        </c:ser>
        <c:gapWidth val="50"/>
        <c:overlap val="100"/>
        <c:axId val="186146816"/>
        <c:axId val="186152064"/>
      </c:barChart>
      <c:catAx>
        <c:axId val="18614681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id-ID"/>
          </a:p>
        </c:txPr>
        <c:crossAx val="186152064"/>
        <c:crosses val="autoZero"/>
        <c:auto val="1"/>
        <c:lblAlgn val="ctr"/>
        <c:lblOffset val="100"/>
      </c:catAx>
      <c:valAx>
        <c:axId val="186152064"/>
        <c:scaling>
          <c:orientation val="minMax"/>
          <c:max val="30"/>
        </c:scaling>
        <c:axPos val="l"/>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dirty="0" err="1"/>
                  <a:t>Persen</a:t>
                </a:r>
                <a:endParaRPr lang="en-US" dirty="0"/>
              </a:p>
            </c:rich>
          </c:tx>
          <c:layout/>
          <c:spPr>
            <a:noFill/>
            <a:ln>
              <a:noFill/>
            </a:ln>
            <a:effectLst/>
          </c:spPr>
        </c:title>
        <c:numFmt formatCode="_(* #,##0.0_);_(* \(#,##0.0\);_(* &quot;-&quot;??_);_(@_)" sourceLinked="1"/>
        <c:majorTickMark val="none"/>
        <c:tickLblPos val="nextTo"/>
        <c:spPr>
          <a:noFill/>
          <a:ln>
            <a:noFill/>
          </a:ln>
          <a:effectLst/>
        </c:spPr>
        <c:txPr>
          <a:bodyPr rot="-60000000" spcFirstLastPara="1" vertOverflow="ellipsis" vert="horz" wrap="square" anchor="ctr" anchorCtr="1"/>
          <a:lstStyle/>
          <a:p>
            <a:pPr>
              <a:defRPr lang="en-US" sz="800" b="0" i="0" u="none" strike="noStrike" kern="1200" baseline="0">
                <a:solidFill>
                  <a:schemeClr val="tx1">
                    <a:lumMod val="65000"/>
                    <a:lumOff val="35000"/>
                  </a:schemeClr>
                </a:solidFill>
                <a:latin typeface="+mn-lt"/>
                <a:ea typeface="+mn-ea"/>
                <a:cs typeface="+mn-cs"/>
              </a:defRPr>
            </a:pPr>
            <a:endParaRPr lang="id-ID"/>
          </a:p>
        </c:txPr>
        <c:crossAx val="186146816"/>
        <c:crosses val="autoZero"/>
        <c:crossBetween val="between"/>
      </c:valAx>
      <c:spPr>
        <a:noFill/>
        <a:ln>
          <a:noFill/>
        </a:ln>
        <a:effectLst/>
      </c:spPr>
    </c:plotArea>
    <c:plotVisOnly val="1"/>
    <c:dispBlanksAs val="gap"/>
  </c:chart>
  <c:spPr>
    <a:noFill/>
    <a:ln>
      <a:solidFill>
        <a:schemeClr val="tx1"/>
      </a:solidFill>
    </a:ln>
    <a:effectLst/>
  </c:spPr>
  <c:txPr>
    <a:bodyPr/>
    <a:lstStyle/>
    <a:p>
      <a:pPr>
        <a:defRPr sz="1000"/>
      </a:pPr>
      <a:endParaRPr lang="id-ID"/>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id-ID"/>
  <c:chart>
    <c:autoTitleDeleted val="1"/>
    <c:plotArea>
      <c:layout/>
      <c:barChart>
        <c:barDir val="col"/>
        <c:grouping val="stacked"/>
        <c:ser>
          <c:idx val="0"/>
          <c:order val="0"/>
          <c:tx>
            <c:strRef>
              <c:f>Sheet1!$B$1</c:f>
              <c:strCache>
                <c:ptCount val="1"/>
                <c:pt idx="0">
                  <c:v>Sangat pendek</c:v>
                </c:pt>
              </c:strCache>
            </c:strRef>
          </c:tx>
          <c:spPr>
            <a:solidFill>
              <a:srgbClr val="FF0000"/>
            </a:solidFill>
            <a:ln>
              <a:noFill/>
            </a:ln>
            <a:effectLst/>
          </c:spPr>
          <c:dLbls>
            <c:spPr>
              <a:noFill/>
              <a:ln>
                <a:noFill/>
              </a:ln>
              <a:effectLst/>
            </c:spPr>
            <c:txPr>
              <a:bodyPr rot="-5400000" spcFirstLastPara="1" vertOverflow="ellipsis" wrap="square" lIns="38100" tIns="19050" rIns="38100" bIns="19050" anchor="ctr" anchorCtr="1">
                <a:spAutoFit/>
              </a:bodyPr>
              <a:lstStyle/>
              <a:p>
                <a:pPr>
                  <a:defRPr lang="en-US" sz="1000" b="0" i="0" u="none" strike="noStrike" kern="1200" baseline="0">
                    <a:solidFill>
                      <a:schemeClr val="tx1">
                        <a:lumMod val="75000"/>
                        <a:lumOff val="25000"/>
                      </a:schemeClr>
                    </a:solidFill>
                    <a:latin typeface="+mn-lt"/>
                    <a:ea typeface="+mn-ea"/>
                    <a:cs typeface="+mn-cs"/>
                  </a:defRPr>
                </a:pPr>
                <a:endParaRPr lang="id-ID"/>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Sheet1!$A$2:$A$35</c:f>
              <c:strCache>
                <c:ptCount val="34"/>
                <c:pt idx="0">
                  <c:v>ACEH</c:v>
                </c:pt>
                <c:pt idx="1">
                  <c:v>SUMUT</c:v>
                </c:pt>
                <c:pt idx="2">
                  <c:v>SUMBAR</c:v>
                </c:pt>
                <c:pt idx="3">
                  <c:v>RIAU</c:v>
                </c:pt>
                <c:pt idx="4">
                  <c:v>JAMBI</c:v>
                </c:pt>
                <c:pt idx="5">
                  <c:v>SUMSEL</c:v>
                </c:pt>
                <c:pt idx="6">
                  <c:v>BENGKULU</c:v>
                </c:pt>
                <c:pt idx="7">
                  <c:v>LAMPUNG</c:v>
                </c:pt>
                <c:pt idx="8">
                  <c:v>KEP BABEL</c:v>
                </c:pt>
                <c:pt idx="9">
                  <c:v>KEP RIAU</c:v>
                </c:pt>
                <c:pt idx="10">
                  <c:v>DKI JAKARTA</c:v>
                </c:pt>
                <c:pt idx="11">
                  <c:v>JABAR</c:v>
                </c:pt>
                <c:pt idx="12">
                  <c:v>JATENG</c:v>
                </c:pt>
                <c:pt idx="13">
                  <c:v>DIY</c:v>
                </c:pt>
                <c:pt idx="14">
                  <c:v>JATIM</c:v>
                </c:pt>
                <c:pt idx="15">
                  <c:v>BANTEN</c:v>
                </c:pt>
                <c:pt idx="16">
                  <c:v>BALI</c:v>
                </c:pt>
                <c:pt idx="17">
                  <c:v>NTB</c:v>
                </c:pt>
                <c:pt idx="18">
                  <c:v>NTT</c:v>
                </c:pt>
                <c:pt idx="19">
                  <c:v>KALBAR</c:v>
                </c:pt>
                <c:pt idx="20">
                  <c:v>KALTENG</c:v>
                </c:pt>
                <c:pt idx="21">
                  <c:v>KALSEL</c:v>
                </c:pt>
                <c:pt idx="22">
                  <c:v>KALTIM</c:v>
                </c:pt>
                <c:pt idx="23">
                  <c:v>KALTARA</c:v>
                </c:pt>
                <c:pt idx="24">
                  <c:v>SULUT</c:v>
                </c:pt>
                <c:pt idx="25">
                  <c:v>SUTENG</c:v>
                </c:pt>
                <c:pt idx="26">
                  <c:v>SULSEL</c:v>
                </c:pt>
                <c:pt idx="27">
                  <c:v>SULTRA</c:v>
                </c:pt>
                <c:pt idx="28">
                  <c:v>GORONTALO</c:v>
                </c:pt>
                <c:pt idx="29">
                  <c:v>SULBAR</c:v>
                </c:pt>
                <c:pt idx="30">
                  <c:v>MALUKU</c:v>
                </c:pt>
                <c:pt idx="31">
                  <c:v>MALUT</c:v>
                </c:pt>
                <c:pt idx="32">
                  <c:v>PAPUA BARAT</c:v>
                </c:pt>
                <c:pt idx="33">
                  <c:v>PAPUA </c:v>
                </c:pt>
              </c:strCache>
            </c:strRef>
          </c:cat>
          <c:val>
            <c:numRef>
              <c:f>Sheet1!$B$2:$B$35</c:f>
              <c:numCache>
                <c:formatCode>_(* #,##0.0_);_(* \(#,##0.0\);_(* "-"??_);_(@_)</c:formatCode>
                <c:ptCount val="34"/>
                <c:pt idx="0">
                  <c:v>11.587232181897678</c:v>
                </c:pt>
                <c:pt idx="1">
                  <c:v>15.351701106240871</c:v>
                </c:pt>
                <c:pt idx="2">
                  <c:v>8.2575874287475006</c:v>
                </c:pt>
                <c:pt idx="3">
                  <c:v>7.8144693723216516</c:v>
                </c:pt>
                <c:pt idx="4">
                  <c:v>9.6845425867507888</c:v>
                </c:pt>
                <c:pt idx="5">
                  <c:v>5.1391104022682965</c:v>
                </c:pt>
                <c:pt idx="6">
                  <c:v>5.6031843233312806</c:v>
                </c:pt>
                <c:pt idx="7">
                  <c:v>6.0599617265575167</c:v>
                </c:pt>
                <c:pt idx="8">
                  <c:v>4.8811544991511084</c:v>
                </c:pt>
                <c:pt idx="9">
                  <c:v>7.7482876712328794</c:v>
                </c:pt>
                <c:pt idx="10">
                  <c:v>7.6339737108190082</c:v>
                </c:pt>
                <c:pt idx="11">
                  <c:v>6.8861230661858777</c:v>
                </c:pt>
                <c:pt idx="12">
                  <c:v>6.7426400759734104</c:v>
                </c:pt>
                <c:pt idx="13">
                  <c:v>4.361179361179361</c:v>
                </c:pt>
                <c:pt idx="14">
                  <c:v>9.4758064516129235</c:v>
                </c:pt>
                <c:pt idx="15">
                  <c:v>7.7086882453151624</c:v>
                </c:pt>
                <c:pt idx="16">
                  <c:v>5.5463849455265768</c:v>
                </c:pt>
                <c:pt idx="17">
                  <c:v>11.88603391015557</c:v>
                </c:pt>
                <c:pt idx="18">
                  <c:v>18.256578947368421</c:v>
                </c:pt>
                <c:pt idx="19">
                  <c:v>12.10632119723028</c:v>
                </c:pt>
                <c:pt idx="20">
                  <c:v>11.958614051973052</c:v>
                </c:pt>
                <c:pt idx="21">
                  <c:v>15.700177260065828</c:v>
                </c:pt>
                <c:pt idx="22">
                  <c:v>8.3543505674653247</c:v>
                </c:pt>
                <c:pt idx="23">
                  <c:v>11.43021252153935</c:v>
                </c:pt>
                <c:pt idx="24">
                  <c:v>6.2831497348021355</c:v>
                </c:pt>
                <c:pt idx="25">
                  <c:v>11.365211365211371</c:v>
                </c:pt>
                <c:pt idx="26">
                  <c:v>9.8979449182161368</c:v>
                </c:pt>
                <c:pt idx="27">
                  <c:v>9.153122326775021</c:v>
                </c:pt>
                <c:pt idx="28">
                  <c:v>14.08798813643104</c:v>
                </c:pt>
                <c:pt idx="29">
                  <c:v>12.816616008105381</c:v>
                </c:pt>
                <c:pt idx="30">
                  <c:v>13.047068538398021</c:v>
                </c:pt>
                <c:pt idx="31">
                  <c:v>9.7994825355756952</c:v>
                </c:pt>
                <c:pt idx="32">
                  <c:v>12.46246246246247</c:v>
                </c:pt>
                <c:pt idx="33">
                  <c:v>13.608402100525128</c:v>
                </c:pt>
              </c:numCache>
            </c:numRef>
          </c:val>
          <c:extLst xmlns:c16r2="http://schemas.microsoft.com/office/drawing/2015/06/chart">
            <c:ext xmlns:c16="http://schemas.microsoft.com/office/drawing/2014/chart" uri="{C3380CC4-5D6E-409C-BE32-E72D297353CC}">
              <c16:uniqueId val="{00000000-7771-4DD2-99C0-6DB9C75BBF94}"/>
            </c:ext>
          </c:extLst>
        </c:ser>
        <c:gapWidth val="50"/>
        <c:overlap val="100"/>
        <c:axId val="186675968"/>
        <c:axId val="202932224"/>
      </c:barChart>
      <c:catAx>
        <c:axId val="186675968"/>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id-ID"/>
          </a:p>
        </c:txPr>
        <c:crossAx val="202932224"/>
        <c:crosses val="autoZero"/>
        <c:auto val="1"/>
        <c:lblAlgn val="ctr"/>
        <c:lblOffset val="100"/>
      </c:catAx>
      <c:valAx>
        <c:axId val="202932224"/>
        <c:scaling>
          <c:orientation val="minMax"/>
          <c:max val="30"/>
        </c:scaling>
        <c:axPos val="l"/>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dirty="0" err="1"/>
                  <a:t>Persen</a:t>
                </a:r>
                <a:endParaRPr lang="en-US" dirty="0"/>
              </a:p>
            </c:rich>
          </c:tx>
          <c:layout/>
          <c:spPr>
            <a:noFill/>
            <a:ln>
              <a:noFill/>
            </a:ln>
            <a:effectLst/>
          </c:spPr>
        </c:title>
        <c:numFmt formatCode="_(* #,##0.0_);_(* \(#,##0.0\);_(* &quot;-&quot;??_);_(@_)" sourceLinked="1"/>
        <c:majorTickMark val="none"/>
        <c:tickLblPos val="nextTo"/>
        <c:spPr>
          <a:noFill/>
          <a:ln>
            <a:noFill/>
          </a:ln>
          <a:effectLst/>
        </c:spPr>
        <c:txPr>
          <a:bodyPr rot="-60000000" spcFirstLastPara="1" vertOverflow="ellipsis" vert="horz" wrap="square" anchor="ctr" anchorCtr="1"/>
          <a:lstStyle/>
          <a:p>
            <a:pPr>
              <a:defRPr lang="en-US" sz="800" b="0" i="0" u="none" strike="noStrike" kern="1200" baseline="0">
                <a:solidFill>
                  <a:schemeClr val="tx1">
                    <a:lumMod val="65000"/>
                    <a:lumOff val="35000"/>
                  </a:schemeClr>
                </a:solidFill>
                <a:latin typeface="+mn-lt"/>
                <a:ea typeface="+mn-ea"/>
                <a:cs typeface="+mn-cs"/>
              </a:defRPr>
            </a:pPr>
            <a:endParaRPr lang="id-ID"/>
          </a:p>
        </c:txPr>
        <c:crossAx val="186675968"/>
        <c:crosses val="autoZero"/>
        <c:crossBetween val="between"/>
      </c:valAx>
      <c:spPr>
        <a:noFill/>
        <a:ln>
          <a:noFill/>
        </a:ln>
        <a:effectLst/>
      </c:spPr>
    </c:plotArea>
    <c:plotVisOnly val="1"/>
    <c:dispBlanksAs val="gap"/>
  </c:chart>
  <c:spPr>
    <a:noFill/>
    <a:ln>
      <a:solidFill>
        <a:schemeClr val="tx1"/>
      </a:solidFill>
    </a:ln>
    <a:effectLst/>
  </c:spPr>
  <c:txPr>
    <a:bodyPr/>
    <a:lstStyle/>
    <a:p>
      <a:pPr>
        <a:defRPr sz="1000"/>
      </a:pPr>
      <a:endParaRPr lang="id-ID"/>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id-ID"/>
  <c:chart>
    <c:autoTitleDeleted val="1"/>
    <c:plotArea>
      <c:layout/>
      <c:barChart>
        <c:barDir val="col"/>
        <c:grouping val="stacked"/>
        <c:ser>
          <c:idx val="0"/>
          <c:order val="0"/>
          <c:tx>
            <c:strRef>
              <c:f>Sheet1!$B$1</c:f>
              <c:strCache>
                <c:ptCount val="1"/>
                <c:pt idx="0">
                  <c:v>pendek</c:v>
                </c:pt>
              </c:strCache>
            </c:strRef>
          </c:tx>
          <c:spPr>
            <a:solidFill>
              <a:srgbClr val="FFFF00"/>
            </a:solidFill>
            <a:ln>
              <a:noFill/>
            </a:ln>
            <a:effectLst/>
          </c:spPr>
          <c:dLbls>
            <c:spPr>
              <a:noFill/>
              <a:ln>
                <a:noFill/>
              </a:ln>
              <a:effectLst/>
            </c:spPr>
            <c:txPr>
              <a:bodyPr rot="-5400000" spcFirstLastPara="1" vertOverflow="ellipsis" wrap="square" lIns="38100" tIns="19050" rIns="38100" bIns="19050" anchor="ctr" anchorCtr="1">
                <a:spAutoFit/>
              </a:bodyPr>
              <a:lstStyle/>
              <a:p>
                <a:pPr>
                  <a:defRPr lang="en-US" sz="1000" b="0" i="0" u="none" strike="noStrike" kern="1200" baseline="0">
                    <a:solidFill>
                      <a:schemeClr val="tx1">
                        <a:lumMod val="75000"/>
                        <a:lumOff val="25000"/>
                      </a:schemeClr>
                    </a:solidFill>
                    <a:latin typeface="+mn-lt"/>
                    <a:ea typeface="+mn-ea"/>
                    <a:cs typeface="+mn-cs"/>
                  </a:defRPr>
                </a:pPr>
                <a:endParaRPr lang="id-ID"/>
              </a:p>
            </c:txPr>
            <c:dLblPos val="inEnd"/>
            <c:showVal val="1"/>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Sheet1!$A$2:$A$35</c:f>
              <c:strCache>
                <c:ptCount val="34"/>
                <c:pt idx="0">
                  <c:v>ACEH</c:v>
                </c:pt>
                <c:pt idx="1">
                  <c:v>SUMUT</c:v>
                </c:pt>
                <c:pt idx="2">
                  <c:v>SUMBAR</c:v>
                </c:pt>
                <c:pt idx="3">
                  <c:v>RIAU</c:v>
                </c:pt>
                <c:pt idx="4">
                  <c:v>JAMBI</c:v>
                </c:pt>
                <c:pt idx="5">
                  <c:v>SUMSEL</c:v>
                </c:pt>
                <c:pt idx="6">
                  <c:v>BENGKULU</c:v>
                </c:pt>
                <c:pt idx="7">
                  <c:v>LAMPUNG</c:v>
                </c:pt>
                <c:pt idx="8">
                  <c:v>KEP BABEL</c:v>
                </c:pt>
                <c:pt idx="9">
                  <c:v>KEP RIAU</c:v>
                </c:pt>
                <c:pt idx="10">
                  <c:v>DKI JAKARTA</c:v>
                </c:pt>
                <c:pt idx="11">
                  <c:v>JABAR</c:v>
                </c:pt>
                <c:pt idx="12">
                  <c:v>JATENG</c:v>
                </c:pt>
                <c:pt idx="13">
                  <c:v>DIY</c:v>
                </c:pt>
                <c:pt idx="14">
                  <c:v>JATIM</c:v>
                </c:pt>
                <c:pt idx="15">
                  <c:v>BANTEN</c:v>
                </c:pt>
                <c:pt idx="16">
                  <c:v>BALI</c:v>
                </c:pt>
                <c:pt idx="17">
                  <c:v>NTB</c:v>
                </c:pt>
                <c:pt idx="18">
                  <c:v>NTT</c:v>
                </c:pt>
                <c:pt idx="19">
                  <c:v>KALBAR</c:v>
                </c:pt>
                <c:pt idx="20">
                  <c:v>KALTENG</c:v>
                </c:pt>
                <c:pt idx="21">
                  <c:v>KALSEL</c:v>
                </c:pt>
                <c:pt idx="22">
                  <c:v>KALTIM</c:v>
                </c:pt>
                <c:pt idx="23">
                  <c:v>KALTARA</c:v>
                </c:pt>
                <c:pt idx="24">
                  <c:v>SULUT</c:v>
                </c:pt>
                <c:pt idx="25">
                  <c:v>SUTENG</c:v>
                </c:pt>
                <c:pt idx="26">
                  <c:v>SULSEL</c:v>
                </c:pt>
                <c:pt idx="27">
                  <c:v>SULTRA</c:v>
                </c:pt>
                <c:pt idx="28">
                  <c:v>GORONTALO</c:v>
                </c:pt>
                <c:pt idx="29">
                  <c:v>SULBAR</c:v>
                </c:pt>
                <c:pt idx="30">
                  <c:v>MALUKU</c:v>
                </c:pt>
                <c:pt idx="31">
                  <c:v>MALUT</c:v>
                </c:pt>
                <c:pt idx="32">
                  <c:v>PAPUA BARAT</c:v>
                </c:pt>
                <c:pt idx="33">
                  <c:v>PAPUA </c:v>
                </c:pt>
              </c:strCache>
            </c:strRef>
          </c:cat>
          <c:val>
            <c:numRef>
              <c:f>Sheet1!$B$2:$B$35</c:f>
              <c:numCache>
                <c:formatCode>_(* #,##0.0_);_(* \(#,##0.0\);_(* "-"??_);_(@_)</c:formatCode>
                <c:ptCount val="34"/>
                <c:pt idx="0">
                  <c:v>19.982509838215922</c:v>
                </c:pt>
                <c:pt idx="1">
                  <c:v>17.83552494260071</c:v>
                </c:pt>
                <c:pt idx="2">
                  <c:v>19.365274996148511</c:v>
                </c:pt>
                <c:pt idx="3">
                  <c:v>16.107890093269507</c:v>
                </c:pt>
                <c:pt idx="4">
                  <c:v>16.182965299684572</c:v>
                </c:pt>
                <c:pt idx="5">
                  <c:v>18.30586567428676</c:v>
                </c:pt>
                <c:pt idx="6">
                  <c:v>12.522963870177581</c:v>
                </c:pt>
                <c:pt idx="7">
                  <c:v>16.5851584095258</c:v>
                </c:pt>
                <c:pt idx="8">
                  <c:v>14.04923599320883</c:v>
                </c:pt>
                <c:pt idx="9">
                  <c:v>15.1541095890411</c:v>
                </c:pt>
                <c:pt idx="10">
                  <c:v>15.41961577350861</c:v>
                </c:pt>
                <c:pt idx="11">
                  <c:v>18.739095033151099</c:v>
                </c:pt>
                <c:pt idx="12">
                  <c:v>18.08167141500477</c:v>
                </c:pt>
                <c:pt idx="13">
                  <c:v>16.216216216216221</c:v>
                </c:pt>
                <c:pt idx="14">
                  <c:v>17.567815249266861</c:v>
                </c:pt>
                <c:pt idx="15">
                  <c:v>15.502555366269172</c:v>
                </c:pt>
                <c:pt idx="16">
                  <c:v>15.087487619676475</c:v>
                </c:pt>
                <c:pt idx="17">
                  <c:v>22.006642195420351</c:v>
                </c:pt>
                <c:pt idx="18">
                  <c:v>22.911184210526319</c:v>
                </c:pt>
                <c:pt idx="19">
                  <c:v>22.001340183158369</c:v>
                </c:pt>
                <c:pt idx="20">
                  <c:v>21.366698748796921</c:v>
                </c:pt>
                <c:pt idx="21">
                  <c:v>21.54975943276774</c:v>
                </c:pt>
                <c:pt idx="22">
                  <c:v>18.25346784363175</c:v>
                </c:pt>
                <c:pt idx="23">
                  <c:v>19.643882825962088</c:v>
                </c:pt>
                <c:pt idx="24">
                  <c:v>15.871073031415751</c:v>
                </c:pt>
                <c:pt idx="25">
                  <c:v>23.908523908523822</c:v>
                </c:pt>
                <c:pt idx="26">
                  <c:v>24.227596812526166</c:v>
                </c:pt>
                <c:pt idx="27">
                  <c:v>22.219846022241232</c:v>
                </c:pt>
                <c:pt idx="28">
                  <c:v>22.44191794364805</c:v>
                </c:pt>
                <c:pt idx="29">
                  <c:v>25.633232016210741</c:v>
                </c:pt>
                <c:pt idx="30">
                  <c:v>19.267822736030826</c:v>
                </c:pt>
                <c:pt idx="31">
                  <c:v>14.747736093143599</c:v>
                </c:pt>
                <c:pt idx="32">
                  <c:v>16.988416988416951</c:v>
                </c:pt>
                <c:pt idx="33">
                  <c:v>15.003750937734432</c:v>
                </c:pt>
              </c:numCache>
            </c:numRef>
          </c:val>
          <c:extLst xmlns:c16r2="http://schemas.microsoft.com/office/drawing/2015/06/chart">
            <c:ext xmlns:c16="http://schemas.microsoft.com/office/drawing/2014/chart" uri="{C3380CC4-5D6E-409C-BE32-E72D297353CC}">
              <c16:uniqueId val="{00000000-2503-40B3-B377-D520682E497E}"/>
            </c:ext>
          </c:extLst>
        </c:ser>
        <c:gapWidth val="50"/>
        <c:overlap val="100"/>
        <c:axId val="203042176"/>
        <c:axId val="203173888"/>
      </c:barChart>
      <c:catAx>
        <c:axId val="203042176"/>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900" b="0" i="0" u="none" strike="noStrike" kern="1200" baseline="0">
                <a:solidFill>
                  <a:schemeClr val="tx1">
                    <a:lumMod val="65000"/>
                    <a:lumOff val="35000"/>
                  </a:schemeClr>
                </a:solidFill>
                <a:latin typeface="+mn-lt"/>
                <a:ea typeface="+mn-ea"/>
                <a:cs typeface="+mn-cs"/>
              </a:defRPr>
            </a:pPr>
            <a:endParaRPr lang="id-ID"/>
          </a:p>
        </c:txPr>
        <c:crossAx val="203173888"/>
        <c:crosses val="autoZero"/>
        <c:auto val="1"/>
        <c:lblAlgn val="ctr"/>
        <c:lblOffset val="100"/>
      </c:catAx>
      <c:valAx>
        <c:axId val="203173888"/>
        <c:scaling>
          <c:orientation val="minMax"/>
          <c:max val="50"/>
        </c:scaling>
        <c:axPos val="l"/>
        <c:title>
          <c:tx>
            <c:rich>
              <a:bodyPr rot="-5400000" spcFirstLastPara="1" vertOverflow="ellipsis" vert="horz" wrap="square" anchor="ctr" anchorCtr="1"/>
              <a:lstStyle/>
              <a:p>
                <a:pPr>
                  <a:defRPr lang="en-US" sz="1000" b="0" i="0" u="none" strike="noStrike" kern="1200" baseline="0">
                    <a:solidFill>
                      <a:schemeClr val="tx1">
                        <a:lumMod val="65000"/>
                        <a:lumOff val="35000"/>
                      </a:schemeClr>
                    </a:solidFill>
                    <a:latin typeface="+mn-lt"/>
                    <a:ea typeface="+mn-ea"/>
                    <a:cs typeface="+mn-cs"/>
                  </a:defRPr>
                </a:pPr>
                <a:r>
                  <a:rPr lang="en-US" dirty="0" err="1"/>
                  <a:t>Persen</a:t>
                </a:r>
                <a:endParaRPr lang="en-US" dirty="0"/>
              </a:p>
            </c:rich>
          </c:tx>
          <c:layout/>
          <c:spPr>
            <a:noFill/>
            <a:ln>
              <a:noFill/>
            </a:ln>
            <a:effectLst/>
          </c:spPr>
        </c:title>
        <c:numFmt formatCode="_(* #,##0.0_);_(* \(#,##0.0\);_(* &quot;-&quot;??_);_(@_)" sourceLinked="1"/>
        <c:majorTickMark val="none"/>
        <c:tickLblPos val="nextTo"/>
        <c:spPr>
          <a:noFill/>
          <a:ln>
            <a:noFill/>
          </a:ln>
          <a:effectLst/>
        </c:spPr>
        <c:txPr>
          <a:bodyPr rot="-60000000" spcFirstLastPara="1" vertOverflow="ellipsis" vert="horz" wrap="square" anchor="ctr" anchorCtr="1"/>
          <a:lstStyle/>
          <a:p>
            <a:pPr>
              <a:defRPr lang="en-US" sz="800" b="0" i="0" u="none" strike="noStrike" kern="1200" baseline="0">
                <a:solidFill>
                  <a:schemeClr val="tx1">
                    <a:lumMod val="65000"/>
                    <a:lumOff val="35000"/>
                  </a:schemeClr>
                </a:solidFill>
                <a:latin typeface="+mn-lt"/>
                <a:ea typeface="+mn-ea"/>
                <a:cs typeface="+mn-cs"/>
              </a:defRPr>
            </a:pPr>
            <a:endParaRPr lang="id-ID"/>
          </a:p>
        </c:txPr>
        <c:crossAx val="203042176"/>
        <c:crosses val="autoZero"/>
        <c:crossBetween val="between"/>
      </c:valAx>
      <c:spPr>
        <a:noFill/>
        <a:ln>
          <a:noFill/>
        </a:ln>
        <a:effectLst/>
      </c:spPr>
    </c:plotArea>
    <c:plotVisOnly val="1"/>
    <c:dispBlanksAs val="gap"/>
  </c:chart>
  <c:spPr>
    <a:noFill/>
    <a:ln>
      <a:solidFill>
        <a:schemeClr val="tx1"/>
      </a:solidFill>
    </a:ln>
    <a:effectLst/>
  </c:spPr>
  <c:txPr>
    <a:bodyPr/>
    <a:lstStyle/>
    <a:p>
      <a:pPr>
        <a:defRPr sz="1000"/>
      </a:pPr>
      <a:endParaRPr lang="id-ID"/>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id-ID"/>
  <c:style val="26"/>
  <c:clrMapOvr bg1="lt1" tx1="dk1" bg2="lt2" tx2="dk2" accent1="accent1" accent2="accent2" accent3="accent3" accent4="accent4" accent5="accent5" accent6="accent6" hlink="hlink" folHlink="folHlink"/>
  <c:chart>
    <c:autoTitleDeleted val="1"/>
    <c:plotArea>
      <c:layout/>
      <c:pieChart>
        <c:varyColors val="1"/>
        <c:ser>
          <c:idx val="0"/>
          <c:order val="0"/>
          <c:dLbls>
            <c:dLbl>
              <c:idx val="0"/>
              <c:layout/>
              <c:tx>
                <c:rich>
                  <a:bodyPr/>
                  <a:lstStyle/>
                  <a:p>
                    <a:pPr>
                      <a:defRPr lang="id-ID" sz="1200" b="1">
                        <a:solidFill>
                          <a:schemeClr val="tx1"/>
                        </a:solidFill>
                        <a:latin typeface="+mn-lt"/>
                      </a:defRPr>
                    </a:pPr>
                    <a:r>
                      <a:rPr lang="en-US" sz="1200" b="1" dirty="0">
                        <a:solidFill>
                          <a:schemeClr val="tx1"/>
                        </a:solidFill>
                        <a:latin typeface="+mn-lt"/>
                      </a:rPr>
                      <a:t>Injury 
7%</a:t>
                    </a:r>
                  </a:p>
                </c:rich>
              </c:tx>
              <c:spPr>
                <a:solidFill>
                  <a:srgbClr val="FFFFFF"/>
                </a:solidFill>
                <a:ln>
                  <a:noFill/>
                </a:ln>
                <a:effectLst/>
              </c:sp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B2C-4C33-97EC-683EDDF9CC5C}"/>
                </c:ext>
              </c:extLst>
            </c:dLbl>
            <c:dLbl>
              <c:idx val="1"/>
              <c:layout>
                <c:manualLayout>
                  <c:x val="-0.23025614666112323"/>
                  <c:y val="4.0382627952756531E-2"/>
                </c:manualLayout>
              </c:layout>
              <c:tx>
                <c:rich>
                  <a:bodyPr/>
                  <a:lstStyle/>
                  <a:p>
                    <a:pPr>
                      <a:defRPr lang="id-ID" sz="1200" b="1">
                        <a:solidFill>
                          <a:schemeClr val="bg1"/>
                        </a:solidFill>
                        <a:latin typeface="+mn-lt"/>
                      </a:defRPr>
                    </a:pPr>
                    <a:r>
                      <a:rPr lang="en-US" sz="1200" b="1" dirty="0">
                        <a:solidFill>
                          <a:schemeClr val="bg1"/>
                        </a:solidFill>
                        <a:latin typeface="+mn-lt"/>
                      </a:rPr>
                      <a:t>Non-communicable di</a:t>
                    </a:r>
                    <a:r>
                      <a:rPr lang="en-US" sz="1200" b="1" baseline="0" dirty="0">
                        <a:solidFill>
                          <a:schemeClr val="bg1"/>
                        </a:solidFill>
                        <a:latin typeface="+mn-lt"/>
                      </a:rPr>
                      <a:t>sease</a:t>
                    </a:r>
                    <a:endParaRPr lang="en-US" sz="1200" b="1" dirty="0">
                      <a:solidFill>
                        <a:schemeClr val="bg1"/>
                      </a:solidFill>
                      <a:latin typeface="+mn-lt"/>
                    </a:endParaRPr>
                  </a:p>
                  <a:p>
                    <a:pPr>
                      <a:defRPr lang="id-ID" sz="1200" b="1">
                        <a:solidFill>
                          <a:schemeClr val="bg1"/>
                        </a:solidFill>
                        <a:latin typeface="+mn-lt"/>
                      </a:defRPr>
                    </a:pPr>
                    <a:r>
                      <a:rPr lang="en-US" sz="1200" b="1" dirty="0">
                        <a:solidFill>
                          <a:schemeClr val="bg1"/>
                        </a:solidFill>
                        <a:latin typeface="+mn-lt"/>
                      </a:rPr>
                      <a:t>37%</a:t>
                    </a:r>
                  </a:p>
                </c:rich>
              </c:tx>
              <c:sp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3B2C-4C33-97EC-683EDDF9CC5C}"/>
                </c:ext>
              </c:extLst>
            </c:dLbl>
            <c:dLbl>
              <c:idx val="2"/>
              <c:layout>
                <c:manualLayout>
                  <c:x val="0.24137212980827688"/>
                  <c:y val="-5.50291847847377E-2"/>
                </c:manualLayout>
              </c:layout>
              <c:tx>
                <c:rich>
                  <a:bodyPr/>
                  <a:lstStyle/>
                  <a:p>
                    <a:r>
                      <a:rPr lang="en-US" sz="1200" dirty="0"/>
                      <a:t>Communicable disease</a:t>
                    </a:r>
                  </a:p>
                  <a:p>
                    <a:r>
                      <a:rPr lang="en-US" sz="1200" dirty="0"/>
                      <a:t>56%</a:t>
                    </a:r>
                  </a:p>
                </c:rich>
              </c:tx>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B2C-4C33-97EC-683EDDF9CC5C}"/>
                </c:ext>
              </c:extLst>
            </c:dLbl>
            <c:spPr>
              <a:noFill/>
              <a:ln>
                <a:noFill/>
              </a:ln>
              <a:effectLst/>
            </c:spPr>
            <c:txPr>
              <a:bodyPr/>
              <a:lstStyle/>
              <a:p>
                <a:pPr>
                  <a:defRPr lang="id-ID" sz="1200" b="1">
                    <a:latin typeface="+mn-lt"/>
                  </a:defRPr>
                </a:pPr>
                <a:endParaRPr lang="id-ID"/>
              </a:p>
            </c:txPr>
            <c:showCatName val="1"/>
            <c:showPercent val="1"/>
            <c:showLeaderLines val="1"/>
            <c:leaderLines>
              <c:spPr>
                <a:ln>
                  <a:solidFill>
                    <a:srgbClr val="FFFF00"/>
                  </a:solidFill>
                </a:ln>
              </c:spPr>
            </c:leaderLines>
            <c:extLst xmlns:c16r2="http://schemas.microsoft.com/office/drawing/2015/06/chart">
              <c:ext xmlns:c15="http://schemas.microsoft.com/office/drawing/2012/chart" uri="{CE6537A1-D6FC-4f65-9D91-7224C49458BB}"/>
            </c:extLst>
          </c:dLbls>
          <c:cat>
            <c:strRef>
              <c:f>Sheet1!$C$13:$C$15</c:f>
              <c:strCache>
                <c:ptCount val="3"/>
                <c:pt idx="0">
                  <c:v>Cedera</c:v>
                </c:pt>
                <c:pt idx="1">
                  <c:v>Penyakit Tidak Menular</c:v>
                </c:pt>
                <c:pt idx="2">
                  <c:v>Penyakit Menular</c:v>
                </c:pt>
              </c:strCache>
            </c:strRef>
          </c:cat>
          <c:val>
            <c:numRef>
              <c:f>Sheet1!$D$13:$D$15</c:f>
              <c:numCache>
                <c:formatCode>0%</c:formatCode>
                <c:ptCount val="3"/>
                <c:pt idx="0">
                  <c:v>7.0000000000000034E-2</c:v>
                </c:pt>
                <c:pt idx="1">
                  <c:v>0.37000000000000027</c:v>
                </c:pt>
                <c:pt idx="2">
                  <c:v>0.56000000000000005</c:v>
                </c:pt>
              </c:numCache>
            </c:numRef>
          </c:val>
          <c:extLst xmlns:c16r2="http://schemas.microsoft.com/office/drawing/2015/06/chart">
            <c:ext xmlns:c16="http://schemas.microsoft.com/office/drawing/2014/chart" uri="{C3380CC4-5D6E-409C-BE32-E72D297353CC}">
              <c16:uniqueId val="{00000003-3B2C-4C33-97EC-683EDDF9CC5C}"/>
            </c:ext>
          </c:extLst>
        </c:ser>
        <c:dLbls>
          <c:showCatName val="1"/>
          <c:showPercent val="1"/>
        </c:dLbls>
        <c:firstSliceAng val="0"/>
      </c:pieChart>
    </c:plotArea>
    <c:plotVisOnly val="1"/>
    <c:dispBlanksAs val="zero"/>
  </c:chart>
  <c:spPr>
    <a:noFill/>
    <a:ln>
      <a:noFill/>
    </a:ln>
  </c:spPr>
  <c:externalData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id-ID"/>
  <c:style val="26"/>
  <c:clrMapOvr bg1="lt1" tx1="dk1" bg2="lt2" tx2="dk2" accent1="accent1" accent2="accent2" accent3="accent3" accent4="accent4" accent5="accent5" accent6="accent6" hlink="hlink" folHlink="folHlink"/>
  <c:chart>
    <c:autoTitleDeleted val="1"/>
    <c:plotArea>
      <c:layout/>
      <c:pieChart>
        <c:varyColors val="1"/>
        <c:ser>
          <c:idx val="0"/>
          <c:order val="0"/>
          <c:dPt>
            <c:idx val="1"/>
            <c:explosion val="5"/>
            <c:extLst xmlns:c16r2="http://schemas.microsoft.com/office/drawing/2015/06/chart">
              <c:ext xmlns:c16="http://schemas.microsoft.com/office/drawing/2014/chart" uri="{C3380CC4-5D6E-409C-BE32-E72D297353CC}">
                <c16:uniqueId val="{00000000-C605-4B3E-94E2-2031AEE93C80}"/>
              </c:ext>
            </c:extLst>
          </c:dPt>
          <c:dLbls>
            <c:dLbl>
              <c:idx val="0"/>
              <c:layout>
                <c:manualLayout>
                  <c:x val="9.1835290649429246E-2"/>
                  <c:y val="1.2746797979834399E-3"/>
                </c:manualLayout>
              </c:layout>
              <c:tx>
                <c:rich>
                  <a:bodyPr/>
                  <a:lstStyle/>
                  <a:p>
                    <a:pPr>
                      <a:defRPr lang="id-ID" sz="1200" b="1">
                        <a:solidFill>
                          <a:schemeClr val="tx1"/>
                        </a:solidFill>
                        <a:latin typeface="+mj-lt"/>
                      </a:defRPr>
                    </a:pPr>
                    <a:r>
                      <a:rPr lang="en-US" dirty="0"/>
                      <a:t>Injury</a:t>
                    </a:r>
                    <a:r>
                      <a:rPr lang="en-US" baseline="0" dirty="0"/>
                      <a:t>
</a:t>
                    </a:r>
                    <a:fld id="{4B42951C-5B47-4D52-BE04-4B6A2558105F}" type="PERCENTAGE">
                      <a:rPr lang="en-US" baseline="0"/>
                      <a:pPr>
                        <a:defRPr lang="id-ID" sz="1200" b="1">
                          <a:solidFill>
                            <a:schemeClr val="tx1"/>
                          </a:solidFill>
                          <a:latin typeface="+mj-lt"/>
                        </a:defRPr>
                      </a:pPr>
                      <a:t>[PERCENTAGE]</a:t>
                    </a:fld>
                    <a:endParaRPr lang="en-US" baseline="0" dirty="0"/>
                  </a:p>
                </c:rich>
              </c:tx>
              <c:spPr>
                <a:solidFill>
                  <a:srgbClr val="FFFFFF"/>
                </a:solidFill>
                <a:ln>
                  <a:noFill/>
                </a:ln>
                <a:effectLst/>
              </c:spPr>
              <c:showCatName val="1"/>
              <c:showPercent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C605-4B3E-94E2-2031AEE93C80}"/>
                </c:ext>
              </c:extLst>
            </c:dLbl>
            <c:dLbl>
              <c:idx val="1"/>
              <c:layout>
                <c:manualLayout>
                  <c:x val="-0.24689520563968101"/>
                  <c:y val="-0.16839771188876801"/>
                </c:manualLayout>
              </c:layout>
              <c:tx>
                <c:rich>
                  <a:bodyPr/>
                  <a:lstStyle/>
                  <a:p>
                    <a:pPr>
                      <a:defRPr lang="id-ID" sz="1200" b="1">
                        <a:solidFill>
                          <a:schemeClr val="tx1"/>
                        </a:solidFill>
                        <a:latin typeface="+mj-lt"/>
                      </a:defRPr>
                    </a:pPr>
                    <a:r>
                      <a:rPr lang="en-US" sz="1200" b="1" dirty="0">
                        <a:solidFill>
                          <a:schemeClr val="bg1"/>
                        </a:solidFill>
                      </a:rPr>
                      <a:t>Non-communicable disease
49%</a:t>
                    </a:r>
                  </a:p>
                </c:rich>
              </c:tx>
              <c:spPr/>
              <c:showCatName val="1"/>
              <c:showPercent val="1"/>
              <c:extLst xmlns:c16r2="http://schemas.microsoft.com/office/drawing/2015/06/chart">
                <c:ext xmlns:c15="http://schemas.microsoft.com/office/drawing/2012/chart" uri="{CE6537A1-D6FC-4f65-9D91-7224C49458BB}">
                  <c15:layout>
                    <c:manualLayout>
                      <c:w val="0.21828587415110612"/>
                      <c:h val="0.47343750000000001"/>
                    </c:manualLayout>
                  </c15:layout>
                </c:ext>
                <c:ext xmlns:c16="http://schemas.microsoft.com/office/drawing/2014/chart" uri="{C3380CC4-5D6E-409C-BE32-E72D297353CC}">
                  <c16:uniqueId val="{00000000-C605-4B3E-94E2-2031AEE93C80}"/>
                </c:ext>
              </c:extLst>
            </c:dLbl>
            <c:dLbl>
              <c:idx val="2"/>
              <c:layout>
                <c:manualLayout>
                  <c:x val="0.24080462343412801"/>
                  <c:y val="0.11615198490813702"/>
                </c:manualLayout>
              </c:layout>
              <c:tx>
                <c:rich>
                  <a:bodyPr/>
                  <a:lstStyle/>
                  <a:p>
                    <a:r>
                      <a:rPr lang="en-US" dirty="0" err="1">
                        <a:solidFill>
                          <a:schemeClr val="tx1"/>
                        </a:solidFill>
                      </a:rPr>
                      <a:t>Communiccable</a:t>
                    </a:r>
                    <a:r>
                      <a:rPr lang="en-US" dirty="0">
                        <a:solidFill>
                          <a:schemeClr val="tx1"/>
                        </a:solidFill>
                      </a:rPr>
                      <a:t> disease</a:t>
                    </a:r>
                    <a:r>
                      <a:rPr lang="en-US" dirty="0"/>
                      <a:t>
</a:t>
                    </a:r>
                    <a:r>
                      <a:rPr lang="en-US" sz="1050" dirty="0"/>
                      <a:t>43%</a:t>
                    </a:r>
                    <a:endParaRPr lang="en-US" dirty="0"/>
                  </a:p>
                </c:rich>
              </c:tx>
              <c:showCatName val="1"/>
              <c:showPercent val="1"/>
              <c:extLst xmlns:c16r2="http://schemas.microsoft.com/office/drawing/2015/06/chart">
                <c:ext xmlns:c15="http://schemas.microsoft.com/office/drawing/2012/chart" uri="{CE6537A1-D6FC-4f65-9D91-7224C49458BB}">
                  <c15:layout>
                    <c:manualLayout>
                      <c:w val="0.22243658482140669"/>
                      <c:h val="0.46390625000000002"/>
                    </c:manualLayout>
                  </c15:layout>
                </c:ext>
                <c:ext xmlns:c16="http://schemas.microsoft.com/office/drawing/2014/chart" uri="{C3380CC4-5D6E-409C-BE32-E72D297353CC}">
                  <c16:uniqueId val="{00000002-C605-4B3E-94E2-2031AEE93C80}"/>
                </c:ext>
              </c:extLst>
            </c:dLbl>
            <c:spPr>
              <a:noFill/>
              <a:ln>
                <a:noFill/>
              </a:ln>
              <a:effectLst/>
            </c:spPr>
            <c:txPr>
              <a:bodyPr/>
              <a:lstStyle/>
              <a:p>
                <a:pPr>
                  <a:defRPr lang="id-ID" sz="1200" b="1">
                    <a:solidFill>
                      <a:schemeClr val="tx1"/>
                    </a:solidFill>
                    <a:latin typeface="+mj-lt"/>
                  </a:defRPr>
                </a:pPr>
                <a:endParaRPr lang="id-ID"/>
              </a:p>
            </c:txPr>
            <c:showCatName val="1"/>
            <c:showPercent val="1"/>
            <c:showLeaderLines val="1"/>
            <c:leaderLines>
              <c:spPr>
                <a:ln>
                  <a:solidFill>
                    <a:srgbClr val="FFFF00"/>
                  </a:solidFill>
                </a:ln>
              </c:spPr>
            </c:leaderLines>
            <c:extLst xmlns:c16r2="http://schemas.microsoft.com/office/drawing/2015/06/chart">
              <c:ext xmlns:c15="http://schemas.microsoft.com/office/drawing/2012/chart" uri="{CE6537A1-D6FC-4f65-9D91-7224C49458BB}"/>
            </c:extLst>
          </c:dLbls>
          <c:cat>
            <c:strRef>
              <c:f>Sheet1!$C$24:$C$26</c:f>
              <c:strCache>
                <c:ptCount val="3"/>
                <c:pt idx="0">
                  <c:v>Cedera</c:v>
                </c:pt>
                <c:pt idx="1">
                  <c:v>Penyakit Tidak Menular</c:v>
                </c:pt>
                <c:pt idx="2">
                  <c:v>Penyakit Menular</c:v>
                </c:pt>
              </c:strCache>
            </c:strRef>
          </c:cat>
          <c:val>
            <c:numRef>
              <c:f>Sheet1!$D$24:$D$26</c:f>
              <c:numCache>
                <c:formatCode>0%</c:formatCode>
                <c:ptCount val="3"/>
                <c:pt idx="0">
                  <c:v>8.0000000000000043E-2</c:v>
                </c:pt>
                <c:pt idx="1">
                  <c:v>0.49000000000000027</c:v>
                </c:pt>
                <c:pt idx="2">
                  <c:v>0.43000000000000027</c:v>
                </c:pt>
              </c:numCache>
            </c:numRef>
          </c:val>
          <c:extLst xmlns:c16r2="http://schemas.microsoft.com/office/drawing/2015/06/chart">
            <c:ext xmlns:c16="http://schemas.microsoft.com/office/drawing/2014/chart" uri="{C3380CC4-5D6E-409C-BE32-E72D297353CC}">
              <c16:uniqueId val="{00000003-C605-4B3E-94E2-2031AEE93C80}"/>
            </c:ext>
          </c:extLst>
        </c:ser>
        <c:dLbls>
          <c:showCatName val="1"/>
          <c:showPercent val="1"/>
        </c:dLbls>
        <c:firstSliceAng val="0"/>
      </c:pieChart>
    </c:plotArea>
    <c:plotVisOnly val="1"/>
    <c:dispBlanksAs val="zero"/>
  </c:chart>
  <c:spPr>
    <a:noFill/>
    <a:ln>
      <a:noFill/>
    </a:ln>
  </c:spPr>
  <c:externalData r:id="rId2"/>
</c:chartSpace>
</file>

<file path=ppt/charts/chart7.xml><?xml version="1.0" encoding="utf-8"?>
<c:chartSpace xmlns:c="http://schemas.openxmlformats.org/drawingml/2006/chart" xmlns:a="http://schemas.openxmlformats.org/drawingml/2006/main" xmlns:r="http://schemas.openxmlformats.org/officeDocument/2006/relationships">
  <c:date1904 val="1"/>
  <c:lang val="id-ID"/>
  <c:style val="26"/>
  <c:clrMapOvr bg1="lt1" tx1="dk1" bg2="lt2" tx2="dk2" accent1="accent1" accent2="accent2" accent3="accent3" accent4="accent4" accent5="accent5" accent6="accent6" hlink="hlink" folHlink="folHlink"/>
  <c:chart>
    <c:autoTitleDeleted val="1"/>
    <c:plotArea>
      <c:layout/>
      <c:pieChart>
        <c:varyColors val="1"/>
        <c:ser>
          <c:idx val="0"/>
          <c:order val="0"/>
          <c:dPt>
            <c:idx val="1"/>
            <c:explosion val="5"/>
            <c:extLst xmlns:c16r2="http://schemas.microsoft.com/office/drawing/2015/06/chart">
              <c:ext xmlns:c16="http://schemas.microsoft.com/office/drawing/2014/chart" uri="{C3380CC4-5D6E-409C-BE32-E72D297353CC}">
                <c16:uniqueId val="{00000000-336E-4900-8E9D-B5239E73CDEE}"/>
              </c:ext>
            </c:extLst>
          </c:dPt>
          <c:dLbls>
            <c:dLbl>
              <c:idx val="0"/>
              <c:layout>
                <c:manualLayout>
                  <c:x val="7.7935088211061002E-2"/>
                  <c:y val="1.2121209550367801E-2"/>
                </c:manualLayout>
              </c:layout>
              <c:tx>
                <c:rich>
                  <a:bodyPr/>
                  <a:lstStyle/>
                  <a:p>
                    <a:pPr>
                      <a:defRPr lang="id-ID" sz="1100" b="1">
                        <a:solidFill>
                          <a:schemeClr val="tx1"/>
                        </a:solidFill>
                        <a:latin typeface="+mj-lt"/>
                      </a:defRPr>
                    </a:pPr>
                    <a:r>
                      <a:rPr lang="en-US" sz="1100" b="1" dirty="0"/>
                      <a:t>Injury</a:t>
                    </a:r>
                    <a:r>
                      <a:rPr lang="en-US" sz="1100" b="1" baseline="0" dirty="0"/>
                      <a:t>
</a:t>
                    </a:r>
                    <a:fld id="{5D75EBAF-0FC5-4AB0-B0BF-7A8ED837B90B}" type="PERCENTAGE">
                      <a:rPr lang="en-US" sz="1100" b="1" baseline="0"/>
                      <a:pPr>
                        <a:defRPr lang="id-ID" sz="1100" b="1">
                          <a:solidFill>
                            <a:schemeClr val="tx1"/>
                          </a:solidFill>
                          <a:latin typeface="+mj-lt"/>
                        </a:defRPr>
                      </a:pPr>
                      <a:t>[PERCENTAGE]</a:t>
                    </a:fld>
                    <a:endParaRPr lang="en-US" sz="1100" b="1" baseline="0" dirty="0"/>
                  </a:p>
                </c:rich>
              </c:tx>
              <c:spPr>
                <a:solidFill>
                  <a:srgbClr val="FFFFFF"/>
                </a:solidFill>
                <a:ln>
                  <a:noFill/>
                </a:ln>
                <a:effectLst/>
              </c:spPr>
              <c:showCatName val="1"/>
              <c:showPercent val="1"/>
              <c:extLst xmlns:c16r2="http://schemas.microsoft.com/office/drawing/2015/06/chart">
                <c:ext xmlns:c15="http://schemas.microsoft.com/office/drawing/2012/chart" uri="{CE6537A1-D6FC-4f65-9D91-7224C49458BB}">
                  <c15:dlblFieldTable/>
                  <c15:showDataLabelsRange val="0"/>
                </c:ext>
                <c:ext xmlns:c16="http://schemas.microsoft.com/office/drawing/2014/chart" uri="{C3380CC4-5D6E-409C-BE32-E72D297353CC}">
                  <c16:uniqueId val="{00000001-336E-4900-8E9D-B5239E73CDEE}"/>
                </c:ext>
              </c:extLst>
            </c:dLbl>
            <c:dLbl>
              <c:idx val="1"/>
              <c:layout>
                <c:manualLayout>
                  <c:x val="-0.19653861265867187"/>
                  <c:y val="-0.20520718364851301"/>
                </c:manualLayout>
              </c:layout>
              <c:tx>
                <c:rich>
                  <a:bodyPr/>
                  <a:lstStyle/>
                  <a:p>
                    <a:pPr>
                      <a:defRPr lang="id-ID" sz="1200" b="1">
                        <a:solidFill>
                          <a:schemeClr val="tx1"/>
                        </a:solidFill>
                        <a:latin typeface="+mj-lt"/>
                      </a:defRPr>
                    </a:pPr>
                    <a:r>
                      <a:rPr lang="en-US" sz="1200" b="1" dirty="0">
                        <a:solidFill>
                          <a:schemeClr val="bg1"/>
                        </a:solidFill>
                      </a:rPr>
                      <a:t>Non-communicable disease</a:t>
                    </a:r>
                  </a:p>
                  <a:p>
                    <a:pPr>
                      <a:defRPr lang="id-ID" sz="1200" b="1">
                        <a:solidFill>
                          <a:schemeClr val="tx1"/>
                        </a:solidFill>
                        <a:latin typeface="+mj-lt"/>
                      </a:defRPr>
                    </a:pPr>
                    <a:r>
                      <a:rPr lang="en-US" sz="1200" b="1" dirty="0">
                        <a:solidFill>
                          <a:schemeClr val="bg1"/>
                        </a:solidFill>
                      </a:rPr>
                      <a:t>58%</a:t>
                    </a:r>
                  </a:p>
                </c:rich>
              </c:tx>
              <c:sp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336E-4900-8E9D-B5239E73CDEE}"/>
                </c:ext>
              </c:extLst>
            </c:dLbl>
            <c:dLbl>
              <c:idx val="2"/>
              <c:layout>
                <c:manualLayout>
                  <c:x val="0.25639656929427762"/>
                  <c:y val="0.140742378283048"/>
                </c:manualLayout>
              </c:layout>
              <c:tx>
                <c:rich>
                  <a:bodyPr/>
                  <a:lstStyle/>
                  <a:p>
                    <a:pPr>
                      <a:defRPr lang="id-ID" sz="1200" b="1">
                        <a:solidFill>
                          <a:schemeClr val="tx1"/>
                        </a:solidFill>
                        <a:latin typeface="+mn-lt"/>
                      </a:defRPr>
                    </a:pPr>
                    <a:r>
                      <a:rPr lang="en-US" sz="1200" b="1" dirty="0">
                        <a:solidFill>
                          <a:schemeClr val="tx1"/>
                        </a:solidFill>
                        <a:latin typeface="+mn-lt"/>
                      </a:rPr>
                      <a:t>Communicable</a:t>
                    </a:r>
                    <a:r>
                      <a:rPr lang="en-US" sz="1200" b="1" baseline="0" dirty="0">
                        <a:solidFill>
                          <a:schemeClr val="tx1"/>
                        </a:solidFill>
                        <a:latin typeface="+mn-lt"/>
                      </a:rPr>
                      <a:t> disease</a:t>
                    </a:r>
                    <a:endParaRPr lang="en-US" sz="1200" b="1" dirty="0">
                      <a:latin typeface="+mn-lt"/>
                    </a:endParaRPr>
                  </a:p>
                  <a:p>
                    <a:pPr>
                      <a:defRPr lang="id-ID" sz="1200" b="1">
                        <a:solidFill>
                          <a:schemeClr val="tx1"/>
                        </a:solidFill>
                        <a:latin typeface="+mn-lt"/>
                      </a:defRPr>
                    </a:pPr>
                    <a:r>
                      <a:rPr lang="en-US" sz="1200" b="1" dirty="0">
                        <a:latin typeface="+mn-lt"/>
                      </a:rPr>
                      <a:t>33%</a:t>
                    </a:r>
                  </a:p>
                </c:rich>
              </c:tx>
              <c:spPr>
                <a:noFill/>
                <a:ln>
                  <a:noFill/>
                </a:ln>
                <a:effectLst/>
              </c:sp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336E-4900-8E9D-B5239E73CDEE}"/>
                </c:ext>
              </c:extLst>
            </c:dLbl>
            <c:spPr>
              <a:noFill/>
              <a:ln>
                <a:noFill/>
              </a:ln>
              <a:effectLst/>
            </c:spPr>
            <c:txPr>
              <a:bodyPr/>
              <a:lstStyle/>
              <a:p>
                <a:pPr>
                  <a:defRPr lang="id-ID">
                    <a:solidFill>
                      <a:schemeClr val="tx1"/>
                    </a:solidFill>
                    <a:latin typeface="+mj-lt"/>
                  </a:defRPr>
                </a:pPr>
                <a:endParaRPr lang="id-ID"/>
              </a:p>
            </c:txPr>
            <c:showCatName val="1"/>
            <c:showPercent val="1"/>
            <c:showLeaderLines val="1"/>
            <c:leaderLines>
              <c:spPr>
                <a:ln>
                  <a:solidFill>
                    <a:srgbClr val="FFFF00"/>
                  </a:solidFill>
                </a:ln>
              </c:spPr>
            </c:leaderLines>
            <c:extLst xmlns:c16r2="http://schemas.microsoft.com/office/drawing/2015/06/chart">
              <c:ext xmlns:c15="http://schemas.microsoft.com/office/drawing/2012/chart" uri="{CE6537A1-D6FC-4f65-9D91-7224C49458BB}"/>
            </c:extLst>
          </c:dLbls>
          <c:cat>
            <c:strRef>
              <c:f>Sheet1!$C$37:$C$39</c:f>
              <c:strCache>
                <c:ptCount val="3"/>
                <c:pt idx="0">
                  <c:v>Cedera</c:v>
                </c:pt>
                <c:pt idx="1">
                  <c:v>Penyakit Tidak Menular</c:v>
                </c:pt>
                <c:pt idx="2">
                  <c:v>Penyakit Menular</c:v>
                </c:pt>
              </c:strCache>
            </c:strRef>
          </c:cat>
          <c:val>
            <c:numRef>
              <c:f>Sheet1!$D$37:$D$39</c:f>
              <c:numCache>
                <c:formatCode>0%</c:formatCode>
                <c:ptCount val="3"/>
                <c:pt idx="0">
                  <c:v>9.0000000000000024E-2</c:v>
                </c:pt>
                <c:pt idx="1">
                  <c:v>0.58000000000000007</c:v>
                </c:pt>
                <c:pt idx="2">
                  <c:v>0.33000000000000235</c:v>
                </c:pt>
              </c:numCache>
            </c:numRef>
          </c:val>
          <c:extLst xmlns:c16r2="http://schemas.microsoft.com/office/drawing/2015/06/chart">
            <c:ext xmlns:c16="http://schemas.microsoft.com/office/drawing/2014/chart" uri="{C3380CC4-5D6E-409C-BE32-E72D297353CC}">
              <c16:uniqueId val="{00000003-336E-4900-8E9D-B5239E73CDEE}"/>
            </c:ext>
          </c:extLst>
        </c:ser>
        <c:dLbls>
          <c:showCatName val="1"/>
          <c:showPercent val="1"/>
        </c:dLbls>
        <c:firstSliceAng val="0"/>
      </c:pieChart>
    </c:plotArea>
    <c:plotVisOnly val="1"/>
    <c:dispBlanksAs val="zero"/>
  </c:chart>
  <c:spPr>
    <a:noFill/>
    <a:ln>
      <a:noFill/>
    </a:ln>
  </c:spPr>
  <c:externalData r:id="rId2"/>
</c:chartSpace>
</file>

<file path=ppt/charts/chart8.xml><?xml version="1.0" encoding="utf-8"?>
<c:chartSpace xmlns:c="http://schemas.openxmlformats.org/drawingml/2006/chart" xmlns:a="http://schemas.openxmlformats.org/drawingml/2006/main" xmlns:r="http://schemas.openxmlformats.org/officeDocument/2006/relationships">
  <c:date1904 val="1"/>
  <c:lang val="id-ID"/>
  <c:style val="26"/>
  <c:clrMapOvr bg1="lt1" tx1="dk1" bg2="lt2" tx2="dk2" accent1="accent1" accent2="accent2" accent3="accent3" accent4="accent4" accent5="accent5" accent6="accent6" hlink="hlink" folHlink="folHlink"/>
  <c:chart>
    <c:autoTitleDeleted val="1"/>
    <c:plotArea>
      <c:layout/>
      <c:pieChart>
        <c:varyColors val="1"/>
        <c:ser>
          <c:idx val="0"/>
          <c:order val="0"/>
          <c:dPt>
            <c:idx val="1"/>
            <c:explosion val="4"/>
            <c:extLst xmlns:c16r2="http://schemas.microsoft.com/office/drawing/2015/06/chart">
              <c:ext xmlns:c16="http://schemas.microsoft.com/office/drawing/2014/chart" uri="{C3380CC4-5D6E-409C-BE32-E72D297353CC}">
                <c16:uniqueId val="{00000000-DC34-4B13-B048-A40C5BA649CF}"/>
              </c:ext>
            </c:extLst>
          </c:dPt>
          <c:dLbls>
            <c:dLbl>
              <c:idx val="0"/>
              <c:layout>
                <c:manualLayout>
                  <c:x val="8.3476835907120728E-3"/>
                  <c:y val="4.0983695201566124E-3"/>
                </c:manualLayout>
              </c:layout>
              <c:tx>
                <c:rich>
                  <a:bodyPr/>
                  <a:lstStyle/>
                  <a:p>
                    <a:pPr>
                      <a:defRPr lang="id-ID" sz="1200" b="1">
                        <a:latin typeface="+mn-lt"/>
                      </a:defRPr>
                    </a:pPr>
                    <a:r>
                      <a:rPr lang="en-US" sz="1200" b="1" dirty="0">
                        <a:latin typeface="+mn-lt"/>
                      </a:rPr>
                      <a:t>Injury</a:t>
                    </a:r>
                    <a:r>
                      <a:rPr lang="en-US" sz="1200" b="1" baseline="0" dirty="0">
                        <a:latin typeface="+mn-lt"/>
                      </a:rPr>
                      <a:t> </a:t>
                    </a:r>
                    <a:r>
                      <a:rPr lang="en-US" sz="1200" b="1" dirty="0">
                        <a:latin typeface="+mn-lt"/>
                      </a:rPr>
                      <a:t>
13%</a:t>
                    </a:r>
                  </a:p>
                </c:rich>
              </c:tx>
              <c:spPr>
                <a:solidFill>
                  <a:srgbClr val="FFFFFF"/>
                </a:solidFill>
                <a:ln>
                  <a:noFill/>
                </a:ln>
                <a:effectLst/>
              </c:spPr>
              <c:showCatName val="1"/>
              <c:showPercent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DC34-4B13-B048-A40C5BA649CF}"/>
                </c:ext>
              </c:extLst>
            </c:dLbl>
            <c:dLbl>
              <c:idx val="1"/>
              <c:layout>
                <c:manualLayout>
                  <c:x val="-0.14226023497389217"/>
                  <c:y val="-0.19741963857636935"/>
                </c:manualLayout>
              </c:layout>
              <c:tx>
                <c:rich>
                  <a:bodyPr/>
                  <a:lstStyle/>
                  <a:p>
                    <a:pPr>
                      <a:defRPr lang="id-ID" sz="1200" b="1">
                        <a:solidFill>
                          <a:schemeClr val="bg1"/>
                        </a:solidFill>
                        <a:latin typeface="+mn-lt"/>
                      </a:defRPr>
                    </a:pPr>
                    <a:r>
                      <a:rPr lang="en-US" sz="1200" b="1" dirty="0">
                        <a:solidFill>
                          <a:schemeClr val="bg1"/>
                        </a:solidFill>
                        <a:latin typeface="+mn-lt"/>
                      </a:rPr>
                      <a:t>Non-communicable disease</a:t>
                    </a:r>
                  </a:p>
                  <a:p>
                    <a:pPr>
                      <a:defRPr lang="id-ID" sz="1200" b="1">
                        <a:solidFill>
                          <a:schemeClr val="bg1"/>
                        </a:solidFill>
                        <a:latin typeface="+mn-lt"/>
                      </a:defRPr>
                    </a:pPr>
                    <a:r>
                      <a:rPr lang="en-US" sz="1200" b="1" dirty="0">
                        <a:solidFill>
                          <a:schemeClr val="bg1"/>
                        </a:solidFill>
                        <a:latin typeface="+mn-lt"/>
                      </a:rPr>
                      <a:t>57%</a:t>
                    </a:r>
                  </a:p>
                </c:rich>
              </c:tx>
              <c:spPr/>
              <c:showCatName val="1"/>
              <c:showPercent val="1"/>
              <c:extLst xmlns:c16r2="http://schemas.microsoft.com/office/drawing/2015/06/chart">
                <c:ext xmlns:c15="http://schemas.microsoft.com/office/drawing/2012/chart" uri="{CE6537A1-D6FC-4f65-9D91-7224C49458BB}">
                  <c15:layout>
                    <c:manualLayout>
                      <c:w val="0.22747229474502834"/>
                      <c:h val="0.34908598681340863"/>
                    </c:manualLayout>
                  </c15:layout>
                </c:ext>
                <c:ext xmlns:c16="http://schemas.microsoft.com/office/drawing/2014/chart" uri="{C3380CC4-5D6E-409C-BE32-E72D297353CC}">
                  <c16:uniqueId val="{00000000-DC34-4B13-B048-A40C5BA649CF}"/>
                </c:ext>
              </c:extLst>
            </c:dLbl>
            <c:dLbl>
              <c:idx val="2"/>
              <c:layout>
                <c:manualLayout>
                  <c:x val="0.24099708124601824"/>
                  <c:y val="0.20033382545931797"/>
                </c:manualLayout>
              </c:layout>
              <c:tx>
                <c:rich>
                  <a:bodyPr/>
                  <a:lstStyle/>
                  <a:p>
                    <a:r>
                      <a:rPr lang="en-US" sz="1200" dirty="0"/>
                      <a:t>Communicable disease</a:t>
                    </a:r>
                  </a:p>
                  <a:p>
                    <a:r>
                      <a:rPr lang="en-US" sz="1200" dirty="0"/>
                      <a:t>30%</a:t>
                    </a:r>
                  </a:p>
                </c:rich>
              </c:tx>
              <c:showCatName val="1"/>
              <c:showPercent val="1"/>
              <c:extLst xmlns:c16r2="http://schemas.microsoft.com/office/drawing/2015/06/chart">
                <c:ext xmlns:c15="http://schemas.microsoft.com/office/drawing/2012/chart" uri="{CE6537A1-D6FC-4f65-9D91-7224C49458BB}">
                  <c15:layout>
                    <c:manualLayout>
                      <c:w val="0.21865383012998554"/>
                      <c:h val="0.34908598681340863"/>
                    </c:manualLayout>
                  </c15:layout>
                </c:ext>
                <c:ext xmlns:c16="http://schemas.microsoft.com/office/drawing/2014/chart" uri="{C3380CC4-5D6E-409C-BE32-E72D297353CC}">
                  <c16:uniqueId val="{00000002-DC34-4B13-B048-A40C5BA649CF}"/>
                </c:ext>
              </c:extLst>
            </c:dLbl>
            <c:spPr>
              <a:noFill/>
              <a:ln>
                <a:noFill/>
              </a:ln>
              <a:effectLst/>
            </c:spPr>
            <c:txPr>
              <a:bodyPr/>
              <a:lstStyle/>
              <a:p>
                <a:pPr>
                  <a:defRPr lang="id-ID" sz="1200" b="1">
                    <a:latin typeface="+mn-lt"/>
                  </a:defRPr>
                </a:pPr>
                <a:endParaRPr lang="id-ID"/>
              </a:p>
            </c:txPr>
            <c:showCatName val="1"/>
            <c:showPercent val="1"/>
            <c:showLeaderLines val="1"/>
            <c:leaderLines>
              <c:spPr>
                <a:ln>
                  <a:solidFill>
                    <a:srgbClr val="FFFF00"/>
                  </a:solidFill>
                </a:ln>
              </c:spPr>
            </c:leaderLines>
            <c:extLst xmlns:c16r2="http://schemas.microsoft.com/office/drawing/2015/06/chart">
              <c:ext xmlns:c15="http://schemas.microsoft.com/office/drawing/2012/chart" uri="{CE6537A1-D6FC-4f65-9D91-7224C49458BB}"/>
            </c:extLst>
          </c:dLbls>
          <c:cat>
            <c:strRef>
              <c:f>Sheet1!$C$54:$C$56</c:f>
              <c:strCache>
                <c:ptCount val="3"/>
                <c:pt idx="0">
                  <c:v>Cedera</c:v>
                </c:pt>
                <c:pt idx="1">
                  <c:v>Penyakit Tidak Menular</c:v>
                </c:pt>
                <c:pt idx="2">
                  <c:v>Penyakit Menular</c:v>
                </c:pt>
              </c:strCache>
            </c:strRef>
          </c:cat>
          <c:val>
            <c:numRef>
              <c:f>Sheet1!$D$54:$D$56</c:f>
              <c:numCache>
                <c:formatCode>0%</c:formatCode>
                <c:ptCount val="3"/>
                <c:pt idx="0">
                  <c:v>0.126</c:v>
                </c:pt>
                <c:pt idx="1">
                  <c:v>0.57099999999999995</c:v>
                </c:pt>
                <c:pt idx="2">
                  <c:v>0.30300000000000032</c:v>
                </c:pt>
              </c:numCache>
            </c:numRef>
          </c:val>
          <c:extLst xmlns:c16r2="http://schemas.microsoft.com/office/drawing/2015/06/chart">
            <c:ext xmlns:c16="http://schemas.microsoft.com/office/drawing/2014/chart" uri="{C3380CC4-5D6E-409C-BE32-E72D297353CC}">
              <c16:uniqueId val="{00000003-DC34-4B13-B048-A40C5BA649CF}"/>
            </c:ext>
          </c:extLst>
        </c:ser>
        <c:dLbls>
          <c:showCatName val="1"/>
          <c:showPercent val="1"/>
        </c:dLbls>
        <c:firstSliceAng val="0"/>
      </c:pieChart>
    </c:plotArea>
    <c:plotVisOnly val="1"/>
    <c:dispBlanksAs val="zero"/>
  </c:chart>
  <c:spPr>
    <a:ln>
      <a:noFill/>
    </a:ln>
  </c:spPr>
  <c:externalData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image" Target="../media/image71.png"/></Relationships>
</file>

<file path=ppt/diagrams/_rels/drawing6.xml.rels><?xml version="1.0" encoding="UTF-8" standalone="yes"?>
<Relationships xmlns="http://schemas.openxmlformats.org/package/2006/relationships"><Relationship Id="rId3" Type="http://schemas.openxmlformats.org/officeDocument/2006/relationships/image" Target="../media/image701.png"/><Relationship Id="rId2" Type="http://schemas.openxmlformats.org/officeDocument/2006/relationships/image" Target="../media/image691.png"/><Relationship Id="rId1" Type="http://schemas.openxmlformats.org/officeDocument/2006/relationships/image" Target="../media/image681.png"/><Relationship Id="rId4" Type="http://schemas.openxmlformats.org/officeDocument/2006/relationships/image" Target="../media/image711.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3">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584342-CB64-40E5-8DDA-A13A8883596E}"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70D48995-40CB-46B9-B7ED-3E8A4B1E9BCB}">
      <dgm:prSet phldrT="[Text]" custT="1"/>
      <dgm:spPr/>
      <dgm:t>
        <a:bodyPr/>
        <a:lstStyle/>
        <a:p>
          <a:r>
            <a:rPr lang="en-US" sz="2800" dirty="0">
              <a:solidFill>
                <a:schemeClr val="tx1"/>
              </a:solidFill>
            </a:rPr>
            <a:t>1. </a:t>
          </a:r>
          <a:r>
            <a:rPr lang="en-US" sz="2800" dirty="0" smtClean="0">
              <a:solidFill>
                <a:schemeClr val="tx1"/>
              </a:solidFill>
            </a:rPr>
            <a:t>Transforming </a:t>
          </a:r>
          <a:r>
            <a:rPr lang="en-US" sz="2800" dirty="0">
              <a:solidFill>
                <a:schemeClr val="tx1"/>
              </a:solidFill>
            </a:rPr>
            <a:t>from MDGs to SDGs</a:t>
          </a:r>
        </a:p>
      </dgm:t>
    </dgm:pt>
    <dgm:pt modelId="{59EDE3FA-8715-4171-9B4A-90F862CF35FA}" type="parTrans" cxnId="{2EA3FE11-3847-49AD-B89B-3F33AD1B3E0B}">
      <dgm:prSet/>
      <dgm:spPr/>
      <dgm:t>
        <a:bodyPr/>
        <a:lstStyle/>
        <a:p>
          <a:endParaRPr lang="en-US" sz="2800">
            <a:solidFill>
              <a:schemeClr val="tx1"/>
            </a:solidFill>
          </a:endParaRPr>
        </a:p>
      </dgm:t>
    </dgm:pt>
    <dgm:pt modelId="{C0A300A7-BA54-42E5-8E1D-9836C017A913}" type="sibTrans" cxnId="{2EA3FE11-3847-49AD-B89B-3F33AD1B3E0B}">
      <dgm:prSet/>
      <dgm:spPr/>
      <dgm:t>
        <a:bodyPr/>
        <a:lstStyle/>
        <a:p>
          <a:endParaRPr lang="en-US" sz="2800">
            <a:solidFill>
              <a:schemeClr val="tx1"/>
            </a:solidFill>
          </a:endParaRPr>
        </a:p>
      </dgm:t>
    </dgm:pt>
    <dgm:pt modelId="{AA0DE476-52C6-43DE-9A4D-09BC87193646}">
      <dgm:prSet phldrT="[Text]" custT="1"/>
      <dgm:spPr/>
      <dgm:t>
        <a:bodyPr/>
        <a:lstStyle/>
        <a:p>
          <a:r>
            <a:rPr lang="en-US" sz="2800" dirty="0">
              <a:solidFill>
                <a:schemeClr val="tx1"/>
              </a:solidFill>
            </a:rPr>
            <a:t>2. Health in Indonesia</a:t>
          </a:r>
        </a:p>
      </dgm:t>
    </dgm:pt>
    <dgm:pt modelId="{4D083948-4CD4-44FA-BEAB-DCC638E07633}" type="sibTrans" cxnId="{9E048424-49A4-457E-AA02-5D329CE15EC1}">
      <dgm:prSet/>
      <dgm:spPr/>
      <dgm:t>
        <a:bodyPr/>
        <a:lstStyle/>
        <a:p>
          <a:endParaRPr lang="en-US" sz="2800">
            <a:solidFill>
              <a:schemeClr val="tx1"/>
            </a:solidFill>
          </a:endParaRPr>
        </a:p>
      </dgm:t>
    </dgm:pt>
    <dgm:pt modelId="{DFD39A90-AD60-4404-B0B1-E1C182D3026A}" type="parTrans" cxnId="{9E048424-49A4-457E-AA02-5D329CE15EC1}">
      <dgm:prSet/>
      <dgm:spPr/>
      <dgm:t>
        <a:bodyPr/>
        <a:lstStyle/>
        <a:p>
          <a:endParaRPr lang="en-US" sz="2800">
            <a:solidFill>
              <a:schemeClr val="tx1"/>
            </a:solidFill>
          </a:endParaRPr>
        </a:p>
      </dgm:t>
    </dgm:pt>
    <dgm:pt modelId="{1F2789E3-4AF8-4457-A1C6-AFF3A6B88B70}">
      <dgm:prSet phldrT="[Text]" custT="1"/>
      <dgm:spPr/>
      <dgm:t>
        <a:bodyPr/>
        <a:lstStyle/>
        <a:p>
          <a:r>
            <a:rPr lang="en-US" sz="2800" dirty="0">
              <a:solidFill>
                <a:schemeClr val="tx1"/>
              </a:solidFill>
            </a:rPr>
            <a:t>3. Health Promotion Strategies to achieve SDGs</a:t>
          </a:r>
        </a:p>
      </dgm:t>
    </dgm:pt>
    <dgm:pt modelId="{9EA775C6-B6D8-4045-BD81-CE46062B5B39}" type="parTrans" cxnId="{297A158E-1D20-4EBF-B502-E52E44D79C2F}">
      <dgm:prSet/>
      <dgm:spPr/>
      <dgm:t>
        <a:bodyPr/>
        <a:lstStyle/>
        <a:p>
          <a:endParaRPr lang="en-US" sz="2800">
            <a:solidFill>
              <a:schemeClr val="tx1"/>
            </a:solidFill>
          </a:endParaRPr>
        </a:p>
      </dgm:t>
    </dgm:pt>
    <dgm:pt modelId="{A75817C7-5A77-4167-8DC4-45F8A96CAA43}" type="sibTrans" cxnId="{297A158E-1D20-4EBF-B502-E52E44D79C2F}">
      <dgm:prSet/>
      <dgm:spPr/>
      <dgm:t>
        <a:bodyPr/>
        <a:lstStyle/>
        <a:p>
          <a:endParaRPr lang="en-US" sz="2800">
            <a:solidFill>
              <a:schemeClr val="tx1"/>
            </a:solidFill>
          </a:endParaRPr>
        </a:p>
      </dgm:t>
    </dgm:pt>
    <dgm:pt modelId="{08D1B67E-61A7-48DA-99BD-9FE34EEE2888}">
      <dgm:prSet phldrT="[Text]" custT="1"/>
      <dgm:spPr/>
      <dgm:t>
        <a:bodyPr/>
        <a:lstStyle/>
        <a:p>
          <a:r>
            <a:rPr lang="en-US" sz="2800" dirty="0">
              <a:solidFill>
                <a:schemeClr val="tx1"/>
              </a:solidFill>
            </a:rPr>
            <a:t>4. Closing  </a:t>
          </a:r>
        </a:p>
      </dgm:t>
    </dgm:pt>
    <dgm:pt modelId="{0970AC1E-F04D-464C-8EBC-3FAA2ED681AB}" type="parTrans" cxnId="{F4776FF7-7EBD-4821-A0BF-6143C2CFB3E3}">
      <dgm:prSet/>
      <dgm:spPr/>
      <dgm:t>
        <a:bodyPr/>
        <a:lstStyle/>
        <a:p>
          <a:endParaRPr lang="en-US" sz="2800">
            <a:solidFill>
              <a:schemeClr val="tx1"/>
            </a:solidFill>
          </a:endParaRPr>
        </a:p>
      </dgm:t>
    </dgm:pt>
    <dgm:pt modelId="{4652B117-A762-4C0D-8F08-C3C3BC1AA42E}" type="sibTrans" cxnId="{F4776FF7-7EBD-4821-A0BF-6143C2CFB3E3}">
      <dgm:prSet/>
      <dgm:spPr/>
      <dgm:t>
        <a:bodyPr/>
        <a:lstStyle/>
        <a:p>
          <a:endParaRPr lang="en-US" sz="2800">
            <a:solidFill>
              <a:schemeClr val="tx1"/>
            </a:solidFill>
          </a:endParaRPr>
        </a:p>
      </dgm:t>
    </dgm:pt>
    <dgm:pt modelId="{6A9E2E81-79C0-4CC8-813E-D94063E0559E}" type="pres">
      <dgm:prSet presAssocID="{86584342-CB64-40E5-8DDA-A13A8883596E}" presName="Name0" presStyleCnt="0">
        <dgm:presLayoutVars>
          <dgm:chMax val="7"/>
          <dgm:chPref val="7"/>
          <dgm:dir/>
        </dgm:presLayoutVars>
      </dgm:prSet>
      <dgm:spPr/>
      <dgm:t>
        <a:bodyPr/>
        <a:lstStyle/>
        <a:p>
          <a:endParaRPr lang="en-AU"/>
        </a:p>
      </dgm:t>
    </dgm:pt>
    <dgm:pt modelId="{AD24CBB4-EF98-4884-B8DF-A188DA551B10}" type="pres">
      <dgm:prSet presAssocID="{86584342-CB64-40E5-8DDA-A13A8883596E}" presName="Name1" presStyleCnt="0"/>
      <dgm:spPr/>
    </dgm:pt>
    <dgm:pt modelId="{B9307020-83A5-4752-8EEB-EC5951CC6A73}" type="pres">
      <dgm:prSet presAssocID="{86584342-CB64-40E5-8DDA-A13A8883596E}" presName="cycle" presStyleCnt="0"/>
      <dgm:spPr/>
    </dgm:pt>
    <dgm:pt modelId="{CEFAEE40-E256-4407-AD68-32DA79B34332}" type="pres">
      <dgm:prSet presAssocID="{86584342-CB64-40E5-8DDA-A13A8883596E}" presName="srcNode" presStyleLbl="node1" presStyleIdx="0" presStyleCnt="4"/>
      <dgm:spPr/>
    </dgm:pt>
    <dgm:pt modelId="{209FB807-9441-4341-BC09-24B1E129E4A1}" type="pres">
      <dgm:prSet presAssocID="{86584342-CB64-40E5-8DDA-A13A8883596E}" presName="conn" presStyleLbl="parChTrans1D2" presStyleIdx="0" presStyleCnt="1"/>
      <dgm:spPr/>
      <dgm:t>
        <a:bodyPr/>
        <a:lstStyle/>
        <a:p>
          <a:endParaRPr lang="en-AU"/>
        </a:p>
      </dgm:t>
    </dgm:pt>
    <dgm:pt modelId="{A7BE7898-CD9E-42B3-8C8A-13460CCB7F11}" type="pres">
      <dgm:prSet presAssocID="{86584342-CB64-40E5-8DDA-A13A8883596E}" presName="extraNode" presStyleLbl="node1" presStyleIdx="0" presStyleCnt="4"/>
      <dgm:spPr/>
    </dgm:pt>
    <dgm:pt modelId="{A0C793CB-C0FA-4F5D-93C2-9B0DF93E8121}" type="pres">
      <dgm:prSet presAssocID="{86584342-CB64-40E5-8DDA-A13A8883596E}" presName="dstNode" presStyleLbl="node1" presStyleIdx="0" presStyleCnt="4"/>
      <dgm:spPr/>
    </dgm:pt>
    <dgm:pt modelId="{C12DF18B-DA64-4BF0-BD94-8E060234695D}" type="pres">
      <dgm:prSet presAssocID="{70D48995-40CB-46B9-B7ED-3E8A4B1E9BCB}" presName="text_1" presStyleLbl="node1" presStyleIdx="0" presStyleCnt="4">
        <dgm:presLayoutVars>
          <dgm:bulletEnabled val="1"/>
        </dgm:presLayoutVars>
      </dgm:prSet>
      <dgm:spPr/>
      <dgm:t>
        <a:bodyPr/>
        <a:lstStyle/>
        <a:p>
          <a:endParaRPr lang="en-AU"/>
        </a:p>
      </dgm:t>
    </dgm:pt>
    <dgm:pt modelId="{AB0BE773-71B5-4F35-A14B-A06F1448B357}" type="pres">
      <dgm:prSet presAssocID="{70D48995-40CB-46B9-B7ED-3E8A4B1E9BCB}" presName="accent_1" presStyleCnt="0"/>
      <dgm:spPr/>
    </dgm:pt>
    <dgm:pt modelId="{A9537CC0-9934-48D8-BCA0-B58000776C8C}" type="pres">
      <dgm:prSet presAssocID="{70D48995-40CB-46B9-B7ED-3E8A4B1E9BCB}" presName="accentRepeatNode" presStyleLbl="solidFgAcc1" presStyleIdx="0" presStyleCnt="4"/>
      <dgm:spPr/>
    </dgm:pt>
    <dgm:pt modelId="{FDED36ED-9900-46C4-9BB1-03AE3CEA9532}" type="pres">
      <dgm:prSet presAssocID="{AA0DE476-52C6-43DE-9A4D-09BC87193646}" presName="text_2" presStyleLbl="node1" presStyleIdx="1" presStyleCnt="4">
        <dgm:presLayoutVars>
          <dgm:bulletEnabled val="1"/>
        </dgm:presLayoutVars>
      </dgm:prSet>
      <dgm:spPr/>
      <dgm:t>
        <a:bodyPr/>
        <a:lstStyle/>
        <a:p>
          <a:endParaRPr lang="en-AU"/>
        </a:p>
      </dgm:t>
    </dgm:pt>
    <dgm:pt modelId="{B56A0FA5-10BD-4120-8228-BCD2C3E3D623}" type="pres">
      <dgm:prSet presAssocID="{AA0DE476-52C6-43DE-9A4D-09BC87193646}" presName="accent_2" presStyleCnt="0"/>
      <dgm:spPr/>
    </dgm:pt>
    <dgm:pt modelId="{F8BEEA70-6FB6-4747-B72C-4964764F46AC}" type="pres">
      <dgm:prSet presAssocID="{AA0DE476-52C6-43DE-9A4D-09BC87193646}" presName="accentRepeatNode" presStyleLbl="solidFgAcc1" presStyleIdx="1" presStyleCnt="4"/>
      <dgm:spPr/>
    </dgm:pt>
    <dgm:pt modelId="{3257B329-6A17-495B-8C9C-A73248615EDA}" type="pres">
      <dgm:prSet presAssocID="{1F2789E3-4AF8-4457-A1C6-AFF3A6B88B70}" presName="text_3" presStyleLbl="node1" presStyleIdx="2" presStyleCnt="4">
        <dgm:presLayoutVars>
          <dgm:bulletEnabled val="1"/>
        </dgm:presLayoutVars>
      </dgm:prSet>
      <dgm:spPr/>
      <dgm:t>
        <a:bodyPr/>
        <a:lstStyle/>
        <a:p>
          <a:endParaRPr lang="en-AU"/>
        </a:p>
      </dgm:t>
    </dgm:pt>
    <dgm:pt modelId="{5677A0C4-C461-4284-B666-3F66DF292CBA}" type="pres">
      <dgm:prSet presAssocID="{1F2789E3-4AF8-4457-A1C6-AFF3A6B88B70}" presName="accent_3" presStyleCnt="0"/>
      <dgm:spPr/>
    </dgm:pt>
    <dgm:pt modelId="{206D3A20-1A00-4424-B8E7-4CDC1F0DC21A}" type="pres">
      <dgm:prSet presAssocID="{1F2789E3-4AF8-4457-A1C6-AFF3A6B88B70}" presName="accentRepeatNode" presStyleLbl="solidFgAcc1" presStyleIdx="2" presStyleCnt="4"/>
      <dgm:spPr/>
    </dgm:pt>
    <dgm:pt modelId="{CF08F7A2-A7A6-4720-9CB1-873E7B12859E}" type="pres">
      <dgm:prSet presAssocID="{08D1B67E-61A7-48DA-99BD-9FE34EEE2888}" presName="text_4" presStyleLbl="node1" presStyleIdx="3" presStyleCnt="4">
        <dgm:presLayoutVars>
          <dgm:bulletEnabled val="1"/>
        </dgm:presLayoutVars>
      </dgm:prSet>
      <dgm:spPr/>
      <dgm:t>
        <a:bodyPr/>
        <a:lstStyle/>
        <a:p>
          <a:endParaRPr lang="en-AU"/>
        </a:p>
      </dgm:t>
    </dgm:pt>
    <dgm:pt modelId="{83B12E62-34D3-4663-85A7-0E72765D6633}" type="pres">
      <dgm:prSet presAssocID="{08D1B67E-61A7-48DA-99BD-9FE34EEE2888}" presName="accent_4" presStyleCnt="0"/>
      <dgm:spPr/>
    </dgm:pt>
    <dgm:pt modelId="{E8306A73-447E-4A21-B9F3-A67C1099F6A5}" type="pres">
      <dgm:prSet presAssocID="{08D1B67E-61A7-48DA-99BD-9FE34EEE2888}" presName="accentRepeatNode" presStyleLbl="solidFgAcc1" presStyleIdx="3" presStyleCnt="4"/>
      <dgm:spPr/>
    </dgm:pt>
  </dgm:ptLst>
  <dgm:cxnLst>
    <dgm:cxn modelId="{297A158E-1D20-4EBF-B502-E52E44D79C2F}" srcId="{86584342-CB64-40E5-8DDA-A13A8883596E}" destId="{1F2789E3-4AF8-4457-A1C6-AFF3A6B88B70}" srcOrd="2" destOrd="0" parTransId="{9EA775C6-B6D8-4045-BD81-CE46062B5B39}" sibTransId="{A75817C7-5A77-4167-8DC4-45F8A96CAA43}"/>
    <dgm:cxn modelId="{9FEA27A3-1095-47DE-90C5-437882D0555A}" type="presOf" srcId="{AA0DE476-52C6-43DE-9A4D-09BC87193646}" destId="{FDED36ED-9900-46C4-9BB1-03AE3CEA9532}" srcOrd="0" destOrd="0" presId="urn:microsoft.com/office/officeart/2008/layout/VerticalCurvedList"/>
    <dgm:cxn modelId="{9E048424-49A4-457E-AA02-5D329CE15EC1}" srcId="{86584342-CB64-40E5-8DDA-A13A8883596E}" destId="{AA0DE476-52C6-43DE-9A4D-09BC87193646}" srcOrd="1" destOrd="0" parTransId="{DFD39A90-AD60-4404-B0B1-E1C182D3026A}" sibTransId="{4D083948-4CD4-44FA-BEAB-DCC638E07633}"/>
    <dgm:cxn modelId="{F4776FF7-7EBD-4821-A0BF-6143C2CFB3E3}" srcId="{86584342-CB64-40E5-8DDA-A13A8883596E}" destId="{08D1B67E-61A7-48DA-99BD-9FE34EEE2888}" srcOrd="3" destOrd="0" parTransId="{0970AC1E-F04D-464C-8EBC-3FAA2ED681AB}" sibTransId="{4652B117-A762-4C0D-8F08-C3C3BC1AA42E}"/>
    <dgm:cxn modelId="{23CBBE8F-DA76-42C6-A1CC-7BB12719CBDD}" type="presOf" srcId="{C0A300A7-BA54-42E5-8E1D-9836C017A913}" destId="{209FB807-9441-4341-BC09-24B1E129E4A1}" srcOrd="0" destOrd="0" presId="urn:microsoft.com/office/officeart/2008/layout/VerticalCurvedList"/>
    <dgm:cxn modelId="{51A0FF18-2424-416F-B923-0554C13E3A3D}" type="presOf" srcId="{08D1B67E-61A7-48DA-99BD-9FE34EEE2888}" destId="{CF08F7A2-A7A6-4720-9CB1-873E7B12859E}" srcOrd="0" destOrd="0" presId="urn:microsoft.com/office/officeart/2008/layout/VerticalCurvedList"/>
    <dgm:cxn modelId="{4A55EF10-1A35-40D4-9C37-05D9AF2F5C3B}" type="presOf" srcId="{1F2789E3-4AF8-4457-A1C6-AFF3A6B88B70}" destId="{3257B329-6A17-495B-8C9C-A73248615EDA}" srcOrd="0" destOrd="0" presId="urn:microsoft.com/office/officeart/2008/layout/VerticalCurvedList"/>
    <dgm:cxn modelId="{2EA3FE11-3847-49AD-B89B-3F33AD1B3E0B}" srcId="{86584342-CB64-40E5-8DDA-A13A8883596E}" destId="{70D48995-40CB-46B9-B7ED-3E8A4B1E9BCB}" srcOrd="0" destOrd="0" parTransId="{59EDE3FA-8715-4171-9B4A-90F862CF35FA}" sibTransId="{C0A300A7-BA54-42E5-8E1D-9836C017A913}"/>
    <dgm:cxn modelId="{77EB980C-9C05-4AB5-9951-4BF45B9FCACC}" type="presOf" srcId="{70D48995-40CB-46B9-B7ED-3E8A4B1E9BCB}" destId="{C12DF18B-DA64-4BF0-BD94-8E060234695D}" srcOrd="0" destOrd="0" presId="urn:microsoft.com/office/officeart/2008/layout/VerticalCurvedList"/>
    <dgm:cxn modelId="{C4EC9B2C-4E4E-4903-AFDA-A866343E3293}" type="presOf" srcId="{86584342-CB64-40E5-8DDA-A13A8883596E}" destId="{6A9E2E81-79C0-4CC8-813E-D94063E0559E}" srcOrd="0" destOrd="0" presId="urn:microsoft.com/office/officeart/2008/layout/VerticalCurvedList"/>
    <dgm:cxn modelId="{8252B3BA-6B37-4754-B656-11BE87252E05}" type="presParOf" srcId="{6A9E2E81-79C0-4CC8-813E-D94063E0559E}" destId="{AD24CBB4-EF98-4884-B8DF-A188DA551B10}" srcOrd="0" destOrd="0" presId="urn:microsoft.com/office/officeart/2008/layout/VerticalCurvedList"/>
    <dgm:cxn modelId="{A5407733-FF1A-43EA-A092-A58F9F22BC6C}" type="presParOf" srcId="{AD24CBB4-EF98-4884-B8DF-A188DA551B10}" destId="{B9307020-83A5-4752-8EEB-EC5951CC6A73}" srcOrd="0" destOrd="0" presId="urn:microsoft.com/office/officeart/2008/layout/VerticalCurvedList"/>
    <dgm:cxn modelId="{AA6150BA-83FD-4670-82EA-E527CAE6CC6C}" type="presParOf" srcId="{B9307020-83A5-4752-8EEB-EC5951CC6A73}" destId="{CEFAEE40-E256-4407-AD68-32DA79B34332}" srcOrd="0" destOrd="0" presId="urn:microsoft.com/office/officeart/2008/layout/VerticalCurvedList"/>
    <dgm:cxn modelId="{C8E36BCA-7DBD-4B4B-AA69-E1CBA439BD90}" type="presParOf" srcId="{B9307020-83A5-4752-8EEB-EC5951CC6A73}" destId="{209FB807-9441-4341-BC09-24B1E129E4A1}" srcOrd="1" destOrd="0" presId="urn:microsoft.com/office/officeart/2008/layout/VerticalCurvedList"/>
    <dgm:cxn modelId="{2B2E40D2-F36A-40B8-9F6F-625CC6A0A869}" type="presParOf" srcId="{B9307020-83A5-4752-8EEB-EC5951CC6A73}" destId="{A7BE7898-CD9E-42B3-8C8A-13460CCB7F11}" srcOrd="2" destOrd="0" presId="urn:microsoft.com/office/officeart/2008/layout/VerticalCurvedList"/>
    <dgm:cxn modelId="{B1439464-4391-4ACA-98AF-B92F746B763E}" type="presParOf" srcId="{B9307020-83A5-4752-8EEB-EC5951CC6A73}" destId="{A0C793CB-C0FA-4F5D-93C2-9B0DF93E8121}" srcOrd="3" destOrd="0" presId="urn:microsoft.com/office/officeart/2008/layout/VerticalCurvedList"/>
    <dgm:cxn modelId="{3E9D2D69-0990-4086-85FF-9D1C64D46DF2}" type="presParOf" srcId="{AD24CBB4-EF98-4884-B8DF-A188DA551B10}" destId="{C12DF18B-DA64-4BF0-BD94-8E060234695D}" srcOrd="1" destOrd="0" presId="urn:microsoft.com/office/officeart/2008/layout/VerticalCurvedList"/>
    <dgm:cxn modelId="{922CE66E-0AD0-4F96-89C8-7A32048EEE97}" type="presParOf" srcId="{AD24CBB4-EF98-4884-B8DF-A188DA551B10}" destId="{AB0BE773-71B5-4F35-A14B-A06F1448B357}" srcOrd="2" destOrd="0" presId="urn:microsoft.com/office/officeart/2008/layout/VerticalCurvedList"/>
    <dgm:cxn modelId="{333FAAEB-438C-4827-BCCB-B2C9D317D8B0}" type="presParOf" srcId="{AB0BE773-71B5-4F35-A14B-A06F1448B357}" destId="{A9537CC0-9934-48D8-BCA0-B58000776C8C}" srcOrd="0" destOrd="0" presId="urn:microsoft.com/office/officeart/2008/layout/VerticalCurvedList"/>
    <dgm:cxn modelId="{CFBFF34B-3249-4C82-BE73-6A6250C44DC4}" type="presParOf" srcId="{AD24CBB4-EF98-4884-B8DF-A188DA551B10}" destId="{FDED36ED-9900-46C4-9BB1-03AE3CEA9532}" srcOrd="3" destOrd="0" presId="urn:microsoft.com/office/officeart/2008/layout/VerticalCurvedList"/>
    <dgm:cxn modelId="{DDA2ECB9-CDC7-4870-960E-3D171AF2B2E3}" type="presParOf" srcId="{AD24CBB4-EF98-4884-B8DF-A188DA551B10}" destId="{B56A0FA5-10BD-4120-8228-BCD2C3E3D623}" srcOrd="4" destOrd="0" presId="urn:microsoft.com/office/officeart/2008/layout/VerticalCurvedList"/>
    <dgm:cxn modelId="{77367B24-A1C4-4512-A05B-A4A984948211}" type="presParOf" srcId="{B56A0FA5-10BD-4120-8228-BCD2C3E3D623}" destId="{F8BEEA70-6FB6-4747-B72C-4964764F46AC}" srcOrd="0" destOrd="0" presId="urn:microsoft.com/office/officeart/2008/layout/VerticalCurvedList"/>
    <dgm:cxn modelId="{BF31033F-9311-4C09-88AF-5CA33F3233D5}" type="presParOf" srcId="{AD24CBB4-EF98-4884-B8DF-A188DA551B10}" destId="{3257B329-6A17-495B-8C9C-A73248615EDA}" srcOrd="5" destOrd="0" presId="urn:microsoft.com/office/officeart/2008/layout/VerticalCurvedList"/>
    <dgm:cxn modelId="{5EB1DD31-8998-49FA-B587-5C24F7D4E563}" type="presParOf" srcId="{AD24CBB4-EF98-4884-B8DF-A188DA551B10}" destId="{5677A0C4-C461-4284-B666-3F66DF292CBA}" srcOrd="6" destOrd="0" presId="urn:microsoft.com/office/officeart/2008/layout/VerticalCurvedList"/>
    <dgm:cxn modelId="{66391C4F-9CA2-45C0-966F-0920F0E175F1}" type="presParOf" srcId="{5677A0C4-C461-4284-B666-3F66DF292CBA}" destId="{206D3A20-1A00-4424-B8E7-4CDC1F0DC21A}" srcOrd="0" destOrd="0" presId="urn:microsoft.com/office/officeart/2008/layout/VerticalCurvedList"/>
    <dgm:cxn modelId="{A19D6CD2-304C-4FBD-BDBE-6A2FAFD610E9}" type="presParOf" srcId="{AD24CBB4-EF98-4884-B8DF-A188DA551B10}" destId="{CF08F7A2-A7A6-4720-9CB1-873E7B12859E}" srcOrd="7" destOrd="0" presId="urn:microsoft.com/office/officeart/2008/layout/VerticalCurvedList"/>
    <dgm:cxn modelId="{C90C45A7-8F7D-4C41-849E-393BD42C4954}" type="presParOf" srcId="{AD24CBB4-EF98-4884-B8DF-A188DA551B10}" destId="{83B12E62-34D3-4663-85A7-0E72765D6633}" srcOrd="8" destOrd="0" presId="urn:microsoft.com/office/officeart/2008/layout/VerticalCurvedList"/>
    <dgm:cxn modelId="{F5BC1C41-2515-4440-B444-FC74E658CB91}" type="presParOf" srcId="{83B12E62-34D3-4663-85A7-0E72765D6633}" destId="{E8306A73-447E-4A21-B9F3-A67C1099F6A5}" srcOrd="0" destOrd="0" presId="urn:microsoft.com/office/officeart/2008/layout/VerticalCurve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6CF3E52-6606-4D0B-B4BD-3C5C2EFEE531}" type="doc">
      <dgm:prSet loTypeId="urn:microsoft.com/office/officeart/2005/8/layout/funnel1" loCatId="relationship" qsTypeId="urn:microsoft.com/office/officeart/2005/8/quickstyle/simple1" qsCatId="simple" csTypeId="urn:microsoft.com/office/officeart/2005/8/colors/colorful5" csCatId="colorful" phldr="1"/>
      <dgm:spPr/>
      <dgm:t>
        <a:bodyPr/>
        <a:lstStyle/>
        <a:p>
          <a:endParaRPr lang="id-ID"/>
        </a:p>
      </dgm:t>
    </dgm:pt>
    <dgm:pt modelId="{4BD59F8F-47B9-4C79-902E-695DD997AB0F}">
      <dgm:prSet phldrT="[Text]" custT="1"/>
      <dgm:spPr>
        <a:solidFill>
          <a:srgbClr val="43CDFB"/>
        </a:solidFill>
      </dgm:spPr>
      <dgm:t>
        <a:bodyPr/>
        <a:lstStyle/>
        <a:p>
          <a:r>
            <a:rPr lang="en-US" sz="1800" b="1" dirty="0">
              <a:solidFill>
                <a:srgbClr val="000000"/>
              </a:solidFill>
            </a:rPr>
            <a:t>PARTNERSHIP</a:t>
          </a:r>
          <a:endParaRPr lang="id-ID" sz="1100" b="1" dirty="0">
            <a:solidFill>
              <a:schemeClr val="tx1"/>
            </a:solidFill>
          </a:endParaRPr>
        </a:p>
      </dgm:t>
    </dgm:pt>
    <dgm:pt modelId="{68245DBB-9675-4DF9-BA35-41528D3105C0}" type="parTrans" cxnId="{7A98825C-DB1A-40A5-A9B4-E6263D654603}">
      <dgm:prSet/>
      <dgm:spPr/>
      <dgm:t>
        <a:bodyPr/>
        <a:lstStyle/>
        <a:p>
          <a:endParaRPr lang="id-ID"/>
        </a:p>
      </dgm:t>
    </dgm:pt>
    <dgm:pt modelId="{E3CE58A2-1A27-46DE-8828-1E86029069D1}" type="sibTrans" cxnId="{7A98825C-DB1A-40A5-A9B4-E6263D654603}">
      <dgm:prSet/>
      <dgm:spPr/>
      <dgm:t>
        <a:bodyPr/>
        <a:lstStyle/>
        <a:p>
          <a:endParaRPr lang="id-ID"/>
        </a:p>
      </dgm:t>
    </dgm:pt>
    <dgm:pt modelId="{11CECA49-ECA4-4457-BFF0-8AFCADB0F0E6}">
      <dgm:prSet phldrT="[Text]" custT="1">
        <dgm:style>
          <a:lnRef idx="0">
            <a:schemeClr val="accent4"/>
          </a:lnRef>
          <a:fillRef idx="3">
            <a:schemeClr val="accent4"/>
          </a:fillRef>
          <a:effectRef idx="3">
            <a:schemeClr val="accent4"/>
          </a:effectRef>
          <a:fontRef idx="minor">
            <a:schemeClr val="lt1"/>
          </a:fontRef>
        </dgm:style>
      </dgm:prSet>
      <dgm:spPr/>
      <dgm:t>
        <a:bodyPr/>
        <a:lstStyle/>
        <a:p>
          <a:r>
            <a:rPr lang="id-ID" sz="2800" b="1" dirty="0">
              <a:solidFill>
                <a:schemeClr val="tx1"/>
              </a:solidFill>
            </a:rPr>
            <a:t>STRATEG</a:t>
          </a:r>
          <a:r>
            <a:rPr lang="en-US" sz="2800" b="1" dirty="0">
              <a:solidFill>
                <a:schemeClr val="tx1"/>
              </a:solidFill>
            </a:rPr>
            <a:t>Y</a:t>
          </a:r>
          <a:endParaRPr lang="id-ID" sz="1200" b="1" dirty="0">
            <a:solidFill>
              <a:schemeClr val="tx1"/>
            </a:solidFill>
          </a:endParaRPr>
        </a:p>
      </dgm:t>
    </dgm:pt>
    <dgm:pt modelId="{A32D9244-E9A1-46E1-8BA4-FC8375224313}" type="parTrans" cxnId="{A07FC199-E542-46E4-AF3B-0159800ECC7D}">
      <dgm:prSet/>
      <dgm:spPr/>
      <dgm:t>
        <a:bodyPr/>
        <a:lstStyle/>
        <a:p>
          <a:endParaRPr lang="id-ID"/>
        </a:p>
      </dgm:t>
    </dgm:pt>
    <dgm:pt modelId="{6E130150-4B60-4299-A7D2-CBA38E940434}" type="sibTrans" cxnId="{A07FC199-E542-46E4-AF3B-0159800ECC7D}">
      <dgm:prSet/>
      <dgm:spPr/>
      <dgm:t>
        <a:bodyPr/>
        <a:lstStyle/>
        <a:p>
          <a:endParaRPr lang="id-ID"/>
        </a:p>
      </dgm:t>
    </dgm:pt>
    <dgm:pt modelId="{2BBB9354-6390-478C-8D3D-AB76B899E54E}">
      <dgm:prSet phldrT="[Text]" custT="1"/>
      <dgm:spPr/>
      <dgm:t>
        <a:bodyPr/>
        <a:lstStyle/>
        <a:p>
          <a:r>
            <a:rPr lang="en-US" sz="2000" b="1" dirty="0">
              <a:solidFill>
                <a:schemeClr val="tx1"/>
              </a:solidFill>
            </a:rPr>
            <a:t>DATA RESOURCES</a:t>
          </a:r>
          <a:endParaRPr lang="id-ID" sz="2000" b="1" dirty="0">
            <a:solidFill>
              <a:schemeClr val="tx1"/>
            </a:solidFill>
          </a:endParaRPr>
        </a:p>
      </dgm:t>
    </dgm:pt>
    <dgm:pt modelId="{BED24744-8281-4B30-A77B-7BEFF9CE4DE2}" type="parTrans" cxnId="{27A66233-1FD4-4CC3-832F-F1E7A623102B}">
      <dgm:prSet/>
      <dgm:spPr/>
      <dgm:t>
        <a:bodyPr/>
        <a:lstStyle/>
        <a:p>
          <a:endParaRPr lang="id-ID"/>
        </a:p>
      </dgm:t>
    </dgm:pt>
    <dgm:pt modelId="{CFC45400-5584-4A72-88EC-565AD4DAD6FF}" type="sibTrans" cxnId="{27A66233-1FD4-4CC3-832F-F1E7A623102B}">
      <dgm:prSet/>
      <dgm:spPr/>
      <dgm:t>
        <a:bodyPr/>
        <a:lstStyle/>
        <a:p>
          <a:endParaRPr lang="id-ID"/>
        </a:p>
      </dgm:t>
    </dgm:pt>
    <dgm:pt modelId="{4CCA959C-65EF-45C2-AA81-E5026DEC7EEC}">
      <dgm:prSet phldrT="[Text]" custT="1"/>
      <dgm:spPr>
        <a:solidFill>
          <a:srgbClr val="92D050"/>
        </a:solidFill>
      </dgm:spPr>
      <dgm:t>
        <a:bodyPr/>
        <a:lstStyle/>
        <a:p>
          <a:r>
            <a:rPr lang="id-ID" sz="2400" b="1" dirty="0">
              <a:solidFill>
                <a:schemeClr val="tx1"/>
              </a:solidFill>
            </a:rPr>
            <a:t>IMPLEMENTA</a:t>
          </a:r>
          <a:r>
            <a:rPr lang="en-US" sz="2400" b="1" dirty="0">
              <a:solidFill>
                <a:schemeClr val="tx1"/>
              </a:solidFill>
            </a:rPr>
            <a:t>TION</a:t>
          </a:r>
          <a:endParaRPr lang="id-ID" sz="2400" b="1" dirty="0">
            <a:solidFill>
              <a:schemeClr val="tx1"/>
            </a:solidFill>
          </a:endParaRPr>
        </a:p>
      </dgm:t>
    </dgm:pt>
    <dgm:pt modelId="{F20812B6-9270-40F4-A551-AA4E54FAE692}" type="parTrans" cxnId="{E7E2903A-904E-4048-BE30-6919D09ABF23}">
      <dgm:prSet/>
      <dgm:spPr/>
      <dgm:t>
        <a:bodyPr/>
        <a:lstStyle/>
        <a:p>
          <a:endParaRPr lang="en-US"/>
        </a:p>
      </dgm:t>
    </dgm:pt>
    <dgm:pt modelId="{B9565739-77E2-47AB-B218-B867D05A9E01}" type="sibTrans" cxnId="{E7E2903A-904E-4048-BE30-6919D09ABF23}">
      <dgm:prSet/>
      <dgm:spPr/>
      <dgm:t>
        <a:bodyPr/>
        <a:lstStyle/>
        <a:p>
          <a:endParaRPr lang="en-US"/>
        </a:p>
      </dgm:t>
    </dgm:pt>
    <dgm:pt modelId="{7C6E6D9C-1B15-4612-A7E1-0BE5571CFEBB}" type="pres">
      <dgm:prSet presAssocID="{A6CF3E52-6606-4D0B-B4BD-3C5C2EFEE531}" presName="Name0" presStyleCnt="0">
        <dgm:presLayoutVars>
          <dgm:chMax val="4"/>
          <dgm:resizeHandles val="exact"/>
        </dgm:presLayoutVars>
      </dgm:prSet>
      <dgm:spPr/>
      <dgm:t>
        <a:bodyPr/>
        <a:lstStyle/>
        <a:p>
          <a:endParaRPr lang="en-AU"/>
        </a:p>
      </dgm:t>
    </dgm:pt>
    <dgm:pt modelId="{BBEDD09C-B363-4472-B385-877039815150}" type="pres">
      <dgm:prSet presAssocID="{A6CF3E52-6606-4D0B-B4BD-3C5C2EFEE531}" presName="ellipse" presStyleLbl="trBgShp" presStyleIdx="0" presStyleCnt="1"/>
      <dgm:spPr/>
    </dgm:pt>
    <dgm:pt modelId="{F2C249F4-6B40-4489-A14A-5C24039AB443}" type="pres">
      <dgm:prSet presAssocID="{A6CF3E52-6606-4D0B-B4BD-3C5C2EFEE531}" presName="arrow1" presStyleLbl="fgShp" presStyleIdx="0" presStyleCnt="1" custLinFactNeighborY="-16520"/>
      <dgm:spPr/>
    </dgm:pt>
    <dgm:pt modelId="{D37B9913-DF67-40D9-9554-82C075E50A6E}" type="pres">
      <dgm:prSet presAssocID="{A6CF3E52-6606-4D0B-B4BD-3C5C2EFEE531}" presName="rectangle" presStyleLbl="revTx" presStyleIdx="0" presStyleCnt="1" custScaleY="72858">
        <dgm:presLayoutVars>
          <dgm:bulletEnabled val="1"/>
        </dgm:presLayoutVars>
      </dgm:prSet>
      <dgm:spPr/>
      <dgm:t>
        <a:bodyPr/>
        <a:lstStyle/>
        <a:p>
          <a:endParaRPr lang="en-AU"/>
        </a:p>
      </dgm:t>
    </dgm:pt>
    <dgm:pt modelId="{9E4C4921-F3CB-442E-9BB8-8E53E5ACFF68}" type="pres">
      <dgm:prSet presAssocID="{11CECA49-ECA4-4457-BFF0-8AFCADB0F0E6}" presName="item1" presStyleLbl="node1" presStyleIdx="0" presStyleCnt="3">
        <dgm:presLayoutVars>
          <dgm:bulletEnabled val="1"/>
        </dgm:presLayoutVars>
      </dgm:prSet>
      <dgm:spPr/>
      <dgm:t>
        <a:bodyPr/>
        <a:lstStyle/>
        <a:p>
          <a:endParaRPr lang="en-AU"/>
        </a:p>
      </dgm:t>
    </dgm:pt>
    <dgm:pt modelId="{1AA10CF1-F382-41D6-83CC-5D0AED5912E7}" type="pres">
      <dgm:prSet presAssocID="{2BBB9354-6390-478C-8D3D-AB76B899E54E}" presName="item2" presStyleLbl="node1" presStyleIdx="1" presStyleCnt="3">
        <dgm:presLayoutVars>
          <dgm:bulletEnabled val="1"/>
        </dgm:presLayoutVars>
      </dgm:prSet>
      <dgm:spPr/>
      <dgm:t>
        <a:bodyPr/>
        <a:lstStyle/>
        <a:p>
          <a:endParaRPr lang="en-AU"/>
        </a:p>
      </dgm:t>
    </dgm:pt>
    <dgm:pt modelId="{8A6672AB-4687-4454-A5CA-399935EE67A8}" type="pres">
      <dgm:prSet presAssocID="{4CCA959C-65EF-45C2-AA81-E5026DEC7EEC}" presName="item3" presStyleLbl="node1" presStyleIdx="2" presStyleCnt="3">
        <dgm:presLayoutVars>
          <dgm:bulletEnabled val="1"/>
        </dgm:presLayoutVars>
      </dgm:prSet>
      <dgm:spPr/>
      <dgm:t>
        <a:bodyPr/>
        <a:lstStyle/>
        <a:p>
          <a:endParaRPr lang="en-AU"/>
        </a:p>
      </dgm:t>
    </dgm:pt>
    <dgm:pt modelId="{490E758A-0057-4119-85AA-79FBE353E6F8}" type="pres">
      <dgm:prSet presAssocID="{A6CF3E52-6606-4D0B-B4BD-3C5C2EFEE531}" presName="funnel" presStyleLbl="trAlignAcc1" presStyleIdx="0" presStyleCnt="1"/>
      <dgm:spPr/>
    </dgm:pt>
  </dgm:ptLst>
  <dgm:cxnLst>
    <dgm:cxn modelId="{2DB968BD-9A37-4DCC-8706-16D0276BBFC9}" type="presOf" srcId="{A6CF3E52-6606-4D0B-B4BD-3C5C2EFEE531}" destId="{7C6E6D9C-1B15-4612-A7E1-0BE5571CFEBB}" srcOrd="0" destOrd="0" presId="urn:microsoft.com/office/officeart/2005/8/layout/funnel1"/>
    <dgm:cxn modelId="{83B3BC9A-7A1A-4EB1-8787-F71F1C12292D}" type="presOf" srcId="{4BD59F8F-47B9-4C79-902E-695DD997AB0F}" destId="{8A6672AB-4687-4454-A5CA-399935EE67A8}" srcOrd="0" destOrd="0" presId="urn:microsoft.com/office/officeart/2005/8/layout/funnel1"/>
    <dgm:cxn modelId="{43ACA597-D555-4F98-8CE4-F24D60398364}" type="presOf" srcId="{2BBB9354-6390-478C-8D3D-AB76B899E54E}" destId="{9E4C4921-F3CB-442E-9BB8-8E53E5ACFF68}" srcOrd="0" destOrd="0" presId="urn:microsoft.com/office/officeart/2005/8/layout/funnel1"/>
    <dgm:cxn modelId="{A07FC199-E542-46E4-AF3B-0159800ECC7D}" srcId="{A6CF3E52-6606-4D0B-B4BD-3C5C2EFEE531}" destId="{11CECA49-ECA4-4457-BFF0-8AFCADB0F0E6}" srcOrd="1" destOrd="0" parTransId="{A32D9244-E9A1-46E1-8BA4-FC8375224313}" sibTransId="{6E130150-4B60-4299-A7D2-CBA38E940434}"/>
    <dgm:cxn modelId="{EB34D0D3-420B-415B-B79E-6E4350EC71CB}" type="presOf" srcId="{11CECA49-ECA4-4457-BFF0-8AFCADB0F0E6}" destId="{1AA10CF1-F382-41D6-83CC-5D0AED5912E7}" srcOrd="0" destOrd="0" presId="urn:microsoft.com/office/officeart/2005/8/layout/funnel1"/>
    <dgm:cxn modelId="{7A98825C-DB1A-40A5-A9B4-E6263D654603}" srcId="{A6CF3E52-6606-4D0B-B4BD-3C5C2EFEE531}" destId="{4BD59F8F-47B9-4C79-902E-695DD997AB0F}" srcOrd="0" destOrd="0" parTransId="{68245DBB-9675-4DF9-BA35-41528D3105C0}" sibTransId="{E3CE58A2-1A27-46DE-8828-1E86029069D1}"/>
    <dgm:cxn modelId="{27A66233-1FD4-4CC3-832F-F1E7A623102B}" srcId="{A6CF3E52-6606-4D0B-B4BD-3C5C2EFEE531}" destId="{2BBB9354-6390-478C-8D3D-AB76B899E54E}" srcOrd="2" destOrd="0" parTransId="{BED24744-8281-4B30-A77B-7BEFF9CE4DE2}" sibTransId="{CFC45400-5584-4A72-88EC-565AD4DAD6FF}"/>
    <dgm:cxn modelId="{44AD4B66-5FBE-415D-A4E6-92F381AD6748}" type="presOf" srcId="{4CCA959C-65EF-45C2-AA81-E5026DEC7EEC}" destId="{D37B9913-DF67-40D9-9554-82C075E50A6E}" srcOrd="0" destOrd="0" presId="urn:microsoft.com/office/officeart/2005/8/layout/funnel1"/>
    <dgm:cxn modelId="{E7E2903A-904E-4048-BE30-6919D09ABF23}" srcId="{A6CF3E52-6606-4D0B-B4BD-3C5C2EFEE531}" destId="{4CCA959C-65EF-45C2-AA81-E5026DEC7EEC}" srcOrd="3" destOrd="0" parTransId="{F20812B6-9270-40F4-A551-AA4E54FAE692}" sibTransId="{B9565739-77E2-47AB-B218-B867D05A9E01}"/>
    <dgm:cxn modelId="{3B2B80BE-6721-40A1-A52D-1A8CFB67C558}" type="presParOf" srcId="{7C6E6D9C-1B15-4612-A7E1-0BE5571CFEBB}" destId="{BBEDD09C-B363-4472-B385-877039815150}" srcOrd="0" destOrd="0" presId="urn:microsoft.com/office/officeart/2005/8/layout/funnel1"/>
    <dgm:cxn modelId="{C4DAECC3-3093-4FBC-908C-B5D0016DD318}" type="presParOf" srcId="{7C6E6D9C-1B15-4612-A7E1-0BE5571CFEBB}" destId="{F2C249F4-6B40-4489-A14A-5C24039AB443}" srcOrd="1" destOrd="0" presId="urn:microsoft.com/office/officeart/2005/8/layout/funnel1"/>
    <dgm:cxn modelId="{87A8C26C-4BFA-41E1-89A4-4E2FA50328B3}" type="presParOf" srcId="{7C6E6D9C-1B15-4612-A7E1-0BE5571CFEBB}" destId="{D37B9913-DF67-40D9-9554-82C075E50A6E}" srcOrd="2" destOrd="0" presId="urn:microsoft.com/office/officeart/2005/8/layout/funnel1"/>
    <dgm:cxn modelId="{062B53FC-FFC1-4B5E-9A55-09ECFC6CC536}" type="presParOf" srcId="{7C6E6D9C-1B15-4612-A7E1-0BE5571CFEBB}" destId="{9E4C4921-F3CB-442E-9BB8-8E53E5ACFF68}" srcOrd="3" destOrd="0" presId="urn:microsoft.com/office/officeart/2005/8/layout/funnel1"/>
    <dgm:cxn modelId="{FBF0D772-02A0-4AA6-B355-C8EEF6568413}" type="presParOf" srcId="{7C6E6D9C-1B15-4612-A7E1-0BE5571CFEBB}" destId="{1AA10CF1-F382-41D6-83CC-5D0AED5912E7}" srcOrd="4" destOrd="0" presId="urn:microsoft.com/office/officeart/2005/8/layout/funnel1"/>
    <dgm:cxn modelId="{58DFBE83-D3C3-4113-93E7-DC4B34E0756A}" type="presParOf" srcId="{7C6E6D9C-1B15-4612-A7E1-0BE5571CFEBB}" destId="{8A6672AB-4687-4454-A5CA-399935EE67A8}" srcOrd="5" destOrd="0" presId="urn:microsoft.com/office/officeart/2005/8/layout/funnel1"/>
    <dgm:cxn modelId="{320072D1-AA98-4CA8-A617-140F7191D21C}" type="presParOf" srcId="{7C6E6D9C-1B15-4612-A7E1-0BE5571CFEBB}" destId="{490E758A-0057-4119-85AA-79FBE353E6F8}" srcOrd="6" destOrd="0" presId="urn:microsoft.com/office/officeart/2005/8/layout/funnel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D9B2EF6-675D-4FD3-A426-7466881C890A}"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US"/>
        </a:p>
      </dgm:t>
    </dgm:pt>
    <dgm:pt modelId="{44B6DD3D-2E5C-4512-AED1-242F1DF9ABB1}">
      <dgm:prSet phldrT="[Text]"/>
      <dgm:spPr/>
      <dgm:t>
        <a:bodyPr/>
        <a:lstStyle/>
        <a:p>
          <a:r>
            <a:rPr lang="en-US" b="0">
              <a:solidFill>
                <a:schemeClr val="tx1"/>
              </a:solidFill>
            </a:rPr>
            <a:t>Scope:</a:t>
          </a:r>
          <a:endParaRPr lang="en-US" b="0" dirty="0">
            <a:solidFill>
              <a:schemeClr val="tx1"/>
            </a:solidFill>
          </a:endParaRPr>
        </a:p>
      </dgm:t>
    </dgm:pt>
    <dgm:pt modelId="{42CBFFAC-A552-4E57-8E07-324E859AB33A}" type="parTrans" cxnId="{1851F04F-2F23-41AC-BADD-ECC6FEA86301}">
      <dgm:prSet/>
      <dgm:spPr/>
      <dgm:t>
        <a:bodyPr/>
        <a:lstStyle/>
        <a:p>
          <a:endParaRPr lang="en-US" b="0">
            <a:solidFill>
              <a:schemeClr val="tx1"/>
            </a:solidFill>
          </a:endParaRPr>
        </a:p>
      </dgm:t>
    </dgm:pt>
    <dgm:pt modelId="{C4402C03-2035-4EE5-BDD5-3B42B3EB73A1}" type="sibTrans" cxnId="{1851F04F-2F23-41AC-BADD-ECC6FEA86301}">
      <dgm:prSet/>
      <dgm:spPr/>
      <dgm:t>
        <a:bodyPr/>
        <a:lstStyle/>
        <a:p>
          <a:endParaRPr lang="en-US" b="0">
            <a:solidFill>
              <a:schemeClr val="tx1"/>
            </a:solidFill>
          </a:endParaRPr>
        </a:p>
      </dgm:t>
    </dgm:pt>
    <dgm:pt modelId="{A7CC6154-881E-498B-B649-B8C503FB1B6A}">
      <dgm:prSet phldrT="[Text]"/>
      <dgm:spPr/>
      <dgm:t>
        <a:bodyPr/>
        <a:lstStyle/>
        <a:p>
          <a:pPr>
            <a:buFont typeface="Wingdings" panose="05000000000000000000" pitchFamily="2" charset="2"/>
            <a:buChar char="§"/>
          </a:pPr>
          <a:r>
            <a:rPr lang="en-US" b="0">
              <a:solidFill>
                <a:schemeClr val="tx1"/>
              </a:solidFill>
              <a:latin typeface="Calibri" panose="020F0502020204030204" pitchFamily="34" charset="0"/>
              <a:cs typeface="Calibri" panose="020F0502020204030204" pitchFamily="34" charset="0"/>
            </a:rPr>
            <a:t>Physical activity</a:t>
          </a:r>
          <a:endParaRPr lang="en-US" b="0" dirty="0">
            <a:solidFill>
              <a:schemeClr val="tx1"/>
            </a:solidFill>
            <a:latin typeface="Calibri" panose="020F0502020204030204" pitchFamily="34" charset="0"/>
            <a:cs typeface="Calibri" panose="020F0502020204030204" pitchFamily="34" charset="0"/>
          </a:endParaRPr>
        </a:p>
      </dgm:t>
    </dgm:pt>
    <dgm:pt modelId="{3AF47541-852A-41BC-B04B-FA520BDB9388}" type="parTrans" cxnId="{41B6C3EA-DF52-4C74-B738-01A689768CD1}">
      <dgm:prSet/>
      <dgm:spPr/>
      <dgm:t>
        <a:bodyPr/>
        <a:lstStyle/>
        <a:p>
          <a:endParaRPr lang="en-US" b="0">
            <a:solidFill>
              <a:schemeClr val="tx1"/>
            </a:solidFill>
          </a:endParaRPr>
        </a:p>
      </dgm:t>
    </dgm:pt>
    <dgm:pt modelId="{E552A4D5-1784-4B8A-8206-6AD8F42B6C33}" type="sibTrans" cxnId="{41B6C3EA-DF52-4C74-B738-01A689768CD1}">
      <dgm:prSet/>
      <dgm:spPr/>
      <dgm:t>
        <a:bodyPr/>
        <a:lstStyle/>
        <a:p>
          <a:endParaRPr lang="en-US" b="0">
            <a:solidFill>
              <a:schemeClr val="tx1"/>
            </a:solidFill>
          </a:endParaRPr>
        </a:p>
      </dgm:t>
    </dgm:pt>
    <dgm:pt modelId="{0B7F431B-54CF-4AD5-930F-BCA0A94C29BD}">
      <dgm:prSet/>
      <dgm:spPr/>
      <dgm:t>
        <a:bodyPr/>
        <a:lstStyle/>
        <a:p>
          <a:pPr>
            <a:buFont typeface="Wingdings" panose="05000000000000000000" pitchFamily="2" charset="2"/>
            <a:buChar char="§"/>
          </a:pPr>
          <a:r>
            <a:rPr lang="en-US" b="0">
              <a:solidFill>
                <a:schemeClr val="tx1"/>
              </a:solidFill>
              <a:latin typeface="Calibri" panose="020F0502020204030204" pitchFamily="34" charset="0"/>
              <a:cs typeface="Calibri" panose="020F0502020204030204" pitchFamily="34" charset="0"/>
            </a:rPr>
            <a:t>Balanced Nutrition intake</a:t>
          </a:r>
          <a:endParaRPr lang="id-ID" b="0" dirty="0">
            <a:solidFill>
              <a:schemeClr val="tx1"/>
            </a:solidFill>
            <a:latin typeface="Calibri" panose="020F0502020204030204" pitchFamily="34" charset="0"/>
            <a:cs typeface="Calibri" panose="020F0502020204030204" pitchFamily="34" charset="0"/>
          </a:endParaRPr>
        </a:p>
      </dgm:t>
    </dgm:pt>
    <dgm:pt modelId="{B2C3E28A-86A3-46A1-B6C1-B2C98AF5E0B1}" type="parTrans" cxnId="{ABAEB9D6-7AA6-4C45-B2FA-1157C1D4D846}">
      <dgm:prSet/>
      <dgm:spPr/>
      <dgm:t>
        <a:bodyPr/>
        <a:lstStyle/>
        <a:p>
          <a:endParaRPr lang="en-US" b="0">
            <a:solidFill>
              <a:schemeClr val="tx1"/>
            </a:solidFill>
          </a:endParaRPr>
        </a:p>
      </dgm:t>
    </dgm:pt>
    <dgm:pt modelId="{C33A1FAF-A01A-4120-9287-0E599C3A8E39}" type="sibTrans" cxnId="{ABAEB9D6-7AA6-4C45-B2FA-1157C1D4D846}">
      <dgm:prSet/>
      <dgm:spPr/>
      <dgm:t>
        <a:bodyPr/>
        <a:lstStyle/>
        <a:p>
          <a:endParaRPr lang="en-US" b="0">
            <a:solidFill>
              <a:schemeClr val="tx1"/>
            </a:solidFill>
          </a:endParaRPr>
        </a:p>
      </dgm:t>
    </dgm:pt>
    <dgm:pt modelId="{4A2C0375-1C97-4C8A-94E7-BF038AD5B566}">
      <dgm:prSet/>
      <dgm:spPr/>
      <dgm:t>
        <a:bodyPr/>
        <a:lstStyle/>
        <a:p>
          <a:pPr>
            <a:buFont typeface="Wingdings" panose="05000000000000000000" pitchFamily="2" charset="2"/>
            <a:buChar char="§"/>
          </a:pPr>
          <a:r>
            <a:rPr lang="en-US" b="0">
              <a:solidFill>
                <a:schemeClr val="tx1"/>
              </a:solidFill>
              <a:latin typeface="Calibri" panose="020F0502020204030204" pitchFamily="34" charset="0"/>
              <a:cs typeface="Calibri" panose="020F0502020204030204" pitchFamily="34" charset="0"/>
            </a:rPr>
            <a:t>Improve healthy environment</a:t>
          </a:r>
          <a:endParaRPr lang="id-ID" b="0" dirty="0">
            <a:solidFill>
              <a:schemeClr val="tx1"/>
            </a:solidFill>
            <a:latin typeface="Calibri" panose="020F0502020204030204" pitchFamily="34" charset="0"/>
            <a:cs typeface="Calibri" panose="020F0502020204030204" pitchFamily="34" charset="0"/>
          </a:endParaRPr>
        </a:p>
      </dgm:t>
    </dgm:pt>
    <dgm:pt modelId="{E25E635A-968C-4F2A-B388-5415F96E834F}" type="parTrans" cxnId="{B30179B4-08F3-4823-B9D4-9B78A977E007}">
      <dgm:prSet/>
      <dgm:spPr/>
      <dgm:t>
        <a:bodyPr/>
        <a:lstStyle/>
        <a:p>
          <a:endParaRPr lang="en-US" b="0">
            <a:solidFill>
              <a:schemeClr val="tx1"/>
            </a:solidFill>
          </a:endParaRPr>
        </a:p>
      </dgm:t>
    </dgm:pt>
    <dgm:pt modelId="{15E9D5B4-F0A0-440F-B2E3-D01BEE0E0C4E}" type="sibTrans" cxnId="{B30179B4-08F3-4823-B9D4-9B78A977E007}">
      <dgm:prSet/>
      <dgm:spPr/>
      <dgm:t>
        <a:bodyPr/>
        <a:lstStyle/>
        <a:p>
          <a:endParaRPr lang="en-US" b="0">
            <a:solidFill>
              <a:schemeClr val="tx1"/>
            </a:solidFill>
          </a:endParaRPr>
        </a:p>
      </dgm:t>
    </dgm:pt>
    <dgm:pt modelId="{5614A1A1-5C5F-48F1-B23F-851DB76BB87D}">
      <dgm:prSet/>
      <dgm:spPr/>
      <dgm:t>
        <a:bodyPr/>
        <a:lstStyle/>
        <a:p>
          <a:pPr>
            <a:buFont typeface="Wingdings" panose="05000000000000000000" pitchFamily="2" charset="2"/>
            <a:buChar char="§"/>
          </a:pPr>
          <a:r>
            <a:rPr lang="en-US" b="0">
              <a:solidFill>
                <a:schemeClr val="tx1"/>
              </a:solidFill>
              <a:latin typeface="Calibri" panose="020F0502020204030204" pitchFamily="34" charset="0"/>
              <a:cs typeface="Calibri" panose="020F0502020204030204" pitchFamily="34" charset="0"/>
            </a:rPr>
            <a:t>Reduce tobacco and alcohol consumption</a:t>
          </a:r>
          <a:endParaRPr lang="id-ID" b="0" dirty="0">
            <a:solidFill>
              <a:schemeClr val="tx1"/>
            </a:solidFill>
            <a:latin typeface="Calibri" panose="020F0502020204030204" pitchFamily="34" charset="0"/>
            <a:cs typeface="Calibri" panose="020F0502020204030204" pitchFamily="34" charset="0"/>
          </a:endParaRPr>
        </a:p>
      </dgm:t>
    </dgm:pt>
    <dgm:pt modelId="{9695EBBB-2BBF-4846-88FE-FA2787FCE89E}" type="parTrans" cxnId="{69E90621-AE0B-490B-A63F-8182957C1C25}">
      <dgm:prSet/>
      <dgm:spPr/>
      <dgm:t>
        <a:bodyPr/>
        <a:lstStyle/>
        <a:p>
          <a:endParaRPr lang="en-US" b="0">
            <a:solidFill>
              <a:schemeClr val="tx1"/>
            </a:solidFill>
          </a:endParaRPr>
        </a:p>
      </dgm:t>
    </dgm:pt>
    <dgm:pt modelId="{0452207C-7E78-46EC-8E71-F168F1338179}" type="sibTrans" cxnId="{69E90621-AE0B-490B-A63F-8182957C1C25}">
      <dgm:prSet/>
      <dgm:spPr/>
      <dgm:t>
        <a:bodyPr/>
        <a:lstStyle/>
        <a:p>
          <a:endParaRPr lang="en-US" b="0">
            <a:solidFill>
              <a:schemeClr val="tx1"/>
            </a:solidFill>
          </a:endParaRPr>
        </a:p>
      </dgm:t>
    </dgm:pt>
    <dgm:pt modelId="{82B43D13-5A64-4011-936A-592777167B8B}">
      <dgm:prSet/>
      <dgm:spPr/>
      <dgm:t>
        <a:bodyPr/>
        <a:lstStyle/>
        <a:p>
          <a:pPr>
            <a:buFont typeface="Wingdings" panose="05000000000000000000" pitchFamily="2" charset="2"/>
            <a:buChar char="§"/>
          </a:pPr>
          <a:r>
            <a:rPr lang="en-US" b="0">
              <a:solidFill>
                <a:schemeClr val="tx1"/>
              </a:solidFill>
              <a:latin typeface="Calibri" panose="020F0502020204030204" pitchFamily="34" charset="0"/>
              <a:cs typeface="Calibri" panose="020F0502020204030204" pitchFamily="34" charset="0"/>
            </a:rPr>
            <a:t>Stress management</a:t>
          </a:r>
          <a:endParaRPr lang="en-US" b="0" dirty="0">
            <a:solidFill>
              <a:schemeClr val="tx1"/>
            </a:solidFill>
            <a:latin typeface="Calibri" panose="020F0502020204030204" pitchFamily="34" charset="0"/>
            <a:cs typeface="Calibri" panose="020F0502020204030204" pitchFamily="34" charset="0"/>
          </a:endParaRPr>
        </a:p>
      </dgm:t>
    </dgm:pt>
    <dgm:pt modelId="{337C2EAB-0661-4C42-AFB2-4FA13C91048E}" type="parTrans" cxnId="{9720B638-92B9-45EE-A0FD-DDF4B9ADB824}">
      <dgm:prSet/>
      <dgm:spPr/>
      <dgm:t>
        <a:bodyPr/>
        <a:lstStyle/>
        <a:p>
          <a:endParaRPr lang="en-US" b="0">
            <a:solidFill>
              <a:schemeClr val="tx1"/>
            </a:solidFill>
          </a:endParaRPr>
        </a:p>
      </dgm:t>
    </dgm:pt>
    <dgm:pt modelId="{8BDF67C5-203B-492D-8A4C-EF0B4228C7C6}" type="sibTrans" cxnId="{9720B638-92B9-45EE-A0FD-DDF4B9ADB824}">
      <dgm:prSet/>
      <dgm:spPr/>
      <dgm:t>
        <a:bodyPr/>
        <a:lstStyle/>
        <a:p>
          <a:endParaRPr lang="en-US" b="0">
            <a:solidFill>
              <a:schemeClr val="tx1"/>
            </a:solidFill>
          </a:endParaRPr>
        </a:p>
      </dgm:t>
    </dgm:pt>
    <dgm:pt modelId="{5A265577-F318-4FD8-B06F-F7230B3E1E0C}">
      <dgm:prSet/>
      <dgm:spPr/>
      <dgm:t>
        <a:bodyPr/>
        <a:lstStyle/>
        <a:p>
          <a:pPr>
            <a:buFont typeface="Wingdings" panose="05000000000000000000" pitchFamily="2" charset="2"/>
            <a:buChar char="§"/>
          </a:pPr>
          <a:r>
            <a:rPr lang="en-US" b="0">
              <a:solidFill>
                <a:schemeClr val="tx1"/>
              </a:solidFill>
              <a:latin typeface="Calibri" panose="020F0502020204030204" pitchFamily="34" charset="0"/>
              <a:cs typeface="Calibri" panose="020F0502020204030204" pitchFamily="34" charset="0"/>
            </a:rPr>
            <a:t>Clean and Healthy Life Behaviour (PHBS)</a:t>
          </a:r>
          <a:endParaRPr lang="en-US" b="0" dirty="0">
            <a:solidFill>
              <a:schemeClr val="tx1"/>
            </a:solidFill>
            <a:latin typeface="Calibri" panose="020F0502020204030204" pitchFamily="34" charset="0"/>
            <a:cs typeface="Calibri" panose="020F0502020204030204" pitchFamily="34" charset="0"/>
          </a:endParaRPr>
        </a:p>
      </dgm:t>
    </dgm:pt>
    <dgm:pt modelId="{58DA4B5B-C463-42BE-9DDB-3936479B2C73}" type="parTrans" cxnId="{4B1A7CA9-253D-40CB-AD1E-0CA726FB985B}">
      <dgm:prSet/>
      <dgm:spPr/>
      <dgm:t>
        <a:bodyPr/>
        <a:lstStyle/>
        <a:p>
          <a:endParaRPr lang="en-US" b="0">
            <a:solidFill>
              <a:schemeClr val="tx1"/>
            </a:solidFill>
          </a:endParaRPr>
        </a:p>
      </dgm:t>
    </dgm:pt>
    <dgm:pt modelId="{445E876B-7A68-4E71-9C6C-A25C9F1E094A}" type="sibTrans" cxnId="{4B1A7CA9-253D-40CB-AD1E-0CA726FB985B}">
      <dgm:prSet/>
      <dgm:spPr/>
      <dgm:t>
        <a:bodyPr/>
        <a:lstStyle/>
        <a:p>
          <a:endParaRPr lang="en-US" b="0">
            <a:solidFill>
              <a:schemeClr val="tx1"/>
            </a:solidFill>
          </a:endParaRPr>
        </a:p>
      </dgm:t>
    </dgm:pt>
    <dgm:pt modelId="{E28F2696-83C4-40F1-960E-5F09BC2205C8}">
      <dgm:prSet/>
      <dgm:spPr/>
      <dgm:t>
        <a:bodyPr/>
        <a:lstStyle/>
        <a:p>
          <a:pPr>
            <a:buFont typeface="Wingdings" panose="05000000000000000000" pitchFamily="2" charset="2"/>
            <a:buChar char="§"/>
          </a:pPr>
          <a:r>
            <a:rPr lang="en-US" b="0">
              <a:solidFill>
                <a:schemeClr val="tx1"/>
              </a:solidFill>
              <a:latin typeface="Calibri" panose="020F0502020204030204" pitchFamily="34" charset="0"/>
              <a:cs typeface="Calibri" panose="020F0502020204030204" pitchFamily="34" charset="0"/>
            </a:rPr>
            <a:t>Periodic medical check-up</a:t>
          </a:r>
          <a:endParaRPr lang="id-ID" b="0" dirty="0">
            <a:solidFill>
              <a:schemeClr val="tx1"/>
            </a:solidFill>
            <a:latin typeface="Calibri" panose="020F0502020204030204" pitchFamily="34" charset="0"/>
            <a:cs typeface="Calibri" panose="020F0502020204030204" pitchFamily="34" charset="0"/>
          </a:endParaRPr>
        </a:p>
      </dgm:t>
    </dgm:pt>
    <dgm:pt modelId="{B097AF2A-E41C-44FA-B88B-580A95FD3869}" type="parTrans" cxnId="{DFF4ED7D-1F7D-47C6-B176-EC532479105C}">
      <dgm:prSet/>
      <dgm:spPr/>
      <dgm:t>
        <a:bodyPr/>
        <a:lstStyle/>
        <a:p>
          <a:endParaRPr lang="en-US" b="0">
            <a:solidFill>
              <a:schemeClr val="tx1"/>
            </a:solidFill>
          </a:endParaRPr>
        </a:p>
      </dgm:t>
    </dgm:pt>
    <dgm:pt modelId="{60A687BB-BE9D-45E0-8EB1-939E37881043}" type="sibTrans" cxnId="{DFF4ED7D-1F7D-47C6-B176-EC532479105C}">
      <dgm:prSet/>
      <dgm:spPr/>
      <dgm:t>
        <a:bodyPr/>
        <a:lstStyle/>
        <a:p>
          <a:endParaRPr lang="en-US" b="0">
            <a:solidFill>
              <a:schemeClr val="tx1"/>
            </a:solidFill>
          </a:endParaRPr>
        </a:p>
      </dgm:t>
    </dgm:pt>
    <dgm:pt modelId="{6F93F0E4-2D9A-45C8-B2FD-40DA60A9C00C}">
      <dgm:prSet/>
      <dgm:spPr/>
      <dgm:t>
        <a:bodyPr/>
        <a:lstStyle/>
        <a:p>
          <a:pPr>
            <a:buFont typeface="Wingdings" panose="05000000000000000000" pitchFamily="2" charset="2"/>
            <a:buChar char="§"/>
          </a:pPr>
          <a:r>
            <a:rPr lang="id-ID" b="0" dirty="0" err="1">
              <a:solidFill>
                <a:schemeClr val="tx1"/>
              </a:solidFill>
              <a:latin typeface="Calibri" panose="020F0502020204030204" pitchFamily="34" charset="0"/>
              <a:cs typeface="Calibri" panose="020F0502020204030204" pitchFamily="34" charset="0"/>
            </a:rPr>
            <a:t>Interven</a:t>
          </a:r>
          <a:r>
            <a:rPr lang="en-US" b="0" dirty="0" err="1">
              <a:solidFill>
                <a:schemeClr val="tx1"/>
              </a:solidFill>
              <a:latin typeface="Calibri" panose="020F0502020204030204" pitchFamily="34" charset="0"/>
              <a:cs typeface="Calibri" panose="020F0502020204030204" pitchFamily="34" charset="0"/>
            </a:rPr>
            <a:t>tion</a:t>
          </a:r>
          <a:r>
            <a:rPr lang="en-US" b="0" dirty="0">
              <a:solidFill>
                <a:schemeClr val="tx1"/>
              </a:solidFill>
              <a:latin typeface="Calibri" panose="020F0502020204030204" pitchFamily="34" charset="0"/>
              <a:cs typeface="Calibri" panose="020F0502020204030204" pitchFamily="34" charset="0"/>
            </a:rPr>
            <a:t> in </a:t>
          </a:r>
          <a:r>
            <a:rPr lang="id-ID" b="0" dirty="0">
              <a:solidFill>
                <a:schemeClr val="tx1"/>
              </a:solidFill>
              <a:latin typeface="Calibri" panose="020F0502020204030204" pitchFamily="34" charset="0"/>
              <a:cs typeface="Calibri" panose="020F0502020204030204" pitchFamily="34" charset="0"/>
            </a:rPr>
            <a:t>1000 </a:t>
          </a:r>
          <a:r>
            <a:rPr lang="en-US" b="0" dirty="0">
              <a:solidFill>
                <a:schemeClr val="tx1"/>
              </a:solidFill>
              <a:latin typeface="Calibri" panose="020F0502020204030204" pitchFamily="34" charset="0"/>
              <a:cs typeface="Calibri" panose="020F0502020204030204" pitchFamily="34" charset="0"/>
            </a:rPr>
            <a:t>first days of life</a:t>
          </a:r>
          <a:endParaRPr lang="id-ID" b="0" dirty="0">
            <a:solidFill>
              <a:schemeClr val="tx1"/>
            </a:solidFill>
            <a:latin typeface="Calibri" panose="020F0502020204030204" pitchFamily="34" charset="0"/>
            <a:cs typeface="Calibri" panose="020F0502020204030204" pitchFamily="34" charset="0"/>
          </a:endParaRPr>
        </a:p>
      </dgm:t>
    </dgm:pt>
    <dgm:pt modelId="{94A5AFAE-E630-4B81-946C-3508862D88A6}" type="parTrans" cxnId="{97014123-1948-4EEE-83A6-D03D751869B6}">
      <dgm:prSet/>
      <dgm:spPr/>
      <dgm:t>
        <a:bodyPr/>
        <a:lstStyle/>
        <a:p>
          <a:endParaRPr lang="en-US" b="0">
            <a:solidFill>
              <a:schemeClr val="tx1"/>
            </a:solidFill>
          </a:endParaRPr>
        </a:p>
      </dgm:t>
    </dgm:pt>
    <dgm:pt modelId="{2CAC2900-CBE5-4811-839D-F646F6657E05}" type="sibTrans" cxnId="{97014123-1948-4EEE-83A6-D03D751869B6}">
      <dgm:prSet/>
      <dgm:spPr/>
      <dgm:t>
        <a:bodyPr/>
        <a:lstStyle/>
        <a:p>
          <a:endParaRPr lang="en-US" b="0">
            <a:solidFill>
              <a:schemeClr val="tx1"/>
            </a:solidFill>
          </a:endParaRPr>
        </a:p>
      </dgm:t>
    </dgm:pt>
    <dgm:pt modelId="{8C8892DC-43D2-424F-A66E-7D3664FE4495}" type="pres">
      <dgm:prSet presAssocID="{AD9B2EF6-675D-4FD3-A426-7466881C890A}" presName="linear" presStyleCnt="0">
        <dgm:presLayoutVars>
          <dgm:animLvl val="lvl"/>
          <dgm:resizeHandles val="exact"/>
        </dgm:presLayoutVars>
      </dgm:prSet>
      <dgm:spPr/>
      <dgm:t>
        <a:bodyPr/>
        <a:lstStyle/>
        <a:p>
          <a:endParaRPr lang="en-AU"/>
        </a:p>
      </dgm:t>
    </dgm:pt>
    <dgm:pt modelId="{75F69EC2-EDCC-49B6-9BAA-F976C5639E5A}" type="pres">
      <dgm:prSet presAssocID="{44B6DD3D-2E5C-4512-AED1-242F1DF9ABB1}" presName="parentText" presStyleLbl="node1" presStyleIdx="0" presStyleCnt="1">
        <dgm:presLayoutVars>
          <dgm:chMax val="0"/>
          <dgm:bulletEnabled val="1"/>
        </dgm:presLayoutVars>
      </dgm:prSet>
      <dgm:spPr/>
      <dgm:t>
        <a:bodyPr/>
        <a:lstStyle/>
        <a:p>
          <a:endParaRPr lang="en-AU"/>
        </a:p>
      </dgm:t>
    </dgm:pt>
    <dgm:pt modelId="{374D3111-D617-46DF-9944-8821F9A1B017}" type="pres">
      <dgm:prSet presAssocID="{44B6DD3D-2E5C-4512-AED1-242F1DF9ABB1}" presName="childText" presStyleLbl="revTx" presStyleIdx="0" presStyleCnt="1">
        <dgm:presLayoutVars>
          <dgm:bulletEnabled val="1"/>
        </dgm:presLayoutVars>
      </dgm:prSet>
      <dgm:spPr/>
      <dgm:t>
        <a:bodyPr/>
        <a:lstStyle/>
        <a:p>
          <a:endParaRPr lang="en-AU"/>
        </a:p>
      </dgm:t>
    </dgm:pt>
  </dgm:ptLst>
  <dgm:cxnLst>
    <dgm:cxn modelId="{BC689840-9D4D-4F70-83FB-F38D1C3F12E5}" type="presOf" srcId="{5A265577-F318-4FD8-B06F-F7230B3E1E0C}" destId="{374D3111-D617-46DF-9944-8821F9A1B017}" srcOrd="0" destOrd="5" presId="urn:microsoft.com/office/officeart/2005/8/layout/vList2"/>
    <dgm:cxn modelId="{F72C2785-60EA-4F36-8371-A74468AB957A}" type="presOf" srcId="{5614A1A1-5C5F-48F1-B23F-851DB76BB87D}" destId="{374D3111-D617-46DF-9944-8821F9A1B017}" srcOrd="0" destOrd="3" presId="urn:microsoft.com/office/officeart/2005/8/layout/vList2"/>
    <dgm:cxn modelId="{B6E18881-0EC6-4CEC-B6C2-B087C5F86456}" type="presOf" srcId="{4A2C0375-1C97-4C8A-94E7-BF038AD5B566}" destId="{374D3111-D617-46DF-9944-8821F9A1B017}" srcOrd="0" destOrd="2" presId="urn:microsoft.com/office/officeart/2005/8/layout/vList2"/>
    <dgm:cxn modelId="{41B6C3EA-DF52-4C74-B738-01A689768CD1}" srcId="{44B6DD3D-2E5C-4512-AED1-242F1DF9ABB1}" destId="{A7CC6154-881E-498B-B649-B8C503FB1B6A}" srcOrd="0" destOrd="0" parTransId="{3AF47541-852A-41BC-B04B-FA520BDB9388}" sibTransId="{E552A4D5-1784-4B8A-8206-6AD8F42B6C33}"/>
    <dgm:cxn modelId="{B30179B4-08F3-4823-B9D4-9B78A977E007}" srcId="{44B6DD3D-2E5C-4512-AED1-242F1DF9ABB1}" destId="{4A2C0375-1C97-4C8A-94E7-BF038AD5B566}" srcOrd="2" destOrd="0" parTransId="{E25E635A-968C-4F2A-B388-5415F96E834F}" sibTransId="{15E9D5B4-F0A0-440F-B2E3-D01BEE0E0C4E}"/>
    <dgm:cxn modelId="{3DFEB4C8-C136-4185-9A31-7C153EB4C0E3}" type="presOf" srcId="{AD9B2EF6-675D-4FD3-A426-7466881C890A}" destId="{8C8892DC-43D2-424F-A66E-7D3664FE4495}" srcOrd="0" destOrd="0" presId="urn:microsoft.com/office/officeart/2005/8/layout/vList2"/>
    <dgm:cxn modelId="{ABAEB9D6-7AA6-4C45-B2FA-1157C1D4D846}" srcId="{44B6DD3D-2E5C-4512-AED1-242F1DF9ABB1}" destId="{0B7F431B-54CF-4AD5-930F-BCA0A94C29BD}" srcOrd="1" destOrd="0" parTransId="{B2C3E28A-86A3-46A1-B6C1-B2C98AF5E0B1}" sibTransId="{C33A1FAF-A01A-4120-9287-0E599C3A8E39}"/>
    <dgm:cxn modelId="{6C8A7E75-68A1-4534-873B-8C1A43DC5CD9}" type="presOf" srcId="{E28F2696-83C4-40F1-960E-5F09BC2205C8}" destId="{374D3111-D617-46DF-9944-8821F9A1B017}" srcOrd="0" destOrd="6" presId="urn:microsoft.com/office/officeart/2005/8/layout/vList2"/>
    <dgm:cxn modelId="{EFAD5CE8-4B15-469A-ABD7-6E61409689FD}" type="presOf" srcId="{6F93F0E4-2D9A-45C8-B2FD-40DA60A9C00C}" destId="{374D3111-D617-46DF-9944-8821F9A1B017}" srcOrd="0" destOrd="7" presId="urn:microsoft.com/office/officeart/2005/8/layout/vList2"/>
    <dgm:cxn modelId="{E3FC7C77-D865-4969-ACD0-4A3205D8843A}" type="presOf" srcId="{0B7F431B-54CF-4AD5-930F-BCA0A94C29BD}" destId="{374D3111-D617-46DF-9944-8821F9A1B017}" srcOrd="0" destOrd="1" presId="urn:microsoft.com/office/officeart/2005/8/layout/vList2"/>
    <dgm:cxn modelId="{DFF4ED7D-1F7D-47C6-B176-EC532479105C}" srcId="{44B6DD3D-2E5C-4512-AED1-242F1DF9ABB1}" destId="{E28F2696-83C4-40F1-960E-5F09BC2205C8}" srcOrd="6" destOrd="0" parTransId="{B097AF2A-E41C-44FA-B88B-580A95FD3869}" sibTransId="{60A687BB-BE9D-45E0-8EB1-939E37881043}"/>
    <dgm:cxn modelId="{1851F04F-2F23-41AC-BADD-ECC6FEA86301}" srcId="{AD9B2EF6-675D-4FD3-A426-7466881C890A}" destId="{44B6DD3D-2E5C-4512-AED1-242F1DF9ABB1}" srcOrd="0" destOrd="0" parTransId="{42CBFFAC-A552-4E57-8E07-324E859AB33A}" sibTransId="{C4402C03-2035-4EE5-BDD5-3B42B3EB73A1}"/>
    <dgm:cxn modelId="{97014123-1948-4EEE-83A6-D03D751869B6}" srcId="{44B6DD3D-2E5C-4512-AED1-242F1DF9ABB1}" destId="{6F93F0E4-2D9A-45C8-B2FD-40DA60A9C00C}" srcOrd="7" destOrd="0" parTransId="{94A5AFAE-E630-4B81-946C-3508862D88A6}" sibTransId="{2CAC2900-CBE5-4811-839D-F646F6657E05}"/>
    <dgm:cxn modelId="{21294290-0FF1-4408-B345-5F58C2651192}" type="presOf" srcId="{A7CC6154-881E-498B-B649-B8C503FB1B6A}" destId="{374D3111-D617-46DF-9944-8821F9A1B017}" srcOrd="0" destOrd="0" presId="urn:microsoft.com/office/officeart/2005/8/layout/vList2"/>
    <dgm:cxn modelId="{69E90621-AE0B-490B-A63F-8182957C1C25}" srcId="{44B6DD3D-2E5C-4512-AED1-242F1DF9ABB1}" destId="{5614A1A1-5C5F-48F1-B23F-851DB76BB87D}" srcOrd="3" destOrd="0" parTransId="{9695EBBB-2BBF-4846-88FE-FA2787FCE89E}" sibTransId="{0452207C-7E78-46EC-8E71-F168F1338179}"/>
    <dgm:cxn modelId="{4B1A7CA9-253D-40CB-AD1E-0CA726FB985B}" srcId="{44B6DD3D-2E5C-4512-AED1-242F1DF9ABB1}" destId="{5A265577-F318-4FD8-B06F-F7230B3E1E0C}" srcOrd="5" destOrd="0" parTransId="{58DA4B5B-C463-42BE-9DDB-3936479B2C73}" sibTransId="{445E876B-7A68-4E71-9C6C-A25C9F1E094A}"/>
    <dgm:cxn modelId="{43815A89-9C9D-4C52-95CE-497C6752D494}" type="presOf" srcId="{82B43D13-5A64-4011-936A-592777167B8B}" destId="{374D3111-D617-46DF-9944-8821F9A1B017}" srcOrd="0" destOrd="4" presId="urn:microsoft.com/office/officeart/2005/8/layout/vList2"/>
    <dgm:cxn modelId="{9F4A9A79-4ACF-47D6-83F0-3690E12B3D99}" type="presOf" srcId="{44B6DD3D-2E5C-4512-AED1-242F1DF9ABB1}" destId="{75F69EC2-EDCC-49B6-9BAA-F976C5639E5A}" srcOrd="0" destOrd="0" presId="urn:microsoft.com/office/officeart/2005/8/layout/vList2"/>
    <dgm:cxn modelId="{9720B638-92B9-45EE-A0FD-DDF4B9ADB824}" srcId="{44B6DD3D-2E5C-4512-AED1-242F1DF9ABB1}" destId="{82B43D13-5A64-4011-936A-592777167B8B}" srcOrd="4" destOrd="0" parTransId="{337C2EAB-0661-4C42-AFB2-4FA13C91048E}" sibTransId="{8BDF67C5-203B-492D-8A4C-EF0B4228C7C6}"/>
    <dgm:cxn modelId="{A699B7EA-0031-464E-854C-219893D2DBC8}" type="presParOf" srcId="{8C8892DC-43D2-424F-A66E-7D3664FE4495}" destId="{75F69EC2-EDCC-49B6-9BAA-F976C5639E5A}" srcOrd="0" destOrd="0" presId="urn:microsoft.com/office/officeart/2005/8/layout/vList2"/>
    <dgm:cxn modelId="{796B3DDF-2F29-49A0-A5CC-9A0427B85E86}" type="presParOf" srcId="{8C8892DC-43D2-424F-A66E-7D3664FE4495}" destId="{374D3111-D617-46DF-9944-8821F9A1B017}" srcOrd="1" destOrd="0" presId="urn:microsoft.com/office/officeart/2005/8/layout/vList2"/>
  </dgm:cxnLst>
  <dgm:bg>
    <a:solidFill>
      <a:schemeClr val="accent4">
        <a:lumMod val="20000"/>
        <a:lumOff val="80000"/>
      </a:schemeClr>
    </a:solidFill>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2737CD5-AF17-4535-B320-0AFCEC2BAFA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A90D7607-8EB1-444C-B85F-E6C92A86F7D1}">
      <dgm:prSet phldrT="[Text]" custT="1"/>
      <dgm:spPr/>
      <dgm:t>
        <a:bodyPr/>
        <a:lstStyle/>
        <a:p>
          <a:r>
            <a:rPr lang="en-US" sz="1600" dirty="0" err="1">
              <a:solidFill>
                <a:schemeClr val="tx1"/>
              </a:solidFill>
            </a:rPr>
            <a:t>Puskesmas</a:t>
          </a:r>
          <a:r>
            <a:rPr lang="en-US" sz="1600" dirty="0">
              <a:solidFill>
                <a:schemeClr val="tx1"/>
              </a:solidFill>
            </a:rPr>
            <a:t> as a primary health care</a:t>
          </a:r>
        </a:p>
      </dgm:t>
    </dgm:pt>
    <dgm:pt modelId="{41C110F1-39BE-4D71-A100-B0FBF9CEA898}" type="parTrans" cxnId="{58E599FD-05E7-4ED4-8A8B-680C9D5CA70B}">
      <dgm:prSet/>
      <dgm:spPr/>
      <dgm:t>
        <a:bodyPr/>
        <a:lstStyle/>
        <a:p>
          <a:endParaRPr lang="en-US" sz="1600">
            <a:solidFill>
              <a:schemeClr val="tx1"/>
            </a:solidFill>
          </a:endParaRPr>
        </a:p>
      </dgm:t>
    </dgm:pt>
    <dgm:pt modelId="{D796E617-33E7-4663-AB50-DFFBB3EA8F1B}" type="sibTrans" cxnId="{58E599FD-05E7-4ED4-8A8B-680C9D5CA70B}">
      <dgm:prSet/>
      <dgm:spPr/>
      <dgm:t>
        <a:bodyPr/>
        <a:lstStyle/>
        <a:p>
          <a:endParaRPr lang="en-US" sz="1600">
            <a:solidFill>
              <a:schemeClr val="tx1"/>
            </a:solidFill>
          </a:endParaRPr>
        </a:p>
      </dgm:t>
    </dgm:pt>
    <dgm:pt modelId="{79B1C15F-27C0-4A32-886C-D65B8F466B14}">
      <dgm:prSet phldrT="[Text]" custT="1"/>
      <dgm:spPr/>
      <dgm:t>
        <a:bodyPr/>
        <a:lstStyle/>
        <a:p>
          <a:r>
            <a:rPr lang="en-US" sz="1600" dirty="0">
              <a:solidFill>
                <a:schemeClr val="tx1"/>
              </a:solidFill>
            </a:rPr>
            <a:t>UKM and UKP</a:t>
          </a:r>
        </a:p>
      </dgm:t>
    </dgm:pt>
    <dgm:pt modelId="{98BFA505-61E1-42C7-B488-BCABFEAA7213}" type="parTrans" cxnId="{DE6EDB1D-92D9-48CD-B357-13123CBC4DBB}">
      <dgm:prSet/>
      <dgm:spPr/>
      <dgm:t>
        <a:bodyPr/>
        <a:lstStyle/>
        <a:p>
          <a:endParaRPr lang="en-US" sz="1600">
            <a:solidFill>
              <a:schemeClr val="tx1"/>
            </a:solidFill>
          </a:endParaRPr>
        </a:p>
      </dgm:t>
    </dgm:pt>
    <dgm:pt modelId="{ADD6072C-C7CC-499B-BAD9-48C709F1C648}" type="sibTrans" cxnId="{DE6EDB1D-92D9-48CD-B357-13123CBC4DBB}">
      <dgm:prSet/>
      <dgm:spPr/>
      <dgm:t>
        <a:bodyPr/>
        <a:lstStyle/>
        <a:p>
          <a:endParaRPr lang="en-US" sz="1600">
            <a:solidFill>
              <a:schemeClr val="tx1"/>
            </a:solidFill>
          </a:endParaRPr>
        </a:p>
      </dgm:t>
    </dgm:pt>
    <dgm:pt modelId="{2A6D857A-AA2E-471A-ADD9-6E969E5D1387}">
      <dgm:prSet phldrT="[Text]" custT="1"/>
      <dgm:spPr/>
      <dgm:t>
        <a:bodyPr/>
        <a:lstStyle/>
        <a:p>
          <a:r>
            <a:rPr lang="en-US" sz="1600" dirty="0">
              <a:solidFill>
                <a:schemeClr val="tx1"/>
              </a:solidFill>
            </a:rPr>
            <a:t>Achieving Healthy Family indicators:</a:t>
          </a:r>
        </a:p>
      </dgm:t>
    </dgm:pt>
    <dgm:pt modelId="{9583518F-24FE-4793-AD23-3836E221C1CD}" type="parTrans" cxnId="{89AEF544-38C5-4252-82C1-9F9EABBF7EC5}">
      <dgm:prSet/>
      <dgm:spPr/>
      <dgm:t>
        <a:bodyPr/>
        <a:lstStyle/>
        <a:p>
          <a:endParaRPr lang="en-US" sz="1600">
            <a:solidFill>
              <a:schemeClr val="tx1"/>
            </a:solidFill>
          </a:endParaRPr>
        </a:p>
      </dgm:t>
    </dgm:pt>
    <dgm:pt modelId="{D2D4B992-38D6-4089-B2BD-14710DEDE48E}" type="sibTrans" cxnId="{89AEF544-38C5-4252-82C1-9F9EABBF7EC5}">
      <dgm:prSet/>
      <dgm:spPr/>
      <dgm:t>
        <a:bodyPr/>
        <a:lstStyle/>
        <a:p>
          <a:endParaRPr lang="en-US" sz="1600">
            <a:solidFill>
              <a:schemeClr val="tx1"/>
            </a:solidFill>
          </a:endParaRPr>
        </a:p>
      </dgm:t>
    </dgm:pt>
    <dgm:pt modelId="{F0D25D64-AFED-4880-A871-31EF04107FE5}">
      <dgm:prSet phldrT="[Text]" custT="1"/>
      <dgm:spPr/>
      <dgm:t>
        <a:bodyPr/>
        <a:lstStyle/>
        <a:p>
          <a:r>
            <a:rPr lang="en-US" sz="1600" dirty="0">
              <a:solidFill>
                <a:schemeClr val="tx1"/>
              </a:solidFill>
            </a:rPr>
            <a:t>1. Family planning</a:t>
          </a:r>
        </a:p>
      </dgm:t>
    </dgm:pt>
    <dgm:pt modelId="{FA365BF5-F485-4A4A-B421-A391C38F0129}" type="parTrans" cxnId="{1864AD65-C14C-4E1F-9E6D-7070771F14D2}">
      <dgm:prSet/>
      <dgm:spPr/>
      <dgm:t>
        <a:bodyPr/>
        <a:lstStyle/>
        <a:p>
          <a:endParaRPr lang="en-US" sz="1600">
            <a:solidFill>
              <a:schemeClr val="tx1"/>
            </a:solidFill>
          </a:endParaRPr>
        </a:p>
      </dgm:t>
    </dgm:pt>
    <dgm:pt modelId="{0B7BA19E-F38C-4106-BE0B-D398323D9D98}" type="sibTrans" cxnId="{1864AD65-C14C-4E1F-9E6D-7070771F14D2}">
      <dgm:prSet/>
      <dgm:spPr/>
      <dgm:t>
        <a:bodyPr/>
        <a:lstStyle/>
        <a:p>
          <a:endParaRPr lang="en-US" sz="1600">
            <a:solidFill>
              <a:schemeClr val="tx1"/>
            </a:solidFill>
          </a:endParaRPr>
        </a:p>
      </dgm:t>
    </dgm:pt>
    <dgm:pt modelId="{008A1A7B-CD4F-4514-8734-43591853D712}">
      <dgm:prSet phldrT="[Text]" custT="1"/>
      <dgm:spPr/>
      <dgm:t>
        <a:bodyPr/>
        <a:lstStyle/>
        <a:p>
          <a:r>
            <a:rPr lang="en-US" sz="1600" dirty="0">
              <a:solidFill>
                <a:schemeClr val="tx1"/>
              </a:solidFill>
            </a:rPr>
            <a:t>2. Delivery in health facilities</a:t>
          </a:r>
        </a:p>
      </dgm:t>
    </dgm:pt>
    <dgm:pt modelId="{DB881C81-1992-4571-B357-760FC0120DA1}" type="parTrans" cxnId="{6E62439C-48A5-4632-89CE-310DFAD930CC}">
      <dgm:prSet/>
      <dgm:spPr/>
      <dgm:t>
        <a:bodyPr/>
        <a:lstStyle/>
        <a:p>
          <a:endParaRPr lang="en-US" sz="1600">
            <a:solidFill>
              <a:schemeClr val="tx1"/>
            </a:solidFill>
          </a:endParaRPr>
        </a:p>
      </dgm:t>
    </dgm:pt>
    <dgm:pt modelId="{68A830BA-DE7E-41E7-9C37-0DBA49025F33}" type="sibTrans" cxnId="{6E62439C-48A5-4632-89CE-310DFAD930CC}">
      <dgm:prSet/>
      <dgm:spPr/>
      <dgm:t>
        <a:bodyPr/>
        <a:lstStyle/>
        <a:p>
          <a:endParaRPr lang="en-US" sz="1600">
            <a:solidFill>
              <a:schemeClr val="tx1"/>
            </a:solidFill>
          </a:endParaRPr>
        </a:p>
      </dgm:t>
    </dgm:pt>
    <dgm:pt modelId="{86F26365-BE5F-4FC7-B534-25695C8AA264}">
      <dgm:prSet phldrT="[Text]" custT="1"/>
      <dgm:spPr/>
      <dgm:t>
        <a:bodyPr/>
        <a:lstStyle/>
        <a:p>
          <a:r>
            <a:rPr lang="en-US" sz="1600" dirty="0">
              <a:solidFill>
                <a:schemeClr val="tx1"/>
              </a:solidFill>
            </a:rPr>
            <a:t>3. Exclusive breastfeeding</a:t>
          </a:r>
        </a:p>
      </dgm:t>
    </dgm:pt>
    <dgm:pt modelId="{77BF5253-1305-4239-B00B-071AE1ED8AD9}" type="parTrans" cxnId="{B7D27A1F-4CAC-4B22-8120-CE1971DE5B71}">
      <dgm:prSet/>
      <dgm:spPr/>
      <dgm:t>
        <a:bodyPr/>
        <a:lstStyle/>
        <a:p>
          <a:endParaRPr lang="en-US" sz="1600">
            <a:solidFill>
              <a:schemeClr val="tx1"/>
            </a:solidFill>
          </a:endParaRPr>
        </a:p>
      </dgm:t>
    </dgm:pt>
    <dgm:pt modelId="{D0120546-C7A4-4FBC-96A5-8F29600FDEF4}" type="sibTrans" cxnId="{B7D27A1F-4CAC-4B22-8120-CE1971DE5B71}">
      <dgm:prSet/>
      <dgm:spPr/>
      <dgm:t>
        <a:bodyPr/>
        <a:lstStyle/>
        <a:p>
          <a:endParaRPr lang="en-US" sz="1600">
            <a:solidFill>
              <a:schemeClr val="tx1"/>
            </a:solidFill>
          </a:endParaRPr>
        </a:p>
      </dgm:t>
    </dgm:pt>
    <dgm:pt modelId="{454B0D2F-A000-4129-B252-66F3C61D185F}">
      <dgm:prSet phldrT="[Text]" custT="1"/>
      <dgm:spPr/>
      <dgm:t>
        <a:bodyPr/>
        <a:lstStyle/>
        <a:p>
          <a:r>
            <a:rPr lang="en-US" sz="1600" dirty="0">
              <a:solidFill>
                <a:schemeClr val="tx1"/>
              </a:solidFill>
            </a:rPr>
            <a:t>4. Immunization</a:t>
          </a:r>
        </a:p>
      </dgm:t>
    </dgm:pt>
    <dgm:pt modelId="{FAD3EE6B-9EC9-44A2-8C67-17C96C76F2F0}" type="parTrans" cxnId="{DEEDE5B4-9026-4D8B-88D5-ED20BAF6451B}">
      <dgm:prSet/>
      <dgm:spPr/>
      <dgm:t>
        <a:bodyPr/>
        <a:lstStyle/>
        <a:p>
          <a:endParaRPr lang="en-US" sz="1600">
            <a:solidFill>
              <a:schemeClr val="tx1"/>
            </a:solidFill>
          </a:endParaRPr>
        </a:p>
      </dgm:t>
    </dgm:pt>
    <dgm:pt modelId="{DEAC6D0C-01AD-45A9-9A81-9BE7AE5FCCCC}" type="sibTrans" cxnId="{DEEDE5B4-9026-4D8B-88D5-ED20BAF6451B}">
      <dgm:prSet/>
      <dgm:spPr/>
      <dgm:t>
        <a:bodyPr/>
        <a:lstStyle/>
        <a:p>
          <a:endParaRPr lang="en-US" sz="1600">
            <a:solidFill>
              <a:schemeClr val="tx1"/>
            </a:solidFill>
          </a:endParaRPr>
        </a:p>
      </dgm:t>
    </dgm:pt>
    <dgm:pt modelId="{4B670F72-53CE-4E4A-B13B-3EB1D74E97F3}">
      <dgm:prSet phldrT="[Text]" custT="1"/>
      <dgm:spPr/>
      <dgm:t>
        <a:bodyPr/>
        <a:lstStyle/>
        <a:p>
          <a:r>
            <a:rPr lang="en-US" sz="1600" dirty="0">
              <a:solidFill>
                <a:schemeClr val="tx1"/>
              </a:solidFill>
            </a:rPr>
            <a:t>5. Monitoring child growth</a:t>
          </a:r>
        </a:p>
      </dgm:t>
    </dgm:pt>
    <dgm:pt modelId="{EBF690D8-C2D5-4FC8-AC49-92FC88523553}" type="parTrans" cxnId="{54E2D5CD-8BE0-44EB-A852-67F7F9C59D7E}">
      <dgm:prSet/>
      <dgm:spPr/>
      <dgm:t>
        <a:bodyPr/>
        <a:lstStyle/>
        <a:p>
          <a:endParaRPr lang="en-US" sz="1600">
            <a:solidFill>
              <a:schemeClr val="tx1"/>
            </a:solidFill>
          </a:endParaRPr>
        </a:p>
      </dgm:t>
    </dgm:pt>
    <dgm:pt modelId="{B628A723-0271-41C5-BC0B-9715D55C74B7}" type="sibTrans" cxnId="{54E2D5CD-8BE0-44EB-A852-67F7F9C59D7E}">
      <dgm:prSet/>
      <dgm:spPr/>
      <dgm:t>
        <a:bodyPr/>
        <a:lstStyle/>
        <a:p>
          <a:endParaRPr lang="en-US" sz="1600">
            <a:solidFill>
              <a:schemeClr val="tx1"/>
            </a:solidFill>
          </a:endParaRPr>
        </a:p>
      </dgm:t>
    </dgm:pt>
    <dgm:pt modelId="{E3461C8C-4AF1-4B32-856B-7821B502A4B5}">
      <dgm:prSet phldrT="[Text]" custT="1"/>
      <dgm:spPr/>
      <dgm:t>
        <a:bodyPr/>
        <a:lstStyle/>
        <a:p>
          <a:r>
            <a:rPr lang="en-US" sz="1600" dirty="0">
              <a:solidFill>
                <a:schemeClr val="tx1"/>
              </a:solidFill>
            </a:rPr>
            <a:t>6. Treatment for TB</a:t>
          </a:r>
        </a:p>
      </dgm:t>
    </dgm:pt>
    <dgm:pt modelId="{C7104D2B-5D8B-42C9-B164-45FAC3E4174E}" type="parTrans" cxnId="{C5749D55-3ADD-4AC7-8711-873E1D962371}">
      <dgm:prSet/>
      <dgm:spPr/>
      <dgm:t>
        <a:bodyPr/>
        <a:lstStyle/>
        <a:p>
          <a:endParaRPr lang="en-US" sz="1600">
            <a:solidFill>
              <a:schemeClr val="tx1"/>
            </a:solidFill>
          </a:endParaRPr>
        </a:p>
      </dgm:t>
    </dgm:pt>
    <dgm:pt modelId="{4151E9C0-1FDB-40F3-8B93-2EDC618B55D2}" type="sibTrans" cxnId="{C5749D55-3ADD-4AC7-8711-873E1D962371}">
      <dgm:prSet/>
      <dgm:spPr/>
      <dgm:t>
        <a:bodyPr/>
        <a:lstStyle/>
        <a:p>
          <a:endParaRPr lang="en-US" sz="1600">
            <a:solidFill>
              <a:schemeClr val="tx1"/>
            </a:solidFill>
          </a:endParaRPr>
        </a:p>
      </dgm:t>
    </dgm:pt>
    <dgm:pt modelId="{E59E69EE-A544-417E-9867-AF28E217F136}">
      <dgm:prSet phldrT="[Text]" custT="1"/>
      <dgm:spPr/>
      <dgm:t>
        <a:bodyPr/>
        <a:lstStyle/>
        <a:p>
          <a:r>
            <a:rPr lang="en-US" sz="1600" dirty="0">
              <a:solidFill>
                <a:schemeClr val="tx1"/>
              </a:solidFill>
            </a:rPr>
            <a:t>7. Routine check-up for </a:t>
          </a:r>
          <a:r>
            <a:rPr lang="en-US" sz="1600" dirty="0" err="1">
              <a:solidFill>
                <a:schemeClr val="tx1"/>
              </a:solidFill>
            </a:rPr>
            <a:t>hypentension</a:t>
          </a:r>
          <a:endParaRPr lang="en-US" sz="1600" dirty="0">
            <a:solidFill>
              <a:schemeClr val="tx1"/>
            </a:solidFill>
          </a:endParaRPr>
        </a:p>
      </dgm:t>
    </dgm:pt>
    <dgm:pt modelId="{6479D2F6-CAE2-4A4B-BC30-647ADAA8D3A6}" type="parTrans" cxnId="{E04BE202-9FB7-4485-8EAD-F6C5E6B9F81C}">
      <dgm:prSet/>
      <dgm:spPr/>
      <dgm:t>
        <a:bodyPr/>
        <a:lstStyle/>
        <a:p>
          <a:endParaRPr lang="en-US" sz="1600">
            <a:solidFill>
              <a:schemeClr val="tx1"/>
            </a:solidFill>
          </a:endParaRPr>
        </a:p>
      </dgm:t>
    </dgm:pt>
    <dgm:pt modelId="{3BF03C4F-6EA6-49EF-BC08-D1911E470065}" type="sibTrans" cxnId="{E04BE202-9FB7-4485-8EAD-F6C5E6B9F81C}">
      <dgm:prSet/>
      <dgm:spPr/>
      <dgm:t>
        <a:bodyPr/>
        <a:lstStyle/>
        <a:p>
          <a:endParaRPr lang="en-US" sz="1600">
            <a:solidFill>
              <a:schemeClr val="tx1"/>
            </a:solidFill>
          </a:endParaRPr>
        </a:p>
      </dgm:t>
    </dgm:pt>
    <dgm:pt modelId="{6BDCB908-BE5E-43C3-B29B-C9BE5BC1F95C}">
      <dgm:prSet phldrT="[Text]" custT="1"/>
      <dgm:spPr/>
      <dgm:t>
        <a:bodyPr/>
        <a:lstStyle/>
        <a:p>
          <a:r>
            <a:rPr lang="en-US" sz="1600" dirty="0">
              <a:solidFill>
                <a:schemeClr val="tx1"/>
              </a:solidFill>
            </a:rPr>
            <a:t>8. Treatment for mental disorders</a:t>
          </a:r>
        </a:p>
      </dgm:t>
    </dgm:pt>
    <dgm:pt modelId="{1D80D06F-1915-40C5-8CA0-2C4E91BF4802}" type="parTrans" cxnId="{F2F4FE9C-CC55-49DD-9E8C-61964792AE3E}">
      <dgm:prSet/>
      <dgm:spPr/>
      <dgm:t>
        <a:bodyPr/>
        <a:lstStyle/>
        <a:p>
          <a:endParaRPr lang="en-US" sz="1600">
            <a:solidFill>
              <a:schemeClr val="tx1"/>
            </a:solidFill>
          </a:endParaRPr>
        </a:p>
      </dgm:t>
    </dgm:pt>
    <dgm:pt modelId="{8AD75403-EC2B-4836-A0A0-EC08B0CACAFB}" type="sibTrans" cxnId="{F2F4FE9C-CC55-49DD-9E8C-61964792AE3E}">
      <dgm:prSet/>
      <dgm:spPr/>
      <dgm:t>
        <a:bodyPr/>
        <a:lstStyle/>
        <a:p>
          <a:endParaRPr lang="en-US" sz="1600">
            <a:solidFill>
              <a:schemeClr val="tx1"/>
            </a:solidFill>
          </a:endParaRPr>
        </a:p>
      </dgm:t>
    </dgm:pt>
    <dgm:pt modelId="{6614A603-7144-4243-B7A1-3D03F2B176AD}">
      <dgm:prSet phldrT="[Text]" custT="1"/>
      <dgm:spPr/>
      <dgm:t>
        <a:bodyPr/>
        <a:lstStyle/>
        <a:p>
          <a:r>
            <a:rPr lang="en-US" sz="1600" dirty="0">
              <a:solidFill>
                <a:schemeClr val="tx1"/>
              </a:solidFill>
            </a:rPr>
            <a:t>9. No smoking</a:t>
          </a:r>
        </a:p>
      </dgm:t>
    </dgm:pt>
    <dgm:pt modelId="{AAD2A1E7-56B2-471A-909F-3FC81B4F5258}" type="parTrans" cxnId="{7FD7EAA8-CE82-421F-BF34-4EA5696ABF97}">
      <dgm:prSet/>
      <dgm:spPr/>
      <dgm:t>
        <a:bodyPr/>
        <a:lstStyle/>
        <a:p>
          <a:endParaRPr lang="en-US" sz="1600">
            <a:solidFill>
              <a:schemeClr val="tx1"/>
            </a:solidFill>
          </a:endParaRPr>
        </a:p>
      </dgm:t>
    </dgm:pt>
    <dgm:pt modelId="{51167469-571C-4615-B10B-6C7432ABBB72}" type="sibTrans" cxnId="{7FD7EAA8-CE82-421F-BF34-4EA5696ABF97}">
      <dgm:prSet/>
      <dgm:spPr/>
      <dgm:t>
        <a:bodyPr/>
        <a:lstStyle/>
        <a:p>
          <a:endParaRPr lang="en-US" sz="1600">
            <a:solidFill>
              <a:schemeClr val="tx1"/>
            </a:solidFill>
          </a:endParaRPr>
        </a:p>
      </dgm:t>
    </dgm:pt>
    <dgm:pt modelId="{A252D1C2-D57D-49CE-AAA4-47BD87028DBC}">
      <dgm:prSet phldrT="[Text]" custT="1"/>
      <dgm:spPr/>
      <dgm:t>
        <a:bodyPr/>
        <a:lstStyle/>
        <a:p>
          <a:r>
            <a:rPr lang="en-US" sz="1600" dirty="0">
              <a:solidFill>
                <a:schemeClr val="tx1"/>
              </a:solidFill>
            </a:rPr>
            <a:t>10. Clean water supply</a:t>
          </a:r>
        </a:p>
      </dgm:t>
    </dgm:pt>
    <dgm:pt modelId="{5DA2EE3B-7140-4AE7-8DE7-B7AD955500AE}" type="parTrans" cxnId="{50284A81-874F-452B-AA8C-4235D4CFDDF5}">
      <dgm:prSet/>
      <dgm:spPr/>
      <dgm:t>
        <a:bodyPr/>
        <a:lstStyle/>
        <a:p>
          <a:endParaRPr lang="en-US" sz="1600">
            <a:solidFill>
              <a:schemeClr val="tx1"/>
            </a:solidFill>
          </a:endParaRPr>
        </a:p>
      </dgm:t>
    </dgm:pt>
    <dgm:pt modelId="{E54EC744-978B-49FC-A56D-8BA4B1E3FE9F}" type="sibTrans" cxnId="{50284A81-874F-452B-AA8C-4235D4CFDDF5}">
      <dgm:prSet/>
      <dgm:spPr/>
      <dgm:t>
        <a:bodyPr/>
        <a:lstStyle/>
        <a:p>
          <a:endParaRPr lang="en-US" sz="1600">
            <a:solidFill>
              <a:schemeClr val="tx1"/>
            </a:solidFill>
          </a:endParaRPr>
        </a:p>
      </dgm:t>
    </dgm:pt>
    <dgm:pt modelId="{03CBB745-1EDD-4BAF-AB4D-B425B9926A50}">
      <dgm:prSet phldrT="[Text]" custT="1"/>
      <dgm:spPr/>
      <dgm:t>
        <a:bodyPr/>
        <a:lstStyle/>
        <a:p>
          <a:r>
            <a:rPr lang="en-US" sz="1600" dirty="0">
              <a:solidFill>
                <a:schemeClr val="tx1"/>
              </a:solidFill>
            </a:rPr>
            <a:t>11. Household toilets</a:t>
          </a:r>
        </a:p>
      </dgm:t>
    </dgm:pt>
    <dgm:pt modelId="{BEF81FEC-745F-4464-826B-5578C52E3C2C}" type="parTrans" cxnId="{EC0F89F6-9CD2-4285-8D5C-87C113AD238C}">
      <dgm:prSet/>
      <dgm:spPr/>
      <dgm:t>
        <a:bodyPr/>
        <a:lstStyle/>
        <a:p>
          <a:endParaRPr lang="en-US" sz="1600">
            <a:solidFill>
              <a:schemeClr val="tx1"/>
            </a:solidFill>
          </a:endParaRPr>
        </a:p>
      </dgm:t>
    </dgm:pt>
    <dgm:pt modelId="{07745C9E-4DE6-423F-8B19-DEAEEDFD470C}" type="sibTrans" cxnId="{EC0F89F6-9CD2-4285-8D5C-87C113AD238C}">
      <dgm:prSet/>
      <dgm:spPr/>
      <dgm:t>
        <a:bodyPr/>
        <a:lstStyle/>
        <a:p>
          <a:endParaRPr lang="en-US" sz="1600">
            <a:solidFill>
              <a:schemeClr val="tx1"/>
            </a:solidFill>
          </a:endParaRPr>
        </a:p>
      </dgm:t>
    </dgm:pt>
    <dgm:pt modelId="{07406DB6-226B-4115-BCC7-A68370DB7A2A}">
      <dgm:prSet phldrT="[Text]" custT="1"/>
      <dgm:spPr/>
      <dgm:t>
        <a:bodyPr/>
        <a:lstStyle/>
        <a:p>
          <a:r>
            <a:rPr lang="en-US" sz="1600" dirty="0">
              <a:solidFill>
                <a:schemeClr val="tx1"/>
              </a:solidFill>
            </a:rPr>
            <a:t>12. Member of JKN</a:t>
          </a:r>
        </a:p>
      </dgm:t>
    </dgm:pt>
    <dgm:pt modelId="{98B2311A-ACEC-47CA-8BA9-E0F77C15D788}" type="parTrans" cxnId="{A60043E4-76C0-4490-BF35-86CC50AF38F0}">
      <dgm:prSet/>
      <dgm:spPr/>
      <dgm:t>
        <a:bodyPr/>
        <a:lstStyle/>
        <a:p>
          <a:endParaRPr lang="en-US" sz="1600">
            <a:solidFill>
              <a:schemeClr val="tx1"/>
            </a:solidFill>
          </a:endParaRPr>
        </a:p>
      </dgm:t>
    </dgm:pt>
    <dgm:pt modelId="{1C0B152B-F6B4-4CE7-9422-046A6FF5908D}" type="sibTrans" cxnId="{A60043E4-76C0-4490-BF35-86CC50AF38F0}">
      <dgm:prSet/>
      <dgm:spPr/>
      <dgm:t>
        <a:bodyPr/>
        <a:lstStyle/>
        <a:p>
          <a:endParaRPr lang="en-US" sz="1600">
            <a:solidFill>
              <a:schemeClr val="tx1"/>
            </a:solidFill>
          </a:endParaRPr>
        </a:p>
      </dgm:t>
    </dgm:pt>
    <dgm:pt modelId="{57B63AF2-BFEB-40F1-A4C7-B381CB2CC23A}" type="pres">
      <dgm:prSet presAssocID="{F2737CD5-AF17-4535-B320-0AFCEC2BAFAB}" presName="linear" presStyleCnt="0">
        <dgm:presLayoutVars>
          <dgm:animLvl val="lvl"/>
          <dgm:resizeHandles val="exact"/>
        </dgm:presLayoutVars>
      </dgm:prSet>
      <dgm:spPr/>
      <dgm:t>
        <a:bodyPr/>
        <a:lstStyle/>
        <a:p>
          <a:endParaRPr lang="en-AU"/>
        </a:p>
      </dgm:t>
    </dgm:pt>
    <dgm:pt modelId="{B5469DA6-E616-4D6C-9E6D-64ED45F72E6A}" type="pres">
      <dgm:prSet presAssocID="{A90D7607-8EB1-444C-B85F-E6C92A86F7D1}" presName="parentText" presStyleLbl="node1" presStyleIdx="0" presStyleCnt="2">
        <dgm:presLayoutVars>
          <dgm:chMax val="0"/>
          <dgm:bulletEnabled val="1"/>
        </dgm:presLayoutVars>
      </dgm:prSet>
      <dgm:spPr/>
      <dgm:t>
        <a:bodyPr/>
        <a:lstStyle/>
        <a:p>
          <a:endParaRPr lang="en-AU"/>
        </a:p>
      </dgm:t>
    </dgm:pt>
    <dgm:pt modelId="{9CE33E3E-8FE0-4D0A-9E6F-7A15403BC7CE}" type="pres">
      <dgm:prSet presAssocID="{A90D7607-8EB1-444C-B85F-E6C92A86F7D1}" presName="childText" presStyleLbl="revTx" presStyleIdx="0" presStyleCnt="2">
        <dgm:presLayoutVars>
          <dgm:bulletEnabled val="1"/>
        </dgm:presLayoutVars>
      </dgm:prSet>
      <dgm:spPr/>
      <dgm:t>
        <a:bodyPr/>
        <a:lstStyle/>
        <a:p>
          <a:endParaRPr lang="en-AU"/>
        </a:p>
      </dgm:t>
    </dgm:pt>
    <dgm:pt modelId="{902D803B-939F-4137-B3B5-8244067D2E04}" type="pres">
      <dgm:prSet presAssocID="{2A6D857A-AA2E-471A-ADD9-6E969E5D1387}" presName="parentText" presStyleLbl="node1" presStyleIdx="1" presStyleCnt="2">
        <dgm:presLayoutVars>
          <dgm:chMax val="0"/>
          <dgm:bulletEnabled val="1"/>
        </dgm:presLayoutVars>
      </dgm:prSet>
      <dgm:spPr/>
      <dgm:t>
        <a:bodyPr/>
        <a:lstStyle/>
        <a:p>
          <a:endParaRPr lang="en-AU"/>
        </a:p>
      </dgm:t>
    </dgm:pt>
    <dgm:pt modelId="{43A6C31B-390E-4434-982B-E0ABB70B688C}" type="pres">
      <dgm:prSet presAssocID="{2A6D857A-AA2E-471A-ADD9-6E969E5D1387}" presName="childText" presStyleLbl="revTx" presStyleIdx="1" presStyleCnt="2">
        <dgm:presLayoutVars>
          <dgm:bulletEnabled val="1"/>
        </dgm:presLayoutVars>
      </dgm:prSet>
      <dgm:spPr/>
      <dgm:t>
        <a:bodyPr/>
        <a:lstStyle/>
        <a:p>
          <a:endParaRPr lang="en-AU"/>
        </a:p>
      </dgm:t>
    </dgm:pt>
  </dgm:ptLst>
  <dgm:cxnLst>
    <dgm:cxn modelId="{09498D54-67EE-4428-B93A-6CDEE9836132}" type="presOf" srcId="{6BDCB908-BE5E-43C3-B29B-C9BE5BC1F95C}" destId="{43A6C31B-390E-4434-982B-E0ABB70B688C}" srcOrd="0" destOrd="7" presId="urn:microsoft.com/office/officeart/2005/8/layout/vList2"/>
    <dgm:cxn modelId="{899D73BC-1ABB-4E56-A24A-169A44D784BA}" type="presOf" srcId="{E3461C8C-4AF1-4B32-856B-7821B502A4B5}" destId="{43A6C31B-390E-4434-982B-E0ABB70B688C}" srcOrd="0" destOrd="5" presId="urn:microsoft.com/office/officeart/2005/8/layout/vList2"/>
    <dgm:cxn modelId="{DE6EDB1D-92D9-48CD-B357-13123CBC4DBB}" srcId="{A90D7607-8EB1-444C-B85F-E6C92A86F7D1}" destId="{79B1C15F-27C0-4A32-886C-D65B8F466B14}" srcOrd="0" destOrd="0" parTransId="{98BFA505-61E1-42C7-B488-BCABFEAA7213}" sibTransId="{ADD6072C-C7CC-499B-BAD9-48C709F1C648}"/>
    <dgm:cxn modelId="{6E62439C-48A5-4632-89CE-310DFAD930CC}" srcId="{2A6D857A-AA2E-471A-ADD9-6E969E5D1387}" destId="{008A1A7B-CD4F-4514-8734-43591853D712}" srcOrd="1" destOrd="0" parTransId="{DB881C81-1992-4571-B357-760FC0120DA1}" sibTransId="{68A830BA-DE7E-41E7-9C37-0DBA49025F33}"/>
    <dgm:cxn modelId="{6B6E292B-EDAA-438A-AA48-7C75A63DF2F5}" type="presOf" srcId="{03CBB745-1EDD-4BAF-AB4D-B425B9926A50}" destId="{43A6C31B-390E-4434-982B-E0ABB70B688C}" srcOrd="0" destOrd="10" presId="urn:microsoft.com/office/officeart/2005/8/layout/vList2"/>
    <dgm:cxn modelId="{EC0F89F6-9CD2-4285-8D5C-87C113AD238C}" srcId="{2A6D857A-AA2E-471A-ADD9-6E969E5D1387}" destId="{03CBB745-1EDD-4BAF-AB4D-B425B9926A50}" srcOrd="10" destOrd="0" parTransId="{BEF81FEC-745F-4464-826B-5578C52E3C2C}" sibTransId="{07745C9E-4DE6-423F-8B19-DEAEEDFD470C}"/>
    <dgm:cxn modelId="{7FD7EAA8-CE82-421F-BF34-4EA5696ABF97}" srcId="{2A6D857A-AA2E-471A-ADD9-6E969E5D1387}" destId="{6614A603-7144-4243-B7A1-3D03F2B176AD}" srcOrd="8" destOrd="0" parTransId="{AAD2A1E7-56B2-471A-909F-3FC81B4F5258}" sibTransId="{51167469-571C-4615-B10B-6C7432ABBB72}"/>
    <dgm:cxn modelId="{B7D27A1F-4CAC-4B22-8120-CE1971DE5B71}" srcId="{2A6D857A-AA2E-471A-ADD9-6E969E5D1387}" destId="{86F26365-BE5F-4FC7-B534-25695C8AA264}" srcOrd="2" destOrd="0" parTransId="{77BF5253-1305-4239-B00B-071AE1ED8AD9}" sibTransId="{D0120546-C7A4-4FBC-96A5-8F29600FDEF4}"/>
    <dgm:cxn modelId="{C5749D55-3ADD-4AC7-8711-873E1D962371}" srcId="{2A6D857A-AA2E-471A-ADD9-6E969E5D1387}" destId="{E3461C8C-4AF1-4B32-856B-7821B502A4B5}" srcOrd="5" destOrd="0" parTransId="{C7104D2B-5D8B-42C9-B164-45FAC3E4174E}" sibTransId="{4151E9C0-1FDB-40F3-8B93-2EDC618B55D2}"/>
    <dgm:cxn modelId="{E557776C-F682-4FC9-8B64-3031731BFB4D}" type="presOf" srcId="{E59E69EE-A544-417E-9867-AF28E217F136}" destId="{43A6C31B-390E-4434-982B-E0ABB70B688C}" srcOrd="0" destOrd="6" presId="urn:microsoft.com/office/officeart/2005/8/layout/vList2"/>
    <dgm:cxn modelId="{16483811-A742-41C1-A4FE-3588AFB64BF4}" type="presOf" srcId="{07406DB6-226B-4115-BCC7-A68370DB7A2A}" destId="{43A6C31B-390E-4434-982B-E0ABB70B688C}" srcOrd="0" destOrd="11" presId="urn:microsoft.com/office/officeart/2005/8/layout/vList2"/>
    <dgm:cxn modelId="{89AEF544-38C5-4252-82C1-9F9EABBF7EC5}" srcId="{F2737CD5-AF17-4535-B320-0AFCEC2BAFAB}" destId="{2A6D857A-AA2E-471A-ADD9-6E969E5D1387}" srcOrd="1" destOrd="0" parTransId="{9583518F-24FE-4793-AD23-3836E221C1CD}" sibTransId="{D2D4B992-38D6-4089-B2BD-14710DEDE48E}"/>
    <dgm:cxn modelId="{F8D9F098-45F0-4482-A578-AB7E78B371C6}" type="presOf" srcId="{008A1A7B-CD4F-4514-8734-43591853D712}" destId="{43A6C31B-390E-4434-982B-E0ABB70B688C}" srcOrd="0" destOrd="1" presId="urn:microsoft.com/office/officeart/2005/8/layout/vList2"/>
    <dgm:cxn modelId="{F2F4FE9C-CC55-49DD-9E8C-61964792AE3E}" srcId="{2A6D857A-AA2E-471A-ADD9-6E969E5D1387}" destId="{6BDCB908-BE5E-43C3-B29B-C9BE5BC1F95C}" srcOrd="7" destOrd="0" parTransId="{1D80D06F-1915-40C5-8CA0-2C4E91BF4802}" sibTransId="{8AD75403-EC2B-4836-A0A0-EC08B0CACAFB}"/>
    <dgm:cxn modelId="{58E599FD-05E7-4ED4-8A8B-680C9D5CA70B}" srcId="{F2737CD5-AF17-4535-B320-0AFCEC2BAFAB}" destId="{A90D7607-8EB1-444C-B85F-E6C92A86F7D1}" srcOrd="0" destOrd="0" parTransId="{41C110F1-39BE-4D71-A100-B0FBF9CEA898}" sibTransId="{D796E617-33E7-4663-AB50-DFFBB3EA8F1B}"/>
    <dgm:cxn modelId="{CC9EB891-102A-41C8-82A7-977C7DE2D8E0}" type="presOf" srcId="{6614A603-7144-4243-B7A1-3D03F2B176AD}" destId="{43A6C31B-390E-4434-982B-E0ABB70B688C}" srcOrd="0" destOrd="8" presId="urn:microsoft.com/office/officeart/2005/8/layout/vList2"/>
    <dgm:cxn modelId="{31944287-833B-41AA-BE67-F92A1AA97AF5}" type="presOf" srcId="{F0D25D64-AFED-4880-A871-31EF04107FE5}" destId="{43A6C31B-390E-4434-982B-E0ABB70B688C}" srcOrd="0" destOrd="0" presId="urn:microsoft.com/office/officeart/2005/8/layout/vList2"/>
    <dgm:cxn modelId="{50348716-4CB2-4EAD-B24E-1A8C00B8235E}" type="presOf" srcId="{86F26365-BE5F-4FC7-B534-25695C8AA264}" destId="{43A6C31B-390E-4434-982B-E0ABB70B688C}" srcOrd="0" destOrd="2" presId="urn:microsoft.com/office/officeart/2005/8/layout/vList2"/>
    <dgm:cxn modelId="{E04BE202-9FB7-4485-8EAD-F6C5E6B9F81C}" srcId="{2A6D857A-AA2E-471A-ADD9-6E969E5D1387}" destId="{E59E69EE-A544-417E-9867-AF28E217F136}" srcOrd="6" destOrd="0" parTransId="{6479D2F6-CAE2-4A4B-BC30-647ADAA8D3A6}" sibTransId="{3BF03C4F-6EA6-49EF-BC08-D1911E470065}"/>
    <dgm:cxn modelId="{64812CAA-D3BC-45D3-B9BD-F9A2F93817C8}" type="presOf" srcId="{4B670F72-53CE-4E4A-B13B-3EB1D74E97F3}" destId="{43A6C31B-390E-4434-982B-E0ABB70B688C}" srcOrd="0" destOrd="4" presId="urn:microsoft.com/office/officeart/2005/8/layout/vList2"/>
    <dgm:cxn modelId="{DD49D22A-B981-4FD3-A7E2-1BC3119D9D08}" type="presOf" srcId="{F2737CD5-AF17-4535-B320-0AFCEC2BAFAB}" destId="{57B63AF2-BFEB-40F1-A4C7-B381CB2CC23A}" srcOrd="0" destOrd="0" presId="urn:microsoft.com/office/officeart/2005/8/layout/vList2"/>
    <dgm:cxn modelId="{A60043E4-76C0-4490-BF35-86CC50AF38F0}" srcId="{2A6D857A-AA2E-471A-ADD9-6E969E5D1387}" destId="{07406DB6-226B-4115-BCC7-A68370DB7A2A}" srcOrd="11" destOrd="0" parTransId="{98B2311A-ACEC-47CA-8BA9-E0F77C15D788}" sibTransId="{1C0B152B-F6B4-4CE7-9422-046A6FF5908D}"/>
    <dgm:cxn modelId="{77C73F91-6530-442F-804D-01201D5959E3}" type="presOf" srcId="{454B0D2F-A000-4129-B252-66F3C61D185F}" destId="{43A6C31B-390E-4434-982B-E0ABB70B688C}" srcOrd="0" destOrd="3" presId="urn:microsoft.com/office/officeart/2005/8/layout/vList2"/>
    <dgm:cxn modelId="{61788A92-EF66-4D91-8F79-A14DEBFFFE5E}" type="presOf" srcId="{A252D1C2-D57D-49CE-AAA4-47BD87028DBC}" destId="{43A6C31B-390E-4434-982B-E0ABB70B688C}" srcOrd="0" destOrd="9" presId="urn:microsoft.com/office/officeart/2005/8/layout/vList2"/>
    <dgm:cxn modelId="{BB36C5A9-F67B-4AC3-AF73-FD6675DAA620}" type="presOf" srcId="{A90D7607-8EB1-444C-B85F-E6C92A86F7D1}" destId="{B5469DA6-E616-4D6C-9E6D-64ED45F72E6A}" srcOrd="0" destOrd="0" presId="urn:microsoft.com/office/officeart/2005/8/layout/vList2"/>
    <dgm:cxn modelId="{DEEDE5B4-9026-4D8B-88D5-ED20BAF6451B}" srcId="{2A6D857A-AA2E-471A-ADD9-6E969E5D1387}" destId="{454B0D2F-A000-4129-B252-66F3C61D185F}" srcOrd="3" destOrd="0" parTransId="{FAD3EE6B-9EC9-44A2-8C67-17C96C76F2F0}" sibTransId="{DEAC6D0C-01AD-45A9-9A81-9BE7AE5FCCCC}"/>
    <dgm:cxn modelId="{CDFC0555-98A9-4DCA-82A2-A63AA31FFE5B}" type="presOf" srcId="{2A6D857A-AA2E-471A-ADD9-6E969E5D1387}" destId="{902D803B-939F-4137-B3B5-8244067D2E04}" srcOrd="0" destOrd="0" presId="urn:microsoft.com/office/officeart/2005/8/layout/vList2"/>
    <dgm:cxn modelId="{1864AD65-C14C-4E1F-9E6D-7070771F14D2}" srcId="{2A6D857A-AA2E-471A-ADD9-6E969E5D1387}" destId="{F0D25D64-AFED-4880-A871-31EF04107FE5}" srcOrd="0" destOrd="0" parTransId="{FA365BF5-F485-4A4A-B421-A391C38F0129}" sibTransId="{0B7BA19E-F38C-4106-BE0B-D398323D9D98}"/>
    <dgm:cxn modelId="{2379164A-1382-4FCE-B8E6-11B3325D3C3F}" type="presOf" srcId="{79B1C15F-27C0-4A32-886C-D65B8F466B14}" destId="{9CE33E3E-8FE0-4D0A-9E6F-7A15403BC7CE}" srcOrd="0" destOrd="0" presId="urn:microsoft.com/office/officeart/2005/8/layout/vList2"/>
    <dgm:cxn modelId="{54E2D5CD-8BE0-44EB-A852-67F7F9C59D7E}" srcId="{2A6D857A-AA2E-471A-ADD9-6E969E5D1387}" destId="{4B670F72-53CE-4E4A-B13B-3EB1D74E97F3}" srcOrd="4" destOrd="0" parTransId="{EBF690D8-C2D5-4FC8-AC49-92FC88523553}" sibTransId="{B628A723-0271-41C5-BC0B-9715D55C74B7}"/>
    <dgm:cxn modelId="{50284A81-874F-452B-AA8C-4235D4CFDDF5}" srcId="{2A6D857A-AA2E-471A-ADD9-6E969E5D1387}" destId="{A252D1C2-D57D-49CE-AAA4-47BD87028DBC}" srcOrd="9" destOrd="0" parTransId="{5DA2EE3B-7140-4AE7-8DE7-B7AD955500AE}" sibTransId="{E54EC744-978B-49FC-A56D-8BA4B1E3FE9F}"/>
    <dgm:cxn modelId="{6BD940B7-9E3F-46C1-8F6E-482F428D4FEE}" type="presParOf" srcId="{57B63AF2-BFEB-40F1-A4C7-B381CB2CC23A}" destId="{B5469DA6-E616-4D6C-9E6D-64ED45F72E6A}" srcOrd="0" destOrd="0" presId="urn:microsoft.com/office/officeart/2005/8/layout/vList2"/>
    <dgm:cxn modelId="{B25B02AF-5161-4F24-B206-79EC8FFD6177}" type="presParOf" srcId="{57B63AF2-BFEB-40F1-A4C7-B381CB2CC23A}" destId="{9CE33E3E-8FE0-4D0A-9E6F-7A15403BC7CE}" srcOrd="1" destOrd="0" presId="urn:microsoft.com/office/officeart/2005/8/layout/vList2"/>
    <dgm:cxn modelId="{459E6751-2CCA-4235-9DA0-6738AC66F3AA}" type="presParOf" srcId="{57B63AF2-BFEB-40F1-A4C7-B381CB2CC23A}" destId="{902D803B-939F-4137-B3B5-8244067D2E04}" srcOrd="2" destOrd="0" presId="urn:microsoft.com/office/officeart/2005/8/layout/vList2"/>
    <dgm:cxn modelId="{D1FE0FE9-0735-4B08-800A-4B70880DB25E}" type="presParOf" srcId="{57B63AF2-BFEB-40F1-A4C7-B381CB2CC23A}" destId="{43A6C31B-390E-4434-982B-E0ABB70B688C}" srcOrd="3" destOrd="0" presId="urn:microsoft.com/office/officeart/2005/8/layout/vList2"/>
  </dgm:cxnLst>
  <dgm:bg>
    <a:solidFill>
      <a:schemeClr val="accent4">
        <a:lumMod val="20000"/>
        <a:lumOff val="80000"/>
      </a:schemeClr>
    </a:solidFill>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C10AC066-1655-42D6-9CD9-409803FD22AF}" type="doc">
      <dgm:prSet loTypeId="urn:microsoft.com/office/officeart/2005/8/layout/lProcess2" loCatId="list" qsTypeId="urn:microsoft.com/office/officeart/2005/8/quickstyle/simple1" qsCatId="simple" csTypeId="urn:microsoft.com/office/officeart/2005/8/colors/colorful5" csCatId="colorful" phldr="1"/>
      <dgm:spPr/>
      <dgm:t>
        <a:bodyPr/>
        <a:lstStyle/>
        <a:p>
          <a:endParaRPr lang="en-US"/>
        </a:p>
      </dgm:t>
    </dgm:pt>
    <dgm:pt modelId="{2E1F8F4C-1253-4B9D-99A1-9B992D629960}">
      <dgm:prSet phldrT="[Text]"/>
      <dgm:spPr/>
      <dgm:t>
        <a:bodyPr/>
        <a:lstStyle/>
        <a:p>
          <a:r>
            <a:rPr lang="en-US" dirty="0">
              <a:solidFill>
                <a:schemeClr val="tx1"/>
              </a:solidFill>
            </a:rPr>
            <a:t>a</a:t>
          </a:r>
        </a:p>
      </dgm:t>
    </dgm:pt>
    <dgm:pt modelId="{544109DD-4890-4B53-884E-A5F35238B6A8}" type="parTrans" cxnId="{5CC32E1A-938D-43D4-BF57-BA2888FDFCFA}">
      <dgm:prSet/>
      <dgm:spPr/>
      <dgm:t>
        <a:bodyPr/>
        <a:lstStyle/>
        <a:p>
          <a:endParaRPr lang="en-US">
            <a:solidFill>
              <a:schemeClr val="tx1"/>
            </a:solidFill>
          </a:endParaRPr>
        </a:p>
      </dgm:t>
    </dgm:pt>
    <dgm:pt modelId="{118A8F1A-8CFB-4A67-9F98-9384525B9E61}" type="sibTrans" cxnId="{5CC32E1A-938D-43D4-BF57-BA2888FDFCFA}">
      <dgm:prSet/>
      <dgm:spPr/>
      <dgm:t>
        <a:bodyPr/>
        <a:lstStyle/>
        <a:p>
          <a:endParaRPr lang="en-US">
            <a:solidFill>
              <a:schemeClr val="tx1"/>
            </a:solidFill>
          </a:endParaRPr>
        </a:p>
      </dgm:t>
    </dgm:pt>
    <dgm:pt modelId="{CB52F1E2-6274-40C0-B783-7E672CD16B29}">
      <dgm:prSet phldrT="[Text]"/>
      <dgm:spPr/>
      <dgm:t>
        <a:bodyPr/>
        <a:lstStyle/>
        <a:p>
          <a:r>
            <a:rPr lang="en-US" dirty="0">
              <a:solidFill>
                <a:schemeClr val="bg1"/>
              </a:solidFill>
            </a:rPr>
            <a:t>Mainstreaming health promotion in all programs/policies (</a:t>
          </a:r>
          <a:r>
            <a:rPr lang="en-US" dirty="0" err="1">
              <a:solidFill>
                <a:schemeClr val="bg1"/>
              </a:solidFill>
            </a:rPr>
            <a:t>HiAP</a:t>
          </a:r>
          <a:r>
            <a:rPr lang="en-US" dirty="0">
              <a:solidFill>
                <a:schemeClr val="bg1"/>
              </a:solidFill>
            </a:rPr>
            <a:t>)</a:t>
          </a:r>
        </a:p>
      </dgm:t>
    </dgm:pt>
    <dgm:pt modelId="{73136BE5-A78D-4219-95F7-FC91183C47E2}" type="parTrans" cxnId="{CE9C61EE-2921-47A2-9AC1-2C77CA29B16E}">
      <dgm:prSet/>
      <dgm:spPr/>
      <dgm:t>
        <a:bodyPr/>
        <a:lstStyle/>
        <a:p>
          <a:endParaRPr lang="en-US">
            <a:solidFill>
              <a:schemeClr val="tx1"/>
            </a:solidFill>
          </a:endParaRPr>
        </a:p>
      </dgm:t>
    </dgm:pt>
    <dgm:pt modelId="{D175A3EB-59E1-40C0-AA34-9A2EB07B474C}" type="sibTrans" cxnId="{CE9C61EE-2921-47A2-9AC1-2C77CA29B16E}">
      <dgm:prSet/>
      <dgm:spPr/>
      <dgm:t>
        <a:bodyPr/>
        <a:lstStyle/>
        <a:p>
          <a:endParaRPr lang="en-US">
            <a:solidFill>
              <a:schemeClr val="tx1"/>
            </a:solidFill>
          </a:endParaRPr>
        </a:p>
      </dgm:t>
    </dgm:pt>
    <dgm:pt modelId="{E2B899F1-EAD5-4C59-8809-F7552D99CC90}">
      <dgm:prSet phldrT="[Text]"/>
      <dgm:spPr/>
      <dgm:t>
        <a:bodyPr/>
        <a:lstStyle/>
        <a:p>
          <a:r>
            <a:rPr lang="en-US" dirty="0">
              <a:solidFill>
                <a:schemeClr val="tx1"/>
              </a:solidFill>
            </a:rPr>
            <a:t>b</a:t>
          </a:r>
        </a:p>
      </dgm:t>
    </dgm:pt>
    <dgm:pt modelId="{3E74EE2F-E729-4E1F-90F7-27C53069C5A6}" type="parTrans" cxnId="{BD6434EE-E974-495E-8A8A-ADD275EB705E}">
      <dgm:prSet/>
      <dgm:spPr/>
      <dgm:t>
        <a:bodyPr/>
        <a:lstStyle/>
        <a:p>
          <a:endParaRPr lang="en-US">
            <a:solidFill>
              <a:schemeClr val="tx1"/>
            </a:solidFill>
          </a:endParaRPr>
        </a:p>
      </dgm:t>
    </dgm:pt>
    <dgm:pt modelId="{F5DD3CA9-B93A-4E86-A85F-10FDE88B6FCF}" type="sibTrans" cxnId="{BD6434EE-E974-495E-8A8A-ADD275EB705E}">
      <dgm:prSet/>
      <dgm:spPr/>
      <dgm:t>
        <a:bodyPr/>
        <a:lstStyle/>
        <a:p>
          <a:endParaRPr lang="en-US">
            <a:solidFill>
              <a:schemeClr val="tx1"/>
            </a:solidFill>
          </a:endParaRPr>
        </a:p>
      </dgm:t>
    </dgm:pt>
    <dgm:pt modelId="{003ECDC3-ADEF-48D4-AEE0-63A1C435EA26}">
      <dgm:prSet phldrT="[Text]"/>
      <dgm:spPr/>
      <dgm:t>
        <a:bodyPr/>
        <a:lstStyle/>
        <a:p>
          <a:r>
            <a:rPr lang="en-US" dirty="0">
              <a:solidFill>
                <a:schemeClr val="tx1"/>
              </a:solidFill>
            </a:rPr>
            <a:t>Increasing the capacity of health promotion workers</a:t>
          </a:r>
        </a:p>
      </dgm:t>
    </dgm:pt>
    <dgm:pt modelId="{D55C2DAF-1680-41DC-9D3A-26B1A1AF8C87}" type="parTrans" cxnId="{62AB0366-687E-487E-90BB-F3424842003C}">
      <dgm:prSet/>
      <dgm:spPr/>
      <dgm:t>
        <a:bodyPr/>
        <a:lstStyle/>
        <a:p>
          <a:endParaRPr lang="en-US">
            <a:solidFill>
              <a:schemeClr val="tx1"/>
            </a:solidFill>
          </a:endParaRPr>
        </a:p>
      </dgm:t>
    </dgm:pt>
    <dgm:pt modelId="{1D84B4A4-05E0-469B-9315-C00263A084F1}" type="sibTrans" cxnId="{62AB0366-687E-487E-90BB-F3424842003C}">
      <dgm:prSet/>
      <dgm:spPr/>
      <dgm:t>
        <a:bodyPr/>
        <a:lstStyle/>
        <a:p>
          <a:endParaRPr lang="en-US">
            <a:solidFill>
              <a:schemeClr val="tx1"/>
            </a:solidFill>
          </a:endParaRPr>
        </a:p>
      </dgm:t>
    </dgm:pt>
    <dgm:pt modelId="{B411BE33-17EA-400E-AFD0-B3084EF84508}">
      <dgm:prSet phldrT="[Text]"/>
      <dgm:spPr/>
      <dgm:t>
        <a:bodyPr/>
        <a:lstStyle/>
        <a:p>
          <a:r>
            <a:rPr lang="en-US" dirty="0">
              <a:solidFill>
                <a:schemeClr val="tx1"/>
              </a:solidFill>
            </a:rPr>
            <a:t>c</a:t>
          </a:r>
        </a:p>
      </dgm:t>
    </dgm:pt>
    <dgm:pt modelId="{E5849768-CFB8-4008-B238-37AF248F77A9}" type="parTrans" cxnId="{A0DDAFF2-C354-4C71-84FA-5773C4DBA8FB}">
      <dgm:prSet/>
      <dgm:spPr/>
      <dgm:t>
        <a:bodyPr/>
        <a:lstStyle/>
        <a:p>
          <a:endParaRPr lang="en-US">
            <a:solidFill>
              <a:schemeClr val="tx1"/>
            </a:solidFill>
          </a:endParaRPr>
        </a:p>
      </dgm:t>
    </dgm:pt>
    <dgm:pt modelId="{6C67F9CA-773F-4D85-8D01-F40ECC4A3B31}" type="sibTrans" cxnId="{A0DDAFF2-C354-4C71-84FA-5773C4DBA8FB}">
      <dgm:prSet/>
      <dgm:spPr/>
      <dgm:t>
        <a:bodyPr/>
        <a:lstStyle/>
        <a:p>
          <a:endParaRPr lang="en-US">
            <a:solidFill>
              <a:schemeClr val="tx1"/>
            </a:solidFill>
          </a:endParaRPr>
        </a:p>
      </dgm:t>
    </dgm:pt>
    <dgm:pt modelId="{92BA9EA9-A11D-4D96-AB56-D8C2D1098912}">
      <dgm:prSet phldrT="[Text]"/>
      <dgm:spPr/>
      <dgm:t>
        <a:bodyPr/>
        <a:lstStyle/>
        <a:p>
          <a:r>
            <a:rPr lang="en-US" dirty="0">
              <a:solidFill>
                <a:schemeClr val="tx1"/>
              </a:solidFill>
            </a:rPr>
            <a:t>Creating the best environment that possible for healthy behavior in the health sectors</a:t>
          </a:r>
        </a:p>
      </dgm:t>
    </dgm:pt>
    <dgm:pt modelId="{243BC478-406B-4D39-84F3-DDDB94C9DF4B}" type="parTrans" cxnId="{FD1054E9-ACC6-4875-988D-513BE65E757F}">
      <dgm:prSet/>
      <dgm:spPr/>
      <dgm:t>
        <a:bodyPr/>
        <a:lstStyle/>
        <a:p>
          <a:endParaRPr lang="en-US">
            <a:solidFill>
              <a:schemeClr val="tx1"/>
            </a:solidFill>
          </a:endParaRPr>
        </a:p>
      </dgm:t>
    </dgm:pt>
    <dgm:pt modelId="{84E6856C-63D4-4F88-95C5-2E4E50475CFA}" type="sibTrans" cxnId="{FD1054E9-ACC6-4875-988D-513BE65E757F}">
      <dgm:prSet/>
      <dgm:spPr/>
      <dgm:t>
        <a:bodyPr/>
        <a:lstStyle/>
        <a:p>
          <a:endParaRPr lang="en-US">
            <a:solidFill>
              <a:schemeClr val="tx1"/>
            </a:solidFill>
          </a:endParaRPr>
        </a:p>
      </dgm:t>
    </dgm:pt>
    <dgm:pt modelId="{35E2747B-CD79-44DE-A0BA-53E99E9DE4C6}" type="pres">
      <dgm:prSet presAssocID="{C10AC066-1655-42D6-9CD9-409803FD22AF}" presName="theList" presStyleCnt="0">
        <dgm:presLayoutVars>
          <dgm:dir/>
          <dgm:animLvl val="lvl"/>
          <dgm:resizeHandles val="exact"/>
        </dgm:presLayoutVars>
      </dgm:prSet>
      <dgm:spPr/>
      <dgm:t>
        <a:bodyPr/>
        <a:lstStyle/>
        <a:p>
          <a:endParaRPr lang="en-AU"/>
        </a:p>
      </dgm:t>
    </dgm:pt>
    <dgm:pt modelId="{CD82E529-3B18-4633-81B9-2D52DFDD5766}" type="pres">
      <dgm:prSet presAssocID="{2E1F8F4C-1253-4B9D-99A1-9B992D629960}" presName="compNode" presStyleCnt="0"/>
      <dgm:spPr/>
    </dgm:pt>
    <dgm:pt modelId="{FE482558-2134-4DB1-9E28-9D00C120B618}" type="pres">
      <dgm:prSet presAssocID="{2E1F8F4C-1253-4B9D-99A1-9B992D629960}" presName="aNode" presStyleLbl="bgShp" presStyleIdx="0" presStyleCnt="3"/>
      <dgm:spPr/>
      <dgm:t>
        <a:bodyPr/>
        <a:lstStyle/>
        <a:p>
          <a:endParaRPr lang="en-AU"/>
        </a:p>
      </dgm:t>
    </dgm:pt>
    <dgm:pt modelId="{740E9C8B-BF65-439C-BB4B-C49888685869}" type="pres">
      <dgm:prSet presAssocID="{2E1F8F4C-1253-4B9D-99A1-9B992D629960}" presName="textNode" presStyleLbl="bgShp" presStyleIdx="0" presStyleCnt="3"/>
      <dgm:spPr/>
      <dgm:t>
        <a:bodyPr/>
        <a:lstStyle/>
        <a:p>
          <a:endParaRPr lang="en-AU"/>
        </a:p>
      </dgm:t>
    </dgm:pt>
    <dgm:pt modelId="{81513CF9-9CD1-464C-BC14-663AC63AC239}" type="pres">
      <dgm:prSet presAssocID="{2E1F8F4C-1253-4B9D-99A1-9B992D629960}" presName="compChildNode" presStyleCnt="0"/>
      <dgm:spPr/>
    </dgm:pt>
    <dgm:pt modelId="{7B26383E-FB47-4658-A607-3ADB3C511FF8}" type="pres">
      <dgm:prSet presAssocID="{2E1F8F4C-1253-4B9D-99A1-9B992D629960}" presName="theInnerList" presStyleCnt="0"/>
      <dgm:spPr/>
    </dgm:pt>
    <dgm:pt modelId="{6AE03731-C000-4FE5-A82C-67B839B94B68}" type="pres">
      <dgm:prSet presAssocID="{CB52F1E2-6274-40C0-B783-7E672CD16B29}" presName="childNode" presStyleLbl="node1" presStyleIdx="0" presStyleCnt="3">
        <dgm:presLayoutVars>
          <dgm:bulletEnabled val="1"/>
        </dgm:presLayoutVars>
      </dgm:prSet>
      <dgm:spPr/>
      <dgm:t>
        <a:bodyPr/>
        <a:lstStyle/>
        <a:p>
          <a:endParaRPr lang="en-AU"/>
        </a:p>
      </dgm:t>
    </dgm:pt>
    <dgm:pt modelId="{D46DCD57-232A-43FA-9EEA-C7A7C2C11147}" type="pres">
      <dgm:prSet presAssocID="{2E1F8F4C-1253-4B9D-99A1-9B992D629960}" presName="aSpace" presStyleCnt="0"/>
      <dgm:spPr/>
    </dgm:pt>
    <dgm:pt modelId="{B5E90C4B-86A5-4B0E-9BF9-7DE9F37E33C1}" type="pres">
      <dgm:prSet presAssocID="{E2B899F1-EAD5-4C59-8809-F7552D99CC90}" presName="compNode" presStyleCnt="0"/>
      <dgm:spPr/>
    </dgm:pt>
    <dgm:pt modelId="{5E0A1C08-91A9-4350-9722-B36C6061FBFF}" type="pres">
      <dgm:prSet presAssocID="{E2B899F1-EAD5-4C59-8809-F7552D99CC90}" presName="aNode" presStyleLbl="bgShp" presStyleIdx="1" presStyleCnt="3" custLinFactNeighborY="-431"/>
      <dgm:spPr/>
      <dgm:t>
        <a:bodyPr/>
        <a:lstStyle/>
        <a:p>
          <a:endParaRPr lang="en-AU"/>
        </a:p>
      </dgm:t>
    </dgm:pt>
    <dgm:pt modelId="{B79365C4-B811-4B85-8632-DD0BF739DC7D}" type="pres">
      <dgm:prSet presAssocID="{E2B899F1-EAD5-4C59-8809-F7552D99CC90}" presName="textNode" presStyleLbl="bgShp" presStyleIdx="1" presStyleCnt="3"/>
      <dgm:spPr/>
      <dgm:t>
        <a:bodyPr/>
        <a:lstStyle/>
        <a:p>
          <a:endParaRPr lang="en-AU"/>
        </a:p>
      </dgm:t>
    </dgm:pt>
    <dgm:pt modelId="{1C45D05A-05D6-47F6-93A8-895E14B31DB4}" type="pres">
      <dgm:prSet presAssocID="{E2B899F1-EAD5-4C59-8809-F7552D99CC90}" presName="compChildNode" presStyleCnt="0"/>
      <dgm:spPr/>
    </dgm:pt>
    <dgm:pt modelId="{C287A3E8-94A5-4AFC-9567-3EB7847F5733}" type="pres">
      <dgm:prSet presAssocID="{E2B899F1-EAD5-4C59-8809-F7552D99CC90}" presName="theInnerList" presStyleCnt="0"/>
      <dgm:spPr/>
    </dgm:pt>
    <dgm:pt modelId="{AFA73FFB-3EAE-4577-9B40-4698F1CB4CC3}" type="pres">
      <dgm:prSet presAssocID="{003ECDC3-ADEF-48D4-AEE0-63A1C435EA26}" presName="childNode" presStyleLbl="node1" presStyleIdx="1" presStyleCnt="3">
        <dgm:presLayoutVars>
          <dgm:bulletEnabled val="1"/>
        </dgm:presLayoutVars>
      </dgm:prSet>
      <dgm:spPr/>
      <dgm:t>
        <a:bodyPr/>
        <a:lstStyle/>
        <a:p>
          <a:endParaRPr lang="en-AU"/>
        </a:p>
      </dgm:t>
    </dgm:pt>
    <dgm:pt modelId="{6CB7BF2E-1639-4DF1-B483-DBB72C3928E3}" type="pres">
      <dgm:prSet presAssocID="{E2B899F1-EAD5-4C59-8809-F7552D99CC90}" presName="aSpace" presStyleCnt="0"/>
      <dgm:spPr/>
    </dgm:pt>
    <dgm:pt modelId="{5122CE3C-0209-4E5A-90FD-F3ABF523A497}" type="pres">
      <dgm:prSet presAssocID="{B411BE33-17EA-400E-AFD0-B3084EF84508}" presName="compNode" presStyleCnt="0"/>
      <dgm:spPr/>
    </dgm:pt>
    <dgm:pt modelId="{4B9CDB00-8D3D-4045-B1DD-5F07C12E386F}" type="pres">
      <dgm:prSet presAssocID="{B411BE33-17EA-400E-AFD0-B3084EF84508}" presName="aNode" presStyleLbl="bgShp" presStyleIdx="2" presStyleCnt="3"/>
      <dgm:spPr/>
      <dgm:t>
        <a:bodyPr/>
        <a:lstStyle/>
        <a:p>
          <a:endParaRPr lang="en-AU"/>
        </a:p>
      </dgm:t>
    </dgm:pt>
    <dgm:pt modelId="{BF091E5C-DA1C-4E85-8008-76C8CE789CB6}" type="pres">
      <dgm:prSet presAssocID="{B411BE33-17EA-400E-AFD0-B3084EF84508}" presName="textNode" presStyleLbl="bgShp" presStyleIdx="2" presStyleCnt="3"/>
      <dgm:spPr/>
      <dgm:t>
        <a:bodyPr/>
        <a:lstStyle/>
        <a:p>
          <a:endParaRPr lang="en-AU"/>
        </a:p>
      </dgm:t>
    </dgm:pt>
    <dgm:pt modelId="{E3C3CC39-C1F1-4131-BFEB-5B38B019B2EE}" type="pres">
      <dgm:prSet presAssocID="{B411BE33-17EA-400E-AFD0-B3084EF84508}" presName="compChildNode" presStyleCnt="0"/>
      <dgm:spPr/>
    </dgm:pt>
    <dgm:pt modelId="{3B7A2BF2-9636-4B16-91FB-7D47F20C9551}" type="pres">
      <dgm:prSet presAssocID="{B411BE33-17EA-400E-AFD0-B3084EF84508}" presName="theInnerList" presStyleCnt="0"/>
      <dgm:spPr/>
    </dgm:pt>
    <dgm:pt modelId="{647A5532-3941-4713-AEDC-E7A814F54AC8}" type="pres">
      <dgm:prSet presAssocID="{92BA9EA9-A11D-4D96-AB56-D8C2D1098912}" presName="childNode" presStyleLbl="node1" presStyleIdx="2" presStyleCnt="3">
        <dgm:presLayoutVars>
          <dgm:bulletEnabled val="1"/>
        </dgm:presLayoutVars>
      </dgm:prSet>
      <dgm:spPr/>
      <dgm:t>
        <a:bodyPr/>
        <a:lstStyle/>
        <a:p>
          <a:endParaRPr lang="en-AU"/>
        </a:p>
      </dgm:t>
    </dgm:pt>
  </dgm:ptLst>
  <dgm:cxnLst>
    <dgm:cxn modelId="{C1D831F4-61C6-4375-9779-9779566835E0}" type="presOf" srcId="{E2B899F1-EAD5-4C59-8809-F7552D99CC90}" destId="{B79365C4-B811-4B85-8632-DD0BF739DC7D}" srcOrd="1" destOrd="0" presId="urn:microsoft.com/office/officeart/2005/8/layout/lProcess2"/>
    <dgm:cxn modelId="{A0DDAFF2-C354-4C71-84FA-5773C4DBA8FB}" srcId="{C10AC066-1655-42D6-9CD9-409803FD22AF}" destId="{B411BE33-17EA-400E-AFD0-B3084EF84508}" srcOrd="2" destOrd="0" parTransId="{E5849768-CFB8-4008-B238-37AF248F77A9}" sibTransId="{6C67F9CA-773F-4D85-8D01-F40ECC4A3B31}"/>
    <dgm:cxn modelId="{BFA35015-3DA6-4894-A762-992EE258EC23}" type="presOf" srcId="{C10AC066-1655-42D6-9CD9-409803FD22AF}" destId="{35E2747B-CD79-44DE-A0BA-53E99E9DE4C6}" srcOrd="0" destOrd="0" presId="urn:microsoft.com/office/officeart/2005/8/layout/lProcess2"/>
    <dgm:cxn modelId="{BD6434EE-E974-495E-8A8A-ADD275EB705E}" srcId="{C10AC066-1655-42D6-9CD9-409803FD22AF}" destId="{E2B899F1-EAD5-4C59-8809-F7552D99CC90}" srcOrd="1" destOrd="0" parTransId="{3E74EE2F-E729-4E1F-90F7-27C53069C5A6}" sibTransId="{F5DD3CA9-B93A-4E86-A85F-10FDE88B6FCF}"/>
    <dgm:cxn modelId="{41D3A26E-4F46-4F90-8575-A71707E7E8DB}" type="presOf" srcId="{E2B899F1-EAD5-4C59-8809-F7552D99CC90}" destId="{5E0A1C08-91A9-4350-9722-B36C6061FBFF}" srcOrd="0" destOrd="0" presId="urn:microsoft.com/office/officeart/2005/8/layout/lProcess2"/>
    <dgm:cxn modelId="{2C00B29A-A805-4143-B174-4A1E77A62A14}" type="presOf" srcId="{92BA9EA9-A11D-4D96-AB56-D8C2D1098912}" destId="{647A5532-3941-4713-AEDC-E7A814F54AC8}" srcOrd="0" destOrd="0" presId="urn:microsoft.com/office/officeart/2005/8/layout/lProcess2"/>
    <dgm:cxn modelId="{CE9C61EE-2921-47A2-9AC1-2C77CA29B16E}" srcId="{2E1F8F4C-1253-4B9D-99A1-9B992D629960}" destId="{CB52F1E2-6274-40C0-B783-7E672CD16B29}" srcOrd="0" destOrd="0" parTransId="{73136BE5-A78D-4219-95F7-FC91183C47E2}" sibTransId="{D175A3EB-59E1-40C0-AA34-9A2EB07B474C}"/>
    <dgm:cxn modelId="{8D567129-DAE9-4AB2-9775-E77C9D872485}" type="presOf" srcId="{B411BE33-17EA-400E-AFD0-B3084EF84508}" destId="{4B9CDB00-8D3D-4045-B1DD-5F07C12E386F}" srcOrd="0" destOrd="0" presId="urn:microsoft.com/office/officeart/2005/8/layout/lProcess2"/>
    <dgm:cxn modelId="{5CC32E1A-938D-43D4-BF57-BA2888FDFCFA}" srcId="{C10AC066-1655-42D6-9CD9-409803FD22AF}" destId="{2E1F8F4C-1253-4B9D-99A1-9B992D629960}" srcOrd="0" destOrd="0" parTransId="{544109DD-4890-4B53-884E-A5F35238B6A8}" sibTransId="{118A8F1A-8CFB-4A67-9F98-9384525B9E61}"/>
    <dgm:cxn modelId="{C11BE0E9-62CA-48ED-B195-EF5163DBFCF7}" type="presOf" srcId="{003ECDC3-ADEF-48D4-AEE0-63A1C435EA26}" destId="{AFA73FFB-3EAE-4577-9B40-4698F1CB4CC3}" srcOrd="0" destOrd="0" presId="urn:microsoft.com/office/officeart/2005/8/layout/lProcess2"/>
    <dgm:cxn modelId="{62AB0366-687E-487E-90BB-F3424842003C}" srcId="{E2B899F1-EAD5-4C59-8809-F7552D99CC90}" destId="{003ECDC3-ADEF-48D4-AEE0-63A1C435EA26}" srcOrd="0" destOrd="0" parTransId="{D55C2DAF-1680-41DC-9D3A-26B1A1AF8C87}" sibTransId="{1D84B4A4-05E0-469B-9315-C00263A084F1}"/>
    <dgm:cxn modelId="{73CF4B3F-6823-4599-AFC3-566D6CEF653A}" type="presOf" srcId="{CB52F1E2-6274-40C0-B783-7E672CD16B29}" destId="{6AE03731-C000-4FE5-A82C-67B839B94B68}" srcOrd="0" destOrd="0" presId="urn:microsoft.com/office/officeart/2005/8/layout/lProcess2"/>
    <dgm:cxn modelId="{F40F4031-D4BA-4FAF-B038-7619017A41B7}" type="presOf" srcId="{B411BE33-17EA-400E-AFD0-B3084EF84508}" destId="{BF091E5C-DA1C-4E85-8008-76C8CE789CB6}" srcOrd="1" destOrd="0" presId="urn:microsoft.com/office/officeart/2005/8/layout/lProcess2"/>
    <dgm:cxn modelId="{756C1422-69BE-4356-8A05-FAEE04FFC789}" type="presOf" srcId="{2E1F8F4C-1253-4B9D-99A1-9B992D629960}" destId="{740E9C8B-BF65-439C-BB4B-C49888685869}" srcOrd="1" destOrd="0" presId="urn:microsoft.com/office/officeart/2005/8/layout/lProcess2"/>
    <dgm:cxn modelId="{5E668C0D-9B04-48DA-B5B9-38D8D7DE4C07}" type="presOf" srcId="{2E1F8F4C-1253-4B9D-99A1-9B992D629960}" destId="{FE482558-2134-4DB1-9E28-9D00C120B618}" srcOrd="0" destOrd="0" presId="urn:microsoft.com/office/officeart/2005/8/layout/lProcess2"/>
    <dgm:cxn modelId="{FD1054E9-ACC6-4875-988D-513BE65E757F}" srcId="{B411BE33-17EA-400E-AFD0-B3084EF84508}" destId="{92BA9EA9-A11D-4D96-AB56-D8C2D1098912}" srcOrd="0" destOrd="0" parTransId="{243BC478-406B-4D39-84F3-DDDB94C9DF4B}" sibTransId="{84E6856C-63D4-4F88-95C5-2E4E50475CFA}"/>
    <dgm:cxn modelId="{ADFE6652-B44F-4786-B18A-2CC61D4801E7}" type="presParOf" srcId="{35E2747B-CD79-44DE-A0BA-53E99E9DE4C6}" destId="{CD82E529-3B18-4633-81B9-2D52DFDD5766}" srcOrd="0" destOrd="0" presId="urn:microsoft.com/office/officeart/2005/8/layout/lProcess2"/>
    <dgm:cxn modelId="{3E0375AA-5F7A-47A1-955D-1AA500107149}" type="presParOf" srcId="{CD82E529-3B18-4633-81B9-2D52DFDD5766}" destId="{FE482558-2134-4DB1-9E28-9D00C120B618}" srcOrd="0" destOrd="0" presId="urn:microsoft.com/office/officeart/2005/8/layout/lProcess2"/>
    <dgm:cxn modelId="{FFF6BA34-1546-432E-8CDD-0E2ED3CB0601}" type="presParOf" srcId="{CD82E529-3B18-4633-81B9-2D52DFDD5766}" destId="{740E9C8B-BF65-439C-BB4B-C49888685869}" srcOrd="1" destOrd="0" presId="urn:microsoft.com/office/officeart/2005/8/layout/lProcess2"/>
    <dgm:cxn modelId="{312860CB-FD9C-46BD-BEE5-D81C752E8627}" type="presParOf" srcId="{CD82E529-3B18-4633-81B9-2D52DFDD5766}" destId="{81513CF9-9CD1-464C-BC14-663AC63AC239}" srcOrd="2" destOrd="0" presId="urn:microsoft.com/office/officeart/2005/8/layout/lProcess2"/>
    <dgm:cxn modelId="{FF77D854-6B85-4D69-9557-AD0BFF0E91F3}" type="presParOf" srcId="{81513CF9-9CD1-464C-BC14-663AC63AC239}" destId="{7B26383E-FB47-4658-A607-3ADB3C511FF8}" srcOrd="0" destOrd="0" presId="urn:microsoft.com/office/officeart/2005/8/layout/lProcess2"/>
    <dgm:cxn modelId="{E2023786-89F5-40DE-B76E-31DC0AEBACA9}" type="presParOf" srcId="{7B26383E-FB47-4658-A607-3ADB3C511FF8}" destId="{6AE03731-C000-4FE5-A82C-67B839B94B68}" srcOrd="0" destOrd="0" presId="urn:microsoft.com/office/officeart/2005/8/layout/lProcess2"/>
    <dgm:cxn modelId="{3B43B3AF-9E54-4591-BC2B-C87212AEF43D}" type="presParOf" srcId="{35E2747B-CD79-44DE-A0BA-53E99E9DE4C6}" destId="{D46DCD57-232A-43FA-9EEA-C7A7C2C11147}" srcOrd="1" destOrd="0" presId="urn:microsoft.com/office/officeart/2005/8/layout/lProcess2"/>
    <dgm:cxn modelId="{7784AF45-A4FF-4EE7-8D66-485A60540AB7}" type="presParOf" srcId="{35E2747B-CD79-44DE-A0BA-53E99E9DE4C6}" destId="{B5E90C4B-86A5-4B0E-9BF9-7DE9F37E33C1}" srcOrd="2" destOrd="0" presId="urn:microsoft.com/office/officeart/2005/8/layout/lProcess2"/>
    <dgm:cxn modelId="{534B5C60-C80F-4387-A65C-FE2EA5D921E9}" type="presParOf" srcId="{B5E90C4B-86A5-4B0E-9BF9-7DE9F37E33C1}" destId="{5E0A1C08-91A9-4350-9722-B36C6061FBFF}" srcOrd="0" destOrd="0" presId="urn:microsoft.com/office/officeart/2005/8/layout/lProcess2"/>
    <dgm:cxn modelId="{CA8C7FA2-2192-4C90-883A-C91DDA36B8B3}" type="presParOf" srcId="{B5E90C4B-86A5-4B0E-9BF9-7DE9F37E33C1}" destId="{B79365C4-B811-4B85-8632-DD0BF739DC7D}" srcOrd="1" destOrd="0" presId="urn:microsoft.com/office/officeart/2005/8/layout/lProcess2"/>
    <dgm:cxn modelId="{62E4AD39-0130-437C-A056-F81B558BBF9D}" type="presParOf" srcId="{B5E90C4B-86A5-4B0E-9BF9-7DE9F37E33C1}" destId="{1C45D05A-05D6-47F6-93A8-895E14B31DB4}" srcOrd="2" destOrd="0" presId="urn:microsoft.com/office/officeart/2005/8/layout/lProcess2"/>
    <dgm:cxn modelId="{44A76929-3733-4949-BFC0-7913B65F67DE}" type="presParOf" srcId="{1C45D05A-05D6-47F6-93A8-895E14B31DB4}" destId="{C287A3E8-94A5-4AFC-9567-3EB7847F5733}" srcOrd="0" destOrd="0" presId="urn:microsoft.com/office/officeart/2005/8/layout/lProcess2"/>
    <dgm:cxn modelId="{0A6C19E2-35B8-4979-A039-0D62317C0DA0}" type="presParOf" srcId="{C287A3E8-94A5-4AFC-9567-3EB7847F5733}" destId="{AFA73FFB-3EAE-4577-9B40-4698F1CB4CC3}" srcOrd="0" destOrd="0" presId="urn:microsoft.com/office/officeart/2005/8/layout/lProcess2"/>
    <dgm:cxn modelId="{F26A35D5-0F4C-4E82-ACBB-C49A39D0F019}" type="presParOf" srcId="{35E2747B-CD79-44DE-A0BA-53E99E9DE4C6}" destId="{6CB7BF2E-1639-4DF1-B483-DBB72C3928E3}" srcOrd="3" destOrd="0" presId="urn:microsoft.com/office/officeart/2005/8/layout/lProcess2"/>
    <dgm:cxn modelId="{0FF0428A-0063-42DA-8477-963FB94CAB1A}" type="presParOf" srcId="{35E2747B-CD79-44DE-A0BA-53E99E9DE4C6}" destId="{5122CE3C-0209-4E5A-90FD-F3ABF523A497}" srcOrd="4" destOrd="0" presId="urn:microsoft.com/office/officeart/2005/8/layout/lProcess2"/>
    <dgm:cxn modelId="{CCE65306-3544-4242-896C-038BE6440354}" type="presParOf" srcId="{5122CE3C-0209-4E5A-90FD-F3ABF523A497}" destId="{4B9CDB00-8D3D-4045-B1DD-5F07C12E386F}" srcOrd="0" destOrd="0" presId="urn:microsoft.com/office/officeart/2005/8/layout/lProcess2"/>
    <dgm:cxn modelId="{727547CD-5452-4DD1-96F6-139A9A142C55}" type="presParOf" srcId="{5122CE3C-0209-4E5A-90FD-F3ABF523A497}" destId="{BF091E5C-DA1C-4E85-8008-76C8CE789CB6}" srcOrd="1" destOrd="0" presId="urn:microsoft.com/office/officeart/2005/8/layout/lProcess2"/>
    <dgm:cxn modelId="{0BB63F73-EB41-4E0D-937A-2E7C262BC3C9}" type="presParOf" srcId="{5122CE3C-0209-4E5A-90FD-F3ABF523A497}" destId="{E3C3CC39-C1F1-4131-BFEB-5B38B019B2EE}" srcOrd="2" destOrd="0" presId="urn:microsoft.com/office/officeart/2005/8/layout/lProcess2"/>
    <dgm:cxn modelId="{C79A413A-6FE1-4D02-894F-F78D2194CFF9}" type="presParOf" srcId="{E3C3CC39-C1F1-4131-BFEB-5B38B019B2EE}" destId="{3B7A2BF2-9636-4B16-91FB-7D47F20C9551}" srcOrd="0" destOrd="0" presId="urn:microsoft.com/office/officeart/2005/8/layout/lProcess2"/>
    <dgm:cxn modelId="{76EDD51B-4B3D-42B7-8B9E-AB5532C8667E}" type="presParOf" srcId="{3B7A2BF2-9636-4B16-91FB-7D47F20C9551}" destId="{647A5532-3941-4713-AEDC-E7A814F54AC8}" srcOrd="0" destOrd="0" presId="urn:microsoft.com/office/officeart/2005/8/layout/lProcess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D6AC128-57E7-46AB-BFF3-D77E16E0B124}" type="doc">
      <dgm:prSet loTypeId="urn:microsoft.com/office/officeart/2005/8/layout/lProcess2" loCatId="list" qsTypeId="urn:microsoft.com/office/officeart/2005/8/quickstyle/simple1" qsCatId="simple" csTypeId="urn:microsoft.com/office/officeart/2005/8/colors/colorful4" csCatId="colorful" phldr="1"/>
      <dgm:spPr/>
      <dgm:t>
        <a:bodyPr/>
        <a:lstStyle/>
        <a:p>
          <a:endParaRPr lang="en-US"/>
        </a:p>
      </dgm:t>
    </dgm:pt>
    <dgm:pt modelId="{6A87A4F3-6447-4F2E-AD24-A6F6525BEF06}">
      <dgm:prSet phldrT="[Text]"/>
      <dgm:spPr/>
      <dgm:t>
        <a:bodyPr/>
        <a:lstStyle/>
        <a:p>
          <a:r>
            <a:rPr lang="en-US" dirty="0">
              <a:solidFill>
                <a:schemeClr val="tx1"/>
              </a:solidFill>
            </a:rPr>
            <a:t>d</a:t>
          </a:r>
        </a:p>
      </dgm:t>
    </dgm:pt>
    <dgm:pt modelId="{2B35EB37-9E2F-42B0-8B26-7718FE5CEBD4}" type="parTrans" cxnId="{D5D2900F-9BB5-40CC-AE34-EDBED00305E8}">
      <dgm:prSet/>
      <dgm:spPr/>
      <dgm:t>
        <a:bodyPr/>
        <a:lstStyle/>
        <a:p>
          <a:endParaRPr lang="en-US">
            <a:solidFill>
              <a:schemeClr val="tx1"/>
            </a:solidFill>
          </a:endParaRPr>
        </a:p>
      </dgm:t>
    </dgm:pt>
    <dgm:pt modelId="{CB35D444-EFDA-4CD4-B24B-02DB5B33F4F2}" type="sibTrans" cxnId="{D5D2900F-9BB5-40CC-AE34-EDBED00305E8}">
      <dgm:prSet/>
      <dgm:spPr/>
      <dgm:t>
        <a:bodyPr/>
        <a:lstStyle/>
        <a:p>
          <a:endParaRPr lang="en-US">
            <a:solidFill>
              <a:schemeClr val="tx1"/>
            </a:solidFill>
          </a:endParaRPr>
        </a:p>
      </dgm:t>
    </dgm:pt>
    <dgm:pt modelId="{E3361F47-BD29-474D-A59D-33076D629948}">
      <dgm:prSet phldrT="[Text]"/>
      <dgm:spPr/>
      <dgm:t>
        <a:bodyPr/>
        <a:lstStyle/>
        <a:p>
          <a:r>
            <a:rPr lang="en-US" dirty="0">
              <a:solidFill>
                <a:schemeClr val="tx1"/>
              </a:solidFill>
            </a:rPr>
            <a:t>Improving health information systems</a:t>
          </a:r>
        </a:p>
      </dgm:t>
    </dgm:pt>
    <dgm:pt modelId="{63F6A447-9BF9-4DBB-9067-346748F02025}" type="parTrans" cxnId="{BA6E80C2-AD89-401C-A867-CBAFFB6CC6D5}">
      <dgm:prSet/>
      <dgm:spPr/>
      <dgm:t>
        <a:bodyPr/>
        <a:lstStyle/>
        <a:p>
          <a:endParaRPr lang="en-US">
            <a:solidFill>
              <a:schemeClr val="tx1"/>
            </a:solidFill>
          </a:endParaRPr>
        </a:p>
      </dgm:t>
    </dgm:pt>
    <dgm:pt modelId="{01294AA3-BFE7-4A7A-8F29-0B2D342A6A50}" type="sibTrans" cxnId="{BA6E80C2-AD89-401C-A867-CBAFFB6CC6D5}">
      <dgm:prSet/>
      <dgm:spPr/>
      <dgm:t>
        <a:bodyPr/>
        <a:lstStyle/>
        <a:p>
          <a:endParaRPr lang="en-US">
            <a:solidFill>
              <a:schemeClr val="tx1"/>
            </a:solidFill>
          </a:endParaRPr>
        </a:p>
      </dgm:t>
    </dgm:pt>
    <dgm:pt modelId="{38C37774-5D3C-40E5-8251-D20A3368D9E3}">
      <dgm:prSet phldrT="[Text]"/>
      <dgm:spPr/>
      <dgm:t>
        <a:bodyPr/>
        <a:lstStyle/>
        <a:p>
          <a:r>
            <a:rPr lang="en-US" dirty="0">
              <a:solidFill>
                <a:schemeClr val="tx1"/>
              </a:solidFill>
            </a:rPr>
            <a:t>e</a:t>
          </a:r>
        </a:p>
      </dgm:t>
    </dgm:pt>
    <dgm:pt modelId="{5003F346-DF2A-46D5-872B-CB2B17B33D40}" type="parTrans" cxnId="{A42B8EB4-BDD3-4A26-9873-EDD7B213A56D}">
      <dgm:prSet/>
      <dgm:spPr/>
      <dgm:t>
        <a:bodyPr/>
        <a:lstStyle/>
        <a:p>
          <a:endParaRPr lang="en-US">
            <a:solidFill>
              <a:schemeClr val="tx1"/>
            </a:solidFill>
          </a:endParaRPr>
        </a:p>
      </dgm:t>
    </dgm:pt>
    <dgm:pt modelId="{3A57BE7E-FF8E-482C-B958-FEBB7A057CE1}" type="sibTrans" cxnId="{A42B8EB4-BDD3-4A26-9873-EDD7B213A56D}">
      <dgm:prSet/>
      <dgm:spPr/>
      <dgm:t>
        <a:bodyPr/>
        <a:lstStyle/>
        <a:p>
          <a:endParaRPr lang="en-US">
            <a:solidFill>
              <a:schemeClr val="tx1"/>
            </a:solidFill>
          </a:endParaRPr>
        </a:p>
      </dgm:t>
    </dgm:pt>
    <dgm:pt modelId="{7BECA9E5-75AB-4555-9D87-13207A431BF9}">
      <dgm:prSet phldrT="[Text]"/>
      <dgm:spPr/>
      <dgm:t>
        <a:bodyPr/>
        <a:lstStyle/>
        <a:p>
          <a:r>
            <a:rPr lang="en-US" dirty="0">
              <a:solidFill>
                <a:schemeClr val="tx1"/>
              </a:solidFill>
            </a:rPr>
            <a:t>Improving strategic partnerships, involving community and social mobilization </a:t>
          </a:r>
        </a:p>
      </dgm:t>
    </dgm:pt>
    <dgm:pt modelId="{F2756427-3F89-4256-89ED-BDC7AEE873E6}" type="parTrans" cxnId="{59C67AB2-CAD3-4E28-B721-A2A4CDC20277}">
      <dgm:prSet/>
      <dgm:spPr/>
      <dgm:t>
        <a:bodyPr/>
        <a:lstStyle/>
        <a:p>
          <a:endParaRPr lang="en-US">
            <a:solidFill>
              <a:schemeClr val="tx1"/>
            </a:solidFill>
          </a:endParaRPr>
        </a:p>
      </dgm:t>
    </dgm:pt>
    <dgm:pt modelId="{35ED1921-3B36-48CF-932C-AF17ACEBAD7B}" type="sibTrans" cxnId="{59C67AB2-CAD3-4E28-B721-A2A4CDC20277}">
      <dgm:prSet/>
      <dgm:spPr/>
      <dgm:t>
        <a:bodyPr/>
        <a:lstStyle/>
        <a:p>
          <a:endParaRPr lang="en-US">
            <a:solidFill>
              <a:schemeClr val="tx1"/>
            </a:solidFill>
          </a:endParaRPr>
        </a:p>
      </dgm:t>
    </dgm:pt>
    <dgm:pt modelId="{D4E72A89-0C4C-4600-B9DF-A2A561BE26F2}">
      <dgm:prSet phldrT="[Text]"/>
      <dgm:spPr/>
      <dgm:t>
        <a:bodyPr/>
        <a:lstStyle/>
        <a:p>
          <a:r>
            <a:rPr lang="en-US" dirty="0">
              <a:solidFill>
                <a:schemeClr val="tx1"/>
              </a:solidFill>
            </a:rPr>
            <a:t>f</a:t>
          </a:r>
        </a:p>
      </dgm:t>
    </dgm:pt>
    <dgm:pt modelId="{74D76B16-4B96-4C01-A203-0F0F6526E56A}" type="parTrans" cxnId="{B78C9876-5948-4B38-B12A-B73F04263589}">
      <dgm:prSet/>
      <dgm:spPr/>
      <dgm:t>
        <a:bodyPr/>
        <a:lstStyle/>
        <a:p>
          <a:endParaRPr lang="en-US">
            <a:solidFill>
              <a:schemeClr val="tx1"/>
            </a:solidFill>
          </a:endParaRPr>
        </a:p>
      </dgm:t>
    </dgm:pt>
    <dgm:pt modelId="{C7496F16-1AA3-4197-817C-6A7EEA399673}" type="sibTrans" cxnId="{B78C9876-5948-4B38-B12A-B73F04263589}">
      <dgm:prSet/>
      <dgm:spPr/>
      <dgm:t>
        <a:bodyPr/>
        <a:lstStyle/>
        <a:p>
          <a:endParaRPr lang="en-US">
            <a:solidFill>
              <a:schemeClr val="tx1"/>
            </a:solidFill>
          </a:endParaRPr>
        </a:p>
      </dgm:t>
    </dgm:pt>
    <dgm:pt modelId="{953EB3B4-5439-414A-8E8D-EDD98D936C24}">
      <dgm:prSet phldrT="[Text]"/>
      <dgm:spPr/>
      <dgm:t>
        <a:bodyPr/>
        <a:lstStyle/>
        <a:p>
          <a:r>
            <a:rPr lang="en-US" dirty="0">
              <a:solidFill>
                <a:schemeClr val="tx1"/>
              </a:solidFill>
            </a:rPr>
            <a:t>Increasing capacity of multidiscipline expertise to give input to the program</a:t>
          </a:r>
        </a:p>
      </dgm:t>
    </dgm:pt>
    <dgm:pt modelId="{691B7F81-BB91-4179-B7B3-83EF4199FBA6}" type="parTrans" cxnId="{4D9F71B9-0084-4D24-A409-DFB576F924C0}">
      <dgm:prSet/>
      <dgm:spPr/>
      <dgm:t>
        <a:bodyPr/>
        <a:lstStyle/>
        <a:p>
          <a:endParaRPr lang="en-US">
            <a:solidFill>
              <a:schemeClr val="tx1"/>
            </a:solidFill>
          </a:endParaRPr>
        </a:p>
      </dgm:t>
    </dgm:pt>
    <dgm:pt modelId="{059ED83E-D351-401A-B153-BA16E354F358}" type="sibTrans" cxnId="{4D9F71B9-0084-4D24-A409-DFB576F924C0}">
      <dgm:prSet/>
      <dgm:spPr/>
      <dgm:t>
        <a:bodyPr/>
        <a:lstStyle/>
        <a:p>
          <a:endParaRPr lang="en-US">
            <a:solidFill>
              <a:schemeClr val="tx1"/>
            </a:solidFill>
          </a:endParaRPr>
        </a:p>
      </dgm:t>
    </dgm:pt>
    <dgm:pt modelId="{5148490F-9B8E-484D-8AD7-E4A491622BB1}" type="pres">
      <dgm:prSet presAssocID="{BD6AC128-57E7-46AB-BFF3-D77E16E0B124}" presName="theList" presStyleCnt="0">
        <dgm:presLayoutVars>
          <dgm:dir/>
          <dgm:animLvl val="lvl"/>
          <dgm:resizeHandles val="exact"/>
        </dgm:presLayoutVars>
      </dgm:prSet>
      <dgm:spPr/>
      <dgm:t>
        <a:bodyPr/>
        <a:lstStyle/>
        <a:p>
          <a:endParaRPr lang="en-AU"/>
        </a:p>
      </dgm:t>
    </dgm:pt>
    <dgm:pt modelId="{95D51E4F-4993-4308-BF2C-77CDDAF41D34}" type="pres">
      <dgm:prSet presAssocID="{6A87A4F3-6447-4F2E-AD24-A6F6525BEF06}" presName="compNode" presStyleCnt="0"/>
      <dgm:spPr/>
    </dgm:pt>
    <dgm:pt modelId="{9A573D30-D84C-40E4-9B60-48775B55FB44}" type="pres">
      <dgm:prSet presAssocID="{6A87A4F3-6447-4F2E-AD24-A6F6525BEF06}" presName="aNode" presStyleLbl="bgShp" presStyleIdx="0" presStyleCnt="3"/>
      <dgm:spPr/>
      <dgm:t>
        <a:bodyPr/>
        <a:lstStyle/>
        <a:p>
          <a:endParaRPr lang="en-AU"/>
        </a:p>
      </dgm:t>
    </dgm:pt>
    <dgm:pt modelId="{F72D7C96-CD4C-402B-A1C9-194955BBAF38}" type="pres">
      <dgm:prSet presAssocID="{6A87A4F3-6447-4F2E-AD24-A6F6525BEF06}" presName="textNode" presStyleLbl="bgShp" presStyleIdx="0" presStyleCnt="3"/>
      <dgm:spPr/>
      <dgm:t>
        <a:bodyPr/>
        <a:lstStyle/>
        <a:p>
          <a:endParaRPr lang="en-AU"/>
        </a:p>
      </dgm:t>
    </dgm:pt>
    <dgm:pt modelId="{8B276DE2-54E0-48EB-8242-F45DBFCE0FAD}" type="pres">
      <dgm:prSet presAssocID="{6A87A4F3-6447-4F2E-AD24-A6F6525BEF06}" presName="compChildNode" presStyleCnt="0"/>
      <dgm:spPr/>
    </dgm:pt>
    <dgm:pt modelId="{0AB5E7FE-B55A-462A-9441-A50F2AD2339B}" type="pres">
      <dgm:prSet presAssocID="{6A87A4F3-6447-4F2E-AD24-A6F6525BEF06}" presName="theInnerList" presStyleCnt="0"/>
      <dgm:spPr/>
    </dgm:pt>
    <dgm:pt modelId="{283F7108-08E1-404D-BE14-ACE1B414DD9C}" type="pres">
      <dgm:prSet presAssocID="{E3361F47-BD29-474D-A59D-33076D629948}" presName="childNode" presStyleLbl="node1" presStyleIdx="0" presStyleCnt="3">
        <dgm:presLayoutVars>
          <dgm:bulletEnabled val="1"/>
        </dgm:presLayoutVars>
      </dgm:prSet>
      <dgm:spPr/>
      <dgm:t>
        <a:bodyPr/>
        <a:lstStyle/>
        <a:p>
          <a:endParaRPr lang="en-AU"/>
        </a:p>
      </dgm:t>
    </dgm:pt>
    <dgm:pt modelId="{571F0346-8410-40B2-AEBC-558ED376AB0B}" type="pres">
      <dgm:prSet presAssocID="{6A87A4F3-6447-4F2E-AD24-A6F6525BEF06}" presName="aSpace" presStyleCnt="0"/>
      <dgm:spPr/>
    </dgm:pt>
    <dgm:pt modelId="{0A1ADA27-1F90-4A3F-B52F-1DB1EAD42B2E}" type="pres">
      <dgm:prSet presAssocID="{38C37774-5D3C-40E5-8251-D20A3368D9E3}" presName="compNode" presStyleCnt="0"/>
      <dgm:spPr/>
    </dgm:pt>
    <dgm:pt modelId="{1BC2AE50-5004-4720-A0FF-8E331C936434}" type="pres">
      <dgm:prSet presAssocID="{38C37774-5D3C-40E5-8251-D20A3368D9E3}" presName="aNode" presStyleLbl="bgShp" presStyleIdx="1" presStyleCnt="3"/>
      <dgm:spPr/>
      <dgm:t>
        <a:bodyPr/>
        <a:lstStyle/>
        <a:p>
          <a:endParaRPr lang="en-AU"/>
        </a:p>
      </dgm:t>
    </dgm:pt>
    <dgm:pt modelId="{06419520-D8BD-421B-AA9A-DCF822C37D81}" type="pres">
      <dgm:prSet presAssocID="{38C37774-5D3C-40E5-8251-D20A3368D9E3}" presName="textNode" presStyleLbl="bgShp" presStyleIdx="1" presStyleCnt="3"/>
      <dgm:spPr/>
      <dgm:t>
        <a:bodyPr/>
        <a:lstStyle/>
        <a:p>
          <a:endParaRPr lang="en-AU"/>
        </a:p>
      </dgm:t>
    </dgm:pt>
    <dgm:pt modelId="{959B0B9B-10FB-4BDD-8A73-05197C8491BC}" type="pres">
      <dgm:prSet presAssocID="{38C37774-5D3C-40E5-8251-D20A3368D9E3}" presName="compChildNode" presStyleCnt="0"/>
      <dgm:spPr/>
    </dgm:pt>
    <dgm:pt modelId="{9B9C9DF1-68F9-4BF8-888A-07A66A0221D6}" type="pres">
      <dgm:prSet presAssocID="{38C37774-5D3C-40E5-8251-D20A3368D9E3}" presName="theInnerList" presStyleCnt="0"/>
      <dgm:spPr/>
    </dgm:pt>
    <dgm:pt modelId="{9439082B-C2C0-4431-99C5-5BF7049EF00E}" type="pres">
      <dgm:prSet presAssocID="{7BECA9E5-75AB-4555-9D87-13207A431BF9}" presName="childNode" presStyleLbl="node1" presStyleIdx="1" presStyleCnt="3">
        <dgm:presLayoutVars>
          <dgm:bulletEnabled val="1"/>
        </dgm:presLayoutVars>
      </dgm:prSet>
      <dgm:spPr/>
      <dgm:t>
        <a:bodyPr/>
        <a:lstStyle/>
        <a:p>
          <a:endParaRPr lang="en-AU"/>
        </a:p>
      </dgm:t>
    </dgm:pt>
    <dgm:pt modelId="{95FF41DF-F67A-4F01-A2BD-B2ED83A162E3}" type="pres">
      <dgm:prSet presAssocID="{38C37774-5D3C-40E5-8251-D20A3368D9E3}" presName="aSpace" presStyleCnt="0"/>
      <dgm:spPr/>
    </dgm:pt>
    <dgm:pt modelId="{35040D7A-B160-4498-A6C8-FFAD6175B29D}" type="pres">
      <dgm:prSet presAssocID="{D4E72A89-0C4C-4600-B9DF-A2A561BE26F2}" presName="compNode" presStyleCnt="0"/>
      <dgm:spPr/>
    </dgm:pt>
    <dgm:pt modelId="{4B78AD79-9750-49F5-998E-3DFB8486B83D}" type="pres">
      <dgm:prSet presAssocID="{D4E72A89-0C4C-4600-B9DF-A2A561BE26F2}" presName="aNode" presStyleLbl="bgShp" presStyleIdx="2" presStyleCnt="3"/>
      <dgm:spPr/>
      <dgm:t>
        <a:bodyPr/>
        <a:lstStyle/>
        <a:p>
          <a:endParaRPr lang="en-AU"/>
        </a:p>
      </dgm:t>
    </dgm:pt>
    <dgm:pt modelId="{BE2C9CED-3D2C-4C12-A762-C4B53F0AD08E}" type="pres">
      <dgm:prSet presAssocID="{D4E72A89-0C4C-4600-B9DF-A2A561BE26F2}" presName="textNode" presStyleLbl="bgShp" presStyleIdx="2" presStyleCnt="3"/>
      <dgm:spPr/>
      <dgm:t>
        <a:bodyPr/>
        <a:lstStyle/>
        <a:p>
          <a:endParaRPr lang="en-AU"/>
        </a:p>
      </dgm:t>
    </dgm:pt>
    <dgm:pt modelId="{25DB96E7-5E5F-4E7D-997B-5710B1E018AA}" type="pres">
      <dgm:prSet presAssocID="{D4E72A89-0C4C-4600-B9DF-A2A561BE26F2}" presName="compChildNode" presStyleCnt="0"/>
      <dgm:spPr/>
    </dgm:pt>
    <dgm:pt modelId="{7B7A7FC0-78B0-4E60-B681-217BE4D645E8}" type="pres">
      <dgm:prSet presAssocID="{D4E72A89-0C4C-4600-B9DF-A2A561BE26F2}" presName="theInnerList" presStyleCnt="0"/>
      <dgm:spPr/>
    </dgm:pt>
    <dgm:pt modelId="{0C758056-B3E8-4A49-B360-D2F6EAE08EE3}" type="pres">
      <dgm:prSet presAssocID="{953EB3B4-5439-414A-8E8D-EDD98D936C24}" presName="childNode" presStyleLbl="node1" presStyleIdx="2" presStyleCnt="3">
        <dgm:presLayoutVars>
          <dgm:bulletEnabled val="1"/>
        </dgm:presLayoutVars>
      </dgm:prSet>
      <dgm:spPr/>
      <dgm:t>
        <a:bodyPr/>
        <a:lstStyle/>
        <a:p>
          <a:endParaRPr lang="en-AU"/>
        </a:p>
      </dgm:t>
    </dgm:pt>
  </dgm:ptLst>
  <dgm:cxnLst>
    <dgm:cxn modelId="{04249FA4-C049-4F2E-865C-09840B047109}" type="presOf" srcId="{38C37774-5D3C-40E5-8251-D20A3368D9E3}" destId="{06419520-D8BD-421B-AA9A-DCF822C37D81}" srcOrd="1" destOrd="0" presId="urn:microsoft.com/office/officeart/2005/8/layout/lProcess2"/>
    <dgm:cxn modelId="{5DE61BDE-263D-45E8-A65D-B728CFFF8E79}" type="presOf" srcId="{7BECA9E5-75AB-4555-9D87-13207A431BF9}" destId="{9439082B-C2C0-4431-99C5-5BF7049EF00E}" srcOrd="0" destOrd="0" presId="urn:microsoft.com/office/officeart/2005/8/layout/lProcess2"/>
    <dgm:cxn modelId="{D58A146F-44A0-4243-A263-F6E36283E889}" type="presOf" srcId="{38C37774-5D3C-40E5-8251-D20A3368D9E3}" destId="{1BC2AE50-5004-4720-A0FF-8E331C936434}" srcOrd="0" destOrd="0" presId="urn:microsoft.com/office/officeart/2005/8/layout/lProcess2"/>
    <dgm:cxn modelId="{9A942FF1-C02A-4B3B-85FE-55C717055B78}" type="presOf" srcId="{6A87A4F3-6447-4F2E-AD24-A6F6525BEF06}" destId="{9A573D30-D84C-40E4-9B60-48775B55FB44}" srcOrd="0" destOrd="0" presId="urn:microsoft.com/office/officeart/2005/8/layout/lProcess2"/>
    <dgm:cxn modelId="{E801CB4F-F6D8-40BC-ABDB-C5CFC2BB4CBF}" type="presOf" srcId="{953EB3B4-5439-414A-8E8D-EDD98D936C24}" destId="{0C758056-B3E8-4A49-B360-D2F6EAE08EE3}" srcOrd="0" destOrd="0" presId="urn:microsoft.com/office/officeart/2005/8/layout/lProcess2"/>
    <dgm:cxn modelId="{66AF8C23-EAB0-4424-8875-B64773583475}" type="presOf" srcId="{D4E72A89-0C4C-4600-B9DF-A2A561BE26F2}" destId="{BE2C9CED-3D2C-4C12-A762-C4B53F0AD08E}" srcOrd="1" destOrd="0" presId="urn:microsoft.com/office/officeart/2005/8/layout/lProcess2"/>
    <dgm:cxn modelId="{DCEAB73A-0152-455D-B0E1-D789C96E108D}" type="presOf" srcId="{D4E72A89-0C4C-4600-B9DF-A2A561BE26F2}" destId="{4B78AD79-9750-49F5-998E-3DFB8486B83D}" srcOrd="0" destOrd="0" presId="urn:microsoft.com/office/officeart/2005/8/layout/lProcess2"/>
    <dgm:cxn modelId="{45819E18-9B7B-4BAE-ABC0-43D9E6AE6890}" type="presOf" srcId="{6A87A4F3-6447-4F2E-AD24-A6F6525BEF06}" destId="{F72D7C96-CD4C-402B-A1C9-194955BBAF38}" srcOrd="1" destOrd="0" presId="urn:microsoft.com/office/officeart/2005/8/layout/lProcess2"/>
    <dgm:cxn modelId="{59C67AB2-CAD3-4E28-B721-A2A4CDC20277}" srcId="{38C37774-5D3C-40E5-8251-D20A3368D9E3}" destId="{7BECA9E5-75AB-4555-9D87-13207A431BF9}" srcOrd="0" destOrd="0" parTransId="{F2756427-3F89-4256-89ED-BDC7AEE873E6}" sibTransId="{35ED1921-3B36-48CF-932C-AF17ACEBAD7B}"/>
    <dgm:cxn modelId="{D7838928-DEC1-4C5A-9ECD-CF102825BE6A}" type="presOf" srcId="{BD6AC128-57E7-46AB-BFF3-D77E16E0B124}" destId="{5148490F-9B8E-484D-8AD7-E4A491622BB1}" srcOrd="0" destOrd="0" presId="urn:microsoft.com/office/officeart/2005/8/layout/lProcess2"/>
    <dgm:cxn modelId="{D5D2900F-9BB5-40CC-AE34-EDBED00305E8}" srcId="{BD6AC128-57E7-46AB-BFF3-D77E16E0B124}" destId="{6A87A4F3-6447-4F2E-AD24-A6F6525BEF06}" srcOrd="0" destOrd="0" parTransId="{2B35EB37-9E2F-42B0-8B26-7718FE5CEBD4}" sibTransId="{CB35D444-EFDA-4CD4-B24B-02DB5B33F4F2}"/>
    <dgm:cxn modelId="{B78C9876-5948-4B38-B12A-B73F04263589}" srcId="{BD6AC128-57E7-46AB-BFF3-D77E16E0B124}" destId="{D4E72A89-0C4C-4600-B9DF-A2A561BE26F2}" srcOrd="2" destOrd="0" parTransId="{74D76B16-4B96-4C01-A203-0F0F6526E56A}" sibTransId="{C7496F16-1AA3-4197-817C-6A7EEA399673}"/>
    <dgm:cxn modelId="{BA6E80C2-AD89-401C-A867-CBAFFB6CC6D5}" srcId="{6A87A4F3-6447-4F2E-AD24-A6F6525BEF06}" destId="{E3361F47-BD29-474D-A59D-33076D629948}" srcOrd="0" destOrd="0" parTransId="{63F6A447-9BF9-4DBB-9067-346748F02025}" sibTransId="{01294AA3-BFE7-4A7A-8F29-0B2D342A6A50}"/>
    <dgm:cxn modelId="{5457087A-BCBD-41E6-B5B5-F8CE40C217A2}" type="presOf" srcId="{E3361F47-BD29-474D-A59D-33076D629948}" destId="{283F7108-08E1-404D-BE14-ACE1B414DD9C}" srcOrd="0" destOrd="0" presId="urn:microsoft.com/office/officeart/2005/8/layout/lProcess2"/>
    <dgm:cxn modelId="{A42B8EB4-BDD3-4A26-9873-EDD7B213A56D}" srcId="{BD6AC128-57E7-46AB-BFF3-D77E16E0B124}" destId="{38C37774-5D3C-40E5-8251-D20A3368D9E3}" srcOrd="1" destOrd="0" parTransId="{5003F346-DF2A-46D5-872B-CB2B17B33D40}" sibTransId="{3A57BE7E-FF8E-482C-B958-FEBB7A057CE1}"/>
    <dgm:cxn modelId="{4D9F71B9-0084-4D24-A409-DFB576F924C0}" srcId="{D4E72A89-0C4C-4600-B9DF-A2A561BE26F2}" destId="{953EB3B4-5439-414A-8E8D-EDD98D936C24}" srcOrd="0" destOrd="0" parTransId="{691B7F81-BB91-4179-B7B3-83EF4199FBA6}" sibTransId="{059ED83E-D351-401A-B153-BA16E354F358}"/>
    <dgm:cxn modelId="{8EB920AE-64E7-4668-A718-34610348AEDD}" type="presParOf" srcId="{5148490F-9B8E-484D-8AD7-E4A491622BB1}" destId="{95D51E4F-4993-4308-BF2C-77CDDAF41D34}" srcOrd="0" destOrd="0" presId="urn:microsoft.com/office/officeart/2005/8/layout/lProcess2"/>
    <dgm:cxn modelId="{74EEE044-F9B8-4787-818E-9D20EB83CAE0}" type="presParOf" srcId="{95D51E4F-4993-4308-BF2C-77CDDAF41D34}" destId="{9A573D30-D84C-40E4-9B60-48775B55FB44}" srcOrd="0" destOrd="0" presId="urn:microsoft.com/office/officeart/2005/8/layout/lProcess2"/>
    <dgm:cxn modelId="{36E41373-3E71-4C85-A61C-B4EACAFAF2F3}" type="presParOf" srcId="{95D51E4F-4993-4308-BF2C-77CDDAF41D34}" destId="{F72D7C96-CD4C-402B-A1C9-194955BBAF38}" srcOrd="1" destOrd="0" presId="urn:microsoft.com/office/officeart/2005/8/layout/lProcess2"/>
    <dgm:cxn modelId="{8B8E1A4B-5E9E-4D91-9816-7705AB7E27C7}" type="presParOf" srcId="{95D51E4F-4993-4308-BF2C-77CDDAF41D34}" destId="{8B276DE2-54E0-48EB-8242-F45DBFCE0FAD}" srcOrd="2" destOrd="0" presId="urn:microsoft.com/office/officeart/2005/8/layout/lProcess2"/>
    <dgm:cxn modelId="{0A10A153-DED9-48A3-A518-C39CAFFC3445}" type="presParOf" srcId="{8B276DE2-54E0-48EB-8242-F45DBFCE0FAD}" destId="{0AB5E7FE-B55A-462A-9441-A50F2AD2339B}" srcOrd="0" destOrd="0" presId="urn:microsoft.com/office/officeart/2005/8/layout/lProcess2"/>
    <dgm:cxn modelId="{0DA9E8A3-A127-486B-A39E-3A1CFAB40633}" type="presParOf" srcId="{0AB5E7FE-B55A-462A-9441-A50F2AD2339B}" destId="{283F7108-08E1-404D-BE14-ACE1B414DD9C}" srcOrd="0" destOrd="0" presId="urn:microsoft.com/office/officeart/2005/8/layout/lProcess2"/>
    <dgm:cxn modelId="{288CA779-A187-4F0C-9261-79E8B4AF062B}" type="presParOf" srcId="{5148490F-9B8E-484D-8AD7-E4A491622BB1}" destId="{571F0346-8410-40B2-AEBC-558ED376AB0B}" srcOrd="1" destOrd="0" presId="urn:microsoft.com/office/officeart/2005/8/layout/lProcess2"/>
    <dgm:cxn modelId="{A2DBF8CC-001B-496E-BB12-1FD6A877D9BB}" type="presParOf" srcId="{5148490F-9B8E-484D-8AD7-E4A491622BB1}" destId="{0A1ADA27-1F90-4A3F-B52F-1DB1EAD42B2E}" srcOrd="2" destOrd="0" presId="urn:microsoft.com/office/officeart/2005/8/layout/lProcess2"/>
    <dgm:cxn modelId="{4AFDCE31-329F-4368-885D-2F3029F6B089}" type="presParOf" srcId="{0A1ADA27-1F90-4A3F-B52F-1DB1EAD42B2E}" destId="{1BC2AE50-5004-4720-A0FF-8E331C936434}" srcOrd="0" destOrd="0" presId="urn:microsoft.com/office/officeart/2005/8/layout/lProcess2"/>
    <dgm:cxn modelId="{C8BE24A7-BB75-4466-A345-843E14F34B52}" type="presParOf" srcId="{0A1ADA27-1F90-4A3F-B52F-1DB1EAD42B2E}" destId="{06419520-D8BD-421B-AA9A-DCF822C37D81}" srcOrd="1" destOrd="0" presId="urn:microsoft.com/office/officeart/2005/8/layout/lProcess2"/>
    <dgm:cxn modelId="{64DDE61D-D9DB-415E-9094-F22DDC79D1D0}" type="presParOf" srcId="{0A1ADA27-1F90-4A3F-B52F-1DB1EAD42B2E}" destId="{959B0B9B-10FB-4BDD-8A73-05197C8491BC}" srcOrd="2" destOrd="0" presId="urn:microsoft.com/office/officeart/2005/8/layout/lProcess2"/>
    <dgm:cxn modelId="{5DE67FE4-CE78-4872-864B-A5C978B6A8AD}" type="presParOf" srcId="{959B0B9B-10FB-4BDD-8A73-05197C8491BC}" destId="{9B9C9DF1-68F9-4BF8-888A-07A66A0221D6}" srcOrd="0" destOrd="0" presId="urn:microsoft.com/office/officeart/2005/8/layout/lProcess2"/>
    <dgm:cxn modelId="{22A88D34-B9AF-4A5E-B066-CCC46CC03A95}" type="presParOf" srcId="{9B9C9DF1-68F9-4BF8-888A-07A66A0221D6}" destId="{9439082B-C2C0-4431-99C5-5BF7049EF00E}" srcOrd="0" destOrd="0" presId="urn:microsoft.com/office/officeart/2005/8/layout/lProcess2"/>
    <dgm:cxn modelId="{51865389-E4C4-47FB-B83E-DBA5CF97BD33}" type="presParOf" srcId="{5148490F-9B8E-484D-8AD7-E4A491622BB1}" destId="{95FF41DF-F67A-4F01-A2BD-B2ED83A162E3}" srcOrd="3" destOrd="0" presId="urn:microsoft.com/office/officeart/2005/8/layout/lProcess2"/>
    <dgm:cxn modelId="{8E9FAF06-A70C-4EA1-89F1-6C0FF5901234}" type="presParOf" srcId="{5148490F-9B8E-484D-8AD7-E4A491622BB1}" destId="{35040D7A-B160-4498-A6C8-FFAD6175B29D}" srcOrd="4" destOrd="0" presId="urn:microsoft.com/office/officeart/2005/8/layout/lProcess2"/>
    <dgm:cxn modelId="{799621C2-7845-45D0-A170-3E7E88355AF4}" type="presParOf" srcId="{35040D7A-B160-4498-A6C8-FFAD6175B29D}" destId="{4B78AD79-9750-49F5-998E-3DFB8486B83D}" srcOrd="0" destOrd="0" presId="urn:microsoft.com/office/officeart/2005/8/layout/lProcess2"/>
    <dgm:cxn modelId="{2A966207-5F9D-4CE8-BC10-06BBAF67E4EA}" type="presParOf" srcId="{35040D7A-B160-4498-A6C8-FFAD6175B29D}" destId="{BE2C9CED-3D2C-4C12-A762-C4B53F0AD08E}" srcOrd="1" destOrd="0" presId="urn:microsoft.com/office/officeart/2005/8/layout/lProcess2"/>
    <dgm:cxn modelId="{EA2FC431-4C58-4735-A525-1DF5FD2D56E5}" type="presParOf" srcId="{35040D7A-B160-4498-A6C8-FFAD6175B29D}" destId="{25DB96E7-5E5F-4E7D-997B-5710B1E018AA}" srcOrd="2" destOrd="0" presId="urn:microsoft.com/office/officeart/2005/8/layout/lProcess2"/>
    <dgm:cxn modelId="{C4CD8C80-632E-4223-AE07-6C8ED6BB02E7}" type="presParOf" srcId="{25DB96E7-5E5F-4E7D-997B-5710B1E018AA}" destId="{7B7A7FC0-78B0-4E60-B681-217BE4D645E8}" srcOrd="0" destOrd="0" presId="urn:microsoft.com/office/officeart/2005/8/layout/lProcess2"/>
    <dgm:cxn modelId="{5E109334-0AB4-4D9F-A35C-A08934D201A7}" type="presParOf" srcId="{7B7A7FC0-78B0-4E60-B681-217BE4D645E8}" destId="{0C758056-B3E8-4A49-B360-D2F6EAE08EE3}" srcOrd="0" destOrd="0" presId="urn:microsoft.com/office/officeart/2005/8/layout/lProcess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568B20F-C5CE-47DD-9FF8-036126C7D783}" type="doc">
      <dgm:prSet loTypeId="urn:microsoft.com/office/officeart/2005/8/layout/list1" loCatId="list" qsTypeId="urn:microsoft.com/office/officeart/2005/8/quickstyle/simple1" qsCatId="simple" csTypeId="urn:microsoft.com/office/officeart/2005/8/colors/accent2_1" csCatId="accent2" phldr="1"/>
      <dgm:spPr/>
      <dgm:t>
        <a:bodyPr/>
        <a:lstStyle/>
        <a:p>
          <a:endParaRPr lang="en-US"/>
        </a:p>
      </dgm:t>
    </dgm:pt>
    <dgm:pt modelId="{99171217-99F3-487A-9AF7-6AAC8BA97094}">
      <dgm:prSet phldrT="[Text]"/>
      <dgm:spPr/>
      <dgm:t>
        <a:bodyPr/>
        <a:lstStyle/>
        <a:p>
          <a:pPr>
            <a:buClr>
              <a:schemeClr val="tx1"/>
            </a:buClr>
            <a:buFont typeface="Calibri" pitchFamily="34" charset="0"/>
            <a:buNone/>
          </a:pPr>
          <a:r>
            <a:rPr lang="en-US" altLang="id-ID" b="1" i="1" dirty="0"/>
            <a:t>Ottawa Charter</a:t>
          </a:r>
          <a:endParaRPr lang="en-US" b="1" dirty="0"/>
        </a:p>
      </dgm:t>
    </dgm:pt>
    <dgm:pt modelId="{ADF2C87A-EBB3-4C57-8C7D-509FD1F9AB1C}" type="parTrans" cxnId="{ABCAFFFF-88BF-4F61-AB15-511AB6E920FB}">
      <dgm:prSet/>
      <dgm:spPr/>
      <dgm:t>
        <a:bodyPr/>
        <a:lstStyle/>
        <a:p>
          <a:endParaRPr lang="en-US" b="1"/>
        </a:p>
      </dgm:t>
    </dgm:pt>
    <dgm:pt modelId="{14DA251C-B85F-416C-9098-711EB63ABDDD}" type="sibTrans" cxnId="{ABCAFFFF-88BF-4F61-AB15-511AB6E920FB}">
      <dgm:prSet/>
      <dgm:spPr/>
      <dgm:t>
        <a:bodyPr/>
        <a:lstStyle/>
        <a:p>
          <a:endParaRPr lang="en-US" b="1"/>
        </a:p>
      </dgm:t>
    </dgm:pt>
    <dgm:pt modelId="{F8BD3149-0C99-49D3-BEDE-2C991537803A}">
      <dgm:prSet phldrT="[Text]" custT="1"/>
      <dgm:spPr/>
      <dgm:t>
        <a:bodyPr/>
        <a:lstStyle/>
        <a:p>
          <a:pPr>
            <a:buClr>
              <a:schemeClr val="tx1"/>
            </a:buClr>
            <a:buFont typeface="Calibri" pitchFamily="34" charset="0"/>
            <a:buNone/>
          </a:pPr>
          <a:r>
            <a:rPr lang="en-US" altLang="id-ID" sz="1800" b="1" i="0" dirty="0"/>
            <a:t>2. Supportive Environment</a:t>
          </a:r>
          <a:endParaRPr lang="en-US" sz="1800" b="1" i="0" dirty="0"/>
        </a:p>
      </dgm:t>
    </dgm:pt>
    <dgm:pt modelId="{0896E359-6E22-4A53-A1E3-BEEC32EDC85B}" type="parTrans" cxnId="{59972B3F-2364-4649-BD4B-4C602AA73B8D}">
      <dgm:prSet/>
      <dgm:spPr/>
      <dgm:t>
        <a:bodyPr/>
        <a:lstStyle/>
        <a:p>
          <a:endParaRPr lang="en-US" b="1"/>
        </a:p>
      </dgm:t>
    </dgm:pt>
    <dgm:pt modelId="{3D1A790E-A319-4F5D-94ED-A2FD263C5258}" type="sibTrans" cxnId="{59972B3F-2364-4649-BD4B-4C602AA73B8D}">
      <dgm:prSet/>
      <dgm:spPr/>
      <dgm:t>
        <a:bodyPr/>
        <a:lstStyle/>
        <a:p>
          <a:endParaRPr lang="en-US" b="1"/>
        </a:p>
      </dgm:t>
    </dgm:pt>
    <dgm:pt modelId="{F01CEED9-1B20-4192-B083-EC882CC15B70}">
      <dgm:prSet phldrT="[Text]" custT="1"/>
      <dgm:spPr/>
      <dgm:t>
        <a:bodyPr/>
        <a:lstStyle/>
        <a:p>
          <a:pPr>
            <a:buClr>
              <a:schemeClr val="tx1"/>
            </a:buClr>
            <a:buFont typeface="Calibri" pitchFamily="34" charset="0"/>
            <a:buNone/>
          </a:pPr>
          <a:r>
            <a:rPr lang="en-US" altLang="id-ID" sz="1800" b="1" i="0" dirty="0"/>
            <a:t>3. Reorient Health Service </a:t>
          </a:r>
          <a:endParaRPr lang="en-US" sz="1800" b="1" i="0" dirty="0"/>
        </a:p>
      </dgm:t>
    </dgm:pt>
    <dgm:pt modelId="{28F78D24-F568-4FF5-9B0A-BBA822E0859A}" type="parTrans" cxnId="{CF266F6C-12B2-4211-AB14-4D9FE0AF32B7}">
      <dgm:prSet/>
      <dgm:spPr/>
      <dgm:t>
        <a:bodyPr/>
        <a:lstStyle/>
        <a:p>
          <a:endParaRPr lang="en-US" b="1"/>
        </a:p>
      </dgm:t>
    </dgm:pt>
    <dgm:pt modelId="{C0AA3AA0-AFD2-4486-ABBA-DC2A2342D736}" type="sibTrans" cxnId="{CF266F6C-12B2-4211-AB14-4D9FE0AF32B7}">
      <dgm:prSet/>
      <dgm:spPr/>
      <dgm:t>
        <a:bodyPr/>
        <a:lstStyle/>
        <a:p>
          <a:endParaRPr lang="en-US" b="1"/>
        </a:p>
      </dgm:t>
    </dgm:pt>
    <dgm:pt modelId="{2882AFC1-D4FA-45AC-8D23-128FCD01E233}">
      <dgm:prSet phldrT="[Text]" custT="1"/>
      <dgm:spPr/>
      <dgm:t>
        <a:bodyPr/>
        <a:lstStyle/>
        <a:p>
          <a:pPr>
            <a:buClr>
              <a:schemeClr val="tx1"/>
            </a:buClr>
            <a:buFont typeface="Calibri" pitchFamily="34" charset="0"/>
            <a:buNone/>
          </a:pPr>
          <a:r>
            <a:rPr lang="en-US" altLang="id-ID" sz="1800" b="1" i="0" dirty="0"/>
            <a:t>4. Personnel Skill</a:t>
          </a:r>
          <a:endParaRPr lang="en-US" sz="1800" b="1" i="0" dirty="0"/>
        </a:p>
      </dgm:t>
    </dgm:pt>
    <dgm:pt modelId="{6E162A2F-3537-4602-89D3-631A66974B84}" type="parTrans" cxnId="{A416558F-45F2-4F4C-9BED-9465F8CF625F}">
      <dgm:prSet/>
      <dgm:spPr/>
      <dgm:t>
        <a:bodyPr/>
        <a:lstStyle/>
        <a:p>
          <a:endParaRPr lang="en-US" b="1"/>
        </a:p>
      </dgm:t>
    </dgm:pt>
    <dgm:pt modelId="{8ABB2D38-4B16-4ED2-B6F0-8E135AEF3B23}" type="sibTrans" cxnId="{A416558F-45F2-4F4C-9BED-9465F8CF625F}">
      <dgm:prSet/>
      <dgm:spPr/>
      <dgm:t>
        <a:bodyPr/>
        <a:lstStyle/>
        <a:p>
          <a:endParaRPr lang="en-US" b="1"/>
        </a:p>
      </dgm:t>
    </dgm:pt>
    <dgm:pt modelId="{344B9D9C-EA0F-4391-B60E-270C67E7A716}">
      <dgm:prSet phldrT="[Text]" custT="1"/>
      <dgm:spPr/>
      <dgm:t>
        <a:bodyPr/>
        <a:lstStyle/>
        <a:p>
          <a:pPr>
            <a:buClr>
              <a:schemeClr val="tx1"/>
            </a:buClr>
            <a:buFont typeface="Calibri" pitchFamily="34" charset="0"/>
            <a:buNone/>
          </a:pPr>
          <a:r>
            <a:rPr lang="en-US" altLang="id-ID" sz="1800" b="1" i="0" dirty="0"/>
            <a:t>5. Community Action</a:t>
          </a:r>
          <a:endParaRPr lang="en-US" sz="1800" b="1" i="0" dirty="0"/>
        </a:p>
      </dgm:t>
    </dgm:pt>
    <dgm:pt modelId="{120D57E9-0B8E-4005-8DA3-87A824510D9D}" type="parTrans" cxnId="{DDA4B16B-0704-4244-931A-93A40E14F3A5}">
      <dgm:prSet/>
      <dgm:spPr/>
      <dgm:t>
        <a:bodyPr/>
        <a:lstStyle/>
        <a:p>
          <a:endParaRPr lang="en-US" b="1"/>
        </a:p>
      </dgm:t>
    </dgm:pt>
    <dgm:pt modelId="{B82706AB-86E1-4AE5-96B1-1F447B281308}" type="sibTrans" cxnId="{DDA4B16B-0704-4244-931A-93A40E14F3A5}">
      <dgm:prSet/>
      <dgm:spPr/>
      <dgm:t>
        <a:bodyPr/>
        <a:lstStyle/>
        <a:p>
          <a:endParaRPr lang="en-US" b="1"/>
        </a:p>
      </dgm:t>
    </dgm:pt>
    <dgm:pt modelId="{F8D92A59-07C7-43B5-82B9-DEBD2E7D3EBC}">
      <dgm:prSet phldrT="[Text]" custT="1"/>
      <dgm:spPr/>
      <dgm:t>
        <a:bodyPr/>
        <a:lstStyle/>
        <a:p>
          <a:pPr>
            <a:buClr>
              <a:schemeClr val="tx1"/>
            </a:buClr>
            <a:buFont typeface="Calibri" pitchFamily="34" charset="0"/>
            <a:buNone/>
          </a:pPr>
          <a:r>
            <a:rPr lang="en-US" altLang="id-ID" sz="1800" b="1" i="0" dirty="0"/>
            <a:t>1. Health Public Policy </a:t>
          </a:r>
          <a:endParaRPr lang="en-US" sz="1800" b="1" i="0" dirty="0"/>
        </a:p>
      </dgm:t>
    </dgm:pt>
    <dgm:pt modelId="{19845F28-C120-4DA2-A5C8-32723E6A2A0F}" type="parTrans" cxnId="{40BF63D2-C10B-4DD3-BE4B-DE6105491ED9}">
      <dgm:prSet/>
      <dgm:spPr/>
      <dgm:t>
        <a:bodyPr/>
        <a:lstStyle/>
        <a:p>
          <a:endParaRPr lang="en-US"/>
        </a:p>
      </dgm:t>
    </dgm:pt>
    <dgm:pt modelId="{E1946155-7BC4-4B0E-BC95-E01C9A6EFC10}" type="sibTrans" cxnId="{40BF63D2-C10B-4DD3-BE4B-DE6105491ED9}">
      <dgm:prSet/>
      <dgm:spPr/>
      <dgm:t>
        <a:bodyPr/>
        <a:lstStyle/>
        <a:p>
          <a:endParaRPr lang="en-US"/>
        </a:p>
      </dgm:t>
    </dgm:pt>
    <dgm:pt modelId="{8B3F255C-FC24-4E17-96C3-640BBF688B17}" type="pres">
      <dgm:prSet presAssocID="{D568B20F-C5CE-47DD-9FF8-036126C7D783}" presName="linear" presStyleCnt="0">
        <dgm:presLayoutVars>
          <dgm:dir/>
          <dgm:animLvl val="lvl"/>
          <dgm:resizeHandles val="exact"/>
        </dgm:presLayoutVars>
      </dgm:prSet>
      <dgm:spPr/>
      <dgm:t>
        <a:bodyPr/>
        <a:lstStyle/>
        <a:p>
          <a:endParaRPr lang="en-AU"/>
        </a:p>
      </dgm:t>
    </dgm:pt>
    <dgm:pt modelId="{B16A909B-CAF1-489E-971B-086F2D0E1774}" type="pres">
      <dgm:prSet presAssocID="{99171217-99F3-487A-9AF7-6AAC8BA97094}" presName="parentLin" presStyleCnt="0"/>
      <dgm:spPr/>
    </dgm:pt>
    <dgm:pt modelId="{23CBF26C-02C4-4AA6-8D6E-62654B2F30C9}" type="pres">
      <dgm:prSet presAssocID="{99171217-99F3-487A-9AF7-6AAC8BA97094}" presName="parentLeftMargin" presStyleLbl="node1" presStyleIdx="0" presStyleCnt="1"/>
      <dgm:spPr/>
      <dgm:t>
        <a:bodyPr/>
        <a:lstStyle/>
        <a:p>
          <a:endParaRPr lang="en-AU"/>
        </a:p>
      </dgm:t>
    </dgm:pt>
    <dgm:pt modelId="{65FB4841-FA43-4E01-BAD7-691C7C8DE212}" type="pres">
      <dgm:prSet presAssocID="{99171217-99F3-487A-9AF7-6AAC8BA97094}" presName="parentText" presStyleLbl="node1" presStyleIdx="0" presStyleCnt="1">
        <dgm:presLayoutVars>
          <dgm:chMax val="0"/>
          <dgm:bulletEnabled val="1"/>
        </dgm:presLayoutVars>
      </dgm:prSet>
      <dgm:spPr/>
      <dgm:t>
        <a:bodyPr/>
        <a:lstStyle/>
        <a:p>
          <a:endParaRPr lang="en-AU"/>
        </a:p>
      </dgm:t>
    </dgm:pt>
    <dgm:pt modelId="{97F4AA1E-FFA0-436B-A359-D9AC08DF6015}" type="pres">
      <dgm:prSet presAssocID="{99171217-99F3-487A-9AF7-6AAC8BA97094}" presName="negativeSpace" presStyleCnt="0"/>
      <dgm:spPr/>
    </dgm:pt>
    <dgm:pt modelId="{FA81047F-78DD-4879-9674-6886B6CF8BFB}" type="pres">
      <dgm:prSet presAssocID="{99171217-99F3-487A-9AF7-6AAC8BA97094}" presName="childText" presStyleLbl="conFgAcc1" presStyleIdx="0" presStyleCnt="1">
        <dgm:presLayoutVars>
          <dgm:bulletEnabled val="1"/>
        </dgm:presLayoutVars>
      </dgm:prSet>
      <dgm:spPr/>
      <dgm:t>
        <a:bodyPr/>
        <a:lstStyle/>
        <a:p>
          <a:endParaRPr lang="en-AU"/>
        </a:p>
      </dgm:t>
    </dgm:pt>
  </dgm:ptLst>
  <dgm:cxnLst>
    <dgm:cxn modelId="{CF266F6C-12B2-4211-AB14-4D9FE0AF32B7}" srcId="{99171217-99F3-487A-9AF7-6AAC8BA97094}" destId="{F01CEED9-1B20-4192-B083-EC882CC15B70}" srcOrd="2" destOrd="0" parTransId="{28F78D24-F568-4FF5-9B0A-BBA822E0859A}" sibTransId="{C0AA3AA0-AFD2-4486-ABBA-DC2A2342D736}"/>
    <dgm:cxn modelId="{ABCAFFFF-88BF-4F61-AB15-511AB6E920FB}" srcId="{D568B20F-C5CE-47DD-9FF8-036126C7D783}" destId="{99171217-99F3-487A-9AF7-6AAC8BA97094}" srcOrd="0" destOrd="0" parTransId="{ADF2C87A-EBB3-4C57-8C7D-509FD1F9AB1C}" sibTransId="{14DA251C-B85F-416C-9098-711EB63ABDDD}"/>
    <dgm:cxn modelId="{DD11018A-E77F-4026-BFE2-7714130E4303}" type="presOf" srcId="{2882AFC1-D4FA-45AC-8D23-128FCD01E233}" destId="{FA81047F-78DD-4879-9674-6886B6CF8BFB}" srcOrd="0" destOrd="3" presId="urn:microsoft.com/office/officeart/2005/8/layout/list1"/>
    <dgm:cxn modelId="{9D04A587-0009-481E-A4F7-14F780891DCF}" type="presOf" srcId="{99171217-99F3-487A-9AF7-6AAC8BA97094}" destId="{65FB4841-FA43-4E01-BAD7-691C7C8DE212}" srcOrd="1" destOrd="0" presId="urn:microsoft.com/office/officeart/2005/8/layout/list1"/>
    <dgm:cxn modelId="{4FD34CFE-184E-40B9-8FA1-26FE7F7DAD2C}" type="presOf" srcId="{344B9D9C-EA0F-4391-B60E-270C67E7A716}" destId="{FA81047F-78DD-4879-9674-6886B6CF8BFB}" srcOrd="0" destOrd="4" presId="urn:microsoft.com/office/officeart/2005/8/layout/list1"/>
    <dgm:cxn modelId="{7CB253BE-F8A9-4DA5-B340-B2B7AAED0BCE}" type="presOf" srcId="{D568B20F-C5CE-47DD-9FF8-036126C7D783}" destId="{8B3F255C-FC24-4E17-96C3-640BBF688B17}" srcOrd="0" destOrd="0" presId="urn:microsoft.com/office/officeart/2005/8/layout/list1"/>
    <dgm:cxn modelId="{8373E56B-B54D-436E-9B79-D10EBCA6E691}" type="presOf" srcId="{99171217-99F3-487A-9AF7-6AAC8BA97094}" destId="{23CBF26C-02C4-4AA6-8D6E-62654B2F30C9}" srcOrd="0" destOrd="0" presId="urn:microsoft.com/office/officeart/2005/8/layout/list1"/>
    <dgm:cxn modelId="{0D7DA9A3-78EF-4260-9AFD-F1639F872F47}" type="presOf" srcId="{F8D92A59-07C7-43B5-82B9-DEBD2E7D3EBC}" destId="{FA81047F-78DD-4879-9674-6886B6CF8BFB}" srcOrd="0" destOrd="0" presId="urn:microsoft.com/office/officeart/2005/8/layout/list1"/>
    <dgm:cxn modelId="{DDA4B16B-0704-4244-931A-93A40E14F3A5}" srcId="{99171217-99F3-487A-9AF7-6AAC8BA97094}" destId="{344B9D9C-EA0F-4391-B60E-270C67E7A716}" srcOrd="4" destOrd="0" parTransId="{120D57E9-0B8E-4005-8DA3-87A824510D9D}" sibTransId="{B82706AB-86E1-4AE5-96B1-1F447B281308}"/>
    <dgm:cxn modelId="{A416558F-45F2-4F4C-9BED-9465F8CF625F}" srcId="{99171217-99F3-487A-9AF7-6AAC8BA97094}" destId="{2882AFC1-D4FA-45AC-8D23-128FCD01E233}" srcOrd="3" destOrd="0" parTransId="{6E162A2F-3537-4602-89D3-631A66974B84}" sibTransId="{8ABB2D38-4B16-4ED2-B6F0-8E135AEF3B23}"/>
    <dgm:cxn modelId="{FA88E0E1-5379-4EC9-BFB3-7A1E3536D984}" type="presOf" srcId="{F01CEED9-1B20-4192-B083-EC882CC15B70}" destId="{FA81047F-78DD-4879-9674-6886B6CF8BFB}" srcOrd="0" destOrd="2" presId="urn:microsoft.com/office/officeart/2005/8/layout/list1"/>
    <dgm:cxn modelId="{2C8E8F88-52EA-4A37-8C52-802A4C4C7B12}" type="presOf" srcId="{F8BD3149-0C99-49D3-BEDE-2C991537803A}" destId="{FA81047F-78DD-4879-9674-6886B6CF8BFB}" srcOrd="0" destOrd="1" presId="urn:microsoft.com/office/officeart/2005/8/layout/list1"/>
    <dgm:cxn modelId="{40BF63D2-C10B-4DD3-BE4B-DE6105491ED9}" srcId="{99171217-99F3-487A-9AF7-6AAC8BA97094}" destId="{F8D92A59-07C7-43B5-82B9-DEBD2E7D3EBC}" srcOrd="0" destOrd="0" parTransId="{19845F28-C120-4DA2-A5C8-32723E6A2A0F}" sibTransId="{E1946155-7BC4-4B0E-BC95-E01C9A6EFC10}"/>
    <dgm:cxn modelId="{59972B3F-2364-4649-BD4B-4C602AA73B8D}" srcId="{99171217-99F3-487A-9AF7-6AAC8BA97094}" destId="{F8BD3149-0C99-49D3-BEDE-2C991537803A}" srcOrd="1" destOrd="0" parTransId="{0896E359-6E22-4A53-A1E3-BEEC32EDC85B}" sibTransId="{3D1A790E-A319-4F5D-94ED-A2FD263C5258}"/>
    <dgm:cxn modelId="{139AC27F-D851-4608-A787-A498DFBB69A6}" type="presParOf" srcId="{8B3F255C-FC24-4E17-96C3-640BBF688B17}" destId="{B16A909B-CAF1-489E-971B-086F2D0E1774}" srcOrd="0" destOrd="0" presId="urn:microsoft.com/office/officeart/2005/8/layout/list1"/>
    <dgm:cxn modelId="{60BC061F-050C-481E-BEA6-B441239DD5AD}" type="presParOf" srcId="{B16A909B-CAF1-489E-971B-086F2D0E1774}" destId="{23CBF26C-02C4-4AA6-8D6E-62654B2F30C9}" srcOrd="0" destOrd="0" presId="urn:microsoft.com/office/officeart/2005/8/layout/list1"/>
    <dgm:cxn modelId="{97725229-9D36-445C-B0AF-3CC8734620A2}" type="presParOf" srcId="{B16A909B-CAF1-489E-971B-086F2D0E1774}" destId="{65FB4841-FA43-4E01-BAD7-691C7C8DE212}" srcOrd="1" destOrd="0" presId="urn:microsoft.com/office/officeart/2005/8/layout/list1"/>
    <dgm:cxn modelId="{BAF26A75-B486-4893-BDBB-1A2F203AF0B8}" type="presParOf" srcId="{8B3F255C-FC24-4E17-96C3-640BBF688B17}" destId="{97F4AA1E-FFA0-436B-A359-D9AC08DF6015}" srcOrd="1" destOrd="0" presId="urn:microsoft.com/office/officeart/2005/8/layout/list1"/>
    <dgm:cxn modelId="{4F6EDCEB-6D92-4C8D-9D9A-4ADC4BB3FA26}" type="presParOf" srcId="{8B3F255C-FC24-4E17-96C3-640BBF688B17}" destId="{FA81047F-78DD-4879-9674-6886B6CF8BFB}" srcOrd="2" destOrd="0" presId="urn:microsoft.com/office/officeart/2005/8/layout/list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1DE3A31-3999-43D3-88E1-2F124226A83D}"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0E1C7F93-311D-408C-8FF6-83E5EF5F74F6}">
      <dgm:prSet phldrT="[Text]" custT="1"/>
      <dgm:spPr/>
      <dgm:t>
        <a:bodyPr/>
        <a:lstStyle/>
        <a:p>
          <a:r>
            <a:rPr lang="en-US" sz="2400" dirty="0">
              <a:solidFill>
                <a:schemeClr val="tx1"/>
              </a:solidFill>
            </a:rPr>
            <a:t>Healthy city/healthy community</a:t>
          </a:r>
        </a:p>
      </dgm:t>
    </dgm:pt>
    <dgm:pt modelId="{5FCDFAE1-DF3A-4B6A-A4A5-5B2DF1C4F47D}" type="parTrans" cxnId="{6AF4C95B-9CB7-4530-9C93-0059B1E12E3B}">
      <dgm:prSet/>
      <dgm:spPr/>
      <dgm:t>
        <a:bodyPr/>
        <a:lstStyle/>
        <a:p>
          <a:endParaRPr lang="en-US" sz="1800">
            <a:solidFill>
              <a:schemeClr val="tx1"/>
            </a:solidFill>
          </a:endParaRPr>
        </a:p>
      </dgm:t>
    </dgm:pt>
    <dgm:pt modelId="{403A900B-1C07-449E-8FDE-821E9E08AFA6}" type="sibTrans" cxnId="{6AF4C95B-9CB7-4530-9C93-0059B1E12E3B}">
      <dgm:prSet/>
      <dgm:spPr/>
      <dgm:t>
        <a:bodyPr/>
        <a:lstStyle/>
        <a:p>
          <a:endParaRPr lang="en-US" sz="1800">
            <a:solidFill>
              <a:schemeClr val="tx1"/>
            </a:solidFill>
          </a:endParaRPr>
        </a:p>
      </dgm:t>
    </dgm:pt>
    <dgm:pt modelId="{5A70A87B-C594-43E4-9E7C-342B751EF97D}">
      <dgm:prSet phldrT="[Text]" custT="1"/>
      <dgm:spPr/>
      <dgm:t>
        <a:bodyPr/>
        <a:lstStyle/>
        <a:p>
          <a:r>
            <a:rPr lang="en-US" sz="1800" dirty="0">
              <a:solidFill>
                <a:schemeClr val="tx1"/>
              </a:solidFill>
            </a:rPr>
            <a:t>Enhancing the role of leaders and local government</a:t>
          </a:r>
        </a:p>
      </dgm:t>
    </dgm:pt>
    <dgm:pt modelId="{25BEF8F4-5212-48B7-A4E5-6C8AE6A6FE47}" type="parTrans" cxnId="{5DA0E97F-7CE3-4E17-A6A1-A9C3599D3352}">
      <dgm:prSet/>
      <dgm:spPr/>
      <dgm:t>
        <a:bodyPr/>
        <a:lstStyle/>
        <a:p>
          <a:endParaRPr lang="en-US" sz="1800">
            <a:solidFill>
              <a:schemeClr val="tx1"/>
            </a:solidFill>
          </a:endParaRPr>
        </a:p>
      </dgm:t>
    </dgm:pt>
    <dgm:pt modelId="{471241A2-B538-427E-A45F-2262D59F3741}" type="sibTrans" cxnId="{5DA0E97F-7CE3-4E17-A6A1-A9C3599D3352}">
      <dgm:prSet/>
      <dgm:spPr/>
      <dgm:t>
        <a:bodyPr/>
        <a:lstStyle/>
        <a:p>
          <a:endParaRPr lang="en-US" sz="1800">
            <a:solidFill>
              <a:schemeClr val="tx1"/>
            </a:solidFill>
          </a:endParaRPr>
        </a:p>
      </dgm:t>
    </dgm:pt>
    <dgm:pt modelId="{C86D3DA5-C77E-4AAE-93F2-11C1DBE56139}">
      <dgm:prSet phldrT="[Text]" custT="1"/>
      <dgm:spPr/>
      <dgm:t>
        <a:bodyPr/>
        <a:lstStyle/>
        <a:p>
          <a:r>
            <a:rPr lang="en-US" sz="2400" dirty="0">
              <a:solidFill>
                <a:schemeClr val="tx1"/>
              </a:solidFill>
            </a:rPr>
            <a:t>Health literacy</a:t>
          </a:r>
        </a:p>
      </dgm:t>
    </dgm:pt>
    <dgm:pt modelId="{A9C37C66-2D74-4531-946A-4F468216CA96}" type="parTrans" cxnId="{C55701F3-BF42-49B2-B8B2-829E3FC34F0F}">
      <dgm:prSet/>
      <dgm:spPr/>
      <dgm:t>
        <a:bodyPr/>
        <a:lstStyle/>
        <a:p>
          <a:endParaRPr lang="en-US" sz="1800">
            <a:solidFill>
              <a:schemeClr val="tx1"/>
            </a:solidFill>
          </a:endParaRPr>
        </a:p>
      </dgm:t>
    </dgm:pt>
    <dgm:pt modelId="{8CC90695-1A49-4598-826D-EA265195183B}" type="sibTrans" cxnId="{C55701F3-BF42-49B2-B8B2-829E3FC34F0F}">
      <dgm:prSet/>
      <dgm:spPr/>
      <dgm:t>
        <a:bodyPr/>
        <a:lstStyle/>
        <a:p>
          <a:endParaRPr lang="en-US" sz="1800">
            <a:solidFill>
              <a:schemeClr val="tx1"/>
            </a:solidFill>
          </a:endParaRPr>
        </a:p>
      </dgm:t>
    </dgm:pt>
    <dgm:pt modelId="{AAD11A3F-F820-4C1C-904C-AFC2BEECA258}">
      <dgm:prSet phldrT="[Text]"/>
      <dgm:spPr/>
      <dgm:t>
        <a:bodyPr/>
        <a:lstStyle/>
        <a:p>
          <a:r>
            <a:rPr lang="en-US" dirty="0">
              <a:solidFill>
                <a:schemeClr val="tx1"/>
              </a:solidFill>
            </a:rPr>
            <a:t>Health literacy for NCDs (warnings on cigarette packs)</a:t>
          </a:r>
        </a:p>
      </dgm:t>
    </dgm:pt>
    <dgm:pt modelId="{6A99C045-594B-4DF2-AA45-E9A5C5CFCD2D}" type="parTrans" cxnId="{5C5B553A-8B0C-4735-A6AC-7E87F90BEB1E}">
      <dgm:prSet/>
      <dgm:spPr/>
      <dgm:t>
        <a:bodyPr/>
        <a:lstStyle/>
        <a:p>
          <a:endParaRPr lang="en-US" sz="1800">
            <a:solidFill>
              <a:schemeClr val="tx1"/>
            </a:solidFill>
          </a:endParaRPr>
        </a:p>
      </dgm:t>
    </dgm:pt>
    <dgm:pt modelId="{2D1E5F36-45D4-4104-9BDA-3444FE6387F6}" type="sibTrans" cxnId="{5C5B553A-8B0C-4735-A6AC-7E87F90BEB1E}">
      <dgm:prSet/>
      <dgm:spPr/>
      <dgm:t>
        <a:bodyPr/>
        <a:lstStyle/>
        <a:p>
          <a:endParaRPr lang="en-US" sz="1800">
            <a:solidFill>
              <a:schemeClr val="tx1"/>
            </a:solidFill>
          </a:endParaRPr>
        </a:p>
      </dgm:t>
    </dgm:pt>
    <dgm:pt modelId="{0E032507-D93D-4329-980D-E8B2ABE1B13C}">
      <dgm:prSet phldrT="[Text]"/>
      <dgm:spPr/>
      <dgm:t>
        <a:bodyPr/>
        <a:lstStyle/>
        <a:p>
          <a:r>
            <a:rPr lang="en-US" dirty="0">
              <a:solidFill>
                <a:schemeClr val="tx1"/>
              </a:solidFill>
            </a:rPr>
            <a:t>Awareness of sexual and reproductive health</a:t>
          </a:r>
        </a:p>
      </dgm:t>
    </dgm:pt>
    <dgm:pt modelId="{CC8C6729-EF3D-4944-912A-479911D7D30D}" type="parTrans" cxnId="{148D808F-EF82-4CC5-8EF5-F38F1B5C022E}">
      <dgm:prSet/>
      <dgm:spPr/>
      <dgm:t>
        <a:bodyPr/>
        <a:lstStyle/>
        <a:p>
          <a:endParaRPr lang="en-US" sz="1800">
            <a:solidFill>
              <a:schemeClr val="tx1"/>
            </a:solidFill>
          </a:endParaRPr>
        </a:p>
      </dgm:t>
    </dgm:pt>
    <dgm:pt modelId="{86FDB755-BCFD-4D04-B4A6-4F9D7EC4CCE9}" type="sibTrans" cxnId="{148D808F-EF82-4CC5-8EF5-F38F1B5C022E}">
      <dgm:prSet/>
      <dgm:spPr/>
      <dgm:t>
        <a:bodyPr/>
        <a:lstStyle/>
        <a:p>
          <a:endParaRPr lang="en-US" sz="1800">
            <a:solidFill>
              <a:schemeClr val="tx1"/>
            </a:solidFill>
          </a:endParaRPr>
        </a:p>
      </dgm:t>
    </dgm:pt>
    <dgm:pt modelId="{72EE080F-2AC5-46B4-A73E-86C5D8189F5B}">
      <dgm:prSet phldrT="[Text]" custT="1"/>
      <dgm:spPr/>
      <dgm:t>
        <a:bodyPr/>
        <a:lstStyle/>
        <a:p>
          <a:r>
            <a:rPr lang="en-US" sz="2400" dirty="0">
              <a:solidFill>
                <a:schemeClr val="tx1"/>
              </a:solidFill>
            </a:rPr>
            <a:t>Cross-sectoral action through </a:t>
          </a:r>
          <a:r>
            <a:rPr lang="en-US" sz="2400" dirty="0" err="1">
              <a:solidFill>
                <a:schemeClr val="tx1"/>
              </a:solidFill>
            </a:rPr>
            <a:t>HiAP</a:t>
          </a:r>
          <a:endParaRPr lang="en-US" sz="2400" dirty="0">
            <a:solidFill>
              <a:schemeClr val="tx1"/>
            </a:solidFill>
          </a:endParaRPr>
        </a:p>
      </dgm:t>
    </dgm:pt>
    <dgm:pt modelId="{339E71E9-5797-4668-9444-C505E44AFFBD}" type="parTrans" cxnId="{764BB91C-A68E-4977-9599-0356F1315ECE}">
      <dgm:prSet/>
      <dgm:spPr/>
      <dgm:t>
        <a:bodyPr/>
        <a:lstStyle/>
        <a:p>
          <a:endParaRPr lang="en-US" sz="1800">
            <a:solidFill>
              <a:schemeClr val="tx1"/>
            </a:solidFill>
          </a:endParaRPr>
        </a:p>
      </dgm:t>
    </dgm:pt>
    <dgm:pt modelId="{4757C9F1-E1B6-48E0-A178-C3AEBD5C20E9}" type="sibTrans" cxnId="{764BB91C-A68E-4977-9599-0356F1315ECE}">
      <dgm:prSet/>
      <dgm:spPr/>
      <dgm:t>
        <a:bodyPr/>
        <a:lstStyle/>
        <a:p>
          <a:endParaRPr lang="en-US" sz="1800">
            <a:solidFill>
              <a:schemeClr val="tx1"/>
            </a:solidFill>
          </a:endParaRPr>
        </a:p>
      </dgm:t>
    </dgm:pt>
    <dgm:pt modelId="{5CD487AF-BAAE-4F48-9D88-7C44B326996E}">
      <dgm:prSet phldrT="[Text]"/>
      <dgm:spPr/>
      <dgm:t>
        <a:bodyPr/>
        <a:lstStyle/>
        <a:p>
          <a:r>
            <a:rPr lang="en-US" dirty="0">
              <a:solidFill>
                <a:schemeClr val="tx1"/>
              </a:solidFill>
            </a:rPr>
            <a:t>Tobacco control</a:t>
          </a:r>
        </a:p>
      </dgm:t>
    </dgm:pt>
    <dgm:pt modelId="{E6A4A81E-2803-43E4-A461-F19159654592}" type="parTrans" cxnId="{DD4AAED0-3370-47FA-88FB-1049C8BE0798}">
      <dgm:prSet/>
      <dgm:spPr/>
      <dgm:t>
        <a:bodyPr/>
        <a:lstStyle/>
        <a:p>
          <a:endParaRPr lang="en-US" sz="1800">
            <a:solidFill>
              <a:schemeClr val="tx1"/>
            </a:solidFill>
          </a:endParaRPr>
        </a:p>
      </dgm:t>
    </dgm:pt>
    <dgm:pt modelId="{2C1FA2E0-6AA0-43BF-BADE-C33F145D3165}" type="sibTrans" cxnId="{DD4AAED0-3370-47FA-88FB-1049C8BE0798}">
      <dgm:prSet/>
      <dgm:spPr/>
      <dgm:t>
        <a:bodyPr/>
        <a:lstStyle/>
        <a:p>
          <a:endParaRPr lang="en-US" sz="1800">
            <a:solidFill>
              <a:schemeClr val="tx1"/>
            </a:solidFill>
          </a:endParaRPr>
        </a:p>
      </dgm:t>
    </dgm:pt>
    <dgm:pt modelId="{01802D4C-111B-46C1-A40E-A5241E807215}">
      <dgm:prSet phldrT="[Text]"/>
      <dgm:spPr/>
      <dgm:t>
        <a:bodyPr/>
        <a:lstStyle/>
        <a:p>
          <a:r>
            <a:rPr lang="en-US" dirty="0">
              <a:solidFill>
                <a:schemeClr val="tx1"/>
              </a:solidFill>
            </a:rPr>
            <a:t>Prevention NCDs</a:t>
          </a:r>
        </a:p>
      </dgm:t>
    </dgm:pt>
    <dgm:pt modelId="{3217EE20-4C89-474D-AE3D-D6DAC7BAB397}" type="parTrans" cxnId="{6822311F-4209-4C2B-B39A-F1D2E86D26CC}">
      <dgm:prSet/>
      <dgm:spPr/>
      <dgm:t>
        <a:bodyPr/>
        <a:lstStyle/>
        <a:p>
          <a:endParaRPr lang="en-US" sz="1800">
            <a:solidFill>
              <a:schemeClr val="tx1"/>
            </a:solidFill>
          </a:endParaRPr>
        </a:p>
      </dgm:t>
    </dgm:pt>
    <dgm:pt modelId="{0F90495A-9F00-440E-BAF0-2DD936B1A57A}" type="sibTrans" cxnId="{6822311F-4209-4C2B-B39A-F1D2E86D26CC}">
      <dgm:prSet/>
      <dgm:spPr/>
      <dgm:t>
        <a:bodyPr/>
        <a:lstStyle/>
        <a:p>
          <a:endParaRPr lang="en-US" sz="1800">
            <a:solidFill>
              <a:schemeClr val="tx1"/>
            </a:solidFill>
          </a:endParaRPr>
        </a:p>
      </dgm:t>
    </dgm:pt>
    <dgm:pt modelId="{08074D8A-73F8-4EBD-96F0-52786BC50497}">
      <dgm:prSet phldrT="[Text]" custT="1"/>
      <dgm:spPr/>
      <dgm:t>
        <a:bodyPr/>
        <a:lstStyle/>
        <a:p>
          <a:r>
            <a:rPr lang="en-US" sz="1800" dirty="0">
              <a:solidFill>
                <a:schemeClr val="tx1"/>
              </a:solidFill>
            </a:rPr>
            <a:t>Healthy cities and healthy communities which are smoke-free</a:t>
          </a:r>
        </a:p>
      </dgm:t>
    </dgm:pt>
    <dgm:pt modelId="{327CDE4E-C576-4FC2-8698-8EF97A19B41C}" type="parTrans" cxnId="{40EBDF75-5D94-4D95-9E4D-168F6C32BDED}">
      <dgm:prSet/>
      <dgm:spPr/>
      <dgm:t>
        <a:bodyPr/>
        <a:lstStyle/>
        <a:p>
          <a:endParaRPr lang="en-US" sz="1800">
            <a:solidFill>
              <a:schemeClr val="tx1"/>
            </a:solidFill>
          </a:endParaRPr>
        </a:p>
      </dgm:t>
    </dgm:pt>
    <dgm:pt modelId="{931B9992-FF4A-471A-8F5B-766DA4E3267F}" type="sibTrans" cxnId="{40EBDF75-5D94-4D95-9E4D-168F6C32BDED}">
      <dgm:prSet/>
      <dgm:spPr/>
      <dgm:t>
        <a:bodyPr/>
        <a:lstStyle/>
        <a:p>
          <a:endParaRPr lang="en-US" sz="1800">
            <a:solidFill>
              <a:schemeClr val="tx1"/>
            </a:solidFill>
          </a:endParaRPr>
        </a:p>
      </dgm:t>
    </dgm:pt>
    <dgm:pt modelId="{1674D74F-C57B-4ECE-85D5-83A88BB10A3B}">
      <dgm:prSet phldrT="[Text]" custT="1"/>
      <dgm:spPr/>
      <dgm:t>
        <a:bodyPr/>
        <a:lstStyle/>
        <a:p>
          <a:r>
            <a:rPr lang="en-US" sz="1800" dirty="0">
              <a:solidFill>
                <a:schemeClr val="tx1"/>
              </a:solidFill>
            </a:rPr>
            <a:t>The involvement of community in real action</a:t>
          </a:r>
        </a:p>
      </dgm:t>
    </dgm:pt>
    <dgm:pt modelId="{B3E286D6-B15D-4118-B57D-F46281287F27}" type="parTrans" cxnId="{2EA50ED7-06E0-446F-B3A4-79BDDB76D156}">
      <dgm:prSet/>
      <dgm:spPr/>
      <dgm:t>
        <a:bodyPr/>
        <a:lstStyle/>
        <a:p>
          <a:endParaRPr lang="en-US" sz="1800">
            <a:solidFill>
              <a:schemeClr val="tx1"/>
            </a:solidFill>
          </a:endParaRPr>
        </a:p>
      </dgm:t>
    </dgm:pt>
    <dgm:pt modelId="{F6E23461-EB33-4A08-BDD1-9A870CEA99C4}" type="sibTrans" cxnId="{2EA50ED7-06E0-446F-B3A4-79BDDB76D156}">
      <dgm:prSet/>
      <dgm:spPr/>
      <dgm:t>
        <a:bodyPr/>
        <a:lstStyle/>
        <a:p>
          <a:endParaRPr lang="en-US" sz="1800">
            <a:solidFill>
              <a:schemeClr val="tx1"/>
            </a:solidFill>
          </a:endParaRPr>
        </a:p>
      </dgm:t>
    </dgm:pt>
    <dgm:pt modelId="{4257790D-2BE6-4E5B-AFDA-3D384E2FFC6F}">
      <dgm:prSet phldrT="[Text]"/>
      <dgm:spPr/>
      <dgm:t>
        <a:bodyPr/>
        <a:lstStyle/>
        <a:p>
          <a:r>
            <a:rPr lang="en-US" dirty="0">
              <a:solidFill>
                <a:schemeClr val="tx1"/>
              </a:solidFill>
            </a:rPr>
            <a:t>The role of health workers in communication</a:t>
          </a:r>
        </a:p>
      </dgm:t>
    </dgm:pt>
    <dgm:pt modelId="{CB183AFD-571C-4C12-ACD4-A1F638402958}" type="parTrans" cxnId="{A753022E-EFD0-4B3E-8412-40D7FC07428F}">
      <dgm:prSet/>
      <dgm:spPr/>
      <dgm:t>
        <a:bodyPr/>
        <a:lstStyle/>
        <a:p>
          <a:endParaRPr lang="en-US" sz="1800">
            <a:solidFill>
              <a:schemeClr val="tx1"/>
            </a:solidFill>
          </a:endParaRPr>
        </a:p>
      </dgm:t>
    </dgm:pt>
    <dgm:pt modelId="{BA0C62F0-1231-40E6-9A93-EB98EB8A29F6}" type="sibTrans" cxnId="{A753022E-EFD0-4B3E-8412-40D7FC07428F}">
      <dgm:prSet/>
      <dgm:spPr/>
      <dgm:t>
        <a:bodyPr/>
        <a:lstStyle/>
        <a:p>
          <a:endParaRPr lang="en-US" sz="1800">
            <a:solidFill>
              <a:schemeClr val="tx1"/>
            </a:solidFill>
          </a:endParaRPr>
        </a:p>
      </dgm:t>
    </dgm:pt>
    <dgm:pt modelId="{6921BBEA-34B6-482A-B05E-65679BDE42CE}">
      <dgm:prSet phldrT="[Text]"/>
      <dgm:spPr/>
      <dgm:t>
        <a:bodyPr/>
        <a:lstStyle/>
        <a:p>
          <a:r>
            <a:rPr lang="en-US" dirty="0">
              <a:solidFill>
                <a:schemeClr val="tx1"/>
              </a:solidFill>
            </a:rPr>
            <a:t>Cross-sector financing for social protection</a:t>
          </a:r>
        </a:p>
      </dgm:t>
    </dgm:pt>
    <dgm:pt modelId="{067046B1-CD60-4196-965D-5F62767D6401}" type="parTrans" cxnId="{288D68C5-1552-41B3-B0D5-593915B07D53}">
      <dgm:prSet/>
      <dgm:spPr/>
      <dgm:t>
        <a:bodyPr/>
        <a:lstStyle/>
        <a:p>
          <a:endParaRPr lang="en-US" sz="1800">
            <a:solidFill>
              <a:schemeClr val="tx1"/>
            </a:solidFill>
          </a:endParaRPr>
        </a:p>
      </dgm:t>
    </dgm:pt>
    <dgm:pt modelId="{A4204DA8-DC34-417B-88E6-00223ACFEE56}" type="sibTrans" cxnId="{288D68C5-1552-41B3-B0D5-593915B07D53}">
      <dgm:prSet/>
      <dgm:spPr/>
      <dgm:t>
        <a:bodyPr/>
        <a:lstStyle/>
        <a:p>
          <a:endParaRPr lang="en-US" sz="1800">
            <a:solidFill>
              <a:schemeClr val="tx1"/>
            </a:solidFill>
          </a:endParaRPr>
        </a:p>
      </dgm:t>
    </dgm:pt>
    <dgm:pt modelId="{FAED3156-CFD9-40D8-A47C-52CE1AB6304A}">
      <dgm:prSet phldrT="[Text]" custT="1"/>
      <dgm:spPr/>
      <dgm:t>
        <a:bodyPr/>
        <a:lstStyle/>
        <a:p>
          <a:r>
            <a:rPr lang="en-US" sz="2400" dirty="0">
              <a:solidFill>
                <a:schemeClr val="bg1"/>
              </a:solidFill>
            </a:rPr>
            <a:t>Social protection and mobilization</a:t>
          </a:r>
        </a:p>
      </dgm:t>
    </dgm:pt>
    <dgm:pt modelId="{D18038BA-D8E9-44D9-953D-761C254C85D5}" type="parTrans" cxnId="{BC6128DF-AC2E-4405-AE48-6AF93EDA85D8}">
      <dgm:prSet/>
      <dgm:spPr/>
      <dgm:t>
        <a:bodyPr/>
        <a:lstStyle/>
        <a:p>
          <a:endParaRPr lang="en-US" sz="1800">
            <a:solidFill>
              <a:schemeClr val="tx1"/>
            </a:solidFill>
          </a:endParaRPr>
        </a:p>
      </dgm:t>
    </dgm:pt>
    <dgm:pt modelId="{0021F7DD-ED86-4E74-A9CD-0DBB149DD74F}" type="sibTrans" cxnId="{BC6128DF-AC2E-4405-AE48-6AF93EDA85D8}">
      <dgm:prSet/>
      <dgm:spPr/>
      <dgm:t>
        <a:bodyPr/>
        <a:lstStyle/>
        <a:p>
          <a:endParaRPr lang="en-US" sz="1800">
            <a:solidFill>
              <a:schemeClr val="tx1"/>
            </a:solidFill>
          </a:endParaRPr>
        </a:p>
      </dgm:t>
    </dgm:pt>
    <dgm:pt modelId="{FBA29380-EBD8-46F3-A94B-01A0E71C3642}">
      <dgm:prSet phldrT="[Text]"/>
      <dgm:spPr/>
      <dgm:t>
        <a:bodyPr/>
        <a:lstStyle/>
        <a:p>
          <a:r>
            <a:rPr lang="en-US" b="0" i="0" dirty="0"/>
            <a:t>The synergy between health promotion and gender equality</a:t>
          </a:r>
          <a:endParaRPr lang="en-US" dirty="0">
            <a:solidFill>
              <a:schemeClr val="tx1"/>
            </a:solidFill>
          </a:endParaRPr>
        </a:p>
      </dgm:t>
    </dgm:pt>
    <dgm:pt modelId="{FEA8F56E-6B3A-4041-8A24-89C421BB91A0}" type="parTrans" cxnId="{6970BFA7-C0A8-4D3A-BBB3-766E0E124907}">
      <dgm:prSet/>
      <dgm:spPr/>
      <dgm:t>
        <a:bodyPr/>
        <a:lstStyle/>
        <a:p>
          <a:endParaRPr lang="en-US" sz="1800">
            <a:solidFill>
              <a:schemeClr val="tx1"/>
            </a:solidFill>
          </a:endParaRPr>
        </a:p>
      </dgm:t>
    </dgm:pt>
    <dgm:pt modelId="{071A8C7D-9947-42A1-9829-41F76A1EE987}" type="sibTrans" cxnId="{6970BFA7-C0A8-4D3A-BBB3-766E0E124907}">
      <dgm:prSet/>
      <dgm:spPr/>
      <dgm:t>
        <a:bodyPr/>
        <a:lstStyle/>
        <a:p>
          <a:endParaRPr lang="en-US" sz="1800">
            <a:solidFill>
              <a:schemeClr val="tx1"/>
            </a:solidFill>
          </a:endParaRPr>
        </a:p>
      </dgm:t>
    </dgm:pt>
    <dgm:pt modelId="{73D17EC4-DD02-4411-989C-B0DEF5C1446D}">
      <dgm:prSet phldrT="[Text]"/>
      <dgm:spPr/>
      <dgm:t>
        <a:bodyPr/>
        <a:lstStyle/>
        <a:p>
          <a:r>
            <a:rPr lang="en-US" dirty="0">
              <a:solidFill>
                <a:schemeClr val="tx1"/>
              </a:solidFill>
            </a:rPr>
            <a:t>The synergy between health promotion and climate change</a:t>
          </a:r>
        </a:p>
      </dgm:t>
    </dgm:pt>
    <dgm:pt modelId="{B8721324-F316-423C-A1C3-558E78D5B0B5}" type="parTrans" cxnId="{0C60417B-395B-436E-A806-468D1FFA9C78}">
      <dgm:prSet/>
      <dgm:spPr/>
      <dgm:t>
        <a:bodyPr/>
        <a:lstStyle/>
        <a:p>
          <a:endParaRPr lang="en-US" sz="1800">
            <a:solidFill>
              <a:schemeClr val="tx1"/>
            </a:solidFill>
          </a:endParaRPr>
        </a:p>
      </dgm:t>
    </dgm:pt>
    <dgm:pt modelId="{AD58615F-9749-4B01-AAF9-F0195B20D290}" type="sibTrans" cxnId="{0C60417B-395B-436E-A806-468D1FFA9C78}">
      <dgm:prSet/>
      <dgm:spPr/>
      <dgm:t>
        <a:bodyPr/>
        <a:lstStyle/>
        <a:p>
          <a:endParaRPr lang="en-US" sz="1800">
            <a:solidFill>
              <a:schemeClr val="tx1"/>
            </a:solidFill>
          </a:endParaRPr>
        </a:p>
      </dgm:t>
    </dgm:pt>
    <dgm:pt modelId="{7F55CD91-1DA5-4845-97E1-21D8BEC8BEF2}">
      <dgm:prSet phldrT="[Text]" custT="1"/>
      <dgm:spPr/>
      <dgm:t>
        <a:bodyPr/>
        <a:lstStyle/>
        <a:p>
          <a:r>
            <a:rPr lang="en-US" sz="1800" dirty="0">
              <a:solidFill>
                <a:schemeClr val="tx1"/>
              </a:solidFill>
            </a:rPr>
            <a:t>Healthy city is a forum for cross-sectoral strategic coordination</a:t>
          </a:r>
        </a:p>
      </dgm:t>
    </dgm:pt>
    <dgm:pt modelId="{4DBC7E06-1EE0-453F-9807-C6E61E70ED15}" type="parTrans" cxnId="{253A6563-E3DB-4CBF-809C-2E52C75676E9}">
      <dgm:prSet/>
      <dgm:spPr/>
      <dgm:t>
        <a:bodyPr/>
        <a:lstStyle/>
        <a:p>
          <a:endParaRPr lang="en-US"/>
        </a:p>
      </dgm:t>
    </dgm:pt>
    <dgm:pt modelId="{FFD4E081-B3DA-4F03-AC33-1AB444EF4127}" type="sibTrans" cxnId="{253A6563-E3DB-4CBF-809C-2E52C75676E9}">
      <dgm:prSet/>
      <dgm:spPr/>
      <dgm:t>
        <a:bodyPr/>
        <a:lstStyle/>
        <a:p>
          <a:endParaRPr lang="en-US"/>
        </a:p>
      </dgm:t>
    </dgm:pt>
    <dgm:pt modelId="{B3E36B94-9447-46EC-8986-609DC17F1C87}">
      <dgm:prSet phldrT="[Text]" custT="1"/>
      <dgm:spPr/>
      <dgm:t>
        <a:bodyPr/>
        <a:lstStyle/>
        <a:p>
          <a:r>
            <a:rPr lang="en-US" sz="1800" dirty="0">
              <a:solidFill>
                <a:schemeClr val="tx1"/>
              </a:solidFill>
            </a:rPr>
            <a:t>Promoting healthy lifestyle</a:t>
          </a:r>
        </a:p>
      </dgm:t>
    </dgm:pt>
    <dgm:pt modelId="{295B34A7-A208-4DB8-92DB-BF65B3E69DE6}" type="parTrans" cxnId="{920E8D65-1671-4B84-843A-977E91C44C17}">
      <dgm:prSet/>
      <dgm:spPr/>
      <dgm:t>
        <a:bodyPr/>
        <a:lstStyle/>
        <a:p>
          <a:endParaRPr lang="en-US"/>
        </a:p>
      </dgm:t>
    </dgm:pt>
    <dgm:pt modelId="{B9E5466A-31E5-43FB-917C-FC680EE0AAA6}" type="sibTrans" cxnId="{920E8D65-1671-4B84-843A-977E91C44C17}">
      <dgm:prSet/>
      <dgm:spPr/>
      <dgm:t>
        <a:bodyPr/>
        <a:lstStyle/>
        <a:p>
          <a:endParaRPr lang="en-US"/>
        </a:p>
      </dgm:t>
    </dgm:pt>
    <dgm:pt modelId="{3B64EB05-BD92-4A89-B7F8-DF21B587A32C}">
      <dgm:prSet phldrT="[Text]"/>
      <dgm:spPr/>
      <dgm:t>
        <a:bodyPr/>
        <a:lstStyle/>
        <a:p>
          <a:r>
            <a:rPr lang="en-US" dirty="0">
              <a:solidFill>
                <a:schemeClr val="tx1"/>
              </a:solidFill>
            </a:rPr>
            <a:t>Raising cross-sectoral awareness about the importance of health impacts in policy making</a:t>
          </a:r>
        </a:p>
      </dgm:t>
    </dgm:pt>
    <dgm:pt modelId="{E53AAE7E-5F6F-4D23-85EB-F7CD14BB8B79}" type="parTrans" cxnId="{EAAF1B7A-1F7E-4684-8EA0-6ADE5CC24246}">
      <dgm:prSet/>
      <dgm:spPr/>
      <dgm:t>
        <a:bodyPr/>
        <a:lstStyle/>
        <a:p>
          <a:endParaRPr lang="en-US"/>
        </a:p>
      </dgm:t>
    </dgm:pt>
    <dgm:pt modelId="{9604E280-6295-4429-94B2-9AA3924F64AC}" type="sibTrans" cxnId="{EAAF1B7A-1F7E-4684-8EA0-6ADE5CC24246}">
      <dgm:prSet/>
      <dgm:spPr/>
      <dgm:t>
        <a:bodyPr/>
        <a:lstStyle/>
        <a:p>
          <a:endParaRPr lang="en-US"/>
        </a:p>
      </dgm:t>
    </dgm:pt>
    <dgm:pt modelId="{97D28D6E-3EE4-43C8-ABF6-08184FF969B2}">
      <dgm:prSet phldrT="[Text]"/>
      <dgm:spPr/>
      <dgm:t>
        <a:bodyPr/>
        <a:lstStyle/>
        <a:p>
          <a:r>
            <a:rPr lang="en-US" dirty="0">
              <a:solidFill>
                <a:schemeClr val="tx1"/>
              </a:solidFill>
            </a:rPr>
            <a:t>Safety riding</a:t>
          </a:r>
        </a:p>
      </dgm:t>
    </dgm:pt>
    <dgm:pt modelId="{E2652885-F66D-431A-A66E-946B9584E764}" type="parTrans" cxnId="{72F00EAA-1424-4FE9-A70A-56EA6C4A5972}">
      <dgm:prSet/>
      <dgm:spPr/>
      <dgm:t>
        <a:bodyPr/>
        <a:lstStyle/>
        <a:p>
          <a:endParaRPr lang="en-US"/>
        </a:p>
      </dgm:t>
    </dgm:pt>
    <dgm:pt modelId="{7EA03ECA-7B3D-4C6C-8200-5F4CEE2CE86C}" type="sibTrans" cxnId="{72F00EAA-1424-4FE9-A70A-56EA6C4A5972}">
      <dgm:prSet/>
      <dgm:spPr/>
      <dgm:t>
        <a:bodyPr/>
        <a:lstStyle/>
        <a:p>
          <a:endParaRPr lang="en-US"/>
        </a:p>
      </dgm:t>
    </dgm:pt>
    <dgm:pt modelId="{634DE6E4-8B86-467C-9EE0-710F19A50179}">
      <dgm:prSet phldrT="[Text]"/>
      <dgm:spPr/>
      <dgm:t>
        <a:bodyPr/>
        <a:lstStyle/>
        <a:p>
          <a:r>
            <a:rPr lang="en-US" dirty="0">
              <a:solidFill>
                <a:schemeClr val="tx1"/>
              </a:solidFill>
            </a:rPr>
            <a:t>Enhancing the role of communities and cross-sectoral to improve the community health and well-being</a:t>
          </a:r>
        </a:p>
      </dgm:t>
    </dgm:pt>
    <dgm:pt modelId="{411BF74A-F7DE-4A3E-9C50-4F15CD2CF229}" type="parTrans" cxnId="{E06568E1-6F18-4778-B9B6-954DA9DBAED2}">
      <dgm:prSet/>
      <dgm:spPr/>
      <dgm:t>
        <a:bodyPr/>
        <a:lstStyle/>
        <a:p>
          <a:endParaRPr lang="en-US"/>
        </a:p>
      </dgm:t>
    </dgm:pt>
    <dgm:pt modelId="{9A988E75-A48F-4B7E-A25E-961C9425675B}" type="sibTrans" cxnId="{E06568E1-6F18-4778-B9B6-954DA9DBAED2}">
      <dgm:prSet/>
      <dgm:spPr/>
      <dgm:t>
        <a:bodyPr/>
        <a:lstStyle/>
        <a:p>
          <a:endParaRPr lang="en-US"/>
        </a:p>
      </dgm:t>
    </dgm:pt>
    <dgm:pt modelId="{E5052508-3DA1-4A72-B6B3-BAE4FFB9407E}" type="pres">
      <dgm:prSet presAssocID="{C1DE3A31-3999-43D3-88E1-2F124226A83D}" presName="Name0" presStyleCnt="0">
        <dgm:presLayoutVars>
          <dgm:dir/>
          <dgm:animLvl val="lvl"/>
          <dgm:resizeHandles val="exact"/>
        </dgm:presLayoutVars>
      </dgm:prSet>
      <dgm:spPr/>
      <dgm:t>
        <a:bodyPr/>
        <a:lstStyle/>
        <a:p>
          <a:endParaRPr lang="en-AU"/>
        </a:p>
      </dgm:t>
    </dgm:pt>
    <dgm:pt modelId="{16436F3D-00D6-40C2-A7D4-C60446CFD54F}" type="pres">
      <dgm:prSet presAssocID="{0E1C7F93-311D-408C-8FF6-83E5EF5F74F6}" presName="composite" presStyleCnt="0"/>
      <dgm:spPr/>
    </dgm:pt>
    <dgm:pt modelId="{5B2F9EE0-DFD4-4CEC-A127-311AEE095FB3}" type="pres">
      <dgm:prSet presAssocID="{0E1C7F93-311D-408C-8FF6-83E5EF5F74F6}" presName="parTx" presStyleLbl="alignNode1" presStyleIdx="0" presStyleCnt="4">
        <dgm:presLayoutVars>
          <dgm:chMax val="0"/>
          <dgm:chPref val="0"/>
          <dgm:bulletEnabled val="1"/>
        </dgm:presLayoutVars>
      </dgm:prSet>
      <dgm:spPr/>
      <dgm:t>
        <a:bodyPr/>
        <a:lstStyle/>
        <a:p>
          <a:endParaRPr lang="en-AU"/>
        </a:p>
      </dgm:t>
    </dgm:pt>
    <dgm:pt modelId="{6937B571-ADE6-4FC7-A3AB-36B5035611C8}" type="pres">
      <dgm:prSet presAssocID="{0E1C7F93-311D-408C-8FF6-83E5EF5F74F6}" presName="desTx" presStyleLbl="alignAccFollowNode1" presStyleIdx="0" presStyleCnt="4">
        <dgm:presLayoutVars>
          <dgm:bulletEnabled val="1"/>
        </dgm:presLayoutVars>
      </dgm:prSet>
      <dgm:spPr/>
      <dgm:t>
        <a:bodyPr/>
        <a:lstStyle/>
        <a:p>
          <a:endParaRPr lang="en-AU"/>
        </a:p>
      </dgm:t>
    </dgm:pt>
    <dgm:pt modelId="{7096807E-F285-4C28-9774-C8AA150E4484}" type="pres">
      <dgm:prSet presAssocID="{403A900B-1C07-449E-8FDE-821E9E08AFA6}" presName="space" presStyleCnt="0"/>
      <dgm:spPr/>
    </dgm:pt>
    <dgm:pt modelId="{CED9DDA5-0C16-48FB-A322-EA6C1FEA1BDE}" type="pres">
      <dgm:prSet presAssocID="{C86D3DA5-C77E-4AAE-93F2-11C1DBE56139}" presName="composite" presStyleCnt="0"/>
      <dgm:spPr/>
    </dgm:pt>
    <dgm:pt modelId="{88312328-0E38-4B8C-BB4F-D5ABD9726AEA}" type="pres">
      <dgm:prSet presAssocID="{C86D3DA5-C77E-4AAE-93F2-11C1DBE56139}" presName="parTx" presStyleLbl="alignNode1" presStyleIdx="1" presStyleCnt="4">
        <dgm:presLayoutVars>
          <dgm:chMax val="0"/>
          <dgm:chPref val="0"/>
          <dgm:bulletEnabled val="1"/>
        </dgm:presLayoutVars>
      </dgm:prSet>
      <dgm:spPr/>
      <dgm:t>
        <a:bodyPr/>
        <a:lstStyle/>
        <a:p>
          <a:endParaRPr lang="en-AU"/>
        </a:p>
      </dgm:t>
    </dgm:pt>
    <dgm:pt modelId="{C5E807A6-0DCD-4B54-8C0D-6C3852C2632C}" type="pres">
      <dgm:prSet presAssocID="{C86D3DA5-C77E-4AAE-93F2-11C1DBE56139}" presName="desTx" presStyleLbl="alignAccFollowNode1" presStyleIdx="1" presStyleCnt="4">
        <dgm:presLayoutVars>
          <dgm:bulletEnabled val="1"/>
        </dgm:presLayoutVars>
      </dgm:prSet>
      <dgm:spPr/>
      <dgm:t>
        <a:bodyPr/>
        <a:lstStyle/>
        <a:p>
          <a:endParaRPr lang="en-AU"/>
        </a:p>
      </dgm:t>
    </dgm:pt>
    <dgm:pt modelId="{C29D4899-ACAE-44E4-AF2B-D93B70C68D87}" type="pres">
      <dgm:prSet presAssocID="{8CC90695-1A49-4598-826D-EA265195183B}" presName="space" presStyleCnt="0"/>
      <dgm:spPr/>
    </dgm:pt>
    <dgm:pt modelId="{B38CF819-884D-45B9-BEC4-BC8EABA19D03}" type="pres">
      <dgm:prSet presAssocID="{72EE080F-2AC5-46B4-A73E-86C5D8189F5B}" presName="composite" presStyleCnt="0"/>
      <dgm:spPr/>
    </dgm:pt>
    <dgm:pt modelId="{56CDB89A-4B0D-4563-9506-BA78225137FA}" type="pres">
      <dgm:prSet presAssocID="{72EE080F-2AC5-46B4-A73E-86C5D8189F5B}" presName="parTx" presStyleLbl="alignNode1" presStyleIdx="2" presStyleCnt="4">
        <dgm:presLayoutVars>
          <dgm:chMax val="0"/>
          <dgm:chPref val="0"/>
          <dgm:bulletEnabled val="1"/>
        </dgm:presLayoutVars>
      </dgm:prSet>
      <dgm:spPr/>
      <dgm:t>
        <a:bodyPr/>
        <a:lstStyle/>
        <a:p>
          <a:endParaRPr lang="en-AU"/>
        </a:p>
      </dgm:t>
    </dgm:pt>
    <dgm:pt modelId="{A8E283F5-7F3E-43C8-A784-C1B23E982BB3}" type="pres">
      <dgm:prSet presAssocID="{72EE080F-2AC5-46B4-A73E-86C5D8189F5B}" presName="desTx" presStyleLbl="alignAccFollowNode1" presStyleIdx="2" presStyleCnt="4">
        <dgm:presLayoutVars>
          <dgm:bulletEnabled val="1"/>
        </dgm:presLayoutVars>
      </dgm:prSet>
      <dgm:spPr/>
      <dgm:t>
        <a:bodyPr/>
        <a:lstStyle/>
        <a:p>
          <a:endParaRPr lang="en-AU"/>
        </a:p>
      </dgm:t>
    </dgm:pt>
    <dgm:pt modelId="{18C69947-65EC-4C18-8476-A195855149DE}" type="pres">
      <dgm:prSet presAssocID="{4757C9F1-E1B6-48E0-A178-C3AEBD5C20E9}" presName="space" presStyleCnt="0"/>
      <dgm:spPr/>
    </dgm:pt>
    <dgm:pt modelId="{D051F97D-5F46-49ED-9C92-3A43070628E7}" type="pres">
      <dgm:prSet presAssocID="{FAED3156-CFD9-40D8-A47C-52CE1AB6304A}" presName="composite" presStyleCnt="0"/>
      <dgm:spPr/>
    </dgm:pt>
    <dgm:pt modelId="{49592187-3C1D-4B9A-94C7-44AAECBF02F8}" type="pres">
      <dgm:prSet presAssocID="{FAED3156-CFD9-40D8-A47C-52CE1AB6304A}" presName="parTx" presStyleLbl="alignNode1" presStyleIdx="3" presStyleCnt="4">
        <dgm:presLayoutVars>
          <dgm:chMax val="0"/>
          <dgm:chPref val="0"/>
          <dgm:bulletEnabled val="1"/>
        </dgm:presLayoutVars>
      </dgm:prSet>
      <dgm:spPr/>
      <dgm:t>
        <a:bodyPr/>
        <a:lstStyle/>
        <a:p>
          <a:endParaRPr lang="en-AU"/>
        </a:p>
      </dgm:t>
    </dgm:pt>
    <dgm:pt modelId="{29CA814B-BE47-44C2-AA58-593BE442C3C1}" type="pres">
      <dgm:prSet presAssocID="{FAED3156-CFD9-40D8-A47C-52CE1AB6304A}" presName="desTx" presStyleLbl="alignAccFollowNode1" presStyleIdx="3" presStyleCnt="4">
        <dgm:presLayoutVars>
          <dgm:bulletEnabled val="1"/>
        </dgm:presLayoutVars>
      </dgm:prSet>
      <dgm:spPr/>
      <dgm:t>
        <a:bodyPr/>
        <a:lstStyle/>
        <a:p>
          <a:endParaRPr lang="en-AU"/>
        </a:p>
      </dgm:t>
    </dgm:pt>
  </dgm:ptLst>
  <dgm:cxnLst>
    <dgm:cxn modelId="{00FA9436-C225-498F-AB3F-CF5912504803}" type="presOf" srcId="{4257790D-2BE6-4E5B-AFDA-3D384E2FFC6F}" destId="{C5E807A6-0DCD-4B54-8C0D-6C3852C2632C}" srcOrd="0" destOrd="2" presId="urn:microsoft.com/office/officeart/2005/8/layout/hList1"/>
    <dgm:cxn modelId="{5713684E-696D-40E1-A61B-2335F48735A2}" type="presOf" srcId="{B3E36B94-9447-46EC-8986-609DC17F1C87}" destId="{6937B571-ADE6-4FC7-A3AB-36B5035611C8}" srcOrd="0" destOrd="4" presId="urn:microsoft.com/office/officeart/2005/8/layout/hList1"/>
    <dgm:cxn modelId="{C4075608-B8F2-4BBF-84CE-1517FD60B78A}" type="presOf" srcId="{C86D3DA5-C77E-4AAE-93F2-11C1DBE56139}" destId="{88312328-0E38-4B8C-BB4F-D5ABD9726AEA}" srcOrd="0" destOrd="0" presId="urn:microsoft.com/office/officeart/2005/8/layout/hList1"/>
    <dgm:cxn modelId="{920E8D65-1671-4B84-843A-977E91C44C17}" srcId="{0E1C7F93-311D-408C-8FF6-83E5EF5F74F6}" destId="{B3E36B94-9447-46EC-8986-609DC17F1C87}" srcOrd="4" destOrd="0" parTransId="{295B34A7-A208-4DB8-92DB-BF65B3E69DE6}" sibTransId="{B9E5466A-31E5-43FB-917C-FC680EE0AAA6}"/>
    <dgm:cxn modelId="{3C93D64D-9408-4322-B3F9-0FA4B5B5F9F6}" type="presOf" srcId="{72EE080F-2AC5-46B4-A73E-86C5D8189F5B}" destId="{56CDB89A-4B0D-4563-9506-BA78225137FA}" srcOrd="0" destOrd="0" presId="urn:microsoft.com/office/officeart/2005/8/layout/hList1"/>
    <dgm:cxn modelId="{94BB4EED-53DE-4254-AA2D-B814D3FF349D}" type="presOf" srcId="{FBA29380-EBD8-46F3-A94B-01A0E71C3642}" destId="{29CA814B-BE47-44C2-AA58-593BE442C3C1}" srcOrd="0" destOrd="0" presId="urn:microsoft.com/office/officeart/2005/8/layout/hList1"/>
    <dgm:cxn modelId="{5DA0E97F-7CE3-4E17-A6A1-A9C3599D3352}" srcId="{0E1C7F93-311D-408C-8FF6-83E5EF5F74F6}" destId="{5A70A87B-C594-43E4-9E7C-342B751EF97D}" srcOrd="0" destOrd="0" parTransId="{25BEF8F4-5212-48B7-A4E5-6C8AE6A6FE47}" sibTransId="{471241A2-B538-427E-A45F-2262D59F3741}"/>
    <dgm:cxn modelId="{0C60417B-395B-436E-A806-468D1FFA9C78}" srcId="{FAED3156-CFD9-40D8-A47C-52CE1AB6304A}" destId="{73D17EC4-DD02-4411-989C-B0DEF5C1446D}" srcOrd="1" destOrd="0" parTransId="{B8721324-F316-423C-A1C3-558E78D5B0B5}" sibTransId="{AD58615F-9749-4B01-AAF9-F0195B20D290}"/>
    <dgm:cxn modelId="{253A6563-E3DB-4CBF-809C-2E52C75676E9}" srcId="{0E1C7F93-311D-408C-8FF6-83E5EF5F74F6}" destId="{7F55CD91-1DA5-4845-97E1-21D8BEC8BEF2}" srcOrd="2" destOrd="0" parTransId="{4DBC7E06-1EE0-453F-9807-C6E61E70ED15}" sibTransId="{FFD4E081-B3DA-4F03-AC33-1AB444EF4127}"/>
    <dgm:cxn modelId="{18A8EAD2-9DEB-48A3-A698-0DD7F5D821D0}" type="presOf" srcId="{0E032507-D93D-4329-980D-E8B2ABE1B13C}" destId="{C5E807A6-0DCD-4B54-8C0D-6C3852C2632C}" srcOrd="0" destOrd="1" presId="urn:microsoft.com/office/officeart/2005/8/layout/hList1"/>
    <dgm:cxn modelId="{C55701F3-BF42-49B2-B8B2-829E3FC34F0F}" srcId="{C1DE3A31-3999-43D3-88E1-2F124226A83D}" destId="{C86D3DA5-C77E-4AAE-93F2-11C1DBE56139}" srcOrd="1" destOrd="0" parTransId="{A9C37C66-2D74-4531-946A-4F468216CA96}" sibTransId="{8CC90695-1A49-4598-826D-EA265195183B}"/>
    <dgm:cxn modelId="{6970BFA7-C0A8-4D3A-BBB3-766E0E124907}" srcId="{FAED3156-CFD9-40D8-A47C-52CE1AB6304A}" destId="{FBA29380-EBD8-46F3-A94B-01A0E71C3642}" srcOrd="0" destOrd="0" parTransId="{FEA8F56E-6B3A-4041-8A24-89C421BB91A0}" sibTransId="{071A8C7D-9947-42A1-9829-41F76A1EE987}"/>
    <dgm:cxn modelId="{A753022E-EFD0-4B3E-8412-40D7FC07428F}" srcId="{C86D3DA5-C77E-4AAE-93F2-11C1DBE56139}" destId="{4257790D-2BE6-4E5B-AFDA-3D384E2FFC6F}" srcOrd="2" destOrd="0" parTransId="{CB183AFD-571C-4C12-ACD4-A1F638402958}" sibTransId="{BA0C62F0-1231-40E6-9A93-EB98EB8A29F6}"/>
    <dgm:cxn modelId="{288D68C5-1552-41B3-B0D5-593915B07D53}" srcId="{72EE080F-2AC5-46B4-A73E-86C5D8189F5B}" destId="{6921BBEA-34B6-482A-B05E-65679BDE42CE}" srcOrd="3" destOrd="0" parTransId="{067046B1-CD60-4196-965D-5F62767D6401}" sibTransId="{A4204DA8-DC34-417B-88E6-00223ACFEE56}"/>
    <dgm:cxn modelId="{752DC329-9C62-4379-8074-67358F1E3AE9}" type="presOf" srcId="{1674D74F-C57B-4ECE-85D5-83A88BB10A3B}" destId="{6937B571-ADE6-4FC7-A3AB-36B5035611C8}" srcOrd="0" destOrd="3" presId="urn:microsoft.com/office/officeart/2005/8/layout/hList1"/>
    <dgm:cxn modelId="{DD4AAED0-3370-47FA-88FB-1049C8BE0798}" srcId="{72EE080F-2AC5-46B4-A73E-86C5D8189F5B}" destId="{5CD487AF-BAAE-4F48-9D88-7C44B326996E}" srcOrd="0" destOrd="0" parTransId="{E6A4A81E-2803-43E4-A461-F19159654592}" sibTransId="{2C1FA2E0-6AA0-43BF-BADE-C33F145D3165}"/>
    <dgm:cxn modelId="{5C5B553A-8B0C-4735-A6AC-7E87F90BEB1E}" srcId="{C86D3DA5-C77E-4AAE-93F2-11C1DBE56139}" destId="{AAD11A3F-F820-4C1C-904C-AFC2BEECA258}" srcOrd="0" destOrd="0" parTransId="{6A99C045-594B-4DF2-AA45-E9A5C5CFCD2D}" sibTransId="{2D1E5F36-45D4-4104-9BDA-3444FE6387F6}"/>
    <dgm:cxn modelId="{2EA50ED7-06E0-446F-B3A4-79BDDB76D156}" srcId="{0E1C7F93-311D-408C-8FF6-83E5EF5F74F6}" destId="{1674D74F-C57B-4ECE-85D5-83A88BB10A3B}" srcOrd="3" destOrd="0" parTransId="{B3E286D6-B15D-4118-B57D-F46281287F27}" sibTransId="{F6E23461-EB33-4A08-BDD1-9A870CEA99C4}"/>
    <dgm:cxn modelId="{6822311F-4209-4C2B-B39A-F1D2E86D26CC}" srcId="{72EE080F-2AC5-46B4-A73E-86C5D8189F5B}" destId="{01802D4C-111B-46C1-A40E-A5241E807215}" srcOrd="1" destOrd="0" parTransId="{3217EE20-4C89-474D-AE3D-D6DAC7BAB397}" sibTransId="{0F90495A-9F00-440E-BAF0-2DD936B1A57A}"/>
    <dgm:cxn modelId="{80CA3787-248A-46BD-B847-370C6F67A10D}" type="presOf" srcId="{5A70A87B-C594-43E4-9E7C-342B751EF97D}" destId="{6937B571-ADE6-4FC7-A3AB-36B5035611C8}" srcOrd="0" destOrd="0" presId="urn:microsoft.com/office/officeart/2005/8/layout/hList1"/>
    <dgm:cxn modelId="{72F00EAA-1424-4FE9-A70A-56EA6C4A5972}" srcId="{72EE080F-2AC5-46B4-A73E-86C5D8189F5B}" destId="{97D28D6E-3EE4-43C8-ABF6-08184FF969B2}" srcOrd="2" destOrd="0" parTransId="{E2652885-F66D-431A-A66E-946B9584E764}" sibTransId="{7EA03ECA-7B3D-4C6C-8200-5F4CEE2CE86C}"/>
    <dgm:cxn modelId="{5206CC38-471D-42C1-AA3E-88A1526227E8}" type="presOf" srcId="{01802D4C-111B-46C1-A40E-A5241E807215}" destId="{A8E283F5-7F3E-43C8-A784-C1B23E982BB3}" srcOrd="0" destOrd="1" presId="urn:microsoft.com/office/officeart/2005/8/layout/hList1"/>
    <dgm:cxn modelId="{58DEDEE6-17CD-450A-81C8-D412F096F56B}" type="presOf" srcId="{C1DE3A31-3999-43D3-88E1-2F124226A83D}" destId="{E5052508-3DA1-4A72-B6B3-BAE4FFB9407E}" srcOrd="0" destOrd="0" presId="urn:microsoft.com/office/officeart/2005/8/layout/hList1"/>
    <dgm:cxn modelId="{9B7F9925-F693-417D-86AE-A94691145C2E}" type="presOf" srcId="{7F55CD91-1DA5-4845-97E1-21D8BEC8BEF2}" destId="{6937B571-ADE6-4FC7-A3AB-36B5035611C8}" srcOrd="0" destOrd="2" presId="urn:microsoft.com/office/officeart/2005/8/layout/hList1"/>
    <dgm:cxn modelId="{EAAF1B7A-1F7E-4684-8EA0-6ADE5CC24246}" srcId="{C86D3DA5-C77E-4AAE-93F2-11C1DBE56139}" destId="{3B64EB05-BD92-4A89-B7F8-DF21B587A32C}" srcOrd="3" destOrd="0" parTransId="{E53AAE7E-5F6F-4D23-85EB-F7CD14BB8B79}" sibTransId="{9604E280-6295-4429-94B2-9AA3924F64AC}"/>
    <dgm:cxn modelId="{BC6128DF-AC2E-4405-AE48-6AF93EDA85D8}" srcId="{C1DE3A31-3999-43D3-88E1-2F124226A83D}" destId="{FAED3156-CFD9-40D8-A47C-52CE1AB6304A}" srcOrd="3" destOrd="0" parTransId="{D18038BA-D8E9-44D9-953D-761C254C85D5}" sibTransId="{0021F7DD-ED86-4E74-A9CD-0DBB149DD74F}"/>
    <dgm:cxn modelId="{148D808F-EF82-4CC5-8EF5-F38F1B5C022E}" srcId="{C86D3DA5-C77E-4AAE-93F2-11C1DBE56139}" destId="{0E032507-D93D-4329-980D-E8B2ABE1B13C}" srcOrd="1" destOrd="0" parTransId="{CC8C6729-EF3D-4944-912A-479911D7D30D}" sibTransId="{86FDB755-BCFD-4D04-B4A6-4F9D7EC4CCE9}"/>
    <dgm:cxn modelId="{EC52AAF2-583E-4A2E-90F6-AC38A9D5F481}" type="presOf" srcId="{3B64EB05-BD92-4A89-B7F8-DF21B587A32C}" destId="{C5E807A6-0DCD-4B54-8C0D-6C3852C2632C}" srcOrd="0" destOrd="3" presId="urn:microsoft.com/office/officeart/2005/8/layout/hList1"/>
    <dgm:cxn modelId="{764BB91C-A68E-4977-9599-0356F1315ECE}" srcId="{C1DE3A31-3999-43D3-88E1-2F124226A83D}" destId="{72EE080F-2AC5-46B4-A73E-86C5D8189F5B}" srcOrd="2" destOrd="0" parTransId="{339E71E9-5797-4668-9444-C505E44AFFBD}" sibTransId="{4757C9F1-E1B6-48E0-A178-C3AEBD5C20E9}"/>
    <dgm:cxn modelId="{EDAA2DFE-4498-4A1B-948C-E6160F49428B}" type="presOf" srcId="{AAD11A3F-F820-4C1C-904C-AFC2BEECA258}" destId="{C5E807A6-0DCD-4B54-8C0D-6C3852C2632C}" srcOrd="0" destOrd="0" presId="urn:microsoft.com/office/officeart/2005/8/layout/hList1"/>
    <dgm:cxn modelId="{E06568E1-6F18-4778-B9B6-954DA9DBAED2}" srcId="{FAED3156-CFD9-40D8-A47C-52CE1AB6304A}" destId="{634DE6E4-8B86-467C-9EE0-710F19A50179}" srcOrd="2" destOrd="0" parTransId="{411BF74A-F7DE-4A3E-9C50-4F15CD2CF229}" sibTransId="{9A988E75-A48F-4B7E-A25E-961C9425675B}"/>
    <dgm:cxn modelId="{0CD2EAD4-9825-4C78-9597-E33465240970}" type="presOf" srcId="{97D28D6E-3EE4-43C8-ABF6-08184FF969B2}" destId="{A8E283F5-7F3E-43C8-A784-C1B23E982BB3}" srcOrd="0" destOrd="2" presId="urn:microsoft.com/office/officeart/2005/8/layout/hList1"/>
    <dgm:cxn modelId="{40EBDF75-5D94-4D95-9E4D-168F6C32BDED}" srcId="{0E1C7F93-311D-408C-8FF6-83E5EF5F74F6}" destId="{08074D8A-73F8-4EBD-96F0-52786BC50497}" srcOrd="1" destOrd="0" parTransId="{327CDE4E-C576-4FC2-8698-8EF97A19B41C}" sibTransId="{931B9992-FF4A-471A-8F5B-766DA4E3267F}"/>
    <dgm:cxn modelId="{6AF4C95B-9CB7-4530-9C93-0059B1E12E3B}" srcId="{C1DE3A31-3999-43D3-88E1-2F124226A83D}" destId="{0E1C7F93-311D-408C-8FF6-83E5EF5F74F6}" srcOrd="0" destOrd="0" parTransId="{5FCDFAE1-DF3A-4B6A-A4A5-5B2DF1C4F47D}" sibTransId="{403A900B-1C07-449E-8FDE-821E9E08AFA6}"/>
    <dgm:cxn modelId="{2DC6660E-6078-47A6-BEF8-1A3A8E44E227}" type="presOf" srcId="{FAED3156-CFD9-40D8-A47C-52CE1AB6304A}" destId="{49592187-3C1D-4B9A-94C7-44AAECBF02F8}" srcOrd="0" destOrd="0" presId="urn:microsoft.com/office/officeart/2005/8/layout/hList1"/>
    <dgm:cxn modelId="{454263B0-EE85-4136-B596-6C58D8ACEB5F}" type="presOf" srcId="{634DE6E4-8B86-467C-9EE0-710F19A50179}" destId="{29CA814B-BE47-44C2-AA58-593BE442C3C1}" srcOrd="0" destOrd="2" presId="urn:microsoft.com/office/officeart/2005/8/layout/hList1"/>
    <dgm:cxn modelId="{2DEA66BE-7B14-45F6-B109-1782F74EC28F}" type="presOf" srcId="{08074D8A-73F8-4EBD-96F0-52786BC50497}" destId="{6937B571-ADE6-4FC7-A3AB-36B5035611C8}" srcOrd="0" destOrd="1" presId="urn:microsoft.com/office/officeart/2005/8/layout/hList1"/>
    <dgm:cxn modelId="{ABFF48FC-45A7-4060-B11A-B01721AC7A0C}" type="presOf" srcId="{6921BBEA-34B6-482A-B05E-65679BDE42CE}" destId="{A8E283F5-7F3E-43C8-A784-C1B23E982BB3}" srcOrd="0" destOrd="3" presId="urn:microsoft.com/office/officeart/2005/8/layout/hList1"/>
    <dgm:cxn modelId="{D1F856CB-ED6B-410A-8920-4C1201BB8FD8}" type="presOf" srcId="{0E1C7F93-311D-408C-8FF6-83E5EF5F74F6}" destId="{5B2F9EE0-DFD4-4CEC-A127-311AEE095FB3}" srcOrd="0" destOrd="0" presId="urn:microsoft.com/office/officeart/2005/8/layout/hList1"/>
    <dgm:cxn modelId="{80C94870-94C9-45F2-AA6B-1C29F17F76AA}" type="presOf" srcId="{5CD487AF-BAAE-4F48-9D88-7C44B326996E}" destId="{A8E283F5-7F3E-43C8-A784-C1B23E982BB3}" srcOrd="0" destOrd="0" presId="urn:microsoft.com/office/officeart/2005/8/layout/hList1"/>
    <dgm:cxn modelId="{7C394172-F13F-4EE4-BCA7-C11712F9B8E3}" type="presOf" srcId="{73D17EC4-DD02-4411-989C-B0DEF5C1446D}" destId="{29CA814B-BE47-44C2-AA58-593BE442C3C1}" srcOrd="0" destOrd="1" presId="urn:microsoft.com/office/officeart/2005/8/layout/hList1"/>
    <dgm:cxn modelId="{3B6DAEB7-6239-432B-A199-F518AC911760}" type="presParOf" srcId="{E5052508-3DA1-4A72-B6B3-BAE4FFB9407E}" destId="{16436F3D-00D6-40C2-A7D4-C60446CFD54F}" srcOrd="0" destOrd="0" presId="urn:microsoft.com/office/officeart/2005/8/layout/hList1"/>
    <dgm:cxn modelId="{F9DAEC24-51B4-4A67-9C8C-1953B63F7A87}" type="presParOf" srcId="{16436F3D-00D6-40C2-A7D4-C60446CFD54F}" destId="{5B2F9EE0-DFD4-4CEC-A127-311AEE095FB3}" srcOrd="0" destOrd="0" presId="urn:microsoft.com/office/officeart/2005/8/layout/hList1"/>
    <dgm:cxn modelId="{77B080ED-7FC1-4CC8-A461-2389C30EE17B}" type="presParOf" srcId="{16436F3D-00D6-40C2-A7D4-C60446CFD54F}" destId="{6937B571-ADE6-4FC7-A3AB-36B5035611C8}" srcOrd="1" destOrd="0" presId="urn:microsoft.com/office/officeart/2005/8/layout/hList1"/>
    <dgm:cxn modelId="{648A3A55-13FD-4F7B-9B06-3B319C783EF3}" type="presParOf" srcId="{E5052508-3DA1-4A72-B6B3-BAE4FFB9407E}" destId="{7096807E-F285-4C28-9774-C8AA150E4484}" srcOrd="1" destOrd="0" presId="urn:microsoft.com/office/officeart/2005/8/layout/hList1"/>
    <dgm:cxn modelId="{70BD2B43-5C7C-4C4D-9AFA-0AE5EB1C9A7F}" type="presParOf" srcId="{E5052508-3DA1-4A72-B6B3-BAE4FFB9407E}" destId="{CED9DDA5-0C16-48FB-A322-EA6C1FEA1BDE}" srcOrd="2" destOrd="0" presId="urn:microsoft.com/office/officeart/2005/8/layout/hList1"/>
    <dgm:cxn modelId="{7FB6EA5F-04F4-4A0D-8989-E59D3D5E3899}" type="presParOf" srcId="{CED9DDA5-0C16-48FB-A322-EA6C1FEA1BDE}" destId="{88312328-0E38-4B8C-BB4F-D5ABD9726AEA}" srcOrd="0" destOrd="0" presId="urn:microsoft.com/office/officeart/2005/8/layout/hList1"/>
    <dgm:cxn modelId="{0E137683-72B6-4330-9DFC-A8CDCD3D0932}" type="presParOf" srcId="{CED9DDA5-0C16-48FB-A322-EA6C1FEA1BDE}" destId="{C5E807A6-0DCD-4B54-8C0D-6C3852C2632C}" srcOrd="1" destOrd="0" presId="urn:microsoft.com/office/officeart/2005/8/layout/hList1"/>
    <dgm:cxn modelId="{3BD41AD4-F444-42BB-964C-74B879995071}" type="presParOf" srcId="{E5052508-3DA1-4A72-B6B3-BAE4FFB9407E}" destId="{C29D4899-ACAE-44E4-AF2B-D93B70C68D87}" srcOrd="3" destOrd="0" presId="urn:microsoft.com/office/officeart/2005/8/layout/hList1"/>
    <dgm:cxn modelId="{688F5EE4-56A7-40B8-9139-890B38787A04}" type="presParOf" srcId="{E5052508-3DA1-4A72-B6B3-BAE4FFB9407E}" destId="{B38CF819-884D-45B9-BEC4-BC8EABA19D03}" srcOrd="4" destOrd="0" presId="urn:microsoft.com/office/officeart/2005/8/layout/hList1"/>
    <dgm:cxn modelId="{CFDFC079-2A4F-4F59-AA14-421DF3F1BAD3}" type="presParOf" srcId="{B38CF819-884D-45B9-BEC4-BC8EABA19D03}" destId="{56CDB89A-4B0D-4563-9506-BA78225137FA}" srcOrd="0" destOrd="0" presId="urn:microsoft.com/office/officeart/2005/8/layout/hList1"/>
    <dgm:cxn modelId="{51E01B70-26CA-472D-B7B6-3C2E226CAA39}" type="presParOf" srcId="{B38CF819-884D-45B9-BEC4-BC8EABA19D03}" destId="{A8E283F5-7F3E-43C8-A784-C1B23E982BB3}" srcOrd="1" destOrd="0" presId="urn:microsoft.com/office/officeart/2005/8/layout/hList1"/>
    <dgm:cxn modelId="{F512B47F-78D5-4F76-9BC2-A6513056AA67}" type="presParOf" srcId="{E5052508-3DA1-4A72-B6B3-BAE4FFB9407E}" destId="{18C69947-65EC-4C18-8476-A195855149DE}" srcOrd="5" destOrd="0" presId="urn:microsoft.com/office/officeart/2005/8/layout/hList1"/>
    <dgm:cxn modelId="{3630B317-CC2D-43C0-97B4-AA3C3C7622FC}" type="presParOf" srcId="{E5052508-3DA1-4A72-B6B3-BAE4FFB9407E}" destId="{D051F97D-5F46-49ED-9C92-3A43070628E7}" srcOrd="6" destOrd="0" presId="urn:microsoft.com/office/officeart/2005/8/layout/hList1"/>
    <dgm:cxn modelId="{A476C5EE-A2FF-4169-87EF-2A9A0EF777C7}" type="presParOf" srcId="{D051F97D-5F46-49ED-9C92-3A43070628E7}" destId="{49592187-3C1D-4B9A-94C7-44AAECBF02F8}" srcOrd="0" destOrd="0" presId="urn:microsoft.com/office/officeart/2005/8/layout/hList1"/>
    <dgm:cxn modelId="{6A4C16EA-D30C-47C3-A429-2D17D0CB8EBB}" type="presParOf" srcId="{D051F97D-5F46-49ED-9C92-3A43070628E7}" destId="{29CA814B-BE47-44C2-AA58-593BE442C3C1}"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2F74208-2375-4F8E-83DC-2B236FCF3FC8}" type="doc">
      <dgm:prSet loTypeId="urn:microsoft.com/office/officeart/2005/8/layout/default#1" loCatId="list" qsTypeId="urn:microsoft.com/office/officeart/2005/8/quickstyle/simple1" qsCatId="simple" csTypeId="urn:microsoft.com/office/officeart/2005/8/colors/colorful2" csCatId="colorful" phldr="1"/>
      <dgm:spPr/>
      <dgm:t>
        <a:bodyPr/>
        <a:lstStyle/>
        <a:p>
          <a:endParaRPr lang="en-US"/>
        </a:p>
      </dgm:t>
    </dgm:pt>
    <dgm:pt modelId="{3FAB1881-43F6-4807-87F3-7594B86DBF7D}">
      <dgm:prSet phldrT="[Text]"/>
      <dgm:spPr/>
      <dgm:t>
        <a:bodyPr/>
        <a:lstStyle/>
        <a:p>
          <a:r>
            <a:rPr lang="en-US" b="0" dirty="0">
              <a:solidFill>
                <a:schemeClr val="tx1"/>
              </a:solidFill>
            </a:rPr>
            <a:t>1. Gap reduction in achieving health target among provinces and districts / cities and between socio-economic level</a:t>
          </a:r>
        </a:p>
      </dgm:t>
    </dgm:pt>
    <dgm:pt modelId="{2F721544-5BFB-447C-8C75-FAAF0B57334B}" type="parTrans" cxnId="{BE67AF3E-944A-46B8-93DB-D8E6D0EFF35B}">
      <dgm:prSet/>
      <dgm:spPr/>
      <dgm:t>
        <a:bodyPr/>
        <a:lstStyle/>
        <a:p>
          <a:endParaRPr lang="en-US" b="0">
            <a:solidFill>
              <a:schemeClr val="tx1"/>
            </a:solidFill>
          </a:endParaRPr>
        </a:p>
      </dgm:t>
    </dgm:pt>
    <dgm:pt modelId="{CD7EEBF0-059C-489A-AC9C-247E13D7B182}" type="sibTrans" cxnId="{BE67AF3E-944A-46B8-93DB-D8E6D0EFF35B}">
      <dgm:prSet/>
      <dgm:spPr/>
      <dgm:t>
        <a:bodyPr/>
        <a:lstStyle/>
        <a:p>
          <a:endParaRPr lang="en-US" b="0">
            <a:solidFill>
              <a:schemeClr val="tx1"/>
            </a:solidFill>
          </a:endParaRPr>
        </a:p>
      </dgm:t>
    </dgm:pt>
    <dgm:pt modelId="{CF9B3185-0773-45D9-9C8C-0D112DFE4F70}">
      <dgm:prSet phldrT="[Text]"/>
      <dgm:spPr/>
      <dgm:t>
        <a:bodyPr/>
        <a:lstStyle/>
        <a:p>
          <a:r>
            <a:rPr lang="en-US" b="0" dirty="0">
              <a:solidFill>
                <a:schemeClr val="tx1"/>
              </a:solidFill>
            </a:rPr>
            <a:t>2. </a:t>
          </a:r>
          <a:r>
            <a:rPr lang="en-US" b="1" dirty="0">
              <a:solidFill>
                <a:schemeClr val="tx1"/>
              </a:solidFill>
            </a:rPr>
            <a:t>Mobilization of resources for health sector from the business community, public, including cooperation with development partners</a:t>
          </a:r>
        </a:p>
      </dgm:t>
    </dgm:pt>
    <dgm:pt modelId="{B610A742-E48D-483B-8461-71208ED4C39D}" type="parTrans" cxnId="{670B806B-2FAD-4C18-A071-A136156A3BA3}">
      <dgm:prSet/>
      <dgm:spPr/>
      <dgm:t>
        <a:bodyPr/>
        <a:lstStyle/>
        <a:p>
          <a:endParaRPr lang="en-US" b="0">
            <a:solidFill>
              <a:schemeClr val="tx1"/>
            </a:solidFill>
          </a:endParaRPr>
        </a:p>
      </dgm:t>
    </dgm:pt>
    <dgm:pt modelId="{BFB241E9-C3D1-4C0E-A8E7-3A1E698E0300}" type="sibTrans" cxnId="{670B806B-2FAD-4C18-A071-A136156A3BA3}">
      <dgm:prSet/>
      <dgm:spPr/>
      <dgm:t>
        <a:bodyPr/>
        <a:lstStyle/>
        <a:p>
          <a:endParaRPr lang="en-US" b="0">
            <a:solidFill>
              <a:schemeClr val="tx1"/>
            </a:solidFill>
          </a:endParaRPr>
        </a:p>
      </dgm:t>
    </dgm:pt>
    <dgm:pt modelId="{35180D40-D01A-45F3-AAA7-32B4FF90EF42}">
      <dgm:prSet phldrT="[Text]"/>
      <dgm:spPr/>
      <dgm:t>
        <a:bodyPr/>
        <a:lstStyle/>
        <a:p>
          <a:r>
            <a:rPr lang="en-US" b="0" dirty="0">
              <a:solidFill>
                <a:schemeClr val="tx1"/>
              </a:solidFill>
            </a:rPr>
            <a:t>3. Health sector data indicator availability which is  integrated in the planning and budgeting system of short-term and medium-term </a:t>
          </a:r>
        </a:p>
      </dgm:t>
    </dgm:pt>
    <dgm:pt modelId="{73F74204-B52A-4512-BBCB-ECC64630A3AD}" type="parTrans" cxnId="{6764E90B-652E-4509-8CBA-B711B78306F2}">
      <dgm:prSet/>
      <dgm:spPr/>
      <dgm:t>
        <a:bodyPr/>
        <a:lstStyle/>
        <a:p>
          <a:endParaRPr lang="en-US" b="0">
            <a:solidFill>
              <a:schemeClr val="tx1"/>
            </a:solidFill>
          </a:endParaRPr>
        </a:p>
      </dgm:t>
    </dgm:pt>
    <dgm:pt modelId="{B34FA30D-82D3-4756-BEB5-3DB9332A65FF}" type="sibTrans" cxnId="{6764E90B-652E-4509-8CBA-B711B78306F2}">
      <dgm:prSet/>
      <dgm:spPr/>
      <dgm:t>
        <a:bodyPr/>
        <a:lstStyle/>
        <a:p>
          <a:endParaRPr lang="en-US" b="0">
            <a:solidFill>
              <a:schemeClr val="tx1"/>
            </a:solidFill>
          </a:endParaRPr>
        </a:p>
      </dgm:t>
    </dgm:pt>
    <dgm:pt modelId="{85F04652-12C9-45DC-84AD-C387D875A83D}">
      <dgm:prSet phldrT="[Text]"/>
      <dgm:spPr/>
      <dgm:t>
        <a:bodyPr/>
        <a:lstStyle/>
        <a:p>
          <a:r>
            <a:rPr lang="en-US" b="0" dirty="0">
              <a:solidFill>
                <a:schemeClr val="tx1"/>
              </a:solidFill>
            </a:rPr>
            <a:t>4. Database indicators of health sector in city and district level </a:t>
          </a:r>
        </a:p>
      </dgm:t>
    </dgm:pt>
    <dgm:pt modelId="{BE6CD5CD-B785-48DE-B2FA-AAF6D3FB89E2}" type="parTrans" cxnId="{B831AA8F-4635-4910-AB3A-FFA4652B37D5}">
      <dgm:prSet/>
      <dgm:spPr/>
      <dgm:t>
        <a:bodyPr/>
        <a:lstStyle/>
        <a:p>
          <a:endParaRPr lang="en-US" b="0">
            <a:solidFill>
              <a:schemeClr val="tx1"/>
            </a:solidFill>
          </a:endParaRPr>
        </a:p>
      </dgm:t>
    </dgm:pt>
    <dgm:pt modelId="{D87DF24B-770C-4195-875C-D531CE6DD1BD}" type="sibTrans" cxnId="{B831AA8F-4635-4910-AB3A-FFA4652B37D5}">
      <dgm:prSet/>
      <dgm:spPr/>
      <dgm:t>
        <a:bodyPr/>
        <a:lstStyle/>
        <a:p>
          <a:endParaRPr lang="en-US" b="0">
            <a:solidFill>
              <a:schemeClr val="tx1"/>
            </a:solidFill>
          </a:endParaRPr>
        </a:p>
      </dgm:t>
    </dgm:pt>
    <dgm:pt modelId="{F4D89BC1-8E9B-4087-85FB-F43576EA1CD2}">
      <dgm:prSet phldrT="[Text]"/>
      <dgm:spPr/>
      <dgm:t>
        <a:bodyPr/>
        <a:lstStyle/>
        <a:p>
          <a:r>
            <a:rPr lang="en-US" b="0" dirty="0">
              <a:solidFill>
                <a:schemeClr val="tx1"/>
              </a:solidFill>
            </a:rPr>
            <a:t>5. </a:t>
          </a:r>
          <a:r>
            <a:rPr lang="en-US" b="1" dirty="0">
              <a:solidFill>
                <a:schemeClr val="tx1"/>
              </a:solidFill>
            </a:rPr>
            <a:t>Communication strategy strengthening and advocacy of health sector to all stakeholders</a:t>
          </a:r>
        </a:p>
      </dgm:t>
    </dgm:pt>
    <dgm:pt modelId="{2146C61C-314B-4C40-AE95-5E960BB4E385}" type="parTrans" cxnId="{596F11ED-A411-4FF2-9D57-75E16176E328}">
      <dgm:prSet/>
      <dgm:spPr/>
      <dgm:t>
        <a:bodyPr/>
        <a:lstStyle/>
        <a:p>
          <a:endParaRPr lang="en-US" b="0">
            <a:solidFill>
              <a:schemeClr val="tx1"/>
            </a:solidFill>
          </a:endParaRPr>
        </a:p>
      </dgm:t>
    </dgm:pt>
    <dgm:pt modelId="{CA91C931-9516-42D9-8154-B72781E199E9}" type="sibTrans" cxnId="{596F11ED-A411-4FF2-9D57-75E16176E328}">
      <dgm:prSet/>
      <dgm:spPr/>
      <dgm:t>
        <a:bodyPr/>
        <a:lstStyle/>
        <a:p>
          <a:endParaRPr lang="en-US" b="0">
            <a:solidFill>
              <a:schemeClr val="tx1"/>
            </a:solidFill>
          </a:endParaRPr>
        </a:p>
      </dgm:t>
    </dgm:pt>
    <dgm:pt modelId="{A5B0B2DD-9807-4C47-A847-46F05FB42263}">
      <dgm:prSet phldrT="[Text]"/>
      <dgm:spPr/>
      <dgm:t>
        <a:bodyPr/>
        <a:lstStyle/>
        <a:p>
          <a:r>
            <a:rPr lang="en-US" b="0" dirty="0">
              <a:solidFill>
                <a:schemeClr val="tx1"/>
              </a:solidFill>
            </a:rPr>
            <a:t>6. Understanding of operational definitions for each indicator  in national or provinces level</a:t>
          </a:r>
        </a:p>
      </dgm:t>
    </dgm:pt>
    <dgm:pt modelId="{FC060D3B-0C25-4A98-9831-0F83AB39FC1B}" type="parTrans" cxnId="{9B85AF53-1C04-4168-94FB-1AB937B4C105}">
      <dgm:prSet/>
      <dgm:spPr/>
      <dgm:t>
        <a:bodyPr/>
        <a:lstStyle/>
        <a:p>
          <a:endParaRPr lang="en-US" b="0">
            <a:solidFill>
              <a:schemeClr val="tx1"/>
            </a:solidFill>
          </a:endParaRPr>
        </a:p>
      </dgm:t>
    </dgm:pt>
    <dgm:pt modelId="{FEC19B5E-AAC9-464D-BCC6-56A0880A1457}" type="sibTrans" cxnId="{9B85AF53-1C04-4168-94FB-1AB937B4C105}">
      <dgm:prSet/>
      <dgm:spPr/>
      <dgm:t>
        <a:bodyPr/>
        <a:lstStyle/>
        <a:p>
          <a:endParaRPr lang="en-US" b="0">
            <a:solidFill>
              <a:schemeClr val="tx1"/>
            </a:solidFill>
          </a:endParaRPr>
        </a:p>
      </dgm:t>
    </dgm:pt>
    <dgm:pt modelId="{023DF3E9-63F4-4632-8DCC-112FE2F9322B}">
      <dgm:prSet phldrT="[Text]"/>
      <dgm:spPr/>
      <dgm:t>
        <a:bodyPr/>
        <a:lstStyle/>
        <a:p>
          <a:r>
            <a:rPr lang="en-US" b="0" dirty="0">
              <a:solidFill>
                <a:schemeClr val="tx1"/>
              </a:solidFill>
            </a:rPr>
            <a:t>7. Facilitation from national level to provinces especially cities and districts</a:t>
          </a:r>
        </a:p>
      </dgm:t>
    </dgm:pt>
    <dgm:pt modelId="{C47DB28E-B3C4-4C3C-9F9D-4338914B1AF5}" type="parTrans" cxnId="{775ADFEB-1FF6-412B-A869-EE196BD18111}">
      <dgm:prSet/>
      <dgm:spPr/>
      <dgm:t>
        <a:bodyPr/>
        <a:lstStyle/>
        <a:p>
          <a:endParaRPr lang="en-US" b="0">
            <a:solidFill>
              <a:schemeClr val="tx1"/>
            </a:solidFill>
          </a:endParaRPr>
        </a:p>
      </dgm:t>
    </dgm:pt>
    <dgm:pt modelId="{0F7F4D2E-71C7-4926-90A8-56A5E88EE9B1}" type="sibTrans" cxnId="{775ADFEB-1FF6-412B-A869-EE196BD18111}">
      <dgm:prSet/>
      <dgm:spPr/>
      <dgm:t>
        <a:bodyPr/>
        <a:lstStyle/>
        <a:p>
          <a:endParaRPr lang="en-US" b="0">
            <a:solidFill>
              <a:schemeClr val="tx1"/>
            </a:solidFill>
          </a:endParaRPr>
        </a:p>
      </dgm:t>
    </dgm:pt>
    <dgm:pt modelId="{DBF79B93-A8B7-4386-BAA2-02C78CAAE360}">
      <dgm:prSet phldrT="[Text]"/>
      <dgm:spPr/>
      <dgm:t>
        <a:bodyPr/>
        <a:lstStyle/>
        <a:p>
          <a:r>
            <a:rPr lang="en-US" b="0" dirty="0">
              <a:solidFill>
                <a:schemeClr val="tx1"/>
              </a:solidFill>
            </a:rPr>
            <a:t>8. </a:t>
          </a:r>
          <a:r>
            <a:rPr lang="en-US" b="1" dirty="0">
              <a:solidFill>
                <a:schemeClr val="tx1"/>
              </a:solidFill>
            </a:rPr>
            <a:t>Cross sectoral and cross programs cooperation in health sectors</a:t>
          </a:r>
        </a:p>
      </dgm:t>
    </dgm:pt>
    <dgm:pt modelId="{D1E2EB41-D8B8-49B0-BE66-4D2A5AED4F5B}" type="parTrans" cxnId="{51E093B1-913E-4DA0-9D76-5812CA606788}">
      <dgm:prSet/>
      <dgm:spPr/>
      <dgm:t>
        <a:bodyPr/>
        <a:lstStyle/>
        <a:p>
          <a:endParaRPr lang="en-US" b="0">
            <a:solidFill>
              <a:schemeClr val="tx1"/>
            </a:solidFill>
          </a:endParaRPr>
        </a:p>
      </dgm:t>
    </dgm:pt>
    <dgm:pt modelId="{63BADE86-528A-49E6-AA38-F3D47E946D15}" type="sibTrans" cxnId="{51E093B1-913E-4DA0-9D76-5812CA606788}">
      <dgm:prSet/>
      <dgm:spPr/>
      <dgm:t>
        <a:bodyPr/>
        <a:lstStyle/>
        <a:p>
          <a:endParaRPr lang="en-US" b="0">
            <a:solidFill>
              <a:schemeClr val="tx1"/>
            </a:solidFill>
          </a:endParaRPr>
        </a:p>
      </dgm:t>
    </dgm:pt>
    <dgm:pt modelId="{A4FAE2D1-93B7-4DD5-B37F-911785E829BA}">
      <dgm:prSet phldrT="[Text]"/>
      <dgm:spPr/>
      <dgm:t>
        <a:bodyPr/>
        <a:lstStyle/>
        <a:p>
          <a:r>
            <a:rPr lang="en-US" b="0" dirty="0">
              <a:solidFill>
                <a:schemeClr val="tx1"/>
              </a:solidFill>
            </a:rPr>
            <a:t>9. Monitoring and evaluating health target achievement</a:t>
          </a:r>
        </a:p>
      </dgm:t>
    </dgm:pt>
    <dgm:pt modelId="{6BDB8A47-0729-4003-881D-59F46D6B9F75}" type="parTrans" cxnId="{8CD7E8E3-A862-41C4-841F-EE24DDFDBE0B}">
      <dgm:prSet/>
      <dgm:spPr/>
      <dgm:t>
        <a:bodyPr/>
        <a:lstStyle/>
        <a:p>
          <a:endParaRPr lang="en-US" b="0">
            <a:solidFill>
              <a:schemeClr val="tx1"/>
            </a:solidFill>
          </a:endParaRPr>
        </a:p>
      </dgm:t>
    </dgm:pt>
    <dgm:pt modelId="{962DDB93-774A-4BDA-B65B-03F550E3C6AF}" type="sibTrans" cxnId="{8CD7E8E3-A862-41C4-841F-EE24DDFDBE0B}">
      <dgm:prSet/>
      <dgm:spPr/>
      <dgm:t>
        <a:bodyPr/>
        <a:lstStyle/>
        <a:p>
          <a:endParaRPr lang="en-US" b="0">
            <a:solidFill>
              <a:schemeClr val="tx1"/>
            </a:solidFill>
          </a:endParaRPr>
        </a:p>
      </dgm:t>
    </dgm:pt>
    <dgm:pt modelId="{0F59E728-B28B-415B-86CB-055A3648DF4C}">
      <dgm:prSet phldrT="[Text]"/>
      <dgm:spPr/>
      <dgm:t>
        <a:bodyPr/>
        <a:lstStyle/>
        <a:p>
          <a:r>
            <a:rPr lang="en-US" b="0" dirty="0">
              <a:solidFill>
                <a:schemeClr val="tx1"/>
              </a:solidFill>
            </a:rPr>
            <a:t>10. Programs support and activities to achieve health target. </a:t>
          </a:r>
        </a:p>
      </dgm:t>
    </dgm:pt>
    <dgm:pt modelId="{65D909AF-B8BB-4003-8D39-2D709B103EF7}" type="parTrans" cxnId="{0DB4DEE7-4607-4644-86E1-A8D75B268CE4}">
      <dgm:prSet/>
      <dgm:spPr/>
      <dgm:t>
        <a:bodyPr/>
        <a:lstStyle/>
        <a:p>
          <a:endParaRPr lang="en-US" b="0">
            <a:solidFill>
              <a:schemeClr val="tx1"/>
            </a:solidFill>
          </a:endParaRPr>
        </a:p>
      </dgm:t>
    </dgm:pt>
    <dgm:pt modelId="{5A693236-0B7D-4051-82C6-CAED6BDAFCC1}" type="sibTrans" cxnId="{0DB4DEE7-4607-4644-86E1-A8D75B268CE4}">
      <dgm:prSet/>
      <dgm:spPr/>
      <dgm:t>
        <a:bodyPr/>
        <a:lstStyle/>
        <a:p>
          <a:endParaRPr lang="en-US" b="0">
            <a:solidFill>
              <a:schemeClr val="tx1"/>
            </a:solidFill>
          </a:endParaRPr>
        </a:p>
      </dgm:t>
    </dgm:pt>
    <dgm:pt modelId="{894DF1BC-4571-48D0-B501-6090E1C47B83}" type="pres">
      <dgm:prSet presAssocID="{02F74208-2375-4F8E-83DC-2B236FCF3FC8}" presName="diagram" presStyleCnt="0">
        <dgm:presLayoutVars>
          <dgm:dir/>
          <dgm:resizeHandles val="exact"/>
        </dgm:presLayoutVars>
      </dgm:prSet>
      <dgm:spPr/>
      <dgm:t>
        <a:bodyPr/>
        <a:lstStyle/>
        <a:p>
          <a:endParaRPr lang="en-AU"/>
        </a:p>
      </dgm:t>
    </dgm:pt>
    <dgm:pt modelId="{AA9B6400-4903-477C-ABF4-42165790F515}" type="pres">
      <dgm:prSet presAssocID="{3FAB1881-43F6-4807-87F3-7594B86DBF7D}" presName="node" presStyleLbl="node1" presStyleIdx="0" presStyleCnt="10">
        <dgm:presLayoutVars>
          <dgm:bulletEnabled val="1"/>
        </dgm:presLayoutVars>
      </dgm:prSet>
      <dgm:spPr/>
      <dgm:t>
        <a:bodyPr/>
        <a:lstStyle/>
        <a:p>
          <a:endParaRPr lang="en-AU"/>
        </a:p>
      </dgm:t>
    </dgm:pt>
    <dgm:pt modelId="{155ADC42-F53B-4FD8-8E45-633FD198EA80}" type="pres">
      <dgm:prSet presAssocID="{CD7EEBF0-059C-489A-AC9C-247E13D7B182}" presName="sibTrans" presStyleCnt="0"/>
      <dgm:spPr/>
    </dgm:pt>
    <dgm:pt modelId="{3B470357-C803-4204-B02C-8C099CB1B141}" type="pres">
      <dgm:prSet presAssocID="{CF9B3185-0773-45D9-9C8C-0D112DFE4F70}" presName="node" presStyleLbl="node1" presStyleIdx="1" presStyleCnt="10">
        <dgm:presLayoutVars>
          <dgm:bulletEnabled val="1"/>
        </dgm:presLayoutVars>
      </dgm:prSet>
      <dgm:spPr/>
      <dgm:t>
        <a:bodyPr/>
        <a:lstStyle/>
        <a:p>
          <a:endParaRPr lang="en-AU"/>
        </a:p>
      </dgm:t>
    </dgm:pt>
    <dgm:pt modelId="{97D3F686-FD1D-4E3C-95C1-C8990A0C09B6}" type="pres">
      <dgm:prSet presAssocID="{BFB241E9-C3D1-4C0E-A8E7-3A1E698E0300}" presName="sibTrans" presStyleCnt="0"/>
      <dgm:spPr/>
    </dgm:pt>
    <dgm:pt modelId="{8A9D6004-76BF-44BE-8C80-B1E51A8D0936}" type="pres">
      <dgm:prSet presAssocID="{35180D40-D01A-45F3-AAA7-32B4FF90EF42}" presName="node" presStyleLbl="node1" presStyleIdx="2" presStyleCnt="10">
        <dgm:presLayoutVars>
          <dgm:bulletEnabled val="1"/>
        </dgm:presLayoutVars>
      </dgm:prSet>
      <dgm:spPr/>
      <dgm:t>
        <a:bodyPr/>
        <a:lstStyle/>
        <a:p>
          <a:endParaRPr lang="en-AU"/>
        </a:p>
      </dgm:t>
    </dgm:pt>
    <dgm:pt modelId="{0C389A43-7863-4432-9005-5F3493D11D32}" type="pres">
      <dgm:prSet presAssocID="{B34FA30D-82D3-4756-BEB5-3DB9332A65FF}" presName="sibTrans" presStyleCnt="0"/>
      <dgm:spPr/>
    </dgm:pt>
    <dgm:pt modelId="{960B1FCF-AADC-4EAB-AB62-399E58F28044}" type="pres">
      <dgm:prSet presAssocID="{85F04652-12C9-45DC-84AD-C387D875A83D}" presName="node" presStyleLbl="node1" presStyleIdx="3" presStyleCnt="10">
        <dgm:presLayoutVars>
          <dgm:bulletEnabled val="1"/>
        </dgm:presLayoutVars>
      </dgm:prSet>
      <dgm:spPr/>
      <dgm:t>
        <a:bodyPr/>
        <a:lstStyle/>
        <a:p>
          <a:endParaRPr lang="en-AU"/>
        </a:p>
      </dgm:t>
    </dgm:pt>
    <dgm:pt modelId="{62DCF8A2-B4E5-45F0-A892-CDC044D2D70E}" type="pres">
      <dgm:prSet presAssocID="{D87DF24B-770C-4195-875C-D531CE6DD1BD}" presName="sibTrans" presStyleCnt="0"/>
      <dgm:spPr/>
    </dgm:pt>
    <dgm:pt modelId="{2730E1E0-413B-4A08-9A78-C8AD4E1E5C13}" type="pres">
      <dgm:prSet presAssocID="{F4D89BC1-8E9B-4087-85FB-F43576EA1CD2}" presName="node" presStyleLbl="node1" presStyleIdx="4" presStyleCnt="10">
        <dgm:presLayoutVars>
          <dgm:bulletEnabled val="1"/>
        </dgm:presLayoutVars>
      </dgm:prSet>
      <dgm:spPr/>
      <dgm:t>
        <a:bodyPr/>
        <a:lstStyle/>
        <a:p>
          <a:endParaRPr lang="en-AU"/>
        </a:p>
      </dgm:t>
    </dgm:pt>
    <dgm:pt modelId="{AA97FFE3-9A65-4411-9159-240FDD62BDDF}" type="pres">
      <dgm:prSet presAssocID="{CA91C931-9516-42D9-8154-B72781E199E9}" presName="sibTrans" presStyleCnt="0"/>
      <dgm:spPr/>
    </dgm:pt>
    <dgm:pt modelId="{0EE5C1D4-2741-4876-9444-43D7A3FACEC1}" type="pres">
      <dgm:prSet presAssocID="{A5B0B2DD-9807-4C47-A847-46F05FB42263}" presName="node" presStyleLbl="node1" presStyleIdx="5" presStyleCnt="10">
        <dgm:presLayoutVars>
          <dgm:bulletEnabled val="1"/>
        </dgm:presLayoutVars>
      </dgm:prSet>
      <dgm:spPr/>
      <dgm:t>
        <a:bodyPr/>
        <a:lstStyle/>
        <a:p>
          <a:endParaRPr lang="en-AU"/>
        </a:p>
      </dgm:t>
    </dgm:pt>
    <dgm:pt modelId="{B4319650-EA57-4D9B-A669-EF7750B1D963}" type="pres">
      <dgm:prSet presAssocID="{FEC19B5E-AAC9-464D-BCC6-56A0880A1457}" presName="sibTrans" presStyleCnt="0"/>
      <dgm:spPr/>
    </dgm:pt>
    <dgm:pt modelId="{206EB61D-CAA0-4000-B5BE-4E544FFB6790}" type="pres">
      <dgm:prSet presAssocID="{023DF3E9-63F4-4632-8DCC-112FE2F9322B}" presName="node" presStyleLbl="node1" presStyleIdx="6" presStyleCnt="10">
        <dgm:presLayoutVars>
          <dgm:bulletEnabled val="1"/>
        </dgm:presLayoutVars>
      </dgm:prSet>
      <dgm:spPr/>
      <dgm:t>
        <a:bodyPr/>
        <a:lstStyle/>
        <a:p>
          <a:endParaRPr lang="en-AU"/>
        </a:p>
      </dgm:t>
    </dgm:pt>
    <dgm:pt modelId="{B738EADF-C308-4B29-80B6-6D6C3581CE42}" type="pres">
      <dgm:prSet presAssocID="{0F7F4D2E-71C7-4926-90A8-56A5E88EE9B1}" presName="sibTrans" presStyleCnt="0"/>
      <dgm:spPr/>
    </dgm:pt>
    <dgm:pt modelId="{C9B54A0B-9EBE-4EF1-BD5D-EE21777BF24B}" type="pres">
      <dgm:prSet presAssocID="{DBF79B93-A8B7-4386-BAA2-02C78CAAE360}" presName="node" presStyleLbl="node1" presStyleIdx="7" presStyleCnt="10">
        <dgm:presLayoutVars>
          <dgm:bulletEnabled val="1"/>
        </dgm:presLayoutVars>
      </dgm:prSet>
      <dgm:spPr/>
      <dgm:t>
        <a:bodyPr/>
        <a:lstStyle/>
        <a:p>
          <a:endParaRPr lang="en-AU"/>
        </a:p>
      </dgm:t>
    </dgm:pt>
    <dgm:pt modelId="{1414804D-5243-4DF4-A6D8-1F30F3004722}" type="pres">
      <dgm:prSet presAssocID="{63BADE86-528A-49E6-AA38-F3D47E946D15}" presName="sibTrans" presStyleCnt="0"/>
      <dgm:spPr/>
    </dgm:pt>
    <dgm:pt modelId="{4A3D667B-F643-4FB1-807C-AF400F57FA9F}" type="pres">
      <dgm:prSet presAssocID="{A4FAE2D1-93B7-4DD5-B37F-911785E829BA}" presName="node" presStyleLbl="node1" presStyleIdx="8" presStyleCnt="10">
        <dgm:presLayoutVars>
          <dgm:bulletEnabled val="1"/>
        </dgm:presLayoutVars>
      </dgm:prSet>
      <dgm:spPr/>
      <dgm:t>
        <a:bodyPr/>
        <a:lstStyle/>
        <a:p>
          <a:endParaRPr lang="en-AU"/>
        </a:p>
      </dgm:t>
    </dgm:pt>
    <dgm:pt modelId="{85DC7BBB-83B2-41CD-B789-0C3C0F6C67FF}" type="pres">
      <dgm:prSet presAssocID="{962DDB93-774A-4BDA-B65B-03F550E3C6AF}" presName="sibTrans" presStyleCnt="0"/>
      <dgm:spPr/>
    </dgm:pt>
    <dgm:pt modelId="{B3E30A96-D52C-44AA-8B36-93BDA99010ED}" type="pres">
      <dgm:prSet presAssocID="{0F59E728-B28B-415B-86CB-055A3648DF4C}" presName="node" presStyleLbl="node1" presStyleIdx="9" presStyleCnt="10">
        <dgm:presLayoutVars>
          <dgm:bulletEnabled val="1"/>
        </dgm:presLayoutVars>
      </dgm:prSet>
      <dgm:spPr/>
      <dgm:t>
        <a:bodyPr/>
        <a:lstStyle/>
        <a:p>
          <a:endParaRPr lang="en-AU"/>
        </a:p>
      </dgm:t>
    </dgm:pt>
  </dgm:ptLst>
  <dgm:cxnLst>
    <dgm:cxn modelId="{775ADFEB-1FF6-412B-A869-EE196BD18111}" srcId="{02F74208-2375-4F8E-83DC-2B236FCF3FC8}" destId="{023DF3E9-63F4-4632-8DCC-112FE2F9322B}" srcOrd="6" destOrd="0" parTransId="{C47DB28E-B3C4-4C3C-9F9D-4338914B1AF5}" sibTransId="{0F7F4D2E-71C7-4926-90A8-56A5E88EE9B1}"/>
    <dgm:cxn modelId="{11E556CB-F14A-4AD4-9EA6-2BEBDDFBD6ED}" type="presOf" srcId="{F4D89BC1-8E9B-4087-85FB-F43576EA1CD2}" destId="{2730E1E0-413B-4A08-9A78-C8AD4E1E5C13}" srcOrd="0" destOrd="0" presId="urn:microsoft.com/office/officeart/2005/8/layout/default#1"/>
    <dgm:cxn modelId="{29ADDF9A-D589-45AF-B4EB-F449409381A7}" type="presOf" srcId="{3FAB1881-43F6-4807-87F3-7594B86DBF7D}" destId="{AA9B6400-4903-477C-ABF4-42165790F515}" srcOrd="0" destOrd="0" presId="urn:microsoft.com/office/officeart/2005/8/layout/default#1"/>
    <dgm:cxn modelId="{51E093B1-913E-4DA0-9D76-5812CA606788}" srcId="{02F74208-2375-4F8E-83DC-2B236FCF3FC8}" destId="{DBF79B93-A8B7-4386-BAA2-02C78CAAE360}" srcOrd="7" destOrd="0" parTransId="{D1E2EB41-D8B8-49B0-BE66-4D2A5AED4F5B}" sibTransId="{63BADE86-528A-49E6-AA38-F3D47E946D15}"/>
    <dgm:cxn modelId="{E2E03EB8-B000-4E16-891D-53AAE8075BBE}" type="presOf" srcId="{A5B0B2DD-9807-4C47-A847-46F05FB42263}" destId="{0EE5C1D4-2741-4876-9444-43D7A3FACEC1}" srcOrd="0" destOrd="0" presId="urn:microsoft.com/office/officeart/2005/8/layout/default#1"/>
    <dgm:cxn modelId="{8CD7E8E3-A862-41C4-841F-EE24DDFDBE0B}" srcId="{02F74208-2375-4F8E-83DC-2B236FCF3FC8}" destId="{A4FAE2D1-93B7-4DD5-B37F-911785E829BA}" srcOrd="8" destOrd="0" parTransId="{6BDB8A47-0729-4003-881D-59F46D6B9F75}" sibTransId="{962DDB93-774A-4BDA-B65B-03F550E3C6AF}"/>
    <dgm:cxn modelId="{23EF6DF5-1F2E-4092-9131-CF3DD5B0712E}" type="presOf" srcId="{0F59E728-B28B-415B-86CB-055A3648DF4C}" destId="{B3E30A96-D52C-44AA-8B36-93BDA99010ED}" srcOrd="0" destOrd="0" presId="urn:microsoft.com/office/officeart/2005/8/layout/default#1"/>
    <dgm:cxn modelId="{4FEFC06B-5C13-4902-9E74-C83091818678}" type="presOf" srcId="{A4FAE2D1-93B7-4DD5-B37F-911785E829BA}" destId="{4A3D667B-F643-4FB1-807C-AF400F57FA9F}" srcOrd="0" destOrd="0" presId="urn:microsoft.com/office/officeart/2005/8/layout/default#1"/>
    <dgm:cxn modelId="{6764E90B-652E-4509-8CBA-B711B78306F2}" srcId="{02F74208-2375-4F8E-83DC-2B236FCF3FC8}" destId="{35180D40-D01A-45F3-AAA7-32B4FF90EF42}" srcOrd="2" destOrd="0" parTransId="{73F74204-B52A-4512-BBCB-ECC64630A3AD}" sibTransId="{B34FA30D-82D3-4756-BEB5-3DB9332A65FF}"/>
    <dgm:cxn modelId="{B831AA8F-4635-4910-AB3A-FFA4652B37D5}" srcId="{02F74208-2375-4F8E-83DC-2B236FCF3FC8}" destId="{85F04652-12C9-45DC-84AD-C387D875A83D}" srcOrd="3" destOrd="0" parTransId="{BE6CD5CD-B785-48DE-B2FA-AAF6D3FB89E2}" sibTransId="{D87DF24B-770C-4195-875C-D531CE6DD1BD}"/>
    <dgm:cxn modelId="{314B42AC-5DA3-4606-85A3-810592277937}" type="presOf" srcId="{02F74208-2375-4F8E-83DC-2B236FCF3FC8}" destId="{894DF1BC-4571-48D0-B501-6090E1C47B83}" srcOrd="0" destOrd="0" presId="urn:microsoft.com/office/officeart/2005/8/layout/default#1"/>
    <dgm:cxn modelId="{596F11ED-A411-4FF2-9D57-75E16176E328}" srcId="{02F74208-2375-4F8E-83DC-2B236FCF3FC8}" destId="{F4D89BC1-8E9B-4087-85FB-F43576EA1CD2}" srcOrd="4" destOrd="0" parTransId="{2146C61C-314B-4C40-AE95-5E960BB4E385}" sibTransId="{CA91C931-9516-42D9-8154-B72781E199E9}"/>
    <dgm:cxn modelId="{CA564A9D-CCC1-4565-B402-2EB93FCFB1EE}" type="presOf" srcId="{CF9B3185-0773-45D9-9C8C-0D112DFE4F70}" destId="{3B470357-C803-4204-B02C-8C099CB1B141}" srcOrd="0" destOrd="0" presId="urn:microsoft.com/office/officeart/2005/8/layout/default#1"/>
    <dgm:cxn modelId="{0AA0C10D-C08F-4F28-8B70-18477FA90279}" type="presOf" srcId="{DBF79B93-A8B7-4386-BAA2-02C78CAAE360}" destId="{C9B54A0B-9EBE-4EF1-BD5D-EE21777BF24B}" srcOrd="0" destOrd="0" presId="urn:microsoft.com/office/officeart/2005/8/layout/default#1"/>
    <dgm:cxn modelId="{BE67AF3E-944A-46B8-93DB-D8E6D0EFF35B}" srcId="{02F74208-2375-4F8E-83DC-2B236FCF3FC8}" destId="{3FAB1881-43F6-4807-87F3-7594B86DBF7D}" srcOrd="0" destOrd="0" parTransId="{2F721544-5BFB-447C-8C75-FAAF0B57334B}" sibTransId="{CD7EEBF0-059C-489A-AC9C-247E13D7B182}"/>
    <dgm:cxn modelId="{9B85AF53-1C04-4168-94FB-1AB937B4C105}" srcId="{02F74208-2375-4F8E-83DC-2B236FCF3FC8}" destId="{A5B0B2DD-9807-4C47-A847-46F05FB42263}" srcOrd="5" destOrd="0" parTransId="{FC060D3B-0C25-4A98-9831-0F83AB39FC1B}" sibTransId="{FEC19B5E-AAC9-464D-BCC6-56A0880A1457}"/>
    <dgm:cxn modelId="{9507CBA0-1BD8-49BB-98A1-10A24DCC968D}" type="presOf" srcId="{85F04652-12C9-45DC-84AD-C387D875A83D}" destId="{960B1FCF-AADC-4EAB-AB62-399E58F28044}" srcOrd="0" destOrd="0" presId="urn:microsoft.com/office/officeart/2005/8/layout/default#1"/>
    <dgm:cxn modelId="{670B806B-2FAD-4C18-A071-A136156A3BA3}" srcId="{02F74208-2375-4F8E-83DC-2B236FCF3FC8}" destId="{CF9B3185-0773-45D9-9C8C-0D112DFE4F70}" srcOrd="1" destOrd="0" parTransId="{B610A742-E48D-483B-8461-71208ED4C39D}" sibTransId="{BFB241E9-C3D1-4C0E-A8E7-3A1E698E0300}"/>
    <dgm:cxn modelId="{BFF925A4-7230-4752-BD12-DEEE0FF358AA}" type="presOf" srcId="{35180D40-D01A-45F3-AAA7-32B4FF90EF42}" destId="{8A9D6004-76BF-44BE-8C80-B1E51A8D0936}" srcOrd="0" destOrd="0" presId="urn:microsoft.com/office/officeart/2005/8/layout/default#1"/>
    <dgm:cxn modelId="{0DB4DEE7-4607-4644-86E1-A8D75B268CE4}" srcId="{02F74208-2375-4F8E-83DC-2B236FCF3FC8}" destId="{0F59E728-B28B-415B-86CB-055A3648DF4C}" srcOrd="9" destOrd="0" parTransId="{65D909AF-B8BB-4003-8D39-2D709B103EF7}" sibTransId="{5A693236-0B7D-4051-82C6-CAED6BDAFCC1}"/>
    <dgm:cxn modelId="{1984F683-C0B5-42AA-89A0-D42E5CFC73ED}" type="presOf" srcId="{023DF3E9-63F4-4632-8DCC-112FE2F9322B}" destId="{206EB61D-CAA0-4000-B5BE-4E544FFB6790}" srcOrd="0" destOrd="0" presId="urn:microsoft.com/office/officeart/2005/8/layout/default#1"/>
    <dgm:cxn modelId="{9AC19082-63C7-4AD1-9D7E-B0A7C64D100B}" type="presParOf" srcId="{894DF1BC-4571-48D0-B501-6090E1C47B83}" destId="{AA9B6400-4903-477C-ABF4-42165790F515}" srcOrd="0" destOrd="0" presId="urn:microsoft.com/office/officeart/2005/8/layout/default#1"/>
    <dgm:cxn modelId="{18D7CFCB-E904-4775-B682-632C2B4B51A2}" type="presParOf" srcId="{894DF1BC-4571-48D0-B501-6090E1C47B83}" destId="{155ADC42-F53B-4FD8-8E45-633FD198EA80}" srcOrd="1" destOrd="0" presId="urn:microsoft.com/office/officeart/2005/8/layout/default#1"/>
    <dgm:cxn modelId="{3ECB6704-1210-4D17-B536-2AED2A075AAB}" type="presParOf" srcId="{894DF1BC-4571-48D0-B501-6090E1C47B83}" destId="{3B470357-C803-4204-B02C-8C099CB1B141}" srcOrd="2" destOrd="0" presId="urn:microsoft.com/office/officeart/2005/8/layout/default#1"/>
    <dgm:cxn modelId="{08614A4C-6411-4996-AD44-25E7D66DE673}" type="presParOf" srcId="{894DF1BC-4571-48D0-B501-6090E1C47B83}" destId="{97D3F686-FD1D-4E3C-95C1-C8990A0C09B6}" srcOrd="3" destOrd="0" presId="urn:microsoft.com/office/officeart/2005/8/layout/default#1"/>
    <dgm:cxn modelId="{23721953-EA80-46CB-BDB7-6C9CA65222C5}" type="presParOf" srcId="{894DF1BC-4571-48D0-B501-6090E1C47B83}" destId="{8A9D6004-76BF-44BE-8C80-B1E51A8D0936}" srcOrd="4" destOrd="0" presId="urn:microsoft.com/office/officeart/2005/8/layout/default#1"/>
    <dgm:cxn modelId="{A3CA3FC6-427D-4F63-896A-0B57A92AEC0F}" type="presParOf" srcId="{894DF1BC-4571-48D0-B501-6090E1C47B83}" destId="{0C389A43-7863-4432-9005-5F3493D11D32}" srcOrd="5" destOrd="0" presId="urn:microsoft.com/office/officeart/2005/8/layout/default#1"/>
    <dgm:cxn modelId="{1CC4844D-5289-4D95-85FB-3F9F94F54037}" type="presParOf" srcId="{894DF1BC-4571-48D0-B501-6090E1C47B83}" destId="{960B1FCF-AADC-4EAB-AB62-399E58F28044}" srcOrd="6" destOrd="0" presId="urn:microsoft.com/office/officeart/2005/8/layout/default#1"/>
    <dgm:cxn modelId="{F6A3ACB2-6177-49A6-A6BA-936D4071B1DC}" type="presParOf" srcId="{894DF1BC-4571-48D0-B501-6090E1C47B83}" destId="{62DCF8A2-B4E5-45F0-A892-CDC044D2D70E}" srcOrd="7" destOrd="0" presId="urn:microsoft.com/office/officeart/2005/8/layout/default#1"/>
    <dgm:cxn modelId="{1732568D-7BF0-4ECA-AB06-4EEB72F865E5}" type="presParOf" srcId="{894DF1BC-4571-48D0-B501-6090E1C47B83}" destId="{2730E1E0-413B-4A08-9A78-C8AD4E1E5C13}" srcOrd="8" destOrd="0" presId="urn:microsoft.com/office/officeart/2005/8/layout/default#1"/>
    <dgm:cxn modelId="{6BE5AB34-D5CD-497A-98A3-5DC889B8D915}" type="presParOf" srcId="{894DF1BC-4571-48D0-B501-6090E1C47B83}" destId="{AA97FFE3-9A65-4411-9159-240FDD62BDDF}" srcOrd="9" destOrd="0" presId="urn:microsoft.com/office/officeart/2005/8/layout/default#1"/>
    <dgm:cxn modelId="{DC7C4687-ABB5-4F98-B990-B88391517051}" type="presParOf" srcId="{894DF1BC-4571-48D0-B501-6090E1C47B83}" destId="{0EE5C1D4-2741-4876-9444-43D7A3FACEC1}" srcOrd="10" destOrd="0" presId="urn:microsoft.com/office/officeart/2005/8/layout/default#1"/>
    <dgm:cxn modelId="{8D22AB5B-F471-455D-A0B9-3EEABB097898}" type="presParOf" srcId="{894DF1BC-4571-48D0-B501-6090E1C47B83}" destId="{B4319650-EA57-4D9B-A669-EF7750B1D963}" srcOrd="11" destOrd="0" presId="urn:microsoft.com/office/officeart/2005/8/layout/default#1"/>
    <dgm:cxn modelId="{BF1E2076-4CFE-4C9D-8F41-72E462C9EC53}" type="presParOf" srcId="{894DF1BC-4571-48D0-B501-6090E1C47B83}" destId="{206EB61D-CAA0-4000-B5BE-4E544FFB6790}" srcOrd="12" destOrd="0" presId="urn:microsoft.com/office/officeart/2005/8/layout/default#1"/>
    <dgm:cxn modelId="{E94A6131-5F23-45AE-B897-AE62A9C127A8}" type="presParOf" srcId="{894DF1BC-4571-48D0-B501-6090E1C47B83}" destId="{B738EADF-C308-4B29-80B6-6D6C3581CE42}" srcOrd="13" destOrd="0" presId="urn:microsoft.com/office/officeart/2005/8/layout/default#1"/>
    <dgm:cxn modelId="{1E14E565-F352-4E15-81D1-5D34A0EE8D71}" type="presParOf" srcId="{894DF1BC-4571-48D0-B501-6090E1C47B83}" destId="{C9B54A0B-9EBE-4EF1-BD5D-EE21777BF24B}" srcOrd="14" destOrd="0" presId="urn:microsoft.com/office/officeart/2005/8/layout/default#1"/>
    <dgm:cxn modelId="{7EA927D2-57D9-4819-A9E2-C33670E7A93E}" type="presParOf" srcId="{894DF1BC-4571-48D0-B501-6090E1C47B83}" destId="{1414804D-5243-4DF4-A6D8-1F30F3004722}" srcOrd="15" destOrd="0" presId="urn:microsoft.com/office/officeart/2005/8/layout/default#1"/>
    <dgm:cxn modelId="{F0F0DAA7-1A43-47B5-B495-523CD5D2602A}" type="presParOf" srcId="{894DF1BC-4571-48D0-B501-6090E1C47B83}" destId="{4A3D667B-F643-4FB1-807C-AF400F57FA9F}" srcOrd="16" destOrd="0" presId="urn:microsoft.com/office/officeart/2005/8/layout/default#1"/>
    <dgm:cxn modelId="{869E587F-334E-4A25-A9C2-896FB4C91BA5}" type="presParOf" srcId="{894DF1BC-4571-48D0-B501-6090E1C47B83}" destId="{85DC7BBB-83B2-41CD-B789-0C3C0F6C67FF}" srcOrd="17" destOrd="0" presId="urn:microsoft.com/office/officeart/2005/8/layout/default#1"/>
    <dgm:cxn modelId="{CFEFAFCA-67A8-4BC9-9804-3F9F248704E1}" type="presParOf" srcId="{894DF1BC-4571-48D0-B501-6090E1C47B83}" destId="{B3E30A96-D52C-44AA-8B36-93BDA99010ED}" srcOrd="18" destOrd="0" presId="urn:microsoft.com/office/officeart/2005/8/layout/defaul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30EA061-E6A0-4B01-8317-58C506DC7CDC}" type="doc">
      <dgm:prSet loTypeId="urn:microsoft.com/office/officeart/2008/layout/PictureStrips" loCatId="list" qsTypeId="urn:microsoft.com/office/officeart/2005/8/quickstyle/simple1" qsCatId="simple" csTypeId="urn:microsoft.com/office/officeart/2005/8/colors/colorful5" csCatId="colorful" phldr="1"/>
      <dgm:spPr/>
      <dgm:t>
        <a:bodyPr/>
        <a:lstStyle/>
        <a:p>
          <a:endParaRPr lang="en-US"/>
        </a:p>
      </dgm:t>
    </dgm:pt>
    <dgm:pt modelId="{89AAA7DC-4C4E-406F-B044-F42FCDFEF52B}">
      <dgm:prSet phldrT="[Text]" custT="1"/>
      <dgm:spPr/>
      <dgm:t>
        <a:bodyPr/>
        <a:lstStyle/>
        <a:p>
          <a:r>
            <a:rPr lang="en-US" sz="2000" b="1" dirty="0">
              <a:solidFill>
                <a:schemeClr val="tx1"/>
              </a:solidFill>
            </a:rPr>
            <a:t>The differences of intervention and activity (</a:t>
          </a:r>
          <a:r>
            <a:rPr lang="en-US" sz="2000" b="1" i="1" dirty="0">
              <a:solidFill>
                <a:schemeClr val="tx1"/>
              </a:solidFill>
            </a:rPr>
            <a:t>setting based and</a:t>
          </a:r>
          <a:r>
            <a:rPr lang="en-US" sz="2000" b="1" dirty="0">
              <a:solidFill>
                <a:schemeClr val="tx1"/>
              </a:solidFill>
            </a:rPr>
            <a:t> </a:t>
          </a:r>
          <a:r>
            <a:rPr lang="en-US" sz="2000" b="1" i="1" dirty="0">
              <a:solidFill>
                <a:schemeClr val="tx1"/>
              </a:solidFill>
            </a:rPr>
            <a:t>population based</a:t>
          </a:r>
          <a:r>
            <a:rPr lang="en-US" sz="2000" b="1" dirty="0">
              <a:solidFill>
                <a:schemeClr val="tx1"/>
              </a:solidFill>
            </a:rPr>
            <a:t>)</a:t>
          </a:r>
        </a:p>
      </dgm:t>
    </dgm:pt>
    <dgm:pt modelId="{2EB5EEE5-8250-43DC-8F44-DF4161997288}" type="parTrans" cxnId="{620313F5-7AB4-436C-A851-BB28C3C4C9C6}">
      <dgm:prSet/>
      <dgm:spPr/>
      <dgm:t>
        <a:bodyPr/>
        <a:lstStyle/>
        <a:p>
          <a:endParaRPr lang="en-US" sz="1600" b="1">
            <a:solidFill>
              <a:schemeClr val="tx1"/>
            </a:solidFill>
          </a:endParaRPr>
        </a:p>
      </dgm:t>
    </dgm:pt>
    <dgm:pt modelId="{EAB85758-81CF-4D8D-AD01-21456B1D75C5}" type="sibTrans" cxnId="{620313F5-7AB4-436C-A851-BB28C3C4C9C6}">
      <dgm:prSet/>
      <dgm:spPr/>
      <dgm:t>
        <a:bodyPr/>
        <a:lstStyle/>
        <a:p>
          <a:endParaRPr lang="en-US" sz="1600" b="1">
            <a:solidFill>
              <a:schemeClr val="tx1"/>
            </a:solidFill>
          </a:endParaRPr>
        </a:p>
      </dgm:t>
    </dgm:pt>
    <dgm:pt modelId="{EADD5122-CF2D-4562-8237-E8D948C2BB12}">
      <dgm:prSet phldrT="[Text]" custT="1"/>
      <dgm:spPr/>
      <dgm:t>
        <a:bodyPr/>
        <a:lstStyle/>
        <a:p>
          <a:r>
            <a:rPr lang="en-US" sz="2000" b="1" dirty="0">
              <a:solidFill>
                <a:schemeClr val="tx1"/>
              </a:solidFill>
            </a:rPr>
            <a:t>Health promotion in national policy</a:t>
          </a:r>
        </a:p>
      </dgm:t>
    </dgm:pt>
    <dgm:pt modelId="{EF066C0F-12D7-432F-8501-E204C81014F0}" type="parTrans" cxnId="{4416106C-8C6C-41EB-A684-F39CD2A87E7C}">
      <dgm:prSet/>
      <dgm:spPr/>
      <dgm:t>
        <a:bodyPr/>
        <a:lstStyle/>
        <a:p>
          <a:endParaRPr lang="en-US" sz="1600" b="1">
            <a:solidFill>
              <a:schemeClr val="tx1"/>
            </a:solidFill>
          </a:endParaRPr>
        </a:p>
      </dgm:t>
    </dgm:pt>
    <dgm:pt modelId="{FA45A7C4-CFCF-4FE9-984E-3D23287174D6}" type="sibTrans" cxnId="{4416106C-8C6C-41EB-A684-F39CD2A87E7C}">
      <dgm:prSet/>
      <dgm:spPr/>
      <dgm:t>
        <a:bodyPr/>
        <a:lstStyle/>
        <a:p>
          <a:endParaRPr lang="en-US" sz="1600" b="1">
            <a:solidFill>
              <a:schemeClr val="tx1"/>
            </a:solidFill>
          </a:endParaRPr>
        </a:p>
      </dgm:t>
    </dgm:pt>
    <dgm:pt modelId="{9D51943B-3409-4376-AC62-D0120D55B9BD}">
      <dgm:prSet phldrT="[Text]" custT="1"/>
      <dgm:spPr/>
      <dgm:t>
        <a:bodyPr/>
        <a:lstStyle/>
        <a:p>
          <a:r>
            <a:rPr lang="en-US" sz="2000" b="1" dirty="0">
              <a:solidFill>
                <a:schemeClr val="tx1"/>
              </a:solidFill>
            </a:rPr>
            <a:t>Multi-sectoral roles in the central and local government</a:t>
          </a:r>
        </a:p>
      </dgm:t>
    </dgm:pt>
    <dgm:pt modelId="{8BFDF3A5-67E7-4A97-9F8A-6DCD9B0852EC}" type="parTrans" cxnId="{A4F942B7-BFDF-4F40-B88D-75C2560D9B9D}">
      <dgm:prSet/>
      <dgm:spPr/>
      <dgm:t>
        <a:bodyPr/>
        <a:lstStyle/>
        <a:p>
          <a:endParaRPr lang="en-US" sz="1600" b="1">
            <a:solidFill>
              <a:schemeClr val="tx1"/>
            </a:solidFill>
          </a:endParaRPr>
        </a:p>
      </dgm:t>
    </dgm:pt>
    <dgm:pt modelId="{AB1D99C9-A48A-413D-8C50-98ED9FEFDFCA}" type="sibTrans" cxnId="{A4F942B7-BFDF-4F40-B88D-75C2560D9B9D}">
      <dgm:prSet/>
      <dgm:spPr/>
      <dgm:t>
        <a:bodyPr/>
        <a:lstStyle/>
        <a:p>
          <a:endParaRPr lang="en-US" sz="1600" b="1">
            <a:solidFill>
              <a:schemeClr val="tx1"/>
            </a:solidFill>
          </a:endParaRPr>
        </a:p>
      </dgm:t>
    </dgm:pt>
    <dgm:pt modelId="{D1E0AFAF-CC2F-408D-ADBC-4819BE54BE86}">
      <dgm:prSet phldrT="[Text]" custT="1"/>
      <dgm:spPr/>
      <dgm:t>
        <a:bodyPr/>
        <a:lstStyle/>
        <a:p>
          <a:r>
            <a:rPr lang="en-US" sz="1800" b="1" dirty="0">
              <a:solidFill>
                <a:schemeClr val="tx1"/>
              </a:solidFill>
            </a:rPr>
            <a:t>Collaboration with the business and private sectors, changing CSR into Public Private Partnership</a:t>
          </a:r>
        </a:p>
      </dgm:t>
    </dgm:pt>
    <dgm:pt modelId="{9D61F88D-A27A-4DDE-9CC0-5B6AD54F5176}" type="parTrans" cxnId="{C246A325-6B1F-4073-9A2C-F1CDDF4D150E}">
      <dgm:prSet/>
      <dgm:spPr/>
      <dgm:t>
        <a:bodyPr/>
        <a:lstStyle/>
        <a:p>
          <a:endParaRPr lang="en-US" sz="1600" b="1">
            <a:solidFill>
              <a:schemeClr val="tx1"/>
            </a:solidFill>
          </a:endParaRPr>
        </a:p>
      </dgm:t>
    </dgm:pt>
    <dgm:pt modelId="{3DA18C70-C5F7-43F8-B03A-8827BF96DEF5}" type="sibTrans" cxnId="{C246A325-6B1F-4073-9A2C-F1CDDF4D150E}">
      <dgm:prSet/>
      <dgm:spPr/>
      <dgm:t>
        <a:bodyPr/>
        <a:lstStyle/>
        <a:p>
          <a:endParaRPr lang="en-US" sz="1600" b="1">
            <a:solidFill>
              <a:schemeClr val="tx1"/>
            </a:solidFill>
          </a:endParaRPr>
        </a:p>
      </dgm:t>
    </dgm:pt>
    <dgm:pt modelId="{511D4EDC-87E8-4252-8929-D780D0CD582D}">
      <dgm:prSet phldrT="[Text]" custT="1"/>
      <dgm:spPr/>
      <dgm:t>
        <a:bodyPr/>
        <a:lstStyle/>
        <a:p>
          <a:r>
            <a:rPr lang="en-US" sz="2000" b="1" dirty="0">
              <a:solidFill>
                <a:schemeClr val="tx1"/>
              </a:solidFill>
            </a:rPr>
            <a:t>The role of academia in research and studies as means for advocacy on cross-sectoral and stakeholders</a:t>
          </a:r>
        </a:p>
      </dgm:t>
    </dgm:pt>
    <dgm:pt modelId="{9C22B724-3649-4B53-B7D7-73475600CAAB}" type="parTrans" cxnId="{D812E91E-4DB6-41EF-AE3C-412BCB901CB6}">
      <dgm:prSet/>
      <dgm:spPr/>
      <dgm:t>
        <a:bodyPr/>
        <a:lstStyle/>
        <a:p>
          <a:endParaRPr lang="en-US" sz="1600" b="1">
            <a:solidFill>
              <a:schemeClr val="tx1"/>
            </a:solidFill>
          </a:endParaRPr>
        </a:p>
      </dgm:t>
    </dgm:pt>
    <dgm:pt modelId="{685CE4EE-40C0-4275-A824-5AF92686C595}" type="sibTrans" cxnId="{D812E91E-4DB6-41EF-AE3C-412BCB901CB6}">
      <dgm:prSet/>
      <dgm:spPr/>
      <dgm:t>
        <a:bodyPr/>
        <a:lstStyle/>
        <a:p>
          <a:endParaRPr lang="en-US" sz="1600" b="1">
            <a:solidFill>
              <a:schemeClr val="tx1"/>
            </a:solidFill>
          </a:endParaRPr>
        </a:p>
      </dgm:t>
    </dgm:pt>
    <dgm:pt modelId="{5B677A71-BFBA-412D-920E-61DE6E7D18D5}">
      <dgm:prSet phldrT="[Text]" custT="1"/>
      <dgm:spPr/>
      <dgm:t>
        <a:bodyPr/>
        <a:lstStyle/>
        <a:p>
          <a:r>
            <a:rPr lang="en-US" sz="2000" b="1" dirty="0">
              <a:solidFill>
                <a:schemeClr val="tx1"/>
              </a:solidFill>
            </a:rPr>
            <a:t>Determine the success indicators and how to monitoring continuously</a:t>
          </a:r>
        </a:p>
      </dgm:t>
    </dgm:pt>
    <dgm:pt modelId="{6819691F-D9D8-4EB5-8E45-1231665DF583}" type="parTrans" cxnId="{7CB26624-7512-45C9-AFE5-C8A2CE48AAE2}">
      <dgm:prSet/>
      <dgm:spPr/>
      <dgm:t>
        <a:bodyPr/>
        <a:lstStyle/>
        <a:p>
          <a:endParaRPr lang="en-US" sz="1600" b="1">
            <a:solidFill>
              <a:schemeClr val="tx1"/>
            </a:solidFill>
          </a:endParaRPr>
        </a:p>
      </dgm:t>
    </dgm:pt>
    <dgm:pt modelId="{D5D1734F-ED8E-42B7-8122-10F0BC7B38BC}" type="sibTrans" cxnId="{7CB26624-7512-45C9-AFE5-C8A2CE48AAE2}">
      <dgm:prSet/>
      <dgm:spPr/>
      <dgm:t>
        <a:bodyPr/>
        <a:lstStyle/>
        <a:p>
          <a:endParaRPr lang="en-US" sz="1600" b="1">
            <a:solidFill>
              <a:schemeClr val="tx1"/>
            </a:solidFill>
          </a:endParaRPr>
        </a:p>
      </dgm:t>
    </dgm:pt>
    <dgm:pt modelId="{E94ED8C7-4048-4D15-B4CE-97BCA2AB768D}" type="pres">
      <dgm:prSet presAssocID="{B30EA061-E6A0-4B01-8317-58C506DC7CDC}" presName="Name0" presStyleCnt="0">
        <dgm:presLayoutVars>
          <dgm:dir/>
          <dgm:resizeHandles val="exact"/>
        </dgm:presLayoutVars>
      </dgm:prSet>
      <dgm:spPr/>
      <dgm:t>
        <a:bodyPr/>
        <a:lstStyle/>
        <a:p>
          <a:endParaRPr lang="en-AU"/>
        </a:p>
      </dgm:t>
    </dgm:pt>
    <dgm:pt modelId="{8DDEBB82-2789-4A7A-8604-D1915568E12B}" type="pres">
      <dgm:prSet presAssocID="{89AAA7DC-4C4E-406F-B044-F42FCDFEF52B}" presName="composite" presStyleCnt="0"/>
      <dgm:spPr/>
    </dgm:pt>
    <dgm:pt modelId="{5276FAEB-F4EE-4380-918C-EE6F45B0550B}" type="pres">
      <dgm:prSet presAssocID="{89AAA7DC-4C4E-406F-B044-F42FCDFEF52B}" presName="rect1" presStyleLbl="trAlignAcc1" presStyleIdx="0" presStyleCnt="6">
        <dgm:presLayoutVars>
          <dgm:bulletEnabled val="1"/>
        </dgm:presLayoutVars>
      </dgm:prSet>
      <dgm:spPr/>
      <dgm:t>
        <a:bodyPr/>
        <a:lstStyle/>
        <a:p>
          <a:endParaRPr lang="en-AU"/>
        </a:p>
      </dgm:t>
    </dgm:pt>
    <dgm:pt modelId="{2099CD4E-C1EA-4254-B6D8-15F668C55A53}" type="pres">
      <dgm:prSet presAssocID="{89AAA7DC-4C4E-406F-B044-F42FCDFEF52B}" presName="rect2" presStyleLbl="fgImgPlace1" presStyleIdx="0" presStyleCnt="6"/>
      <dgm:spPr/>
    </dgm:pt>
    <dgm:pt modelId="{702FD3B8-A9A5-4A83-8276-22578B72D5EB}" type="pres">
      <dgm:prSet presAssocID="{EAB85758-81CF-4D8D-AD01-21456B1D75C5}" presName="sibTrans" presStyleCnt="0"/>
      <dgm:spPr/>
    </dgm:pt>
    <dgm:pt modelId="{0EF18947-3899-4D43-8BD3-92C8AD38122F}" type="pres">
      <dgm:prSet presAssocID="{EADD5122-CF2D-4562-8237-E8D948C2BB12}" presName="composite" presStyleCnt="0"/>
      <dgm:spPr/>
    </dgm:pt>
    <dgm:pt modelId="{21310FEC-3F0D-4D5B-9C5B-68C8C4488455}" type="pres">
      <dgm:prSet presAssocID="{EADD5122-CF2D-4562-8237-E8D948C2BB12}" presName="rect1" presStyleLbl="trAlignAcc1" presStyleIdx="1" presStyleCnt="6">
        <dgm:presLayoutVars>
          <dgm:bulletEnabled val="1"/>
        </dgm:presLayoutVars>
      </dgm:prSet>
      <dgm:spPr/>
      <dgm:t>
        <a:bodyPr/>
        <a:lstStyle/>
        <a:p>
          <a:endParaRPr lang="en-AU"/>
        </a:p>
      </dgm:t>
    </dgm:pt>
    <dgm:pt modelId="{318EF19C-4B86-410E-A184-27BC6FE8D2A9}" type="pres">
      <dgm:prSet presAssocID="{EADD5122-CF2D-4562-8237-E8D948C2BB12}" presName="rect2" presStyleLbl="fgImgPlace1" presStyleIdx="1" presStyleCnt="6"/>
      <dgm:spPr/>
    </dgm:pt>
    <dgm:pt modelId="{E55853E7-2141-490C-A6B6-B76F1D96B4B5}" type="pres">
      <dgm:prSet presAssocID="{FA45A7C4-CFCF-4FE9-984E-3D23287174D6}" presName="sibTrans" presStyleCnt="0"/>
      <dgm:spPr/>
    </dgm:pt>
    <dgm:pt modelId="{EF5FD5E0-95E5-471F-8E6F-5B710FE87869}" type="pres">
      <dgm:prSet presAssocID="{9D51943B-3409-4376-AC62-D0120D55B9BD}" presName="composite" presStyleCnt="0"/>
      <dgm:spPr/>
    </dgm:pt>
    <dgm:pt modelId="{007BB1BC-FE5E-4121-A2EF-D4CE6BD91EB2}" type="pres">
      <dgm:prSet presAssocID="{9D51943B-3409-4376-AC62-D0120D55B9BD}" presName="rect1" presStyleLbl="trAlignAcc1" presStyleIdx="2" presStyleCnt="6">
        <dgm:presLayoutVars>
          <dgm:bulletEnabled val="1"/>
        </dgm:presLayoutVars>
      </dgm:prSet>
      <dgm:spPr/>
      <dgm:t>
        <a:bodyPr/>
        <a:lstStyle/>
        <a:p>
          <a:endParaRPr lang="en-AU"/>
        </a:p>
      </dgm:t>
    </dgm:pt>
    <dgm:pt modelId="{941C0797-B396-4709-B713-8CB27969EAD4}" type="pres">
      <dgm:prSet presAssocID="{9D51943B-3409-4376-AC62-D0120D55B9BD}" presName="rect2" presStyleLbl="fgImgPlace1" presStyleIdx="2" presStyleCnt="6"/>
      <dgm:spPr/>
    </dgm:pt>
    <dgm:pt modelId="{1912F619-7A8E-419D-AAB2-F1CAAB2A0250}" type="pres">
      <dgm:prSet presAssocID="{AB1D99C9-A48A-413D-8C50-98ED9FEFDFCA}" presName="sibTrans" presStyleCnt="0"/>
      <dgm:spPr/>
    </dgm:pt>
    <dgm:pt modelId="{619B7E94-5C7C-43D8-83A4-CBDDE13CB3E3}" type="pres">
      <dgm:prSet presAssocID="{D1E0AFAF-CC2F-408D-ADBC-4819BE54BE86}" presName="composite" presStyleCnt="0"/>
      <dgm:spPr/>
    </dgm:pt>
    <dgm:pt modelId="{F4E81978-43EB-4B1C-8CC1-630E297BF604}" type="pres">
      <dgm:prSet presAssocID="{D1E0AFAF-CC2F-408D-ADBC-4819BE54BE86}" presName="rect1" presStyleLbl="trAlignAcc1" presStyleIdx="3" presStyleCnt="6">
        <dgm:presLayoutVars>
          <dgm:bulletEnabled val="1"/>
        </dgm:presLayoutVars>
      </dgm:prSet>
      <dgm:spPr/>
      <dgm:t>
        <a:bodyPr/>
        <a:lstStyle/>
        <a:p>
          <a:endParaRPr lang="en-AU"/>
        </a:p>
      </dgm:t>
    </dgm:pt>
    <dgm:pt modelId="{99579170-21EA-48E4-9DAC-9440F386367F}" type="pres">
      <dgm:prSet presAssocID="{D1E0AFAF-CC2F-408D-ADBC-4819BE54BE86}" presName="rect2" presStyleLbl="fgImgPlace1" presStyleIdx="3" presStyleCnt="6"/>
      <dgm:spPr/>
    </dgm:pt>
    <dgm:pt modelId="{EF44EFF2-F534-452A-B501-57758858F4D4}" type="pres">
      <dgm:prSet presAssocID="{3DA18C70-C5F7-43F8-B03A-8827BF96DEF5}" presName="sibTrans" presStyleCnt="0"/>
      <dgm:spPr/>
    </dgm:pt>
    <dgm:pt modelId="{6042CAA1-FE01-400F-B4D0-61D008611DD6}" type="pres">
      <dgm:prSet presAssocID="{511D4EDC-87E8-4252-8929-D780D0CD582D}" presName="composite" presStyleCnt="0"/>
      <dgm:spPr/>
    </dgm:pt>
    <dgm:pt modelId="{7737D60C-EBCB-4AE3-9B68-251130A50E57}" type="pres">
      <dgm:prSet presAssocID="{511D4EDC-87E8-4252-8929-D780D0CD582D}" presName="rect1" presStyleLbl="trAlignAcc1" presStyleIdx="4" presStyleCnt="6">
        <dgm:presLayoutVars>
          <dgm:bulletEnabled val="1"/>
        </dgm:presLayoutVars>
      </dgm:prSet>
      <dgm:spPr/>
      <dgm:t>
        <a:bodyPr/>
        <a:lstStyle/>
        <a:p>
          <a:endParaRPr lang="en-AU"/>
        </a:p>
      </dgm:t>
    </dgm:pt>
    <dgm:pt modelId="{2F130572-706B-4484-8F8F-D6A2E103F958}" type="pres">
      <dgm:prSet presAssocID="{511D4EDC-87E8-4252-8929-D780D0CD582D}" presName="rect2" presStyleLbl="fgImgPlace1" presStyleIdx="4" presStyleCnt="6"/>
      <dgm:spPr/>
    </dgm:pt>
    <dgm:pt modelId="{5DB34B1A-8FE2-46CC-A0C2-40DC742056ED}" type="pres">
      <dgm:prSet presAssocID="{685CE4EE-40C0-4275-A824-5AF92686C595}" presName="sibTrans" presStyleCnt="0"/>
      <dgm:spPr/>
    </dgm:pt>
    <dgm:pt modelId="{82A866DC-E5BE-471F-A815-2D5CE40595D9}" type="pres">
      <dgm:prSet presAssocID="{5B677A71-BFBA-412D-920E-61DE6E7D18D5}" presName="composite" presStyleCnt="0"/>
      <dgm:spPr/>
    </dgm:pt>
    <dgm:pt modelId="{CF7BA867-4D35-4CC0-9270-75D7A9D6AB85}" type="pres">
      <dgm:prSet presAssocID="{5B677A71-BFBA-412D-920E-61DE6E7D18D5}" presName="rect1" presStyleLbl="trAlignAcc1" presStyleIdx="5" presStyleCnt="6">
        <dgm:presLayoutVars>
          <dgm:bulletEnabled val="1"/>
        </dgm:presLayoutVars>
      </dgm:prSet>
      <dgm:spPr/>
      <dgm:t>
        <a:bodyPr/>
        <a:lstStyle/>
        <a:p>
          <a:endParaRPr lang="en-AU"/>
        </a:p>
      </dgm:t>
    </dgm:pt>
    <dgm:pt modelId="{64A65107-5CDC-453F-A8FC-875C38DAF1DA}" type="pres">
      <dgm:prSet presAssocID="{5B677A71-BFBA-412D-920E-61DE6E7D18D5}" presName="rect2" presStyleLbl="fgImgPlace1" presStyleIdx="5" presStyleCnt="6"/>
      <dgm:spPr/>
    </dgm:pt>
  </dgm:ptLst>
  <dgm:cxnLst>
    <dgm:cxn modelId="{DA154E6E-C39C-4BB1-A258-AEF64355C18D}" type="presOf" srcId="{D1E0AFAF-CC2F-408D-ADBC-4819BE54BE86}" destId="{F4E81978-43EB-4B1C-8CC1-630E297BF604}" srcOrd="0" destOrd="0" presId="urn:microsoft.com/office/officeart/2008/layout/PictureStrips"/>
    <dgm:cxn modelId="{C246A325-6B1F-4073-9A2C-F1CDDF4D150E}" srcId="{B30EA061-E6A0-4B01-8317-58C506DC7CDC}" destId="{D1E0AFAF-CC2F-408D-ADBC-4819BE54BE86}" srcOrd="3" destOrd="0" parTransId="{9D61F88D-A27A-4DDE-9CC0-5B6AD54F5176}" sibTransId="{3DA18C70-C5F7-43F8-B03A-8827BF96DEF5}"/>
    <dgm:cxn modelId="{620313F5-7AB4-436C-A851-BB28C3C4C9C6}" srcId="{B30EA061-E6A0-4B01-8317-58C506DC7CDC}" destId="{89AAA7DC-4C4E-406F-B044-F42FCDFEF52B}" srcOrd="0" destOrd="0" parTransId="{2EB5EEE5-8250-43DC-8F44-DF4161997288}" sibTransId="{EAB85758-81CF-4D8D-AD01-21456B1D75C5}"/>
    <dgm:cxn modelId="{542495D7-60B3-4F84-B425-F33AFF3B821F}" type="presOf" srcId="{89AAA7DC-4C4E-406F-B044-F42FCDFEF52B}" destId="{5276FAEB-F4EE-4380-918C-EE6F45B0550B}" srcOrd="0" destOrd="0" presId="urn:microsoft.com/office/officeart/2008/layout/PictureStrips"/>
    <dgm:cxn modelId="{B0B94915-3157-4EF3-9AF3-BF7B1D44753A}" type="presOf" srcId="{5B677A71-BFBA-412D-920E-61DE6E7D18D5}" destId="{CF7BA867-4D35-4CC0-9270-75D7A9D6AB85}" srcOrd="0" destOrd="0" presId="urn:microsoft.com/office/officeart/2008/layout/PictureStrips"/>
    <dgm:cxn modelId="{7CB26624-7512-45C9-AFE5-C8A2CE48AAE2}" srcId="{B30EA061-E6A0-4B01-8317-58C506DC7CDC}" destId="{5B677A71-BFBA-412D-920E-61DE6E7D18D5}" srcOrd="5" destOrd="0" parTransId="{6819691F-D9D8-4EB5-8E45-1231665DF583}" sibTransId="{D5D1734F-ED8E-42B7-8122-10F0BC7B38BC}"/>
    <dgm:cxn modelId="{6B197621-9EAD-4DE4-B76B-DA0A34640600}" type="presOf" srcId="{EADD5122-CF2D-4562-8237-E8D948C2BB12}" destId="{21310FEC-3F0D-4D5B-9C5B-68C8C4488455}" srcOrd="0" destOrd="0" presId="urn:microsoft.com/office/officeart/2008/layout/PictureStrips"/>
    <dgm:cxn modelId="{D16CD09D-C0D1-44AA-B3E3-E79F0A27BD8B}" type="presOf" srcId="{511D4EDC-87E8-4252-8929-D780D0CD582D}" destId="{7737D60C-EBCB-4AE3-9B68-251130A50E57}" srcOrd="0" destOrd="0" presId="urn:microsoft.com/office/officeart/2008/layout/PictureStrips"/>
    <dgm:cxn modelId="{A1E638D6-1CE3-4928-A08F-49C8A641C6CA}" type="presOf" srcId="{B30EA061-E6A0-4B01-8317-58C506DC7CDC}" destId="{E94ED8C7-4048-4D15-B4CE-97BCA2AB768D}" srcOrd="0" destOrd="0" presId="urn:microsoft.com/office/officeart/2008/layout/PictureStrips"/>
    <dgm:cxn modelId="{4416106C-8C6C-41EB-A684-F39CD2A87E7C}" srcId="{B30EA061-E6A0-4B01-8317-58C506DC7CDC}" destId="{EADD5122-CF2D-4562-8237-E8D948C2BB12}" srcOrd="1" destOrd="0" parTransId="{EF066C0F-12D7-432F-8501-E204C81014F0}" sibTransId="{FA45A7C4-CFCF-4FE9-984E-3D23287174D6}"/>
    <dgm:cxn modelId="{6E8A907F-DA1C-45E0-8480-ABA2CCD2F814}" type="presOf" srcId="{9D51943B-3409-4376-AC62-D0120D55B9BD}" destId="{007BB1BC-FE5E-4121-A2EF-D4CE6BD91EB2}" srcOrd="0" destOrd="0" presId="urn:microsoft.com/office/officeart/2008/layout/PictureStrips"/>
    <dgm:cxn modelId="{D812E91E-4DB6-41EF-AE3C-412BCB901CB6}" srcId="{B30EA061-E6A0-4B01-8317-58C506DC7CDC}" destId="{511D4EDC-87E8-4252-8929-D780D0CD582D}" srcOrd="4" destOrd="0" parTransId="{9C22B724-3649-4B53-B7D7-73475600CAAB}" sibTransId="{685CE4EE-40C0-4275-A824-5AF92686C595}"/>
    <dgm:cxn modelId="{A4F942B7-BFDF-4F40-B88D-75C2560D9B9D}" srcId="{B30EA061-E6A0-4B01-8317-58C506DC7CDC}" destId="{9D51943B-3409-4376-AC62-D0120D55B9BD}" srcOrd="2" destOrd="0" parTransId="{8BFDF3A5-67E7-4A97-9F8A-6DCD9B0852EC}" sibTransId="{AB1D99C9-A48A-413D-8C50-98ED9FEFDFCA}"/>
    <dgm:cxn modelId="{7307A4A8-4387-4B10-BC8E-54B82E45D1ED}" type="presParOf" srcId="{E94ED8C7-4048-4D15-B4CE-97BCA2AB768D}" destId="{8DDEBB82-2789-4A7A-8604-D1915568E12B}" srcOrd="0" destOrd="0" presId="urn:microsoft.com/office/officeart/2008/layout/PictureStrips"/>
    <dgm:cxn modelId="{C94614EF-D667-45D2-904F-75ECD38C90F8}" type="presParOf" srcId="{8DDEBB82-2789-4A7A-8604-D1915568E12B}" destId="{5276FAEB-F4EE-4380-918C-EE6F45B0550B}" srcOrd="0" destOrd="0" presId="urn:microsoft.com/office/officeart/2008/layout/PictureStrips"/>
    <dgm:cxn modelId="{3D6447BA-85E5-49C0-9965-E7184D089C07}" type="presParOf" srcId="{8DDEBB82-2789-4A7A-8604-D1915568E12B}" destId="{2099CD4E-C1EA-4254-B6D8-15F668C55A53}" srcOrd="1" destOrd="0" presId="urn:microsoft.com/office/officeart/2008/layout/PictureStrips"/>
    <dgm:cxn modelId="{6F0EF7DE-EEDE-492B-A01D-CB6368B653F0}" type="presParOf" srcId="{E94ED8C7-4048-4D15-B4CE-97BCA2AB768D}" destId="{702FD3B8-A9A5-4A83-8276-22578B72D5EB}" srcOrd="1" destOrd="0" presId="urn:microsoft.com/office/officeart/2008/layout/PictureStrips"/>
    <dgm:cxn modelId="{498CFF28-C264-42D8-811A-D828749CAA7E}" type="presParOf" srcId="{E94ED8C7-4048-4D15-B4CE-97BCA2AB768D}" destId="{0EF18947-3899-4D43-8BD3-92C8AD38122F}" srcOrd="2" destOrd="0" presId="urn:microsoft.com/office/officeart/2008/layout/PictureStrips"/>
    <dgm:cxn modelId="{43F12E90-EA3E-423A-9561-2A5CAD0C3EBD}" type="presParOf" srcId="{0EF18947-3899-4D43-8BD3-92C8AD38122F}" destId="{21310FEC-3F0D-4D5B-9C5B-68C8C4488455}" srcOrd="0" destOrd="0" presId="urn:microsoft.com/office/officeart/2008/layout/PictureStrips"/>
    <dgm:cxn modelId="{0DF03A4F-8686-4EB6-8006-88738F75C483}" type="presParOf" srcId="{0EF18947-3899-4D43-8BD3-92C8AD38122F}" destId="{318EF19C-4B86-410E-A184-27BC6FE8D2A9}" srcOrd="1" destOrd="0" presId="urn:microsoft.com/office/officeart/2008/layout/PictureStrips"/>
    <dgm:cxn modelId="{74103A17-B3D3-41FF-84CB-E679EDA11EFD}" type="presParOf" srcId="{E94ED8C7-4048-4D15-B4CE-97BCA2AB768D}" destId="{E55853E7-2141-490C-A6B6-B76F1D96B4B5}" srcOrd="3" destOrd="0" presId="urn:microsoft.com/office/officeart/2008/layout/PictureStrips"/>
    <dgm:cxn modelId="{6B7D60B8-6774-4EA2-B29A-5CBC67F41B34}" type="presParOf" srcId="{E94ED8C7-4048-4D15-B4CE-97BCA2AB768D}" destId="{EF5FD5E0-95E5-471F-8E6F-5B710FE87869}" srcOrd="4" destOrd="0" presId="urn:microsoft.com/office/officeart/2008/layout/PictureStrips"/>
    <dgm:cxn modelId="{0DB7587D-C340-4FDB-9D4C-C78B52EA1923}" type="presParOf" srcId="{EF5FD5E0-95E5-471F-8E6F-5B710FE87869}" destId="{007BB1BC-FE5E-4121-A2EF-D4CE6BD91EB2}" srcOrd="0" destOrd="0" presId="urn:microsoft.com/office/officeart/2008/layout/PictureStrips"/>
    <dgm:cxn modelId="{16DB576D-E4BA-4280-91FD-7AE38F6BD794}" type="presParOf" srcId="{EF5FD5E0-95E5-471F-8E6F-5B710FE87869}" destId="{941C0797-B396-4709-B713-8CB27969EAD4}" srcOrd="1" destOrd="0" presId="urn:microsoft.com/office/officeart/2008/layout/PictureStrips"/>
    <dgm:cxn modelId="{51D71F54-9CF1-4C1C-A1AF-7008AD594033}" type="presParOf" srcId="{E94ED8C7-4048-4D15-B4CE-97BCA2AB768D}" destId="{1912F619-7A8E-419D-AAB2-F1CAAB2A0250}" srcOrd="5" destOrd="0" presId="urn:microsoft.com/office/officeart/2008/layout/PictureStrips"/>
    <dgm:cxn modelId="{B566CB1B-265E-48A8-82A5-850A889E37EB}" type="presParOf" srcId="{E94ED8C7-4048-4D15-B4CE-97BCA2AB768D}" destId="{619B7E94-5C7C-43D8-83A4-CBDDE13CB3E3}" srcOrd="6" destOrd="0" presId="urn:microsoft.com/office/officeart/2008/layout/PictureStrips"/>
    <dgm:cxn modelId="{2D39ADAB-DA49-4909-96BB-73DADE3D34EF}" type="presParOf" srcId="{619B7E94-5C7C-43D8-83A4-CBDDE13CB3E3}" destId="{F4E81978-43EB-4B1C-8CC1-630E297BF604}" srcOrd="0" destOrd="0" presId="urn:microsoft.com/office/officeart/2008/layout/PictureStrips"/>
    <dgm:cxn modelId="{E8627C93-E51C-4213-9A7A-C3A81D5EE5D4}" type="presParOf" srcId="{619B7E94-5C7C-43D8-83A4-CBDDE13CB3E3}" destId="{99579170-21EA-48E4-9DAC-9440F386367F}" srcOrd="1" destOrd="0" presId="urn:microsoft.com/office/officeart/2008/layout/PictureStrips"/>
    <dgm:cxn modelId="{0D2BF4CE-61AC-448C-88D5-5257280349E5}" type="presParOf" srcId="{E94ED8C7-4048-4D15-B4CE-97BCA2AB768D}" destId="{EF44EFF2-F534-452A-B501-57758858F4D4}" srcOrd="7" destOrd="0" presId="urn:microsoft.com/office/officeart/2008/layout/PictureStrips"/>
    <dgm:cxn modelId="{C5E520F3-01A0-4BA5-AB47-277E713CE4C8}" type="presParOf" srcId="{E94ED8C7-4048-4D15-B4CE-97BCA2AB768D}" destId="{6042CAA1-FE01-400F-B4D0-61D008611DD6}" srcOrd="8" destOrd="0" presId="urn:microsoft.com/office/officeart/2008/layout/PictureStrips"/>
    <dgm:cxn modelId="{90846232-DA75-4E96-BBA7-1C3726B127D7}" type="presParOf" srcId="{6042CAA1-FE01-400F-B4D0-61D008611DD6}" destId="{7737D60C-EBCB-4AE3-9B68-251130A50E57}" srcOrd="0" destOrd="0" presId="urn:microsoft.com/office/officeart/2008/layout/PictureStrips"/>
    <dgm:cxn modelId="{C780783C-C12E-4E94-AD94-982E0CCE52D3}" type="presParOf" srcId="{6042CAA1-FE01-400F-B4D0-61D008611DD6}" destId="{2F130572-706B-4484-8F8F-D6A2E103F958}" srcOrd="1" destOrd="0" presId="urn:microsoft.com/office/officeart/2008/layout/PictureStrips"/>
    <dgm:cxn modelId="{AD393BE2-C03F-493E-ADA2-094601431C47}" type="presParOf" srcId="{E94ED8C7-4048-4D15-B4CE-97BCA2AB768D}" destId="{5DB34B1A-8FE2-46CC-A0C2-40DC742056ED}" srcOrd="9" destOrd="0" presId="urn:microsoft.com/office/officeart/2008/layout/PictureStrips"/>
    <dgm:cxn modelId="{D5B5B00A-6A67-4E26-80A1-C1C5430CFCEF}" type="presParOf" srcId="{E94ED8C7-4048-4D15-B4CE-97BCA2AB768D}" destId="{82A866DC-E5BE-471F-A815-2D5CE40595D9}" srcOrd="10" destOrd="0" presId="urn:microsoft.com/office/officeart/2008/layout/PictureStrips"/>
    <dgm:cxn modelId="{90B7FB93-BFA8-474A-9CF2-7AC32E235AC9}" type="presParOf" srcId="{82A866DC-E5BE-471F-A815-2D5CE40595D9}" destId="{CF7BA867-4D35-4CC0-9270-75D7A9D6AB85}" srcOrd="0" destOrd="0" presId="urn:microsoft.com/office/officeart/2008/layout/PictureStrips"/>
    <dgm:cxn modelId="{75146EA6-213F-41B4-894D-1CA1AAB983B9}" type="presParOf" srcId="{82A866DC-E5BE-471F-A815-2D5CE40595D9}" destId="{64A65107-5CDC-453F-A8FC-875C38DAF1DA}" srcOrd="1" destOrd="0" presId="urn:microsoft.com/office/officeart/2008/layout/PictureStrip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115DB3F-00BA-4CCB-AB65-B441B1F67FCF}" type="doc">
      <dgm:prSet loTypeId="urn:microsoft.com/office/officeart/2005/8/layout/list1" loCatId="list" qsTypeId="urn:microsoft.com/office/officeart/2005/8/quickstyle/simple1" qsCatId="simple" csTypeId="urn:microsoft.com/office/officeart/2005/8/colors/colorful1#3" csCatId="colorful" phldr="1"/>
      <dgm:spPr/>
      <dgm:t>
        <a:bodyPr/>
        <a:lstStyle/>
        <a:p>
          <a:endParaRPr lang="en-US"/>
        </a:p>
      </dgm:t>
    </dgm:pt>
    <dgm:pt modelId="{045EDAC6-77D3-483B-9789-2645648C6021}">
      <dgm:prSet phldrT="[Text]" custT="1"/>
      <dgm:spPr/>
      <dgm:t>
        <a:bodyPr/>
        <a:lstStyle/>
        <a:p>
          <a:pPr algn="l"/>
          <a:r>
            <a:rPr lang="en-US" sz="2000" b="0" dirty="0">
              <a:solidFill>
                <a:schemeClr val="tx1"/>
              </a:solidFill>
            </a:rPr>
            <a:t>The success of SDGs achievement is influenced by the national politics policy and synergize with the provinces and districts level;</a:t>
          </a:r>
        </a:p>
      </dgm:t>
    </dgm:pt>
    <dgm:pt modelId="{C8461875-615E-4DDB-AA50-F299E7CC1778}" type="parTrans" cxnId="{85CAD0A1-AD8C-4FED-A2F5-9A1BA19594BF}">
      <dgm:prSet/>
      <dgm:spPr/>
      <dgm:t>
        <a:bodyPr/>
        <a:lstStyle/>
        <a:p>
          <a:pPr algn="l"/>
          <a:endParaRPr lang="en-US" sz="2000" b="0">
            <a:solidFill>
              <a:schemeClr val="tx1"/>
            </a:solidFill>
          </a:endParaRPr>
        </a:p>
      </dgm:t>
    </dgm:pt>
    <dgm:pt modelId="{F6EB247D-0A21-4D57-AE8F-779061FF8814}" type="sibTrans" cxnId="{85CAD0A1-AD8C-4FED-A2F5-9A1BA19594BF}">
      <dgm:prSet/>
      <dgm:spPr/>
      <dgm:t>
        <a:bodyPr/>
        <a:lstStyle/>
        <a:p>
          <a:pPr algn="l"/>
          <a:endParaRPr lang="en-US" sz="2000" b="0">
            <a:solidFill>
              <a:schemeClr val="tx1"/>
            </a:solidFill>
          </a:endParaRPr>
        </a:p>
      </dgm:t>
    </dgm:pt>
    <dgm:pt modelId="{E6DFBD9A-51A3-4207-A68C-442DF1E64183}">
      <dgm:prSet phldrT="[Text]" custT="1"/>
      <dgm:spPr/>
      <dgm:t>
        <a:bodyPr/>
        <a:lstStyle/>
        <a:p>
          <a:pPr algn="l"/>
          <a:r>
            <a:rPr lang="en-US" sz="2000" b="0" dirty="0">
              <a:solidFill>
                <a:schemeClr val="tx1"/>
              </a:solidFill>
            </a:rPr>
            <a:t>Implementation of SDGs requires strong capacities (technical, financial, human resources); </a:t>
          </a:r>
        </a:p>
      </dgm:t>
    </dgm:pt>
    <dgm:pt modelId="{1ABD462D-7A9A-4F94-AC35-B76CA7748222}" type="parTrans" cxnId="{581AAD32-B3F2-4E96-9694-D1309B9CEBC7}">
      <dgm:prSet/>
      <dgm:spPr/>
      <dgm:t>
        <a:bodyPr/>
        <a:lstStyle/>
        <a:p>
          <a:pPr algn="l"/>
          <a:endParaRPr lang="en-US" sz="2000" b="0">
            <a:solidFill>
              <a:schemeClr val="tx1"/>
            </a:solidFill>
          </a:endParaRPr>
        </a:p>
      </dgm:t>
    </dgm:pt>
    <dgm:pt modelId="{81022EAD-B5AC-47DE-B383-E238C3AE3836}" type="sibTrans" cxnId="{581AAD32-B3F2-4E96-9694-D1309B9CEBC7}">
      <dgm:prSet/>
      <dgm:spPr/>
      <dgm:t>
        <a:bodyPr/>
        <a:lstStyle/>
        <a:p>
          <a:pPr algn="l"/>
          <a:endParaRPr lang="en-US" sz="2000" b="0">
            <a:solidFill>
              <a:schemeClr val="tx1"/>
            </a:solidFill>
          </a:endParaRPr>
        </a:p>
      </dgm:t>
    </dgm:pt>
    <dgm:pt modelId="{22627796-6BA0-4836-B140-D4D1379A0DCD}">
      <dgm:prSet phldrT="[Text]" custT="1"/>
      <dgm:spPr/>
      <dgm:t>
        <a:bodyPr/>
        <a:lstStyle/>
        <a:p>
          <a:pPr algn="l"/>
          <a:r>
            <a:rPr lang="en-US" sz="2000" b="0" dirty="0">
              <a:solidFill>
                <a:schemeClr val="tx1"/>
              </a:solidFill>
            </a:rPr>
            <a:t>Good quality and regularly updated data is a pre-requisite for SDGs accurate planning and implementation; </a:t>
          </a:r>
        </a:p>
      </dgm:t>
    </dgm:pt>
    <dgm:pt modelId="{1B199A07-FC71-4188-B85B-8BE9D560F5A0}" type="parTrans" cxnId="{9D918163-F422-4BFA-9F2A-1E5D2FAB030C}">
      <dgm:prSet/>
      <dgm:spPr/>
      <dgm:t>
        <a:bodyPr/>
        <a:lstStyle/>
        <a:p>
          <a:pPr algn="l"/>
          <a:endParaRPr lang="en-US" sz="2000" b="0">
            <a:solidFill>
              <a:schemeClr val="tx1"/>
            </a:solidFill>
          </a:endParaRPr>
        </a:p>
      </dgm:t>
    </dgm:pt>
    <dgm:pt modelId="{E45847AA-BCD9-41D8-8996-C8454A38BCA2}" type="sibTrans" cxnId="{9D918163-F422-4BFA-9F2A-1E5D2FAB030C}">
      <dgm:prSet/>
      <dgm:spPr/>
      <dgm:t>
        <a:bodyPr/>
        <a:lstStyle/>
        <a:p>
          <a:pPr algn="l"/>
          <a:endParaRPr lang="en-US" sz="2000" b="0">
            <a:solidFill>
              <a:schemeClr val="tx1"/>
            </a:solidFill>
          </a:endParaRPr>
        </a:p>
      </dgm:t>
    </dgm:pt>
    <dgm:pt modelId="{836F0C4D-8D7B-425A-865B-CC3B2EA360BE}">
      <dgm:prSet phldrT="[Text]" custT="1"/>
      <dgm:spPr/>
      <dgm:t>
        <a:bodyPr/>
        <a:lstStyle/>
        <a:p>
          <a:pPr algn="l"/>
          <a:r>
            <a:rPr lang="en-US" sz="2000" b="0" dirty="0">
              <a:solidFill>
                <a:schemeClr val="tx1"/>
              </a:solidFill>
            </a:rPr>
            <a:t>An accountable operational framework including  monitoring and evaluation systems are needed in implementing SDGs;</a:t>
          </a:r>
        </a:p>
      </dgm:t>
    </dgm:pt>
    <dgm:pt modelId="{97F311F1-D1DF-4DD8-AB3F-BA5F5EE601F8}" type="parTrans" cxnId="{7B6A10CC-AEE1-45D6-BFDD-DB1E7B40C487}">
      <dgm:prSet/>
      <dgm:spPr/>
      <dgm:t>
        <a:bodyPr/>
        <a:lstStyle/>
        <a:p>
          <a:pPr algn="l"/>
          <a:endParaRPr lang="en-US" sz="2000" b="0">
            <a:solidFill>
              <a:schemeClr val="tx1"/>
            </a:solidFill>
          </a:endParaRPr>
        </a:p>
      </dgm:t>
    </dgm:pt>
    <dgm:pt modelId="{33F3B74F-B520-43AC-B6D4-8B528AA015E2}" type="sibTrans" cxnId="{7B6A10CC-AEE1-45D6-BFDD-DB1E7B40C487}">
      <dgm:prSet/>
      <dgm:spPr/>
      <dgm:t>
        <a:bodyPr/>
        <a:lstStyle/>
        <a:p>
          <a:pPr algn="l"/>
          <a:endParaRPr lang="en-US" sz="2000" b="0">
            <a:solidFill>
              <a:schemeClr val="tx1"/>
            </a:solidFill>
          </a:endParaRPr>
        </a:p>
      </dgm:t>
    </dgm:pt>
    <dgm:pt modelId="{E4D12DE7-F95D-49CD-A0E7-4AABC83E37D5}">
      <dgm:prSet phldrT="[Text]" custT="1"/>
      <dgm:spPr/>
      <dgm:t>
        <a:bodyPr/>
        <a:lstStyle/>
        <a:p>
          <a:pPr algn="l"/>
          <a:r>
            <a:rPr lang="en-US" sz="2000" b="1" dirty="0">
              <a:solidFill>
                <a:schemeClr val="tx1"/>
              </a:solidFill>
            </a:rPr>
            <a:t>Strong partnership </a:t>
          </a:r>
          <a:r>
            <a:rPr lang="en-US" sz="2000" b="0" dirty="0">
              <a:solidFill>
                <a:schemeClr val="tx1"/>
              </a:solidFill>
            </a:rPr>
            <a:t>frameworks: SDGs are indivisible thus can not be implemented separately</a:t>
          </a:r>
        </a:p>
      </dgm:t>
    </dgm:pt>
    <dgm:pt modelId="{D460C806-E7D8-49D7-881F-7E724F2139F3}" type="parTrans" cxnId="{F46DFB58-7F3F-40B3-BE98-BC236C6A5EC1}">
      <dgm:prSet/>
      <dgm:spPr/>
      <dgm:t>
        <a:bodyPr/>
        <a:lstStyle/>
        <a:p>
          <a:pPr algn="l"/>
          <a:endParaRPr lang="en-US" sz="2000" b="0">
            <a:solidFill>
              <a:schemeClr val="tx1"/>
            </a:solidFill>
          </a:endParaRPr>
        </a:p>
      </dgm:t>
    </dgm:pt>
    <dgm:pt modelId="{61C203F3-1D02-43EA-83CE-44C648A8FED1}" type="sibTrans" cxnId="{F46DFB58-7F3F-40B3-BE98-BC236C6A5EC1}">
      <dgm:prSet/>
      <dgm:spPr/>
      <dgm:t>
        <a:bodyPr/>
        <a:lstStyle/>
        <a:p>
          <a:pPr algn="l"/>
          <a:endParaRPr lang="en-US" sz="2000" b="0">
            <a:solidFill>
              <a:schemeClr val="tx1"/>
            </a:solidFill>
          </a:endParaRPr>
        </a:p>
      </dgm:t>
    </dgm:pt>
    <dgm:pt modelId="{28788C6E-B52A-4A7C-8DD1-0C8091371BDC}">
      <dgm:prSet phldrT="[Text]" custT="1"/>
      <dgm:spPr/>
      <dgm:t>
        <a:bodyPr/>
        <a:lstStyle/>
        <a:p>
          <a:pPr algn="l"/>
          <a:r>
            <a:rPr lang="en-US" sz="2000" b="0" dirty="0">
              <a:solidFill>
                <a:schemeClr val="tx1"/>
              </a:solidFill>
            </a:rPr>
            <a:t>Health promotion strategies (advocacy, empowerment, and partnership) leads the way to achieve SDGs and its integration with other programs makes more comprehensive and inclusive strategies</a:t>
          </a:r>
        </a:p>
      </dgm:t>
    </dgm:pt>
    <dgm:pt modelId="{4E8418A2-3D4F-4107-94A3-4918BC75DD0B}" type="parTrans" cxnId="{4BB935D1-70F5-480E-818B-89BD78894A18}">
      <dgm:prSet/>
      <dgm:spPr/>
      <dgm:t>
        <a:bodyPr/>
        <a:lstStyle/>
        <a:p>
          <a:endParaRPr lang="en-US" sz="2000"/>
        </a:p>
      </dgm:t>
    </dgm:pt>
    <dgm:pt modelId="{10FB16DA-7B69-46FE-AE59-0FEB276D0C4B}" type="sibTrans" cxnId="{4BB935D1-70F5-480E-818B-89BD78894A18}">
      <dgm:prSet/>
      <dgm:spPr/>
      <dgm:t>
        <a:bodyPr/>
        <a:lstStyle/>
        <a:p>
          <a:endParaRPr lang="en-US" sz="2000"/>
        </a:p>
      </dgm:t>
    </dgm:pt>
    <dgm:pt modelId="{DE5FB382-BFF0-4C2B-9A40-C11909918419}" type="pres">
      <dgm:prSet presAssocID="{B115DB3F-00BA-4CCB-AB65-B441B1F67FCF}" presName="linear" presStyleCnt="0">
        <dgm:presLayoutVars>
          <dgm:dir/>
          <dgm:animLvl val="lvl"/>
          <dgm:resizeHandles val="exact"/>
        </dgm:presLayoutVars>
      </dgm:prSet>
      <dgm:spPr/>
      <dgm:t>
        <a:bodyPr/>
        <a:lstStyle/>
        <a:p>
          <a:endParaRPr lang="en-AU"/>
        </a:p>
      </dgm:t>
    </dgm:pt>
    <dgm:pt modelId="{305E1808-69E4-4106-B11B-E3C20BD15BBD}" type="pres">
      <dgm:prSet presAssocID="{045EDAC6-77D3-483B-9789-2645648C6021}" presName="parentLin" presStyleCnt="0"/>
      <dgm:spPr/>
    </dgm:pt>
    <dgm:pt modelId="{A710F2CB-67BF-4631-9004-672E8D38A6EE}" type="pres">
      <dgm:prSet presAssocID="{045EDAC6-77D3-483B-9789-2645648C6021}" presName="parentLeftMargin" presStyleLbl="node1" presStyleIdx="0" presStyleCnt="6"/>
      <dgm:spPr/>
      <dgm:t>
        <a:bodyPr/>
        <a:lstStyle/>
        <a:p>
          <a:endParaRPr lang="en-AU"/>
        </a:p>
      </dgm:t>
    </dgm:pt>
    <dgm:pt modelId="{62AE2D74-FC43-438A-AC1C-04963F7638C9}" type="pres">
      <dgm:prSet presAssocID="{045EDAC6-77D3-483B-9789-2645648C6021}" presName="parentText" presStyleLbl="node1" presStyleIdx="0" presStyleCnt="6" custScaleX="120202">
        <dgm:presLayoutVars>
          <dgm:chMax val="0"/>
          <dgm:bulletEnabled val="1"/>
        </dgm:presLayoutVars>
      </dgm:prSet>
      <dgm:spPr/>
      <dgm:t>
        <a:bodyPr/>
        <a:lstStyle/>
        <a:p>
          <a:endParaRPr lang="en-AU"/>
        </a:p>
      </dgm:t>
    </dgm:pt>
    <dgm:pt modelId="{3536056F-47AF-4581-99A3-C00EE9C97306}" type="pres">
      <dgm:prSet presAssocID="{045EDAC6-77D3-483B-9789-2645648C6021}" presName="negativeSpace" presStyleCnt="0"/>
      <dgm:spPr/>
    </dgm:pt>
    <dgm:pt modelId="{DFF94BE7-BE30-4151-A7D1-FBF548BA749D}" type="pres">
      <dgm:prSet presAssocID="{045EDAC6-77D3-483B-9789-2645648C6021}" presName="childText" presStyleLbl="conFgAcc1" presStyleIdx="0" presStyleCnt="6">
        <dgm:presLayoutVars>
          <dgm:bulletEnabled val="1"/>
        </dgm:presLayoutVars>
      </dgm:prSet>
      <dgm:spPr/>
    </dgm:pt>
    <dgm:pt modelId="{FB30120A-C908-4A25-A08E-E826425EC717}" type="pres">
      <dgm:prSet presAssocID="{F6EB247D-0A21-4D57-AE8F-779061FF8814}" presName="spaceBetweenRectangles" presStyleCnt="0"/>
      <dgm:spPr/>
    </dgm:pt>
    <dgm:pt modelId="{08273934-E62B-447E-A8C0-E6417955D124}" type="pres">
      <dgm:prSet presAssocID="{E6DFBD9A-51A3-4207-A68C-442DF1E64183}" presName="parentLin" presStyleCnt="0"/>
      <dgm:spPr/>
    </dgm:pt>
    <dgm:pt modelId="{225E1DF1-E4BC-47B5-816E-3935D8682648}" type="pres">
      <dgm:prSet presAssocID="{E6DFBD9A-51A3-4207-A68C-442DF1E64183}" presName="parentLeftMargin" presStyleLbl="node1" presStyleIdx="0" presStyleCnt="6"/>
      <dgm:spPr/>
      <dgm:t>
        <a:bodyPr/>
        <a:lstStyle/>
        <a:p>
          <a:endParaRPr lang="en-AU"/>
        </a:p>
      </dgm:t>
    </dgm:pt>
    <dgm:pt modelId="{5F5A9C1C-83E6-49AD-B9CB-A6EA0B8500A6}" type="pres">
      <dgm:prSet presAssocID="{E6DFBD9A-51A3-4207-A68C-442DF1E64183}" presName="parentText" presStyleLbl="node1" presStyleIdx="1" presStyleCnt="6" custScaleX="120047">
        <dgm:presLayoutVars>
          <dgm:chMax val="0"/>
          <dgm:bulletEnabled val="1"/>
        </dgm:presLayoutVars>
      </dgm:prSet>
      <dgm:spPr/>
      <dgm:t>
        <a:bodyPr/>
        <a:lstStyle/>
        <a:p>
          <a:endParaRPr lang="en-AU"/>
        </a:p>
      </dgm:t>
    </dgm:pt>
    <dgm:pt modelId="{5BDB9646-BD69-4122-AD2C-350629C2D930}" type="pres">
      <dgm:prSet presAssocID="{E6DFBD9A-51A3-4207-A68C-442DF1E64183}" presName="negativeSpace" presStyleCnt="0"/>
      <dgm:spPr/>
    </dgm:pt>
    <dgm:pt modelId="{2B58E121-27A4-4A03-A437-05129F9F1DA7}" type="pres">
      <dgm:prSet presAssocID="{E6DFBD9A-51A3-4207-A68C-442DF1E64183}" presName="childText" presStyleLbl="conFgAcc1" presStyleIdx="1" presStyleCnt="6">
        <dgm:presLayoutVars>
          <dgm:bulletEnabled val="1"/>
        </dgm:presLayoutVars>
      </dgm:prSet>
      <dgm:spPr/>
    </dgm:pt>
    <dgm:pt modelId="{4CD935C1-111E-4582-B4BF-BD8993D264A5}" type="pres">
      <dgm:prSet presAssocID="{81022EAD-B5AC-47DE-B383-E238C3AE3836}" presName="spaceBetweenRectangles" presStyleCnt="0"/>
      <dgm:spPr/>
    </dgm:pt>
    <dgm:pt modelId="{544A1D65-6076-43C4-BC41-8EDCF2E77950}" type="pres">
      <dgm:prSet presAssocID="{22627796-6BA0-4836-B140-D4D1379A0DCD}" presName="parentLin" presStyleCnt="0"/>
      <dgm:spPr/>
    </dgm:pt>
    <dgm:pt modelId="{61977702-5EDE-43BC-A52A-E2E21C8A51B1}" type="pres">
      <dgm:prSet presAssocID="{22627796-6BA0-4836-B140-D4D1379A0DCD}" presName="parentLeftMargin" presStyleLbl="node1" presStyleIdx="1" presStyleCnt="6"/>
      <dgm:spPr/>
      <dgm:t>
        <a:bodyPr/>
        <a:lstStyle/>
        <a:p>
          <a:endParaRPr lang="en-AU"/>
        </a:p>
      </dgm:t>
    </dgm:pt>
    <dgm:pt modelId="{1E7A4A22-2734-458C-A2A6-A51FC0C37388}" type="pres">
      <dgm:prSet presAssocID="{22627796-6BA0-4836-B140-D4D1379A0DCD}" presName="parentText" presStyleLbl="node1" presStyleIdx="2" presStyleCnt="6" custScaleX="120702">
        <dgm:presLayoutVars>
          <dgm:chMax val="0"/>
          <dgm:bulletEnabled val="1"/>
        </dgm:presLayoutVars>
      </dgm:prSet>
      <dgm:spPr/>
      <dgm:t>
        <a:bodyPr/>
        <a:lstStyle/>
        <a:p>
          <a:endParaRPr lang="en-AU"/>
        </a:p>
      </dgm:t>
    </dgm:pt>
    <dgm:pt modelId="{BB79502B-7680-4BE9-9157-BE39F9EA4B8F}" type="pres">
      <dgm:prSet presAssocID="{22627796-6BA0-4836-B140-D4D1379A0DCD}" presName="negativeSpace" presStyleCnt="0"/>
      <dgm:spPr/>
    </dgm:pt>
    <dgm:pt modelId="{ECE4DA83-52D5-4D4A-9282-12759E5B6C3F}" type="pres">
      <dgm:prSet presAssocID="{22627796-6BA0-4836-B140-D4D1379A0DCD}" presName="childText" presStyleLbl="conFgAcc1" presStyleIdx="2" presStyleCnt="6">
        <dgm:presLayoutVars>
          <dgm:bulletEnabled val="1"/>
        </dgm:presLayoutVars>
      </dgm:prSet>
      <dgm:spPr/>
    </dgm:pt>
    <dgm:pt modelId="{72EA560E-5F31-4AAA-81A4-2F7BBB217003}" type="pres">
      <dgm:prSet presAssocID="{E45847AA-BCD9-41D8-8996-C8454A38BCA2}" presName="spaceBetweenRectangles" presStyleCnt="0"/>
      <dgm:spPr/>
    </dgm:pt>
    <dgm:pt modelId="{A700BB63-83EB-4F0A-B4EF-D35F407E70AE}" type="pres">
      <dgm:prSet presAssocID="{836F0C4D-8D7B-425A-865B-CC3B2EA360BE}" presName="parentLin" presStyleCnt="0"/>
      <dgm:spPr/>
    </dgm:pt>
    <dgm:pt modelId="{18DCA792-2268-46C3-B241-2238D7539B36}" type="pres">
      <dgm:prSet presAssocID="{836F0C4D-8D7B-425A-865B-CC3B2EA360BE}" presName="parentLeftMargin" presStyleLbl="node1" presStyleIdx="2" presStyleCnt="6"/>
      <dgm:spPr/>
      <dgm:t>
        <a:bodyPr/>
        <a:lstStyle/>
        <a:p>
          <a:endParaRPr lang="en-AU"/>
        </a:p>
      </dgm:t>
    </dgm:pt>
    <dgm:pt modelId="{A766C2A8-C723-44A6-88F7-A6D29589798F}" type="pres">
      <dgm:prSet presAssocID="{836F0C4D-8D7B-425A-865B-CC3B2EA360BE}" presName="parentText" presStyleLbl="node1" presStyleIdx="3" presStyleCnt="6" custScaleX="120419">
        <dgm:presLayoutVars>
          <dgm:chMax val="0"/>
          <dgm:bulletEnabled val="1"/>
        </dgm:presLayoutVars>
      </dgm:prSet>
      <dgm:spPr/>
      <dgm:t>
        <a:bodyPr/>
        <a:lstStyle/>
        <a:p>
          <a:endParaRPr lang="en-AU"/>
        </a:p>
      </dgm:t>
    </dgm:pt>
    <dgm:pt modelId="{01DFAC16-A9F8-4C9E-941F-8C0A5730D7A1}" type="pres">
      <dgm:prSet presAssocID="{836F0C4D-8D7B-425A-865B-CC3B2EA360BE}" presName="negativeSpace" presStyleCnt="0"/>
      <dgm:spPr/>
    </dgm:pt>
    <dgm:pt modelId="{B587AEC0-1A75-4D74-8066-61EFA6A0AD89}" type="pres">
      <dgm:prSet presAssocID="{836F0C4D-8D7B-425A-865B-CC3B2EA360BE}" presName="childText" presStyleLbl="conFgAcc1" presStyleIdx="3" presStyleCnt="6">
        <dgm:presLayoutVars>
          <dgm:bulletEnabled val="1"/>
        </dgm:presLayoutVars>
      </dgm:prSet>
      <dgm:spPr/>
    </dgm:pt>
    <dgm:pt modelId="{E0F393BC-6FFF-499E-B9E1-F42C3E38226F}" type="pres">
      <dgm:prSet presAssocID="{33F3B74F-B520-43AC-B6D4-8B528AA015E2}" presName="spaceBetweenRectangles" presStyleCnt="0"/>
      <dgm:spPr/>
    </dgm:pt>
    <dgm:pt modelId="{76E557BB-CF41-4BFF-8AB8-BE1153911767}" type="pres">
      <dgm:prSet presAssocID="{E4D12DE7-F95D-49CD-A0E7-4AABC83E37D5}" presName="parentLin" presStyleCnt="0"/>
      <dgm:spPr/>
    </dgm:pt>
    <dgm:pt modelId="{2F3B48FD-DB4E-4E99-B54B-161FE794B2E0}" type="pres">
      <dgm:prSet presAssocID="{E4D12DE7-F95D-49CD-A0E7-4AABC83E37D5}" presName="parentLeftMargin" presStyleLbl="node1" presStyleIdx="3" presStyleCnt="6"/>
      <dgm:spPr/>
      <dgm:t>
        <a:bodyPr/>
        <a:lstStyle/>
        <a:p>
          <a:endParaRPr lang="en-AU"/>
        </a:p>
      </dgm:t>
    </dgm:pt>
    <dgm:pt modelId="{A5963EBF-97C9-4749-88A3-66B8E90C2E3F}" type="pres">
      <dgm:prSet presAssocID="{E4D12DE7-F95D-49CD-A0E7-4AABC83E37D5}" presName="parentText" presStyleLbl="node1" presStyleIdx="4" presStyleCnt="6" custScaleX="120265">
        <dgm:presLayoutVars>
          <dgm:chMax val="0"/>
          <dgm:bulletEnabled val="1"/>
        </dgm:presLayoutVars>
      </dgm:prSet>
      <dgm:spPr/>
      <dgm:t>
        <a:bodyPr/>
        <a:lstStyle/>
        <a:p>
          <a:endParaRPr lang="en-AU"/>
        </a:p>
      </dgm:t>
    </dgm:pt>
    <dgm:pt modelId="{65081F0F-5B4A-429F-A147-9D0A95158846}" type="pres">
      <dgm:prSet presAssocID="{E4D12DE7-F95D-49CD-A0E7-4AABC83E37D5}" presName="negativeSpace" presStyleCnt="0"/>
      <dgm:spPr/>
    </dgm:pt>
    <dgm:pt modelId="{B3DC228F-59FE-4883-9F68-1DEB724E886E}" type="pres">
      <dgm:prSet presAssocID="{E4D12DE7-F95D-49CD-A0E7-4AABC83E37D5}" presName="childText" presStyleLbl="conFgAcc1" presStyleIdx="4" presStyleCnt="6">
        <dgm:presLayoutVars>
          <dgm:bulletEnabled val="1"/>
        </dgm:presLayoutVars>
      </dgm:prSet>
      <dgm:spPr/>
    </dgm:pt>
    <dgm:pt modelId="{A437DBB1-EE8E-4B01-BED6-F9B46A9FA94E}" type="pres">
      <dgm:prSet presAssocID="{61C203F3-1D02-43EA-83CE-44C648A8FED1}" presName="spaceBetweenRectangles" presStyleCnt="0"/>
      <dgm:spPr/>
    </dgm:pt>
    <dgm:pt modelId="{023D779E-69D2-4109-96B0-A0B3FF741CEB}" type="pres">
      <dgm:prSet presAssocID="{28788C6E-B52A-4A7C-8DD1-0C8091371BDC}" presName="parentLin" presStyleCnt="0"/>
      <dgm:spPr/>
    </dgm:pt>
    <dgm:pt modelId="{A190C211-7E82-4D2D-BF03-6F2DEA9EC7D3}" type="pres">
      <dgm:prSet presAssocID="{28788C6E-B52A-4A7C-8DD1-0C8091371BDC}" presName="parentLeftMargin" presStyleLbl="node1" presStyleIdx="4" presStyleCnt="6"/>
      <dgm:spPr/>
      <dgm:t>
        <a:bodyPr/>
        <a:lstStyle/>
        <a:p>
          <a:endParaRPr lang="en-AU"/>
        </a:p>
      </dgm:t>
    </dgm:pt>
    <dgm:pt modelId="{4450C3DF-AA10-408B-84CD-DAB4C86817CB}" type="pres">
      <dgm:prSet presAssocID="{28788C6E-B52A-4A7C-8DD1-0C8091371BDC}" presName="parentText" presStyleLbl="node1" presStyleIdx="5" presStyleCnt="6" custScaleX="120638" custScaleY="121982">
        <dgm:presLayoutVars>
          <dgm:chMax val="0"/>
          <dgm:bulletEnabled val="1"/>
        </dgm:presLayoutVars>
      </dgm:prSet>
      <dgm:spPr/>
      <dgm:t>
        <a:bodyPr/>
        <a:lstStyle/>
        <a:p>
          <a:endParaRPr lang="en-AU"/>
        </a:p>
      </dgm:t>
    </dgm:pt>
    <dgm:pt modelId="{CCCEFFE2-4AB4-486F-8FA8-D84833708913}" type="pres">
      <dgm:prSet presAssocID="{28788C6E-B52A-4A7C-8DD1-0C8091371BDC}" presName="negativeSpace" presStyleCnt="0"/>
      <dgm:spPr/>
    </dgm:pt>
    <dgm:pt modelId="{61374F64-3137-4E3C-A8B7-C29707E50A0C}" type="pres">
      <dgm:prSet presAssocID="{28788C6E-B52A-4A7C-8DD1-0C8091371BDC}" presName="childText" presStyleLbl="conFgAcc1" presStyleIdx="5" presStyleCnt="6">
        <dgm:presLayoutVars>
          <dgm:bulletEnabled val="1"/>
        </dgm:presLayoutVars>
      </dgm:prSet>
      <dgm:spPr/>
    </dgm:pt>
  </dgm:ptLst>
  <dgm:cxnLst>
    <dgm:cxn modelId="{603B6097-6FEC-4E88-9971-B3A0C9F50F1A}" type="presOf" srcId="{045EDAC6-77D3-483B-9789-2645648C6021}" destId="{A710F2CB-67BF-4631-9004-672E8D38A6EE}" srcOrd="0" destOrd="0" presId="urn:microsoft.com/office/officeart/2005/8/layout/list1"/>
    <dgm:cxn modelId="{3E8F9B10-1D3E-45C3-90FB-7B92868B62B1}" type="presOf" srcId="{E4D12DE7-F95D-49CD-A0E7-4AABC83E37D5}" destId="{2F3B48FD-DB4E-4E99-B54B-161FE794B2E0}" srcOrd="0" destOrd="0" presId="urn:microsoft.com/office/officeart/2005/8/layout/list1"/>
    <dgm:cxn modelId="{A8D9B53B-66FE-45D0-8691-951299C5DF4A}" type="presOf" srcId="{22627796-6BA0-4836-B140-D4D1379A0DCD}" destId="{1E7A4A22-2734-458C-A2A6-A51FC0C37388}" srcOrd="1" destOrd="0" presId="urn:microsoft.com/office/officeart/2005/8/layout/list1"/>
    <dgm:cxn modelId="{4BB935D1-70F5-480E-818B-89BD78894A18}" srcId="{B115DB3F-00BA-4CCB-AB65-B441B1F67FCF}" destId="{28788C6E-B52A-4A7C-8DD1-0C8091371BDC}" srcOrd="5" destOrd="0" parTransId="{4E8418A2-3D4F-4107-94A3-4918BC75DD0B}" sibTransId="{10FB16DA-7B69-46FE-AE59-0FEB276D0C4B}"/>
    <dgm:cxn modelId="{524BA3E6-520D-4B96-B6CF-FDBD671F29AB}" type="presOf" srcId="{28788C6E-B52A-4A7C-8DD1-0C8091371BDC}" destId="{4450C3DF-AA10-408B-84CD-DAB4C86817CB}" srcOrd="1" destOrd="0" presId="urn:microsoft.com/office/officeart/2005/8/layout/list1"/>
    <dgm:cxn modelId="{F46DFB58-7F3F-40B3-BE98-BC236C6A5EC1}" srcId="{B115DB3F-00BA-4CCB-AB65-B441B1F67FCF}" destId="{E4D12DE7-F95D-49CD-A0E7-4AABC83E37D5}" srcOrd="4" destOrd="0" parTransId="{D460C806-E7D8-49D7-881F-7E724F2139F3}" sibTransId="{61C203F3-1D02-43EA-83CE-44C648A8FED1}"/>
    <dgm:cxn modelId="{C5D7CA55-E57C-49B8-8986-69279FC99302}" type="presOf" srcId="{836F0C4D-8D7B-425A-865B-CC3B2EA360BE}" destId="{A766C2A8-C723-44A6-88F7-A6D29589798F}" srcOrd="1" destOrd="0" presId="urn:microsoft.com/office/officeart/2005/8/layout/list1"/>
    <dgm:cxn modelId="{849797BF-4069-4CE2-88E8-C9C22EB07A9E}" type="presOf" srcId="{22627796-6BA0-4836-B140-D4D1379A0DCD}" destId="{61977702-5EDE-43BC-A52A-E2E21C8A51B1}" srcOrd="0" destOrd="0" presId="urn:microsoft.com/office/officeart/2005/8/layout/list1"/>
    <dgm:cxn modelId="{14C77B68-4C9B-4EDF-BAA8-B94E334AC853}" type="presOf" srcId="{045EDAC6-77D3-483B-9789-2645648C6021}" destId="{62AE2D74-FC43-438A-AC1C-04963F7638C9}" srcOrd="1" destOrd="0" presId="urn:microsoft.com/office/officeart/2005/8/layout/list1"/>
    <dgm:cxn modelId="{7B6A10CC-AEE1-45D6-BFDD-DB1E7B40C487}" srcId="{B115DB3F-00BA-4CCB-AB65-B441B1F67FCF}" destId="{836F0C4D-8D7B-425A-865B-CC3B2EA360BE}" srcOrd="3" destOrd="0" parTransId="{97F311F1-D1DF-4DD8-AB3F-BA5F5EE601F8}" sibTransId="{33F3B74F-B520-43AC-B6D4-8B528AA015E2}"/>
    <dgm:cxn modelId="{6AC0D1F1-AA6D-4BB0-B8E5-0334CC81AC32}" type="presOf" srcId="{E4D12DE7-F95D-49CD-A0E7-4AABC83E37D5}" destId="{A5963EBF-97C9-4749-88A3-66B8E90C2E3F}" srcOrd="1" destOrd="0" presId="urn:microsoft.com/office/officeart/2005/8/layout/list1"/>
    <dgm:cxn modelId="{9D918163-F422-4BFA-9F2A-1E5D2FAB030C}" srcId="{B115DB3F-00BA-4CCB-AB65-B441B1F67FCF}" destId="{22627796-6BA0-4836-B140-D4D1379A0DCD}" srcOrd="2" destOrd="0" parTransId="{1B199A07-FC71-4188-B85B-8BE9D560F5A0}" sibTransId="{E45847AA-BCD9-41D8-8996-C8454A38BCA2}"/>
    <dgm:cxn modelId="{C67A1F5A-6BFC-4C32-A298-0A7B8433A8B0}" type="presOf" srcId="{E6DFBD9A-51A3-4207-A68C-442DF1E64183}" destId="{5F5A9C1C-83E6-49AD-B9CB-A6EA0B8500A6}" srcOrd="1" destOrd="0" presId="urn:microsoft.com/office/officeart/2005/8/layout/list1"/>
    <dgm:cxn modelId="{85CAD0A1-AD8C-4FED-A2F5-9A1BA19594BF}" srcId="{B115DB3F-00BA-4CCB-AB65-B441B1F67FCF}" destId="{045EDAC6-77D3-483B-9789-2645648C6021}" srcOrd="0" destOrd="0" parTransId="{C8461875-615E-4DDB-AA50-F299E7CC1778}" sibTransId="{F6EB247D-0A21-4D57-AE8F-779061FF8814}"/>
    <dgm:cxn modelId="{4B934F68-B8C7-4D15-846D-E304F9FBCA6F}" type="presOf" srcId="{836F0C4D-8D7B-425A-865B-CC3B2EA360BE}" destId="{18DCA792-2268-46C3-B241-2238D7539B36}" srcOrd="0" destOrd="0" presId="urn:microsoft.com/office/officeart/2005/8/layout/list1"/>
    <dgm:cxn modelId="{7B4C67D1-8C80-4F8F-AA94-7F07ADE9AD6D}" type="presOf" srcId="{B115DB3F-00BA-4CCB-AB65-B441B1F67FCF}" destId="{DE5FB382-BFF0-4C2B-9A40-C11909918419}" srcOrd="0" destOrd="0" presId="urn:microsoft.com/office/officeart/2005/8/layout/list1"/>
    <dgm:cxn modelId="{4A38D360-74F5-4172-86EB-FBCB24E23151}" type="presOf" srcId="{E6DFBD9A-51A3-4207-A68C-442DF1E64183}" destId="{225E1DF1-E4BC-47B5-816E-3935D8682648}" srcOrd="0" destOrd="0" presId="urn:microsoft.com/office/officeart/2005/8/layout/list1"/>
    <dgm:cxn modelId="{0332A968-8E37-4668-853B-527A127B2781}" type="presOf" srcId="{28788C6E-B52A-4A7C-8DD1-0C8091371BDC}" destId="{A190C211-7E82-4D2D-BF03-6F2DEA9EC7D3}" srcOrd="0" destOrd="0" presId="urn:microsoft.com/office/officeart/2005/8/layout/list1"/>
    <dgm:cxn modelId="{581AAD32-B3F2-4E96-9694-D1309B9CEBC7}" srcId="{B115DB3F-00BA-4CCB-AB65-B441B1F67FCF}" destId="{E6DFBD9A-51A3-4207-A68C-442DF1E64183}" srcOrd="1" destOrd="0" parTransId="{1ABD462D-7A9A-4F94-AC35-B76CA7748222}" sibTransId="{81022EAD-B5AC-47DE-B383-E238C3AE3836}"/>
    <dgm:cxn modelId="{A5920F9E-BA31-416D-A555-7552A4A80E9E}" type="presParOf" srcId="{DE5FB382-BFF0-4C2B-9A40-C11909918419}" destId="{305E1808-69E4-4106-B11B-E3C20BD15BBD}" srcOrd="0" destOrd="0" presId="urn:microsoft.com/office/officeart/2005/8/layout/list1"/>
    <dgm:cxn modelId="{248C7EF9-1539-44E2-9FCC-5E124A339E64}" type="presParOf" srcId="{305E1808-69E4-4106-B11B-E3C20BD15BBD}" destId="{A710F2CB-67BF-4631-9004-672E8D38A6EE}" srcOrd="0" destOrd="0" presId="urn:microsoft.com/office/officeart/2005/8/layout/list1"/>
    <dgm:cxn modelId="{4BDCD181-233B-45AC-A147-CD7B3E02A8CF}" type="presParOf" srcId="{305E1808-69E4-4106-B11B-E3C20BD15BBD}" destId="{62AE2D74-FC43-438A-AC1C-04963F7638C9}" srcOrd="1" destOrd="0" presId="urn:microsoft.com/office/officeart/2005/8/layout/list1"/>
    <dgm:cxn modelId="{8CBE0F11-404D-40B3-8490-92EC1E96E24A}" type="presParOf" srcId="{DE5FB382-BFF0-4C2B-9A40-C11909918419}" destId="{3536056F-47AF-4581-99A3-C00EE9C97306}" srcOrd="1" destOrd="0" presId="urn:microsoft.com/office/officeart/2005/8/layout/list1"/>
    <dgm:cxn modelId="{9BA4CAC9-E939-4AF0-ACA3-26472C1130CA}" type="presParOf" srcId="{DE5FB382-BFF0-4C2B-9A40-C11909918419}" destId="{DFF94BE7-BE30-4151-A7D1-FBF548BA749D}" srcOrd="2" destOrd="0" presId="urn:microsoft.com/office/officeart/2005/8/layout/list1"/>
    <dgm:cxn modelId="{F57AE635-C491-48C6-AC21-4BFB8DC13C7F}" type="presParOf" srcId="{DE5FB382-BFF0-4C2B-9A40-C11909918419}" destId="{FB30120A-C908-4A25-A08E-E826425EC717}" srcOrd="3" destOrd="0" presId="urn:microsoft.com/office/officeart/2005/8/layout/list1"/>
    <dgm:cxn modelId="{1D5E8383-3CA4-49B6-BC69-49C3CBAC9018}" type="presParOf" srcId="{DE5FB382-BFF0-4C2B-9A40-C11909918419}" destId="{08273934-E62B-447E-A8C0-E6417955D124}" srcOrd="4" destOrd="0" presId="urn:microsoft.com/office/officeart/2005/8/layout/list1"/>
    <dgm:cxn modelId="{9EBA70EC-E26C-456D-813F-F216085A6948}" type="presParOf" srcId="{08273934-E62B-447E-A8C0-E6417955D124}" destId="{225E1DF1-E4BC-47B5-816E-3935D8682648}" srcOrd="0" destOrd="0" presId="urn:microsoft.com/office/officeart/2005/8/layout/list1"/>
    <dgm:cxn modelId="{A303D370-1FA9-4415-B408-CC4D41965665}" type="presParOf" srcId="{08273934-E62B-447E-A8C0-E6417955D124}" destId="{5F5A9C1C-83E6-49AD-B9CB-A6EA0B8500A6}" srcOrd="1" destOrd="0" presId="urn:microsoft.com/office/officeart/2005/8/layout/list1"/>
    <dgm:cxn modelId="{1CE00C1C-99B9-4AE8-AB98-CDA6A7D6C4C9}" type="presParOf" srcId="{DE5FB382-BFF0-4C2B-9A40-C11909918419}" destId="{5BDB9646-BD69-4122-AD2C-350629C2D930}" srcOrd="5" destOrd="0" presId="urn:microsoft.com/office/officeart/2005/8/layout/list1"/>
    <dgm:cxn modelId="{AEFA7A83-E01F-406C-BB3E-11189870FDB1}" type="presParOf" srcId="{DE5FB382-BFF0-4C2B-9A40-C11909918419}" destId="{2B58E121-27A4-4A03-A437-05129F9F1DA7}" srcOrd="6" destOrd="0" presId="urn:microsoft.com/office/officeart/2005/8/layout/list1"/>
    <dgm:cxn modelId="{18FAFF44-0322-41BA-A6E4-8B329A3168A5}" type="presParOf" srcId="{DE5FB382-BFF0-4C2B-9A40-C11909918419}" destId="{4CD935C1-111E-4582-B4BF-BD8993D264A5}" srcOrd="7" destOrd="0" presId="urn:microsoft.com/office/officeart/2005/8/layout/list1"/>
    <dgm:cxn modelId="{2DE10F3E-58A8-469B-832F-53BC8860771C}" type="presParOf" srcId="{DE5FB382-BFF0-4C2B-9A40-C11909918419}" destId="{544A1D65-6076-43C4-BC41-8EDCF2E77950}" srcOrd="8" destOrd="0" presId="urn:microsoft.com/office/officeart/2005/8/layout/list1"/>
    <dgm:cxn modelId="{ACD5133A-9EB6-4F5A-A219-0D699F5A60EE}" type="presParOf" srcId="{544A1D65-6076-43C4-BC41-8EDCF2E77950}" destId="{61977702-5EDE-43BC-A52A-E2E21C8A51B1}" srcOrd="0" destOrd="0" presId="urn:microsoft.com/office/officeart/2005/8/layout/list1"/>
    <dgm:cxn modelId="{A17D99E3-7389-46ED-A763-C304C5C498CC}" type="presParOf" srcId="{544A1D65-6076-43C4-BC41-8EDCF2E77950}" destId="{1E7A4A22-2734-458C-A2A6-A51FC0C37388}" srcOrd="1" destOrd="0" presId="urn:microsoft.com/office/officeart/2005/8/layout/list1"/>
    <dgm:cxn modelId="{253722AD-C0D8-4B07-B4A8-FAB2F04FA446}" type="presParOf" srcId="{DE5FB382-BFF0-4C2B-9A40-C11909918419}" destId="{BB79502B-7680-4BE9-9157-BE39F9EA4B8F}" srcOrd="9" destOrd="0" presId="urn:microsoft.com/office/officeart/2005/8/layout/list1"/>
    <dgm:cxn modelId="{89C9A9B3-C9D5-49FB-A160-F5EC9AC79BA6}" type="presParOf" srcId="{DE5FB382-BFF0-4C2B-9A40-C11909918419}" destId="{ECE4DA83-52D5-4D4A-9282-12759E5B6C3F}" srcOrd="10" destOrd="0" presId="urn:microsoft.com/office/officeart/2005/8/layout/list1"/>
    <dgm:cxn modelId="{13C64E5D-CE81-4B2B-A085-F8C6FB63BF1D}" type="presParOf" srcId="{DE5FB382-BFF0-4C2B-9A40-C11909918419}" destId="{72EA560E-5F31-4AAA-81A4-2F7BBB217003}" srcOrd="11" destOrd="0" presId="urn:microsoft.com/office/officeart/2005/8/layout/list1"/>
    <dgm:cxn modelId="{077E92B9-7388-4F33-85F3-0BE9064CFB35}" type="presParOf" srcId="{DE5FB382-BFF0-4C2B-9A40-C11909918419}" destId="{A700BB63-83EB-4F0A-B4EF-D35F407E70AE}" srcOrd="12" destOrd="0" presId="urn:microsoft.com/office/officeart/2005/8/layout/list1"/>
    <dgm:cxn modelId="{F005FD10-8A2C-4390-B25B-0B095B0C64CB}" type="presParOf" srcId="{A700BB63-83EB-4F0A-B4EF-D35F407E70AE}" destId="{18DCA792-2268-46C3-B241-2238D7539B36}" srcOrd="0" destOrd="0" presId="urn:microsoft.com/office/officeart/2005/8/layout/list1"/>
    <dgm:cxn modelId="{3D703136-A7D9-439A-BBEA-840304204A05}" type="presParOf" srcId="{A700BB63-83EB-4F0A-B4EF-D35F407E70AE}" destId="{A766C2A8-C723-44A6-88F7-A6D29589798F}" srcOrd="1" destOrd="0" presId="urn:microsoft.com/office/officeart/2005/8/layout/list1"/>
    <dgm:cxn modelId="{7A0A62E5-BF1D-46B7-9585-156C72906E88}" type="presParOf" srcId="{DE5FB382-BFF0-4C2B-9A40-C11909918419}" destId="{01DFAC16-A9F8-4C9E-941F-8C0A5730D7A1}" srcOrd="13" destOrd="0" presId="urn:microsoft.com/office/officeart/2005/8/layout/list1"/>
    <dgm:cxn modelId="{656F2F0F-19D5-4DDC-B0DC-7A18F76D99C2}" type="presParOf" srcId="{DE5FB382-BFF0-4C2B-9A40-C11909918419}" destId="{B587AEC0-1A75-4D74-8066-61EFA6A0AD89}" srcOrd="14" destOrd="0" presId="urn:microsoft.com/office/officeart/2005/8/layout/list1"/>
    <dgm:cxn modelId="{8CADD27B-8219-41B7-8E73-516DDBF2C962}" type="presParOf" srcId="{DE5FB382-BFF0-4C2B-9A40-C11909918419}" destId="{E0F393BC-6FFF-499E-B9E1-F42C3E38226F}" srcOrd="15" destOrd="0" presId="urn:microsoft.com/office/officeart/2005/8/layout/list1"/>
    <dgm:cxn modelId="{B7B9C9A0-A729-4E5B-8A74-8A2519668352}" type="presParOf" srcId="{DE5FB382-BFF0-4C2B-9A40-C11909918419}" destId="{76E557BB-CF41-4BFF-8AB8-BE1153911767}" srcOrd="16" destOrd="0" presId="urn:microsoft.com/office/officeart/2005/8/layout/list1"/>
    <dgm:cxn modelId="{E313C6A4-C8E8-43B2-B128-82549F789052}" type="presParOf" srcId="{76E557BB-CF41-4BFF-8AB8-BE1153911767}" destId="{2F3B48FD-DB4E-4E99-B54B-161FE794B2E0}" srcOrd="0" destOrd="0" presId="urn:microsoft.com/office/officeart/2005/8/layout/list1"/>
    <dgm:cxn modelId="{CF586E2C-0D7F-47E9-B39A-5F5A032DEEDE}" type="presParOf" srcId="{76E557BB-CF41-4BFF-8AB8-BE1153911767}" destId="{A5963EBF-97C9-4749-88A3-66B8E90C2E3F}" srcOrd="1" destOrd="0" presId="urn:microsoft.com/office/officeart/2005/8/layout/list1"/>
    <dgm:cxn modelId="{6C5D0CE7-86DC-4124-B993-256F17D4E1AF}" type="presParOf" srcId="{DE5FB382-BFF0-4C2B-9A40-C11909918419}" destId="{65081F0F-5B4A-429F-A147-9D0A95158846}" srcOrd="17" destOrd="0" presId="urn:microsoft.com/office/officeart/2005/8/layout/list1"/>
    <dgm:cxn modelId="{F680C0F0-CC0B-4C6C-94D6-3122AB8CF91A}" type="presParOf" srcId="{DE5FB382-BFF0-4C2B-9A40-C11909918419}" destId="{B3DC228F-59FE-4883-9F68-1DEB724E886E}" srcOrd="18" destOrd="0" presId="urn:microsoft.com/office/officeart/2005/8/layout/list1"/>
    <dgm:cxn modelId="{21885CA0-5C69-4F37-B0CB-4C3B93B90E52}" type="presParOf" srcId="{DE5FB382-BFF0-4C2B-9A40-C11909918419}" destId="{A437DBB1-EE8E-4B01-BED6-F9B46A9FA94E}" srcOrd="19" destOrd="0" presId="urn:microsoft.com/office/officeart/2005/8/layout/list1"/>
    <dgm:cxn modelId="{0B642A7D-6CE4-4F3D-BFFE-BF4850E40592}" type="presParOf" srcId="{DE5FB382-BFF0-4C2B-9A40-C11909918419}" destId="{023D779E-69D2-4109-96B0-A0B3FF741CEB}" srcOrd="20" destOrd="0" presId="urn:microsoft.com/office/officeart/2005/8/layout/list1"/>
    <dgm:cxn modelId="{6593E797-5A43-482D-AC9E-F3590CF62166}" type="presParOf" srcId="{023D779E-69D2-4109-96B0-A0B3FF741CEB}" destId="{A190C211-7E82-4D2D-BF03-6F2DEA9EC7D3}" srcOrd="0" destOrd="0" presId="urn:microsoft.com/office/officeart/2005/8/layout/list1"/>
    <dgm:cxn modelId="{38073552-795F-4882-B857-D2EAE2C82AB4}" type="presParOf" srcId="{023D779E-69D2-4109-96B0-A0B3FF741CEB}" destId="{4450C3DF-AA10-408B-84CD-DAB4C86817CB}" srcOrd="1" destOrd="0" presId="urn:microsoft.com/office/officeart/2005/8/layout/list1"/>
    <dgm:cxn modelId="{60FF49C0-E570-4A83-B64F-DA8BEF8D3DEF}" type="presParOf" srcId="{DE5FB382-BFF0-4C2B-9A40-C11909918419}" destId="{CCCEFFE2-4AB4-486F-8FA8-D84833708913}" srcOrd="21" destOrd="0" presId="urn:microsoft.com/office/officeart/2005/8/layout/list1"/>
    <dgm:cxn modelId="{1B4761B5-C7EA-4DD4-A6E5-4308E588E0FC}" type="presParOf" srcId="{DE5FB382-BFF0-4C2B-9A40-C11909918419}" destId="{61374F64-3137-4E3C-A8B7-C29707E50A0C}" srcOrd="22"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233359-6C4F-4F4E-896F-1CC215C12AD5}" type="doc">
      <dgm:prSet loTypeId="urn:microsoft.com/office/officeart/2005/8/layout/process4" loCatId="list" qsTypeId="urn:microsoft.com/office/officeart/2005/8/quickstyle/simple1" qsCatId="simple" csTypeId="urn:microsoft.com/office/officeart/2005/8/colors/colorful4" csCatId="colorful" phldr="1"/>
      <dgm:spPr/>
      <dgm:t>
        <a:bodyPr/>
        <a:lstStyle/>
        <a:p>
          <a:endParaRPr lang="en-US"/>
        </a:p>
      </dgm:t>
    </dgm:pt>
    <dgm:pt modelId="{07190A0F-420F-4919-B8F2-51F0B34AA74B}">
      <dgm:prSet phldrT="[Text]"/>
      <dgm:spPr/>
      <dgm:t>
        <a:bodyPr/>
        <a:lstStyle/>
        <a:p>
          <a:pPr>
            <a:buNone/>
          </a:pPr>
          <a:r>
            <a:rPr lang="en-US" b="1" i="1" u="sng" dirty="0"/>
            <a:t>UNFINISHED BUSINESS:</a:t>
          </a:r>
          <a:endParaRPr lang="en-US" dirty="0"/>
        </a:p>
      </dgm:t>
    </dgm:pt>
    <dgm:pt modelId="{D17301CC-650D-4363-B8F7-CABD267B8781}" type="parTrans" cxnId="{91C7207F-7EC9-452F-AFCF-2AAB82057464}">
      <dgm:prSet/>
      <dgm:spPr/>
      <dgm:t>
        <a:bodyPr/>
        <a:lstStyle/>
        <a:p>
          <a:endParaRPr lang="en-US"/>
        </a:p>
      </dgm:t>
    </dgm:pt>
    <dgm:pt modelId="{7C3E8DBC-6203-4DBB-B5F7-2379C5C69202}" type="sibTrans" cxnId="{91C7207F-7EC9-452F-AFCF-2AAB82057464}">
      <dgm:prSet/>
      <dgm:spPr/>
      <dgm:t>
        <a:bodyPr/>
        <a:lstStyle/>
        <a:p>
          <a:endParaRPr lang="en-US"/>
        </a:p>
      </dgm:t>
    </dgm:pt>
    <dgm:pt modelId="{5F26639B-826B-4FE8-8755-F6ADA6B90806}">
      <dgm:prSet phldrT="[Text]" custT="1"/>
      <dgm:spPr/>
      <dgm:t>
        <a:bodyPr/>
        <a:lstStyle/>
        <a:p>
          <a:pPr>
            <a:buFont typeface="+mj-lt"/>
            <a:buNone/>
          </a:pPr>
          <a:r>
            <a:rPr lang="en-US" sz="1400" b="1" dirty="0"/>
            <a:t>1. Decreased the prevalence of underweight children under five years of age  (malnutrition and undernourishment)</a:t>
          </a:r>
          <a:endParaRPr lang="en-US" sz="1400" dirty="0"/>
        </a:p>
      </dgm:t>
    </dgm:pt>
    <dgm:pt modelId="{82FA86A3-08D6-4D61-A9DD-7895AD38EFB7}" type="parTrans" cxnId="{379A18B0-F3A0-4FC2-B1CB-650B9609A373}">
      <dgm:prSet/>
      <dgm:spPr/>
      <dgm:t>
        <a:bodyPr/>
        <a:lstStyle/>
        <a:p>
          <a:endParaRPr lang="en-US"/>
        </a:p>
      </dgm:t>
    </dgm:pt>
    <dgm:pt modelId="{90E86BC5-4D64-48F2-9417-5779059C996F}" type="sibTrans" cxnId="{379A18B0-F3A0-4FC2-B1CB-650B9609A373}">
      <dgm:prSet/>
      <dgm:spPr/>
      <dgm:t>
        <a:bodyPr/>
        <a:lstStyle/>
        <a:p>
          <a:endParaRPr lang="en-US"/>
        </a:p>
      </dgm:t>
    </dgm:pt>
    <dgm:pt modelId="{FBA9EE88-D737-46F9-9DFF-6BBA0812B04C}">
      <dgm:prSet phldrT="[Text]" custT="1"/>
      <dgm:spPr/>
      <dgm:t>
        <a:bodyPr/>
        <a:lstStyle/>
        <a:p>
          <a:pPr>
            <a:buFont typeface="+mj-lt"/>
            <a:buNone/>
          </a:pPr>
          <a:r>
            <a:rPr lang="en-US" sz="1400" b="1" dirty="0"/>
            <a:t>2. Decreased the infant mortality rate (AKB) and children under five years of age mortality rate (</a:t>
          </a:r>
          <a:r>
            <a:rPr lang="en-US" sz="1400" b="1" dirty="0" err="1"/>
            <a:t>AKBa</a:t>
          </a:r>
          <a:r>
            <a:rPr lang="en-US" sz="1400" b="1" dirty="0"/>
            <a:t>)</a:t>
          </a:r>
          <a:endParaRPr lang="en-US" sz="1400" dirty="0"/>
        </a:p>
      </dgm:t>
    </dgm:pt>
    <dgm:pt modelId="{E4D67D16-33F2-4A07-B9C0-5137751D9F9B}" type="parTrans" cxnId="{CDAB9D34-B22B-4EA7-ABF3-A3BDD650619F}">
      <dgm:prSet/>
      <dgm:spPr/>
      <dgm:t>
        <a:bodyPr/>
        <a:lstStyle/>
        <a:p>
          <a:endParaRPr lang="en-US"/>
        </a:p>
      </dgm:t>
    </dgm:pt>
    <dgm:pt modelId="{9A0DA5F9-F580-44A6-AA7F-72B9C8C25D61}" type="sibTrans" cxnId="{CDAB9D34-B22B-4EA7-ABF3-A3BDD650619F}">
      <dgm:prSet/>
      <dgm:spPr/>
      <dgm:t>
        <a:bodyPr/>
        <a:lstStyle/>
        <a:p>
          <a:endParaRPr lang="en-US"/>
        </a:p>
      </dgm:t>
    </dgm:pt>
    <dgm:pt modelId="{54E5F175-B432-47F7-B2D5-8BBC5DDA787F}">
      <dgm:prSet phldrT="[Text]" custT="1"/>
      <dgm:spPr/>
      <dgm:t>
        <a:bodyPr/>
        <a:lstStyle/>
        <a:p>
          <a:pPr>
            <a:buFont typeface="+mj-lt"/>
            <a:buNone/>
          </a:pPr>
          <a:r>
            <a:rPr lang="en-US" sz="1600" b="1" dirty="0"/>
            <a:t>3. Decreased the maternal mortality rate (AKI)</a:t>
          </a:r>
          <a:endParaRPr lang="en-US" sz="1600" dirty="0"/>
        </a:p>
      </dgm:t>
    </dgm:pt>
    <dgm:pt modelId="{346DEDC9-CD36-4BA7-AB60-6736D26E0F08}" type="parTrans" cxnId="{93D83947-524B-4C8E-AF5F-68DB65A30E6B}">
      <dgm:prSet/>
      <dgm:spPr/>
      <dgm:t>
        <a:bodyPr/>
        <a:lstStyle/>
        <a:p>
          <a:endParaRPr lang="en-US"/>
        </a:p>
      </dgm:t>
    </dgm:pt>
    <dgm:pt modelId="{82256CBA-6202-4E9B-8CAF-4C35DBC4074D}" type="sibTrans" cxnId="{93D83947-524B-4C8E-AF5F-68DB65A30E6B}">
      <dgm:prSet/>
      <dgm:spPr/>
      <dgm:t>
        <a:bodyPr/>
        <a:lstStyle/>
        <a:p>
          <a:endParaRPr lang="en-US"/>
        </a:p>
      </dgm:t>
    </dgm:pt>
    <dgm:pt modelId="{306F90DE-8495-4888-942F-A0AB8D9036D2}">
      <dgm:prSet phldrT="[Text]"/>
      <dgm:spPr/>
      <dgm:t>
        <a:bodyPr/>
        <a:lstStyle/>
        <a:p>
          <a:pPr>
            <a:buNone/>
          </a:pPr>
          <a:r>
            <a:rPr lang="en-US" b="1" i="1" u="sng" dirty="0">
              <a:solidFill>
                <a:schemeClr val="tx1"/>
              </a:solidFill>
            </a:rPr>
            <a:t>NEW ISSUES:</a:t>
          </a:r>
          <a:endParaRPr lang="en-US" b="1" dirty="0">
            <a:solidFill>
              <a:schemeClr val="tx1"/>
            </a:solidFill>
          </a:endParaRPr>
        </a:p>
      </dgm:t>
    </dgm:pt>
    <dgm:pt modelId="{97BA8AA4-695A-4842-9F77-B3CBE0C57077}" type="parTrans" cxnId="{F2C6D34C-BF40-4DDE-8757-5F06356AC446}">
      <dgm:prSet/>
      <dgm:spPr/>
      <dgm:t>
        <a:bodyPr/>
        <a:lstStyle/>
        <a:p>
          <a:endParaRPr lang="en-US"/>
        </a:p>
      </dgm:t>
    </dgm:pt>
    <dgm:pt modelId="{5FDD40A1-9676-4490-B430-1BDDF505BF7A}" type="sibTrans" cxnId="{F2C6D34C-BF40-4DDE-8757-5F06356AC446}">
      <dgm:prSet/>
      <dgm:spPr/>
      <dgm:t>
        <a:bodyPr/>
        <a:lstStyle/>
        <a:p>
          <a:endParaRPr lang="en-US"/>
        </a:p>
      </dgm:t>
    </dgm:pt>
    <dgm:pt modelId="{129A7711-D558-4223-BA61-4CE9460D913A}">
      <dgm:prSet phldrT="[Text]" custT="1"/>
      <dgm:spPr/>
      <dgm:t>
        <a:bodyPr/>
        <a:lstStyle/>
        <a:p>
          <a:r>
            <a:rPr lang="en-US" sz="1200" b="1" dirty="0"/>
            <a:t>1. </a:t>
          </a:r>
          <a:r>
            <a:rPr lang="en-US" sz="1200" b="1" dirty="0">
              <a:sym typeface="Wingdings"/>
            </a:rPr>
            <a:t>Nutritional problems, Integration with improvement of  food access and agricultural production</a:t>
          </a:r>
          <a:endParaRPr lang="en-US" sz="1200" b="1" dirty="0"/>
        </a:p>
      </dgm:t>
    </dgm:pt>
    <dgm:pt modelId="{F0B7A8A2-89EB-4235-B3A7-F81D003DCEC3}" type="parTrans" cxnId="{0976B722-6ABC-4C47-BF10-63F0E05D9FF3}">
      <dgm:prSet/>
      <dgm:spPr/>
      <dgm:t>
        <a:bodyPr/>
        <a:lstStyle/>
        <a:p>
          <a:endParaRPr lang="en-US"/>
        </a:p>
      </dgm:t>
    </dgm:pt>
    <dgm:pt modelId="{86BA5C66-684F-4646-AA14-F8C20ABFE20B}" type="sibTrans" cxnId="{0976B722-6ABC-4C47-BF10-63F0E05D9FF3}">
      <dgm:prSet/>
      <dgm:spPr/>
      <dgm:t>
        <a:bodyPr/>
        <a:lstStyle/>
        <a:p>
          <a:endParaRPr lang="en-US"/>
        </a:p>
      </dgm:t>
    </dgm:pt>
    <dgm:pt modelId="{1F4CE465-4682-43C9-AEAE-AC6375D698C8}">
      <dgm:prSet phldrT="[Text]" custT="1"/>
      <dgm:spPr/>
      <dgm:t>
        <a:bodyPr/>
        <a:lstStyle/>
        <a:p>
          <a:pPr>
            <a:buFont typeface="+mj-lt"/>
            <a:buNone/>
          </a:pPr>
          <a:r>
            <a:rPr lang="en-US" sz="1600" b="1" i="1" dirty="0"/>
            <a:t>2. </a:t>
          </a:r>
          <a:r>
            <a:rPr lang="id-ID" sz="1600" b="1" i="1" dirty="0"/>
            <a:t>Universal </a:t>
          </a:r>
          <a:r>
            <a:rPr lang="id-ID" sz="1600" b="1" i="1" dirty="0" err="1"/>
            <a:t>Health</a:t>
          </a:r>
          <a:r>
            <a:rPr lang="id-ID" sz="1600" b="1" i="1" dirty="0"/>
            <a:t> </a:t>
          </a:r>
          <a:r>
            <a:rPr lang="id-ID" sz="1600" b="1" i="1" dirty="0" err="1"/>
            <a:t>Coverage</a:t>
          </a:r>
          <a:endParaRPr lang="en-US" sz="1600" b="1" dirty="0"/>
        </a:p>
      </dgm:t>
    </dgm:pt>
    <dgm:pt modelId="{C23D4C9B-7034-42EB-A094-EBFFB9CE06BF}" type="parTrans" cxnId="{26C8FD13-CA22-4001-9D39-5ED793B7246A}">
      <dgm:prSet/>
      <dgm:spPr/>
      <dgm:t>
        <a:bodyPr/>
        <a:lstStyle/>
        <a:p>
          <a:endParaRPr lang="en-US"/>
        </a:p>
      </dgm:t>
    </dgm:pt>
    <dgm:pt modelId="{CA614466-E6AC-4287-B5D3-79A6456E5F73}" type="sibTrans" cxnId="{26C8FD13-CA22-4001-9D39-5ED793B7246A}">
      <dgm:prSet/>
      <dgm:spPr/>
      <dgm:t>
        <a:bodyPr/>
        <a:lstStyle/>
        <a:p>
          <a:endParaRPr lang="en-US"/>
        </a:p>
      </dgm:t>
    </dgm:pt>
    <dgm:pt modelId="{30825D23-2A85-4E41-9B69-DA46293F7F0C}">
      <dgm:prSet phldrT="[Text]" custT="1"/>
      <dgm:spPr/>
      <dgm:t>
        <a:bodyPr/>
        <a:lstStyle/>
        <a:p>
          <a:r>
            <a:rPr lang="en-US" sz="1400" b="1" dirty="0"/>
            <a:t>3. Death due to non-communicable disease and tobacco control</a:t>
          </a:r>
        </a:p>
      </dgm:t>
    </dgm:pt>
    <dgm:pt modelId="{B2206821-CB14-4A8F-8325-0CEC76E9AEE0}" type="parTrans" cxnId="{B065273B-B824-4894-9BDE-A3FB5137DF98}">
      <dgm:prSet/>
      <dgm:spPr/>
      <dgm:t>
        <a:bodyPr/>
        <a:lstStyle/>
        <a:p>
          <a:endParaRPr lang="en-US"/>
        </a:p>
      </dgm:t>
    </dgm:pt>
    <dgm:pt modelId="{888816D9-1202-49E2-8D87-EDF6B7E6991D}" type="sibTrans" cxnId="{B065273B-B824-4894-9BDE-A3FB5137DF98}">
      <dgm:prSet/>
      <dgm:spPr/>
      <dgm:t>
        <a:bodyPr/>
        <a:lstStyle/>
        <a:p>
          <a:endParaRPr lang="en-US"/>
        </a:p>
      </dgm:t>
    </dgm:pt>
    <dgm:pt modelId="{FBEE6F3B-7CB3-488B-A2B4-43A6CAF5AE95}">
      <dgm:prSet phldrT="[Text]" custT="1"/>
      <dgm:spPr/>
      <dgm:t>
        <a:bodyPr/>
        <a:lstStyle/>
        <a:p>
          <a:pPr>
            <a:buFont typeface="+mj-lt"/>
            <a:buNone/>
          </a:pPr>
          <a:r>
            <a:rPr lang="en-US" sz="1400" b="1" dirty="0"/>
            <a:t>4. Decreased the prevalence of HIV and AIDS (%) from total population</a:t>
          </a:r>
        </a:p>
      </dgm:t>
    </dgm:pt>
    <dgm:pt modelId="{45BC4401-0200-4902-B875-7F49B1E4C7B6}" type="parTrans" cxnId="{04301E47-64B3-4FDD-B431-FC96D92E7F9A}">
      <dgm:prSet/>
      <dgm:spPr/>
      <dgm:t>
        <a:bodyPr/>
        <a:lstStyle/>
        <a:p>
          <a:endParaRPr lang="en-US"/>
        </a:p>
      </dgm:t>
    </dgm:pt>
    <dgm:pt modelId="{7518A177-6A83-4CBA-879A-3C9DB9EA55B3}" type="sibTrans" cxnId="{04301E47-64B3-4FDD-B431-FC96D92E7F9A}">
      <dgm:prSet/>
      <dgm:spPr/>
      <dgm:t>
        <a:bodyPr/>
        <a:lstStyle/>
        <a:p>
          <a:endParaRPr lang="en-US"/>
        </a:p>
      </dgm:t>
    </dgm:pt>
    <dgm:pt modelId="{16199B76-920C-43F5-8C1A-3BCA5626312B}">
      <dgm:prSet phldrT="[Text]" custT="1"/>
      <dgm:spPr/>
      <dgm:t>
        <a:bodyPr/>
        <a:lstStyle/>
        <a:p>
          <a:pPr>
            <a:buFont typeface="+mj-lt"/>
            <a:buNone/>
          </a:pPr>
          <a:r>
            <a:rPr lang="en-US" sz="1400" b="1" dirty="0"/>
            <a:t>5. Increased comprehensive knowledge about HIV and AIDS at the population aged 15-24 years</a:t>
          </a:r>
        </a:p>
      </dgm:t>
    </dgm:pt>
    <dgm:pt modelId="{C4012061-E2CE-403F-9726-8E153D018FF4}" type="parTrans" cxnId="{E347B8FE-18CA-46B3-A697-8164A7D205C2}">
      <dgm:prSet/>
      <dgm:spPr/>
      <dgm:t>
        <a:bodyPr/>
        <a:lstStyle/>
        <a:p>
          <a:endParaRPr lang="en-US"/>
        </a:p>
      </dgm:t>
    </dgm:pt>
    <dgm:pt modelId="{ABC7EF47-76F3-4E9B-8E12-B5FC3FF1C302}" type="sibTrans" cxnId="{E347B8FE-18CA-46B3-A697-8164A7D205C2}">
      <dgm:prSet/>
      <dgm:spPr/>
      <dgm:t>
        <a:bodyPr/>
        <a:lstStyle/>
        <a:p>
          <a:endParaRPr lang="en-US"/>
        </a:p>
      </dgm:t>
    </dgm:pt>
    <dgm:pt modelId="{41588D38-CEB1-4DEC-81F5-DEEE59999492}">
      <dgm:prSet phldrT="[Text]" custT="1"/>
      <dgm:spPr/>
      <dgm:t>
        <a:bodyPr/>
        <a:lstStyle/>
        <a:p>
          <a:pPr>
            <a:buFont typeface="+mj-lt"/>
            <a:buNone/>
          </a:pPr>
          <a:r>
            <a:rPr lang="en-US" sz="1400" b="1" dirty="0"/>
            <a:t>6. Discrepancy in the access to drinking water and adequate sanitation (in the context of PHBS)</a:t>
          </a:r>
        </a:p>
      </dgm:t>
    </dgm:pt>
    <dgm:pt modelId="{B8DDE1C5-94AF-4480-AD9D-A07E62EBA5EE}" type="parTrans" cxnId="{AB494B17-BFE8-4BDE-97AD-64D19C4A0F90}">
      <dgm:prSet/>
      <dgm:spPr/>
      <dgm:t>
        <a:bodyPr/>
        <a:lstStyle/>
        <a:p>
          <a:endParaRPr lang="en-US"/>
        </a:p>
      </dgm:t>
    </dgm:pt>
    <dgm:pt modelId="{B52B1A0A-C40C-41CD-843F-C07896D928F8}" type="sibTrans" cxnId="{AB494B17-BFE8-4BDE-97AD-64D19C4A0F90}">
      <dgm:prSet/>
      <dgm:spPr/>
      <dgm:t>
        <a:bodyPr/>
        <a:lstStyle/>
        <a:p>
          <a:endParaRPr lang="en-US"/>
        </a:p>
      </dgm:t>
    </dgm:pt>
    <dgm:pt modelId="{73AA4B3C-50DC-44BE-9C24-85250012D950}">
      <dgm:prSet phldrT="[Text]" custT="1"/>
      <dgm:spPr/>
      <dgm:t>
        <a:bodyPr/>
        <a:lstStyle/>
        <a:p>
          <a:r>
            <a:rPr lang="en-US" sz="1600" b="1" dirty="0"/>
            <a:t>4. Drugs abuse and alcohol</a:t>
          </a:r>
        </a:p>
      </dgm:t>
    </dgm:pt>
    <dgm:pt modelId="{9655D36B-1CB2-4385-BD43-250AA42AB1F6}" type="parTrans" cxnId="{4883C43C-19DA-4D05-8EA5-FB62697B161F}">
      <dgm:prSet/>
      <dgm:spPr/>
      <dgm:t>
        <a:bodyPr/>
        <a:lstStyle/>
        <a:p>
          <a:endParaRPr lang="en-US"/>
        </a:p>
      </dgm:t>
    </dgm:pt>
    <dgm:pt modelId="{56BCE035-F4F4-45BA-A8EA-C77CA393FB0A}" type="sibTrans" cxnId="{4883C43C-19DA-4D05-8EA5-FB62697B161F}">
      <dgm:prSet/>
      <dgm:spPr/>
      <dgm:t>
        <a:bodyPr/>
        <a:lstStyle/>
        <a:p>
          <a:endParaRPr lang="en-US"/>
        </a:p>
      </dgm:t>
    </dgm:pt>
    <dgm:pt modelId="{7BC4B58C-A477-4BF5-A2BE-1AA5E57DF5CD}">
      <dgm:prSet phldrT="[Text]" custT="1"/>
      <dgm:spPr/>
      <dgm:t>
        <a:bodyPr/>
        <a:lstStyle/>
        <a:p>
          <a:r>
            <a:rPr lang="en-US" sz="1600" b="1" dirty="0"/>
            <a:t>5. Death and injury due to traffic accidents</a:t>
          </a:r>
        </a:p>
      </dgm:t>
    </dgm:pt>
    <dgm:pt modelId="{BD6AC2A7-3593-4249-BE27-A5B6959583A6}" type="parTrans" cxnId="{00D9372A-B3FF-410F-839B-58A7857DDA00}">
      <dgm:prSet/>
      <dgm:spPr/>
      <dgm:t>
        <a:bodyPr/>
        <a:lstStyle/>
        <a:p>
          <a:endParaRPr lang="en-US"/>
        </a:p>
      </dgm:t>
    </dgm:pt>
    <dgm:pt modelId="{C9D1FE46-202B-4618-811A-BF0CB47DEBBE}" type="sibTrans" cxnId="{00D9372A-B3FF-410F-839B-58A7857DDA00}">
      <dgm:prSet/>
      <dgm:spPr/>
      <dgm:t>
        <a:bodyPr/>
        <a:lstStyle/>
        <a:p>
          <a:endParaRPr lang="en-US"/>
        </a:p>
      </dgm:t>
    </dgm:pt>
    <dgm:pt modelId="{CA893B6F-6674-448F-8B28-F6860D1D6D60}">
      <dgm:prSet phldrT="[Text]" custT="1"/>
      <dgm:spPr/>
      <dgm:t>
        <a:bodyPr/>
        <a:lstStyle/>
        <a:p>
          <a:r>
            <a:rPr lang="en-US" sz="1400" b="1" dirty="0"/>
            <a:t>6. Contamination and pollution of water, air, and soil</a:t>
          </a:r>
        </a:p>
      </dgm:t>
    </dgm:pt>
    <dgm:pt modelId="{691B7058-F628-4993-864C-3254E66A61F3}" type="parTrans" cxnId="{3904D0DD-E31E-4706-AB94-5897B37A6DAC}">
      <dgm:prSet/>
      <dgm:spPr/>
      <dgm:t>
        <a:bodyPr/>
        <a:lstStyle/>
        <a:p>
          <a:endParaRPr lang="en-US"/>
        </a:p>
      </dgm:t>
    </dgm:pt>
    <dgm:pt modelId="{AA948F24-3CDE-4D06-B760-4B4BE7F2B012}" type="sibTrans" cxnId="{3904D0DD-E31E-4706-AB94-5897B37A6DAC}">
      <dgm:prSet/>
      <dgm:spPr/>
      <dgm:t>
        <a:bodyPr/>
        <a:lstStyle/>
        <a:p>
          <a:endParaRPr lang="en-US"/>
        </a:p>
      </dgm:t>
    </dgm:pt>
    <dgm:pt modelId="{93D2314F-FD2E-44A5-9AD0-9A4AC3C7A972}">
      <dgm:prSet phldrT="[Text]" custT="1"/>
      <dgm:spPr/>
      <dgm:t>
        <a:bodyPr/>
        <a:lstStyle/>
        <a:p>
          <a:r>
            <a:rPr lang="en-US" sz="1600" b="1" dirty="0"/>
            <a:t>7. </a:t>
          </a:r>
          <a:r>
            <a:rPr lang="id-ID" sz="1600" b="1" dirty="0" err="1"/>
            <a:t>Handling</a:t>
          </a:r>
          <a:r>
            <a:rPr lang="id-ID" sz="1600" b="1" dirty="0"/>
            <a:t> </a:t>
          </a:r>
          <a:r>
            <a:rPr lang="id-ID" sz="1600" b="1" dirty="0" err="1"/>
            <a:t>cris</a:t>
          </a:r>
          <a:r>
            <a:rPr lang="en-US" sz="1600" b="1" dirty="0" err="1"/>
            <a:t>i</a:t>
          </a:r>
          <a:r>
            <a:rPr lang="id-ID" sz="1600" b="1" dirty="0"/>
            <a:t>s </a:t>
          </a:r>
          <a:r>
            <a:rPr lang="id-ID" sz="1600" b="1" dirty="0" err="1"/>
            <a:t>and</a:t>
          </a:r>
          <a:r>
            <a:rPr lang="id-ID" sz="1600" b="1" dirty="0"/>
            <a:t> </a:t>
          </a:r>
          <a:r>
            <a:rPr lang="id-ID" sz="1600" b="1" dirty="0" err="1"/>
            <a:t>emergencies</a:t>
          </a:r>
          <a:endParaRPr lang="en-US" sz="1600" b="1" dirty="0"/>
        </a:p>
      </dgm:t>
    </dgm:pt>
    <dgm:pt modelId="{D9A7D0F0-C432-410D-8434-C4D49C67B634}" type="parTrans" cxnId="{6FA6A0D2-E30D-4A12-A31A-1A03D987DD35}">
      <dgm:prSet/>
      <dgm:spPr/>
      <dgm:t>
        <a:bodyPr/>
        <a:lstStyle/>
        <a:p>
          <a:endParaRPr lang="en-US"/>
        </a:p>
      </dgm:t>
    </dgm:pt>
    <dgm:pt modelId="{33330929-9EB4-47E2-B7EB-AE6F6CE884C2}" type="sibTrans" cxnId="{6FA6A0D2-E30D-4A12-A31A-1A03D987DD35}">
      <dgm:prSet/>
      <dgm:spPr/>
      <dgm:t>
        <a:bodyPr/>
        <a:lstStyle/>
        <a:p>
          <a:endParaRPr lang="en-US"/>
        </a:p>
      </dgm:t>
    </dgm:pt>
    <dgm:pt modelId="{495E6BD9-376B-4500-A54E-35EDB9CCFCBB}">
      <dgm:prSet phldrT="[Text]" custT="1"/>
      <dgm:spPr/>
      <dgm:t>
        <a:bodyPr/>
        <a:lstStyle/>
        <a:p>
          <a:r>
            <a:rPr lang="en-US" sz="1600" b="1" dirty="0"/>
            <a:t>8. Gender equality as a cross-cutting issue</a:t>
          </a:r>
        </a:p>
      </dgm:t>
    </dgm:pt>
    <dgm:pt modelId="{DBEF7A89-2707-4A6D-9D11-AC74F93FA03A}" type="parTrans" cxnId="{1A8FFDB3-47ED-4813-B11C-6D68AB69B198}">
      <dgm:prSet/>
      <dgm:spPr/>
      <dgm:t>
        <a:bodyPr/>
        <a:lstStyle/>
        <a:p>
          <a:endParaRPr lang="en-US"/>
        </a:p>
      </dgm:t>
    </dgm:pt>
    <dgm:pt modelId="{6ACA97AF-D22F-49C2-AFCF-6E8F70F7F1F7}" type="sibTrans" cxnId="{1A8FFDB3-47ED-4813-B11C-6D68AB69B198}">
      <dgm:prSet/>
      <dgm:spPr/>
      <dgm:t>
        <a:bodyPr/>
        <a:lstStyle/>
        <a:p>
          <a:endParaRPr lang="en-US"/>
        </a:p>
      </dgm:t>
    </dgm:pt>
    <dgm:pt modelId="{02AE305F-1DA0-4189-AFD9-C653362C6C27}">
      <dgm:prSet phldrT="[Text]" custT="1"/>
      <dgm:spPr/>
      <dgm:t>
        <a:bodyPr/>
        <a:lstStyle/>
        <a:p>
          <a:r>
            <a:rPr lang="en-US" sz="1200" b="1" dirty="0"/>
            <a:t>9. Adolescent girls as an important actor of sexual and reproductive health</a:t>
          </a:r>
        </a:p>
      </dgm:t>
    </dgm:pt>
    <dgm:pt modelId="{E7259015-1762-42FD-AD93-DCC6DF293818}" type="parTrans" cxnId="{7862EEA2-884B-492F-80F3-7386C0D92AC8}">
      <dgm:prSet/>
      <dgm:spPr/>
      <dgm:t>
        <a:bodyPr/>
        <a:lstStyle/>
        <a:p>
          <a:endParaRPr lang="en-US"/>
        </a:p>
      </dgm:t>
    </dgm:pt>
    <dgm:pt modelId="{D4C9614E-C3D6-492D-97DE-B657742871E9}" type="sibTrans" cxnId="{7862EEA2-884B-492F-80F3-7386C0D92AC8}">
      <dgm:prSet/>
      <dgm:spPr/>
      <dgm:t>
        <a:bodyPr/>
        <a:lstStyle/>
        <a:p>
          <a:endParaRPr lang="en-US"/>
        </a:p>
      </dgm:t>
    </dgm:pt>
    <dgm:pt modelId="{C09A8BE9-36E1-4C03-B79E-23763DAB5AF1}" type="pres">
      <dgm:prSet presAssocID="{F8233359-6C4F-4F4E-896F-1CC215C12AD5}" presName="Name0" presStyleCnt="0">
        <dgm:presLayoutVars>
          <dgm:dir/>
          <dgm:animLvl val="lvl"/>
          <dgm:resizeHandles val="exact"/>
        </dgm:presLayoutVars>
      </dgm:prSet>
      <dgm:spPr/>
      <dgm:t>
        <a:bodyPr/>
        <a:lstStyle/>
        <a:p>
          <a:endParaRPr lang="en-AU"/>
        </a:p>
      </dgm:t>
    </dgm:pt>
    <dgm:pt modelId="{1205B791-D701-4116-8957-ADAA38D77877}" type="pres">
      <dgm:prSet presAssocID="{306F90DE-8495-4888-942F-A0AB8D9036D2}" presName="boxAndChildren" presStyleCnt="0"/>
      <dgm:spPr/>
    </dgm:pt>
    <dgm:pt modelId="{53AF2A53-9D3B-45AE-87BD-35ACBF7B9A17}" type="pres">
      <dgm:prSet presAssocID="{306F90DE-8495-4888-942F-A0AB8D9036D2}" presName="parentTextBox" presStyleLbl="node1" presStyleIdx="0" presStyleCnt="2"/>
      <dgm:spPr/>
      <dgm:t>
        <a:bodyPr/>
        <a:lstStyle/>
        <a:p>
          <a:endParaRPr lang="en-AU"/>
        </a:p>
      </dgm:t>
    </dgm:pt>
    <dgm:pt modelId="{AB1CC4E2-C72D-49A6-A29B-C35658664F64}" type="pres">
      <dgm:prSet presAssocID="{306F90DE-8495-4888-942F-A0AB8D9036D2}" presName="entireBox" presStyleLbl="node1" presStyleIdx="0" presStyleCnt="2"/>
      <dgm:spPr/>
      <dgm:t>
        <a:bodyPr/>
        <a:lstStyle/>
        <a:p>
          <a:endParaRPr lang="en-AU"/>
        </a:p>
      </dgm:t>
    </dgm:pt>
    <dgm:pt modelId="{337AAE24-589B-4303-8262-372B6C3F6B46}" type="pres">
      <dgm:prSet presAssocID="{306F90DE-8495-4888-942F-A0AB8D9036D2}" presName="descendantBox" presStyleCnt="0"/>
      <dgm:spPr/>
    </dgm:pt>
    <dgm:pt modelId="{227CFDAE-AF87-4617-B3A3-A868D7E20654}" type="pres">
      <dgm:prSet presAssocID="{129A7711-D558-4223-BA61-4CE9460D913A}" presName="childTextBox" presStyleLbl="fgAccFollowNode1" presStyleIdx="0" presStyleCnt="15">
        <dgm:presLayoutVars>
          <dgm:bulletEnabled val="1"/>
        </dgm:presLayoutVars>
      </dgm:prSet>
      <dgm:spPr/>
      <dgm:t>
        <a:bodyPr/>
        <a:lstStyle/>
        <a:p>
          <a:endParaRPr lang="en-AU"/>
        </a:p>
      </dgm:t>
    </dgm:pt>
    <dgm:pt modelId="{6D5B2C95-04A9-466C-8BF9-2047D3A46861}" type="pres">
      <dgm:prSet presAssocID="{1F4CE465-4682-43C9-AEAE-AC6375D698C8}" presName="childTextBox" presStyleLbl="fgAccFollowNode1" presStyleIdx="1" presStyleCnt="15">
        <dgm:presLayoutVars>
          <dgm:bulletEnabled val="1"/>
        </dgm:presLayoutVars>
      </dgm:prSet>
      <dgm:spPr/>
      <dgm:t>
        <a:bodyPr/>
        <a:lstStyle/>
        <a:p>
          <a:endParaRPr lang="en-AU"/>
        </a:p>
      </dgm:t>
    </dgm:pt>
    <dgm:pt modelId="{E85716F5-3C80-4946-9A93-A6FF8AA5C08A}" type="pres">
      <dgm:prSet presAssocID="{30825D23-2A85-4E41-9B69-DA46293F7F0C}" presName="childTextBox" presStyleLbl="fgAccFollowNode1" presStyleIdx="2" presStyleCnt="15">
        <dgm:presLayoutVars>
          <dgm:bulletEnabled val="1"/>
        </dgm:presLayoutVars>
      </dgm:prSet>
      <dgm:spPr/>
      <dgm:t>
        <a:bodyPr/>
        <a:lstStyle/>
        <a:p>
          <a:endParaRPr lang="en-AU"/>
        </a:p>
      </dgm:t>
    </dgm:pt>
    <dgm:pt modelId="{63549FA7-88A3-4CC9-827B-56085BEE2888}" type="pres">
      <dgm:prSet presAssocID="{73AA4B3C-50DC-44BE-9C24-85250012D950}" presName="childTextBox" presStyleLbl="fgAccFollowNode1" presStyleIdx="3" presStyleCnt="15">
        <dgm:presLayoutVars>
          <dgm:bulletEnabled val="1"/>
        </dgm:presLayoutVars>
      </dgm:prSet>
      <dgm:spPr/>
      <dgm:t>
        <a:bodyPr/>
        <a:lstStyle/>
        <a:p>
          <a:endParaRPr lang="en-AU"/>
        </a:p>
      </dgm:t>
    </dgm:pt>
    <dgm:pt modelId="{389D5912-6000-45B0-A10F-24A25F8E2ED4}" type="pres">
      <dgm:prSet presAssocID="{7BC4B58C-A477-4BF5-A2BE-1AA5E57DF5CD}" presName="childTextBox" presStyleLbl="fgAccFollowNode1" presStyleIdx="4" presStyleCnt="15">
        <dgm:presLayoutVars>
          <dgm:bulletEnabled val="1"/>
        </dgm:presLayoutVars>
      </dgm:prSet>
      <dgm:spPr/>
      <dgm:t>
        <a:bodyPr/>
        <a:lstStyle/>
        <a:p>
          <a:endParaRPr lang="en-AU"/>
        </a:p>
      </dgm:t>
    </dgm:pt>
    <dgm:pt modelId="{C1352D6F-4926-4962-8F91-335217ACDFA0}" type="pres">
      <dgm:prSet presAssocID="{CA893B6F-6674-448F-8B28-F6860D1D6D60}" presName="childTextBox" presStyleLbl="fgAccFollowNode1" presStyleIdx="5" presStyleCnt="15">
        <dgm:presLayoutVars>
          <dgm:bulletEnabled val="1"/>
        </dgm:presLayoutVars>
      </dgm:prSet>
      <dgm:spPr/>
      <dgm:t>
        <a:bodyPr/>
        <a:lstStyle/>
        <a:p>
          <a:endParaRPr lang="en-AU"/>
        </a:p>
      </dgm:t>
    </dgm:pt>
    <dgm:pt modelId="{44FB21BE-6D9E-45D7-B91B-FE7CC4539954}" type="pres">
      <dgm:prSet presAssocID="{93D2314F-FD2E-44A5-9AD0-9A4AC3C7A972}" presName="childTextBox" presStyleLbl="fgAccFollowNode1" presStyleIdx="6" presStyleCnt="15">
        <dgm:presLayoutVars>
          <dgm:bulletEnabled val="1"/>
        </dgm:presLayoutVars>
      </dgm:prSet>
      <dgm:spPr/>
      <dgm:t>
        <a:bodyPr/>
        <a:lstStyle/>
        <a:p>
          <a:endParaRPr lang="en-AU"/>
        </a:p>
      </dgm:t>
    </dgm:pt>
    <dgm:pt modelId="{AA4048F0-F8F2-4C3D-B360-6AF303513D07}" type="pres">
      <dgm:prSet presAssocID="{495E6BD9-376B-4500-A54E-35EDB9CCFCBB}" presName="childTextBox" presStyleLbl="fgAccFollowNode1" presStyleIdx="7" presStyleCnt="15">
        <dgm:presLayoutVars>
          <dgm:bulletEnabled val="1"/>
        </dgm:presLayoutVars>
      </dgm:prSet>
      <dgm:spPr/>
      <dgm:t>
        <a:bodyPr/>
        <a:lstStyle/>
        <a:p>
          <a:endParaRPr lang="en-AU"/>
        </a:p>
      </dgm:t>
    </dgm:pt>
    <dgm:pt modelId="{CF109AD3-9902-4533-93BE-97D592F9E74F}" type="pres">
      <dgm:prSet presAssocID="{02AE305F-1DA0-4189-AFD9-C653362C6C27}" presName="childTextBox" presStyleLbl="fgAccFollowNode1" presStyleIdx="8" presStyleCnt="15">
        <dgm:presLayoutVars>
          <dgm:bulletEnabled val="1"/>
        </dgm:presLayoutVars>
      </dgm:prSet>
      <dgm:spPr/>
      <dgm:t>
        <a:bodyPr/>
        <a:lstStyle/>
        <a:p>
          <a:endParaRPr lang="en-AU"/>
        </a:p>
      </dgm:t>
    </dgm:pt>
    <dgm:pt modelId="{CD004CEF-9F38-4AAB-AECA-A7663E8B3559}" type="pres">
      <dgm:prSet presAssocID="{7C3E8DBC-6203-4DBB-B5F7-2379C5C69202}" presName="sp" presStyleCnt="0"/>
      <dgm:spPr/>
    </dgm:pt>
    <dgm:pt modelId="{8F839903-BDA1-48F2-B152-50A52CA50B2B}" type="pres">
      <dgm:prSet presAssocID="{07190A0F-420F-4919-B8F2-51F0B34AA74B}" presName="arrowAndChildren" presStyleCnt="0"/>
      <dgm:spPr/>
    </dgm:pt>
    <dgm:pt modelId="{6ADA371F-4A00-4947-87EC-5C61B52F71F6}" type="pres">
      <dgm:prSet presAssocID="{07190A0F-420F-4919-B8F2-51F0B34AA74B}" presName="parentTextArrow" presStyleLbl="node1" presStyleIdx="0" presStyleCnt="2"/>
      <dgm:spPr/>
      <dgm:t>
        <a:bodyPr/>
        <a:lstStyle/>
        <a:p>
          <a:endParaRPr lang="en-AU"/>
        </a:p>
      </dgm:t>
    </dgm:pt>
    <dgm:pt modelId="{C3676E60-51A4-4AE9-8FE6-76BF2E46D658}" type="pres">
      <dgm:prSet presAssocID="{07190A0F-420F-4919-B8F2-51F0B34AA74B}" presName="arrow" presStyleLbl="node1" presStyleIdx="1" presStyleCnt="2"/>
      <dgm:spPr/>
      <dgm:t>
        <a:bodyPr/>
        <a:lstStyle/>
        <a:p>
          <a:endParaRPr lang="en-AU"/>
        </a:p>
      </dgm:t>
    </dgm:pt>
    <dgm:pt modelId="{4FC4E8A2-5C30-4B9F-837C-E5A8E4609592}" type="pres">
      <dgm:prSet presAssocID="{07190A0F-420F-4919-B8F2-51F0B34AA74B}" presName="descendantArrow" presStyleCnt="0"/>
      <dgm:spPr/>
    </dgm:pt>
    <dgm:pt modelId="{7577F05C-9A0A-485F-8942-2E7CC8776FE0}" type="pres">
      <dgm:prSet presAssocID="{5F26639B-826B-4FE8-8755-F6ADA6B90806}" presName="childTextArrow" presStyleLbl="fgAccFollowNode1" presStyleIdx="9" presStyleCnt="15">
        <dgm:presLayoutVars>
          <dgm:bulletEnabled val="1"/>
        </dgm:presLayoutVars>
      </dgm:prSet>
      <dgm:spPr/>
      <dgm:t>
        <a:bodyPr/>
        <a:lstStyle/>
        <a:p>
          <a:endParaRPr lang="en-AU"/>
        </a:p>
      </dgm:t>
    </dgm:pt>
    <dgm:pt modelId="{7D3CD14A-7333-4B95-A957-712145902F34}" type="pres">
      <dgm:prSet presAssocID="{FBA9EE88-D737-46F9-9DFF-6BBA0812B04C}" presName="childTextArrow" presStyleLbl="fgAccFollowNode1" presStyleIdx="10" presStyleCnt="15">
        <dgm:presLayoutVars>
          <dgm:bulletEnabled val="1"/>
        </dgm:presLayoutVars>
      </dgm:prSet>
      <dgm:spPr/>
      <dgm:t>
        <a:bodyPr/>
        <a:lstStyle/>
        <a:p>
          <a:endParaRPr lang="en-AU"/>
        </a:p>
      </dgm:t>
    </dgm:pt>
    <dgm:pt modelId="{23759842-E96F-4432-B215-1C179EDA52C2}" type="pres">
      <dgm:prSet presAssocID="{54E5F175-B432-47F7-B2D5-8BBC5DDA787F}" presName="childTextArrow" presStyleLbl="fgAccFollowNode1" presStyleIdx="11" presStyleCnt="15">
        <dgm:presLayoutVars>
          <dgm:bulletEnabled val="1"/>
        </dgm:presLayoutVars>
      </dgm:prSet>
      <dgm:spPr/>
      <dgm:t>
        <a:bodyPr/>
        <a:lstStyle/>
        <a:p>
          <a:endParaRPr lang="en-AU"/>
        </a:p>
      </dgm:t>
    </dgm:pt>
    <dgm:pt modelId="{136B22B4-D74D-46AF-A12A-417A9E4FA7E5}" type="pres">
      <dgm:prSet presAssocID="{FBEE6F3B-7CB3-488B-A2B4-43A6CAF5AE95}" presName="childTextArrow" presStyleLbl="fgAccFollowNode1" presStyleIdx="12" presStyleCnt="15">
        <dgm:presLayoutVars>
          <dgm:bulletEnabled val="1"/>
        </dgm:presLayoutVars>
      </dgm:prSet>
      <dgm:spPr/>
      <dgm:t>
        <a:bodyPr/>
        <a:lstStyle/>
        <a:p>
          <a:endParaRPr lang="en-AU"/>
        </a:p>
      </dgm:t>
    </dgm:pt>
    <dgm:pt modelId="{18E77A37-1AA8-407B-A57E-2F6A8449F944}" type="pres">
      <dgm:prSet presAssocID="{16199B76-920C-43F5-8C1A-3BCA5626312B}" presName="childTextArrow" presStyleLbl="fgAccFollowNode1" presStyleIdx="13" presStyleCnt="15">
        <dgm:presLayoutVars>
          <dgm:bulletEnabled val="1"/>
        </dgm:presLayoutVars>
      </dgm:prSet>
      <dgm:spPr/>
      <dgm:t>
        <a:bodyPr/>
        <a:lstStyle/>
        <a:p>
          <a:endParaRPr lang="en-AU"/>
        </a:p>
      </dgm:t>
    </dgm:pt>
    <dgm:pt modelId="{19583658-9F3B-4DDE-9C43-D1060A4E790E}" type="pres">
      <dgm:prSet presAssocID="{41588D38-CEB1-4DEC-81F5-DEEE59999492}" presName="childTextArrow" presStyleLbl="fgAccFollowNode1" presStyleIdx="14" presStyleCnt="15">
        <dgm:presLayoutVars>
          <dgm:bulletEnabled val="1"/>
        </dgm:presLayoutVars>
      </dgm:prSet>
      <dgm:spPr/>
      <dgm:t>
        <a:bodyPr/>
        <a:lstStyle/>
        <a:p>
          <a:endParaRPr lang="en-AU"/>
        </a:p>
      </dgm:t>
    </dgm:pt>
  </dgm:ptLst>
  <dgm:cxnLst>
    <dgm:cxn modelId="{3904D0DD-E31E-4706-AB94-5897B37A6DAC}" srcId="{306F90DE-8495-4888-942F-A0AB8D9036D2}" destId="{CA893B6F-6674-448F-8B28-F6860D1D6D60}" srcOrd="5" destOrd="0" parTransId="{691B7058-F628-4993-864C-3254E66A61F3}" sibTransId="{AA948F24-3CDE-4D06-B760-4B4BE7F2B012}"/>
    <dgm:cxn modelId="{6FA6A0D2-E30D-4A12-A31A-1A03D987DD35}" srcId="{306F90DE-8495-4888-942F-A0AB8D9036D2}" destId="{93D2314F-FD2E-44A5-9AD0-9A4AC3C7A972}" srcOrd="6" destOrd="0" parTransId="{D9A7D0F0-C432-410D-8434-C4D49C67B634}" sibTransId="{33330929-9EB4-47E2-B7EB-AE6F6CE884C2}"/>
    <dgm:cxn modelId="{0976B722-6ABC-4C47-BF10-63F0E05D9FF3}" srcId="{306F90DE-8495-4888-942F-A0AB8D9036D2}" destId="{129A7711-D558-4223-BA61-4CE9460D913A}" srcOrd="0" destOrd="0" parTransId="{F0B7A8A2-89EB-4235-B3A7-F81D003DCEC3}" sibTransId="{86BA5C66-684F-4646-AA14-F8C20ABFE20B}"/>
    <dgm:cxn modelId="{36D995FD-6184-4421-A092-3D35D17086C3}" type="presOf" srcId="{16199B76-920C-43F5-8C1A-3BCA5626312B}" destId="{18E77A37-1AA8-407B-A57E-2F6A8449F944}" srcOrd="0" destOrd="0" presId="urn:microsoft.com/office/officeart/2005/8/layout/process4"/>
    <dgm:cxn modelId="{C55C783C-7ADE-449E-97B9-0AE8EEF5A285}" type="presOf" srcId="{FBEE6F3B-7CB3-488B-A2B4-43A6CAF5AE95}" destId="{136B22B4-D74D-46AF-A12A-417A9E4FA7E5}" srcOrd="0" destOrd="0" presId="urn:microsoft.com/office/officeart/2005/8/layout/process4"/>
    <dgm:cxn modelId="{B2AC9594-BC3D-4B40-9D92-E030E6511FBA}" type="presOf" srcId="{7BC4B58C-A477-4BF5-A2BE-1AA5E57DF5CD}" destId="{389D5912-6000-45B0-A10F-24A25F8E2ED4}" srcOrd="0" destOrd="0" presId="urn:microsoft.com/office/officeart/2005/8/layout/process4"/>
    <dgm:cxn modelId="{9FAC1C81-3B9C-4DFF-997B-BC1D9856EC8F}" type="presOf" srcId="{306F90DE-8495-4888-942F-A0AB8D9036D2}" destId="{53AF2A53-9D3B-45AE-87BD-35ACBF7B9A17}" srcOrd="0" destOrd="0" presId="urn:microsoft.com/office/officeart/2005/8/layout/process4"/>
    <dgm:cxn modelId="{F02FE8F7-7466-40C7-AE40-91D7433C55B2}" type="presOf" srcId="{30825D23-2A85-4E41-9B69-DA46293F7F0C}" destId="{E85716F5-3C80-4946-9A93-A6FF8AA5C08A}" srcOrd="0" destOrd="0" presId="urn:microsoft.com/office/officeart/2005/8/layout/process4"/>
    <dgm:cxn modelId="{77041F7D-3AA4-4837-AA2E-58DF9BD03A44}" type="presOf" srcId="{CA893B6F-6674-448F-8B28-F6860D1D6D60}" destId="{C1352D6F-4926-4962-8F91-335217ACDFA0}" srcOrd="0" destOrd="0" presId="urn:microsoft.com/office/officeart/2005/8/layout/process4"/>
    <dgm:cxn modelId="{26C8FD13-CA22-4001-9D39-5ED793B7246A}" srcId="{306F90DE-8495-4888-942F-A0AB8D9036D2}" destId="{1F4CE465-4682-43C9-AEAE-AC6375D698C8}" srcOrd="1" destOrd="0" parTransId="{C23D4C9B-7034-42EB-A094-EBFFB9CE06BF}" sibTransId="{CA614466-E6AC-4287-B5D3-79A6456E5F73}"/>
    <dgm:cxn modelId="{A07B10DB-0B21-430B-844E-BF5A5004CE3B}" type="presOf" srcId="{07190A0F-420F-4919-B8F2-51F0B34AA74B}" destId="{C3676E60-51A4-4AE9-8FE6-76BF2E46D658}" srcOrd="1" destOrd="0" presId="urn:microsoft.com/office/officeart/2005/8/layout/process4"/>
    <dgm:cxn modelId="{00D9372A-B3FF-410F-839B-58A7857DDA00}" srcId="{306F90DE-8495-4888-942F-A0AB8D9036D2}" destId="{7BC4B58C-A477-4BF5-A2BE-1AA5E57DF5CD}" srcOrd="4" destOrd="0" parTransId="{BD6AC2A7-3593-4249-BE27-A5B6959583A6}" sibTransId="{C9D1FE46-202B-4618-811A-BF0CB47DEBBE}"/>
    <dgm:cxn modelId="{90522D21-319A-4CFF-BE35-9208A565FD7D}" type="presOf" srcId="{07190A0F-420F-4919-B8F2-51F0B34AA74B}" destId="{6ADA371F-4A00-4947-87EC-5C61B52F71F6}" srcOrd="0" destOrd="0" presId="urn:microsoft.com/office/officeart/2005/8/layout/process4"/>
    <dgm:cxn modelId="{B065273B-B824-4894-9BDE-A3FB5137DF98}" srcId="{306F90DE-8495-4888-942F-A0AB8D9036D2}" destId="{30825D23-2A85-4E41-9B69-DA46293F7F0C}" srcOrd="2" destOrd="0" parTransId="{B2206821-CB14-4A8F-8325-0CEC76E9AEE0}" sibTransId="{888816D9-1202-49E2-8D87-EDF6B7E6991D}"/>
    <dgm:cxn modelId="{61A47E99-3D7D-4BBD-9D42-549BAD431741}" type="presOf" srcId="{495E6BD9-376B-4500-A54E-35EDB9CCFCBB}" destId="{AA4048F0-F8F2-4C3D-B360-6AF303513D07}" srcOrd="0" destOrd="0" presId="urn:microsoft.com/office/officeart/2005/8/layout/process4"/>
    <dgm:cxn modelId="{CDAB9D34-B22B-4EA7-ABF3-A3BDD650619F}" srcId="{07190A0F-420F-4919-B8F2-51F0B34AA74B}" destId="{FBA9EE88-D737-46F9-9DFF-6BBA0812B04C}" srcOrd="1" destOrd="0" parTransId="{E4D67D16-33F2-4A07-B9C0-5137751D9F9B}" sibTransId="{9A0DA5F9-F580-44A6-AA7F-72B9C8C25D61}"/>
    <dgm:cxn modelId="{7638FA1E-D5B3-4870-B6DE-AA3F3566ACD4}" type="presOf" srcId="{1F4CE465-4682-43C9-AEAE-AC6375D698C8}" destId="{6D5B2C95-04A9-466C-8BF9-2047D3A46861}" srcOrd="0" destOrd="0" presId="urn:microsoft.com/office/officeart/2005/8/layout/process4"/>
    <dgm:cxn modelId="{4D78F8AA-FB91-4435-8AC7-BFA01750D112}" type="presOf" srcId="{54E5F175-B432-47F7-B2D5-8BBC5DDA787F}" destId="{23759842-E96F-4432-B215-1C179EDA52C2}" srcOrd="0" destOrd="0" presId="urn:microsoft.com/office/officeart/2005/8/layout/process4"/>
    <dgm:cxn modelId="{D90F577A-C08E-4387-A03D-376F92D0E371}" type="presOf" srcId="{129A7711-D558-4223-BA61-4CE9460D913A}" destId="{227CFDAE-AF87-4617-B3A3-A868D7E20654}" srcOrd="0" destOrd="0" presId="urn:microsoft.com/office/officeart/2005/8/layout/process4"/>
    <dgm:cxn modelId="{53D79C18-0136-48C2-9EA1-466B359156ED}" type="presOf" srcId="{306F90DE-8495-4888-942F-A0AB8D9036D2}" destId="{AB1CC4E2-C72D-49A6-A29B-C35658664F64}" srcOrd="1" destOrd="0" presId="urn:microsoft.com/office/officeart/2005/8/layout/process4"/>
    <dgm:cxn modelId="{83FE4A68-2E81-4A58-8935-73D99782223F}" type="presOf" srcId="{02AE305F-1DA0-4189-AFD9-C653362C6C27}" destId="{CF109AD3-9902-4533-93BE-97D592F9E74F}" srcOrd="0" destOrd="0" presId="urn:microsoft.com/office/officeart/2005/8/layout/process4"/>
    <dgm:cxn modelId="{93D83947-524B-4C8E-AF5F-68DB65A30E6B}" srcId="{07190A0F-420F-4919-B8F2-51F0B34AA74B}" destId="{54E5F175-B432-47F7-B2D5-8BBC5DDA787F}" srcOrd="2" destOrd="0" parTransId="{346DEDC9-CD36-4BA7-AB60-6736D26E0F08}" sibTransId="{82256CBA-6202-4E9B-8CAF-4C35DBC4074D}"/>
    <dgm:cxn modelId="{AB494B17-BFE8-4BDE-97AD-64D19C4A0F90}" srcId="{07190A0F-420F-4919-B8F2-51F0B34AA74B}" destId="{41588D38-CEB1-4DEC-81F5-DEEE59999492}" srcOrd="5" destOrd="0" parTransId="{B8DDE1C5-94AF-4480-AD9D-A07E62EBA5EE}" sibTransId="{B52B1A0A-C40C-41CD-843F-C07896D928F8}"/>
    <dgm:cxn modelId="{F2C6D34C-BF40-4DDE-8757-5F06356AC446}" srcId="{F8233359-6C4F-4F4E-896F-1CC215C12AD5}" destId="{306F90DE-8495-4888-942F-A0AB8D9036D2}" srcOrd="1" destOrd="0" parTransId="{97BA8AA4-695A-4842-9F77-B3CBE0C57077}" sibTransId="{5FDD40A1-9676-4490-B430-1BDDF505BF7A}"/>
    <dgm:cxn modelId="{2752E53F-6CAA-4EF0-8325-33172126E818}" type="presOf" srcId="{93D2314F-FD2E-44A5-9AD0-9A4AC3C7A972}" destId="{44FB21BE-6D9E-45D7-B91B-FE7CC4539954}" srcOrd="0" destOrd="0" presId="urn:microsoft.com/office/officeart/2005/8/layout/process4"/>
    <dgm:cxn modelId="{E347B8FE-18CA-46B3-A697-8164A7D205C2}" srcId="{07190A0F-420F-4919-B8F2-51F0B34AA74B}" destId="{16199B76-920C-43F5-8C1A-3BCA5626312B}" srcOrd="4" destOrd="0" parTransId="{C4012061-E2CE-403F-9726-8E153D018FF4}" sibTransId="{ABC7EF47-76F3-4E9B-8E12-B5FC3FF1C302}"/>
    <dgm:cxn modelId="{D6AA80EC-F355-4E34-B039-2CE249C5BC3F}" type="presOf" srcId="{41588D38-CEB1-4DEC-81F5-DEEE59999492}" destId="{19583658-9F3B-4DDE-9C43-D1060A4E790E}" srcOrd="0" destOrd="0" presId="urn:microsoft.com/office/officeart/2005/8/layout/process4"/>
    <dgm:cxn modelId="{2C90DEF4-431A-45C0-8EF5-8B299FF67CD9}" type="presOf" srcId="{5F26639B-826B-4FE8-8755-F6ADA6B90806}" destId="{7577F05C-9A0A-485F-8942-2E7CC8776FE0}" srcOrd="0" destOrd="0" presId="urn:microsoft.com/office/officeart/2005/8/layout/process4"/>
    <dgm:cxn modelId="{04301E47-64B3-4FDD-B431-FC96D92E7F9A}" srcId="{07190A0F-420F-4919-B8F2-51F0B34AA74B}" destId="{FBEE6F3B-7CB3-488B-A2B4-43A6CAF5AE95}" srcOrd="3" destOrd="0" parTransId="{45BC4401-0200-4902-B875-7F49B1E4C7B6}" sibTransId="{7518A177-6A83-4CBA-879A-3C9DB9EA55B3}"/>
    <dgm:cxn modelId="{128F86B3-D81A-441A-872F-338FE7F40707}" type="presOf" srcId="{73AA4B3C-50DC-44BE-9C24-85250012D950}" destId="{63549FA7-88A3-4CC9-827B-56085BEE2888}" srcOrd="0" destOrd="0" presId="urn:microsoft.com/office/officeart/2005/8/layout/process4"/>
    <dgm:cxn modelId="{4883C43C-19DA-4D05-8EA5-FB62697B161F}" srcId="{306F90DE-8495-4888-942F-A0AB8D9036D2}" destId="{73AA4B3C-50DC-44BE-9C24-85250012D950}" srcOrd="3" destOrd="0" parTransId="{9655D36B-1CB2-4385-BD43-250AA42AB1F6}" sibTransId="{56BCE035-F4F4-45BA-A8EA-C77CA393FB0A}"/>
    <dgm:cxn modelId="{7862EEA2-884B-492F-80F3-7386C0D92AC8}" srcId="{306F90DE-8495-4888-942F-A0AB8D9036D2}" destId="{02AE305F-1DA0-4189-AFD9-C653362C6C27}" srcOrd="8" destOrd="0" parTransId="{E7259015-1762-42FD-AD93-DCC6DF293818}" sibTransId="{D4C9614E-C3D6-492D-97DE-B657742871E9}"/>
    <dgm:cxn modelId="{E3526C71-6120-4110-B1D1-2765D14E94FE}" type="presOf" srcId="{F8233359-6C4F-4F4E-896F-1CC215C12AD5}" destId="{C09A8BE9-36E1-4C03-B79E-23763DAB5AF1}" srcOrd="0" destOrd="0" presId="urn:microsoft.com/office/officeart/2005/8/layout/process4"/>
    <dgm:cxn modelId="{F0ADDA75-B3B9-4917-A19E-0D3BD2BC6EF2}" type="presOf" srcId="{FBA9EE88-D737-46F9-9DFF-6BBA0812B04C}" destId="{7D3CD14A-7333-4B95-A957-712145902F34}" srcOrd="0" destOrd="0" presId="urn:microsoft.com/office/officeart/2005/8/layout/process4"/>
    <dgm:cxn modelId="{1A8FFDB3-47ED-4813-B11C-6D68AB69B198}" srcId="{306F90DE-8495-4888-942F-A0AB8D9036D2}" destId="{495E6BD9-376B-4500-A54E-35EDB9CCFCBB}" srcOrd="7" destOrd="0" parTransId="{DBEF7A89-2707-4A6D-9D11-AC74F93FA03A}" sibTransId="{6ACA97AF-D22F-49C2-AFCF-6E8F70F7F1F7}"/>
    <dgm:cxn modelId="{91C7207F-7EC9-452F-AFCF-2AAB82057464}" srcId="{F8233359-6C4F-4F4E-896F-1CC215C12AD5}" destId="{07190A0F-420F-4919-B8F2-51F0B34AA74B}" srcOrd="0" destOrd="0" parTransId="{D17301CC-650D-4363-B8F7-CABD267B8781}" sibTransId="{7C3E8DBC-6203-4DBB-B5F7-2379C5C69202}"/>
    <dgm:cxn modelId="{379A18B0-F3A0-4FC2-B1CB-650B9609A373}" srcId="{07190A0F-420F-4919-B8F2-51F0B34AA74B}" destId="{5F26639B-826B-4FE8-8755-F6ADA6B90806}" srcOrd="0" destOrd="0" parTransId="{82FA86A3-08D6-4D61-A9DD-7895AD38EFB7}" sibTransId="{90E86BC5-4D64-48F2-9417-5779059C996F}"/>
    <dgm:cxn modelId="{E48D7F79-11AD-46E9-9B4D-8521BF0729E8}" type="presParOf" srcId="{C09A8BE9-36E1-4C03-B79E-23763DAB5AF1}" destId="{1205B791-D701-4116-8957-ADAA38D77877}" srcOrd="0" destOrd="0" presId="urn:microsoft.com/office/officeart/2005/8/layout/process4"/>
    <dgm:cxn modelId="{FC516E2E-CF32-464C-821D-DDE11707E325}" type="presParOf" srcId="{1205B791-D701-4116-8957-ADAA38D77877}" destId="{53AF2A53-9D3B-45AE-87BD-35ACBF7B9A17}" srcOrd="0" destOrd="0" presId="urn:microsoft.com/office/officeart/2005/8/layout/process4"/>
    <dgm:cxn modelId="{44C3D511-C1C8-4DA9-A8AF-5189979150E3}" type="presParOf" srcId="{1205B791-D701-4116-8957-ADAA38D77877}" destId="{AB1CC4E2-C72D-49A6-A29B-C35658664F64}" srcOrd="1" destOrd="0" presId="urn:microsoft.com/office/officeart/2005/8/layout/process4"/>
    <dgm:cxn modelId="{2335D682-D423-47D0-A6D8-BE5AE70B6B00}" type="presParOf" srcId="{1205B791-D701-4116-8957-ADAA38D77877}" destId="{337AAE24-589B-4303-8262-372B6C3F6B46}" srcOrd="2" destOrd="0" presId="urn:microsoft.com/office/officeart/2005/8/layout/process4"/>
    <dgm:cxn modelId="{CBD6ADEB-1FC8-42AA-B8DA-647F0D00373F}" type="presParOf" srcId="{337AAE24-589B-4303-8262-372B6C3F6B46}" destId="{227CFDAE-AF87-4617-B3A3-A868D7E20654}" srcOrd="0" destOrd="0" presId="urn:microsoft.com/office/officeart/2005/8/layout/process4"/>
    <dgm:cxn modelId="{AEB3F6AE-D3A9-4EE1-B713-1E0A2BBB979E}" type="presParOf" srcId="{337AAE24-589B-4303-8262-372B6C3F6B46}" destId="{6D5B2C95-04A9-466C-8BF9-2047D3A46861}" srcOrd="1" destOrd="0" presId="urn:microsoft.com/office/officeart/2005/8/layout/process4"/>
    <dgm:cxn modelId="{DD537615-0FCF-4C78-84BA-8CDE923261F1}" type="presParOf" srcId="{337AAE24-589B-4303-8262-372B6C3F6B46}" destId="{E85716F5-3C80-4946-9A93-A6FF8AA5C08A}" srcOrd="2" destOrd="0" presId="urn:microsoft.com/office/officeart/2005/8/layout/process4"/>
    <dgm:cxn modelId="{AB60D64E-84D8-45AF-A7F5-3024EAB24501}" type="presParOf" srcId="{337AAE24-589B-4303-8262-372B6C3F6B46}" destId="{63549FA7-88A3-4CC9-827B-56085BEE2888}" srcOrd="3" destOrd="0" presId="urn:microsoft.com/office/officeart/2005/8/layout/process4"/>
    <dgm:cxn modelId="{7C8ED714-58AF-45B0-A263-81D784B3F2B1}" type="presParOf" srcId="{337AAE24-589B-4303-8262-372B6C3F6B46}" destId="{389D5912-6000-45B0-A10F-24A25F8E2ED4}" srcOrd="4" destOrd="0" presId="urn:microsoft.com/office/officeart/2005/8/layout/process4"/>
    <dgm:cxn modelId="{0E7C5568-67B4-45BB-AA0B-F7EB587A3784}" type="presParOf" srcId="{337AAE24-589B-4303-8262-372B6C3F6B46}" destId="{C1352D6F-4926-4962-8F91-335217ACDFA0}" srcOrd="5" destOrd="0" presId="urn:microsoft.com/office/officeart/2005/8/layout/process4"/>
    <dgm:cxn modelId="{6684D719-B908-42B9-90C8-DF5DA0EAD7F9}" type="presParOf" srcId="{337AAE24-589B-4303-8262-372B6C3F6B46}" destId="{44FB21BE-6D9E-45D7-B91B-FE7CC4539954}" srcOrd="6" destOrd="0" presId="urn:microsoft.com/office/officeart/2005/8/layout/process4"/>
    <dgm:cxn modelId="{1DA200C3-F867-4F39-A873-4BE66D33D55E}" type="presParOf" srcId="{337AAE24-589B-4303-8262-372B6C3F6B46}" destId="{AA4048F0-F8F2-4C3D-B360-6AF303513D07}" srcOrd="7" destOrd="0" presId="urn:microsoft.com/office/officeart/2005/8/layout/process4"/>
    <dgm:cxn modelId="{136FA149-2145-4DD8-908F-5FF09296DBE1}" type="presParOf" srcId="{337AAE24-589B-4303-8262-372B6C3F6B46}" destId="{CF109AD3-9902-4533-93BE-97D592F9E74F}" srcOrd="8" destOrd="0" presId="urn:microsoft.com/office/officeart/2005/8/layout/process4"/>
    <dgm:cxn modelId="{91D3E715-6B9E-4AB0-9522-CFED86504166}" type="presParOf" srcId="{C09A8BE9-36E1-4C03-B79E-23763DAB5AF1}" destId="{CD004CEF-9F38-4AAB-AECA-A7663E8B3559}" srcOrd="1" destOrd="0" presId="urn:microsoft.com/office/officeart/2005/8/layout/process4"/>
    <dgm:cxn modelId="{36969FE1-542E-418D-ACBB-7373F8AC6922}" type="presParOf" srcId="{C09A8BE9-36E1-4C03-B79E-23763DAB5AF1}" destId="{8F839903-BDA1-48F2-B152-50A52CA50B2B}" srcOrd="2" destOrd="0" presId="urn:microsoft.com/office/officeart/2005/8/layout/process4"/>
    <dgm:cxn modelId="{A195A3AC-916B-4FB2-966B-28DF80626F14}" type="presParOf" srcId="{8F839903-BDA1-48F2-B152-50A52CA50B2B}" destId="{6ADA371F-4A00-4947-87EC-5C61B52F71F6}" srcOrd="0" destOrd="0" presId="urn:microsoft.com/office/officeart/2005/8/layout/process4"/>
    <dgm:cxn modelId="{A14D8A9A-8C78-4A5C-AA3F-E0D6BEDA7684}" type="presParOf" srcId="{8F839903-BDA1-48F2-B152-50A52CA50B2B}" destId="{C3676E60-51A4-4AE9-8FE6-76BF2E46D658}" srcOrd="1" destOrd="0" presId="urn:microsoft.com/office/officeart/2005/8/layout/process4"/>
    <dgm:cxn modelId="{5AA1565C-EC72-43AE-8E72-564EB9BC6E37}" type="presParOf" srcId="{8F839903-BDA1-48F2-B152-50A52CA50B2B}" destId="{4FC4E8A2-5C30-4B9F-837C-E5A8E4609592}" srcOrd="2" destOrd="0" presId="urn:microsoft.com/office/officeart/2005/8/layout/process4"/>
    <dgm:cxn modelId="{8356F72E-D911-47FF-96BF-29CD38F6C045}" type="presParOf" srcId="{4FC4E8A2-5C30-4B9F-837C-E5A8E4609592}" destId="{7577F05C-9A0A-485F-8942-2E7CC8776FE0}" srcOrd="0" destOrd="0" presId="urn:microsoft.com/office/officeart/2005/8/layout/process4"/>
    <dgm:cxn modelId="{E9F942C9-7246-4319-85D0-20D825D97D74}" type="presParOf" srcId="{4FC4E8A2-5C30-4B9F-837C-E5A8E4609592}" destId="{7D3CD14A-7333-4B95-A957-712145902F34}" srcOrd="1" destOrd="0" presId="urn:microsoft.com/office/officeart/2005/8/layout/process4"/>
    <dgm:cxn modelId="{BEB2F01E-C1F6-4DFA-A0D1-FAFA0966DF5E}" type="presParOf" srcId="{4FC4E8A2-5C30-4B9F-837C-E5A8E4609592}" destId="{23759842-E96F-4432-B215-1C179EDA52C2}" srcOrd="2" destOrd="0" presId="urn:microsoft.com/office/officeart/2005/8/layout/process4"/>
    <dgm:cxn modelId="{CD7B617F-6FAC-4FD1-9D81-9185371E6FE8}" type="presParOf" srcId="{4FC4E8A2-5C30-4B9F-837C-E5A8E4609592}" destId="{136B22B4-D74D-46AF-A12A-417A9E4FA7E5}" srcOrd="3" destOrd="0" presId="urn:microsoft.com/office/officeart/2005/8/layout/process4"/>
    <dgm:cxn modelId="{BC3624E5-4B56-4D0F-ACAB-8F8B1F1FCC26}" type="presParOf" srcId="{4FC4E8A2-5C30-4B9F-837C-E5A8E4609592}" destId="{18E77A37-1AA8-407B-A57E-2F6A8449F944}" srcOrd="4" destOrd="0" presId="urn:microsoft.com/office/officeart/2005/8/layout/process4"/>
    <dgm:cxn modelId="{7AE52861-F768-41E9-A44C-0A88AA4B1302}" type="presParOf" srcId="{4FC4E8A2-5C30-4B9F-837C-E5A8E4609592}" destId="{19583658-9F3B-4DDE-9C43-D1060A4E790E}" srcOrd="5" destOrd="0" presId="urn:microsoft.com/office/officeart/2005/8/layout/process4"/>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04AECE-E5C7-42BB-8552-E79DDF2CEAC8}" type="doc">
      <dgm:prSet loTypeId="urn:microsoft.com/office/officeart/2005/8/layout/venn1" loCatId="relationship" qsTypeId="urn:microsoft.com/office/officeart/2005/8/quickstyle/3d2#1" qsCatId="3D" csTypeId="urn:microsoft.com/office/officeart/2005/8/colors/colorful5" csCatId="colorful" phldr="1"/>
      <dgm:spPr>
        <a:scene3d>
          <a:camera prst="orthographicFront">
            <a:rot lat="0" lon="0" rev="2700000"/>
          </a:camera>
          <a:lightRig rig="threePt" dir="t"/>
        </a:scene3d>
      </dgm:spPr>
    </dgm:pt>
    <dgm:pt modelId="{3412D271-3F0A-42B4-9478-0430016B9D88}">
      <dgm:prSet phldrT="[Text]"/>
      <dgm:spPr/>
      <dgm:t>
        <a:bodyPr/>
        <a:lstStyle/>
        <a:p>
          <a:r>
            <a:rPr lang="en-US" dirty="0"/>
            <a:t> </a:t>
          </a:r>
        </a:p>
      </dgm:t>
    </dgm:pt>
    <dgm:pt modelId="{6522B7C4-9CE8-4C73-953C-F1D00594473A}" type="parTrans" cxnId="{D99AD466-D236-4FA0-9D90-E1EA7E2C7C10}">
      <dgm:prSet/>
      <dgm:spPr/>
      <dgm:t>
        <a:bodyPr/>
        <a:lstStyle/>
        <a:p>
          <a:endParaRPr lang="en-US"/>
        </a:p>
      </dgm:t>
    </dgm:pt>
    <dgm:pt modelId="{1932DA48-CE85-45A4-8910-8BA758D507F9}" type="sibTrans" cxnId="{D99AD466-D236-4FA0-9D90-E1EA7E2C7C10}">
      <dgm:prSet/>
      <dgm:spPr/>
      <dgm:t>
        <a:bodyPr/>
        <a:lstStyle/>
        <a:p>
          <a:endParaRPr lang="en-US"/>
        </a:p>
      </dgm:t>
    </dgm:pt>
    <dgm:pt modelId="{DB7BA5AC-690E-46A1-8151-76CCB0050435}">
      <dgm:prSet phldrT="[Text]"/>
      <dgm:spPr/>
      <dgm:t>
        <a:bodyPr/>
        <a:lstStyle/>
        <a:p>
          <a:r>
            <a:rPr lang="en-US" dirty="0"/>
            <a:t> </a:t>
          </a:r>
        </a:p>
      </dgm:t>
    </dgm:pt>
    <dgm:pt modelId="{FD3FEB89-58DC-4D0E-B07E-895498E5637A}" type="parTrans" cxnId="{CFD34559-0437-4987-B0E6-AFE244B13D29}">
      <dgm:prSet/>
      <dgm:spPr/>
      <dgm:t>
        <a:bodyPr/>
        <a:lstStyle/>
        <a:p>
          <a:endParaRPr lang="en-US"/>
        </a:p>
      </dgm:t>
    </dgm:pt>
    <dgm:pt modelId="{6C10D5BE-D537-4D93-8E27-F67EB73B7B73}" type="sibTrans" cxnId="{CFD34559-0437-4987-B0E6-AFE244B13D29}">
      <dgm:prSet/>
      <dgm:spPr/>
      <dgm:t>
        <a:bodyPr/>
        <a:lstStyle/>
        <a:p>
          <a:endParaRPr lang="en-US"/>
        </a:p>
      </dgm:t>
    </dgm:pt>
    <dgm:pt modelId="{9FE65FAA-796A-4CCA-BB62-BD4D89F1F99F}">
      <dgm:prSet phldrT="[Text]"/>
      <dgm:spPr/>
      <dgm:t>
        <a:bodyPr/>
        <a:lstStyle/>
        <a:p>
          <a:r>
            <a:rPr lang="en-US" dirty="0"/>
            <a:t> </a:t>
          </a:r>
        </a:p>
      </dgm:t>
    </dgm:pt>
    <dgm:pt modelId="{383A4A19-A1F7-43C4-9FB2-49BCD407D205}" type="parTrans" cxnId="{8742EB70-69B3-45B8-AD2F-82E12C8B7828}">
      <dgm:prSet/>
      <dgm:spPr/>
      <dgm:t>
        <a:bodyPr/>
        <a:lstStyle/>
        <a:p>
          <a:endParaRPr lang="en-US"/>
        </a:p>
      </dgm:t>
    </dgm:pt>
    <dgm:pt modelId="{579E2FD0-3469-42EC-B884-E2876978382B}" type="sibTrans" cxnId="{8742EB70-69B3-45B8-AD2F-82E12C8B7828}">
      <dgm:prSet/>
      <dgm:spPr/>
      <dgm:t>
        <a:bodyPr/>
        <a:lstStyle/>
        <a:p>
          <a:endParaRPr lang="en-US"/>
        </a:p>
      </dgm:t>
    </dgm:pt>
    <dgm:pt modelId="{3DAD2089-13EE-4CD2-881B-1C8518A00BFD}">
      <dgm:prSet phldrT="[Text]"/>
      <dgm:spPr/>
      <dgm:t>
        <a:bodyPr/>
        <a:lstStyle/>
        <a:p>
          <a:endParaRPr lang="en-US" dirty="0"/>
        </a:p>
      </dgm:t>
    </dgm:pt>
    <dgm:pt modelId="{43103746-CF69-4382-90FE-B51A453F61BD}" type="parTrans" cxnId="{EA0A1E3F-7BBF-40CD-BD34-E6D749BD1AD0}">
      <dgm:prSet/>
      <dgm:spPr/>
      <dgm:t>
        <a:bodyPr/>
        <a:lstStyle/>
        <a:p>
          <a:endParaRPr lang="en-US"/>
        </a:p>
      </dgm:t>
    </dgm:pt>
    <dgm:pt modelId="{13C16651-FFDE-41F0-9AE1-BCE8BAF796AB}" type="sibTrans" cxnId="{EA0A1E3F-7BBF-40CD-BD34-E6D749BD1AD0}">
      <dgm:prSet/>
      <dgm:spPr/>
      <dgm:t>
        <a:bodyPr/>
        <a:lstStyle/>
        <a:p>
          <a:endParaRPr lang="en-US"/>
        </a:p>
      </dgm:t>
    </dgm:pt>
    <dgm:pt modelId="{2D09F0DB-F155-452D-BDC5-E641127090D1}" type="pres">
      <dgm:prSet presAssocID="{6D04AECE-E5C7-42BB-8552-E79DDF2CEAC8}" presName="compositeShape" presStyleCnt="0">
        <dgm:presLayoutVars>
          <dgm:chMax val="7"/>
          <dgm:dir/>
          <dgm:resizeHandles val="exact"/>
        </dgm:presLayoutVars>
      </dgm:prSet>
      <dgm:spPr/>
    </dgm:pt>
    <dgm:pt modelId="{A8B6D043-1B56-401C-A4D8-6C0A366B6684}" type="pres">
      <dgm:prSet presAssocID="{3412D271-3F0A-42B4-9478-0430016B9D88}" presName="circ1" presStyleLbl="vennNode1" presStyleIdx="0" presStyleCnt="4"/>
      <dgm:spPr/>
      <dgm:t>
        <a:bodyPr/>
        <a:lstStyle/>
        <a:p>
          <a:endParaRPr lang="en-AU"/>
        </a:p>
      </dgm:t>
    </dgm:pt>
    <dgm:pt modelId="{57FB470D-974A-46FF-A37C-69F07CC1FE49}" type="pres">
      <dgm:prSet presAssocID="{3412D271-3F0A-42B4-9478-0430016B9D88}" presName="circ1Tx" presStyleLbl="revTx" presStyleIdx="0" presStyleCnt="0">
        <dgm:presLayoutVars>
          <dgm:chMax val="0"/>
          <dgm:chPref val="0"/>
          <dgm:bulletEnabled val="1"/>
        </dgm:presLayoutVars>
      </dgm:prSet>
      <dgm:spPr/>
      <dgm:t>
        <a:bodyPr/>
        <a:lstStyle/>
        <a:p>
          <a:endParaRPr lang="en-AU"/>
        </a:p>
      </dgm:t>
    </dgm:pt>
    <dgm:pt modelId="{4FB90C0A-FAC2-4D86-A2AC-E00005969C1F}" type="pres">
      <dgm:prSet presAssocID="{DB7BA5AC-690E-46A1-8151-76CCB0050435}" presName="circ2" presStyleLbl="vennNode1" presStyleIdx="1" presStyleCnt="4"/>
      <dgm:spPr/>
      <dgm:t>
        <a:bodyPr/>
        <a:lstStyle/>
        <a:p>
          <a:endParaRPr lang="en-AU"/>
        </a:p>
      </dgm:t>
    </dgm:pt>
    <dgm:pt modelId="{39173E9F-4DC1-43DF-8F61-15DBC2EE5B3C}" type="pres">
      <dgm:prSet presAssocID="{DB7BA5AC-690E-46A1-8151-76CCB0050435}" presName="circ2Tx" presStyleLbl="revTx" presStyleIdx="0" presStyleCnt="0">
        <dgm:presLayoutVars>
          <dgm:chMax val="0"/>
          <dgm:chPref val="0"/>
          <dgm:bulletEnabled val="1"/>
        </dgm:presLayoutVars>
      </dgm:prSet>
      <dgm:spPr/>
      <dgm:t>
        <a:bodyPr/>
        <a:lstStyle/>
        <a:p>
          <a:endParaRPr lang="en-AU"/>
        </a:p>
      </dgm:t>
    </dgm:pt>
    <dgm:pt modelId="{EFF86696-8D90-498C-BB86-13474F8C4F8E}" type="pres">
      <dgm:prSet presAssocID="{9FE65FAA-796A-4CCA-BB62-BD4D89F1F99F}" presName="circ3" presStyleLbl="vennNode1" presStyleIdx="2" presStyleCnt="4"/>
      <dgm:spPr/>
      <dgm:t>
        <a:bodyPr/>
        <a:lstStyle/>
        <a:p>
          <a:endParaRPr lang="en-AU"/>
        </a:p>
      </dgm:t>
    </dgm:pt>
    <dgm:pt modelId="{F296DB5C-4001-4B0C-A321-B006B1F3EDEA}" type="pres">
      <dgm:prSet presAssocID="{9FE65FAA-796A-4CCA-BB62-BD4D89F1F99F}" presName="circ3Tx" presStyleLbl="revTx" presStyleIdx="0" presStyleCnt="0">
        <dgm:presLayoutVars>
          <dgm:chMax val="0"/>
          <dgm:chPref val="0"/>
          <dgm:bulletEnabled val="1"/>
        </dgm:presLayoutVars>
      </dgm:prSet>
      <dgm:spPr/>
      <dgm:t>
        <a:bodyPr/>
        <a:lstStyle/>
        <a:p>
          <a:endParaRPr lang="en-AU"/>
        </a:p>
      </dgm:t>
    </dgm:pt>
    <dgm:pt modelId="{C8DBBC1C-E0BE-4750-8CFE-8C991D570DF6}" type="pres">
      <dgm:prSet presAssocID="{3DAD2089-13EE-4CD2-881B-1C8518A00BFD}" presName="circ4" presStyleLbl="vennNode1" presStyleIdx="3" presStyleCnt="4"/>
      <dgm:spPr/>
      <dgm:t>
        <a:bodyPr/>
        <a:lstStyle/>
        <a:p>
          <a:endParaRPr lang="en-AU"/>
        </a:p>
      </dgm:t>
    </dgm:pt>
    <dgm:pt modelId="{D2D6FF7D-9D1C-4878-B813-440E3EA76D97}" type="pres">
      <dgm:prSet presAssocID="{3DAD2089-13EE-4CD2-881B-1C8518A00BFD}" presName="circ4Tx" presStyleLbl="revTx" presStyleIdx="0" presStyleCnt="0">
        <dgm:presLayoutVars>
          <dgm:chMax val="0"/>
          <dgm:chPref val="0"/>
          <dgm:bulletEnabled val="1"/>
        </dgm:presLayoutVars>
      </dgm:prSet>
      <dgm:spPr/>
      <dgm:t>
        <a:bodyPr/>
        <a:lstStyle/>
        <a:p>
          <a:endParaRPr lang="en-AU"/>
        </a:p>
      </dgm:t>
    </dgm:pt>
  </dgm:ptLst>
  <dgm:cxnLst>
    <dgm:cxn modelId="{2E36A9B5-6B4E-8F4E-9683-1CBEF7C91DC6}" type="presOf" srcId="{3412D271-3F0A-42B4-9478-0430016B9D88}" destId="{A8B6D043-1B56-401C-A4D8-6C0A366B6684}" srcOrd="0" destOrd="0" presId="urn:microsoft.com/office/officeart/2005/8/layout/venn1"/>
    <dgm:cxn modelId="{2971A72D-94FD-0842-BBBE-66B56348A26C}" type="presOf" srcId="{3DAD2089-13EE-4CD2-881B-1C8518A00BFD}" destId="{C8DBBC1C-E0BE-4750-8CFE-8C991D570DF6}" srcOrd="0" destOrd="0" presId="urn:microsoft.com/office/officeart/2005/8/layout/venn1"/>
    <dgm:cxn modelId="{D99AD466-D236-4FA0-9D90-E1EA7E2C7C10}" srcId="{6D04AECE-E5C7-42BB-8552-E79DDF2CEAC8}" destId="{3412D271-3F0A-42B4-9478-0430016B9D88}" srcOrd="0" destOrd="0" parTransId="{6522B7C4-9CE8-4C73-953C-F1D00594473A}" sibTransId="{1932DA48-CE85-45A4-8910-8BA758D507F9}"/>
    <dgm:cxn modelId="{692C4A18-3F9F-3545-91BC-B13B7BAA3329}" type="presOf" srcId="{9FE65FAA-796A-4CCA-BB62-BD4D89F1F99F}" destId="{F296DB5C-4001-4B0C-A321-B006B1F3EDEA}" srcOrd="1" destOrd="0" presId="urn:microsoft.com/office/officeart/2005/8/layout/venn1"/>
    <dgm:cxn modelId="{EA0A1E3F-7BBF-40CD-BD34-E6D749BD1AD0}" srcId="{6D04AECE-E5C7-42BB-8552-E79DDF2CEAC8}" destId="{3DAD2089-13EE-4CD2-881B-1C8518A00BFD}" srcOrd="3" destOrd="0" parTransId="{43103746-CF69-4382-90FE-B51A453F61BD}" sibTransId="{13C16651-FFDE-41F0-9AE1-BCE8BAF796AB}"/>
    <dgm:cxn modelId="{35735F29-4BD4-8346-94D2-4D2CB0D47D0C}" type="presOf" srcId="{3412D271-3F0A-42B4-9478-0430016B9D88}" destId="{57FB470D-974A-46FF-A37C-69F07CC1FE49}" srcOrd="1" destOrd="0" presId="urn:microsoft.com/office/officeart/2005/8/layout/venn1"/>
    <dgm:cxn modelId="{CFD34559-0437-4987-B0E6-AFE244B13D29}" srcId="{6D04AECE-E5C7-42BB-8552-E79DDF2CEAC8}" destId="{DB7BA5AC-690E-46A1-8151-76CCB0050435}" srcOrd="1" destOrd="0" parTransId="{FD3FEB89-58DC-4D0E-B07E-895498E5637A}" sibTransId="{6C10D5BE-D537-4D93-8E27-F67EB73B7B73}"/>
    <dgm:cxn modelId="{D58D57BA-F834-D240-9766-3A5FDDD67192}" type="presOf" srcId="{DB7BA5AC-690E-46A1-8151-76CCB0050435}" destId="{39173E9F-4DC1-43DF-8F61-15DBC2EE5B3C}" srcOrd="1" destOrd="0" presId="urn:microsoft.com/office/officeart/2005/8/layout/venn1"/>
    <dgm:cxn modelId="{19D160B9-8693-7247-A675-190C71355F85}" type="presOf" srcId="{DB7BA5AC-690E-46A1-8151-76CCB0050435}" destId="{4FB90C0A-FAC2-4D86-A2AC-E00005969C1F}" srcOrd="0" destOrd="0" presId="urn:microsoft.com/office/officeart/2005/8/layout/venn1"/>
    <dgm:cxn modelId="{5491A120-548B-994A-9852-96B6C8DBF234}" type="presOf" srcId="{3DAD2089-13EE-4CD2-881B-1C8518A00BFD}" destId="{D2D6FF7D-9D1C-4878-B813-440E3EA76D97}" srcOrd="1" destOrd="0" presId="urn:microsoft.com/office/officeart/2005/8/layout/venn1"/>
    <dgm:cxn modelId="{8742EB70-69B3-45B8-AD2F-82E12C8B7828}" srcId="{6D04AECE-E5C7-42BB-8552-E79DDF2CEAC8}" destId="{9FE65FAA-796A-4CCA-BB62-BD4D89F1F99F}" srcOrd="2" destOrd="0" parTransId="{383A4A19-A1F7-43C4-9FB2-49BCD407D205}" sibTransId="{579E2FD0-3469-42EC-B884-E2876978382B}"/>
    <dgm:cxn modelId="{27A1033E-42F3-894C-9901-68CDB45F686F}" type="presOf" srcId="{9FE65FAA-796A-4CCA-BB62-BD4D89F1F99F}" destId="{EFF86696-8D90-498C-BB86-13474F8C4F8E}" srcOrd="0" destOrd="0" presId="urn:microsoft.com/office/officeart/2005/8/layout/venn1"/>
    <dgm:cxn modelId="{1C12286E-0E1B-664C-AB00-107F0D57FFF8}" type="presOf" srcId="{6D04AECE-E5C7-42BB-8552-E79DDF2CEAC8}" destId="{2D09F0DB-F155-452D-BDC5-E641127090D1}" srcOrd="0" destOrd="0" presId="urn:microsoft.com/office/officeart/2005/8/layout/venn1"/>
    <dgm:cxn modelId="{53099A59-3E5C-EE40-A8CF-747E5170C861}" type="presParOf" srcId="{2D09F0DB-F155-452D-BDC5-E641127090D1}" destId="{A8B6D043-1B56-401C-A4D8-6C0A366B6684}" srcOrd="0" destOrd="0" presId="urn:microsoft.com/office/officeart/2005/8/layout/venn1"/>
    <dgm:cxn modelId="{AB62AE66-45EE-A543-840A-F8EC756818C6}" type="presParOf" srcId="{2D09F0DB-F155-452D-BDC5-E641127090D1}" destId="{57FB470D-974A-46FF-A37C-69F07CC1FE49}" srcOrd="1" destOrd="0" presId="urn:microsoft.com/office/officeart/2005/8/layout/venn1"/>
    <dgm:cxn modelId="{F3EF4407-F897-1745-8C36-795D11051200}" type="presParOf" srcId="{2D09F0DB-F155-452D-BDC5-E641127090D1}" destId="{4FB90C0A-FAC2-4D86-A2AC-E00005969C1F}" srcOrd="2" destOrd="0" presId="urn:microsoft.com/office/officeart/2005/8/layout/venn1"/>
    <dgm:cxn modelId="{64167D5B-189C-E343-ACD3-281A14C28EB9}" type="presParOf" srcId="{2D09F0DB-F155-452D-BDC5-E641127090D1}" destId="{39173E9F-4DC1-43DF-8F61-15DBC2EE5B3C}" srcOrd="3" destOrd="0" presId="urn:microsoft.com/office/officeart/2005/8/layout/venn1"/>
    <dgm:cxn modelId="{539FA0D1-33E0-364A-8556-42BDFD8F0AB3}" type="presParOf" srcId="{2D09F0DB-F155-452D-BDC5-E641127090D1}" destId="{EFF86696-8D90-498C-BB86-13474F8C4F8E}" srcOrd="4" destOrd="0" presId="urn:microsoft.com/office/officeart/2005/8/layout/venn1"/>
    <dgm:cxn modelId="{412811E5-692B-4C49-AD37-67F228CA3EA1}" type="presParOf" srcId="{2D09F0DB-F155-452D-BDC5-E641127090D1}" destId="{F296DB5C-4001-4B0C-A321-B006B1F3EDEA}" srcOrd="5" destOrd="0" presId="urn:microsoft.com/office/officeart/2005/8/layout/venn1"/>
    <dgm:cxn modelId="{8ED9415B-0E77-5247-B540-CE1E5F6424F0}" type="presParOf" srcId="{2D09F0DB-F155-452D-BDC5-E641127090D1}" destId="{C8DBBC1C-E0BE-4750-8CFE-8C991D570DF6}" srcOrd="6" destOrd="0" presId="urn:microsoft.com/office/officeart/2005/8/layout/venn1"/>
    <dgm:cxn modelId="{58F84F45-C2B8-7342-973A-525F766D7801}" type="presParOf" srcId="{2D09F0DB-F155-452D-BDC5-E641127090D1}" destId="{D2D6FF7D-9D1C-4878-B813-440E3EA76D97}" srcOrd="7" destOrd="0" presId="urn:microsoft.com/office/officeart/2005/8/layout/venn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8BE39D-6AEB-4665-8ED4-A08007592E2F}" type="doc">
      <dgm:prSet loTypeId="urn:microsoft.com/office/officeart/2005/8/layout/hProcess9" loCatId="process" qsTypeId="urn:microsoft.com/office/officeart/2005/8/quickstyle/simple1" qsCatId="simple" csTypeId="urn:microsoft.com/office/officeart/2005/8/colors/colorful5" csCatId="colorful" phldr="1"/>
      <dgm:spPr/>
    </dgm:pt>
    <dgm:pt modelId="{8A457E7B-6D54-47D8-A62E-A8B27B79A447}">
      <dgm:prSet phldrT="[Text]" custT="1"/>
      <dgm:spPr>
        <a:solidFill>
          <a:schemeClr val="accent3">
            <a:lumMod val="40000"/>
            <a:lumOff val="60000"/>
          </a:schemeClr>
        </a:solidFill>
      </dgm:spPr>
      <dgm:t>
        <a:bodyPr/>
        <a:lstStyle/>
        <a:p>
          <a:pPr algn="ctr"/>
          <a:r>
            <a:rPr lang="id-ID" sz="2800" b="1" dirty="0">
              <a:solidFill>
                <a:schemeClr val="tx1"/>
              </a:solidFill>
            </a:rPr>
            <a:t>INPUT</a:t>
          </a:r>
          <a:endParaRPr lang="id-ID" sz="1200" b="1" dirty="0">
            <a:solidFill>
              <a:schemeClr val="tx1"/>
            </a:solidFill>
          </a:endParaRPr>
        </a:p>
        <a:p>
          <a:pPr algn="l"/>
          <a:r>
            <a:rPr lang="id-ID" sz="1600" b="0" dirty="0">
              <a:solidFill>
                <a:schemeClr val="tx1"/>
              </a:solidFill>
            </a:rPr>
            <a:t>3.8. </a:t>
          </a:r>
          <a:r>
            <a:rPr lang="en-US" sz="1600" b="0" dirty="0">
              <a:solidFill>
                <a:schemeClr val="tx1"/>
              </a:solidFill>
            </a:rPr>
            <a:t>Achieving UNIVERSAL HEALTH COVERAGE, including financial risk protection, access to qualified basic health care and access to basic medicines and vaccines that are safe, effective, and qualified for everyone.</a:t>
          </a:r>
          <a:endParaRPr lang="id-ID" sz="1400" b="0" dirty="0">
            <a:solidFill>
              <a:schemeClr val="tx1"/>
            </a:solidFill>
          </a:endParaRPr>
        </a:p>
      </dgm:t>
    </dgm:pt>
    <dgm:pt modelId="{FCBA06B1-0D40-409F-8D3A-72FB09E122D8}" type="parTrans" cxnId="{3E5BEE0D-C1F2-4763-AFE2-208EFF5C97DC}">
      <dgm:prSet/>
      <dgm:spPr/>
      <dgm:t>
        <a:bodyPr/>
        <a:lstStyle/>
        <a:p>
          <a:endParaRPr lang="id-ID"/>
        </a:p>
      </dgm:t>
    </dgm:pt>
    <dgm:pt modelId="{B74C6090-ADF6-4497-AED2-9FB1A886B98F}" type="sibTrans" cxnId="{3E5BEE0D-C1F2-4763-AFE2-208EFF5C97DC}">
      <dgm:prSet/>
      <dgm:spPr/>
      <dgm:t>
        <a:bodyPr/>
        <a:lstStyle/>
        <a:p>
          <a:endParaRPr lang="id-ID"/>
        </a:p>
      </dgm:t>
    </dgm:pt>
    <dgm:pt modelId="{3B50F180-D7C3-44E6-B4E9-173779CCAEF9}">
      <dgm:prSet phldrT="[Text]" custT="1"/>
      <dgm:spPr>
        <a:solidFill>
          <a:schemeClr val="accent2">
            <a:lumMod val="20000"/>
            <a:lumOff val="80000"/>
          </a:schemeClr>
        </a:solidFill>
      </dgm:spPr>
      <dgm:t>
        <a:bodyPr/>
        <a:lstStyle/>
        <a:p>
          <a:pPr algn="ctr"/>
          <a:r>
            <a:rPr lang="id-ID" sz="2800" b="1" dirty="0">
              <a:solidFill>
                <a:schemeClr val="tx1"/>
              </a:solidFill>
            </a:rPr>
            <a:t>PROSES</a:t>
          </a:r>
          <a:endParaRPr lang="id-ID" sz="1600" b="1" dirty="0">
            <a:solidFill>
              <a:schemeClr val="tx1"/>
            </a:solidFill>
          </a:endParaRPr>
        </a:p>
        <a:p>
          <a:pPr algn="l"/>
          <a:r>
            <a:rPr lang="id-ID" sz="1600" b="0" dirty="0">
              <a:solidFill>
                <a:schemeClr val="tx1"/>
              </a:solidFill>
            </a:rPr>
            <a:t>8.5 </a:t>
          </a:r>
          <a:r>
            <a:rPr lang="en-US" sz="1600" b="0" dirty="0">
              <a:solidFill>
                <a:schemeClr val="tx1"/>
              </a:solidFill>
            </a:rPr>
            <a:t>By 2030, achieve the decent condition of work for productive and  permanent workers for all women and men, including young people and people with disabilities, and equal pay for work of equal value.</a:t>
          </a:r>
          <a:endParaRPr lang="id-ID" sz="1600" b="0" dirty="0">
            <a:solidFill>
              <a:schemeClr val="tx1"/>
            </a:solidFill>
          </a:endParaRPr>
        </a:p>
      </dgm:t>
    </dgm:pt>
    <dgm:pt modelId="{1B79CE59-75CF-40FB-ACF7-CA4C61621F24}" type="parTrans" cxnId="{502F0FA1-AEF6-42DA-A7E9-2479940F6EA0}">
      <dgm:prSet/>
      <dgm:spPr/>
      <dgm:t>
        <a:bodyPr/>
        <a:lstStyle/>
        <a:p>
          <a:endParaRPr lang="id-ID"/>
        </a:p>
      </dgm:t>
    </dgm:pt>
    <dgm:pt modelId="{C8AC655F-B210-41AA-B837-ABD71885994E}" type="sibTrans" cxnId="{502F0FA1-AEF6-42DA-A7E9-2479940F6EA0}">
      <dgm:prSet/>
      <dgm:spPr/>
      <dgm:t>
        <a:bodyPr/>
        <a:lstStyle/>
        <a:p>
          <a:endParaRPr lang="id-ID"/>
        </a:p>
      </dgm:t>
    </dgm:pt>
    <dgm:pt modelId="{B430D6CA-1667-4862-B369-4ED8C6C3856E}">
      <dgm:prSet phldrT="[Text]" custT="1"/>
      <dgm:spPr>
        <a:solidFill>
          <a:srgbClr val="FDEAE7"/>
        </a:solidFill>
      </dgm:spPr>
      <dgm:t>
        <a:bodyPr/>
        <a:lstStyle/>
        <a:p>
          <a:pPr algn="ctr"/>
          <a:r>
            <a:rPr lang="id-ID" sz="2800" b="1" dirty="0">
              <a:solidFill>
                <a:schemeClr val="tx1"/>
              </a:solidFill>
            </a:rPr>
            <a:t>OUTPUT</a:t>
          </a:r>
          <a:endParaRPr lang="id-ID" sz="3200" b="1" dirty="0">
            <a:solidFill>
              <a:schemeClr val="tx1"/>
            </a:solidFill>
          </a:endParaRPr>
        </a:p>
        <a:p>
          <a:pPr algn="l"/>
          <a:r>
            <a:rPr lang="id-ID" sz="1600" b="0" dirty="0">
              <a:solidFill>
                <a:schemeClr val="tx1"/>
              </a:solidFill>
            </a:rPr>
            <a:t>1.1.   </a:t>
          </a:r>
          <a:r>
            <a:rPr lang="en-US" sz="1600" b="0" dirty="0">
              <a:solidFill>
                <a:schemeClr val="tx1"/>
              </a:solidFill>
            </a:rPr>
            <a:t>In 2030, poverty reduction in all people, everywhere, the current size is the people whose livelihoods are less than USD 1.25/day</a:t>
          </a:r>
          <a:endParaRPr lang="id-ID" sz="1600" b="0" dirty="0">
            <a:solidFill>
              <a:schemeClr val="tx1"/>
            </a:solidFill>
          </a:endParaRPr>
        </a:p>
        <a:p>
          <a:pPr algn="l"/>
          <a:r>
            <a:rPr lang="id-ID" sz="1600" b="0" dirty="0">
              <a:solidFill>
                <a:schemeClr val="tx1"/>
              </a:solidFill>
            </a:rPr>
            <a:t>1.2.   </a:t>
          </a:r>
          <a:r>
            <a:rPr lang="en-US" sz="1600" b="0" dirty="0">
              <a:solidFill>
                <a:schemeClr val="tx1"/>
              </a:solidFill>
            </a:rPr>
            <a:t>By 2030, reduce at least half the number of men, women, and children of all ages living in poverty in all dimensions according to national definitions</a:t>
          </a:r>
          <a:endParaRPr lang="id-ID" sz="1600" b="0" dirty="0">
            <a:solidFill>
              <a:schemeClr val="tx1"/>
            </a:solidFill>
          </a:endParaRPr>
        </a:p>
      </dgm:t>
    </dgm:pt>
    <dgm:pt modelId="{28AE3560-D786-4936-B5F3-325179B962E2}" type="parTrans" cxnId="{DD20FCD3-8746-4174-8293-6C02599293E2}">
      <dgm:prSet/>
      <dgm:spPr/>
      <dgm:t>
        <a:bodyPr/>
        <a:lstStyle/>
        <a:p>
          <a:endParaRPr lang="id-ID"/>
        </a:p>
      </dgm:t>
    </dgm:pt>
    <dgm:pt modelId="{DA5DCDC1-8696-4003-93D6-F4C56D6D737C}" type="sibTrans" cxnId="{DD20FCD3-8746-4174-8293-6C02599293E2}">
      <dgm:prSet/>
      <dgm:spPr/>
      <dgm:t>
        <a:bodyPr/>
        <a:lstStyle/>
        <a:p>
          <a:endParaRPr lang="id-ID"/>
        </a:p>
      </dgm:t>
    </dgm:pt>
    <dgm:pt modelId="{0FCFC4D5-2EC2-4B9E-882B-1D6800886CEF}">
      <dgm:prSet custT="1"/>
      <dgm:spPr>
        <a:solidFill>
          <a:srgbClr val="FBCDF4"/>
        </a:solidFill>
      </dgm:spPr>
      <dgm:t>
        <a:bodyPr/>
        <a:lstStyle/>
        <a:p>
          <a:pPr algn="ctr"/>
          <a:r>
            <a:rPr lang="id-ID" sz="2800" b="1" dirty="0">
              <a:solidFill>
                <a:schemeClr val="tx1"/>
              </a:solidFill>
            </a:rPr>
            <a:t>OUTCOME</a:t>
          </a:r>
          <a:endParaRPr lang="id-ID" sz="1200" b="1" dirty="0">
            <a:solidFill>
              <a:schemeClr val="tx1"/>
            </a:solidFill>
          </a:endParaRPr>
        </a:p>
        <a:p>
          <a:pPr algn="l"/>
          <a:r>
            <a:rPr lang="id-ID" sz="1600" b="0" dirty="0">
              <a:solidFill>
                <a:schemeClr val="tx1"/>
              </a:solidFill>
            </a:rPr>
            <a:t>10.1  </a:t>
          </a:r>
          <a:r>
            <a:rPr lang="en-US" sz="1600" b="0" dirty="0">
              <a:solidFill>
                <a:schemeClr val="tx1"/>
              </a:solidFill>
            </a:rPr>
            <a:t>by 2030 progressively achieve and sustain income</a:t>
          </a:r>
        </a:p>
        <a:p>
          <a:r>
            <a:rPr lang="en-US" sz="1600" b="0" dirty="0">
              <a:solidFill>
                <a:schemeClr val="tx1"/>
              </a:solidFill>
            </a:rPr>
            <a:t>growth of the bottom 40% of the population at a rate</a:t>
          </a:r>
        </a:p>
        <a:p>
          <a:r>
            <a:rPr lang="en-US" sz="1600" b="0" dirty="0">
              <a:solidFill>
                <a:schemeClr val="tx1"/>
              </a:solidFill>
            </a:rPr>
            <a:t>higher than the national average</a:t>
          </a:r>
        </a:p>
        <a:p>
          <a:r>
            <a:rPr lang="id-ID" sz="1600" b="0" dirty="0">
              <a:solidFill>
                <a:schemeClr val="tx1"/>
              </a:solidFill>
            </a:rPr>
            <a:t>10.2   </a:t>
          </a:r>
          <a:r>
            <a:rPr lang="en-US" sz="1600" b="0" dirty="0">
              <a:solidFill>
                <a:schemeClr val="tx1"/>
              </a:solidFill>
            </a:rPr>
            <a:t>by 2030 empower and promote the social, economic</a:t>
          </a:r>
        </a:p>
        <a:p>
          <a:r>
            <a:rPr lang="en-US" sz="1600" b="0" dirty="0">
              <a:solidFill>
                <a:schemeClr val="tx1"/>
              </a:solidFill>
            </a:rPr>
            <a:t>and political inclusion of all irrespective of age, sex,</a:t>
          </a:r>
        </a:p>
        <a:p>
          <a:r>
            <a:rPr lang="en-US" sz="1600" b="0" dirty="0">
              <a:solidFill>
                <a:schemeClr val="tx1"/>
              </a:solidFill>
            </a:rPr>
            <a:t>disability, race, ethnicity, origin, religion or economic or</a:t>
          </a:r>
        </a:p>
        <a:p>
          <a:r>
            <a:rPr lang="en-US" sz="1600" b="0" dirty="0">
              <a:solidFill>
                <a:schemeClr val="tx1"/>
              </a:solidFill>
            </a:rPr>
            <a:t>other status</a:t>
          </a:r>
          <a:endParaRPr lang="id-ID" sz="1600" b="0" dirty="0">
            <a:solidFill>
              <a:schemeClr val="tx1"/>
            </a:solidFill>
          </a:endParaRPr>
        </a:p>
      </dgm:t>
    </dgm:pt>
    <dgm:pt modelId="{8B4C464B-6E16-4049-ADF6-ACD3E16C296D}" type="parTrans" cxnId="{FFB60CC8-8BD9-4B45-9E57-8D969913DD01}">
      <dgm:prSet/>
      <dgm:spPr/>
      <dgm:t>
        <a:bodyPr/>
        <a:lstStyle/>
        <a:p>
          <a:endParaRPr lang="id-ID"/>
        </a:p>
      </dgm:t>
    </dgm:pt>
    <dgm:pt modelId="{3007C6B7-9255-4A52-817C-A38B448B386E}" type="sibTrans" cxnId="{FFB60CC8-8BD9-4B45-9E57-8D969913DD01}">
      <dgm:prSet/>
      <dgm:spPr/>
      <dgm:t>
        <a:bodyPr/>
        <a:lstStyle/>
        <a:p>
          <a:endParaRPr lang="id-ID"/>
        </a:p>
      </dgm:t>
    </dgm:pt>
    <dgm:pt modelId="{7933F5FE-B484-4234-BAE2-B07C3E8B2FDF}" type="pres">
      <dgm:prSet presAssocID="{7B8BE39D-6AEB-4665-8ED4-A08007592E2F}" presName="CompostProcess" presStyleCnt="0">
        <dgm:presLayoutVars>
          <dgm:dir/>
          <dgm:resizeHandles val="exact"/>
        </dgm:presLayoutVars>
      </dgm:prSet>
      <dgm:spPr/>
    </dgm:pt>
    <dgm:pt modelId="{20E5E3A7-8342-488A-877E-9E9C22A657B0}" type="pres">
      <dgm:prSet presAssocID="{7B8BE39D-6AEB-4665-8ED4-A08007592E2F}" presName="arrow" presStyleLbl="bgShp" presStyleIdx="0" presStyleCnt="1"/>
      <dgm:spPr>
        <a:solidFill>
          <a:srgbClr val="92D050"/>
        </a:solidFill>
      </dgm:spPr>
    </dgm:pt>
    <dgm:pt modelId="{9A4F2685-B52D-4EF3-93FD-13411FD2F7EF}" type="pres">
      <dgm:prSet presAssocID="{7B8BE39D-6AEB-4665-8ED4-A08007592E2F}" presName="linearProcess" presStyleCnt="0"/>
      <dgm:spPr/>
    </dgm:pt>
    <dgm:pt modelId="{29DAE582-5357-4B71-9B5C-D5BDCA34EC46}" type="pres">
      <dgm:prSet presAssocID="{8A457E7B-6D54-47D8-A62E-A8B27B79A447}" presName="textNode" presStyleLbl="node1" presStyleIdx="0" presStyleCnt="4" custScaleY="163281">
        <dgm:presLayoutVars>
          <dgm:bulletEnabled val="1"/>
        </dgm:presLayoutVars>
      </dgm:prSet>
      <dgm:spPr/>
      <dgm:t>
        <a:bodyPr/>
        <a:lstStyle/>
        <a:p>
          <a:endParaRPr lang="en-AU"/>
        </a:p>
      </dgm:t>
    </dgm:pt>
    <dgm:pt modelId="{CE03AE7E-9972-408B-AB9F-D13E17874604}" type="pres">
      <dgm:prSet presAssocID="{B74C6090-ADF6-4497-AED2-9FB1A886B98F}" presName="sibTrans" presStyleCnt="0"/>
      <dgm:spPr/>
    </dgm:pt>
    <dgm:pt modelId="{66339E97-2BE9-4EED-8607-DB3CCD110784}" type="pres">
      <dgm:prSet presAssocID="{3B50F180-D7C3-44E6-B4E9-173779CCAEF9}" presName="textNode" presStyleLbl="node1" presStyleIdx="1" presStyleCnt="4" custScaleY="139999">
        <dgm:presLayoutVars>
          <dgm:bulletEnabled val="1"/>
        </dgm:presLayoutVars>
      </dgm:prSet>
      <dgm:spPr/>
      <dgm:t>
        <a:bodyPr/>
        <a:lstStyle/>
        <a:p>
          <a:endParaRPr lang="en-AU"/>
        </a:p>
      </dgm:t>
    </dgm:pt>
    <dgm:pt modelId="{8D3401FC-A7A9-48CB-A811-A3ECFA1BBE50}" type="pres">
      <dgm:prSet presAssocID="{C8AC655F-B210-41AA-B837-ABD71885994E}" presName="sibTrans" presStyleCnt="0"/>
      <dgm:spPr/>
    </dgm:pt>
    <dgm:pt modelId="{E6871F1A-21D1-40E0-B1A2-1A5BB424A99C}" type="pres">
      <dgm:prSet presAssocID="{B430D6CA-1667-4862-B369-4ED8C6C3856E}" presName="textNode" presStyleLbl="node1" presStyleIdx="2" presStyleCnt="4" custScaleX="104457" custScaleY="171299">
        <dgm:presLayoutVars>
          <dgm:bulletEnabled val="1"/>
        </dgm:presLayoutVars>
      </dgm:prSet>
      <dgm:spPr/>
      <dgm:t>
        <a:bodyPr/>
        <a:lstStyle/>
        <a:p>
          <a:endParaRPr lang="en-AU"/>
        </a:p>
      </dgm:t>
    </dgm:pt>
    <dgm:pt modelId="{18B7852D-CB9C-45DC-9DEB-54ACE472A1C5}" type="pres">
      <dgm:prSet presAssocID="{DA5DCDC1-8696-4003-93D6-F4C56D6D737C}" presName="sibTrans" presStyleCnt="0"/>
      <dgm:spPr/>
    </dgm:pt>
    <dgm:pt modelId="{F0221C3C-8D1C-4FFC-BBA6-4F7AC33E7F38}" type="pres">
      <dgm:prSet presAssocID="{0FCFC4D5-2EC2-4B9E-882B-1D6800886CEF}" presName="textNode" presStyleLbl="node1" presStyleIdx="3" presStyleCnt="4" custScaleY="225863">
        <dgm:presLayoutVars>
          <dgm:bulletEnabled val="1"/>
        </dgm:presLayoutVars>
      </dgm:prSet>
      <dgm:spPr/>
      <dgm:t>
        <a:bodyPr/>
        <a:lstStyle/>
        <a:p>
          <a:endParaRPr lang="en-AU"/>
        </a:p>
      </dgm:t>
    </dgm:pt>
  </dgm:ptLst>
  <dgm:cxnLst>
    <dgm:cxn modelId="{3E5BEE0D-C1F2-4763-AFE2-208EFF5C97DC}" srcId="{7B8BE39D-6AEB-4665-8ED4-A08007592E2F}" destId="{8A457E7B-6D54-47D8-A62E-A8B27B79A447}" srcOrd="0" destOrd="0" parTransId="{FCBA06B1-0D40-409F-8D3A-72FB09E122D8}" sibTransId="{B74C6090-ADF6-4497-AED2-9FB1A886B98F}"/>
    <dgm:cxn modelId="{DD20FCD3-8746-4174-8293-6C02599293E2}" srcId="{7B8BE39D-6AEB-4665-8ED4-A08007592E2F}" destId="{B430D6CA-1667-4862-B369-4ED8C6C3856E}" srcOrd="2" destOrd="0" parTransId="{28AE3560-D786-4936-B5F3-325179B962E2}" sibTransId="{DA5DCDC1-8696-4003-93D6-F4C56D6D737C}"/>
    <dgm:cxn modelId="{D41F7E98-03AC-45E7-B0E4-C0A010C9065E}" type="presOf" srcId="{7B8BE39D-6AEB-4665-8ED4-A08007592E2F}" destId="{7933F5FE-B484-4234-BAE2-B07C3E8B2FDF}" srcOrd="0" destOrd="0" presId="urn:microsoft.com/office/officeart/2005/8/layout/hProcess9"/>
    <dgm:cxn modelId="{502F0FA1-AEF6-42DA-A7E9-2479940F6EA0}" srcId="{7B8BE39D-6AEB-4665-8ED4-A08007592E2F}" destId="{3B50F180-D7C3-44E6-B4E9-173779CCAEF9}" srcOrd="1" destOrd="0" parTransId="{1B79CE59-75CF-40FB-ACF7-CA4C61621F24}" sibTransId="{C8AC655F-B210-41AA-B837-ABD71885994E}"/>
    <dgm:cxn modelId="{91D52263-28AD-41B0-B093-ACFFDD9F5206}" type="presOf" srcId="{0FCFC4D5-2EC2-4B9E-882B-1D6800886CEF}" destId="{F0221C3C-8D1C-4FFC-BBA6-4F7AC33E7F38}" srcOrd="0" destOrd="0" presId="urn:microsoft.com/office/officeart/2005/8/layout/hProcess9"/>
    <dgm:cxn modelId="{09A33504-14CE-44B2-82F6-D9DBFC7EECEB}" type="presOf" srcId="{B430D6CA-1667-4862-B369-4ED8C6C3856E}" destId="{E6871F1A-21D1-40E0-B1A2-1A5BB424A99C}" srcOrd="0" destOrd="0" presId="urn:microsoft.com/office/officeart/2005/8/layout/hProcess9"/>
    <dgm:cxn modelId="{10EC951A-48B8-49D5-B0E8-650D66F35141}" type="presOf" srcId="{8A457E7B-6D54-47D8-A62E-A8B27B79A447}" destId="{29DAE582-5357-4B71-9B5C-D5BDCA34EC46}" srcOrd="0" destOrd="0" presId="urn:microsoft.com/office/officeart/2005/8/layout/hProcess9"/>
    <dgm:cxn modelId="{6C2DF1E4-29D5-4E28-8E8D-CCC1DABBB496}" type="presOf" srcId="{3B50F180-D7C3-44E6-B4E9-173779CCAEF9}" destId="{66339E97-2BE9-4EED-8607-DB3CCD110784}" srcOrd="0" destOrd="0" presId="urn:microsoft.com/office/officeart/2005/8/layout/hProcess9"/>
    <dgm:cxn modelId="{FFB60CC8-8BD9-4B45-9E57-8D969913DD01}" srcId="{7B8BE39D-6AEB-4665-8ED4-A08007592E2F}" destId="{0FCFC4D5-2EC2-4B9E-882B-1D6800886CEF}" srcOrd="3" destOrd="0" parTransId="{8B4C464B-6E16-4049-ADF6-ACD3E16C296D}" sibTransId="{3007C6B7-9255-4A52-817C-A38B448B386E}"/>
    <dgm:cxn modelId="{13DA0054-7D19-4FAF-8B6D-FA7797EDA277}" type="presParOf" srcId="{7933F5FE-B484-4234-BAE2-B07C3E8B2FDF}" destId="{20E5E3A7-8342-488A-877E-9E9C22A657B0}" srcOrd="0" destOrd="0" presId="urn:microsoft.com/office/officeart/2005/8/layout/hProcess9"/>
    <dgm:cxn modelId="{ED5507EE-EC99-4EE0-AF87-8372B32796A8}" type="presParOf" srcId="{7933F5FE-B484-4234-BAE2-B07C3E8B2FDF}" destId="{9A4F2685-B52D-4EF3-93FD-13411FD2F7EF}" srcOrd="1" destOrd="0" presId="urn:microsoft.com/office/officeart/2005/8/layout/hProcess9"/>
    <dgm:cxn modelId="{E94F6FAE-56A6-4A4D-9D26-756FAB45A860}" type="presParOf" srcId="{9A4F2685-B52D-4EF3-93FD-13411FD2F7EF}" destId="{29DAE582-5357-4B71-9B5C-D5BDCA34EC46}" srcOrd="0" destOrd="0" presId="urn:microsoft.com/office/officeart/2005/8/layout/hProcess9"/>
    <dgm:cxn modelId="{2377C2B2-5ED3-4575-9F0E-F8F554223E80}" type="presParOf" srcId="{9A4F2685-B52D-4EF3-93FD-13411FD2F7EF}" destId="{CE03AE7E-9972-408B-AB9F-D13E17874604}" srcOrd="1" destOrd="0" presId="urn:microsoft.com/office/officeart/2005/8/layout/hProcess9"/>
    <dgm:cxn modelId="{881BCC19-0AB5-43DF-919A-F7BF84EABEED}" type="presParOf" srcId="{9A4F2685-B52D-4EF3-93FD-13411FD2F7EF}" destId="{66339E97-2BE9-4EED-8607-DB3CCD110784}" srcOrd="2" destOrd="0" presId="urn:microsoft.com/office/officeart/2005/8/layout/hProcess9"/>
    <dgm:cxn modelId="{DFBA8A4C-AC75-431E-A0C9-EEEBAEAC2997}" type="presParOf" srcId="{9A4F2685-B52D-4EF3-93FD-13411FD2F7EF}" destId="{8D3401FC-A7A9-48CB-A811-A3ECFA1BBE50}" srcOrd="3" destOrd="0" presId="urn:microsoft.com/office/officeart/2005/8/layout/hProcess9"/>
    <dgm:cxn modelId="{A7AE340D-6BE4-461F-9E78-0D7F1F3686CD}" type="presParOf" srcId="{9A4F2685-B52D-4EF3-93FD-13411FD2F7EF}" destId="{E6871F1A-21D1-40E0-B1A2-1A5BB424A99C}" srcOrd="4" destOrd="0" presId="urn:microsoft.com/office/officeart/2005/8/layout/hProcess9"/>
    <dgm:cxn modelId="{2BF6EEE0-D2A5-4CD8-AAAE-63CF997939CA}" type="presParOf" srcId="{9A4F2685-B52D-4EF3-93FD-13411FD2F7EF}" destId="{18B7852D-CB9C-45DC-9DEB-54ACE472A1C5}" srcOrd="5" destOrd="0" presId="urn:microsoft.com/office/officeart/2005/8/layout/hProcess9"/>
    <dgm:cxn modelId="{C9E60F53-E29F-48E7-BD30-75010D9CEFCE}" type="presParOf" srcId="{9A4F2685-B52D-4EF3-93FD-13411FD2F7EF}" destId="{F0221C3C-8D1C-4FFC-BBA6-4F7AC33E7F38}"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8BE39D-6AEB-4665-8ED4-A08007592E2F}" type="doc">
      <dgm:prSet loTypeId="urn:microsoft.com/office/officeart/2005/8/layout/hProcess9" loCatId="process" qsTypeId="urn:microsoft.com/office/officeart/2005/8/quickstyle/simple1" qsCatId="simple" csTypeId="urn:microsoft.com/office/officeart/2005/8/colors/colorful5" csCatId="colorful" phldr="1"/>
      <dgm:spPr/>
    </dgm:pt>
    <dgm:pt modelId="{8A457E7B-6D54-47D8-A62E-A8B27B79A447}">
      <dgm:prSet phldrT="[Text]" custT="1"/>
      <dgm:spPr>
        <a:solidFill>
          <a:schemeClr val="accent6">
            <a:lumMod val="40000"/>
            <a:lumOff val="60000"/>
          </a:schemeClr>
        </a:solidFill>
      </dgm:spPr>
      <dgm:t>
        <a:bodyPr/>
        <a:lstStyle/>
        <a:p>
          <a:pPr algn="ctr"/>
          <a:r>
            <a:rPr lang="id-ID" sz="2400" b="1" dirty="0">
              <a:solidFill>
                <a:schemeClr val="tx1"/>
              </a:solidFill>
            </a:rPr>
            <a:t>INPUT</a:t>
          </a:r>
          <a:endParaRPr lang="id-ID" sz="1400" b="1" dirty="0">
            <a:solidFill>
              <a:schemeClr val="tx1"/>
            </a:solidFill>
          </a:endParaRPr>
        </a:p>
        <a:p>
          <a:pPr algn="l"/>
          <a:r>
            <a:rPr lang="id-ID" sz="1600" b="0" dirty="0">
              <a:solidFill>
                <a:schemeClr val="tx1"/>
              </a:solidFill>
            </a:rPr>
            <a:t>9.1   </a:t>
          </a:r>
          <a:r>
            <a:rPr lang="en-US" sz="1600" b="0" dirty="0">
              <a:solidFill>
                <a:schemeClr val="tx1"/>
              </a:solidFill>
            </a:rPr>
            <a:t>Developing quality, reliable infrastructure, sustainable and resilient, including regional and cross-border infrastructure, to support economic development and human well-being, with a focus on access that is acceptable to everyone and equally for all</a:t>
          </a:r>
          <a:endParaRPr lang="id-ID" sz="1600" b="0" dirty="0">
            <a:solidFill>
              <a:schemeClr val="tx1"/>
            </a:solidFill>
          </a:endParaRPr>
        </a:p>
      </dgm:t>
    </dgm:pt>
    <dgm:pt modelId="{FCBA06B1-0D40-409F-8D3A-72FB09E122D8}" type="parTrans" cxnId="{3E5BEE0D-C1F2-4763-AFE2-208EFF5C97DC}">
      <dgm:prSet/>
      <dgm:spPr/>
      <dgm:t>
        <a:bodyPr/>
        <a:lstStyle/>
        <a:p>
          <a:endParaRPr lang="id-ID"/>
        </a:p>
      </dgm:t>
    </dgm:pt>
    <dgm:pt modelId="{B74C6090-ADF6-4497-AED2-9FB1A886B98F}" type="sibTrans" cxnId="{3E5BEE0D-C1F2-4763-AFE2-208EFF5C97DC}">
      <dgm:prSet/>
      <dgm:spPr/>
      <dgm:t>
        <a:bodyPr/>
        <a:lstStyle/>
        <a:p>
          <a:endParaRPr lang="id-ID"/>
        </a:p>
      </dgm:t>
    </dgm:pt>
    <dgm:pt modelId="{3B50F180-D7C3-44E6-B4E9-173779CCAEF9}">
      <dgm:prSet phldrT="[Text]" custT="1"/>
      <dgm:spPr>
        <a:solidFill>
          <a:schemeClr val="accent5">
            <a:lumMod val="20000"/>
            <a:lumOff val="80000"/>
          </a:schemeClr>
        </a:solidFill>
      </dgm:spPr>
      <dgm:t>
        <a:bodyPr/>
        <a:lstStyle/>
        <a:p>
          <a:pPr algn="ctr"/>
          <a:r>
            <a:rPr lang="id-ID" sz="2400" b="1" dirty="0">
              <a:solidFill>
                <a:schemeClr val="tx1"/>
              </a:solidFill>
            </a:rPr>
            <a:t>PROSES</a:t>
          </a:r>
          <a:endParaRPr lang="id-ID" sz="1400" b="1" dirty="0">
            <a:solidFill>
              <a:schemeClr val="tx1"/>
            </a:solidFill>
          </a:endParaRPr>
        </a:p>
        <a:p>
          <a:pPr algn="l"/>
          <a:r>
            <a:rPr lang="id-ID" sz="1600" b="1" dirty="0">
              <a:solidFill>
                <a:schemeClr val="tx1"/>
              </a:solidFill>
            </a:rPr>
            <a:t>6.1.  </a:t>
          </a:r>
          <a:r>
            <a:rPr lang="en-US" sz="1600" b="1" dirty="0">
              <a:solidFill>
                <a:schemeClr val="tx1"/>
              </a:solidFill>
            </a:rPr>
            <a:t>Achieving universal and equitable access to safe drinking water</a:t>
          </a:r>
        </a:p>
        <a:p>
          <a:pPr algn="l"/>
          <a:r>
            <a:rPr lang="id-ID" sz="1600" b="1" dirty="0">
              <a:solidFill>
                <a:schemeClr val="tx1"/>
              </a:solidFill>
            </a:rPr>
            <a:t>6.2  </a:t>
          </a:r>
          <a:r>
            <a:rPr lang="en-US" sz="1600" b="1" dirty="0">
              <a:solidFill>
                <a:schemeClr val="tx1"/>
              </a:solidFill>
            </a:rPr>
            <a:t>Achieving adequate and equitable access to sanitation and hygiene for all people and put an end to open defecation, giving special attention to the needs of girls and women as well as people who are in vulnerable situations</a:t>
          </a:r>
          <a:endParaRPr lang="id-ID" sz="1600" b="1" dirty="0">
            <a:solidFill>
              <a:schemeClr val="tx1"/>
            </a:solidFill>
          </a:endParaRPr>
        </a:p>
      </dgm:t>
    </dgm:pt>
    <dgm:pt modelId="{1B79CE59-75CF-40FB-ACF7-CA4C61621F24}" type="parTrans" cxnId="{502F0FA1-AEF6-42DA-A7E9-2479940F6EA0}">
      <dgm:prSet/>
      <dgm:spPr/>
      <dgm:t>
        <a:bodyPr/>
        <a:lstStyle/>
        <a:p>
          <a:endParaRPr lang="id-ID"/>
        </a:p>
      </dgm:t>
    </dgm:pt>
    <dgm:pt modelId="{C8AC655F-B210-41AA-B837-ABD71885994E}" type="sibTrans" cxnId="{502F0FA1-AEF6-42DA-A7E9-2479940F6EA0}">
      <dgm:prSet/>
      <dgm:spPr/>
      <dgm:t>
        <a:bodyPr/>
        <a:lstStyle/>
        <a:p>
          <a:endParaRPr lang="id-ID"/>
        </a:p>
      </dgm:t>
    </dgm:pt>
    <dgm:pt modelId="{B430D6CA-1667-4862-B369-4ED8C6C3856E}">
      <dgm:prSet phldrT="[Text]" custT="1"/>
      <dgm:spPr>
        <a:solidFill>
          <a:srgbClr val="F9F2C7"/>
        </a:solidFill>
      </dgm:spPr>
      <dgm:t>
        <a:bodyPr/>
        <a:lstStyle/>
        <a:p>
          <a:pPr algn="ctr"/>
          <a:r>
            <a:rPr lang="id-ID" sz="2000" b="1" dirty="0">
              <a:solidFill>
                <a:schemeClr val="tx1"/>
              </a:solidFill>
            </a:rPr>
            <a:t>OUTPUT</a:t>
          </a:r>
          <a:endParaRPr lang="id-ID" sz="1200" b="1" dirty="0">
            <a:solidFill>
              <a:schemeClr val="tx1"/>
            </a:solidFill>
          </a:endParaRPr>
        </a:p>
        <a:p>
          <a:pPr algn="l"/>
          <a:r>
            <a:rPr lang="id-ID" sz="1600" b="1" dirty="0">
              <a:solidFill>
                <a:schemeClr val="tx1"/>
              </a:solidFill>
            </a:rPr>
            <a:t>2.2.  </a:t>
          </a:r>
          <a:r>
            <a:rPr lang="en-US" sz="1600" b="1" dirty="0">
              <a:solidFill>
                <a:schemeClr val="tx1"/>
              </a:solidFill>
            </a:rPr>
            <a:t>In 2030, put an end to all forms of malnutrition, including achieving international targets in 2025 for the reduction in stunting and wasting among children under five and addressing the nutritional needs of adolescent girls, pregnant and lactating women, and the elderly.</a:t>
          </a:r>
          <a:endParaRPr lang="id-ID" sz="800" b="1" dirty="0">
            <a:solidFill>
              <a:schemeClr val="tx1"/>
            </a:solidFill>
          </a:endParaRPr>
        </a:p>
      </dgm:t>
    </dgm:pt>
    <dgm:pt modelId="{28AE3560-D786-4936-B5F3-325179B962E2}" type="parTrans" cxnId="{DD20FCD3-8746-4174-8293-6C02599293E2}">
      <dgm:prSet/>
      <dgm:spPr/>
      <dgm:t>
        <a:bodyPr/>
        <a:lstStyle/>
        <a:p>
          <a:endParaRPr lang="id-ID"/>
        </a:p>
      </dgm:t>
    </dgm:pt>
    <dgm:pt modelId="{DA5DCDC1-8696-4003-93D6-F4C56D6D737C}" type="sibTrans" cxnId="{DD20FCD3-8746-4174-8293-6C02599293E2}">
      <dgm:prSet/>
      <dgm:spPr/>
      <dgm:t>
        <a:bodyPr/>
        <a:lstStyle/>
        <a:p>
          <a:endParaRPr lang="id-ID"/>
        </a:p>
      </dgm:t>
    </dgm:pt>
    <dgm:pt modelId="{0FCFC4D5-2EC2-4B9E-882B-1D6800886CEF}">
      <dgm:prSet custT="1"/>
      <dgm:spPr>
        <a:solidFill>
          <a:schemeClr val="accent3">
            <a:lumMod val="40000"/>
            <a:lumOff val="60000"/>
          </a:schemeClr>
        </a:solidFill>
      </dgm:spPr>
      <dgm:t>
        <a:bodyPr/>
        <a:lstStyle/>
        <a:p>
          <a:pPr algn="ctr"/>
          <a:r>
            <a:rPr lang="id-ID" sz="2000" b="1" dirty="0">
              <a:solidFill>
                <a:schemeClr val="tx1"/>
              </a:solidFill>
            </a:rPr>
            <a:t>OUTCOME</a:t>
          </a:r>
          <a:endParaRPr lang="id-ID" sz="1200" b="1" dirty="0">
            <a:solidFill>
              <a:schemeClr val="tx1"/>
            </a:solidFill>
          </a:endParaRPr>
        </a:p>
        <a:p>
          <a:pPr algn="l"/>
          <a:r>
            <a:rPr lang="id-ID" sz="1600" b="1" dirty="0">
              <a:solidFill>
                <a:schemeClr val="tx1"/>
              </a:solidFill>
            </a:rPr>
            <a:t>3.2.  </a:t>
          </a:r>
          <a:r>
            <a:rPr lang="en-US" sz="1600" b="1" dirty="0">
              <a:solidFill>
                <a:schemeClr val="tx1"/>
              </a:solidFill>
            </a:rPr>
            <a:t>In 2030, put an end to preventable infant and child mortality, with all countries trying to reduce neonatal mortality by at least 12 per 1,000 live births and the Infant Mortality Rate 25 per 1,000 live births</a:t>
          </a:r>
          <a:endParaRPr lang="id-ID" sz="1600" b="1" dirty="0">
            <a:solidFill>
              <a:schemeClr val="tx1"/>
            </a:solidFill>
          </a:endParaRPr>
        </a:p>
      </dgm:t>
    </dgm:pt>
    <dgm:pt modelId="{8B4C464B-6E16-4049-ADF6-ACD3E16C296D}" type="parTrans" cxnId="{FFB60CC8-8BD9-4B45-9E57-8D969913DD01}">
      <dgm:prSet/>
      <dgm:spPr/>
      <dgm:t>
        <a:bodyPr/>
        <a:lstStyle/>
        <a:p>
          <a:endParaRPr lang="id-ID"/>
        </a:p>
      </dgm:t>
    </dgm:pt>
    <dgm:pt modelId="{3007C6B7-9255-4A52-817C-A38B448B386E}" type="sibTrans" cxnId="{FFB60CC8-8BD9-4B45-9E57-8D969913DD01}">
      <dgm:prSet/>
      <dgm:spPr/>
      <dgm:t>
        <a:bodyPr/>
        <a:lstStyle/>
        <a:p>
          <a:endParaRPr lang="id-ID"/>
        </a:p>
      </dgm:t>
    </dgm:pt>
    <dgm:pt modelId="{7933F5FE-B484-4234-BAE2-B07C3E8B2FDF}" type="pres">
      <dgm:prSet presAssocID="{7B8BE39D-6AEB-4665-8ED4-A08007592E2F}" presName="CompostProcess" presStyleCnt="0">
        <dgm:presLayoutVars>
          <dgm:dir/>
          <dgm:resizeHandles val="exact"/>
        </dgm:presLayoutVars>
      </dgm:prSet>
      <dgm:spPr/>
    </dgm:pt>
    <dgm:pt modelId="{20E5E3A7-8342-488A-877E-9E9C22A657B0}" type="pres">
      <dgm:prSet presAssocID="{7B8BE39D-6AEB-4665-8ED4-A08007592E2F}" presName="arrow" presStyleLbl="bgShp" presStyleIdx="0" presStyleCnt="1"/>
      <dgm:spPr>
        <a:solidFill>
          <a:schemeClr val="tx2">
            <a:lumMod val="60000"/>
            <a:lumOff val="40000"/>
          </a:schemeClr>
        </a:solidFill>
      </dgm:spPr>
    </dgm:pt>
    <dgm:pt modelId="{9A4F2685-B52D-4EF3-93FD-13411FD2F7EF}" type="pres">
      <dgm:prSet presAssocID="{7B8BE39D-6AEB-4665-8ED4-A08007592E2F}" presName="linearProcess" presStyleCnt="0"/>
      <dgm:spPr/>
    </dgm:pt>
    <dgm:pt modelId="{29DAE582-5357-4B71-9B5C-D5BDCA34EC46}" type="pres">
      <dgm:prSet presAssocID="{8A457E7B-6D54-47D8-A62E-A8B27B79A447}" presName="textNode" presStyleLbl="node1" presStyleIdx="0" presStyleCnt="4" custScaleY="217606">
        <dgm:presLayoutVars>
          <dgm:bulletEnabled val="1"/>
        </dgm:presLayoutVars>
      </dgm:prSet>
      <dgm:spPr/>
      <dgm:t>
        <a:bodyPr/>
        <a:lstStyle/>
        <a:p>
          <a:endParaRPr lang="en-AU"/>
        </a:p>
      </dgm:t>
    </dgm:pt>
    <dgm:pt modelId="{CE03AE7E-9972-408B-AB9F-D13E17874604}" type="pres">
      <dgm:prSet presAssocID="{B74C6090-ADF6-4497-AED2-9FB1A886B98F}" presName="sibTrans" presStyleCnt="0"/>
      <dgm:spPr/>
    </dgm:pt>
    <dgm:pt modelId="{66339E97-2BE9-4EED-8607-DB3CCD110784}" type="pres">
      <dgm:prSet presAssocID="{3B50F180-D7C3-44E6-B4E9-173779CCAEF9}" presName="textNode" presStyleLbl="node1" presStyleIdx="1" presStyleCnt="4" custScaleY="225367">
        <dgm:presLayoutVars>
          <dgm:bulletEnabled val="1"/>
        </dgm:presLayoutVars>
      </dgm:prSet>
      <dgm:spPr/>
      <dgm:t>
        <a:bodyPr/>
        <a:lstStyle/>
        <a:p>
          <a:endParaRPr lang="en-AU"/>
        </a:p>
      </dgm:t>
    </dgm:pt>
    <dgm:pt modelId="{8D3401FC-A7A9-48CB-A811-A3ECFA1BBE50}" type="pres">
      <dgm:prSet presAssocID="{C8AC655F-B210-41AA-B837-ABD71885994E}" presName="sibTrans" presStyleCnt="0"/>
      <dgm:spPr/>
    </dgm:pt>
    <dgm:pt modelId="{E6871F1A-21D1-40E0-B1A2-1A5BB424A99C}" type="pres">
      <dgm:prSet presAssocID="{B430D6CA-1667-4862-B369-4ED8C6C3856E}" presName="textNode" presStyleLbl="node1" presStyleIdx="2" presStyleCnt="4" custScaleX="104457" custScaleY="165498">
        <dgm:presLayoutVars>
          <dgm:bulletEnabled val="1"/>
        </dgm:presLayoutVars>
      </dgm:prSet>
      <dgm:spPr/>
      <dgm:t>
        <a:bodyPr/>
        <a:lstStyle/>
        <a:p>
          <a:endParaRPr lang="en-AU"/>
        </a:p>
      </dgm:t>
    </dgm:pt>
    <dgm:pt modelId="{18B7852D-CB9C-45DC-9DEB-54ACE472A1C5}" type="pres">
      <dgm:prSet presAssocID="{DA5DCDC1-8696-4003-93D6-F4C56D6D737C}" presName="sibTrans" presStyleCnt="0"/>
      <dgm:spPr/>
    </dgm:pt>
    <dgm:pt modelId="{F0221C3C-8D1C-4FFC-BBA6-4F7AC33E7F38}" type="pres">
      <dgm:prSet presAssocID="{0FCFC4D5-2EC2-4B9E-882B-1D6800886CEF}" presName="textNode" presStyleLbl="node1" presStyleIdx="3" presStyleCnt="4" custScaleY="159279">
        <dgm:presLayoutVars>
          <dgm:bulletEnabled val="1"/>
        </dgm:presLayoutVars>
      </dgm:prSet>
      <dgm:spPr/>
      <dgm:t>
        <a:bodyPr/>
        <a:lstStyle/>
        <a:p>
          <a:endParaRPr lang="en-AU"/>
        </a:p>
      </dgm:t>
    </dgm:pt>
  </dgm:ptLst>
  <dgm:cxnLst>
    <dgm:cxn modelId="{3E5BEE0D-C1F2-4763-AFE2-208EFF5C97DC}" srcId="{7B8BE39D-6AEB-4665-8ED4-A08007592E2F}" destId="{8A457E7B-6D54-47D8-A62E-A8B27B79A447}" srcOrd="0" destOrd="0" parTransId="{FCBA06B1-0D40-409F-8D3A-72FB09E122D8}" sibTransId="{B74C6090-ADF6-4497-AED2-9FB1A886B98F}"/>
    <dgm:cxn modelId="{DD20FCD3-8746-4174-8293-6C02599293E2}" srcId="{7B8BE39D-6AEB-4665-8ED4-A08007592E2F}" destId="{B430D6CA-1667-4862-B369-4ED8C6C3856E}" srcOrd="2" destOrd="0" parTransId="{28AE3560-D786-4936-B5F3-325179B962E2}" sibTransId="{DA5DCDC1-8696-4003-93D6-F4C56D6D737C}"/>
    <dgm:cxn modelId="{11A7EFAF-8C37-4240-96BD-B08BC1F9E6C5}" type="presOf" srcId="{B430D6CA-1667-4862-B369-4ED8C6C3856E}" destId="{E6871F1A-21D1-40E0-B1A2-1A5BB424A99C}" srcOrd="0" destOrd="0" presId="urn:microsoft.com/office/officeart/2005/8/layout/hProcess9"/>
    <dgm:cxn modelId="{A413CA86-918B-4029-979E-8AE5AAECF6F3}" type="presOf" srcId="{7B8BE39D-6AEB-4665-8ED4-A08007592E2F}" destId="{7933F5FE-B484-4234-BAE2-B07C3E8B2FDF}" srcOrd="0" destOrd="0" presId="urn:microsoft.com/office/officeart/2005/8/layout/hProcess9"/>
    <dgm:cxn modelId="{79E86E2F-3A62-412D-B556-03CE38A28FD9}" type="presOf" srcId="{0FCFC4D5-2EC2-4B9E-882B-1D6800886CEF}" destId="{F0221C3C-8D1C-4FFC-BBA6-4F7AC33E7F38}" srcOrd="0" destOrd="0" presId="urn:microsoft.com/office/officeart/2005/8/layout/hProcess9"/>
    <dgm:cxn modelId="{98F67A98-8FAD-4C59-8BAD-26276045829C}" type="presOf" srcId="{3B50F180-D7C3-44E6-B4E9-173779CCAEF9}" destId="{66339E97-2BE9-4EED-8607-DB3CCD110784}" srcOrd="0" destOrd="0" presId="urn:microsoft.com/office/officeart/2005/8/layout/hProcess9"/>
    <dgm:cxn modelId="{502F0FA1-AEF6-42DA-A7E9-2479940F6EA0}" srcId="{7B8BE39D-6AEB-4665-8ED4-A08007592E2F}" destId="{3B50F180-D7C3-44E6-B4E9-173779CCAEF9}" srcOrd="1" destOrd="0" parTransId="{1B79CE59-75CF-40FB-ACF7-CA4C61621F24}" sibTransId="{C8AC655F-B210-41AA-B837-ABD71885994E}"/>
    <dgm:cxn modelId="{207B384C-5F2A-42D1-8C58-B37E73B08553}" type="presOf" srcId="{8A457E7B-6D54-47D8-A62E-A8B27B79A447}" destId="{29DAE582-5357-4B71-9B5C-D5BDCA34EC46}" srcOrd="0" destOrd="0" presId="urn:microsoft.com/office/officeart/2005/8/layout/hProcess9"/>
    <dgm:cxn modelId="{FFB60CC8-8BD9-4B45-9E57-8D969913DD01}" srcId="{7B8BE39D-6AEB-4665-8ED4-A08007592E2F}" destId="{0FCFC4D5-2EC2-4B9E-882B-1D6800886CEF}" srcOrd="3" destOrd="0" parTransId="{8B4C464B-6E16-4049-ADF6-ACD3E16C296D}" sibTransId="{3007C6B7-9255-4A52-817C-A38B448B386E}"/>
    <dgm:cxn modelId="{1FA5BC67-4B24-4474-8D25-6A11795DE6D9}" type="presParOf" srcId="{7933F5FE-B484-4234-BAE2-B07C3E8B2FDF}" destId="{20E5E3A7-8342-488A-877E-9E9C22A657B0}" srcOrd="0" destOrd="0" presId="urn:microsoft.com/office/officeart/2005/8/layout/hProcess9"/>
    <dgm:cxn modelId="{92C82EE6-FC99-4625-A0FD-208E85118371}" type="presParOf" srcId="{7933F5FE-B484-4234-BAE2-B07C3E8B2FDF}" destId="{9A4F2685-B52D-4EF3-93FD-13411FD2F7EF}" srcOrd="1" destOrd="0" presId="urn:microsoft.com/office/officeart/2005/8/layout/hProcess9"/>
    <dgm:cxn modelId="{52429E3C-54EB-4DCA-9E4B-1EB2D9671728}" type="presParOf" srcId="{9A4F2685-B52D-4EF3-93FD-13411FD2F7EF}" destId="{29DAE582-5357-4B71-9B5C-D5BDCA34EC46}" srcOrd="0" destOrd="0" presId="urn:microsoft.com/office/officeart/2005/8/layout/hProcess9"/>
    <dgm:cxn modelId="{53E64858-CB41-4E59-A12F-402EB3C5E4AD}" type="presParOf" srcId="{9A4F2685-B52D-4EF3-93FD-13411FD2F7EF}" destId="{CE03AE7E-9972-408B-AB9F-D13E17874604}" srcOrd="1" destOrd="0" presId="urn:microsoft.com/office/officeart/2005/8/layout/hProcess9"/>
    <dgm:cxn modelId="{4F21BE30-8D9A-4B65-85A4-F44C881D68CB}" type="presParOf" srcId="{9A4F2685-B52D-4EF3-93FD-13411FD2F7EF}" destId="{66339E97-2BE9-4EED-8607-DB3CCD110784}" srcOrd="2" destOrd="0" presId="urn:microsoft.com/office/officeart/2005/8/layout/hProcess9"/>
    <dgm:cxn modelId="{823BB5B5-71E2-4ABC-93F8-87B9008F3245}" type="presParOf" srcId="{9A4F2685-B52D-4EF3-93FD-13411FD2F7EF}" destId="{8D3401FC-A7A9-48CB-A811-A3ECFA1BBE50}" srcOrd="3" destOrd="0" presId="urn:microsoft.com/office/officeart/2005/8/layout/hProcess9"/>
    <dgm:cxn modelId="{EF9AEDF9-AAC3-4D94-A0EF-47422C53A78D}" type="presParOf" srcId="{9A4F2685-B52D-4EF3-93FD-13411FD2F7EF}" destId="{E6871F1A-21D1-40E0-B1A2-1A5BB424A99C}" srcOrd="4" destOrd="0" presId="urn:microsoft.com/office/officeart/2005/8/layout/hProcess9"/>
    <dgm:cxn modelId="{ABF98520-D013-4622-B92A-FECE2941A493}" type="presParOf" srcId="{9A4F2685-B52D-4EF3-93FD-13411FD2F7EF}" destId="{18B7852D-CB9C-45DC-9DEB-54ACE472A1C5}" srcOrd="5" destOrd="0" presId="urn:microsoft.com/office/officeart/2005/8/layout/hProcess9"/>
    <dgm:cxn modelId="{FC59AC8F-EC8F-4B49-9958-8E2208FEDB7C}" type="presParOf" srcId="{9A4F2685-B52D-4EF3-93FD-13411FD2F7EF}" destId="{F0221C3C-8D1C-4FFC-BBA6-4F7AC33E7F38}" srcOrd="6"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6C1F2D-E4F5-415A-B3B9-C216E83B170E}" type="doc">
      <dgm:prSet loTypeId="urn:microsoft.com/office/officeart/2005/8/layout/vList3#1" loCatId="list" qsTypeId="urn:microsoft.com/office/officeart/2005/8/quickstyle/simple1" qsCatId="simple" csTypeId="urn:microsoft.com/office/officeart/2005/8/colors/accent1_2" csCatId="accent1" phldr="1"/>
      <dgm:spPr/>
    </dgm:pt>
    <dgm:pt modelId="{CCFC128B-0968-402B-A194-82AC3D34DDDA}">
      <dgm:prSet phldrT="[Text]" custT="1"/>
      <dgm:spPr>
        <a:noFill/>
        <a:ln>
          <a:solidFill>
            <a:schemeClr val="accent1"/>
          </a:solidFill>
        </a:ln>
      </dgm:spPr>
      <dgm:t>
        <a:bodyPr/>
        <a:lstStyle/>
        <a:p>
          <a:r>
            <a:rPr lang="id-ID" sz="2800" b="0" dirty="0">
              <a:solidFill>
                <a:srgbClr val="000000"/>
              </a:solidFill>
            </a:rPr>
            <a:t>(26,1%) </a:t>
          </a:r>
          <a:r>
            <a:rPr lang="en-US" sz="2800" b="0" dirty="0">
              <a:solidFill>
                <a:srgbClr val="000000"/>
              </a:solidFill>
            </a:rPr>
            <a:t>population lack in physical activity</a:t>
          </a:r>
          <a:r>
            <a:rPr lang="id-ID" sz="2800" b="0" dirty="0">
              <a:solidFill>
                <a:srgbClr val="000000"/>
              </a:solidFill>
            </a:rPr>
            <a:t>**</a:t>
          </a:r>
        </a:p>
      </dgm:t>
    </dgm:pt>
    <dgm:pt modelId="{E168A58D-79D2-4493-8A37-1349833BF764}" type="parTrans" cxnId="{8008EB31-3863-45A4-9D6A-AE6FC5C273FE}">
      <dgm:prSet/>
      <dgm:spPr/>
      <dgm:t>
        <a:bodyPr/>
        <a:lstStyle/>
        <a:p>
          <a:endParaRPr lang="id-ID" sz="2800" b="1"/>
        </a:p>
      </dgm:t>
    </dgm:pt>
    <dgm:pt modelId="{DC422562-B9D0-41AB-9B1D-18195BA27713}" type="sibTrans" cxnId="{8008EB31-3863-45A4-9D6A-AE6FC5C273FE}">
      <dgm:prSet/>
      <dgm:spPr/>
      <dgm:t>
        <a:bodyPr/>
        <a:lstStyle/>
        <a:p>
          <a:endParaRPr lang="id-ID" sz="2800" b="1"/>
        </a:p>
      </dgm:t>
    </dgm:pt>
    <dgm:pt modelId="{D339B755-7DD7-43C0-B3E3-5F45B23EC445}">
      <dgm:prSet phldrT="[Text]" custT="1"/>
      <dgm:spPr>
        <a:noFill/>
        <a:ln>
          <a:solidFill>
            <a:schemeClr val="accent1"/>
          </a:solidFill>
        </a:ln>
      </dgm:spPr>
      <dgm:t>
        <a:bodyPr/>
        <a:lstStyle/>
        <a:p>
          <a:r>
            <a:rPr lang="id-ID" sz="2400" b="0" dirty="0">
              <a:solidFill>
                <a:srgbClr val="000000"/>
              </a:solidFill>
            </a:rPr>
            <a:t>(36,3%) </a:t>
          </a:r>
          <a:r>
            <a:rPr lang="en-US" sz="2400" b="0" dirty="0">
              <a:solidFill>
                <a:srgbClr val="000000"/>
              </a:solidFill>
            </a:rPr>
            <a:t>population </a:t>
          </a:r>
          <a:r>
            <a:rPr lang="id-ID" sz="2400" b="0" dirty="0">
              <a:solidFill>
                <a:srgbClr val="000000"/>
              </a:solidFill>
            </a:rPr>
            <a:t>&gt;15 </a:t>
          </a:r>
          <a:r>
            <a:rPr lang="en-US" sz="2400" b="0" dirty="0">
              <a:solidFill>
                <a:srgbClr val="000000"/>
              </a:solidFill>
            </a:rPr>
            <a:t>years of age</a:t>
          </a:r>
          <a:r>
            <a:rPr lang="id-ID" sz="2400" b="0" dirty="0">
              <a:solidFill>
                <a:srgbClr val="000000"/>
              </a:solidFill>
            </a:rPr>
            <a:t> </a:t>
          </a:r>
          <a:r>
            <a:rPr lang="en-US" sz="2400" b="0" dirty="0">
              <a:solidFill>
                <a:srgbClr val="000000"/>
              </a:solidFill>
            </a:rPr>
            <a:t>are smoking</a:t>
          </a:r>
          <a:r>
            <a:rPr lang="id-ID" sz="2400" b="0" dirty="0">
              <a:solidFill>
                <a:srgbClr val="000000"/>
              </a:solidFill>
            </a:rPr>
            <a:t>**</a:t>
          </a:r>
        </a:p>
        <a:p>
          <a:r>
            <a:rPr lang="en-US" sz="2400" b="0" dirty="0">
              <a:solidFill>
                <a:srgbClr val="000000"/>
              </a:solidFill>
            </a:rPr>
            <a:t>Women </a:t>
          </a:r>
          <a:r>
            <a:rPr lang="id-ID" sz="2400" b="0" dirty="0">
              <a:solidFill>
                <a:srgbClr val="000000"/>
              </a:solidFill>
            </a:rPr>
            <a:t>&gt;10 </a:t>
          </a:r>
          <a:r>
            <a:rPr lang="en-US" sz="2400" b="0" dirty="0">
              <a:solidFill>
                <a:srgbClr val="000000"/>
              </a:solidFill>
            </a:rPr>
            <a:t>years of age</a:t>
          </a:r>
          <a:r>
            <a:rPr lang="id-ID" sz="2400" b="0" dirty="0">
              <a:solidFill>
                <a:srgbClr val="000000"/>
              </a:solidFill>
            </a:rPr>
            <a:t> (1,9%) </a:t>
          </a:r>
        </a:p>
      </dgm:t>
    </dgm:pt>
    <dgm:pt modelId="{8039F5FC-549B-43F7-ACEF-29A642E8F60B}" type="parTrans" cxnId="{D6D6D646-4727-43B8-9A40-A7056A1BB0DC}">
      <dgm:prSet/>
      <dgm:spPr/>
      <dgm:t>
        <a:bodyPr/>
        <a:lstStyle/>
        <a:p>
          <a:endParaRPr lang="id-ID" sz="2800" b="1"/>
        </a:p>
      </dgm:t>
    </dgm:pt>
    <dgm:pt modelId="{3219B2BF-1E4A-4102-85B7-02087DC8F20C}" type="sibTrans" cxnId="{D6D6D646-4727-43B8-9A40-A7056A1BB0DC}">
      <dgm:prSet/>
      <dgm:spPr/>
      <dgm:t>
        <a:bodyPr/>
        <a:lstStyle/>
        <a:p>
          <a:endParaRPr lang="id-ID" sz="2800" b="1"/>
        </a:p>
      </dgm:t>
    </dgm:pt>
    <dgm:pt modelId="{11456882-A036-4A95-B749-65E790680E66}">
      <dgm:prSet phldrT="[Text]" custT="1"/>
      <dgm:spPr>
        <a:noFill/>
        <a:ln>
          <a:solidFill>
            <a:schemeClr val="accent1"/>
          </a:solidFill>
        </a:ln>
      </dgm:spPr>
      <dgm:t>
        <a:bodyPr/>
        <a:lstStyle/>
        <a:p>
          <a:r>
            <a:rPr lang="id-ID" sz="2800" b="0" dirty="0">
              <a:solidFill>
                <a:srgbClr val="000000"/>
              </a:solidFill>
            </a:rPr>
            <a:t>(93,5%) P</a:t>
          </a:r>
          <a:r>
            <a:rPr lang="en-US" sz="2800" b="0" dirty="0" err="1">
              <a:solidFill>
                <a:srgbClr val="000000"/>
              </a:solidFill>
            </a:rPr>
            <a:t>opulation</a:t>
          </a:r>
          <a:r>
            <a:rPr lang="en-US" sz="2800" b="0" dirty="0">
              <a:solidFill>
                <a:srgbClr val="000000"/>
              </a:solidFill>
            </a:rPr>
            <a:t> </a:t>
          </a:r>
          <a:r>
            <a:rPr lang="id-ID" sz="2800" b="0" dirty="0">
              <a:solidFill>
                <a:srgbClr val="000000"/>
              </a:solidFill>
            </a:rPr>
            <a:t>&gt;10 </a:t>
          </a:r>
          <a:r>
            <a:rPr lang="en-US" sz="2800" b="0" dirty="0">
              <a:solidFill>
                <a:srgbClr val="000000"/>
              </a:solidFill>
            </a:rPr>
            <a:t>years of age are lack in fruits and vegetables consumption</a:t>
          </a:r>
          <a:r>
            <a:rPr lang="id-ID" sz="2800" b="0" dirty="0">
              <a:solidFill>
                <a:srgbClr val="000000"/>
              </a:solidFill>
            </a:rPr>
            <a:t>**</a:t>
          </a:r>
        </a:p>
      </dgm:t>
    </dgm:pt>
    <dgm:pt modelId="{00763374-C9BD-457B-87EE-F89A23FC7F66}" type="parTrans" cxnId="{0B3C13D0-4A27-41BA-94C6-B1E06513C678}">
      <dgm:prSet/>
      <dgm:spPr/>
      <dgm:t>
        <a:bodyPr/>
        <a:lstStyle/>
        <a:p>
          <a:endParaRPr lang="id-ID" sz="2800" b="1"/>
        </a:p>
      </dgm:t>
    </dgm:pt>
    <dgm:pt modelId="{D84B7D02-AC07-414A-A722-AB0C1377800E}" type="sibTrans" cxnId="{0B3C13D0-4A27-41BA-94C6-B1E06513C678}">
      <dgm:prSet/>
      <dgm:spPr/>
      <dgm:t>
        <a:bodyPr/>
        <a:lstStyle/>
        <a:p>
          <a:endParaRPr lang="id-ID" sz="2800" b="1"/>
        </a:p>
      </dgm:t>
    </dgm:pt>
    <dgm:pt modelId="{02413DA0-C52B-4F81-903D-FEBBAE23D143}">
      <dgm:prSet custT="1"/>
      <dgm:spPr>
        <a:noFill/>
        <a:ln>
          <a:solidFill>
            <a:schemeClr val="accent1"/>
          </a:solidFill>
        </a:ln>
      </dgm:spPr>
      <dgm:t>
        <a:bodyPr/>
        <a:lstStyle/>
        <a:p>
          <a:r>
            <a:rPr lang="id-ID" sz="2800" b="0" dirty="0">
              <a:solidFill>
                <a:srgbClr val="000000"/>
              </a:solidFill>
            </a:rPr>
            <a:t>(4,6%) P</a:t>
          </a:r>
          <a:r>
            <a:rPr lang="en-US" sz="2800" b="0" dirty="0" err="1">
              <a:solidFill>
                <a:srgbClr val="000000"/>
              </a:solidFill>
            </a:rPr>
            <a:t>opulation</a:t>
          </a:r>
          <a:r>
            <a:rPr lang="en-US" sz="2800" b="0" dirty="0">
              <a:solidFill>
                <a:srgbClr val="000000"/>
              </a:solidFill>
            </a:rPr>
            <a:t> </a:t>
          </a:r>
          <a:r>
            <a:rPr lang="id-ID" sz="2800" b="0" dirty="0">
              <a:solidFill>
                <a:srgbClr val="000000"/>
              </a:solidFill>
            </a:rPr>
            <a:t>&gt;10 </a:t>
          </a:r>
          <a:r>
            <a:rPr lang="en-US" sz="2800" b="0" dirty="0">
              <a:solidFill>
                <a:srgbClr val="000000"/>
              </a:solidFill>
            </a:rPr>
            <a:t>years of age are drinking alcohol</a:t>
          </a:r>
          <a:r>
            <a:rPr lang="id-ID" sz="2800" b="0" dirty="0">
              <a:solidFill>
                <a:srgbClr val="000000"/>
              </a:solidFill>
            </a:rPr>
            <a:t>*</a:t>
          </a:r>
        </a:p>
      </dgm:t>
    </dgm:pt>
    <dgm:pt modelId="{2FBC238B-F003-486A-A91B-CE50B9B7AA8D}" type="parTrans" cxnId="{4951A71B-8D99-4582-BE6E-70FC898CA10C}">
      <dgm:prSet/>
      <dgm:spPr/>
      <dgm:t>
        <a:bodyPr/>
        <a:lstStyle/>
        <a:p>
          <a:endParaRPr lang="id-ID" sz="2800" b="1"/>
        </a:p>
      </dgm:t>
    </dgm:pt>
    <dgm:pt modelId="{E4F47421-D56A-45D2-B773-F8D23A0ADCDD}" type="sibTrans" cxnId="{4951A71B-8D99-4582-BE6E-70FC898CA10C}">
      <dgm:prSet/>
      <dgm:spPr/>
      <dgm:t>
        <a:bodyPr/>
        <a:lstStyle/>
        <a:p>
          <a:endParaRPr lang="id-ID" sz="2800" b="1"/>
        </a:p>
      </dgm:t>
    </dgm:pt>
    <dgm:pt modelId="{CDF6D85D-85F0-43F5-99E4-DE5FEC59812D}" type="pres">
      <dgm:prSet presAssocID="{A46C1F2D-E4F5-415A-B3B9-C216E83B170E}" presName="linearFlow" presStyleCnt="0">
        <dgm:presLayoutVars>
          <dgm:dir/>
          <dgm:resizeHandles val="exact"/>
        </dgm:presLayoutVars>
      </dgm:prSet>
      <dgm:spPr/>
    </dgm:pt>
    <dgm:pt modelId="{133BCBE0-F886-4E5A-9464-8606173731CD}" type="pres">
      <dgm:prSet presAssocID="{CCFC128B-0968-402B-A194-82AC3D34DDDA}" presName="composite" presStyleCnt="0"/>
      <dgm:spPr/>
    </dgm:pt>
    <dgm:pt modelId="{DF9D5A92-6A58-4936-9D34-568717EAA306}" type="pres">
      <dgm:prSet presAssocID="{CCFC128B-0968-402B-A194-82AC3D34DDDA}" presName="imgShp" presStyleLbl="fgImgPlace1" presStyleIdx="0" presStyleCnt="4"/>
      <dgm:spPr>
        <a:blipFill rotWithShape="1">
          <a:blip xmlns:r="http://schemas.openxmlformats.org/officeDocument/2006/relationships" r:embed="rId1"/>
          <a:stretch>
            <a:fillRect/>
          </a:stretch>
        </a:blipFill>
      </dgm:spPr>
    </dgm:pt>
    <dgm:pt modelId="{BFBE72C3-8D7C-4570-99FD-071E1DF9D802}" type="pres">
      <dgm:prSet presAssocID="{CCFC128B-0968-402B-A194-82AC3D34DDDA}" presName="txShp" presStyleLbl="node1" presStyleIdx="0" presStyleCnt="4">
        <dgm:presLayoutVars>
          <dgm:bulletEnabled val="1"/>
        </dgm:presLayoutVars>
      </dgm:prSet>
      <dgm:spPr/>
      <dgm:t>
        <a:bodyPr/>
        <a:lstStyle/>
        <a:p>
          <a:endParaRPr lang="en-AU"/>
        </a:p>
      </dgm:t>
    </dgm:pt>
    <dgm:pt modelId="{BC845344-34FC-45BF-A8B8-AF97E9BCFE5A}" type="pres">
      <dgm:prSet presAssocID="{DC422562-B9D0-41AB-9B1D-18195BA27713}" presName="spacing" presStyleCnt="0"/>
      <dgm:spPr/>
    </dgm:pt>
    <dgm:pt modelId="{D796ECA9-4FB0-4F8B-8DDC-908C005EBD94}" type="pres">
      <dgm:prSet presAssocID="{D339B755-7DD7-43C0-B3E3-5F45B23EC445}" presName="composite" presStyleCnt="0"/>
      <dgm:spPr/>
    </dgm:pt>
    <dgm:pt modelId="{C9B0BC0F-CFC9-450F-94F5-F898756DCF16}" type="pres">
      <dgm:prSet presAssocID="{D339B755-7DD7-43C0-B3E3-5F45B23EC445}" presName="imgShp" presStyleLbl="fgImgPlace1" presStyleIdx="1" presStyleCnt="4"/>
      <dgm:spPr>
        <a:blipFill rotWithShape="1">
          <a:blip xmlns:r="http://schemas.openxmlformats.org/officeDocument/2006/relationships" r:embed="rId2"/>
          <a:stretch>
            <a:fillRect/>
          </a:stretch>
        </a:blipFill>
      </dgm:spPr>
    </dgm:pt>
    <dgm:pt modelId="{EF70D172-C81B-40B5-AD2C-BA8D36609E6F}" type="pres">
      <dgm:prSet presAssocID="{D339B755-7DD7-43C0-B3E3-5F45B23EC445}" presName="txShp" presStyleLbl="node1" presStyleIdx="1" presStyleCnt="4" custLinFactNeighborX="-212" custLinFactNeighborY="-3629">
        <dgm:presLayoutVars>
          <dgm:bulletEnabled val="1"/>
        </dgm:presLayoutVars>
      </dgm:prSet>
      <dgm:spPr/>
      <dgm:t>
        <a:bodyPr/>
        <a:lstStyle/>
        <a:p>
          <a:endParaRPr lang="en-AU"/>
        </a:p>
      </dgm:t>
    </dgm:pt>
    <dgm:pt modelId="{1E008008-787E-4B76-AAC4-49EF546CD653}" type="pres">
      <dgm:prSet presAssocID="{3219B2BF-1E4A-4102-85B7-02087DC8F20C}" presName="spacing" presStyleCnt="0"/>
      <dgm:spPr/>
    </dgm:pt>
    <dgm:pt modelId="{671C9267-BDE1-4212-AB36-780E03958912}" type="pres">
      <dgm:prSet presAssocID="{11456882-A036-4A95-B749-65E790680E66}" presName="composite" presStyleCnt="0"/>
      <dgm:spPr/>
    </dgm:pt>
    <dgm:pt modelId="{21678083-FB89-4BC1-B3D5-D073F466DC0B}" type="pres">
      <dgm:prSet presAssocID="{11456882-A036-4A95-B749-65E790680E66}" presName="imgShp" presStyleLbl="fgImgPlace1" presStyleIdx="2" presStyleCnt="4"/>
      <dgm:spPr>
        <a:blipFill rotWithShape="1">
          <a:blip xmlns:r="http://schemas.openxmlformats.org/officeDocument/2006/relationships" r:embed="rId3"/>
          <a:stretch>
            <a:fillRect/>
          </a:stretch>
        </a:blipFill>
      </dgm:spPr>
    </dgm:pt>
    <dgm:pt modelId="{E0109C93-850F-4106-BCDE-8A31A0D32622}" type="pres">
      <dgm:prSet presAssocID="{11456882-A036-4A95-B749-65E790680E66}" presName="txShp" presStyleLbl="node1" presStyleIdx="2" presStyleCnt="4">
        <dgm:presLayoutVars>
          <dgm:bulletEnabled val="1"/>
        </dgm:presLayoutVars>
      </dgm:prSet>
      <dgm:spPr/>
      <dgm:t>
        <a:bodyPr/>
        <a:lstStyle/>
        <a:p>
          <a:endParaRPr lang="en-AU"/>
        </a:p>
      </dgm:t>
    </dgm:pt>
    <dgm:pt modelId="{E1A24182-97DC-4816-B8CC-2E7A581614EE}" type="pres">
      <dgm:prSet presAssocID="{D84B7D02-AC07-414A-A722-AB0C1377800E}" presName="spacing" presStyleCnt="0"/>
      <dgm:spPr/>
    </dgm:pt>
    <dgm:pt modelId="{C0800C89-55D8-4DFC-8966-89972ADF1624}" type="pres">
      <dgm:prSet presAssocID="{02413DA0-C52B-4F81-903D-FEBBAE23D143}" presName="composite" presStyleCnt="0"/>
      <dgm:spPr/>
    </dgm:pt>
    <dgm:pt modelId="{2B8F7C54-80E2-4BD1-9609-BAC342AED934}" type="pres">
      <dgm:prSet presAssocID="{02413DA0-C52B-4F81-903D-FEBBAE23D143}" presName="imgShp" presStyleLbl="fgImgPlace1" presStyleIdx="3" presStyleCnt="4"/>
      <dgm:spPr>
        <a:blipFill rotWithShape="1">
          <a:blip xmlns:r="http://schemas.openxmlformats.org/officeDocument/2006/relationships" r:embed="rId4"/>
          <a:stretch>
            <a:fillRect/>
          </a:stretch>
        </a:blipFill>
      </dgm:spPr>
    </dgm:pt>
    <dgm:pt modelId="{488B738F-4B1C-4745-BC61-406964BD3A36}" type="pres">
      <dgm:prSet presAssocID="{02413DA0-C52B-4F81-903D-FEBBAE23D143}" presName="txShp" presStyleLbl="node1" presStyleIdx="3" presStyleCnt="4" custLinFactNeighborY="-3629">
        <dgm:presLayoutVars>
          <dgm:bulletEnabled val="1"/>
        </dgm:presLayoutVars>
      </dgm:prSet>
      <dgm:spPr/>
      <dgm:t>
        <a:bodyPr/>
        <a:lstStyle/>
        <a:p>
          <a:endParaRPr lang="en-AU"/>
        </a:p>
      </dgm:t>
    </dgm:pt>
  </dgm:ptLst>
  <dgm:cxnLst>
    <dgm:cxn modelId="{5D8FCC62-D7D3-884A-927C-2FD53E8C14BB}" type="presOf" srcId="{A46C1F2D-E4F5-415A-B3B9-C216E83B170E}" destId="{CDF6D85D-85F0-43F5-99E4-DE5FEC59812D}" srcOrd="0" destOrd="0" presId="urn:microsoft.com/office/officeart/2005/8/layout/vList3#1"/>
    <dgm:cxn modelId="{8008EB31-3863-45A4-9D6A-AE6FC5C273FE}" srcId="{A46C1F2D-E4F5-415A-B3B9-C216E83B170E}" destId="{CCFC128B-0968-402B-A194-82AC3D34DDDA}" srcOrd="0" destOrd="0" parTransId="{E168A58D-79D2-4493-8A37-1349833BF764}" sibTransId="{DC422562-B9D0-41AB-9B1D-18195BA27713}"/>
    <dgm:cxn modelId="{5DBAFC7D-42C2-BE42-9063-B9A4CFB5A698}" type="presOf" srcId="{11456882-A036-4A95-B749-65E790680E66}" destId="{E0109C93-850F-4106-BCDE-8A31A0D32622}" srcOrd="0" destOrd="0" presId="urn:microsoft.com/office/officeart/2005/8/layout/vList3#1"/>
    <dgm:cxn modelId="{4951A71B-8D99-4582-BE6E-70FC898CA10C}" srcId="{A46C1F2D-E4F5-415A-B3B9-C216E83B170E}" destId="{02413DA0-C52B-4F81-903D-FEBBAE23D143}" srcOrd="3" destOrd="0" parTransId="{2FBC238B-F003-486A-A91B-CE50B9B7AA8D}" sibTransId="{E4F47421-D56A-45D2-B773-F8D23A0ADCDD}"/>
    <dgm:cxn modelId="{38835D0B-B056-C645-B282-1F852CE46AAE}" type="presOf" srcId="{CCFC128B-0968-402B-A194-82AC3D34DDDA}" destId="{BFBE72C3-8D7C-4570-99FD-071E1DF9D802}" srcOrd="0" destOrd="0" presId="urn:microsoft.com/office/officeart/2005/8/layout/vList3#1"/>
    <dgm:cxn modelId="{2858DB11-6EB5-DA43-A677-C5D28480018C}" type="presOf" srcId="{02413DA0-C52B-4F81-903D-FEBBAE23D143}" destId="{488B738F-4B1C-4745-BC61-406964BD3A36}" srcOrd="0" destOrd="0" presId="urn:microsoft.com/office/officeart/2005/8/layout/vList3#1"/>
    <dgm:cxn modelId="{D6D6D646-4727-43B8-9A40-A7056A1BB0DC}" srcId="{A46C1F2D-E4F5-415A-B3B9-C216E83B170E}" destId="{D339B755-7DD7-43C0-B3E3-5F45B23EC445}" srcOrd="1" destOrd="0" parTransId="{8039F5FC-549B-43F7-ACEF-29A642E8F60B}" sibTransId="{3219B2BF-1E4A-4102-85B7-02087DC8F20C}"/>
    <dgm:cxn modelId="{0B3C13D0-4A27-41BA-94C6-B1E06513C678}" srcId="{A46C1F2D-E4F5-415A-B3B9-C216E83B170E}" destId="{11456882-A036-4A95-B749-65E790680E66}" srcOrd="2" destOrd="0" parTransId="{00763374-C9BD-457B-87EE-F89A23FC7F66}" sibTransId="{D84B7D02-AC07-414A-A722-AB0C1377800E}"/>
    <dgm:cxn modelId="{4DCF1BB9-8E55-1B43-9E75-B040C5EE7725}" type="presOf" srcId="{D339B755-7DD7-43C0-B3E3-5F45B23EC445}" destId="{EF70D172-C81B-40B5-AD2C-BA8D36609E6F}" srcOrd="0" destOrd="0" presId="urn:microsoft.com/office/officeart/2005/8/layout/vList3#1"/>
    <dgm:cxn modelId="{33F95F71-1C14-6C4A-B977-CB005B02AF57}" type="presParOf" srcId="{CDF6D85D-85F0-43F5-99E4-DE5FEC59812D}" destId="{133BCBE0-F886-4E5A-9464-8606173731CD}" srcOrd="0" destOrd="0" presId="urn:microsoft.com/office/officeart/2005/8/layout/vList3#1"/>
    <dgm:cxn modelId="{39F87A57-301D-2E43-ADD1-0A8C12338EC0}" type="presParOf" srcId="{133BCBE0-F886-4E5A-9464-8606173731CD}" destId="{DF9D5A92-6A58-4936-9D34-568717EAA306}" srcOrd="0" destOrd="0" presId="urn:microsoft.com/office/officeart/2005/8/layout/vList3#1"/>
    <dgm:cxn modelId="{8369B276-6DD8-B849-8C88-45E12285842E}" type="presParOf" srcId="{133BCBE0-F886-4E5A-9464-8606173731CD}" destId="{BFBE72C3-8D7C-4570-99FD-071E1DF9D802}" srcOrd="1" destOrd="0" presId="urn:microsoft.com/office/officeart/2005/8/layout/vList3#1"/>
    <dgm:cxn modelId="{15369D99-7185-DB41-848D-35E62EF29C66}" type="presParOf" srcId="{CDF6D85D-85F0-43F5-99E4-DE5FEC59812D}" destId="{BC845344-34FC-45BF-A8B8-AF97E9BCFE5A}" srcOrd="1" destOrd="0" presId="urn:microsoft.com/office/officeart/2005/8/layout/vList3#1"/>
    <dgm:cxn modelId="{0A5F6179-AAC6-EC48-AAE0-58251820AC68}" type="presParOf" srcId="{CDF6D85D-85F0-43F5-99E4-DE5FEC59812D}" destId="{D796ECA9-4FB0-4F8B-8DDC-908C005EBD94}" srcOrd="2" destOrd="0" presId="urn:microsoft.com/office/officeart/2005/8/layout/vList3#1"/>
    <dgm:cxn modelId="{FEE477FE-6846-F64E-8F1D-587D2F1E08F4}" type="presParOf" srcId="{D796ECA9-4FB0-4F8B-8DDC-908C005EBD94}" destId="{C9B0BC0F-CFC9-450F-94F5-F898756DCF16}" srcOrd="0" destOrd="0" presId="urn:microsoft.com/office/officeart/2005/8/layout/vList3#1"/>
    <dgm:cxn modelId="{951A2CF6-41F2-814A-9052-EFF3CFC84102}" type="presParOf" srcId="{D796ECA9-4FB0-4F8B-8DDC-908C005EBD94}" destId="{EF70D172-C81B-40B5-AD2C-BA8D36609E6F}" srcOrd="1" destOrd="0" presId="urn:microsoft.com/office/officeart/2005/8/layout/vList3#1"/>
    <dgm:cxn modelId="{124193A7-018C-0B43-93B8-BDDF5EDC5374}" type="presParOf" srcId="{CDF6D85D-85F0-43F5-99E4-DE5FEC59812D}" destId="{1E008008-787E-4B76-AAC4-49EF546CD653}" srcOrd="3" destOrd="0" presId="urn:microsoft.com/office/officeart/2005/8/layout/vList3#1"/>
    <dgm:cxn modelId="{7F5B196C-9BE9-064E-A416-2D6E6633E297}" type="presParOf" srcId="{CDF6D85D-85F0-43F5-99E4-DE5FEC59812D}" destId="{671C9267-BDE1-4212-AB36-780E03958912}" srcOrd="4" destOrd="0" presId="urn:microsoft.com/office/officeart/2005/8/layout/vList3#1"/>
    <dgm:cxn modelId="{72EE6713-2FC3-2D49-BF57-1FDDC433D3C3}" type="presParOf" srcId="{671C9267-BDE1-4212-AB36-780E03958912}" destId="{21678083-FB89-4BC1-B3D5-D073F466DC0B}" srcOrd="0" destOrd="0" presId="urn:microsoft.com/office/officeart/2005/8/layout/vList3#1"/>
    <dgm:cxn modelId="{8EE8E68C-CC90-344D-9721-C87ABF98C924}" type="presParOf" srcId="{671C9267-BDE1-4212-AB36-780E03958912}" destId="{E0109C93-850F-4106-BCDE-8A31A0D32622}" srcOrd="1" destOrd="0" presId="urn:microsoft.com/office/officeart/2005/8/layout/vList3#1"/>
    <dgm:cxn modelId="{70AFA4C9-B9AF-EC4D-8255-21F46BA9846C}" type="presParOf" srcId="{CDF6D85D-85F0-43F5-99E4-DE5FEC59812D}" destId="{E1A24182-97DC-4816-B8CC-2E7A581614EE}" srcOrd="5" destOrd="0" presId="urn:microsoft.com/office/officeart/2005/8/layout/vList3#1"/>
    <dgm:cxn modelId="{205515C7-53EE-5D4D-9A9D-A042B7F36396}" type="presParOf" srcId="{CDF6D85D-85F0-43F5-99E4-DE5FEC59812D}" destId="{C0800C89-55D8-4DFC-8966-89972ADF1624}" srcOrd="6" destOrd="0" presId="urn:microsoft.com/office/officeart/2005/8/layout/vList3#1"/>
    <dgm:cxn modelId="{51E616A1-4394-954E-B7EE-F04394213A5B}" type="presParOf" srcId="{C0800C89-55D8-4DFC-8966-89972ADF1624}" destId="{2B8F7C54-80E2-4BD1-9609-BAC342AED934}" srcOrd="0" destOrd="0" presId="urn:microsoft.com/office/officeart/2005/8/layout/vList3#1"/>
    <dgm:cxn modelId="{BDDF90B1-3B9A-6643-BA7B-F3EA25140F97}" type="presParOf" srcId="{C0800C89-55D8-4DFC-8966-89972ADF1624}" destId="{488B738F-4B1C-4745-BC61-406964BD3A36}" srcOrd="1" destOrd="0" presId="urn:microsoft.com/office/officeart/2005/8/layout/vList3#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37F3E40-DDF7-7E4B-A83D-0B273C62135A}" type="doc">
      <dgm:prSet loTypeId="urn:microsoft.com/office/officeart/2005/8/layout/chevronAccent+Icon" loCatId="process" qsTypeId="urn:microsoft.com/office/officeart/2005/8/quickstyle/simple3" qsCatId="simple" csTypeId="urn:microsoft.com/office/officeart/2005/8/colors/accent1_3" csCatId="accent1" phldr="1"/>
      <dgm:spPr/>
    </dgm:pt>
    <dgm:pt modelId="{5BB1E0D8-228F-894A-93FC-EE31FA8502FE}">
      <dgm:prSet phldrT="[Text]" custT="1"/>
      <dgm:spPr/>
      <dgm:t>
        <a:bodyPr/>
        <a:lstStyle/>
        <a:p>
          <a:r>
            <a:rPr lang="en-US" sz="1800" b="1" dirty="0"/>
            <a:t>Integrated development in all human being aspect (</a:t>
          </a:r>
          <a:r>
            <a:rPr lang="en-US" sz="1800" b="1" i="1" dirty="0"/>
            <a:t>people centered development</a:t>
          </a:r>
          <a:r>
            <a:rPr lang="en-US" sz="1800" b="1" dirty="0"/>
            <a:t>)</a:t>
          </a:r>
        </a:p>
      </dgm:t>
    </dgm:pt>
    <dgm:pt modelId="{53E87EBE-08B1-DE46-9C7A-117EF7AFAD97}" type="parTrans" cxnId="{4772DF7B-F326-EA40-9DC7-C3CDAF6EA0CB}">
      <dgm:prSet/>
      <dgm:spPr/>
      <dgm:t>
        <a:bodyPr/>
        <a:lstStyle/>
        <a:p>
          <a:endParaRPr lang="en-US" sz="2000">
            <a:solidFill>
              <a:schemeClr val="tx1"/>
            </a:solidFill>
          </a:endParaRPr>
        </a:p>
      </dgm:t>
    </dgm:pt>
    <dgm:pt modelId="{CE8EFC74-09EA-6C46-911A-95D05E79A98F}" type="sibTrans" cxnId="{4772DF7B-F326-EA40-9DC7-C3CDAF6EA0CB}">
      <dgm:prSet/>
      <dgm:spPr/>
      <dgm:t>
        <a:bodyPr/>
        <a:lstStyle/>
        <a:p>
          <a:endParaRPr lang="en-US" sz="2000">
            <a:solidFill>
              <a:schemeClr val="tx1"/>
            </a:solidFill>
          </a:endParaRPr>
        </a:p>
      </dgm:t>
    </dgm:pt>
    <dgm:pt modelId="{943E6410-33FF-4C4F-AC1B-98F775E3E2E5}">
      <dgm:prSet phldrT="[Text]" custT="1"/>
      <dgm:spPr/>
      <dgm:t>
        <a:bodyPr/>
        <a:lstStyle/>
        <a:p>
          <a:r>
            <a:rPr lang="en-US" sz="1800" b="1" dirty="0"/>
            <a:t>Focus on 4 development pillars: social, economic, environment, and means of implementation</a:t>
          </a:r>
        </a:p>
      </dgm:t>
    </dgm:pt>
    <dgm:pt modelId="{F8B309FB-3471-E144-B210-F188C1DE0149}" type="parTrans" cxnId="{ECF20A07-B391-6240-A0EA-E02EF57611D6}">
      <dgm:prSet/>
      <dgm:spPr/>
      <dgm:t>
        <a:bodyPr/>
        <a:lstStyle/>
        <a:p>
          <a:endParaRPr lang="en-US" sz="2000">
            <a:solidFill>
              <a:schemeClr val="tx1"/>
            </a:solidFill>
          </a:endParaRPr>
        </a:p>
      </dgm:t>
    </dgm:pt>
    <dgm:pt modelId="{1E0E9A09-D6F6-3741-A59A-907A21C179B9}" type="sibTrans" cxnId="{ECF20A07-B391-6240-A0EA-E02EF57611D6}">
      <dgm:prSet/>
      <dgm:spPr/>
      <dgm:t>
        <a:bodyPr/>
        <a:lstStyle/>
        <a:p>
          <a:endParaRPr lang="en-US" sz="2000">
            <a:solidFill>
              <a:schemeClr val="tx1"/>
            </a:solidFill>
          </a:endParaRPr>
        </a:p>
      </dgm:t>
    </dgm:pt>
    <dgm:pt modelId="{3EB8129C-DF7A-7643-A7F6-C07989671D3A}">
      <dgm:prSet phldrT="[Text]" custT="1"/>
      <dgm:spPr/>
      <dgm:t>
        <a:bodyPr/>
        <a:lstStyle/>
        <a:p>
          <a:r>
            <a:rPr lang="en-US" sz="1800" b="1" dirty="0" err="1"/>
            <a:t>Multisectoral</a:t>
          </a:r>
          <a:r>
            <a:rPr lang="en-US" sz="1800" b="1" dirty="0"/>
            <a:t> collaboration with all the development actors and all stakeholders</a:t>
          </a:r>
        </a:p>
      </dgm:t>
    </dgm:pt>
    <dgm:pt modelId="{2E745B37-95D0-1345-89B1-8F724A80BC28}" type="parTrans" cxnId="{6272A3C4-DAE7-544E-BE0C-093325A31157}">
      <dgm:prSet/>
      <dgm:spPr/>
      <dgm:t>
        <a:bodyPr/>
        <a:lstStyle/>
        <a:p>
          <a:endParaRPr lang="en-US" sz="2000">
            <a:solidFill>
              <a:schemeClr val="tx1"/>
            </a:solidFill>
          </a:endParaRPr>
        </a:p>
      </dgm:t>
    </dgm:pt>
    <dgm:pt modelId="{3FB53A7A-A730-5943-A757-16406AFF299C}" type="sibTrans" cxnId="{6272A3C4-DAE7-544E-BE0C-093325A31157}">
      <dgm:prSet/>
      <dgm:spPr/>
      <dgm:t>
        <a:bodyPr/>
        <a:lstStyle/>
        <a:p>
          <a:endParaRPr lang="en-US" sz="2000">
            <a:solidFill>
              <a:schemeClr val="tx1"/>
            </a:solidFill>
          </a:endParaRPr>
        </a:p>
      </dgm:t>
    </dgm:pt>
    <dgm:pt modelId="{A24E4F9A-DE95-4994-B238-AAD1D13345F1}" type="pres">
      <dgm:prSet presAssocID="{E37F3E40-DDF7-7E4B-A83D-0B273C62135A}" presName="Name0" presStyleCnt="0">
        <dgm:presLayoutVars>
          <dgm:dir/>
          <dgm:resizeHandles val="exact"/>
        </dgm:presLayoutVars>
      </dgm:prSet>
      <dgm:spPr/>
    </dgm:pt>
    <dgm:pt modelId="{83A415FA-4E71-4E1D-A88C-DCAAB56EB72D}" type="pres">
      <dgm:prSet presAssocID="{5BB1E0D8-228F-894A-93FC-EE31FA8502FE}" presName="composite" presStyleCnt="0"/>
      <dgm:spPr/>
    </dgm:pt>
    <dgm:pt modelId="{68D43BEF-189A-4D22-82C9-7A6EB6AB5490}" type="pres">
      <dgm:prSet presAssocID="{5BB1E0D8-228F-894A-93FC-EE31FA8502FE}" presName="bgChev" presStyleLbl="node1" presStyleIdx="0" presStyleCnt="3"/>
      <dgm:spPr/>
    </dgm:pt>
    <dgm:pt modelId="{8D4E656A-175B-429D-8CF6-EBACA913CD12}" type="pres">
      <dgm:prSet presAssocID="{5BB1E0D8-228F-894A-93FC-EE31FA8502FE}" presName="txNode" presStyleLbl="fgAcc1" presStyleIdx="0" presStyleCnt="3">
        <dgm:presLayoutVars>
          <dgm:bulletEnabled val="1"/>
        </dgm:presLayoutVars>
      </dgm:prSet>
      <dgm:spPr/>
      <dgm:t>
        <a:bodyPr/>
        <a:lstStyle/>
        <a:p>
          <a:endParaRPr lang="en-AU"/>
        </a:p>
      </dgm:t>
    </dgm:pt>
    <dgm:pt modelId="{592545A4-78EC-4795-9F1C-CDC0A46D8729}" type="pres">
      <dgm:prSet presAssocID="{CE8EFC74-09EA-6C46-911A-95D05E79A98F}" presName="compositeSpace" presStyleCnt="0"/>
      <dgm:spPr/>
    </dgm:pt>
    <dgm:pt modelId="{4E7B6F67-FDF1-4FC8-9C23-1D50F1158B35}" type="pres">
      <dgm:prSet presAssocID="{943E6410-33FF-4C4F-AC1B-98F775E3E2E5}" presName="composite" presStyleCnt="0"/>
      <dgm:spPr/>
    </dgm:pt>
    <dgm:pt modelId="{4180D5C3-D4FB-4759-8490-4BE25D49D684}" type="pres">
      <dgm:prSet presAssocID="{943E6410-33FF-4C4F-AC1B-98F775E3E2E5}" presName="bgChev" presStyleLbl="node1" presStyleIdx="1" presStyleCnt="3"/>
      <dgm:spPr/>
    </dgm:pt>
    <dgm:pt modelId="{025C7D75-DE47-4929-9542-05146303B7F1}" type="pres">
      <dgm:prSet presAssocID="{943E6410-33FF-4C4F-AC1B-98F775E3E2E5}" presName="txNode" presStyleLbl="fgAcc1" presStyleIdx="1" presStyleCnt="3">
        <dgm:presLayoutVars>
          <dgm:bulletEnabled val="1"/>
        </dgm:presLayoutVars>
      </dgm:prSet>
      <dgm:spPr/>
      <dgm:t>
        <a:bodyPr/>
        <a:lstStyle/>
        <a:p>
          <a:endParaRPr lang="en-AU"/>
        </a:p>
      </dgm:t>
    </dgm:pt>
    <dgm:pt modelId="{87E98857-6C5D-437A-A808-D38A61DB0577}" type="pres">
      <dgm:prSet presAssocID="{1E0E9A09-D6F6-3741-A59A-907A21C179B9}" presName="compositeSpace" presStyleCnt="0"/>
      <dgm:spPr/>
    </dgm:pt>
    <dgm:pt modelId="{94A992A7-AE1D-467B-B22A-58C4ED43DEE2}" type="pres">
      <dgm:prSet presAssocID="{3EB8129C-DF7A-7643-A7F6-C07989671D3A}" presName="composite" presStyleCnt="0"/>
      <dgm:spPr/>
    </dgm:pt>
    <dgm:pt modelId="{81165C99-51C8-460C-AF96-53FCD279E1C7}" type="pres">
      <dgm:prSet presAssocID="{3EB8129C-DF7A-7643-A7F6-C07989671D3A}" presName="bgChev" presStyleLbl="node1" presStyleIdx="2" presStyleCnt="3"/>
      <dgm:spPr/>
    </dgm:pt>
    <dgm:pt modelId="{BC1439DC-910B-44A1-9DBE-B2A8464B8387}" type="pres">
      <dgm:prSet presAssocID="{3EB8129C-DF7A-7643-A7F6-C07989671D3A}" presName="txNode" presStyleLbl="fgAcc1" presStyleIdx="2" presStyleCnt="3">
        <dgm:presLayoutVars>
          <dgm:bulletEnabled val="1"/>
        </dgm:presLayoutVars>
      </dgm:prSet>
      <dgm:spPr/>
      <dgm:t>
        <a:bodyPr/>
        <a:lstStyle/>
        <a:p>
          <a:endParaRPr lang="en-AU"/>
        </a:p>
      </dgm:t>
    </dgm:pt>
  </dgm:ptLst>
  <dgm:cxnLst>
    <dgm:cxn modelId="{4DE6DFAD-D310-44D9-8CB1-AEB7FEFEBF91}" type="presOf" srcId="{5BB1E0D8-228F-894A-93FC-EE31FA8502FE}" destId="{8D4E656A-175B-429D-8CF6-EBACA913CD12}" srcOrd="0" destOrd="0" presId="urn:microsoft.com/office/officeart/2005/8/layout/chevronAccent+Icon"/>
    <dgm:cxn modelId="{55D094DC-A650-4D14-92EC-A9853A676429}" type="presOf" srcId="{943E6410-33FF-4C4F-AC1B-98F775E3E2E5}" destId="{025C7D75-DE47-4929-9542-05146303B7F1}" srcOrd="0" destOrd="0" presId="urn:microsoft.com/office/officeart/2005/8/layout/chevronAccent+Icon"/>
    <dgm:cxn modelId="{ECF20A07-B391-6240-A0EA-E02EF57611D6}" srcId="{E37F3E40-DDF7-7E4B-A83D-0B273C62135A}" destId="{943E6410-33FF-4C4F-AC1B-98F775E3E2E5}" srcOrd="1" destOrd="0" parTransId="{F8B309FB-3471-E144-B210-F188C1DE0149}" sibTransId="{1E0E9A09-D6F6-3741-A59A-907A21C179B9}"/>
    <dgm:cxn modelId="{46B56A51-47DD-4F8C-B969-666FB28A8FB1}" type="presOf" srcId="{E37F3E40-DDF7-7E4B-A83D-0B273C62135A}" destId="{A24E4F9A-DE95-4994-B238-AAD1D13345F1}" srcOrd="0" destOrd="0" presId="urn:microsoft.com/office/officeart/2005/8/layout/chevronAccent+Icon"/>
    <dgm:cxn modelId="{4772DF7B-F326-EA40-9DC7-C3CDAF6EA0CB}" srcId="{E37F3E40-DDF7-7E4B-A83D-0B273C62135A}" destId="{5BB1E0D8-228F-894A-93FC-EE31FA8502FE}" srcOrd="0" destOrd="0" parTransId="{53E87EBE-08B1-DE46-9C7A-117EF7AFAD97}" sibTransId="{CE8EFC74-09EA-6C46-911A-95D05E79A98F}"/>
    <dgm:cxn modelId="{6272A3C4-DAE7-544E-BE0C-093325A31157}" srcId="{E37F3E40-DDF7-7E4B-A83D-0B273C62135A}" destId="{3EB8129C-DF7A-7643-A7F6-C07989671D3A}" srcOrd="2" destOrd="0" parTransId="{2E745B37-95D0-1345-89B1-8F724A80BC28}" sibTransId="{3FB53A7A-A730-5943-A757-16406AFF299C}"/>
    <dgm:cxn modelId="{23A884DC-1692-483E-BF0A-4095635C20C8}" type="presOf" srcId="{3EB8129C-DF7A-7643-A7F6-C07989671D3A}" destId="{BC1439DC-910B-44A1-9DBE-B2A8464B8387}" srcOrd="0" destOrd="0" presId="urn:microsoft.com/office/officeart/2005/8/layout/chevronAccent+Icon"/>
    <dgm:cxn modelId="{8884FE6D-DCC8-43AD-9D56-D3E3EF33E644}" type="presParOf" srcId="{A24E4F9A-DE95-4994-B238-AAD1D13345F1}" destId="{83A415FA-4E71-4E1D-A88C-DCAAB56EB72D}" srcOrd="0" destOrd="0" presId="urn:microsoft.com/office/officeart/2005/8/layout/chevronAccent+Icon"/>
    <dgm:cxn modelId="{ECDEEC2E-3743-48B0-AF4B-A1F551FABAA2}" type="presParOf" srcId="{83A415FA-4E71-4E1D-A88C-DCAAB56EB72D}" destId="{68D43BEF-189A-4D22-82C9-7A6EB6AB5490}" srcOrd="0" destOrd="0" presId="urn:microsoft.com/office/officeart/2005/8/layout/chevronAccent+Icon"/>
    <dgm:cxn modelId="{097E3D06-42C7-49F6-ADC1-A803FC2D88DE}" type="presParOf" srcId="{83A415FA-4E71-4E1D-A88C-DCAAB56EB72D}" destId="{8D4E656A-175B-429D-8CF6-EBACA913CD12}" srcOrd="1" destOrd="0" presId="urn:microsoft.com/office/officeart/2005/8/layout/chevronAccent+Icon"/>
    <dgm:cxn modelId="{B2F76BEB-D71C-460C-8D40-ABBA6345FD0E}" type="presParOf" srcId="{A24E4F9A-DE95-4994-B238-AAD1D13345F1}" destId="{592545A4-78EC-4795-9F1C-CDC0A46D8729}" srcOrd="1" destOrd="0" presId="urn:microsoft.com/office/officeart/2005/8/layout/chevronAccent+Icon"/>
    <dgm:cxn modelId="{9D408FDE-6E64-4B17-B1D0-01D41DF30546}" type="presParOf" srcId="{A24E4F9A-DE95-4994-B238-AAD1D13345F1}" destId="{4E7B6F67-FDF1-4FC8-9C23-1D50F1158B35}" srcOrd="2" destOrd="0" presId="urn:microsoft.com/office/officeart/2005/8/layout/chevronAccent+Icon"/>
    <dgm:cxn modelId="{EBC762E1-7107-43E1-855B-5F6B208251F0}" type="presParOf" srcId="{4E7B6F67-FDF1-4FC8-9C23-1D50F1158B35}" destId="{4180D5C3-D4FB-4759-8490-4BE25D49D684}" srcOrd="0" destOrd="0" presId="urn:microsoft.com/office/officeart/2005/8/layout/chevronAccent+Icon"/>
    <dgm:cxn modelId="{0A40C8E6-0395-43CF-9AFF-0AD86F4B7EE6}" type="presParOf" srcId="{4E7B6F67-FDF1-4FC8-9C23-1D50F1158B35}" destId="{025C7D75-DE47-4929-9542-05146303B7F1}" srcOrd="1" destOrd="0" presId="urn:microsoft.com/office/officeart/2005/8/layout/chevronAccent+Icon"/>
    <dgm:cxn modelId="{0211C8AD-42DE-4380-9F34-EAD6C58507E6}" type="presParOf" srcId="{A24E4F9A-DE95-4994-B238-AAD1D13345F1}" destId="{87E98857-6C5D-437A-A808-D38A61DB0577}" srcOrd="3" destOrd="0" presId="urn:microsoft.com/office/officeart/2005/8/layout/chevronAccent+Icon"/>
    <dgm:cxn modelId="{8CDF8079-02E3-43E6-BDDC-8DD547DAB629}" type="presParOf" srcId="{A24E4F9A-DE95-4994-B238-AAD1D13345F1}" destId="{94A992A7-AE1D-467B-B22A-58C4ED43DEE2}" srcOrd="4" destOrd="0" presId="urn:microsoft.com/office/officeart/2005/8/layout/chevronAccent+Icon"/>
    <dgm:cxn modelId="{F98AFB67-5360-4AFF-87EF-5B6DF856E372}" type="presParOf" srcId="{94A992A7-AE1D-467B-B22A-58C4ED43DEE2}" destId="{81165C99-51C8-460C-AF96-53FCD279E1C7}" srcOrd="0" destOrd="0" presId="urn:microsoft.com/office/officeart/2005/8/layout/chevronAccent+Icon"/>
    <dgm:cxn modelId="{C20D0F65-7E06-40B8-AE94-D9C6398557DE}" type="presParOf" srcId="{94A992A7-AE1D-467B-B22A-58C4ED43DEE2}" destId="{BC1439DC-910B-44A1-9DBE-B2A8464B8387}" srcOrd="1" destOrd="0" presId="urn:microsoft.com/office/officeart/2005/8/layout/chevronAccent+Ic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2FB49AE-A597-8348-B80A-9CE615B6944F}" type="doc">
      <dgm:prSet loTypeId="urn:microsoft.com/office/officeart/2005/8/layout/chevronAccent+Icon" loCatId="process" qsTypeId="urn:microsoft.com/office/officeart/2005/8/quickstyle/simple3" qsCatId="simple" csTypeId="urn:microsoft.com/office/officeart/2005/8/colors/accent4_3" csCatId="accent4" phldr="1"/>
      <dgm:spPr/>
    </dgm:pt>
    <dgm:pt modelId="{C3FCE16D-A613-AC4E-8A7E-A0A3CDF081DC}">
      <dgm:prSet phldrT="[Text]" custT="1"/>
      <dgm:spPr/>
      <dgm:t>
        <a:bodyPr/>
        <a:lstStyle/>
        <a:p>
          <a:r>
            <a:rPr lang="en-US" sz="1800" b="1" dirty="0"/>
            <a:t>The same responsibility of every country, through the differentiated activities</a:t>
          </a:r>
        </a:p>
      </dgm:t>
    </dgm:pt>
    <dgm:pt modelId="{82B7B383-7126-1742-A5C3-346AAB3FBDC6}" type="parTrans" cxnId="{FECF2FF6-8799-6F4C-9C44-0B24AB793F8F}">
      <dgm:prSet/>
      <dgm:spPr/>
      <dgm:t>
        <a:bodyPr/>
        <a:lstStyle/>
        <a:p>
          <a:endParaRPr lang="en-US" sz="1800" b="1">
            <a:solidFill>
              <a:srgbClr val="000000"/>
            </a:solidFill>
          </a:endParaRPr>
        </a:p>
      </dgm:t>
    </dgm:pt>
    <dgm:pt modelId="{5815C1F3-6880-664A-AFC8-527EB1EBC9AB}" type="sibTrans" cxnId="{FECF2FF6-8799-6F4C-9C44-0B24AB793F8F}">
      <dgm:prSet/>
      <dgm:spPr/>
      <dgm:t>
        <a:bodyPr/>
        <a:lstStyle/>
        <a:p>
          <a:endParaRPr lang="en-US" sz="1800" b="1">
            <a:solidFill>
              <a:srgbClr val="000000"/>
            </a:solidFill>
          </a:endParaRPr>
        </a:p>
      </dgm:t>
    </dgm:pt>
    <dgm:pt modelId="{47B18A56-D37D-7848-A565-9280B76769A0}">
      <dgm:prSet phldrT="[Text]" custT="1"/>
      <dgm:spPr/>
      <dgm:t>
        <a:bodyPr/>
        <a:lstStyle/>
        <a:p>
          <a:r>
            <a:rPr lang="en-US" sz="1800" b="1" dirty="0"/>
            <a:t>Note the condition, capacity, and national priority</a:t>
          </a:r>
        </a:p>
      </dgm:t>
    </dgm:pt>
    <dgm:pt modelId="{760A4478-ACA7-D445-8C62-0AEE5B1480D6}" type="parTrans" cxnId="{65AFF776-CA96-4A48-9298-E043FA2D4F03}">
      <dgm:prSet/>
      <dgm:spPr/>
      <dgm:t>
        <a:bodyPr/>
        <a:lstStyle/>
        <a:p>
          <a:endParaRPr lang="en-US" sz="1800" b="1">
            <a:solidFill>
              <a:srgbClr val="000000"/>
            </a:solidFill>
          </a:endParaRPr>
        </a:p>
      </dgm:t>
    </dgm:pt>
    <dgm:pt modelId="{5E5963FB-3FEA-C24E-9A76-A2D9976D5B4A}" type="sibTrans" cxnId="{65AFF776-CA96-4A48-9298-E043FA2D4F03}">
      <dgm:prSet/>
      <dgm:spPr/>
      <dgm:t>
        <a:bodyPr/>
        <a:lstStyle/>
        <a:p>
          <a:endParaRPr lang="en-US" sz="1800" b="1">
            <a:solidFill>
              <a:srgbClr val="000000"/>
            </a:solidFill>
          </a:endParaRPr>
        </a:p>
      </dgm:t>
    </dgm:pt>
    <dgm:pt modelId="{4D035139-856E-7B4E-A6D8-03312070743A}">
      <dgm:prSet phldrT="[Text]" custT="1"/>
      <dgm:spPr/>
      <dgm:t>
        <a:bodyPr/>
        <a:lstStyle/>
        <a:p>
          <a:r>
            <a:rPr lang="en-US" sz="1800" b="1" dirty="0"/>
            <a:t>Strengthening the function of </a:t>
          </a:r>
          <a:r>
            <a:rPr lang="en-US" sz="1800" b="1" i="1" dirty="0"/>
            <a:t>means of implementation</a:t>
          </a:r>
          <a:endParaRPr lang="en-US" sz="1800" b="1" dirty="0"/>
        </a:p>
      </dgm:t>
    </dgm:pt>
    <dgm:pt modelId="{A2985497-2EED-7942-8B15-42574FDFFBEF}" type="parTrans" cxnId="{30F0DCA7-17FA-D246-9566-59047A0B67C3}">
      <dgm:prSet/>
      <dgm:spPr/>
      <dgm:t>
        <a:bodyPr/>
        <a:lstStyle/>
        <a:p>
          <a:endParaRPr lang="en-US" sz="1800" b="1">
            <a:solidFill>
              <a:srgbClr val="000000"/>
            </a:solidFill>
          </a:endParaRPr>
        </a:p>
      </dgm:t>
    </dgm:pt>
    <dgm:pt modelId="{EAB9F8AE-3517-444E-A3FA-09B926E5377D}" type="sibTrans" cxnId="{30F0DCA7-17FA-D246-9566-59047A0B67C3}">
      <dgm:prSet/>
      <dgm:spPr/>
      <dgm:t>
        <a:bodyPr/>
        <a:lstStyle/>
        <a:p>
          <a:endParaRPr lang="en-US" sz="1800" b="1">
            <a:solidFill>
              <a:srgbClr val="000000"/>
            </a:solidFill>
          </a:endParaRPr>
        </a:p>
      </dgm:t>
    </dgm:pt>
    <dgm:pt modelId="{50F13832-C5C8-4FF3-9F31-0068033144B5}" type="pres">
      <dgm:prSet presAssocID="{42FB49AE-A597-8348-B80A-9CE615B6944F}" presName="Name0" presStyleCnt="0">
        <dgm:presLayoutVars>
          <dgm:dir/>
          <dgm:resizeHandles val="exact"/>
        </dgm:presLayoutVars>
      </dgm:prSet>
      <dgm:spPr/>
    </dgm:pt>
    <dgm:pt modelId="{2D4CDF20-7DC9-4E1B-9497-51A47B793563}" type="pres">
      <dgm:prSet presAssocID="{C3FCE16D-A613-AC4E-8A7E-A0A3CDF081DC}" presName="composite" presStyleCnt="0"/>
      <dgm:spPr/>
    </dgm:pt>
    <dgm:pt modelId="{10A6B0D3-BC8C-42AC-A190-203E1BA8881C}" type="pres">
      <dgm:prSet presAssocID="{C3FCE16D-A613-AC4E-8A7E-A0A3CDF081DC}" presName="bgChev" presStyleLbl="node1" presStyleIdx="0" presStyleCnt="3"/>
      <dgm:spPr/>
    </dgm:pt>
    <dgm:pt modelId="{290D4ACB-BB1D-46DF-89B1-6F60349157AE}" type="pres">
      <dgm:prSet presAssocID="{C3FCE16D-A613-AC4E-8A7E-A0A3CDF081DC}" presName="txNode" presStyleLbl="fgAcc1" presStyleIdx="0" presStyleCnt="3">
        <dgm:presLayoutVars>
          <dgm:bulletEnabled val="1"/>
        </dgm:presLayoutVars>
      </dgm:prSet>
      <dgm:spPr/>
      <dgm:t>
        <a:bodyPr/>
        <a:lstStyle/>
        <a:p>
          <a:endParaRPr lang="en-AU"/>
        </a:p>
      </dgm:t>
    </dgm:pt>
    <dgm:pt modelId="{D8A07183-8AF4-417B-82C2-5F5F3BF1A250}" type="pres">
      <dgm:prSet presAssocID="{5815C1F3-6880-664A-AFC8-527EB1EBC9AB}" presName="compositeSpace" presStyleCnt="0"/>
      <dgm:spPr/>
    </dgm:pt>
    <dgm:pt modelId="{30A18B7A-E464-44C1-876B-63D733EE928F}" type="pres">
      <dgm:prSet presAssocID="{47B18A56-D37D-7848-A565-9280B76769A0}" presName="composite" presStyleCnt="0"/>
      <dgm:spPr/>
    </dgm:pt>
    <dgm:pt modelId="{2A41AB87-CD08-42B0-8119-F7CE2B821894}" type="pres">
      <dgm:prSet presAssocID="{47B18A56-D37D-7848-A565-9280B76769A0}" presName="bgChev" presStyleLbl="node1" presStyleIdx="1" presStyleCnt="3"/>
      <dgm:spPr/>
    </dgm:pt>
    <dgm:pt modelId="{E01295CB-AB70-4362-B4D9-A3B2A791A889}" type="pres">
      <dgm:prSet presAssocID="{47B18A56-D37D-7848-A565-9280B76769A0}" presName="txNode" presStyleLbl="fgAcc1" presStyleIdx="1" presStyleCnt="3">
        <dgm:presLayoutVars>
          <dgm:bulletEnabled val="1"/>
        </dgm:presLayoutVars>
      </dgm:prSet>
      <dgm:spPr/>
      <dgm:t>
        <a:bodyPr/>
        <a:lstStyle/>
        <a:p>
          <a:endParaRPr lang="en-AU"/>
        </a:p>
      </dgm:t>
    </dgm:pt>
    <dgm:pt modelId="{AE1F2469-91C7-4D28-88C4-D8024D1D6E43}" type="pres">
      <dgm:prSet presAssocID="{5E5963FB-3FEA-C24E-9A76-A2D9976D5B4A}" presName="compositeSpace" presStyleCnt="0"/>
      <dgm:spPr/>
    </dgm:pt>
    <dgm:pt modelId="{5E81B307-2429-4A75-A658-2241BC57F191}" type="pres">
      <dgm:prSet presAssocID="{4D035139-856E-7B4E-A6D8-03312070743A}" presName="composite" presStyleCnt="0"/>
      <dgm:spPr/>
    </dgm:pt>
    <dgm:pt modelId="{88C4DE9B-4C79-42AD-B4AF-4BA2DA9BDB17}" type="pres">
      <dgm:prSet presAssocID="{4D035139-856E-7B4E-A6D8-03312070743A}" presName="bgChev" presStyleLbl="node1" presStyleIdx="2" presStyleCnt="3"/>
      <dgm:spPr/>
    </dgm:pt>
    <dgm:pt modelId="{C2E9404C-8A30-4AC9-AC57-565AD26667E9}" type="pres">
      <dgm:prSet presAssocID="{4D035139-856E-7B4E-A6D8-03312070743A}" presName="txNode" presStyleLbl="fgAcc1" presStyleIdx="2" presStyleCnt="3">
        <dgm:presLayoutVars>
          <dgm:bulletEnabled val="1"/>
        </dgm:presLayoutVars>
      </dgm:prSet>
      <dgm:spPr/>
      <dgm:t>
        <a:bodyPr/>
        <a:lstStyle/>
        <a:p>
          <a:endParaRPr lang="en-AU"/>
        </a:p>
      </dgm:t>
    </dgm:pt>
  </dgm:ptLst>
  <dgm:cxnLst>
    <dgm:cxn modelId="{FECF2FF6-8799-6F4C-9C44-0B24AB793F8F}" srcId="{42FB49AE-A597-8348-B80A-9CE615B6944F}" destId="{C3FCE16D-A613-AC4E-8A7E-A0A3CDF081DC}" srcOrd="0" destOrd="0" parTransId="{82B7B383-7126-1742-A5C3-346AAB3FBDC6}" sibTransId="{5815C1F3-6880-664A-AFC8-527EB1EBC9AB}"/>
    <dgm:cxn modelId="{A56BB3FF-4D21-4F77-BE0D-A7133A25276D}" type="presOf" srcId="{42FB49AE-A597-8348-B80A-9CE615B6944F}" destId="{50F13832-C5C8-4FF3-9F31-0068033144B5}" srcOrd="0" destOrd="0" presId="urn:microsoft.com/office/officeart/2005/8/layout/chevronAccent+Icon"/>
    <dgm:cxn modelId="{C81DA3DF-1BC2-4B6E-A5D7-24606B339932}" type="presOf" srcId="{4D035139-856E-7B4E-A6D8-03312070743A}" destId="{C2E9404C-8A30-4AC9-AC57-565AD26667E9}" srcOrd="0" destOrd="0" presId="urn:microsoft.com/office/officeart/2005/8/layout/chevronAccent+Icon"/>
    <dgm:cxn modelId="{30F0DCA7-17FA-D246-9566-59047A0B67C3}" srcId="{42FB49AE-A597-8348-B80A-9CE615B6944F}" destId="{4D035139-856E-7B4E-A6D8-03312070743A}" srcOrd="2" destOrd="0" parTransId="{A2985497-2EED-7942-8B15-42574FDFFBEF}" sibTransId="{EAB9F8AE-3517-444E-A3FA-09B926E5377D}"/>
    <dgm:cxn modelId="{65AFF776-CA96-4A48-9298-E043FA2D4F03}" srcId="{42FB49AE-A597-8348-B80A-9CE615B6944F}" destId="{47B18A56-D37D-7848-A565-9280B76769A0}" srcOrd="1" destOrd="0" parTransId="{760A4478-ACA7-D445-8C62-0AEE5B1480D6}" sibTransId="{5E5963FB-3FEA-C24E-9A76-A2D9976D5B4A}"/>
    <dgm:cxn modelId="{3B05FD92-7136-40FA-87D8-7ED140E28F38}" type="presOf" srcId="{C3FCE16D-A613-AC4E-8A7E-A0A3CDF081DC}" destId="{290D4ACB-BB1D-46DF-89B1-6F60349157AE}" srcOrd="0" destOrd="0" presId="urn:microsoft.com/office/officeart/2005/8/layout/chevronAccent+Icon"/>
    <dgm:cxn modelId="{EF102C91-D076-4034-AF7B-E5FB551F321A}" type="presOf" srcId="{47B18A56-D37D-7848-A565-9280B76769A0}" destId="{E01295CB-AB70-4362-B4D9-A3B2A791A889}" srcOrd="0" destOrd="0" presId="urn:microsoft.com/office/officeart/2005/8/layout/chevronAccent+Icon"/>
    <dgm:cxn modelId="{927A70DA-24A0-4226-93E6-90E0BB15960E}" type="presParOf" srcId="{50F13832-C5C8-4FF3-9F31-0068033144B5}" destId="{2D4CDF20-7DC9-4E1B-9497-51A47B793563}" srcOrd="0" destOrd="0" presId="urn:microsoft.com/office/officeart/2005/8/layout/chevronAccent+Icon"/>
    <dgm:cxn modelId="{D55E5103-3EDA-4C4E-A217-62EF9CF37D3D}" type="presParOf" srcId="{2D4CDF20-7DC9-4E1B-9497-51A47B793563}" destId="{10A6B0D3-BC8C-42AC-A190-203E1BA8881C}" srcOrd="0" destOrd="0" presId="urn:microsoft.com/office/officeart/2005/8/layout/chevronAccent+Icon"/>
    <dgm:cxn modelId="{B0EB3682-C10E-41A8-829C-8B3FB0125C6C}" type="presParOf" srcId="{2D4CDF20-7DC9-4E1B-9497-51A47B793563}" destId="{290D4ACB-BB1D-46DF-89B1-6F60349157AE}" srcOrd="1" destOrd="0" presId="urn:microsoft.com/office/officeart/2005/8/layout/chevronAccent+Icon"/>
    <dgm:cxn modelId="{69C48031-012D-4327-8C94-2F7452A4A2E7}" type="presParOf" srcId="{50F13832-C5C8-4FF3-9F31-0068033144B5}" destId="{D8A07183-8AF4-417B-82C2-5F5F3BF1A250}" srcOrd="1" destOrd="0" presId="urn:microsoft.com/office/officeart/2005/8/layout/chevronAccent+Icon"/>
    <dgm:cxn modelId="{48B08CFA-6F62-48B0-8959-6F9720E38A68}" type="presParOf" srcId="{50F13832-C5C8-4FF3-9F31-0068033144B5}" destId="{30A18B7A-E464-44C1-876B-63D733EE928F}" srcOrd="2" destOrd="0" presId="urn:microsoft.com/office/officeart/2005/8/layout/chevronAccent+Icon"/>
    <dgm:cxn modelId="{2525D4CB-91EA-4B31-9CBD-7C5A033C9A96}" type="presParOf" srcId="{30A18B7A-E464-44C1-876B-63D733EE928F}" destId="{2A41AB87-CD08-42B0-8119-F7CE2B821894}" srcOrd="0" destOrd="0" presId="urn:microsoft.com/office/officeart/2005/8/layout/chevronAccent+Icon"/>
    <dgm:cxn modelId="{C010E306-244A-4EAE-900D-DF6EF42E0F05}" type="presParOf" srcId="{30A18B7A-E464-44C1-876B-63D733EE928F}" destId="{E01295CB-AB70-4362-B4D9-A3B2A791A889}" srcOrd="1" destOrd="0" presId="urn:microsoft.com/office/officeart/2005/8/layout/chevronAccent+Icon"/>
    <dgm:cxn modelId="{63A4B7B0-DAC2-41AC-B395-DE5F738DB168}" type="presParOf" srcId="{50F13832-C5C8-4FF3-9F31-0068033144B5}" destId="{AE1F2469-91C7-4D28-88C4-D8024D1D6E43}" srcOrd="3" destOrd="0" presId="urn:microsoft.com/office/officeart/2005/8/layout/chevronAccent+Icon"/>
    <dgm:cxn modelId="{067A88B4-2D12-49C5-9675-7E2F1B168A06}" type="presParOf" srcId="{50F13832-C5C8-4FF3-9F31-0068033144B5}" destId="{5E81B307-2429-4A75-A658-2241BC57F191}" srcOrd="4" destOrd="0" presId="urn:microsoft.com/office/officeart/2005/8/layout/chevronAccent+Icon"/>
    <dgm:cxn modelId="{2606038A-C172-4A76-856D-66C34E984740}" type="presParOf" srcId="{5E81B307-2429-4A75-A658-2241BC57F191}" destId="{88C4DE9B-4C79-42AD-B4AF-4BA2DA9BDB17}" srcOrd="0" destOrd="0" presId="urn:microsoft.com/office/officeart/2005/8/layout/chevronAccent+Icon"/>
    <dgm:cxn modelId="{455C6273-3665-4789-BB74-0951ED29C742}" type="presParOf" srcId="{5E81B307-2429-4A75-A658-2241BC57F191}" destId="{C2E9404C-8A30-4AC9-AC57-565AD26667E9}" srcOrd="1" destOrd="0" presId="urn:microsoft.com/office/officeart/2005/8/layout/chevronAccent+Icon"/>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FB49AE-A597-8348-B80A-9CE615B6944F}" type="doc">
      <dgm:prSet loTypeId="urn:microsoft.com/office/officeart/2005/8/layout/chevronAccent+Icon" loCatId="process" qsTypeId="urn:microsoft.com/office/officeart/2005/8/quickstyle/simple4" qsCatId="simple" csTypeId="urn:microsoft.com/office/officeart/2005/8/colors/accent3_3" csCatId="accent3" phldr="1"/>
      <dgm:spPr/>
    </dgm:pt>
    <dgm:pt modelId="{C3FCE16D-A613-AC4E-8A7E-A0A3CDF081DC}">
      <dgm:prSet phldrT="[Text]" custT="1"/>
      <dgm:spPr/>
      <dgm:t>
        <a:bodyPr/>
        <a:lstStyle/>
        <a:p>
          <a:r>
            <a:rPr lang="en-US" sz="1800" b="1" dirty="0"/>
            <a:t>No one leave behind in achieving  SDGs</a:t>
          </a:r>
        </a:p>
      </dgm:t>
    </dgm:pt>
    <dgm:pt modelId="{82B7B383-7126-1742-A5C3-346AAB3FBDC6}" type="parTrans" cxnId="{FECF2FF6-8799-6F4C-9C44-0B24AB793F8F}">
      <dgm:prSet/>
      <dgm:spPr/>
      <dgm:t>
        <a:bodyPr/>
        <a:lstStyle/>
        <a:p>
          <a:endParaRPr lang="en-US" sz="1800" b="1">
            <a:solidFill>
              <a:schemeClr val="tx1"/>
            </a:solidFill>
          </a:endParaRPr>
        </a:p>
      </dgm:t>
    </dgm:pt>
    <dgm:pt modelId="{5815C1F3-6880-664A-AFC8-527EB1EBC9AB}" type="sibTrans" cxnId="{FECF2FF6-8799-6F4C-9C44-0B24AB793F8F}">
      <dgm:prSet/>
      <dgm:spPr/>
      <dgm:t>
        <a:bodyPr/>
        <a:lstStyle/>
        <a:p>
          <a:endParaRPr lang="en-US" sz="1800" b="1">
            <a:solidFill>
              <a:schemeClr val="tx1"/>
            </a:solidFill>
          </a:endParaRPr>
        </a:p>
      </dgm:t>
    </dgm:pt>
    <dgm:pt modelId="{47B18A56-D37D-7848-A565-9280B76769A0}">
      <dgm:prSet phldrT="[Text]" custT="1"/>
      <dgm:spPr/>
      <dgm:t>
        <a:bodyPr/>
        <a:lstStyle/>
        <a:p>
          <a:r>
            <a:rPr lang="en-US" sz="1800" b="1"/>
            <a:t>Avoid the gap between community groups and region</a:t>
          </a:r>
          <a:endParaRPr lang="en-US" sz="1800" b="1" dirty="0"/>
        </a:p>
      </dgm:t>
    </dgm:pt>
    <dgm:pt modelId="{760A4478-ACA7-D445-8C62-0AEE5B1480D6}" type="parTrans" cxnId="{65AFF776-CA96-4A48-9298-E043FA2D4F03}">
      <dgm:prSet/>
      <dgm:spPr/>
      <dgm:t>
        <a:bodyPr/>
        <a:lstStyle/>
        <a:p>
          <a:endParaRPr lang="en-US" sz="1800" b="1">
            <a:solidFill>
              <a:schemeClr val="tx1"/>
            </a:solidFill>
          </a:endParaRPr>
        </a:p>
      </dgm:t>
    </dgm:pt>
    <dgm:pt modelId="{5E5963FB-3FEA-C24E-9A76-A2D9976D5B4A}" type="sibTrans" cxnId="{65AFF776-CA96-4A48-9298-E043FA2D4F03}">
      <dgm:prSet/>
      <dgm:spPr/>
      <dgm:t>
        <a:bodyPr/>
        <a:lstStyle/>
        <a:p>
          <a:endParaRPr lang="en-US" sz="1800" b="1">
            <a:solidFill>
              <a:schemeClr val="tx1"/>
            </a:solidFill>
          </a:endParaRPr>
        </a:p>
      </dgm:t>
    </dgm:pt>
    <dgm:pt modelId="{4D035139-856E-7B4E-A6D8-03312070743A}">
      <dgm:prSet phldrT="[Text]" custT="1"/>
      <dgm:spPr/>
      <dgm:t>
        <a:bodyPr/>
        <a:lstStyle/>
        <a:p>
          <a:r>
            <a:rPr lang="en-US" sz="1400" b="1"/>
            <a:t>Sharpen the accountability for reporting through strong institutional, qualified data management, followed by evidence-based innovation strategy</a:t>
          </a:r>
          <a:endParaRPr lang="en-US" sz="1400" b="1" dirty="0"/>
        </a:p>
      </dgm:t>
    </dgm:pt>
    <dgm:pt modelId="{A2985497-2EED-7942-8B15-42574FDFFBEF}" type="parTrans" cxnId="{30F0DCA7-17FA-D246-9566-59047A0B67C3}">
      <dgm:prSet/>
      <dgm:spPr/>
      <dgm:t>
        <a:bodyPr/>
        <a:lstStyle/>
        <a:p>
          <a:endParaRPr lang="en-US" sz="1800" b="1">
            <a:solidFill>
              <a:schemeClr val="tx1"/>
            </a:solidFill>
          </a:endParaRPr>
        </a:p>
      </dgm:t>
    </dgm:pt>
    <dgm:pt modelId="{EAB9F8AE-3517-444E-A3FA-09B926E5377D}" type="sibTrans" cxnId="{30F0DCA7-17FA-D246-9566-59047A0B67C3}">
      <dgm:prSet/>
      <dgm:spPr/>
      <dgm:t>
        <a:bodyPr/>
        <a:lstStyle/>
        <a:p>
          <a:endParaRPr lang="en-US" sz="1800" b="1">
            <a:solidFill>
              <a:schemeClr val="tx1"/>
            </a:solidFill>
          </a:endParaRPr>
        </a:p>
      </dgm:t>
    </dgm:pt>
    <dgm:pt modelId="{61F5419B-0158-4CF8-AAFD-AB8C1B68C156}" type="pres">
      <dgm:prSet presAssocID="{42FB49AE-A597-8348-B80A-9CE615B6944F}" presName="Name0" presStyleCnt="0">
        <dgm:presLayoutVars>
          <dgm:dir/>
          <dgm:resizeHandles val="exact"/>
        </dgm:presLayoutVars>
      </dgm:prSet>
      <dgm:spPr/>
    </dgm:pt>
    <dgm:pt modelId="{7BF303E9-D4DB-423F-89F8-0B9B5FABEE68}" type="pres">
      <dgm:prSet presAssocID="{C3FCE16D-A613-AC4E-8A7E-A0A3CDF081DC}" presName="composite" presStyleCnt="0"/>
      <dgm:spPr/>
    </dgm:pt>
    <dgm:pt modelId="{8F69D6AB-FE89-4511-8BC1-CF6871D609EC}" type="pres">
      <dgm:prSet presAssocID="{C3FCE16D-A613-AC4E-8A7E-A0A3CDF081DC}" presName="bgChev" presStyleLbl="node1" presStyleIdx="0" presStyleCnt="3"/>
      <dgm:spPr/>
    </dgm:pt>
    <dgm:pt modelId="{E9FF8A84-7CC3-4840-A86F-A341509409B1}" type="pres">
      <dgm:prSet presAssocID="{C3FCE16D-A613-AC4E-8A7E-A0A3CDF081DC}" presName="txNode" presStyleLbl="fgAcc1" presStyleIdx="0" presStyleCnt="3">
        <dgm:presLayoutVars>
          <dgm:bulletEnabled val="1"/>
        </dgm:presLayoutVars>
      </dgm:prSet>
      <dgm:spPr/>
      <dgm:t>
        <a:bodyPr/>
        <a:lstStyle/>
        <a:p>
          <a:endParaRPr lang="en-AU"/>
        </a:p>
      </dgm:t>
    </dgm:pt>
    <dgm:pt modelId="{5F459DD6-3216-49FF-86E7-35D26D493A37}" type="pres">
      <dgm:prSet presAssocID="{5815C1F3-6880-664A-AFC8-527EB1EBC9AB}" presName="compositeSpace" presStyleCnt="0"/>
      <dgm:spPr/>
    </dgm:pt>
    <dgm:pt modelId="{E7D5F832-1BA2-4D46-98A0-8DDFFF37016C}" type="pres">
      <dgm:prSet presAssocID="{47B18A56-D37D-7848-A565-9280B76769A0}" presName="composite" presStyleCnt="0"/>
      <dgm:spPr/>
    </dgm:pt>
    <dgm:pt modelId="{32BF8C78-5299-48B3-B30C-20A222E34461}" type="pres">
      <dgm:prSet presAssocID="{47B18A56-D37D-7848-A565-9280B76769A0}" presName="bgChev" presStyleLbl="node1" presStyleIdx="1" presStyleCnt="3"/>
      <dgm:spPr/>
    </dgm:pt>
    <dgm:pt modelId="{108E93D9-CA42-43FD-9832-66FA72E3F34D}" type="pres">
      <dgm:prSet presAssocID="{47B18A56-D37D-7848-A565-9280B76769A0}" presName="txNode" presStyleLbl="fgAcc1" presStyleIdx="1" presStyleCnt="3">
        <dgm:presLayoutVars>
          <dgm:bulletEnabled val="1"/>
        </dgm:presLayoutVars>
      </dgm:prSet>
      <dgm:spPr/>
      <dgm:t>
        <a:bodyPr/>
        <a:lstStyle/>
        <a:p>
          <a:endParaRPr lang="en-AU"/>
        </a:p>
      </dgm:t>
    </dgm:pt>
    <dgm:pt modelId="{8E3C2161-9897-4EA9-91C9-2D92361867A3}" type="pres">
      <dgm:prSet presAssocID="{5E5963FB-3FEA-C24E-9A76-A2D9976D5B4A}" presName="compositeSpace" presStyleCnt="0"/>
      <dgm:spPr/>
    </dgm:pt>
    <dgm:pt modelId="{22968E43-D5EB-454D-9940-8B8FAC38B407}" type="pres">
      <dgm:prSet presAssocID="{4D035139-856E-7B4E-A6D8-03312070743A}" presName="composite" presStyleCnt="0"/>
      <dgm:spPr/>
    </dgm:pt>
    <dgm:pt modelId="{E5ACFAB2-661E-473D-8D7E-7E1EA52D4E66}" type="pres">
      <dgm:prSet presAssocID="{4D035139-856E-7B4E-A6D8-03312070743A}" presName="bgChev" presStyleLbl="node1" presStyleIdx="2" presStyleCnt="3"/>
      <dgm:spPr/>
    </dgm:pt>
    <dgm:pt modelId="{CCBD4CB0-AA66-4A97-B27C-6A49F0F0873B}" type="pres">
      <dgm:prSet presAssocID="{4D035139-856E-7B4E-A6D8-03312070743A}" presName="txNode" presStyleLbl="fgAcc1" presStyleIdx="2" presStyleCnt="3">
        <dgm:presLayoutVars>
          <dgm:bulletEnabled val="1"/>
        </dgm:presLayoutVars>
      </dgm:prSet>
      <dgm:spPr/>
      <dgm:t>
        <a:bodyPr/>
        <a:lstStyle/>
        <a:p>
          <a:endParaRPr lang="en-AU"/>
        </a:p>
      </dgm:t>
    </dgm:pt>
  </dgm:ptLst>
  <dgm:cxnLst>
    <dgm:cxn modelId="{FECF2FF6-8799-6F4C-9C44-0B24AB793F8F}" srcId="{42FB49AE-A597-8348-B80A-9CE615B6944F}" destId="{C3FCE16D-A613-AC4E-8A7E-A0A3CDF081DC}" srcOrd="0" destOrd="0" parTransId="{82B7B383-7126-1742-A5C3-346AAB3FBDC6}" sibTransId="{5815C1F3-6880-664A-AFC8-527EB1EBC9AB}"/>
    <dgm:cxn modelId="{27EB626B-50B9-438D-9F35-E286E5C84DC6}" type="presOf" srcId="{C3FCE16D-A613-AC4E-8A7E-A0A3CDF081DC}" destId="{E9FF8A84-7CC3-4840-A86F-A341509409B1}" srcOrd="0" destOrd="0" presId="urn:microsoft.com/office/officeart/2005/8/layout/chevronAccent+Icon"/>
    <dgm:cxn modelId="{30F0DCA7-17FA-D246-9566-59047A0B67C3}" srcId="{42FB49AE-A597-8348-B80A-9CE615B6944F}" destId="{4D035139-856E-7B4E-A6D8-03312070743A}" srcOrd="2" destOrd="0" parTransId="{A2985497-2EED-7942-8B15-42574FDFFBEF}" sibTransId="{EAB9F8AE-3517-444E-A3FA-09B926E5377D}"/>
    <dgm:cxn modelId="{65AFF776-CA96-4A48-9298-E043FA2D4F03}" srcId="{42FB49AE-A597-8348-B80A-9CE615B6944F}" destId="{47B18A56-D37D-7848-A565-9280B76769A0}" srcOrd="1" destOrd="0" parTransId="{760A4478-ACA7-D445-8C62-0AEE5B1480D6}" sibTransId="{5E5963FB-3FEA-C24E-9A76-A2D9976D5B4A}"/>
    <dgm:cxn modelId="{E0D279CA-D7C9-4964-A2AF-EF034BFDDC3F}" type="presOf" srcId="{4D035139-856E-7B4E-A6D8-03312070743A}" destId="{CCBD4CB0-AA66-4A97-B27C-6A49F0F0873B}" srcOrd="0" destOrd="0" presId="urn:microsoft.com/office/officeart/2005/8/layout/chevronAccent+Icon"/>
    <dgm:cxn modelId="{296C7FCC-1324-4E37-AE04-5FEB1F1EB99A}" type="presOf" srcId="{42FB49AE-A597-8348-B80A-9CE615B6944F}" destId="{61F5419B-0158-4CF8-AAFD-AB8C1B68C156}" srcOrd="0" destOrd="0" presId="urn:microsoft.com/office/officeart/2005/8/layout/chevronAccent+Icon"/>
    <dgm:cxn modelId="{8991FB97-0D28-411E-B4A6-3F2D34094333}" type="presOf" srcId="{47B18A56-D37D-7848-A565-9280B76769A0}" destId="{108E93D9-CA42-43FD-9832-66FA72E3F34D}" srcOrd="0" destOrd="0" presId="urn:microsoft.com/office/officeart/2005/8/layout/chevronAccent+Icon"/>
    <dgm:cxn modelId="{9A10D284-A434-4A58-B5DE-1919BCA54914}" type="presParOf" srcId="{61F5419B-0158-4CF8-AAFD-AB8C1B68C156}" destId="{7BF303E9-D4DB-423F-89F8-0B9B5FABEE68}" srcOrd="0" destOrd="0" presId="urn:microsoft.com/office/officeart/2005/8/layout/chevronAccent+Icon"/>
    <dgm:cxn modelId="{5B75B5BD-BC69-488F-8367-498678064B16}" type="presParOf" srcId="{7BF303E9-D4DB-423F-89F8-0B9B5FABEE68}" destId="{8F69D6AB-FE89-4511-8BC1-CF6871D609EC}" srcOrd="0" destOrd="0" presId="urn:microsoft.com/office/officeart/2005/8/layout/chevronAccent+Icon"/>
    <dgm:cxn modelId="{A588D927-6B3A-43A5-9B4C-3D96E72EC1E3}" type="presParOf" srcId="{7BF303E9-D4DB-423F-89F8-0B9B5FABEE68}" destId="{E9FF8A84-7CC3-4840-A86F-A341509409B1}" srcOrd="1" destOrd="0" presId="urn:microsoft.com/office/officeart/2005/8/layout/chevronAccent+Icon"/>
    <dgm:cxn modelId="{198FC938-C6AB-45A9-8ECF-39D639169691}" type="presParOf" srcId="{61F5419B-0158-4CF8-AAFD-AB8C1B68C156}" destId="{5F459DD6-3216-49FF-86E7-35D26D493A37}" srcOrd="1" destOrd="0" presId="urn:microsoft.com/office/officeart/2005/8/layout/chevronAccent+Icon"/>
    <dgm:cxn modelId="{BFBAB91B-DED0-48F8-9DFE-F6A6BDC2391E}" type="presParOf" srcId="{61F5419B-0158-4CF8-AAFD-AB8C1B68C156}" destId="{E7D5F832-1BA2-4D46-98A0-8DDFFF37016C}" srcOrd="2" destOrd="0" presId="urn:microsoft.com/office/officeart/2005/8/layout/chevronAccent+Icon"/>
    <dgm:cxn modelId="{06C18773-7FC7-4DC3-A557-9244145FD3A6}" type="presParOf" srcId="{E7D5F832-1BA2-4D46-98A0-8DDFFF37016C}" destId="{32BF8C78-5299-48B3-B30C-20A222E34461}" srcOrd="0" destOrd="0" presId="urn:microsoft.com/office/officeart/2005/8/layout/chevronAccent+Icon"/>
    <dgm:cxn modelId="{D2FDF597-4DCB-45E5-BB89-B6D9B43C2829}" type="presParOf" srcId="{E7D5F832-1BA2-4D46-98A0-8DDFFF37016C}" destId="{108E93D9-CA42-43FD-9832-66FA72E3F34D}" srcOrd="1" destOrd="0" presId="urn:microsoft.com/office/officeart/2005/8/layout/chevronAccent+Icon"/>
    <dgm:cxn modelId="{E07E5D22-F9BB-4C47-BDB7-FEEFABB6BC52}" type="presParOf" srcId="{61F5419B-0158-4CF8-AAFD-AB8C1B68C156}" destId="{8E3C2161-9897-4EA9-91C9-2D92361867A3}" srcOrd="3" destOrd="0" presId="urn:microsoft.com/office/officeart/2005/8/layout/chevronAccent+Icon"/>
    <dgm:cxn modelId="{C0E188E0-D514-4E27-8A47-EB52E46F321C}" type="presParOf" srcId="{61F5419B-0158-4CF8-AAFD-AB8C1B68C156}" destId="{22968E43-D5EB-454D-9940-8B8FAC38B407}" srcOrd="4" destOrd="0" presId="urn:microsoft.com/office/officeart/2005/8/layout/chevronAccent+Icon"/>
    <dgm:cxn modelId="{37FF6456-1A67-47FF-83E9-B3EEEC3F6A89}" type="presParOf" srcId="{22968E43-D5EB-454D-9940-8B8FAC38B407}" destId="{E5ACFAB2-661E-473D-8D7E-7E1EA52D4E66}" srcOrd="0" destOrd="0" presId="urn:microsoft.com/office/officeart/2005/8/layout/chevronAccent+Icon"/>
    <dgm:cxn modelId="{C26625E4-A79D-4F59-9D3F-970D30FA06E6}" type="presParOf" srcId="{22968E43-D5EB-454D-9940-8B8FAC38B407}" destId="{CCBD4CB0-AA66-4A97-B27C-6A49F0F0873B}" srcOrd="1" destOrd="0" presId="urn:microsoft.com/office/officeart/2005/8/layout/chevronAccent+Icon"/>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FB807-9441-4341-BC09-24B1E129E4A1}">
      <dsp:nvSpPr>
        <dsp:cNvPr id="0" name=""/>
        <dsp:cNvSpPr/>
      </dsp:nvSpPr>
      <dsp:spPr>
        <a:xfrm>
          <a:off x="-4919424" y="-753830"/>
          <a:ext cx="5858998" cy="5858998"/>
        </a:xfrm>
        <a:prstGeom prst="blockArc">
          <a:avLst>
            <a:gd name="adj1" fmla="val 18900000"/>
            <a:gd name="adj2" fmla="val 2700000"/>
            <a:gd name="adj3" fmla="val 369"/>
          </a:avLst>
        </a:pr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2DF18B-DA64-4BF0-BD94-8E060234695D}">
      <dsp:nvSpPr>
        <dsp:cNvPr id="0" name=""/>
        <dsp:cNvSpPr/>
      </dsp:nvSpPr>
      <dsp:spPr>
        <a:xfrm>
          <a:off x="492024" y="334530"/>
          <a:ext cx="9963850" cy="66940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1. Transformation from MDGs to SDGs</a:t>
          </a:r>
        </a:p>
      </dsp:txBody>
      <dsp:txXfrm>
        <a:off x="492024" y="334530"/>
        <a:ext cx="9963850" cy="669409"/>
      </dsp:txXfrm>
    </dsp:sp>
    <dsp:sp modelId="{A9537CC0-9934-48D8-BCA0-B58000776C8C}">
      <dsp:nvSpPr>
        <dsp:cNvPr id="0" name=""/>
        <dsp:cNvSpPr/>
      </dsp:nvSpPr>
      <dsp:spPr>
        <a:xfrm>
          <a:off x="73643" y="250854"/>
          <a:ext cx="836762" cy="836762"/>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ED36ED-9900-46C4-9BB1-03AE3CEA9532}">
      <dsp:nvSpPr>
        <dsp:cNvPr id="0" name=""/>
        <dsp:cNvSpPr/>
      </dsp:nvSpPr>
      <dsp:spPr>
        <a:xfrm>
          <a:off x="875812" y="1338819"/>
          <a:ext cx="9580062" cy="669409"/>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2. Health in Indonesia</a:t>
          </a:r>
        </a:p>
      </dsp:txBody>
      <dsp:txXfrm>
        <a:off x="875812" y="1338819"/>
        <a:ext cx="9580062" cy="669409"/>
      </dsp:txXfrm>
    </dsp:sp>
    <dsp:sp modelId="{F8BEEA70-6FB6-4747-B72C-4964764F46AC}">
      <dsp:nvSpPr>
        <dsp:cNvPr id="0" name=""/>
        <dsp:cNvSpPr/>
      </dsp:nvSpPr>
      <dsp:spPr>
        <a:xfrm>
          <a:off x="457431" y="1255143"/>
          <a:ext cx="836762" cy="836762"/>
        </a:xfrm>
        <a:prstGeom prst="ellipse">
          <a:avLst/>
        </a:prstGeom>
        <a:solidFill>
          <a:schemeClr val="lt1">
            <a:hueOff val="0"/>
            <a:satOff val="0"/>
            <a:lumOff val="0"/>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7B329-6A17-495B-8C9C-A73248615EDA}">
      <dsp:nvSpPr>
        <dsp:cNvPr id="0" name=""/>
        <dsp:cNvSpPr/>
      </dsp:nvSpPr>
      <dsp:spPr>
        <a:xfrm>
          <a:off x="875812" y="2343108"/>
          <a:ext cx="9580062" cy="669409"/>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3. Health Promotion Strategies to achieve SDGs</a:t>
          </a:r>
        </a:p>
      </dsp:txBody>
      <dsp:txXfrm>
        <a:off x="875812" y="2343108"/>
        <a:ext cx="9580062" cy="669409"/>
      </dsp:txXfrm>
    </dsp:sp>
    <dsp:sp modelId="{206D3A20-1A00-4424-B8E7-4CDC1F0DC21A}">
      <dsp:nvSpPr>
        <dsp:cNvPr id="0" name=""/>
        <dsp:cNvSpPr/>
      </dsp:nvSpPr>
      <dsp:spPr>
        <a:xfrm>
          <a:off x="457431" y="2259432"/>
          <a:ext cx="836762" cy="836762"/>
        </a:xfrm>
        <a:prstGeom prst="ellipse">
          <a:avLst/>
        </a:prstGeom>
        <a:solidFill>
          <a:schemeClr val="lt1">
            <a:hueOff val="0"/>
            <a:satOff val="0"/>
            <a:lumOff val="0"/>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08F7A2-A7A6-4720-9CB1-873E7B12859E}">
      <dsp:nvSpPr>
        <dsp:cNvPr id="0" name=""/>
        <dsp:cNvSpPr/>
      </dsp:nvSpPr>
      <dsp:spPr>
        <a:xfrm>
          <a:off x="492024" y="3347397"/>
          <a:ext cx="9963850" cy="669409"/>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1344" tIns="71120" rIns="71120" bIns="71120" numCol="1" spcCol="1270" anchor="ctr" anchorCtr="0">
          <a:noAutofit/>
        </a:bodyPr>
        <a:lstStyle/>
        <a:p>
          <a:pPr marL="0" lvl="0" indent="0" algn="l" defTabSz="1244600">
            <a:lnSpc>
              <a:spcPct val="90000"/>
            </a:lnSpc>
            <a:spcBef>
              <a:spcPct val="0"/>
            </a:spcBef>
            <a:spcAft>
              <a:spcPct val="35000"/>
            </a:spcAft>
            <a:buNone/>
          </a:pPr>
          <a:r>
            <a:rPr lang="en-US" sz="2800" kern="1200" dirty="0">
              <a:solidFill>
                <a:schemeClr val="tx1"/>
              </a:solidFill>
            </a:rPr>
            <a:t>4. Closing  </a:t>
          </a:r>
        </a:p>
      </dsp:txBody>
      <dsp:txXfrm>
        <a:off x="492024" y="3347397"/>
        <a:ext cx="9963850" cy="669409"/>
      </dsp:txXfrm>
    </dsp:sp>
    <dsp:sp modelId="{E8306A73-447E-4A21-B9F3-A67C1099F6A5}">
      <dsp:nvSpPr>
        <dsp:cNvPr id="0" name=""/>
        <dsp:cNvSpPr/>
      </dsp:nvSpPr>
      <dsp:spPr>
        <a:xfrm>
          <a:off x="73643" y="3263721"/>
          <a:ext cx="836762" cy="836762"/>
        </a:xfrm>
        <a:prstGeom prst="ellipse">
          <a:avLst/>
        </a:prstGeom>
        <a:solidFill>
          <a:schemeClr val="lt1">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EDD09C-B363-4472-B385-877039815150}">
      <dsp:nvSpPr>
        <dsp:cNvPr id="0" name=""/>
        <dsp:cNvSpPr/>
      </dsp:nvSpPr>
      <dsp:spPr>
        <a:xfrm>
          <a:off x="1042590" y="336111"/>
          <a:ext cx="3810032" cy="1323174"/>
        </a:xfrm>
        <a:prstGeom prst="ellipse">
          <a:avLst/>
        </a:prstGeom>
        <a:solidFill>
          <a:schemeClr val="accent5">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C249F4-6B40-4489-A14A-5C24039AB443}">
      <dsp:nvSpPr>
        <dsp:cNvPr id="0" name=""/>
        <dsp:cNvSpPr/>
      </dsp:nvSpPr>
      <dsp:spPr>
        <a:xfrm>
          <a:off x="2584324" y="3498048"/>
          <a:ext cx="738378" cy="472562"/>
        </a:xfrm>
        <a:prstGeom prst="downArrow">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37B9913-DF67-40D9-9554-82C075E50A6E}">
      <dsp:nvSpPr>
        <dsp:cNvPr id="0" name=""/>
        <dsp:cNvSpPr/>
      </dsp:nvSpPr>
      <dsp:spPr>
        <a:xfrm>
          <a:off x="1181405" y="4074412"/>
          <a:ext cx="3544216" cy="645561"/>
        </a:xfrm>
        <a:prstGeom prst="rect">
          <a:avLst/>
        </a:prstGeom>
        <a:solidFill>
          <a:srgbClr val="92D050"/>
        </a:solid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id-ID" sz="2400" b="1" kern="1200" dirty="0">
              <a:solidFill>
                <a:schemeClr val="tx1"/>
              </a:solidFill>
            </a:rPr>
            <a:t>IMPLEMENTA</a:t>
          </a:r>
          <a:r>
            <a:rPr lang="en-US" sz="2400" b="1" kern="1200" dirty="0">
              <a:solidFill>
                <a:schemeClr val="tx1"/>
              </a:solidFill>
            </a:rPr>
            <a:t>TION</a:t>
          </a:r>
          <a:endParaRPr lang="id-ID" sz="2400" b="1" kern="1200" dirty="0">
            <a:solidFill>
              <a:schemeClr val="tx1"/>
            </a:solidFill>
          </a:endParaRPr>
        </a:p>
      </dsp:txBody>
      <dsp:txXfrm>
        <a:off x="1181405" y="4074412"/>
        <a:ext cx="3544216" cy="645561"/>
      </dsp:txXfrm>
    </dsp:sp>
    <dsp:sp modelId="{9E4C4921-F3CB-442E-9BB8-8E53E5ACFF68}">
      <dsp:nvSpPr>
        <dsp:cNvPr id="0" name=""/>
        <dsp:cNvSpPr/>
      </dsp:nvSpPr>
      <dsp:spPr>
        <a:xfrm>
          <a:off x="2427788" y="1761477"/>
          <a:ext cx="1329081" cy="132908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DATA RESOURCES</a:t>
          </a:r>
          <a:endParaRPr lang="id-ID" sz="2000" b="1" kern="1200" dirty="0">
            <a:solidFill>
              <a:schemeClr val="tx1"/>
            </a:solidFill>
          </a:endParaRPr>
        </a:p>
      </dsp:txBody>
      <dsp:txXfrm>
        <a:off x="2622427" y="1956116"/>
        <a:ext cx="939803" cy="939803"/>
      </dsp:txXfrm>
    </dsp:sp>
    <dsp:sp modelId="{1AA10CF1-F382-41D6-83CC-5D0AED5912E7}">
      <dsp:nvSpPr>
        <dsp:cNvPr id="0" name=""/>
        <dsp:cNvSpPr/>
      </dsp:nvSpPr>
      <dsp:spPr>
        <a:xfrm>
          <a:off x="1476756" y="764371"/>
          <a:ext cx="1329081" cy="1329081"/>
        </a:xfrm>
        <a:prstGeom prst="ellipse">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id-ID" sz="2800" b="1" kern="1200" dirty="0">
              <a:solidFill>
                <a:schemeClr val="tx1"/>
              </a:solidFill>
            </a:rPr>
            <a:t>STRATEG</a:t>
          </a:r>
          <a:r>
            <a:rPr lang="en-US" sz="2800" b="1" kern="1200" dirty="0">
              <a:solidFill>
                <a:schemeClr val="tx1"/>
              </a:solidFill>
            </a:rPr>
            <a:t>Y</a:t>
          </a:r>
          <a:endParaRPr lang="id-ID" sz="1200" b="1" kern="1200" dirty="0">
            <a:solidFill>
              <a:schemeClr val="tx1"/>
            </a:solidFill>
          </a:endParaRPr>
        </a:p>
      </dsp:txBody>
      <dsp:txXfrm>
        <a:off x="1671395" y="959010"/>
        <a:ext cx="939803" cy="939803"/>
      </dsp:txXfrm>
    </dsp:sp>
    <dsp:sp modelId="{8A6672AB-4687-4454-A5CA-399935EE67A8}">
      <dsp:nvSpPr>
        <dsp:cNvPr id="0" name=""/>
        <dsp:cNvSpPr/>
      </dsp:nvSpPr>
      <dsp:spPr>
        <a:xfrm>
          <a:off x="2835372" y="443028"/>
          <a:ext cx="1329081" cy="1329081"/>
        </a:xfrm>
        <a:prstGeom prst="ellipse">
          <a:avLst/>
        </a:prstGeom>
        <a:solidFill>
          <a:srgbClr val="43CDF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0000"/>
              </a:solidFill>
            </a:rPr>
            <a:t>PARTNERSHIP</a:t>
          </a:r>
          <a:endParaRPr lang="id-ID" sz="1100" b="1" kern="1200" dirty="0">
            <a:solidFill>
              <a:schemeClr val="tx1"/>
            </a:solidFill>
          </a:endParaRPr>
        </a:p>
      </dsp:txBody>
      <dsp:txXfrm>
        <a:off x="3030011" y="637667"/>
        <a:ext cx="939803" cy="939803"/>
      </dsp:txXfrm>
    </dsp:sp>
    <dsp:sp modelId="{490E758A-0057-4119-85AA-79FBE353E6F8}">
      <dsp:nvSpPr>
        <dsp:cNvPr id="0" name=""/>
        <dsp:cNvSpPr/>
      </dsp:nvSpPr>
      <dsp:spPr>
        <a:xfrm>
          <a:off x="886054" y="173668"/>
          <a:ext cx="4134918" cy="3307935"/>
        </a:xfrm>
        <a:prstGeom prst="funnel">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69EC2-EDCC-49B6-9BAA-F976C5639E5A}">
      <dsp:nvSpPr>
        <dsp:cNvPr id="0" name=""/>
        <dsp:cNvSpPr/>
      </dsp:nvSpPr>
      <dsp:spPr>
        <a:xfrm>
          <a:off x="0" y="90346"/>
          <a:ext cx="3668750" cy="45571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kern="1200">
              <a:solidFill>
                <a:schemeClr val="tx1"/>
              </a:solidFill>
            </a:rPr>
            <a:t>Scope:</a:t>
          </a:r>
          <a:endParaRPr lang="en-US" sz="1900" b="0" kern="1200" dirty="0">
            <a:solidFill>
              <a:schemeClr val="tx1"/>
            </a:solidFill>
          </a:endParaRPr>
        </a:p>
      </dsp:txBody>
      <dsp:txXfrm>
        <a:off x="22246" y="112592"/>
        <a:ext cx="3624258" cy="411223"/>
      </dsp:txXfrm>
    </dsp:sp>
    <dsp:sp modelId="{374D3111-D617-46DF-9944-8821F9A1B017}">
      <dsp:nvSpPr>
        <dsp:cNvPr id="0" name=""/>
        <dsp:cNvSpPr/>
      </dsp:nvSpPr>
      <dsp:spPr>
        <a:xfrm>
          <a:off x="0" y="546061"/>
          <a:ext cx="3668750" cy="20844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6483" tIns="24130" rIns="135128" bIns="24130" numCol="1" spcCol="1270" anchor="t" anchorCtr="0">
          <a:noAutofit/>
        </a:bodyPr>
        <a:lstStyle/>
        <a:p>
          <a:pPr marL="114300" lvl="1" indent="-114300" algn="l" defTabSz="666750">
            <a:lnSpc>
              <a:spcPct val="90000"/>
            </a:lnSpc>
            <a:spcBef>
              <a:spcPct val="0"/>
            </a:spcBef>
            <a:spcAft>
              <a:spcPct val="20000"/>
            </a:spcAft>
            <a:buFont typeface="Wingdings" panose="05000000000000000000" pitchFamily="2" charset="2"/>
            <a:buChar char="§"/>
          </a:pPr>
          <a:r>
            <a:rPr lang="en-US" sz="1500" b="0" kern="1200">
              <a:solidFill>
                <a:schemeClr val="tx1"/>
              </a:solidFill>
              <a:latin typeface="Calibri" panose="020F0502020204030204" pitchFamily="34" charset="0"/>
              <a:cs typeface="Calibri" panose="020F0502020204030204" pitchFamily="34" charset="0"/>
            </a:rPr>
            <a:t>Physical activity</a:t>
          </a:r>
          <a:endParaRPr lang="en-US" sz="1500" b="0" kern="1200" dirty="0">
            <a:solidFill>
              <a:schemeClr val="tx1"/>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20000"/>
            </a:spcAft>
            <a:buFont typeface="Wingdings" panose="05000000000000000000" pitchFamily="2" charset="2"/>
            <a:buChar char="§"/>
          </a:pPr>
          <a:r>
            <a:rPr lang="en-US" sz="1500" b="0" kern="1200">
              <a:solidFill>
                <a:schemeClr val="tx1"/>
              </a:solidFill>
              <a:latin typeface="Calibri" panose="020F0502020204030204" pitchFamily="34" charset="0"/>
              <a:cs typeface="Calibri" panose="020F0502020204030204" pitchFamily="34" charset="0"/>
            </a:rPr>
            <a:t>Balanced Nutrition intake</a:t>
          </a:r>
          <a:endParaRPr lang="id-ID" sz="1500" b="0" kern="1200" dirty="0">
            <a:solidFill>
              <a:schemeClr val="tx1"/>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20000"/>
            </a:spcAft>
            <a:buFont typeface="Wingdings" panose="05000000000000000000" pitchFamily="2" charset="2"/>
            <a:buChar char="§"/>
          </a:pPr>
          <a:r>
            <a:rPr lang="en-US" sz="1500" b="0" kern="1200">
              <a:solidFill>
                <a:schemeClr val="tx1"/>
              </a:solidFill>
              <a:latin typeface="Calibri" panose="020F0502020204030204" pitchFamily="34" charset="0"/>
              <a:cs typeface="Calibri" panose="020F0502020204030204" pitchFamily="34" charset="0"/>
            </a:rPr>
            <a:t>Improve healthy environment</a:t>
          </a:r>
          <a:endParaRPr lang="id-ID" sz="1500" b="0" kern="1200" dirty="0">
            <a:solidFill>
              <a:schemeClr val="tx1"/>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20000"/>
            </a:spcAft>
            <a:buFont typeface="Wingdings" panose="05000000000000000000" pitchFamily="2" charset="2"/>
            <a:buChar char="§"/>
          </a:pPr>
          <a:r>
            <a:rPr lang="en-US" sz="1500" b="0" kern="1200">
              <a:solidFill>
                <a:schemeClr val="tx1"/>
              </a:solidFill>
              <a:latin typeface="Calibri" panose="020F0502020204030204" pitchFamily="34" charset="0"/>
              <a:cs typeface="Calibri" panose="020F0502020204030204" pitchFamily="34" charset="0"/>
            </a:rPr>
            <a:t>Reduce tobacco and alcohol consumption</a:t>
          </a:r>
          <a:endParaRPr lang="id-ID" sz="1500" b="0" kern="1200" dirty="0">
            <a:solidFill>
              <a:schemeClr val="tx1"/>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20000"/>
            </a:spcAft>
            <a:buFont typeface="Wingdings" panose="05000000000000000000" pitchFamily="2" charset="2"/>
            <a:buChar char="§"/>
          </a:pPr>
          <a:r>
            <a:rPr lang="en-US" sz="1500" b="0" kern="1200">
              <a:solidFill>
                <a:schemeClr val="tx1"/>
              </a:solidFill>
              <a:latin typeface="Calibri" panose="020F0502020204030204" pitchFamily="34" charset="0"/>
              <a:cs typeface="Calibri" panose="020F0502020204030204" pitchFamily="34" charset="0"/>
            </a:rPr>
            <a:t>Stress management</a:t>
          </a:r>
          <a:endParaRPr lang="en-US" sz="1500" b="0" kern="1200" dirty="0">
            <a:solidFill>
              <a:schemeClr val="tx1"/>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20000"/>
            </a:spcAft>
            <a:buFont typeface="Wingdings" panose="05000000000000000000" pitchFamily="2" charset="2"/>
            <a:buChar char="§"/>
          </a:pPr>
          <a:r>
            <a:rPr lang="en-US" sz="1500" b="0" kern="1200">
              <a:solidFill>
                <a:schemeClr val="tx1"/>
              </a:solidFill>
              <a:latin typeface="Calibri" panose="020F0502020204030204" pitchFamily="34" charset="0"/>
              <a:cs typeface="Calibri" panose="020F0502020204030204" pitchFamily="34" charset="0"/>
            </a:rPr>
            <a:t>Clean and Healthy Life Behaviour (PHBS)</a:t>
          </a:r>
          <a:endParaRPr lang="en-US" sz="1500" b="0" kern="1200" dirty="0">
            <a:solidFill>
              <a:schemeClr val="tx1"/>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20000"/>
            </a:spcAft>
            <a:buFont typeface="Wingdings" panose="05000000000000000000" pitchFamily="2" charset="2"/>
            <a:buChar char="§"/>
          </a:pPr>
          <a:r>
            <a:rPr lang="en-US" sz="1500" b="0" kern="1200">
              <a:solidFill>
                <a:schemeClr val="tx1"/>
              </a:solidFill>
              <a:latin typeface="Calibri" panose="020F0502020204030204" pitchFamily="34" charset="0"/>
              <a:cs typeface="Calibri" panose="020F0502020204030204" pitchFamily="34" charset="0"/>
            </a:rPr>
            <a:t>Periodic medical check-up</a:t>
          </a:r>
          <a:endParaRPr lang="id-ID" sz="1500" b="0" kern="1200" dirty="0">
            <a:solidFill>
              <a:schemeClr val="tx1"/>
            </a:solidFill>
            <a:latin typeface="Calibri" panose="020F0502020204030204" pitchFamily="34" charset="0"/>
            <a:cs typeface="Calibri" panose="020F0502020204030204" pitchFamily="34" charset="0"/>
          </a:endParaRPr>
        </a:p>
        <a:p>
          <a:pPr marL="114300" lvl="1" indent="-114300" algn="l" defTabSz="666750">
            <a:lnSpc>
              <a:spcPct val="90000"/>
            </a:lnSpc>
            <a:spcBef>
              <a:spcPct val="0"/>
            </a:spcBef>
            <a:spcAft>
              <a:spcPct val="20000"/>
            </a:spcAft>
            <a:buFont typeface="Wingdings" panose="05000000000000000000" pitchFamily="2" charset="2"/>
            <a:buChar char="§"/>
          </a:pPr>
          <a:r>
            <a:rPr lang="id-ID" sz="1500" b="0" kern="1200" dirty="0" err="1">
              <a:solidFill>
                <a:schemeClr val="tx1"/>
              </a:solidFill>
              <a:latin typeface="Calibri" panose="020F0502020204030204" pitchFamily="34" charset="0"/>
              <a:cs typeface="Calibri" panose="020F0502020204030204" pitchFamily="34" charset="0"/>
            </a:rPr>
            <a:t>Interven</a:t>
          </a:r>
          <a:r>
            <a:rPr lang="en-US" sz="1500" b="0" kern="1200" dirty="0" err="1">
              <a:solidFill>
                <a:schemeClr val="tx1"/>
              </a:solidFill>
              <a:latin typeface="Calibri" panose="020F0502020204030204" pitchFamily="34" charset="0"/>
              <a:cs typeface="Calibri" panose="020F0502020204030204" pitchFamily="34" charset="0"/>
            </a:rPr>
            <a:t>tion</a:t>
          </a:r>
          <a:r>
            <a:rPr lang="en-US" sz="1500" b="0" kern="1200" dirty="0">
              <a:solidFill>
                <a:schemeClr val="tx1"/>
              </a:solidFill>
              <a:latin typeface="Calibri" panose="020F0502020204030204" pitchFamily="34" charset="0"/>
              <a:cs typeface="Calibri" panose="020F0502020204030204" pitchFamily="34" charset="0"/>
            </a:rPr>
            <a:t> in </a:t>
          </a:r>
          <a:r>
            <a:rPr lang="id-ID" sz="1500" b="0" kern="1200" dirty="0">
              <a:solidFill>
                <a:schemeClr val="tx1"/>
              </a:solidFill>
              <a:latin typeface="Calibri" panose="020F0502020204030204" pitchFamily="34" charset="0"/>
              <a:cs typeface="Calibri" panose="020F0502020204030204" pitchFamily="34" charset="0"/>
            </a:rPr>
            <a:t>1000 </a:t>
          </a:r>
          <a:r>
            <a:rPr lang="en-US" sz="1500" b="0" kern="1200" dirty="0">
              <a:solidFill>
                <a:schemeClr val="tx1"/>
              </a:solidFill>
              <a:latin typeface="Calibri" panose="020F0502020204030204" pitchFamily="34" charset="0"/>
              <a:cs typeface="Calibri" panose="020F0502020204030204" pitchFamily="34" charset="0"/>
            </a:rPr>
            <a:t>first days of life</a:t>
          </a:r>
          <a:endParaRPr lang="id-ID" sz="1500" b="0" kern="1200" dirty="0">
            <a:solidFill>
              <a:schemeClr val="tx1"/>
            </a:solidFill>
            <a:latin typeface="Calibri" panose="020F0502020204030204" pitchFamily="34" charset="0"/>
            <a:cs typeface="Calibri" panose="020F0502020204030204" pitchFamily="34" charset="0"/>
          </a:endParaRPr>
        </a:p>
      </dsp:txBody>
      <dsp:txXfrm>
        <a:off x="0" y="546061"/>
        <a:ext cx="3668750" cy="20844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69DA6-E616-4D6C-9E6D-64ED45F72E6A}">
      <dsp:nvSpPr>
        <dsp:cNvPr id="0" name=""/>
        <dsp:cNvSpPr/>
      </dsp:nvSpPr>
      <dsp:spPr>
        <a:xfrm>
          <a:off x="0" y="3166"/>
          <a:ext cx="4144374" cy="37442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err="1">
              <a:solidFill>
                <a:schemeClr val="tx1"/>
              </a:solidFill>
            </a:rPr>
            <a:t>Puskesmas</a:t>
          </a:r>
          <a:r>
            <a:rPr lang="en-US" sz="1600" kern="1200" dirty="0">
              <a:solidFill>
                <a:schemeClr val="tx1"/>
              </a:solidFill>
            </a:rPr>
            <a:t> as a primary health care</a:t>
          </a:r>
        </a:p>
      </dsp:txBody>
      <dsp:txXfrm>
        <a:off x="18278" y="21444"/>
        <a:ext cx="4107818" cy="337866"/>
      </dsp:txXfrm>
    </dsp:sp>
    <dsp:sp modelId="{9CE33E3E-8FE0-4D0A-9E6F-7A15403BC7CE}">
      <dsp:nvSpPr>
        <dsp:cNvPr id="0" name=""/>
        <dsp:cNvSpPr/>
      </dsp:nvSpPr>
      <dsp:spPr>
        <a:xfrm>
          <a:off x="0" y="377589"/>
          <a:ext cx="4144374" cy="25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tx1"/>
              </a:solidFill>
            </a:rPr>
            <a:t>UKM and UKP</a:t>
          </a:r>
        </a:p>
      </dsp:txBody>
      <dsp:txXfrm>
        <a:off x="0" y="377589"/>
        <a:ext cx="4144374" cy="255942"/>
      </dsp:txXfrm>
    </dsp:sp>
    <dsp:sp modelId="{902D803B-939F-4137-B3B5-8244067D2E04}">
      <dsp:nvSpPr>
        <dsp:cNvPr id="0" name=""/>
        <dsp:cNvSpPr/>
      </dsp:nvSpPr>
      <dsp:spPr>
        <a:xfrm>
          <a:off x="0" y="633531"/>
          <a:ext cx="4144374" cy="374422"/>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tx1"/>
              </a:solidFill>
            </a:rPr>
            <a:t>Achieving Healthy Family indicators:</a:t>
          </a:r>
        </a:p>
      </dsp:txBody>
      <dsp:txXfrm>
        <a:off x="18278" y="651809"/>
        <a:ext cx="4107818" cy="337866"/>
      </dsp:txXfrm>
    </dsp:sp>
    <dsp:sp modelId="{43A6C31B-390E-4434-982B-E0ABB70B688C}">
      <dsp:nvSpPr>
        <dsp:cNvPr id="0" name=""/>
        <dsp:cNvSpPr/>
      </dsp:nvSpPr>
      <dsp:spPr>
        <a:xfrm>
          <a:off x="0" y="1007954"/>
          <a:ext cx="4144374" cy="32118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kern="1200" dirty="0">
              <a:solidFill>
                <a:schemeClr val="tx1"/>
              </a:solidFill>
            </a:rPr>
            <a:t>1. Family planning</a:t>
          </a:r>
        </a:p>
        <a:p>
          <a:pPr marL="171450" lvl="1" indent="-171450" algn="l" defTabSz="711200">
            <a:lnSpc>
              <a:spcPct val="90000"/>
            </a:lnSpc>
            <a:spcBef>
              <a:spcPct val="0"/>
            </a:spcBef>
            <a:spcAft>
              <a:spcPct val="20000"/>
            </a:spcAft>
            <a:buChar char="•"/>
          </a:pPr>
          <a:r>
            <a:rPr lang="en-US" sz="1600" kern="1200" dirty="0">
              <a:solidFill>
                <a:schemeClr val="tx1"/>
              </a:solidFill>
            </a:rPr>
            <a:t>2. Delivery in health facilities</a:t>
          </a:r>
        </a:p>
        <a:p>
          <a:pPr marL="171450" lvl="1" indent="-171450" algn="l" defTabSz="711200">
            <a:lnSpc>
              <a:spcPct val="90000"/>
            </a:lnSpc>
            <a:spcBef>
              <a:spcPct val="0"/>
            </a:spcBef>
            <a:spcAft>
              <a:spcPct val="20000"/>
            </a:spcAft>
            <a:buChar char="•"/>
          </a:pPr>
          <a:r>
            <a:rPr lang="en-US" sz="1600" kern="1200" dirty="0">
              <a:solidFill>
                <a:schemeClr val="tx1"/>
              </a:solidFill>
            </a:rPr>
            <a:t>3. Exclusive breastfeeding</a:t>
          </a:r>
        </a:p>
        <a:p>
          <a:pPr marL="171450" lvl="1" indent="-171450" algn="l" defTabSz="711200">
            <a:lnSpc>
              <a:spcPct val="90000"/>
            </a:lnSpc>
            <a:spcBef>
              <a:spcPct val="0"/>
            </a:spcBef>
            <a:spcAft>
              <a:spcPct val="20000"/>
            </a:spcAft>
            <a:buChar char="•"/>
          </a:pPr>
          <a:r>
            <a:rPr lang="en-US" sz="1600" kern="1200" dirty="0">
              <a:solidFill>
                <a:schemeClr val="tx1"/>
              </a:solidFill>
            </a:rPr>
            <a:t>4. Immunization</a:t>
          </a:r>
        </a:p>
        <a:p>
          <a:pPr marL="171450" lvl="1" indent="-171450" algn="l" defTabSz="711200">
            <a:lnSpc>
              <a:spcPct val="90000"/>
            </a:lnSpc>
            <a:spcBef>
              <a:spcPct val="0"/>
            </a:spcBef>
            <a:spcAft>
              <a:spcPct val="20000"/>
            </a:spcAft>
            <a:buChar char="•"/>
          </a:pPr>
          <a:r>
            <a:rPr lang="en-US" sz="1600" kern="1200" dirty="0">
              <a:solidFill>
                <a:schemeClr val="tx1"/>
              </a:solidFill>
            </a:rPr>
            <a:t>5. Monitoring child growth</a:t>
          </a:r>
        </a:p>
        <a:p>
          <a:pPr marL="171450" lvl="1" indent="-171450" algn="l" defTabSz="711200">
            <a:lnSpc>
              <a:spcPct val="90000"/>
            </a:lnSpc>
            <a:spcBef>
              <a:spcPct val="0"/>
            </a:spcBef>
            <a:spcAft>
              <a:spcPct val="20000"/>
            </a:spcAft>
            <a:buChar char="•"/>
          </a:pPr>
          <a:r>
            <a:rPr lang="en-US" sz="1600" kern="1200" dirty="0">
              <a:solidFill>
                <a:schemeClr val="tx1"/>
              </a:solidFill>
            </a:rPr>
            <a:t>6. Treatment for TB</a:t>
          </a:r>
        </a:p>
        <a:p>
          <a:pPr marL="171450" lvl="1" indent="-171450" algn="l" defTabSz="711200">
            <a:lnSpc>
              <a:spcPct val="90000"/>
            </a:lnSpc>
            <a:spcBef>
              <a:spcPct val="0"/>
            </a:spcBef>
            <a:spcAft>
              <a:spcPct val="20000"/>
            </a:spcAft>
            <a:buChar char="•"/>
          </a:pPr>
          <a:r>
            <a:rPr lang="en-US" sz="1600" kern="1200" dirty="0">
              <a:solidFill>
                <a:schemeClr val="tx1"/>
              </a:solidFill>
            </a:rPr>
            <a:t>7. Routine check-up for </a:t>
          </a:r>
          <a:r>
            <a:rPr lang="en-US" sz="1600" kern="1200" dirty="0" err="1">
              <a:solidFill>
                <a:schemeClr val="tx1"/>
              </a:solidFill>
            </a:rPr>
            <a:t>hypentension</a:t>
          </a:r>
          <a:endParaRPr lang="en-US" sz="1600" kern="1200" dirty="0">
            <a:solidFill>
              <a:schemeClr val="tx1"/>
            </a:solidFill>
          </a:endParaRPr>
        </a:p>
        <a:p>
          <a:pPr marL="171450" lvl="1" indent="-171450" algn="l" defTabSz="711200">
            <a:lnSpc>
              <a:spcPct val="90000"/>
            </a:lnSpc>
            <a:spcBef>
              <a:spcPct val="0"/>
            </a:spcBef>
            <a:spcAft>
              <a:spcPct val="20000"/>
            </a:spcAft>
            <a:buChar char="•"/>
          </a:pPr>
          <a:r>
            <a:rPr lang="en-US" sz="1600" kern="1200" dirty="0">
              <a:solidFill>
                <a:schemeClr val="tx1"/>
              </a:solidFill>
            </a:rPr>
            <a:t>8. Treatment for mental disorders</a:t>
          </a:r>
        </a:p>
        <a:p>
          <a:pPr marL="171450" lvl="1" indent="-171450" algn="l" defTabSz="711200">
            <a:lnSpc>
              <a:spcPct val="90000"/>
            </a:lnSpc>
            <a:spcBef>
              <a:spcPct val="0"/>
            </a:spcBef>
            <a:spcAft>
              <a:spcPct val="20000"/>
            </a:spcAft>
            <a:buChar char="•"/>
          </a:pPr>
          <a:r>
            <a:rPr lang="en-US" sz="1600" kern="1200" dirty="0">
              <a:solidFill>
                <a:schemeClr val="tx1"/>
              </a:solidFill>
            </a:rPr>
            <a:t>9. No smoking</a:t>
          </a:r>
        </a:p>
        <a:p>
          <a:pPr marL="171450" lvl="1" indent="-171450" algn="l" defTabSz="711200">
            <a:lnSpc>
              <a:spcPct val="90000"/>
            </a:lnSpc>
            <a:spcBef>
              <a:spcPct val="0"/>
            </a:spcBef>
            <a:spcAft>
              <a:spcPct val="20000"/>
            </a:spcAft>
            <a:buChar char="•"/>
          </a:pPr>
          <a:r>
            <a:rPr lang="en-US" sz="1600" kern="1200" dirty="0">
              <a:solidFill>
                <a:schemeClr val="tx1"/>
              </a:solidFill>
            </a:rPr>
            <a:t>10. Clean water supply</a:t>
          </a:r>
        </a:p>
        <a:p>
          <a:pPr marL="171450" lvl="1" indent="-171450" algn="l" defTabSz="711200">
            <a:lnSpc>
              <a:spcPct val="90000"/>
            </a:lnSpc>
            <a:spcBef>
              <a:spcPct val="0"/>
            </a:spcBef>
            <a:spcAft>
              <a:spcPct val="20000"/>
            </a:spcAft>
            <a:buChar char="•"/>
          </a:pPr>
          <a:r>
            <a:rPr lang="en-US" sz="1600" kern="1200" dirty="0">
              <a:solidFill>
                <a:schemeClr val="tx1"/>
              </a:solidFill>
            </a:rPr>
            <a:t>11. Household toilets</a:t>
          </a:r>
        </a:p>
        <a:p>
          <a:pPr marL="171450" lvl="1" indent="-171450" algn="l" defTabSz="711200">
            <a:lnSpc>
              <a:spcPct val="90000"/>
            </a:lnSpc>
            <a:spcBef>
              <a:spcPct val="0"/>
            </a:spcBef>
            <a:spcAft>
              <a:spcPct val="20000"/>
            </a:spcAft>
            <a:buChar char="•"/>
          </a:pPr>
          <a:r>
            <a:rPr lang="en-US" sz="1600" kern="1200" dirty="0">
              <a:solidFill>
                <a:schemeClr val="tx1"/>
              </a:solidFill>
            </a:rPr>
            <a:t>12. Member of JKN</a:t>
          </a:r>
        </a:p>
      </dsp:txBody>
      <dsp:txXfrm>
        <a:off x="0" y="1007954"/>
        <a:ext cx="4144374" cy="321182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482558-2134-4DB1-9E28-9D00C120B618}">
      <dsp:nvSpPr>
        <dsp:cNvPr id="0" name=""/>
        <dsp:cNvSpPr/>
      </dsp:nvSpPr>
      <dsp:spPr>
        <a:xfrm>
          <a:off x="896" y="0"/>
          <a:ext cx="2331746" cy="216651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a</a:t>
          </a:r>
        </a:p>
      </dsp:txBody>
      <dsp:txXfrm>
        <a:off x="896" y="0"/>
        <a:ext cx="2331746" cy="649953"/>
      </dsp:txXfrm>
    </dsp:sp>
    <dsp:sp modelId="{6AE03731-C000-4FE5-A82C-67B839B94B68}">
      <dsp:nvSpPr>
        <dsp:cNvPr id="0" name=""/>
        <dsp:cNvSpPr/>
      </dsp:nvSpPr>
      <dsp:spPr>
        <a:xfrm>
          <a:off x="234071" y="649953"/>
          <a:ext cx="1865397" cy="140823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Mainstreaming health promotion in all programs/policies (</a:t>
          </a:r>
          <a:r>
            <a:rPr lang="en-US" sz="1700" kern="1200" dirty="0" err="1">
              <a:solidFill>
                <a:schemeClr val="bg1"/>
              </a:solidFill>
            </a:rPr>
            <a:t>HiAP</a:t>
          </a:r>
          <a:r>
            <a:rPr lang="en-US" sz="1700" kern="1200" dirty="0">
              <a:solidFill>
                <a:schemeClr val="bg1"/>
              </a:solidFill>
            </a:rPr>
            <a:t>)</a:t>
          </a:r>
        </a:p>
      </dsp:txBody>
      <dsp:txXfrm>
        <a:off x="275317" y="691199"/>
        <a:ext cx="1782905" cy="1325740"/>
      </dsp:txXfrm>
    </dsp:sp>
    <dsp:sp modelId="{5E0A1C08-91A9-4350-9722-B36C6061FBFF}">
      <dsp:nvSpPr>
        <dsp:cNvPr id="0" name=""/>
        <dsp:cNvSpPr/>
      </dsp:nvSpPr>
      <dsp:spPr>
        <a:xfrm>
          <a:off x="2507524" y="0"/>
          <a:ext cx="2331746" cy="216651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b</a:t>
          </a:r>
        </a:p>
      </dsp:txBody>
      <dsp:txXfrm>
        <a:off x="2507524" y="0"/>
        <a:ext cx="2331746" cy="649953"/>
      </dsp:txXfrm>
    </dsp:sp>
    <dsp:sp modelId="{AFA73FFB-3EAE-4577-9B40-4698F1CB4CC3}">
      <dsp:nvSpPr>
        <dsp:cNvPr id="0" name=""/>
        <dsp:cNvSpPr/>
      </dsp:nvSpPr>
      <dsp:spPr>
        <a:xfrm>
          <a:off x="2740698" y="649953"/>
          <a:ext cx="1865397" cy="1408232"/>
        </a:xfrm>
        <a:prstGeom prst="roundRect">
          <a:avLst>
            <a:gd name="adj" fmla="val 10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Increasing the capacity of health promotion workers</a:t>
          </a:r>
        </a:p>
      </dsp:txBody>
      <dsp:txXfrm>
        <a:off x="2781944" y="691199"/>
        <a:ext cx="1782905" cy="1325740"/>
      </dsp:txXfrm>
    </dsp:sp>
    <dsp:sp modelId="{4B9CDB00-8D3D-4045-B1DD-5F07C12E386F}">
      <dsp:nvSpPr>
        <dsp:cNvPr id="0" name=""/>
        <dsp:cNvSpPr/>
      </dsp:nvSpPr>
      <dsp:spPr>
        <a:xfrm>
          <a:off x="5014151" y="0"/>
          <a:ext cx="2331746" cy="2166512"/>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solidFill>
                <a:schemeClr val="tx1"/>
              </a:solidFill>
            </a:rPr>
            <a:t>c</a:t>
          </a:r>
        </a:p>
      </dsp:txBody>
      <dsp:txXfrm>
        <a:off x="5014151" y="0"/>
        <a:ext cx="2331746" cy="649953"/>
      </dsp:txXfrm>
    </dsp:sp>
    <dsp:sp modelId="{647A5532-3941-4713-AEDC-E7A814F54AC8}">
      <dsp:nvSpPr>
        <dsp:cNvPr id="0" name=""/>
        <dsp:cNvSpPr/>
      </dsp:nvSpPr>
      <dsp:spPr>
        <a:xfrm>
          <a:off x="5247326" y="649953"/>
          <a:ext cx="1865397" cy="1408232"/>
        </a:xfrm>
        <a:prstGeom prst="roundRect">
          <a:avLst>
            <a:gd name="adj" fmla="val 10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Creating the best environment that possible for healthy behavior in the health sectors</a:t>
          </a:r>
        </a:p>
      </dsp:txBody>
      <dsp:txXfrm>
        <a:off x="5288572" y="691199"/>
        <a:ext cx="1782905" cy="13257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573D30-D84C-40E4-9B60-48775B55FB44}">
      <dsp:nvSpPr>
        <dsp:cNvPr id="0" name=""/>
        <dsp:cNvSpPr/>
      </dsp:nvSpPr>
      <dsp:spPr>
        <a:xfrm>
          <a:off x="896" y="0"/>
          <a:ext cx="2331746" cy="20438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d</a:t>
          </a:r>
        </a:p>
      </dsp:txBody>
      <dsp:txXfrm>
        <a:off x="896" y="0"/>
        <a:ext cx="2331746" cy="613154"/>
      </dsp:txXfrm>
    </dsp:sp>
    <dsp:sp modelId="{283F7108-08E1-404D-BE14-ACE1B414DD9C}">
      <dsp:nvSpPr>
        <dsp:cNvPr id="0" name=""/>
        <dsp:cNvSpPr/>
      </dsp:nvSpPr>
      <dsp:spPr>
        <a:xfrm>
          <a:off x="234071" y="613154"/>
          <a:ext cx="1865397" cy="132850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Improving health information systems</a:t>
          </a:r>
        </a:p>
      </dsp:txBody>
      <dsp:txXfrm>
        <a:off x="272981" y="652064"/>
        <a:ext cx="1787577" cy="1250681"/>
      </dsp:txXfrm>
    </dsp:sp>
    <dsp:sp modelId="{1BC2AE50-5004-4720-A0FF-8E331C936434}">
      <dsp:nvSpPr>
        <dsp:cNvPr id="0" name=""/>
        <dsp:cNvSpPr/>
      </dsp:nvSpPr>
      <dsp:spPr>
        <a:xfrm>
          <a:off x="2507524" y="0"/>
          <a:ext cx="2331746" cy="20438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e</a:t>
          </a:r>
        </a:p>
      </dsp:txBody>
      <dsp:txXfrm>
        <a:off x="2507524" y="0"/>
        <a:ext cx="2331746" cy="613154"/>
      </dsp:txXfrm>
    </dsp:sp>
    <dsp:sp modelId="{9439082B-C2C0-4431-99C5-5BF7049EF00E}">
      <dsp:nvSpPr>
        <dsp:cNvPr id="0" name=""/>
        <dsp:cNvSpPr/>
      </dsp:nvSpPr>
      <dsp:spPr>
        <a:xfrm>
          <a:off x="2740698" y="613154"/>
          <a:ext cx="1865397" cy="1328501"/>
        </a:xfrm>
        <a:prstGeom prst="roundRect">
          <a:avLst>
            <a:gd name="adj" fmla="val 1000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Improving strategic partnerships, involving community and social mobilization </a:t>
          </a:r>
        </a:p>
      </dsp:txBody>
      <dsp:txXfrm>
        <a:off x="2779608" y="652064"/>
        <a:ext cx="1787577" cy="1250681"/>
      </dsp:txXfrm>
    </dsp:sp>
    <dsp:sp modelId="{4B78AD79-9750-49F5-998E-3DFB8486B83D}">
      <dsp:nvSpPr>
        <dsp:cNvPr id="0" name=""/>
        <dsp:cNvSpPr/>
      </dsp:nvSpPr>
      <dsp:spPr>
        <a:xfrm>
          <a:off x="5014151" y="0"/>
          <a:ext cx="2331746" cy="2043849"/>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tx1"/>
              </a:solidFill>
            </a:rPr>
            <a:t>f</a:t>
          </a:r>
        </a:p>
      </dsp:txBody>
      <dsp:txXfrm>
        <a:off x="5014151" y="0"/>
        <a:ext cx="2331746" cy="613154"/>
      </dsp:txXfrm>
    </dsp:sp>
    <dsp:sp modelId="{0C758056-B3E8-4A49-B360-D2F6EAE08EE3}">
      <dsp:nvSpPr>
        <dsp:cNvPr id="0" name=""/>
        <dsp:cNvSpPr/>
      </dsp:nvSpPr>
      <dsp:spPr>
        <a:xfrm>
          <a:off x="5247326" y="613154"/>
          <a:ext cx="1865397" cy="1328501"/>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180" tIns="32385" rIns="43180" bIns="32385"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tx1"/>
              </a:solidFill>
            </a:rPr>
            <a:t>Increasing capacity of multidiscipline expertise to give input to the program</a:t>
          </a:r>
        </a:p>
      </dsp:txBody>
      <dsp:txXfrm>
        <a:off x="5286236" y="652064"/>
        <a:ext cx="1787577" cy="125068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1047F-78DD-4879-9674-6886B6CF8BFB}">
      <dsp:nvSpPr>
        <dsp:cNvPr id="0" name=""/>
        <dsp:cNvSpPr/>
      </dsp:nvSpPr>
      <dsp:spPr>
        <a:xfrm>
          <a:off x="0" y="673281"/>
          <a:ext cx="3014546" cy="2009700"/>
        </a:xfrm>
        <a:prstGeom prst="rect">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33962" tIns="458216" rIns="233962" bIns="128016" numCol="1" spcCol="1270" anchor="t" anchorCtr="0">
          <a:noAutofit/>
        </a:bodyPr>
        <a:lstStyle/>
        <a:p>
          <a:pPr marL="171450" lvl="1" indent="-171450" algn="l" defTabSz="800100">
            <a:lnSpc>
              <a:spcPct val="90000"/>
            </a:lnSpc>
            <a:spcBef>
              <a:spcPct val="0"/>
            </a:spcBef>
            <a:spcAft>
              <a:spcPct val="15000"/>
            </a:spcAft>
            <a:buClr>
              <a:schemeClr val="tx1"/>
            </a:buClr>
            <a:buFont typeface="Calibri" pitchFamily="34" charset="0"/>
            <a:buNone/>
          </a:pPr>
          <a:r>
            <a:rPr lang="en-US" altLang="id-ID" sz="1800" b="1" i="0" kern="1200" dirty="0"/>
            <a:t>1. Health Public Policy </a:t>
          </a:r>
          <a:endParaRPr lang="en-US" sz="1800" b="1" i="0" kern="1200" dirty="0"/>
        </a:p>
        <a:p>
          <a:pPr marL="171450" lvl="1" indent="-171450" algn="l" defTabSz="800100">
            <a:lnSpc>
              <a:spcPct val="90000"/>
            </a:lnSpc>
            <a:spcBef>
              <a:spcPct val="0"/>
            </a:spcBef>
            <a:spcAft>
              <a:spcPct val="15000"/>
            </a:spcAft>
            <a:buClr>
              <a:schemeClr val="tx1"/>
            </a:buClr>
            <a:buFont typeface="Calibri" pitchFamily="34" charset="0"/>
            <a:buNone/>
          </a:pPr>
          <a:r>
            <a:rPr lang="en-US" altLang="id-ID" sz="1800" b="1" i="0" kern="1200" dirty="0"/>
            <a:t>2. Supportive Environment</a:t>
          </a:r>
          <a:endParaRPr lang="en-US" sz="1800" b="1" i="0" kern="1200" dirty="0"/>
        </a:p>
        <a:p>
          <a:pPr marL="171450" lvl="1" indent="-171450" algn="l" defTabSz="800100">
            <a:lnSpc>
              <a:spcPct val="90000"/>
            </a:lnSpc>
            <a:spcBef>
              <a:spcPct val="0"/>
            </a:spcBef>
            <a:spcAft>
              <a:spcPct val="15000"/>
            </a:spcAft>
            <a:buClr>
              <a:schemeClr val="tx1"/>
            </a:buClr>
            <a:buFont typeface="Calibri" pitchFamily="34" charset="0"/>
            <a:buNone/>
          </a:pPr>
          <a:r>
            <a:rPr lang="en-US" altLang="id-ID" sz="1800" b="1" i="0" kern="1200" dirty="0"/>
            <a:t>3. Reorient Health Service </a:t>
          </a:r>
          <a:endParaRPr lang="en-US" sz="1800" b="1" i="0" kern="1200" dirty="0"/>
        </a:p>
        <a:p>
          <a:pPr marL="171450" lvl="1" indent="-171450" algn="l" defTabSz="800100">
            <a:lnSpc>
              <a:spcPct val="90000"/>
            </a:lnSpc>
            <a:spcBef>
              <a:spcPct val="0"/>
            </a:spcBef>
            <a:spcAft>
              <a:spcPct val="15000"/>
            </a:spcAft>
            <a:buClr>
              <a:schemeClr val="tx1"/>
            </a:buClr>
            <a:buFont typeface="Calibri" pitchFamily="34" charset="0"/>
            <a:buNone/>
          </a:pPr>
          <a:r>
            <a:rPr lang="en-US" altLang="id-ID" sz="1800" b="1" i="0" kern="1200" dirty="0"/>
            <a:t>4. Personnel Skill</a:t>
          </a:r>
          <a:endParaRPr lang="en-US" sz="1800" b="1" i="0" kern="1200" dirty="0"/>
        </a:p>
        <a:p>
          <a:pPr marL="171450" lvl="1" indent="-171450" algn="l" defTabSz="800100">
            <a:lnSpc>
              <a:spcPct val="90000"/>
            </a:lnSpc>
            <a:spcBef>
              <a:spcPct val="0"/>
            </a:spcBef>
            <a:spcAft>
              <a:spcPct val="15000"/>
            </a:spcAft>
            <a:buClr>
              <a:schemeClr val="tx1"/>
            </a:buClr>
            <a:buFont typeface="Calibri" pitchFamily="34" charset="0"/>
            <a:buNone/>
          </a:pPr>
          <a:r>
            <a:rPr lang="en-US" altLang="id-ID" sz="1800" b="1" i="0" kern="1200" dirty="0"/>
            <a:t>5. Community Action</a:t>
          </a:r>
          <a:endParaRPr lang="en-US" sz="1800" b="1" i="0" kern="1200" dirty="0"/>
        </a:p>
      </dsp:txBody>
      <dsp:txXfrm>
        <a:off x="0" y="673281"/>
        <a:ext cx="3014546" cy="2009700"/>
      </dsp:txXfrm>
    </dsp:sp>
    <dsp:sp modelId="{65FB4841-FA43-4E01-BAD7-691C7C8DE212}">
      <dsp:nvSpPr>
        <dsp:cNvPr id="0" name=""/>
        <dsp:cNvSpPr/>
      </dsp:nvSpPr>
      <dsp:spPr>
        <a:xfrm>
          <a:off x="150727" y="348561"/>
          <a:ext cx="2110182" cy="64944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760" tIns="0" rIns="79760" bIns="0" numCol="1" spcCol="1270" anchor="ctr" anchorCtr="0">
          <a:noAutofit/>
        </a:bodyPr>
        <a:lstStyle/>
        <a:p>
          <a:pPr marL="0" lvl="0" indent="0" algn="l" defTabSz="977900">
            <a:lnSpc>
              <a:spcPct val="90000"/>
            </a:lnSpc>
            <a:spcBef>
              <a:spcPct val="0"/>
            </a:spcBef>
            <a:spcAft>
              <a:spcPct val="35000"/>
            </a:spcAft>
            <a:buClr>
              <a:schemeClr val="tx1"/>
            </a:buClr>
            <a:buFont typeface="Calibri" pitchFamily="34" charset="0"/>
            <a:buNone/>
          </a:pPr>
          <a:r>
            <a:rPr lang="en-US" altLang="id-ID" sz="2200" b="1" i="1" kern="1200" dirty="0"/>
            <a:t>Ottawa Charter</a:t>
          </a:r>
          <a:endParaRPr lang="en-US" sz="2200" b="1" kern="1200" dirty="0"/>
        </a:p>
      </dsp:txBody>
      <dsp:txXfrm>
        <a:off x="182430" y="380264"/>
        <a:ext cx="2046776" cy="58603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2F9EE0-DFD4-4CEC-A127-311AEE095FB3}">
      <dsp:nvSpPr>
        <dsp:cNvPr id="0" name=""/>
        <dsp:cNvSpPr/>
      </dsp:nvSpPr>
      <dsp:spPr>
        <a:xfrm>
          <a:off x="4412" y="111625"/>
          <a:ext cx="2652935" cy="868433"/>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Healthy city/healthy community</a:t>
          </a:r>
        </a:p>
      </dsp:txBody>
      <dsp:txXfrm>
        <a:off x="4412" y="111625"/>
        <a:ext cx="2652935" cy="868433"/>
      </dsp:txXfrm>
    </dsp:sp>
    <dsp:sp modelId="{6937B571-ADE6-4FC7-A3AB-36B5035611C8}">
      <dsp:nvSpPr>
        <dsp:cNvPr id="0" name=""/>
        <dsp:cNvSpPr/>
      </dsp:nvSpPr>
      <dsp:spPr>
        <a:xfrm>
          <a:off x="4412" y="980059"/>
          <a:ext cx="2652935" cy="4211516"/>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dirty="0">
              <a:solidFill>
                <a:schemeClr val="tx1"/>
              </a:solidFill>
            </a:rPr>
            <a:t>Enhancing the role of leaders and local government</a:t>
          </a:r>
        </a:p>
        <a:p>
          <a:pPr marL="171450" lvl="1" indent="-171450" algn="l" defTabSz="800100">
            <a:lnSpc>
              <a:spcPct val="90000"/>
            </a:lnSpc>
            <a:spcBef>
              <a:spcPct val="0"/>
            </a:spcBef>
            <a:spcAft>
              <a:spcPct val="15000"/>
            </a:spcAft>
            <a:buChar char="•"/>
          </a:pPr>
          <a:r>
            <a:rPr lang="en-US" sz="1800" kern="1200" dirty="0">
              <a:solidFill>
                <a:schemeClr val="tx1"/>
              </a:solidFill>
            </a:rPr>
            <a:t>Healthy cities and healthy communities which are smoke-free</a:t>
          </a:r>
        </a:p>
        <a:p>
          <a:pPr marL="171450" lvl="1" indent="-171450" algn="l" defTabSz="800100">
            <a:lnSpc>
              <a:spcPct val="90000"/>
            </a:lnSpc>
            <a:spcBef>
              <a:spcPct val="0"/>
            </a:spcBef>
            <a:spcAft>
              <a:spcPct val="15000"/>
            </a:spcAft>
            <a:buChar char="•"/>
          </a:pPr>
          <a:r>
            <a:rPr lang="en-US" sz="1800" kern="1200" dirty="0">
              <a:solidFill>
                <a:schemeClr val="tx1"/>
              </a:solidFill>
            </a:rPr>
            <a:t>Healthy city is a forum for cross-sectoral strategic coordination</a:t>
          </a:r>
        </a:p>
        <a:p>
          <a:pPr marL="171450" lvl="1" indent="-171450" algn="l" defTabSz="800100">
            <a:lnSpc>
              <a:spcPct val="90000"/>
            </a:lnSpc>
            <a:spcBef>
              <a:spcPct val="0"/>
            </a:spcBef>
            <a:spcAft>
              <a:spcPct val="15000"/>
            </a:spcAft>
            <a:buChar char="•"/>
          </a:pPr>
          <a:r>
            <a:rPr lang="en-US" sz="1800" kern="1200" dirty="0">
              <a:solidFill>
                <a:schemeClr val="tx1"/>
              </a:solidFill>
            </a:rPr>
            <a:t>The involvement of community in real action</a:t>
          </a:r>
        </a:p>
        <a:p>
          <a:pPr marL="171450" lvl="1" indent="-171450" algn="l" defTabSz="800100">
            <a:lnSpc>
              <a:spcPct val="90000"/>
            </a:lnSpc>
            <a:spcBef>
              <a:spcPct val="0"/>
            </a:spcBef>
            <a:spcAft>
              <a:spcPct val="15000"/>
            </a:spcAft>
            <a:buChar char="•"/>
          </a:pPr>
          <a:r>
            <a:rPr lang="en-US" sz="1800" kern="1200" dirty="0">
              <a:solidFill>
                <a:schemeClr val="tx1"/>
              </a:solidFill>
            </a:rPr>
            <a:t>Promoting healthy lifestyle</a:t>
          </a:r>
        </a:p>
      </dsp:txBody>
      <dsp:txXfrm>
        <a:off x="4412" y="980059"/>
        <a:ext cx="2652935" cy="4211516"/>
      </dsp:txXfrm>
    </dsp:sp>
    <dsp:sp modelId="{88312328-0E38-4B8C-BB4F-D5ABD9726AEA}">
      <dsp:nvSpPr>
        <dsp:cNvPr id="0" name=""/>
        <dsp:cNvSpPr/>
      </dsp:nvSpPr>
      <dsp:spPr>
        <a:xfrm>
          <a:off x="3028758" y="111625"/>
          <a:ext cx="2652935" cy="868433"/>
        </a:xfrm>
        <a:prstGeom prst="rect">
          <a:avLst/>
        </a:prstGeom>
        <a:solidFill>
          <a:schemeClr val="accent4">
            <a:hueOff val="3465231"/>
            <a:satOff val="-15989"/>
            <a:lumOff val="588"/>
            <a:alphaOff val="0"/>
          </a:schemeClr>
        </a:solidFill>
        <a:ln w="12700" cap="flat" cmpd="sng" algn="ctr">
          <a:solidFill>
            <a:schemeClr val="accent4">
              <a:hueOff val="3465231"/>
              <a:satOff val="-15989"/>
              <a:lumOff val="58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Health literacy</a:t>
          </a:r>
        </a:p>
      </dsp:txBody>
      <dsp:txXfrm>
        <a:off x="3028758" y="111625"/>
        <a:ext cx="2652935" cy="868433"/>
      </dsp:txXfrm>
    </dsp:sp>
    <dsp:sp modelId="{C5E807A6-0DCD-4B54-8C0D-6C3852C2632C}">
      <dsp:nvSpPr>
        <dsp:cNvPr id="0" name=""/>
        <dsp:cNvSpPr/>
      </dsp:nvSpPr>
      <dsp:spPr>
        <a:xfrm>
          <a:off x="3028758" y="980059"/>
          <a:ext cx="2652935" cy="4211516"/>
        </a:xfrm>
        <a:prstGeom prst="rect">
          <a:avLst/>
        </a:prstGeom>
        <a:solidFill>
          <a:schemeClr val="accent4">
            <a:tint val="40000"/>
            <a:alpha val="90000"/>
            <a:hueOff val="3837973"/>
            <a:satOff val="-20420"/>
            <a:lumOff val="-1163"/>
            <a:alphaOff val="0"/>
          </a:schemeClr>
        </a:solidFill>
        <a:ln w="12700" cap="flat" cmpd="sng" algn="ctr">
          <a:solidFill>
            <a:schemeClr val="accent4">
              <a:tint val="40000"/>
              <a:alpha val="90000"/>
              <a:hueOff val="3837973"/>
              <a:satOff val="-20420"/>
              <a:lumOff val="-11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chemeClr val="tx1"/>
              </a:solidFill>
            </a:rPr>
            <a:t>Health literacy for NCDs (warnings on cigarette packs)</a:t>
          </a:r>
        </a:p>
        <a:p>
          <a:pPr marL="171450" lvl="1" indent="-171450" algn="l" defTabSz="844550">
            <a:lnSpc>
              <a:spcPct val="90000"/>
            </a:lnSpc>
            <a:spcBef>
              <a:spcPct val="0"/>
            </a:spcBef>
            <a:spcAft>
              <a:spcPct val="15000"/>
            </a:spcAft>
            <a:buChar char="•"/>
          </a:pPr>
          <a:r>
            <a:rPr lang="en-US" sz="1900" kern="1200" dirty="0">
              <a:solidFill>
                <a:schemeClr val="tx1"/>
              </a:solidFill>
            </a:rPr>
            <a:t>Awareness of sexual and reproductive health</a:t>
          </a:r>
        </a:p>
        <a:p>
          <a:pPr marL="171450" lvl="1" indent="-171450" algn="l" defTabSz="844550">
            <a:lnSpc>
              <a:spcPct val="90000"/>
            </a:lnSpc>
            <a:spcBef>
              <a:spcPct val="0"/>
            </a:spcBef>
            <a:spcAft>
              <a:spcPct val="15000"/>
            </a:spcAft>
            <a:buChar char="•"/>
          </a:pPr>
          <a:r>
            <a:rPr lang="en-US" sz="1900" kern="1200" dirty="0">
              <a:solidFill>
                <a:schemeClr val="tx1"/>
              </a:solidFill>
            </a:rPr>
            <a:t>The role of health workers in communication</a:t>
          </a:r>
        </a:p>
        <a:p>
          <a:pPr marL="171450" lvl="1" indent="-171450" algn="l" defTabSz="844550">
            <a:lnSpc>
              <a:spcPct val="90000"/>
            </a:lnSpc>
            <a:spcBef>
              <a:spcPct val="0"/>
            </a:spcBef>
            <a:spcAft>
              <a:spcPct val="15000"/>
            </a:spcAft>
            <a:buChar char="•"/>
          </a:pPr>
          <a:r>
            <a:rPr lang="en-US" sz="1900" kern="1200" dirty="0">
              <a:solidFill>
                <a:schemeClr val="tx1"/>
              </a:solidFill>
            </a:rPr>
            <a:t>Raising cross-sectoral awareness about the importance of health impacts in policy making</a:t>
          </a:r>
        </a:p>
      </dsp:txBody>
      <dsp:txXfrm>
        <a:off x="3028758" y="980059"/>
        <a:ext cx="2652935" cy="4211516"/>
      </dsp:txXfrm>
    </dsp:sp>
    <dsp:sp modelId="{56CDB89A-4B0D-4563-9506-BA78225137FA}">
      <dsp:nvSpPr>
        <dsp:cNvPr id="0" name=""/>
        <dsp:cNvSpPr/>
      </dsp:nvSpPr>
      <dsp:spPr>
        <a:xfrm>
          <a:off x="6053104" y="111625"/>
          <a:ext cx="2652935" cy="868433"/>
        </a:xfrm>
        <a:prstGeom prst="rect">
          <a:avLst/>
        </a:prstGeom>
        <a:solidFill>
          <a:schemeClr val="accent4">
            <a:hueOff val="6930461"/>
            <a:satOff val="-31979"/>
            <a:lumOff val="1177"/>
            <a:alphaOff val="0"/>
          </a:schemeClr>
        </a:solidFill>
        <a:ln w="12700" cap="flat" cmpd="sng" algn="ctr">
          <a:solidFill>
            <a:schemeClr val="accent4">
              <a:hueOff val="6930461"/>
              <a:satOff val="-31979"/>
              <a:lumOff val="1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Cross-sectoral action through </a:t>
          </a:r>
          <a:r>
            <a:rPr lang="en-US" sz="2400" kern="1200" dirty="0" err="1">
              <a:solidFill>
                <a:schemeClr val="tx1"/>
              </a:solidFill>
            </a:rPr>
            <a:t>HiAP</a:t>
          </a:r>
          <a:endParaRPr lang="en-US" sz="2400" kern="1200" dirty="0">
            <a:solidFill>
              <a:schemeClr val="tx1"/>
            </a:solidFill>
          </a:endParaRPr>
        </a:p>
      </dsp:txBody>
      <dsp:txXfrm>
        <a:off x="6053104" y="111625"/>
        <a:ext cx="2652935" cy="868433"/>
      </dsp:txXfrm>
    </dsp:sp>
    <dsp:sp modelId="{A8E283F5-7F3E-43C8-A784-C1B23E982BB3}">
      <dsp:nvSpPr>
        <dsp:cNvPr id="0" name=""/>
        <dsp:cNvSpPr/>
      </dsp:nvSpPr>
      <dsp:spPr>
        <a:xfrm>
          <a:off x="6053104" y="980059"/>
          <a:ext cx="2652935" cy="4211516"/>
        </a:xfrm>
        <a:prstGeom prst="rect">
          <a:avLst/>
        </a:prstGeom>
        <a:solidFill>
          <a:schemeClr val="accent4">
            <a:tint val="40000"/>
            <a:alpha val="90000"/>
            <a:hueOff val="7675946"/>
            <a:satOff val="-40841"/>
            <a:lumOff val="-2327"/>
            <a:alphaOff val="0"/>
          </a:schemeClr>
        </a:solidFill>
        <a:ln w="12700" cap="flat" cmpd="sng" algn="ctr">
          <a:solidFill>
            <a:schemeClr val="accent4">
              <a:tint val="40000"/>
              <a:alpha val="90000"/>
              <a:hueOff val="7675946"/>
              <a:satOff val="-40841"/>
              <a:lumOff val="-232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kern="1200" dirty="0">
              <a:solidFill>
                <a:schemeClr val="tx1"/>
              </a:solidFill>
            </a:rPr>
            <a:t>Tobacco control</a:t>
          </a:r>
        </a:p>
        <a:p>
          <a:pPr marL="171450" lvl="1" indent="-171450" algn="l" defTabSz="844550">
            <a:lnSpc>
              <a:spcPct val="90000"/>
            </a:lnSpc>
            <a:spcBef>
              <a:spcPct val="0"/>
            </a:spcBef>
            <a:spcAft>
              <a:spcPct val="15000"/>
            </a:spcAft>
            <a:buChar char="•"/>
          </a:pPr>
          <a:r>
            <a:rPr lang="en-US" sz="1900" kern="1200" dirty="0">
              <a:solidFill>
                <a:schemeClr val="tx1"/>
              </a:solidFill>
            </a:rPr>
            <a:t>Prevention NCDs</a:t>
          </a:r>
        </a:p>
        <a:p>
          <a:pPr marL="171450" lvl="1" indent="-171450" algn="l" defTabSz="844550">
            <a:lnSpc>
              <a:spcPct val="90000"/>
            </a:lnSpc>
            <a:spcBef>
              <a:spcPct val="0"/>
            </a:spcBef>
            <a:spcAft>
              <a:spcPct val="15000"/>
            </a:spcAft>
            <a:buChar char="•"/>
          </a:pPr>
          <a:r>
            <a:rPr lang="en-US" sz="1900" kern="1200" dirty="0">
              <a:solidFill>
                <a:schemeClr val="tx1"/>
              </a:solidFill>
            </a:rPr>
            <a:t>Safety riding</a:t>
          </a:r>
        </a:p>
        <a:p>
          <a:pPr marL="171450" lvl="1" indent="-171450" algn="l" defTabSz="844550">
            <a:lnSpc>
              <a:spcPct val="90000"/>
            </a:lnSpc>
            <a:spcBef>
              <a:spcPct val="0"/>
            </a:spcBef>
            <a:spcAft>
              <a:spcPct val="15000"/>
            </a:spcAft>
            <a:buChar char="•"/>
          </a:pPr>
          <a:r>
            <a:rPr lang="en-US" sz="1900" kern="1200" dirty="0">
              <a:solidFill>
                <a:schemeClr val="tx1"/>
              </a:solidFill>
            </a:rPr>
            <a:t>Cross-sector financing for social protection</a:t>
          </a:r>
        </a:p>
      </dsp:txBody>
      <dsp:txXfrm>
        <a:off x="6053104" y="980059"/>
        <a:ext cx="2652935" cy="4211516"/>
      </dsp:txXfrm>
    </dsp:sp>
    <dsp:sp modelId="{49592187-3C1D-4B9A-94C7-44AAECBF02F8}">
      <dsp:nvSpPr>
        <dsp:cNvPr id="0" name=""/>
        <dsp:cNvSpPr/>
      </dsp:nvSpPr>
      <dsp:spPr>
        <a:xfrm>
          <a:off x="9077451" y="111625"/>
          <a:ext cx="2652935" cy="868433"/>
        </a:xfrm>
        <a:prstGeom prst="rect">
          <a:avLst/>
        </a:prstGeom>
        <a:solidFill>
          <a:schemeClr val="accent4">
            <a:hueOff val="10395692"/>
            <a:satOff val="-47968"/>
            <a:lumOff val="1765"/>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Social protection and mobilization</a:t>
          </a:r>
        </a:p>
      </dsp:txBody>
      <dsp:txXfrm>
        <a:off x="9077451" y="111625"/>
        <a:ext cx="2652935" cy="868433"/>
      </dsp:txXfrm>
    </dsp:sp>
    <dsp:sp modelId="{29CA814B-BE47-44C2-AA58-593BE442C3C1}">
      <dsp:nvSpPr>
        <dsp:cNvPr id="0" name=""/>
        <dsp:cNvSpPr/>
      </dsp:nvSpPr>
      <dsp:spPr>
        <a:xfrm>
          <a:off x="9077451" y="980059"/>
          <a:ext cx="2652935" cy="4211516"/>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en-US" sz="1900" b="0" i="0" kern="1200" dirty="0"/>
            <a:t>The synergy between health promotion and gender equality</a:t>
          </a:r>
          <a:endParaRPr lang="en-US" sz="1900" kern="1200" dirty="0">
            <a:solidFill>
              <a:schemeClr val="tx1"/>
            </a:solidFill>
          </a:endParaRPr>
        </a:p>
        <a:p>
          <a:pPr marL="171450" lvl="1" indent="-171450" algn="l" defTabSz="844550">
            <a:lnSpc>
              <a:spcPct val="90000"/>
            </a:lnSpc>
            <a:spcBef>
              <a:spcPct val="0"/>
            </a:spcBef>
            <a:spcAft>
              <a:spcPct val="15000"/>
            </a:spcAft>
            <a:buChar char="•"/>
          </a:pPr>
          <a:r>
            <a:rPr lang="en-US" sz="1900" kern="1200" dirty="0">
              <a:solidFill>
                <a:schemeClr val="tx1"/>
              </a:solidFill>
            </a:rPr>
            <a:t>The synergy between health promotion and climate change</a:t>
          </a:r>
        </a:p>
        <a:p>
          <a:pPr marL="171450" lvl="1" indent="-171450" algn="l" defTabSz="844550">
            <a:lnSpc>
              <a:spcPct val="90000"/>
            </a:lnSpc>
            <a:spcBef>
              <a:spcPct val="0"/>
            </a:spcBef>
            <a:spcAft>
              <a:spcPct val="15000"/>
            </a:spcAft>
            <a:buChar char="•"/>
          </a:pPr>
          <a:r>
            <a:rPr lang="en-US" sz="1900" kern="1200" dirty="0">
              <a:solidFill>
                <a:schemeClr val="tx1"/>
              </a:solidFill>
            </a:rPr>
            <a:t>Enhancing the role of communities and cross-sectoral to improve the community health and well-being</a:t>
          </a:r>
        </a:p>
      </dsp:txBody>
      <dsp:txXfrm>
        <a:off x="9077451" y="980059"/>
        <a:ext cx="2652935" cy="4211516"/>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9B6400-4903-477C-ABF4-42165790F515}">
      <dsp:nvSpPr>
        <dsp:cNvPr id="0" name=""/>
        <dsp:cNvSpPr/>
      </dsp:nvSpPr>
      <dsp:spPr>
        <a:xfrm>
          <a:off x="9304" y="2742"/>
          <a:ext cx="2641384" cy="158483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1. Gap reduction in achieving health target among provinces and districts / cities and between socio-economic level</a:t>
          </a:r>
        </a:p>
      </dsp:txBody>
      <dsp:txXfrm>
        <a:off x="9304" y="2742"/>
        <a:ext cx="2641384" cy="1584830"/>
      </dsp:txXfrm>
    </dsp:sp>
    <dsp:sp modelId="{3B470357-C803-4204-B02C-8C099CB1B141}">
      <dsp:nvSpPr>
        <dsp:cNvPr id="0" name=""/>
        <dsp:cNvSpPr/>
      </dsp:nvSpPr>
      <dsp:spPr>
        <a:xfrm>
          <a:off x="2914827" y="2742"/>
          <a:ext cx="2641384" cy="1584830"/>
        </a:xfrm>
        <a:prstGeom prst="rect">
          <a:avLst/>
        </a:prstGeom>
        <a:solidFill>
          <a:schemeClr val="accent2">
            <a:hueOff val="-161707"/>
            <a:satOff val="-9325"/>
            <a:lumOff val="9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2. </a:t>
          </a:r>
          <a:r>
            <a:rPr lang="en-US" sz="1700" b="1" kern="1200" dirty="0">
              <a:solidFill>
                <a:schemeClr val="tx1"/>
              </a:solidFill>
            </a:rPr>
            <a:t>Mobilization of resources for health sector from the business community, public, including cooperation with development partners</a:t>
          </a:r>
        </a:p>
      </dsp:txBody>
      <dsp:txXfrm>
        <a:off x="2914827" y="2742"/>
        <a:ext cx="2641384" cy="1584830"/>
      </dsp:txXfrm>
    </dsp:sp>
    <dsp:sp modelId="{8A9D6004-76BF-44BE-8C80-B1E51A8D0936}">
      <dsp:nvSpPr>
        <dsp:cNvPr id="0" name=""/>
        <dsp:cNvSpPr/>
      </dsp:nvSpPr>
      <dsp:spPr>
        <a:xfrm>
          <a:off x="5820349" y="2742"/>
          <a:ext cx="2641384" cy="1584830"/>
        </a:xfrm>
        <a:prstGeom prst="rect">
          <a:avLst/>
        </a:prstGeom>
        <a:solidFill>
          <a:schemeClr val="accent2">
            <a:hueOff val="-323414"/>
            <a:satOff val="-18651"/>
            <a:lumOff val="1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3. Health sector data indicator availability which is  integrated in the planning and budgeting system of short-term and medium-term </a:t>
          </a:r>
        </a:p>
      </dsp:txBody>
      <dsp:txXfrm>
        <a:off x="5820349" y="2742"/>
        <a:ext cx="2641384" cy="1584830"/>
      </dsp:txXfrm>
    </dsp:sp>
    <dsp:sp modelId="{960B1FCF-AADC-4EAB-AB62-399E58F28044}">
      <dsp:nvSpPr>
        <dsp:cNvPr id="0" name=""/>
        <dsp:cNvSpPr/>
      </dsp:nvSpPr>
      <dsp:spPr>
        <a:xfrm>
          <a:off x="8725872" y="2742"/>
          <a:ext cx="2641384" cy="1584830"/>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4. Database indicators of health sector in city and district level </a:t>
          </a:r>
        </a:p>
      </dsp:txBody>
      <dsp:txXfrm>
        <a:off x="8725872" y="2742"/>
        <a:ext cx="2641384" cy="1584830"/>
      </dsp:txXfrm>
    </dsp:sp>
    <dsp:sp modelId="{2730E1E0-413B-4A08-9A78-C8AD4E1E5C13}">
      <dsp:nvSpPr>
        <dsp:cNvPr id="0" name=""/>
        <dsp:cNvSpPr/>
      </dsp:nvSpPr>
      <dsp:spPr>
        <a:xfrm>
          <a:off x="9304" y="1851711"/>
          <a:ext cx="2641384" cy="1584830"/>
        </a:xfrm>
        <a:prstGeom prst="rect">
          <a:avLst/>
        </a:prstGeom>
        <a:solidFill>
          <a:schemeClr val="accent2">
            <a:hueOff val="-646828"/>
            <a:satOff val="-37301"/>
            <a:lumOff val="38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5. </a:t>
          </a:r>
          <a:r>
            <a:rPr lang="en-US" sz="1700" b="1" kern="1200" dirty="0">
              <a:solidFill>
                <a:schemeClr val="tx1"/>
              </a:solidFill>
            </a:rPr>
            <a:t>Communication strategy strengthening and advocacy of health sector to all stakeholders</a:t>
          </a:r>
        </a:p>
      </dsp:txBody>
      <dsp:txXfrm>
        <a:off x="9304" y="1851711"/>
        <a:ext cx="2641384" cy="1584830"/>
      </dsp:txXfrm>
    </dsp:sp>
    <dsp:sp modelId="{0EE5C1D4-2741-4876-9444-43D7A3FACEC1}">
      <dsp:nvSpPr>
        <dsp:cNvPr id="0" name=""/>
        <dsp:cNvSpPr/>
      </dsp:nvSpPr>
      <dsp:spPr>
        <a:xfrm>
          <a:off x="2914827" y="1851711"/>
          <a:ext cx="2641384" cy="1584830"/>
        </a:xfrm>
        <a:prstGeom prst="rect">
          <a:avLst/>
        </a:prstGeom>
        <a:solidFill>
          <a:schemeClr val="accent2">
            <a:hueOff val="-808535"/>
            <a:satOff val="-46627"/>
            <a:lumOff val="479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6. Understanding of operational definitions for each indicator  in national or provinces level</a:t>
          </a:r>
        </a:p>
      </dsp:txBody>
      <dsp:txXfrm>
        <a:off x="2914827" y="1851711"/>
        <a:ext cx="2641384" cy="1584830"/>
      </dsp:txXfrm>
    </dsp:sp>
    <dsp:sp modelId="{206EB61D-CAA0-4000-B5BE-4E544FFB6790}">
      <dsp:nvSpPr>
        <dsp:cNvPr id="0" name=""/>
        <dsp:cNvSpPr/>
      </dsp:nvSpPr>
      <dsp:spPr>
        <a:xfrm>
          <a:off x="5820349" y="1851711"/>
          <a:ext cx="2641384" cy="1584830"/>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7. Facilitation from national level to provinces especially cities and districts</a:t>
          </a:r>
        </a:p>
      </dsp:txBody>
      <dsp:txXfrm>
        <a:off x="5820349" y="1851711"/>
        <a:ext cx="2641384" cy="1584830"/>
      </dsp:txXfrm>
    </dsp:sp>
    <dsp:sp modelId="{C9B54A0B-9EBE-4EF1-BD5D-EE21777BF24B}">
      <dsp:nvSpPr>
        <dsp:cNvPr id="0" name=""/>
        <dsp:cNvSpPr/>
      </dsp:nvSpPr>
      <dsp:spPr>
        <a:xfrm>
          <a:off x="8725872" y="1851711"/>
          <a:ext cx="2641384" cy="1584830"/>
        </a:xfrm>
        <a:prstGeom prst="rect">
          <a:avLst/>
        </a:prstGeom>
        <a:solidFill>
          <a:schemeClr val="accent2">
            <a:hueOff val="-1131949"/>
            <a:satOff val="-65277"/>
            <a:lumOff val="67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8. </a:t>
          </a:r>
          <a:r>
            <a:rPr lang="en-US" sz="1700" b="1" kern="1200" dirty="0">
              <a:solidFill>
                <a:schemeClr val="tx1"/>
              </a:solidFill>
            </a:rPr>
            <a:t>Cross sectoral and cross programs cooperation in health sectors</a:t>
          </a:r>
        </a:p>
      </dsp:txBody>
      <dsp:txXfrm>
        <a:off x="8725872" y="1851711"/>
        <a:ext cx="2641384" cy="1584830"/>
      </dsp:txXfrm>
    </dsp:sp>
    <dsp:sp modelId="{4A3D667B-F643-4FB1-807C-AF400F57FA9F}">
      <dsp:nvSpPr>
        <dsp:cNvPr id="0" name=""/>
        <dsp:cNvSpPr/>
      </dsp:nvSpPr>
      <dsp:spPr>
        <a:xfrm>
          <a:off x="2914827" y="3700680"/>
          <a:ext cx="2641384" cy="1584830"/>
        </a:xfrm>
        <a:prstGeom prst="rect">
          <a:avLst/>
        </a:prstGeom>
        <a:solidFill>
          <a:schemeClr val="accent2">
            <a:hueOff val="-1293656"/>
            <a:satOff val="-74603"/>
            <a:lumOff val="7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9. Monitoring and evaluating health target achievement</a:t>
          </a:r>
        </a:p>
      </dsp:txBody>
      <dsp:txXfrm>
        <a:off x="2914827" y="3700680"/>
        <a:ext cx="2641384" cy="1584830"/>
      </dsp:txXfrm>
    </dsp:sp>
    <dsp:sp modelId="{B3E30A96-D52C-44AA-8B36-93BDA99010ED}">
      <dsp:nvSpPr>
        <dsp:cNvPr id="0" name=""/>
        <dsp:cNvSpPr/>
      </dsp:nvSpPr>
      <dsp:spPr>
        <a:xfrm>
          <a:off x="5820349" y="3700680"/>
          <a:ext cx="2641384" cy="1584830"/>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kern="1200" dirty="0">
              <a:solidFill>
                <a:schemeClr val="tx1"/>
              </a:solidFill>
            </a:rPr>
            <a:t>10. Programs support and activities to achieve health target. </a:t>
          </a:r>
        </a:p>
      </dsp:txBody>
      <dsp:txXfrm>
        <a:off x="5820349" y="3700680"/>
        <a:ext cx="2641384" cy="158483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76FAEB-F4EE-4380-918C-EE6F45B0550B}">
      <dsp:nvSpPr>
        <dsp:cNvPr id="0" name=""/>
        <dsp:cNvSpPr/>
      </dsp:nvSpPr>
      <dsp:spPr>
        <a:xfrm>
          <a:off x="1342135" y="260761"/>
          <a:ext cx="4646294" cy="1451967"/>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83466"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The differences of intervention and activity (</a:t>
          </a:r>
          <a:r>
            <a:rPr lang="en-US" sz="2000" b="1" i="1" kern="1200" dirty="0">
              <a:solidFill>
                <a:schemeClr val="tx1"/>
              </a:solidFill>
            </a:rPr>
            <a:t>setting based and</a:t>
          </a:r>
          <a:r>
            <a:rPr lang="en-US" sz="2000" b="1" kern="1200" dirty="0">
              <a:solidFill>
                <a:schemeClr val="tx1"/>
              </a:solidFill>
            </a:rPr>
            <a:t> </a:t>
          </a:r>
          <a:r>
            <a:rPr lang="en-US" sz="2000" b="1" i="1" kern="1200" dirty="0">
              <a:solidFill>
                <a:schemeClr val="tx1"/>
              </a:solidFill>
            </a:rPr>
            <a:t>population based</a:t>
          </a:r>
          <a:r>
            <a:rPr lang="en-US" sz="2000" b="1" kern="1200" dirty="0">
              <a:solidFill>
                <a:schemeClr val="tx1"/>
              </a:solidFill>
            </a:rPr>
            <a:t>)</a:t>
          </a:r>
        </a:p>
      </dsp:txBody>
      <dsp:txXfrm>
        <a:off x="1342135" y="260761"/>
        <a:ext cx="4646294" cy="1451967"/>
      </dsp:txXfrm>
    </dsp:sp>
    <dsp:sp modelId="{2099CD4E-C1EA-4254-B6D8-15F668C55A53}">
      <dsp:nvSpPr>
        <dsp:cNvPr id="0" name=""/>
        <dsp:cNvSpPr/>
      </dsp:nvSpPr>
      <dsp:spPr>
        <a:xfrm>
          <a:off x="1148539" y="51032"/>
          <a:ext cx="1016376" cy="1524565"/>
        </a:xfrm>
        <a:prstGeom prst="rect">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310FEC-3F0D-4D5B-9C5B-68C8C4488455}">
      <dsp:nvSpPr>
        <dsp:cNvPr id="0" name=""/>
        <dsp:cNvSpPr/>
      </dsp:nvSpPr>
      <dsp:spPr>
        <a:xfrm>
          <a:off x="6397164" y="260761"/>
          <a:ext cx="4646294" cy="1451967"/>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83466"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Health promotion in national policy</a:t>
          </a:r>
        </a:p>
      </dsp:txBody>
      <dsp:txXfrm>
        <a:off x="6397164" y="260761"/>
        <a:ext cx="4646294" cy="1451967"/>
      </dsp:txXfrm>
    </dsp:sp>
    <dsp:sp modelId="{318EF19C-4B86-410E-A184-27BC6FE8D2A9}">
      <dsp:nvSpPr>
        <dsp:cNvPr id="0" name=""/>
        <dsp:cNvSpPr/>
      </dsp:nvSpPr>
      <dsp:spPr>
        <a:xfrm>
          <a:off x="6203568" y="51032"/>
          <a:ext cx="1016376" cy="1524565"/>
        </a:xfrm>
        <a:prstGeom prst="rect">
          <a:avLst/>
        </a:prstGeom>
        <a:solidFill>
          <a:schemeClr val="accent5">
            <a:tint val="50000"/>
            <a:hueOff val="-1477794"/>
            <a:satOff val="-2599"/>
            <a:lumOff val="-3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7BB1BC-FE5E-4121-A2EF-D4CE6BD91EB2}">
      <dsp:nvSpPr>
        <dsp:cNvPr id="0" name=""/>
        <dsp:cNvSpPr/>
      </dsp:nvSpPr>
      <dsp:spPr>
        <a:xfrm>
          <a:off x="1342135" y="2088626"/>
          <a:ext cx="4646294" cy="1451967"/>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83466"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Multi-sectoral roles in the central and local government</a:t>
          </a:r>
        </a:p>
      </dsp:txBody>
      <dsp:txXfrm>
        <a:off x="1342135" y="2088626"/>
        <a:ext cx="4646294" cy="1451967"/>
      </dsp:txXfrm>
    </dsp:sp>
    <dsp:sp modelId="{941C0797-B396-4709-B713-8CB27969EAD4}">
      <dsp:nvSpPr>
        <dsp:cNvPr id="0" name=""/>
        <dsp:cNvSpPr/>
      </dsp:nvSpPr>
      <dsp:spPr>
        <a:xfrm>
          <a:off x="1148539" y="1878897"/>
          <a:ext cx="1016376" cy="1524565"/>
        </a:xfrm>
        <a:prstGeom prst="rect">
          <a:avLst/>
        </a:prstGeom>
        <a:solidFill>
          <a:schemeClr val="accent5">
            <a:tint val="50000"/>
            <a:hueOff val="-2955588"/>
            <a:satOff val="-5199"/>
            <a:lumOff val="-6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E81978-43EB-4B1C-8CC1-630E297BF604}">
      <dsp:nvSpPr>
        <dsp:cNvPr id="0" name=""/>
        <dsp:cNvSpPr/>
      </dsp:nvSpPr>
      <dsp:spPr>
        <a:xfrm>
          <a:off x="6397164" y="2088626"/>
          <a:ext cx="4646294" cy="1451967"/>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83466"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chemeClr val="tx1"/>
              </a:solidFill>
            </a:rPr>
            <a:t>Collaboration with the business and private sectors, changing CSR into Public Private Partnership</a:t>
          </a:r>
        </a:p>
      </dsp:txBody>
      <dsp:txXfrm>
        <a:off x="6397164" y="2088626"/>
        <a:ext cx="4646294" cy="1451967"/>
      </dsp:txXfrm>
    </dsp:sp>
    <dsp:sp modelId="{99579170-21EA-48E4-9DAC-9440F386367F}">
      <dsp:nvSpPr>
        <dsp:cNvPr id="0" name=""/>
        <dsp:cNvSpPr/>
      </dsp:nvSpPr>
      <dsp:spPr>
        <a:xfrm>
          <a:off x="6203568" y="1878897"/>
          <a:ext cx="1016376" cy="1524565"/>
        </a:xfrm>
        <a:prstGeom prst="rect">
          <a:avLst/>
        </a:prstGeom>
        <a:solidFill>
          <a:schemeClr val="accent5">
            <a:tint val="50000"/>
            <a:hueOff val="-4433383"/>
            <a:satOff val="-7798"/>
            <a:lumOff val="-10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37D60C-EBCB-4AE3-9B68-251130A50E57}">
      <dsp:nvSpPr>
        <dsp:cNvPr id="0" name=""/>
        <dsp:cNvSpPr/>
      </dsp:nvSpPr>
      <dsp:spPr>
        <a:xfrm>
          <a:off x="1342135" y="3916491"/>
          <a:ext cx="4646294" cy="1451967"/>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83466"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The role of academia in research and studies as means for advocacy on cross-sectoral and stakeholders</a:t>
          </a:r>
        </a:p>
      </dsp:txBody>
      <dsp:txXfrm>
        <a:off x="1342135" y="3916491"/>
        <a:ext cx="4646294" cy="1451967"/>
      </dsp:txXfrm>
    </dsp:sp>
    <dsp:sp modelId="{2F130572-706B-4484-8F8F-D6A2E103F958}">
      <dsp:nvSpPr>
        <dsp:cNvPr id="0" name=""/>
        <dsp:cNvSpPr/>
      </dsp:nvSpPr>
      <dsp:spPr>
        <a:xfrm>
          <a:off x="1148539" y="3706762"/>
          <a:ext cx="1016376" cy="1524565"/>
        </a:xfrm>
        <a:prstGeom prst="rect">
          <a:avLst/>
        </a:prstGeom>
        <a:solidFill>
          <a:schemeClr val="accent5">
            <a:tint val="50000"/>
            <a:hueOff val="-5911176"/>
            <a:satOff val="-10398"/>
            <a:lumOff val="-13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7BA867-4D35-4CC0-9270-75D7A9D6AB85}">
      <dsp:nvSpPr>
        <dsp:cNvPr id="0" name=""/>
        <dsp:cNvSpPr/>
      </dsp:nvSpPr>
      <dsp:spPr>
        <a:xfrm>
          <a:off x="6397164" y="3916491"/>
          <a:ext cx="4646294" cy="1451967"/>
        </a:xfrm>
        <a:prstGeom prst="rect">
          <a:avLst/>
        </a:prstGeom>
        <a:solidFill>
          <a:schemeClr val="lt1">
            <a:alpha val="4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83466"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tx1"/>
              </a:solidFill>
            </a:rPr>
            <a:t>Determine the success indicators and how to monitoring continuously</a:t>
          </a:r>
        </a:p>
      </dsp:txBody>
      <dsp:txXfrm>
        <a:off x="6397164" y="3916491"/>
        <a:ext cx="4646294" cy="1451967"/>
      </dsp:txXfrm>
    </dsp:sp>
    <dsp:sp modelId="{64A65107-5CDC-453F-A8FC-875C38DAF1DA}">
      <dsp:nvSpPr>
        <dsp:cNvPr id="0" name=""/>
        <dsp:cNvSpPr/>
      </dsp:nvSpPr>
      <dsp:spPr>
        <a:xfrm>
          <a:off x="6203568" y="3706762"/>
          <a:ext cx="1016376" cy="1524565"/>
        </a:xfrm>
        <a:prstGeom prst="rect">
          <a:avLst/>
        </a:prstGeom>
        <a:solidFill>
          <a:schemeClr val="accent5">
            <a:tint val="50000"/>
            <a:hueOff val="-7388970"/>
            <a:satOff val="-12997"/>
            <a:lumOff val="-16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F94BE7-BE30-4151-A7D1-FBF548BA749D}">
      <dsp:nvSpPr>
        <dsp:cNvPr id="0" name=""/>
        <dsp:cNvSpPr/>
      </dsp:nvSpPr>
      <dsp:spPr>
        <a:xfrm>
          <a:off x="0" y="313511"/>
          <a:ext cx="11205117"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AE2D74-FC43-438A-AC1C-04963F7638C9}">
      <dsp:nvSpPr>
        <dsp:cNvPr id="0" name=""/>
        <dsp:cNvSpPr/>
      </dsp:nvSpPr>
      <dsp:spPr>
        <a:xfrm>
          <a:off x="560255" y="3551"/>
          <a:ext cx="7843581"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469" tIns="0" rIns="296469" bIns="0" numCol="1" spcCol="1270" anchor="ctr" anchorCtr="0">
          <a:noAutofit/>
        </a:bodyPr>
        <a:lstStyle/>
        <a:p>
          <a:pPr marL="0" lvl="0" indent="0" algn="l" defTabSz="711200">
            <a:lnSpc>
              <a:spcPct val="90000"/>
            </a:lnSpc>
            <a:spcBef>
              <a:spcPct val="0"/>
            </a:spcBef>
            <a:spcAft>
              <a:spcPct val="35000"/>
            </a:spcAft>
            <a:buNone/>
          </a:pPr>
          <a:r>
            <a:rPr lang="en-US" sz="1600" b="0" kern="1200" dirty="0">
              <a:solidFill>
                <a:schemeClr val="tx1"/>
              </a:solidFill>
            </a:rPr>
            <a:t>The success of SDGs achievement is influenced by the national politics policy and synergize with the provinces and districts level;</a:t>
          </a:r>
        </a:p>
      </dsp:txBody>
      <dsp:txXfrm>
        <a:off x="590517" y="33813"/>
        <a:ext cx="7783057" cy="559396"/>
      </dsp:txXfrm>
    </dsp:sp>
    <dsp:sp modelId="{2B58E121-27A4-4A03-A437-05129F9F1DA7}">
      <dsp:nvSpPr>
        <dsp:cNvPr id="0" name=""/>
        <dsp:cNvSpPr/>
      </dsp:nvSpPr>
      <dsp:spPr>
        <a:xfrm>
          <a:off x="0" y="1266071"/>
          <a:ext cx="11205117" cy="529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5A9C1C-83E6-49AD-B9CB-A6EA0B8500A6}">
      <dsp:nvSpPr>
        <dsp:cNvPr id="0" name=""/>
        <dsp:cNvSpPr/>
      </dsp:nvSpPr>
      <dsp:spPr>
        <a:xfrm>
          <a:off x="560255" y="956111"/>
          <a:ext cx="7843581" cy="619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469" tIns="0" rIns="296469" bIns="0" numCol="1" spcCol="1270" anchor="ctr" anchorCtr="0">
          <a:noAutofit/>
        </a:bodyPr>
        <a:lstStyle/>
        <a:p>
          <a:pPr marL="0" lvl="0" indent="0" algn="l" defTabSz="711200">
            <a:lnSpc>
              <a:spcPct val="90000"/>
            </a:lnSpc>
            <a:spcBef>
              <a:spcPct val="0"/>
            </a:spcBef>
            <a:spcAft>
              <a:spcPct val="35000"/>
            </a:spcAft>
            <a:buNone/>
          </a:pPr>
          <a:r>
            <a:rPr lang="en-US" sz="1600" b="0" kern="1200" dirty="0">
              <a:solidFill>
                <a:schemeClr val="tx1"/>
              </a:solidFill>
            </a:rPr>
            <a:t>Implementation of SDGs requires strong capacities (technical, financial, human resources); </a:t>
          </a:r>
        </a:p>
      </dsp:txBody>
      <dsp:txXfrm>
        <a:off x="590517" y="986373"/>
        <a:ext cx="7783057" cy="559396"/>
      </dsp:txXfrm>
    </dsp:sp>
    <dsp:sp modelId="{ECE4DA83-52D5-4D4A-9282-12759E5B6C3F}">
      <dsp:nvSpPr>
        <dsp:cNvPr id="0" name=""/>
        <dsp:cNvSpPr/>
      </dsp:nvSpPr>
      <dsp:spPr>
        <a:xfrm>
          <a:off x="0" y="2218631"/>
          <a:ext cx="11205117" cy="529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7A4A22-2734-458C-A2A6-A51FC0C37388}">
      <dsp:nvSpPr>
        <dsp:cNvPr id="0" name=""/>
        <dsp:cNvSpPr/>
      </dsp:nvSpPr>
      <dsp:spPr>
        <a:xfrm>
          <a:off x="560255" y="1908671"/>
          <a:ext cx="7843581" cy="6199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469" tIns="0" rIns="296469" bIns="0" numCol="1" spcCol="1270" anchor="ctr" anchorCtr="0">
          <a:noAutofit/>
        </a:bodyPr>
        <a:lstStyle/>
        <a:p>
          <a:pPr marL="0" lvl="0" indent="0" algn="l" defTabSz="711200">
            <a:lnSpc>
              <a:spcPct val="90000"/>
            </a:lnSpc>
            <a:spcBef>
              <a:spcPct val="0"/>
            </a:spcBef>
            <a:spcAft>
              <a:spcPct val="35000"/>
            </a:spcAft>
            <a:buNone/>
          </a:pPr>
          <a:r>
            <a:rPr lang="en-US" sz="1600" b="0" kern="1200" dirty="0">
              <a:solidFill>
                <a:schemeClr val="tx1"/>
              </a:solidFill>
            </a:rPr>
            <a:t>Good quality and regularly updated data is a pre-requisite for SDGs accurate planning and implementation; </a:t>
          </a:r>
        </a:p>
      </dsp:txBody>
      <dsp:txXfrm>
        <a:off x="590517" y="1938933"/>
        <a:ext cx="7783057" cy="559396"/>
      </dsp:txXfrm>
    </dsp:sp>
    <dsp:sp modelId="{B587AEC0-1A75-4D74-8066-61EFA6A0AD89}">
      <dsp:nvSpPr>
        <dsp:cNvPr id="0" name=""/>
        <dsp:cNvSpPr/>
      </dsp:nvSpPr>
      <dsp:spPr>
        <a:xfrm>
          <a:off x="0" y="3171191"/>
          <a:ext cx="11205117" cy="5292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766C2A8-C723-44A6-88F7-A6D29589798F}">
      <dsp:nvSpPr>
        <dsp:cNvPr id="0" name=""/>
        <dsp:cNvSpPr/>
      </dsp:nvSpPr>
      <dsp:spPr>
        <a:xfrm>
          <a:off x="560255" y="2861231"/>
          <a:ext cx="7843581" cy="6199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469" tIns="0" rIns="296469" bIns="0" numCol="1" spcCol="1270" anchor="ctr" anchorCtr="0">
          <a:noAutofit/>
        </a:bodyPr>
        <a:lstStyle/>
        <a:p>
          <a:pPr marL="0" lvl="0" indent="0" algn="l" defTabSz="711200">
            <a:lnSpc>
              <a:spcPct val="90000"/>
            </a:lnSpc>
            <a:spcBef>
              <a:spcPct val="0"/>
            </a:spcBef>
            <a:spcAft>
              <a:spcPct val="35000"/>
            </a:spcAft>
            <a:buNone/>
          </a:pPr>
          <a:r>
            <a:rPr lang="en-US" sz="1600" b="0" kern="1200" dirty="0">
              <a:solidFill>
                <a:schemeClr val="tx1"/>
              </a:solidFill>
            </a:rPr>
            <a:t>An accountable operational framework including  monitoring and evaluation systems are needed in implementing SDGs;</a:t>
          </a:r>
        </a:p>
      </dsp:txBody>
      <dsp:txXfrm>
        <a:off x="590517" y="2891493"/>
        <a:ext cx="7783057" cy="559396"/>
      </dsp:txXfrm>
    </dsp:sp>
    <dsp:sp modelId="{B3DC228F-59FE-4883-9F68-1DEB724E886E}">
      <dsp:nvSpPr>
        <dsp:cNvPr id="0" name=""/>
        <dsp:cNvSpPr/>
      </dsp:nvSpPr>
      <dsp:spPr>
        <a:xfrm>
          <a:off x="0" y="4123751"/>
          <a:ext cx="11205117" cy="5292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963EBF-97C9-4749-88A3-66B8E90C2E3F}">
      <dsp:nvSpPr>
        <dsp:cNvPr id="0" name=""/>
        <dsp:cNvSpPr/>
      </dsp:nvSpPr>
      <dsp:spPr>
        <a:xfrm>
          <a:off x="560255" y="3813791"/>
          <a:ext cx="7843581" cy="6199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469" tIns="0" rIns="296469" bIns="0" numCol="1" spcCol="1270" anchor="ctr" anchorCtr="0">
          <a:noAutofit/>
        </a:bodyPr>
        <a:lstStyle/>
        <a:p>
          <a:pPr marL="0" lvl="0" indent="0" algn="l" defTabSz="711200">
            <a:lnSpc>
              <a:spcPct val="90000"/>
            </a:lnSpc>
            <a:spcBef>
              <a:spcPct val="0"/>
            </a:spcBef>
            <a:spcAft>
              <a:spcPct val="35000"/>
            </a:spcAft>
            <a:buNone/>
          </a:pPr>
          <a:r>
            <a:rPr lang="en-US" sz="1600" b="1" kern="1200" dirty="0">
              <a:solidFill>
                <a:schemeClr val="tx1"/>
              </a:solidFill>
            </a:rPr>
            <a:t>Strong partnership </a:t>
          </a:r>
          <a:r>
            <a:rPr lang="en-US" sz="1600" b="0" kern="1200" dirty="0">
              <a:solidFill>
                <a:schemeClr val="tx1"/>
              </a:solidFill>
            </a:rPr>
            <a:t>frameworks: SDGs are indivisible thus can not be implemented separately</a:t>
          </a:r>
        </a:p>
      </dsp:txBody>
      <dsp:txXfrm>
        <a:off x="590517" y="3844053"/>
        <a:ext cx="7783057" cy="559396"/>
      </dsp:txXfrm>
    </dsp:sp>
    <dsp:sp modelId="{61374F64-3137-4E3C-A8B7-C29707E50A0C}">
      <dsp:nvSpPr>
        <dsp:cNvPr id="0" name=""/>
        <dsp:cNvSpPr/>
      </dsp:nvSpPr>
      <dsp:spPr>
        <a:xfrm>
          <a:off x="0" y="5076311"/>
          <a:ext cx="11205117" cy="529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50C3DF-AA10-408B-84CD-DAB4C86817CB}">
      <dsp:nvSpPr>
        <dsp:cNvPr id="0" name=""/>
        <dsp:cNvSpPr/>
      </dsp:nvSpPr>
      <dsp:spPr>
        <a:xfrm>
          <a:off x="560255" y="4766351"/>
          <a:ext cx="7843581" cy="6199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6469" tIns="0" rIns="296469" bIns="0" numCol="1" spcCol="1270" anchor="ctr" anchorCtr="0">
          <a:noAutofit/>
        </a:bodyPr>
        <a:lstStyle/>
        <a:p>
          <a:pPr marL="0" lvl="0" indent="0" algn="l" defTabSz="711200">
            <a:lnSpc>
              <a:spcPct val="90000"/>
            </a:lnSpc>
            <a:spcBef>
              <a:spcPct val="0"/>
            </a:spcBef>
            <a:spcAft>
              <a:spcPct val="35000"/>
            </a:spcAft>
            <a:buNone/>
          </a:pPr>
          <a:r>
            <a:rPr lang="en-US" sz="1600" b="0" kern="1200" dirty="0">
              <a:solidFill>
                <a:schemeClr val="tx1"/>
              </a:solidFill>
            </a:rPr>
            <a:t>Health promotion strategies (advocacy, empowerment, and partnership) leads the way to achieve SDGs and its integration with other programs makes more comprehensive and inclusive strategies</a:t>
          </a:r>
        </a:p>
      </dsp:txBody>
      <dsp:txXfrm>
        <a:off x="590517" y="4796613"/>
        <a:ext cx="7783057" cy="5593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1CC4E2-C72D-49A6-A29B-C35658664F64}">
      <dsp:nvSpPr>
        <dsp:cNvPr id="0" name=""/>
        <dsp:cNvSpPr/>
      </dsp:nvSpPr>
      <dsp:spPr>
        <a:xfrm>
          <a:off x="0" y="3577921"/>
          <a:ext cx="11815947" cy="234750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1" i="1" u="sng" kern="1200" dirty="0">
              <a:solidFill>
                <a:schemeClr val="tx1"/>
              </a:solidFill>
            </a:rPr>
            <a:t>NEW ISSUES:</a:t>
          </a:r>
          <a:endParaRPr lang="en-US" sz="4400" b="1" kern="1200" dirty="0">
            <a:solidFill>
              <a:schemeClr val="tx1"/>
            </a:solidFill>
          </a:endParaRPr>
        </a:p>
      </dsp:txBody>
      <dsp:txXfrm>
        <a:off x="0" y="3577921"/>
        <a:ext cx="11815947" cy="1267652"/>
      </dsp:txXfrm>
    </dsp:sp>
    <dsp:sp modelId="{227CFDAE-AF87-4617-B3A3-A868D7E20654}">
      <dsp:nvSpPr>
        <dsp:cNvPr id="0" name=""/>
        <dsp:cNvSpPr/>
      </dsp:nvSpPr>
      <dsp:spPr>
        <a:xfrm>
          <a:off x="1442" y="4798623"/>
          <a:ext cx="1312562" cy="107985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1. </a:t>
          </a:r>
          <a:r>
            <a:rPr lang="en-US" sz="1200" b="1" kern="1200" dirty="0">
              <a:sym typeface="Wingdings"/>
            </a:rPr>
            <a:t>Nutritional problems, Integration with improvement of  food access and agricultural production</a:t>
          </a:r>
          <a:endParaRPr lang="en-US" sz="1200" b="1" kern="1200" dirty="0"/>
        </a:p>
      </dsp:txBody>
      <dsp:txXfrm>
        <a:off x="1442" y="4798623"/>
        <a:ext cx="1312562" cy="1079851"/>
      </dsp:txXfrm>
    </dsp:sp>
    <dsp:sp modelId="{6D5B2C95-04A9-466C-8BF9-2047D3A46861}">
      <dsp:nvSpPr>
        <dsp:cNvPr id="0" name=""/>
        <dsp:cNvSpPr/>
      </dsp:nvSpPr>
      <dsp:spPr>
        <a:xfrm>
          <a:off x="1314004" y="4798623"/>
          <a:ext cx="1312562" cy="1079851"/>
        </a:xfrm>
        <a:prstGeom prst="rect">
          <a:avLst/>
        </a:prstGeom>
        <a:solidFill>
          <a:schemeClr val="accent4">
            <a:tint val="40000"/>
            <a:alpha val="90000"/>
            <a:hueOff val="822423"/>
            <a:satOff val="-4376"/>
            <a:lumOff val="-249"/>
            <a:alphaOff val="0"/>
          </a:schemeClr>
        </a:solidFill>
        <a:ln w="12700" cap="flat" cmpd="sng" algn="ctr">
          <a:solidFill>
            <a:schemeClr val="accent4">
              <a:tint val="40000"/>
              <a:alpha val="90000"/>
              <a:hueOff val="822423"/>
              <a:satOff val="-4376"/>
              <a:lumOff val="-2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Font typeface="+mj-lt"/>
            <a:buNone/>
          </a:pPr>
          <a:r>
            <a:rPr lang="en-US" sz="1600" b="1" i="1" kern="1200" dirty="0"/>
            <a:t>2. </a:t>
          </a:r>
          <a:r>
            <a:rPr lang="id-ID" sz="1600" b="1" i="1" kern="1200" dirty="0"/>
            <a:t>Universal </a:t>
          </a:r>
          <a:r>
            <a:rPr lang="id-ID" sz="1600" b="1" i="1" kern="1200" dirty="0" err="1"/>
            <a:t>Health</a:t>
          </a:r>
          <a:r>
            <a:rPr lang="id-ID" sz="1600" b="1" i="1" kern="1200" dirty="0"/>
            <a:t> </a:t>
          </a:r>
          <a:r>
            <a:rPr lang="id-ID" sz="1600" b="1" i="1" kern="1200" dirty="0" err="1"/>
            <a:t>Coverage</a:t>
          </a:r>
          <a:endParaRPr lang="en-US" sz="1600" b="1" kern="1200" dirty="0"/>
        </a:p>
      </dsp:txBody>
      <dsp:txXfrm>
        <a:off x="1314004" y="4798623"/>
        <a:ext cx="1312562" cy="1079851"/>
      </dsp:txXfrm>
    </dsp:sp>
    <dsp:sp modelId="{E85716F5-3C80-4946-9A93-A6FF8AA5C08A}">
      <dsp:nvSpPr>
        <dsp:cNvPr id="0" name=""/>
        <dsp:cNvSpPr/>
      </dsp:nvSpPr>
      <dsp:spPr>
        <a:xfrm>
          <a:off x="2626567" y="4798623"/>
          <a:ext cx="1312562" cy="1079851"/>
        </a:xfrm>
        <a:prstGeom prst="rect">
          <a:avLst/>
        </a:prstGeom>
        <a:solidFill>
          <a:schemeClr val="accent4">
            <a:tint val="40000"/>
            <a:alpha val="90000"/>
            <a:hueOff val="1644845"/>
            <a:satOff val="-8752"/>
            <a:lumOff val="-499"/>
            <a:alphaOff val="0"/>
          </a:schemeClr>
        </a:solidFill>
        <a:ln w="12700" cap="flat" cmpd="sng" algn="ctr">
          <a:solidFill>
            <a:schemeClr val="accent4">
              <a:tint val="40000"/>
              <a:alpha val="90000"/>
              <a:hueOff val="1644845"/>
              <a:satOff val="-8752"/>
              <a:lumOff val="-49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3. Death due to non-communicable disease and tobacco control</a:t>
          </a:r>
        </a:p>
      </dsp:txBody>
      <dsp:txXfrm>
        <a:off x="2626567" y="4798623"/>
        <a:ext cx="1312562" cy="1079851"/>
      </dsp:txXfrm>
    </dsp:sp>
    <dsp:sp modelId="{63549FA7-88A3-4CC9-827B-56085BEE2888}">
      <dsp:nvSpPr>
        <dsp:cNvPr id="0" name=""/>
        <dsp:cNvSpPr/>
      </dsp:nvSpPr>
      <dsp:spPr>
        <a:xfrm>
          <a:off x="3939130" y="4798623"/>
          <a:ext cx="1312562" cy="1079851"/>
        </a:xfrm>
        <a:prstGeom prst="rect">
          <a:avLst/>
        </a:prstGeom>
        <a:solidFill>
          <a:schemeClr val="accent4">
            <a:tint val="40000"/>
            <a:alpha val="90000"/>
            <a:hueOff val="2467268"/>
            <a:satOff val="-13127"/>
            <a:lumOff val="-748"/>
            <a:alphaOff val="0"/>
          </a:schemeClr>
        </a:solidFill>
        <a:ln w="12700" cap="flat" cmpd="sng" algn="ctr">
          <a:solidFill>
            <a:schemeClr val="accent4">
              <a:tint val="40000"/>
              <a:alpha val="90000"/>
              <a:hueOff val="2467268"/>
              <a:satOff val="-13127"/>
              <a:lumOff val="-74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4. Drugs abuse and alcohol</a:t>
          </a:r>
        </a:p>
      </dsp:txBody>
      <dsp:txXfrm>
        <a:off x="3939130" y="4798623"/>
        <a:ext cx="1312562" cy="1079851"/>
      </dsp:txXfrm>
    </dsp:sp>
    <dsp:sp modelId="{389D5912-6000-45B0-A10F-24A25F8E2ED4}">
      <dsp:nvSpPr>
        <dsp:cNvPr id="0" name=""/>
        <dsp:cNvSpPr/>
      </dsp:nvSpPr>
      <dsp:spPr>
        <a:xfrm>
          <a:off x="5251692" y="4798623"/>
          <a:ext cx="1312562" cy="1079851"/>
        </a:xfrm>
        <a:prstGeom prst="rect">
          <a:avLst/>
        </a:prstGeom>
        <a:solidFill>
          <a:schemeClr val="accent4">
            <a:tint val="40000"/>
            <a:alpha val="90000"/>
            <a:hueOff val="3289691"/>
            <a:satOff val="-17503"/>
            <a:lumOff val="-997"/>
            <a:alphaOff val="0"/>
          </a:schemeClr>
        </a:solidFill>
        <a:ln w="12700" cap="flat" cmpd="sng" algn="ctr">
          <a:solidFill>
            <a:schemeClr val="accent4">
              <a:tint val="40000"/>
              <a:alpha val="90000"/>
              <a:hueOff val="3289691"/>
              <a:satOff val="-17503"/>
              <a:lumOff val="-99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5. Death and injury due to traffic accidents</a:t>
          </a:r>
        </a:p>
      </dsp:txBody>
      <dsp:txXfrm>
        <a:off x="5251692" y="4798623"/>
        <a:ext cx="1312562" cy="1079851"/>
      </dsp:txXfrm>
    </dsp:sp>
    <dsp:sp modelId="{C1352D6F-4926-4962-8F91-335217ACDFA0}">
      <dsp:nvSpPr>
        <dsp:cNvPr id="0" name=""/>
        <dsp:cNvSpPr/>
      </dsp:nvSpPr>
      <dsp:spPr>
        <a:xfrm>
          <a:off x="6564255" y="4798623"/>
          <a:ext cx="1312562" cy="1079851"/>
        </a:xfrm>
        <a:prstGeom prst="rect">
          <a:avLst/>
        </a:prstGeom>
        <a:solidFill>
          <a:schemeClr val="accent4">
            <a:tint val="40000"/>
            <a:alpha val="90000"/>
            <a:hueOff val="4112113"/>
            <a:satOff val="-21879"/>
            <a:lumOff val="-1246"/>
            <a:alphaOff val="0"/>
          </a:schemeClr>
        </a:solidFill>
        <a:ln w="12700" cap="flat" cmpd="sng" algn="ctr">
          <a:solidFill>
            <a:schemeClr val="accent4">
              <a:tint val="40000"/>
              <a:alpha val="90000"/>
              <a:hueOff val="4112113"/>
              <a:satOff val="-21879"/>
              <a:lumOff val="-124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6. Contamination and pollution of water, air, and soil</a:t>
          </a:r>
        </a:p>
      </dsp:txBody>
      <dsp:txXfrm>
        <a:off x="6564255" y="4798623"/>
        <a:ext cx="1312562" cy="1079851"/>
      </dsp:txXfrm>
    </dsp:sp>
    <dsp:sp modelId="{44FB21BE-6D9E-45D7-B91B-FE7CC4539954}">
      <dsp:nvSpPr>
        <dsp:cNvPr id="0" name=""/>
        <dsp:cNvSpPr/>
      </dsp:nvSpPr>
      <dsp:spPr>
        <a:xfrm>
          <a:off x="7876817" y="4798623"/>
          <a:ext cx="1312562" cy="1079851"/>
        </a:xfrm>
        <a:prstGeom prst="rect">
          <a:avLst/>
        </a:prstGeom>
        <a:solidFill>
          <a:schemeClr val="accent4">
            <a:tint val="40000"/>
            <a:alpha val="90000"/>
            <a:hueOff val="4934536"/>
            <a:satOff val="-26255"/>
            <a:lumOff val="-1496"/>
            <a:alphaOff val="0"/>
          </a:schemeClr>
        </a:solidFill>
        <a:ln w="12700" cap="flat" cmpd="sng" algn="ctr">
          <a:solidFill>
            <a:schemeClr val="accent4">
              <a:tint val="40000"/>
              <a:alpha val="90000"/>
              <a:hueOff val="4934536"/>
              <a:satOff val="-26255"/>
              <a:lumOff val="-149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7. </a:t>
          </a:r>
          <a:r>
            <a:rPr lang="id-ID" sz="1600" b="1" kern="1200" dirty="0" err="1"/>
            <a:t>Handling</a:t>
          </a:r>
          <a:r>
            <a:rPr lang="id-ID" sz="1600" b="1" kern="1200" dirty="0"/>
            <a:t> </a:t>
          </a:r>
          <a:r>
            <a:rPr lang="id-ID" sz="1600" b="1" kern="1200" dirty="0" err="1"/>
            <a:t>cris</a:t>
          </a:r>
          <a:r>
            <a:rPr lang="en-US" sz="1600" b="1" kern="1200" dirty="0" err="1"/>
            <a:t>i</a:t>
          </a:r>
          <a:r>
            <a:rPr lang="id-ID" sz="1600" b="1" kern="1200" dirty="0"/>
            <a:t>s </a:t>
          </a:r>
          <a:r>
            <a:rPr lang="id-ID" sz="1600" b="1" kern="1200" dirty="0" err="1"/>
            <a:t>and</a:t>
          </a:r>
          <a:r>
            <a:rPr lang="id-ID" sz="1600" b="1" kern="1200" dirty="0"/>
            <a:t> </a:t>
          </a:r>
          <a:r>
            <a:rPr lang="id-ID" sz="1600" b="1" kern="1200" dirty="0" err="1"/>
            <a:t>emergencies</a:t>
          </a:r>
          <a:endParaRPr lang="en-US" sz="1600" b="1" kern="1200" dirty="0"/>
        </a:p>
      </dsp:txBody>
      <dsp:txXfrm>
        <a:off x="7876817" y="4798623"/>
        <a:ext cx="1312562" cy="1079851"/>
      </dsp:txXfrm>
    </dsp:sp>
    <dsp:sp modelId="{AA4048F0-F8F2-4C3D-B360-6AF303513D07}">
      <dsp:nvSpPr>
        <dsp:cNvPr id="0" name=""/>
        <dsp:cNvSpPr/>
      </dsp:nvSpPr>
      <dsp:spPr>
        <a:xfrm>
          <a:off x="9189380" y="4798623"/>
          <a:ext cx="1312562" cy="1079851"/>
        </a:xfrm>
        <a:prstGeom prst="rect">
          <a:avLst/>
        </a:prstGeom>
        <a:solidFill>
          <a:schemeClr val="accent4">
            <a:tint val="40000"/>
            <a:alpha val="90000"/>
            <a:hueOff val="5756959"/>
            <a:satOff val="-30630"/>
            <a:lumOff val="-1745"/>
            <a:alphaOff val="0"/>
          </a:schemeClr>
        </a:solidFill>
        <a:ln w="12700" cap="flat" cmpd="sng" algn="ctr">
          <a:solidFill>
            <a:schemeClr val="accent4">
              <a:tint val="40000"/>
              <a:alpha val="90000"/>
              <a:hueOff val="5756959"/>
              <a:satOff val="-30630"/>
              <a:lumOff val="-17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t>8. Gender equality as a cross-cutting issue</a:t>
          </a:r>
        </a:p>
      </dsp:txBody>
      <dsp:txXfrm>
        <a:off x="9189380" y="4798623"/>
        <a:ext cx="1312562" cy="1079851"/>
      </dsp:txXfrm>
    </dsp:sp>
    <dsp:sp modelId="{CF109AD3-9902-4533-93BE-97D592F9E74F}">
      <dsp:nvSpPr>
        <dsp:cNvPr id="0" name=""/>
        <dsp:cNvSpPr/>
      </dsp:nvSpPr>
      <dsp:spPr>
        <a:xfrm>
          <a:off x="10501943" y="4798623"/>
          <a:ext cx="1312562" cy="1079851"/>
        </a:xfrm>
        <a:prstGeom prst="rect">
          <a:avLst/>
        </a:prstGeom>
        <a:solidFill>
          <a:schemeClr val="accent4">
            <a:tint val="40000"/>
            <a:alpha val="90000"/>
            <a:hueOff val="6579382"/>
            <a:satOff val="-35006"/>
            <a:lumOff val="-1994"/>
            <a:alphaOff val="0"/>
          </a:schemeClr>
        </a:solidFill>
        <a:ln w="12700" cap="flat" cmpd="sng" algn="ctr">
          <a:solidFill>
            <a:schemeClr val="accent4">
              <a:tint val="40000"/>
              <a:alpha val="90000"/>
              <a:hueOff val="6579382"/>
              <a:satOff val="-35006"/>
              <a:lumOff val="-199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15240" rIns="85344"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9. Adolescent girls as an important actor of sexual and reproductive health</a:t>
          </a:r>
        </a:p>
      </dsp:txBody>
      <dsp:txXfrm>
        <a:off x="10501943" y="4798623"/>
        <a:ext cx="1312562" cy="1079851"/>
      </dsp:txXfrm>
    </dsp:sp>
    <dsp:sp modelId="{C3676E60-51A4-4AE9-8FE6-76BF2E46D658}">
      <dsp:nvSpPr>
        <dsp:cNvPr id="0" name=""/>
        <dsp:cNvSpPr/>
      </dsp:nvSpPr>
      <dsp:spPr>
        <a:xfrm rot="10800000">
          <a:off x="0" y="2673"/>
          <a:ext cx="11815947" cy="3610461"/>
        </a:xfrm>
        <a:prstGeom prst="upArrowCallou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2928" tIns="312928" rIns="312928" bIns="312928" numCol="1" spcCol="1270" anchor="ctr" anchorCtr="0">
          <a:noAutofit/>
        </a:bodyPr>
        <a:lstStyle/>
        <a:p>
          <a:pPr marL="0" lvl="0" indent="0" algn="ctr" defTabSz="1955800">
            <a:lnSpc>
              <a:spcPct val="90000"/>
            </a:lnSpc>
            <a:spcBef>
              <a:spcPct val="0"/>
            </a:spcBef>
            <a:spcAft>
              <a:spcPct val="35000"/>
            </a:spcAft>
            <a:buNone/>
          </a:pPr>
          <a:r>
            <a:rPr lang="en-US" sz="4400" b="1" i="1" u="sng" kern="1200" dirty="0"/>
            <a:t>UNFINISHED BUSINESS:</a:t>
          </a:r>
          <a:endParaRPr lang="en-US" sz="4400" kern="1200" dirty="0"/>
        </a:p>
      </dsp:txBody>
      <dsp:txXfrm rot="-10800000">
        <a:off x="0" y="2673"/>
        <a:ext cx="11815947" cy="1267271"/>
      </dsp:txXfrm>
    </dsp:sp>
    <dsp:sp modelId="{7577F05C-9A0A-485F-8942-2E7CC8776FE0}">
      <dsp:nvSpPr>
        <dsp:cNvPr id="0" name=""/>
        <dsp:cNvSpPr/>
      </dsp:nvSpPr>
      <dsp:spPr>
        <a:xfrm>
          <a:off x="5769" y="1269945"/>
          <a:ext cx="1967401" cy="1079527"/>
        </a:xfrm>
        <a:prstGeom prst="rect">
          <a:avLst/>
        </a:prstGeom>
        <a:solidFill>
          <a:schemeClr val="accent4">
            <a:tint val="40000"/>
            <a:alpha val="90000"/>
            <a:hueOff val="7401805"/>
            <a:satOff val="-39382"/>
            <a:lumOff val="-2244"/>
            <a:alphaOff val="0"/>
          </a:schemeClr>
        </a:solidFill>
        <a:ln w="12700" cap="flat" cmpd="sng" algn="ctr">
          <a:solidFill>
            <a:schemeClr val="accent4">
              <a:tint val="40000"/>
              <a:alpha val="90000"/>
              <a:hueOff val="7401805"/>
              <a:satOff val="-39382"/>
              <a:lumOff val="-224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dirty="0"/>
            <a:t>1. Decreased the prevalence of underweight children under five years of age  (malnutrition and undernourishment)</a:t>
          </a:r>
          <a:endParaRPr lang="en-US" sz="1400" kern="1200" dirty="0"/>
        </a:p>
      </dsp:txBody>
      <dsp:txXfrm>
        <a:off x="5769" y="1269945"/>
        <a:ext cx="1967401" cy="1079527"/>
      </dsp:txXfrm>
    </dsp:sp>
    <dsp:sp modelId="{7D3CD14A-7333-4B95-A957-712145902F34}">
      <dsp:nvSpPr>
        <dsp:cNvPr id="0" name=""/>
        <dsp:cNvSpPr/>
      </dsp:nvSpPr>
      <dsp:spPr>
        <a:xfrm>
          <a:off x="1973171" y="1269945"/>
          <a:ext cx="1967401" cy="1079527"/>
        </a:xfrm>
        <a:prstGeom prst="rect">
          <a:avLst/>
        </a:prstGeom>
        <a:solidFill>
          <a:schemeClr val="accent4">
            <a:tint val="40000"/>
            <a:alpha val="90000"/>
            <a:hueOff val="8224227"/>
            <a:satOff val="-43758"/>
            <a:lumOff val="-2493"/>
            <a:alphaOff val="0"/>
          </a:schemeClr>
        </a:solidFill>
        <a:ln w="12700" cap="flat" cmpd="sng" algn="ctr">
          <a:solidFill>
            <a:schemeClr val="accent4">
              <a:tint val="40000"/>
              <a:alpha val="90000"/>
              <a:hueOff val="8224227"/>
              <a:satOff val="-43758"/>
              <a:lumOff val="-249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dirty="0"/>
            <a:t>2. Decreased the infant mortality rate (AKB) and children under five years of age mortality rate (</a:t>
          </a:r>
          <a:r>
            <a:rPr lang="en-US" sz="1400" b="1" kern="1200" dirty="0" err="1"/>
            <a:t>AKBa</a:t>
          </a:r>
          <a:r>
            <a:rPr lang="en-US" sz="1400" b="1" kern="1200" dirty="0"/>
            <a:t>)</a:t>
          </a:r>
          <a:endParaRPr lang="en-US" sz="1400" kern="1200" dirty="0"/>
        </a:p>
      </dsp:txBody>
      <dsp:txXfrm>
        <a:off x="1973171" y="1269945"/>
        <a:ext cx="1967401" cy="1079527"/>
      </dsp:txXfrm>
    </dsp:sp>
    <dsp:sp modelId="{23759842-E96F-4432-B215-1C179EDA52C2}">
      <dsp:nvSpPr>
        <dsp:cNvPr id="0" name=""/>
        <dsp:cNvSpPr/>
      </dsp:nvSpPr>
      <dsp:spPr>
        <a:xfrm>
          <a:off x="3940572" y="1269945"/>
          <a:ext cx="1967401" cy="1079527"/>
        </a:xfrm>
        <a:prstGeom prst="rect">
          <a:avLst/>
        </a:prstGeom>
        <a:solidFill>
          <a:schemeClr val="accent4">
            <a:tint val="40000"/>
            <a:alpha val="90000"/>
            <a:hueOff val="9046650"/>
            <a:satOff val="-48134"/>
            <a:lumOff val="-2742"/>
            <a:alphaOff val="0"/>
          </a:schemeClr>
        </a:solidFill>
        <a:ln w="12700" cap="flat" cmpd="sng" algn="ctr">
          <a:solidFill>
            <a:schemeClr val="accent4">
              <a:tint val="40000"/>
              <a:alpha val="90000"/>
              <a:hueOff val="9046650"/>
              <a:satOff val="-48134"/>
              <a:lumOff val="-27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Font typeface="+mj-lt"/>
            <a:buNone/>
          </a:pPr>
          <a:r>
            <a:rPr lang="en-US" sz="1600" b="1" kern="1200" dirty="0"/>
            <a:t>3. Decreased the maternal mortality rate (AKI)</a:t>
          </a:r>
          <a:endParaRPr lang="en-US" sz="1600" kern="1200" dirty="0"/>
        </a:p>
      </dsp:txBody>
      <dsp:txXfrm>
        <a:off x="3940572" y="1269945"/>
        <a:ext cx="1967401" cy="1079527"/>
      </dsp:txXfrm>
    </dsp:sp>
    <dsp:sp modelId="{136B22B4-D74D-46AF-A12A-417A9E4FA7E5}">
      <dsp:nvSpPr>
        <dsp:cNvPr id="0" name=""/>
        <dsp:cNvSpPr/>
      </dsp:nvSpPr>
      <dsp:spPr>
        <a:xfrm>
          <a:off x="5907973" y="1269945"/>
          <a:ext cx="1967401" cy="1079527"/>
        </a:xfrm>
        <a:prstGeom prst="rect">
          <a:avLst/>
        </a:prstGeom>
        <a:solidFill>
          <a:schemeClr val="accent4">
            <a:tint val="40000"/>
            <a:alpha val="90000"/>
            <a:hueOff val="9869073"/>
            <a:satOff val="-52509"/>
            <a:lumOff val="-2991"/>
            <a:alphaOff val="0"/>
          </a:schemeClr>
        </a:solidFill>
        <a:ln w="12700" cap="flat" cmpd="sng" algn="ctr">
          <a:solidFill>
            <a:schemeClr val="accent4">
              <a:tint val="40000"/>
              <a:alpha val="90000"/>
              <a:hueOff val="9869073"/>
              <a:satOff val="-52509"/>
              <a:lumOff val="-299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dirty="0"/>
            <a:t>4. Decreased the prevalence of HIV and AIDS (%) from total population</a:t>
          </a:r>
        </a:p>
      </dsp:txBody>
      <dsp:txXfrm>
        <a:off x="5907973" y="1269945"/>
        <a:ext cx="1967401" cy="1079527"/>
      </dsp:txXfrm>
    </dsp:sp>
    <dsp:sp modelId="{18E77A37-1AA8-407B-A57E-2F6A8449F944}">
      <dsp:nvSpPr>
        <dsp:cNvPr id="0" name=""/>
        <dsp:cNvSpPr/>
      </dsp:nvSpPr>
      <dsp:spPr>
        <a:xfrm>
          <a:off x="7875375" y="1269945"/>
          <a:ext cx="1967401" cy="1079527"/>
        </a:xfrm>
        <a:prstGeom prst="rect">
          <a:avLst/>
        </a:prstGeom>
        <a:solidFill>
          <a:schemeClr val="accent4">
            <a:tint val="40000"/>
            <a:alpha val="90000"/>
            <a:hueOff val="10691495"/>
            <a:satOff val="-56885"/>
            <a:lumOff val="-3241"/>
            <a:alphaOff val="0"/>
          </a:schemeClr>
        </a:solidFill>
        <a:ln w="12700" cap="flat" cmpd="sng" algn="ctr">
          <a:solidFill>
            <a:schemeClr val="accent4">
              <a:tint val="40000"/>
              <a:alpha val="90000"/>
              <a:hueOff val="10691495"/>
              <a:satOff val="-56885"/>
              <a:lumOff val="-324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dirty="0"/>
            <a:t>5. Increased comprehensive knowledge about HIV and AIDS at the population aged 15-24 years</a:t>
          </a:r>
        </a:p>
      </dsp:txBody>
      <dsp:txXfrm>
        <a:off x="7875375" y="1269945"/>
        <a:ext cx="1967401" cy="1079527"/>
      </dsp:txXfrm>
    </dsp:sp>
    <dsp:sp modelId="{19583658-9F3B-4DDE-9C43-D1060A4E790E}">
      <dsp:nvSpPr>
        <dsp:cNvPr id="0" name=""/>
        <dsp:cNvSpPr/>
      </dsp:nvSpPr>
      <dsp:spPr>
        <a:xfrm>
          <a:off x="9842776" y="1269945"/>
          <a:ext cx="1967401" cy="1079527"/>
        </a:xfrm>
        <a:prstGeom prst="rect">
          <a:avLst/>
        </a:prstGeom>
        <a:solidFill>
          <a:schemeClr val="accent4">
            <a:tint val="40000"/>
            <a:alpha val="90000"/>
            <a:hueOff val="11513918"/>
            <a:satOff val="-61261"/>
            <a:lumOff val="-3490"/>
            <a:alphaOff val="0"/>
          </a:schemeClr>
        </a:solidFill>
        <a:ln w="12700" cap="flat" cmpd="sng" algn="ctr">
          <a:solidFill>
            <a:schemeClr val="accent4">
              <a:tint val="40000"/>
              <a:alpha val="90000"/>
              <a:hueOff val="11513918"/>
              <a:satOff val="-61261"/>
              <a:lumOff val="-34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a:lnSpc>
              <a:spcPct val="90000"/>
            </a:lnSpc>
            <a:spcBef>
              <a:spcPct val="0"/>
            </a:spcBef>
            <a:spcAft>
              <a:spcPct val="35000"/>
            </a:spcAft>
            <a:buFont typeface="+mj-lt"/>
            <a:buNone/>
          </a:pPr>
          <a:r>
            <a:rPr lang="en-US" sz="1400" b="1" kern="1200" dirty="0"/>
            <a:t>6. Discrepancy in the access to drinking water and adequate sanitation (in the context of PHBS)</a:t>
          </a:r>
        </a:p>
      </dsp:txBody>
      <dsp:txXfrm>
        <a:off x="9842776" y="1269945"/>
        <a:ext cx="1967401" cy="10795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6D043-1B56-401C-A4D8-6C0A366B6684}">
      <dsp:nvSpPr>
        <dsp:cNvPr id="0" name=""/>
        <dsp:cNvSpPr/>
      </dsp:nvSpPr>
      <dsp:spPr>
        <a:xfrm>
          <a:off x="2200377" y="18190"/>
          <a:ext cx="945896" cy="945896"/>
        </a:xfrm>
        <a:prstGeom prst="ellipse">
          <a:avLst/>
        </a:prstGeom>
        <a:gradFill rotWithShape="0">
          <a:gsLst>
            <a:gs pos="0">
              <a:schemeClr val="accent5">
                <a:alpha val="50000"/>
                <a:hueOff val="0"/>
                <a:satOff val="0"/>
                <a:lumOff val="0"/>
                <a:alphaOff val="0"/>
                <a:satMod val="103000"/>
                <a:lumMod val="102000"/>
                <a:tint val="94000"/>
              </a:schemeClr>
            </a:gs>
            <a:gs pos="50000">
              <a:schemeClr val="accent5">
                <a:alpha val="50000"/>
                <a:hueOff val="0"/>
                <a:satOff val="0"/>
                <a:lumOff val="0"/>
                <a:alphaOff val="0"/>
                <a:satMod val="110000"/>
                <a:lumMod val="100000"/>
                <a:shade val="100000"/>
              </a:schemeClr>
            </a:gs>
            <a:gs pos="100000">
              <a:schemeClr val="accent5">
                <a:alpha val="50000"/>
                <a:hueOff val="0"/>
                <a:satOff val="0"/>
                <a:lumOff val="0"/>
                <a:alphaOff val="0"/>
                <a:lumMod val="99000"/>
                <a:satMod val="120000"/>
                <a:shade val="78000"/>
              </a:schemeClr>
            </a:gs>
          </a:gsLst>
          <a:lin ang="5400000" scaled="0"/>
        </a:gradFill>
        <a:ln>
          <a:noFill/>
        </a:ln>
        <a:effectLst/>
        <a:scene3d>
          <a:camera prst="orthographicFront">
            <a:rot lat="0" lon="0" rev="2700000"/>
          </a:camera>
          <a:lightRig rig="threePt" dir="t"/>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 </a:t>
          </a:r>
        </a:p>
      </dsp:txBody>
      <dsp:txXfrm>
        <a:off x="2309519" y="145522"/>
        <a:ext cx="727612" cy="300140"/>
      </dsp:txXfrm>
    </dsp:sp>
    <dsp:sp modelId="{4FB90C0A-FAC2-4D86-A2AC-E00005969C1F}">
      <dsp:nvSpPr>
        <dsp:cNvPr id="0" name=""/>
        <dsp:cNvSpPr/>
      </dsp:nvSpPr>
      <dsp:spPr>
        <a:xfrm>
          <a:off x="2618754" y="436567"/>
          <a:ext cx="945896" cy="945896"/>
        </a:xfrm>
        <a:prstGeom prst="ellipse">
          <a:avLst/>
        </a:prstGeom>
        <a:gradFill rotWithShape="0">
          <a:gsLst>
            <a:gs pos="0">
              <a:schemeClr val="accent5">
                <a:alpha val="50000"/>
                <a:hueOff val="-2451115"/>
                <a:satOff val="-3409"/>
                <a:lumOff val="-1307"/>
                <a:alphaOff val="0"/>
                <a:satMod val="103000"/>
                <a:lumMod val="102000"/>
                <a:tint val="94000"/>
              </a:schemeClr>
            </a:gs>
            <a:gs pos="50000">
              <a:schemeClr val="accent5">
                <a:alpha val="50000"/>
                <a:hueOff val="-2451115"/>
                <a:satOff val="-3409"/>
                <a:lumOff val="-1307"/>
                <a:alphaOff val="0"/>
                <a:satMod val="110000"/>
                <a:lumMod val="100000"/>
                <a:shade val="100000"/>
              </a:schemeClr>
            </a:gs>
            <a:gs pos="100000">
              <a:schemeClr val="accent5">
                <a:alpha val="50000"/>
                <a:hueOff val="-2451115"/>
                <a:satOff val="-3409"/>
                <a:lumOff val="-1307"/>
                <a:alphaOff val="0"/>
                <a:lumMod val="99000"/>
                <a:satMod val="120000"/>
                <a:shade val="78000"/>
              </a:schemeClr>
            </a:gs>
          </a:gsLst>
          <a:lin ang="5400000" scaled="0"/>
        </a:gradFill>
        <a:ln>
          <a:noFill/>
        </a:ln>
        <a:effectLst/>
        <a:scene3d>
          <a:camera prst="orthographicFront">
            <a:rot lat="0" lon="0" rev="2700000"/>
          </a:camera>
          <a:lightRig rig="threePt" dir="t"/>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 </a:t>
          </a:r>
        </a:p>
      </dsp:txBody>
      <dsp:txXfrm>
        <a:off x="3128083" y="545709"/>
        <a:ext cx="363806" cy="727612"/>
      </dsp:txXfrm>
    </dsp:sp>
    <dsp:sp modelId="{EFF86696-8D90-498C-BB86-13474F8C4F8E}">
      <dsp:nvSpPr>
        <dsp:cNvPr id="0" name=""/>
        <dsp:cNvSpPr/>
      </dsp:nvSpPr>
      <dsp:spPr>
        <a:xfrm>
          <a:off x="2200377" y="854945"/>
          <a:ext cx="945896" cy="945896"/>
        </a:xfrm>
        <a:prstGeom prst="ellipse">
          <a:avLst/>
        </a:prstGeom>
        <a:gradFill rotWithShape="0">
          <a:gsLst>
            <a:gs pos="0">
              <a:schemeClr val="accent5">
                <a:alpha val="50000"/>
                <a:hueOff val="-4902230"/>
                <a:satOff val="-6819"/>
                <a:lumOff val="-2615"/>
                <a:alphaOff val="0"/>
                <a:satMod val="103000"/>
                <a:lumMod val="102000"/>
                <a:tint val="94000"/>
              </a:schemeClr>
            </a:gs>
            <a:gs pos="50000">
              <a:schemeClr val="accent5">
                <a:alpha val="50000"/>
                <a:hueOff val="-4902230"/>
                <a:satOff val="-6819"/>
                <a:lumOff val="-2615"/>
                <a:alphaOff val="0"/>
                <a:satMod val="110000"/>
                <a:lumMod val="100000"/>
                <a:shade val="100000"/>
              </a:schemeClr>
            </a:gs>
            <a:gs pos="100000">
              <a:schemeClr val="accent5">
                <a:alpha val="50000"/>
                <a:hueOff val="-4902230"/>
                <a:satOff val="-6819"/>
                <a:lumOff val="-2615"/>
                <a:alphaOff val="0"/>
                <a:lumMod val="99000"/>
                <a:satMod val="120000"/>
                <a:shade val="78000"/>
              </a:schemeClr>
            </a:gs>
          </a:gsLst>
          <a:lin ang="5400000" scaled="0"/>
        </a:gradFill>
        <a:ln>
          <a:noFill/>
        </a:ln>
        <a:effectLst/>
        <a:scene3d>
          <a:camera prst="orthographicFront">
            <a:rot lat="0" lon="0" rev="2700000"/>
          </a:camera>
          <a:lightRig rig="threePt" dir="t"/>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US" sz="2100" kern="1200" dirty="0"/>
            <a:t> </a:t>
          </a:r>
        </a:p>
      </dsp:txBody>
      <dsp:txXfrm>
        <a:off x="2309519" y="1373369"/>
        <a:ext cx="727612" cy="300140"/>
      </dsp:txXfrm>
    </dsp:sp>
    <dsp:sp modelId="{C8DBBC1C-E0BE-4750-8CFE-8C991D570DF6}">
      <dsp:nvSpPr>
        <dsp:cNvPr id="0" name=""/>
        <dsp:cNvSpPr/>
      </dsp:nvSpPr>
      <dsp:spPr>
        <a:xfrm>
          <a:off x="1781999" y="436567"/>
          <a:ext cx="945896" cy="945896"/>
        </a:xfrm>
        <a:prstGeom prst="ellipse">
          <a:avLst/>
        </a:prstGeom>
        <a:gradFill rotWithShape="0">
          <a:gsLst>
            <a:gs pos="0">
              <a:schemeClr val="accent5">
                <a:alpha val="50000"/>
                <a:hueOff val="-7353344"/>
                <a:satOff val="-10228"/>
                <a:lumOff val="-3922"/>
                <a:alphaOff val="0"/>
                <a:satMod val="103000"/>
                <a:lumMod val="102000"/>
                <a:tint val="94000"/>
              </a:schemeClr>
            </a:gs>
            <a:gs pos="50000">
              <a:schemeClr val="accent5">
                <a:alpha val="50000"/>
                <a:hueOff val="-7353344"/>
                <a:satOff val="-10228"/>
                <a:lumOff val="-3922"/>
                <a:alphaOff val="0"/>
                <a:satMod val="110000"/>
                <a:lumMod val="100000"/>
                <a:shade val="100000"/>
              </a:schemeClr>
            </a:gs>
            <a:gs pos="100000">
              <a:schemeClr val="accent5">
                <a:alpha val="50000"/>
                <a:hueOff val="-7353344"/>
                <a:satOff val="-10228"/>
                <a:lumOff val="-3922"/>
                <a:alphaOff val="0"/>
                <a:lumMod val="99000"/>
                <a:satMod val="120000"/>
                <a:shade val="78000"/>
              </a:schemeClr>
            </a:gs>
          </a:gsLst>
          <a:lin ang="5400000" scaled="0"/>
        </a:gradFill>
        <a:ln>
          <a:noFill/>
        </a:ln>
        <a:effectLst/>
        <a:scene3d>
          <a:camera prst="orthographicFront">
            <a:rot lat="0" lon="0" rev="2700000"/>
          </a:camera>
          <a:lightRig rig="threePt" dir="t"/>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1854761" y="545709"/>
        <a:ext cx="363806" cy="7276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5E3A7-8342-488A-877E-9E9C22A657B0}">
      <dsp:nvSpPr>
        <dsp:cNvPr id="0" name=""/>
        <dsp:cNvSpPr/>
      </dsp:nvSpPr>
      <dsp:spPr>
        <a:xfrm>
          <a:off x="822959" y="0"/>
          <a:ext cx="9326880" cy="5236633"/>
        </a:xfrm>
        <a:prstGeom prst="rightArrow">
          <a:avLst/>
        </a:prstGeom>
        <a:solidFill>
          <a:srgbClr val="92D050"/>
        </a:solidFill>
        <a:ln>
          <a:noFill/>
        </a:ln>
        <a:effectLst/>
      </dsp:spPr>
      <dsp:style>
        <a:lnRef idx="0">
          <a:scrgbClr r="0" g="0" b="0"/>
        </a:lnRef>
        <a:fillRef idx="1">
          <a:scrgbClr r="0" g="0" b="0"/>
        </a:fillRef>
        <a:effectRef idx="0">
          <a:scrgbClr r="0" g="0" b="0"/>
        </a:effectRef>
        <a:fontRef idx="minor"/>
      </dsp:style>
    </dsp:sp>
    <dsp:sp modelId="{29DAE582-5357-4B71-9B5C-D5BDCA34EC46}">
      <dsp:nvSpPr>
        <dsp:cNvPr id="0" name=""/>
        <dsp:cNvSpPr/>
      </dsp:nvSpPr>
      <dsp:spPr>
        <a:xfrm>
          <a:off x="182184" y="908231"/>
          <a:ext cx="2391590" cy="3420170"/>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1" kern="1200" dirty="0">
              <a:solidFill>
                <a:schemeClr val="tx1"/>
              </a:solidFill>
            </a:rPr>
            <a:t>INPUT</a:t>
          </a:r>
          <a:endParaRPr lang="id-ID" sz="1200" b="1" kern="1200" dirty="0">
            <a:solidFill>
              <a:schemeClr val="tx1"/>
            </a:solidFill>
          </a:endParaRPr>
        </a:p>
        <a:p>
          <a:pPr marL="0" lvl="0" indent="0" algn="l" defTabSz="1244600">
            <a:lnSpc>
              <a:spcPct val="90000"/>
            </a:lnSpc>
            <a:spcBef>
              <a:spcPct val="0"/>
            </a:spcBef>
            <a:spcAft>
              <a:spcPct val="35000"/>
            </a:spcAft>
            <a:buNone/>
          </a:pPr>
          <a:r>
            <a:rPr lang="id-ID" sz="1600" b="0" kern="1200" dirty="0">
              <a:solidFill>
                <a:schemeClr val="tx1"/>
              </a:solidFill>
            </a:rPr>
            <a:t>3.8. </a:t>
          </a:r>
          <a:r>
            <a:rPr lang="en-US" sz="1600" b="0" kern="1200" dirty="0">
              <a:solidFill>
                <a:schemeClr val="tx1"/>
              </a:solidFill>
            </a:rPr>
            <a:t>Achieving UNIVERSAL HEALTH COVERAGE, including financial risk protection, access to qualified basic health care and access to basic medicines and vaccines that are safe, effective, and qualified for everyone.</a:t>
          </a:r>
          <a:endParaRPr lang="id-ID" sz="1400" b="0" kern="1200" dirty="0">
            <a:solidFill>
              <a:schemeClr val="tx1"/>
            </a:solidFill>
          </a:endParaRPr>
        </a:p>
      </dsp:txBody>
      <dsp:txXfrm>
        <a:off x="298932" y="1024979"/>
        <a:ext cx="2158094" cy="3186674"/>
      </dsp:txXfrm>
    </dsp:sp>
    <dsp:sp modelId="{66339E97-2BE9-4EED-8607-DB3CCD110784}">
      <dsp:nvSpPr>
        <dsp:cNvPr id="0" name=""/>
        <dsp:cNvSpPr/>
      </dsp:nvSpPr>
      <dsp:spPr>
        <a:xfrm>
          <a:off x="2885600" y="1152069"/>
          <a:ext cx="2391590" cy="2932493"/>
        </a:xfrm>
        <a:prstGeom prst="roundRect">
          <a:avLst/>
        </a:prstGeom>
        <a:solidFill>
          <a:schemeClr val="accent2">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1" kern="1200" dirty="0">
              <a:solidFill>
                <a:schemeClr val="tx1"/>
              </a:solidFill>
            </a:rPr>
            <a:t>PROSES</a:t>
          </a:r>
          <a:endParaRPr lang="id-ID" sz="1600" b="1" kern="1200" dirty="0">
            <a:solidFill>
              <a:schemeClr val="tx1"/>
            </a:solidFill>
          </a:endParaRPr>
        </a:p>
        <a:p>
          <a:pPr marL="0" lvl="0" indent="0" algn="l" defTabSz="1244600">
            <a:lnSpc>
              <a:spcPct val="90000"/>
            </a:lnSpc>
            <a:spcBef>
              <a:spcPct val="0"/>
            </a:spcBef>
            <a:spcAft>
              <a:spcPct val="35000"/>
            </a:spcAft>
            <a:buNone/>
          </a:pPr>
          <a:r>
            <a:rPr lang="id-ID" sz="1600" b="0" kern="1200" dirty="0">
              <a:solidFill>
                <a:schemeClr val="tx1"/>
              </a:solidFill>
            </a:rPr>
            <a:t>8.5 </a:t>
          </a:r>
          <a:r>
            <a:rPr lang="en-US" sz="1600" b="0" kern="1200" dirty="0">
              <a:solidFill>
                <a:schemeClr val="tx1"/>
              </a:solidFill>
            </a:rPr>
            <a:t>By 2030, achieve the decent condition of work for productive and  permanent workers for all women and men, including young people and people with disabilities, and equal pay for work of equal value.</a:t>
          </a:r>
          <a:endParaRPr lang="id-ID" sz="1600" b="0" kern="1200" dirty="0">
            <a:solidFill>
              <a:schemeClr val="tx1"/>
            </a:solidFill>
          </a:endParaRPr>
        </a:p>
      </dsp:txBody>
      <dsp:txXfrm>
        <a:off x="3002348" y="1268817"/>
        <a:ext cx="2158094" cy="2698997"/>
      </dsp:txXfrm>
    </dsp:sp>
    <dsp:sp modelId="{E6871F1A-21D1-40E0-B1A2-1A5BB424A99C}">
      <dsp:nvSpPr>
        <dsp:cNvPr id="0" name=""/>
        <dsp:cNvSpPr/>
      </dsp:nvSpPr>
      <dsp:spPr>
        <a:xfrm>
          <a:off x="5589015" y="824256"/>
          <a:ext cx="2498183" cy="3588119"/>
        </a:xfrm>
        <a:prstGeom prst="roundRect">
          <a:avLst/>
        </a:prstGeom>
        <a:solidFill>
          <a:srgbClr val="FDEAE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1" kern="1200" dirty="0">
              <a:solidFill>
                <a:schemeClr val="tx1"/>
              </a:solidFill>
            </a:rPr>
            <a:t>OUTPUT</a:t>
          </a:r>
          <a:endParaRPr lang="id-ID" sz="3200" b="1" kern="1200" dirty="0">
            <a:solidFill>
              <a:schemeClr val="tx1"/>
            </a:solidFill>
          </a:endParaRPr>
        </a:p>
        <a:p>
          <a:pPr marL="0" lvl="0" indent="0" algn="l" defTabSz="1244600">
            <a:lnSpc>
              <a:spcPct val="90000"/>
            </a:lnSpc>
            <a:spcBef>
              <a:spcPct val="0"/>
            </a:spcBef>
            <a:spcAft>
              <a:spcPct val="35000"/>
            </a:spcAft>
            <a:buNone/>
          </a:pPr>
          <a:r>
            <a:rPr lang="id-ID" sz="1600" b="0" kern="1200" dirty="0">
              <a:solidFill>
                <a:schemeClr val="tx1"/>
              </a:solidFill>
            </a:rPr>
            <a:t>1.1.   </a:t>
          </a:r>
          <a:r>
            <a:rPr lang="en-US" sz="1600" b="0" kern="1200" dirty="0">
              <a:solidFill>
                <a:schemeClr val="tx1"/>
              </a:solidFill>
            </a:rPr>
            <a:t>In 2030, poverty reduction in all people, everywhere, the current size is the people whose livelihoods are less than USD 1.25/day</a:t>
          </a:r>
          <a:endParaRPr lang="id-ID" sz="1600" b="0" kern="1200" dirty="0">
            <a:solidFill>
              <a:schemeClr val="tx1"/>
            </a:solidFill>
          </a:endParaRPr>
        </a:p>
        <a:p>
          <a:pPr marL="0" lvl="0" indent="0" algn="l" defTabSz="1244600">
            <a:lnSpc>
              <a:spcPct val="90000"/>
            </a:lnSpc>
            <a:spcBef>
              <a:spcPct val="0"/>
            </a:spcBef>
            <a:spcAft>
              <a:spcPct val="35000"/>
            </a:spcAft>
            <a:buNone/>
          </a:pPr>
          <a:r>
            <a:rPr lang="id-ID" sz="1600" b="0" kern="1200" dirty="0">
              <a:solidFill>
                <a:schemeClr val="tx1"/>
              </a:solidFill>
            </a:rPr>
            <a:t>1.2.   </a:t>
          </a:r>
          <a:r>
            <a:rPr lang="en-US" sz="1600" b="0" kern="1200" dirty="0">
              <a:solidFill>
                <a:schemeClr val="tx1"/>
              </a:solidFill>
            </a:rPr>
            <a:t>By 2030, reduce at least half the number of men, women, and children of all ages living in poverty in all dimensions according to national definitions</a:t>
          </a:r>
          <a:endParaRPr lang="id-ID" sz="1600" b="0" kern="1200" dirty="0">
            <a:solidFill>
              <a:schemeClr val="tx1"/>
            </a:solidFill>
          </a:endParaRPr>
        </a:p>
      </dsp:txBody>
      <dsp:txXfrm>
        <a:off x="5710966" y="946207"/>
        <a:ext cx="2254281" cy="3344217"/>
      </dsp:txXfrm>
    </dsp:sp>
    <dsp:sp modelId="{F0221C3C-8D1C-4FFC-BBA6-4F7AC33E7F38}">
      <dsp:nvSpPr>
        <dsp:cNvPr id="0" name=""/>
        <dsp:cNvSpPr/>
      </dsp:nvSpPr>
      <dsp:spPr>
        <a:xfrm>
          <a:off x="8399024" y="252793"/>
          <a:ext cx="2391590" cy="4731046"/>
        </a:xfrm>
        <a:prstGeom prst="roundRect">
          <a:avLst/>
        </a:prstGeom>
        <a:solidFill>
          <a:srgbClr val="FBCDF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id-ID" sz="2800" b="1" kern="1200" dirty="0">
              <a:solidFill>
                <a:schemeClr val="tx1"/>
              </a:solidFill>
            </a:rPr>
            <a:t>OUTCOME</a:t>
          </a:r>
          <a:endParaRPr lang="id-ID" sz="1200" b="1" kern="1200" dirty="0">
            <a:solidFill>
              <a:schemeClr val="tx1"/>
            </a:solidFill>
          </a:endParaRPr>
        </a:p>
        <a:p>
          <a:pPr marL="0" lvl="0" indent="0" algn="l" defTabSz="1244600">
            <a:lnSpc>
              <a:spcPct val="90000"/>
            </a:lnSpc>
            <a:spcBef>
              <a:spcPct val="0"/>
            </a:spcBef>
            <a:spcAft>
              <a:spcPct val="35000"/>
            </a:spcAft>
            <a:buNone/>
          </a:pPr>
          <a:r>
            <a:rPr lang="id-ID" sz="1600" b="0" kern="1200" dirty="0">
              <a:solidFill>
                <a:schemeClr val="tx1"/>
              </a:solidFill>
            </a:rPr>
            <a:t>10.1  </a:t>
          </a:r>
          <a:r>
            <a:rPr lang="en-US" sz="1600" b="0" kern="1200" dirty="0">
              <a:solidFill>
                <a:schemeClr val="tx1"/>
              </a:solidFill>
            </a:rPr>
            <a:t>by 2030 progressively achieve and sustain income</a:t>
          </a:r>
        </a:p>
        <a:p>
          <a:pPr marL="0" lvl="0" indent="0" defTabSz="1244600">
            <a:lnSpc>
              <a:spcPct val="90000"/>
            </a:lnSpc>
            <a:spcBef>
              <a:spcPct val="0"/>
            </a:spcBef>
            <a:spcAft>
              <a:spcPct val="35000"/>
            </a:spcAft>
            <a:buNone/>
          </a:pPr>
          <a:r>
            <a:rPr lang="en-US" sz="1600" b="0" kern="1200" dirty="0">
              <a:solidFill>
                <a:schemeClr val="tx1"/>
              </a:solidFill>
            </a:rPr>
            <a:t>growth of the bottom 40% of the population at a rate</a:t>
          </a:r>
        </a:p>
        <a:p>
          <a:pPr marL="0" lvl="0" indent="0" defTabSz="1244600">
            <a:lnSpc>
              <a:spcPct val="90000"/>
            </a:lnSpc>
            <a:spcBef>
              <a:spcPct val="0"/>
            </a:spcBef>
            <a:spcAft>
              <a:spcPct val="35000"/>
            </a:spcAft>
            <a:buNone/>
          </a:pPr>
          <a:r>
            <a:rPr lang="en-US" sz="1600" b="0" kern="1200" dirty="0">
              <a:solidFill>
                <a:schemeClr val="tx1"/>
              </a:solidFill>
            </a:rPr>
            <a:t>higher than the national average</a:t>
          </a:r>
        </a:p>
        <a:p>
          <a:pPr marL="0" lvl="0" indent="0" defTabSz="1244600">
            <a:lnSpc>
              <a:spcPct val="90000"/>
            </a:lnSpc>
            <a:spcBef>
              <a:spcPct val="0"/>
            </a:spcBef>
            <a:spcAft>
              <a:spcPct val="35000"/>
            </a:spcAft>
            <a:buNone/>
          </a:pPr>
          <a:r>
            <a:rPr lang="id-ID" sz="1600" b="0" kern="1200" dirty="0">
              <a:solidFill>
                <a:schemeClr val="tx1"/>
              </a:solidFill>
            </a:rPr>
            <a:t>10.2   </a:t>
          </a:r>
          <a:r>
            <a:rPr lang="en-US" sz="1600" b="0" kern="1200" dirty="0">
              <a:solidFill>
                <a:schemeClr val="tx1"/>
              </a:solidFill>
            </a:rPr>
            <a:t>by 2030 empower and promote the social, economic</a:t>
          </a:r>
        </a:p>
        <a:p>
          <a:pPr marL="0" lvl="0" indent="0" defTabSz="1244600">
            <a:lnSpc>
              <a:spcPct val="90000"/>
            </a:lnSpc>
            <a:spcBef>
              <a:spcPct val="0"/>
            </a:spcBef>
            <a:spcAft>
              <a:spcPct val="35000"/>
            </a:spcAft>
            <a:buNone/>
          </a:pPr>
          <a:r>
            <a:rPr lang="en-US" sz="1600" b="0" kern="1200" dirty="0">
              <a:solidFill>
                <a:schemeClr val="tx1"/>
              </a:solidFill>
            </a:rPr>
            <a:t>and political inclusion of all irrespective of age, sex,</a:t>
          </a:r>
        </a:p>
        <a:p>
          <a:pPr marL="0" lvl="0" indent="0" defTabSz="1244600">
            <a:lnSpc>
              <a:spcPct val="90000"/>
            </a:lnSpc>
            <a:spcBef>
              <a:spcPct val="0"/>
            </a:spcBef>
            <a:spcAft>
              <a:spcPct val="35000"/>
            </a:spcAft>
            <a:buNone/>
          </a:pPr>
          <a:r>
            <a:rPr lang="en-US" sz="1600" b="0" kern="1200" dirty="0">
              <a:solidFill>
                <a:schemeClr val="tx1"/>
              </a:solidFill>
            </a:rPr>
            <a:t>disability, race, ethnicity, origin, religion or economic or</a:t>
          </a:r>
        </a:p>
        <a:p>
          <a:pPr marL="0" lvl="0" indent="0" defTabSz="1244600">
            <a:lnSpc>
              <a:spcPct val="90000"/>
            </a:lnSpc>
            <a:spcBef>
              <a:spcPct val="0"/>
            </a:spcBef>
            <a:spcAft>
              <a:spcPct val="35000"/>
            </a:spcAft>
            <a:buNone/>
          </a:pPr>
          <a:r>
            <a:rPr lang="en-US" sz="1600" b="0" kern="1200" dirty="0">
              <a:solidFill>
                <a:schemeClr val="tx1"/>
              </a:solidFill>
            </a:rPr>
            <a:t>other status</a:t>
          </a:r>
          <a:endParaRPr lang="id-ID" sz="1600" b="0" kern="1200" dirty="0">
            <a:solidFill>
              <a:schemeClr val="tx1"/>
            </a:solidFill>
          </a:endParaRPr>
        </a:p>
      </dsp:txBody>
      <dsp:txXfrm>
        <a:off x="8515772" y="369541"/>
        <a:ext cx="2158094" cy="44975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5E3A7-8342-488A-877E-9E9C22A657B0}">
      <dsp:nvSpPr>
        <dsp:cNvPr id="0" name=""/>
        <dsp:cNvSpPr/>
      </dsp:nvSpPr>
      <dsp:spPr>
        <a:xfrm>
          <a:off x="856487" y="0"/>
          <a:ext cx="9706864" cy="5389561"/>
        </a:xfrm>
        <a:prstGeom prst="rightArrow">
          <a:avLst/>
        </a:prstGeom>
        <a:solidFill>
          <a:schemeClr val="tx2">
            <a:lumMod val="60000"/>
            <a:lumOff val="40000"/>
          </a:schemeClr>
        </a:solidFill>
        <a:ln>
          <a:noFill/>
        </a:ln>
        <a:effectLst/>
      </dsp:spPr>
      <dsp:style>
        <a:lnRef idx="0">
          <a:scrgbClr r="0" g="0" b="0"/>
        </a:lnRef>
        <a:fillRef idx="1">
          <a:scrgbClr r="0" g="0" b="0"/>
        </a:fillRef>
        <a:effectRef idx="0">
          <a:scrgbClr r="0" g="0" b="0"/>
        </a:effectRef>
        <a:fontRef idx="minor"/>
      </dsp:style>
    </dsp:sp>
    <dsp:sp modelId="{29DAE582-5357-4B71-9B5C-D5BDCA34EC46}">
      <dsp:nvSpPr>
        <dsp:cNvPr id="0" name=""/>
        <dsp:cNvSpPr/>
      </dsp:nvSpPr>
      <dsp:spPr>
        <a:xfrm>
          <a:off x="199092" y="349178"/>
          <a:ext cx="2484749" cy="4691203"/>
        </a:xfrm>
        <a:prstGeom prst="round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b="1" kern="1200" dirty="0">
              <a:solidFill>
                <a:schemeClr val="tx1"/>
              </a:solidFill>
            </a:rPr>
            <a:t>INPUT</a:t>
          </a:r>
          <a:endParaRPr lang="id-ID" sz="1400" b="1" kern="1200" dirty="0">
            <a:solidFill>
              <a:schemeClr val="tx1"/>
            </a:solidFill>
          </a:endParaRPr>
        </a:p>
        <a:p>
          <a:pPr marL="0" lvl="0" indent="0" algn="l" defTabSz="1066800">
            <a:lnSpc>
              <a:spcPct val="90000"/>
            </a:lnSpc>
            <a:spcBef>
              <a:spcPct val="0"/>
            </a:spcBef>
            <a:spcAft>
              <a:spcPct val="35000"/>
            </a:spcAft>
            <a:buNone/>
          </a:pPr>
          <a:r>
            <a:rPr lang="id-ID" sz="1600" b="0" kern="1200" dirty="0">
              <a:solidFill>
                <a:schemeClr val="tx1"/>
              </a:solidFill>
            </a:rPr>
            <a:t>9.1   </a:t>
          </a:r>
          <a:r>
            <a:rPr lang="en-US" sz="1600" b="0" kern="1200" dirty="0">
              <a:solidFill>
                <a:schemeClr val="tx1"/>
              </a:solidFill>
            </a:rPr>
            <a:t>Developing quality, reliable infrastructure, sustainable and resilient, including regional and cross-border infrastructure, to support economic development and human well-being, with a focus on access that is acceptable to everyone and equally for all</a:t>
          </a:r>
          <a:endParaRPr lang="id-ID" sz="1600" b="0" kern="1200" dirty="0">
            <a:solidFill>
              <a:schemeClr val="tx1"/>
            </a:solidFill>
          </a:endParaRPr>
        </a:p>
      </dsp:txBody>
      <dsp:txXfrm>
        <a:off x="320387" y="470473"/>
        <a:ext cx="2242159" cy="4448613"/>
      </dsp:txXfrm>
    </dsp:sp>
    <dsp:sp modelId="{66339E97-2BE9-4EED-8607-DB3CCD110784}">
      <dsp:nvSpPr>
        <dsp:cNvPr id="0" name=""/>
        <dsp:cNvSpPr/>
      </dsp:nvSpPr>
      <dsp:spPr>
        <a:xfrm>
          <a:off x="3007812" y="265522"/>
          <a:ext cx="2484749" cy="4858516"/>
        </a:xfrm>
        <a:prstGeom prst="roundRect">
          <a:avLst/>
        </a:prstGeom>
        <a:solidFill>
          <a:schemeClr val="accent5">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id-ID" sz="2400" b="1" kern="1200" dirty="0">
              <a:solidFill>
                <a:schemeClr val="tx1"/>
              </a:solidFill>
            </a:rPr>
            <a:t>PROSES</a:t>
          </a:r>
          <a:endParaRPr lang="id-ID" sz="1400" b="1" kern="1200" dirty="0">
            <a:solidFill>
              <a:schemeClr val="tx1"/>
            </a:solidFill>
          </a:endParaRPr>
        </a:p>
        <a:p>
          <a:pPr marL="0" lvl="0" indent="0" algn="l" defTabSz="1066800">
            <a:lnSpc>
              <a:spcPct val="90000"/>
            </a:lnSpc>
            <a:spcBef>
              <a:spcPct val="0"/>
            </a:spcBef>
            <a:spcAft>
              <a:spcPct val="35000"/>
            </a:spcAft>
            <a:buNone/>
          </a:pPr>
          <a:r>
            <a:rPr lang="id-ID" sz="1600" b="1" kern="1200" dirty="0">
              <a:solidFill>
                <a:schemeClr val="tx1"/>
              </a:solidFill>
            </a:rPr>
            <a:t>6.1.  </a:t>
          </a:r>
          <a:r>
            <a:rPr lang="en-US" sz="1600" b="1" kern="1200" dirty="0">
              <a:solidFill>
                <a:schemeClr val="tx1"/>
              </a:solidFill>
            </a:rPr>
            <a:t>Achieving universal and equitable access to safe drinking water</a:t>
          </a:r>
        </a:p>
        <a:p>
          <a:pPr marL="0" lvl="0" indent="0" algn="l" defTabSz="1066800">
            <a:lnSpc>
              <a:spcPct val="90000"/>
            </a:lnSpc>
            <a:spcBef>
              <a:spcPct val="0"/>
            </a:spcBef>
            <a:spcAft>
              <a:spcPct val="35000"/>
            </a:spcAft>
            <a:buNone/>
          </a:pPr>
          <a:r>
            <a:rPr lang="id-ID" sz="1600" b="1" kern="1200" dirty="0">
              <a:solidFill>
                <a:schemeClr val="tx1"/>
              </a:solidFill>
            </a:rPr>
            <a:t>6.2  </a:t>
          </a:r>
          <a:r>
            <a:rPr lang="en-US" sz="1600" b="1" kern="1200" dirty="0">
              <a:solidFill>
                <a:schemeClr val="tx1"/>
              </a:solidFill>
            </a:rPr>
            <a:t>Achieving adequate and equitable access to sanitation and hygiene for all people and put an end to open defecation, giving special attention to the needs of girls and women as well as people who are in vulnerable situations</a:t>
          </a:r>
          <a:endParaRPr lang="id-ID" sz="1600" b="1" kern="1200" dirty="0">
            <a:solidFill>
              <a:schemeClr val="tx1"/>
            </a:solidFill>
          </a:endParaRPr>
        </a:p>
      </dsp:txBody>
      <dsp:txXfrm>
        <a:off x="3129107" y="386817"/>
        <a:ext cx="2242159" cy="4615926"/>
      </dsp:txXfrm>
    </dsp:sp>
    <dsp:sp modelId="{E6871F1A-21D1-40E0-B1A2-1A5BB424A99C}">
      <dsp:nvSpPr>
        <dsp:cNvPr id="0" name=""/>
        <dsp:cNvSpPr/>
      </dsp:nvSpPr>
      <dsp:spPr>
        <a:xfrm>
          <a:off x="5816532" y="910857"/>
          <a:ext cx="2595494" cy="3567846"/>
        </a:xfrm>
        <a:prstGeom prst="roundRect">
          <a:avLst/>
        </a:prstGeom>
        <a:solidFill>
          <a:srgbClr val="F9F2C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b="1" kern="1200" dirty="0">
              <a:solidFill>
                <a:schemeClr val="tx1"/>
              </a:solidFill>
            </a:rPr>
            <a:t>OUTPUT</a:t>
          </a:r>
          <a:endParaRPr lang="id-ID" sz="1200" b="1" kern="1200" dirty="0">
            <a:solidFill>
              <a:schemeClr val="tx1"/>
            </a:solidFill>
          </a:endParaRPr>
        </a:p>
        <a:p>
          <a:pPr marL="0" lvl="0" indent="0" algn="l" defTabSz="889000">
            <a:lnSpc>
              <a:spcPct val="90000"/>
            </a:lnSpc>
            <a:spcBef>
              <a:spcPct val="0"/>
            </a:spcBef>
            <a:spcAft>
              <a:spcPct val="35000"/>
            </a:spcAft>
            <a:buNone/>
          </a:pPr>
          <a:r>
            <a:rPr lang="id-ID" sz="1600" b="1" kern="1200" dirty="0">
              <a:solidFill>
                <a:schemeClr val="tx1"/>
              </a:solidFill>
            </a:rPr>
            <a:t>2.2.  </a:t>
          </a:r>
          <a:r>
            <a:rPr lang="en-US" sz="1600" b="1" kern="1200" dirty="0">
              <a:solidFill>
                <a:schemeClr val="tx1"/>
              </a:solidFill>
            </a:rPr>
            <a:t>In 2030, put an end to all forms of malnutrition, including achieving international targets in 2025 for the reduction in stunting and wasting among children under five and addressing the nutritional needs of adolescent girls, pregnant and lactating women, and the elderly.</a:t>
          </a:r>
          <a:endParaRPr lang="id-ID" sz="800" b="1" kern="1200" dirty="0">
            <a:solidFill>
              <a:schemeClr val="tx1"/>
            </a:solidFill>
          </a:endParaRPr>
        </a:p>
      </dsp:txBody>
      <dsp:txXfrm>
        <a:off x="5943234" y="1037559"/>
        <a:ext cx="2342090" cy="3314442"/>
      </dsp:txXfrm>
    </dsp:sp>
    <dsp:sp modelId="{F0221C3C-8D1C-4FFC-BBA6-4F7AC33E7F38}">
      <dsp:nvSpPr>
        <dsp:cNvPr id="0" name=""/>
        <dsp:cNvSpPr/>
      </dsp:nvSpPr>
      <dsp:spPr>
        <a:xfrm>
          <a:off x="8735998" y="977892"/>
          <a:ext cx="2484749" cy="3433775"/>
        </a:xfrm>
        <a:prstGeom prst="roundRect">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id-ID" sz="2000" b="1" kern="1200" dirty="0">
              <a:solidFill>
                <a:schemeClr val="tx1"/>
              </a:solidFill>
            </a:rPr>
            <a:t>OUTCOME</a:t>
          </a:r>
          <a:endParaRPr lang="id-ID" sz="1200" b="1" kern="1200" dirty="0">
            <a:solidFill>
              <a:schemeClr val="tx1"/>
            </a:solidFill>
          </a:endParaRPr>
        </a:p>
        <a:p>
          <a:pPr marL="0" lvl="0" indent="0" algn="l" defTabSz="889000">
            <a:lnSpc>
              <a:spcPct val="90000"/>
            </a:lnSpc>
            <a:spcBef>
              <a:spcPct val="0"/>
            </a:spcBef>
            <a:spcAft>
              <a:spcPct val="35000"/>
            </a:spcAft>
            <a:buNone/>
          </a:pPr>
          <a:r>
            <a:rPr lang="id-ID" sz="1600" b="1" kern="1200" dirty="0">
              <a:solidFill>
                <a:schemeClr val="tx1"/>
              </a:solidFill>
            </a:rPr>
            <a:t>3.2.  </a:t>
          </a:r>
          <a:r>
            <a:rPr lang="en-US" sz="1600" b="1" kern="1200" dirty="0">
              <a:solidFill>
                <a:schemeClr val="tx1"/>
              </a:solidFill>
            </a:rPr>
            <a:t>In 2030, put an end to preventable infant and child mortality, with all countries trying to reduce neonatal mortality by at least 12 per 1,000 live births and the Infant Mortality Rate 25 per 1,000 live births</a:t>
          </a:r>
          <a:endParaRPr lang="id-ID" sz="1600" b="1" kern="1200" dirty="0">
            <a:solidFill>
              <a:schemeClr val="tx1"/>
            </a:solidFill>
          </a:endParaRPr>
        </a:p>
      </dsp:txBody>
      <dsp:txXfrm>
        <a:off x="8857293" y="1099187"/>
        <a:ext cx="2242159" cy="31911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BE72C3-8D7C-4570-99FD-071E1DF9D802}">
      <dsp:nvSpPr>
        <dsp:cNvPr id="0" name=""/>
        <dsp:cNvSpPr/>
      </dsp:nvSpPr>
      <dsp:spPr>
        <a:xfrm rot="10800000">
          <a:off x="2213637" y="3398"/>
          <a:ext cx="7808585" cy="987253"/>
        </a:xfrm>
        <a:prstGeom prst="homePlate">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351" tIns="106680" rIns="199136" bIns="106680" numCol="1" spcCol="1270" anchor="ctr" anchorCtr="0">
          <a:noAutofit/>
        </a:bodyPr>
        <a:lstStyle/>
        <a:p>
          <a:pPr marL="0" lvl="0" indent="0" algn="ctr" defTabSz="1244600">
            <a:lnSpc>
              <a:spcPct val="90000"/>
            </a:lnSpc>
            <a:spcBef>
              <a:spcPct val="0"/>
            </a:spcBef>
            <a:spcAft>
              <a:spcPct val="35000"/>
            </a:spcAft>
            <a:buNone/>
          </a:pPr>
          <a:r>
            <a:rPr lang="id-ID" sz="2800" b="0" kern="1200" dirty="0">
              <a:solidFill>
                <a:srgbClr val="000000"/>
              </a:solidFill>
            </a:rPr>
            <a:t>(26,1%) </a:t>
          </a:r>
          <a:r>
            <a:rPr lang="en-US" sz="2800" b="0" kern="1200" dirty="0">
              <a:solidFill>
                <a:srgbClr val="000000"/>
              </a:solidFill>
            </a:rPr>
            <a:t>population lack in physical activity</a:t>
          </a:r>
          <a:r>
            <a:rPr lang="id-ID" sz="2800" b="0" kern="1200" dirty="0">
              <a:solidFill>
                <a:srgbClr val="000000"/>
              </a:solidFill>
            </a:rPr>
            <a:t>**</a:t>
          </a:r>
        </a:p>
      </dsp:txBody>
      <dsp:txXfrm rot="10800000">
        <a:off x="2460450" y="3398"/>
        <a:ext cx="7561772" cy="987253"/>
      </dsp:txXfrm>
    </dsp:sp>
    <dsp:sp modelId="{DF9D5A92-6A58-4936-9D34-568717EAA306}">
      <dsp:nvSpPr>
        <dsp:cNvPr id="0" name=""/>
        <dsp:cNvSpPr/>
      </dsp:nvSpPr>
      <dsp:spPr>
        <a:xfrm>
          <a:off x="1720010" y="3398"/>
          <a:ext cx="987253" cy="987253"/>
        </a:xfrm>
        <a:prstGeom prst="ellipse">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70D172-C81B-40B5-AD2C-BA8D36609E6F}">
      <dsp:nvSpPr>
        <dsp:cNvPr id="0" name=""/>
        <dsp:cNvSpPr/>
      </dsp:nvSpPr>
      <dsp:spPr>
        <a:xfrm rot="10800000">
          <a:off x="2197083" y="1249526"/>
          <a:ext cx="7808585" cy="987253"/>
        </a:xfrm>
        <a:prstGeom prst="homePlate">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351" tIns="91440" rIns="170688" bIns="91440" numCol="1" spcCol="1270" anchor="ctr" anchorCtr="0">
          <a:noAutofit/>
        </a:bodyPr>
        <a:lstStyle/>
        <a:p>
          <a:pPr marL="0" lvl="0" indent="0" algn="ctr" defTabSz="1066800">
            <a:lnSpc>
              <a:spcPct val="90000"/>
            </a:lnSpc>
            <a:spcBef>
              <a:spcPct val="0"/>
            </a:spcBef>
            <a:spcAft>
              <a:spcPct val="35000"/>
            </a:spcAft>
            <a:buNone/>
          </a:pPr>
          <a:r>
            <a:rPr lang="id-ID" sz="2400" b="0" kern="1200" dirty="0">
              <a:solidFill>
                <a:srgbClr val="000000"/>
              </a:solidFill>
            </a:rPr>
            <a:t>(36,3%) </a:t>
          </a:r>
          <a:r>
            <a:rPr lang="en-US" sz="2400" b="0" kern="1200" dirty="0">
              <a:solidFill>
                <a:srgbClr val="000000"/>
              </a:solidFill>
            </a:rPr>
            <a:t>population </a:t>
          </a:r>
          <a:r>
            <a:rPr lang="id-ID" sz="2400" b="0" kern="1200" dirty="0">
              <a:solidFill>
                <a:srgbClr val="000000"/>
              </a:solidFill>
            </a:rPr>
            <a:t>&gt;15 </a:t>
          </a:r>
          <a:r>
            <a:rPr lang="en-US" sz="2400" b="0" kern="1200" dirty="0">
              <a:solidFill>
                <a:srgbClr val="000000"/>
              </a:solidFill>
            </a:rPr>
            <a:t>years of age</a:t>
          </a:r>
          <a:r>
            <a:rPr lang="id-ID" sz="2400" b="0" kern="1200" dirty="0">
              <a:solidFill>
                <a:srgbClr val="000000"/>
              </a:solidFill>
            </a:rPr>
            <a:t> </a:t>
          </a:r>
          <a:r>
            <a:rPr lang="en-US" sz="2400" b="0" kern="1200" dirty="0">
              <a:solidFill>
                <a:srgbClr val="000000"/>
              </a:solidFill>
            </a:rPr>
            <a:t>are smoking</a:t>
          </a:r>
          <a:r>
            <a:rPr lang="id-ID" sz="2400" b="0" kern="1200" dirty="0">
              <a:solidFill>
                <a:srgbClr val="000000"/>
              </a:solidFill>
            </a:rPr>
            <a:t>**</a:t>
          </a:r>
        </a:p>
        <a:p>
          <a:pPr marL="0" lvl="0" indent="0" algn="ctr" defTabSz="1066800">
            <a:lnSpc>
              <a:spcPct val="90000"/>
            </a:lnSpc>
            <a:spcBef>
              <a:spcPct val="0"/>
            </a:spcBef>
            <a:spcAft>
              <a:spcPct val="35000"/>
            </a:spcAft>
            <a:buNone/>
          </a:pPr>
          <a:r>
            <a:rPr lang="en-US" sz="2400" b="0" kern="1200" dirty="0">
              <a:solidFill>
                <a:srgbClr val="000000"/>
              </a:solidFill>
            </a:rPr>
            <a:t>Women </a:t>
          </a:r>
          <a:r>
            <a:rPr lang="id-ID" sz="2400" b="0" kern="1200" dirty="0">
              <a:solidFill>
                <a:srgbClr val="000000"/>
              </a:solidFill>
            </a:rPr>
            <a:t>&gt;10 </a:t>
          </a:r>
          <a:r>
            <a:rPr lang="en-US" sz="2400" b="0" kern="1200" dirty="0">
              <a:solidFill>
                <a:srgbClr val="000000"/>
              </a:solidFill>
            </a:rPr>
            <a:t>years of age</a:t>
          </a:r>
          <a:r>
            <a:rPr lang="id-ID" sz="2400" b="0" kern="1200" dirty="0">
              <a:solidFill>
                <a:srgbClr val="000000"/>
              </a:solidFill>
            </a:rPr>
            <a:t> (1,9%) </a:t>
          </a:r>
        </a:p>
      </dsp:txBody>
      <dsp:txXfrm rot="10800000">
        <a:off x="2443896" y="1249526"/>
        <a:ext cx="7561772" cy="987253"/>
      </dsp:txXfrm>
    </dsp:sp>
    <dsp:sp modelId="{C9B0BC0F-CFC9-450F-94F5-F898756DCF16}">
      <dsp:nvSpPr>
        <dsp:cNvPr id="0" name=""/>
        <dsp:cNvSpPr/>
      </dsp:nvSpPr>
      <dsp:spPr>
        <a:xfrm>
          <a:off x="1720010" y="1285354"/>
          <a:ext cx="987253" cy="987253"/>
        </a:xfrm>
        <a:prstGeom prst="ellipse">
          <a:avLst/>
        </a:prstGeom>
        <a:blipFill rotWithShape="1">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109C93-850F-4106-BCDE-8A31A0D32622}">
      <dsp:nvSpPr>
        <dsp:cNvPr id="0" name=""/>
        <dsp:cNvSpPr/>
      </dsp:nvSpPr>
      <dsp:spPr>
        <a:xfrm rot="10800000">
          <a:off x="2213637" y="2567310"/>
          <a:ext cx="7808585" cy="987253"/>
        </a:xfrm>
        <a:prstGeom prst="homePlate">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351" tIns="106680" rIns="199136" bIns="106680" numCol="1" spcCol="1270" anchor="ctr" anchorCtr="0">
          <a:noAutofit/>
        </a:bodyPr>
        <a:lstStyle/>
        <a:p>
          <a:pPr marL="0" lvl="0" indent="0" algn="ctr" defTabSz="1244600">
            <a:lnSpc>
              <a:spcPct val="90000"/>
            </a:lnSpc>
            <a:spcBef>
              <a:spcPct val="0"/>
            </a:spcBef>
            <a:spcAft>
              <a:spcPct val="35000"/>
            </a:spcAft>
            <a:buNone/>
          </a:pPr>
          <a:r>
            <a:rPr lang="id-ID" sz="2800" b="0" kern="1200" dirty="0">
              <a:solidFill>
                <a:srgbClr val="000000"/>
              </a:solidFill>
            </a:rPr>
            <a:t>(93,5%) P</a:t>
          </a:r>
          <a:r>
            <a:rPr lang="en-US" sz="2800" b="0" kern="1200" dirty="0" err="1">
              <a:solidFill>
                <a:srgbClr val="000000"/>
              </a:solidFill>
            </a:rPr>
            <a:t>opulation</a:t>
          </a:r>
          <a:r>
            <a:rPr lang="en-US" sz="2800" b="0" kern="1200" dirty="0">
              <a:solidFill>
                <a:srgbClr val="000000"/>
              </a:solidFill>
            </a:rPr>
            <a:t> </a:t>
          </a:r>
          <a:r>
            <a:rPr lang="id-ID" sz="2800" b="0" kern="1200" dirty="0">
              <a:solidFill>
                <a:srgbClr val="000000"/>
              </a:solidFill>
            </a:rPr>
            <a:t>&gt;10 </a:t>
          </a:r>
          <a:r>
            <a:rPr lang="en-US" sz="2800" b="0" kern="1200" dirty="0">
              <a:solidFill>
                <a:srgbClr val="000000"/>
              </a:solidFill>
            </a:rPr>
            <a:t>years of age are lack in fruits and vegetables consumption</a:t>
          </a:r>
          <a:r>
            <a:rPr lang="id-ID" sz="2800" b="0" kern="1200" dirty="0">
              <a:solidFill>
                <a:srgbClr val="000000"/>
              </a:solidFill>
            </a:rPr>
            <a:t>**</a:t>
          </a:r>
        </a:p>
      </dsp:txBody>
      <dsp:txXfrm rot="10800000">
        <a:off x="2460450" y="2567310"/>
        <a:ext cx="7561772" cy="987253"/>
      </dsp:txXfrm>
    </dsp:sp>
    <dsp:sp modelId="{21678083-FB89-4BC1-B3D5-D073F466DC0B}">
      <dsp:nvSpPr>
        <dsp:cNvPr id="0" name=""/>
        <dsp:cNvSpPr/>
      </dsp:nvSpPr>
      <dsp:spPr>
        <a:xfrm>
          <a:off x="1720010" y="2567310"/>
          <a:ext cx="987253" cy="987253"/>
        </a:xfrm>
        <a:prstGeom prst="ellipse">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8B738F-4B1C-4745-BC61-406964BD3A36}">
      <dsp:nvSpPr>
        <dsp:cNvPr id="0" name=""/>
        <dsp:cNvSpPr/>
      </dsp:nvSpPr>
      <dsp:spPr>
        <a:xfrm rot="10800000">
          <a:off x="2213637" y="3813438"/>
          <a:ext cx="7808585" cy="987253"/>
        </a:xfrm>
        <a:prstGeom prst="homePlate">
          <a:avLst/>
        </a:prstGeom>
        <a:no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5351" tIns="106680" rIns="199136" bIns="106680" numCol="1" spcCol="1270" anchor="ctr" anchorCtr="0">
          <a:noAutofit/>
        </a:bodyPr>
        <a:lstStyle/>
        <a:p>
          <a:pPr marL="0" lvl="0" indent="0" algn="ctr" defTabSz="1244600">
            <a:lnSpc>
              <a:spcPct val="90000"/>
            </a:lnSpc>
            <a:spcBef>
              <a:spcPct val="0"/>
            </a:spcBef>
            <a:spcAft>
              <a:spcPct val="35000"/>
            </a:spcAft>
            <a:buNone/>
          </a:pPr>
          <a:r>
            <a:rPr lang="id-ID" sz="2800" b="0" kern="1200" dirty="0">
              <a:solidFill>
                <a:srgbClr val="000000"/>
              </a:solidFill>
            </a:rPr>
            <a:t>(4,6%) P</a:t>
          </a:r>
          <a:r>
            <a:rPr lang="en-US" sz="2800" b="0" kern="1200" dirty="0" err="1">
              <a:solidFill>
                <a:srgbClr val="000000"/>
              </a:solidFill>
            </a:rPr>
            <a:t>opulation</a:t>
          </a:r>
          <a:r>
            <a:rPr lang="en-US" sz="2800" b="0" kern="1200" dirty="0">
              <a:solidFill>
                <a:srgbClr val="000000"/>
              </a:solidFill>
            </a:rPr>
            <a:t> </a:t>
          </a:r>
          <a:r>
            <a:rPr lang="id-ID" sz="2800" b="0" kern="1200" dirty="0">
              <a:solidFill>
                <a:srgbClr val="000000"/>
              </a:solidFill>
            </a:rPr>
            <a:t>&gt;10 </a:t>
          </a:r>
          <a:r>
            <a:rPr lang="en-US" sz="2800" b="0" kern="1200" dirty="0">
              <a:solidFill>
                <a:srgbClr val="000000"/>
              </a:solidFill>
            </a:rPr>
            <a:t>years of age are drinking alcohol</a:t>
          </a:r>
          <a:r>
            <a:rPr lang="id-ID" sz="2800" b="0" kern="1200" dirty="0">
              <a:solidFill>
                <a:srgbClr val="000000"/>
              </a:solidFill>
            </a:rPr>
            <a:t>*</a:t>
          </a:r>
        </a:p>
      </dsp:txBody>
      <dsp:txXfrm rot="10800000">
        <a:off x="2460450" y="3813438"/>
        <a:ext cx="7561772" cy="987253"/>
      </dsp:txXfrm>
    </dsp:sp>
    <dsp:sp modelId="{2B8F7C54-80E2-4BD1-9609-BAC342AED934}">
      <dsp:nvSpPr>
        <dsp:cNvPr id="0" name=""/>
        <dsp:cNvSpPr/>
      </dsp:nvSpPr>
      <dsp:spPr>
        <a:xfrm>
          <a:off x="1720010" y="3849266"/>
          <a:ext cx="987253" cy="987253"/>
        </a:xfrm>
        <a:prstGeom prst="ellipse">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D43BEF-189A-4D22-82C9-7A6EB6AB5490}">
      <dsp:nvSpPr>
        <dsp:cNvPr id="0" name=""/>
        <dsp:cNvSpPr/>
      </dsp:nvSpPr>
      <dsp:spPr>
        <a:xfrm>
          <a:off x="1345" y="400888"/>
          <a:ext cx="3381351" cy="1305201"/>
        </a:xfrm>
        <a:prstGeom prst="chevron">
          <a:avLst>
            <a:gd name="adj" fmla="val 40000"/>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8D4E656A-175B-429D-8CF6-EBACA913CD12}">
      <dsp:nvSpPr>
        <dsp:cNvPr id="0" name=""/>
        <dsp:cNvSpPr/>
      </dsp:nvSpPr>
      <dsp:spPr>
        <a:xfrm>
          <a:off x="903039" y="727189"/>
          <a:ext cx="2855363" cy="1305201"/>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Integrated development in all human being aspect (</a:t>
          </a:r>
          <a:r>
            <a:rPr lang="en-US" sz="1800" b="1" i="1" kern="1200" dirty="0"/>
            <a:t>people centered development</a:t>
          </a:r>
          <a:r>
            <a:rPr lang="en-US" sz="1800" b="1" kern="1200" dirty="0"/>
            <a:t>)</a:t>
          </a:r>
        </a:p>
      </dsp:txBody>
      <dsp:txXfrm>
        <a:off x="941267" y="765417"/>
        <a:ext cx="2778907" cy="1228745"/>
      </dsp:txXfrm>
    </dsp:sp>
    <dsp:sp modelId="{4180D5C3-D4FB-4759-8490-4BE25D49D684}">
      <dsp:nvSpPr>
        <dsp:cNvPr id="0" name=""/>
        <dsp:cNvSpPr/>
      </dsp:nvSpPr>
      <dsp:spPr>
        <a:xfrm>
          <a:off x="3863601" y="400888"/>
          <a:ext cx="3381351" cy="1305201"/>
        </a:xfrm>
        <a:prstGeom prst="chevron">
          <a:avLst>
            <a:gd name="adj" fmla="val 40000"/>
          </a:avLst>
        </a:prstGeom>
        <a:gradFill rotWithShape="0">
          <a:gsLst>
            <a:gs pos="0">
              <a:schemeClr val="accent1">
                <a:shade val="80000"/>
                <a:hueOff val="135632"/>
                <a:satOff val="2588"/>
                <a:lumOff val="11428"/>
                <a:alphaOff val="0"/>
                <a:lumMod val="110000"/>
                <a:satMod val="105000"/>
                <a:tint val="67000"/>
              </a:schemeClr>
            </a:gs>
            <a:gs pos="50000">
              <a:schemeClr val="accent1">
                <a:shade val="80000"/>
                <a:hueOff val="135632"/>
                <a:satOff val="2588"/>
                <a:lumOff val="11428"/>
                <a:alphaOff val="0"/>
                <a:lumMod val="105000"/>
                <a:satMod val="103000"/>
                <a:tint val="73000"/>
              </a:schemeClr>
            </a:gs>
            <a:gs pos="100000">
              <a:schemeClr val="accent1">
                <a:shade val="80000"/>
                <a:hueOff val="135632"/>
                <a:satOff val="2588"/>
                <a:lumOff val="114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025C7D75-DE47-4929-9542-05146303B7F1}">
      <dsp:nvSpPr>
        <dsp:cNvPr id="0" name=""/>
        <dsp:cNvSpPr/>
      </dsp:nvSpPr>
      <dsp:spPr>
        <a:xfrm>
          <a:off x="4765294" y="727189"/>
          <a:ext cx="2855363" cy="1305201"/>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135632"/>
              <a:satOff val="2588"/>
              <a:lumOff val="114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Focus on 4 development pillars: social, economic, environment, and means of implementation</a:t>
          </a:r>
        </a:p>
      </dsp:txBody>
      <dsp:txXfrm>
        <a:off x="4803522" y="765417"/>
        <a:ext cx="2778907" cy="1228745"/>
      </dsp:txXfrm>
    </dsp:sp>
    <dsp:sp modelId="{81165C99-51C8-460C-AF96-53FCD279E1C7}">
      <dsp:nvSpPr>
        <dsp:cNvPr id="0" name=""/>
        <dsp:cNvSpPr/>
      </dsp:nvSpPr>
      <dsp:spPr>
        <a:xfrm>
          <a:off x="7725856" y="400888"/>
          <a:ext cx="3381351" cy="1305201"/>
        </a:xfrm>
        <a:prstGeom prst="chevron">
          <a:avLst>
            <a:gd name="adj" fmla="val 40000"/>
          </a:avLst>
        </a:prstGeom>
        <a:gradFill rotWithShape="0">
          <a:gsLst>
            <a:gs pos="0">
              <a:schemeClr val="accent1">
                <a:shade val="80000"/>
                <a:hueOff val="271263"/>
                <a:satOff val="5175"/>
                <a:lumOff val="22855"/>
                <a:alphaOff val="0"/>
                <a:lumMod val="110000"/>
                <a:satMod val="105000"/>
                <a:tint val="67000"/>
              </a:schemeClr>
            </a:gs>
            <a:gs pos="50000">
              <a:schemeClr val="accent1">
                <a:shade val="80000"/>
                <a:hueOff val="271263"/>
                <a:satOff val="5175"/>
                <a:lumOff val="22855"/>
                <a:alphaOff val="0"/>
                <a:lumMod val="105000"/>
                <a:satMod val="103000"/>
                <a:tint val="73000"/>
              </a:schemeClr>
            </a:gs>
            <a:gs pos="100000">
              <a:schemeClr val="accent1">
                <a:shade val="80000"/>
                <a:hueOff val="271263"/>
                <a:satOff val="5175"/>
                <a:lumOff val="2285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C1439DC-910B-44A1-9DBE-B2A8464B8387}">
      <dsp:nvSpPr>
        <dsp:cNvPr id="0" name=""/>
        <dsp:cNvSpPr/>
      </dsp:nvSpPr>
      <dsp:spPr>
        <a:xfrm>
          <a:off x="8627550" y="727189"/>
          <a:ext cx="2855363" cy="1305201"/>
        </a:xfrm>
        <a:prstGeom prst="roundRect">
          <a:avLst>
            <a:gd name="adj" fmla="val 10000"/>
          </a:avLst>
        </a:prstGeom>
        <a:solidFill>
          <a:schemeClr val="lt1">
            <a:alpha val="90000"/>
            <a:hueOff val="0"/>
            <a:satOff val="0"/>
            <a:lumOff val="0"/>
            <a:alphaOff val="0"/>
          </a:schemeClr>
        </a:solidFill>
        <a:ln w="6350" cap="flat" cmpd="sng" algn="ctr">
          <a:solidFill>
            <a:schemeClr val="accent1">
              <a:shade val="80000"/>
              <a:hueOff val="271263"/>
              <a:satOff val="5175"/>
              <a:lumOff val="2285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err="1"/>
            <a:t>Multisectoral</a:t>
          </a:r>
          <a:r>
            <a:rPr lang="en-US" sz="1800" b="1" kern="1200" dirty="0"/>
            <a:t> collaboration with all the development actors and all stakeholders</a:t>
          </a:r>
        </a:p>
      </dsp:txBody>
      <dsp:txXfrm>
        <a:off x="8665778" y="765417"/>
        <a:ext cx="2778907" cy="122874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6B0D3-BC8C-42AC-A190-203E1BA8881C}">
      <dsp:nvSpPr>
        <dsp:cNvPr id="0" name=""/>
        <dsp:cNvSpPr/>
      </dsp:nvSpPr>
      <dsp:spPr>
        <a:xfrm>
          <a:off x="1374" y="476704"/>
          <a:ext cx="3453956" cy="1333227"/>
        </a:xfrm>
        <a:prstGeom prst="chevron">
          <a:avLst>
            <a:gd name="adj" fmla="val 40000"/>
          </a:avLst>
        </a:prstGeom>
        <a:gradFill rotWithShape="0">
          <a:gsLst>
            <a:gs pos="0">
              <a:schemeClr val="accent4">
                <a:shade val="80000"/>
                <a:hueOff val="0"/>
                <a:satOff val="0"/>
                <a:lumOff val="0"/>
                <a:alphaOff val="0"/>
                <a:lumMod val="110000"/>
                <a:satMod val="105000"/>
                <a:tint val="67000"/>
              </a:schemeClr>
            </a:gs>
            <a:gs pos="50000">
              <a:schemeClr val="accent4">
                <a:shade val="80000"/>
                <a:hueOff val="0"/>
                <a:satOff val="0"/>
                <a:lumOff val="0"/>
                <a:alphaOff val="0"/>
                <a:lumMod val="105000"/>
                <a:satMod val="103000"/>
                <a:tint val="73000"/>
              </a:schemeClr>
            </a:gs>
            <a:gs pos="100000">
              <a:schemeClr val="accent4">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90D4ACB-BB1D-46DF-89B1-6F60349157AE}">
      <dsp:nvSpPr>
        <dsp:cNvPr id="0" name=""/>
        <dsp:cNvSpPr/>
      </dsp:nvSpPr>
      <dsp:spPr>
        <a:xfrm>
          <a:off x="922429" y="810011"/>
          <a:ext cx="2916674" cy="1333227"/>
        </a:xfrm>
        <a:prstGeom prst="roundRect">
          <a:avLst>
            <a:gd name="adj" fmla="val 10000"/>
          </a:avLst>
        </a:prstGeom>
        <a:solidFill>
          <a:schemeClr val="lt1">
            <a:alpha val="90000"/>
            <a:hueOff val="0"/>
            <a:satOff val="0"/>
            <a:lumOff val="0"/>
            <a:alphaOff val="0"/>
          </a:schemeClr>
        </a:solidFill>
        <a:ln w="6350" cap="flat" cmpd="sng" algn="ctr">
          <a:solidFill>
            <a:schemeClr val="accent4">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The same responsibility of every country, through the differentiated activities</a:t>
          </a:r>
        </a:p>
      </dsp:txBody>
      <dsp:txXfrm>
        <a:off x="961478" y="849060"/>
        <a:ext cx="2838576" cy="1255129"/>
      </dsp:txXfrm>
    </dsp:sp>
    <dsp:sp modelId="{2A41AB87-CD08-42B0-8119-F7CE2B821894}">
      <dsp:nvSpPr>
        <dsp:cNvPr id="0" name=""/>
        <dsp:cNvSpPr/>
      </dsp:nvSpPr>
      <dsp:spPr>
        <a:xfrm>
          <a:off x="3946561" y="476704"/>
          <a:ext cx="3453956" cy="1333227"/>
        </a:xfrm>
        <a:prstGeom prst="chevron">
          <a:avLst>
            <a:gd name="adj" fmla="val 40000"/>
          </a:avLst>
        </a:prstGeom>
        <a:gradFill rotWithShape="0">
          <a:gsLst>
            <a:gs pos="0">
              <a:schemeClr val="accent4">
                <a:shade val="80000"/>
                <a:hueOff val="-256642"/>
                <a:satOff val="0"/>
                <a:lumOff val="16938"/>
                <a:alphaOff val="0"/>
                <a:lumMod val="110000"/>
                <a:satMod val="105000"/>
                <a:tint val="67000"/>
              </a:schemeClr>
            </a:gs>
            <a:gs pos="50000">
              <a:schemeClr val="accent4">
                <a:shade val="80000"/>
                <a:hueOff val="-256642"/>
                <a:satOff val="0"/>
                <a:lumOff val="16938"/>
                <a:alphaOff val="0"/>
                <a:lumMod val="105000"/>
                <a:satMod val="103000"/>
                <a:tint val="73000"/>
              </a:schemeClr>
            </a:gs>
            <a:gs pos="100000">
              <a:schemeClr val="accent4">
                <a:shade val="80000"/>
                <a:hueOff val="-256642"/>
                <a:satOff val="0"/>
                <a:lumOff val="1693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E01295CB-AB70-4362-B4D9-A3B2A791A889}">
      <dsp:nvSpPr>
        <dsp:cNvPr id="0" name=""/>
        <dsp:cNvSpPr/>
      </dsp:nvSpPr>
      <dsp:spPr>
        <a:xfrm>
          <a:off x="4867616" y="810011"/>
          <a:ext cx="2916674" cy="1333227"/>
        </a:xfrm>
        <a:prstGeom prst="roundRect">
          <a:avLst>
            <a:gd name="adj" fmla="val 10000"/>
          </a:avLst>
        </a:prstGeom>
        <a:solidFill>
          <a:schemeClr val="lt1">
            <a:alpha val="90000"/>
            <a:hueOff val="0"/>
            <a:satOff val="0"/>
            <a:lumOff val="0"/>
            <a:alphaOff val="0"/>
          </a:schemeClr>
        </a:solidFill>
        <a:ln w="6350" cap="flat" cmpd="sng" algn="ctr">
          <a:solidFill>
            <a:schemeClr val="accent4">
              <a:shade val="80000"/>
              <a:hueOff val="-256642"/>
              <a:satOff val="0"/>
              <a:lumOff val="1693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Note the condition, capacity, and national priority</a:t>
          </a:r>
        </a:p>
      </dsp:txBody>
      <dsp:txXfrm>
        <a:off x="4906665" y="849060"/>
        <a:ext cx="2838576" cy="1255129"/>
      </dsp:txXfrm>
    </dsp:sp>
    <dsp:sp modelId="{88C4DE9B-4C79-42AD-B4AF-4BA2DA9BDB17}">
      <dsp:nvSpPr>
        <dsp:cNvPr id="0" name=""/>
        <dsp:cNvSpPr/>
      </dsp:nvSpPr>
      <dsp:spPr>
        <a:xfrm>
          <a:off x="7891747" y="476704"/>
          <a:ext cx="3453956" cy="1333227"/>
        </a:xfrm>
        <a:prstGeom prst="chevron">
          <a:avLst>
            <a:gd name="adj" fmla="val 40000"/>
          </a:avLst>
        </a:prstGeom>
        <a:gradFill rotWithShape="0">
          <a:gsLst>
            <a:gs pos="0">
              <a:schemeClr val="accent4">
                <a:shade val="80000"/>
                <a:hueOff val="-513283"/>
                <a:satOff val="0"/>
                <a:lumOff val="33875"/>
                <a:alphaOff val="0"/>
                <a:lumMod val="110000"/>
                <a:satMod val="105000"/>
                <a:tint val="67000"/>
              </a:schemeClr>
            </a:gs>
            <a:gs pos="50000">
              <a:schemeClr val="accent4">
                <a:shade val="80000"/>
                <a:hueOff val="-513283"/>
                <a:satOff val="0"/>
                <a:lumOff val="33875"/>
                <a:alphaOff val="0"/>
                <a:lumMod val="105000"/>
                <a:satMod val="103000"/>
                <a:tint val="73000"/>
              </a:schemeClr>
            </a:gs>
            <a:gs pos="100000">
              <a:schemeClr val="accent4">
                <a:shade val="80000"/>
                <a:hueOff val="-513283"/>
                <a:satOff val="0"/>
                <a:lumOff val="3387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C2E9404C-8A30-4AC9-AC57-565AD26667E9}">
      <dsp:nvSpPr>
        <dsp:cNvPr id="0" name=""/>
        <dsp:cNvSpPr/>
      </dsp:nvSpPr>
      <dsp:spPr>
        <a:xfrm>
          <a:off x="8812802" y="810011"/>
          <a:ext cx="2916674" cy="1333227"/>
        </a:xfrm>
        <a:prstGeom prst="roundRect">
          <a:avLst>
            <a:gd name="adj" fmla="val 10000"/>
          </a:avLst>
        </a:prstGeom>
        <a:solidFill>
          <a:schemeClr val="lt1">
            <a:alpha val="90000"/>
            <a:hueOff val="0"/>
            <a:satOff val="0"/>
            <a:lumOff val="0"/>
            <a:alphaOff val="0"/>
          </a:schemeClr>
        </a:solidFill>
        <a:ln w="6350" cap="flat" cmpd="sng" algn="ctr">
          <a:solidFill>
            <a:schemeClr val="accent4">
              <a:shade val="80000"/>
              <a:hueOff val="-513283"/>
              <a:satOff val="0"/>
              <a:lumOff val="3387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Strengthening the function of </a:t>
          </a:r>
          <a:r>
            <a:rPr lang="en-US" sz="1800" b="1" i="1" kern="1200" dirty="0"/>
            <a:t>means of implementation</a:t>
          </a:r>
          <a:endParaRPr lang="en-US" sz="1800" b="1" kern="1200" dirty="0"/>
        </a:p>
      </dsp:txBody>
      <dsp:txXfrm>
        <a:off x="8851851" y="849060"/>
        <a:ext cx="2838576" cy="12551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69D6AB-FE89-4511-8BC1-CF6871D609EC}">
      <dsp:nvSpPr>
        <dsp:cNvPr id="0" name=""/>
        <dsp:cNvSpPr/>
      </dsp:nvSpPr>
      <dsp:spPr>
        <a:xfrm>
          <a:off x="1374" y="476704"/>
          <a:ext cx="3453956" cy="1333227"/>
        </a:xfrm>
        <a:prstGeom prst="chevron">
          <a:avLst>
            <a:gd name="adj" fmla="val 40000"/>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FF8A84-7CC3-4840-A86F-A341509409B1}">
      <dsp:nvSpPr>
        <dsp:cNvPr id="0" name=""/>
        <dsp:cNvSpPr/>
      </dsp:nvSpPr>
      <dsp:spPr>
        <a:xfrm>
          <a:off x="922429" y="810011"/>
          <a:ext cx="2916674" cy="1333227"/>
        </a:xfrm>
        <a:prstGeom prst="roundRect">
          <a:avLst>
            <a:gd name="adj" fmla="val 10000"/>
          </a:avLst>
        </a:prstGeom>
        <a:solidFill>
          <a:schemeClr val="lt1">
            <a:alpha val="90000"/>
            <a:hueOff val="0"/>
            <a:satOff val="0"/>
            <a:lumOff val="0"/>
            <a:alphaOff val="0"/>
          </a:schemeClr>
        </a:solidFill>
        <a:ln w="6350" cap="flat" cmpd="sng" algn="ctr">
          <a:solidFill>
            <a:schemeClr val="accent3">
              <a:shade val="8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dirty="0"/>
            <a:t>No one leave behind in achieving  SDGs</a:t>
          </a:r>
        </a:p>
      </dsp:txBody>
      <dsp:txXfrm>
        <a:off x="961478" y="849060"/>
        <a:ext cx="2838576" cy="1255129"/>
      </dsp:txXfrm>
    </dsp:sp>
    <dsp:sp modelId="{32BF8C78-5299-48B3-B30C-20A222E34461}">
      <dsp:nvSpPr>
        <dsp:cNvPr id="0" name=""/>
        <dsp:cNvSpPr/>
      </dsp:nvSpPr>
      <dsp:spPr>
        <a:xfrm>
          <a:off x="3946561" y="476704"/>
          <a:ext cx="3453956" cy="1333227"/>
        </a:xfrm>
        <a:prstGeom prst="chevron">
          <a:avLst>
            <a:gd name="adj" fmla="val 40000"/>
          </a:avLst>
        </a:prstGeom>
        <a:gradFill rotWithShape="0">
          <a:gsLst>
            <a:gs pos="0">
              <a:schemeClr val="accent3">
                <a:shade val="80000"/>
                <a:hueOff val="0"/>
                <a:satOff val="0"/>
                <a:lumOff val="9546"/>
                <a:alphaOff val="0"/>
                <a:satMod val="103000"/>
                <a:lumMod val="102000"/>
                <a:tint val="94000"/>
              </a:schemeClr>
            </a:gs>
            <a:gs pos="50000">
              <a:schemeClr val="accent3">
                <a:shade val="80000"/>
                <a:hueOff val="0"/>
                <a:satOff val="0"/>
                <a:lumOff val="9546"/>
                <a:alphaOff val="0"/>
                <a:satMod val="110000"/>
                <a:lumMod val="100000"/>
                <a:shade val="100000"/>
              </a:schemeClr>
            </a:gs>
            <a:gs pos="100000">
              <a:schemeClr val="accent3">
                <a:shade val="80000"/>
                <a:hueOff val="0"/>
                <a:satOff val="0"/>
                <a:lumOff val="9546"/>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08E93D9-CA42-43FD-9832-66FA72E3F34D}">
      <dsp:nvSpPr>
        <dsp:cNvPr id="0" name=""/>
        <dsp:cNvSpPr/>
      </dsp:nvSpPr>
      <dsp:spPr>
        <a:xfrm>
          <a:off x="4867616" y="810011"/>
          <a:ext cx="2916674" cy="1333227"/>
        </a:xfrm>
        <a:prstGeom prst="roundRect">
          <a:avLst>
            <a:gd name="adj" fmla="val 10000"/>
          </a:avLst>
        </a:prstGeom>
        <a:solidFill>
          <a:schemeClr val="lt1">
            <a:alpha val="90000"/>
            <a:hueOff val="0"/>
            <a:satOff val="0"/>
            <a:lumOff val="0"/>
            <a:alphaOff val="0"/>
          </a:schemeClr>
        </a:solidFill>
        <a:ln w="6350" cap="flat" cmpd="sng" algn="ctr">
          <a:solidFill>
            <a:schemeClr val="accent3">
              <a:shade val="80000"/>
              <a:hueOff val="0"/>
              <a:satOff val="0"/>
              <a:lumOff val="9546"/>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800" b="1" kern="1200"/>
            <a:t>Avoid the gap between community groups and region</a:t>
          </a:r>
          <a:endParaRPr lang="en-US" sz="1800" b="1" kern="1200" dirty="0"/>
        </a:p>
      </dsp:txBody>
      <dsp:txXfrm>
        <a:off x="4906665" y="849060"/>
        <a:ext cx="2838576" cy="1255129"/>
      </dsp:txXfrm>
    </dsp:sp>
    <dsp:sp modelId="{E5ACFAB2-661E-473D-8D7E-7E1EA52D4E66}">
      <dsp:nvSpPr>
        <dsp:cNvPr id="0" name=""/>
        <dsp:cNvSpPr/>
      </dsp:nvSpPr>
      <dsp:spPr>
        <a:xfrm>
          <a:off x="7891747" y="476704"/>
          <a:ext cx="3453956" cy="1333227"/>
        </a:xfrm>
        <a:prstGeom prst="chevron">
          <a:avLst>
            <a:gd name="adj" fmla="val 40000"/>
          </a:avLst>
        </a:prstGeom>
        <a:gradFill rotWithShape="0">
          <a:gsLst>
            <a:gs pos="0">
              <a:schemeClr val="accent3">
                <a:shade val="80000"/>
                <a:hueOff val="0"/>
                <a:satOff val="0"/>
                <a:lumOff val="19092"/>
                <a:alphaOff val="0"/>
                <a:satMod val="103000"/>
                <a:lumMod val="102000"/>
                <a:tint val="94000"/>
              </a:schemeClr>
            </a:gs>
            <a:gs pos="50000">
              <a:schemeClr val="accent3">
                <a:shade val="80000"/>
                <a:hueOff val="0"/>
                <a:satOff val="0"/>
                <a:lumOff val="19092"/>
                <a:alphaOff val="0"/>
                <a:satMod val="110000"/>
                <a:lumMod val="100000"/>
                <a:shade val="100000"/>
              </a:schemeClr>
            </a:gs>
            <a:gs pos="100000">
              <a:schemeClr val="accent3">
                <a:shade val="80000"/>
                <a:hueOff val="0"/>
                <a:satOff val="0"/>
                <a:lumOff val="19092"/>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CCBD4CB0-AA66-4A97-B27C-6A49F0F0873B}">
      <dsp:nvSpPr>
        <dsp:cNvPr id="0" name=""/>
        <dsp:cNvSpPr/>
      </dsp:nvSpPr>
      <dsp:spPr>
        <a:xfrm>
          <a:off x="8812802" y="810011"/>
          <a:ext cx="2916674" cy="1333227"/>
        </a:xfrm>
        <a:prstGeom prst="roundRect">
          <a:avLst>
            <a:gd name="adj" fmla="val 10000"/>
          </a:avLst>
        </a:prstGeom>
        <a:solidFill>
          <a:schemeClr val="lt1">
            <a:alpha val="90000"/>
            <a:hueOff val="0"/>
            <a:satOff val="0"/>
            <a:lumOff val="0"/>
            <a:alphaOff val="0"/>
          </a:schemeClr>
        </a:solidFill>
        <a:ln w="6350" cap="flat" cmpd="sng" algn="ctr">
          <a:solidFill>
            <a:schemeClr val="accent3">
              <a:shade val="80000"/>
              <a:hueOff val="0"/>
              <a:satOff val="0"/>
              <a:lumOff val="1909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a:t>Sharpen the accountability for reporting through strong institutional, qualified data management, followed by evidence-based innovation strategy</a:t>
          </a:r>
          <a:endParaRPr lang="en-US" sz="1400" b="1" kern="1200" dirty="0"/>
        </a:p>
      </dsp:txBody>
      <dsp:txXfrm>
        <a:off x="8851851" y="849060"/>
        <a:ext cx="2838576" cy="125512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1">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0.78544</cdr:x>
      <cdr:y>0.07121</cdr:y>
    </cdr:from>
    <cdr:to>
      <cdr:x>0.96935</cdr:x>
      <cdr:y>0.17756</cdr:y>
    </cdr:to>
    <cdr:sp macro="" textlink="">
      <cdr:nvSpPr>
        <cdr:cNvPr id="2" name="TextBox 2"/>
        <cdr:cNvSpPr txBox="1"/>
      </cdr:nvSpPr>
      <cdr:spPr>
        <a:xfrm xmlns:a="http://schemas.openxmlformats.org/drawingml/2006/main">
          <a:off x="4650825" y="309123"/>
          <a:ext cx="1088986"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Indonesia 3.9%</a:t>
          </a:r>
        </a:p>
      </cdr:txBody>
    </cdr:sp>
  </cdr:relSizeAnchor>
</c:userShapes>
</file>

<file path=ppt/drawings/drawing2.xml><?xml version="1.0" encoding="utf-8"?>
<c:userShapes xmlns:c="http://schemas.openxmlformats.org/drawingml/2006/chart">
  <cdr:relSizeAnchor xmlns:cdr="http://schemas.openxmlformats.org/drawingml/2006/chartDrawing">
    <cdr:from>
      <cdr:x>0.7931</cdr:x>
      <cdr:y>0.0883</cdr:y>
    </cdr:from>
    <cdr:to>
      <cdr:x>0.97701</cdr:x>
      <cdr:y>0.19465</cdr:y>
    </cdr:to>
    <cdr:sp macro="" textlink="">
      <cdr:nvSpPr>
        <cdr:cNvPr id="2" name="TextBox 2"/>
        <cdr:cNvSpPr txBox="1"/>
      </cdr:nvSpPr>
      <cdr:spPr>
        <a:xfrm xmlns:a="http://schemas.openxmlformats.org/drawingml/2006/main">
          <a:off x="4814985" y="383310"/>
          <a:ext cx="1116535" cy="46166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b="1" dirty="0"/>
            <a:t>Indonesia 14.9%</a:t>
          </a:r>
        </a:p>
      </cdr:txBody>
    </cdr:sp>
  </cdr:relSizeAnchor>
</c:userShapes>
</file>

<file path=ppt/drawings/drawing3.xml><?xml version="1.0" encoding="utf-8"?>
<c:userShapes xmlns:c="http://schemas.openxmlformats.org/drawingml/2006/chart">
  <cdr:relSizeAnchor xmlns:cdr="http://schemas.openxmlformats.org/drawingml/2006/chartDrawing">
    <cdr:from>
      <cdr:x>0.78161</cdr:x>
      <cdr:y>0.11628</cdr:y>
    </cdr:from>
    <cdr:to>
      <cdr:x>0.96552</cdr:x>
      <cdr:y>0.20082</cdr:y>
    </cdr:to>
    <cdr:sp macro="" textlink="">
      <cdr:nvSpPr>
        <cdr:cNvPr id="2" name="TextBox 2"/>
        <cdr:cNvSpPr txBox="1"/>
      </cdr:nvSpPr>
      <cdr:spPr>
        <a:xfrm xmlns:a="http://schemas.openxmlformats.org/drawingml/2006/main">
          <a:off x="5181600" y="38100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Indonesia 10.1%</a:t>
          </a:r>
        </a:p>
      </cdr:txBody>
    </cdr:sp>
  </cdr:relSizeAnchor>
</c:userShapes>
</file>

<file path=ppt/drawings/drawing4.xml><?xml version="1.0" encoding="utf-8"?>
<c:userShapes xmlns:c="http://schemas.openxmlformats.org/drawingml/2006/chart">
  <cdr:relSizeAnchor xmlns:cdr="http://schemas.openxmlformats.org/drawingml/2006/chartDrawing">
    <cdr:from>
      <cdr:x>0.7931</cdr:x>
      <cdr:y>0.11628</cdr:y>
    </cdr:from>
    <cdr:to>
      <cdr:x>0.97701</cdr:x>
      <cdr:y>0.20082</cdr:y>
    </cdr:to>
    <cdr:sp macro="" textlink="">
      <cdr:nvSpPr>
        <cdr:cNvPr id="2" name="TextBox 2"/>
        <cdr:cNvSpPr txBox="1"/>
      </cdr:nvSpPr>
      <cdr:spPr>
        <a:xfrm xmlns:a="http://schemas.openxmlformats.org/drawingml/2006/main">
          <a:off x="5257800" y="381000"/>
          <a:ext cx="1219200"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200" dirty="0"/>
            <a:t>Indonesia 18.9%</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47DE5-B044-4E20-A4B9-E24538020FDE}" type="datetimeFigureOut">
              <a:rPr lang="en-US" smtClean="0"/>
              <a:pPr/>
              <a:t>12/2/2016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E95EC1-8E52-448B-B1E0-28FBEC57619E}" type="slidenum">
              <a:rPr lang="en-US" smtClean="0"/>
              <a:pPr/>
              <a:t>‹#›</a:t>
            </a:fld>
            <a:endParaRPr lang="en-US"/>
          </a:p>
        </p:txBody>
      </p:sp>
    </p:spTree>
    <p:extLst>
      <p:ext uri="{BB962C8B-B14F-4D97-AF65-F5344CB8AC3E}">
        <p14:creationId xmlns:p14="http://schemas.microsoft.com/office/powerpoint/2010/main" xmlns="" val="21487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9635" name="Notes Placeholder 2"/>
          <p:cNvSpPr>
            <a:spLocks noGrp="1"/>
          </p:cNvSpPr>
          <p:nvPr>
            <p:ph type="body" idx="1"/>
          </p:nvPr>
        </p:nvSpPr>
        <p:spPr bwMode="auto">
          <a:xfrm>
            <a:off x="443119" y="5673217"/>
            <a:ext cx="5858999" cy="667134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defTabSz="942975" eaLnBrk="1" hangingPunct="1">
              <a:spcBef>
                <a:spcPct val="0"/>
              </a:spcBef>
            </a:pPr>
            <a:r>
              <a:rPr lang="id-ID">
                <a:latin typeface="Cambria" charset="0"/>
              </a:rPr>
              <a:t>Kita telah memiliki Renstra 2015-2019</a:t>
            </a:r>
          </a:p>
          <a:p>
            <a:pPr marL="0" lvl="1" defTabSz="942975" eaLnBrk="1" hangingPunct="1">
              <a:spcBef>
                <a:spcPct val="0"/>
              </a:spcBef>
            </a:pPr>
            <a:endParaRPr lang="id-ID">
              <a:latin typeface="Cambria" charset="0"/>
            </a:endParaRPr>
          </a:p>
          <a:p>
            <a:pPr marL="0" lvl="1" defTabSz="942975" eaLnBrk="1" hangingPunct="1">
              <a:spcBef>
                <a:spcPct val="0"/>
              </a:spcBef>
            </a:pPr>
            <a:r>
              <a:rPr lang="id-ID">
                <a:latin typeface="Cambria" charset="0"/>
              </a:rPr>
              <a:t>Pilar pertama, Paradigma Sehat, telah selaras dengan Gerakan Hidup Sehat yang dikordinasikan oleh Bappenas</a:t>
            </a:r>
          </a:p>
          <a:p>
            <a:pPr marL="0" lvl="1" defTabSz="942975" eaLnBrk="1" hangingPunct="1">
              <a:spcBef>
                <a:spcPct val="0"/>
              </a:spcBef>
            </a:pPr>
            <a:endParaRPr lang="id-ID" i="1">
              <a:latin typeface="Cambria" charset="0"/>
            </a:endParaRPr>
          </a:p>
          <a:p>
            <a:pPr marL="0" lvl="1" defTabSz="942975" eaLnBrk="1" hangingPunct="1">
              <a:spcBef>
                <a:spcPct val="0"/>
              </a:spcBef>
            </a:pPr>
            <a:endParaRPr lang="id-ID" i="1">
              <a:latin typeface="Cambria" charset="0"/>
            </a:endParaRPr>
          </a:p>
          <a:p>
            <a:pPr marL="0" lvl="1" defTabSz="942975" eaLnBrk="1" hangingPunct="1">
              <a:spcBef>
                <a:spcPct val="0"/>
              </a:spcBef>
            </a:pPr>
            <a:endParaRPr lang="id-ID" i="1">
              <a:latin typeface="Cambria" charset="0"/>
            </a:endParaRPr>
          </a:p>
          <a:p>
            <a:pPr marL="0" lvl="1" defTabSz="942975" eaLnBrk="1" hangingPunct="1">
              <a:spcBef>
                <a:spcPct val="0"/>
              </a:spcBef>
            </a:pPr>
            <a:endParaRPr lang="id-ID">
              <a:latin typeface="Cambria" charset="0"/>
            </a:endParaRPr>
          </a:p>
          <a:p>
            <a:pPr marL="0" lvl="1" defTabSz="942975" eaLnBrk="1" hangingPunct="1">
              <a:spcBef>
                <a:spcPct val="0"/>
              </a:spcBef>
            </a:pPr>
            <a:endParaRPr lang="en-US">
              <a:latin typeface="Cambria" charset="0"/>
            </a:endParaRPr>
          </a:p>
          <a:p>
            <a:pPr defTabSz="942975" eaLnBrk="1" hangingPunct="1">
              <a:spcBef>
                <a:spcPct val="0"/>
              </a:spcBef>
            </a:pPr>
            <a:endParaRPr lang="id-ID">
              <a:latin typeface="Cambria" charset="0"/>
            </a:endParaRPr>
          </a:p>
        </p:txBody>
      </p:sp>
      <p:sp>
        <p:nvSpPr>
          <p:cNvPr id="66564" name="Slide Number Placeholder 3"/>
          <p:cNvSpPr>
            <a:spLocks noGrp="1"/>
          </p:cNvSpPr>
          <p:nvPr>
            <p:ph type="sldNum" sz="quarter" idx="5"/>
          </p:nvPr>
        </p:nvSpPr>
        <p:spPr bwMode="auto">
          <a:ln>
            <a:miter lim="800000"/>
            <a:headEnd/>
            <a:tailEnd/>
          </a:ln>
        </p:spPr>
        <p:txBody>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fld id="{6A8D7DC3-8497-6043-B1E2-F231B8520016}" type="slidenum">
              <a:rPr lang="id-ID" sz="1200">
                <a:latin typeface="Calibri" charset="0"/>
                <a:ea typeface="MS PGothic" charset="0"/>
                <a:cs typeface="MS PGothic" charset="0"/>
              </a:rPr>
              <a:pPr eaLnBrk="1" hangingPunct="1"/>
              <a:t>8</a:t>
            </a:fld>
            <a:endParaRPr lang="id-ID" sz="1200">
              <a:latin typeface="Calibri" charset="0"/>
              <a:ea typeface="MS PGothic" charset="0"/>
              <a:cs typeface="MS PGothic" charset="0"/>
            </a:endParaRPr>
          </a:p>
        </p:txBody>
      </p:sp>
    </p:spTree>
    <p:extLst>
      <p:ext uri="{BB962C8B-B14F-4D97-AF65-F5344CB8AC3E}">
        <p14:creationId xmlns:p14="http://schemas.microsoft.com/office/powerpoint/2010/main" xmlns="" val="406939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id-ID" dirty="0"/>
              <a:t>Hadirin sekalian, </a:t>
            </a:r>
          </a:p>
          <a:p>
            <a:endParaRPr lang="id-ID" dirty="0"/>
          </a:p>
          <a:p>
            <a:r>
              <a:rPr lang="id-ID" dirty="0"/>
              <a:t>Kesetaraan</a:t>
            </a:r>
            <a:r>
              <a:rPr lang="id-ID" baseline="0" dirty="0"/>
              <a:t> gender dan pemberdayaan perempuan merupakan aspek yang masuk ke dalam seluruh elemen pembangunan karena selama masih ada kesenjangan dan ketimpangan gender, pembangunan berkelanjutan seutuhnya tidak akan tercapai. </a:t>
            </a:r>
            <a:endParaRPr lang="id-ID" dirty="0"/>
          </a:p>
        </p:txBody>
      </p:sp>
      <p:sp>
        <p:nvSpPr>
          <p:cNvPr id="4" name="Slide Number Placeholder 3"/>
          <p:cNvSpPr>
            <a:spLocks noGrp="1"/>
          </p:cNvSpPr>
          <p:nvPr>
            <p:ph type="sldNum" sz="quarter" idx="10"/>
          </p:nvPr>
        </p:nvSpPr>
        <p:spPr/>
        <p:txBody>
          <a:bodyPr/>
          <a:lstStyle/>
          <a:p>
            <a:fld id="{88BFA741-0DD9-47D6-B593-2F8F131EFEEA}" type="slidenum">
              <a:rPr lang="id-ID" smtClean="0"/>
              <a:pPr/>
              <a:t>9</a:t>
            </a:fld>
            <a:endParaRPr lang="id-ID"/>
          </a:p>
        </p:txBody>
      </p:sp>
    </p:spTree>
    <p:extLst>
      <p:ext uri="{BB962C8B-B14F-4D97-AF65-F5344CB8AC3E}">
        <p14:creationId xmlns:p14="http://schemas.microsoft.com/office/powerpoint/2010/main" xmlns="" val="21864880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normAutofit/>
          </a:bodyPr>
          <a:lstStyle/>
          <a:p>
            <a:endParaRPr lang="id-ID" dirty="0"/>
          </a:p>
        </p:txBody>
      </p:sp>
      <p:sp>
        <p:nvSpPr>
          <p:cNvPr id="4" name="Slide Number Placeholder 3"/>
          <p:cNvSpPr>
            <a:spLocks noGrp="1"/>
          </p:cNvSpPr>
          <p:nvPr>
            <p:ph type="sldNum" sz="quarter" idx="10"/>
          </p:nvPr>
        </p:nvSpPr>
        <p:spPr/>
        <p:txBody>
          <a:bodyPr/>
          <a:lstStyle/>
          <a:p>
            <a:fld id="{AFC62369-3D67-47E8-ACA7-271542CD0E09}" type="slidenum">
              <a:rPr lang="id-ID" smtClean="0"/>
              <a:pPr/>
              <a:t>12</a:t>
            </a:fld>
            <a:endParaRPr lang="id-ID"/>
          </a:p>
        </p:txBody>
      </p:sp>
    </p:spTree>
    <p:extLst>
      <p:ext uri="{BB962C8B-B14F-4D97-AF65-F5344CB8AC3E}">
        <p14:creationId xmlns:p14="http://schemas.microsoft.com/office/powerpoint/2010/main" xmlns="" val="2359739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499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499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Garamond" pitchFamily="18" charset="0"/>
                <a:ea typeface="MS PGothic" pitchFamily="34" charset="-128"/>
              </a:defRPr>
            </a:lvl1pPr>
            <a:lvl2pPr marL="726531" indent="-279435">
              <a:defRPr>
                <a:solidFill>
                  <a:schemeClr val="tx1"/>
                </a:solidFill>
                <a:latin typeface="Garamond" pitchFamily="18" charset="0"/>
                <a:ea typeface="MS PGothic" pitchFamily="34" charset="-128"/>
              </a:defRPr>
            </a:lvl2pPr>
            <a:lvl3pPr marL="1117740" indent="-223548">
              <a:defRPr>
                <a:solidFill>
                  <a:schemeClr val="tx1"/>
                </a:solidFill>
                <a:latin typeface="Garamond" pitchFamily="18" charset="0"/>
                <a:ea typeface="MS PGothic" pitchFamily="34" charset="-128"/>
              </a:defRPr>
            </a:lvl3pPr>
            <a:lvl4pPr marL="1564836" indent="-223548">
              <a:defRPr>
                <a:solidFill>
                  <a:schemeClr val="tx1"/>
                </a:solidFill>
                <a:latin typeface="Garamond" pitchFamily="18" charset="0"/>
                <a:ea typeface="MS PGothic" pitchFamily="34" charset="-128"/>
              </a:defRPr>
            </a:lvl4pPr>
            <a:lvl5pPr marL="2011931" indent="-223548">
              <a:defRPr>
                <a:solidFill>
                  <a:schemeClr val="tx1"/>
                </a:solidFill>
                <a:latin typeface="Garamond" pitchFamily="18" charset="0"/>
                <a:ea typeface="MS PGothic" pitchFamily="34" charset="-128"/>
              </a:defRPr>
            </a:lvl5pPr>
            <a:lvl6pPr marL="2459027" indent="-223548" eaLnBrk="0" fontAlgn="base" hangingPunct="0">
              <a:spcBef>
                <a:spcPct val="0"/>
              </a:spcBef>
              <a:spcAft>
                <a:spcPct val="0"/>
              </a:spcAft>
              <a:defRPr>
                <a:solidFill>
                  <a:schemeClr val="tx1"/>
                </a:solidFill>
                <a:latin typeface="Garamond" pitchFamily="18" charset="0"/>
                <a:ea typeface="MS PGothic" pitchFamily="34" charset="-128"/>
              </a:defRPr>
            </a:lvl6pPr>
            <a:lvl7pPr marL="2906123" indent="-223548" eaLnBrk="0" fontAlgn="base" hangingPunct="0">
              <a:spcBef>
                <a:spcPct val="0"/>
              </a:spcBef>
              <a:spcAft>
                <a:spcPct val="0"/>
              </a:spcAft>
              <a:defRPr>
                <a:solidFill>
                  <a:schemeClr val="tx1"/>
                </a:solidFill>
                <a:latin typeface="Garamond" pitchFamily="18" charset="0"/>
                <a:ea typeface="MS PGothic" pitchFamily="34" charset="-128"/>
              </a:defRPr>
            </a:lvl7pPr>
            <a:lvl8pPr marL="3353219" indent="-223548" eaLnBrk="0" fontAlgn="base" hangingPunct="0">
              <a:spcBef>
                <a:spcPct val="0"/>
              </a:spcBef>
              <a:spcAft>
                <a:spcPct val="0"/>
              </a:spcAft>
              <a:defRPr>
                <a:solidFill>
                  <a:schemeClr val="tx1"/>
                </a:solidFill>
                <a:latin typeface="Garamond" pitchFamily="18" charset="0"/>
                <a:ea typeface="MS PGothic" pitchFamily="34" charset="-128"/>
              </a:defRPr>
            </a:lvl8pPr>
            <a:lvl9pPr marL="3800315" indent="-223548" eaLnBrk="0" fontAlgn="base" hangingPunct="0">
              <a:spcBef>
                <a:spcPct val="0"/>
              </a:spcBef>
              <a:spcAft>
                <a:spcPct val="0"/>
              </a:spcAft>
              <a:defRPr>
                <a:solidFill>
                  <a:schemeClr val="tx1"/>
                </a:solidFill>
                <a:latin typeface="Garamond" pitchFamily="18" charset="0"/>
                <a:ea typeface="MS PGothic" pitchFamily="34" charset="-128"/>
              </a:defRPr>
            </a:lvl9pPr>
          </a:lstStyle>
          <a:p>
            <a:fld id="{42898195-A200-4DB8-B9EE-0F3E14AD164D}" type="slidenum">
              <a:rPr lang="en-US" altLang="en-US">
                <a:latin typeface="Calibri" pitchFamily="34" charset="0"/>
                <a:cs typeface="Arial" pitchFamily="34" charset="0"/>
              </a:rPr>
              <a:pPr/>
              <a:t>21</a:t>
            </a:fld>
            <a:endParaRPr lang="en-US" altLang="en-US">
              <a:latin typeface="Calibri" pitchFamily="34" charset="0"/>
              <a:cs typeface="Arial" pitchFamily="34" charset="0"/>
            </a:endParaRPr>
          </a:p>
        </p:txBody>
      </p:sp>
    </p:spTree>
    <p:extLst>
      <p:ext uri="{BB962C8B-B14F-4D97-AF65-F5344CB8AC3E}">
        <p14:creationId xmlns:p14="http://schemas.microsoft.com/office/powerpoint/2010/main" xmlns="" val="20329814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Beberapa</a:t>
            </a:r>
            <a:r>
              <a:rPr lang="en-US" dirty="0"/>
              <a:t> </a:t>
            </a:r>
            <a:r>
              <a:rPr lang="en-US" dirty="0" err="1"/>
              <a:t>faktor</a:t>
            </a:r>
            <a:r>
              <a:rPr lang="en-US" baseline="0" dirty="0"/>
              <a:t> </a:t>
            </a:r>
            <a:r>
              <a:rPr lang="en-US" baseline="0" dirty="0" err="1"/>
              <a:t>resiko</a:t>
            </a:r>
            <a:r>
              <a:rPr lang="en-US" baseline="0" dirty="0"/>
              <a:t> </a:t>
            </a:r>
            <a:r>
              <a:rPr lang="en-US" baseline="0" dirty="0" err="1"/>
              <a:t>perilaku</a:t>
            </a:r>
            <a:r>
              <a:rPr lang="en-US" baseline="0" dirty="0"/>
              <a:t> </a:t>
            </a:r>
            <a:r>
              <a:rPr lang="en-US" baseline="0" dirty="0" err="1"/>
              <a:t>penyebab</a:t>
            </a:r>
            <a:r>
              <a:rPr lang="en-US" baseline="0" dirty="0"/>
              <a:t> </a:t>
            </a:r>
            <a:r>
              <a:rPr lang="en-US" baseline="0" dirty="0" err="1"/>
              <a:t>terjadinya</a:t>
            </a:r>
            <a:r>
              <a:rPr lang="en-US" baseline="0" dirty="0"/>
              <a:t> PTM yang </a:t>
            </a:r>
            <a:r>
              <a:rPr lang="en-US" baseline="0" dirty="0" err="1"/>
              <a:t>harus</a:t>
            </a:r>
            <a:r>
              <a:rPr lang="en-US" baseline="0" dirty="0"/>
              <a:t> </a:t>
            </a:r>
            <a:r>
              <a:rPr lang="en-US" baseline="0" dirty="0" err="1"/>
              <a:t>diperbaiki</a:t>
            </a:r>
            <a:r>
              <a:rPr lang="en-US" baseline="0" dirty="0"/>
              <a:t>.</a:t>
            </a:r>
            <a:endParaRPr lang="en-US" dirty="0"/>
          </a:p>
        </p:txBody>
      </p:sp>
      <p:sp>
        <p:nvSpPr>
          <p:cNvPr id="4" name="Slide Number Placeholder 3"/>
          <p:cNvSpPr>
            <a:spLocks noGrp="1"/>
          </p:cNvSpPr>
          <p:nvPr>
            <p:ph type="sldNum" sz="quarter" idx="10"/>
          </p:nvPr>
        </p:nvSpPr>
        <p:spPr/>
        <p:txBody>
          <a:bodyPr/>
          <a:lstStyle/>
          <a:p>
            <a:fld id="{A158A80E-B86B-4ECB-90A0-EF0F2B70C9CE}" type="slidenum">
              <a:rPr lang="en-US" smtClean="0"/>
              <a:pPr/>
              <a:t>22</a:t>
            </a:fld>
            <a:endParaRPr lang="en-US"/>
          </a:p>
        </p:txBody>
      </p:sp>
    </p:spTree>
    <p:extLst>
      <p:ext uri="{BB962C8B-B14F-4D97-AF65-F5344CB8AC3E}">
        <p14:creationId xmlns:p14="http://schemas.microsoft.com/office/powerpoint/2010/main" xmlns="" val="3565245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1636713" y="531813"/>
            <a:ext cx="9866313" cy="55499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45059" name="Notes Placeholder 2"/>
          <p:cNvSpPr>
            <a:spLocks noGrp="1"/>
          </p:cNvSpPr>
          <p:nvPr>
            <p:ph type="body" idx="1"/>
          </p:nvPr>
        </p:nvSpPr>
        <p:spPr bwMode="auto">
          <a:xfrm>
            <a:off x="622787" y="6299673"/>
            <a:ext cx="5486400" cy="216308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lgn="just"/>
            <a:r>
              <a:rPr lang="en-US" sz="1600" dirty="0"/>
              <a:t>Pembangunan </a:t>
            </a:r>
            <a:r>
              <a:rPr lang="en-US" sz="1600" dirty="0" err="1"/>
              <a:t>sektor</a:t>
            </a:r>
            <a:r>
              <a:rPr lang="en-US" sz="1600" dirty="0"/>
              <a:t> </a:t>
            </a:r>
            <a:r>
              <a:rPr lang="en-US" sz="1600" dirty="0" err="1"/>
              <a:t>kesehatan</a:t>
            </a:r>
            <a:r>
              <a:rPr lang="en-US" sz="1600" dirty="0"/>
              <a:t> </a:t>
            </a:r>
            <a:r>
              <a:rPr lang="en-US" sz="1600" dirty="0" err="1"/>
              <a:t>untuk</a:t>
            </a:r>
            <a:r>
              <a:rPr lang="en-US" sz="1600" dirty="0"/>
              <a:t> SDGs, </a:t>
            </a:r>
            <a:r>
              <a:rPr lang="en-US" sz="1600" dirty="0" err="1"/>
              <a:t>membutuhkan</a:t>
            </a:r>
            <a:r>
              <a:rPr lang="en-US" sz="1600" dirty="0"/>
              <a:t> </a:t>
            </a:r>
            <a:r>
              <a:rPr lang="en-US" sz="1600" dirty="0" err="1"/>
              <a:t>komitmen</a:t>
            </a:r>
            <a:r>
              <a:rPr lang="en-US" sz="1600" dirty="0"/>
              <a:t> </a:t>
            </a:r>
            <a:r>
              <a:rPr lang="en-US" sz="1600" dirty="0" err="1"/>
              <a:t>kuat</a:t>
            </a:r>
            <a:r>
              <a:rPr lang="en-US" sz="1600" dirty="0"/>
              <a:t> </a:t>
            </a:r>
            <a:r>
              <a:rPr lang="en-US" sz="1600" dirty="0" err="1"/>
              <a:t>dari</a:t>
            </a:r>
            <a:r>
              <a:rPr lang="en-US" sz="1600" dirty="0"/>
              <a:t> </a:t>
            </a:r>
            <a:r>
              <a:rPr lang="en-US" sz="1600" dirty="0" err="1"/>
              <a:t>berbagai</a:t>
            </a:r>
            <a:r>
              <a:rPr lang="en-US" sz="1600" dirty="0"/>
              <a:t> </a:t>
            </a:r>
            <a:r>
              <a:rPr lang="en-US" sz="1600" dirty="0" err="1"/>
              <a:t>pihak</a:t>
            </a:r>
            <a:r>
              <a:rPr lang="en-US" sz="1600" dirty="0"/>
              <a:t>, </a:t>
            </a:r>
            <a:r>
              <a:rPr lang="en-US" sz="1600" dirty="0" err="1"/>
              <a:t>baik</a:t>
            </a:r>
            <a:r>
              <a:rPr lang="en-US" sz="1600" dirty="0"/>
              <a:t> </a:t>
            </a:r>
            <a:r>
              <a:rPr lang="en-US" sz="1600" dirty="0" err="1"/>
              <a:t>dari</a:t>
            </a:r>
            <a:r>
              <a:rPr lang="en-US" sz="1600" dirty="0"/>
              <a:t> </a:t>
            </a:r>
            <a:r>
              <a:rPr lang="en-US" sz="1600" dirty="0" err="1"/>
              <a:t>pemerintah</a:t>
            </a:r>
            <a:r>
              <a:rPr lang="en-US" sz="1600" dirty="0"/>
              <a:t> </a:t>
            </a:r>
            <a:r>
              <a:rPr lang="en-US" sz="1600" dirty="0" err="1"/>
              <a:t>dan</a:t>
            </a:r>
            <a:r>
              <a:rPr lang="en-US" sz="1600" dirty="0"/>
              <a:t> </a:t>
            </a:r>
            <a:r>
              <a:rPr lang="en-US" sz="1600" dirty="0" err="1"/>
              <a:t>pemerintah</a:t>
            </a:r>
            <a:r>
              <a:rPr lang="en-US" sz="1600" dirty="0"/>
              <a:t> </a:t>
            </a:r>
            <a:r>
              <a:rPr lang="en-US" sz="1600" dirty="0" err="1"/>
              <a:t>daerah</a:t>
            </a:r>
            <a:r>
              <a:rPr lang="en-US" sz="1600" dirty="0"/>
              <a:t>, </a:t>
            </a:r>
            <a:r>
              <a:rPr lang="en-US" sz="1600" dirty="0" err="1"/>
              <a:t>lembaga</a:t>
            </a:r>
            <a:r>
              <a:rPr lang="en-US" sz="1600" dirty="0"/>
              <a:t> </a:t>
            </a:r>
            <a:r>
              <a:rPr lang="en-US" sz="1600" dirty="0" err="1"/>
              <a:t>sosial</a:t>
            </a:r>
            <a:r>
              <a:rPr lang="en-US" sz="1600" dirty="0"/>
              <a:t> </a:t>
            </a:r>
            <a:r>
              <a:rPr lang="en-US" sz="1600" dirty="0" err="1"/>
              <a:t>kemasyarakatan</a:t>
            </a:r>
            <a:r>
              <a:rPr lang="en-US" sz="1600" dirty="0"/>
              <a:t>/CSOs, </a:t>
            </a:r>
            <a:r>
              <a:rPr lang="en-US" sz="1600" dirty="0" err="1"/>
              <a:t>akademisi</a:t>
            </a:r>
            <a:r>
              <a:rPr lang="en-US" sz="1600" dirty="0"/>
              <a:t>, </a:t>
            </a:r>
            <a:r>
              <a:rPr lang="en-US" sz="1600" dirty="0" err="1"/>
              <a:t>organisasi</a:t>
            </a:r>
            <a:r>
              <a:rPr lang="en-US" sz="1600" dirty="0"/>
              <a:t> </a:t>
            </a:r>
            <a:r>
              <a:rPr lang="en-US" sz="1600" dirty="0" err="1"/>
              <a:t>profesi</a:t>
            </a:r>
            <a:r>
              <a:rPr lang="en-US" sz="1600" dirty="0"/>
              <a:t>, media </a:t>
            </a:r>
            <a:r>
              <a:rPr lang="en-US" sz="1600" dirty="0" err="1"/>
              <a:t>massa</a:t>
            </a:r>
            <a:r>
              <a:rPr lang="en-US" sz="1600" dirty="0"/>
              <a:t>, </a:t>
            </a:r>
            <a:r>
              <a:rPr lang="en-US" sz="1600" dirty="0" err="1"/>
              <a:t>dunia</a:t>
            </a:r>
            <a:r>
              <a:rPr lang="en-US" sz="1600" dirty="0"/>
              <a:t> </a:t>
            </a:r>
            <a:r>
              <a:rPr lang="en-US" sz="1600" dirty="0" err="1"/>
              <a:t>usaha</a:t>
            </a:r>
            <a:r>
              <a:rPr lang="en-US" sz="1600" dirty="0"/>
              <a:t> </a:t>
            </a:r>
            <a:r>
              <a:rPr lang="en-US" sz="1600" dirty="0" err="1"/>
              <a:t>dan</a:t>
            </a:r>
            <a:r>
              <a:rPr lang="en-US" sz="1600" dirty="0"/>
              <a:t> </a:t>
            </a:r>
            <a:r>
              <a:rPr lang="en-US" sz="1600" dirty="0" err="1"/>
              <a:t>mitra</a:t>
            </a:r>
            <a:r>
              <a:rPr lang="en-US" sz="1600" dirty="0"/>
              <a:t> </a:t>
            </a:r>
            <a:r>
              <a:rPr lang="en-US" sz="1600" dirty="0" err="1"/>
              <a:t>pembangunan</a:t>
            </a:r>
            <a:r>
              <a:rPr lang="id-ID" sz="1600" dirty="0"/>
              <a:t>. </a:t>
            </a:r>
            <a:r>
              <a:rPr lang="id-ID" sz="1600" dirty="0" err="1"/>
              <a:t>U</a:t>
            </a:r>
            <a:r>
              <a:rPr lang="en-US" sz="1600" dirty="0" err="1"/>
              <a:t>nsur</a:t>
            </a:r>
            <a:r>
              <a:rPr lang="en-US" sz="1600" dirty="0"/>
              <a:t> </a:t>
            </a:r>
            <a:r>
              <a:rPr lang="id-ID" sz="1600" dirty="0"/>
              <a:t>dari </a:t>
            </a:r>
            <a:r>
              <a:rPr lang="en-US" sz="1600" dirty="0" err="1"/>
              <a:t>lembaga</a:t>
            </a:r>
            <a:r>
              <a:rPr lang="en-US" sz="1600" dirty="0"/>
              <a:t> </a:t>
            </a:r>
            <a:r>
              <a:rPr lang="en-US" sz="1600" dirty="0" err="1"/>
              <a:t>sosial</a:t>
            </a:r>
            <a:r>
              <a:rPr lang="en-US" sz="1600" dirty="0"/>
              <a:t> </a:t>
            </a:r>
            <a:r>
              <a:rPr lang="en-US" sz="1600" dirty="0" err="1"/>
              <a:t>kemasyarakatan</a:t>
            </a:r>
            <a:r>
              <a:rPr lang="en-US" sz="1600" dirty="0"/>
              <a:t>/CSOs</a:t>
            </a:r>
            <a:r>
              <a:rPr lang="id-ID" sz="1600" dirty="0"/>
              <a:t>, diharapkan </a:t>
            </a:r>
            <a:r>
              <a:rPr lang="en-US" sz="1600" dirty="0" err="1"/>
              <a:t>berkomitmen</a:t>
            </a:r>
            <a:r>
              <a:rPr lang="en-US" sz="1600" dirty="0"/>
              <a:t> </a:t>
            </a:r>
            <a:r>
              <a:rPr lang="en-US" sz="1600" dirty="0" err="1"/>
              <a:t>untuk</a:t>
            </a:r>
            <a:r>
              <a:rPr lang="en-US" sz="1600" dirty="0"/>
              <a:t> </a:t>
            </a:r>
            <a:r>
              <a:rPr lang="en-US" sz="1600" dirty="0" err="1"/>
              <a:t>melaksanakan</a:t>
            </a:r>
            <a:r>
              <a:rPr lang="en-US" sz="1600" dirty="0"/>
              <a:t> </a:t>
            </a:r>
            <a:r>
              <a:rPr lang="en-US" sz="1600" dirty="0" err="1"/>
              <a:t>advokasi</a:t>
            </a:r>
            <a:r>
              <a:rPr lang="en-US" sz="1600" dirty="0"/>
              <a:t> </a:t>
            </a:r>
            <a:r>
              <a:rPr lang="en-US" sz="1600" dirty="0" err="1"/>
              <a:t>untuk</a:t>
            </a:r>
            <a:r>
              <a:rPr lang="en-US" sz="1600" dirty="0"/>
              <a:t> </a:t>
            </a:r>
            <a:r>
              <a:rPr lang="en-US" sz="1600" dirty="0" err="1"/>
              <a:t>penyempurnaan</a:t>
            </a:r>
            <a:r>
              <a:rPr lang="en-US" sz="1600" dirty="0"/>
              <a:t> </a:t>
            </a:r>
            <a:r>
              <a:rPr lang="en-US" sz="1600" dirty="0" err="1"/>
              <a:t>inisiasi</a:t>
            </a:r>
            <a:r>
              <a:rPr lang="en-US" sz="1600" dirty="0"/>
              <a:t>, </a:t>
            </a:r>
            <a:r>
              <a:rPr lang="en-US" sz="1600" dirty="0" err="1"/>
              <a:t>kajian</a:t>
            </a:r>
            <a:r>
              <a:rPr lang="en-US" sz="1600" dirty="0"/>
              <a:t> </a:t>
            </a:r>
            <a:r>
              <a:rPr lang="en-US" sz="1600" dirty="0" err="1"/>
              <a:t>strategis</a:t>
            </a:r>
            <a:r>
              <a:rPr lang="en-US" sz="1600" dirty="0"/>
              <a:t> </a:t>
            </a:r>
            <a:r>
              <a:rPr lang="en-US" sz="1600" dirty="0" err="1"/>
              <a:t>dan</a:t>
            </a:r>
            <a:r>
              <a:rPr lang="en-US" sz="1600" dirty="0"/>
              <a:t> </a:t>
            </a:r>
            <a:r>
              <a:rPr lang="en-US" sz="1600" dirty="0" err="1"/>
              <a:t>pelaporan</a:t>
            </a:r>
            <a:r>
              <a:rPr lang="en-US" sz="1600" dirty="0"/>
              <a:t> </a:t>
            </a:r>
            <a:r>
              <a:rPr lang="en-US" sz="1600" dirty="0" err="1"/>
              <a:t>situasi</a:t>
            </a:r>
            <a:r>
              <a:rPr lang="en-US" sz="1600" dirty="0"/>
              <a:t> </a:t>
            </a:r>
            <a:r>
              <a:rPr lang="en-US" sz="1600" dirty="0" err="1"/>
              <a:t>pelaksanaan</a:t>
            </a:r>
            <a:r>
              <a:rPr lang="en-US" sz="1600" dirty="0"/>
              <a:t> </a:t>
            </a:r>
            <a:r>
              <a:rPr lang="en-US" sz="1600" dirty="0" err="1"/>
              <a:t>situasi</a:t>
            </a:r>
            <a:r>
              <a:rPr lang="en-US" sz="1600" dirty="0"/>
              <a:t> </a:t>
            </a:r>
            <a:r>
              <a:rPr lang="en-US" sz="1600" dirty="0" err="1"/>
              <a:t>pelaksanaan</a:t>
            </a:r>
            <a:r>
              <a:rPr lang="en-US" sz="1600" dirty="0"/>
              <a:t> di </a:t>
            </a:r>
            <a:r>
              <a:rPr lang="en-US" sz="1600" dirty="0" err="1"/>
              <a:t>lapangan</a:t>
            </a:r>
            <a:r>
              <a:rPr lang="en-US" sz="1600" dirty="0"/>
              <a:t>/</a:t>
            </a:r>
            <a:r>
              <a:rPr lang="en-US" sz="1600" dirty="0" err="1"/>
              <a:t>masyarakat</a:t>
            </a:r>
            <a:r>
              <a:rPr lang="en-US" sz="1600" dirty="0"/>
              <a:t>, </a:t>
            </a:r>
            <a:r>
              <a:rPr lang="en-US" sz="1600" dirty="0" err="1"/>
              <a:t>serta</a:t>
            </a:r>
            <a:r>
              <a:rPr lang="en-US" sz="1600" dirty="0"/>
              <a:t> </a:t>
            </a:r>
            <a:r>
              <a:rPr lang="en-US" sz="1600" dirty="0" err="1"/>
              <a:t>pemberdayaan</a:t>
            </a:r>
            <a:r>
              <a:rPr lang="en-US" sz="1600" dirty="0"/>
              <a:t> </a:t>
            </a:r>
            <a:r>
              <a:rPr lang="en-US" sz="1600" dirty="0" err="1"/>
              <a:t>masyarakat</a:t>
            </a:r>
            <a:r>
              <a:rPr lang="en-US" sz="1600" dirty="0"/>
              <a:t>.</a:t>
            </a:r>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379E99A-F0B1-496E-999B-C490793B1A35}" type="slidenum">
              <a:rPr lang="id-ID" altLang="en-US" smtClean="0">
                <a:solidFill>
                  <a:srgbClr val="000000"/>
                </a:solidFill>
                <a:ea typeface="ヒラギノ角ゴ Pro W3"/>
                <a:cs typeface="ヒラギノ角ゴ Pro W3"/>
              </a:rPr>
              <a:pPr fontAlgn="base">
                <a:spcBef>
                  <a:spcPct val="0"/>
                </a:spcBef>
                <a:spcAft>
                  <a:spcPct val="0"/>
                </a:spcAft>
                <a:defRPr/>
              </a:pPr>
              <a:t>27</a:t>
            </a:fld>
            <a:endParaRPr lang="id-ID" altLang="en-US">
              <a:solidFill>
                <a:srgbClr val="000000"/>
              </a:solidFill>
              <a:ea typeface="ヒラギノ角ゴ Pro W3"/>
              <a:cs typeface="ヒラギノ角ゴ Pro W3"/>
            </a:endParaRPr>
          </a:p>
        </p:txBody>
      </p:sp>
    </p:spTree>
    <p:extLst>
      <p:ext uri="{BB962C8B-B14F-4D97-AF65-F5344CB8AC3E}">
        <p14:creationId xmlns:p14="http://schemas.microsoft.com/office/powerpoint/2010/main" xmlns="" val="1713226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1" name="Rectangle 3"/>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id-ID"/>
          </a:p>
        </p:txBody>
      </p:sp>
    </p:spTree>
    <p:extLst>
      <p:ext uri="{BB962C8B-B14F-4D97-AF65-F5344CB8AC3E}">
        <p14:creationId xmlns:p14="http://schemas.microsoft.com/office/powerpoint/2010/main" xmlns="" val="383163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B78B4C9-9101-491A-B6DF-996E2B495E86}" type="datetime1">
              <a:rPr lang="en-US" smtClean="0"/>
              <a:pPr/>
              <a:t>12/2/2016</a:t>
            </a:fld>
            <a:endParaRPr lang="en-US"/>
          </a:p>
        </p:txBody>
      </p:sp>
      <p:sp>
        <p:nvSpPr>
          <p:cNvPr id="5" name="Footer Placeholder 4"/>
          <p:cNvSpPr>
            <a:spLocks noGrp="1"/>
          </p:cNvSpPr>
          <p:nvPr>
            <p:ph type="ftr" sz="quarter" idx="11"/>
          </p:nvPr>
        </p:nvSpPr>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1664244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2BF9AA-363F-4313-A33A-24046A15F7E0}" type="datetime1">
              <a:rPr lang="en-US" smtClean="0"/>
              <a:pPr/>
              <a:t>12/2/2016</a:t>
            </a:fld>
            <a:endParaRPr lang="en-US"/>
          </a:p>
        </p:txBody>
      </p:sp>
      <p:sp>
        <p:nvSpPr>
          <p:cNvPr id="5" name="Footer Placeholder 4"/>
          <p:cNvSpPr>
            <a:spLocks noGrp="1"/>
          </p:cNvSpPr>
          <p:nvPr>
            <p:ph type="ftr" sz="quarter" idx="11"/>
          </p:nvPr>
        </p:nvSpPr>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135814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F30F735-FF51-482D-AB45-8521BD49458E}" type="datetime1">
              <a:rPr lang="en-US" smtClean="0"/>
              <a:pPr/>
              <a:t>12/2/2016</a:t>
            </a:fld>
            <a:endParaRPr lang="en-US"/>
          </a:p>
        </p:txBody>
      </p:sp>
      <p:sp>
        <p:nvSpPr>
          <p:cNvPr id="5" name="Footer Placeholder 4"/>
          <p:cNvSpPr>
            <a:spLocks noGrp="1"/>
          </p:cNvSpPr>
          <p:nvPr>
            <p:ph type="ftr" sz="quarter" idx="11"/>
          </p:nvPr>
        </p:nvSpPr>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2094946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Date Placeholder 3"/>
          <p:cNvSpPr>
            <a:spLocks noGrp="1" noChangeArrowheads="1"/>
          </p:cNvSpPr>
          <p:nvPr>
            <p:ph type="dt" sz="half" idx="10"/>
          </p:nvPr>
        </p:nvSpPr>
        <p:spPr/>
        <p:txBody>
          <a:bodyPr/>
          <a:lstStyle>
            <a:lvl1pPr>
              <a:defRPr/>
            </a:lvl1pPr>
          </a:lstStyle>
          <a:p>
            <a:pPr>
              <a:defRPr/>
            </a:pPr>
            <a:fld id="{FDD773C8-ECB5-4358-B783-514C5DBEACCF}" type="datetime1">
              <a:rPr lang="en-US" altLang="en-US" smtClean="0"/>
              <a:pPr>
                <a:defRPr/>
              </a:pPr>
              <a:t>12/2/2016</a:t>
            </a:fld>
            <a:endParaRPr lang="en-US" sz="1800">
              <a:solidFill>
                <a:schemeClr val="tx1"/>
              </a:solidFill>
            </a:endParaRPr>
          </a:p>
        </p:txBody>
      </p:sp>
      <p:sp>
        <p:nvSpPr>
          <p:cNvPr id="4" name="Footer Placeholder 4"/>
          <p:cNvSpPr>
            <a:spLocks noGrp="1" noChangeArrowheads="1"/>
          </p:cNvSpPr>
          <p:nvPr>
            <p:ph type="ftr" sz="quarter" idx="11"/>
          </p:nvPr>
        </p:nvSpPr>
        <p:spPr/>
        <p:txBody>
          <a:bodyPr/>
          <a:lstStyle>
            <a:lvl1pPr>
              <a:defRPr/>
            </a:lvl1pPr>
          </a:lstStyle>
          <a:p>
            <a:pPr>
              <a:defRPr/>
            </a:pPr>
            <a:r>
              <a:rPr lang="en-US" smtClean="0"/>
              <a:t>ANUNG untuk TEMU ALUMNI FKM UNDIP 2016</a:t>
            </a:r>
            <a:endParaRPr lang="en-US"/>
          </a:p>
        </p:txBody>
      </p:sp>
      <p:sp>
        <p:nvSpPr>
          <p:cNvPr id="5" name="Slide Number Placeholder 5"/>
          <p:cNvSpPr>
            <a:spLocks noGrp="1" noChangeArrowheads="1"/>
          </p:cNvSpPr>
          <p:nvPr>
            <p:ph type="sldNum" sz="quarter" idx="12"/>
          </p:nvPr>
        </p:nvSpPr>
        <p:spPr/>
        <p:txBody>
          <a:bodyPr/>
          <a:lstStyle>
            <a:lvl1pPr>
              <a:defRPr/>
            </a:lvl1pPr>
          </a:lstStyle>
          <a:p>
            <a:fld id="{042B88F6-3AF4-4DBD-917D-B198ED36B318}" type="slidenum">
              <a:rPr lang="en-US" altLang="en-US"/>
              <a:pPr/>
              <a:t>‹#›</a:t>
            </a:fld>
            <a:endParaRPr lang="en-US" altLang="id-ID" sz="1800">
              <a:solidFill>
                <a:schemeClr val="tx1"/>
              </a:solidFill>
            </a:endParaRPr>
          </a:p>
        </p:txBody>
      </p:sp>
    </p:spTree>
    <p:extLst>
      <p:ext uri="{BB962C8B-B14F-4D97-AF65-F5344CB8AC3E}">
        <p14:creationId xmlns="" xmlns:p14="http://schemas.microsoft.com/office/powerpoint/2010/main" val="250473017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F9F456F-F787-498F-8834-318130EC309D}" type="datetime1">
              <a:rPr lang="en-US" smtClean="0"/>
              <a:pPr/>
              <a:t>12/2/2016</a:t>
            </a:fld>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457086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A7E0B83-79DB-465E-BB71-971C71B2BAB1}" type="datetime1">
              <a:rPr lang="en-US" smtClean="0"/>
              <a:pPr/>
              <a:t>12/2/2016</a:t>
            </a:fld>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a:t>
            </a:fld>
            <a:endParaRPr lang="en-US"/>
          </a:p>
        </p:txBody>
      </p:sp>
      <p:pic>
        <p:nvPicPr>
          <p:cNvPr id="7" name="Picture 2" descr="Image result for sdgs"/>
          <p:cNvPicPr>
            <a:picLocks noChangeAspect="1" noChangeArrowheads="1"/>
          </p:cNvPicPr>
          <p:nvPr userDrawn="1"/>
        </p:nvPicPr>
        <p:blipFill rotWithShape="1">
          <a:blip r:embed="rId2">
            <a:extLst>
              <a:ext uri="{28A0092B-C50C-407E-A947-70E740481C1C}">
                <a14:useLocalDpi xmlns:a14="http://schemas.microsoft.com/office/drawing/2010/main" xmlns="" val="0"/>
              </a:ext>
            </a:extLst>
          </a:blip>
          <a:srcRect l="20061" t="18445" r="20670" b="22653"/>
          <a:stretch/>
        </p:blipFill>
        <p:spPr bwMode="auto">
          <a:xfrm>
            <a:off x="10335538" y="245750"/>
            <a:ext cx="1473080" cy="1463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0313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BEEE742-43A8-42B3-A5F3-0377082701EA}" type="datetime1">
              <a:rPr lang="en-US" smtClean="0"/>
              <a:pPr/>
              <a:t>12/2/2016</a:t>
            </a:fld>
            <a:endParaRPr lang="en-US"/>
          </a:p>
        </p:txBody>
      </p:sp>
      <p:sp>
        <p:nvSpPr>
          <p:cNvPr id="6" name="Footer Placeholder 5"/>
          <p:cNvSpPr>
            <a:spLocks noGrp="1"/>
          </p:cNvSpPr>
          <p:nvPr>
            <p:ph type="ftr" sz="quarter" idx="11"/>
          </p:nvPr>
        </p:nvSpPr>
        <p:spPr/>
        <p:txBody>
          <a:bodyPr/>
          <a:lstStyle/>
          <a:p>
            <a:r>
              <a:rPr lang="es-ES" smtClean="0"/>
              <a:t>ANUNG untuk TEMU ALUMNI FKM UNDIP 2016</a:t>
            </a:r>
            <a:endParaRPr lang="en-US"/>
          </a:p>
        </p:txBody>
      </p:sp>
      <p:sp>
        <p:nvSpPr>
          <p:cNvPr id="7" name="Slide Number Placeholder 6"/>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31638866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748453F-DEA6-4BEC-A305-A13D3D6094DD}" type="datetime1">
              <a:rPr lang="en-US" smtClean="0"/>
              <a:pPr/>
              <a:t>12/2/2016</a:t>
            </a:fld>
            <a:endParaRPr lang="en-US"/>
          </a:p>
        </p:txBody>
      </p:sp>
      <p:sp>
        <p:nvSpPr>
          <p:cNvPr id="8" name="Footer Placeholder 7"/>
          <p:cNvSpPr>
            <a:spLocks noGrp="1"/>
          </p:cNvSpPr>
          <p:nvPr>
            <p:ph type="ftr" sz="quarter" idx="11"/>
          </p:nvPr>
        </p:nvSpPr>
        <p:spPr/>
        <p:txBody>
          <a:bodyPr/>
          <a:lstStyle/>
          <a:p>
            <a:r>
              <a:rPr lang="es-ES" smtClean="0"/>
              <a:t>ANUNG untuk TEMU ALUMNI FKM UNDIP 2016</a:t>
            </a:r>
            <a:endParaRPr lang="en-US"/>
          </a:p>
        </p:txBody>
      </p:sp>
      <p:sp>
        <p:nvSpPr>
          <p:cNvPr id="9" name="Slide Number Placeholder 8"/>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2884952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A91722-9D6F-4345-A1C2-18588CCAA442}" type="datetime1">
              <a:rPr lang="en-US" smtClean="0"/>
              <a:pPr/>
              <a:t>12/2/2016</a:t>
            </a:fld>
            <a:endParaRPr lang="en-US"/>
          </a:p>
        </p:txBody>
      </p:sp>
      <p:sp>
        <p:nvSpPr>
          <p:cNvPr id="4" name="Footer Placeholder 3"/>
          <p:cNvSpPr>
            <a:spLocks noGrp="1"/>
          </p:cNvSpPr>
          <p:nvPr>
            <p:ph type="ftr" sz="quarter" idx="11"/>
          </p:nvPr>
        </p:nvSpPr>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35521842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39F87B-35D8-445F-92FA-FC41644524FB}" type="datetime1">
              <a:rPr lang="en-US" smtClean="0"/>
              <a:pPr/>
              <a:t>12/2/2016</a:t>
            </a:fld>
            <a:endParaRPr lang="en-US"/>
          </a:p>
        </p:txBody>
      </p:sp>
      <p:sp>
        <p:nvSpPr>
          <p:cNvPr id="3" name="Footer Placeholder 2"/>
          <p:cNvSpPr>
            <a:spLocks noGrp="1"/>
          </p:cNvSpPr>
          <p:nvPr>
            <p:ph type="ftr" sz="quarter" idx="11"/>
          </p:nvPr>
        </p:nvSpPr>
        <p:spPr/>
        <p:txBody>
          <a:bodyPr/>
          <a:lstStyle/>
          <a:p>
            <a:r>
              <a:rPr lang="es-ES" smtClean="0"/>
              <a:t>ANUNG untuk TEMU ALUMNI FKM UNDIP 2016</a:t>
            </a:r>
            <a:endParaRPr lang="en-US"/>
          </a:p>
        </p:txBody>
      </p:sp>
      <p:sp>
        <p:nvSpPr>
          <p:cNvPr id="4" name="Slide Number Placeholder 3"/>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12441281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562DE9B-5E1C-43DE-98D8-9130528DBBC1}" type="datetime1">
              <a:rPr lang="en-US" smtClean="0"/>
              <a:pPr/>
              <a:t>12/2/2016</a:t>
            </a:fld>
            <a:endParaRPr lang="en-US"/>
          </a:p>
        </p:txBody>
      </p:sp>
      <p:sp>
        <p:nvSpPr>
          <p:cNvPr id="6" name="Footer Placeholder 5"/>
          <p:cNvSpPr>
            <a:spLocks noGrp="1"/>
          </p:cNvSpPr>
          <p:nvPr>
            <p:ph type="ftr" sz="quarter" idx="11"/>
          </p:nvPr>
        </p:nvSpPr>
        <p:spPr/>
        <p:txBody>
          <a:bodyPr/>
          <a:lstStyle/>
          <a:p>
            <a:r>
              <a:rPr lang="es-ES" smtClean="0"/>
              <a:t>ANUNG untuk TEMU ALUMNI FKM UNDIP 2016</a:t>
            </a:r>
            <a:endParaRPr lang="en-US"/>
          </a:p>
        </p:txBody>
      </p:sp>
      <p:sp>
        <p:nvSpPr>
          <p:cNvPr id="7" name="Slide Number Placeholder 6"/>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1762042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03BE4F4-8E50-46CA-A5E5-9C9BF145B618}" type="datetime1">
              <a:rPr lang="en-US" smtClean="0"/>
              <a:pPr/>
              <a:t>12/2/2016</a:t>
            </a:fld>
            <a:endParaRPr lang="en-US"/>
          </a:p>
        </p:txBody>
      </p:sp>
      <p:sp>
        <p:nvSpPr>
          <p:cNvPr id="6" name="Footer Placeholder 5"/>
          <p:cNvSpPr>
            <a:spLocks noGrp="1"/>
          </p:cNvSpPr>
          <p:nvPr>
            <p:ph type="ftr" sz="quarter" idx="11"/>
          </p:nvPr>
        </p:nvSpPr>
        <p:spPr/>
        <p:txBody>
          <a:bodyPr/>
          <a:lstStyle/>
          <a:p>
            <a:r>
              <a:rPr lang="es-ES" smtClean="0"/>
              <a:t>ANUNG untuk TEMU ALUMNI FKM UNDIP 2016</a:t>
            </a:r>
            <a:endParaRPr lang="en-US"/>
          </a:p>
        </p:txBody>
      </p:sp>
      <p:sp>
        <p:nvSpPr>
          <p:cNvPr id="7" name="Slide Number Placeholder 6"/>
          <p:cNvSpPr>
            <a:spLocks noGrp="1"/>
          </p:cNvSpPr>
          <p:nvPr>
            <p:ph type="sldNum" sz="quarter" idx="12"/>
          </p:nvPr>
        </p:nvSpPr>
        <p:spPr/>
        <p:txBody>
          <a:body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2901784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F4077C-E80D-4087-8186-32E8CE601D9E}" type="datetime1">
              <a:rPr lang="en-US" smtClean="0"/>
              <a:pPr/>
              <a:t>12/2/2016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998A8-1720-4575-808A-2D597F890FD6}" type="slidenum">
              <a:rPr lang="en-US" smtClean="0"/>
              <a:pPr/>
              <a:t>‹#›</a:t>
            </a:fld>
            <a:endParaRPr lang="en-US"/>
          </a:p>
        </p:txBody>
      </p:sp>
    </p:spTree>
    <p:extLst>
      <p:ext uri="{BB962C8B-B14F-4D97-AF65-F5344CB8AC3E}">
        <p14:creationId xmlns:p14="http://schemas.microsoft.com/office/powerpoint/2010/main" xmlns="" val="3706745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diagramLayout" Target="../diagrams/layout4.xml"/><Relationship Id="rId7" Type="http://schemas.openxmlformats.org/officeDocument/2006/relationships/image" Target="../media/image46.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diagramColors" Target="../diagrams/colors4.xml"/><Relationship Id="rId10" Type="http://schemas.microsoft.com/office/2007/relationships/diagramDrawing" Target="../diagrams/drawing4.xml"/><Relationship Id="rId4" Type="http://schemas.openxmlformats.org/officeDocument/2006/relationships/diagramQuickStyle" Target="../diagrams/quickStyle4.xml"/><Relationship Id="rId9" Type="http://schemas.openxmlformats.org/officeDocument/2006/relationships/image" Target="../media/image48.jpeg"/></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diagramLayout" Target="../diagrams/layout5.xml"/><Relationship Id="rId7" Type="http://schemas.openxmlformats.org/officeDocument/2006/relationships/image" Target="../media/image50.jpe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diagramColors" Target="../diagrams/colors5.xml"/><Relationship Id="rId10" Type="http://schemas.microsoft.com/office/2007/relationships/diagramDrawing" Target="../diagrams/drawing5.xml"/><Relationship Id="rId4" Type="http://schemas.openxmlformats.org/officeDocument/2006/relationships/diagramQuickStyle" Target="../diagrams/quickStyle5.xml"/><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gif"/><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56.jpeg"/><Relationship Id="rId5" Type="http://schemas.openxmlformats.org/officeDocument/2006/relationships/image" Target="../media/image55.jpeg"/><Relationship Id="rId10" Type="http://schemas.openxmlformats.org/officeDocument/2006/relationships/image" Target="../media/image60.gif"/><Relationship Id="rId4" Type="http://schemas.openxmlformats.org/officeDocument/2006/relationships/image" Target="../media/image54.jpeg"/><Relationship Id="rId9"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33.jpe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 Id="rId5" Type="http://schemas.openxmlformats.org/officeDocument/2006/relationships/chart" Target="../charts/chart8.xml"/><Relationship Id="rId4" Type="http://schemas.openxmlformats.org/officeDocument/2006/relationships/chart" Target="../charts/chart7.xml"/></Relationships>
</file>

<file path=ppt/slides/_rels/slide2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8" Type="http://schemas.openxmlformats.org/officeDocument/2006/relationships/diagramQuickStyle" Target="../diagrams/quickStyle8.xml"/><Relationship Id="rId13" Type="http://schemas.openxmlformats.org/officeDocument/2006/relationships/diagramColors" Target="../diagrams/colors9.xml"/><Relationship Id="rId18" Type="http://schemas.microsoft.com/office/2007/relationships/diagramDrawing" Target="../diagrams/drawing8.xml"/><Relationship Id="rId3" Type="http://schemas.openxmlformats.org/officeDocument/2006/relationships/diagramLayout" Target="../diagrams/layout7.xml"/><Relationship Id="rId7" Type="http://schemas.openxmlformats.org/officeDocument/2006/relationships/diagramLayout" Target="../diagrams/layout8.xml"/><Relationship Id="rId12" Type="http://schemas.openxmlformats.org/officeDocument/2006/relationships/diagramQuickStyle" Target="../diagrams/quickStyle9.xml"/><Relationship Id="rId17" Type="http://schemas.microsoft.com/office/2007/relationships/diagramDrawing" Target="../diagrams/drawing7.xml"/><Relationship Id="rId2" Type="http://schemas.openxmlformats.org/officeDocument/2006/relationships/diagramData" Target="../diagrams/data7.xml"/><Relationship Id="rId16" Type="http://schemas.microsoft.com/office/2007/relationships/diagramDrawing" Target="../diagrams/drawing9.xml"/><Relationship Id="rId1" Type="http://schemas.openxmlformats.org/officeDocument/2006/relationships/slideLayout" Target="../slideLayouts/slideLayout2.xml"/><Relationship Id="rId6" Type="http://schemas.openxmlformats.org/officeDocument/2006/relationships/diagramData" Target="../diagrams/data8.xml"/><Relationship Id="rId11" Type="http://schemas.openxmlformats.org/officeDocument/2006/relationships/diagramLayout" Target="../diagrams/layout9.xml"/><Relationship Id="rId5" Type="http://schemas.openxmlformats.org/officeDocument/2006/relationships/diagramColors" Target="../diagrams/colors7.xml"/><Relationship Id="rId10" Type="http://schemas.openxmlformats.org/officeDocument/2006/relationships/diagramData" Target="../diagrams/data9.xml"/><Relationship Id="rId4" Type="http://schemas.openxmlformats.org/officeDocument/2006/relationships/diagramQuickStyle" Target="../diagrams/quickStyle7.xml"/><Relationship Id="rId9" Type="http://schemas.openxmlformats.org/officeDocument/2006/relationships/diagramColors" Target="../diagrams/colors8.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6.png"/><Relationship Id="rId3" Type="http://schemas.openxmlformats.org/officeDocument/2006/relationships/diagramData" Target="../diagrams/data11.xml"/><Relationship Id="rId7" Type="http://schemas.openxmlformats.org/officeDocument/2006/relationships/image" Target="../media/image74.png"/><Relationship Id="rId12" Type="http://schemas.openxmlformats.org/officeDocument/2006/relationships/diagramColors" Target="../diagrams/colors12.xml"/><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diagramColors" Target="../diagrams/colors11.xml"/><Relationship Id="rId11" Type="http://schemas.openxmlformats.org/officeDocument/2006/relationships/diagramQuickStyle" Target="../diagrams/quickStyle12.xml"/><Relationship Id="rId5" Type="http://schemas.openxmlformats.org/officeDocument/2006/relationships/diagramQuickStyle" Target="../diagrams/quickStyle11.xml"/><Relationship Id="rId15" Type="http://schemas.microsoft.com/office/2007/relationships/diagramDrawing" Target="../diagrams/drawing12.xml"/><Relationship Id="rId10" Type="http://schemas.openxmlformats.org/officeDocument/2006/relationships/diagramLayout" Target="../diagrams/layout12.xml"/><Relationship Id="rId4" Type="http://schemas.openxmlformats.org/officeDocument/2006/relationships/diagramLayout" Target="../diagrams/layout11.xml"/><Relationship Id="rId9" Type="http://schemas.openxmlformats.org/officeDocument/2006/relationships/diagramData" Target="../diagrams/data12.xml"/><Relationship Id="rId14" Type="http://schemas.microsoft.com/office/2007/relationships/diagramDrawing" Target="../diagrams/drawing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78.jpeg"/><Relationship Id="rId2"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14.xml"/><Relationship Id="rId13" Type="http://schemas.openxmlformats.org/officeDocument/2006/relationships/diagramColors" Target="../diagrams/colors15.xml"/><Relationship Id="rId18" Type="http://schemas.microsoft.com/office/2007/relationships/diagramDrawing" Target="../diagrams/drawing14.xml"/><Relationship Id="rId3" Type="http://schemas.openxmlformats.org/officeDocument/2006/relationships/diagramLayout" Target="../diagrams/layout13.xml"/><Relationship Id="rId7" Type="http://schemas.openxmlformats.org/officeDocument/2006/relationships/diagramLayout" Target="../diagrams/layout14.xml"/><Relationship Id="rId12" Type="http://schemas.openxmlformats.org/officeDocument/2006/relationships/diagramQuickStyle" Target="../diagrams/quickStyle15.xml"/><Relationship Id="rId17" Type="http://schemas.microsoft.com/office/2007/relationships/diagramDrawing" Target="../diagrams/drawing13.xml"/><Relationship Id="rId2" Type="http://schemas.openxmlformats.org/officeDocument/2006/relationships/diagramData" Target="../diagrams/data13.xml"/><Relationship Id="rId16" Type="http://schemas.microsoft.com/office/2007/relationships/diagramDrawing" Target="../diagrams/drawing15.xml"/><Relationship Id="rId1" Type="http://schemas.openxmlformats.org/officeDocument/2006/relationships/slideLayout" Target="../slideLayouts/slideLayout2.xml"/><Relationship Id="rId6" Type="http://schemas.openxmlformats.org/officeDocument/2006/relationships/diagramData" Target="../diagrams/data14.xml"/><Relationship Id="rId11" Type="http://schemas.openxmlformats.org/officeDocument/2006/relationships/diagramLayout" Target="../diagrams/layout15.xml"/><Relationship Id="rId5" Type="http://schemas.openxmlformats.org/officeDocument/2006/relationships/diagramColors" Target="../diagrams/colors13.xml"/><Relationship Id="rId10" Type="http://schemas.openxmlformats.org/officeDocument/2006/relationships/diagramData" Target="../diagrams/data15.xml"/><Relationship Id="rId4" Type="http://schemas.openxmlformats.org/officeDocument/2006/relationships/diagramQuickStyle" Target="../diagrams/quickStyle13.xml"/><Relationship Id="rId9" Type="http://schemas.openxmlformats.org/officeDocument/2006/relationships/diagramColors" Target="../diagrams/colors14.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90.jpeg"/><Relationship Id="rId18" Type="http://schemas.openxmlformats.org/officeDocument/2006/relationships/image" Target="../media/image95.jpeg"/><Relationship Id="rId3" Type="http://schemas.openxmlformats.org/officeDocument/2006/relationships/image" Target="../media/image80.jpeg"/><Relationship Id="rId7" Type="http://schemas.openxmlformats.org/officeDocument/2006/relationships/image" Target="../media/image84.jpeg"/><Relationship Id="rId12" Type="http://schemas.openxmlformats.org/officeDocument/2006/relationships/image" Target="../media/image89.jpeg"/><Relationship Id="rId17" Type="http://schemas.openxmlformats.org/officeDocument/2006/relationships/image" Target="../media/image94.jpeg"/><Relationship Id="rId2" Type="http://schemas.openxmlformats.org/officeDocument/2006/relationships/image" Target="../media/image79.png"/><Relationship Id="rId16"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83.jpeg"/><Relationship Id="rId11" Type="http://schemas.openxmlformats.org/officeDocument/2006/relationships/image" Target="../media/image88.jpeg"/><Relationship Id="rId5" Type="http://schemas.openxmlformats.org/officeDocument/2006/relationships/image" Target="../media/image82.jpeg"/><Relationship Id="rId15" Type="http://schemas.openxmlformats.org/officeDocument/2006/relationships/image" Target="../media/image92.jpeg"/><Relationship Id="rId10" Type="http://schemas.openxmlformats.org/officeDocument/2006/relationships/image" Target="../media/image87.jpeg"/><Relationship Id="rId19" Type="http://schemas.openxmlformats.org/officeDocument/2006/relationships/image" Target="../media/image96.jpeg"/><Relationship Id="rId4" Type="http://schemas.openxmlformats.org/officeDocument/2006/relationships/image" Target="../media/image81.jpeg"/><Relationship Id="rId9" Type="http://schemas.openxmlformats.org/officeDocument/2006/relationships/image" Target="../media/image86.jpeg"/><Relationship Id="rId14" Type="http://schemas.openxmlformats.org/officeDocument/2006/relationships/image" Target="../media/image91.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jpeg"/><Relationship Id="rId7" Type="http://schemas.openxmlformats.org/officeDocument/2006/relationships/image" Target="../media/image103.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102.jpeg"/><Relationship Id="rId11" Type="http://schemas.openxmlformats.org/officeDocument/2006/relationships/image" Target="../media/image107.jpeg"/><Relationship Id="rId5" Type="http://schemas.openxmlformats.org/officeDocument/2006/relationships/image" Target="../media/image101.png"/><Relationship Id="rId10" Type="http://schemas.openxmlformats.org/officeDocument/2006/relationships/image" Target="../media/image106.png"/><Relationship Id="rId4" Type="http://schemas.openxmlformats.org/officeDocument/2006/relationships/image" Target="../media/image100.jpeg"/><Relationship Id="rId9" Type="http://schemas.openxmlformats.org/officeDocument/2006/relationships/image" Target="../media/image105.png"/></Relationships>
</file>

<file path=ppt/slides/_rels/slide4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gif"/><Relationship Id="rId7" Type="http://schemas.openxmlformats.org/officeDocument/2006/relationships/image" Target="../media/image113.gif"/><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png"/><Relationship Id="rId11" Type="http://schemas.openxmlformats.org/officeDocument/2006/relationships/image" Target="../media/image30.jpeg"/><Relationship Id="rId5" Type="http://schemas.openxmlformats.org/officeDocument/2006/relationships/image" Target="../media/image111.jpeg"/><Relationship Id="rId10" Type="http://schemas.openxmlformats.org/officeDocument/2006/relationships/image" Target="../media/image116.jpeg"/><Relationship Id="rId4" Type="http://schemas.openxmlformats.org/officeDocument/2006/relationships/image" Target="../media/image110.jpeg"/><Relationship Id="rId9" Type="http://schemas.openxmlformats.org/officeDocument/2006/relationships/image" Target="../media/image115.png"/></Relationships>
</file>

<file path=ppt/slides/_rels/slide47.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30.jpeg"/><Relationship Id="rId7" Type="http://schemas.openxmlformats.org/officeDocument/2006/relationships/image" Target="../media/image121.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jpeg"/><Relationship Id="rId4" Type="http://schemas.openxmlformats.org/officeDocument/2006/relationships/image" Target="../media/image118.jpeg"/></Relationships>
</file>

<file path=ppt/slides/_rels/slide48.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4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130.jpeg"/><Relationship Id="rId4" Type="http://schemas.openxmlformats.org/officeDocument/2006/relationships/image" Target="../media/image129.jpe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diagramLayout" Target="../diagrams/layout2.xml"/><Relationship Id="rId7" Type="http://schemas.openxmlformats.org/officeDocument/2006/relationships/image" Target="../media/image5.jpeg"/><Relationship Id="rId12" Type="http://schemas.microsoft.com/office/2007/relationships/diagramDrawing" Target="../diagrams/drawing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9.jpeg"/><Relationship Id="rId5" Type="http://schemas.openxmlformats.org/officeDocument/2006/relationships/diagramColors" Target="../diagrams/colors2.xml"/><Relationship Id="rId10" Type="http://schemas.openxmlformats.org/officeDocument/2006/relationships/image" Target="../media/image8.jpeg"/><Relationship Id="rId4" Type="http://schemas.openxmlformats.org/officeDocument/2006/relationships/diagramQuickStyle" Target="../diagrams/quickStyle2.xml"/><Relationship Id="rId9"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5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33.jpeg"/><Relationship Id="rId1" Type="http://schemas.openxmlformats.org/officeDocument/2006/relationships/slideLayout" Target="../slideLayouts/slideLayout2.xml"/><Relationship Id="rId5" Type="http://schemas.openxmlformats.org/officeDocument/2006/relationships/image" Target="../media/image135.jpeg"/><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jpeg"/><Relationship Id="rId18" Type="http://schemas.openxmlformats.org/officeDocument/2006/relationships/image" Target="../media/image26.jpeg"/><Relationship Id="rId3" Type="http://schemas.openxmlformats.org/officeDocument/2006/relationships/image" Target="../media/image11.jpeg"/><Relationship Id="rId7" Type="http://schemas.openxmlformats.org/officeDocument/2006/relationships/image" Target="../media/image15.jpeg"/><Relationship Id="rId12" Type="http://schemas.openxmlformats.org/officeDocument/2006/relationships/image" Target="../media/image20.jpeg"/><Relationship Id="rId17" Type="http://schemas.openxmlformats.org/officeDocument/2006/relationships/image" Target="../media/image25.jpeg"/><Relationship Id="rId2" Type="http://schemas.openxmlformats.org/officeDocument/2006/relationships/image" Target="../media/image10.jpeg"/><Relationship Id="rId16"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4.jpeg"/><Relationship Id="rId11" Type="http://schemas.openxmlformats.org/officeDocument/2006/relationships/image" Target="../media/image19.jpeg"/><Relationship Id="rId5" Type="http://schemas.openxmlformats.org/officeDocument/2006/relationships/image" Target="../media/image13.jpeg"/><Relationship Id="rId15" Type="http://schemas.openxmlformats.org/officeDocument/2006/relationships/image" Target="../media/image2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jpeg"/><Relationship Id="rId14" Type="http://schemas.openxmlformats.org/officeDocument/2006/relationships/image" Target="../media/image2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jpeg"/><Relationship Id="rId18" Type="http://schemas.openxmlformats.org/officeDocument/2006/relationships/image" Target="../media/image41.jpeg"/><Relationship Id="rId3" Type="http://schemas.openxmlformats.org/officeDocument/2006/relationships/image" Target="../media/image27.png"/><Relationship Id="rId21" Type="http://schemas.openxmlformats.org/officeDocument/2006/relationships/image" Target="../media/image44.jpeg"/><Relationship Id="rId7" Type="http://schemas.openxmlformats.org/officeDocument/2006/relationships/image" Target="../media/image30.jpeg"/><Relationship Id="rId12" Type="http://schemas.openxmlformats.org/officeDocument/2006/relationships/image" Target="../media/image35.jpeg"/><Relationship Id="rId17" Type="http://schemas.openxmlformats.org/officeDocument/2006/relationships/image" Target="../media/image40.jpeg"/><Relationship Id="rId2" Type="http://schemas.openxmlformats.org/officeDocument/2006/relationships/notesSlide" Target="../notesSlides/notesSlide2.xml"/><Relationship Id="rId16" Type="http://schemas.openxmlformats.org/officeDocument/2006/relationships/image" Target="../media/image39.jpeg"/><Relationship Id="rId20"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34.jpeg"/><Relationship Id="rId5" Type="http://schemas.openxmlformats.org/officeDocument/2006/relationships/image" Target="../media/image28.jpeg"/><Relationship Id="rId15" Type="http://schemas.openxmlformats.org/officeDocument/2006/relationships/image" Target="../media/image38.jpeg"/><Relationship Id="rId10" Type="http://schemas.openxmlformats.org/officeDocument/2006/relationships/image" Target="../media/image33.jpeg"/><Relationship Id="rId19" Type="http://schemas.openxmlformats.org/officeDocument/2006/relationships/image" Target="../media/image42.jpeg"/><Relationship Id="rId4" Type="http://schemas.microsoft.com/office/2007/relationships/hdphoto" Target="../media/hdphoto1.wdp"/><Relationship Id="rId9" Type="http://schemas.openxmlformats.org/officeDocument/2006/relationships/image" Target="../media/image32.jpeg"/><Relationship Id="rId14" Type="http://schemas.openxmlformats.org/officeDocument/2006/relationships/image" Target="../media/image3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51588" y="379142"/>
            <a:ext cx="8989233" cy="2610503"/>
          </a:xfrm>
          <a:prstGeom prst="bevel">
            <a:avLst/>
          </a:prstGeom>
          <a:solidFill>
            <a:srgbClr val="7030A0"/>
          </a:solidFill>
        </p:spPr>
        <p:txBody>
          <a:bodyPr>
            <a:noAutofit/>
          </a:bodyPr>
          <a:lstStyle/>
          <a:p>
            <a:r>
              <a:rPr lang="en-US" sz="3600" b="1" dirty="0">
                <a:solidFill>
                  <a:schemeClr val="bg1"/>
                </a:solidFill>
              </a:rPr>
              <a:t>HEALTH PROMOTION STRATEGIES FOR HEALTH-RELATED SUSTAINABLE DEVELOPMENT GOALS</a:t>
            </a:r>
          </a:p>
        </p:txBody>
      </p:sp>
      <p:sp>
        <p:nvSpPr>
          <p:cNvPr id="3" name="Subtitle 2"/>
          <p:cNvSpPr>
            <a:spLocks noGrp="1"/>
          </p:cNvSpPr>
          <p:nvPr>
            <p:ph type="subTitle" idx="1"/>
          </p:nvPr>
        </p:nvSpPr>
        <p:spPr>
          <a:xfrm>
            <a:off x="1524000" y="3265715"/>
            <a:ext cx="9144000" cy="3179690"/>
          </a:xfrm>
        </p:spPr>
        <p:txBody>
          <a:bodyPr>
            <a:normAutofit/>
          </a:bodyPr>
          <a:lstStyle/>
          <a:p>
            <a:r>
              <a:rPr lang="en-US" dirty="0"/>
              <a:t>ANUNG SUGIHANTONO</a:t>
            </a:r>
          </a:p>
          <a:p>
            <a:r>
              <a:rPr lang="en-US" dirty="0"/>
              <a:t>Director General of Public Health</a:t>
            </a:r>
          </a:p>
          <a:p>
            <a:r>
              <a:rPr lang="en-US" dirty="0"/>
              <a:t>Ministry of Health RI</a:t>
            </a:r>
          </a:p>
          <a:p>
            <a:endParaRPr lang="en-US" dirty="0"/>
          </a:p>
          <a:p>
            <a:r>
              <a:rPr lang="en-US" b="1" i="1" dirty="0"/>
              <a:t>Seminar </a:t>
            </a:r>
            <a:r>
              <a:rPr lang="en-US" b="1" i="1" dirty="0" err="1"/>
              <a:t>dan</a:t>
            </a:r>
            <a:r>
              <a:rPr lang="en-US" b="1" i="1" dirty="0"/>
              <a:t> </a:t>
            </a:r>
            <a:r>
              <a:rPr lang="en-US" b="1" i="1" dirty="0" err="1"/>
              <a:t>Temu</a:t>
            </a:r>
            <a:r>
              <a:rPr lang="en-US" b="1" i="1" dirty="0"/>
              <a:t> Alumni Program </a:t>
            </a:r>
            <a:r>
              <a:rPr lang="en-US" b="1" i="1" dirty="0" err="1"/>
              <a:t>Studi</a:t>
            </a:r>
            <a:r>
              <a:rPr lang="en-US" b="1" i="1" dirty="0"/>
              <a:t> Magister </a:t>
            </a:r>
            <a:r>
              <a:rPr lang="en-US" b="1" i="1" dirty="0" err="1"/>
              <a:t>Promosi</a:t>
            </a:r>
            <a:r>
              <a:rPr lang="en-US" b="1" i="1" dirty="0"/>
              <a:t> </a:t>
            </a:r>
            <a:r>
              <a:rPr lang="en-US" b="1" i="1" dirty="0" err="1"/>
              <a:t>Kesehatan</a:t>
            </a:r>
            <a:endParaRPr lang="en-US" b="1" i="1" dirty="0"/>
          </a:p>
          <a:p>
            <a:r>
              <a:rPr lang="en-US" b="1" i="1" dirty="0" err="1"/>
              <a:t>Fakultas</a:t>
            </a:r>
            <a:r>
              <a:rPr lang="en-US" b="1" i="1" dirty="0"/>
              <a:t> </a:t>
            </a:r>
            <a:r>
              <a:rPr lang="en-US" b="1" i="1" dirty="0" err="1"/>
              <a:t>Kesehatan</a:t>
            </a:r>
            <a:r>
              <a:rPr lang="en-US" b="1" i="1" dirty="0"/>
              <a:t> </a:t>
            </a:r>
            <a:r>
              <a:rPr lang="en-US" b="1" i="1" dirty="0" err="1"/>
              <a:t>Masyarakat</a:t>
            </a:r>
            <a:r>
              <a:rPr lang="en-US" b="1" i="1" dirty="0"/>
              <a:t> </a:t>
            </a:r>
            <a:r>
              <a:rPr lang="en-US" b="1" i="1" dirty="0" err="1"/>
              <a:t>Universitas</a:t>
            </a:r>
            <a:r>
              <a:rPr lang="en-US" b="1" i="1" dirty="0"/>
              <a:t> </a:t>
            </a:r>
            <a:r>
              <a:rPr lang="en-US" b="1" i="1" dirty="0" err="1"/>
              <a:t>Diponegoro</a:t>
            </a:r>
            <a:r>
              <a:rPr lang="en-US" b="1" i="1" dirty="0"/>
              <a:t> </a:t>
            </a:r>
          </a:p>
          <a:p>
            <a:r>
              <a:rPr lang="en-US" b="1" dirty="0"/>
              <a:t>Semarang, 2 </a:t>
            </a:r>
            <a:r>
              <a:rPr lang="en-US" b="1" dirty="0" err="1"/>
              <a:t>Desember</a:t>
            </a:r>
            <a:r>
              <a:rPr lang="en-US" b="1" dirty="0"/>
              <a:t> 2016</a:t>
            </a:r>
            <a:endParaRPr lang="en-US" dirty="0"/>
          </a:p>
        </p:txBody>
      </p:sp>
      <p:pic>
        <p:nvPicPr>
          <p:cNvPr id="5" name="Picture 4"/>
          <p:cNvPicPr>
            <a:picLocks noChangeAspect="1"/>
          </p:cNvPicPr>
          <p:nvPr/>
        </p:nvPicPr>
        <p:blipFill rotWithShape="1">
          <a:blip r:embed="rId2"/>
          <a:srcRect l="42988" t="14796" r="43019" b="74309"/>
          <a:stretch/>
        </p:blipFill>
        <p:spPr>
          <a:xfrm>
            <a:off x="139177" y="808905"/>
            <a:ext cx="2812411" cy="1231578"/>
          </a:xfrm>
          <a:prstGeom prst="rect">
            <a:avLst/>
          </a:prstGeom>
        </p:spPr>
      </p:pic>
      <p:sp>
        <p:nvSpPr>
          <p:cNvPr id="6" name="Slide Number Placeholder 5"/>
          <p:cNvSpPr>
            <a:spLocks noGrp="1"/>
          </p:cNvSpPr>
          <p:nvPr>
            <p:ph type="sldNum" sz="quarter" idx="12"/>
          </p:nvPr>
        </p:nvSpPr>
        <p:spPr/>
        <p:txBody>
          <a:bodyPr/>
          <a:lstStyle/>
          <a:p>
            <a:fld id="{53D998A8-1720-4575-808A-2D597F890FD6}" type="slidenum">
              <a:rPr lang="en-US" smtClean="0"/>
              <a:pPr/>
              <a:t>1</a:t>
            </a:fld>
            <a:endParaRPr lang="en-US"/>
          </a:p>
        </p:txBody>
      </p:sp>
    </p:spTree>
    <p:extLst>
      <p:ext uri="{BB962C8B-B14F-4D97-AF65-F5344CB8AC3E}">
        <p14:creationId xmlns:p14="http://schemas.microsoft.com/office/powerpoint/2010/main" xmlns="" val="1915234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316" y="287868"/>
            <a:ext cx="10221460" cy="1143000"/>
          </a:xfrm>
        </p:spPr>
        <p:txBody>
          <a:bodyPr>
            <a:noAutofit/>
          </a:bodyPr>
          <a:lstStyle/>
          <a:p>
            <a:r>
              <a:rPr lang="en-US" sz="4267" b="1" dirty="0"/>
              <a:t>HEALTH AS AN </a:t>
            </a:r>
            <a:r>
              <a:rPr lang="en-US" sz="4267" b="1" u="sng" dirty="0"/>
              <a:t>INPUT</a:t>
            </a:r>
            <a:r>
              <a:rPr lang="en-US" sz="4267" b="1" dirty="0"/>
              <a:t> FOR SUSTAINABLE DEVELOPMENT</a:t>
            </a:r>
            <a:endParaRPr lang="id-ID" sz="4267" b="1" dirty="0"/>
          </a:p>
        </p:txBody>
      </p:sp>
      <p:graphicFrame>
        <p:nvGraphicFramePr>
          <p:cNvPr id="4" name="Diagram 3"/>
          <p:cNvGraphicFramePr/>
          <p:nvPr>
            <p:extLst>
              <p:ext uri="{D42A27DB-BD31-4B8C-83A1-F6EECF244321}">
                <p14:modId xmlns:p14="http://schemas.microsoft.com/office/powerpoint/2010/main" xmlns="" val="2447369885"/>
              </p:ext>
            </p:extLst>
          </p:nvPr>
        </p:nvGraphicFramePr>
        <p:xfrm>
          <a:off x="609600" y="1430868"/>
          <a:ext cx="10972800" cy="52366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angle 8"/>
          <p:cNvSpPr/>
          <p:nvPr/>
        </p:nvSpPr>
        <p:spPr>
          <a:xfrm>
            <a:off x="528316" y="2113282"/>
            <a:ext cx="2778888" cy="3854993"/>
          </a:xfrm>
          <a:prstGeom prst="rect">
            <a:avLst/>
          </a:prstGeom>
          <a:no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pic>
        <p:nvPicPr>
          <p:cNvPr id="14" name="Picture 13"/>
          <p:cNvPicPr preferRelativeResize="0">
            <a:picLocks/>
          </p:cNvPicPr>
          <p:nvPr/>
        </p:nvPicPr>
        <p:blipFill>
          <a:blip r:embed="rId6" cstate="print">
            <a:extLst>
              <a:ext uri="{28A0092B-C50C-407E-A947-70E740481C1C}">
                <a14:useLocalDpi xmlns:a14="http://schemas.microsoft.com/office/drawing/2010/main" xmlns="" val="0"/>
              </a:ext>
            </a:extLst>
          </a:blip>
          <a:stretch>
            <a:fillRect/>
          </a:stretch>
        </p:blipFill>
        <p:spPr>
          <a:xfrm>
            <a:off x="6044006" y="1938552"/>
            <a:ext cx="773846" cy="782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preferRelativeResize="0">
            <a:picLocks/>
          </p:cNvPicPr>
          <p:nvPr/>
        </p:nvPicPr>
        <p:blipFill>
          <a:blip r:embed="rId7" cstate="print">
            <a:extLst>
              <a:ext uri="{28A0092B-C50C-407E-A947-70E740481C1C}">
                <a14:useLocalDpi xmlns:a14="http://schemas.microsoft.com/office/drawing/2010/main" xmlns="" val="0"/>
              </a:ext>
            </a:extLst>
          </a:blip>
          <a:stretch>
            <a:fillRect/>
          </a:stretch>
        </p:blipFill>
        <p:spPr>
          <a:xfrm>
            <a:off x="353687" y="1835726"/>
            <a:ext cx="773846" cy="782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preferRelativeResize="0">
            <a:picLocks/>
          </p:cNvPicPr>
          <p:nvPr/>
        </p:nvPicPr>
        <p:blipFill>
          <a:blip r:embed="rId8" cstate="print">
            <a:extLst>
              <a:ext uri="{28A0092B-C50C-407E-A947-70E740481C1C}">
                <a14:useLocalDpi xmlns:a14="http://schemas.microsoft.com/office/drawing/2010/main" xmlns="" val="0"/>
              </a:ext>
            </a:extLst>
          </a:blip>
          <a:stretch>
            <a:fillRect/>
          </a:stretch>
        </p:blipFill>
        <p:spPr>
          <a:xfrm>
            <a:off x="3307204" y="2235042"/>
            <a:ext cx="781089" cy="765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preferRelativeResize="0">
            <a:picLocks/>
          </p:cNvPicPr>
          <p:nvPr/>
        </p:nvPicPr>
        <p:blipFill>
          <a:blip r:embed="rId9" cstate="print">
            <a:extLst>
              <a:ext uri="{28A0092B-C50C-407E-A947-70E740481C1C}">
                <a14:useLocalDpi xmlns:a14="http://schemas.microsoft.com/office/drawing/2010/main" xmlns="" val="0"/>
              </a:ext>
            </a:extLst>
          </a:blip>
          <a:stretch>
            <a:fillRect/>
          </a:stretch>
        </p:blipFill>
        <p:spPr>
          <a:xfrm>
            <a:off x="8610600" y="1461242"/>
            <a:ext cx="781089" cy="7655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Slide Number Placeholder 9"/>
          <p:cNvSpPr>
            <a:spLocks noGrp="1"/>
          </p:cNvSpPr>
          <p:nvPr>
            <p:ph type="sldNum" sz="quarter" idx="12"/>
          </p:nvPr>
        </p:nvSpPr>
        <p:spPr/>
        <p:txBody>
          <a:bodyPr/>
          <a:lstStyle/>
          <a:p>
            <a:fld id="{53D998A8-1720-4575-808A-2D597F890FD6}" type="slidenum">
              <a:rPr lang="en-US" smtClean="0"/>
              <a:pPr/>
              <a:t>10</a:t>
            </a:fld>
            <a:endParaRPr lang="en-US"/>
          </a:p>
        </p:txBody>
      </p:sp>
    </p:spTree>
    <p:extLst>
      <p:ext uri="{BB962C8B-B14F-4D97-AF65-F5344CB8AC3E}">
        <p14:creationId xmlns:p14="http://schemas.microsoft.com/office/powerpoint/2010/main" xmlns="" val="1437170220"/>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1" y="285145"/>
            <a:ext cx="10972800" cy="1143000"/>
          </a:xfrm>
        </p:spPr>
        <p:txBody>
          <a:bodyPr>
            <a:noAutofit/>
          </a:bodyPr>
          <a:lstStyle/>
          <a:p>
            <a:r>
              <a:rPr lang="en-US" sz="4267" b="1" dirty="0"/>
              <a:t>HEALTH AS AN OUTCOME FOR SUSTAINABLE DEVELOPMENT</a:t>
            </a:r>
            <a:endParaRPr lang="id-ID" sz="4267" b="1" dirty="0"/>
          </a:p>
        </p:txBody>
      </p:sp>
      <p:graphicFrame>
        <p:nvGraphicFramePr>
          <p:cNvPr id="4" name="Diagram 3"/>
          <p:cNvGraphicFramePr/>
          <p:nvPr>
            <p:extLst/>
          </p:nvPr>
        </p:nvGraphicFramePr>
        <p:xfrm>
          <a:off x="609600" y="1277940"/>
          <a:ext cx="11419840" cy="53895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Rectangle 7"/>
          <p:cNvSpPr/>
          <p:nvPr/>
        </p:nvSpPr>
        <p:spPr>
          <a:xfrm>
            <a:off x="9120479" y="1964751"/>
            <a:ext cx="2778888" cy="3854993"/>
          </a:xfrm>
          <a:prstGeom prst="rect">
            <a:avLst/>
          </a:prstGeom>
          <a:no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pic>
        <p:nvPicPr>
          <p:cNvPr id="12" name="Picture 11"/>
          <p:cNvPicPr preferRelativeResize="0">
            <a:picLocks/>
          </p:cNvPicPr>
          <p:nvPr/>
        </p:nvPicPr>
        <p:blipFill>
          <a:blip r:embed="rId6" cstate="print">
            <a:extLst>
              <a:ext uri="{28A0092B-C50C-407E-A947-70E740481C1C}">
                <a14:useLocalDpi xmlns:a14="http://schemas.microsoft.com/office/drawing/2010/main" xmlns="" val="0"/>
              </a:ext>
            </a:extLst>
          </a:blip>
          <a:stretch>
            <a:fillRect/>
          </a:stretch>
        </p:blipFill>
        <p:spPr>
          <a:xfrm>
            <a:off x="6304894" y="1843190"/>
            <a:ext cx="872281" cy="828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preferRelativeResize="0">
            <a:picLocks/>
          </p:cNvPicPr>
          <p:nvPr/>
        </p:nvPicPr>
        <p:blipFill>
          <a:blip r:embed="rId7" cstate="print">
            <a:extLst>
              <a:ext uri="{28A0092B-C50C-407E-A947-70E740481C1C}">
                <a14:useLocalDpi xmlns:a14="http://schemas.microsoft.com/office/drawing/2010/main" xmlns="" val="0"/>
              </a:ext>
            </a:extLst>
          </a:blip>
          <a:stretch>
            <a:fillRect/>
          </a:stretch>
        </p:blipFill>
        <p:spPr>
          <a:xfrm>
            <a:off x="9109919" y="2115339"/>
            <a:ext cx="872281" cy="828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preferRelativeResize="0">
            <a:picLocks/>
          </p:cNvPicPr>
          <p:nvPr/>
        </p:nvPicPr>
        <p:blipFill>
          <a:blip r:embed="rId8" cstate="print">
            <a:extLst>
              <a:ext uri="{28A0092B-C50C-407E-A947-70E740481C1C}">
                <a14:useLocalDpi xmlns:a14="http://schemas.microsoft.com/office/drawing/2010/main" xmlns="" val="0"/>
              </a:ext>
            </a:extLst>
          </a:blip>
          <a:stretch>
            <a:fillRect/>
          </a:stretch>
        </p:blipFill>
        <p:spPr>
          <a:xfrm>
            <a:off x="3489309" y="1520119"/>
            <a:ext cx="872281" cy="8287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preferRelativeResize="0">
            <a:picLocks/>
          </p:cNvPicPr>
          <p:nvPr/>
        </p:nvPicPr>
        <p:blipFill>
          <a:blip r:embed="rId9" cstate="print">
            <a:extLst>
              <a:ext uri="{28A0092B-C50C-407E-A947-70E740481C1C}">
                <a14:useLocalDpi xmlns:a14="http://schemas.microsoft.com/office/drawing/2010/main" xmlns="" val="0"/>
              </a:ext>
            </a:extLst>
          </a:blip>
          <a:stretch>
            <a:fillRect/>
          </a:stretch>
        </p:blipFill>
        <p:spPr>
          <a:xfrm>
            <a:off x="713459" y="1559130"/>
            <a:ext cx="880445" cy="8112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Slide Number Placeholder 10"/>
          <p:cNvSpPr>
            <a:spLocks noGrp="1"/>
          </p:cNvSpPr>
          <p:nvPr>
            <p:ph type="sldNum" sz="quarter" idx="12"/>
          </p:nvPr>
        </p:nvSpPr>
        <p:spPr/>
        <p:txBody>
          <a:bodyPr/>
          <a:lstStyle/>
          <a:p>
            <a:fld id="{53D998A8-1720-4575-808A-2D597F890FD6}" type="slidenum">
              <a:rPr lang="en-US" smtClean="0"/>
              <a:pPr/>
              <a:t>11</a:t>
            </a:fld>
            <a:endParaRPr lang="en-US"/>
          </a:p>
        </p:txBody>
      </p:sp>
    </p:spTree>
    <p:extLst>
      <p:ext uri="{BB962C8B-B14F-4D97-AF65-F5344CB8AC3E}">
        <p14:creationId xmlns:p14="http://schemas.microsoft.com/office/powerpoint/2010/main" xmlns="" val="1212860599"/>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70" name="Picture 34" descr="http://cdn.toonvectors.com/images/46/98572/toonvectors-98572-140.jpg"/>
          <p:cNvPicPr>
            <a:picLocks noChangeAspect="1" noChangeArrowheads="1"/>
          </p:cNvPicPr>
          <p:nvPr/>
        </p:nvPicPr>
        <p:blipFill>
          <a:blip r:embed="rId3" cstate="print">
            <a:lum bright="10000"/>
          </a:blip>
          <a:srcRect r="37001"/>
          <a:stretch>
            <a:fillRect/>
          </a:stretch>
        </p:blipFill>
        <p:spPr bwMode="auto">
          <a:xfrm>
            <a:off x="4286946" y="4653136"/>
            <a:ext cx="1101167" cy="1600200"/>
          </a:xfrm>
          <a:prstGeom prst="rect">
            <a:avLst/>
          </a:prstGeom>
          <a:noFill/>
        </p:spPr>
      </p:pic>
      <p:pic>
        <p:nvPicPr>
          <p:cNvPr id="14362" name="Picture 26" descr="http://cliparts.co/cliparts/pio/d4g/piod4gqET.jpg"/>
          <p:cNvPicPr>
            <a:picLocks noChangeAspect="1" noChangeArrowheads="1"/>
          </p:cNvPicPr>
          <p:nvPr/>
        </p:nvPicPr>
        <p:blipFill>
          <a:blip r:embed="rId4" cstate="print">
            <a:lum bright="10000"/>
          </a:blip>
          <a:srcRect/>
          <a:stretch>
            <a:fillRect/>
          </a:stretch>
        </p:blipFill>
        <p:spPr bwMode="auto">
          <a:xfrm>
            <a:off x="354205" y="1"/>
            <a:ext cx="1337131" cy="1288755"/>
          </a:xfrm>
          <a:prstGeom prst="rect">
            <a:avLst/>
          </a:prstGeom>
          <a:noFill/>
        </p:spPr>
      </p:pic>
      <p:pic>
        <p:nvPicPr>
          <p:cNvPr id="14366" name="Picture 30" descr="http://2.bp.blogspot.com/-aoK0tQfxe74/UxQhJxjZSiI/AAAAAAAADpo/OS-p-z4Lcbc/s1600/kartun+anak+SMA.jpg"/>
          <p:cNvPicPr>
            <a:picLocks noChangeAspect="1" noChangeArrowheads="1"/>
          </p:cNvPicPr>
          <p:nvPr/>
        </p:nvPicPr>
        <p:blipFill>
          <a:blip r:embed="rId5" cstate="print">
            <a:lum bright="10000"/>
          </a:blip>
          <a:srcRect/>
          <a:stretch>
            <a:fillRect/>
          </a:stretch>
        </p:blipFill>
        <p:spPr bwMode="auto">
          <a:xfrm>
            <a:off x="7039859" y="150537"/>
            <a:ext cx="1258476" cy="2270359"/>
          </a:xfrm>
          <a:prstGeom prst="rect">
            <a:avLst/>
          </a:prstGeom>
          <a:noFill/>
        </p:spPr>
      </p:pic>
      <p:pic>
        <p:nvPicPr>
          <p:cNvPr id="14364" name="Picture 28" descr="http://image.shutterstock.com/z/stock-vector-cute-couple-in-love-holding-hands-cartoon-characters-vector-illustration-244262824.jpg"/>
          <p:cNvPicPr>
            <a:picLocks noChangeAspect="1" noChangeArrowheads="1"/>
          </p:cNvPicPr>
          <p:nvPr/>
        </p:nvPicPr>
        <p:blipFill>
          <a:blip r:embed="rId6" cstate="print">
            <a:lum contrast="10000"/>
          </a:blip>
          <a:srcRect l="9504" r="14460" b="9524"/>
          <a:stretch>
            <a:fillRect/>
          </a:stretch>
        </p:blipFill>
        <p:spPr bwMode="auto">
          <a:xfrm>
            <a:off x="3893673" y="535181"/>
            <a:ext cx="1573095" cy="1710191"/>
          </a:xfrm>
          <a:prstGeom prst="rect">
            <a:avLst/>
          </a:prstGeom>
          <a:noFill/>
        </p:spPr>
      </p:pic>
      <p:pic>
        <p:nvPicPr>
          <p:cNvPr id="14344" name="Picture 8" descr="http://www.pediatricsurgicalassociates.com/wp-content/uploads/2013/04/office-circumcision2.gif"/>
          <p:cNvPicPr>
            <a:picLocks noChangeAspect="1" noChangeArrowheads="1"/>
          </p:cNvPicPr>
          <p:nvPr/>
        </p:nvPicPr>
        <p:blipFill>
          <a:blip r:embed="rId7" cstate="print">
            <a:lum bright="20000"/>
          </a:blip>
          <a:srcRect/>
          <a:stretch>
            <a:fillRect/>
          </a:stretch>
        </p:blipFill>
        <p:spPr bwMode="auto">
          <a:xfrm>
            <a:off x="2713852" y="5085185"/>
            <a:ext cx="1108185" cy="1026099"/>
          </a:xfrm>
          <a:prstGeom prst="rect">
            <a:avLst/>
          </a:prstGeom>
          <a:noFill/>
        </p:spPr>
      </p:pic>
      <p:pic>
        <p:nvPicPr>
          <p:cNvPr id="14338" name="Picture 2" descr="http://previews.123rf.com/images/taronin/taronin1308/taronin130800465/21670456-illustration-Pregnancy--Stock-Vector-cartoon-pregnant-couple.jpg"/>
          <p:cNvPicPr>
            <a:picLocks noChangeAspect="1" noChangeArrowheads="1"/>
          </p:cNvPicPr>
          <p:nvPr/>
        </p:nvPicPr>
        <p:blipFill>
          <a:blip r:embed="rId8" cstate="print">
            <a:lum contrast="10000"/>
          </a:blip>
          <a:srcRect l="15301" r="14754"/>
          <a:stretch>
            <a:fillRect/>
          </a:stretch>
        </p:blipFill>
        <p:spPr bwMode="auto">
          <a:xfrm>
            <a:off x="1534030" y="2394152"/>
            <a:ext cx="1573095" cy="2653960"/>
          </a:xfrm>
          <a:prstGeom prst="rect">
            <a:avLst/>
          </a:prstGeom>
          <a:noFill/>
        </p:spPr>
      </p:pic>
      <p:sp>
        <p:nvSpPr>
          <p:cNvPr id="14342" name="AutoShape 6" descr="http://www.pediatricsurgicalassociates.com/wp-content/uploads/2013/04/office-circumcision2.gif"/>
          <p:cNvSpPr>
            <a:spLocks noChangeAspect="1" noChangeArrowheads="1"/>
          </p:cNvSpPr>
          <p:nvPr/>
        </p:nvSpPr>
        <p:spPr bwMode="auto">
          <a:xfrm>
            <a:off x="207435" y="-144461"/>
            <a:ext cx="406400" cy="304801"/>
          </a:xfrm>
          <a:prstGeom prst="rect">
            <a:avLst/>
          </a:prstGeom>
          <a:noFill/>
        </p:spPr>
        <p:txBody>
          <a:bodyPr vert="horz" wrap="square" lIns="91439" tIns="45719" rIns="91439" bIns="45719" numCol="1" anchor="t" anchorCtr="0" compatLnSpc="1">
            <a:prstTxWarp prst="textNoShape">
              <a:avLst/>
            </a:prstTxWarp>
          </a:bodyPr>
          <a:lstStyle/>
          <a:p>
            <a:endParaRPr lang="id-ID"/>
          </a:p>
        </p:txBody>
      </p:sp>
      <p:sp>
        <p:nvSpPr>
          <p:cNvPr id="20" name="Right Arrow 19"/>
          <p:cNvSpPr/>
          <p:nvPr/>
        </p:nvSpPr>
        <p:spPr>
          <a:xfrm rot="546016">
            <a:off x="3602434" y="5786111"/>
            <a:ext cx="758367" cy="325940"/>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pic>
        <p:nvPicPr>
          <p:cNvPr id="14348" name="Picture 12" descr="http://a.dilcdn.com/bl/wp-content/uploads/sites/8/2012/04/1-caillou.jpg"/>
          <p:cNvPicPr>
            <a:picLocks noChangeAspect="1" noChangeArrowheads="1"/>
          </p:cNvPicPr>
          <p:nvPr/>
        </p:nvPicPr>
        <p:blipFill>
          <a:blip r:embed="rId9" cstate="print">
            <a:lum bright="10000" contrast="20000"/>
          </a:blip>
          <a:srcRect/>
          <a:stretch>
            <a:fillRect/>
          </a:stretch>
        </p:blipFill>
        <p:spPr bwMode="auto">
          <a:xfrm>
            <a:off x="6725242" y="4725151"/>
            <a:ext cx="1432279" cy="1464829"/>
          </a:xfrm>
          <a:prstGeom prst="rect">
            <a:avLst/>
          </a:prstGeom>
          <a:noFill/>
        </p:spPr>
      </p:pic>
      <p:sp>
        <p:nvSpPr>
          <p:cNvPr id="22" name="Right Arrow 21"/>
          <p:cNvSpPr/>
          <p:nvPr/>
        </p:nvSpPr>
        <p:spPr>
          <a:xfrm>
            <a:off x="5562097" y="5784913"/>
            <a:ext cx="1241795" cy="308391"/>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pic>
        <p:nvPicPr>
          <p:cNvPr id="14350" name="Picture 14" descr="http://www.udston-pri.s-lanark.sch.uk/wp-content/uploads/2014/12/cartoon-school-kids-in-uniform-300x300.gif"/>
          <p:cNvPicPr>
            <a:picLocks noChangeAspect="1" noChangeArrowheads="1"/>
          </p:cNvPicPr>
          <p:nvPr/>
        </p:nvPicPr>
        <p:blipFill>
          <a:blip r:embed="rId10" cstate="print">
            <a:lum bright="10000" contrast="10000"/>
          </a:blip>
          <a:srcRect/>
          <a:stretch>
            <a:fillRect/>
          </a:stretch>
        </p:blipFill>
        <p:spPr bwMode="auto">
          <a:xfrm>
            <a:off x="8691607" y="4077072"/>
            <a:ext cx="2094700" cy="1656184"/>
          </a:xfrm>
          <a:prstGeom prst="rect">
            <a:avLst/>
          </a:prstGeom>
          <a:noFill/>
        </p:spPr>
      </p:pic>
      <p:sp>
        <p:nvSpPr>
          <p:cNvPr id="24" name="Right Arrow 23"/>
          <p:cNvSpPr/>
          <p:nvPr/>
        </p:nvSpPr>
        <p:spPr>
          <a:xfrm rot="3972901">
            <a:off x="2133375" y="5199780"/>
            <a:ext cx="627103" cy="318083"/>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sp>
        <p:nvSpPr>
          <p:cNvPr id="25" name="Right Arrow 24"/>
          <p:cNvSpPr/>
          <p:nvPr/>
        </p:nvSpPr>
        <p:spPr>
          <a:xfrm rot="20710381">
            <a:off x="7886331" y="5536002"/>
            <a:ext cx="819204" cy="31139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sp>
        <p:nvSpPr>
          <p:cNvPr id="14352" name="AutoShape 16" descr="data:image/png;base64,iVBORw0KGgoAAAANSUhEUgAAAK8AAAEhCAMAAAA+gQBbAAABiVBMVEX///8AAABWobHGHx/uyH9ZprdYpLVaqLn0zYLyy4FbqrvNICDJHx9Una330IT/AAD5+fnw8PDS0tK9vb3o6OhMjpyNjY2xsbHf399QlqVFgY6enp7s7OyioqJCfIi/v78yXmerq6s+dIAWKS0LFBYRHyIrUFg6bHdtbW1iYmLMzMxJiZdSUlIcHByCgoIzMzMdNjtEREQkQkkOGhzeu3c1NTWSFxesGxt2dnZVVVW7Hh4vV2BtXDuEb0cXFA0ZLjNdDw9fUDOEFRWWflB2ExNHR0dGOybTsnESAwOyll8zKxwoKCh1Yz86CQnLEg4lBgZMDAypjls8MyFwg5KNFhb4mppTRi22PEE9CgrBo2gwCAgkHhOOa3gdAACiNS4WEg2kvrjAMzVhGRpzHR21n3daDg41FxaaYGmBdYT9Tk7lFxdGCwvNBgClUVtmh5n8dHT2sbH+Hh6hVV/9NTX3xcXz2Nj7YGD2KSHEjoX5i4v3o6NaUUFbSSHjxY6Melz/6pWTZXHYMzuxREqgK94eAAAgAElEQVR4nO1d+V8bR7Knhe5j0IUOxI0QQiBOHSAQmBshjA1OcGScp83hrOO8ZOMcm03e233Z/ctfVXfPTPdoBIa0sPP5UD/YQud3aqq+dXRNT1/fgzzIgzzIgzzIg9xeIsaj8HtE8W4STebnSTmfTOEfYyTzvvFcK5GJeaJLMzmWJKTcF4u+b1TdJJIgHVKEA1hbeN/IbCXWiVaXD9EqJrrDJeR9g+uU9evgkon3Dc8q18Mla+8bn0WusV0qxQ+MiG+AS0j8fSOUZOxGvB8WCR/ciDfxviGKMnwjXFJ43xhFGbkRbvuD8rf5G/F+UHwW7o7zaov9f//0MDyWQDUu5vOzIxZnj3SFe1JieMv3jbZQlnCUZffpDG6Xl/Rfp7d0hQ+S94t2rNwBqCzquMN+69oV/dfpdNK/7xVtdNn2XA+b78jLrxweaUfw3x7C9Z6f3LOzRbvY5rL5lqT0wp7mc5ba5BzhOp0AvbiYvz9/m+gCFwqedbtDOjkCuE5A7PV5vZrmK53Tp++Lfxe6wiVk3nhXkz1x1ACb1ZxHJZ/Tp/mOGnunl5QfTgnJ3w/c6xIZE27fLEXlA6yt+iE81LytHfONTu30vhjYAvFY+stkKUh/97xHezrGtvOoTW2jdVRykivn0Tkp3gtcUb371Wp/dV8CLBhlc2eP2+85Ofy/PVJqNeCPc81bIpv1w4t74giTd/f7A9VHsnqFpCtWbpLNi9NDasSX5IKQklaqH11etlp10tDO7yk/M/PESqD6otOCdaXRgHypaSfk6mRr54Qac/3yir/rBJ5o3gs/GHlirX+/Ey0xnGiCHDrPSaN1scUx1jnSw0OGunw/dKYHtmrFFq3RB5mHc679D8dYr5N6o36x1yo5NU3zbpFYIgWn6h7g6nnXo25wdUqbJ+dH9RK5qp+XgNO8WukU/vX5MBw37jF54LHi2N4WqDC1FYAJdrQ94vU6mRxq/IHz5L4ihZmG2zgaudhh/3O3z5CrvfoiOeUwta1//tPn07xOrS7lRfeD105K3KN0hqCeuUCO0AYgFp8WW//88l91CBb3p97r8DY0jtcwzsL6QqqveUUVfNRq7UG+3iSHrfushLriPTnyenk0IynxEzFM0b14KMv5iXgf2Tu5z05qyh7tVgMSRt8R/0vGs0BakJexbmR4vrFDisx6w/fBv0k7tBctTG9NvJY8pogpwyEATi0UMYPQq6b7cDobvJs8GTfxWtm1SXacwGzkf8+xJjrgz0aj0XjK+v09x1t3IlqtBCr2lfQnrYlMk1w1NKgsvEC9ZJY9l6HvnI33xXpZKBdErFfkskSdH93psOQ19BuzfgzAtU9LEDOIjtf4ooMi6aGWjTZI+xDCLfx/jobQIO062TLtoYNfY6xa3sKsB/CGMxPicXccnjox+KGlaUCkUJhjWbZDjrT6Zje8hTXMkU5ot2THh3glq2qSZu/wGvzb8IJWW1qr4fW2IBh4nV7NHm8M67jlA7IFdVzryOsjWDMJtLgA/NE7Czbw7mEaA7qFfGCnRNMumndxMd5Pe1b5VF+etDWnD96HeDPi0sZEX4KsX/OLivDuGNmWtlliD7ybFrwxnsylMGu+ZB9AvGERbwyV3bvQMct/ZsvA691raRb1It4UTXfa6Fl9Jl7MMQpSzVrAirB3lZyOV9cXdsOAXIGEvVcC3rFF9iABZ7sMoXeRHDaA+7DKRO8Smmug/ATp3WKygZe17gCu5jx3Ni5KvrqJgSzqDxLwgYVokfV66kgp8KLUbB2mraue4RV6UQhYI1uHl4fF//lSuyR2kgdLMBsAl/pBCO/AOY4elvYTwk/RXm7ryy+PShpQsK0c0Pp0MWYotBkDbYozBuhq+d6lmFIn9RTMVtvLAqtZ4DaNB+EiW3gNwwcdczm01FnprfilSbERq1ikHzvBMMfSGFGWzQA23CRFOrqTIqsutyuLtYXU68bXwj0sOSzLlod7JWdji7SlJ/MC3r4YI9coWfK7PeNUk2sWvFD898wgbJu/9T3pz8SE8dDIvWJkOzsamqaxOm7Fm+xdr1LKKMHld66wvjiVnoyZeI0lGEwZstOMD8TFLvZqD6c3ZLybGCl83rr0ZMokACGVgYNg6hWr1jZ7bQRZ2U7+eKSW3fvSSNhNKUdM+x0xP5gCC85S/YrHzF4b7uZxf9wP5bGRExu8ieGM4X9CpC2QFf8GOwCBIfjcX7lnHic6CwhLJSV/Kwj+LyxoJEG/o6wcEs4Rd8hE7zxuUcRGSh142+JSrFA7jAHeEAtoQoArGFro1biJPNnQ8nXoFyy4qD8StFYg2x7PNhmTv2KMv7oungqlIhvEOW2VtKTnDkxAbRHvkt81ThlCiOox49UeKHh9fn19fVkKZrQwcpbIlvnsusCwFv06BuGZZCLfibevqT4LtutG0f4u6Ldh4KUNHN2jhDWrKJlyOYDR5G8x8PbA48Awk0kxIC8vQsBA+z3d1Hh5UUxxcEwE/oyifv0rZKKQyRj2bQ5JxYnqxkmKl46mLGQZXqevccn1qwcIPv8g2CToF/AuUY2aBjFrvK7c4xJ0hsVqEA0wYM3kB33uO2aDN+tA/SLejPF+Mw6Pqa6Ti9QjFq2Aj3xQGueHC1Txps+wMkg4xXB6QqjfZJ8UJMPC9yttnKQYWXYM5mx6nfRXMTMWXIbV82Hp8yGHi5YY4jSdOYifUNuZSrBfx2A7ywueAwoe5wRGmEKFupEmYWKdE6d4x5nFmuM9usVEJppqDaLIfBljaTmqO0uER4Z5ik9q9M1K3kQPIORwD7FjmDDw0kOMZugBqMx5ktwYaezXqThs1DY07EXED4xJ5kzxDjrcg9xGDLyxAqfI5YxSd9PphmomzuuiqE5vB3gElmSVmNkBlSJJOxxpflSW6waudhSPq4b1WiHJjY4awrpezyX7UhnrAkpCPgKqX4ebnyaxxtjZO9J8isc3EkbXkXC9RdcRZjhDVrfHdeVEIhHzpKYsfZs2GXQ7/NM8BHMLBiu/0LyQNCnuQRipAO0tsuowMkzxT/od5CCZWZudb8pOsyh3dhneFf0NyC2zY1iH0hBpLBwpkZRB/QUZU3iBrOSmJFs0XpyQPBByNrBfIDT9xMdT+GqT95K3lDb9kmYPsUiKaA+psczCutnLO371an+3Uq3175rvDEsMFad43ZOWEz9L6rRXf6UUb8akUrCMhFgkP376CHAGQILBYH+wJih1QYwANL4hockXMuRZSqpdKu1JzXOPChtXW336AhRarVb7KdB+Q0S8UdHjohQvEpoEbI31BLRNlfVFhFNpkp36/UqtFmQKFZAaeA/0cxFuC6zK8ToshU8C+MFJUzyFeEeMRtLxfq1fVqgswSq2U5mGcXXIxMvsweFaldOwDOthaHWVeMvMfMFlqoFuSEW8yCVRTMoPTIKIM7yQUUppQo/wMj0tkt2umjXxLoLVxjBPLopLrRyvJycXlhOETqB4VdpDXCemBfLpTfqtkOYBSbGiP2H5Eop3Q8raAC9dG4OcX119HNczF7DB6vUKDu6SdWRoMIU1GRjH65qRCRhc2MmmPdThHTaiW5O84gpmsANvDPjs+cA+Xb24bF0tZ+RwzPG6R+XCvcB6Wr6SQrwZg/ch26lRhMHamze/DIAATHgmGDz74Qx4A/HO0uX7QzIiX2PB+cE9J+fJQHMlNp2ibhk5YZ7CJnmEinzz77/8e2Dgl99+HXhz9tnvZ/21z54/++E///lPMPCIrGFXDfg/I9c3HK81YAyzHhzgVZdQts1zNUGOUb9nXyf/8fbvP/3t54/ffPf6u5cvX75+9uz1s5cvzwKvcHnt3Av8tC4rktuDw52VJjTC+G5qD8oSCFBBMTHGLZiQCgAOvv35+4+///jj3z7+9zNA+vrZ79+9fPb82WfBwFOSKAMC7zkubIqRIYX9BySIbZmAy6wHpxBvH+stkPVENAK28QQNYuCnge9//fpHMOBvn38GBnwGEjgD+31MMoiAtywFgyhg/4wRsKUupQllSemYYirB+yRNMMNdAPwWfe3tmzNgBDmJOCZJqjE2LSUYBParqT1MygSRYQm7Sv2izJKj8x0sheD70eHO7HkY0p1UEy2SNQCFmm6ErFC86HBiZ48Tmmq8eAWFhguv603y0bXpTqRJ/uXDBJFITJAgOQ/F65BHouKEzrAqx9uGs0abkOvkRdegDOGYQAXS1NcIhIIzQTY8un6tBNELvIc63kz3oBwMQDmUJeRfXr5GIOQwCbLN/G1cXCXow8ITm7KK8RbwS3300p9mm+x3KDhI8/dqdZ+ufbe8/DI3AS846jgqOCStItID2VKPN0ZZckuvLoM6yiAFGuivVvYfPYYXHpPLEjNITW9U6JKkBSfQmaxedDgaL7osyf4BvN4LcsCouBqgKGvVSmUXcQqyqe3QEpI6p1RKLANDuIY6BhAjGJGV5g8UL3LUJUkcENIukqf737x4IV+Lc/zqo2qtinM9DZoSUIKQIhlYxIzD5kLeIsYXlflkH7I94t0hs3nWRDJQPnnx6lGl8lEVZfcTQrMBQk68bFFZbuKBRawcdDbR8xDhfCrzdfqdDR8WWU2o54v6EMTjR/uVSrWy+/TxiyeGOeBIGoF3U0KzxNhMcczmuxfIldd3rhbvLC6sMI4qriXM9SirYDGGU3xgkTjwN3vzN0ch1F9gfqQU7wTN+rRDCVz7kBLy1c7eeaNxVKIDqkANEIrB4ejBXY8hlczM0kM/1VTjjfE211Hj9PS0Xt9rlSDoa5rmxEFvzevz4vQpodTr1S7oMB3w2nKky9fFCyN5c6WpXsJwqHQCIsrbiD4vXmHlpfBk8fko4zZaaLdt2iIlqWhhrBCPR4ZTqXgKJB4vJDN569YQm5rq/kMfy3esEBGkz4sK1nylo5Y4hgYpARiP5arpLoKaUNs/68M06pBeGkaFIfc5S0dHjcZe/XTnwljuXs6PRNaozixTU/ayOjVNMymgSsXzBPjtJ4eb9c2dw4uTq6t2e+tK/OHiMiozQRNe4Nktb8cUh0Wy2xuTQ2m3f5wO1UAoUj3/EF0oWnmsuXiQxxWt9Tg6VmaW/yQuXx75LFMcouQmB9MOj8ftpv0I5BQI9b0YiKGrQhPxVCQSDqdoPx/Cf7so0my8QOcxaEpgI1Mbk4NuipRLmhq770o53niGLw5aggC2nyDtjqSiY5kFw/eR/kCRudwSO/tLK7mZmdFBj1/Eyso5ShBbyvEaixWzI8lMYi2/3CTXyImGBLHh9/jTg3NpF+D0uFwyVCouwIsOp3x+B+BWqtchtEgJCYKVmJ0oBf1CgkmcPuV4MzTptV7OfY20MOOZ8lwD1cHLI5p+tpXHi91Af/DJjTBJdgosdW4b6j3IubLXqZbJNMWrmn/z5BhqNop3ZnwjtzSd5ehIlj3KAs6VmdG5OYfL73H5NzCTaNEKSDz5Lit+pDPsUCqObynWNuvHL191ofe4QqF0OuRwOdzuEAiwqR+edHOPQhiXeHneoAjQNTM9aTEQD6WPhhdsXSXePHlMS2KqSlln9hJCLwInGpLwgq2OuqT3pek37qnGW6Y9nWDVwOvmehJOsHSqXTMYBtpkUnyWnnzZHAbpN55qkJ/ZlR53lAjuR9BPF1sJW1adzFEgrg1+wgGfrHb/FFDwCZkR1Um5S7IQrt8dxfl6kjVR+4O7L8B+4QddK+x3Q2TFo+MdlRUMceAIAoaEdw7dVTII92hufAnqIUg2FPZTF/SOTiCwT9tKnhzDm+ZNJjRNHW+II4HTfMp7qOLZz8ke53b5c1BOY7Jh+dHUna/4DRcZOyDgR2QFEPq32el3k2mG0rOh43UTBhEO6QoyStm9AO+U/Aw9NSfejn5UrEzuPMIRNzt8gadUQf5V5jcuah0MHcMLOmScgM5VtxIaN39J4NgZ3uSsUcLxzOqO10HFaYua4X1Cu3YeouPlP2/gBW1xDgNK27E4nAdBzMn5mWOFJWgUIBtaMi/y+ON4mcPoeB18EcW0BzBkzmEeANLWm+r8XdNWh3On4al2CRL2w0snFlBJPuv1ogquckcfjDM64/1+hBMi0y6mQ26/AJPhgAdDZow7kfmW2sOK6HCuKdwFiQ7Ba6whEKF5ayUQxLUQ0q0h8K76rdHzCUbKeGFQdx8wg3EXf2DECEKgDs35LXglh8Pqwrx2dYebweMajlgEKnfc5W/MWJbHCAceBKqjWjJwY5nA2v3wkn7C/SukvQnnw8TnwR03xMCCEcTpNboDdOOu48eg3GD1C9Dxi7spOCPhTZvaBLxLHv2H+XLVIMm5TDCNQ9EiPFmSbIuBBQ7zxNnS+xpAwsfHEJqCQVQt+Qr/vUvUy/DwZuLNsZMOAYvjhRM7rS9XLRkGSmi33TRYzzauzm14RLyHexguuEEcfroPiWug9pSQz3FpnVib8e+I93F/jU4XcbyeKcarpn4RG1cryepPQeQiTuBgQ6FAGfkJ4XgQ7xX45EXJ6ePXJ/d/VMVFG0ICn0CF8MWdyiTKh7uVarVW43j5SQa8UxyLa1pn4lXiNtGAN12ZCnZtkPwIyZoG7Z4hPEFrcbzVQI3ulrMLqD8P1N6pJWuVsDnHV2FTeoRjGtT5DImJhTLgWMOhMGRAZmsoFOwe8IoOh/RLsJr+8p++kg/id43unPS0FkAqqt7N43j///jJ8T7Tr3Hy03o8xkKB8S48mBPOP/HtmDEDx8GH5RjtGaLfXWodaYcNQp48gj8+rSL7QnFbCXx0F4+jbagKzsCgx4ao3vSYm9V/1wjIGyYBI0OcX3Fm5ngjctHBM/YWAD7hu9U9YsM2gc+naUVz+yl82hihGU9wl1puWtevgNcIcDNixKUhzjj/HK9QdLi5BR+aF4gbI27Bz+h8ze23byoaePHjzAz0tWAdrwETnMzQJzUIIeN14QW9TSGJ9w+h/QrXdBzvC9MJQbYgPXIzQlnoZQs0gwC8qy48hwZe3X4x5Pn5AwEgMMSSmUBiVYfLhob/5dBayUSBT5G+qgQ6VnrvsBEzvXxGT9enKN6pDryDPGBgDDHtASxnSqJbxGsUHVlQaPW/yhOMf/ZrAV238CDIK5rj2xswndajHw88RjBGWHObfIZ+owe4aROvKyvSF6Zs4WUyxSuQKcxsPuEpTqXfVG3gr5+d1f4a4Bq69WRwysRLsBzCZMGKFzXJYLjFjAHPuJnw4EHhNiHsw0Aej2rtJ18gJVQD4ojC2fNnr1+//BZ/8i4GjPbAZzQIOhP80oqOV7cH5Dh24v1iyYOghIQX3hRL6sERVA/+UAlWKtwQztjwXSDww3eDv78efHnGM9jbZu3YhH4a4A0I0JaeTlrxMpj+JZFgQ1LCG2JXq6eZnZOPIEGo6FPPwbcDb/vPXj4/+/b1sx++C337nBvwi9teeUivpmJ4q5TsbfXrXuV4IWAIBOzPiupGvAUWMNCWa2CdeuX9ZuDrgYHA2fPQ4Ovff0//tV8faAK8t4xweVKe53grLF03KCBt2qqRQEiEhkm7EH+hwEiGWcBAvFUd79nZwMDb7z/+28B36We/v0w//29z/AoI4nYrn8AOiTXyTYCHixA9lbpNmsqD0DCkV/TbJl7QtqBuSOxGAO+4m9nDLnzh5/jF//hlYODXv//8/devXz979pk4Kxao3nbzgsjiOq6oBXBGh4U3QYMC3pxOBGaQdjDKNRN0sI75vkV2tGAb30A+8lWg/+yXvyQGfvzpt59+/dvAy5qIFgqN47sMyiTR1qr7u9/QRAeiFg+pbhOvUXGaTQkqg2LE8E8B3nmy6mcGRNAhANbAP77/6dffvv/1x4G3Mlq6Resd9obAKwNeUV6f9lig6dEAnJAXbv4lsSeCNXFIwrvOmA+7wZUaTUzefP3zrz/9/OPAwFm/hPYb/MVbpw8orOUCxIamCaeem6RHiF5pXY9GL4JB3BYcjuJNmoT2CrwJO8sDP7398ceBNyLaIEN71403wtGxhYUoDW9CSg4Fr4HFKDpkgkA1GvB1vNQzMVZDlYbMcwZo3wZE3VZoKvxHL+JjP21QF17OZhYTqzq3pcUQgQ5nwKd4CzxE45F8VCFtOp8rmgK3W7LwR/dQTLJa1/Qy+H0jloHW9caDFJHB4bb1hAxMuxjuI0b3gjwOfEUzazN9CAYCFZoDKZg3SfLuop4q4O8LxbpOymCyc1JENpbhkI0jQMCMXuBoSXWXMXA/i8rBQG3/WBFaWniGGAKuMNPzsDbXXc8jORzkNQZerH4QLwuPGOJeQAr1FSskXkGyXnmKYBcVzfLMM6BpI+OGaGsiM9PGSbGNik3UkPkKGQ4bjIwvffHJV9UgC0V8++41Zdt1LVKgwLR6BSbq1xRgqmkhg1gyCQ05bAQDhtF1Aw3XarVqtfqUV3BJdRuVRpijuMyKUs7FRJM1/4BjMp0yhIw6a7Ss6Gq3IAtK94BIsczKs2H8vscer2sarzXW/wCbnTEcDrNvE6/DMyegVb0p0whTFGRihmfZ2gP2IU2CQK8yCTgLFf2soH63e2ZmfHx8ZnRD/bZ4E8wQweGN+Lokr7jqeFeEJi/S7JRBwNOANyMlRC4qnkn1eNf0S0anBP4fssEr93iwbDcOcJuU8ZrrjjVzdD3VWwKXqd0J9IA/b4cXaEvMILZNfKD5Ml7lNWf9FDKH6m0Hm4zOhKViOZKJyhIWYkWCALzLiLfzKAeJyhV6lDjzG+AEA6N/1RYv9tXkDE23csQeHrPDm+4F3hm+1m2oLmuPF0xW7prp5oyPh+8Jb5RlZ3BKjR8T819RXN0IDR93xat45+IMozNPzvQlj3X+Qn9ejCMioel4Rzs/1Qu8rI4RklsiBDJBjA4QFRzm0fECbRXGiNAiFr5KMd5lvfEl/YgtXrP7R8VsUiJtZeJd8Cq236a4EsXE1Q2v1KTEoS19mgPxRuzwgiso3lGsLU+3UOk23QUlnulwSGg6wDSWDmILRcB7h6W2ayRl8yvurnjFxAKNVl+DCzG8K514p9Tj7TyLXfGOS28mpnkwvEsdeOEI1eJN2LBmSMq0hFchLuRMvJAP67wHVT/F22m/K4o3Ck/Y6VLE6xoSikyJ0DzmqgCcdtwlersDL64cKN2RKdE52oTeYzwHYcGMHcADYlN1Ri/hEW+xLy8uyejvGVeMl5i9dHu8Q+IoiZTxIItxi8X+dZ/NFFov8HY6SUhu9ov8Yebo7C9iDCaR1LqdPcyoxasHJQmzVAi7RBRyJAFy1VcLAFZ8zc4eJtXijfJlh5zodFIr3Z8VVCqVcHQdmfExdkwArzxW2wu8E4zO0hKvSvYg1M3WJjCe7HFjlXBszYZqVONlg1hAAha8wi+Oi1WxVMLRCOfSH40s2BWco2rxtik9wM91xQsQpaRXtNG0wS7wKGmnXzwQlXhZzLfgdUh4B6XhXokg/ESHCHgTY10KZIUJZYHRQwdekZNDIuP5JR36jZQS8UZtQjviVQdXb+J32IPADwBRQA+lvlAqocMx5Q8yvB0FEeJV2EDjPQ7AO9PNHlCJAlvkRB2idbKDCTG8HW03xKuwwZPnxduodCblpUEgCIHQZqxHxl5Md8M7pPQmw3nW1AcOkKbH5GnTSeFg5FUtugxHMXL9dqTSWEUrxMuzB9Ca+CMQZ0W8c2ajV5i11dXNFgkQ77BdQZRWjJdqy5VblQbSVyUiTUuzp5IvovrYskuW5G0LIodKvDF+Nl0zEhH5pyS8bonQlqTaGZsQtHu8ShNKmwJOJV6jJSNfEeafks15dUpq84m9bGRg+ne2WwKscoNau4jkoO3yQQmTEIOxTywoERNf2t4Ex+ubl2yFf5go3ME6Yd8YseD15MQLCqVlZMpXWT/TMyZPHbUVneVQJbM2GavDGsRweUt40Z2VPhNigxCYCvfZJWhwIErx2qwDUZ+Sq3hBbf4V6UX3NLUpHW9HXxPXlpUlaLPmGouE1wJp1BLuRDLxbNB1OIrXbgUDGfpOl4fYyYH9pbkWvHDSRfSTUtTFSggiBvYi9OJKEnxdFd6wLcGb18HZiiUfpgbspjzRZ5tAjN5xVsdO7HpnDmpz3fECQMmImAHreDsTiCF1eGM2+qB4x7v0+5hkpR4EWsKMC/FGuiU8qvAm7VZIGN4OHhUALklHgxXwigvdKhrpkvCoStiT9uENfeQa9YJCxU/RSwHciDraR+QL45jc7WqhLnjtz/vgqJ2Z6AqdkVkA26pzuONVV7zlm6G8K177826zo4P8uoQfDDjn53inOz4JyamqTc3nu+G9ldAiDic0opiPdLyM41KKCHjePhzfWrCIG8SFeDu8yB+KNt2el5bT7iy4sDWZxqsc7ZrfyBzq8N64U8Y7CC3i6P6TiY6Ex+32qwtwi/bpjsNx7d4knQJYs0PYx0lIHRO3y+OZm8ytqFqSjXRJH4DPbMNIN3FjG40OFqX4goYboPpDo7kluktHQZG7RdgcrQ2A0c4w1V1cc4NLdH9Kes3Bit/jBv6eyWWNgS5V/b5Ix7YCOt6Zd9hRxYA7SpW7wm8pS6ZNoKTcJBl1y/PX4H13Xnbh3hTjfs8Q60MaOyEtzy6MpKAgULu/Rhd7GLoun5QEB8wA78zGtH5XyJGJBTIfDoeTB0Wyvqz4/gFd/C1tNylic1yedE4YPDS+mKybd3JRuB9ehHTjM/foO6B1eeaWdFTZbDMhTKUXhE2oFI4/lM2RbivgG1Xr8sywi3bLC812U55AFW/FqbDa7Fu3L4duxup3zM1QGmgnjBu/CYZalvCqU/A8sOXtIpnb7XGlRzeYZsnBiHgTbAOwfC9EhesXs2DAk2lXx/ZPtkDdHo87NDiZm9Zh4D554m0PjTaOdf9EZesX7I7x07mhtJtuEkXTdDcTFwR/j4v/6wgNDk2OLxl3zGmWJ9gdeqW7COs2bIGr8B5EkQwPRtMrM5Ojc3NzoVB6bm50cnRycmZ8PLcxPj6+sbKytC2ELFLMZ4wzLyn2+JoAAAHOSURBVDsWp64xYhWle3QlOu791lXWE4mCtNgzIb3MN3UodHxO9T0ioxnbGyCbQOgh2STda/L7mB479duTu7IWUKKFIiHJWDQai8Z5iKJWiQxlkwlYcDGPC1vh3nF/lZslEkU969V3QlAaXlluc1WVFRc9tpTNGeoF2mF6dttGwOe3e6T5IFKUzQXkVljskKw71dof6x+UKL04vxkze8vrwk/RENDZdu7ARd8i3eu0WQZpKp5R7YtyIhU8Q7+bJjp3OGOPV77NM2nyrbeiuNt4sbiWyWR6ckt34c66+jD/sHHzz4OEfuPIznW08ALd5WG9nEgkkkLKE+nVbY9RkmKQWo6OjSQ69kruhvd9yJotNjvp1b2XbyXvDlfx4ObdxJr7SZKXE1mFmfddxd5QQcrLI0BtGfnJ947XdqfvYiahb2L4oeG1pjmJhVhKBPWh4e2LrnHBZKfzZcu9vdXeebkHIt/l/YPgs2tlWMKr8lZNPRKpPlN8oUovROK79w3mHUSsxdTnsOol/OdSr3jHaKV3Bu6dGCmE0mvKeyfxP5d6jRjXy4pBrdCUU+1FVr2V2J8LLsifxNce5EEe5EEe5EEe5EEe5EEe5EEe5EFs5P8BTV3Rb2FHGuIAAAAASUVORK5CYII="/>
          <p:cNvSpPr>
            <a:spLocks noChangeAspect="1" noChangeArrowheads="1"/>
          </p:cNvSpPr>
          <p:nvPr/>
        </p:nvSpPr>
        <p:spPr bwMode="auto">
          <a:xfrm>
            <a:off x="207435" y="-144461"/>
            <a:ext cx="406400" cy="304801"/>
          </a:xfrm>
          <a:prstGeom prst="rect">
            <a:avLst/>
          </a:prstGeom>
          <a:noFill/>
        </p:spPr>
        <p:txBody>
          <a:bodyPr vert="horz" wrap="square" lIns="91439" tIns="45719" rIns="91439" bIns="45719" numCol="1" anchor="t" anchorCtr="0" compatLnSpc="1">
            <a:prstTxWarp prst="textNoShape">
              <a:avLst/>
            </a:prstTxWarp>
          </a:bodyPr>
          <a:lstStyle/>
          <a:p>
            <a:endParaRPr lang="id-ID"/>
          </a:p>
        </p:txBody>
      </p:sp>
      <p:sp>
        <p:nvSpPr>
          <p:cNvPr id="29" name="Right Arrow 28"/>
          <p:cNvSpPr/>
          <p:nvPr/>
        </p:nvSpPr>
        <p:spPr>
          <a:xfrm rot="10800000">
            <a:off x="5388107" y="1772816"/>
            <a:ext cx="1494440" cy="2880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sp>
        <p:nvSpPr>
          <p:cNvPr id="32" name="Right Arrow 31"/>
          <p:cNvSpPr/>
          <p:nvPr/>
        </p:nvSpPr>
        <p:spPr>
          <a:xfrm rot="11837438">
            <a:off x="1854661" y="599351"/>
            <a:ext cx="2012939" cy="31726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sp>
        <p:nvSpPr>
          <p:cNvPr id="35" name="TextBox 34"/>
          <p:cNvSpPr txBox="1"/>
          <p:nvPr/>
        </p:nvSpPr>
        <p:spPr>
          <a:xfrm>
            <a:off x="164946" y="5469982"/>
            <a:ext cx="1263274" cy="954105"/>
          </a:xfrm>
          <a:prstGeom prst="rect">
            <a:avLst/>
          </a:prstGeom>
          <a:solidFill>
            <a:srgbClr val="FFFF00"/>
          </a:solidFill>
        </p:spPr>
        <p:txBody>
          <a:bodyPr wrap="square" lIns="91439" tIns="45719" rIns="91439" bIns="45719" rtlCol="0">
            <a:spAutoFit/>
          </a:bodyPr>
          <a:lstStyle/>
          <a:p>
            <a:r>
              <a:rPr lang="en-US" sz="2800" b="1" dirty="0"/>
              <a:t>LIFE CYCLE</a:t>
            </a:r>
            <a:endParaRPr lang="id-ID" sz="2800" b="1" dirty="0"/>
          </a:p>
        </p:txBody>
      </p:sp>
      <p:sp>
        <p:nvSpPr>
          <p:cNvPr id="38" name="TextBox 37"/>
          <p:cNvSpPr txBox="1"/>
          <p:nvPr/>
        </p:nvSpPr>
        <p:spPr>
          <a:xfrm>
            <a:off x="9242189" y="501934"/>
            <a:ext cx="2949811" cy="2800765"/>
          </a:xfrm>
          <a:prstGeom prst="rect">
            <a:avLst/>
          </a:prstGeom>
          <a:solidFill>
            <a:schemeClr val="accent3">
              <a:lumMod val="40000"/>
              <a:lumOff val="60000"/>
            </a:schemeClr>
          </a:solidFill>
        </p:spPr>
        <p:txBody>
          <a:bodyPr wrap="square" lIns="91439" tIns="45719" rIns="91439" bIns="45719" rtlCol="0">
            <a:spAutoFit/>
          </a:bodyPr>
          <a:lstStyle/>
          <a:p>
            <a:pPr marL="265100" indent="-265100"/>
            <a:r>
              <a:rPr lang="id-ID" sz="1100" b="1" dirty="0"/>
              <a:t>3.1. </a:t>
            </a:r>
            <a:r>
              <a:rPr lang="en-US" sz="1100" b="1" dirty="0"/>
              <a:t>Reducing the maternal mortality rate (MMR) to below 70 per 100,000 live births</a:t>
            </a:r>
          </a:p>
          <a:p>
            <a:pPr marL="265100" indent="-265100"/>
            <a:r>
              <a:rPr lang="id-ID" sz="1100" b="1" dirty="0"/>
              <a:t>3.2. </a:t>
            </a:r>
            <a:r>
              <a:rPr lang="en-US" sz="1100" b="1" dirty="0"/>
              <a:t>Reducing Neonatal Mortality Rate (AKN) at least up to 12 per 1000 live births and Infant Mortality Rate (CMR) 25 per 1,000 live births</a:t>
            </a:r>
            <a:endParaRPr lang="id-ID" sz="1100" b="1" dirty="0"/>
          </a:p>
          <a:p>
            <a:pPr marL="265100" indent="-265100"/>
            <a:r>
              <a:rPr lang="id-ID" sz="1100" b="1" dirty="0"/>
              <a:t>3.4. </a:t>
            </a:r>
            <a:r>
              <a:rPr lang="en-US" sz="1100" b="1" dirty="0"/>
              <a:t>Reduces overall premature mortality due to non-communicable diseases through prevention and treatment</a:t>
            </a:r>
          </a:p>
          <a:p>
            <a:pPr marL="265100" indent="-265100"/>
            <a:r>
              <a:rPr lang="id-ID" sz="1100" b="1" dirty="0"/>
              <a:t>3.6. </a:t>
            </a:r>
            <a:r>
              <a:rPr lang="en-US" sz="1100" b="1" dirty="0"/>
              <a:t>Reduce by half the global number of deaths and injuries caused by traffic accidents.</a:t>
            </a:r>
          </a:p>
          <a:p>
            <a:pPr marL="265100" indent="-265100"/>
            <a:r>
              <a:rPr lang="id-ID" sz="1100" b="1" dirty="0"/>
              <a:t>3.9 </a:t>
            </a:r>
            <a:r>
              <a:rPr lang="en-US" sz="1100" b="1" dirty="0"/>
              <a:t>In 2030, substantially reduce mortality and morbidity due to hazardous substances as well as contamination and pollution of air, water, and soil.</a:t>
            </a:r>
            <a:endParaRPr lang="id-ID" sz="1100" b="1" dirty="0"/>
          </a:p>
        </p:txBody>
      </p:sp>
      <p:sp>
        <p:nvSpPr>
          <p:cNvPr id="39" name="TextBox 38"/>
          <p:cNvSpPr txBox="1"/>
          <p:nvPr/>
        </p:nvSpPr>
        <p:spPr>
          <a:xfrm>
            <a:off x="10461597" y="5453236"/>
            <a:ext cx="1659490" cy="1384993"/>
          </a:xfrm>
          <a:prstGeom prst="rect">
            <a:avLst/>
          </a:prstGeom>
          <a:noFill/>
        </p:spPr>
        <p:txBody>
          <a:bodyPr wrap="square" lIns="91439" tIns="45719" rIns="91439" bIns="45719" rtlCol="0">
            <a:spAutoFit/>
          </a:bodyPr>
          <a:lstStyle/>
          <a:p>
            <a:r>
              <a:rPr lang="id-ID" sz="1400" b="1" dirty="0">
                <a:solidFill>
                  <a:srgbClr val="FF0000"/>
                </a:solidFill>
              </a:rPr>
              <a:t>3.3. </a:t>
            </a:r>
            <a:r>
              <a:rPr lang="en-US" sz="1400" b="1" dirty="0">
                <a:solidFill>
                  <a:srgbClr val="FF0000"/>
                </a:solidFill>
              </a:rPr>
              <a:t>Ending the AIDS epidemic, tuberculosis, malaria and neglected tropical diseases</a:t>
            </a:r>
          </a:p>
        </p:txBody>
      </p:sp>
      <p:sp>
        <p:nvSpPr>
          <p:cNvPr id="40" name="TextBox 39"/>
          <p:cNvSpPr txBox="1"/>
          <p:nvPr/>
        </p:nvSpPr>
        <p:spPr>
          <a:xfrm>
            <a:off x="3264434" y="116639"/>
            <a:ext cx="2123679" cy="461663"/>
          </a:xfrm>
          <a:prstGeom prst="rect">
            <a:avLst/>
          </a:prstGeom>
          <a:noFill/>
        </p:spPr>
        <p:txBody>
          <a:bodyPr wrap="square" lIns="91439" tIns="45719" rIns="91439" bIns="45719" rtlCol="0" anchor="ctr">
            <a:spAutoFit/>
          </a:bodyPr>
          <a:lstStyle/>
          <a:p>
            <a:r>
              <a:rPr lang="id-ID" sz="1200" b="1" dirty="0">
                <a:solidFill>
                  <a:srgbClr val="0070C0"/>
                </a:solidFill>
              </a:rPr>
              <a:t>3.4. </a:t>
            </a:r>
            <a:r>
              <a:rPr lang="en-US" sz="1200" b="1" dirty="0">
                <a:solidFill>
                  <a:srgbClr val="0070C0"/>
                </a:solidFill>
              </a:rPr>
              <a:t>Promote mental health and wellbeing</a:t>
            </a:r>
            <a:endParaRPr lang="id-ID" sz="1200" b="1" dirty="0">
              <a:solidFill>
                <a:srgbClr val="0070C0"/>
              </a:solidFill>
            </a:endParaRPr>
          </a:p>
        </p:txBody>
      </p:sp>
      <p:sp>
        <p:nvSpPr>
          <p:cNvPr id="41" name="TextBox 40"/>
          <p:cNvSpPr txBox="1"/>
          <p:nvPr/>
        </p:nvSpPr>
        <p:spPr>
          <a:xfrm>
            <a:off x="5466764" y="44626"/>
            <a:ext cx="1651749" cy="1384993"/>
          </a:xfrm>
          <a:prstGeom prst="rect">
            <a:avLst/>
          </a:prstGeom>
          <a:noFill/>
        </p:spPr>
        <p:txBody>
          <a:bodyPr wrap="square" lIns="91439" tIns="45719" rIns="91439" bIns="45719" rtlCol="0">
            <a:spAutoFit/>
          </a:bodyPr>
          <a:lstStyle/>
          <a:p>
            <a:r>
              <a:rPr lang="id-ID" sz="1200" b="1" dirty="0">
                <a:solidFill>
                  <a:srgbClr val="0070C0"/>
                </a:solidFill>
              </a:rPr>
              <a:t>3.5. </a:t>
            </a:r>
            <a:r>
              <a:rPr lang="en-US" sz="1200" b="1" dirty="0">
                <a:solidFill>
                  <a:srgbClr val="0070C0"/>
                </a:solidFill>
              </a:rPr>
              <a:t>Strengthen  prevention and treatment of substance abuse, including narcotic drug abuse and harmful use of alcohol</a:t>
            </a:r>
            <a:endParaRPr lang="id-ID" sz="1200" b="1" dirty="0">
              <a:solidFill>
                <a:srgbClr val="0070C0"/>
              </a:solidFill>
            </a:endParaRPr>
          </a:p>
        </p:txBody>
      </p:sp>
      <p:sp>
        <p:nvSpPr>
          <p:cNvPr id="43" name="TextBox 42"/>
          <p:cNvSpPr txBox="1"/>
          <p:nvPr/>
        </p:nvSpPr>
        <p:spPr>
          <a:xfrm>
            <a:off x="39585" y="1255983"/>
            <a:ext cx="1887715" cy="2492988"/>
          </a:xfrm>
          <a:prstGeom prst="rect">
            <a:avLst/>
          </a:prstGeom>
          <a:noFill/>
        </p:spPr>
        <p:txBody>
          <a:bodyPr wrap="square" lIns="91439" tIns="45719" rIns="91439" bIns="45719" rtlCol="0">
            <a:spAutoFit/>
          </a:bodyPr>
          <a:lstStyle/>
          <a:p>
            <a:r>
              <a:rPr lang="id-ID" sz="1300" b="1" dirty="0">
                <a:solidFill>
                  <a:srgbClr val="0070C0"/>
                </a:solidFill>
              </a:rPr>
              <a:t>3.7. dan 5.6:</a:t>
            </a:r>
          </a:p>
          <a:p>
            <a:r>
              <a:rPr lang="en-US" sz="1300" b="1" dirty="0">
                <a:solidFill>
                  <a:srgbClr val="0070C0"/>
                </a:solidFill>
              </a:rPr>
              <a:t>Universal access to sexual and reproductive health services and reproductive rights, including family planning, information and education, and the integration of reproductive health into national programs and strategies.</a:t>
            </a:r>
            <a:endParaRPr lang="id-ID" sz="1300" b="1" dirty="0">
              <a:solidFill>
                <a:srgbClr val="0070C0"/>
              </a:solidFill>
            </a:endParaRPr>
          </a:p>
        </p:txBody>
      </p:sp>
      <p:sp>
        <p:nvSpPr>
          <p:cNvPr id="48" name="TextBox 47"/>
          <p:cNvSpPr txBox="1"/>
          <p:nvPr/>
        </p:nvSpPr>
        <p:spPr>
          <a:xfrm>
            <a:off x="6709431" y="6052059"/>
            <a:ext cx="2076642" cy="784828"/>
          </a:xfrm>
          <a:prstGeom prst="rect">
            <a:avLst/>
          </a:prstGeom>
          <a:noFill/>
        </p:spPr>
        <p:txBody>
          <a:bodyPr wrap="square" lIns="91439" tIns="45719" rIns="91439" bIns="45719" rtlCol="0">
            <a:spAutoFit/>
          </a:bodyPr>
          <a:lstStyle/>
          <a:p>
            <a:r>
              <a:rPr lang="id-ID" sz="1500" b="1" dirty="0">
                <a:solidFill>
                  <a:srgbClr val="FF0000"/>
                </a:solidFill>
              </a:rPr>
              <a:t>2.2 . </a:t>
            </a:r>
            <a:r>
              <a:rPr lang="en-US" sz="1500" b="1" dirty="0">
                <a:solidFill>
                  <a:srgbClr val="FF0000"/>
                </a:solidFill>
              </a:rPr>
              <a:t>Decrease stunting and wasting among children under five</a:t>
            </a:r>
            <a:endParaRPr lang="id-ID" sz="1500" dirty="0">
              <a:solidFill>
                <a:srgbClr val="FF0000"/>
              </a:solidFill>
            </a:endParaRPr>
          </a:p>
        </p:txBody>
      </p:sp>
      <p:sp>
        <p:nvSpPr>
          <p:cNvPr id="49" name="TextBox 48"/>
          <p:cNvSpPr txBox="1"/>
          <p:nvPr/>
        </p:nvSpPr>
        <p:spPr>
          <a:xfrm>
            <a:off x="550585" y="4726891"/>
            <a:ext cx="1455371" cy="646329"/>
          </a:xfrm>
          <a:prstGeom prst="rect">
            <a:avLst/>
          </a:prstGeom>
          <a:noFill/>
        </p:spPr>
        <p:txBody>
          <a:bodyPr wrap="square" lIns="91439" tIns="45719" rIns="91439" bIns="45719" rtlCol="0">
            <a:spAutoFit/>
          </a:bodyPr>
          <a:lstStyle/>
          <a:p>
            <a:r>
              <a:rPr lang="id-ID" sz="1200" b="1" dirty="0">
                <a:solidFill>
                  <a:srgbClr val="0070C0"/>
                </a:solidFill>
              </a:rPr>
              <a:t>2.2. </a:t>
            </a:r>
            <a:r>
              <a:rPr lang="en-US" sz="1200" b="1" dirty="0">
                <a:solidFill>
                  <a:srgbClr val="0070C0"/>
                </a:solidFill>
              </a:rPr>
              <a:t>Meet the nutritional needs of pregnant women</a:t>
            </a:r>
            <a:endParaRPr lang="id-ID" sz="1200" dirty="0">
              <a:solidFill>
                <a:srgbClr val="0070C0"/>
              </a:solidFill>
            </a:endParaRPr>
          </a:p>
        </p:txBody>
      </p:sp>
      <p:sp>
        <p:nvSpPr>
          <p:cNvPr id="50" name="TextBox 49"/>
          <p:cNvSpPr txBox="1"/>
          <p:nvPr/>
        </p:nvSpPr>
        <p:spPr>
          <a:xfrm>
            <a:off x="4050977" y="6237317"/>
            <a:ext cx="2280987" cy="461663"/>
          </a:xfrm>
          <a:prstGeom prst="rect">
            <a:avLst/>
          </a:prstGeom>
          <a:noFill/>
        </p:spPr>
        <p:txBody>
          <a:bodyPr wrap="square" lIns="91439" tIns="45719" rIns="91439" bIns="45719" rtlCol="0">
            <a:spAutoFit/>
          </a:bodyPr>
          <a:lstStyle/>
          <a:p>
            <a:r>
              <a:rPr lang="id-ID" sz="1200" b="1" dirty="0">
                <a:solidFill>
                  <a:srgbClr val="0070C0"/>
                </a:solidFill>
              </a:rPr>
              <a:t>2.2. </a:t>
            </a:r>
            <a:r>
              <a:rPr lang="en-US" sz="1200" b="1" dirty="0">
                <a:solidFill>
                  <a:srgbClr val="0070C0"/>
                </a:solidFill>
              </a:rPr>
              <a:t>Meet the nutritional needs of breastfeeding women</a:t>
            </a:r>
            <a:endParaRPr lang="id-ID" sz="1200" dirty="0">
              <a:solidFill>
                <a:srgbClr val="0070C0"/>
              </a:solidFill>
            </a:endParaRPr>
          </a:p>
        </p:txBody>
      </p:sp>
      <p:sp>
        <p:nvSpPr>
          <p:cNvPr id="51" name="TextBox 50"/>
          <p:cNvSpPr txBox="1"/>
          <p:nvPr/>
        </p:nvSpPr>
        <p:spPr>
          <a:xfrm>
            <a:off x="8141027" y="181095"/>
            <a:ext cx="1101167" cy="1015661"/>
          </a:xfrm>
          <a:prstGeom prst="rect">
            <a:avLst/>
          </a:prstGeom>
          <a:noFill/>
        </p:spPr>
        <p:txBody>
          <a:bodyPr wrap="square" lIns="91439" tIns="45719" rIns="91439" bIns="45719" rtlCol="0">
            <a:spAutoFit/>
          </a:bodyPr>
          <a:lstStyle/>
          <a:p>
            <a:r>
              <a:rPr lang="id-ID" sz="1200" b="1" dirty="0">
                <a:solidFill>
                  <a:srgbClr val="0070C0"/>
                </a:solidFill>
              </a:rPr>
              <a:t>2.2. </a:t>
            </a:r>
            <a:r>
              <a:rPr lang="en-US" sz="1200" b="1" dirty="0">
                <a:solidFill>
                  <a:srgbClr val="0070C0"/>
                </a:solidFill>
              </a:rPr>
              <a:t>Meet the nutritional needs of adolescent girls</a:t>
            </a:r>
            <a:endParaRPr lang="id-ID" sz="1200" dirty="0">
              <a:solidFill>
                <a:srgbClr val="0070C0"/>
              </a:solidFill>
            </a:endParaRPr>
          </a:p>
        </p:txBody>
      </p:sp>
      <p:sp>
        <p:nvSpPr>
          <p:cNvPr id="53" name="TextBox 52"/>
          <p:cNvSpPr txBox="1"/>
          <p:nvPr/>
        </p:nvSpPr>
        <p:spPr>
          <a:xfrm>
            <a:off x="10608183" y="3952794"/>
            <a:ext cx="1612681" cy="1384993"/>
          </a:xfrm>
          <a:prstGeom prst="rect">
            <a:avLst/>
          </a:prstGeom>
          <a:noFill/>
        </p:spPr>
        <p:txBody>
          <a:bodyPr wrap="square" lIns="91439" tIns="45719" rIns="91439" bIns="45719" rtlCol="0">
            <a:spAutoFit/>
          </a:bodyPr>
          <a:lstStyle/>
          <a:p>
            <a:r>
              <a:rPr lang="id-ID" sz="1200" b="1" dirty="0">
                <a:solidFill>
                  <a:srgbClr val="0070C0"/>
                </a:solidFill>
              </a:rPr>
              <a:t>5.3. </a:t>
            </a:r>
            <a:r>
              <a:rPr lang="en-US" sz="1200" b="1" dirty="0">
                <a:solidFill>
                  <a:srgbClr val="0070C0"/>
                </a:solidFill>
              </a:rPr>
              <a:t>Eliminate all forms of harmful practices, such as child, early age and forced marriage as well as female circumcision.</a:t>
            </a:r>
            <a:endParaRPr lang="id-ID" sz="1200" b="1" dirty="0">
              <a:solidFill>
                <a:srgbClr val="0070C0"/>
              </a:solidFill>
            </a:endParaRPr>
          </a:p>
        </p:txBody>
      </p:sp>
      <p:sp>
        <p:nvSpPr>
          <p:cNvPr id="55" name="TextBox 54"/>
          <p:cNvSpPr txBox="1"/>
          <p:nvPr/>
        </p:nvSpPr>
        <p:spPr>
          <a:xfrm>
            <a:off x="2900303" y="2353914"/>
            <a:ext cx="6056415" cy="2123656"/>
          </a:xfrm>
          <a:prstGeom prst="rect">
            <a:avLst/>
          </a:prstGeom>
          <a:solidFill>
            <a:srgbClr val="FFFFCC"/>
          </a:solidFill>
        </p:spPr>
        <p:txBody>
          <a:bodyPr wrap="square" lIns="91439" tIns="45719" rIns="91439" bIns="45719" rtlCol="0">
            <a:spAutoFit/>
          </a:bodyPr>
          <a:lstStyle/>
          <a:p>
            <a:pPr marL="265100" indent="-265100"/>
            <a:r>
              <a:rPr lang="id-ID" sz="1100" b="1" dirty="0"/>
              <a:t>2.1. </a:t>
            </a:r>
            <a:r>
              <a:rPr lang="en-US" sz="1100" b="1" dirty="0"/>
              <a:t>End hunger and ensure access to food that is safe, nutritious and sufficient for all people </a:t>
            </a:r>
          </a:p>
          <a:p>
            <a:pPr marL="265100" indent="-265100"/>
            <a:r>
              <a:rPr lang="id-ID" sz="1100" b="1" dirty="0"/>
              <a:t>3.8. </a:t>
            </a:r>
            <a:r>
              <a:rPr lang="en-US" sz="1100" b="1" dirty="0"/>
              <a:t>Achieve UNIVERSAL HEALTH COVERAGE, including financial risk protection, access to qualified basic health care and access to basic medicines and vaccines that are safe, effective, and qualified for everyone.</a:t>
            </a:r>
          </a:p>
          <a:p>
            <a:pPr marL="265100" indent="-265100"/>
            <a:r>
              <a:rPr lang="id-ID" sz="1100" b="1" dirty="0"/>
              <a:t>3. b. </a:t>
            </a:r>
            <a:r>
              <a:rPr lang="en-US" sz="1100" b="1" dirty="0"/>
              <a:t>Support research and development of vaccines and drugs of infectious diseases as well as non-communicable diseases, provide access to drugs and vaccines that are affordable, and, in particular, provide access to medicine for all.</a:t>
            </a:r>
          </a:p>
          <a:p>
            <a:pPr marL="265100" indent="-265100"/>
            <a:r>
              <a:rPr lang="id-ID" sz="1100" b="1" dirty="0"/>
              <a:t>3.c. </a:t>
            </a:r>
            <a:r>
              <a:rPr lang="en-US" sz="1100" b="1" dirty="0"/>
              <a:t>Substantially improve health financing and the recruitment, development, training and retention of health workers</a:t>
            </a:r>
          </a:p>
          <a:p>
            <a:pPr lvl="0"/>
            <a:r>
              <a:rPr lang="id-ID" sz="1100" b="1" dirty="0"/>
              <a:t>6.1. </a:t>
            </a:r>
            <a:r>
              <a:rPr lang="en-US" sz="1100" b="1" dirty="0"/>
              <a:t>Achieve universal and equitable access to safe and affordable drinking water</a:t>
            </a:r>
          </a:p>
          <a:p>
            <a:pPr marL="234950" lvl="0" indent="-234950"/>
            <a:r>
              <a:rPr lang="id-ID" sz="1100" b="1" dirty="0"/>
              <a:t>6.2  </a:t>
            </a:r>
            <a:r>
              <a:rPr lang="en-US" sz="1100" b="1" dirty="0"/>
              <a:t>Achieve adequate and equitable access to sanitation and hygiene for all people and put an end to open defecation</a:t>
            </a:r>
            <a:endParaRPr lang="id-ID" sz="1100" b="1" dirty="0"/>
          </a:p>
        </p:txBody>
      </p:sp>
      <p:sp>
        <p:nvSpPr>
          <p:cNvPr id="58" name="TextBox 57"/>
          <p:cNvSpPr txBox="1"/>
          <p:nvPr/>
        </p:nvSpPr>
        <p:spPr>
          <a:xfrm>
            <a:off x="0" y="4149081"/>
            <a:ext cx="1769989" cy="523218"/>
          </a:xfrm>
          <a:prstGeom prst="rect">
            <a:avLst/>
          </a:prstGeom>
          <a:solidFill>
            <a:srgbClr val="0070C0"/>
          </a:solidFill>
        </p:spPr>
        <p:txBody>
          <a:bodyPr wrap="square" lIns="91439" tIns="45719" rIns="91439" bIns="45719" rtlCol="0">
            <a:spAutoFit/>
          </a:bodyPr>
          <a:lstStyle/>
          <a:p>
            <a:pPr algn="ctr"/>
            <a:r>
              <a:rPr lang="id-ID" sz="2800" b="1" dirty="0">
                <a:solidFill>
                  <a:schemeClr val="bg1"/>
                </a:solidFill>
              </a:rPr>
              <a:t>PRO</a:t>
            </a:r>
            <a:r>
              <a:rPr lang="en-US" sz="2800" b="1" dirty="0">
                <a:solidFill>
                  <a:schemeClr val="bg1"/>
                </a:solidFill>
              </a:rPr>
              <a:t>C</a:t>
            </a:r>
            <a:r>
              <a:rPr lang="id-ID" sz="2800" b="1" dirty="0">
                <a:solidFill>
                  <a:schemeClr val="bg1"/>
                </a:solidFill>
              </a:rPr>
              <a:t>E</a:t>
            </a:r>
            <a:r>
              <a:rPr lang="en-US" sz="2800" b="1" dirty="0">
                <a:solidFill>
                  <a:schemeClr val="bg1"/>
                </a:solidFill>
              </a:rPr>
              <a:t>S</a:t>
            </a:r>
            <a:r>
              <a:rPr lang="id-ID" sz="2800" b="1" dirty="0">
                <a:solidFill>
                  <a:schemeClr val="bg1"/>
                </a:solidFill>
              </a:rPr>
              <a:t>S</a:t>
            </a:r>
          </a:p>
        </p:txBody>
      </p:sp>
      <p:sp>
        <p:nvSpPr>
          <p:cNvPr id="61" name="TextBox 60"/>
          <p:cNvSpPr txBox="1"/>
          <p:nvPr/>
        </p:nvSpPr>
        <p:spPr>
          <a:xfrm>
            <a:off x="9242189" y="2"/>
            <a:ext cx="2949811" cy="523218"/>
          </a:xfrm>
          <a:prstGeom prst="rect">
            <a:avLst/>
          </a:prstGeom>
          <a:solidFill>
            <a:srgbClr val="00B050"/>
          </a:solidFill>
        </p:spPr>
        <p:txBody>
          <a:bodyPr wrap="square" lIns="91439" tIns="45719" rIns="91439" bIns="45719" rtlCol="0">
            <a:spAutoFit/>
          </a:bodyPr>
          <a:lstStyle/>
          <a:p>
            <a:pPr algn="ctr"/>
            <a:r>
              <a:rPr lang="id-ID" sz="2800" b="1" dirty="0">
                <a:solidFill>
                  <a:schemeClr val="bg1"/>
                </a:solidFill>
              </a:rPr>
              <a:t>OUTCOME</a:t>
            </a:r>
          </a:p>
        </p:txBody>
      </p:sp>
      <p:sp>
        <p:nvSpPr>
          <p:cNvPr id="64" name="TextBox 63"/>
          <p:cNvSpPr txBox="1"/>
          <p:nvPr/>
        </p:nvSpPr>
        <p:spPr>
          <a:xfrm>
            <a:off x="1612683" y="838460"/>
            <a:ext cx="1887708" cy="461663"/>
          </a:xfrm>
          <a:prstGeom prst="rect">
            <a:avLst/>
          </a:prstGeom>
          <a:noFill/>
        </p:spPr>
        <p:txBody>
          <a:bodyPr wrap="square" lIns="91439" tIns="45719" rIns="91439" bIns="45719" rtlCol="0">
            <a:spAutoFit/>
          </a:bodyPr>
          <a:lstStyle/>
          <a:p>
            <a:r>
              <a:rPr lang="id-ID" sz="1200" b="1" dirty="0">
                <a:solidFill>
                  <a:srgbClr val="0070C0"/>
                </a:solidFill>
              </a:rPr>
              <a:t>2.2. </a:t>
            </a:r>
            <a:r>
              <a:rPr lang="en-US" sz="1200" b="1" dirty="0">
                <a:solidFill>
                  <a:srgbClr val="0070C0"/>
                </a:solidFill>
              </a:rPr>
              <a:t>Meet the nutritional needs of elderly</a:t>
            </a:r>
            <a:endParaRPr lang="id-ID" sz="1200" dirty="0">
              <a:solidFill>
                <a:srgbClr val="0070C0"/>
              </a:solidFill>
            </a:endParaRPr>
          </a:p>
        </p:txBody>
      </p:sp>
      <p:cxnSp>
        <p:nvCxnSpPr>
          <p:cNvPr id="68" name="Straight Connector 67"/>
          <p:cNvCxnSpPr/>
          <p:nvPr/>
        </p:nvCxnSpPr>
        <p:spPr>
          <a:xfrm>
            <a:off x="2005955" y="5013176"/>
            <a:ext cx="235964" cy="1224136"/>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241921" y="6237312"/>
            <a:ext cx="4247355" cy="0"/>
          </a:xfrm>
          <a:prstGeom prst="line">
            <a:avLst/>
          </a:prstGeom>
          <a:ln w="57150">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6489273" y="5877272"/>
            <a:ext cx="786547" cy="360040"/>
          </a:xfrm>
          <a:prstGeom prst="straightConnector1">
            <a:avLst/>
          </a:prstGeom>
          <a:ln w="5715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1548029" y="6123489"/>
            <a:ext cx="2482665" cy="400108"/>
          </a:xfrm>
          <a:prstGeom prst="rect">
            <a:avLst/>
          </a:prstGeom>
          <a:solidFill>
            <a:srgbClr val="FF6600"/>
          </a:solidFill>
        </p:spPr>
        <p:txBody>
          <a:bodyPr wrap="none" lIns="91439" tIns="45719" rIns="91439" bIns="45719" rtlCol="0">
            <a:spAutoFit/>
          </a:bodyPr>
          <a:lstStyle/>
          <a:p>
            <a:r>
              <a:rPr lang="id-ID" sz="2000" b="1" dirty="0">
                <a:solidFill>
                  <a:schemeClr val="bg1"/>
                </a:solidFill>
              </a:rPr>
              <a:t>1000 </a:t>
            </a:r>
            <a:r>
              <a:rPr lang="en-US" sz="2000" b="1" dirty="0">
                <a:solidFill>
                  <a:schemeClr val="bg1"/>
                </a:solidFill>
              </a:rPr>
              <a:t> First days of life</a:t>
            </a:r>
            <a:endParaRPr lang="id-ID" sz="2000" b="1" dirty="0">
              <a:solidFill>
                <a:schemeClr val="bg1"/>
              </a:solidFill>
            </a:endParaRPr>
          </a:p>
        </p:txBody>
      </p:sp>
      <p:sp>
        <p:nvSpPr>
          <p:cNvPr id="84" name="Right Arrow 83"/>
          <p:cNvSpPr/>
          <p:nvPr/>
        </p:nvSpPr>
        <p:spPr>
          <a:xfrm rot="14730188" flipV="1">
            <a:off x="7803368" y="2803636"/>
            <a:ext cx="2355641" cy="363997"/>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sp>
        <p:nvSpPr>
          <p:cNvPr id="86" name="TextBox 85"/>
          <p:cNvSpPr txBox="1"/>
          <p:nvPr/>
        </p:nvSpPr>
        <p:spPr>
          <a:xfrm>
            <a:off x="5388113" y="4604942"/>
            <a:ext cx="1415785" cy="1015661"/>
          </a:xfrm>
          <a:prstGeom prst="rect">
            <a:avLst/>
          </a:prstGeom>
          <a:solidFill>
            <a:schemeClr val="bg1"/>
          </a:solidFill>
        </p:spPr>
        <p:txBody>
          <a:bodyPr wrap="square" lIns="91439" tIns="45719" rIns="91439" bIns="45719" rtlCol="0">
            <a:spAutoFit/>
          </a:bodyPr>
          <a:lstStyle/>
          <a:p>
            <a:r>
              <a:rPr lang="id-ID" sz="1200" b="1" dirty="0">
                <a:solidFill>
                  <a:srgbClr val="0070C0"/>
                </a:solidFill>
              </a:rPr>
              <a:t>3.3. </a:t>
            </a:r>
            <a:r>
              <a:rPr lang="en-US" sz="1200" b="1" dirty="0">
                <a:solidFill>
                  <a:srgbClr val="0070C0"/>
                </a:solidFill>
              </a:rPr>
              <a:t>Combat hepatitis, water-related diseases and other infectious diseases.</a:t>
            </a:r>
            <a:endParaRPr lang="id-ID" sz="1200" dirty="0">
              <a:solidFill>
                <a:srgbClr val="0070C0"/>
              </a:solidFill>
            </a:endParaRPr>
          </a:p>
        </p:txBody>
      </p:sp>
      <p:sp>
        <p:nvSpPr>
          <p:cNvPr id="87" name="TextBox 86"/>
          <p:cNvSpPr txBox="1"/>
          <p:nvPr/>
        </p:nvSpPr>
        <p:spPr>
          <a:xfrm>
            <a:off x="8691608" y="5949283"/>
            <a:ext cx="1769989" cy="523218"/>
          </a:xfrm>
          <a:prstGeom prst="rect">
            <a:avLst/>
          </a:prstGeom>
          <a:solidFill>
            <a:srgbClr val="FF0000"/>
          </a:solidFill>
        </p:spPr>
        <p:txBody>
          <a:bodyPr wrap="square" lIns="91439" tIns="45719" rIns="91439" bIns="45719" rtlCol="0">
            <a:spAutoFit/>
          </a:bodyPr>
          <a:lstStyle/>
          <a:p>
            <a:pPr algn="ctr"/>
            <a:r>
              <a:rPr lang="id-ID" sz="2800" b="1" dirty="0">
                <a:solidFill>
                  <a:schemeClr val="bg1"/>
                </a:solidFill>
              </a:rPr>
              <a:t>OUTPUT</a:t>
            </a:r>
          </a:p>
        </p:txBody>
      </p:sp>
      <p:sp>
        <p:nvSpPr>
          <p:cNvPr id="33" name="Right Arrow 32"/>
          <p:cNvSpPr/>
          <p:nvPr/>
        </p:nvSpPr>
        <p:spPr>
          <a:xfrm rot="7940201">
            <a:off x="2185551" y="1967714"/>
            <a:ext cx="1964703" cy="337279"/>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a:endParaRPr lang="id-ID"/>
          </a:p>
        </p:txBody>
      </p:sp>
      <p:sp>
        <p:nvSpPr>
          <p:cNvPr id="54" name="TextBox 53"/>
          <p:cNvSpPr txBox="1"/>
          <p:nvPr/>
        </p:nvSpPr>
        <p:spPr>
          <a:xfrm>
            <a:off x="2969352" y="1772815"/>
            <a:ext cx="1327512" cy="523218"/>
          </a:xfrm>
          <a:prstGeom prst="rect">
            <a:avLst/>
          </a:prstGeom>
          <a:solidFill>
            <a:srgbClr val="FFC000"/>
          </a:solidFill>
        </p:spPr>
        <p:txBody>
          <a:bodyPr wrap="square" lIns="91439" tIns="45719" rIns="91439" bIns="45719" rtlCol="0">
            <a:spAutoFit/>
          </a:bodyPr>
          <a:lstStyle/>
          <a:p>
            <a:pPr algn="ctr"/>
            <a:r>
              <a:rPr lang="id-ID" sz="2800" b="1" dirty="0"/>
              <a:t>INPUT</a:t>
            </a:r>
          </a:p>
        </p:txBody>
      </p:sp>
      <p:sp>
        <p:nvSpPr>
          <p:cNvPr id="45" name="Slide Number Placeholder 44"/>
          <p:cNvSpPr>
            <a:spLocks noGrp="1"/>
          </p:cNvSpPr>
          <p:nvPr>
            <p:ph type="sldNum" sz="quarter" idx="12"/>
          </p:nvPr>
        </p:nvSpPr>
        <p:spPr/>
        <p:txBody>
          <a:bodyPr/>
          <a:lstStyle/>
          <a:p>
            <a:fld id="{53D998A8-1720-4575-808A-2D597F890FD6}" type="slidenum">
              <a:rPr lang="en-US" smtClean="0"/>
              <a:pPr/>
              <a:t>12</a:t>
            </a:fld>
            <a:endParaRPr lang="en-US"/>
          </a:p>
        </p:txBody>
      </p:sp>
    </p:spTree>
    <p:extLst>
      <p:ext uri="{BB962C8B-B14F-4D97-AF65-F5344CB8AC3E}">
        <p14:creationId xmlns:p14="http://schemas.microsoft.com/office/powerpoint/2010/main" xmlns="" val="1365968436"/>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fade">
                                      <p:cBhvr>
                                        <p:cTn id="15" dur="500"/>
                                        <p:tgtEl>
                                          <p:spTgt spid="14344"/>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down)">
                                      <p:cBhvr>
                                        <p:cTn id="19" dur="500"/>
                                        <p:tgtEl>
                                          <p:spTgt spid="2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4370"/>
                                        </p:tgtEl>
                                        <p:attrNameLst>
                                          <p:attrName>style.visibility</p:attrName>
                                        </p:attrNameLst>
                                      </p:cBhvr>
                                      <p:to>
                                        <p:strVal val="visible"/>
                                      </p:to>
                                    </p:set>
                                    <p:animEffect transition="in" filter="fade">
                                      <p:cBhvr>
                                        <p:cTn id="23" dur="500"/>
                                        <p:tgtEl>
                                          <p:spTgt spid="14370"/>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14348"/>
                                        </p:tgtEl>
                                        <p:attrNameLst>
                                          <p:attrName>style.visibility</p:attrName>
                                        </p:attrNameLst>
                                      </p:cBhvr>
                                      <p:to>
                                        <p:strVal val="visible"/>
                                      </p:to>
                                    </p:set>
                                    <p:animEffect transition="in" filter="fade">
                                      <p:cBhvr>
                                        <p:cTn id="31" dur="500"/>
                                        <p:tgtEl>
                                          <p:spTgt spid="14348"/>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down)">
                                      <p:cBhvr>
                                        <p:cTn id="35" dur="500"/>
                                        <p:tgtEl>
                                          <p:spTgt spid="2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4350"/>
                                        </p:tgtEl>
                                        <p:attrNameLst>
                                          <p:attrName>style.visibility</p:attrName>
                                        </p:attrNameLst>
                                      </p:cBhvr>
                                      <p:to>
                                        <p:strVal val="visible"/>
                                      </p:to>
                                    </p:set>
                                    <p:animEffect transition="in" filter="fade">
                                      <p:cBhvr>
                                        <p:cTn id="39" dur="500"/>
                                        <p:tgtEl>
                                          <p:spTgt spid="14350"/>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down)">
                                      <p:cBhvr>
                                        <p:cTn id="43" dur="500"/>
                                        <p:tgtEl>
                                          <p:spTgt spid="8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14366"/>
                                        </p:tgtEl>
                                        <p:attrNameLst>
                                          <p:attrName>style.visibility</p:attrName>
                                        </p:attrNameLst>
                                      </p:cBhvr>
                                      <p:to>
                                        <p:strVal val="visible"/>
                                      </p:to>
                                    </p:set>
                                    <p:animEffect transition="in" filter="fade">
                                      <p:cBhvr>
                                        <p:cTn id="47" dur="500"/>
                                        <p:tgtEl>
                                          <p:spTgt spid="14366"/>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4364"/>
                                        </p:tgtEl>
                                        <p:attrNameLst>
                                          <p:attrName>style.visibility</p:attrName>
                                        </p:attrNameLst>
                                      </p:cBhvr>
                                      <p:to>
                                        <p:strVal val="visible"/>
                                      </p:to>
                                    </p:set>
                                    <p:animEffect transition="in" filter="fade">
                                      <p:cBhvr>
                                        <p:cTn id="55" dur="500"/>
                                        <p:tgtEl>
                                          <p:spTgt spid="14364"/>
                                        </p:tgtEl>
                                      </p:cBhvr>
                                    </p:animEffect>
                                  </p:childTnLst>
                                </p:cTn>
                              </p:par>
                            </p:childTnLst>
                          </p:cTn>
                        </p:par>
                        <p:par>
                          <p:cTn id="56" fill="hold">
                            <p:stCondLst>
                              <p:cond delay="6500"/>
                            </p:stCondLst>
                            <p:childTnLst>
                              <p:par>
                                <p:cTn id="57" presetID="49" presetClass="entr" presetSubtype="0" decel="100000" fill="hold" grpId="0" nodeType="afterEffect">
                                  <p:stCondLst>
                                    <p:cond delay="0"/>
                                  </p:stCondLst>
                                  <p:childTnLst>
                                    <p:set>
                                      <p:cBhvr>
                                        <p:cTn id="58" dur="1" fill="hold">
                                          <p:stCondLst>
                                            <p:cond delay="0"/>
                                          </p:stCondLst>
                                        </p:cTn>
                                        <p:tgtEl>
                                          <p:spTgt spid="32"/>
                                        </p:tgtEl>
                                        <p:attrNameLst>
                                          <p:attrName>style.visibility</p:attrName>
                                        </p:attrNameLst>
                                      </p:cBhvr>
                                      <p:to>
                                        <p:strVal val="visible"/>
                                      </p:to>
                                    </p:set>
                                    <p:anim calcmode="lin" valueType="num">
                                      <p:cBhvr>
                                        <p:cTn id="59" dur="500" fill="hold"/>
                                        <p:tgtEl>
                                          <p:spTgt spid="32"/>
                                        </p:tgtEl>
                                        <p:attrNameLst>
                                          <p:attrName>ppt_w</p:attrName>
                                        </p:attrNameLst>
                                      </p:cBhvr>
                                      <p:tavLst>
                                        <p:tav tm="0">
                                          <p:val>
                                            <p:fltVal val="0"/>
                                          </p:val>
                                        </p:tav>
                                        <p:tav tm="100000">
                                          <p:val>
                                            <p:strVal val="#ppt_w"/>
                                          </p:val>
                                        </p:tav>
                                      </p:tavLst>
                                    </p:anim>
                                    <p:anim calcmode="lin" valueType="num">
                                      <p:cBhvr>
                                        <p:cTn id="60" dur="500" fill="hold"/>
                                        <p:tgtEl>
                                          <p:spTgt spid="32"/>
                                        </p:tgtEl>
                                        <p:attrNameLst>
                                          <p:attrName>ppt_h</p:attrName>
                                        </p:attrNameLst>
                                      </p:cBhvr>
                                      <p:tavLst>
                                        <p:tav tm="0">
                                          <p:val>
                                            <p:fltVal val="0"/>
                                          </p:val>
                                        </p:tav>
                                        <p:tav tm="100000">
                                          <p:val>
                                            <p:strVal val="#ppt_h"/>
                                          </p:val>
                                        </p:tav>
                                      </p:tavLst>
                                    </p:anim>
                                    <p:anim calcmode="lin" valueType="num">
                                      <p:cBhvr>
                                        <p:cTn id="61" dur="500" fill="hold"/>
                                        <p:tgtEl>
                                          <p:spTgt spid="32"/>
                                        </p:tgtEl>
                                        <p:attrNameLst>
                                          <p:attrName>style.rotation</p:attrName>
                                        </p:attrNameLst>
                                      </p:cBhvr>
                                      <p:tavLst>
                                        <p:tav tm="0">
                                          <p:val>
                                            <p:fltVal val="360"/>
                                          </p:val>
                                        </p:tav>
                                        <p:tav tm="100000">
                                          <p:val>
                                            <p:fltVal val="0"/>
                                          </p:val>
                                        </p:tav>
                                      </p:tavLst>
                                    </p:anim>
                                    <p:animEffect transition="in" filter="fade">
                                      <p:cBhvr>
                                        <p:cTn id="62" dur="500"/>
                                        <p:tgtEl>
                                          <p:spTgt spid="32"/>
                                        </p:tgtEl>
                                      </p:cBhvr>
                                    </p:animEffect>
                                  </p:childTnLst>
                                </p:cTn>
                              </p:par>
                            </p:childTnLst>
                          </p:cTn>
                        </p:par>
                        <p:par>
                          <p:cTn id="63" fill="hold">
                            <p:stCondLst>
                              <p:cond delay="7000"/>
                            </p:stCondLst>
                            <p:childTnLst>
                              <p:par>
                                <p:cTn id="64" presetID="49" presetClass="entr" presetSubtype="0" decel="100000" fill="hold" grpId="0"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fltVal val="0"/>
                                          </p:val>
                                        </p:tav>
                                        <p:tav tm="100000">
                                          <p:val>
                                            <p:strVal val="#ppt_h"/>
                                          </p:val>
                                        </p:tav>
                                      </p:tavLst>
                                    </p:anim>
                                    <p:anim calcmode="lin" valueType="num">
                                      <p:cBhvr>
                                        <p:cTn id="68" dur="500" fill="hold"/>
                                        <p:tgtEl>
                                          <p:spTgt spid="33"/>
                                        </p:tgtEl>
                                        <p:attrNameLst>
                                          <p:attrName>style.rotation</p:attrName>
                                        </p:attrNameLst>
                                      </p:cBhvr>
                                      <p:tavLst>
                                        <p:tav tm="0">
                                          <p:val>
                                            <p:fltVal val="360"/>
                                          </p:val>
                                        </p:tav>
                                        <p:tav tm="100000">
                                          <p:val>
                                            <p:fltVal val="0"/>
                                          </p:val>
                                        </p:tav>
                                      </p:tavLst>
                                    </p:anim>
                                    <p:animEffect transition="in" filter="fade">
                                      <p:cBhvr>
                                        <p:cTn id="69" dur="500"/>
                                        <p:tgtEl>
                                          <p:spTgt spid="33"/>
                                        </p:tgtEl>
                                      </p:cBhvr>
                                    </p:animEffect>
                                  </p:childTnLst>
                                </p:cTn>
                              </p:par>
                            </p:childTnLst>
                          </p:cTn>
                        </p:par>
                        <p:par>
                          <p:cTn id="70" fill="hold">
                            <p:stCondLst>
                              <p:cond delay="7500"/>
                            </p:stCondLst>
                            <p:childTnLst>
                              <p:par>
                                <p:cTn id="71" presetID="10" presetClass="entr" presetSubtype="0" fill="hold" nodeType="afterEffect">
                                  <p:stCondLst>
                                    <p:cond delay="0"/>
                                  </p:stCondLst>
                                  <p:childTnLst>
                                    <p:set>
                                      <p:cBhvr>
                                        <p:cTn id="72" dur="1" fill="hold">
                                          <p:stCondLst>
                                            <p:cond delay="0"/>
                                          </p:stCondLst>
                                        </p:cTn>
                                        <p:tgtEl>
                                          <p:spTgt spid="14362"/>
                                        </p:tgtEl>
                                        <p:attrNameLst>
                                          <p:attrName>style.visibility</p:attrName>
                                        </p:attrNameLst>
                                      </p:cBhvr>
                                      <p:to>
                                        <p:strVal val="visible"/>
                                      </p:to>
                                    </p:set>
                                    <p:animEffect transition="in" filter="fade">
                                      <p:cBhvr>
                                        <p:cTn id="73" dur="500"/>
                                        <p:tgtEl>
                                          <p:spTgt spid="14362"/>
                                        </p:tgtEl>
                                      </p:cBhvr>
                                    </p:animEffect>
                                  </p:childTnLst>
                                </p:cTn>
                              </p:par>
                            </p:childTnLst>
                          </p:cTn>
                        </p:par>
                        <p:par>
                          <p:cTn id="74" fill="hold">
                            <p:stCondLst>
                              <p:cond delay="8000"/>
                            </p:stCondLst>
                            <p:childTnLst>
                              <p:par>
                                <p:cTn id="75" presetID="31" presetClass="entr" presetSubtype="0" fill="hold" nodeType="afterEffect">
                                  <p:stCondLst>
                                    <p:cond delay="0"/>
                                  </p:stCondLst>
                                  <p:childTnLst>
                                    <p:set>
                                      <p:cBhvr>
                                        <p:cTn id="76" dur="1" fill="hold">
                                          <p:stCondLst>
                                            <p:cond delay="0"/>
                                          </p:stCondLst>
                                        </p:cTn>
                                        <p:tgtEl>
                                          <p:spTgt spid="68"/>
                                        </p:tgtEl>
                                        <p:attrNameLst>
                                          <p:attrName>style.visibility</p:attrName>
                                        </p:attrNameLst>
                                      </p:cBhvr>
                                      <p:to>
                                        <p:strVal val="visible"/>
                                      </p:to>
                                    </p:set>
                                    <p:anim calcmode="lin" valueType="num">
                                      <p:cBhvr>
                                        <p:cTn id="77" dur="1000" fill="hold"/>
                                        <p:tgtEl>
                                          <p:spTgt spid="68"/>
                                        </p:tgtEl>
                                        <p:attrNameLst>
                                          <p:attrName>ppt_w</p:attrName>
                                        </p:attrNameLst>
                                      </p:cBhvr>
                                      <p:tavLst>
                                        <p:tav tm="0">
                                          <p:val>
                                            <p:fltVal val="0"/>
                                          </p:val>
                                        </p:tav>
                                        <p:tav tm="100000">
                                          <p:val>
                                            <p:strVal val="#ppt_w"/>
                                          </p:val>
                                        </p:tav>
                                      </p:tavLst>
                                    </p:anim>
                                    <p:anim calcmode="lin" valueType="num">
                                      <p:cBhvr>
                                        <p:cTn id="78" dur="1000" fill="hold"/>
                                        <p:tgtEl>
                                          <p:spTgt spid="68"/>
                                        </p:tgtEl>
                                        <p:attrNameLst>
                                          <p:attrName>ppt_h</p:attrName>
                                        </p:attrNameLst>
                                      </p:cBhvr>
                                      <p:tavLst>
                                        <p:tav tm="0">
                                          <p:val>
                                            <p:fltVal val="0"/>
                                          </p:val>
                                        </p:tav>
                                        <p:tav tm="100000">
                                          <p:val>
                                            <p:strVal val="#ppt_h"/>
                                          </p:val>
                                        </p:tav>
                                      </p:tavLst>
                                    </p:anim>
                                    <p:anim calcmode="lin" valueType="num">
                                      <p:cBhvr>
                                        <p:cTn id="79" dur="1000" fill="hold"/>
                                        <p:tgtEl>
                                          <p:spTgt spid="68"/>
                                        </p:tgtEl>
                                        <p:attrNameLst>
                                          <p:attrName>style.rotation</p:attrName>
                                        </p:attrNameLst>
                                      </p:cBhvr>
                                      <p:tavLst>
                                        <p:tav tm="0">
                                          <p:val>
                                            <p:fltVal val="90"/>
                                          </p:val>
                                        </p:tav>
                                        <p:tav tm="100000">
                                          <p:val>
                                            <p:fltVal val="0"/>
                                          </p:val>
                                        </p:tav>
                                      </p:tavLst>
                                    </p:anim>
                                    <p:animEffect transition="in" filter="fade">
                                      <p:cBhvr>
                                        <p:cTn id="80" dur="1000"/>
                                        <p:tgtEl>
                                          <p:spTgt spid="68"/>
                                        </p:tgtEl>
                                      </p:cBhvr>
                                    </p:animEffect>
                                  </p:childTnLst>
                                </p:cTn>
                              </p:par>
                              <p:par>
                                <p:cTn id="81" presetID="31" presetClass="entr" presetSubtype="0" fill="hold" nodeType="withEffect">
                                  <p:stCondLst>
                                    <p:cond delay="0"/>
                                  </p:stCondLst>
                                  <p:childTnLst>
                                    <p:set>
                                      <p:cBhvr>
                                        <p:cTn id="82" dur="1" fill="hold">
                                          <p:stCondLst>
                                            <p:cond delay="0"/>
                                          </p:stCondLst>
                                        </p:cTn>
                                        <p:tgtEl>
                                          <p:spTgt spid="71"/>
                                        </p:tgtEl>
                                        <p:attrNameLst>
                                          <p:attrName>style.visibility</p:attrName>
                                        </p:attrNameLst>
                                      </p:cBhvr>
                                      <p:to>
                                        <p:strVal val="visible"/>
                                      </p:to>
                                    </p:set>
                                    <p:anim calcmode="lin" valueType="num">
                                      <p:cBhvr>
                                        <p:cTn id="83" dur="1000" fill="hold"/>
                                        <p:tgtEl>
                                          <p:spTgt spid="71"/>
                                        </p:tgtEl>
                                        <p:attrNameLst>
                                          <p:attrName>ppt_w</p:attrName>
                                        </p:attrNameLst>
                                      </p:cBhvr>
                                      <p:tavLst>
                                        <p:tav tm="0">
                                          <p:val>
                                            <p:fltVal val="0"/>
                                          </p:val>
                                        </p:tav>
                                        <p:tav tm="100000">
                                          <p:val>
                                            <p:strVal val="#ppt_w"/>
                                          </p:val>
                                        </p:tav>
                                      </p:tavLst>
                                    </p:anim>
                                    <p:anim calcmode="lin" valueType="num">
                                      <p:cBhvr>
                                        <p:cTn id="84" dur="1000" fill="hold"/>
                                        <p:tgtEl>
                                          <p:spTgt spid="71"/>
                                        </p:tgtEl>
                                        <p:attrNameLst>
                                          <p:attrName>ppt_h</p:attrName>
                                        </p:attrNameLst>
                                      </p:cBhvr>
                                      <p:tavLst>
                                        <p:tav tm="0">
                                          <p:val>
                                            <p:fltVal val="0"/>
                                          </p:val>
                                        </p:tav>
                                        <p:tav tm="100000">
                                          <p:val>
                                            <p:strVal val="#ppt_h"/>
                                          </p:val>
                                        </p:tav>
                                      </p:tavLst>
                                    </p:anim>
                                    <p:anim calcmode="lin" valueType="num">
                                      <p:cBhvr>
                                        <p:cTn id="85" dur="1000" fill="hold"/>
                                        <p:tgtEl>
                                          <p:spTgt spid="71"/>
                                        </p:tgtEl>
                                        <p:attrNameLst>
                                          <p:attrName>style.rotation</p:attrName>
                                        </p:attrNameLst>
                                      </p:cBhvr>
                                      <p:tavLst>
                                        <p:tav tm="0">
                                          <p:val>
                                            <p:fltVal val="90"/>
                                          </p:val>
                                        </p:tav>
                                        <p:tav tm="100000">
                                          <p:val>
                                            <p:fltVal val="0"/>
                                          </p:val>
                                        </p:tav>
                                      </p:tavLst>
                                    </p:anim>
                                    <p:animEffect transition="in" filter="fade">
                                      <p:cBhvr>
                                        <p:cTn id="86" dur="1000"/>
                                        <p:tgtEl>
                                          <p:spTgt spid="71"/>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76"/>
                                        </p:tgtEl>
                                        <p:attrNameLst>
                                          <p:attrName>style.visibility</p:attrName>
                                        </p:attrNameLst>
                                      </p:cBhvr>
                                      <p:to>
                                        <p:strVal val="visible"/>
                                      </p:to>
                                    </p:set>
                                    <p:anim calcmode="lin" valueType="num">
                                      <p:cBhvr>
                                        <p:cTn id="89" dur="1000" fill="hold"/>
                                        <p:tgtEl>
                                          <p:spTgt spid="76"/>
                                        </p:tgtEl>
                                        <p:attrNameLst>
                                          <p:attrName>ppt_w</p:attrName>
                                        </p:attrNameLst>
                                      </p:cBhvr>
                                      <p:tavLst>
                                        <p:tav tm="0">
                                          <p:val>
                                            <p:fltVal val="0"/>
                                          </p:val>
                                        </p:tav>
                                        <p:tav tm="100000">
                                          <p:val>
                                            <p:strVal val="#ppt_w"/>
                                          </p:val>
                                        </p:tav>
                                      </p:tavLst>
                                    </p:anim>
                                    <p:anim calcmode="lin" valueType="num">
                                      <p:cBhvr>
                                        <p:cTn id="90" dur="1000" fill="hold"/>
                                        <p:tgtEl>
                                          <p:spTgt spid="76"/>
                                        </p:tgtEl>
                                        <p:attrNameLst>
                                          <p:attrName>ppt_h</p:attrName>
                                        </p:attrNameLst>
                                      </p:cBhvr>
                                      <p:tavLst>
                                        <p:tav tm="0">
                                          <p:val>
                                            <p:fltVal val="0"/>
                                          </p:val>
                                        </p:tav>
                                        <p:tav tm="100000">
                                          <p:val>
                                            <p:strVal val="#ppt_h"/>
                                          </p:val>
                                        </p:tav>
                                      </p:tavLst>
                                    </p:anim>
                                    <p:anim calcmode="lin" valueType="num">
                                      <p:cBhvr>
                                        <p:cTn id="91" dur="1000" fill="hold"/>
                                        <p:tgtEl>
                                          <p:spTgt spid="76"/>
                                        </p:tgtEl>
                                        <p:attrNameLst>
                                          <p:attrName>style.rotation</p:attrName>
                                        </p:attrNameLst>
                                      </p:cBhvr>
                                      <p:tavLst>
                                        <p:tav tm="0">
                                          <p:val>
                                            <p:fltVal val="90"/>
                                          </p:val>
                                        </p:tav>
                                        <p:tav tm="100000">
                                          <p:val>
                                            <p:fltVal val="0"/>
                                          </p:val>
                                        </p:tav>
                                      </p:tavLst>
                                    </p:anim>
                                    <p:animEffect transition="in" filter="fade">
                                      <p:cBhvr>
                                        <p:cTn id="92" dur="1000"/>
                                        <p:tgtEl>
                                          <p:spTgt spid="76"/>
                                        </p:tgtEl>
                                      </p:cBhvr>
                                    </p:animEffect>
                                  </p:childTnLst>
                                </p:cTn>
                              </p:par>
                              <p:par>
                                <p:cTn id="93" presetID="31" presetClass="entr" presetSubtype="0" fill="hold" nodeType="withEffect">
                                  <p:stCondLst>
                                    <p:cond delay="0"/>
                                  </p:stCondLst>
                                  <p:childTnLst>
                                    <p:set>
                                      <p:cBhvr>
                                        <p:cTn id="94" dur="1" fill="hold">
                                          <p:stCondLst>
                                            <p:cond delay="0"/>
                                          </p:stCondLst>
                                        </p:cTn>
                                        <p:tgtEl>
                                          <p:spTgt spid="75"/>
                                        </p:tgtEl>
                                        <p:attrNameLst>
                                          <p:attrName>style.visibility</p:attrName>
                                        </p:attrNameLst>
                                      </p:cBhvr>
                                      <p:to>
                                        <p:strVal val="visible"/>
                                      </p:to>
                                    </p:set>
                                    <p:anim calcmode="lin" valueType="num">
                                      <p:cBhvr>
                                        <p:cTn id="95" dur="1000" fill="hold"/>
                                        <p:tgtEl>
                                          <p:spTgt spid="75"/>
                                        </p:tgtEl>
                                        <p:attrNameLst>
                                          <p:attrName>ppt_w</p:attrName>
                                        </p:attrNameLst>
                                      </p:cBhvr>
                                      <p:tavLst>
                                        <p:tav tm="0">
                                          <p:val>
                                            <p:fltVal val="0"/>
                                          </p:val>
                                        </p:tav>
                                        <p:tav tm="100000">
                                          <p:val>
                                            <p:strVal val="#ppt_w"/>
                                          </p:val>
                                        </p:tav>
                                      </p:tavLst>
                                    </p:anim>
                                    <p:anim calcmode="lin" valueType="num">
                                      <p:cBhvr>
                                        <p:cTn id="96" dur="1000" fill="hold"/>
                                        <p:tgtEl>
                                          <p:spTgt spid="75"/>
                                        </p:tgtEl>
                                        <p:attrNameLst>
                                          <p:attrName>ppt_h</p:attrName>
                                        </p:attrNameLst>
                                      </p:cBhvr>
                                      <p:tavLst>
                                        <p:tav tm="0">
                                          <p:val>
                                            <p:fltVal val="0"/>
                                          </p:val>
                                        </p:tav>
                                        <p:tav tm="100000">
                                          <p:val>
                                            <p:strVal val="#ppt_h"/>
                                          </p:val>
                                        </p:tav>
                                      </p:tavLst>
                                    </p:anim>
                                    <p:anim calcmode="lin" valueType="num">
                                      <p:cBhvr>
                                        <p:cTn id="97" dur="1000" fill="hold"/>
                                        <p:tgtEl>
                                          <p:spTgt spid="75"/>
                                        </p:tgtEl>
                                        <p:attrNameLst>
                                          <p:attrName>style.rotation</p:attrName>
                                        </p:attrNameLst>
                                      </p:cBhvr>
                                      <p:tavLst>
                                        <p:tav tm="0">
                                          <p:val>
                                            <p:fltVal val="90"/>
                                          </p:val>
                                        </p:tav>
                                        <p:tav tm="100000">
                                          <p:val>
                                            <p:fltVal val="0"/>
                                          </p:val>
                                        </p:tav>
                                      </p:tavLst>
                                    </p:anim>
                                    <p:animEffect transition="in" filter="fade">
                                      <p:cBhvr>
                                        <p:cTn id="98" dur="1000"/>
                                        <p:tgtEl>
                                          <p:spTgt spid="75"/>
                                        </p:tgtEl>
                                      </p:cBhvr>
                                    </p:animEffect>
                                  </p:childTnLst>
                                </p:cTn>
                              </p:par>
                            </p:childTnLst>
                          </p:cTn>
                        </p:par>
                        <p:par>
                          <p:cTn id="99" fill="hold">
                            <p:stCondLst>
                              <p:cond delay="9000"/>
                            </p:stCondLst>
                            <p:childTnLst>
                              <p:par>
                                <p:cTn id="100" presetID="32" presetClass="emph" presetSubtype="0" fill="hold" nodeType="afterEffect">
                                  <p:stCondLst>
                                    <p:cond delay="0"/>
                                  </p:stCondLst>
                                  <p:childTnLst>
                                    <p:animRot by="120000">
                                      <p:cBhvr>
                                        <p:cTn id="101" dur="100" fill="hold">
                                          <p:stCondLst>
                                            <p:cond delay="0"/>
                                          </p:stCondLst>
                                        </p:cTn>
                                        <p:tgtEl>
                                          <p:spTgt spid="68"/>
                                        </p:tgtEl>
                                        <p:attrNameLst>
                                          <p:attrName>r</p:attrName>
                                        </p:attrNameLst>
                                      </p:cBhvr>
                                    </p:animRot>
                                    <p:animRot by="-240000">
                                      <p:cBhvr>
                                        <p:cTn id="102" dur="200" fill="hold">
                                          <p:stCondLst>
                                            <p:cond delay="200"/>
                                          </p:stCondLst>
                                        </p:cTn>
                                        <p:tgtEl>
                                          <p:spTgt spid="68"/>
                                        </p:tgtEl>
                                        <p:attrNameLst>
                                          <p:attrName>r</p:attrName>
                                        </p:attrNameLst>
                                      </p:cBhvr>
                                    </p:animRot>
                                    <p:animRot by="240000">
                                      <p:cBhvr>
                                        <p:cTn id="103" dur="200" fill="hold">
                                          <p:stCondLst>
                                            <p:cond delay="400"/>
                                          </p:stCondLst>
                                        </p:cTn>
                                        <p:tgtEl>
                                          <p:spTgt spid="68"/>
                                        </p:tgtEl>
                                        <p:attrNameLst>
                                          <p:attrName>r</p:attrName>
                                        </p:attrNameLst>
                                      </p:cBhvr>
                                    </p:animRot>
                                    <p:animRot by="-240000">
                                      <p:cBhvr>
                                        <p:cTn id="104" dur="200" fill="hold">
                                          <p:stCondLst>
                                            <p:cond delay="600"/>
                                          </p:stCondLst>
                                        </p:cTn>
                                        <p:tgtEl>
                                          <p:spTgt spid="68"/>
                                        </p:tgtEl>
                                        <p:attrNameLst>
                                          <p:attrName>r</p:attrName>
                                        </p:attrNameLst>
                                      </p:cBhvr>
                                    </p:animRot>
                                    <p:animRot by="120000">
                                      <p:cBhvr>
                                        <p:cTn id="105" dur="200" fill="hold">
                                          <p:stCondLst>
                                            <p:cond delay="800"/>
                                          </p:stCondLst>
                                        </p:cTn>
                                        <p:tgtEl>
                                          <p:spTgt spid="68"/>
                                        </p:tgtEl>
                                        <p:attrNameLst>
                                          <p:attrName>r</p:attrName>
                                        </p:attrNameLst>
                                      </p:cBhvr>
                                    </p:animRot>
                                  </p:childTnLst>
                                </p:cTn>
                              </p:par>
                              <p:par>
                                <p:cTn id="106" presetID="32" presetClass="emph" presetSubtype="0" fill="hold" grpId="1" nodeType="withEffect">
                                  <p:stCondLst>
                                    <p:cond delay="0"/>
                                  </p:stCondLst>
                                  <p:childTnLst>
                                    <p:animRot by="120000">
                                      <p:cBhvr>
                                        <p:cTn id="107" dur="100" fill="hold">
                                          <p:stCondLst>
                                            <p:cond delay="0"/>
                                          </p:stCondLst>
                                        </p:cTn>
                                        <p:tgtEl>
                                          <p:spTgt spid="76"/>
                                        </p:tgtEl>
                                        <p:attrNameLst>
                                          <p:attrName>r</p:attrName>
                                        </p:attrNameLst>
                                      </p:cBhvr>
                                    </p:animRot>
                                    <p:animRot by="-240000">
                                      <p:cBhvr>
                                        <p:cTn id="108" dur="200" fill="hold">
                                          <p:stCondLst>
                                            <p:cond delay="200"/>
                                          </p:stCondLst>
                                        </p:cTn>
                                        <p:tgtEl>
                                          <p:spTgt spid="76"/>
                                        </p:tgtEl>
                                        <p:attrNameLst>
                                          <p:attrName>r</p:attrName>
                                        </p:attrNameLst>
                                      </p:cBhvr>
                                    </p:animRot>
                                    <p:animRot by="240000">
                                      <p:cBhvr>
                                        <p:cTn id="109" dur="200" fill="hold">
                                          <p:stCondLst>
                                            <p:cond delay="400"/>
                                          </p:stCondLst>
                                        </p:cTn>
                                        <p:tgtEl>
                                          <p:spTgt spid="76"/>
                                        </p:tgtEl>
                                        <p:attrNameLst>
                                          <p:attrName>r</p:attrName>
                                        </p:attrNameLst>
                                      </p:cBhvr>
                                    </p:animRot>
                                    <p:animRot by="-240000">
                                      <p:cBhvr>
                                        <p:cTn id="110" dur="200" fill="hold">
                                          <p:stCondLst>
                                            <p:cond delay="600"/>
                                          </p:stCondLst>
                                        </p:cTn>
                                        <p:tgtEl>
                                          <p:spTgt spid="76"/>
                                        </p:tgtEl>
                                        <p:attrNameLst>
                                          <p:attrName>r</p:attrName>
                                        </p:attrNameLst>
                                      </p:cBhvr>
                                    </p:animRot>
                                    <p:animRot by="120000">
                                      <p:cBhvr>
                                        <p:cTn id="111" dur="200" fill="hold">
                                          <p:stCondLst>
                                            <p:cond delay="800"/>
                                          </p:stCondLst>
                                        </p:cTn>
                                        <p:tgtEl>
                                          <p:spTgt spid="76"/>
                                        </p:tgtEl>
                                        <p:attrNameLst>
                                          <p:attrName>r</p:attrName>
                                        </p:attrNameLst>
                                      </p:cBhvr>
                                    </p:animRot>
                                  </p:childTnLst>
                                </p:cTn>
                              </p:par>
                              <p:par>
                                <p:cTn id="112" presetID="32" presetClass="emph" presetSubtype="0" fill="hold" nodeType="withEffect">
                                  <p:stCondLst>
                                    <p:cond delay="0"/>
                                  </p:stCondLst>
                                  <p:childTnLst>
                                    <p:animRot by="120000">
                                      <p:cBhvr>
                                        <p:cTn id="113" dur="100" fill="hold">
                                          <p:stCondLst>
                                            <p:cond delay="0"/>
                                          </p:stCondLst>
                                        </p:cTn>
                                        <p:tgtEl>
                                          <p:spTgt spid="71"/>
                                        </p:tgtEl>
                                        <p:attrNameLst>
                                          <p:attrName>r</p:attrName>
                                        </p:attrNameLst>
                                      </p:cBhvr>
                                    </p:animRot>
                                    <p:animRot by="-240000">
                                      <p:cBhvr>
                                        <p:cTn id="114" dur="200" fill="hold">
                                          <p:stCondLst>
                                            <p:cond delay="200"/>
                                          </p:stCondLst>
                                        </p:cTn>
                                        <p:tgtEl>
                                          <p:spTgt spid="71"/>
                                        </p:tgtEl>
                                        <p:attrNameLst>
                                          <p:attrName>r</p:attrName>
                                        </p:attrNameLst>
                                      </p:cBhvr>
                                    </p:animRot>
                                    <p:animRot by="240000">
                                      <p:cBhvr>
                                        <p:cTn id="115" dur="200" fill="hold">
                                          <p:stCondLst>
                                            <p:cond delay="400"/>
                                          </p:stCondLst>
                                        </p:cTn>
                                        <p:tgtEl>
                                          <p:spTgt spid="71"/>
                                        </p:tgtEl>
                                        <p:attrNameLst>
                                          <p:attrName>r</p:attrName>
                                        </p:attrNameLst>
                                      </p:cBhvr>
                                    </p:animRot>
                                    <p:animRot by="-240000">
                                      <p:cBhvr>
                                        <p:cTn id="116" dur="200" fill="hold">
                                          <p:stCondLst>
                                            <p:cond delay="600"/>
                                          </p:stCondLst>
                                        </p:cTn>
                                        <p:tgtEl>
                                          <p:spTgt spid="71"/>
                                        </p:tgtEl>
                                        <p:attrNameLst>
                                          <p:attrName>r</p:attrName>
                                        </p:attrNameLst>
                                      </p:cBhvr>
                                    </p:animRot>
                                    <p:animRot by="120000">
                                      <p:cBhvr>
                                        <p:cTn id="117" dur="200" fill="hold">
                                          <p:stCondLst>
                                            <p:cond delay="800"/>
                                          </p:stCondLst>
                                        </p:cTn>
                                        <p:tgtEl>
                                          <p:spTgt spid="71"/>
                                        </p:tgtEl>
                                        <p:attrNameLst>
                                          <p:attrName>r</p:attrName>
                                        </p:attrNameLst>
                                      </p:cBhvr>
                                    </p:animRot>
                                  </p:childTnLst>
                                </p:cTn>
                              </p:par>
                              <p:par>
                                <p:cTn id="118" presetID="32" presetClass="emph" presetSubtype="0" fill="hold" nodeType="withEffect">
                                  <p:stCondLst>
                                    <p:cond delay="0"/>
                                  </p:stCondLst>
                                  <p:childTnLst>
                                    <p:animRot by="120000">
                                      <p:cBhvr>
                                        <p:cTn id="119" dur="100" fill="hold">
                                          <p:stCondLst>
                                            <p:cond delay="0"/>
                                          </p:stCondLst>
                                        </p:cTn>
                                        <p:tgtEl>
                                          <p:spTgt spid="75"/>
                                        </p:tgtEl>
                                        <p:attrNameLst>
                                          <p:attrName>r</p:attrName>
                                        </p:attrNameLst>
                                      </p:cBhvr>
                                    </p:animRot>
                                    <p:animRot by="-240000">
                                      <p:cBhvr>
                                        <p:cTn id="120" dur="200" fill="hold">
                                          <p:stCondLst>
                                            <p:cond delay="200"/>
                                          </p:stCondLst>
                                        </p:cTn>
                                        <p:tgtEl>
                                          <p:spTgt spid="75"/>
                                        </p:tgtEl>
                                        <p:attrNameLst>
                                          <p:attrName>r</p:attrName>
                                        </p:attrNameLst>
                                      </p:cBhvr>
                                    </p:animRot>
                                    <p:animRot by="240000">
                                      <p:cBhvr>
                                        <p:cTn id="121" dur="200" fill="hold">
                                          <p:stCondLst>
                                            <p:cond delay="400"/>
                                          </p:stCondLst>
                                        </p:cTn>
                                        <p:tgtEl>
                                          <p:spTgt spid="75"/>
                                        </p:tgtEl>
                                        <p:attrNameLst>
                                          <p:attrName>r</p:attrName>
                                        </p:attrNameLst>
                                      </p:cBhvr>
                                    </p:animRot>
                                    <p:animRot by="-240000">
                                      <p:cBhvr>
                                        <p:cTn id="122" dur="200" fill="hold">
                                          <p:stCondLst>
                                            <p:cond delay="600"/>
                                          </p:stCondLst>
                                        </p:cTn>
                                        <p:tgtEl>
                                          <p:spTgt spid="75"/>
                                        </p:tgtEl>
                                        <p:attrNameLst>
                                          <p:attrName>r</p:attrName>
                                        </p:attrNameLst>
                                      </p:cBhvr>
                                    </p:animRot>
                                    <p:animRot by="120000">
                                      <p:cBhvr>
                                        <p:cTn id="123" dur="200" fill="hold">
                                          <p:stCondLst>
                                            <p:cond delay="800"/>
                                          </p:stCondLst>
                                        </p:cTn>
                                        <p:tgtEl>
                                          <p:spTgt spid="75"/>
                                        </p:tgtEl>
                                        <p:attrNameLst>
                                          <p:attrName>r</p:attrName>
                                        </p:attrNameLst>
                                      </p:cBhvr>
                                    </p:animRot>
                                  </p:childTnLst>
                                </p:cTn>
                              </p:par>
                            </p:childTnLst>
                          </p:cTn>
                        </p:par>
                        <p:par>
                          <p:cTn id="124" fill="hold">
                            <p:stCondLst>
                              <p:cond delay="10000"/>
                            </p:stCondLst>
                            <p:childTnLst>
                              <p:par>
                                <p:cTn id="125" presetID="10" presetClass="entr" presetSubtype="0" fill="hold" grpId="0" nodeType="afterEffect">
                                  <p:stCondLst>
                                    <p:cond delay="0"/>
                                  </p:stCondLst>
                                  <p:childTnLst>
                                    <p:set>
                                      <p:cBhvr>
                                        <p:cTn id="126" dur="1" fill="hold">
                                          <p:stCondLst>
                                            <p:cond delay="0"/>
                                          </p:stCondLst>
                                        </p:cTn>
                                        <p:tgtEl>
                                          <p:spTgt spid="55"/>
                                        </p:tgtEl>
                                        <p:attrNameLst>
                                          <p:attrName>style.visibility</p:attrName>
                                        </p:attrNameLst>
                                      </p:cBhvr>
                                      <p:to>
                                        <p:strVal val="visible"/>
                                      </p:to>
                                    </p:set>
                                    <p:animEffect transition="in" filter="fade">
                                      <p:cBhvr>
                                        <p:cTn id="127" dur="500"/>
                                        <p:tgtEl>
                                          <p:spTgt spid="55"/>
                                        </p:tgtEl>
                                      </p:cBhvr>
                                    </p:animEffect>
                                  </p:childTnLst>
                                </p:cTn>
                              </p:par>
                              <p:par>
                                <p:cTn id="128" presetID="10" presetClass="entr" presetSubtype="0" fill="hold" grpId="0"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fade">
                                      <p:cBhvr>
                                        <p:cTn id="130" dur="500"/>
                                        <p:tgtEl>
                                          <p:spTgt spid="54"/>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ntr" presetSubtype="0" fill="hold" grpId="0" nodeType="clickEffect">
                                  <p:stCondLst>
                                    <p:cond delay="0"/>
                                  </p:stCondLst>
                                  <p:childTnLst>
                                    <p:set>
                                      <p:cBhvr>
                                        <p:cTn id="134" dur="1" fill="hold">
                                          <p:stCondLst>
                                            <p:cond delay="0"/>
                                          </p:stCondLst>
                                        </p:cTn>
                                        <p:tgtEl>
                                          <p:spTgt spid="58"/>
                                        </p:tgtEl>
                                        <p:attrNameLst>
                                          <p:attrName>style.visibility</p:attrName>
                                        </p:attrNameLst>
                                      </p:cBhvr>
                                      <p:to>
                                        <p:strVal val="visible"/>
                                      </p:to>
                                    </p:set>
                                    <p:animEffect transition="in" filter="fade">
                                      <p:cBhvr>
                                        <p:cTn id="135" dur="500"/>
                                        <p:tgtEl>
                                          <p:spTgt spid="58"/>
                                        </p:tgtEl>
                                      </p:cBhvr>
                                    </p:animEffect>
                                  </p:childTnLst>
                                </p:cTn>
                              </p:par>
                              <p:par>
                                <p:cTn id="136" presetID="10" presetClass="entr" presetSubtype="0" fill="hold" grpId="0" nodeType="withEffect">
                                  <p:stCondLst>
                                    <p:cond delay="0"/>
                                  </p:stCondLst>
                                  <p:childTnLst>
                                    <p:set>
                                      <p:cBhvr>
                                        <p:cTn id="137" dur="1" fill="hold">
                                          <p:stCondLst>
                                            <p:cond delay="0"/>
                                          </p:stCondLst>
                                        </p:cTn>
                                        <p:tgtEl>
                                          <p:spTgt spid="43"/>
                                        </p:tgtEl>
                                        <p:attrNameLst>
                                          <p:attrName>style.visibility</p:attrName>
                                        </p:attrNameLst>
                                      </p:cBhvr>
                                      <p:to>
                                        <p:strVal val="visible"/>
                                      </p:to>
                                    </p:set>
                                    <p:animEffect transition="in" filter="fade">
                                      <p:cBhvr>
                                        <p:cTn id="138" dur="500"/>
                                        <p:tgtEl>
                                          <p:spTgt spid="43"/>
                                        </p:tgtEl>
                                      </p:cBhvr>
                                    </p:animEffect>
                                  </p:childTnLst>
                                </p:cTn>
                              </p:par>
                              <p:par>
                                <p:cTn id="139" presetID="10" presetClass="entr" presetSubtype="0" fill="hold" grpId="0" nodeType="withEffect">
                                  <p:stCondLst>
                                    <p:cond delay="0"/>
                                  </p:stCondLst>
                                  <p:childTnLst>
                                    <p:set>
                                      <p:cBhvr>
                                        <p:cTn id="140" dur="1" fill="hold">
                                          <p:stCondLst>
                                            <p:cond delay="0"/>
                                          </p:stCondLst>
                                        </p:cTn>
                                        <p:tgtEl>
                                          <p:spTgt spid="49"/>
                                        </p:tgtEl>
                                        <p:attrNameLst>
                                          <p:attrName>style.visibility</p:attrName>
                                        </p:attrNameLst>
                                      </p:cBhvr>
                                      <p:to>
                                        <p:strVal val="visible"/>
                                      </p:to>
                                    </p:set>
                                    <p:animEffect transition="in" filter="fade">
                                      <p:cBhvr>
                                        <p:cTn id="141" dur="500"/>
                                        <p:tgtEl>
                                          <p:spTgt spid="49"/>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50"/>
                                        </p:tgtEl>
                                        <p:attrNameLst>
                                          <p:attrName>style.visibility</p:attrName>
                                        </p:attrNameLst>
                                      </p:cBhvr>
                                      <p:to>
                                        <p:strVal val="visible"/>
                                      </p:to>
                                    </p:set>
                                    <p:animEffect transition="in" filter="fade">
                                      <p:cBhvr>
                                        <p:cTn id="144" dur="500"/>
                                        <p:tgtEl>
                                          <p:spTgt spid="50"/>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86"/>
                                        </p:tgtEl>
                                        <p:attrNameLst>
                                          <p:attrName>style.visibility</p:attrName>
                                        </p:attrNameLst>
                                      </p:cBhvr>
                                      <p:to>
                                        <p:strVal val="visible"/>
                                      </p:to>
                                    </p:set>
                                    <p:animEffect transition="in" filter="fade">
                                      <p:cBhvr>
                                        <p:cTn id="147" dur="500"/>
                                        <p:tgtEl>
                                          <p:spTgt spid="86"/>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53"/>
                                        </p:tgtEl>
                                        <p:attrNameLst>
                                          <p:attrName>style.visibility</p:attrName>
                                        </p:attrNameLst>
                                      </p:cBhvr>
                                      <p:to>
                                        <p:strVal val="visible"/>
                                      </p:to>
                                    </p:set>
                                    <p:animEffect transition="in" filter="fade">
                                      <p:cBhvr>
                                        <p:cTn id="150" dur="500"/>
                                        <p:tgtEl>
                                          <p:spTgt spid="53"/>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51"/>
                                        </p:tgtEl>
                                        <p:attrNameLst>
                                          <p:attrName>style.visibility</p:attrName>
                                        </p:attrNameLst>
                                      </p:cBhvr>
                                      <p:to>
                                        <p:strVal val="visible"/>
                                      </p:to>
                                    </p:set>
                                    <p:animEffect transition="in" filter="fade">
                                      <p:cBhvr>
                                        <p:cTn id="153" dur="500"/>
                                        <p:tgtEl>
                                          <p:spTgt spid="51"/>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41"/>
                                        </p:tgtEl>
                                        <p:attrNameLst>
                                          <p:attrName>style.visibility</p:attrName>
                                        </p:attrNameLst>
                                      </p:cBhvr>
                                      <p:to>
                                        <p:strVal val="visible"/>
                                      </p:to>
                                    </p:set>
                                    <p:animEffect transition="in" filter="fade">
                                      <p:cBhvr>
                                        <p:cTn id="156" dur="500"/>
                                        <p:tgtEl>
                                          <p:spTgt spid="41"/>
                                        </p:tgtEl>
                                      </p:cBhvr>
                                    </p:animEffect>
                                  </p:childTnLst>
                                </p:cTn>
                              </p:par>
                              <p:par>
                                <p:cTn id="157" presetID="10" presetClass="entr" presetSubtype="0" fill="hold" grpId="0" nodeType="withEffect">
                                  <p:stCondLst>
                                    <p:cond delay="0"/>
                                  </p:stCondLst>
                                  <p:childTnLst>
                                    <p:set>
                                      <p:cBhvr>
                                        <p:cTn id="158" dur="1" fill="hold">
                                          <p:stCondLst>
                                            <p:cond delay="0"/>
                                          </p:stCondLst>
                                        </p:cTn>
                                        <p:tgtEl>
                                          <p:spTgt spid="40"/>
                                        </p:tgtEl>
                                        <p:attrNameLst>
                                          <p:attrName>style.visibility</p:attrName>
                                        </p:attrNameLst>
                                      </p:cBhvr>
                                      <p:to>
                                        <p:strVal val="visible"/>
                                      </p:to>
                                    </p:set>
                                    <p:animEffect transition="in" filter="fade">
                                      <p:cBhvr>
                                        <p:cTn id="159" dur="500"/>
                                        <p:tgtEl>
                                          <p:spTgt spid="40"/>
                                        </p:tgtEl>
                                      </p:cBhvr>
                                    </p:animEffect>
                                  </p:childTnLst>
                                </p:cTn>
                              </p:par>
                              <p:par>
                                <p:cTn id="160" presetID="10" presetClass="entr" presetSubtype="0" fill="hold" grpId="0" nodeType="withEffect">
                                  <p:stCondLst>
                                    <p:cond delay="0"/>
                                  </p:stCondLst>
                                  <p:childTnLst>
                                    <p:set>
                                      <p:cBhvr>
                                        <p:cTn id="161" dur="1" fill="hold">
                                          <p:stCondLst>
                                            <p:cond delay="0"/>
                                          </p:stCondLst>
                                        </p:cTn>
                                        <p:tgtEl>
                                          <p:spTgt spid="64"/>
                                        </p:tgtEl>
                                        <p:attrNameLst>
                                          <p:attrName>style.visibility</p:attrName>
                                        </p:attrNameLst>
                                      </p:cBhvr>
                                      <p:to>
                                        <p:strVal val="visible"/>
                                      </p:to>
                                    </p:set>
                                    <p:animEffect transition="in" filter="fade">
                                      <p:cBhvr>
                                        <p:cTn id="162" dur="500"/>
                                        <p:tgtEl>
                                          <p:spTgt spid="6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grpId="0" nodeType="clickEffect">
                                  <p:stCondLst>
                                    <p:cond delay="0"/>
                                  </p:stCondLst>
                                  <p:childTnLst>
                                    <p:set>
                                      <p:cBhvr>
                                        <p:cTn id="166" dur="1" fill="hold">
                                          <p:stCondLst>
                                            <p:cond delay="0"/>
                                          </p:stCondLst>
                                        </p:cTn>
                                        <p:tgtEl>
                                          <p:spTgt spid="87"/>
                                        </p:tgtEl>
                                        <p:attrNameLst>
                                          <p:attrName>style.visibility</p:attrName>
                                        </p:attrNameLst>
                                      </p:cBhvr>
                                      <p:to>
                                        <p:strVal val="visible"/>
                                      </p:to>
                                    </p:set>
                                    <p:animEffect transition="in" filter="fade">
                                      <p:cBhvr>
                                        <p:cTn id="167" dur="500"/>
                                        <p:tgtEl>
                                          <p:spTgt spid="87"/>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48"/>
                                        </p:tgtEl>
                                        <p:attrNameLst>
                                          <p:attrName>style.visibility</p:attrName>
                                        </p:attrNameLst>
                                      </p:cBhvr>
                                      <p:to>
                                        <p:strVal val="visible"/>
                                      </p:to>
                                    </p:set>
                                    <p:animEffect transition="in" filter="fade">
                                      <p:cBhvr>
                                        <p:cTn id="170" dur="500"/>
                                        <p:tgtEl>
                                          <p:spTgt spid="48"/>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39"/>
                                        </p:tgtEl>
                                        <p:attrNameLst>
                                          <p:attrName>style.visibility</p:attrName>
                                        </p:attrNameLst>
                                      </p:cBhvr>
                                      <p:to>
                                        <p:strVal val="visible"/>
                                      </p:to>
                                    </p:set>
                                    <p:animEffect transition="in" filter="fade">
                                      <p:cBhvr>
                                        <p:cTn id="173" dur="500"/>
                                        <p:tgtEl>
                                          <p:spTgt spid="39"/>
                                        </p:tgtEl>
                                      </p:cBhvr>
                                    </p:animEffect>
                                  </p:childTnLst>
                                </p:cTn>
                              </p:par>
                            </p:childTnLst>
                          </p:cTn>
                        </p:par>
                      </p:childTnLst>
                    </p:cTn>
                  </p:par>
                  <p:par>
                    <p:cTn id="174" fill="hold">
                      <p:stCondLst>
                        <p:cond delay="indefinite"/>
                      </p:stCondLst>
                      <p:childTnLst>
                        <p:par>
                          <p:cTn id="175" fill="hold">
                            <p:stCondLst>
                              <p:cond delay="0"/>
                            </p:stCondLst>
                            <p:childTnLst>
                              <p:par>
                                <p:cTn id="176" presetID="10" presetClass="entr" presetSubtype="0" fill="hold" grpId="0" nodeType="clickEffect">
                                  <p:stCondLst>
                                    <p:cond delay="0"/>
                                  </p:stCondLst>
                                  <p:childTnLst>
                                    <p:set>
                                      <p:cBhvr>
                                        <p:cTn id="177" dur="1" fill="hold">
                                          <p:stCondLst>
                                            <p:cond delay="0"/>
                                          </p:stCondLst>
                                        </p:cTn>
                                        <p:tgtEl>
                                          <p:spTgt spid="38"/>
                                        </p:tgtEl>
                                        <p:attrNameLst>
                                          <p:attrName>style.visibility</p:attrName>
                                        </p:attrNameLst>
                                      </p:cBhvr>
                                      <p:to>
                                        <p:strVal val="visible"/>
                                      </p:to>
                                    </p:set>
                                    <p:animEffect transition="in" filter="fade">
                                      <p:cBhvr>
                                        <p:cTn id="178" dur="500"/>
                                        <p:tgtEl>
                                          <p:spTgt spid="38"/>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61"/>
                                        </p:tgtEl>
                                        <p:attrNameLst>
                                          <p:attrName>style.visibility</p:attrName>
                                        </p:attrNameLst>
                                      </p:cBhvr>
                                      <p:to>
                                        <p:strVal val="visible"/>
                                      </p:to>
                                    </p:set>
                                    <p:animEffect transition="in" filter="fade">
                                      <p:cBhvr>
                                        <p:cTn id="18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4" grpId="0" animBg="1"/>
      <p:bldP spid="25" grpId="0" animBg="1"/>
      <p:bldP spid="29" grpId="0" animBg="1"/>
      <p:bldP spid="32" grpId="0" animBg="1"/>
      <p:bldP spid="38" grpId="0" animBg="1"/>
      <p:bldP spid="39" grpId="0"/>
      <p:bldP spid="40" grpId="0"/>
      <p:bldP spid="41" grpId="0"/>
      <p:bldP spid="43" grpId="0"/>
      <p:bldP spid="48" grpId="0"/>
      <p:bldP spid="49" grpId="0"/>
      <p:bldP spid="50" grpId="0"/>
      <p:bldP spid="51" grpId="0"/>
      <p:bldP spid="53" grpId="0"/>
      <p:bldP spid="55" grpId="0" animBg="1"/>
      <p:bldP spid="58" grpId="0" animBg="1"/>
      <p:bldP spid="61" grpId="0" animBg="1"/>
      <p:bldP spid="64" grpId="0"/>
      <p:bldP spid="76" grpId="0" animBg="1"/>
      <p:bldP spid="76" grpId="1" animBg="1"/>
      <p:bldP spid="84" grpId="0" animBg="1"/>
      <p:bldP spid="86" grpId="0" animBg="1"/>
      <p:bldP spid="87" grpId="0" animBg="1"/>
      <p:bldP spid="33" grpId="0" animBg="1"/>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2013" y="106660"/>
            <a:ext cx="8041323" cy="1017864"/>
          </a:xfrm>
        </p:spPr>
        <p:txBody>
          <a:bodyPr>
            <a:normAutofit/>
          </a:bodyPr>
          <a:lstStyle/>
          <a:p>
            <a:pPr algn="ctr"/>
            <a:r>
              <a:rPr lang="en-US" sz="4800" b="1" dirty="0"/>
              <a:t>HEALTH RELATED GOALS</a:t>
            </a:r>
          </a:p>
        </p:txBody>
      </p:sp>
      <p:pic>
        <p:nvPicPr>
          <p:cNvPr id="5" name="Picture 4"/>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3591703" y="3563083"/>
            <a:ext cx="1401886" cy="140821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preferRelativeResize="0">
            <a:picLocks/>
          </p:cNvPicPr>
          <p:nvPr/>
        </p:nvPicPr>
        <p:blipFill>
          <a:blip r:embed="rId3" cstate="print">
            <a:extLst>
              <a:ext uri="{28A0092B-C50C-407E-A947-70E740481C1C}">
                <a14:useLocalDpi xmlns:a14="http://schemas.microsoft.com/office/drawing/2010/main" xmlns="" val="0"/>
              </a:ext>
            </a:extLst>
          </a:blip>
          <a:stretch>
            <a:fillRect/>
          </a:stretch>
        </p:blipFill>
        <p:spPr>
          <a:xfrm>
            <a:off x="3591703" y="1343512"/>
            <a:ext cx="1401886" cy="140821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preferRelativeResize="0">
            <a:picLocks/>
          </p:cNvPicPr>
          <p:nvPr/>
        </p:nvPicPr>
        <p:blipFill>
          <a:blip r:embed="rId4" cstate="print">
            <a:extLst>
              <a:ext uri="{28A0092B-C50C-407E-A947-70E740481C1C}">
                <a14:useLocalDpi xmlns:a14="http://schemas.microsoft.com/office/drawing/2010/main" xmlns="" val="0"/>
              </a:ext>
            </a:extLst>
          </a:blip>
          <a:stretch>
            <a:fillRect/>
          </a:stretch>
        </p:blipFill>
        <p:spPr>
          <a:xfrm>
            <a:off x="7925546" y="1349920"/>
            <a:ext cx="1375729" cy="1396439"/>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preferRelativeResize="0">
            <a:picLocks/>
          </p:cNvPicPr>
          <p:nvPr/>
        </p:nvPicPr>
        <p:blipFill>
          <a:blip r:embed="rId5" cstate="print">
            <a:extLst>
              <a:ext uri="{28A0092B-C50C-407E-A947-70E740481C1C}">
                <a14:useLocalDpi xmlns:a14="http://schemas.microsoft.com/office/drawing/2010/main" xmlns="" val="0"/>
              </a:ext>
            </a:extLst>
          </a:blip>
          <a:stretch>
            <a:fillRect/>
          </a:stretch>
        </p:blipFill>
        <p:spPr>
          <a:xfrm>
            <a:off x="7947849" y="3569492"/>
            <a:ext cx="1401886" cy="140821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0" name="Straight Connector 9"/>
          <p:cNvCxnSpPr>
            <a:stCxn id="6" idx="5"/>
            <a:endCxn id="8" idx="1"/>
          </p:cNvCxnSpPr>
          <p:nvPr/>
        </p:nvCxnSpPr>
        <p:spPr>
          <a:xfrm>
            <a:off x="4788288" y="2545500"/>
            <a:ext cx="3364862" cy="123022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11" name="Straight Connector 10"/>
          <p:cNvCxnSpPr>
            <a:stCxn id="5" idx="7"/>
            <a:endCxn id="7" idx="3"/>
          </p:cNvCxnSpPr>
          <p:nvPr/>
        </p:nvCxnSpPr>
        <p:spPr>
          <a:xfrm flipV="1">
            <a:off x="4788288" y="2541855"/>
            <a:ext cx="3338729" cy="1227456"/>
          </a:xfrm>
          <a:prstGeom prst="line">
            <a:avLst/>
          </a:prstGeom>
          <a:ln w="19050"/>
        </p:spPr>
        <p:style>
          <a:lnRef idx="1">
            <a:schemeClr val="accent5"/>
          </a:lnRef>
          <a:fillRef idx="0">
            <a:schemeClr val="accent5"/>
          </a:fillRef>
          <a:effectRef idx="0">
            <a:schemeClr val="accent5"/>
          </a:effectRef>
          <a:fontRef idx="minor">
            <a:schemeClr val="tx1"/>
          </a:fontRef>
        </p:style>
      </p:cxnSp>
      <p:pic>
        <p:nvPicPr>
          <p:cNvPr id="4" name="Content Placeholder 3"/>
          <p:cNvPicPr preferRelativeResize="0">
            <a:picLocks noGrp="1"/>
          </p:cNvPicPr>
          <p:nvPr>
            <p:ph idx="1"/>
          </p:nvPr>
        </p:nvPicPr>
        <p:blipFill>
          <a:blip r:embed="rId6" cstate="print">
            <a:extLst>
              <a:ext uri="{28A0092B-C50C-407E-A947-70E740481C1C}">
                <a14:useLocalDpi xmlns:a14="http://schemas.microsoft.com/office/drawing/2010/main" xmlns="" val="0"/>
              </a:ext>
            </a:extLst>
          </a:blip>
          <a:stretch>
            <a:fillRect/>
          </a:stretch>
        </p:blipFill>
        <p:spPr>
          <a:xfrm>
            <a:off x="5821870" y="2498540"/>
            <a:ext cx="1436914" cy="1408215"/>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angle 16"/>
          <p:cNvSpPr/>
          <p:nvPr/>
        </p:nvSpPr>
        <p:spPr>
          <a:xfrm>
            <a:off x="517801" y="3958030"/>
            <a:ext cx="2949401" cy="679545"/>
          </a:xfrm>
          <a:prstGeom prst="rect">
            <a:avLst/>
          </a:prstGeom>
          <a:solidFill>
            <a:srgbClr val="FF0000"/>
          </a:solidFill>
        </p:spPr>
        <p:txBody>
          <a:bodyPr wrap="square">
            <a:spAutoFit/>
          </a:bodyPr>
          <a:lstStyle/>
          <a:p>
            <a:pPr>
              <a:lnSpc>
                <a:spcPct val="106000"/>
              </a:lnSpc>
            </a:pPr>
            <a:r>
              <a:rPr lang="en-US" dirty="0"/>
              <a:t>Goal 1. End poverty in all its forms everywhere</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8" name="Rectangle 17"/>
          <p:cNvSpPr/>
          <p:nvPr/>
        </p:nvSpPr>
        <p:spPr>
          <a:xfrm>
            <a:off x="14754" y="1462212"/>
            <a:ext cx="3599252" cy="973152"/>
          </a:xfrm>
          <a:prstGeom prst="rect">
            <a:avLst/>
          </a:prstGeom>
          <a:solidFill>
            <a:schemeClr val="accent4">
              <a:lumMod val="60000"/>
              <a:lumOff val="40000"/>
            </a:schemeClr>
          </a:solidFill>
        </p:spPr>
        <p:txBody>
          <a:bodyPr wrap="square">
            <a:spAutoFit/>
          </a:bodyPr>
          <a:lstStyle/>
          <a:p>
            <a:pPr>
              <a:lnSpc>
                <a:spcPct val="106000"/>
              </a:lnSpc>
            </a:pPr>
            <a:r>
              <a:rPr lang="en-US" dirty="0"/>
              <a:t>Goal 2. End hunger, achieve food security and improved nutrition and promote sustainable agriculture</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9" name="Rectangle 18"/>
          <p:cNvSpPr/>
          <p:nvPr/>
        </p:nvSpPr>
        <p:spPr>
          <a:xfrm>
            <a:off x="5428194" y="4004556"/>
            <a:ext cx="2036589" cy="1266757"/>
          </a:xfrm>
          <a:prstGeom prst="rect">
            <a:avLst/>
          </a:prstGeom>
          <a:solidFill>
            <a:srgbClr val="00B050"/>
          </a:solidFill>
        </p:spPr>
        <p:txBody>
          <a:bodyPr wrap="square">
            <a:spAutoFit/>
          </a:bodyPr>
          <a:lstStyle/>
          <a:p>
            <a:pPr>
              <a:lnSpc>
                <a:spcPct val="106000"/>
              </a:lnSpc>
            </a:pPr>
            <a:r>
              <a:rPr lang="en-US" dirty="0"/>
              <a:t>Goal 3. Ensure healthy lives and promote well-being for all at all ages</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0" name="Rectangle 19"/>
          <p:cNvSpPr/>
          <p:nvPr/>
        </p:nvSpPr>
        <p:spPr>
          <a:xfrm>
            <a:off x="9305130" y="1615129"/>
            <a:ext cx="2857343" cy="973152"/>
          </a:xfrm>
          <a:prstGeom prst="rect">
            <a:avLst/>
          </a:prstGeom>
          <a:solidFill>
            <a:srgbClr val="FF0000"/>
          </a:solidFill>
        </p:spPr>
        <p:txBody>
          <a:bodyPr wrap="square">
            <a:spAutoFit/>
          </a:bodyPr>
          <a:lstStyle/>
          <a:p>
            <a:pPr>
              <a:lnSpc>
                <a:spcPct val="106000"/>
              </a:lnSpc>
            </a:pPr>
            <a:r>
              <a:rPr lang="en-US" dirty="0"/>
              <a:t>Goal 5. Achieve gender equality and empower all women and girls</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1" name="Rectangle 20"/>
          <p:cNvSpPr/>
          <p:nvPr/>
        </p:nvSpPr>
        <p:spPr>
          <a:xfrm>
            <a:off x="9338583" y="3787024"/>
            <a:ext cx="2826397" cy="1266757"/>
          </a:xfrm>
          <a:prstGeom prst="rect">
            <a:avLst/>
          </a:prstGeom>
          <a:solidFill>
            <a:srgbClr val="00B0F0"/>
          </a:solidFill>
        </p:spPr>
        <p:txBody>
          <a:bodyPr wrap="square">
            <a:spAutoFit/>
          </a:bodyPr>
          <a:lstStyle/>
          <a:p>
            <a:pPr>
              <a:lnSpc>
                <a:spcPct val="106000"/>
              </a:lnSpc>
            </a:pPr>
            <a:r>
              <a:rPr lang="en-US" dirty="0"/>
              <a:t>Goal 6. Ensure availability and sustainable management of water and sanitation for all</a:t>
            </a:r>
            <a:endParaRPr lang="en-US"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2" name="Slide Number Placeholder 21"/>
          <p:cNvSpPr>
            <a:spLocks noGrp="1"/>
          </p:cNvSpPr>
          <p:nvPr>
            <p:ph type="sldNum" sz="quarter" idx="12"/>
          </p:nvPr>
        </p:nvSpPr>
        <p:spPr/>
        <p:txBody>
          <a:bodyPr/>
          <a:lstStyle/>
          <a:p>
            <a:fld id="{53D998A8-1720-4575-808A-2D597F890FD6}" type="slidenum">
              <a:rPr lang="en-US" smtClean="0"/>
              <a:pPr/>
              <a:t>13</a:t>
            </a:fld>
            <a:endParaRPr lang="en-US"/>
          </a:p>
        </p:txBody>
      </p:sp>
    </p:spTree>
    <p:extLst>
      <p:ext uri="{BB962C8B-B14F-4D97-AF65-F5344CB8AC3E}">
        <p14:creationId xmlns:p14="http://schemas.microsoft.com/office/powerpoint/2010/main" xmlns="" val="259677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down)">
                                      <p:cBhvr>
                                        <p:cTn id="30" dur="500"/>
                                        <p:tgtEl>
                                          <p:spTgt spid="1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HEALTH IN INDONESIA</a:t>
            </a:r>
          </a:p>
        </p:txBody>
      </p:sp>
      <p:sp>
        <p:nvSpPr>
          <p:cNvPr id="4" name="Text Placeholder 3"/>
          <p:cNvSpPr>
            <a:spLocks noGrp="1"/>
          </p:cNvSpPr>
          <p:nvPr>
            <p:ph type="body" idx="1"/>
          </p:nvPr>
        </p:nvSpPr>
        <p:spPr/>
        <p:txBody>
          <a:bodyPr/>
          <a:lstStyle/>
          <a:p>
            <a:endParaRPr lang="en-US"/>
          </a:p>
        </p:txBody>
      </p:sp>
      <p:sp>
        <p:nvSpPr>
          <p:cNvPr id="6" name="Footer Placeholder 5"/>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14</a:t>
            </a:fld>
            <a:endParaRPr lang="en-US"/>
          </a:p>
        </p:txBody>
      </p:sp>
    </p:spTree>
    <p:extLst>
      <p:ext uri="{BB962C8B-B14F-4D97-AF65-F5344CB8AC3E}">
        <p14:creationId xmlns:p14="http://schemas.microsoft.com/office/powerpoint/2010/main" xmlns="" val="4133013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10515600" cy="1052355"/>
          </a:xfrm>
        </p:spPr>
        <p:txBody>
          <a:bodyPr/>
          <a:lstStyle/>
          <a:p>
            <a:r>
              <a:rPr lang="en-US" b="1" dirty="0"/>
              <a:t>MATERNAL MORTALITY RATE</a:t>
            </a:r>
          </a:p>
        </p:txBody>
      </p:sp>
      <p:pic>
        <p:nvPicPr>
          <p:cNvPr id="6" name="Picture 13"/>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300512" y="1876737"/>
            <a:ext cx="5866684" cy="375682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08334" y="1839816"/>
            <a:ext cx="5774012" cy="3756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1"/>
          <p:cNvSpPr txBox="1">
            <a:spLocks/>
          </p:cNvSpPr>
          <p:nvPr/>
        </p:nvSpPr>
        <p:spPr>
          <a:xfrm>
            <a:off x="8318810" y="5655995"/>
            <a:ext cx="2714198" cy="254151"/>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a:t>
            </a:r>
            <a:r>
              <a:rPr lang="id-ID" sz="1400" b="1" dirty="0">
                <a:latin typeface="+mj-lt"/>
                <a:ea typeface="+mj-ea"/>
                <a:cs typeface="+mj-cs"/>
              </a:rPr>
              <a:t>Kajian Lanjut hasil SP 2010</a:t>
            </a:r>
            <a:r>
              <a:rPr lang="en-US" sz="1400" b="1" dirty="0">
                <a:latin typeface="+mj-lt"/>
                <a:ea typeface="+mj-ea"/>
                <a:cs typeface="+mj-cs"/>
              </a:rPr>
              <a:t>)</a:t>
            </a:r>
          </a:p>
        </p:txBody>
      </p:sp>
      <p:sp>
        <p:nvSpPr>
          <p:cNvPr id="9" name="Title 1"/>
          <p:cNvSpPr txBox="1">
            <a:spLocks/>
          </p:cNvSpPr>
          <p:nvPr/>
        </p:nvSpPr>
        <p:spPr>
          <a:xfrm>
            <a:off x="3233854" y="4014439"/>
            <a:ext cx="1914293" cy="524107"/>
          </a:xfrm>
          <a:prstGeom prst="rect">
            <a:avLst/>
          </a:prstGeom>
          <a:solidFill>
            <a:schemeClr val="accent4">
              <a:lumMod val="60000"/>
              <a:lumOff val="40000"/>
            </a:schemeClr>
          </a:solidFill>
        </p:spPr>
        <p:txBody>
          <a:bodyPr lIns="91428" tIns="45715" rIns="91428" bIns="45715" anchor="ctr"/>
          <a:lstStyle/>
          <a:p>
            <a:pPr algn="r" fontAlgn="auto">
              <a:spcBef>
                <a:spcPts val="0"/>
              </a:spcBef>
              <a:spcAft>
                <a:spcPts val="0"/>
              </a:spcAft>
              <a:defRPr/>
            </a:pPr>
            <a:r>
              <a:rPr lang="en-US" b="1" dirty="0">
                <a:latin typeface="+mj-lt"/>
                <a:ea typeface="+mj-ea"/>
                <a:cs typeface="+mj-cs"/>
              </a:rPr>
              <a:t>SUPAS 2015 = 305</a:t>
            </a:r>
          </a:p>
        </p:txBody>
      </p:sp>
      <p:sp>
        <p:nvSpPr>
          <p:cNvPr id="10" name="Title 1"/>
          <p:cNvSpPr txBox="1">
            <a:spLocks/>
          </p:cNvSpPr>
          <p:nvPr/>
        </p:nvSpPr>
        <p:spPr>
          <a:xfrm>
            <a:off x="5516137" y="2475570"/>
            <a:ext cx="152400" cy="152400"/>
          </a:xfrm>
          <a:prstGeom prst="rect">
            <a:avLst/>
          </a:prstGeom>
          <a:solidFill>
            <a:schemeClr val="accent4">
              <a:lumMod val="60000"/>
              <a:lumOff val="40000"/>
            </a:schemeClr>
          </a:solidFill>
        </p:spPr>
        <p:txBody>
          <a:bodyPr lIns="91428" tIns="45715" rIns="91428" bIns="45715" anchor="ctr"/>
          <a:lstStyle/>
          <a:p>
            <a:pPr algn="r" fontAlgn="auto">
              <a:spcBef>
                <a:spcPts val="0"/>
              </a:spcBef>
              <a:spcAft>
                <a:spcPts val="0"/>
              </a:spcAft>
              <a:defRPr/>
            </a:pPr>
            <a:endParaRPr lang="en-US" b="1" dirty="0">
              <a:latin typeface="+mj-lt"/>
              <a:ea typeface="+mj-ea"/>
              <a:cs typeface="+mj-cs"/>
            </a:endParaRPr>
          </a:p>
        </p:txBody>
      </p:sp>
      <p:sp>
        <p:nvSpPr>
          <p:cNvPr id="11" name="Arrow: Curved Right 10"/>
          <p:cNvSpPr/>
          <p:nvPr/>
        </p:nvSpPr>
        <p:spPr>
          <a:xfrm rot="957292" flipH="1">
            <a:off x="5397087" y="2521397"/>
            <a:ext cx="633649" cy="214228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Slide Number Placeholder 11"/>
          <p:cNvSpPr>
            <a:spLocks noGrp="1"/>
          </p:cNvSpPr>
          <p:nvPr>
            <p:ph type="sldNum" sz="quarter" idx="12"/>
          </p:nvPr>
        </p:nvSpPr>
        <p:spPr/>
        <p:txBody>
          <a:bodyPr/>
          <a:lstStyle/>
          <a:p>
            <a:fld id="{53D998A8-1720-4575-808A-2D597F890FD6}" type="slidenum">
              <a:rPr lang="en-US" smtClean="0"/>
              <a:pPr/>
              <a:t>15</a:t>
            </a:fld>
            <a:endParaRPr lang="en-US"/>
          </a:p>
        </p:txBody>
      </p:sp>
    </p:spTree>
    <p:extLst>
      <p:ext uri="{BB962C8B-B14F-4D97-AF65-F5344CB8AC3E}">
        <p14:creationId xmlns:p14="http://schemas.microsoft.com/office/powerpoint/2010/main" xmlns="" val="3725854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1037849" cy="995324"/>
          </a:xfrm>
        </p:spPr>
        <p:txBody>
          <a:bodyPr>
            <a:normAutofit/>
          </a:bodyPr>
          <a:lstStyle/>
          <a:p>
            <a:pPr algn="ctr"/>
            <a:r>
              <a:rPr lang="en-US" sz="4000" b="1" dirty="0"/>
              <a:t>UNDERWEIGHT </a:t>
            </a:r>
            <a:r>
              <a:rPr lang="en-US" sz="4000" b="1" dirty="0" smtClean="0"/>
              <a:t>CHILDREN </a:t>
            </a:r>
            <a:r>
              <a:rPr lang="en-US" sz="4000" b="1" dirty="0"/>
              <a:t>UNDER FIVE</a:t>
            </a:r>
          </a:p>
        </p:txBody>
      </p:sp>
      <p:graphicFrame>
        <p:nvGraphicFramePr>
          <p:cNvPr id="4" name="Content Placeholder 5"/>
          <p:cNvGraphicFramePr>
            <a:graphicFrameLocks noGrp="1"/>
          </p:cNvGraphicFramePr>
          <p:nvPr>
            <p:ph idx="1"/>
            <p:extLst>
              <p:ext uri="{D42A27DB-BD31-4B8C-83A1-F6EECF244321}">
                <p14:modId xmlns:p14="http://schemas.microsoft.com/office/powerpoint/2010/main" xmlns="" val="2015094219"/>
              </p:ext>
            </p:extLst>
          </p:nvPr>
        </p:nvGraphicFramePr>
        <p:xfrm>
          <a:off x="-2" y="1690688"/>
          <a:ext cx="5921299" cy="4341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xmlns="" val="1560635751"/>
              </p:ext>
            </p:extLst>
          </p:nvPr>
        </p:nvGraphicFramePr>
        <p:xfrm>
          <a:off x="6010507" y="1690688"/>
          <a:ext cx="6071094" cy="4341000"/>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5210968" y="6106766"/>
            <a:ext cx="1599077" cy="255160"/>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(PSG 2015)</a:t>
            </a:r>
          </a:p>
        </p:txBody>
      </p:sp>
      <p:sp>
        <p:nvSpPr>
          <p:cNvPr id="10" name="Title 1"/>
          <p:cNvSpPr txBox="1">
            <a:spLocks/>
          </p:cNvSpPr>
          <p:nvPr/>
        </p:nvSpPr>
        <p:spPr>
          <a:xfrm>
            <a:off x="9021337" y="6113156"/>
            <a:ext cx="731140" cy="255160"/>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 </a:t>
            </a:r>
          </a:p>
        </p:txBody>
      </p:sp>
      <p:sp>
        <p:nvSpPr>
          <p:cNvPr id="12" name="Title 1"/>
          <p:cNvSpPr txBox="1">
            <a:spLocks/>
          </p:cNvSpPr>
          <p:nvPr/>
        </p:nvSpPr>
        <p:spPr>
          <a:xfrm>
            <a:off x="2352907" y="6106765"/>
            <a:ext cx="1718778" cy="394395"/>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Severe underweight</a:t>
            </a:r>
          </a:p>
        </p:txBody>
      </p:sp>
      <p:sp>
        <p:nvSpPr>
          <p:cNvPr id="13" name="Title 1"/>
          <p:cNvSpPr txBox="1">
            <a:spLocks/>
          </p:cNvSpPr>
          <p:nvPr/>
        </p:nvSpPr>
        <p:spPr>
          <a:xfrm>
            <a:off x="9021336" y="6113156"/>
            <a:ext cx="1193181" cy="255160"/>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Underweight </a:t>
            </a:r>
          </a:p>
        </p:txBody>
      </p:sp>
      <p:sp>
        <p:nvSpPr>
          <p:cNvPr id="11" name="Slide Number Placeholder 10"/>
          <p:cNvSpPr>
            <a:spLocks noGrp="1"/>
          </p:cNvSpPr>
          <p:nvPr>
            <p:ph type="sldNum" sz="quarter" idx="12"/>
          </p:nvPr>
        </p:nvSpPr>
        <p:spPr/>
        <p:txBody>
          <a:bodyPr/>
          <a:lstStyle/>
          <a:p>
            <a:fld id="{53D998A8-1720-4575-808A-2D597F890FD6}" type="slidenum">
              <a:rPr lang="en-US" smtClean="0"/>
              <a:pPr/>
              <a:t>16</a:t>
            </a:fld>
            <a:endParaRPr lang="en-US"/>
          </a:p>
        </p:txBody>
      </p:sp>
    </p:spTree>
    <p:extLst>
      <p:ext uri="{BB962C8B-B14F-4D97-AF65-F5344CB8AC3E}">
        <p14:creationId xmlns:p14="http://schemas.microsoft.com/office/powerpoint/2010/main" xmlns="" val="1547396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5992"/>
            <a:ext cx="10515600" cy="1073382"/>
          </a:xfrm>
        </p:spPr>
        <p:txBody>
          <a:bodyPr>
            <a:normAutofit/>
          </a:bodyPr>
          <a:lstStyle/>
          <a:p>
            <a:pPr algn="ctr"/>
            <a:r>
              <a:rPr lang="en-US" sz="4000" b="1" dirty="0"/>
              <a:t>STUNTING </a:t>
            </a:r>
            <a:r>
              <a:rPr lang="en-US" sz="4000" b="1" dirty="0" smtClean="0"/>
              <a:t>CHILDREN </a:t>
            </a:r>
            <a:r>
              <a:rPr lang="en-US" sz="4000" b="1" dirty="0"/>
              <a:t>UNDER FIVE</a:t>
            </a:r>
            <a:endParaRPr lang="en-US" sz="4000" dirty="0"/>
          </a:p>
        </p:txBody>
      </p:sp>
      <p:graphicFrame>
        <p:nvGraphicFramePr>
          <p:cNvPr id="4" name="Content Placeholder 5"/>
          <p:cNvGraphicFramePr>
            <a:graphicFrameLocks noGrp="1"/>
          </p:cNvGraphicFramePr>
          <p:nvPr>
            <p:ph idx="1"/>
            <p:extLst>
              <p:ext uri="{D42A27DB-BD31-4B8C-83A1-F6EECF244321}">
                <p14:modId xmlns:p14="http://schemas.microsoft.com/office/powerpoint/2010/main" xmlns="" val="3714950508"/>
              </p:ext>
            </p:extLst>
          </p:nvPr>
        </p:nvGraphicFramePr>
        <p:xfrm>
          <a:off x="91067" y="1438508"/>
          <a:ext cx="5760720" cy="43513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ontent Placeholder 5"/>
          <p:cNvGraphicFramePr>
            <a:graphicFrameLocks/>
          </p:cNvGraphicFramePr>
          <p:nvPr>
            <p:extLst>
              <p:ext uri="{D42A27DB-BD31-4B8C-83A1-F6EECF244321}">
                <p14:modId xmlns:p14="http://schemas.microsoft.com/office/powerpoint/2010/main" xmlns="" val="1650714943"/>
              </p:ext>
            </p:extLst>
          </p:nvPr>
        </p:nvGraphicFramePr>
        <p:xfrm>
          <a:off x="5965159" y="1438508"/>
          <a:ext cx="6126480"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1"/>
          <p:cNvSpPr txBox="1">
            <a:spLocks/>
          </p:cNvSpPr>
          <p:nvPr/>
        </p:nvSpPr>
        <p:spPr>
          <a:xfrm>
            <a:off x="5052249" y="6188114"/>
            <a:ext cx="1599077" cy="255160"/>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(PSG 2015)</a:t>
            </a:r>
          </a:p>
        </p:txBody>
      </p:sp>
      <p:sp>
        <p:nvSpPr>
          <p:cNvPr id="11" name="Title 1"/>
          <p:cNvSpPr txBox="1">
            <a:spLocks/>
          </p:cNvSpPr>
          <p:nvPr/>
        </p:nvSpPr>
        <p:spPr>
          <a:xfrm>
            <a:off x="1961007" y="5861400"/>
            <a:ext cx="1599077" cy="255160"/>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Severe stunting</a:t>
            </a:r>
          </a:p>
        </p:txBody>
      </p:sp>
      <p:sp>
        <p:nvSpPr>
          <p:cNvPr id="12" name="Title 1"/>
          <p:cNvSpPr txBox="1">
            <a:spLocks/>
          </p:cNvSpPr>
          <p:nvPr/>
        </p:nvSpPr>
        <p:spPr>
          <a:xfrm>
            <a:off x="8143552" y="5861400"/>
            <a:ext cx="1599077" cy="255160"/>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Stunting </a:t>
            </a:r>
          </a:p>
        </p:txBody>
      </p:sp>
      <p:sp>
        <p:nvSpPr>
          <p:cNvPr id="9" name="Slide Number Placeholder 8"/>
          <p:cNvSpPr>
            <a:spLocks noGrp="1"/>
          </p:cNvSpPr>
          <p:nvPr>
            <p:ph type="sldNum" sz="quarter" idx="12"/>
          </p:nvPr>
        </p:nvSpPr>
        <p:spPr/>
        <p:txBody>
          <a:bodyPr/>
          <a:lstStyle/>
          <a:p>
            <a:fld id="{53D998A8-1720-4575-808A-2D597F890FD6}" type="slidenum">
              <a:rPr lang="en-US" smtClean="0"/>
              <a:pPr/>
              <a:t>17</a:t>
            </a:fld>
            <a:endParaRPr lang="en-US"/>
          </a:p>
        </p:txBody>
      </p:sp>
    </p:spTree>
    <p:extLst>
      <p:ext uri="{BB962C8B-B14F-4D97-AF65-F5344CB8AC3E}">
        <p14:creationId xmlns:p14="http://schemas.microsoft.com/office/powerpoint/2010/main" xmlns="" val="10504607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47740"/>
          </a:xfrm>
        </p:spPr>
        <p:txBody>
          <a:bodyPr>
            <a:normAutofit fontScale="90000"/>
          </a:bodyPr>
          <a:lstStyle/>
          <a:p>
            <a:r>
              <a:rPr lang="en-US" b="1" dirty="0"/>
              <a:t>MALARIA INCIDENCE RATE</a:t>
            </a:r>
            <a:r>
              <a:rPr lang="en-US" b="1" baseline="30000" dirty="0"/>
              <a:t>*)</a:t>
            </a:r>
            <a:r>
              <a:rPr lang="en-US" b="1" dirty="0"/>
              <a:t> 2007-2013</a:t>
            </a:r>
            <a:endParaRPr lang="en-US" b="1" baseline="30000" dirty="0"/>
          </a:p>
        </p:txBody>
      </p:sp>
      <p:pic>
        <p:nvPicPr>
          <p:cNvPr id="4" name="Content Placeholder 3"/>
          <p:cNvPicPr>
            <a:picLocks noGrp="1" noChangeAspect="1"/>
          </p:cNvPicPr>
          <p:nvPr>
            <p:ph idx="1"/>
          </p:nvPr>
        </p:nvPicPr>
        <p:blipFill rotWithShape="1">
          <a:blip r:embed="rId2"/>
          <a:srcRect l="29146" t="42356" r="28041" b="22790"/>
          <a:stretch/>
        </p:blipFill>
        <p:spPr>
          <a:xfrm>
            <a:off x="838200" y="1435511"/>
            <a:ext cx="10280677" cy="4707654"/>
          </a:xfrm>
          <a:prstGeom prst="rect">
            <a:avLst/>
          </a:prstGeom>
        </p:spPr>
      </p:pic>
      <p:sp>
        <p:nvSpPr>
          <p:cNvPr id="5" name="Title 1"/>
          <p:cNvSpPr txBox="1">
            <a:spLocks/>
          </p:cNvSpPr>
          <p:nvPr/>
        </p:nvSpPr>
        <p:spPr>
          <a:xfrm>
            <a:off x="569459" y="6165811"/>
            <a:ext cx="2675546" cy="335349"/>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 malaria incidence ≤ 1 month </a:t>
            </a:r>
          </a:p>
        </p:txBody>
      </p:sp>
      <p:sp>
        <p:nvSpPr>
          <p:cNvPr id="6" name="Title 1"/>
          <p:cNvSpPr txBox="1">
            <a:spLocks/>
          </p:cNvSpPr>
          <p:nvPr/>
        </p:nvSpPr>
        <p:spPr>
          <a:xfrm>
            <a:off x="9251059" y="6150239"/>
            <a:ext cx="1599077" cy="255160"/>
          </a:xfrm>
          <a:prstGeom prst="rect">
            <a:avLst/>
          </a:prstGeom>
        </p:spPr>
        <p:txBody>
          <a:bodyPr lIns="91428" tIns="45715" rIns="91428" bIns="45715" anchor="ctr"/>
          <a:lstStyle/>
          <a:p>
            <a:pPr algn="r" fontAlgn="auto">
              <a:spcBef>
                <a:spcPts val="0"/>
              </a:spcBef>
              <a:spcAft>
                <a:spcPts val="0"/>
              </a:spcAft>
              <a:defRPr/>
            </a:pPr>
            <a:r>
              <a:rPr lang="en-US" sz="1400" b="1" dirty="0" err="1">
                <a:latin typeface="+mj-lt"/>
                <a:ea typeface="+mj-ea"/>
                <a:cs typeface="+mj-cs"/>
              </a:rPr>
              <a:t>Sumber</a:t>
            </a:r>
            <a:r>
              <a:rPr lang="en-US" sz="1400" b="1" dirty="0">
                <a:latin typeface="+mj-lt"/>
                <a:ea typeface="+mj-ea"/>
                <a:cs typeface="+mj-cs"/>
              </a:rPr>
              <a:t> :</a:t>
            </a:r>
            <a:r>
              <a:rPr lang="id-ID" sz="1400" b="1" dirty="0">
                <a:latin typeface="+mj-lt"/>
                <a:ea typeface="+mj-ea"/>
                <a:cs typeface="+mj-cs"/>
              </a:rPr>
              <a:t> </a:t>
            </a:r>
            <a:r>
              <a:rPr lang="en-US" sz="1400" b="1" dirty="0" err="1">
                <a:latin typeface="+mj-lt"/>
                <a:ea typeface="+mj-ea"/>
                <a:cs typeface="+mj-cs"/>
              </a:rPr>
              <a:t>Riskesdas</a:t>
            </a:r>
            <a:endParaRPr lang="en-US" sz="1400" b="1" dirty="0">
              <a:latin typeface="+mj-lt"/>
              <a:ea typeface="+mj-ea"/>
              <a:cs typeface="+mj-cs"/>
            </a:endParaRPr>
          </a:p>
        </p:txBody>
      </p:sp>
      <p:sp>
        <p:nvSpPr>
          <p:cNvPr id="8" name="Footer Placeholder 7"/>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7" name="Slide Number Placeholder 6"/>
          <p:cNvSpPr>
            <a:spLocks noGrp="1"/>
          </p:cNvSpPr>
          <p:nvPr>
            <p:ph type="sldNum" sz="quarter" idx="12"/>
          </p:nvPr>
        </p:nvSpPr>
        <p:spPr/>
        <p:txBody>
          <a:bodyPr/>
          <a:lstStyle/>
          <a:p>
            <a:fld id="{53D998A8-1720-4575-808A-2D597F890FD6}" type="slidenum">
              <a:rPr lang="en-US" smtClean="0"/>
              <a:pPr/>
              <a:t>18</a:t>
            </a:fld>
            <a:endParaRPr lang="en-US"/>
          </a:p>
        </p:txBody>
      </p:sp>
    </p:spTree>
    <p:extLst>
      <p:ext uri="{BB962C8B-B14F-4D97-AF65-F5344CB8AC3E}">
        <p14:creationId xmlns:p14="http://schemas.microsoft.com/office/powerpoint/2010/main" xmlns="" val="18472578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269813"/>
          </a:xfrm>
        </p:spPr>
        <p:txBody>
          <a:bodyPr>
            <a:normAutofit fontScale="90000"/>
          </a:bodyPr>
          <a:lstStyle/>
          <a:p>
            <a:r>
              <a:rPr lang="en-US" b="1" dirty="0"/>
              <a:t>PREVALENCE OF HYPERTENSION 2007-2013</a:t>
            </a:r>
          </a:p>
        </p:txBody>
      </p:sp>
      <p:pic>
        <p:nvPicPr>
          <p:cNvPr id="4" name="Content Placeholder 3"/>
          <p:cNvPicPr>
            <a:picLocks noGrp="1" noChangeAspect="1"/>
          </p:cNvPicPr>
          <p:nvPr>
            <p:ph idx="1"/>
          </p:nvPr>
        </p:nvPicPr>
        <p:blipFill rotWithShape="1">
          <a:blip r:embed="rId2"/>
          <a:srcRect l="27848" t="37745" r="26599" b="21764"/>
          <a:stretch/>
        </p:blipFill>
        <p:spPr>
          <a:xfrm>
            <a:off x="838200" y="1690688"/>
            <a:ext cx="10212659" cy="4403801"/>
          </a:xfrm>
          <a:prstGeom prst="rect">
            <a:avLst/>
          </a:prstGeom>
        </p:spPr>
      </p:pic>
      <p:sp>
        <p:nvSpPr>
          <p:cNvPr id="5" name="Title 1"/>
          <p:cNvSpPr txBox="1">
            <a:spLocks/>
          </p:cNvSpPr>
          <p:nvPr/>
        </p:nvSpPr>
        <p:spPr>
          <a:xfrm>
            <a:off x="9251059" y="6150239"/>
            <a:ext cx="1599077" cy="255160"/>
          </a:xfrm>
          <a:prstGeom prst="rect">
            <a:avLst/>
          </a:prstGeom>
        </p:spPr>
        <p:txBody>
          <a:bodyPr lIns="91428" tIns="45715" rIns="91428" bIns="45715" anchor="ctr"/>
          <a:lstStyle/>
          <a:p>
            <a:pPr algn="r" fontAlgn="auto">
              <a:spcBef>
                <a:spcPts val="0"/>
              </a:spcBef>
              <a:spcAft>
                <a:spcPts val="0"/>
              </a:spcAft>
              <a:defRPr/>
            </a:pPr>
            <a:r>
              <a:rPr lang="en-US" sz="1400" b="1" dirty="0">
                <a:latin typeface="+mj-lt"/>
                <a:ea typeface="+mj-ea"/>
                <a:cs typeface="+mj-cs"/>
              </a:rPr>
              <a:t>(</a:t>
            </a:r>
            <a:r>
              <a:rPr lang="en-US" sz="1400" b="1" dirty="0" err="1">
                <a:latin typeface="+mj-lt"/>
                <a:ea typeface="+mj-ea"/>
                <a:cs typeface="+mj-cs"/>
              </a:rPr>
              <a:t>Riskesdas</a:t>
            </a:r>
            <a:r>
              <a:rPr lang="en-US" sz="1400" b="1" dirty="0">
                <a:latin typeface="+mj-lt"/>
                <a:ea typeface="+mj-ea"/>
                <a:cs typeface="+mj-cs"/>
              </a:rPr>
              <a:t>, 2013)</a:t>
            </a:r>
          </a:p>
        </p:txBody>
      </p:sp>
      <p:sp>
        <p:nvSpPr>
          <p:cNvPr id="7" name="Footer Placeholder 6"/>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19</a:t>
            </a:fld>
            <a:endParaRPr lang="en-US"/>
          </a:p>
        </p:txBody>
      </p:sp>
    </p:spTree>
    <p:extLst>
      <p:ext uri="{BB962C8B-B14F-4D97-AF65-F5344CB8AC3E}">
        <p14:creationId xmlns:p14="http://schemas.microsoft.com/office/powerpoint/2010/main" xmlns="" val="35584900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OUTLINE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4823365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fld id="{53D998A8-1720-4575-808A-2D597F890FD6}" type="slidenum">
              <a:rPr lang="en-US" smtClean="0"/>
              <a:pPr/>
              <a:t>2</a:t>
            </a:fld>
            <a:endParaRPr lang="en-US"/>
          </a:p>
        </p:txBody>
      </p:sp>
    </p:spTree>
    <p:extLst>
      <p:ext uri="{BB962C8B-B14F-4D97-AF65-F5344CB8AC3E}">
        <p14:creationId xmlns:p14="http://schemas.microsoft.com/office/powerpoint/2010/main" xmlns="" val="11126412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516596" y="98817"/>
            <a:ext cx="9478815" cy="669535"/>
          </a:xfrm>
          <a:noFill/>
        </p:spPr>
        <p:txBody>
          <a:bodyPr rtlCol="0">
            <a:normAutofit/>
          </a:bodyPr>
          <a:lstStyle/>
          <a:p>
            <a:pPr>
              <a:defRPr/>
            </a:pPr>
            <a:r>
              <a:rPr lang="en-US" altLang="id-ID" sz="3200" b="1" dirty="0">
                <a:ea typeface="ヒラギノ角ゴ Pro W3" charset="-128"/>
              </a:rPr>
              <a:t>EPIDEMIOLOGY TRANSITION</a:t>
            </a:r>
          </a:p>
        </p:txBody>
      </p:sp>
      <p:sp>
        <p:nvSpPr>
          <p:cNvPr id="4" name="TextBox 8"/>
          <p:cNvSpPr txBox="1">
            <a:spLocks noChangeArrowheads="1"/>
          </p:cNvSpPr>
          <p:nvPr/>
        </p:nvSpPr>
        <p:spPr bwMode="auto">
          <a:xfrm>
            <a:off x="1470008" y="5816603"/>
            <a:ext cx="502440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d-ID" altLang="en-US" sz="1200" i="1">
                <a:latin typeface="Cambria" panose="02040503050406030204" pitchFamily="18" charset="0"/>
              </a:rPr>
              <a:t>Sumber : Double Burden of Diseases &amp; WHO NCD Country Profiles (2014)</a:t>
            </a:r>
          </a:p>
        </p:txBody>
      </p:sp>
      <p:sp>
        <p:nvSpPr>
          <p:cNvPr id="5" name="Title 1"/>
          <p:cNvSpPr txBox="1">
            <a:spLocks/>
          </p:cNvSpPr>
          <p:nvPr/>
        </p:nvSpPr>
        <p:spPr bwMode="auto">
          <a:xfrm>
            <a:off x="478971" y="669059"/>
            <a:ext cx="11277600" cy="1247775"/>
          </a:xfrm>
          <a:prstGeom prst="rect">
            <a:avLst/>
          </a:prstGeom>
          <a:noFill/>
          <a:ln w="9525">
            <a:noFill/>
            <a:miter lim="800000"/>
            <a:headEnd/>
            <a:tailEnd/>
          </a:ln>
        </p:spPr>
        <p:txBody>
          <a:bodyPr anchor="ctr"/>
          <a:lstStyle/>
          <a:p>
            <a:pPr marL="342900" indent="-342900">
              <a:spcBef>
                <a:spcPts val="600"/>
              </a:spcBef>
              <a:buFont typeface="Arial" pitchFamily="34" charset="0"/>
              <a:buChar char="•"/>
              <a:defRPr/>
            </a:pPr>
            <a:r>
              <a:rPr lang="en-US" altLang="id-ID" sz="2000" dirty="0">
                <a:ea typeface="ヒラギノ角ゴ Pro W3" charset="-128"/>
                <a:cs typeface="Arial" pitchFamily="34" charset="0"/>
              </a:rPr>
              <a:t>Mortality rate attributed to non-communicable diseases are increasing</a:t>
            </a:r>
            <a:endParaRPr lang="id-ID" altLang="id-ID" sz="2000" dirty="0">
              <a:ea typeface="ヒラギノ角ゴ Pro W3" charset="-128"/>
              <a:cs typeface="Arial" pitchFamily="34" charset="0"/>
            </a:endParaRPr>
          </a:p>
          <a:p>
            <a:pPr marL="342900" indent="-342900">
              <a:spcBef>
                <a:spcPts val="600"/>
              </a:spcBef>
              <a:buFont typeface="Arial" pitchFamily="34" charset="0"/>
              <a:buChar char="•"/>
              <a:defRPr/>
            </a:pPr>
            <a:r>
              <a:rPr lang="en-US" altLang="id-ID" sz="2000" dirty="0">
                <a:ea typeface="ヒラギノ角ゴ Pro W3" charset="-128"/>
                <a:cs typeface="Arial" pitchFamily="34" charset="0"/>
              </a:rPr>
              <a:t>This trend is likely to continue in line with changes in behavior/lifestyle</a:t>
            </a:r>
            <a:r>
              <a:rPr lang="id-ID" altLang="id-ID" sz="2000" dirty="0">
                <a:ea typeface="ヒラギノ角ゴ Pro W3" charset="-128"/>
                <a:cs typeface="Arial" pitchFamily="34" charset="0"/>
              </a:rPr>
              <a:t> (</a:t>
            </a:r>
            <a:r>
              <a:rPr lang="en-US" altLang="id-ID" sz="2000" dirty="0">
                <a:ea typeface="ヒラギノ角ゴ Pro W3" charset="-128"/>
                <a:cs typeface="Arial" pitchFamily="34" charset="0"/>
              </a:rPr>
              <a:t>un-balanced diet and nutrition</a:t>
            </a:r>
            <a:r>
              <a:rPr lang="id-ID" altLang="id-ID" sz="2000" dirty="0">
                <a:ea typeface="ヒラギノ角ゴ Pro W3" charset="-128"/>
                <a:cs typeface="Arial" pitchFamily="34" charset="0"/>
              </a:rPr>
              <a:t>, </a:t>
            </a:r>
            <a:r>
              <a:rPr lang="en-US" altLang="id-ID" sz="2000" dirty="0">
                <a:ea typeface="ヒラギノ角ゴ Pro W3" charset="-128"/>
                <a:cs typeface="Arial" pitchFamily="34" charset="0"/>
              </a:rPr>
              <a:t>lack in physical activity</a:t>
            </a:r>
            <a:r>
              <a:rPr lang="id-ID" altLang="id-ID" sz="2000" dirty="0">
                <a:ea typeface="ヒラギノ角ゴ Pro W3" charset="-128"/>
                <a:cs typeface="Arial" pitchFamily="34" charset="0"/>
              </a:rPr>
              <a:t>, </a:t>
            </a:r>
            <a:r>
              <a:rPr lang="en-US" altLang="id-ID" sz="2000" dirty="0">
                <a:ea typeface="ヒラギノ角ゴ Pro W3" charset="-128"/>
                <a:cs typeface="Arial" pitchFamily="34" charset="0"/>
              </a:rPr>
              <a:t>smoking</a:t>
            </a:r>
            <a:r>
              <a:rPr lang="id-ID" altLang="id-ID" sz="2000" dirty="0">
                <a:ea typeface="ヒラギノ角ゴ Pro W3" charset="-128"/>
                <a:cs typeface="Arial" pitchFamily="34" charset="0"/>
              </a:rPr>
              <a:t>, </a:t>
            </a:r>
            <a:r>
              <a:rPr lang="en-US" altLang="id-ID" sz="2000" dirty="0" err="1">
                <a:ea typeface="ヒラギノ角ゴ Pro W3" charset="-128"/>
                <a:cs typeface="Arial" pitchFamily="34" charset="0"/>
              </a:rPr>
              <a:t>etc</a:t>
            </a:r>
            <a:r>
              <a:rPr lang="id-ID" altLang="id-ID" sz="2000" dirty="0">
                <a:ea typeface="ヒラギノ角ゴ Pro W3" charset="-128"/>
                <a:cs typeface="Arial" pitchFamily="34" charset="0"/>
              </a:rPr>
              <a:t>)</a:t>
            </a:r>
            <a:endParaRPr lang="en-US" altLang="id-ID" sz="2000" dirty="0">
              <a:ea typeface="ヒラギノ角ゴ Pro W3" charset="-128"/>
              <a:cs typeface="Arial" pitchFamily="34" charset="0"/>
            </a:endParaRPr>
          </a:p>
        </p:txBody>
      </p:sp>
      <p:sp>
        <p:nvSpPr>
          <p:cNvPr id="6" name="TextBox 5"/>
          <p:cNvSpPr txBox="1"/>
          <p:nvPr/>
        </p:nvSpPr>
        <p:spPr>
          <a:xfrm>
            <a:off x="2046012" y="2039342"/>
            <a:ext cx="7885013" cy="523220"/>
          </a:xfrm>
          <a:prstGeom prst="rect">
            <a:avLst/>
          </a:prstGeom>
          <a:solidFill>
            <a:schemeClr val="accent3">
              <a:lumMod val="60000"/>
              <a:lumOff val="40000"/>
            </a:schemeClr>
          </a:solidFill>
        </p:spPr>
        <p:txBody>
          <a:bodyPr>
            <a:spAutoFit/>
          </a:bodyPr>
          <a:lstStyle/>
          <a:p>
            <a:pPr algn="ctr">
              <a:defRPr/>
            </a:pPr>
            <a:r>
              <a:rPr lang="en-US" sz="2800" b="1" dirty="0">
                <a:cs typeface="Arial" pitchFamily="34" charset="0"/>
              </a:rPr>
              <a:t>The causal of burden of diseases</a:t>
            </a:r>
            <a:r>
              <a:rPr lang="id-ID" sz="2800" b="1" dirty="0">
                <a:cs typeface="Arial" pitchFamily="34" charset="0"/>
              </a:rPr>
              <a:t>, 1990-2015 </a:t>
            </a:r>
          </a:p>
        </p:txBody>
      </p:sp>
      <p:graphicFrame>
        <p:nvGraphicFramePr>
          <p:cNvPr id="7" name="Chart 6"/>
          <p:cNvGraphicFramePr>
            <a:graphicFrameLocks/>
          </p:cNvGraphicFramePr>
          <p:nvPr>
            <p:extLst>
              <p:ext uri="{D42A27DB-BD31-4B8C-83A1-F6EECF244321}">
                <p14:modId xmlns:p14="http://schemas.microsoft.com/office/powerpoint/2010/main" xmlns="" val="27961233"/>
              </p:ext>
            </p:extLst>
          </p:nvPr>
        </p:nvGraphicFramePr>
        <p:xfrm>
          <a:off x="616656" y="3212976"/>
          <a:ext cx="2964491" cy="277403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xmlns="" val="2685115172"/>
              </p:ext>
            </p:extLst>
          </p:nvPr>
        </p:nvGraphicFramePr>
        <p:xfrm>
          <a:off x="3293818" y="3212976"/>
          <a:ext cx="2940079" cy="27740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xmlns="" val="1802133302"/>
              </p:ext>
            </p:extLst>
          </p:nvPr>
        </p:nvGraphicFramePr>
        <p:xfrm>
          <a:off x="5988518" y="3277630"/>
          <a:ext cx="2924939" cy="2768613"/>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2"/>
          <p:cNvSpPr txBox="1">
            <a:spLocks noChangeArrowheads="1"/>
          </p:cNvSpPr>
          <p:nvPr/>
        </p:nvSpPr>
        <p:spPr bwMode="auto">
          <a:xfrm>
            <a:off x="1546132" y="2771775"/>
            <a:ext cx="1325799" cy="400050"/>
          </a:xfrm>
          <a:prstGeom prst="rect">
            <a:avLst/>
          </a:prstGeom>
          <a:noFill/>
          <a:ln w="9525">
            <a:noFill/>
            <a:miter lim="800000"/>
            <a:headEnd/>
            <a:tailEnd/>
          </a:ln>
        </p:spPr>
        <p:txBody>
          <a:bodyPr>
            <a:spAutoFit/>
          </a:bodyPr>
          <a:lstStyle/>
          <a:p>
            <a:pPr algn="ctr">
              <a:defRPr/>
            </a:pPr>
            <a:r>
              <a:rPr lang="id-ID" altLang="id-ID" sz="2000" b="1" dirty="0">
                <a:latin typeface="+mj-lt"/>
                <a:cs typeface="Arial" pitchFamily="34" charset="0"/>
              </a:rPr>
              <a:t>1990</a:t>
            </a:r>
          </a:p>
        </p:txBody>
      </p:sp>
      <p:sp>
        <p:nvSpPr>
          <p:cNvPr id="11" name="TextBox 16"/>
          <p:cNvSpPr txBox="1">
            <a:spLocks noChangeArrowheads="1"/>
          </p:cNvSpPr>
          <p:nvPr/>
        </p:nvSpPr>
        <p:spPr bwMode="auto">
          <a:xfrm>
            <a:off x="4167109" y="2771775"/>
            <a:ext cx="1325799" cy="400050"/>
          </a:xfrm>
          <a:prstGeom prst="rect">
            <a:avLst/>
          </a:prstGeom>
          <a:noFill/>
          <a:ln w="9525">
            <a:noFill/>
            <a:miter lim="800000"/>
            <a:headEnd/>
            <a:tailEnd/>
          </a:ln>
        </p:spPr>
        <p:txBody>
          <a:bodyPr>
            <a:spAutoFit/>
          </a:bodyPr>
          <a:lstStyle/>
          <a:p>
            <a:pPr algn="ctr">
              <a:defRPr/>
            </a:pPr>
            <a:r>
              <a:rPr lang="id-ID" altLang="id-ID" sz="2000" b="1" dirty="0">
                <a:latin typeface="+mj-lt"/>
                <a:cs typeface="Arial" pitchFamily="34" charset="0"/>
              </a:rPr>
              <a:t>2000</a:t>
            </a:r>
          </a:p>
        </p:txBody>
      </p:sp>
      <p:sp>
        <p:nvSpPr>
          <p:cNvPr id="12" name="TextBox 17"/>
          <p:cNvSpPr txBox="1">
            <a:spLocks noChangeArrowheads="1"/>
          </p:cNvSpPr>
          <p:nvPr/>
        </p:nvSpPr>
        <p:spPr bwMode="auto">
          <a:xfrm>
            <a:off x="6788087" y="2771775"/>
            <a:ext cx="1325799" cy="400050"/>
          </a:xfrm>
          <a:prstGeom prst="rect">
            <a:avLst/>
          </a:prstGeom>
          <a:noFill/>
          <a:ln w="9525">
            <a:noFill/>
            <a:miter lim="800000"/>
            <a:headEnd/>
            <a:tailEnd/>
          </a:ln>
        </p:spPr>
        <p:txBody>
          <a:bodyPr>
            <a:spAutoFit/>
          </a:bodyPr>
          <a:lstStyle/>
          <a:p>
            <a:pPr algn="ctr">
              <a:defRPr/>
            </a:pPr>
            <a:r>
              <a:rPr lang="id-ID" altLang="id-ID" sz="2000" b="1" dirty="0">
                <a:latin typeface="+mj-lt"/>
                <a:cs typeface="Arial" pitchFamily="34" charset="0"/>
              </a:rPr>
              <a:t>2010</a:t>
            </a:r>
          </a:p>
        </p:txBody>
      </p:sp>
      <p:sp>
        <p:nvSpPr>
          <p:cNvPr id="13" name="TextBox 18"/>
          <p:cNvSpPr txBox="1">
            <a:spLocks noChangeArrowheads="1"/>
          </p:cNvSpPr>
          <p:nvPr/>
        </p:nvSpPr>
        <p:spPr bwMode="auto">
          <a:xfrm>
            <a:off x="9669612" y="2771775"/>
            <a:ext cx="1325799" cy="400050"/>
          </a:xfrm>
          <a:prstGeom prst="rect">
            <a:avLst/>
          </a:prstGeom>
          <a:noFill/>
          <a:ln w="9525">
            <a:noFill/>
            <a:miter lim="800000"/>
            <a:headEnd/>
            <a:tailEnd/>
          </a:ln>
        </p:spPr>
        <p:txBody>
          <a:bodyPr>
            <a:spAutoFit/>
          </a:bodyPr>
          <a:lstStyle/>
          <a:p>
            <a:pPr algn="ctr">
              <a:defRPr/>
            </a:pPr>
            <a:r>
              <a:rPr lang="id-ID" altLang="id-ID" sz="2000" b="1" dirty="0">
                <a:latin typeface="+mj-lt"/>
                <a:cs typeface="Arial" pitchFamily="34" charset="0"/>
              </a:rPr>
              <a:t>2015</a:t>
            </a:r>
          </a:p>
        </p:txBody>
      </p:sp>
      <p:sp>
        <p:nvSpPr>
          <p:cNvPr id="14" name="TextBox 21"/>
          <p:cNvSpPr txBox="1">
            <a:spLocks noChangeArrowheads="1"/>
          </p:cNvSpPr>
          <p:nvPr/>
        </p:nvSpPr>
        <p:spPr bwMode="auto">
          <a:xfrm>
            <a:off x="809488" y="6143796"/>
            <a:ext cx="10616565" cy="646331"/>
          </a:xfrm>
          <a:prstGeom prst="rect">
            <a:avLst/>
          </a:prstGeom>
          <a:noFill/>
          <a:ln w="9525">
            <a:noFill/>
            <a:miter lim="800000"/>
            <a:headEnd/>
            <a:tailEnd/>
          </a:ln>
        </p:spPr>
        <p:txBody>
          <a:bodyPr wrap="square">
            <a:spAutoFit/>
          </a:bodyPr>
          <a:lstStyle/>
          <a:p>
            <a:pPr>
              <a:defRPr/>
            </a:pPr>
            <a:r>
              <a:rPr lang="en-US" altLang="id-ID" b="1" i="1" dirty="0">
                <a:cs typeface="Arial" pitchFamily="34" charset="0"/>
              </a:rPr>
              <a:t>Note</a:t>
            </a:r>
            <a:r>
              <a:rPr lang="id-ID" altLang="id-ID" b="1" i="1" dirty="0">
                <a:cs typeface="Arial" pitchFamily="34" charset="0"/>
              </a:rPr>
              <a:t>: </a:t>
            </a:r>
            <a:r>
              <a:rPr lang="en-US" altLang="id-ID" b="1" i="1" dirty="0">
                <a:cs typeface="Arial" pitchFamily="34" charset="0"/>
              </a:rPr>
              <a:t>Burden of diseases measurement with </a:t>
            </a:r>
            <a:r>
              <a:rPr lang="id-ID" altLang="id-ID" b="1" i="1" dirty="0" err="1">
                <a:cs typeface="Arial" pitchFamily="34" charset="0"/>
              </a:rPr>
              <a:t>Disability-adjusted</a:t>
            </a:r>
            <a:r>
              <a:rPr lang="id-ID" altLang="id-ID" b="1" i="1" dirty="0">
                <a:cs typeface="Arial" pitchFamily="34" charset="0"/>
              </a:rPr>
              <a:t> Life Years (DALYs) </a:t>
            </a:r>
            <a:r>
              <a:rPr lang="id-ID" altLang="id-ID" b="1" i="1" dirty="0">
                <a:cs typeface="Arial" pitchFamily="34" charset="0"/>
                <a:sym typeface="Wingdings" pitchFamily="2" charset="2"/>
              </a:rPr>
              <a:t> </a:t>
            </a:r>
            <a:r>
              <a:rPr lang="en-US" altLang="id-ID" b="1" i="1" dirty="0">
                <a:cs typeface="Arial" pitchFamily="34" charset="0"/>
                <a:sym typeface="Wingdings" pitchFamily="2" charset="2"/>
              </a:rPr>
              <a:t>loss of live in the year due to illness and premature death</a:t>
            </a:r>
            <a:endParaRPr lang="id-ID" altLang="id-ID" b="1" i="1" dirty="0">
              <a:cs typeface="Arial" pitchFamily="34" charset="0"/>
            </a:endParaRPr>
          </a:p>
        </p:txBody>
      </p:sp>
      <p:graphicFrame>
        <p:nvGraphicFramePr>
          <p:cNvPr id="15" name="Chart 14"/>
          <p:cNvGraphicFramePr>
            <a:graphicFrameLocks/>
          </p:cNvGraphicFramePr>
          <p:nvPr>
            <p:extLst>
              <p:ext uri="{D42A27DB-BD31-4B8C-83A1-F6EECF244321}">
                <p14:modId xmlns:p14="http://schemas.microsoft.com/office/powerpoint/2010/main" xmlns="" val="1137117339"/>
              </p:ext>
            </p:extLst>
          </p:nvPr>
        </p:nvGraphicFramePr>
        <p:xfrm>
          <a:off x="8751626" y="3222019"/>
          <a:ext cx="2930713" cy="2774030"/>
        </p:xfrm>
        <a:graphic>
          <a:graphicData uri="http://schemas.openxmlformats.org/drawingml/2006/chart">
            <c:chart xmlns:c="http://schemas.openxmlformats.org/drawingml/2006/chart" xmlns:r="http://schemas.openxmlformats.org/officeDocument/2006/relationships" r:id="rId5"/>
          </a:graphicData>
        </a:graphic>
      </p:graphicFrame>
      <p:sp>
        <p:nvSpPr>
          <p:cNvPr id="2" name="Footer Placeholder 1"/>
          <p:cNvSpPr>
            <a:spLocks noGrp="1"/>
          </p:cNvSpPr>
          <p:nvPr>
            <p:ph type="ftr" sz="quarter" idx="11"/>
          </p:nvPr>
        </p:nvSpPr>
        <p:spPr/>
        <p:txBody>
          <a:bodyPr/>
          <a:lstStyle/>
          <a:p>
            <a:r>
              <a:rPr lang="es-ES" smtClean="0"/>
              <a:t>ANUNG untuk TEMU ALUMNI FKM UNDIP 2016</a:t>
            </a:r>
            <a:endParaRPr lang="en-US"/>
          </a:p>
        </p:txBody>
      </p:sp>
      <p:sp>
        <p:nvSpPr>
          <p:cNvPr id="16" name="Slide Number Placeholder 15"/>
          <p:cNvSpPr>
            <a:spLocks noGrp="1"/>
          </p:cNvSpPr>
          <p:nvPr>
            <p:ph type="sldNum" sz="quarter" idx="12"/>
          </p:nvPr>
        </p:nvSpPr>
        <p:spPr/>
        <p:txBody>
          <a:bodyPr/>
          <a:lstStyle/>
          <a:p>
            <a:fld id="{53D998A8-1720-4575-808A-2D597F890FD6}" type="slidenum">
              <a:rPr lang="en-US" smtClean="0"/>
              <a:pPr/>
              <a:t>20</a:t>
            </a:fld>
            <a:endParaRPr lang="en-US"/>
          </a:p>
        </p:txBody>
      </p:sp>
    </p:spTree>
    <p:extLst>
      <p:ext uri="{BB962C8B-B14F-4D97-AF65-F5344CB8AC3E}">
        <p14:creationId xmlns:p14="http://schemas.microsoft.com/office/powerpoint/2010/main" xmlns="" val="526768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566057" y="1"/>
            <a:ext cx="10733313" cy="842964"/>
          </a:xfrm>
        </p:spPr>
        <p:txBody>
          <a:bodyPr>
            <a:noAutofit/>
          </a:bodyPr>
          <a:lstStyle/>
          <a:p>
            <a:pPr marL="320040" indent="-320040">
              <a:buClr>
                <a:schemeClr val="accent6">
                  <a:lumMod val="75000"/>
                </a:schemeClr>
              </a:buClr>
              <a:defRPr/>
            </a:pPr>
            <a:r>
              <a:rPr lang="en-US" sz="3200" b="1" dirty="0"/>
              <a:t>IMPACT: ECONOMIC BURDEN DUE TO NCDs</a:t>
            </a:r>
          </a:p>
        </p:txBody>
      </p:sp>
      <p:sp>
        <p:nvSpPr>
          <p:cNvPr id="52226" name="Content Placeholder 2"/>
          <p:cNvSpPr>
            <a:spLocks noGrp="1"/>
          </p:cNvSpPr>
          <p:nvPr>
            <p:ph sz="quarter" idx="4294967295"/>
          </p:nvPr>
        </p:nvSpPr>
        <p:spPr>
          <a:xfrm>
            <a:off x="6887910" y="4503420"/>
            <a:ext cx="5170205" cy="1869914"/>
          </a:xfrm>
          <a:prstGeom prst="rect">
            <a:avLst/>
          </a:prstGeom>
        </p:spPr>
        <p:txBody>
          <a:bodyPr>
            <a:noAutofit/>
          </a:bodyPr>
          <a:lstStyle/>
          <a:p>
            <a:pPr eaLnBrk="1" hangingPunct="1"/>
            <a:r>
              <a:rPr lang="en-US" altLang="en-US" sz="2400" dirty="0"/>
              <a:t>5 diseases with the highest cost are NCDs</a:t>
            </a:r>
          </a:p>
          <a:p>
            <a:r>
              <a:rPr lang="en-US" altLang="en-US" sz="2400" dirty="0"/>
              <a:t>Without significant intervention, the health expenditure in Indonesia is projected to continue to rise.</a:t>
            </a:r>
          </a:p>
        </p:txBody>
      </p:sp>
      <p:pic>
        <p:nvPicPr>
          <p:cNvPr id="17412" name="Picture 7"/>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4926383" y="1028841"/>
            <a:ext cx="6901656" cy="2963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5605" name="Picture 2"/>
          <p:cNvPicPr>
            <a:picLocks noChangeAspect="1" noChangeArrowheads="1"/>
          </p:cNvPicPr>
          <p:nvPr/>
        </p:nvPicPr>
        <p:blipFill>
          <a:blip r:embed="rId4"/>
          <a:srcRect r="12131"/>
          <a:stretch>
            <a:fillRect/>
          </a:stretch>
        </p:blipFill>
        <p:spPr bwMode="auto">
          <a:xfrm>
            <a:off x="165241" y="3992830"/>
            <a:ext cx="6646564" cy="2865170"/>
          </a:xfrm>
          <a:prstGeom prst="rect">
            <a:avLst/>
          </a:prstGeom>
          <a:noFill/>
          <a:ln w="28575">
            <a:solidFill>
              <a:srgbClr val="0070C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7414" name="Picture 3" descr="C:\Users\Windows7\Pictures\ICON Bagus\index.jpg"/>
          <p:cNvPicPr>
            <a:picLocks noChangeAspect="1" noChangeArrowheads="1"/>
          </p:cNvPicPr>
          <p:nvPr/>
        </p:nvPicPr>
        <p:blipFill>
          <a:blip r:embed="rId5">
            <a:clrChange>
              <a:clrFrom>
                <a:srgbClr val="F6FEFF"/>
              </a:clrFrom>
              <a:clrTo>
                <a:srgbClr val="F6FEFF">
                  <a:alpha val="0"/>
                </a:srgbClr>
              </a:clrTo>
            </a:clrChange>
            <a:extLst>
              <a:ext uri="{28A0092B-C50C-407E-A947-70E740481C1C}">
                <a14:useLocalDpi xmlns:a14="http://schemas.microsoft.com/office/drawing/2010/main" xmlns="" val="0"/>
              </a:ext>
            </a:extLst>
          </a:blip>
          <a:srcRect/>
          <a:stretch>
            <a:fillRect/>
          </a:stretch>
        </p:blipFill>
        <p:spPr bwMode="auto">
          <a:xfrm>
            <a:off x="5313205" y="4846161"/>
            <a:ext cx="1498600" cy="1169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0"/>
          <p:cNvSpPr txBox="1">
            <a:spLocks noChangeArrowheads="1"/>
          </p:cNvSpPr>
          <p:nvPr/>
        </p:nvSpPr>
        <p:spPr bwMode="auto">
          <a:xfrm>
            <a:off x="2595220" y="5346700"/>
            <a:ext cx="2300287" cy="688843"/>
          </a:xfrm>
          <a:prstGeom prst="rect">
            <a:avLst/>
          </a:prstGeom>
          <a:gradFill rotWithShape="1">
            <a:gsLst>
              <a:gs pos="0">
                <a:srgbClr val="FDB3AF"/>
              </a:gs>
              <a:gs pos="28000">
                <a:srgbClr val="FDB3AF"/>
              </a:gs>
              <a:gs pos="100000">
                <a:srgbClr val="F07872"/>
              </a:gs>
            </a:gsLst>
            <a:lin ang="5400000"/>
          </a:gradFill>
          <a:ln w="9525">
            <a:solidFill>
              <a:srgbClr val="F14124"/>
            </a:solidFill>
            <a:miter lim="800000"/>
            <a:headEnd/>
            <a:tailEnd/>
          </a:ln>
          <a:effectLst>
            <a:outerShdw blurRad="63500" dist="50800" dir="5400000" sx="98000" sy="98000" rotWithShape="0">
              <a:srgbClr val="000000">
                <a:alpha val="20000"/>
              </a:srgbClr>
            </a:outerShdw>
          </a:effectLst>
        </p:spPr>
        <p:txBody>
          <a:bodyPr>
            <a:spAutoFit/>
          </a:bodyPr>
          <a:lstStyle/>
          <a:p>
            <a:pPr algn="ctr">
              <a:defRPr/>
            </a:pPr>
            <a:r>
              <a:rPr lang="en-US" sz="1292" dirty="0">
                <a:solidFill>
                  <a:prstClr val="black"/>
                </a:solidFill>
                <a:latin typeface="Berlin Sans FB" panose="020E0602020502020306" pitchFamily="34" charset="0"/>
              </a:rPr>
              <a:t>Total cost in 2014 is </a:t>
            </a:r>
            <a:r>
              <a:rPr lang="en-US" sz="1292" dirty="0" err="1">
                <a:solidFill>
                  <a:prstClr val="black"/>
                </a:solidFill>
                <a:latin typeface="Berlin Sans FB" panose="020E0602020502020306" pitchFamily="34" charset="0"/>
              </a:rPr>
              <a:t>Rp</a:t>
            </a:r>
            <a:r>
              <a:rPr lang="en-US" sz="1292" dirty="0">
                <a:solidFill>
                  <a:prstClr val="black"/>
                </a:solidFill>
                <a:latin typeface="Berlin Sans FB" panose="020E0602020502020306" pitchFamily="34" charset="0"/>
              </a:rPr>
              <a:t> 42,6 T</a:t>
            </a:r>
          </a:p>
          <a:p>
            <a:pPr algn="ctr">
              <a:defRPr/>
            </a:pPr>
            <a:r>
              <a:rPr lang="en-US" sz="1292" dirty="0">
                <a:solidFill>
                  <a:prstClr val="black"/>
                </a:solidFill>
                <a:latin typeface="Berlin Sans FB" panose="020E0602020502020306" pitchFamily="34" charset="0"/>
              </a:rPr>
              <a:t>And in 2015 until </a:t>
            </a:r>
            <a:r>
              <a:rPr lang="en-US" sz="1292" dirty="0" err="1">
                <a:solidFill>
                  <a:prstClr val="black"/>
                </a:solidFill>
                <a:latin typeface="Berlin Sans FB" panose="020E0602020502020306" pitchFamily="34" charset="0"/>
              </a:rPr>
              <a:t>Agustus</a:t>
            </a:r>
            <a:r>
              <a:rPr lang="en-US" sz="1292" dirty="0">
                <a:solidFill>
                  <a:prstClr val="black"/>
                </a:solidFill>
                <a:latin typeface="Berlin Sans FB" panose="020E0602020502020306" pitchFamily="34" charset="0"/>
              </a:rPr>
              <a:t> is </a:t>
            </a:r>
            <a:r>
              <a:rPr lang="en-US" sz="1292" dirty="0" err="1">
                <a:solidFill>
                  <a:prstClr val="black"/>
                </a:solidFill>
                <a:latin typeface="Berlin Sans FB" panose="020E0602020502020306" pitchFamily="34" charset="0"/>
              </a:rPr>
              <a:t>Rp</a:t>
            </a:r>
            <a:r>
              <a:rPr lang="en-US" sz="1292" dirty="0">
                <a:solidFill>
                  <a:prstClr val="black"/>
                </a:solidFill>
                <a:latin typeface="Berlin Sans FB" panose="020E0602020502020306" pitchFamily="34" charset="0"/>
              </a:rPr>
              <a:t> 36,4 T </a:t>
            </a:r>
          </a:p>
        </p:txBody>
      </p:sp>
      <p:sp>
        <p:nvSpPr>
          <p:cNvPr id="17417" name="Rectangle 12"/>
          <p:cNvSpPr>
            <a:spLocks noChangeArrowheads="1"/>
          </p:cNvSpPr>
          <p:nvPr/>
        </p:nvSpPr>
        <p:spPr bwMode="auto">
          <a:xfrm>
            <a:off x="4939102" y="721064"/>
            <a:ext cx="690165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Garamond" pitchFamily="18" charset="0"/>
                <a:ea typeface="MS PGothic" pitchFamily="34" charset="-128"/>
              </a:defRPr>
            </a:lvl1pPr>
            <a:lvl2pPr marL="742950" indent="-285750">
              <a:defRPr>
                <a:solidFill>
                  <a:schemeClr val="tx1"/>
                </a:solidFill>
                <a:latin typeface="Garamond" pitchFamily="18" charset="0"/>
                <a:ea typeface="MS PGothic" pitchFamily="34" charset="-128"/>
              </a:defRPr>
            </a:lvl2pPr>
            <a:lvl3pPr marL="1143000" indent="-228600">
              <a:defRPr>
                <a:solidFill>
                  <a:schemeClr val="tx1"/>
                </a:solidFill>
                <a:latin typeface="Garamond" pitchFamily="18" charset="0"/>
                <a:ea typeface="MS PGothic" pitchFamily="34" charset="-128"/>
              </a:defRPr>
            </a:lvl3pPr>
            <a:lvl4pPr marL="1600200" indent="-228600">
              <a:defRPr>
                <a:solidFill>
                  <a:schemeClr val="tx1"/>
                </a:solidFill>
                <a:latin typeface="Garamond" pitchFamily="18" charset="0"/>
                <a:ea typeface="MS PGothic" pitchFamily="34" charset="-128"/>
              </a:defRPr>
            </a:lvl4pPr>
            <a:lvl5pPr marL="2057400" indent="-228600">
              <a:defRPr>
                <a:solidFill>
                  <a:schemeClr val="tx1"/>
                </a:solidFill>
                <a:latin typeface="Garamond" pitchFamily="18" charset="0"/>
                <a:ea typeface="MS PGothic" pitchFamily="34" charset="-128"/>
              </a:defRPr>
            </a:lvl5pPr>
            <a:lvl6pPr marL="2514600" indent="-228600" eaLnBrk="0" fontAlgn="base" hangingPunct="0">
              <a:spcBef>
                <a:spcPct val="0"/>
              </a:spcBef>
              <a:spcAft>
                <a:spcPct val="0"/>
              </a:spcAft>
              <a:defRPr>
                <a:solidFill>
                  <a:schemeClr val="tx1"/>
                </a:solidFill>
                <a:latin typeface="Garamond" pitchFamily="18" charset="0"/>
                <a:ea typeface="MS PGothic" pitchFamily="34" charset="-128"/>
              </a:defRPr>
            </a:lvl6pPr>
            <a:lvl7pPr marL="2971800" indent="-228600" eaLnBrk="0" fontAlgn="base" hangingPunct="0">
              <a:spcBef>
                <a:spcPct val="0"/>
              </a:spcBef>
              <a:spcAft>
                <a:spcPct val="0"/>
              </a:spcAft>
              <a:defRPr>
                <a:solidFill>
                  <a:schemeClr val="tx1"/>
                </a:solidFill>
                <a:latin typeface="Garamond" pitchFamily="18" charset="0"/>
                <a:ea typeface="MS PGothic" pitchFamily="34" charset="-128"/>
              </a:defRPr>
            </a:lvl7pPr>
            <a:lvl8pPr marL="3429000" indent="-228600" eaLnBrk="0" fontAlgn="base" hangingPunct="0">
              <a:spcBef>
                <a:spcPct val="0"/>
              </a:spcBef>
              <a:spcAft>
                <a:spcPct val="0"/>
              </a:spcAft>
              <a:defRPr>
                <a:solidFill>
                  <a:schemeClr val="tx1"/>
                </a:solidFill>
                <a:latin typeface="Garamond" pitchFamily="18" charset="0"/>
                <a:ea typeface="MS PGothic" pitchFamily="34" charset="-128"/>
              </a:defRPr>
            </a:lvl8pPr>
            <a:lvl9pPr marL="3886200" indent="-228600" eaLnBrk="0" fontAlgn="base" hangingPunct="0">
              <a:spcBef>
                <a:spcPct val="0"/>
              </a:spcBef>
              <a:spcAft>
                <a:spcPct val="0"/>
              </a:spcAft>
              <a:defRPr>
                <a:solidFill>
                  <a:schemeClr val="tx1"/>
                </a:solidFill>
                <a:latin typeface="Garamond" pitchFamily="18" charset="0"/>
                <a:ea typeface="MS PGothic" pitchFamily="34" charset="-128"/>
              </a:defRPr>
            </a:lvl9pPr>
          </a:lstStyle>
          <a:p>
            <a:pPr algn="r"/>
            <a:r>
              <a:rPr lang="en-US" altLang="en-US" sz="1400" dirty="0">
                <a:latin typeface="Berlin Sans FB" pitchFamily="34" charset="0"/>
                <a:cs typeface="Arial" pitchFamily="34" charset="0"/>
              </a:rPr>
              <a:t>COST IN CATASTROPHIC DISEASE </a:t>
            </a:r>
            <a:r>
              <a:rPr lang="en-US" altLang="en-US" sz="1400" i="1" dirty="0">
                <a:latin typeface="Berlin Sans FB" pitchFamily="34" charset="0"/>
                <a:cs typeface="Arial" pitchFamily="34" charset="0"/>
              </a:rPr>
              <a:t>from J</a:t>
            </a:r>
            <a:r>
              <a:rPr lang="id-ID" altLang="en-US" sz="1400" i="1" dirty="0" err="1">
                <a:latin typeface="Berlin Sans FB" pitchFamily="34" charset="0"/>
                <a:cs typeface="Arial" pitchFamily="34" charset="0"/>
              </a:rPr>
              <a:t>an</a:t>
            </a:r>
            <a:r>
              <a:rPr lang="id-ID" altLang="en-US" sz="1400" i="1" dirty="0">
                <a:latin typeface="Berlin Sans FB" pitchFamily="34" charset="0"/>
                <a:cs typeface="Arial" pitchFamily="34" charset="0"/>
              </a:rPr>
              <a:t> 2014 s/d </a:t>
            </a:r>
            <a:r>
              <a:rPr lang="en-US" altLang="en-US" sz="1400" i="1" dirty="0" err="1">
                <a:latin typeface="Berlin Sans FB" pitchFamily="34" charset="0"/>
                <a:cs typeface="Arial" pitchFamily="34" charset="0"/>
              </a:rPr>
              <a:t>Agustus</a:t>
            </a:r>
            <a:r>
              <a:rPr lang="en-US" altLang="en-US" sz="1400" i="1" dirty="0">
                <a:latin typeface="Berlin Sans FB" pitchFamily="34" charset="0"/>
                <a:cs typeface="Arial" pitchFamily="34" charset="0"/>
              </a:rPr>
              <a:t> </a:t>
            </a:r>
            <a:r>
              <a:rPr lang="id-ID" altLang="en-US" sz="1400" i="1" dirty="0">
                <a:latin typeface="Berlin Sans FB" pitchFamily="34" charset="0"/>
                <a:cs typeface="Arial" pitchFamily="34" charset="0"/>
              </a:rPr>
              <a:t>2015</a:t>
            </a:r>
            <a:r>
              <a:rPr lang="en-US" altLang="en-US" sz="1400" i="1" dirty="0">
                <a:latin typeface="Berlin Sans FB" pitchFamily="34" charset="0"/>
                <a:cs typeface="Arial" pitchFamily="34" charset="0"/>
              </a:rPr>
              <a:t> </a:t>
            </a:r>
          </a:p>
        </p:txBody>
      </p:sp>
      <p:sp>
        <p:nvSpPr>
          <p:cNvPr id="2" name="Rectangle 1"/>
          <p:cNvSpPr/>
          <p:nvPr/>
        </p:nvSpPr>
        <p:spPr>
          <a:xfrm>
            <a:off x="165241" y="3699004"/>
            <a:ext cx="2944813" cy="2159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SG" sz="1200" dirty="0">
                <a:solidFill>
                  <a:schemeClr val="tx1"/>
                </a:solidFill>
              </a:rPr>
              <a:t>Source: BPJS </a:t>
            </a:r>
            <a:r>
              <a:rPr lang="en-SG" sz="1200" dirty="0" err="1">
                <a:solidFill>
                  <a:schemeClr val="tx1"/>
                </a:solidFill>
              </a:rPr>
              <a:t>Kesehatan</a:t>
            </a:r>
            <a:r>
              <a:rPr lang="en-SG" sz="1200" dirty="0">
                <a:solidFill>
                  <a:schemeClr val="tx1"/>
                </a:solidFill>
              </a:rPr>
              <a:t> 2015</a:t>
            </a:r>
          </a:p>
        </p:txBody>
      </p:sp>
      <p:sp>
        <p:nvSpPr>
          <p:cNvPr id="13" name="Rounded Rectangle 12"/>
          <p:cNvSpPr/>
          <p:nvPr/>
        </p:nvSpPr>
        <p:spPr>
          <a:xfrm rot="16200000">
            <a:off x="8554242" y="-430235"/>
            <a:ext cx="1147265" cy="5400327"/>
          </a:xfrm>
          <a:prstGeom prst="round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3" name="Arrow: Up 2"/>
          <p:cNvSpPr/>
          <p:nvPr/>
        </p:nvSpPr>
        <p:spPr>
          <a:xfrm>
            <a:off x="1668280" y="3208536"/>
            <a:ext cx="1211580" cy="4709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Up 13"/>
          <p:cNvSpPr/>
          <p:nvPr/>
        </p:nvSpPr>
        <p:spPr>
          <a:xfrm rot="16200000">
            <a:off x="3970977" y="1908022"/>
            <a:ext cx="1211580" cy="4709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tar: 8 Points 4"/>
          <p:cNvSpPr/>
          <p:nvPr/>
        </p:nvSpPr>
        <p:spPr>
          <a:xfrm>
            <a:off x="379141" y="1148577"/>
            <a:ext cx="3780378" cy="1914466"/>
          </a:xfrm>
          <a:prstGeom prst="star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400" dirty="0">
                <a:solidFill>
                  <a:schemeClr val="tx1"/>
                </a:solidFill>
              </a:rPr>
              <a:t>Prevented by changes in behavior/lifestyle</a:t>
            </a:r>
          </a:p>
        </p:txBody>
      </p:sp>
      <p:sp>
        <p:nvSpPr>
          <p:cNvPr id="4" name="Footer Placeholder 3"/>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15" name="Slide Number Placeholder 14"/>
          <p:cNvSpPr>
            <a:spLocks noGrp="1"/>
          </p:cNvSpPr>
          <p:nvPr>
            <p:ph type="sldNum" sz="quarter" idx="12"/>
          </p:nvPr>
        </p:nvSpPr>
        <p:spPr/>
        <p:txBody>
          <a:bodyPr/>
          <a:lstStyle/>
          <a:p>
            <a:fld id="{53D998A8-1720-4575-808A-2D597F890FD6}" type="slidenum">
              <a:rPr lang="en-US" smtClean="0"/>
              <a:pPr/>
              <a:t>21</a:t>
            </a:fld>
            <a:endParaRPr lang="en-US"/>
          </a:p>
        </p:txBody>
      </p:sp>
    </p:spTree>
    <p:extLst>
      <p:ext uri="{BB962C8B-B14F-4D97-AF65-F5344CB8AC3E}">
        <p14:creationId xmlns:p14="http://schemas.microsoft.com/office/powerpoint/2010/main" xmlns="" val="528247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3" presetClass="entr" presetSubtype="0" fill="hold" nodeType="clickEffect">
                                  <p:stCondLst>
                                    <p:cond delay="0"/>
                                  </p:stCondLst>
                                  <p:childTnLst>
                                    <p:set>
                                      <p:cBhvr>
                                        <p:cTn id="11" dur="1" fill="hold">
                                          <p:stCondLst>
                                            <p:cond delay="0"/>
                                          </p:stCondLst>
                                        </p:cTn>
                                        <p:tgtEl>
                                          <p:spTgt spid="52226">
                                            <p:txEl>
                                              <p:pRg st="0" end="0"/>
                                            </p:txEl>
                                          </p:spTgt>
                                        </p:tgtEl>
                                        <p:attrNameLst>
                                          <p:attrName>style.visibility</p:attrName>
                                        </p:attrNameLst>
                                      </p:cBhvr>
                                      <p:to>
                                        <p:strVal val="visible"/>
                                      </p:to>
                                    </p:set>
                                    <p:animEffect transition="in" filter="fade">
                                      <p:cBhvr>
                                        <p:cTn id="12" dur="100"/>
                                        <p:tgtEl>
                                          <p:spTgt spid="52226">
                                            <p:txEl>
                                              <p:pRg st="0" end="0"/>
                                            </p:txEl>
                                          </p:spTgt>
                                        </p:tgtEl>
                                      </p:cBhvr>
                                    </p:animEffect>
                                    <p:anim calcmode="lin" valueType="num">
                                      <p:cBhvr>
                                        <p:cTn id="13" dur="400" fill="hold"/>
                                        <p:tgtEl>
                                          <p:spTgt spid="52226">
                                            <p:txEl>
                                              <p:pRg st="0" end="0"/>
                                            </p:txEl>
                                          </p:spTgt>
                                        </p:tgtEl>
                                        <p:attrNameLst>
                                          <p:attrName>ppt_x</p:attrName>
                                        </p:attrNameLst>
                                      </p:cBhvr>
                                      <p:tavLst>
                                        <p:tav tm="0">
                                          <p:val>
                                            <p:strVal val="#ppt_x"/>
                                          </p:val>
                                        </p:tav>
                                        <p:tav tm="100000">
                                          <p:val>
                                            <p:strVal val="#ppt_x"/>
                                          </p:val>
                                        </p:tav>
                                      </p:tavLst>
                                    </p:anim>
                                    <p:anim calcmode="lin" valueType="num">
                                      <p:cBhvr>
                                        <p:cTn id="14" dur="400" fill="hold"/>
                                        <p:tgtEl>
                                          <p:spTgt spid="52226">
                                            <p:txEl>
                                              <p:pRg st="0" end="0"/>
                                            </p:txEl>
                                          </p:spTgt>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2226">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2226">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146" y="44626"/>
            <a:ext cx="11282844" cy="1326321"/>
          </a:xfrm>
        </p:spPr>
        <p:txBody>
          <a:bodyPr>
            <a:normAutofit/>
          </a:bodyPr>
          <a:lstStyle/>
          <a:p>
            <a:pPr algn="ctr"/>
            <a:r>
              <a:rPr lang="en-US" b="1" dirty="0"/>
              <a:t>BEHAVIOR RISK FACTORS OF NCDs</a:t>
            </a:r>
            <a:endParaRPr lang="id-ID"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71889643"/>
              </p:ext>
            </p:extLst>
          </p:nvPr>
        </p:nvGraphicFramePr>
        <p:xfrm>
          <a:off x="312234" y="1449659"/>
          <a:ext cx="11742234" cy="48399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11"/>
          <p:cNvSpPr>
            <a:spLocks noChangeArrowheads="1"/>
          </p:cNvSpPr>
          <p:nvPr/>
        </p:nvSpPr>
        <p:spPr bwMode="auto">
          <a:xfrm>
            <a:off x="2611618" y="6289577"/>
            <a:ext cx="2951129" cy="307777"/>
          </a:xfrm>
          <a:prstGeom prst="rect">
            <a:avLst/>
          </a:prstGeom>
          <a:noFill/>
          <a:ln w="12700">
            <a:noFill/>
            <a:miter lim="800000"/>
            <a:headEnd/>
            <a:tailEnd/>
          </a:ln>
          <a:extLst>
            <a:ext uri="{909E8E84-426E-40DD-AFC4-6F175D3DCCD1}">
              <a14:hiddenFill xmlns:a14="http://schemas.microsoft.com/office/drawing/2010/main" xmlns="">
                <a:solidFill>
                  <a:srgbClr val="FFFFFF"/>
                </a:solidFill>
              </a14:hiddenFill>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id-ID" altLang="id-ID" sz="1400" dirty="0">
                <a:latin typeface="+mn-lt"/>
              </a:rPr>
              <a:t>*</a:t>
            </a:r>
            <a:r>
              <a:rPr lang="id-ID" altLang="id-ID" sz="1400" dirty="0" err="1">
                <a:latin typeface="+mn-lt"/>
              </a:rPr>
              <a:t>Riskesdas</a:t>
            </a:r>
            <a:r>
              <a:rPr lang="id-ID" altLang="id-ID" sz="1400" dirty="0">
                <a:latin typeface="+mn-lt"/>
              </a:rPr>
              <a:t> 2007 &amp; **</a:t>
            </a:r>
            <a:r>
              <a:rPr lang="id-ID" altLang="id-ID" sz="1400" dirty="0" err="1">
                <a:latin typeface="+mn-lt"/>
              </a:rPr>
              <a:t>Riskesdas</a:t>
            </a:r>
            <a:r>
              <a:rPr lang="id-ID" altLang="id-ID" sz="1400" dirty="0">
                <a:latin typeface="+mn-lt"/>
              </a:rPr>
              <a:t> 2013</a:t>
            </a:r>
          </a:p>
        </p:txBody>
      </p:sp>
      <p:sp>
        <p:nvSpPr>
          <p:cNvPr id="3" name="Footer Placeholder 2"/>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22</a:t>
            </a:fld>
            <a:endParaRPr lang="en-US"/>
          </a:p>
        </p:txBody>
      </p:sp>
    </p:spTree>
    <p:extLst>
      <p:ext uri="{BB962C8B-B14F-4D97-AF65-F5344CB8AC3E}">
        <p14:creationId xmlns:p14="http://schemas.microsoft.com/office/powerpoint/2010/main" xmlns="" val="1664791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POLICIES AND STRATEGIES TO ACHIEVE SDGs</a:t>
            </a:r>
          </a:p>
        </p:txBody>
      </p:sp>
      <p:sp>
        <p:nvSpPr>
          <p:cNvPr id="4" name="Text Placeholder 3"/>
          <p:cNvSpPr>
            <a:spLocks noGrp="1"/>
          </p:cNvSpPr>
          <p:nvPr>
            <p:ph type="body" idx="1"/>
          </p:nvPr>
        </p:nvSpPr>
        <p:spPr/>
        <p:txBody>
          <a:bodyPr/>
          <a:lstStyle/>
          <a:p>
            <a:endParaRPr lang="en-US"/>
          </a:p>
        </p:txBody>
      </p:sp>
      <p:sp>
        <p:nvSpPr>
          <p:cNvPr id="6" name="Footer Placeholder 5"/>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23</a:t>
            </a:fld>
            <a:endParaRPr lang="en-US"/>
          </a:p>
        </p:txBody>
      </p:sp>
    </p:spTree>
    <p:extLst>
      <p:ext uri="{BB962C8B-B14F-4D97-AF65-F5344CB8AC3E}">
        <p14:creationId xmlns:p14="http://schemas.microsoft.com/office/powerpoint/2010/main" xmlns="" val="1184510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p:cNvSpPr>
            <a:spLocks noGrp="1"/>
          </p:cNvSpPr>
          <p:nvPr>
            <p:ph type="title"/>
          </p:nvPr>
        </p:nvSpPr>
        <p:spPr>
          <a:xfrm>
            <a:off x="609600" y="126667"/>
            <a:ext cx="10972800" cy="1143000"/>
          </a:xfrm>
        </p:spPr>
        <p:txBody>
          <a:bodyPr>
            <a:noAutofit/>
          </a:bodyPr>
          <a:lstStyle/>
          <a:p>
            <a:r>
              <a:rPr lang="id-ID" sz="4800" b="1" dirty="0">
                <a:latin typeface="+mn-lt"/>
              </a:rPr>
              <a:t>PRIN</a:t>
            </a:r>
            <a:r>
              <a:rPr lang="en-US" sz="4800" b="1" dirty="0">
                <a:latin typeface="+mn-lt"/>
              </a:rPr>
              <a:t>CIPLES OF SDGs IMPLEMENTATION</a:t>
            </a:r>
            <a:endParaRPr lang="id-ID" sz="4800" b="1" i="1" dirty="0">
              <a:latin typeface="+mn-lt"/>
            </a:endParaRPr>
          </a:p>
        </p:txBody>
      </p:sp>
      <p:sp>
        <p:nvSpPr>
          <p:cNvPr id="11" name="TextBox 10"/>
          <p:cNvSpPr txBox="1"/>
          <p:nvPr/>
        </p:nvSpPr>
        <p:spPr>
          <a:xfrm>
            <a:off x="319359" y="6364069"/>
            <a:ext cx="10218310" cy="359009"/>
          </a:xfrm>
          <a:prstGeom prst="rect">
            <a:avLst/>
          </a:prstGeom>
          <a:noFill/>
        </p:spPr>
        <p:txBody>
          <a:bodyPr wrap="none" rtlCol="0">
            <a:spAutoFit/>
          </a:bodyPr>
          <a:lstStyle/>
          <a:p>
            <a:r>
              <a:rPr lang="en-US" sz="1733" b="1" i="1" dirty="0"/>
              <a:t>(Modified from the CBS at Workshop SDGs </a:t>
            </a:r>
            <a:r>
              <a:rPr lang="en-US" sz="1733" b="1" i="1" dirty="0" err="1"/>
              <a:t>Bappenas</a:t>
            </a:r>
            <a:r>
              <a:rPr lang="en-US" sz="1733" b="1" i="1" dirty="0"/>
              <a:t>, 2015 and document Transforming Our World, UN 2015)</a:t>
            </a:r>
          </a:p>
        </p:txBody>
      </p:sp>
      <p:graphicFrame>
        <p:nvGraphicFramePr>
          <p:cNvPr id="15" name="Diagram 14"/>
          <p:cNvGraphicFramePr/>
          <p:nvPr>
            <p:extLst>
              <p:ext uri="{D42A27DB-BD31-4B8C-83A1-F6EECF244321}">
                <p14:modId xmlns:p14="http://schemas.microsoft.com/office/powerpoint/2010/main" xmlns="" val="3243331642"/>
              </p:ext>
            </p:extLst>
          </p:nvPr>
        </p:nvGraphicFramePr>
        <p:xfrm>
          <a:off x="274199" y="755147"/>
          <a:ext cx="11484260" cy="24332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7" name="Diagram 16"/>
          <p:cNvGraphicFramePr/>
          <p:nvPr>
            <p:extLst>
              <p:ext uri="{D42A27DB-BD31-4B8C-83A1-F6EECF244321}">
                <p14:modId xmlns:p14="http://schemas.microsoft.com/office/powerpoint/2010/main" xmlns="" val="1462646328"/>
              </p:ext>
            </p:extLst>
          </p:nvPr>
        </p:nvGraphicFramePr>
        <p:xfrm>
          <a:off x="286482" y="2382910"/>
          <a:ext cx="11730852" cy="261994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30" name="Diagram 29"/>
          <p:cNvGraphicFramePr/>
          <p:nvPr>
            <p:extLst>
              <p:ext uri="{D42A27DB-BD31-4B8C-83A1-F6EECF244321}">
                <p14:modId xmlns:p14="http://schemas.microsoft.com/office/powerpoint/2010/main" xmlns="" val="2240982427"/>
              </p:ext>
            </p:extLst>
          </p:nvPr>
        </p:nvGraphicFramePr>
        <p:xfrm>
          <a:off x="319359" y="4124666"/>
          <a:ext cx="11730852" cy="26199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2" name="Rectangle 31"/>
          <p:cNvSpPr/>
          <p:nvPr/>
        </p:nvSpPr>
        <p:spPr>
          <a:xfrm>
            <a:off x="8742556" y="1269667"/>
            <a:ext cx="3351304" cy="5094402"/>
          </a:xfrm>
          <a:prstGeom prst="rect">
            <a:avLst/>
          </a:prstGeom>
          <a:noFill/>
          <a:ln w="57150" cmpd="sng">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Oval 1"/>
          <p:cNvSpPr/>
          <p:nvPr/>
        </p:nvSpPr>
        <p:spPr>
          <a:xfrm>
            <a:off x="8643984" y="1418567"/>
            <a:ext cx="3282176" cy="1411584"/>
          </a:xfrm>
          <a:prstGeom prst="ellipse">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Footer Placeholder 9"/>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12" name="Slide Number Placeholder 11"/>
          <p:cNvSpPr>
            <a:spLocks noGrp="1"/>
          </p:cNvSpPr>
          <p:nvPr>
            <p:ph type="sldNum" sz="quarter" idx="12"/>
          </p:nvPr>
        </p:nvSpPr>
        <p:spPr/>
        <p:txBody>
          <a:bodyPr/>
          <a:lstStyle/>
          <a:p>
            <a:fld id="{53D998A8-1720-4575-808A-2D597F890FD6}" type="slidenum">
              <a:rPr lang="en-US" smtClean="0"/>
              <a:pPr/>
              <a:t>24</a:t>
            </a:fld>
            <a:endParaRPr lang="en-US"/>
          </a:p>
        </p:txBody>
      </p:sp>
    </p:spTree>
    <p:extLst>
      <p:ext uri="{BB962C8B-B14F-4D97-AF65-F5344CB8AC3E}">
        <p14:creationId xmlns:p14="http://schemas.microsoft.com/office/powerpoint/2010/main" xmlns="" val="202669365"/>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heel(1)">
                                      <p:cBhvr>
                                        <p:cTn id="2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Graphic spid="17" grpId="0">
        <p:bldAsOne/>
      </p:bldGraphic>
      <p:bldGraphic spid="30" grpId="0">
        <p:bldAsOne/>
      </p:bldGraphic>
      <p:bldP spid="32"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Title 29"/>
          <p:cNvSpPr>
            <a:spLocks noGrp="1"/>
          </p:cNvSpPr>
          <p:nvPr>
            <p:ph type="title"/>
          </p:nvPr>
        </p:nvSpPr>
        <p:spPr>
          <a:xfrm>
            <a:off x="609601" y="319712"/>
            <a:ext cx="10972800" cy="1143000"/>
          </a:xfrm>
        </p:spPr>
        <p:txBody>
          <a:bodyPr>
            <a:noAutofit/>
          </a:bodyPr>
          <a:lstStyle/>
          <a:p>
            <a:r>
              <a:rPr lang="id-ID" b="1" dirty="0">
                <a:solidFill>
                  <a:schemeClr val="tx1">
                    <a:lumMod val="85000"/>
                    <a:lumOff val="15000"/>
                  </a:schemeClr>
                </a:solidFill>
                <a:latin typeface="Calibri"/>
                <a:cs typeface="Calibri"/>
              </a:rPr>
              <a:t>MEANS OF IMPLEMENTATION</a:t>
            </a:r>
            <a:endParaRPr lang="id-ID" b="1" dirty="0">
              <a:latin typeface="Calibri"/>
              <a:cs typeface="Calibri"/>
            </a:endParaRPr>
          </a:p>
        </p:txBody>
      </p:sp>
      <p:sp>
        <p:nvSpPr>
          <p:cNvPr id="2" name="Content Placeholder 1"/>
          <p:cNvSpPr>
            <a:spLocks noGrp="1"/>
          </p:cNvSpPr>
          <p:nvPr>
            <p:ph idx="1"/>
          </p:nvPr>
        </p:nvSpPr>
        <p:spPr>
          <a:xfrm>
            <a:off x="5913913" y="1282535"/>
            <a:ext cx="5887736" cy="5272644"/>
          </a:xfrm>
        </p:spPr>
        <p:txBody>
          <a:bodyPr>
            <a:normAutofit lnSpcReduction="10000"/>
          </a:bodyPr>
          <a:lstStyle/>
          <a:p>
            <a:pPr>
              <a:lnSpc>
                <a:spcPct val="110000"/>
              </a:lnSpc>
              <a:spcBef>
                <a:spcPts val="0"/>
              </a:spcBef>
            </a:pPr>
            <a:r>
              <a:rPr lang="en-US" b="1" dirty="0"/>
              <a:t>Keys to the successful implementation, to achieve SDGs.</a:t>
            </a:r>
          </a:p>
          <a:p>
            <a:pPr>
              <a:lnSpc>
                <a:spcPct val="110000"/>
              </a:lnSpc>
              <a:spcBef>
                <a:spcPts val="0"/>
              </a:spcBef>
            </a:pPr>
            <a:r>
              <a:rPr lang="en-US" b="1" dirty="0"/>
              <a:t>Including:  </a:t>
            </a:r>
          </a:p>
          <a:p>
            <a:pPr marL="627063" lvl="1" indent="-360363">
              <a:lnSpc>
                <a:spcPct val="110000"/>
              </a:lnSpc>
              <a:spcBef>
                <a:spcPts val="0"/>
              </a:spcBef>
              <a:buFont typeface="+mj-lt"/>
              <a:buAutoNum type="arabicPeriod"/>
            </a:pPr>
            <a:r>
              <a:rPr lang="en-US" b="1" dirty="0"/>
              <a:t>Partnership   </a:t>
            </a:r>
          </a:p>
          <a:p>
            <a:pPr marL="627063" lvl="1" indent="-360363">
              <a:lnSpc>
                <a:spcPct val="110000"/>
              </a:lnSpc>
              <a:spcBef>
                <a:spcPts val="0"/>
              </a:spcBef>
              <a:buFont typeface="+mj-lt"/>
              <a:buAutoNum type="arabicPeriod"/>
            </a:pPr>
            <a:r>
              <a:rPr lang="en-US" b="1" dirty="0"/>
              <a:t>Finance  </a:t>
            </a:r>
          </a:p>
          <a:p>
            <a:pPr marL="627063" lvl="1" indent="-360363">
              <a:lnSpc>
                <a:spcPct val="110000"/>
              </a:lnSpc>
              <a:spcBef>
                <a:spcPts val="0"/>
              </a:spcBef>
              <a:buFont typeface="+mj-lt"/>
              <a:buAutoNum type="arabicPeriod"/>
            </a:pPr>
            <a:r>
              <a:rPr lang="en-US" b="1" dirty="0"/>
              <a:t>Technology and science</a:t>
            </a:r>
          </a:p>
          <a:p>
            <a:pPr marL="627063" lvl="1" indent="-360363">
              <a:lnSpc>
                <a:spcPct val="110000"/>
              </a:lnSpc>
              <a:spcBef>
                <a:spcPts val="0"/>
              </a:spcBef>
              <a:buFont typeface="+mj-lt"/>
              <a:buAutoNum type="arabicPeriod"/>
            </a:pPr>
            <a:r>
              <a:rPr lang="en-US" b="1" dirty="0"/>
              <a:t>National capacity building (collaboration inter nations)</a:t>
            </a:r>
          </a:p>
          <a:p>
            <a:pPr marL="627063" lvl="1" indent="-360363">
              <a:lnSpc>
                <a:spcPct val="110000"/>
              </a:lnSpc>
              <a:spcBef>
                <a:spcPts val="0"/>
              </a:spcBef>
              <a:buFont typeface="+mj-lt"/>
              <a:buAutoNum type="arabicPeriod"/>
            </a:pPr>
            <a:r>
              <a:rPr lang="en-US" b="1" dirty="0"/>
              <a:t>Marketing systems</a:t>
            </a:r>
          </a:p>
          <a:p>
            <a:pPr marL="627063" lvl="1" indent="-360363">
              <a:lnSpc>
                <a:spcPct val="110000"/>
              </a:lnSpc>
              <a:spcBef>
                <a:spcPts val="0"/>
              </a:spcBef>
              <a:buFont typeface="+mj-lt"/>
              <a:buAutoNum type="arabicPeriod"/>
            </a:pPr>
            <a:r>
              <a:rPr lang="en-US" b="1" dirty="0"/>
              <a:t>Policies and institutional framework</a:t>
            </a:r>
          </a:p>
          <a:p>
            <a:pPr marL="627063" lvl="1" indent="-360363">
              <a:lnSpc>
                <a:spcPct val="110000"/>
              </a:lnSpc>
              <a:spcBef>
                <a:spcPts val="0"/>
              </a:spcBef>
              <a:buFont typeface="+mj-lt"/>
              <a:buAutoNum type="arabicPeriod"/>
            </a:pPr>
            <a:r>
              <a:rPr lang="en-US" b="1" dirty="0"/>
              <a:t>Availability, quality, and information systems</a:t>
            </a:r>
          </a:p>
          <a:p>
            <a:pPr marL="627063" lvl="1" indent="-360363">
              <a:lnSpc>
                <a:spcPct val="110000"/>
              </a:lnSpc>
              <a:spcBef>
                <a:spcPts val="0"/>
              </a:spcBef>
              <a:buFont typeface="+mj-lt"/>
              <a:buAutoNum type="arabicPeriod"/>
            </a:pPr>
            <a:r>
              <a:rPr lang="en-US" b="1" dirty="0"/>
              <a:t>Accountability </a:t>
            </a:r>
          </a:p>
        </p:txBody>
      </p:sp>
      <p:graphicFrame>
        <p:nvGraphicFramePr>
          <p:cNvPr id="40" name="Diagram 39"/>
          <p:cNvGraphicFramePr/>
          <p:nvPr>
            <p:extLst>
              <p:ext uri="{D42A27DB-BD31-4B8C-83A1-F6EECF244321}">
                <p14:modId xmlns:p14="http://schemas.microsoft.com/office/powerpoint/2010/main" xmlns="" val="3889859311"/>
              </p:ext>
            </p:extLst>
          </p:nvPr>
        </p:nvGraphicFramePr>
        <p:xfrm>
          <a:off x="267628" y="1572473"/>
          <a:ext cx="5907027" cy="4893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7" name="Slide Number Placeholder 6"/>
          <p:cNvSpPr>
            <a:spLocks noGrp="1"/>
          </p:cNvSpPr>
          <p:nvPr>
            <p:ph type="sldNum" sz="quarter" idx="12"/>
          </p:nvPr>
        </p:nvSpPr>
        <p:spPr/>
        <p:txBody>
          <a:bodyPr/>
          <a:lstStyle/>
          <a:p>
            <a:fld id="{53D998A8-1720-4575-808A-2D597F890FD6}" type="slidenum">
              <a:rPr lang="en-US" smtClean="0"/>
              <a:pPr/>
              <a:t>25</a:t>
            </a:fld>
            <a:endParaRPr lang="en-US"/>
          </a:p>
        </p:txBody>
      </p:sp>
    </p:spTree>
    <p:extLst>
      <p:ext uri="{BB962C8B-B14F-4D97-AF65-F5344CB8AC3E}">
        <p14:creationId xmlns:p14="http://schemas.microsoft.com/office/powerpoint/2010/main" xmlns="" val="350276554"/>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 calcmode="lin" valueType="num">
                                      <p:cBhvr>
                                        <p:cTn id="9" dur="500" fill="hold"/>
                                        <p:tgtEl>
                                          <p:spTgt spid="40"/>
                                        </p:tgtEl>
                                        <p:attrNameLst>
                                          <p:attrName>style.rotation</p:attrName>
                                        </p:attrNameLst>
                                      </p:cBhvr>
                                      <p:tavLst>
                                        <p:tav tm="0">
                                          <p:val>
                                            <p:fltVal val="360"/>
                                          </p:val>
                                        </p:tav>
                                        <p:tav tm="100000">
                                          <p:val>
                                            <p:fltVal val="0"/>
                                          </p:val>
                                        </p:tav>
                                      </p:tavLst>
                                    </p:anim>
                                    <p:animEffect transition="in" filter="fade">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35" presetID="47" presetClass="entr" presetSubtype="0" fill="hold" grpId="0" nodeType="with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1000"/>
                                        <p:tgtEl>
                                          <p:spTgt spid="2">
                                            <p:txEl>
                                              <p:pRg st="4" end="4"/>
                                            </p:txEl>
                                          </p:spTgt>
                                        </p:tgtEl>
                                      </p:cBhvr>
                                    </p:animEffect>
                                    <p:anim calcmode="lin" valueType="num">
                                      <p:cBhvr>
                                        <p:cTn id="3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1000"/>
                                        <p:tgtEl>
                                          <p:spTgt spid="2">
                                            <p:txEl>
                                              <p:pRg st="5" end="5"/>
                                            </p:txEl>
                                          </p:spTgt>
                                        </p:tgtEl>
                                      </p:cBhvr>
                                    </p:animEffect>
                                    <p:anim calcmode="lin" valueType="num">
                                      <p:cBhvr>
                                        <p:cTn id="4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fade">
                                      <p:cBhvr>
                                        <p:cTn id="47" dur="1000"/>
                                        <p:tgtEl>
                                          <p:spTgt spid="2">
                                            <p:txEl>
                                              <p:pRg st="6" end="6"/>
                                            </p:txEl>
                                          </p:spTgt>
                                        </p:tgtEl>
                                      </p:cBhvr>
                                    </p:animEffect>
                                    <p:anim calcmode="lin" valueType="num">
                                      <p:cBhvr>
                                        <p:cTn id="4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2">
                                            <p:txEl>
                                              <p:pRg st="6" end="6"/>
                                            </p:txEl>
                                          </p:spTgt>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fade">
                                      <p:cBhvr>
                                        <p:cTn id="52" dur="1000"/>
                                        <p:tgtEl>
                                          <p:spTgt spid="2">
                                            <p:txEl>
                                              <p:pRg st="7" end="7"/>
                                            </p:txEl>
                                          </p:spTgt>
                                        </p:tgtEl>
                                      </p:cBhvr>
                                    </p:animEffect>
                                    <p:anim calcmode="lin" valueType="num">
                                      <p:cBhvr>
                                        <p:cTn id="5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1000"/>
                                        <p:tgtEl>
                                          <p:spTgt spid="2">
                                            <p:txEl>
                                              <p:pRg st="8" end="8"/>
                                            </p:txEl>
                                          </p:spTgt>
                                        </p:tgtEl>
                                      </p:cBhvr>
                                    </p:animEffect>
                                    <p:anim calcmode="lin" valueType="num">
                                      <p:cBhvr>
                                        <p:cTn id="5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59" dur="1000" fill="hold"/>
                                        <p:tgtEl>
                                          <p:spTgt spid="2">
                                            <p:txEl>
                                              <p:pRg st="8" end="8"/>
                                            </p:tx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2">
                                            <p:txEl>
                                              <p:pRg st="9" end="9"/>
                                            </p:txEl>
                                          </p:spTgt>
                                        </p:tgtEl>
                                        <p:attrNameLst>
                                          <p:attrName>style.visibility</p:attrName>
                                        </p:attrNameLst>
                                      </p:cBhvr>
                                      <p:to>
                                        <p:strVal val="visible"/>
                                      </p:to>
                                    </p:set>
                                    <p:animEffect transition="in" filter="fade">
                                      <p:cBhvr>
                                        <p:cTn id="62" dur="1000"/>
                                        <p:tgtEl>
                                          <p:spTgt spid="2">
                                            <p:txEl>
                                              <p:pRg st="9" end="9"/>
                                            </p:txEl>
                                          </p:spTgt>
                                        </p:tgtEl>
                                      </p:cBhvr>
                                    </p:animEffect>
                                    <p:anim calcmode="lin" valueType="num">
                                      <p:cBhvr>
                                        <p:cTn id="63"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4"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Graphic spid="4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0610" t="33255" r="25092" b="26667"/>
          <a:stretch/>
        </p:blipFill>
        <p:spPr>
          <a:xfrm>
            <a:off x="3891776" y="2268604"/>
            <a:ext cx="4398352" cy="2890979"/>
          </a:xfrm>
          <a:prstGeom prst="rect">
            <a:avLst/>
          </a:prstGeom>
        </p:spPr>
      </p:pic>
      <p:sp>
        <p:nvSpPr>
          <p:cNvPr id="15" name="Title 14"/>
          <p:cNvSpPr>
            <a:spLocks noGrp="1"/>
          </p:cNvSpPr>
          <p:nvPr>
            <p:ph type="title"/>
          </p:nvPr>
        </p:nvSpPr>
        <p:spPr>
          <a:xfrm>
            <a:off x="872490" y="102235"/>
            <a:ext cx="10515600" cy="789305"/>
          </a:xfrm>
        </p:spPr>
        <p:txBody>
          <a:bodyPr/>
          <a:lstStyle/>
          <a:p>
            <a:r>
              <a:rPr lang="en-US" b="1" dirty="0"/>
              <a:t>NATIONAL HEALTH SYSTEM</a:t>
            </a:r>
          </a:p>
        </p:txBody>
      </p:sp>
      <p:sp>
        <p:nvSpPr>
          <p:cNvPr id="16" name="Rectangle: Rounded Corners 15"/>
          <p:cNvSpPr/>
          <p:nvPr/>
        </p:nvSpPr>
        <p:spPr>
          <a:xfrm>
            <a:off x="1440180" y="1245870"/>
            <a:ext cx="9509760" cy="473121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0" name="Speech Bubble: Rectangle with Corners Rounded 9"/>
          <p:cNvSpPr/>
          <p:nvPr/>
        </p:nvSpPr>
        <p:spPr>
          <a:xfrm>
            <a:off x="1771233" y="725554"/>
            <a:ext cx="3314700" cy="1188720"/>
          </a:xfrm>
          <a:prstGeom prst="wedgeRoundRectCallout">
            <a:avLst>
              <a:gd name="adj1" fmla="val 47097"/>
              <a:gd name="adj2" fmla="val 8076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b="1" dirty="0"/>
              <a:t>SUBSYSTEM OF COMMUNITY EMPOWERMENT</a:t>
            </a:r>
          </a:p>
        </p:txBody>
      </p:sp>
      <p:sp>
        <p:nvSpPr>
          <p:cNvPr id="2" name="Speech Bubble: Rectangle with Corners Rounded 1"/>
          <p:cNvSpPr/>
          <p:nvPr/>
        </p:nvSpPr>
        <p:spPr>
          <a:xfrm>
            <a:off x="7479681" y="737569"/>
            <a:ext cx="3314700" cy="1188720"/>
          </a:xfrm>
          <a:prstGeom prst="wedgeRoundRectCallout">
            <a:avLst>
              <a:gd name="adj1" fmla="val -39454"/>
              <a:gd name="adj2" fmla="val 84615"/>
              <a:gd name="adj3" fmla="val 1666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SUBSYSTEM OF HEALTH </a:t>
            </a:r>
            <a:r>
              <a:rPr lang="en-US" sz="2000" b="1" dirty="0" smtClean="0">
                <a:solidFill>
                  <a:schemeClr val="tx1"/>
                </a:solidFill>
              </a:rPr>
              <a:t>SERVICES</a:t>
            </a:r>
            <a:endParaRPr lang="en-US" sz="2000" b="1" dirty="0">
              <a:solidFill>
                <a:schemeClr val="tx1"/>
              </a:solidFill>
            </a:endParaRPr>
          </a:p>
        </p:txBody>
      </p:sp>
      <p:sp>
        <p:nvSpPr>
          <p:cNvPr id="5" name="Speech Bubble: Rectangle with Corners Rounded 4"/>
          <p:cNvSpPr/>
          <p:nvPr/>
        </p:nvSpPr>
        <p:spPr>
          <a:xfrm>
            <a:off x="8877300" y="2580677"/>
            <a:ext cx="3314700" cy="1188720"/>
          </a:xfrm>
          <a:prstGeom prst="wedgeRoundRectCallout">
            <a:avLst>
              <a:gd name="adj1" fmla="val -70489"/>
              <a:gd name="adj2" fmla="val 10577"/>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000" b="1" dirty="0"/>
              <a:t>SUBSYSTEM OF RESEARCH AND HEALTH DEVELOPMENT</a:t>
            </a:r>
          </a:p>
        </p:txBody>
      </p:sp>
      <p:sp>
        <p:nvSpPr>
          <p:cNvPr id="6" name="Speech Bubble: Rectangle with Corners Rounded 5"/>
          <p:cNvSpPr/>
          <p:nvPr/>
        </p:nvSpPr>
        <p:spPr>
          <a:xfrm>
            <a:off x="8877300" y="4677745"/>
            <a:ext cx="3314700" cy="1188720"/>
          </a:xfrm>
          <a:prstGeom prst="wedgeRoundRectCallout">
            <a:avLst>
              <a:gd name="adj1" fmla="val -69799"/>
              <a:gd name="adj2" fmla="val -48077"/>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000" b="1" dirty="0"/>
              <a:t>SUBSYSTEM OF HEALTH FINANCE</a:t>
            </a:r>
          </a:p>
        </p:txBody>
      </p:sp>
      <p:sp>
        <p:nvSpPr>
          <p:cNvPr id="7" name="Speech Bubble: Rectangle with Corners Rounded 6"/>
          <p:cNvSpPr/>
          <p:nvPr/>
        </p:nvSpPr>
        <p:spPr>
          <a:xfrm>
            <a:off x="4703027" y="5552341"/>
            <a:ext cx="3314700" cy="1188720"/>
          </a:xfrm>
          <a:prstGeom prst="wedgeRoundRectCallout">
            <a:avLst>
              <a:gd name="adj1" fmla="val -145"/>
              <a:gd name="adj2" fmla="val -107692"/>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a:t>SUBSYSTEM OF HEALTH WORKFORCE</a:t>
            </a:r>
          </a:p>
        </p:txBody>
      </p:sp>
      <p:sp>
        <p:nvSpPr>
          <p:cNvPr id="8" name="Speech Bubble: Rectangle with Corners Rounded 7"/>
          <p:cNvSpPr/>
          <p:nvPr/>
        </p:nvSpPr>
        <p:spPr>
          <a:xfrm>
            <a:off x="0" y="4677745"/>
            <a:ext cx="3314700" cy="1188720"/>
          </a:xfrm>
          <a:prstGeom prst="wedgeRoundRectCallout">
            <a:avLst>
              <a:gd name="adj1" fmla="val 78132"/>
              <a:gd name="adj2" fmla="val -5673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b="1" dirty="0"/>
              <a:t>SUBSYSTEM OF PHARMACEUTICAL, HEALTH EQUIPMENT, AND FOOD SAFETY </a:t>
            </a:r>
          </a:p>
        </p:txBody>
      </p:sp>
      <p:sp>
        <p:nvSpPr>
          <p:cNvPr id="9" name="Speech Bubble: Rectangle with Corners Rounded 8"/>
          <p:cNvSpPr/>
          <p:nvPr/>
        </p:nvSpPr>
        <p:spPr>
          <a:xfrm>
            <a:off x="0" y="2580677"/>
            <a:ext cx="3314700" cy="1188720"/>
          </a:xfrm>
          <a:prstGeom prst="wedgeRoundRectCallout">
            <a:avLst>
              <a:gd name="adj1" fmla="val 72270"/>
              <a:gd name="adj2" fmla="val 20192"/>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b="1" dirty="0"/>
              <a:t>SUBSYSTEM OF HEALTH MANAGEMENT, INFORMATION, AND REGULATION</a:t>
            </a:r>
          </a:p>
        </p:txBody>
      </p:sp>
      <p:sp>
        <p:nvSpPr>
          <p:cNvPr id="14" name="Slide Number Placeholder 13"/>
          <p:cNvSpPr>
            <a:spLocks noGrp="1"/>
          </p:cNvSpPr>
          <p:nvPr>
            <p:ph type="sldNum" sz="quarter" idx="12"/>
          </p:nvPr>
        </p:nvSpPr>
        <p:spPr/>
        <p:txBody>
          <a:bodyPr/>
          <a:lstStyle/>
          <a:p>
            <a:fld id="{53D998A8-1720-4575-808A-2D597F890FD6}" type="slidenum">
              <a:rPr lang="en-US" smtClean="0"/>
              <a:pPr/>
              <a:t>26</a:t>
            </a:fld>
            <a:endParaRPr lang="en-US"/>
          </a:p>
        </p:txBody>
      </p:sp>
    </p:spTree>
    <p:extLst>
      <p:ext uri="{BB962C8B-B14F-4D97-AF65-F5344CB8AC3E}">
        <p14:creationId xmlns:p14="http://schemas.microsoft.com/office/powerpoint/2010/main" xmlns="" val="210032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circle(in)">
                                      <p:cBhvr>
                                        <p:cTn id="30" dur="2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circle(in)">
                                      <p:cBhvr>
                                        <p:cTn id="4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0" grpId="0" animBg="1"/>
      <p:bldP spid="2" grpId="0" animBg="1"/>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5" name="Title 1"/>
          <p:cNvSpPr>
            <a:spLocks noGrp="1"/>
          </p:cNvSpPr>
          <p:nvPr>
            <p:ph type="title"/>
          </p:nvPr>
        </p:nvSpPr>
        <p:spPr>
          <a:xfrm>
            <a:off x="304702" y="143357"/>
            <a:ext cx="11127397" cy="645370"/>
          </a:xfrm>
        </p:spPr>
        <p:txBody>
          <a:bodyPr>
            <a:noAutofit/>
          </a:bodyPr>
          <a:lstStyle/>
          <a:p>
            <a:pPr>
              <a:defRPr/>
            </a:pPr>
            <a:r>
              <a:rPr lang="en-US" altLang="en-US" b="1" dirty="0">
                <a:solidFill>
                  <a:srgbClr val="000000"/>
                </a:solidFill>
                <a:latin typeface="Calibri"/>
                <a:ea typeface="ヒラギノ角ゴ Pro W3" pitchFamily="-84" charset="-128"/>
                <a:cs typeface="Calibri"/>
              </a:rPr>
              <a:t>MULTISECTOR ENGAGEMENT</a:t>
            </a:r>
            <a:endParaRPr lang="id-ID" altLang="en-US" sz="4400" b="1" dirty="0">
              <a:solidFill>
                <a:srgbClr val="000000"/>
              </a:solidFill>
              <a:latin typeface="Calibri"/>
              <a:ea typeface="ヒラギノ角ゴ Pro W3" pitchFamily="-84" charset="-128"/>
              <a:cs typeface="Calibri"/>
            </a:endParaRPr>
          </a:p>
        </p:txBody>
      </p:sp>
      <p:sp>
        <p:nvSpPr>
          <p:cNvPr id="2" name="TextBox 1"/>
          <p:cNvSpPr txBox="1"/>
          <p:nvPr/>
        </p:nvSpPr>
        <p:spPr>
          <a:xfrm>
            <a:off x="4223076" y="6078010"/>
            <a:ext cx="3801838" cy="707886"/>
          </a:xfrm>
          <a:prstGeom prst="rect">
            <a:avLst/>
          </a:prstGeom>
          <a:solidFill>
            <a:srgbClr val="E6A7A7"/>
          </a:solidFill>
        </p:spPr>
        <p:txBody>
          <a:bodyPr wrap="square" rtlCol="0">
            <a:spAutoFit/>
          </a:bodyPr>
          <a:lstStyle/>
          <a:p>
            <a:pPr algn="ctr"/>
            <a:r>
              <a:rPr lang="en-US" sz="2000" b="1" dirty="0">
                <a:latin typeface="Calibri"/>
                <a:cs typeface="Calibri"/>
              </a:rPr>
              <a:t>GOVERNMENT</a:t>
            </a:r>
          </a:p>
          <a:p>
            <a:pPr algn="ctr"/>
            <a:r>
              <a:rPr lang="en-US" sz="2000" i="1" dirty="0">
                <a:latin typeface="Calibri"/>
                <a:cs typeface="Calibri"/>
              </a:rPr>
              <a:t>Initiator, </a:t>
            </a:r>
            <a:r>
              <a:rPr lang="en-US" sz="2000" i="1" dirty="0" err="1">
                <a:latin typeface="Calibri"/>
                <a:cs typeface="Calibri"/>
              </a:rPr>
              <a:t>Fasilitator</a:t>
            </a:r>
            <a:r>
              <a:rPr lang="en-US" sz="2000" i="1" dirty="0">
                <a:latin typeface="Calibri"/>
                <a:cs typeface="Calibri"/>
              </a:rPr>
              <a:t>, and Motivator</a:t>
            </a:r>
          </a:p>
        </p:txBody>
      </p:sp>
      <p:sp>
        <p:nvSpPr>
          <p:cNvPr id="3" name="TextBox 2"/>
          <p:cNvSpPr txBox="1"/>
          <p:nvPr/>
        </p:nvSpPr>
        <p:spPr>
          <a:xfrm>
            <a:off x="563672" y="5292555"/>
            <a:ext cx="3378052" cy="923330"/>
          </a:xfrm>
          <a:prstGeom prst="rect">
            <a:avLst/>
          </a:prstGeom>
          <a:solidFill>
            <a:srgbClr val="F7EC6B"/>
          </a:solidFill>
        </p:spPr>
        <p:txBody>
          <a:bodyPr wrap="square" rtlCol="0">
            <a:spAutoFit/>
          </a:bodyPr>
          <a:lstStyle/>
          <a:p>
            <a:pPr algn="ctr"/>
            <a:r>
              <a:rPr lang="en-US" b="1" dirty="0">
                <a:cs typeface="Calibri"/>
              </a:rPr>
              <a:t>PROFESSIONAL ORGANIZATIONS AND ACADEMICS</a:t>
            </a:r>
          </a:p>
          <a:p>
            <a:pPr algn="ctr"/>
            <a:r>
              <a:rPr lang="en-US" b="1" i="1" dirty="0">
                <a:latin typeface="Calibri"/>
                <a:cs typeface="Calibri"/>
              </a:rPr>
              <a:t>Think Tank</a:t>
            </a:r>
          </a:p>
        </p:txBody>
      </p:sp>
      <p:sp>
        <p:nvSpPr>
          <p:cNvPr id="6" name="TextBox 5"/>
          <p:cNvSpPr txBox="1"/>
          <p:nvPr/>
        </p:nvSpPr>
        <p:spPr>
          <a:xfrm>
            <a:off x="182887" y="3475400"/>
            <a:ext cx="2808941" cy="1200329"/>
          </a:xfrm>
          <a:prstGeom prst="rect">
            <a:avLst/>
          </a:prstGeom>
          <a:solidFill>
            <a:schemeClr val="accent2">
              <a:lumMod val="40000"/>
              <a:lumOff val="60000"/>
            </a:schemeClr>
          </a:solidFill>
        </p:spPr>
        <p:txBody>
          <a:bodyPr wrap="square" rtlCol="0">
            <a:spAutoFit/>
          </a:bodyPr>
          <a:lstStyle/>
          <a:p>
            <a:pPr algn="ctr"/>
            <a:r>
              <a:rPr lang="en-US" b="1" dirty="0">
                <a:latin typeface="Calibri"/>
                <a:cs typeface="Calibri"/>
              </a:rPr>
              <a:t>DEVELOPMENT PARTNERS</a:t>
            </a:r>
          </a:p>
          <a:p>
            <a:pPr algn="ctr"/>
            <a:r>
              <a:rPr lang="en-US" b="1" i="1" dirty="0">
                <a:latin typeface="Calibri"/>
                <a:cs typeface="Calibri"/>
              </a:rPr>
              <a:t>Strengthening the initiation, collaboration, monitoring, and evaluation</a:t>
            </a:r>
          </a:p>
        </p:txBody>
      </p:sp>
      <p:sp>
        <p:nvSpPr>
          <p:cNvPr id="7" name="TextBox 6"/>
          <p:cNvSpPr txBox="1"/>
          <p:nvPr/>
        </p:nvSpPr>
        <p:spPr>
          <a:xfrm>
            <a:off x="8526430" y="1345045"/>
            <a:ext cx="3565959" cy="1200329"/>
          </a:xfrm>
          <a:prstGeom prst="rect">
            <a:avLst/>
          </a:prstGeom>
          <a:solidFill>
            <a:schemeClr val="accent3">
              <a:lumMod val="60000"/>
              <a:lumOff val="40000"/>
            </a:schemeClr>
          </a:solidFill>
        </p:spPr>
        <p:txBody>
          <a:bodyPr wrap="square" rtlCol="0">
            <a:spAutoFit/>
          </a:bodyPr>
          <a:lstStyle/>
          <a:p>
            <a:pPr algn="ctr"/>
            <a:r>
              <a:rPr lang="en-US" b="1" dirty="0">
                <a:latin typeface="Calibri"/>
                <a:cs typeface="Calibri"/>
              </a:rPr>
              <a:t>BUSINESS AND PRIVATE SECTORS</a:t>
            </a:r>
          </a:p>
          <a:p>
            <a:pPr algn="ctr"/>
            <a:r>
              <a:rPr lang="en-US" b="1" i="1" dirty="0">
                <a:latin typeface="Calibri"/>
                <a:cs typeface="Calibri"/>
              </a:rPr>
              <a:t>Product and program development  (Sharing information about the resources, CSR)</a:t>
            </a:r>
          </a:p>
        </p:txBody>
      </p:sp>
      <p:sp>
        <p:nvSpPr>
          <p:cNvPr id="8" name="TextBox 7"/>
          <p:cNvSpPr txBox="1"/>
          <p:nvPr/>
        </p:nvSpPr>
        <p:spPr>
          <a:xfrm>
            <a:off x="226271" y="1345046"/>
            <a:ext cx="2968313" cy="1200329"/>
          </a:xfrm>
          <a:prstGeom prst="rect">
            <a:avLst/>
          </a:prstGeom>
          <a:solidFill>
            <a:schemeClr val="accent4">
              <a:lumMod val="20000"/>
              <a:lumOff val="80000"/>
            </a:schemeClr>
          </a:solidFill>
        </p:spPr>
        <p:txBody>
          <a:bodyPr wrap="square" rtlCol="0">
            <a:spAutoFit/>
          </a:bodyPr>
          <a:lstStyle/>
          <a:p>
            <a:pPr algn="ctr"/>
            <a:r>
              <a:rPr lang="en-US" b="1" dirty="0">
                <a:latin typeface="Calibri"/>
                <a:cs typeface="Calibri"/>
              </a:rPr>
              <a:t>MASS MEDIA	</a:t>
            </a:r>
          </a:p>
          <a:p>
            <a:pPr algn="ctr"/>
            <a:r>
              <a:rPr lang="en-US" b="1" i="1" dirty="0">
                <a:latin typeface="Calibri"/>
                <a:cs typeface="Calibri"/>
              </a:rPr>
              <a:t>Publication of information that support the </a:t>
            </a:r>
            <a:r>
              <a:rPr lang="en-US" b="1" i="1" dirty="0">
                <a:cs typeface="Calibri"/>
              </a:rPr>
              <a:t>sustainable health development</a:t>
            </a:r>
            <a:endParaRPr lang="en-US" b="1" i="1" dirty="0">
              <a:latin typeface="Calibri"/>
              <a:cs typeface="Calibri"/>
            </a:endParaRPr>
          </a:p>
        </p:txBody>
      </p:sp>
      <p:sp>
        <p:nvSpPr>
          <p:cNvPr id="9" name="Oval 8"/>
          <p:cNvSpPr/>
          <p:nvPr/>
        </p:nvSpPr>
        <p:spPr>
          <a:xfrm>
            <a:off x="4442514" y="3327307"/>
            <a:ext cx="3227293" cy="1583765"/>
          </a:xfrm>
          <a:prstGeom prst="ellipse">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2000" b="1" dirty="0">
                <a:solidFill>
                  <a:schemeClr val="tx1"/>
                </a:solidFill>
                <a:latin typeface="Calibri"/>
                <a:cs typeface="Calibri"/>
              </a:rPr>
              <a:t>HEALTH SECTORS</a:t>
            </a:r>
          </a:p>
          <a:p>
            <a:pPr algn="ctr"/>
            <a:r>
              <a:rPr lang="en-US" sz="2000" b="1" dirty="0">
                <a:solidFill>
                  <a:schemeClr val="tx1"/>
                </a:solidFill>
                <a:latin typeface="Calibri"/>
                <a:cs typeface="Calibri"/>
              </a:rPr>
              <a:t>DEVELOPMENT</a:t>
            </a:r>
          </a:p>
        </p:txBody>
      </p:sp>
      <p:cxnSp>
        <p:nvCxnSpPr>
          <p:cNvPr id="11" name="Straight Connector 10"/>
          <p:cNvCxnSpPr>
            <a:stCxn id="6" idx="2"/>
            <a:endCxn id="3" idx="0"/>
          </p:cNvCxnSpPr>
          <p:nvPr/>
        </p:nvCxnSpPr>
        <p:spPr>
          <a:xfrm>
            <a:off x="1587358" y="4675729"/>
            <a:ext cx="665340" cy="616826"/>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a:stCxn id="3" idx="3"/>
            <a:endCxn id="2" idx="0"/>
          </p:cNvCxnSpPr>
          <p:nvPr/>
        </p:nvCxnSpPr>
        <p:spPr>
          <a:xfrm>
            <a:off x="3941724" y="5754220"/>
            <a:ext cx="2182271" cy="323790"/>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a:stCxn id="6" idx="3"/>
            <a:endCxn id="9" idx="2"/>
          </p:cNvCxnSpPr>
          <p:nvPr/>
        </p:nvCxnSpPr>
        <p:spPr>
          <a:xfrm>
            <a:off x="2991828" y="4075565"/>
            <a:ext cx="1450686" cy="43625"/>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4" idx="7"/>
            <a:endCxn id="9" idx="3"/>
          </p:cNvCxnSpPr>
          <p:nvPr/>
        </p:nvCxnSpPr>
        <p:spPr>
          <a:xfrm flipV="1">
            <a:off x="3531013" y="4679135"/>
            <a:ext cx="1384127" cy="607699"/>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7" idx="0"/>
            <a:endCxn id="9" idx="5"/>
          </p:cNvCxnSpPr>
          <p:nvPr/>
        </p:nvCxnSpPr>
        <p:spPr>
          <a:xfrm flipH="1" flipV="1">
            <a:off x="7197181" y="4679135"/>
            <a:ext cx="3072386" cy="543785"/>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3645949" y="869620"/>
            <a:ext cx="4444902" cy="1477328"/>
          </a:xfrm>
          <a:prstGeom prst="rect">
            <a:avLst/>
          </a:prstGeom>
          <a:solidFill>
            <a:schemeClr val="accent6">
              <a:lumMod val="20000"/>
              <a:lumOff val="80000"/>
            </a:schemeClr>
          </a:solidFill>
        </p:spPr>
        <p:txBody>
          <a:bodyPr wrap="square" rtlCol="0">
            <a:spAutoFit/>
          </a:bodyPr>
          <a:lstStyle/>
          <a:p>
            <a:pPr algn="ctr"/>
            <a:r>
              <a:rPr lang="en-US" b="1" dirty="0">
                <a:latin typeface="Calibri"/>
                <a:cs typeface="Calibri"/>
              </a:rPr>
              <a:t>CIVIL SOCIETY ORGANIZATIONS</a:t>
            </a:r>
          </a:p>
          <a:p>
            <a:pPr algn="ctr"/>
            <a:r>
              <a:rPr lang="en-US" b="1" i="1" dirty="0">
                <a:cs typeface="Calibri"/>
              </a:rPr>
              <a:t>Advocating for the improvement of initiation and strategic studies, reporting the implementation, and community empowerment</a:t>
            </a:r>
            <a:endParaRPr lang="en-US" b="1" i="1" dirty="0">
              <a:latin typeface="Calibri"/>
              <a:cs typeface="Calibri"/>
            </a:endParaRPr>
          </a:p>
        </p:txBody>
      </p:sp>
      <p:sp>
        <p:nvSpPr>
          <p:cNvPr id="27" name="TextBox 26"/>
          <p:cNvSpPr txBox="1"/>
          <p:nvPr/>
        </p:nvSpPr>
        <p:spPr>
          <a:xfrm>
            <a:off x="8526430" y="5222920"/>
            <a:ext cx="3486273" cy="1477328"/>
          </a:xfrm>
          <a:prstGeom prst="rect">
            <a:avLst/>
          </a:prstGeom>
          <a:solidFill>
            <a:schemeClr val="accent1">
              <a:lumMod val="60000"/>
              <a:lumOff val="40000"/>
            </a:schemeClr>
          </a:solidFill>
        </p:spPr>
        <p:txBody>
          <a:bodyPr wrap="square" rtlCol="0">
            <a:spAutoFit/>
          </a:bodyPr>
          <a:lstStyle/>
          <a:p>
            <a:pPr algn="ctr"/>
            <a:r>
              <a:rPr lang="en-US" b="1" dirty="0">
                <a:latin typeface="Calibri"/>
                <a:cs typeface="Calibri"/>
              </a:rPr>
              <a:t>UN</a:t>
            </a:r>
          </a:p>
          <a:p>
            <a:pPr algn="ctr"/>
            <a:r>
              <a:rPr lang="en-US" b="1" i="1" dirty="0">
                <a:latin typeface="Calibri"/>
                <a:cs typeface="Calibri"/>
              </a:rPr>
              <a:t>Synergize the global and national agenda, facilitating the government for the health program</a:t>
            </a:r>
          </a:p>
        </p:txBody>
      </p:sp>
      <p:sp>
        <p:nvSpPr>
          <p:cNvPr id="74752" name="TextBox 74751"/>
          <p:cNvSpPr txBox="1"/>
          <p:nvPr/>
        </p:nvSpPr>
        <p:spPr>
          <a:xfrm>
            <a:off x="8955561" y="3824045"/>
            <a:ext cx="2968313" cy="646331"/>
          </a:xfrm>
          <a:prstGeom prst="rect">
            <a:avLst/>
          </a:prstGeom>
          <a:solidFill>
            <a:srgbClr val="CCFFCC"/>
          </a:solidFill>
        </p:spPr>
        <p:txBody>
          <a:bodyPr wrap="square" rtlCol="0">
            <a:spAutoFit/>
          </a:bodyPr>
          <a:lstStyle/>
          <a:p>
            <a:pPr algn="ctr"/>
            <a:r>
              <a:rPr lang="en-US" b="1" dirty="0">
                <a:latin typeface="Calibri"/>
                <a:cs typeface="Calibri"/>
              </a:rPr>
              <a:t>PARLIAMENTARY</a:t>
            </a:r>
          </a:p>
          <a:p>
            <a:pPr algn="ctr"/>
            <a:r>
              <a:rPr lang="en-US" b="1" i="1" dirty="0">
                <a:latin typeface="Calibri"/>
                <a:cs typeface="Calibri"/>
              </a:rPr>
              <a:t>Legislative function</a:t>
            </a:r>
          </a:p>
        </p:txBody>
      </p:sp>
      <p:cxnSp>
        <p:nvCxnSpPr>
          <p:cNvPr id="74758" name="Straight Connector 74757"/>
          <p:cNvCxnSpPr>
            <a:stCxn id="2" idx="0"/>
            <a:endCxn id="27" idx="1"/>
          </p:cNvCxnSpPr>
          <p:nvPr/>
        </p:nvCxnSpPr>
        <p:spPr>
          <a:xfrm flipV="1">
            <a:off x="6123995" y="5961584"/>
            <a:ext cx="2402435" cy="116426"/>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4762" name="Straight Connector 74761"/>
          <p:cNvCxnSpPr>
            <a:stCxn id="27" idx="0"/>
            <a:endCxn id="74752" idx="2"/>
          </p:cNvCxnSpPr>
          <p:nvPr/>
        </p:nvCxnSpPr>
        <p:spPr>
          <a:xfrm flipV="1">
            <a:off x="10269567" y="4470376"/>
            <a:ext cx="170151" cy="752544"/>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4764" name="Straight Connector 74763"/>
          <p:cNvCxnSpPr>
            <a:stCxn id="6" idx="0"/>
            <a:endCxn id="26" idx="2"/>
          </p:cNvCxnSpPr>
          <p:nvPr/>
        </p:nvCxnSpPr>
        <p:spPr>
          <a:xfrm flipV="1">
            <a:off x="1587358" y="2346948"/>
            <a:ext cx="4281042" cy="1128452"/>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4767" name="Straight Connector 74766"/>
          <p:cNvCxnSpPr>
            <a:stCxn id="74752" idx="0"/>
            <a:endCxn id="26" idx="2"/>
          </p:cNvCxnSpPr>
          <p:nvPr/>
        </p:nvCxnSpPr>
        <p:spPr>
          <a:xfrm flipH="1" flipV="1">
            <a:off x="5868400" y="2346948"/>
            <a:ext cx="4571318" cy="1477097"/>
          </a:xfrm>
          <a:prstGeom prst="line">
            <a:avLst/>
          </a:prstGeom>
          <a:ln w="57150" cmpd="sng">
            <a:solidFill>
              <a:srgbClr val="3366FF"/>
            </a:solidFill>
          </a:ln>
        </p:spPr>
        <p:style>
          <a:lnRef idx="2">
            <a:schemeClr val="accent1"/>
          </a:lnRef>
          <a:fillRef idx="0">
            <a:schemeClr val="accent1"/>
          </a:fillRef>
          <a:effectRef idx="1">
            <a:schemeClr val="accent1"/>
          </a:effectRef>
          <a:fontRef idx="minor">
            <a:schemeClr val="tx1"/>
          </a:fontRef>
        </p:style>
      </p:cxnSp>
      <p:cxnSp>
        <p:nvCxnSpPr>
          <p:cNvPr id="74770" name="Straight Arrow Connector 74769"/>
          <p:cNvCxnSpPr>
            <a:stCxn id="26" idx="2"/>
            <a:endCxn id="9" idx="0"/>
          </p:cNvCxnSpPr>
          <p:nvPr/>
        </p:nvCxnSpPr>
        <p:spPr>
          <a:xfrm>
            <a:off x="5868400" y="2346948"/>
            <a:ext cx="187761" cy="980359"/>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74773" name="Straight Arrow Connector 74772"/>
          <p:cNvCxnSpPr>
            <a:stCxn id="2" idx="0"/>
            <a:endCxn id="9" idx="4"/>
          </p:cNvCxnSpPr>
          <p:nvPr/>
        </p:nvCxnSpPr>
        <p:spPr>
          <a:xfrm flipH="1" flipV="1">
            <a:off x="6056161" y="4911072"/>
            <a:ext cx="67834" cy="1166938"/>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74775" name="Straight Arrow Connector 74774"/>
          <p:cNvCxnSpPr>
            <a:stCxn id="74752" idx="1"/>
            <a:endCxn id="9" idx="6"/>
          </p:cNvCxnSpPr>
          <p:nvPr/>
        </p:nvCxnSpPr>
        <p:spPr>
          <a:xfrm flipH="1" flipV="1">
            <a:off x="7669807" y="4119190"/>
            <a:ext cx="1285754" cy="28021"/>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74777" name="Straight Arrow Connector 74776"/>
          <p:cNvCxnSpPr>
            <a:stCxn id="7" idx="2"/>
            <a:endCxn id="9" idx="7"/>
          </p:cNvCxnSpPr>
          <p:nvPr/>
        </p:nvCxnSpPr>
        <p:spPr>
          <a:xfrm flipH="1">
            <a:off x="7197181" y="2545374"/>
            <a:ext cx="3112229" cy="1013870"/>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74779" name="Straight Arrow Connector 74778"/>
          <p:cNvCxnSpPr>
            <a:stCxn id="8" idx="2"/>
            <a:endCxn id="9" idx="1"/>
          </p:cNvCxnSpPr>
          <p:nvPr/>
        </p:nvCxnSpPr>
        <p:spPr>
          <a:xfrm>
            <a:off x="1710428" y="2545375"/>
            <a:ext cx="3204712" cy="1013869"/>
          </a:xfrm>
          <a:prstGeom prst="straightConnector1">
            <a:avLst/>
          </a:prstGeom>
          <a:ln w="57150" cmpd="sng">
            <a:solidFill>
              <a:srgbClr val="3366FF"/>
            </a:solidFill>
            <a:tailEnd type="arrow"/>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440661" y="5110017"/>
            <a:ext cx="3620572" cy="12073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ooter Placeholder 27"/>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29" name="Slide Number Placeholder 28"/>
          <p:cNvSpPr>
            <a:spLocks noGrp="1"/>
          </p:cNvSpPr>
          <p:nvPr>
            <p:ph type="sldNum" sz="quarter" idx="12"/>
          </p:nvPr>
        </p:nvSpPr>
        <p:spPr/>
        <p:txBody>
          <a:bodyPr/>
          <a:lstStyle/>
          <a:p>
            <a:fld id="{53D998A8-1720-4575-808A-2D597F890FD6}" type="slidenum">
              <a:rPr lang="en-US" smtClean="0"/>
              <a:pPr/>
              <a:t>27</a:t>
            </a:fld>
            <a:endParaRPr lang="en-US"/>
          </a:p>
        </p:txBody>
      </p:sp>
    </p:spTree>
    <p:extLst>
      <p:ext uri="{BB962C8B-B14F-4D97-AF65-F5344CB8AC3E}">
        <p14:creationId xmlns:p14="http://schemas.microsoft.com/office/powerpoint/2010/main" xmlns="" val="34600892"/>
      </p:ext>
    </p:extLst>
  </p:cSld>
  <p:clrMapOvr>
    <a:masterClrMapping/>
  </p:clrMapOvr>
  <mc:AlternateContent xmlns:mc="http://schemas.openxmlformats.org/markup-compatibility/2006">
    <mc:Choice xmlns:p14="http://schemas.microsoft.com/office/powerpoint/2010/main" xmlns="" Requires="p14">
      <p:transition spd="slow" p14:dur="11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4779"/>
                                        </p:tgtEl>
                                        <p:attrNameLst>
                                          <p:attrName>style.visibility</p:attrName>
                                        </p:attrNameLst>
                                      </p:cBhvr>
                                      <p:to>
                                        <p:strVal val="visible"/>
                                      </p:to>
                                    </p:set>
                                    <p:animEffect transition="in" filter="circle(in)">
                                      <p:cBhvr>
                                        <p:cTn id="12" dur="2000"/>
                                        <p:tgtEl>
                                          <p:spTgt spid="74779"/>
                                        </p:tgtEl>
                                      </p:cBhvr>
                                    </p:animEffect>
                                  </p:childTnLst>
                                </p:cTn>
                              </p:par>
                              <p:par>
                                <p:cTn id="13" presetID="6" presetClass="entr" presetSubtype="16" fill="hold" nodeType="withEffect">
                                  <p:stCondLst>
                                    <p:cond delay="0"/>
                                  </p:stCondLst>
                                  <p:childTnLst>
                                    <p:set>
                                      <p:cBhvr>
                                        <p:cTn id="14" dur="1" fill="hold">
                                          <p:stCondLst>
                                            <p:cond delay="0"/>
                                          </p:stCondLst>
                                        </p:cTn>
                                        <p:tgtEl>
                                          <p:spTgt spid="74764"/>
                                        </p:tgtEl>
                                        <p:attrNameLst>
                                          <p:attrName>style.visibility</p:attrName>
                                        </p:attrNameLst>
                                      </p:cBhvr>
                                      <p:to>
                                        <p:strVal val="visible"/>
                                      </p:to>
                                    </p:set>
                                    <p:animEffect transition="in" filter="circle(in)">
                                      <p:cBhvr>
                                        <p:cTn id="15" dur="2000"/>
                                        <p:tgtEl>
                                          <p:spTgt spid="74764"/>
                                        </p:tgtEl>
                                      </p:cBhvr>
                                    </p:animEffect>
                                  </p:childTnLst>
                                </p:cTn>
                              </p:par>
                              <p:par>
                                <p:cTn id="16" presetID="6" presetClass="entr" presetSubtype="16" fill="hold" nodeType="withEffect">
                                  <p:stCondLst>
                                    <p:cond delay="0"/>
                                  </p:stCondLst>
                                  <p:childTnLst>
                                    <p:set>
                                      <p:cBhvr>
                                        <p:cTn id="17" dur="1" fill="hold">
                                          <p:stCondLst>
                                            <p:cond delay="0"/>
                                          </p:stCondLst>
                                        </p:cTn>
                                        <p:tgtEl>
                                          <p:spTgt spid="74767"/>
                                        </p:tgtEl>
                                        <p:attrNameLst>
                                          <p:attrName>style.visibility</p:attrName>
                                        </p:attrNameLst>
                                      </p:cBhvr>
                                      <p:to>
                                        <p:strVal val="visible"/>
                                      </p:to>
                                    </p:set>
                                    <p:animEffect transition="in" filter="circle(in)">
                                      <p:cBhvr>
                                        <p:cTn id="18" dur="2000"/>
                                        <p:tgtEl>
                                          <p:spTgt spid="74767"/>
                                        </p:tgtEl>
                                      </p:cBhvr>
                                    </p:animEffect>
                                  </p:childTnLst>
                                </p:cTn>
                              </p:par>
                              <p:par>
                                <p:cTn id="19" presetID="6" presetClass="entr" presetSubtype="16" fill="hold" nodeType="withEffect">
                                  <p:stCondLst>
                                    <p:cond delay="0"/>
                                  </p:stCondLst>
                                  <p:childTnLst>
                                    <p:set>
                                      <p:cBhvr>
                                        <p:cTn id="20" dur="1" fill="hold">
                                          <p:stCondLst>
                                            <p:cond delay="0"/>
                                          </p:stCondLst>
                                        </p:cTn>
                                        <p:tgtEl>
                                          <p:spTgt spid="74770"/>
                                        </p:tgtEl>
                                        <p:attrNameLst>
                                          <p:attrName>style.visibility</p:attrName>
                                        </p:attrNameLst>
                                      </p:cBhvr>
                                      <p:to>
                                        <p:strVal val="visible"/>
                                      </p:to>
                                    </p:set>
                                    <p:animEffect transition="in" filter="circle(in)">
                                      <p:cBhvr>
                                        <p:cTn id="21" dur="2000"/>
                                        <p:tgtEl>
                                          <p:spTgt spid="74770"/>
                                        </p:tgtEl>
                                      </p:cBhvr>
                                    </p:animEffect>
                                  </p:childTnLst>
                                </p:cTn>
                              </p:par>
                              <p:par>
                                <p:cTn id="22" presetID="6" presetClass="entr" presetSubtype="16" fill="hold" nodeType="withEffect">
                                  <p:stCondLst>
                                    <p:cond delay="0"/>
                                  </p:stCondLst>
                                  <p:childTnLst>
                                    <p:set>
                                      <p:cBhvr>
                                        <p:cTn id="23" dur="1" fill="hold">
                                          <p:stCondLst>
                                            <p:cond delay="0"/>
                                          </p:stCondLst>
                                        </p:cTn>
                                        <p:tgtEl>
                                          <p:spTgt spid="74777"/>
                                        </p:tgtEl>
                                        <p:attrNameLst>
                                          <p:attrName>style.visibility</p:attrName>
                                        </p:attrNameLst>
                                      </p:cBhvr>
                                      <p:to>
                                        <p:strVal val="visible"/>
                                      </p:to>
                                    </p:set>
                                    <p:animEffect transition="in" filter="circle(in)">
                                      <p:cBhvr>
                                        <p:cTn id="24" dur="2000"/>
                                        <p:tgtEl>
                                          <p:spTgt spid="74777"/>
                                        </p:tgtEl>
                                      </p:cBhvr>
                                    </p:animEffect>
                                  </p:childTnLst>
                                </p:cTn>
                              </p:par>
                              <p:par>
                                <p:cTn id="25" presetID="6" presetClass="entr" presetSubtype="16" fill="hold" nodeType="withEffect">
                                  <p:stCondLst>
                                    <p:cond delay="0"/>
                                  </p:stCondLst>
                                  <p:childTnLst>
                                    <p:set>
                                      <p:cBhvr>
                                        <p:cTn id="26" dur="1" fill="hold">
                                          <p:stCondLst>
                                            <p:cond delay="0"/>
                                          </p:stCondLst>
                                        </p:cTn>
                                        <p:tgtEl>
                                          <p:spTgt spid="74775"/>
                                        </p:tgtEl>
                                        <p:attrNameLst>
                                          <p:attrName>style.visibility</p:attrName>
                                        </p:attrNameLst>
                                      </p:cBhvr>
                                      <p:to>
                                        <p:strVal val="visible"/>
                                      </p:to>
                                    </p:set>
                                    <p:animEffect transition="in" filter="circle(in)">
                                      <p:cBhvr>
                                        <p:cTn id="27" dur="2000"/>
                                        <p:tgtEl>
                                          <p:spTgt spid="74775"/>
                                        </p:tgtEl>
                                      </p:cBhvr>
                                    </p:animEffect>
                                  </p:childTnLst>
                                </p:cTn>
                              </p:par>
                              <p:par>
                                <p:cTn id="28" presetID="6" presetClass="entr" presetSubtype="16"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circle(in)">
                                      <p:cBhvr>
                                        <p:cTn id="30" dur="2000"/>
                                        <p:tgtEl>
                                          <p:spTgt spid="23"/>
                                        </p:tgtEl>
                                      </p:cBhvr>
                                    </p:animEffect>
                                  </p:childTnLst>
                                </p:cTn>
                              </p:par>
                              <p:par>
                                <p:cTn id="31" presetID="6" presetClass="entr" presetSubtype="16" fill="hold" nodeType="withEffect">
                                  <p:stCondLst>
                                    <p:cond delay="0"/>
                                  </p:stCondLst>
                                  <p:childTnLst>
                                    <p:set>
                                      <p:cBhvr>
                                        <p:cTn id="32" dur="1" fill="hold">
                                          <p:stCondLst>
                                            <p:cond delay="0"/>
                                          </p:stCondLst>
                                        </p:cTn>
                                        <p:tgtEl>
                                          <p:spTgt spid="74762"/>
                                        </p:tgtEl>
                                        <p:attrNameLst>
                                          <p:attrName>style.visibility</p:attrName>
                                        </p:attrNameLst>
                                      </p:cBhvr>
                                      <p:to>
                                        <p:strVal val="visible"/>
                                      </p:to>
                                    </p:set>
                                    <p:animEffect transition="in" filter="circle(in)">
                                      <p:cBhvr>
                                        <p:cTn id="33" dur="2000"/>
                                        <p:tgtEl>
                                          <p:spTgt spid="74762"/>
                                        </p:tgtEl>
                                      </p:cBhvr>
                                    </p:animEffect>
                                  </p:childTnLst>
                                </p:cTn>
                              </p:par>
                              <p:par>
                                <p:cTn id="34" presetID="6" presetClass="entr" presetSubtype="16" fill="hold" nodeType="withEffect">
                                  <p:stCondLst>
                                    <p:cond delay="0"/>
                                  </p:stCondLst>
                                  <p:childTnLst>
                                    <p:set>
                                      <p:cBhvr>
                                        <p:cTn id="35" dur="1" fill="hold">
                                          <p:stCondLst>
                                            <p:cond delay="0"/>
                                          </p:stCondLst>
                                        </p:cTn>
                                        <p:tgtEl>
                                          <p:spTgt spid="74758"/>
                                        </p:tgtEl>
                                        <p:attrNameLst>
                                          <p:attrName>style.visibility</p:attrName>
                                        </p:attrNameLst>
                                      </p:cBhvr>
                                      <p:to>
                                        <p:strVal val="visible"/>
                                      </p:to>
                                    </p:set>
                                    <p:animEffect transition="in" filter="circle(in)">
                                      <p:cBhvr>
                                        <p:cTn id="36" dur="2000"/>
                                        <p:tgtEl>
                                          <p:spTgt spid="74758"/>
                                        </p:tgtEl>
                                      </p:cBhvr>
                                    </p:animEffect>
                                  </p:childTnLst>
                                </p:cTn>
                              </p:par>
                              <p:par>
                                <p:cTn id="37" presetID="6" presetClass="entr" presetSubtype="16" fill="hold" nodeType="withEffect">
                                  <p:stCondLst>
                                    <p:cond delay="0"/>
                                  </p:stCondLst>
                                  <p:childTnLst>
                                    <p:set>
                                      <p:cBhvr>
                                        <p:cTn id="38" dur="1" fill="hold">
                                          <p:stCondLst>
                                            <p:cond delay="0"/>
                                          </p:stCondLst>
                                        </p:cTn>
                                        <p:tgtEl>
                                          <p:spTgt spid="74773"/>
                                        </p:tgtEl>
                                        <p:attrNameLst>
                                          <p:attrName>style.visibility</p:attrName>
                                        </p:attrNameLst>
                                      </p:cBhvr>
                                      <p:to>
                                        <p:strVal val="visible"/>
                                      </p:to>
                                    </p:set>
                                    <p:animEffect transition="in" filter="circle(in)">
                                      <p:cBhvr>
                                        <p:cTn id="39" dur="2000"/>
                                        <p:tgtEl>
                                          <p:spTgt spid="74773"/>
                                        </p:tgtEl>
                                      </p:cBhvr>
                                    </p:animEffect>
                                  </p:childTnLst>
                                </p:cTn>
                              </p:par>
                              <p:par>
                                <p:cTn id="40" presetID="6" presetClass="entr" presetSubtype="16" fill="hold"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circle(in)">
                                      <p:cBhvr>
                                        <p:cTn id="42" dur="2000"/>
                                        <p:tgtEl>
                                          <p:spTgt spid="13"/>
                                        </p:tgtEl>
                                      </p:cBhvr>
                                    </p:animEffect>
                                  </p:childTnLst>
                                </p:cTn>
                              </p:par>
                              <p:par>
                                <p:cTn id="43" presetID="6" presetClass="entr" presetSubtype="16"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circle(in)">
                                      <p:cBhvr>
                                        <p:cTn id="45" dur="2000"/>
                                        <p:tgtEl>
                                          <p:spTgt spid="21"/>
                                        </p:tgtEl>
                                      </p:cBhvr>
                                    </p:animEffect>
                                  </p:childTnLst>
                                </p:cTn>
                              </p:par>
                              <p:par>
                                <p:cTn id="46" presetID="6"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circle(in)">
                                      <p:cBhvr>
                                        <p:cTn id="48" dur="2000"/>
                                        <p:tgtEl>
                                          <p:spTgt spid="11"/>
                                        </p:tgtEl>
                                      </p:cBhvr>
                                    </p:animEffect>
                                  </p:childTnLst>
                                </p:cTn>
                              </p:par>
                              <p:par>
                                <p:cTn id="49" presetID="6" presetClass="entr" presetSubtype="16"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circle(in)">
                                      <p:cBhvr>
                                        <p:cTn id="51" dur="2000"/>
                                        <p:tgtEl>
                                          <p:spTgt spid="19"/>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wheel(1)">
                                      <p:cBhvr>
                                        <p:cTn id="56" dur="2000"/>
                                        <p:tgtEl>
                                          <p:spTgt spid="8"/>
                                        </p:tgtEl>
                                      </p:cBhvr>
                                    </p:animEffect>
                                  </p:childTnLst>
                                </p:cTn>
                              </p:par>
                              <p:par>
                                <p:cTn id="57" presetID="21" presetClass="entr" presetSubtype="1"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wheel(1)">
                                      <p:cBhvr>
                                        <p:cTn id="59" dur="2000"/>
                                        <p:tgtEl>
                                          <p:spTgt spid="26"/>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wheel(1)">
                                      <p:cBhvr>
                                        <p:cTn id="62" dur="2000"/>
                                        <p:tgtEl>
                                          <p:spTgt spid="7"/>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74752"/>
                                        </p:tgtEl>
                                        <p:attrNameLst>
                                          <p:attrName>style.visibility</p:attrName>
                                        </p:attrNameLst>
                                      </p:cBhvr>
                                      <p:to>
                                        <p:strVal val="visible"/>
                                      </p:to>
                                    </p:set>
                                    <p:animEffect transition="in" filter="wheel(1)">
                                      <p:cBhvr>
                                        <p:cTn id="65" dur="2000"/>
                                        <p:tgtEl>
                                          <p:spTgt spid="74752"/>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heel(1)">
                                      <p:cBhvr>
                                        <p:cTn id="68" dur="2000"/>
                                        <p:tgtEl>
                                          <p:spTgt spid="27"/>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2"/>
                                        </p:tgtEl>
                                        <p:attrNameLst>
                                          <p:attrName>style.visibility</p:attrName>
                                        </p:attrNameLst>
                                      </p:cBhvr>
                                      <p:to>
                                        <p:strVal val="visible"/>
                                      </p:to>
                                    </p:set>
                                    <p:animEffect transition="in" filter="wheel(1)">
                                      <p:cBhvr>
                                        <p:cTn id="71" dur="2000"/>
                                        <p:tgtEl>
                                          <p:spTgt spid="2"/>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wheel(1)">
                                      <p:cBhvr>
                                        <p:cTn id="74" dur="2000"/>
                                        <p:tgtEl>
                                          <p:spTgt spid="3"/>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wheel(1)">
                                      <p:cBhvr>
                                        <p:cTn id="77" dur="2000"/>
                                        <p:tgtEl>
                                          <p:spTgt spid="6"/>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wipe(down)">
                                      <p:cBhvr>
                                        <p:cTn id="8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P spid="26" grpId="0" animBg="1"/>
      <p:bldP spid="27" grpId="0" animBg="1"/>
      <p:bldP spid="74752" grpId="0" animBg="1"/>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3093654" y="2054223"/>
            <a:ext cx="5413434" cy="3045057"/>
          </a:xfrm>
          <a:prstGeom prst="rect">
            <a:avLst/>
          </a:prstGeom>
          <a:ln>
            <a:solidFill>
              <a:schemeClr val="tx1">
                <a:lumMod val="50000"/>
                <a:lumOff val="50000"/>
              </a:schemeClr>
            </a:solidFill>
          </a:ln>
        </p:spPr>
      </p:pic>
      <p:sp>
        <p:nvSpPr>
          <p:cNvPr id="5" name="Arrow: Bent-Up 4"/>
          <p:cNvSpPr/>
          <p:nvPr/>
        </p:nvSpPr>
        <p:spPr>
          <a:xfrm rot="16200000" flipH="1">
            <a:off x="9745162" y="5394751"/>
            <a:ext cx="1004307" cy="919976"/>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p:cNvSpPr/>
          <p:nvPr/>
        </p:nvSpPr>
        <p:spPr>
          <a:xfrm>
            <a:off x="234177" y="170055"/>
            <a:ext cx="3668750" cy="6858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HEALTHY LIFE COMMUNITY MOVEMENT</a:t>
            </a:r>
          </a:p>
        </p:txBody>
      </p:sp>
      <p:graphicFrame>
        <p:nvGraphicFramePr>
          <p:cNvPr id="21" name="Diagram 20"/>
          <p:cNvGraphicFramePr/>
          <p:nvPr>
            <p:extLst>
              <p:ext uri="{D42A27DB-BD31-4B8C-83A1-F6EECF244321}">
                <p14:modId xmlns:p14="http://schemas.microsoft.com/office/powerpoint/2010/main" xmlns="" val="195060575"/>
              </p:ext>
            </p:extLst>
          </p:nvPr>
        </p:nvGraphicFramePr>
        <p:xfrm>
          <a:off x="234178" y="855855"/>
          <a:ext cx="3668750" cy="2720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3" name="Picture 62"/>
          <p:cNvPicPr>
            <a:picLocks noChangeAspect="1"/>
          </p:cNvPicPr>
          <p:nvPr/>
        </p:nvPicPr>
        <p:blipFill rotWithShape="1">
          <a:blip r:embed="rId7"/>
          <a:srcRect l="33110" t="2480" r="6486" b="4715"/>
          <a:stretch/>
        </p:blipFill>
        <p:spPr>
          <a:xfrm>
            <a:off x="970156" y="3654092"/>
            <a:ext cx="3583853" cy="3097249"/>
          </a:xfrm>
          <a:prstGeom prst="rect">
            <a:avLst/>
          </a:prstGeom>
        </p:spPr>
      </p:pic>
      <p:sp>
        <p:nvSpPr>
          <p:cNvPr id="64" name="Rectangle 63"/>
          <p:cNvSpPr/>
          <p:nvPr/>
        </p:nvSpPr>
        <p:spPr>
          <a:xfrm>
            <a:off x="0" y="3666145"/>
            <a:ext cx="970156" cy="991313"/>
          </a:xfrm>
          <a:prstGeom prst="rect">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MULTI STAKE-HOLDERS</a:t>
            </a:r>
          </a:p>
        </p:txBody>
      </p:sp>
      <p:pic>
        <p:nvPicPr>
          <p:cNvPr id="65" name="Picture 64"/>
          <p:cNvPicPr>
            <a:picLocks noChangeAspect="1"/>
          </p:cNvPicPr>
          <p:nvPr/>
        </p:nvPicPr>
        <p:blipFill>
          <a:blip r:embed="rId8"/>
          <a:stretch>
            <a:fillRect/>
          </a:stretch>
        </p:blipFill>
        <p:spPr>
          <a:xfrm>
            <a:off x="7772402" y="187477"/>
            <a:ext cx="1157138" cy="863403"/>
          </a:xfrm>
          <a:prstGeom prst="rect">
            <a:avLst/>
          </a:prstGeom>
        </p:spPr>
      </p:pic>
      <p:graphicFrame>
        <p:nvGraphicFramePr>
          <p:cNvPr id="66" name="Diagram 65"/>
          <p:cNvGraphicFramePr/>
          <p:nvPr>
            <p:extLst>
              <p:ext uri="{D42A27DB-BD31-4B8C-83A1-F6EECF244321}">
                <p14:modId xmlns:p14="http://schemas.microsoft.com/office/powerpoint/2010/main" xmlns="" val="1338446279"/>
              </p:ext>
            </p:extLst>
          </p:nvPr>
        </p:nvGraphicFramePr>
        <p:xfrm>
          <a:off x="7950820" y="1129635"/>
          <a:ext cx="4144374" cy="42229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7" name="TextBox 66"/>
          <p:cNvSpPr txBox="1"/>
          <p:nvPr/>
        </p:nvSpPr>
        <p:spPr>
          <a:xfrm>
            <a:off x="8929540" y="69694"/>
            <a:ext cx="3165654" cy="919401"/>
          </a:xfrm>
          <a:prstGeom prst="roundRect">
            <a:avLst/>
          </a:prstGeom>
          <a:solidFill>
            <a:srgbClr val="FFC000"/>
          </a:solidFill>
        </p:spPr>
        <p:txBody>
          <a:bodyPr wrap="square" rtlCol="0">
            <a:spAutoFit/>
          </a:bodyPr>
          <a:lstStyle/>
          <a:p>
            <a:pPr algn="ctr"/>
            <a:r>
              <a:rPr lang="en-US" sz="1600" b="1" dirty="0"/>
              <a:t>FAMILY APPROACH-STRENGTHENING THE ROLE OF COMMUNITY HEALTH CENTER </a:t>
            </a:r>
          </a:p>
        </p:txBody>
      </p:sp>
      <p:pic>
        <p:nvPicPr>
          <p:cNvPr id="68" name="Content Placeholder 5"/>
          <p:cNvPicPr>
            <a:picLocks noChangeAspect="1"/>
          </p:cNvPicPr>
          <p:nvPr/>
        </p:nvPicPr>
        <p:blipFill>
          <a:blip r:embed="rId13">
            <a:extLst>
              <a:ext uri="{28A0092B-C50C-407E-A947-70E740481C1C}">
                <a14:useLocalDpi xmlns:a14="http://schemas.microsoft.com/office/drawing/2010/main" xmlns="" val="0"/>
              </a:ext>
            </a:extLst>
          </a:blip>
          <a:srcRect l="9737" t="46042" r="45445" b="23970"/>
          <a:stretch>
            <a:fillRect/>
          </a:stretch>
        </p:blipFill>
        <p:spPr bwMode="auto">
          <a:xfrm>
            <a:off x="6907530" y="5390970"/>
            <a:ext cx="2822057" cy="14022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 name="TextBox 68"/>
          <p:cNvSpPr txBox="1"/>
          <p:nvPr/>
        </p:nvSpPr>
        <p:spPr>
          <a:xfrm>
            <a:off x="7087679" y="5886478"/>
            <a:ext cx="252658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AU" b="1" dirty="0">
                <a:solidFill>
                  <a:schemeClr val="tx1"/>
                </a:solidFill>
                <a:effectLst>
                  <a:outerShdw blurRad="38100" dist="38100" dir="2700000" algn="tl">
                    <a:srgbClr val="000000">
                      <a:alpha val="43137"/>
                    </a:srgbClr>
                  </a:outerShdw>
                </a:effectLst>
              </a:rPr>
              <a:t>HEALTHY FAMILY</a:t>
            </a:r>
          </a:p>
        </p:txBody>
      </p:sp>
      <p:sp>
        <p:nvSpPr>
          <p:cNvPr id="70" name="Arrow: Curved Up 69"/>
          <p:cNvSpPr/>
          <p:nvPr/>
        </p:nvSpPr>
        <p:spPr>
          <a:xfrm rot="15038419">
            <a:off x="3669028" y="799179"/>
            <a:ext cx="2081616" cy="999280"/>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Arrow: Curved Down 70"/>
          <p:cNvSpPr/>
          <p:nvPr/>
        </p:nvSpPr>
        <p:spPr>
          <a:xfrm rot="17893733">
            <a:off x="5867095" y="779803"/>
            <a:ext cx="2255244" cy="913914"/>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Slide Number Placeholder 16"/>
          <p:cNvSpPr>
            <a:spLocks noGrp="1"/>
          </p:cNvSpPr>
          <p:nvPr>
            <p:ph type="sldNum" sz="quarter" idx="12"/>
          </p:nvPr>
        </p:nvSpPr>
        <p:spPr/>
        <p:txBody>
          <a:bodyPr/>
          <a:lstStyle/>
          <a:p>
            <a:fld id="{53D998A8-1720-4575-808A-2D597F890FD6}" type="slidenum">
              <a:rPr lang="en-US" smtClean="0"/>
              <a:pPr/>
              <a:t>28</a:t>
            </a:fld>
            <a:endParaRPr lang="en-US"/>
          </a:p>
        </p:txBody>
      </p:sp>
    </p:spTree>
    <p:extLst>
      <p:ext uri="{BB962C8B-B14F-4D97-AF65-F5344CB8AC3E}">
        <p14:creationId xmlns:p14="http://schemas.microsoft.com/office/powerpoint/2010/main" xmlns="" val="148287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wipe(down)">
                                      <p:cBhvr>
                                        <p:cTn id="12" dur="5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circle(in)">
                                      <p:cBhvr>
                                        <p:cTn id="20" dur="20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circle(in)">
                                      <p:cBhvr>
                                        <p:cTn id="25" dur="2000"/>
                                        <p:tgtEl>
                                          <p:spTgt spid="64"/>
                                        </p:tgtEl>
                                      </p:cBhvr>
                                    </p:animEffect>
                                  </p:childTnLst>
                                </p:cTn>
                              </p:par>
                              <p:par>
                                <p:cTn id="26" presetID="6" presetClass="entr" presetSubtype="16"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animEffect transition="in" filter="circle(in)">
                                      <p:cBhvr>
                                        <p:cTn id="28" dur="2000"/>
                                        <p:tgtEl>
                                          <p:spTgt spid="63"/>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71"/>
                                        </p:tgtEl>
                                        <p:attrNameLst>
                                          <p:attrName>style.visibility</p:attrName>
                                        </p:attrNameLst>
                                      </p:cBhvr>
                                      <p:to>
                                        <p:strVal val="visible"/>
                                      </p:to>
                                    </p:set>
                                    <p:animEffect transition="in" filter="circle(in)">
                                      <p:cBhvr>
                                        <p:cTn id="33" dur="2000"/>
                                        <p:tgtEl>
                                          <p:spTgt spid="7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wipe(down)">
                                      <p:cBhvr>
                                        <p:cTn id="38" dur="500"/>
                                        <p:tgtEl>
                                          <p:spTgt spid="6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500"/>
                                        <p:tgtEl>
                                          <p:spTgt spid="6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circle(in)">
                                      <p:cBhvr>
                                        <p:cTn id="46" dur="20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par>
                                <p:cTn id="52" presetID="16" presetClass="entr" presetSubtype="21" fill="hold" nodeType="withEffect">
                                  <p:stCondLst>
                                    <p:cond delay="0"/>
                                  </p:stCondLst>
                                  <p:childTnLst>
                                    <p:set>
                                      <p:cBhvr>
                                        <p:cTn id="53" dur="1" fill="hold">
                                          <p:stCondLst>
                                            <p:cond delay="0"/>
                                          </p:stCondLst>
                                        </p:cTn>
                                        <p:tgtEl>
                                          <p:spTgt spid="68"/>
                                        </p:tgtEl>
                                        <p:attrNameLst>
                                          <p:attrName>style.visibility</p:attrName>
                                        </p:attrNameLst>
                                      </p:cBhvr>
                                      <p:to>
                                        <p:strVal val="visible"/>
                                      </p:to>
                                    </p:set>
                                    <p:animEffect transition="in" filter="barn(inVertical)">
                                      <p:cBhvr>
                                        <p:cTn id="54" dur="500"/>
                                        <p:tgtEl>
                                          <p:spTgt spid="68"/>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barn(inVertical)">
                                      <p:cBhvr>
                                        <p:cTn id="5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Graphic spid="21" grpId="0">
        <p:bldAsOne/>
      </p:bldGraphic>
      <p:bldP spid="64" grpId="0" animBg="1"/>
      <p:bldGraphic spid="66" grpId="0">
        <p:bldAsOne/>
      </p:bldGraphic>
      <p:bldP spid="67" grpId="0" animBg="1"/>
      <p:bldP spid="69" grpId="0" animBg="1"/>
      <p:bldP spid="70" grpId="0" animBg="1"/>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a:t>HEALTH PROMOTION STRATEGIES FOR HEALTH-RELATED SDGs</a:t>
            </a:r>
          </a:p>
        </p:txBody>
      </p:sp>
      <p:sp>
        <p:nvSpPr>
          <p:cNvPr id="7" name="Text Placeholder 6"/>
          <p:cNvSpPr>
            <a:spLocks noGrp="1"/>
          </p:cNvSpPr>
          <p:nvPr>
            <p:ph type="body" idx="1"/>
          </p:nvPr>
        </p:nvSpPr>
        <p:spPr/>
        <p:txBody>
          <a:bodyPr/>
          <a:lstStyle/>
          <a:p>
            <a:endParaRPr lang="en-US"/>
          </a:p>
        </p:txBody>
      </p:sp>
      <p:sp>
        <p:nvSpPr>
          <p:cNvPr id="4" name="Footer Placeholder 3"/>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29</a:t>
            </a:fld>
            <a:endParaRPr lang="en-US"/>
          </a:p>
        </p:txBody>
      </p:sp>
    </p:spTree>
    <p:extLst>
      <p:ext uri="{BB962C8B-B14F-4D97-AF65-F5344CB8AC3E}">
        <p14:creationId xmlns:p14="http://schemas.microsoft.com/office/powerpoint/2010/main" xmlns="" val="105332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TRANSFORMING </a:t>
            </a:r>
            <a:r>
              <a:rPr lang="en-US" b="1" dirty="0"/>
              <a:t>FROM MDGs TO SDGs</a:t>
            </a:r>
          </a:p>
        </p:txBody>
      </p:sp>
      <p:sp>
        <p:nvSpPr>
          <p:cNvPr id="5" name="Text Placeholder 4"/>
          <p:cNvSpPr>
            <a:spLocks noGrp="1"/>
          </p:cNvSpPr>
          <p:nvPr>
            <p:ph type="body" idx="1"/>
          </p:nvPr>
        </p:nvSpPr>
        <p:spPr/>
        <p:txBody>
          <a:bodyPr/>
          <a:lstStyle/>
          <a:p>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3</a:t>
            </a:fld>
            <a:endParaRPr lang="en-US"/>
          </a:p>
        </p:txBody>
      </p:sp>
    </p:spTree>
    <p:extLst>
      <p:ext uri="{BB962C8B-B14F-4D97-AF65-F5344CB8AC3E}">
        <p14:creationId xmlns:p14="http://schemas.microsoft.com/office/powerpoint/2010/main" xmlns="" val="186127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1156026"/>
          </a:xfrm>
        </p:spPr>
        <p:txBody>
          <a:bodyPr/>
          <a:lstStyle/>
          <a:p>
            <a:r>
              <a:rPr lang="en-US" b="1" dirty="0" smtClean="0"/>
              <a:t>RATIONALE HEALTH IN ALL GOALS</a:t>
            </a:r>
            <a:endParaRPr lang="en-US" b="1" dirty="0"/>
          </a:p>
        </p:txBody>
      </p:sp>
      <p:sp>
        <p:nvSpPr>
          <p:cNvPr id="5" name="Content Placeholder 4"/>
          <p:cNvSpPr>
            <a:spLocks noGrp="1"/>
          </p:cNvSpPr>
          <p:nvPr>
            <p:ph idx="1"/>
          </p:nvPr>
        </p:nvSpPr>
        <p:spPr>
          <a:xfrm>
            <a:off x="838200" y="1598064"/>
            <a:ext cx="10515600" cy="4578899"/>
          </a:xfrm>
        </p:spPr>
        <p:txBody>
          <a:bodyPr>
            <a:normAutofit fontScale="92500" lnSpcReduction="10000"/>
          </a:bodyPr>
          <a:lstStyle/>
          <a:p>
            <a:pPr marL="514350" indent="-514350">
              <a:buFont typeface="+mj-lt"/>
              <a:buAutoNum type="arabicPeriod"/>
            </a:pPr>
            <a:r>
              <a:rPr lang="en-US" dirty="0"/>
              <a:t>Individual’s health and well-being are determined by social, environment and economic policies beyond control of the health sector. </a:t>
            </a:r>
          </a:p>
          <a:p>
            <a:pPr marL="514350" indent="-514350">
              <a:buFont typeface="+mj-lt"/>
              <a:buAutoNum type="arabicPeriod"/>
            </a:pPr>
            <a:r>
              <a:rPr lang="en-US" dirty="0"/>
              <a:t>Universal health care is a good entry point to reach population’s health needs, and embrace the whole spectrum of promotion and prevention. </a:t>
            </a:r>
          </a:p>
          <a:p>
            <a:pPr marL="514350" indent="-514350">
              <a:buFont typeface="+mj-lt"/>
              <a:buAutoNum type="arabicPeriod"/>
            </a:pPr>
            <a:r>
              <a:rPr lang="en-US" dirty="0"/>
              <a:t>Addressing health through all the SDGs will create healthier living conditions. </a:t>
            </a:r>
          </a:p>
          <a:p>
            <a:pPr marL="514350" indent="-514350">
              <a:buFont typeface="+mj-lt"/>
              <a:buAutoNum type="arabicPeriod"/>
            </a:pPr>
            <a:r>
              <a:rPr lang="en-US" dirty="0"/>
              <a:t>“Health in all Goals” approach could indirectly channel financial contributions of sectors other than health by influencing other policies to take into account the health concerns.</a:t>
            </a:r>
          </a:p>
          <a:p>
            <a:pPr marL="514350" indent="-514350">
              <a:buFont typeface="+mj-lt"/>
              <a:buAutoNum type="arabicPeriod"/>
            </a:pPr>
            <a:r>
              <a:rPr lang="en-US" dirty="0"/>
              <a:t>Promotion of collaboration between different sectors across the SDGs is key to maximizing health benefits and reduce health inequity. This offers win-wins situation.</a:t>
            </a:r>
          </a:p>
        </p:txBody>
      </p:sp>
      <p:sp>
        <p:nvSpPr>
          <p:cNvPr id="3" name="Slide Number Placeholder 2"/>
          <p:cNvSpPr>
            <a:spLocks noGrp="1"/>
          </p:cNvSpPr>
          <p:nvPr>
            <p:ph type="sldNum" sz="quarter" idx="12"/>
          </p:nvPr>
        </p:nvSpPr>
        <p:spPr/>
        <p:txBody>
          <a:bodyPr/>
          <a:lstStyle/>
          <a:p>
            <a:fld id="{8E40E72C-EAE5-471E-95A2-E18E82125217}" type="slidenum">
              <a:rPr lang="en-US" smtClean="0"/>
              <a:pPr/>
              <a:t>30</a:t>
            </a:fld>
            <a:endParaRPr lang="en-US"/>
          </a:p>
        </p:txBody>
      </p:sp>
      <p:sp>
        <p:nvSpPr>
          <p:cNvPr id="6" name="Footer Placeholder 5"/>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Tree>
    <p:extLst>
      <p:ext uri="{BB962C8B-B14F-4D97-AF65-F5344CB8AC3E}">
        <p14:creationId xmlns="" xmlns:p14="http://schemas.microsoft.com/office/powerpoint/2010/main" val="24933867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57609" y="148450"/>
            <a:ext cx="5846323" cy="778098"/>
          </a:xfrm>
        </p:spPr>
        <p:txBody>
          <a:bodyPr>
            <a:normAutofit fontScale="90000"/>
          </a:bodyPr>
          <a:lstStyle/>
          <a:p>
            <a:pPr algn="ctr"/>
            <a:r>
              <a:rPr lang="en-US" b="1" dirty="0">
                <a:solidFill>
                  <a:schemeClr val="accent5">
                    <a:lumMod val="50000"/>
                  </a:schemeClr>
                </a:solidFill>
                <a:effectLst>
                  <a:outerShdw blurRad="38100" dist="38100" dir="2700000" algn="tl">
                    <a:srgbClr val="000000">
                      <a:alpha val="43137"/>
                    </a:srgbClr>
                  </a:outerShdw>
                </a:effectLst>
              </a:rPr>
              <a:t>HEALTH IN ALL GOALS</a:t>
            </a:r>
          </a:p>
        </p:txBody>
      </p:sp>
      <p:sp>
        <p:nvSpPr>
          <p:cNvPr id="3" name="Slide Number Placeholder 2"/>
          <p:cNvSpPr>
            <a:spLocks noGrp="1"/>
          </p:cNvSpPr>
          <p:nvPr>
            <p:ph type="sldNum" sz="quarter" idx="12"/>
          </p:nvPr>
        </p:nvSpPr>
        <p:spPr/>
        <p:txBody>
          <a:bodyPr/>
          <a:lstStyle/>
          <a:p>
            <a:fld id="{8E40E72C-EAE5-471E-95A2-E18E82125217}" type="slidenum">
              <a:rPr lang="en-US" smtClean="0"/>
              <a:pPr/>
              <a:t>31</a:t>
            </a:fld>
            <a:endParaRPr lang="en-US"/>
          </a:p>
        </p:txBody>
      </p:sp>
      <p:pic>
        <p:nvPicPr>
          <p:cNvPr id="4" name="Picture 3"/>
          <p:cNvPicPr>
            <a:picLocks noChangeAspect="1"/>
          </p:cNvPicPr>
          <p:nvPr/>
        </p:nvPicPr>
        <p:blipFill rotWithShape="1">
          <a:blip r:embed="rId2">
            <a:extLst>
              <a:ext uri="{28A0092B-C50C-407E-A947-70E740481C1C}">
                <a14:useLocalDpi xmlns="" xmlns:a14="http://schemas.microsoft.com/office/drawing/2010/main" val="0"/>
              </a:ext>
            </a:extLst>
          </a:blip>
          <a:srcRect l="15329" t="2694" r="15329" b="1490"/>
          <a:stretch/>
        </p:blipFill>
        <p:spPr>
          <a:xfrm>
            <a:off x="6486420" y="1027668"/>
            <a:ext cx="5448357" cy="547260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TextBox 4"/>
          <p:cNvSpPr txBox="1"/>
          <p:nvPr/>
        </p:nvSpPr>
        <p:spPr>
          <a:xfrm>
            <a:off x="119641" y="0"/>
            <a:ext cx="5869035" cy="6678751"/>
          </a:xfrm>
          <a:prstGeom prst="rect">
            <a:avLst/>
          </a:prstGeom>
          <a:solidFill>
            <a:schemeClr val="bg2">
              <a:lumMod val="90000"/>
            </a:schemeClr>
          </a:solidFill>
        </p:spPr>
        <p:txBody>
          <a:bodyPr wrap="square" rtlCol="0">
            <a:spAutoFit/>
          </a:bodyPr>
          <a:lstStyle/>
          <a:p>
            <a:r>
              <a:rPr lang="en-US" sz="2000" dirty="0">
                <a:solidFill>
                  <a:srgbClr val="FF0000"/>
                </a:solidFill>
                <a:effectLst>
                  <a:outerShdw blurRad="38100" dist="38100" dir="2700000" algn="tl">
                    <a:srgbClr val="000000">
                      <a:alpha val="43137"/>
                    </a:srgbClr>
                  </a:outerShdw>
                </a:effectLst>
              </a:rPr>
              <a:t>RELEVANT OF HEALTH IN OTHER SDGS</a:t>
            </a:r>
          </a:p>
          <a:p>
            <a:endParaRPr lang="en-US" sz="1600" dirty="0"/>
          </a:p>
          <a:p>
            <a:r>
              <a:rPr lang="en-US" sz="1400" b="1" dirty="0"/>
              <a:t>SDG1: prioritizing health needs of the poor</a:t>
            </a:r>
          </a:p>
          <a:p>
            <a:r>
              <a:rPr lang="en-US" sz="1400" dirty="0"/>
              <a:t>SDG2: addressing the causes and consequences of all forms of malnutrition</a:t>
            </a:r>
          </a:p>
          <a:p>
            <a:r>
              <a:rPr lang="en-US" sz="1400" b="1" dirty="0"/>
              <a:t>SDG4: supporting higher quality education for all to improve health and health equity. </a:t>
            </a:r>
          </a:p>
          <a:p>
            <a:r>
              <a:rPr lang="en-US" sz="1400" dirty="0"/>
              <a:t>SDG5: fighting gender inequities, including violence against women</a:t>
            </a:r>
          </a:p>
          <a:p>
            <a:r>
              <a:rPr lang="en-US" sz="1400" b="1" dirty="0"/>
              <a:t>SDG6: preventing disease through water and sanitation for all</a:t>
            </a:r>
          </a:p>
          <a:p>
            <a:r>
              <a:rPr lang="en-US" sz="1400" dirty="0"/>
              <a:t>SDG7 promoting sustainable energy for healthy homes and lives</a:t>
            </a:r>
          </a:p>
          <a:p>
            <a:r>
              <a:rPr lang="en-US" sz="1400" b="1" dirty="0"/>
              <a:t>SDG8 promoting health employment as a driver of inclusive economic growth</a:t>
            </a:r>
          </a:p>
          <a:p>
            <a:r>
              <a:rPr lang="en-US" sz="1400" dirty="0"/>
              <a:t>SDG9 promoting national R&amp;D capacity and manufacturing of affordable essential medical products</a:t>
            </a:r>
          </a:p>
          <a:p>
            <a:r>
              <a:rPr lang="en-US" sz="1400" b="1" dirty="0"/>
              <a:t>SDG 10: ensuring equitable access to health services through universal health coverage based on stronger primary care</a:t>
            </a:r>
          </a:p>
          <a:p>
            <a:r>
              <a:rPr lang="en-US" sz="1400" dirty="0"/>
              <a:t>SDG11: fostering healthier cities through urban planning for cleaner air and safer and more active living </a:t>
            </a:r>
          </a:p>
          <a:p>
            <a:r>
              <a:rPr lang="en-US" sz="1400" b="1" dirty="0"/>
              <a:t>SDG12: promoting responsible consumption of medicine to combat antibiotic resistance</a:t>
            </a:r>
          </a:p>
          <a:p>
            <a:r>
              <a:rPr lang="en-US" sz="1400" dirty="0"/>
              <a:t>SDG13: protecting health from climate risks and through low carbon development</a:t>
            </a:r>
          </a:p>
          <a:p>
            <a:r>
              <a:rPr lang="en-US" sz="1400" b="1" dirty="0"/>
              <a:t>SDG14: supporting the restoration of fish stocks to improve safe and diversified healthy diets</a:t>
            </a:r>
          </a:p>
          <a:p>
            <a:r>
              <a:rPr lang="en-US" sz="1400" dirty="0"/>
              <a:t>SDG15: promoting health and preventing diseases through healthy natural environment</a:t>
            </a:r>
          </a:p>
          <a:p>
            <a:r>
              <a:rPr lang="en-US" sz="1400" b="1" dirty="0"/>
              <a:t>SDG 16: empowering strong local institutions to develop, implement, monitor and account for ambitious national SDG responses</a:t>
            </a:r>
          </a:p>
          <a:p>
            <a:r>
              <a:rPr lang="en-US" sz="1400" dirty="0"/>
              <a:t>SDG 17: mobilizing partners to monitor and attain the health related SDGs </a:t>
            </a:r>
            <a:endParaRPr lang="en-US" sz="1600" dirty="0"/>
          </a:p>
        </p:txBody>
      </p:sp>
      <p:sp>
        <p:nvSpPr>
          <p:cNvPr id="6" name="Oval 5"/>
          <p:cNvSpPr/>
          <p:nvPr/>
        </p:nvSpPr>
        <p:spPr>
          <a:xfrm>
            <a:off x="7836493" y="2384278"/>
            <a:ext cx="2751746" cy="2717562"/>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HEALTH PROMOTION</a:t>
            </a:r>
          </a:p>
        </p:txBody>
      </p:sp>
    </p:spTree>
    <p:extLst>
      <p:ext uri="{BB962C8B-B14F-4D97-AF65-F5344CB8AC3E}">
        <p14:creationId xmlns="" xmlns:p14="http://schemas.microsoft.com/office/powerpoint/2010/main" val="4251254297"/>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 calcmode="lin" valueType="num">
                                      <p:cBhvr additive="base">
                                        <p:cTn id="7" dur="500" fill="hold"/>
                                        <p:tgtEl>
                                          <p:spTgt spid="5">
                                            <p:bg/>
                                          </p:spTgt>
                                        </p:tgtEl>
                                        <p:attrNameLst>
                                          <p:attrName>ppt_x</p:attrName>
                                        </p:attrNameLst>
                                      </p:cBhvr>
                                      <p:tavLst>
                                        <p:tav tm="0">
                                          <p:val>
                                            <p:strVal val="#ppt_x"/>
                                          </p:val>
                                        </p:tav>
                                        <p:tav tm="100000">
                                          <p:val>
                                            <p:strVal val="#ppt_x"/>
                                          </p:val>
                                        </p:tav>
                                      </p:tavLst>
                                    </p:anim>
                                    <p:anim calcmode="lin" valueType="num">
                                      <p:cBhvr additive="base">
                                        <p:cTn id="8" dur="500" fill="hold"/>
                                        <p:tgtEl>
                                          <p:spTgt spid="5">
                                            <p:bg/>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8" end="8"/>
                                            </p:txEl>
                                          </p:spTgt>
                                        </p:tgtEl>
                                        <p:attrNameLst>
                                          <p:attrName>style.visibility</p:attrName>
                                        </p:attrNameLst>
                                      </p:cBhvr>
                                      <p:to>
                                        <p:strVal val="visible"/>
                                      </p:to>
                                    </p:set>
                                    <p:anim calcmode="lin" valueType="num">
                                      <p:cBhvr additive="base">
                                        <p:cTn id="49"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9" end="9"/>
                                            </p:txEl>
                                          </p:spTgt>
                                        </p:tgtEl>
                                        <p:attrNameLst>
                                          <p:attrName>style.visibility</p:attrName>
                                        </p:attrNameLst>
                                      </p:cBhvr>
                                      <p:to>
                                        <p:strVal val="visible"/>
                                      </p:to>
                                    </p:set>
                                    <p:anim calcmode="lin" valueType="num">
                                      <p:cBhvr additive="base">
                                        <p:cTn id="55"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10" end="10"/>
                                            </p:txEl>
                                          </p:spTgt>
                                        </p:tgtEl>
                                        <p:attrNameLst>
                                          <p:attrName>style.visibility</p:attrName>
                                        </p:attrNameLst>
                                      </p:cBhvr>
                                      <p:to>
                                        <p:strVal val="visible"/>
                                      </p:to>
                                    </p:set>
                                    <p:anim calcmode="lin" valueType="num">
                                      <p:cBhvr additive="base">
                                        <p:cTn id="6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1" end="11"/>
                                            </p:txEl>
                                          </p:spTgt>
                                        </p:tgtEl>
                                        <p:attrNameLst>
                                          <p:attrName>style.visibility</p:attrName>
                                        </p:attrNameLst>
                                      </p:cBhvr>
                                      <p:to>
                                        <p:strVal val="visible"/>
                                      </p:to>
                                    </p:set>
                                    <p:anim calcmode="lin" valueType="num">
                                      <p:cBhvr additive="base">
                                        <p:cTn id="67"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
                                            <p:txEl>
                                              <p:pRg st="12" end="12"/>
                                            </p:txEl>
                                          </p:spTgt>
                                        </p:tgtEl>
                                        <p:attrNameLst>
                                          <p:attrName>style.visibility</p:attrName>
                                        </p:attrNameLst>
                                      </p:cBhvr>
                                      <p:to>
                                        <p:strVal val="visible"/>
                                      </p:to>
                                    </p:set>
                                    <p:anim calcmode="lin" valueType="num">
                                      <p:cBhvr additive="base">
                                        <p:cTn id="73"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5">
                                            <p:txEl>
                                              <p:pRg st="13" end="13"/>
                                            </p:txEl>
                                          </p:spTgt>
                                        </p:tgtEl>
                                        <p:attrNameLst>
                                          <p:attrName>style.visibility</p:attrName>
                                        </p:attrNameLst>
                                      </p:cBhvr>
                                      <p:to>
                                        <p:strVal val="visible"/>
                                      </p:to>
                                    </p:set>
                                    <p:anim calcmode="lin" valueType="num">
                                      <p:cBhvr additive="base">
                                        <p:cTn id="79" dur="500" fill="hold"/>
                                        <p:tgtEl>
                                          <p:spTgt spid="5">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
                                            <p:txEl>
                                              <p:pRg st="14" end="14"/>
                                            </p:txEl>
                                          </p:spTgt>
                                        </p:tgtEl>
                                        <p:attrNameLst>
                                          <p:attrName>style.visibility</p:attrName>
                                        </p:attrNameLst>
                                      </p:cBhvr>
                                      <p:to>
                                        <p:strVal val="visible"/>
                                      </p:to>
                                    </p:set>
                                    <p:anim calcmode="lin" valueType="num">
                                      <p:cBhvr additive="base">
                                        <p:cTn id="85" dur="500" fill="hold"/>
                                        <p:tgtEl>
                                          <p:spTgt spid="5">
                                            <p:txEl>
                                              <p:pRg st="14" end="14"/>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5">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5">
                                            <p:txEl>
                                              <p:pRg st="15" end="15"/>
                                            </p:txEl>
                                          </p:spTgt>
                                        </p:tgtEl>
                                        <p:attrNameLst>
                                          <p:attrName>style.visibility</p:attrName>
                                        </p:attrNameLst>
                                      </p:cBhvr>
                                      <p:to>
                                        <p:strVal val="visible"/>
                                      </p:to>
                                    </p:set>
                                    <p:anim calcmode="lin" valueType="num">
                                      <p:cBhvr additive="base">
                                        <p:cTn id="91" dur="500" fill="hold"/>
                                        <p:tgtEl>
                                          <p:spTgt spid="5">
                                            <p:txEl>
                                              <p:pRg st="15" end="15"/>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5">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
                                            <p:txEl>
                                              <p:pRg st="16" end="16"/>
                                            </p:txEl>
                                          </p:spTgt>
                                        </p:tgtEl>
                                        <p:attrNameLst>
                                          <p:attrName>style.visibility</p:attrName>
                                        </p:attrNameLst>
                                      </p:cBhvr>
                                      <p:to>
                                        <p:strVal val="visible"/>
                                      </p:to>
                                    </p:set>
                                    <p:anim calcmode="lin" valueType="num">
                                      <p:cBhvr additive="base">
                                        <p:cTn id="97" dur="500" fill="hold"/>
                                        <p:tgtEl>
                                          <p:spTgt spid="5">
                                            <p:txEl>
                                              <p:pRg st="16" end="16"/>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5">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5">
                                            <p:txEl>
                                              <p:pRg st="17" end="17"/>
                                            </p:txEl>
                                          </p:spTgt>
                                        </p:tgtEl>
                                        <p:attrNameLst>
                                          <p:attrName>style.visibility</p:attrName>
                                        </p:attrNameLst>
                                      </p:cBhvr>
                                      <p:to>
                                        <p:strVal val="visible"/>
                                      </p:to>
                                    </p:set>
                                    <p:anim calcmode="lin" valueType="num">
                                      <p:cBhvr additive="base">
                                        <p:cTn id="103" dur="500" fill="hold"/>
                                        <p:tgtEl>
                                          <p:spTgt spid="5">
                                            <p:txEl>
                                              <p:pRg st="17" end="17"/>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5">
                                            <p:txEl>
                                              <p:pRg st="17" end="17"/>
                                            </p:txEl>
                                          </p:spTgt>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14" presetClass="entr" presetSubtype="10" fill="hold" grpId="0" nodeType="click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randombar(horizontal)">
                                      <p:cBhvr>
                                        <p:cTn id="10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3124643" y="3887179"/>
            <a:ext cx="1401886" cy="140821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p:cNvPicPr preferRelativeResize="0">
            <a:picLocks/>
          </p:cNvPicPr>
          <p:nvPr/>
        </p:nvPicPr>
        <p:blipFill>
          <a:blip r:embed="rId3" cstate="print">
            <a:extLst>
              <a:ext uri="{28A0092B-C50C-407E-A947-70E740481C1C}">
                <a14:useLocalDpi xmlns:a14="http://schemas.microsoft.com/office/drawing/2010/main" xmlns="" val="0"/>
              </a:ext>
            </a:extLst>
          </a:blip>
          <a:stretch>
            <a:fillRect/>
          </a:stretch>
        </p:blipFill>
        <p:spPr>
          <a:xfrm>
            <a:off x="3150379" y="1701472"/>
            <a:ext cx="1401886" cy="140821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p:cNvPicPr preferRelativeResize="0">
            <a:picLocks/>
          </p:cNvPicPr>
          <p:nvPr/>
        </p:nvPicPr>
        <p:blipFill>
          <a:blip r:embed="rId4" cstate="print">
            <a:extLst>
              <a:ext uri="{28A0092B-C50C-407E-A947-70E740481C1C}">
                <a14:useLocalDpi xmlns:a14="http://schemas.microsoft.com/office/drawing/2010/main" xmlns="" val="0"/>
              </a:ext>
            </a:extLst>
          </a:blip>
          <a:stretch>
            <a:fillRect/>
          </a:stretch>
        </p:blipFill>
        <p:spPr>
          <a:xfrm>
            <a:off x="7790245" y="1701472"/>
            <a:ext cx="1401886" cy="140821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preferRelativeResize="0">
            <a:picLocks/>
          </p:cNvPicPr>
          <p:nvPr/>
        </p:nvPicPr>
        <p:blipFill>
          <a:blip r:embed="rId5" cstate="print">
            <a:extLst>
              <a:ext uri="{28A0092B-C50C-407E-A947-70E740481C1C}">
                <a14:useLocalDpi xmlns:a14="http://schemas.microsoft.com/office/drawing/2010/main" xmlns="" val="0"/>
              </a:ext>
            </a:extLst>
          </a:blip>
          <a:stretch>
            <a:fillRect/>
          </a:stretch>
        </p:blipFill>
        <p:spPr>
          <a:xfrm>
            <a:off x="7824569" y="3884710"/>
            <a:ext cx="1401886" cy="1408216"/>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8" name="Straight Connector 7"/>
          <p:cNvCxnSpPr>
            <a:stCxn id="5" idx="5"/>
            <a:endCxn id="7" idx="1"/>
          </p:cNvCxnSpPr>
          <p:nvPr/>
        </p:nvCxnSpPr>
        <p:spPr>
          <a:xfrm>
            <a:off x="4346964" y="2903460"/>
            <a:ext cx="3682906" cy="1187478"/>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9" name="Straight Connector 8"/>
          <p:cNvCxnSpPr>
            <a:stCxn id="4" idx="7"/>
            <a:endCxn id="6" idx="3"/>
          </p:cNvCxnSpPr>
          <p:nvPr/>
        </p:nvCxnSpPr>
        <p:spPr>
          <a:xfrm flipV="1">
            <a:off x="4321228" y="2903460"/>
            <a:ext cx="3674318" cy="1189947"/>
          </a:xfrm>
          <a:prstGeom prst="line">
            <a:avLst/>
          </a:prstGeom>
          <a:ln w="19050"/>
        </p:spPr>
        <p:style>
          <a:lnRef idx="1">
            <a:schemeClr val="accent5"/>
          </a:lnRef>
          <a:fillRef idx="0">
            <a:schemeClr val="accent5"/>
          </a:fillRef>
          <a:effectRef idx="0">
            <a:schemeClr val="accent5"/>
          </a:effectRef>
          <a:fontRef idx="minor">
            <a:schemeClr val="tx1"/>
          </a:fontRef>
        </p:style>
      </p:cxnSp>
      <p:pic>
        <p:nvPicPr>
          <p:cNvPr id="10" name="Content Placeholder 3"/>
          <p:cNvPicPr preferRelativeResize="0">
            <a:picLocks/>
          </p:cNvPicPr>
          <p:nvPr/>
        </p:nvPicPr>
        <p:blipFill>
          <a:blip r:embed="rId6" cstate="print">
            <a:extLst>
              <a:ext uri="{28A0092B-C50C-407E-A947-70E740481C1C}">
                <a14:useLocalDpi xmlns:a14="http://schemas.microsoft.com/office/drawing/2010/main" xmlns="" val="0"/>
              </a:ext>
            </a:extLst>
          </a:blip>
          <a:stretch>
            <a:fillRect/>
          </a:stretch>
        </p:blipFill>
        <p:spPr>
          <a:xfrm>
            <a:off x="5498322" y="2806960"/>
            <a:ext cx="1436914" cy="1408215"/>
          </a:xfrm>
          <a:prstGeom prst="ellipse">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TextBox 10"/>
          <p:cNvSpPr txBox="1"/>
          <p:nvPr/>
        </p:nvSpPr>
        <p:spPr>
          <a:xfrm>
            <a:off x="36816" y="1642797"/>
            <a:ext cx="2537884" cy="715089"/>
          </a:xfrm>
          <a:prstGeom prst="roundRect">
            <a:avLst/>
          </a:prstGeom>
          <a:solidFill>
            <a:schemeClr val="accent4">
              <a:lumMod val="20000"/>
              <a:lumOff val="80000"/>
            </a:schemeClr>
          </a:solidFill>
        </p:spPr>
        <p:txBody>
          <a:bodyPr wrap="square">
            <a:spAutoFit/>
          </a:bodyPr>
          <a:lstStyle/>
          <a:p>
            <a:pPr algn="ctr" eaLnBrk="1" hangingPunct="1">
              <a:defRPr/>
            </a:pPr>
            <a:r>
              <a:rPr lang="en-US" b="1" dirty="0">
                <a:cs typeface="Arial" charset="0"/>
              </a:rPr>
              <a:t>Health promotion in the family health</a:t>
            </a:r>
            <a:endParaRPr lang="id-ID" b="1" dirty="0">
              <a:latin typeface="+mn-lt"/>
              <a:cs typeface="Arial" charset="0"/>
            </a:endParaRPr>
          </a:p>
        </p:txBody>
      </p:sp>
      <p:sp>
        <p:nvSpPr>
          <p:cNvPr id="12" name="TextBox 11"/>
          <p:cNvSpPr txBox="1"/>
          <p:nvPr/>
        </p:nvSpPr>
        <p:spPr>
          <a:xfrm>
            <a:off x="36816" y="3400309"/>
            <a:ext cx="2544894" cy="1021556"/>
          </a:xfrm>
          <a:prstGeom prst="roundRect">
            <a:avLst/>
          </a:prstGeom>
          <a:solidFill>
            <a:schemeClr val="accent2">
              <a:lumMod val="75000"/>
            </a:schemeClr>
          </a:solidFill>
        </p:spPr>
        <p:txBody>
          <a:bodyPr wrap="square">
            <a:spAutoFit/>
          </a:bodyPr>
          <a:lstStyle/>
          <a:p>
            <a:pPr algn="ctr" eaLnBrk="1" hangingPunct="1">
              <a:defRPr/>
            </a:pPr>
            <a:r>
              <a:rPr lang="en-US" b="1" dirty="0">
                <a:latin typeface="+mn-lt"/>
                <a:cs typeface="Arial" charset="0"/>
              </a:rPr>
              <a:t>Health promotion in the sport and work environment</a:t>
            </a:r>
            <a:endParaRPr lang="id-ID" b="1" dirty="0">
              <a:latin typeface="+mn-lt"/>
              <a:cs typeface="Arial" charset="0"/>
            </a:endParaRPr>
          </a:p>
        </p:txBody>
      </p:sp>
      <p:sp>
        <p:nvSpPr>
          <p:cNvPr id="14" name="TextBox 13"/>
          <p:cNvSpPr txBox="1"/>
          <p:nvPr/>
        </p:nvSpPr>
        <p:spPr>
          <a:xfrm>
            <a:off x="29806" y="2532704"/>
            <a:ext cx="2544894" cy="715089"/>
          </a:xfrm>
          <a:prstGeom prst="roundRect">
            <a:avLst/>
          </a:prstGeom>
          <a:solidFill>
            <a:schemeClr val="accent6">
              <a:lumMod val="20000"/>
              <a:lumOff val="80000"/>
            </a:schemeClr>
          </a:solidFill>
        </p:spPr>
        <p:txBody>
          <a:bodyPr wrap="square">
            <a:spAutoFit/>
          </a:bodyPr>
          <a:lstStyle/>
          <a:p>
            <a:pPr algn="ctr" eaLnBrk="1" hangingPunct="1">
              <a:defRPr/>
            </a:pPr>
            <a:r>
              <a:rPr lang="en-US" b="1" dirty="0">
                <a:latin typeface="+mn-lt"/>
                <a:cs typeface="Arial" charset="0"/>
              </a:rPr>
              <a:t>Health promotion in the environment health</a:t>
            </a:r>
            <a:endParaRPr lang="id-ID" b="1" dirty="0">
              <a:latin typeface="+mn-lt"/>
              <a:cs typeface="Arial" charset="0"/>
            </a:endParaRPr>
          </a:p>
        </p:txBody>
      </p:sp>
      <p:sp>
        <p:nvSpPr>
          <p:cNvPr id="15" name="TextBox 14"/>
          <p:cNvSpPr txBox="1"/>
          <p:nvPr/>
        </p:nvSpPr>
        <p:spPr>
          <a:xfrm>
            <a:off x="29806" y="4584438"/>
            <a:ext cx="2532867" cy="1021556"/>
          </a:xfrm>
          <a:prstGeom prst="roundRect">
            <a:avLst/>
          </a:prstGeom>
          <a:solidFill>
            <a:schemeClr val="accent5">
              <a:lumMod val="20000"/>
              <a:lumOff val="80000"/>
            </a:schemeClr>
          </a:solidFill>
        </p:spPr>
        <p:txBody>
          <a:bodyPr wrap="square">
            <a:spAutoFit/>
          </a:bodyPr>
          <a:lstStyle/>
          <a:p>
            <a:pPr algn="ctr" eaLnBrk="1" hangingPunct="1">
              <a:defRPr/>
            </a:pPr>
            <a:r>
              <a:rPr lang="en-US" b="1" dirty="0">
                <a:cs typeface="Arial" charset="0"/>
              </a:rPr>
              <a:t>Health promotion in the improvement of nutrition</a:t>
            </a:r>
            <a:endParaRPr lang="id-ID" b="1" dirty="0">
              <a:latin typeface="+mn-lt"/>
              <a:cs typeface="Arial" charset="0"/>
            </a:endParaRPr>
          </a:p>
        </p:txBody>
      </p:sp>
      <p:sp>
        <p:nvSpPr>
          <p:cNvPr id="16" name="Rounded Rectangle 11"/>
          <p:cNvSpPr/>
          <p:nvPr/>
        </p:nvSpPr>
        <p:spPr>
          <a:xfrm>
            <a:off x="2697320" y="1459388"/>
            <a:ext cx="6836973" cy="4212047"/>
          </a:xfrm>
          <a:prstGeom prst="roundRect">
            <a:avLst/>
          </a:prstGeom>
          <a:noFill/>
          <a:ln w="3810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d-ID"/>
          </a:p>
        </p:txBody>
      </p:sp>
      <p:sp>
        <p:nvSpPr>
          <p:cNvPr id="66" name="Title 65"/>
          <p:cNvSpPr>
            <a:spLocks noGrp="1"/>
          </p:cNvSpPr>
          <p:nvPr>
            <p:ph type="title"/>
          </p:nvPr>
        </p:nvSpPr>
        <p:spPr>
          <a:xfrm>
            <a:off x="849352" y="61567"/>
            <a:ext cx="10515600" cy="997763"/>
          </a:xfrm>
        </p:spPr>
        <p:txBody>
          <a:bodyPr>
            <a:normAutofit fontScale="90000"/>
          </a:bodyPr>
          <a:lstStyle/>
          <a:p>
            <a:pPr algn="ctr"/>
            <a:r>
              <a:rPr lang="en-US" b="1" dirty="0"/>
              <a:t>INTEGRATION HEALTH PROMOTION INTO PROGRAMS TO ACHIEVE SDGs</a:t>
            </a:r>
          </a:p>
        </p:txBody>
      </p:sp>
      <p:sp>
        <p:nvSpPr>
          <p:cNvPr id="72" name="TextBox 71"/>
          <p:cNvSpPr txBox="1"/>
          <p:nvPr/>
        </p:nvSpPr>
        <p:spPr>
          <a:xfrm>
            <a:off x="6031949" y="5736600"/>
            <a:ext cx="3337354" cy="1021556"/>
          </a:xfrm>
          <a:prstGeom prst="roundRect">
            <a:avLst/>
          </a:prstGeom>
          <a:solidFill>
            <a:schemeClr val="accent1">
              <a:lumMod val="60000"/>
              <a:lumOff val="40000"/>
            </a:schemeClr>
          </a:solidFill>
        </p:spPr>
        <p:txBody>
          <a:bodyPr wrap="square">
            <a:spAutoFit/>
          </a:bodyPr>
          <a:lstStyle/>
          <a:p>
            <a:pPr algn="ctr">
              <a:defRPr/>
            </a:pPr>
            <a:r>
              <a:rPr lang="en-US" b="1" dirty="0">
                <a:cs typeface="Arial" charset="0"/>
              </a:rPr>
              <a:t>Health promotion in the prevention of vector borne and zoonotic diseases</a:t>
            </a:r>
            <a:endParaRPr lang="id-ID" b="1" dirty="0">
              <a:latin typeface="+mn-lt"/>
              <a:cs typeface="Arial" charset="0"/>
            </a:endParaRPr>
          </a:p>
        </p:txBody>
      </p:sp>
      <p:sp>
        <p:nvSpPr>
          <p:cNvPr id="82" name="TextBox 81"/>
          <p:cNvSpPr txBox="1"/>
          <p:nvPr/>
        </p:nvSpPr>
        <p:spPr>
          <a:xfrm>
            <a:off x="6352" y="5739739"/>
            <a:ext cx="2532867" cy="1021556"/>
          </a:xfrm>
          <a:prstGeom prst="roundRect">
            <a:avLst/>
          </a:prstGeom>
          <a:solidFill>
            <a:srgbClr val="FFC000"/>
          </a:solidFill>
        </p:spPr>
        <p:txBody>
          <a:bodyPr wrap="square">
            <a:spAutoFit/>
          </a:bodyPr>
          <a:lstStyle/>
          <a:p>
            <a:pPr algn="ctr" eaLnBrk="1" hangingPunct="1">
              <a:defRPr/>
            </a:pPr>
            <a:r>
              <a:rPr lang="en-US" b="1" dirty="0">
                <a:cs typeface="Arial" charset="0"/>
              </a:rPr>
              <a:t>Health promotion in the prevention of communicable diseases</a:t>
            </a:r>
            <a:endParaRPr lang="id-ID" b="1" dirty="0">
              <a:latin typeface="+mn-lt"/>
              <a:cs typeface="Arial" charset="0"/>
            </a:endParaRPr>
          </a:p>
        </p:txBody>
      </p:sp>
      <p:sp>
        <p:nvSpPr>
          <p:cNvPr id="83" name="TextBox 82"/>
          <p:cNvSpPr txBox="1"/>
          <p:nvPr/>
        </p:nvSpPr>
        <p:spPr>
          <a:xfrm>
            <a:off x="2790440" y="5758110"/>
            <a:ext cx="3019345" cy="1021556"/>
          </a:xfrm>
          <a:prstGeom prst="roundRect">
            <a:avLst/>
          </a:prstGeom>
          <a:solidFill>
            <a:schemeClr val="accent6">
              <a:lumMod val="60000"/>
              <a:lumOff val="40000"/>
            </a:schemeClr>
          </a:solidFill>
        </p:spPr>
        <p:txBody>
          <a:bodyPr wrap="square">
            <a:spAutoFit/>
          </a:bodyPr>
          <a:lstStyle/>
          <a:p>
            <a:pPr algn="ctr">
              <a:defRPr/>
            </a:pPr>
            <a:r>
              <a:rPr lang="en-US" b="1" dirty="0">
                <a:cs typeface="Arial" charset="0"/>
              </a:rPr>
              <a:t>Health promotion in the prevention of non-communicable diseases</a:t>
            </a:r>
            <a:endParaRPr lang="id-ID" b="1" dirty="0">
              <a:cs typeface="Arial" charset="0"/>
            </a:endParaRPr>
          </a:p>
        </p:txBody>
      </p:sp>
      <p:sp>
        <p:nvSpPr>
          <p:cNvPr id="84" name="TextBox 83"/>
          <p:cNvSpPr txBox="1"/>
          <p:nvPr/>
        </p:nvSpPr>
        <p:spPr>
          <a:xfrm>
            <a:off x="9541586" y="5889833"/>
            <a:ext cx="2616504" cy="715089"/>
          </a:xfrm>
          <a:prstGeom prst="roundRect">
            <a:avLst/>
          </a:prstGeom>
          <a:solidFill>
            <a:schemeClr val="accent2">
              <a:lumMod val="60000"/>
              <a:lumOff val="40000"/>
            </a:schemeClr>
          </a:solidFill>
        </p:spPr>
        <p:txBody>
          <a:bodyPr wrap="square">
            <a:spAutoFit/>
          </a:bodyPr>
          <a:lstStyle/>
          <a:p>
            <a:pPr algn="ctr" eaLnBrk="1" hangingPunct="1">
              <a:defRPr/>
            </a:pPr>
            <a:r>
              <a:rPr lang="en-US" b="1" dirty="0">
                <a:latin typeface="+mn-lt"/>
                <a:cs typeface="Arial" charset="0"/>
              </a:rPr>
              <a:t>Health promotion in the mental health</a:t>
            </a:r>
            <a:endParaRPr lang="id-ID" b="1" dirty="0">
              <a:latin typeface="+mn-lt"/>
              <a:cs typeface="Arial" charset="0"/>
            </a:endParaRPr>
          </a:p>
        </p:txBody>
      </p:sp>
      <p:sp>
        <p:nvSpPr>
          <p:cNvPr id="85" name="TextBox 84"/>
          <p:cNvSpPr txBox="1"/>
          <p:nvPr/>
        </p:nvSpPr>
        <p:spPr>
          <a:xfrm>
            <a:off x="9603108" y="4685509"/>
            <a:ext cx="2554982" cy="1021556"/>
          </a:xfrm>
          <a:prstGeom prst="roundRect">
            <a:avLst/>
          </a:prstGeom>
          <a:solidFill>
            <a:schemeClr val="accent2">
              <a:lumMod val="40000"/>
              <a:lumOff val="60000"/>
            </a:schemeClr>
          </a:solidFill>
        </p:spPr>
        <p:txBody>
          <a:bodyPr wrap="square">
            <a:spAutoFit/>
          </a:bodyPr>
          <a:lstStyle/>
          <a:p>
            <a:pPr algn="ctr" eaLnBrk="1" hangingPunct="1">
              <a:defRPr/>
            </a:pPr>
            <a:r>
              <a:rPr lang="en-US" b="1" dirty="0">
                <a:latin typeface="+mn-lt"/>
                <a:cs typeface="Arial" charset="0"/>
              </a:rPr>
              <a:t>Health promotion in the membership of health insurance</a:t>
            </a:r>
            <a:endParaRPr lang="id-ID" b="1" dirty="0">
              <a:latin typeface="+mn-lt"/>
              <a:cs typeface="Arial" charset="0"/>
            </a:endParaRPr>
          </a:p>
        </p:txBody>
      </p:sp>
      <p:sp>
        <p:nvSpPr>
          <p:cNvPr id="86" name="TextBox 85"/>
          <p:cNvSpPr txBox="1"/>
          <p:nvPr/>
        </p:nvSpPr>
        <p:spPr>
          <a:xfrm>
            <a:off x="9681728" y="3434811"/>
            <a:ext cx="2476362" cy="1021556"/>
          </a:xfrm>
          <a:prstGeom prst="roundRect">
            <a:avLst/>
          </a:prstGeom>
          <a:solidFill>
            <a:srgbClr val="92D050"/>
          </a:solidFill>
        </p:spPr>
        <p:txBody>
          <a:bodyPr wrap="square">
            <a:spAutoFit/>
          </a:bodyPr>
          <a:lstStyle/>
          <a:p>
            <a:pPr algn="ctr" eaLnBrk="1" hangingPunct="1">
              <a:defRPr/>
            </a:pPr>
            <a:r>
              <a:rPr lang="en-US" b="1" dirty="0">
                <a:cs typeface="Arial" charset="0"/>
              </a:rPr>
              <a:t>Health promotion in the community health center </a:t>
            </a:r>
            <a:endParaRPr lang="id-ID" b="1" dirty="0">
              <a:latin typeface="+mn-lt"/>
              <a:cs typeface="Arial" charset="0"/>
            </a:endParaRPr>
          </a:p>
        </p:txBody>
      </p:sp>
      <p:sp>
        <p:nvSpPr>
          <p:cNvPr id="87" name="TextBox 86"/>
          <p:cNvSpPr txBox="1"/>
          <p:nvPr/>
        </p:nvSpPr>
        <p:spPr>
          <a:xfrm>
            <a:off x="9649417" y="1413330"/>
            <a:ext cx="2508673" cy="1021556"/>
          </a:xfrm>
          <a:prstGeom prst="roundRect">
            <a:avLst/>
          </a:prstGeom>
          <a:solidFill>
            <a:srgbClr val="00B0F0"/>
          </a:solidFill>
        </p:spPr>
        <p:txBody>
          <a:bodyPr wrap="square">
            <a:spAutoFit/>
          </a:bodyPr>
          <a:lstStyle/>
          <a:p>
            <a:pPr algn="ctr">
              <a:defRPr/>
            </a:pPr>
            <a:r>
              <a:rPr lang="en-US" b="1" dirty="0">
                <a:cs typeface="Arial" charset="0"/>
              </a:rPr>
              <a:t>Health promotion in the crisis and disaster management</a:t>
            </a:r>
            <a:endParaRPr lang="id-ID" b="1" dirty="0">
              <a:latin typeface="+mn-lt"/>
              <a:cs typeface="Arial" charset="0"/>
            </a:endParaRPr>
          </a:p>
        </p:txBody>
      </p:sp>
      <p:sp>
        <p:nvSpPr>
          <p:cNvPr id="88" name="TextBox 87"/>
          <p:cNvSpPr txBox="1"/>
          <p:nvPr/>
        </p:nvSpPr>
        <p:spPr>
          <a:xfrm>
            <a:off x="9668940" y="2583761"/>
            <a:ext cx="2489150" cy="715089"/>
          </a:xfrm>
          <a:prstGeom prst="roundRect">
            <a:avLst/>
          </a:prstGeom>
          <a:solidFill>
            <a:srgbClr val="B040A3"/>
          </a:solidFill>
        </p:spPr>
        <p:txBody>
          <a:bodyPr wrap="square">
            <a:spAutoFit/>
          </a:bodyPr>
          <a:lstStyle/>
          <a:p>
            <a:pPr algn="ctr" eaLnBrk="1" hangingPunct="1">
              <a:defRPr/>
            </a:pPr>
            <a:r>
              <a:rPr lang="en-US" b="1" dirty="0">
                <a:cs typeface="Arial" charset="0"/>
              </a:rPr>
              <a:t>Health promotion in the hospital</a:t>
            </a:r>
            <a:endParaRPr lang="id-ID" b="1" dirty="0">
              <a:latin typeface="+mn-lt"/>
              <a:cs typeface="Arial" charset="0"/>
            </a:endParaRPr>
          </a:p>
        </p:txBody>
      </p:sp>
      <p:sp>
        <p:nvSpPr>
          <p:cNvPr id="2" name="Footer Placeholder 1"/>
          <p:cNvSpPr>
            <a:spLocks noGrp="1"/>
          </p:cNvSpPr>
          <p:nvPr>
            <p:ph type="ftr" sz="quarter" idx="11"/>
          </p:nvPr>
        </p:nvSpPr>
        <p:spPr/>
        <p:txBody>
          <a:bodyPr/>
          <a:lstStyle/>
          <a:p>
            <a:r>
              <a:rPr lang="es-ES" smtClean="0"/>
              <a:t>ANUNG untuk TEMU ALUMNI FKM UNDIP 2016</a:t>
            </a:r>
            <a:endParaRPr lang="en-US"/>
          </a:p>
        </p:txBody>
      </p:sp>
      <p:pic>
        <p:nvPicPr>
          <p:cNvPr id="24" name="Picture 2" descr="Image result for ottawa charte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828584" y="1825067"/>
            <a:ext cx="4778892" cy="3407605"/>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Slide Number Placeholder 24"/>
          <p:cNvSpPr>
            <a:spLocks noGrp="1"/>
          </p:cNvSpPr>
          <p:nvPr>
            <p:ph type="sldNum" sz="quarter" idx="12"/>
          </p:nvPr>
        </p:nvSpPr>
        <p:spPr/>
        <p:txBody>
          <a:bodyPr/>
          <a:lstStyle/>
          <a:p>
            <a:fld id="{53D998A8-1720-4575-808A-2D597F890FD6}" type="slidenum">
              <a:rPr lang="en-US" smtClean="0"/>
              <a:pPr/>
              <a:t>32</a:t>
            </a:fld>
            <a:endParaRPr lang="en-US"/>
          </a:p>
        </p:txBody>
      </p:sp>
    </p:spTree>
    <p:extLst>
      <p:ext uri="{BB962C8B-B14F-4D97-AF65-F5344CB8AC3E}">
        <p14:creationId xmlns:p14="http://schemas.microsoft.com/office/powerpoint/2010/main" xmlns="" val="42321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randombar(horizontal)">
                                      <p:cBhvr>
                                        <p:cTn id="16" dur="500"/>
                                        <p:tgtEl>
                                          <p:spTgt spid="1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randombar(horizontal)">
                                      <p:cBhvr>
                                        <p:cTn id="19" dur="500"/>
                                        <p:tgtEl>
                                          <p:spTgt spid="8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randombar(horizontal)">
                                      <p:cBhvr>
                                        <p:cTn id="22" dur="500"/>
                                        <p:tgtEl>
                                          <p:spTgt spid="83"/>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randombar(horizontal)">
                                      <p:cBhvr>
                                        <p:cTn id="25" dur="500"/>
                                        <p:tgtEl>
                                          <p:spTgt spid="7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randombar(horizontal)">
                                      <p:cBhvr>
                                        <p:cTn id="28" dur="500"/>
                                        <p:tgtEl>
                                          <p:spTgt spid="8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5"/>
                                        </p:tgtEl>
                                        <p:attrNameLst>
                                          <p:attrName>style.visibility</p:attrName>
                                        </p:attrNameLst>
                                      </p:cBhvr>
                                      <p:to>
                                        <p:strVal val="visible"/>
                                      </p:to>
                                    </p:set>
                                    <p:animEffect transition="in" filter="randombar(horizontal)">
                                      <p:cBhvr>
                                        <p:cTn id="31" dur="500"/>
                                        <p:tgtEl>
                                          <p:spTgt spid="8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animEffect transition="in" filter="randombar(horizontal)">
                                      <p:cBhvr>
                                        <p:cTn id="34" dur="500"/>
                                        <p:tgtEl>
                                          <p:spTgt spid="8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8"/>
                                        </p:tgtEl>
                                        <p:attrNameLst>
                                          <p:attrName>style.visibility</p:attrName>
                                        </p:attrNameLst>
                                      </p:cBhvr>
                                      <p:to>
                                        <p:strVal val="visible"/>
                                      </p:to>
                                    </p:set>
                                    <p:animEffect transition="in" filter="randombar(horizontal)">
                                      <p:cBhvr>
                                        <p:cTn id="37" dur="500"/>
                                        <p:tgtEl>
                                          <p:spTgt spid="8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87"/>
                                        </p:tgtEl>
                                        <p:attrNameLst>
                                          <p:attrName>style.visibility</p:attrName>
                                        </p:attrNameLst>
                                      </p:cBhvr>
                                      <p:to>
                                        <p:strVal val="visible"/>
                                      </p:to>
                                    </p:set>
                                    <p:animEffect transition="in" filter="randombar(horizontal)">
                                      <p:cBhvr>
                                        <p:cTn id="40" dur="500"/>
                                        <p:tgtEl>
                                          <p:spTgt spid="8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5" grpId="0" animBg="1"/>
      <p:bldP spid="72" grpId="0" animBg="1"/>
      <p:bldP spid="82" grpId="0" animBg="1"/>
      <p:bldP spid="83" grpId="0" animBg="1"/>
      <p:bldP spid="84" grpId="0" animBg="1"/>
      <p:bldP spid="85" grpId="0" animBg="1"/>
      <p:bldP spid="86" grpId="0" animBg="1"/>
      <p:bldP spid="87" grpId="0" animBg="1"/>
      <p:bldP spid="8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210" y="298219"/>
            <a:ext cx="10515600" cy="738845"/>
          </a:xfrm>
          <a:solidFill>
            <a:srgbClr val="FFC000"/>
          </a:solidFill>
        </p:spPr>
        <p:txBody>
          <a:bodyPr/>
          <a:lstStyle/>
          <a:p>
            <a:pPr eaLnBrk="1" hangingPunct="1">
              <a:defRPr/>
            </a:pPr>
            <a:r>
              <a:rPr lang="en-US" b="1" dirty="0"/>
              <a:t>HEALTH PROMOTION</a:t>
            </a:r>
          </a:p>
        </p:txBody>
      </p:sp>
      <p:sp>
        <p:nvSpPr>
          <p:cNvPr id="19459" name="Content Placeholder 2"/>
          <p:cNvSpPr>
            <a:spLocks noGrp="1"/>
          </p:cNvSpPr>
          <p:nvPr>
            <p:ph idx="1"/>
          </p:nvPr>
        </p:nvSpPr>
        <p:spPr>
          <a:xfrm>
            <a:off x="358698" y="1190005"/>
            <a:ext cx="10515600" cy="962180"/>
          </a:xfrm>
        </p:spPr>
        <p:txBody>
          <a:bodyPr>
            <a:normAutofit lnSpcReduction="10000"/>
          </a:bodyPr>
          <a:lstStyle/>
          <a:p>
            <a:pPr eaLnBrk="1" hangingPunct="1"/>
            <a:r>
              <a:rPr lang="en-US" altLang="id-ID" dirty="0"/>
              <a:t>Not only counseling</a:t>
            </a:r>
          </a:p>
          <a:p>
            <a:pPr eaLnBrk="1" hangingPunct="1"/>
            <a:r>
              <a:rPr lang="en-US" altLang="id-ID" dirty="0"/>
              <a:t>It covers :</a:t>
            </a:r>
          </a:p>
        </p:txBody>
      </p:sp>
      <p:graphicFrame>
        <p:nvGraphicFramePr>
          <p:cNvPr id="4" name="Diagram 3"/>
          <p:cNvGraphicFramePr/>
          <p:nvPr>
            <p:extLst>
              <p:ext uri="{D42A27DB-BD31-4B8C-83A1-F6EECF244321}">
                <p14:modId xmlns:p14="http://schemas.microsoft.com/office/powerpoint/2010/main" xmlns="" val="1853329303"/>
              </p:ext>
            </p:extLst>
          </p:nvPr>
        </p:nvGraphicFramePr>
        <p:xfrm>
          <a:off x="358698" y="2115556"/>
          <a:ext cx="7346795" cy="2166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Diagram 4"/>
          <p:cNvGraphicFramePr/>
          <p:nvPr>
            <p:extLst>
              <p:ext uri="{D42A27DB-BD31-4B8C-83A1-F6EECF244321}">
                <p14:modId xmlns:p14="http://schemas.microsoft.com/office/powerpoint/2010/main" xmlns="" val="591165735"/>
              </p:ext>
            </p:extLst>
          </p:nvPr>
        </p:nvGraphicFramePr>
        <p:xfrm>
          <a:off x="358698" y="4502711"/>
          <a:ext cx="7346795" cy="204384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8" name="Diagram 7"/>
          <p:cNvGraphicFramePr/>
          <p:nvPr>
            <p:extLst>
              <p:ext uri="{D42A27DB-BD31-4B8C-83A1-F6EECF244321}">
                <p14:modId xmlns:p14="http://schemas.microsoft.com/office/powerpoint/2010/main" xmlns="" val="3482913648"/>
              </p:ext>
            </p:extLst>
          </p:nvPr>
        </p:nvGraphicFramePr>
        <p:xfrm>
          <a:off x="9177454" y="2509025"/>
          <a:ext cx="3014546" cy="303154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Arrow: Left-Right 13"/>
          <p:cNvSpPr/>
          <p:nvPr/>
        </p:nvSpPr>
        <p:spPr>
          <a:xfrm>
            <a:off x="7794702" y="4092497"/>
            <a:ext cx="1271239" cy="6364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Footer Placeholder 14"/>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9" name="Slide Number Placeholder 8"/>
          <p:cNvSpPr>
            <a:spLocks noGrp="1"/>
          </p:cNvSpPr>
          <p:nvPr>
            <p:ph type="sldNum" sz="quarter" idx="12"/>
          </p:nvPr>
        </p:nvSpPr>
        <p:spPr/>
        <p:txBody>
          <a:bodyPr/>
          <a:lstStyle/>
          <a:p>
            <a:fld id="{53D998A8-1720-4575-808A-2D597F890FD6}" type="slidenum">
              <a:rPr lang="en-US" smtClean="0"/>
              <a:pPr/>
              <a:t>33</a:t>
            </a:fld>
            <a:endParaRPr lang="en-US"/>
          </a:p>
        </p:txBody>
      </p:sp>
    </p:spTree>
    <p:extLst>
      <p:ext uri="{BB962C8B-B14F-4D97-AF65-F5344CB8AC3E}">
        <p14:creationId xmlns:p14="http://schemas.microsoft.com/office/powerpoint/2010/main" xmlns="" val="290259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Graphic spid="5" grpId="0">
        <p:bldAsOne/>
      </p:bldGraphic>
      <p:bldGraphic spid="8" grpId="0">
        <p:bldAsOne/>
      </p:bldGraphic>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10532"/>
          </a:xfrm>
        </p:spPr>
        <p:txBody>
          <a:bodyPr>
            <a:normAutofit fontScale="90000"/>
          </a:bodyPr>
          <a:lstStyle/>
          <a:p>
            <a:r>
              <a:rPr lang="en-US" b="1" dirty="0"/>
              <a:t>HEALTH PROMOTION STRATEGY AND SUPPORT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1986664580"/>
              </p:ext>
            </p:extLst>
          </p:nvPr>
        </p:nvGraphicFramePr>
        <p:xfrm>
          <a:off x="261257" y="1293541"/>
          <a:ext cx="11734799" cy="5303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34</a:t>
            </a:fld>
            <a:endParaRPr lang="en-US"/>
          </a:p>
        </p:txBody>
      </p:sp>
    </p:spTree>
    <p:extLst>
      <p:ext uri="{BB962C8B-B14F-4D97-AF65-F5344CB8AC3E}">
        <p14:creationId xmlns:p14="http://schemas.microsoft.com/office/powerpoint/2010/main" xmlns="" val="17143994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400598" y="221283"/>
            <a:ext cx="4773568" cy="1518307"/>
          </a:xfrm>
          <a:solidFill>
            <a:srgbClr val="FFC000"/>
          </a:solidFill>
        </p:spPr>
        <p:txBody>
          <a:bodyPr>
            <a:noAutofit/>
          </a:bodyPr>
          <a:lstStyle/>
          <a:p>
            <a:pPr>
              <a:defRPr/>
            </a:pPr>
            <a:r>
              <a:rPr lang="en-US" altLang="id-ID" sz="3600" b="1" dirty="0">
                <a:solidFill>
                  <a:srgbClr val="660033"/>
                </a:solidFill>
                <a:ea typeface="MS PGothic" pitchFamily="34" charset="-128"/>
              </a:rPr>
              <a:t>HEALTH PROMOTION (Ministerial Decree</a:t>
            </a:r>
            <a:r>
              <a:rPr lang="id-ID" altLang="id-ID" sz="3600" b="1" dirty="0">
                <a:solidFill>
                  <a:srgbClr val="660033"/>
                </a:solidFill>
                <a:ea typeface="MS PGothic" pitchFamily="34" charset="-128"/>
              </a:rPr>
              <a:t> 74</a:t>
            </a:r>
            <a:r>
              <a:rPr lang="en-US" altLang="id-ID" sz="3600" b="1" dirty="0">
                <a:solidFill>
                  <a:srgbClr val="660033"/>
                </a:solidFill>
                <a:ea typeface="MS PGothic" pitchFamily="34" charset="-128"/>
              </a:rPr>
              <a:t>, 20</a:t>
            </a:r>
            <a:r>
              <a:rPr lang="id-ID" altLang="id-ID" sz="3600" b="1" dirty="0">
                <a:solidFill>
                  <a:srgbClr val="660033"/>
                </a:solidFill>
                <a:ea typeface="MS PGothic" pitchFamily="34" charset="-128"/>
              </a:rPr>
              <a:t>15</a:t>
            </a:r>
            <a:r>
              <a:rPr lang="en-US" altLang="id-ID" sz="3600" b="1" dirty="0">
                <a:solidFill>
                  <a:srgbClr val="660033"/>
                </a:solidFill>
                <a:ea typeface="MS PGothic" pitchFamily="34" charset="-128"/>
              </a:rPr>
              <a:t>)</a:t>
            </a:r>
            <a:endParaRPr lang="id-ID" altLang="id-ID" sz="3600" b="1" dirty="0">
              <a:solidFill>
                <a:srgbClr val="660033"/>
              </a:solidFill>
              <a:ea typeface="MS PGothic" pitchFamily="34" charset="-128"/>
            </a:endParaRPr>
          </a:p>
        </p:txBody>
      </p:sp>
      <p:sp>
        <p:nvSpPr>
          <p:cNvPr id="12291" name="Rectangle 3"/>
          <p:cNvSpPr>
            <a:spLocks noChangeArrowheads="1"/>
          </p:cNvSpPr>
          <p:nvPr/>
        </p:nvSpPr>
        <p:spPr bwMode="auto">
          <a:xfrm>
            <a:off x="400597" y="1906859"/>
            <a:ext cx="4773569" cy="3490332"/>
          </a:xfrm>
          <a:prstGeom prst="rect">
            <a:avLst/>
          </a:prstGeom>
          <a:ln>
            <a:headEnd/>
            <a:tailEnd/>
          </a:ln>
        </p:spPr>
        <p:style>
          <a:lnRef idx="2">
            <a:schemeClr val="accent4"/>
          </a:lnRef>
          <a:fillRef idx="1">
            <a:schemeClr val="lt1"/>
          </a:fillRef>
          <a:effectRef idx="0">
            <a:schemeClr val="accent4"/>
          </a:effectRef>
          <a:fontRef idx="minor">
            <a:schemeClr val="dk1"/>
          </a:fontRef>
        </p:style>
        <p:txBody>
          <a:bodyPr lIns="107401" tIns="52757" rIns="107401" bIns="52757"/>
          <a:lstStyle/>
          <a:p>
            <a:r>
              <a:rPr lang="en-US" sz="2400" dirty="0">
                <a:solidFill>
                  <a:schemeClr val="tx1"/>
                </a:solidFill>
                <a:cs typeface="Arial" pitchFamily="34" charset="0"/>
              </a:rPr>
              <a:t>Health promotion is a process to empower community through domain activity of informing, influencing and helping community to play an active role to support behavior changes and the environment as well as maintaining and improving the health towards optimal health status.</a:t>
            </a:r>
          </a:p>
        </p:txBody>
      </p:sp>
      <p:sp>
        <p:nvSpPr>
          <p:cNvPr id="5" name="Title 3"/>
          <p:cNvSpPr txBox="1">
            <a:spLocks/>
          </p:cNvSpPr>
          <p:nvPr/>
        </p:nvSpPr>
        <p:spPr>
          <a:xfrm>
            <a:off x="5452945" y="221282"/>
            <a:ext cx="6122021" cy="1518307"/>
          </a:xfrm>
          <a:prstGeom prst="rect">
            <a:avLst/>
          </a:prstGeom>
          <a:solidFill>
            <a:schemeClr val="accent1">
              <a:lumMod val="40000"/>
              <a:lumOff val="60000"/>
            </a:schemeClr>
          </a:solidFill>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789" b="1" dirty="0">
                <a:ea typeface="MS PGothic" pitchFamily="34" charset="-128"/>
              </a:rPr>
              <a:t>HEALTH PROMOTION STRATEGY</a:t>
            </a:r>
            <a:br>
              <a:rPr lang="en-US" sz="3789" b="1" dirty="0">
                <a:ea typeface="MS PGothic" pitchFamily="34" charset="-128"/>
              </a:rPr>
            </a:br>
            <a:r>
              <a:rPr lang="en-US" sz="3789" b="1" dirty="0">
                <a:ea typeface="MS PGothic" pitchFamily="34" charset="-128"/>
              </a:rPr>
              <a:t>(Ministerial Decree </a:t>
            </a:r>
            <a:r>
              <a:rPr lang="id-ID" sz="3789" b="1" dirty="0">
                <a:ea typeface="MS PGothic" pitchFamily="34" charset="-128"/>
              </a:rPr>
              <a:t>74,</a:t>
            </a:r>
            <a:r>
              <a:rPr lang="en-US" sz="3789" b="1" dirty="0">
                <a:ea typeface="MS PGothic" pitchFamily="34" charset="-128"/>
              </a:rPr>
              <a:t> 20</a:t>
            </a:r>
            <a:r>
              <a:rPr lang="id-ID" sz="3789" b="1" dirty="0">
                <a:ea typeface="MS PGothic" pitchFamily="34" charset="-128"/>
              </a:rPr>
              <a:t>15</a:t>
            </a:r>
            <a:r>
              <a:rPr lang="en-US" sz="3789" b="1" dirty="0">
                <a:ea typeface="MS PGothic" pitchFamily="34" charset="-128"/>
              </a:rPr>
              <a:t>) </a:t>
            </a:r>
            <a:endParaRPr lang="id-ID" sz="3789" b="1" dirty="0">
              <a:ea typeface="MS PGothic" pitchFamily="34" charset="-128"/>
            </a:endParaRPr>
          </a:p>
        </p:txBody>
      </p:sp>
      <p:sp>
        <p:nvSpPr>
          <p:cNvPr id="6" name="Rectangle 3"/>
          <p:cNvSpPr>
            <a:spLocks noChangeArrowheads="1"/>
          </p:cNvSpPr>
          <p:nvPr/>
        </p:nvSpPr>
        <p:spPr bwMode="auto">
          <a:xfrm>
            <a:off x="5452946" y="1906859"/>
            <a:ext cx="6122020" cy="4482789"/>
          </a:xfrm>
          <a:prstGeom prst="rect">
            <a:avLst/>
          </a:prstGeom>
          <a:noFill/>
          <a:ln w="12700">
            <a:solidFill>
              <a:schemeClr val="accent1"/>
            </a:solidFill>
            <a:miter lim="800000"/>
            <a:headEnd/>
            <a:tailEnd/>
          </a:ln>
        </p:spPr>
        <p:txBody>
          <a:bodyPr lIns="107401" tIns="52757" rIns="107401" bIns="52757"/>
          <a:lstStyle/>
          <a:p>
            <a:pPr marL="431471" indent="-327842" eaLnBrk="0" hangingPunct="0">
              <a:lnSpc>
                <a:spcPct val="90000"/>
              </a:lnSpc>
              <a:spcBef>
                <a:spcPts val="682"/>
              </a:spcBef>
              <a:buClr>
                <a:schemeClr val="accent1"/>
              </a:buClr>
              <a:buSzPct val="85000"/>
              <a:buFont typeface="Arial" pitchFamily="34" charset="0"/>
              <a:buChar char="•"/>
              <a:defRPr/>
            </a:pPr>
            <a:r>
              <a:rPr lang="id-ID" sz="4000" dirty="0">
                <a:solidFill>
                  <a:schemeClr val="accent6">
                    <a:lumMod val="75000"/>
                  </a:schemeClr>
                </a:solidFill>
                <a:cs typeface="Aharoni" pitchFamily="2" charset="-79"/>
              </a:rPr>
              <a:t>A</a:t>
            </a:r>
            <a:r>
              <a:rPr lang="id-ID" sz="2800" i="1" dirty="0">
                <a:cs typeface="Aharoni" pitchFamily="2" charset="-79"/>
              </a:rPr>
              <a:t>dvokasi</a:t>
            </a:r>
            <a:r>
              <a:rPr lang="id-ID" sz="2800" dirty="0">
                <a:cs typeface="Aharoni" pitchFamily="2" charset="-79"/>
              </a:rPr>
              <a:t> (advocacy): </a:t>
            </a:r>
            <a:r>
              <a:rPr lang="en-US" sz="2800" dirty="0">
                <a:cs typeface="Aharoni" pitchFamily="2" charset="-79"/>
              </a:rPr>
              <a:t>health policies</a:t>
            </a:r>
            <a:endParaRPr lang="id-ID" sz="2800" dirty="0">
              <a:cs typeface="Aharoni" pitchFamily="2" charset="-79"/>
            </a:endParaRPr>
          </a:p>
          <a:p>
            <a:pPr marL="431471" indent="-327842" eaLnBrk="0" hangingPunct="0">
              <a:lnSpc>
                <a:spcPct val="90000"/>
              </a:lnSpc>
              <a:spcBef>
                <a:spcPts val="682"/>
              </a:spcBef>
              <a:buClr>
                <a:schemeClr val="accent1"/>
              </a:buClr>
              <a:buSzPct val="85000"/>
              <a:buFont typeface="Arial" pitchFamily="34" charset="0"/>
              <a:buChar char="•"/>
              <a:defRPr/>
            </a:pPr>
            <a:r>
              <a:rPr lang="id-ID" sz="4000" dirty="0">
                <a:solidFill>
                  <a:schemeClr val="accent6">
                    <a:lumMod val="75000"/>
                  </a:schemeClr>
                </a:solidFill>
                <a:cs typeface="Aharoni" pitchFamily="2" charset="-79"/>
              </a:rPr>
              <a:t>G</a:t>
            </a:r>
            <a:r>
              <a:rPr lang="id-ID" sz="2800" i="1" dirty="0">
                <a:cs typeface="Aharoni" pitchFamily="2" charset="-79"/>
              </a:rPr>
              <a:t>erakan Pemberdayaan Masyarakat </a:t>
            </a:r>
            <a:r>
              <a:rPr lang="id-ID" sz="2800" dirty="0">
                <a:cs typeface="Aharoni" pitchFamily="2" charset="-79"/>
              </a:rPr>
              <a:t>(empowerment) : </a:t>
            </a:r>
            <a:r>
              <a:rPr lang="en-US" sz="2800" dirty="0">
                <a:cs typeface="Aharoni" pitchFamily="2" charset="-79"/>
              </a:rPr>
              <a:t>capacity building in community</a:t>
            </a:r>
          </a:p>
          <a:p>
            <a:pPr marL="431471" indent="-327842" eaLnBrk="0" hangingPunct="0">
              <a:lnSpc>
                <a:spcPct val="90000"/>
              </a:lnSpc>
              <a:spcBef>
                <a:spcPts val="682"/>
              </a:spcBef>
              <a:buClr>
                <a:schemeClr val="accent1"/>
              </a:buClr>
              <a:buSzPct val="85000"/>
              <a:buFont typeface="Arial" pitchFamily="34" charset="0"/>
              <a:buChar char="•"/>
              <a:defRPr/>
            </a:pPr>
            <a:r>
              <a:rPr lang="en-US" sz="4000" dirty="0" err="1">
                <a:solidFill>
                  <a:schemeClr val="accent6">
                    <a:lumMod val="75000"/>
                  </a:schemeClr>
                </a:solidFill>
                <a:cs typeface="Aharoni" pitchFamily="2" charset="-79"/>
              </a:rPr>
              <a:t>K</a:t>
            </a:r>
            <a:r>
              <a:rPr lang="en-US" sz="2800" i="1" dirty="0" err="1">
                <a:cs typeface="Aharoni" pitchFamily="2" charset="-79"/>
              </a:rPr>
              <a:t>emitraan</a:t>
            </a:r>
            <a:r>
              <a:rPr lang="en-US" sz="2800" dirty="0">
                <a:cs typeface="Aharoni" pitchFamily="2" charset="-79"/>
              </a:rPr>
              <a:t> (partnership) : cooperation with the basic principles of equality, transparency, and mutual benefit</a:t>
            </a:r>
            <a:endParaRPr lang="id-ID" sz="2800" dirty="0">
              <a:cs typeface="Aharoni" pitchFamily="2" charset="-79"/>
            </a:endParaRPr>
          </a:p>
        </p:txBody>
      </p:sp>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7" name="Slide Number Placeholder 6"/>
          <p:cNvSpPr>
            <a:spLocks noGrp="1"/>
          </p:cNvSpPr>
          <p:nvPr>
            <p:ph type="sldNum" sz="quarter" idx="12"/>
          </p:nvPr>
        </p:nvSpPr>
        <p:spPr/>
        <p:txBody>
          <a:bodyPr/>
          <a:lstStyle/>
          <a:p>
            <a:fld id="{53D998A8-1720-4575-808A-2D597F890FD6}" type="slidenum">
              <a:rPr lang="en-US" smtClean="0"/>
              <a:pPr/>
              <a:t>35</a:t>
            </a:fld>
            <a:endParaRPr lang="en-US"/>
          </a:p>
        </p:txBody>
      </p:sp>
    </p:spTree>
    <p:extLst>
      <p:ext uri="{BB962C8B-B14F-4D97-AF65-F5344CB8AC3E}">
        <p14:creationId xmlns:p14="http://schemas.microsoft.com/office/powerpoint/2010/main" xmlns="" val="11158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circle(in)">
                                      <p:cBhvr>
                                        <p:cTn id="7" dur="2000"/>
                                        <p:tgtEl>
                                          <p:spTgt spid="1536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291"/>
                                        </p:tgtEl>
                                        <p:attrNameLst>
                                          <p:attrName>style.visibility</p:attrName>
                                        </p:attrNameLst>
                                      </p:cBhvr>
                                      <p:to>
                                        <p:strVal val="visible"/>
                                      </p:to>
                                    </p:set>
                                    <p:animEffect transition="in" filter="circle(in)">
                                      <p:cBhvr>
                                        <p:cTn id="10" dur="2000"/>
                                        <p:tgtEl>
                                          <p:spTgt spid="12291"/>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nimBg="1"/>
      <p:bldP spid="12291" grpId="0" animBg="1"/>
      <p:bldP spid="5" grpId="0" animBg="1"/>
      <p:bldP spid="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312409" y="95250"/>
            <a:ext cx="11567186" cy="1109082"/>
          </a:xfrm>
          <a:prstGeom prst="rect">
            <a:avLst/>
          </a:prstGeom>
          <a:noFill/>
          <a:ln>
            <a:noFill/>
          </a:ln>
          <a:extLst/>
        </p:spPr>
        <p:txBody>
          <a:bodyPr lIns="108531" tIns="54265" rIns="108531" bIns="54265"/>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id-ID" sz="3291" b="1" dirty="0">
                <a:latin typeface="+mn-lt"/>
              </a:rPr>
              <a:t>HEALTH PROMOTION</a:t>
            </a:r>
          </a:p>
          <a:p>
            <a:pPr algn="ctr" eaLnBrk="1" hangingPunct="1"/>
            <a:r>
              <a:rPr lang="en-US" altLang="id-ID" sz="3291" b="1" dirty="0">
                <a:latin typeface="+mn-lt"/>
              </a:rPr>
              <a:t>AT EACH LEVEL OF HEALTH SERVICES</a:t>
            </a:r>
          </a:p>
        </p:txBody>
      </p:sp>
      <p:graphicFrame>
        <p:nvGraphicFramePr>
          <p:cNvPr id="148483" name="Group 3"/>
          <p:cNvGraphicFramePr>
            <a:graphicFrameLocks noGrp="1"/>
          </p:cNvGraphicFramePr>
          <p:nvPr>
            <p:extLst>
              <p:ext uri="{D42A27DB-BD31-4B8C-83A1-F6EECF244321}">
                <p14:modId xmlns:p14="http://schemas.microsoft.com/office/powerpoint/2010/main" xmlns="" val="2785237078"/>
              </p:ext>
            </p:extLst>
          </p:nvPr>
        </p:nvGraphicFramePr>
        <p:xfrm>
          <a:off x="195389" y="1204332"/>
          <a:ext cx="5900613" cy="5419492"/>
        </p:xfrm>
        <a:graphic>
          <a:graphicData uri="http://schemas.openxmlformats.org/drawingml/2006/table">
            <a:tbl>
              <a:tblPr>
                <a:tableStyleId>{775DCB02-9BB8-47FD-8907-85C794F793BA}</a:tableStyleId>
              </a:tblPr>
              <a:tblGrid>
                <a:gridCol w="5900613">
                  <a:extLst>
                    <a:ext uri="{9D8B030D-6E8A-4147-A177-3AD203B41FA5}">
                      <a16:colId xmlns:a16="http://schemas.microsoft.com/office/drawing/2014/main" xmlns="" val="20000"/>
                    </a:ext>
                  </a:extLst>
                </a:gridCol>
              </a:tblGrid>
              <a:tr h="2442208">
                <a:tc>
                  <a:txBody>
                    <a:bodyPr/>
                    <a:lstStyle/>
                    <a:p>
                      <a:pPr marL="457200" marR="0" lvl="0" indent="-457200" algn="l" defTabSz="914400" rtl="0" eaLnBrk="1" fontAlgn="base" latinLnBrk="0" hangingPunct="1">
                        <a:lnSpc>
                          <a:spcPct val="100000"/>
                        </a:lnSpc>
                        <a:spcBef>
                          <a:spcPct val="0"/>
                        </a:spcBef>
                        <a:spcAft>
                          <a:spcPct val="0"/>
                        </a:spcAft>
                        <a:buClrTx/>
                        <a:buSzTx/>
                        <a:buFontTx/>
                        <a:buAutoNum type="arabicPeriod"/>
                        <a:tabLst/>
                      </a:pPr>
                      <a:r>
                        <a:rPr kumimoji="0" lang="en-US" sz="2400" u="none" strike="noStrike" cap="none" normalizeH="0" baseline="0" dirty="0">
                          <a:ln>
                            <a:noFill/>
                          </a:ln>
                          <a:effectLst/>
                        </a:rPr>
                        <a:t>HEALTH PROMOTION IN PROMOTIVE LEVEL</a:t>
                      </a:r>
                      <a:endParaRPr kumimoji="0" lang="en-US" sz="2000" u="none" strike="noStrike" cap="none" normalizeH="0" baseline="0" dirty="0">
                        <a:ln>
                          <a:noFill/>
                        </a:ln>
                        <a:effectLst/>
                      </a:endParaRPr>
                    </a:p>
                    <a:p>
                      <a:pPr marL="457200" marR="0" lvl="1" indent="0" algn="just"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Target </a:t>
                      </a:r>
                      <a:r>
                        <a:rPr kumimoji="0" lang="en-US" sz="2000" u="none" strike="noStrike" cap="none" normalizeH="0" baseline="0" dirty="0">
                          <a:ln>
                            <a:noFill/>
                          </a:ln>
                          <a:effectLst/>
                          <a:sym typeface="Wingdings" panose="05000000000000000000" pitchFamily="2" charset="2"/>
                        </a:rPr>
                        <a:t> </a:t>
                      </a:r>
                      <a:r>
                        <a:rPr kumimoji="0" lang="en-US" sz="2000" u="none" strike="noStrike" cap="none" normalizeH="0" baseline="0" dirty="0">
                          <a:ln>
                            <a:noFill/>
                          </a:ln>
                          <a:effectLst/>
                        </a:rPr>
                        <a:t>groups of healthy people</a:t>
                      </a:r>
                    </a:p>
                    <a:p>
                      <a:pPr marL="457200" marR="0" lvl="1" indent="0" algn="just"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Objective </a:t>
                      </a:r>
                      <a:r>
                        <a:rPr kumimoji="0" lang="en-US" sz="2000" u="none" strike="noStrike" cap="none" normalizeH="0" baseline="0" dirty="0">
                          <a:ln>
                            <a:noFill/>
                          </a:ln>
                          <a:effectLst/>
                          <a:sym typeface="Wingdings" panose="05000000000000000000" pitchFamily="2" charset="2"/>
                        </a:rPr>
                        <a:t> </a:t>
                      </a:r>
                      <a:r>
                        <a:rPr kumimoji="0" lang="en-US" sz="2000" u="none" strike="noStrike" cap="none" normalizeH="0" baseline="0" dirty="0">
                          <a:ln>
                            <a:noFill/>
                          </a:ln>
                          <a:effectLst/>
                        </a:rPr>
                        <a:t>being able to improve their health</a:t>
                      </a:r>
                      <a:r>
                        <a:rPr kumimoji="0" lang="id-ID" sz="2000" u="none" strike="noStrike" cap="none" normalizeH="0" baseline="0" dirty="0">
                          <a:ln>
                            <a:noFill/>
                          </a:ln>
                          <a:effectLst/>
                        </a:rPr>
                        <a:t>.</a:t>
                      </a:r>
                      <a:endParaRPr kumimoji="0" lang="en-US" sz="2000" u="none" strike="noStrike" cap="none" normalizeH="0" baseline="0" dirty="0">
                        <a:ln>
                          <a:noFill/>
                        </a:ln>
                        <a:effectLst/>
                      </a:endParaRPr>
                    </a:p>
                    <a:p>
                      <a:pPr marL="457200" marR="0" lvl="1" indent="0" algn="just" defTabSz="914400" rtl="0" eaLnBrk="1" fontAlgn="base" latinLnBrk="0" hangingPunct="1">
                        <a:lnSpc>
                          <a:spcPct val="100000"/>
                        </a:lnSpc>
                        <a:spcBef>
                          <a:spcPct val="0"/>
                        </a:spcBef>
                        <a:spcAft>
                          <a:spcPct val="0"/>
                        </a:spcAft>
                        <a:buClrTx/>
                        <a:buSzTx/>
                        <a:buFontTx/>
                        <a:buNone/>
                        <a:tabLst/>
                      </a:pPr>
                      <a:endParaRPr kumimoji="0" lang="en-US" sz="2000" b="1" i="1" u="none" strike="noStrike" cap="none" normalizeH="0" baseline="0" dirty="0">
                        <a:ln>
                          <a:noFill/>
                        </a:ln>
                        <a:solidFill>
                          <a:srgbClr val="CC3300"/>
                        </a:solidFill>
                        <a:effectLst/>
                        <a:latin typeface="Calibri" pitchFamily="34" charset="0"/>
                      </a:endParaRPr>
                    </a:p>
                    <a:p>
                      <a:pPr marL="457200" marR="0" lvl="1" indent="0" algn="just" defTabSz="914400" rtl="0" eaLnBrk="1" fontAlgn="base" latinLnBrk="0" hangingPunct="1">
                        <a:lnSpc>
                          <a:spcPct val="100000"/>
                        </a:lnSpc>
                        <a:spcBef>
                          <a:spcPct val="0"/>
                        </a:spcBef>
                        <a:spcAft>
                          <a:spcPct val="0"/>
                        </a:spcAft>
                        <a:buClrTx/>
                        <a:buSzTx/>
                        <a:buFontTx/>
                        <a:buNone/>
                        <a:tabLst/>
                      </a:pPr>
                      <a:endParaRPr kumimoji="0" lang="id-ID" sz="2000" b="1" i="1" u="none" strike="noStrike" cap="none" normalizeH="0" baseline="0" dirty="0">
                        <a:ln>
                          <a:noFill/>
                        </a:ln>
                        <a:solidFill>
                          <a:srgbClr val="CC3300"/>
                        </a:solidFill>
                        <a:effectLst/>
                        <a:latin typeface="Calibri" pitchFamily="34" charset="0"/>
                      </a:endParaRPr>
                    </a:p>
                  </a:txBody>
                  <a:tcPr marL="121361" marR="121361" marT="45723" marB="45723" horzOverflow="overflow">
                    <a:solidFill>
                      <a:schemeClr val="accent2">
                        <a:lumMod val="60000"/>
                        <a:lumOff val="40000"/>
                      </a:schemeClr>
                    </a:solidFill>
                  </a:tcPr>
                </a:tc>
                <a:extLst>
                  <a:ext uri="{0D108BD9-81ED-4DB2-BD59-A6C34878D82A}">
                    <a16:rowId xmlns:a16="http://schemas.microsoft.com/office/drawing/2014/main" xmlns="" val="10000"/>
                  </a:ext>
                </a:extLst>
              </a:tr>
              <a:tr h="2977284">
                <a:tc>
                  <a:txBody>
                    <a:body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400" u="none" strike="noStrike" cap="none" normalizeH="0" baseline="0" dirty="0">
                          <a:ln>
                            <a:noFill/>
                          </a:ln>
                          <a:effectLst/>
                        </a:rPr>
                        <a:t>2.   HEALTH PROMOTION IN PREVENTIVE LEVEL</a:t>
                      </a:r>
                    </a:p>
                    <a:p>
                      <a:pPr marL="457200" marR="0" lvl="1" indent="0" algn="just"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Target</a:t>
                      </a:r>
                      <a:r>
                        <a:rPr kumimoji="0" lang="id-ID" sz="2000" u="none" strike="noStrike" cap="none" normalizeH="0" baseline="0" dirty="0">
                          <a:ln>
                            <a:noFill/>
                          </a:ln>
                          <a:effectLst/>
                        </a:rPr>
                        <a:t> </a:t>
                      </a:r>
                      <a:r>
                        <a:rPr kumimoji="0" lang="en-US" sz="2000" u="none" strike="noStrike" cap="none" normalizeH="0" baseline="0" dirty="0">
                          <a:ln>
                            <a:noFill/>
                          </a:ln>
                          <a:effectLst/>
                          <a:sym typeface="Wingdings" panose="05000000000000000000" pitchFamily="2" charset="2"/>
                        </a:rPr>
                        <a:t></a:t>
                      </a:r>
                      <a:r>
                        <a:rPr kumimoji="0" lang="en-US" sz="2000" u="none" strike="noStrike" cap="none" normalizeH="0" baseline="0" dirty="0">
                          <a:ln>
                            <a:noFill/>
                          </a:ln>
                          <a:effectLst/>
                        </a:rPr>
                        <a:t> groups of </a:t>
                      </a:r>
                      <a:r>
                        <a:rPr kumimoji="0" lang="id-ID" sz="2000" u="none" strike="noStrike" cap="none" normalizeH="0" baseline="0" dirty="0" err="1">
                          <a:ln>
                            <a:noFill/>
                          </a:ln>
                          <a:effectLst/>
                        </a:rPr>
                        <a:t>high</a:t>
                      </a:r>
                      <a:r>
                        <a:rPr kumimoji="0" lang="id-ID" sz="2000" u="none" strike="noStrike" cap="none" normalizeH="0" baseline="0" dirty="0">
                          <a:ln>
                            <a:noFill/>
                          </a:ln>
                          <a:effectLst/>
                        </a:rPr>
                        <a:t> </a:t>
                      </a:r>
                      <a:r>
                        <a:rPr kumimoji="0" lang="id-ID" sz="2000" u="none" strike="noStrike" cap="none" normalizeH="0" baseline="0" dirty="0" err="1">
                          <a:ln>
                            <a:noFill/>
                          </a:ln>
                          <a:effectLst/>
                        </a:rPr>
                        <a:t>risk</a:t>
                      </a:r>
                      <a:r>
                        <a:rPr kumimoji="0" lang="id-ID" sz="2000" u="none" strike="noStrike" cap="none" normalizeH="0" baseline="0" dirty="0">
                          <a:ln>
                            <a:noFill/>
                          </a:ln>
                          <a:effectLst/>
                        </a:rPr>
                        <a:t>, </a:t>
                      </a:r>
                      <a:r>
                        <a:rPr kumimoji="0" lang="en-US" sz="2000" u="none" strike="noStrike" cap="none" normalizeH="0" baseline="0" dirty="0">
                          <a:ln>
                            <a:noFill/>
                          </a:ln>
                          <a:effectLst/>
                        </a:rPr>
                        <a:t>such as pregnant women</a:t>
                      </a:r>
                      <a:r>
                        <a:rPr kumimoji="0" lang="id-ID" sz="2000" u="none" strike="noStrike" cap="none" normalizeH="0" baseline="0" dirty="0">
                          <a:ln>
                            <a:noFill/>
                          </a:ln>
                          <a:effectLst/>
                        </a:rPr>
                        <a:t>,</a:t>
                      </a:r>
                      <a:r>
                        <a:rPr kumimoji="0" lang="en-US" sz="2000" u="none" strike="noStrike" cap="none" normalizeH="0" baseline="0" dirty="0">
                          <a:ln>
                            <a:noFill/>
                          </a:ln>
                          <a:effectLst/>
                        </a:rPr>
                        <a:t> lactation women,</a:t>
                      </a:r>
                      <a:r>
                        <a:rPr kumimoji="0" lang="id-ID" sz="2000" u="none" strike="noStrike" cap="none" normalizeH="0" baseline="0" dirty="0">
                          <a:ln>
                            <a:noFill/>
                          </a:ln>
                          <a:effectLst/>
                        </a:rPr>
                        <a:t> </a:t>
                      </a:r>
                      <a:r>
                        <a:rPr kumimoji="0" lang="en-US" sz="2000" u="none" strike="noStrike" cap="none" normalizeH="0" baseline="0" dirty="0">
                          <a:ln>
                            <a:noFill/>
                          </a:ln>
                          <a:effectLst/>
                        </a:rPr>
                        <a:t>smokers</a:t>
                      </a:r>
                      <a:r>
                        <a:rPr kumimoji="0" lang="id-ID" sz="2000" u="none" strike="noStrike" cap="none" normalizeH="0" baseline="0" dirty="0">
                          <a:ln>
                            <a:noFill/>
                          </a:ln>
                          <a:effectLst/>
                        </a:rPr>
                        <a:t>, </a:t>
                      </a:r>
                      <a:r>
                        <a:rPr kumimoji="0" lang="en-US" sz="2000" u="none" strike="noStrike" cap="none" normalizeH="0" baseline="0" dirty="0">
                          <a:ln>
                            <a:noFill/>
                          </a:ln>
                          <a:effectLst/>
                        </a:rPr>
                        <a:t>obesity, </a:t>
                      </a:r>
                      <a:r>
                        <a:rPr kumimoji="0" lang="en-US" sz="2000" u="none" strike="noStrike" cap="none" normalizeH="0" baseline="0" dirty="0" err="1">
                          <a:ln>
                            <a:noFill/>
                          </a:ln>
                          <a:effectLst/>
                        </a:rPr>
                        <a:t>etc</a:t>
                      </a:r>
                      <a:r>
                        <a:rPr kumimoji="0" lang="id-ID" sz="2000" u="none" strike="noStrike" cap="none" normalizeH="0" baseline="0" dirty="0">
                          <a:ln>
                            <a:noFill/>
                          </a:ln>
                          <a:effectLst/>
                        </a:rPr>
                        <a:t>. </a:t>
                      </a:r>
                      <a:endParaRPr kumimoji="0" lang="en-US" sz="2000" u="none" strike="noStrike" cap="none" normalizeH="0" baseline="0" dirty="0">
                        <a:ln>
                          <a:noFill/>
                        </a:ln>
                        <a:effectLst/>
                      </a:endParaRPr>
                    </a:p>
                    <a:p>
                      <a:pPr marL="457200" marR="0" lvl="1" indent="0" algn="just" defTabSz="9144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Objective</a:t>
                      </a:r>
                      <a:r>
                        <a:rPr kumimoji="0" lang="id-ID" sz="2000" u="none" strike="noStrike" cap="none" normalizeH="0" baseline="0" dirty="0">
                          <a:ln>
                            <a:noFill/>
                          </a:ln>
                          <a:effectLst/>
                        </a:rPr>
                        <a:t> </a:t>
                      </a:r>
                      <a:r>
                        <a:rPr kumimoji="0" lang="en-US" sz="2000" u="none" strike="noStrike" cap="none" normalizeH="0" baseline="0" dirty="0">
                          <a:ln>
                            <a:noFill/>
                          </a:ln>
                          <a:effectLst/>
                          <a:sym typeface="Wingdings" panose="05000000000000000000" pitchFamily="2" charset="2"/>
                        </a:rPr>
                        <a:t> preventing these groups </a:t>
                      </a:r>
                      <a:r>
                        <a:rPr kumimoji="0" lang="en-US" sz="2000" u="none" strike="noStrike" cap="none" normalizeH="0" baseline="0" dirty="0">
                          <a:ln>
                            <a:noFill/>
                          </a:ln>
                          <a:effectLst/>
                        </a:rPr>
                        <a:t>from getting ill or sick </a:t>
                      </a:r>
                      <a:r>
                        <a:rPr kumimoji="0" lang="id-ID" sz="2000" u="none" strike="noStrike" cap="none" normalizeH="0" baseline="0" dirty="0">
                          <a:ln>
                            <a:noFill/>
                          </a:ln>
                          <a:effectLst/>
                        </a:rPr>
                        <a:t>(</a:t>
                      </a:r>
                      <a:r>
                        <a:rPr kumimoji="0" lang="id-ID" sz="2000" u="none" strike="noStrike" cap="none" normalizeH="0" baseline="0" dirty="0" err="1">
                          <a:ln>
                            <a:noFill/>
                          </a:ln>
                          <a:effectLst/>
                        </a:rPr>
                        <a:t>primary</a:t>
                      </a:r>
                      <a:r>
                        <a:rPr kumimoji="0" lang="id-ID" sz="2000" u="none" strike="noStrike" cap="none" normalizeH="0" baseline="0" dirty="0">
                          <a:ln>
                            <a:noFill/>
                          </a:ln>
                          <a:effectLst/>
                        </a:rPr>
                        <a:t> prevention).</a:t>
                      </a:r>
                      <a:endParaRPr kumimoji="0" lang="id-ID" sz="2000" b="0" i="0" u="none" strike="noStrike" cap="none" normalizeH="0" baseline="0" dirty="0">
                        <a:ln>
                          <a:noFill/>
                        </a:ln>
                        <a:solidFill>
                          <a:schemeClr val="accent1"/>
                        </a:solidFill>
                        <a:effectLst/>
                        <a:latin typeface="Calibri" pitchFamily="34" charset="0"/>
                      </a:endParaRPr>
                    </a:p>
                  </a:txBody>
                  <a:tcPr marL="121361" marR="121361" marT="45723" marB="45723" horzOverflow="overflow">
                    <a:solidFill>
                      <a:schemeClr val="accent1">
                        <a:lumMod val="60000"/>
                        <a:lumOff val="40000"/>
                      </a:schemeClr>
                    </a:solidFill>
                  </a:tcPr>
                </a:tc>
                <a:extLst>
                  <a:ext uri="{0D108BD9-81ED-4DB2-BD59-A6C34878D82A}">
                    <a16:rowId xmlns:a16="http://schemas.microsoft.com/office/drawing/2014/main" xmlns=""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xmlns="" val="1011446941"/>
              </p:ext>
            </p:extLst>
          </p:nvPr>
        </p:nvGraphicFramePr>
        <p:xfrm>
          <a:off x="6213021" y="1193211"/>
          <a:ext cx="5783593" cy="5430613"/>
        </p:xfrm>
        <a:graphic>
          <a:graphicData uri="http://schemas.openxmlformats.org/drawingml/2006/table">
            <a:tbl>
              <a:tblPr>
                <a:tableStyleId>{775DCB02-9BB8-47FD-8907-85C794F793BA}</a:tableStyleId>
              </a:tblPr>
              <a:tblGrid>
                <a:gridCol w="5783593">
                  <a:extLst>
                    <a:ext uri="{9D8B030D-6E8A-4147-A177-3AD203B41FA5}">
                      <a16:colId xmlns:a16="http://schemas.microsoft.com/office/drawing/2014/main" xmlns="" val="20000"/>
                    </a:ext>
                  </a:extLst>
                </a:gridCol>
              </a:tblGrid>
              <a:tr h="2460666">
                <a:tc>
                  <a:txBody>
                    <a:body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sz="2000" u="none" strike="noStrike" cap="none" normalizeH="0" baseline="0" dirty="0">
                          <a:ln>
                            <a:noFill/>
                          </a:ln>
                          <a:effectLst/>
                        </a:rPr>
                        <a:t>3.    HEALTH PROMOTION IN CURATIVE LEVEL</a:t>
                      </a:r>
                    </a:p>
                    <a:p>
                      <a:pPr marL="457200" marR="0" lvl="1" indent="0" algn="just"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Target</a:t>
                      </a:r>
                      <a:r>
                        <a:rPr kumimoji="0" lang="id-ID" sz="1800" u="none" strike="noStrike" cap="none" normalizeH="0" baseline="0" dirty="0">
                          <a:ln>
                            <a:noFill/>
                          </a:ln>
                          <a:effectLst/>
                        </a:rPr>
                        <a:t> </a:t>
                      </a:r>
                      <a:r>
                        <a:rPr kumimoji="0" lang="en-US" sz="1800" u="none" strike="noStrike" cap="none" normalizeH="0" baseline="0" dirty="0">
                          <a:ln>
                            <a:noFill/>
                          </a:ln>
                          <a:effectLst/>
                          <a:sym typeface="Wingdings" panose="05000000000000000000" pitchFamily="2" charset="2"/>
                        </a:rPr>
                        <a:t> people with diseases (patients), </a:t>
                      </a:r>
                      <a:r>
                        <a:rPr kumimoji="0" lang="en-US" sz="1800" u="none" strike="noStrike" cap="none" normalizeH="0" baseline="0" dirty="0">
                          <a:ln>
                            <a:noFill/>
                          </a:ln>
                          <a:effectLst/>
                        </a:rPr>
                        <a:t>especially chronic diseases such as</a:t>
                      </a:r>
                      <a:r>
                        <a:rPr kumimoji="0" lang="id-ID" sz="1800" u="none" strike="noStrike" cap="none" normalizeH="0" baseline="0" dirty="0">
                          <a:ln>
                            <a:noFill/>
                          </a:ln>
                          <a:effectLst/>
                        </a:rPr>
                        <a:t> as</a:t>
                      </a:r>
                      <a:r>
                        <a:rPr kumimoji="0" lang="en-US" sz="1800" u="none" strike="noStrike" cap="none" normalizeH="0" baseline="0" dirty="0" err="1">
                          <a:ln>
                            <a:noFill/>
                          </a:ln>
                          <a:effectLst/>
                        </a:rPr>
                        <a:t>th</a:t>
                      </a:r>
                      <a:r>
                        <a:rPr kumimoji="0" lang="id-ID" sz="1800" u="none" strike="noStrike" cap="none" normalizeH="0" baseline="0" dirty="0" err="1">
                          <a:ln>
                            <a:noFill/>
                          </a:ln>
                          <a:effectLst/>
                        </a:rPr>
                        <a:t>ma</a:t>
                      </a:r>
                      <a:r>
                        <a:rPr kumimoji="0" lang="id-ID" sz="1800" u="none" strike="noStrike" cap="none" normalizeH="0" baseline="0" dirty="0">
                          <a:ln>
                            <a:noFill/>
                          </a:ln>
                          <a:effectLst/>
                        </a:rPr>
                        <a:t>, diabetes mellitus, tuberculosis, </a:t>
                      </a:r>
                      <a:r>
                        <a:rPr kumimoji="0" lang="en-US" sz="1800" u="none" strike="noStrike" cap="none" normalizeH="0" baseline="0" dirty="0" err="1">
                          <a:ln>
                            <a:noFill/>
                          </a:ln>
                          <a:effectLst/>
                        </a:rPr>
                        <a:t>etc</a:t>
                      </a:r>
                      <a:r>
                        <a:rPr kumimoji="0" lang="id-ID" sz="1800" u="none" strike="noStrike" cap="none" normalizeH="0" baseline="0" dirty="0">
                          <a:ln>
                            <a:noFill/>
                          </a:ln>
                          <a:effectLst/>
                        </a:rPr>
                        <a:t>. </a:t>
                      </a:r>
                      <a:endParaRPr kumimoji="0" lang="en-US" sz="1800" u="none" strike="noStrike" cap="none" normalizeH="0" baseline="0" dirty="0">
                        <a:ln>
                          <a:noFill/>
                        </a:ln>
                        <a:effectLst/>
                      </a:endParaRPr>
                    </a:p>
                    <a:p>
                      <a:pPr marL="457200" marR="0" lvl="1" indent="0" algn="just"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Objective </a:t>
                      </a:r>
                      <a:r>
                        <a:rPr kumimoji="0" lang="en-US" sz="1800" u="none" strike="noStrike" cap="none" normalizeH="0" baseline="0" dirty="0">
                          <a:ln>
                            <a:noFill/>
                          </a:ln>
                          <a:effectLst/>
                          <a:sym typeface="Wingdings" panose="05000000000000000000" pitchFamily="2" charset="2"/>
                        </a:rPr>
                        <a:t> being </a:t>
                      </a:r>
                      <a:r>
                        <a:rPr kumimoji="0" lang="en-US" sz="1800" u="none" strike="noStrike" cap="none" normalizeH="0" baseline="0" dirty="0">
                          <a:ln>
                            <a:noFill/>
                          </a:ln>
                          <a:effectLst/>
                        </a:rPr>
                        <a:t>able to prevent the disease from getting worse </a:t>
                      </a:r>
                      <a:r>
                        <a:rPr kumimoji="0" lang="id-ID" sz="1800" u="none" strike="noStrike" cap="none" normalizeH="0" baseline="0" dirty="0">
                          <a:ln>
                            <a:noFill/>
                          </a:ln>
                          <a:effectLst/>
                        </a:rPr>
                        <a:t>(secondary prevention), </a:t>
                      </a:r>
                      <a:r>
                        <a:rPr kumimoji="0" lang="en-US" sz="1800" u="none" strike="noStrike" cap="none" normalizeH="0" baseline="0" dirty="0">
                          <a:ln>
                            <a:noFill/>
                          </a:ln>
                          <a:effectLst/>
                        </a:rPr>
                        <a:t>the importance of</a:t>
                      </a:r>
                      <a:r>
                        <a:rPr kumimoji="0" lang="id-ID" sz="1800" u="none" strike="noStrike" cap="none" normalizeH="0" baseline="0" dirty="0">
                          <a:ln>
                            <a:noFill/>
                          </a:ln>
                          <a:effectLst/>
                        </a:rPr>
                        <a:t> PKRS (</a:t>
                      </a:r>
                      <a:r>
                        <a:rPr kumimoji="0" lang="en-US" sz="1800" u="none" strike="noStrike" cap="none" normalizeH="0" baseline="0" dirty="0">
                          <a:ln>
                            <a:noFill/>
                          </a:ln>
                          <a:effectLst/>
                        </a:rPr>
                        <a:t>health promotion in the hospital</a:t>
                      </a:r>
                      <a:r>
                        <a:rPr kumimoji="0" lang="id-ID" sz="1800" u="none" strike="noStrike" cap="none" normalizeH="0" baseline="0" dirty="0">
                          <a:ln>
                            <a:noFill/>
                          </a:ln>
                          <a:effectLst/>
                        </a:rPr>
                        <a:t>)</a:t>
                      </a:r>
                      <a:endParaRPr kumimoji="0" lang="id-ID" sz="1800" b="1" i="1" u="none" strike="noStrike" cap="none" normalizeH="0" baseline="0" dirty="0">
                        <a:ln>
                          <a:noFill/>
                        </a:ln>
                        <a:solidFill>
                          <a:srgbClr val="C00000"/>
                        </a:solidFill>
                        <a:effectLst/>
                        <a:latin typeface="Calibri" pitchFamily="34" charset="0"/>
                        <a:ea typeface="ＭＳ Ｐゴシック" pitchFamily="34" charset="-128"/>
                      </a:endParaRPr>
                    </a:p>
                  </a:txBody>
                  <a:tcPr marL="121361" marR="121361" marT="45706" marB="45706" horzOverflow="overflow"/>
                </a:tc>
                <a:extLst>
                  <a:ext uri="{0D108BD9-81ED-4DB2-BD59-A6C34878D82A}">
                    <a16:rowId xmlns:a16="http://schemas.microsoft.com/office/drawing/2014/main" xmlns="" val="10000"/>
                  </a:ext>
                </a:extLst>
              </a:tr>
              <a:tr h="2969947">
                <a:tc>
                  <a:txBody>
                    <a:bodyPr/>
                    <a:lstStyle/>
                    <a:p>
                      <a:pPr marL="514350" marR="0" lvl="0" indent="-514350" algn="l" defTabSz="457200" rtl="0" eaLnBrk="1" fontAlgn="base" latinLnBrk="0" hangingPunct="1">
                        <a:lnSpc>
                          <a:spcPct val="100000"/>
                        </a:lnSpc>
                        <a:spcBef>
                          <a:spcPct val="0"/>
                        </a:spcBef>
                        <a:spcAft>
                          <a:spcPct val="0"/>
                        </a:spcAft>
                        <a:buClrTx/>
                        <a:buSzTx/>
                        <a:buFontTx/>
                        <a:buNone/>
                        <a:tabLst/>
                      </a:pPr>
                      <a:r>
                        <a:rPr kumimoji="0" lang="en-US" sz="2000" u="none" strike="noStrike" cap="none" normalizeH="0" baseline="0" dirty="0">
                          <a:ln>
                            <a:noFill/>
                          </a:ln>
                          <a:effectLst/>
                        </a:rPr>
                        <a:t>4.     HEALTH PROMOTION IN REHABILITATIVE LEVEL</a:t>
                      </a:r>
                    </a:p>
                    <a:p>
                      <a:pPr marL="457200" marR="0" lvl="1" indent="0" algn="just"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Target </a:t>
                      </a:r>
                      <a:r>
                        <a:rPr kumimoji="0" lang="id-ID" sz="1800" u="none" strike="noStrike" cap="none" normalizeH="0" baseline="0" dirty="0">
                          <a:ln>
                            <a:noFill/>
                          </a:ln>
                          <a:effectLst/>
                        </a:rPr>
                        <a:t> </a:t>
                      </a:r>
                      <a:r>
                        <a:rPr kumimoji="0" lang="en-US" sz="1800" u="none" strike="noStrike" cap="none" normalizeH="0" baseline="0" dirty="0">
                          <a:ln>
                            <a:noFill/>
                          </a:ln>
                          <a:effectLst/>
                          <a:sym typeface="Wingdings" panose="05000000000000000000" pitchFamily="2" charset="2"/>
                        </a:rPr>
                        <a:t> </a:t>
                      </a:r>
                      <a:r>
                        <a:rPr kumimoji="0" lang="en-US" sz="1800" u="none" strike="noStrike" cap="none" normalizeH="0" baseline="0" dirty="0">
                          <a:ln>
                            <a:noFill/>
                          </a:ln>
                          <a:effectLst/>
                        </a:rPr>
                        <a:t>groups of patients who are recovering from an illness</a:t>
                      </a:r>
                      <a:r>
                        <a:rPr kumimoji="0" lang="id-ID" sz="1800" u="none" strike="noStrike" cap="none" normalizeH="0" baseline="0" dirty="0">
                          <a:ln>
                            <a:noFill/>
                          </a:ln>
                          <a:effectLst/>
                        </a:rPr>
                        <a:t> </a:t>
                      </a:r>
                      <a:endParaRPr kumimoji="0" lang="en-US" sz="1800" u="none" strike="noStrike" cap="none" normalizeH="0" baseline="0" dirty="0">
                        <a:ln>
                          <a:noFill/>
                        </a:ln>
                        <a:effectLst/>
                      </a:endParaRPr>
                    </a:p>
                    <a:p>
                      <a:pPr marL="457200" marR="0" lvl="1" indent="0" algn="just"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Objective</a:t>
                      </a:r>
                      <a:r>
                        <a:rPr kumimoji="0" lang="id-ID" sz="1800" u="none" strike="noStrike" cap="none" normalizeH="0" baseline="0" dirty="0">
                          <a:ln>
                            <a:noFill/>
                          </a:ln>
                          <a:effectLst/>
                        </a:rPr>
                        <a:t> </a:t>
                      </a:r>
                      <a:r>
                        <a:rPr kumimoji="0" lang="en-US" sz="1800" u="none" strike="noStrike" cap="none" normalizeH="0" baseline="0" dirty="0">
                          <a:ln>
                            <a:noFill/>
                          </a:ln>
                          <a:effectLst/>
                          <a:sym typeface="Wingdings" panose="05000000000000000000" pitchFamily="2" charset="2"/>
                        </a:rPr>
                        <a:t> </a:t>
                      </a:r>
                      <a:r>
                        <a:rPr kumimoji="0" lang="en-US" sz="1800" u="none" strike="noStrike" cap="none" normalizeH="0" baseline="0" dirty="0">
                          <a:ln>
                            <a:noFill/>
                          </a:ln>
                          <a:effectLst/>
                        </a:rPr>
                        <a:t>recovering their health and limitation of disability</a:t>
                      </a:r>
                    </a:p>
                    <a:p>
                      <a:pPr marL="457200" marR="0" lvl="1" indent="0" algn="just" defTabSz="4572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In other words, health promotion at this stage is the recovery and limitation of disability due to the disease (tertiary prevention), the importance of PKRS</a:t>
                      </a:r>
                      <a:endParaRPr kumimoji="0" lang="id-ID" sz="1800" b="1" i="0" u="none" strike="noStrike" cap="none" normalizeH="0" baseline="0" dirty="0">
                        <a:ln>
                          <a:noFill/>
                        </a:ln>
                        <a:solidFill>
                          <a:srgbClr val="C00000"/>
                        </a:solidFill>
                        <a:effectLst/>
                        <a:latin typeface="Calibri" pitchFamily="34" charset="0"/>
                        <a:ea typeface="ＭＳ Ｐゴシック" pitchFamily="34" charset="-128"/>
                      </a:endParaRPr>
                    </a:p>
                  </a:txBody>
                  <a:tcPr marL="121361" marR="121361" marT="45706" marB="45706" horzOverflow="overflow">
                    <a:solidFill>
                      <a:schemeClr val="accent6">
                        <a:lumMod val="60000"/>
                        <a:lumOff val="40000"/>
                      </a:schemeClr>
                    </a:solidFill>
                  </a:tcPr>
                </a:tc>
                <a:extLst>
                  <a:ext uri="{0D108BD9-81ED-4DB2-BD59-A6C34878D82A}">
                    <a16:rowId xmlns:a16="http://schemas.microsoft.com/office/drawing/2014/main" xmlns="" val="10001"/>
                  </a:ext>
                </a:extLst>
              </a:tr>
            </a:tbl>
          </a:graphicData>
        </a:graphic>
      </p:graphicFrame>
      <p:sp>
        <p:nvSpPr>
          <p:cNvPr id="7" name="Slide Number Placeholder 6"/>
          <p:cNvSpPr>
            <a:spLocks noGrp="1"/>
          </p:cNvSpPr>
          <p:nvPr>
            <p:ph type="sldNum" sz="quarter" idx="12"/>
          </p:nvPr>
        </p:nvSpPr>
        <p:spPr/>
        <p:txBody>
          <a:bodyPr/>
          <a:lstStyle/>
          <a:p>
            <a:fld id="{53D998A8-1720-4575-808A-2D597F890FD6}" type="slidenum">
              <a:rPr lang="en-US" smtClean="0"/>
              <a:pPr/>
              <a:t>36</a:t>
            </a:fld>
            <a:endParaRPr lang="en-US"/>
          </a:p>
        </p:txBody>
      </p:sp>
    </p:spTree>
    <p:extLst>
      <p:ext uri="{BB962C8B-B14F-4D97-AF65-F5344CB8AC3E}">
        <p14:creationId xmlns:p14="http://schemas.microsoft.com/office/powerpoint/2010/main" xmlns="" val="8617594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CLOSING</a:t>
            </a:r>
          </a:p>
        </p:txBody>
      </p:sp>
      <p:sp>
        <p:nvSpPr>
          <p:cNvPr id="5" name="Text Placeholder 4"/>
          <p:cNvSpPr>
            <a:spLocks noGrp="1"/>
          </p:cNvSpPr>
          <p:nvPr>
            <p:ph type="body" idx="1"/>
          </p:nvPr>
        </p:nvSpPr>
        <p:spPr/>
        <p:txBody>
          <a:bodyPr/>
          <a:lstStyle/>
          <a:p>
            <a:endParaRPr lang="en-US"/>
          </a:p>
        </p:txBody>
      </p:sp>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37</a:t>
            </a:fld>
            <a:endParaRPr lang="en-US"/>
          </a:p>
        </p:txBody>
      </p:sp>
    </p:spTree>
    <p:extLst>
      <p:ext uri="{BB962C8B-B14F-4D97-AF65-F5344CB8AC3E}">
        <p14:creationId xmlns:p14="http://schemas.microsoft.com/office/powerpoint/2010/main" xmlns="" val="2056274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135800"/>
            <a:ext cx="11617291" cy="1143000"/>
          </a:xfrm>
        </p:spPr>
        <p:txBody>
          <a:bodyPr>
            <a:noAutofit/>
          </a:bodyPr>
          <a:lstStyle/>
          <a:p>
            <a:r>
              <a:rPr lang="en-US" sz="3200" b="1" dirty="0">
                <a:latin typeface="+mn-lt"/>
              </a:rPr>
              <a:t>10 THINGS THAT ARE NEEDED TO BE STRENGTHENED IN THE ERA OF SDGs</a:t>
            </a:r>
            <a:r>
              <a:rPr lang="en-US" sz="2000" b="1" dirty="0">
                <a:latin typeface="+mn-lt"/>
              </a:rPr>
              <a:t/>
            </a:r>
            <a:br>
              <a:rPr lang="en-US" sz="2000" b="1" dirty="0">
                <a:latin typeface="+mn-lt"/>
              </a:rPr>
            </a:br>
            <a:r>
              <a:rPr lang="en-US" sz="2000" b="1" dirty="0">
                <a:latin typeface="+mn-lt"/>
              </a:rPr>
              <a:t>(</a:t>
            </a:r>
            <a:r>
              <a:rPr lang="en-US" sz="2000" b="1" dirty="0" err="1">
                <a:latin typeface="+mn-lt"/>
              </a:rPr>
              <a:t>Bappenas</a:t>
            </a:r>
            <a:r>
              <a:rPr lang="en-US" sz="2000" b="1" dirty="0">
                <a:latin typeface="+mn-lt"/>
              </a:rPr>
              <a:t>, 2015) </a:t>
            </a:r>
            <a:endParaRPr lang="en-US" sz="3200" dirty="0">
              <a:latin typeface="+mn-lt"/>
            </a:endParaRPr>
          </a:p>
        </p:txBody>
      </p:sp>
      <p:graphicFrame>
        <p:nvGraphicFramePr>
          <p:cNvPr id="3" name="Diagram 2"/>
          <p:cNvGraphicFramePr/>
          <p:nvPr>
            <p:extLst>
              <p:ext uri="{D42A27DB-BD31-4B8C-83A1-F6EECF244321}">
                <p14:modId xmlns:p14="http://schemas.microsoft.com/office/powerpoint/2010/main" xmlns="" val="3643067895"/>
              </p:ext>
            </p:extLst>
          </p:nvPr>
        </p:nvGraphicFramePr>
        <p:xfrm>
          <a:off x="439387" y="1278800"/>
          <a:ext cx="11376561" cy="52882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Footer Placeholder 4"/>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38</a:t>
            </a:fld>
            <a:endParaRPr lang="en-US"/>
          </a:p>
        </p:txBody>
      </p:sp>
    </p:spTree>
    <p:extLst>
      <p:ext uri="{BB962C8B-B14F-4D97-AF65-F5344CB8AC3E}">
        <p14:creationId xmlns:p14="http://schemas.microsoft.com/office/powerpoint/2010/main" xmlns="" val="638640053"/>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09900" y="2438400"/>
            <a:ext cx="4495800" cy="3505200"/>
          </a:xfrm>
          <a:prstGeom prst="roundRect">
            <a:avLst/>
          </a:prstGeom>
          <a:solidFill>
            <a:schemeClr val="accent5">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t"/>
          <a:lstStyle/>
          <a:p>
            <a:pPr algn="ctr"/>
            <a:r>
              <a:rPr lang="en-US" sz="2800" b="1" dirty="0">
                <a:solidFill>
                  <a:prstClr val="black"/>
                </a:solidFill>
                <a:cs typeface="Arial" panose="020B0604020202020204" pitchFamily="34" charset="0"/>
              </a:rPr>
              <a:t>HEALTH PROMOTION</a:t>
            </a:r>
          </a:p>
        </p:txBody>
      </p:sp>
      <p:sp>
        <p:nvSpPr>
          <p:cNvPr id="10" name="Rounded Rectangle 9"/>
          <p:cNvSpPr/>
          <p:nvPr/>
        </p:nvSpPr>
        <p:spPr>
          <a:xfrm>
            <a:off x="5905501" y="3386644"/>
            <a:ext cx="1452409" cy="1066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solidFill>
                  <a:prstClr val="black"/>
                </a:solidFill>
                <a:cs typeface="Arial" panose="020B0604020202020204" pitchFamily="34" charset="0"/>
              </a:rPr>
              <a:t>REORIENT HEALTH SERVICES</a:t>
            </a:r>
          </a:p>
        </p:txBody>
      </p:sp>
      <p:sp>
        <p:nvSpPr>
          <p:cNvPr id="11" name="Rounded Rectangle 10"/>
          <p:cNvSpPr/>
          <p:nvPr/>
        </p:nvSpPr>
        <p:spPr>
          <a:xfrm>
            <a:off x="5905501" y="4701666"/>
            <a:ext cx="1452409" cy="1066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solidFill>
                  <a:prstClr val="black"/>
                </a:solidFill>
                <a:cs typeface="Arial" panose="020B0604020202020204" pitchFamily="34" charset="0"/>
              </a:rPr>
              <a:t>STRENGTHEN COMMUNITY ACTIONS</a:t>
            </a:r>
          </a:p>
        </p:txBody>
      </p:sp>
      <p:sp>
        <p:nvSpPr>
          <p:cNvPr id="12" name="Rounded Rectangle 11"/>
          <p:cNvSpPr/>
          <p:nvPr/>
        </p:nvSpPr>
        <p:spPr>
          <a:xfrm>
            <a:off x="3238500" y="3386644"/>
            <a:ext cx="1447800" cy="1066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solidFill>
                  <a:prstClr val="black"/>
                </a:solidFill>
                <a:cs typeface="Arial" panose="020B0604020202020204" pitchFamily="34" charset="0"/>
              </a:rPr>
              <a:t>BUILD HEALTHY PUBLIC POLICY</a:t>
            </a:r>
          </a:p>
        </p:txBody>
      </p:sp>
      <p:sp>
        <p:nvSpPr>
          <p:cNvPr id="13" name="Rounded Rectangle 12"/>
          <p:cNvSpPr/>
          <p:nvPr/>
        </p:nvSpPr>
        <p:spPr>
          <a:xfrm>
            <a:off x="3238500" y="4682001"/>
            <a:ext cx="1447800" cy="1066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200" b="1" dirty="0">
                <a:solidFill>
                  <a:prstClr val="black"/>
                </a:solidFill>
                <a:cs typeface="Arial" panose="020B0604020202020204" pitchFamily="34" charset="0"/>
              </a:rPr>
              <a:t>CREATE SUPPORTIVE ENVIROMENTS</a:t>
            </a:r>
          </a:p>
        </p:txBody>
      </p:sp>
      <p:sp>
        <p:nvSpPr>
          <p:cNvPr id="8" name="Rounded Rectangle 7"/>
          <p:cNvSpPr/>
          <p:nvPr/>
        </p:nvSpPr>
        <p:spPr>
          <a:xfrm>
            <a:off x="4152900" y="3810000"/>
            <a:ext cx="2209800" cy="140540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a:solidFill>
                  <a:prstClr val="black"/>
                </a:solidFill>
                <a:cs typeface="Arial" panose="020B0604020202020204" pitchFamily="34" charset="0"/>
              </a:rPr>
              <a:t>DEVELOP PERSONAL SKILLS</a:t>
            </a:r>
          </a:p>
        </p:txBody>
      </p:sp>
      <p:sp>
        <p:nvSpPr>
          <p:cNvPr id="15" name="Rounded Rectangle 14"/>
          <p:cNvSpPr/>
          <p:nvPr/>
        </p:nvSpPr>
        <p:spPr>
          <a:xfrm>
            <a:off x="2747646" y="532027"/>
            <a:ext cx="6697092" cy="735267"/>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prstClr val="black"/>
                </a:solidFill>
                <a:cs typeface="Arial" panose="020B0604020202020204" pitchFamily="34" charset="0"/>
              </a:rPr>
              <a:t>INFORMATION, EDUCATION, COMMUNICATION</a:t>
            </a:r>
          </a:p>
        </p:txBody>
      </p:sp>
      <p:sp>
        <p:nvSpPr>
          <p:cNvPr id="14" name="Up Arrow 13"/>
          <p:cNvSpPr/>
          <p:nvPr/>
        </p:nvSpPr>
        <p:spPr>
          <a:xfrm>
            <a:off x="8530338" y="2097881"/>
            <a:ext cx="914400" cy="457200"/>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prstClr val="white"/>
              </a:solidFill>
            </a:endParaRPr>
          </a:p>
        </p:txBody>
      </p:sp>
      <p:sp>
        <p:nvSpPr>
          <p:cNvPr id="17" name="Up Arrow 16"/>
          <p:cNvSpPr/>
          <p:nvPr/>
        </p:nvSpPr>
        <p:spPr>
          <a:xfrm flipV="1">
            <a:off x="1028700" y="3013109"/>
            <a:ext cx="914400" cy="415891"/>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prstClr val="white"/>
              </a:solidFill>
            </a:endParaRPr>
          </a:p>
        </p:txBody>
      </p:sp>
      <p:sp>
        <p:nvSpPr>
          <p:cNvPr id="18" name="Up Arrow 17"/>
          <p:cNvSpPr/>
          <p:nvPr/>
        </p:nvSpPr>
        <p:spPr>
          <a:xfrm>
            <a:off x="8530338" y="4291023"/>
            <a:ext cx="914400" cy="457200"/>
          </a:xfrm>
          <a:prstGeom prst="up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7844538" y="1594919"/>
            <a:ext cx="2286000" cy="400110"/>
          </a:xfrm>
          <a:prstGeom prst="rect">
            <a:avLst/>
          </a:prstGeom>
          <a:noFill/>
        </p:spPr>
        <p:txBody>
          <a:bodyPr wrap="square" rtlCol="0">
            <a:spAutoFit/>
          </a:bodyPr>
          <a:lstStyle/>
          <a:p>
            <a:pPr algn="ctr"/>
            <a:r>
              <a:rPr lang="en-US" sz="2000" b="1" dirty="0">
                <a:solidFill>
                  <a:prstClr val="black"/>
                </a:solidFill>
                <a:cs typeface="Arial" panose="020B0604020202020204" pitchFamily="34" charset="0"/>
              </a:rPr>
              <a:t>INSTITUTION</a:t>
            </a:r>
          </a:p>
        </p:txBody>
      </p:sp>
      <p:sp>
        <p:nvSpPr>
          <p:cNvPr id="20" name="TextBox 19"/>
          <p:cNvSpPr txBox="1"/>
          <p:nvPr/>
        </p:nvSpPr>
        <p:spPr>
          <a:xfrm>
            <a:off x="467906" y="3579387"/>
            <a:ext cx="2199094" cy="400110"/>
          </a:xfrm>
          <a:prstGeom prst="rect">
            <a:avLst/>
          </a:prstGeom>
          <a:noFill/>
        </p:spPr>
        <p:txBody>
          <a:bodyPr wrap="square" rtlCol="0">
            <a:spAutoFit/>
          </a:bodyPr>
          <a:lstStyle/>
          <a:p>
            <a:pPr algn="ctr"/>
            <a:r>
              <a:rPr lang="en-US" sz="2000" b="1" dirty="0">
                <a:solidFill>
                  <a:prstClr val="black"/>
                </a:solidFill>
                <a:cs typeface="Arial" panose="020B0604020202020204" pitchFamily="34" charset="0"/>
              </a:rPr>
              <a:t>INDIVIDUALS</a:t>
            </a:r>
          </a:p>
        </p:txBody>
      </p:sp>
      <p:sp>
        <p:nvSpPr>
          <p:cNvPr id="21" name="TextBox 20"/>
          <p:cNvSpPr txBox="1"/>
          <p:nvPr/>
        </p:nvSpPr>
        <p:spPr>
          <a:xfrm>
            <a:off x="7844538" y="3894994"/>
            <a:ext cx="2286000" cy="400110"/>
          </a:xfrm>
          <a:prstGeom prst="rect">
            <a:avLst/>
          </a:prstGeom>
          <a:noFill/>
        </p:spPr>
        <p:txBody>
          <a:bodyPr wrap="square" rtlCol="0">
            <a:spAutoFit/>
          </a:bodyPr>
          <a:lstStyle/>
          <a:p>
            <a:pPr algn="ctr"/>
            <a:r>
              <a:rPr lang="en-US" sz="2000" b="1" dirty="0">
                <a:solidFill>
                  <a:prstClr val="black"/>
                </a:solidFill>
                <a:cs typeface="Arial" panose="020B0604020202020204" pitchFamily="34" charset="0"/>
              </a:rPr>
              <a:t>COMMUNITY</a:t>
            </a:r>
          </a:p>
        </p:txBody>
      </p:sp>
      <p:sp>
        <p:nvSpPr>
          <p:cNvPr id="19" name="Rounded Rectangular Callout 18"/>
          <p:cNvSpPr/>
          <p:nvPr/>
        </p:nvSpPr>
        <p:spPr>
          <a:xfrm>
            <a:off x="7740267" y="4765575"/>
            <a:ext cx="3384934" cy="1002891"/>
          </a:xfrm>
          <a:prstGeom prst="wedgeRoundRectCallout">
            <a:avLst>
              <a:gd name="adj1" fmla="val -64562"/>
              <a:gd name="adj2" fmla="val -32319"/>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a:solidFill>
                  <a:prstClr val="black"/>
                </a:solidFill>
                <a:cs typeface="Arial" panose="020B0604020202020204" pitchFamily="34" charset="0"/>
              </a:rPr>
              <a:t>Empowered Community </a:t>
            </a:r>
            <a:r>
              <a:rPr lang="en-US" sz="1600" dirty="0">
                <a:solidFill>
                  <a:prstClr val="black"/>
                </a:solidFill>
                <a:cs typeface="Arial" panose="020B0604020202020204" pitchFamily="34" charset="0"/>
              </a:rPr>
              <a:t>through Community Development</a:t>
            </a:r>
          </a:p>
        </p:txBody>
      </p:sp>
      <p:sp>
        <p:nvSpPr>
          <p:cNvPr id="24" name="Rounded Rectangular Callout 23"/>
          <p:cNvSpPr/>
          <p:nvPr/>
        </p:nvSpPr>
        <p:spPr>
          <a:xfrm>
            <a:off x="261428" y="1851229"/>
            <a:ext cx="2859698" cy="1011493"/>
          </a:xfrm>
          <a:prstGeom prst="wedgeRoundRectCallout">
            <a:avLst>
              <a:gd name="adj1" fmla="val 67220"/>
              <a:gd name="adj2" fmla="val -100608"/>
              <a:gd name="adj3" fmla="val 16667"/>
            </a:avLst>
          </a:prstGeom>
          <a:solidFill>
            <a:schemeClr val="accent6">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a:solidFill>
                  <a:prstClr val="black"/>
                </a:solidFill>
                <a:cs typeface="Arial" panose="020B0604020202020204" pitchFamily="34" charset="0"/>
              </a:rPr>
              <a:t>Behavior Change </a:t>
            </a:r>
            <a:r>
              <a:rPr lang="en-US" sz="1600" dirty="0">
                <a:solidFill>
                  <a:prstClr val="black"/>
                </a:solidFill>
                <a:cs typeface="Arial" panose="020B0604020202020204" pitchFamily="34" charset="0"/>
              </a:rPr>
              <a:t>through </a:t>
            </a:r>
          </a:p>
          <a:p>
            <a:pPr algn="ctr"/>
            <a:r>
              <a:rPr lang="en-US" sz="1600" dirty="0">
                <a:solidFill>
                  <a:prstClr val="black"/>
                </a:solidFill>
                <a:cs typeface="Arial" panose="020B0604020202020204" pitchFamily="34" charset="0"/>
              </a:rPr>
              <a:t>Behavior Change Communication</a:t>
            </a:r>
          </a:p>
        </p:txBody>
      </p:sp>
      <p:sp>
        <p:nvSpPr>
          <p:cNvPr id="25" name="Rounded Rectangular Callout 24"/>
          <p:cNvSpPr/>
          <p:nvPr/>
        </p:nvSpPr>
        <p:spPr>
          <a:xfrm>
            <a:off x="7734300" y="2646376"/>
            <a:ext cx="3250790" cy="1013951"/>
          </a:xfrm>
          <a:prstGeom prst="wedgeRoundRectCallout">
            <a:avLst>
              <a:gd name="adj1" fmla="val -62219"/>
              <a:gd name="adj2" fmla="val 52511"/>
              <a:gd name="adj3" fmla="val 16667"/>
            </a:avLst>
          </a:prstGeom>
          <a:solidFill>
            <a:schemeClr val="accent4">
              <a:lumMod val="20000"/>
              <a:lumOff val="8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b="1" dirty="0">
                <a:solidFill>
                  <a:prstClr val="black"/>
                </a:solidFill>
                <a:cs typeface="Arial" panose="020B0604020202020204" pitchFamily="34" charset="0"/>
              </a:rPr>
              <a:t>Health Service Reorientation </a:t>
            </a:r>
            <a:r>
              <a:rPr lang="en-US" sz="1600" dirty="0">
                <a:solidFill>
                  <a:prstClr val="black"/>
                </a:solidFill>
                <a:cs typeface="Arial" panose="020B0604020202020204" pitchFamily="34" charset="0"/>
              </a:rPr>
              <a:t>through Capacity Building</a:t>
            </a:r>
          </a:p>
        </p:txBody>
      </p:sp>
      <p:sp>
        <p:nvSpPr>
          <p:cNvPr id="27" name="Oval 26"/>
          <p:cNvSpPr/>
          <p:nvPr/>
        </p:nvSpPr>
        <p:spPr>
          <a:xfrm>
            <a:off x="230654" y="3601232"/>
            <a:ext cx="412955" cy="3564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1</a:t>
            </a:r>
          </a:p>
        </p:txBody>
      </p:sp>
      <p:sp>
        <p:nvSpPr>
          <p:cNvPr id="29" name="Oval 28"/>
          <p:cNvSpPr/>
          <p:nvPr/>
        </p:nvSpPr>
        <p:spPr>
          <a:xfrm>
            <a:off x="7803255" y="1617678"/>
            <a:ext cx="412955" cy="3826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2</a:t>
            </a:r>
          </a:p>
        </p:txBody>
      </p:sp>
      <p:sp>
        <p:nvSpPr>
          <p:cNvPr id="30" name="Oval 29"/>
          <p:cNvSpPr/>
          <p:nvPr/>
        </p:nvSpPr>
        <p:spPr>
          <a:xfrm>
            <a:off x="7803255" y="3937005"/>
            <a:ext cx="412955" cy="3564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rPr>
              <a:t>3</a:t>
            </a:r>
          </a:p>
        </p:txBody>
      </p:sp>
      <p:sp>
        <p:nvSpPr>
          <p:cNvPr id="31" name="Rectangle 30"/>
          <p:cNvSpPr/>
          <p:nvPr/>
        </p:nvSpPr>
        <p:spPr>
          <a:xfrm>
            <a:off x="8457996" y="6248401"/>
            <a:ext cx="2667205" cy="646331"/>
          </a:xfrm>
          <a:prstGeom prst="rect">
            <a:avLst/>
          </a:prstGeom>
        </p:spPr>
        <p:txBody>
          <a:bodyPr wrap="square">
            <a:spAutoFit/>
          </a:bodyPr>
          <a:lstStyle/>
          <a:p>
            <a:r>
              <a:rPr lang="en-US" sz="1200" dirty="0">
                <a:solidFill>
                  <a:prstClr val="black"/>
                </a:solidFill>
              </a:rPr>
              <a:t>World Health Organization. The Ottawa Charter for Health Promotion. 1986.</a:t>
            </a:r>
          </a:p>
        </p:txBody>
      </p:sp>
      <p:sp>
        <p:nvSpPr>
          <p:cNvPr id="3" name="Slide Number Placeholder 2"/>
          <p:cNvSpPr>
            <a:spLocks noGrp="1"/>
          </p:cNvSpPr>
          <p:nvPr>
            <p:ph type="sldNum" sz="quarter" idx="12"/>
          </p:nvPr>
        </p:nvSpPr>
        <p:spPr/>
        <p:txBody>
          <a:bodyPr/>
          <a:lstStyle/>
          <a:p>
            <a:fld id="{51A3745A-82EE-4927-844B-8FA7D8443BB4}" type="slidenum">
              <a:rPr lang="id-ID" smtClean="0"/>
              <a:pPr/>
              <a:t>39</a:t>
            </a:fld>
            <a:endParaRPr lang="id-ID"/>
          </a:p>
        </p:txBody>
      </p:sp>
      <p:sp>
        <p:nvSpPr>
          <p:cNvPr id="4" name="Up Arrow 3"/>
          <p:cNvSpPr/>
          <p:nvPr/>
        </p:nvSpPr>
        <p:spPr>
          <a:xfrm>
            <a:off x="4581525" y="1495425"/>
            <a:ext cx="1657350" cy="685800"/>
          </a:xfrm>
          <a:prstGeom prst="upArrow">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Tree>
    <p:extLst>
      <p:ext uri="{BB962C8B-B14F-4D97-AF65-F5344CB8AC3E}">
        <p14:creationId xmlns="" xmlns:p14="http://schemas.microsoft.com/office/powerpoint/2010/main" val="27307487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800" b="1" dirty="0"/>
              <a:t>TRANSFORMATION FROM MDGs TO SDGs</a:t>
            </a:r>
          </a:p>
        </p:txBody>
      </p:sp>
      <p:pic>
        <p:nvPicPr>
          <p:cNvPr id="4" name="Content Placeholder 13"/>
          <p:cNvPicPr>
            <a:picLocks noGrp="1" noChangeAspect="1"/>
          </p:cNvPicPr>
          <p:nvPr>
            <p:ph idx="1"/>
          </p:nvPr>
        </p:nvPicPr>
        <p:blipFill rotWithShape="1">
          <a:blip r:embed="rId2" cstate="print"/>
          <a:srcRect l="14292" t="33783" r="49753" b="13463"/>
          <a:stretch/>
        </p:blipFill>
        <p:spPr>
          <a:xfrm>
            <a:off x="237122" y="1757937"/>
            <a:ext cx="4469095" cy="3688402"/>
          </a:xfrm>
          <a:prstGeom prst="rect">
            <a:avLst/>
          </a:prstGeom>
        </p:spPr>
      </p:pic>
      <p:sp>
        <p:nvSpPr>
          <p:cNvPr id="5" name="Right Arrow 5"/>
          <p:cNvSpPr/>
          <p:nvPr/>
        </p:nvSpPr>
        <p:spPr>
          <a:xfrm>
            <a:off x="4909987" y="1932296"/>
            <a:ext cx="1019970" cy="3025467"/>
          </a:xfrm>
          <a:prstGeom prst="rightArrow">
            <a:avLst/>
          </a:prstGeom>
          <a:solidFill>
            <a:schemeClr val="accent6">
              <a:lumMod val="7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lIns="96659" tIns="48329" rIns="96659" bIns="48329" rtlCol="0" anchor="ctr"/>
          <a:lstStyle/>
          <a:p>
            <a:pPr algn="ctr"/>
            <a:endParaRPr lang="id-ID"/>
          </a:p>
        </p:txBody>
      </p:sp>
      <p:pic>
        <p:nvPicPr>
          <p:cNvPr id="6" name="Content Placeholder 3"/>
          <p:cNvPicPr>
            <a:picLocks noChangeAspect="1"/>
          </p:cNvPicPr>
          <p:nvPr/>
        </p:nvPicPr>
        <p:blipFill rotWithShape="1">
          <a:blip r:embed="rId3"/>
          <a:srcRect l="40494" t="33959" r="9417" b="22437"/>
          <a:stretch/>
        </p:blipFill>
        <p:spPr>
          <a:xfrm>
            <a:off x="5928627" y="1801946"/>
            <a:ext cx="6263373" cy="3067022"/>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xmlns="" val="3842422591"/>
              </p:ext>
            </p:extLst>
          </p:nvPr>
        </p:nvGraphicFramePr>
        <p:xfrm>
          <a:off x="107235" y="2614744"/>
          <a:ext cx="4765542" cy="1713334"/>
        </p:xfrm>
        <a:graphic>
          <a:graphicData uri="http://schemas.openxmlformats.org/drawingml/2006/table">
            <a:tbl>
              <a:tblPr firstRow="1" bandRow="1">
                <a:tableStyleId>{FABFCF23-3B69-468F-B69F-88F6DE6A72F2}</a:tableStyleId>
              </a:tblPr>
              <a:tblGrid>
                <a:gridCol w="1612658">
                  <a:extLst>
                    <a:ext uri="{9D8B030D-6E8A-4147-A177-3AD203B41FA5}">
                      <a16:colId xmlns:a16="http://schemas.microsoft.com/office/drawing/2014/main" xmlns="" val="20000"/>
                    </a:ext>
                  </a:extLst>
                </a:gridCol>
                <a:gridCol w="825190">
                  <a:extLst>
                    <a:ext uri="{9D8B030D-6E8A-4147-A177-3AD203B41FA5}">
                      <a16:colId xmlns:a16="http://schemas.microsoft.com/office/drawing/2014/main" xmlns="" val="20001"/>
                    </a:ext>
                  </a:extLst>
                </a:gridCol>
                <a:gridCol w="1059366">
                  <a:extLst>
                    <a:ext uri="{9D8B030D-6E8A-4147-A177-3AD203B41FA5}">
                      <a16:colId xmlns:a16="http://schemas.microsoft.com/office/drawing/2014/main" xmlns="" val="20002"/>
                    </a:ext>
                  </a:extLst>
                </a:gridCol>
                <a:gridCol w="1268328">
                  <a:extLst>
                    <a:ext uri="{9D8B030D-6E8A-4147-A177-3AD203B41FA5}">
                      <a16:colId xmlns:a16="http://schemas.microsoft.com/office/drawing/2014/main" xmlns="" val="20003"/>
                    </a:ext>
                  </a:extLst>
                </a:gridCol>
              </a:tblGrid>
              <a:tr h="609600">
                <a:tc>
                  <a:txBody>
                    <a:bodyPr/>
                    <a:lstStyle/>
                    <a:p>
                      <a:pPr algn="ctr"/>
                      <a:r>
                        <a:rPr lang="id-ID" sz="3200" dirty="0"/>
                        <a:t>MDGs</a:t>
                      </a:r>
                      <a:endParaRPr lang="id-ID" sz="3200" b="1" dirty="0">
                        <a:solidFill>
                          <a:schemeClr val="tx1"/>
                        </a:solidFill>
                      </a:endParaRPr>
                    </a:p>
                  </a:txBody>
                  <a:tcPr marL="121920" marR="121920" marT="60960" marB="60960" anchor="ctr"/>
                </a:tc>
                <a:tc>
                  <a:txBody>
                    <a:bodyPr/>
                    <a:lstStyle/>
                    <a:p>
                      <a:pPr algn="ctr"/>
                      <a:r>
                        <a:rPr lang="id-ID" sz="1900" dirty="0"/>
                        <a:t>Goals</a:t>
                      </a:r>
                      <a:endParaRPr lang="id-ID" sz="1900" b="1" dirty="0">
                        <a:solidFill>
                          <a:schemeClr val="tx1"/>
                        </a:solidFill>
                      </a:endParaRPr>
                    </a:p>
                  </a:txBody>
                  <a:tcPr marL="121920" marR="121920" marT="60960" marB="60960" anchor="ctr"/>
                </a:tc>
                <a:tc>
                  <a:txBody>
                    <a:bodyPr/>
                    <a:lstStyle/>
                    <a:p>
                      <a:pPr algn="ctr"/>
                      <a:r>
                        <a:rPr lang="id-ID" sz="1900" dirty="0"/>
                        <a:t>Target</a:t>
                      </a:r>
                      <a:r>
                        <a:rPr lang="en-US" sz="1900" dirty="0"/>
                        <a:t>s</a:t>
                      </a:r>
                      <a:endParaRPr lang="id-ID" sz="1900" b="1" dirty="0">
                        <a:solidFill>
                          <a:schemeClr val="tx1"/>
                        </a:solidFill>
                      </a:endParaRPr>
                    </a:p>
                  </a:txBody>
                  <a:tcPr marL="121920" marR="121920" marT="60960" marB="60960" anchor="ctr"/>
                </a:tc>
                <a:tc>
                  <a:txBody>
                    <a:bodyPr/>
                    <a:lstStyle/>
                    <a:p>
                      <a:pPr algn="ctr"/>
                      <a:r>
                        <a:rPr lang="id-ID" sz="1900" dirty="0"/>
                        <a:t>Indi</a:t>
                      </a:r>
                      <a:r>
                        <a:rPr lang="en-US" sz="1900" dirty="0"/>
                        <a:t>c</a:t>
                      </a:r>
                      <a:r>
                        <a:rPr lang="id-ID" sz="1900" dirty="0" err="1"/>
                        <a:t>ator</a:t>
                      </a:r>
                      <a:r>
                        <a:rPr lang="en-US" sz="1900" dirty="0"/>
                        <a:t>s</a:t>
                      </a:r>
                      <a:endParaRPr lang="id-ID" sz="1900" b="1" dirty="0">
                        <a:solidFill>
                          <a:schemeClr val="tx1"/>
                        </a:solidFill>
                      </a:endParaRPr>
                    </a:p>
                  </a:txBody>
                  <a:tcPr marL="121920" marR="121920" marT="60960" marB="60960" anchor="ctr"/>
                </a:tc>
                <a:extLst>
                  <a:ext uri="{0D108BD9-81ED-4DB2-BD59-A6C34878D82A}">
                    <a16:rowId xmlns:a16="http://schemas.microsoft.com/office/drawing/2014/main" xmlns="" val="10000"/>
                  </a:ext>
                </a:extLst>
              </a:tr>
              <a:tr h="543505">
                <a:tc>
                  <a:txBody>
                    <a:bodyPr/>
                    <a:lstStyle/>
                    <a:p>
                      <a:pPr algn="ctr"/>
                      <a:r>
                        <a:rPr lang="id-ID" sz="2100" dirty="0"/>
                        <a:t>TOTAL</a:t>
                      </a:r>
                      <a:endParaRPr lang="id-ID" sz="2100" b="1" dirty="0"/>
                    </a:p>
                  </a:txBody>
                  <a:tcPr marL="121920" marR="121920" marT="60960" marB="60960" anchor="ctr"/>
                </a:tc>
                <a:tc>
                  <a:txBody>
                    <a:bodyPr/>
                    <a:lstStyle/>
                    <a:p>
                      <a:pPr algn="ctr"/>
                      <a:r>
                        <a:rPr lang="id-ID" sz="2100" dirty="0"/>
                        <a:t>8</a:t>
                      </a:r>
                      <a:endParaRPr lang="id-ID" sz="2100" b="1" dirty="0"/>
                    </a:p>
                  </a:txBody>
                  <a:tcPr marL="121920" marR="121920" marT="60960" marB="60960" anchor="ctr"/>
                </a:tc>
                <a:tc>
                  <a:txBody>
                    <a:bodyPr/>
                    <a:lstStyle/>
                    <a:p>
                      <a:pPr algn="ctr"/>
                      <a:r>
                        <a:rPr lang="id-ID" sz="2100" dirty="0"/>
                        <a:t>18</a:t>
                      </a:r>
                      <a:endParaRPr lang="id-ID" sz="2100" b="1" dirty="0"/>
                    </a:p>
                  </a:txBody>
                  <a:tcPr marL="121920" marR="121920" marT="60960" marB="60960" anchor="ctr"/>
                </a:tc>
                <a:tc>
                  <a:txBody>
                    <a:bodyPr/>
                    <a:lstStyle/>
                    <a:p>
                      <a:pPr algn="ctr"/>
                      <a:r>
                        <a:rPr lang="id-ID" sz="2100" dirty="0"/>
                        <a:t>63</a:t>
                      </a:r>
                      <a:endParaRPr lang="id-ID" sz="2100" b="1" dirty="0"/>
                    </a:p>
                  </a:txBody>
                  <a:tcPr marL="121920" marR="121920" marT="60960" marB="60960" anchor="ctr"/>
                </a:tc>
                <a:extLst>
                  <a:ext uri="{0D108BD9-81ED-4DB2-BD59-A6C34878D82A}">
                    <a16:rowId xmlns:a16="http://schemas.microsoft.com/office/drawing/2014/main" xmlns="" val="10001"/>
                  </a:ext>
                </a:extLst>
              </a:tr>
              <a:tr h="560229">
                <a:tc>
                  <a:txBody>
                    <a:bodyPr/>
                    <a:lstStyle/>
                    <a:p>
                      <a:pPr algn="ctr"/>
                      <a:r>
                        <a:rPr lang="en-US" sz="2100" dirty="0"/>
                        <a:t>HEALTH</a:t>
                      </a:r>
                      <a:endParaRPr lang="id-ID" sz="2100" b="1" dirty="0"/>
                    </a:p>
                  </a:txBody>
                  <a:tcPr marL="121920" marR="121920" marT="60960" marB="60960" anchor="ctr"/>
                </a:tc>
                <a:tc>
                  <a:txBody>
                    <a:bodyPr/>
                    <a:lstStyle/>
                    <a:p>
                      <a:pPr algn="ctr"/>
                      <a:r>
                        <a:rPr lang="id-ID" sz="2100" dirty="0"/>
                        <a:t>5</a:t>
                      </a:r>
                      <a:endParaRPr lang="id-ID" sz="2100" b="1" dirty="0"/>
                    </a:p>
                  </a:txBody>
                  <a:tcPr marL="121920" marR="121920" marT="60960" marB="60960" anchor="ctr"/>
                </a:tc>
                <a:tc>
                  <a:txBody>
                    <a:bodyPr/>
                    <a:lstStyle/>
                    <a:p>
                      <a:pPr algn="ctr"/>
                      <a:r>
                        <a:rPr lang="id-ID" sz="2100" dirty="0"/>
                        <a:t>9</a:t>
                      </a:r>
                      <a:endParaRPr lang="id-ID" sz="2100" b="1" dirty="0"/>
                    </a:p>
                  </a:txBody>
                  <a:tcPr marL="121920" marR="121920" marT="60960" marB="60960" anchor="ctr"/>
                </a:tc>
                <a:tc>
                  <a:txBody>
                    <a:bodyPr/>
                    <a:lstStyle/>
                    <a:p>
                      <a:pPr algn="ctr"/>
                      <a:r>
                        <a:rPr lang="id-ID" sz="2100" dirty="0"/>
                        <a:t>32</a:t>
                      </a:r>
                      <a:endParaRPr lang="id-ID" sz="2100" b="1" dirty="0"/>
                    </a:p>
                  </a:txBody>
                  <a:tcPr marL="121920" marR="121920" marT="60960" marB="60960" anchor="ctr"/>
                </a:tc>
                <a:extLst>
                  <a:ext uri="{0D108BD9-81ED-4DB2-BD59-A6C34878D82A}">
                    <a16:rowId xmlns:a16="http://schemas.microsoft.com/office/drawing/2014/main" xmlns="" val="1000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145087830"/>
              </p:ext>
            </p:extLst>
          </p:nvPr>
        </p:nvGraphicFramePr>
        <p:xfrm>
          <a:off x="6457108" y="2409645"/>
          <a:ext cx="4765542" cy="1713334"/>
        </p:xfrm>
        <a:graphic>
          <a:graphicData uri="http://schemas.openxmlformats.org/drawingml/2006/table">
            <a:tbl>
              <a:tblPr firstRow="1" bandRow="1">
                <a:tableStyleId>{1E171933-4619-4E11-9A3F-F7608DF75F80}</a:tableStyleId>
              </a:tblPr>
              <a:tblGrid>
                <a:gridCol w="1612658">
                  <a:extLst>
                    <a:ext uri="{9D8B030D-6E8A-4147-A177-3AD203B41FA5}">
                      <a16:colId xmlns:a16="http://schemas.microsoft.com/office/drawing/2014/main" xmlns="" val="20000"/>
                    </a:ext>
                  </a:extLst>
                </a:gridCol>
                <a:gridCol w="825190">
                  <a:extLst>
                    <a:ext uri="{9D8B030D-6E8A-4147-A177-3AD203B41FA5}">
                      <a16:colId xmlns:a16="http://schemas.microsoft.com/office/drawing/2014/main" xmlns="" val="20001"/>
                    </a:ext>
                  </a:extLst>
                </a:gridCol>
                <a:gridCol w="1059366">
                  <a:extLst>
                    <a:ext uri="{9D8B030D-6E8A-4147-A177-3AD203B41FA5}">
                      <a16:colId xmlns:a16="http://schemas.microsoft.com/office/drawing/2014/main" xmlns="" val="20002"/>
                    </a:ext>
                  </a:extLst>
                </a:gridCol>
                <a:gridCol w="1268328">
                  <a:extLst>
                    <a:ext uri="{9D8B030D-6E8A-4147-A177-3AD203B41FA5}">
                      <a16:colId xmlns:a16="http://schemas.microsoft.com/office/drawing/2014/main" xmlns="" val="20003"/>
                    </a:ext>
                  </a:extLst>
                </a:gridCol>
              </a:tblGrid>
              <a:tr h="609600">
                <a:tc>
                  <a:txBody>
                    <a:bodyPr/>
                    <a:lstStyle/>
                    <a:p>
                      <a:pPr algn="ctr"/>
                      <a:r>
                        <a:rPr lang="en-AU" sz="3200" dirty="0">
                          <a:solidFill>
                            <a:schemeClr val="tx1"/>
                          </a:solidFill>
                        </a:rPr>
                        <a:t>S</a:t>
                      </a:r>
                      <a:r>
                        <a:rPr lang="id-ID" sz="3200" dirty="0">
                          <a:solidFill>
                            <a:schemeClr val="tx1"/>
                          </a:solidFill>
                        </a:rPr>
                        <a:t>DGs</a:t>
                      </a:r>
                      <a:endParaRPr lang="id-ID" sz="3200" b="1" dirty="0">
                        <a:solidFill>
                          <a:schemeClr val="tx1"/>
                        </a:solidFill>
                      </a:endParaRPr>
                    </a:p>
                  </a:txBody>
                  <a:tcPr marL="121920" marR="121920" marT="60960" marB="60960" anchor="ctr"/>
                </a:tc>
                <a:tc>
                  <a:txBody>
                    <a:bodyPr/>
                    <a:lstStyle/>
                    <a:p>
                      <a:pPr algn="ctr"/>
                      <a:r>
                        <a:rPr lang="id-ID" sz="1900" dirty="0">
                          <a:solidFill>
                            <a:schemeClr val="tx1"/>
                          </a:solidFill>
                        </a:rPr>
                        <a:t>Goals</a:t>
                      </a:r>
                      <a:endParaRPr lang="id-ID" sz="1900" b="1" dirty="0">
                        <a:solidFill>
                          <a:schemeClr val="tx1"/>
                        </a:solidFill>
                      </a:endParaRPr>
                    </a:p>
                  </a:txBody>
                  <a:tcPr marL="121920" marR="121920" marT="60960" marB="60960" anchor="ctr"/>
                </a:tc>
                <a:tc>
                  <a:txBody>
                    <a:bodyPr/>
                    <a:lstStyle/>
                    <a:p>
                      <a:pPr algn="ctr"/>
                      <a:r>
                        <a:rPr lang="id-ID" sz="1900" dirty="0">
                          <a:solidFill>
                            <a:schemeClr val="tx1"/>
                          </a:solidFill>
                        </a:rPr>
                        <a:t>Target</a:t>
                      </a:r>
                      <a:r>
                        <a:rPr lang="en-US" sz="1900" dirty="0">
                          <a:solidFill>
                            <a:schemeClr val="tx1"/>
                          </a:solidFill>
                        </a:rPr>
                        <a:t>s</a:t>
                      </a:r>
                      <a:endParaRPr lang="id-ID" sz="1900" b="1" dirty="0">
                        <a:solidFill>
                          <a:schemeClr val="tx1"/>
                        </a:solidFill>
                      </a:endParaRPr>
                    </a:p>
                  </a:txBody>
                  <a:tcPr marL="121920" marR="121920" marT="60960" marB="60960" anchor="ctr"/>
                </a:tc>
                <a:tc>
                  <a:txBody>
                    <a:bodyPr/>
                    <a:lstStyle/>
                    <a:p>
                      <a:pPr algn="ctr"/>
                      <a:r>
                        <a:rPr lang="id-ID" sz="1900" dirty="0">
                          <a:solidFill>
                            <a:schemeClr val="tx1"/>
                          </a:solidFill>
                        </a:rPr>
                        <a:t>Indi</a:t>
                      </a:r>
                      <a:r>
                        <a:rPr lang="en-US" sz="1900" dirty="0">
                          <a:solidFill>
                            <a:schemeClr val="tx1"/>
                          </a:solidFill>
                        </a:rPr>
                        <a:t>c</a:t>
                      </a:r>
                      <a:r>
                        <a:rPr lang="id-ID" sz="1900" dirty="0" err="1">
                          <a:solidFill>
                            <a:schemeClr val="tx1"/>
                          </a:solidFill>
                        </a:rPr>
                        <a:t>ator</a:t>
                      </a:r>
                      <a:r>
                        <a:rPr lang="en-US" sz="1900" dirty="0">
                          <a:solidFill>
                            <a:schemeClr val="tx1"/>
                          </a:solidFill>
                        </a:rPr>
                        <a:t>s</a:t>
                      </a:r>
                      <a:endParaRPr lang="id-ID" sz="1900" b="1" dirty="0">
                        <a:solidFill>
                          <a:schemeClr val="tx1"/>
                        </a:solidFill>
                      </a:endParaRPr>
                    </a:p>
                  </a:txBody>
                  <a:tcPr marL="121920" marR="121920" marT="60960" marB="60960" anchor="ctr"/>
                </a:tc>
                <a:extLst>
                  <a:ext uri="{0D108BD9-81ED-4DB2-BD59-A6C34878D82A}">
                    <a16:rowId xmlns:a16="http://schemas.microsoft.com/office/drawing/2014/main" xmlns="" val="10000"/>
                  </a:ext>
                </a:extLst>
              </a:tr>
              <a:tr h="543505">
                <a:tc>
                  <a:txBody>
                    <a:bodyPr/>
                    <a:lstStyle/>
                    <a:p>
                      <a:pPr algn="ctr"/>
                      <a:r>
                        <a:rPr lang="id-ID" sz="2100" dirty="0">
                          <a:solidFill>
                            <a:schemeClr val="tx1"/>
                          </a:solidFill>
                        </a:rPr>
                        <a:t>TOTAL</a:t>
                      </a:r>
                      <a:endParaRPr lang="id-ID" sz="2100" b="1" dirty="0">
                        <a:solidFill>
                          <a:schemeClr val="tx1"/>
                        </a:solidFill>
                      </a:endParaRPr>
                    </a:p>
                  </a:txBody>
                  <a:tcPr marL="121920" marR="121920" marT="60960" marB="60960" anchor="ctr"/>
                </a:tc>
                <a:tc>
                  <a:txBody>
                    <a:bodyPr/>
                    <a:lstStyle/>
                    <a:p>
                      <a:pPr algn="ctr"/>
                      <a:r>
                        <a:rPr lang="en-US" sz="2100" dirty="0">
                          <a:solidFill>
                            <a:schemeClr val="tx1"/>
                          </a:solidFill>
                        </a:rPr>
                        <a:t>17</a:t>
                      </a:r>
                      <a:endParaRPr lang="id-ID" sz="2100" b="1" dirty="0">
                        <a:solidFill>
                          <a:schemeClr val="tx1"/>
                        </a:solidFill>
                      </a:endParaRPr>
                    </a:p>
                  </a:txBody>
                  <a:tcPr marL="121920" marR="121920" marT="60960" marB="60960" anchor="ctr"/>
                </a:tc>
                <a:tc>
                  <a:txBody>
                    <a:bodyPr/>
                    <a:lstStyle/>
                    <a:p>
                      <a:pPr algn="ctr"/>
                      <a:r>
                        <a:rPr lang="en-US" sz="2100" dirty="0">
                          <a:solidFill>
                            <a:schemeClr val="tx1"/>
                          </a:solidFill>
                        </a:rPr>
                        <a:t>169</a:t>
                      </a:r>
                      <a:endParaRPr lang="id-ID" sz="2100" b="1" dirty="0">
                        <a:solidFill>
                          <a:schemeClr val="tx1"/>
                        </a:solidFill>
                      </a:endParaRPr>
                    </a:p>
                  </a:txBody>
                  <a:tcPr marL="121920" marR="121920" marT="60960" marB="60960" anchor="ctr"/>
                </a:tc>
                <a:tc>
                  <a:txBody>
                    <a:bodyPr/>
                    <a:lstStyle/>
                    <a:p>
                      <a:pPr algn="ctr"/>
                      <a:r>
                        <a:rPr lang="en-US" sz="2100" dirty="0">
                          <a:solidFill>
                            <a:schemeClr val="tx1"/>
                          </a:solidFill>
                        </a:rPr>
                        <a:t>240</a:t>
                      </a:r>
                      <a:endParaRPr lang="id-ID" sz="2100" b="1" dirty="0">
                        <a:solidFill>
                          <a:schemeClr val="tx1"/>
                        </a:solidFill>
                      </a:endParaRPr>
                    </a:p>
                  </a:txBody>
                  <a:tcPr marL="121920" marR="121920" marT="60960" marB="60960" anchor="ctr"/>
                </a:tc>
                <a:extLst>
                  <a:ext uri="{0D108BD9-81ED-4DB2-BD59-A6C34878D82A}">
                    <a16:rowId xmlns:a16="http://schemas.microsoft.com/office/drawing/2014/main" xmlns="" val="10001"/>
                  </a:ext>
                </a:extLst>
              </a:tr>
              <a:tr h="560229">
                <a:tc>
                  <a:txBody>
                    <a:bodyPr/>
                    <a:lstStyle/>
                    <a:p>
                      <a:pPr algn="ctr"/>
                      <a:r>
                        <a:rPr lang="en-US" sz="2100" dirty="0">
                          <a:solidFill>
                            <a:schemeClr val="tx1"/>
                          </a:solidFill>
                        </a:rPr>
                        <a:t>HEALTH</a:t>
                      </a:r>
                      <a:endParaRPr lang="id-ID" sz="2100" b="1" dirty="0">
                        <a:solidFill>
                          <a:schemeClr val="tx1"/>
                        </a:solidFill>
                      </a:endParaRPr>
                    </a:p>
                  </a:txBody>
                  <a:tcPr marL="121920" marR="121920" marT="60960" marB="60960" anchor="ctr"/>
                </a:tc>
                <a:tc>
                  <a:txBody>
                    <a:bodyPr/>
                    <a:lstStyle/>
                    <a:p>
                      <a:pPr algn="ctr"/>
                      <a:r>
                        <a:rPr lang="id-ID" sz="2100" dirty="0">
                          <a:solidFill>
                            <a:schemeClr val="tx1"/>
                          </a:solidFill>
                        </a:rPr>
                        <a:t>5</a:t>
                      </a:r>
                      <a:endParaRPr lang="id-ID" sz="2100" b="1" dirty="0">
                        <a:solidFill>
                          <a:schemeClr val="tx1"/>
                        </a:solidFill>
                      </a:endParaRPr>
                    </a:p>
                  </a:txBody>
                  <a:tcPr marL="121920" marR="121920" marT="60960" marB="60960" anchor="ctr"/>
                </a:tc>
                <a:tc>
                  <a:txBody>
                    <a:bodyPr/>
                    <a:lstStyle/>
                    <a:p>
                      <a:pPr algn="ctr"/>
                      <a:r>
                        <a:rPr lang="en-US" sz="2100" dirty="0">
                          <a:solidFill>
                            <a:schemeClr val="tx1"/>
                          </a:solidFill>
                        </a:rPr>
                        <a:t>20</a:t>
                      </a:r>
                      <a:endParaRPr lang="id-ID" sz="2100" b="1" dirty="0">
                        <a:solidFill>
                          <a:schemeClr val="tx1"/>
                        </a:solidFill>
                      </a:endParaRPr>
                    </a:p>
                  </a:txBody>
                  <a:tcPr marL="121920" marR="121920" marT="60960" marB="60960" anchor="ctr"/>
                </a:tc>
                <a:tc>
                  <a:txBody>
                    <a:bodyPr/>
                    <a:lstStyle/>
                    <a:p>
                      <a:pPr algn="ctr"/>
                      <a:r>
                        <a:rPr lang="en-US" sz="2100" dirty="0">
                          <a:solidFill>
                            <a:schemeClr val="tx1"/>
                          </a:solidFill>
                        </a:rPr>
                        <a:t>34</a:t>
                      </a:r>
                      <a:endParaRPr lang="id-ID" sz="2100" b="1" dirty="0">
                        <a:solidFill>
                          <a:schemeClr val="tx1"/>
                        </a:solidFill>
                      </a:endParaRPr>
                    </a:p>
                  </a:txBody>
                  <a:tcPr marL="121920" marR="121920" marT="60960" marB="60960" anchor="ctr"/>
                </a:tc>
                <a:extLst>
                  <a:ext uri="{0D108BD9-81ED-4DB2-BD59-A6C34878D82A}">
                    <a16:rowId xmlns:a16="http://schemas.microsoft.com/office/drawing/2014/main" xmlns="" val="10002"/>
                  </a:ext>
                </a:extLst>
              </a:tr>
            </a:tbl>
          </a:graphicData>
        </a:graphic>
      </p:graphicFrame>
      <p:sp>
        <p:nvSpPr>
          <p:cNvPr id="9" name="TextBox 8"/>
          <p:cNvSpPr txBox="1"/>
          <p:nvPr/>
        </p:nvSpPr>
        <p:spPr>
          <a:xfrm>
            <a:off x="6026615" y="4649237"/>
            <a:ext cx="5928120" cy="630953"/>
          </a:xfrm>
          <a:prstGeom prst="rect">
            <a:avLst/>
          </a:prstGeom>
          <a:solidFill>
            <a:srgbClr val="92D050"/>
          </a:solidFill>
        </p:spPr>
        <p:style>
          <a:lnRef idx="1">
            <a:schemeClr val="accent1"/>
          </a:lnRef>
          <a:fillRef idx="2">
            <a:schemeClr val="accent1"/>
          </a:fillRef>
          <a:effectRef idx="1">
            <a:schemeClr val="accent1"/>
          </a:effectRef>
          <a:fontRef idx="minor">
            <a:schemeClr val="dk1"/>
          </a:fontRef>
        </p:style>
        <p:txBody>
          <a:bodyPr wrap="square" lIns="96659" tIns="48329" rIns="96659" bIns="48329" rtlCol="0">
            <a:spAutoFit/>
          </a:bodyPr>
          <a:lstStyle/>
          <a:p>
            <a:pPr algn="ctr"/>
            <a:r>
              <a:rPr lang="en-US" sz="1733" b="1" dirty="0"/>
              <a:t>ACCENTUATION OF</a:t>
            </a:r>
            <a:r>
              <a:rPr lang="id-ID" sz="1733" b="1" dirty="0"/>
              <a:t> SDGs:</a:t>
            </a:r>
          </a:p>
          <a:p>
            <a:pPr algn="ctr"/>
            <a:r>
              <a:rPr lang="id-ID" sz="1733" b="1" i="1" dirty="0"/>
              <a:t>5P : PEOPLE, PLANET, PEACE, PROSPERITY AND PARTNERSHIP</a:t>
            </a:r>
          </a:p>
        </p:txBody>
      </p:sp>
      <p:sp>
        <p:nvSpPr>
          <p:cNvPr id="10" name="Rectangle 9"/>
          <p:cNvSpPr/>
          <p:nvPr/>
        </p:nvSpPr>
        <p:spPr>
          <a:xfrm>
            <a:off x="6026615" y="5280190"/>
            <a:ext cx="5928120" cy="1524059"/>
          </a:xfrm>
          <a:prstGeom prst="rect">
            <a:avLst/>
          </a:prstGeom>
          <a:ln>
            <a:noFill/>
          </a:ln>
        </p:spPr>
        <p:style>
          <a:lnRef idx="1">
            <a:schemeClr val="accent3"/>
          </a:lnRef>
          <a:fillRef idx="2">
            <a:schemeClr val="accent3"/>
          </a:fillRef>
          <a:effectRef idx="1">
            <a:schemeClr val="accent3"/>
          </a:effectRef>
          <a:fontRef idx="minor">
            <a:schemeClr val="dk1"/>
          </a:fontRef>
        </p:style>
        <p:txBody>
          <a:bodyPr lIns="96659" tIns="48329" rIns="96659" bIns="48329" rtlCol="0" anchor="t"/>
          <a:lstStyle/>
          <a:p>
            <a:pPr marL="90615" lvl="1">
              <a:lnSpc>
                <a:spcPct val="120000"/>
              </a:lnSpc>
              <a:defRPr/>
            </a:pPr>
            <a:r>
              <a:rPr lang="en-US" sz="1600" b="1" dirty="0">
                <a:solidFill>
                  <a:schemeClr val="tx1"/>
                </a:solidFill>
              </a:rPr>
              <a:t>POSITIF IMPACT OF MDGs ON HEALTH SECTORS:</a:t>
            </a:r>
          </a:p>
          <a:p>
            <a:pPr marL="382596" lvl="1" indent="-291981">
              <a:lnSpc>
                <a:spcPct val="120000"/>
              </a:lnSpc>
              <a:buFont typeface="+mj-lt"/>
              <a:buAutoNum type="alphaLcPeriod"/>
              <a:defRPr/>
            </a:pPr>
            <a:r>
              <a:rPr lang="en-US" sz="1600" b="1" dirty="0">
                <a:solidFill>
                  <a:schemeClr val="tx1"/>
                </a:solidFill>
              </a:rPr>
              <a:t>Increase the awareness of health issues</a:t>
            </a:r>
          </a:p>
          <a:p>
            <a:pPr marL="382596" lvl="1" indent="-291981">
              <a:lnSpc>
                <a:spcPct val="120000"/>
              </a:lnSpc>
              <a:buFont typeface="+mj-lt"/>
              <a:buAutoNum type="alphaLcPeriod"/>
              <a:defRPr/>
            </a:pPr>
            <a:r>
              <a:rPr lang="en-US" sz="1600" b="1" dirty="0">
                <a:solidFill>
                  <a:schemeClr val="tx1"/>
                </a:solidFill>
              </a:rPr>
              <a:t>Increase the allocation to health</a:t>
            </a:r>
          </a:p>
          <a:p>
            <a:pPr marL="382596" lvl="1" indent="-291981">
              <a:lnSpc>
                <a:spcPct val="120000"/>
              </a:lnSpc>
              <a:buFont typeface="+mj-lt"/>
              <a:buAutoNum type="alphaLcPeriod"/>
              <a:defRPr/>
            </a:pPr>
            <a:r>
              <a:rPr lang="en-US" sz="1600" b="1" dirty="0">
                <a:solidFill>
                  <a:schemeClr val="tx1"/>
                </a:solidFill>
              </a:rPr>
              <a:t>Mainstreaming of health development</a:t>
            </a:r>
          </a:p>
          <a:p>
            <a:pPr marL="382596" lvl="1" indent="-291981">
              <a:lnSpc>
                <a:spcPct val="120000"/>
              </a:lnSpc>
              <a:buFont typeface="+mj-lt"/>
              <a:buAutoNum type="alphaLcPeriod"/>
              <a:defRPr/>
            </a:pPr>
            <a:r>
              <a:rPr lang="en-US" sz="1600" b="1" u="sng" dirty="0">
                <a:solidFill>
                  <a:schemeClr val="tx1"/>
                </a:solidFill>
              </a:rPr>
              <a:t>Integration of monitoring and evaluation for priority issues</a:t>
            </a:r>
          </a:p>
        </p:txBody>
      </p:sp>
      <p:sp>
        <p:nvSpPr>
          <p:cNvPr id="11" name="Slide Number Placeholder 10"/>
          <p:cNvSpPr>
            <a:spLocks noGrp="1"/>
          </p:cNvSpPr>
          <p:nvPr>
            <p:ph type="sldNum" sz="quarter" idx="12"/>
          </p:nvPr>
        </p:nvSpPr>
        <p:spPr/>
        <p:txBody>
          <a:bodyPr/>
          <a:lstStyle/>
          <a:p>
            <a:fld id="{53D998A8-1720-4575-808A-2D597F890FD6}" type="slidenum">
              <a:rPr lang="en-US" smtClean="0"/>
              <a:pPr/>
              <a:t>4</a:t>
            </a:fld>
            <a:endParaRPr lang="en-US"/>
          </a:p>
        </p:txBody>
      </p:sp>
    </p:spTree>
    <p:extLst>
      <p:ext uri="{BB962C8B-B14F-4D97-AF65-F5344CB8AC3E}">
        <p14:creationId xmlns:p14="http://schemas.microsoft.com/office/powerpoint/2010/main" xmlns="" val="54891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9"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 calcmode="lin" valueType="num">
                                      <p:cBhvr>
                                        <p:cTn id="15" dur="500" fill="hold"/>
                                        <p:tgtEl>
                                          <p:spTgt spid="5"/>
                                        </p:tgtEl>
                                        <p:attrNameLst>
                                          <p:attrName>style.rotation</p:attrName>
                                        </p:attrNameLst>
                                      </p:cBhvr>
                                      <p:tavLst>
                                        <p:tav tm="0">
                                          <p:val>
                                            <p:fltVal val="360"/>
                                          </p:val>
                                        </p:tav>
                                        <p:tav tm="100000">
                                          <p:val>
                                            <p:fltVal val="0"/>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20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90" y="175555"/>
            <a:ext cx="10515600" cy="1028777"/>
          </a:xfrm>
        </p:spPr>
        <p:txBody>
          <a:bodyPr>
            <a:normAutofit fontScale="90000"/>
          </a:bodyPr>
          <a:lstStyle/>
          <a:p>
            <a:r>
              <a:rPr lang="en-US" b="1" dirty="0"/>
              <a:t>LESSON LEARN HEALTH PROMOTION IN THE SDGs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155398470"/>
              </p:ext>
            </p:extLst>
          </p:nvPr>
        </p:nvGraphicFramePr>
        <p:xfrm>
          <a:off x="0" y="1204332"/>
          <a:ext cx="12191999" cy="5419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Footer Placeholder 2"/>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40</a:t>
            </a:fld>
            <a:endParaRPr lang="en-US"/>
          </a:p>
        </p:txBody>
      </p:sp>
    </p:spTree>
    <p:extLst>
      <p:ext uri="{BB962C8B-B14F-4D97-AF65-F5344CB8AC3E}">
        <p14:creationId xmlns:p14="http://schemas.microsoft.com/office/powerpoint/2010/main" xmlns="" val="4073158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049" y="186707"/>
            <a:ext cx="10515600" cy="961870"/>
          </a:xfrm>
        </p:spPr>
        <p:txBody>
          <a:bodyPr/>
          <a:lstStyle/>
          <a:p>
            <a:pPr algn="ctr"/>
            <a:r>
              <a:rPr lang="en-US" b="1" dirty="0"/>
              <a:t>CONCLUSION</a:t>
            </a:r>
          </a:p>
        </p:txBody>
      </p:sp>
      <p:graphicFrame>
        <p:nvGraphicFramePr>
          <p:cNvPr id="4" name="Diagram 3"/>
          <p:cNvGraphicFramePr/>
          <p:nvPr>
            <p:extLst>
              <p:ext uri="{D42A27DB-BD31-4B8C-83A1-F6EECF244321}">
                <p14:modId xmlns:p14="http://schemas.microsoft.com/office/powerpoint/2010/main" xmlns="" val="3687931921"/>
              </p:ext>
            </p:extLst>
          </p:nvPr>
        </p:nvGraphicFramePr>
        <p:xfrm>
          <a:off x="648629" y="1014761"/>
          <a:ext cx="11205117" cy="56090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Footer Placeholder 5"/>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41</a:t>
            </a:fld>
            <a:endParaRPr lang="en-US"/>
          </a:p>
        </p:txBody>
      </p:sp>
    </p:spTree>
    <p:extLst>
      <p:ext uri="{BB962C8B-B14F-4D97-AF65-F5344CB8AC3E}">
        <p14:creationId xmlns:p14="http://schemas.microsoft.com/office/powerpoint/2010/main" xmlns="" val="3801777937"/>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2533" r="22385"/>
          <a:stretch/>
        </p:blipFill>
        <p:spPr>
          <a:xfrm>
            <a:off x="4206240" y="1463040"/>
            <a:ext cx="3771900" cy="3851910"/>
          </a:xfrm>
          <a:prstGeom prst="ellipse">
            <a:avLst/>
          </a:prstGeom>
        </p:spPr>
      </p:pic>
      <p:sp>
        <p:nvSpPr>
          <p:cNvPr id="3" name="Title 1"/>
          <p:cNvSpPr txBox="1">
            <a:spLocks/>
          </p:cNvSpPr>
          <p:nvPr/>
        </p:nvSpPr>
        <p:spPr>
          <a:xfrm>
            <a:off x="848052" y="1352195"/>
            <a:ext cx="10363200" cy="1130617"/>
          </a:xfrm>
          <a:prstGeom prst="rect">
            <a:avLst/>
          </a:prstGeom>
          <a:solidFill>
            <a:schemeClr val="bg2">
              <a:lumMod val="75000"/>
            </a:scheme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b="1" dirty="0"/>
              <a:t>THANK YOU</a:t>
            </a:r>
            <a:endParaRPr lang="en-US" sz="7200" b="1" i="1" dirty="0"/>
          </a:p>
        </p:txBody>
      </p:sp>
      <p:sp>
        <p:nvSpPr>
          <p:cNvPr id="7" name="TextBox 6"/>
          <p:cNvSpPr txBox="1"/>
          <p:nvPr/>
        </p:nvSpPr>
        <p:spPr>
          <a:xfrm>
            <a:off x="2645484" y="5229743"/>
            <a:ext cx="7335405" cy="1200329"/>
          </a:xfrm>
          <a:prstGeom prst="rect">
            <a:avLst/>
          </a:prstGeom>
          <a:noFill/>
        </p:spPr>
        <p:txBody>
          <a:bodyPr wrap="none" rtlCol="0">
            <a:spAutoFit/>
          </a:bodyPr>
          <a:lstStyle/>
          <a:p>
            <a:pPr algn="ctr"/>
            <a:r>
              <a:rPr lang="en-US" b="1" dirty="0"/>
              <a:t>SDGs SECRETARIAT OF MOH</a:t>
            </a:r>
          </a:p>
          <a:p>
            <a:pPr algn="ctr"/>
            <a:endParaRPr lang="en-US" dirty="0"/>
          </a:p>
          <a:p>
            <a:pPr algn="ctr"/>
            <a:r>
              <a:rPr lang="en-US" dirty="0"/>
              <a:t>E</a:t>
            </a:r>
            <a:r>
              <a:rPr lang="id-ID" dirty="0"/>
              <a:t>-</a:t>
            </a:r>
            <a:r>
              <a:rPr lang="id-ID" dirty="0" err="1"/>
              <a:t>mail</a:t>
            </a:r>
            <a:r>
              <a:rPr lang="id-ID" dirty="0"/>
              <a:t>:</a:t>
            </a:r>
          </a:p>
          <a:p>
            <a:pPr algn="ctr"/>
            <a:r>
              <a:rPr lang="id-ID" dirty="0"/>
              <a:t>sekretariatpasca2015.kesehatan@gmail.com / post2015sdgs@kemkes.go.id </a:t>
            </a:r>
          </a:p>
        </p:txBody>
      </p:sp>
      <p:pic>
        <p:nvPicPr>
          <p:cNvPr id="8" name="Picture 7"/>
          <p:cNvPicPr preferRelativeResize="0">
            <a:picLocks/>
          </p:cNvPicPr>
          <p:nvPr/>
        </p:nvPicPr>
        <p:blipFill>
          <a:blip r:embed="rId3" cstate="print">
            <a:extLst>
              <a:ext uri="{28A0092B-C50C-407E-A947-70E740481C1C}">
                <a14:useLocalDpi xmlns:a14="http://schemas.microsoft.com/office/drawing/2010/main" xmlns="" val="0"/>
              </a:ext>
            </a:extLst>
          </a:blip>
          <a:stretch>
            <a:fillRect/>
          </a:stretch>
        </p:blipFill>
        <p:spPr>
          <a:xfrm>
            <a:off x="318010" y="4539626"/>
            <a:ext cx="633819" cy="690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preferRelativeResize="0">
            <a:picLocks/>
          </p:cNvPicPr>
          <p:nvPr/>
        </p:nvPicPr>
        <p:blipFill>
          <a:blip r:embed="rId4" cstate="print">
            <a:extLst>
              <a:ext uri="{28A0092B-C50C-407E-A947-70E740481C1C}">
                <a14:useLocalDpi xmlns:a14="http://schemas.microsoft.com/office/drawing/2010/main" xmlns="" val="0"/>
              </a:ext>
            </a:extLst>
          </a:blip>
          <a:stretch>
            <a:fillRect/>
          </a:stretch>
        </p:blipFill>
        <p:spPr>
          <a:xfrm>
            <a:off x="1020772" y="4539626"/>
            <a:ext cx="633819" cy="690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preferRelativeResize="0">
            <a:picLocks/>
          </p:cNvPicPr>
          <p:nvPr/>
        </p:nvPicPr>
        <p:blipFill>
          <a:blip r:embed="rId5" cstate="print">
            <a:extLst>
              <a:ext uri="{28A0092B-C50C-407E-A947-70E740481C1C}">
                <a14:useLocalDpi xmlns:a14="http://schemas.microsoft.com/office/drawing/2010/main" xmlns="" val="0"/>
              </a:ext>
            </a:extLst>
          </a:blip>
          <a:stretch>
            <a:fillRect/>
          </a:stretch>
        </p:blipFill>
        <p:spPr>
          <a:xfrm>
            <a:off x="1723534" y="4539626"/>
            <a:ext cx="633819" cy="690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p:cNvPicPr preferRelativeResize="0">
            <a:picLocks/>
          </p:cNvPicPr>
          <p:nvPr/>
        </p:nvPicPr>
        <p:blipFill>
          <a:blip r:embed="rId6" cstate="print">
            <a:extLst>
              <a:ext uri="{28A0092B-C50C-407E-A947-70E740481C1C}">
                <a14:useLocalDpi xmlns:a14="http://schemas.microsoft.com/office/drawing/2010/main" xmlns="" val="0"/>
              </a:ext>
            </a:extLst>
          </a:blip>
          <a:stretch>
            <a:fillRect/>
          </a:stretch>
        </p:blipFill>
        <p:spPr>
          <a:xfrm>
            <a:off x="2426296" y="4531888"/>
            <a:ext cx="633819" cy="690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Picture 11"/>
          <p:cNvPicPr preferRelativeResize="0">
            <a:picLocks/>
          </p:cNvPicPr>
          <p:nvPr/>
        </p:nvPicPr>
        <p:blipFill>
          <a:blip r:embed="rId7" cstate="print">
            <a:extLst>
              <a:ext uri="{28A0092B-C50C-407E-A947-70E740481C1C}">
                <a14:useLocalDpi xmlns:a14="http://schemas.microsoft.com/office/drawing/2010/main" xmlns="" val="0"/>
              </a:ext>
            </a:extLst>
          </a:blip>
          <a:stretch>
            <a:fillRect/>
          </a:stretch>
        </p:blipFill>
        <p:spPr>
          <a:xfrm>
            <a:off x="3133989" y="4539626"/>
            <a:ext cx="633819" cy="690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p:cNvPicPr preferRelativeResize="0">
            <a:picLocks/>
          </p:cNvPicPr>
          <p:nvPr/>
        </p:nvPicPr>
        <p:blipFill>
          <a:blip r:embed="rId8" cstate="print">
            <a:extLst>
              <a:ext uri="{28A0092B-C50C-407E-A947-70E740481C1C}">
                <a14:useLocalDpi xmlns:a14="http://schemas.microsoft.com/office/drawing/2010/main" xmlns="" val="0"/>
              </a:ext>
            </a:extLst>
          </a:blip>
          <a:stretch>
            <a:fillRect/>
          </a:stretch>
        </p:blipFill>
        <p:spPr>
          <a:xfrm>
            <a:off x="3828426" y="4539626"/>
            <a:ext cx="633819" cy="690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Picture 13"/>
          <p:cNvPicPr preferRelativeResize="0">
            <a:picLocks/>
          </p:cNvPicPr>
          <p:nvPr/>
        </p:nvPicPr>
        <p:blipFill>
          <a:blip r:embed="rId9" cstate="print">
            <a:extLst>
              <a:ext uri="{28A0092B-C50C-407E-A947-70E740481C1C}">
                <a14:useLocalDpi xmlns:a14="http://schemas.microsoft.com/office/drawing/2010/main" xmlns="" val="0"/>
              </a:ext>
            </a:extLst>
          </a:blip>
          <a:stretch>
            <a:fillRect/>
          </a:stretch>
        </p:blipFill>
        <p:spPr>
          <a:xfrm>
            <a:off x="4520715" y="4539626"/>
            <a:ext cx="639751" cy="675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5" name="Picture 14"/>
          <p:cNvPicPr preferRelativeResize="0">
            <a:picLocks/>
          </p:cNvPicPr>
          <p:nvPr/>
        </p:nvPicPr>
        <p:blipFill>
          <a:blip r:embed="rId10" cstate="print">
            <a:extLst>
              <a:ext uri="{28A0092B-C50C-407E-A947-70E740481C1C}">
                <a14:useLocalDpi xmlns:a14="http://schemas.microsoft.com/office/drawing/2010/main" xmlns="" val="0"/>
              </a:ext>
            </a:extLst>
          </a:blip>
          <a:stretch>
            <a:fillRect/>
          </a:stretch>
        </p:blipFill>
        <p:spPr>
          <a:xfrm>
            <a:off x="5227782" y="4530057"/>
            <a:ext cx="639751" cy="675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Picture 15"/>
          <p:cNvPicPr preferRelativeResize="0">
            <a:picLocks/>
          </p:cNvPicPr>
          <p:nvPr/>
        </p:nvPicPr>
        <p:blipFill>
          <a:blip r:embed="rId11" cstate="print">
            <a:extLst>
              <a:ext uri="{28A0092B-C50C-407E-A947-70E740481C1C}">
                <a14:useLocalDpi xmlns:a14="http://schemas.microsoft.com/office/drawing/2010/main" xmlns="" val="0"/>
              </a:ext>
            </a:extLst>
          </a:blip>
          <a:stretch>
            <a:fillRect/>
          </a:stretch>
        </p:blipFill>
        <p:spPr>
          <a:xfrm>
            <a:off x="5934849" y="4530057"/>
            <a:ext cx="639751" cy="675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p:cNvPicPr preferRelativeResize="0">
            <a:picLocks/>
          </p:cNvPicPr>
          <p:nvPr/>
        </p:nvPicPr>
        <p:blipFill>
          <a:blip r:embed="rId12" cstate="print">
            <a:extLst>
              <a:ext uri="{28A0092B-C50C-407E-A947-70E740481C1C}">
                <a14:useLocalDpi xmlns:a14="http://schemas.microsoft.com/office/drawing/2010/main" xmlns="" val="0"/>
              </a:ext>
            </a:extLst>
          </a:blip>
          <a:stretch>
            <a:fillRect/>
          </a:stretch>
        </p:blipFill>
        <p:spPr>
          <a:xfrm>
            <a:off x="6636619" y="4530057"/>
            <a:ext cx="639751" cy="675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p:cNvPicPr preferRelativeResize="0">
            <a:picLocks/>
          </p:cNvPicPr>
          <p:nvPr/>
        </p:nvPicPr>
        <p:blipFill>
          <a:blip r:embed="rId13" cstate="print">
            <a:extLst>
              <a:ext uri="{28A0092B-C50C-407E-A947-70E740481C1C}">
                <a14:useLocalDpi xmlns:a14="http://schemas.microsoft.com/office/drawing/2010/main" xmlns="" val="0"/>
              </a:ext>
            </a:extLst>
          </a:blip>
          <a:stretch>
            <a:fillRect/>
          </a:stretch>
        </p:blipFill>
        <p:spPr>
          <a:xfrm>
            <a:off x="7338389" y="4530057"/>
            <a:ext cx="639751" cy="6755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9" name="Picture 18"/>
          <p:cNvPicPr preferRelativeResize="0">
            <a:picLocks/>
          </p:cNvPicPr>
          <p:nvPr/>
        </p:nvPicPr>
        <p:blipFill>
          <a:blip r:embed="rId14" cstate="print">
            <a:extLst>
              <a:ext uri="{28A0092B-C50C-407E-A947-70E740481C1C}">
                <a14:useLocalDpi xmlns:a14="http://schemas.microsoft.com/office/drawing/2010/main" xmlns="" val="0"/>
              </a:ext>
            </a:extLst>
          </a:blip>
          <a:stretch>
            <a:fillRect/>
          </a:stretch>
        </p:blipFill>
        <p:spPr>
          <a:xfrm>
            <a:off x="8683647" y="4517926"/>
            <a:ext cx="624028" cy="6972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preferRelativeResize="0">
            <a:picLocks/>
          </p:cNvPicPr>
          <p:nvPr/>
        </p:nvPicPr>
        <p:blipFill>
          <a:blip r:embed="rId15" cstate="print">
            <a:extLst>
              <a:ext uri="{28A0092B-C50C-407E-A947-70E740481C1C}">
                <a14:useLocalDpi xmlns:a14="http://schemas.microsoft.com/office/drawing/2010/main" xmlns="" val="0"/>
              </a:ext>
            </a:extLst>
          </a:blip>
          <a:stretch>
            <a:fillRect/>
          </a:stretch>
        </p:blipFill>
        <p:spPr>
          <a:xfrm>
            <a:off x="9339873" y="4517925"/>
            <a:ext cx="633819" cy="7118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1" name="Picture 20"/>
          <p:cNvPicPr preferRelativeResize="0">
            <a:picLocks/>
          </p:cNvPicPr>
          <p:nvPr/>
        </p:nvPicPr>
        <p:blipFill>
          <a:blip r:embed="rId16" cstate="print">
            <a:extLst>
              <a:ext uri="{28A0092B-C50C-407E-A947-70E740481C1C}">
                <a14:useLocalDpi xmlns:a14="http://schemas.microsoft.com/office/drawing/2010/main" xmlns="" val="0"/>
              </a:ext>
            </a:extLst>
          </a:blip>
          <a:stretch>
            <a:fillRect/>
          </a:stretch>
        </p:blipFill>
        <p:spPr>
          <a:xfrm>
            <a:off x="8052741" y="4530057"/>
            <a:ext cx="598162" cy="6690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2" name="Picture 21"/>
          <p:cNvPicPr preferRelativeResize="0">
            <a:picLocks/>
          </p:cNvPicPr>
          <p:nvPr/>
        </p:nvPicPr>
        <p:blipFill>
          <a:blip r:embed="rId17" cstate="print">
            <a:extLst>
              <a:ext uri="{28A0092B-C50C-407E-A947-70E740481C1C}">
                <a14:useLocalDpi xmlns:a14="http://schemas.microsoft.com/office/drawing/2010/main" xmlns="" val="0"/>
              </a:ext>
            </a:extLst>
          </a:blip>
          <a:stretch>
            <a:fillRect/>
          </a:stretch>
        </p:blipFill>
        <p:spPr>
          <a:xfrm>
            <a:off x="10038089" y="4517925"/>
            <a:ext cx="607092" cy="6812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p:cNvPicPr preferRelativeResize="0">
            <a:picLocks/>
          </p:cNvPicPr>
          <p:nvPr/>
        </p:nvPicPr>
        <p:blipFill>
          <a:blip r:embed="rId18" cstate="print">
            <a:extLst>
              <a:ext uri="{28A0092B-C50C-407E-A947-70E740481C1C}">
                <a14:useLocalDpi xmlns:a14="http://schemas.microsoft.com/office/drawing/2010/main" xmlns="" val="0"/>
              </a:ext>
            </a:extLst>
          </a:blip>
          <a:stretch>
            <a:fillRect/>
          </a:stretch>
        </p:blipFill>
        <p:spPr>
          <a:xfrm>
            <a:off x="10688669" y="4513578"/>
            <a:ext cx="616091" cy="68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4" name="Picture 23"/>
          <p:cNvPicPr preferRelativeResize="0">
            <a:picLocks/>
          </p:cNvPicPr>
          <p:nvPr/>
        </p:nvPicPr>
        <p:blipFill>
          <a:blip r:embed="rId19" cstate="print">
            <a:extLst>
              <a:ext uri="{28A0092B-C50C-407E-A947-70E740481C1C}">
                <a14:useLocalDpi xmlns:a14="http://schemas.microsoft.com/office/drawing/2010/main" xmlns="" val="0"/>
              </a:ext>
            </a:extLst>
          </a:blip>
          <a:stretch>
            <a:fillRect/>
          </a:stretch>
        </p:blipFill>
        <p:spPr>
          <a:xfrm>
            <a:off x="11354686" y="4520015"/>
            <a:ext cx="616091" cy="68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5" name="Slide Number Placeholder 24"/>
          <p:cNvSpPr>
            <a:spLocks noGrp="1"/>
          </p:cNvSpPr>
          <p:nvPr>
            <p:ph type="sldNum" sz="quarter" idx="12"/>
          </p:nvPr>
        </p:nvSpPr>
        <p:spPr/>
        <p:txBody>
          <a:bodyPr/>
          <a:lstStyle/>
          <a:p>
            <a:fld id="{53D998A8-1720-4575-808A-2D597F890FD6}" type="slidenum">
              <a:rPr lang="en-US" smtClean="0"/>
              <a:pPr/>
              <a:t>42</a:t>
            </a:fld>
            <a:endParaRPr lang="en-US"/>
          </a:p>
        </p:txBody>
      </p:sp>
    </p:spTree>
    <p:extLst>
      <p:ext uri="{BB962C8B-B14F-4D97-AF65-F5344CB8AC3E}">
        <p14:creationId xmlns:p14="http://schemas.microsoft.com/office/powerpoint/2010/main" xmlns="" val="3041539778"/>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APPENDIX</a:t>
            </a:r>
          </a:p>
        </p:txBody>
      </p:sp>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3" name="Text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12"/>
          </p:nvPr>
        </p:nvSpPr>
        <p:spPr/>
        <p:txBody>
          <a:bodyPr/>
          <a:lstStyle/>
          <a:p>
            <a:fld id="{53D998A8-1720-4575-808A-2D597F890FD6}" type="slidenum">
              <a:rPr lang="en-US" smtClean="0"/>
              <a:pPr/>
              <a:t>43</a:t>
            </a:fld>
            <a:endParaRPr lang="en-US"/>
          </a:p>
        </p:txBody>
      </p:sp>
    </p:spTree>
    <p:extLst>
      <p:ext uri="{BB962C8B-B14F-4D97-AF65-F5344CB8AC3E}">
        <p14:creationId xmlns:p14="http://schemas.microsoft.com/office/powerpoint/2010/main" xmlns="" val="33796855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77143" y="459993"/>
            <a:ext cx="9535886" cy="777061"/>
          </a:xfrm>
          <a:prstGeom prst="bevel">
            <a:avLst/>
          </a:prstGeom>
          <a:solidFill>
            <a:schemeClr val="accent2"/>
          </a:solidFill>
        </p:spPr>
        <p:txBody>
          <a:bodyPr wrap="square" rtlCol="0">
            <a:spAutoFit/>
          </a:bodyPr>
          <a:lstStyle/>
          <a:p>
            <a:r>
              <a:rPr lang="en-US" sz="3200" dirty="0"/>
              <a:t>End poverty in all its forms everywhere</a:t>
            </a:r>
          </a:p>
        </p:txBody>
      </p:sp>
      <p:pic>
        <p:nvPicPr>
          <p:cNvPr id="7" name="Picture 6"/>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595288" y="284427"/>
            <a:ext cx="1581855" cy="15443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3"/>
          <a:stretch>
            <a:fillRect/>
          </a:stretch>
        </p:blipFill>
        <p:spPr>
          <a:xfrm>
            <a:off x="478970" y="2067721"/>
            <a:ext cx="5939415" cy="1979805"/>
          </a:xfrm>
          <a:prstGeom prst="rect">
            <a:avLst/>
          </a:prstGeom>
        </p:spPr>
      </p:pic>
      <p:pic>
        <p:nvPicPr>
          <p:cNvPr id="11" name="Picture 10"/>
          <p:cNvPicPr>
            <a:picLocks noChangeAspect="1"/>
          </p:cNvPicPr>
          <p:nvPr/>
        </p:nvPicPr>
        <p:blipFill>
          <a:blip r:embed="rId4"/>
          <a:stretch>
            <a:fillRect/>
          </a:stretch>
        </p:blipFill>
        <p:spPr>
          <a:xfrm>
            <a:off x="7285414" y="1302368"/>
            <a:ext cx="3926316" cy="5555632"/>
          </a:xfrm>
          <a:prstGeom prst="rect">
            <a:avLst/>
          </a:prstGeom>
        </p:spPr>
      </p:pic>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8" name="Slide Number Placeholder 7"/>
          <p:cNvSpPr>
            <a:spLocks noGrp="1"/>
          </p:cNvSpPr>
          <p:nvPr>
            <p:ph type="sldNum" sz="quarter" idx="12"/>
          </p:nvPr>
        </p:nvSpPr>
        <p:spPr/>
        <p:txBody>
          <a:bodyPr/>
          <a:lstStyle/>
          <a:p>
            <a:fld id="{53D998A8-1720-4575-808A-2D597F890FD6}" type="slidenum">
              <a:rPr lang="en-US" smtClean="0"/>
              <a:pPr/>
              <a:t>44</a:t>
            </a:fld>
            <a:endParaRPr lang="en-US"/>
          </a:p>
        </p:txBody>
      </p:sp>
    </p:spTree>
    <p:extLst>
      <p:ext uri="{BB962C8B-B14F-4D97-AF65-F5344CB8AC3E}">
        <p14:creationId xmlns:p14="http://schemas.microsoft.com/office/powerpoint/2010/main" xmlns="" val="496345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352362" y="142802"/>
            <a:ext cx="1563524" cy="15551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1" name="TextBox 30"/>
          <p:cNvSpPr txBox="1"/>
          <p:nvPr/>
        </p:nvSpPr>
        <p:spPr>
          <a:xfrm>
            <a:off x="1915886" y="223553"/>
            <a:ext cx="9637821" cy="1267837"/>
          </a:xfrm>
          <a:prstGeom prst="bevel">
            <a:avLst/>
          </a:prstGeom>
          <a:solidFill>
            <a:schemeClr val="accent4">
              <a:lumMod val="60000"/>
              <a:lumOff val="40000"/>
            </a:schemeClr>
          </a:solidFill>
        </p:spPr>
        <p:txBody>
          <a:bodyPr wrap="square" rtlCol="0">
            <a:spAutoFit/>
          </a:bodyPr>
          <a:lstStyle/>
          <a:p>
            <a:r>
              <a:rPr lang="en-US" sz="2800" dirty="0"/>
              <a:t>End hunger, achieve food security and improved nutrition and promote sustainable agriculture</a:t>
            </a:r>
          </a:p>
        </p:txBody>
      </p:sp>
      <p:sp>
        <p:nvSpPr>
          <p:cNvPr id="32" name="Title 1"/>
          <p:cNvSpPr>
            <a:spLocks noGrp="1"/>
          </p:cNvSpPr>
          <p:nvPr>
            <p:ph type="title"/>
          </p:nvPr>
        </p:nvSpPr>
        <p:spPr>
          <a:xfrm>
            <a:off x="445919" y="1939482"/>
            <a:ext cx="3323193" cy="1361279"/>
          </a:xfrm>
        </p:spPr>
        <p:txBody>
          <a:bodyPr>
            <a:normAutofit fontScale="90000"/>
          </a:bodyPr>
          <a:lstStyle/>
          <a:p>
            <a:pPr eaLnBrk="1" hangingPunct="1">
              <a:defRPr/>
            </a:pPr>
            <a:r>
              <a:rPr lang="en-US" sz="3200" b="1" dirty="0">
                <a:solidFill>
                  <a:schemeClr val="accent2">
                    <a:lumMod val="75000"/>
                  </a:schemeClr>
                </a:solidFill>
                <a:latin typeface="Arial"/>
                <a:ea typeface="MS PGothic" pitchFamily="34" charset="-128"/>
                <a:cs typeface="Arial"/>
              </a:rPr>
              <a:t>FRUITS AND VEGETABLES CONSUMPTION</a:t>
            </a:r>
            <a:endParaRPr lang="id-ID" sz="3200" b="1" dirty="0">
              <a:solidFill>
                <a:schemeClr val="accent2">
                  <a:lumMod val="75000"/>
                </a:schemeClr>
              </a:solidFill>
              <a:latin typeface="Arial"/>
              <a:ea typeface="MS PGothic" pitchFamily="34" charset="-128"/>
              <a:cs typeface="Arial"/>
            </a:endParaRPr>
          </a:p>
        </p:txBody>
      </p:sp>
      <p:grpSp>
        <p:nvGrpSpPr>
          <p:cNvPr id="33" name="Group 3"/>
          <p:cNvGrpSpPr>
            <a:grpSpLocks/>
          </p:cNvGrpSpPr>
          <p:nvPr/>
        </p:nvGrpSpPr>
        <p:grpSpPr bwMode="auto">
          <a:xfrm>
            <a:off x="4173943" y="4260265"/>
            <a:ext cx="4928082" cy="1869590"/>
            <a:chOff x="-323232" y="3422650"/>
            <a:chExt cx="5591737" cy="2961906"/>
          </a:xfrm>
        </p:grpSpPr>
        <p:pic>
          <p:nvPicPr>
            <p:cNvPr id="34" name="Picture 5" descr="F:\Makanan bergizi\Terong.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86680" y="3422650"/>
              <a:ext cx="2141157" cy="143006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35" name="Picture 12" descr="http://bibitbunga.com/wp-content/uploads/2013/09/benih-pepaya-thailand-jumbo.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3505200" y="4876800"/>
              <a:ext cx="1763305" cy="1385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5" descr="http://tipsdede.xyz/wp-content/uploads/2015/12/Manfaat-Pisang-Ambon-300x198.png"/>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1600200" y="4876800"/>
              <a:ext cx="2141157" cy="13854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4" descr="http://static.republika.co.id/uploads/images/inpicture_slide/wortel-_160314132702-60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3428134"/>
              <a:ext cx="2068998" cy="1443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7" descr="http://1.bp.blogspot.com/-0WFJWWQpvvo/VLS33-voSHI/AAAAAAAASlM/xaR9NnmvGXs/s1600/rsz_jeruk-keprok-1.png"/>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23232" y="4723766"/>
              <a:ext cx="2041773" cy="16607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1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505200" y="3428134"/>
              <a:ext cx="1760682" cy="14431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pic>
        <p:nvPicPr>
          <p:cNvPr id="40" name="Picture 2"/>
          <p:cNvPicPr>
            <a:picLocks noChangeAspect="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226797" y="1666650"/>
            <a:ext cx="2794218" cy="5035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4"/>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5002597" y="1676101"/>
            <a:ext cx="3974656" cy="23994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pic>
        <p:nvPicPr>
          <p:cNvPr id="2052" name="Picture 4" descr="Image result for promkes ASI EKSKLUSIF"/>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2827" y="4159927"/>
            <a:ext cx="4505244" cy="2179957"/>
          </a:xfrm>
          <a:prstGeom prst="rect">
            <a:avLst/>
          </a:prstGeom>
          <a:noFill/>
          <a:ln>
            <a:solidFill>
              <a:schemeClr val="tx2"/>
            </a:solidFill>
          </a:ln>
          <a:extLst>
            <a:ext uri="{909E8E84-426E-40DD-AFC4-6F175D3DCCD1}">
              <a14:hiddenFill xmlns:a14="http://schemas.microsoft.com/office/drawing/2010/main" xmlns="">
                <a:solidFill>
                  <a:srgbClr val="FFFFFF"/>
                </a:solidFill>
              </a14:hiddenFill>
            </a:ext>
          </a:extLst>
        </p:spPr>
      </p:pic>
      <p:sp>
        <p:nvSpPr>
          <p:cNvPr id="16" name="Slide Number Placeholder 15"/>
          <p:cNvSpPr>
            <a:spLocks noGrp="1"/>
          </p:cNvSpPr>
          <p:nvPr>
            <p:ph type="sldNum" sz="quarter" idx="12"/>
          </p:nvPr>
        </p:nvSpPr>
        <p:spPr/>
        <p:txBody>
          <a:bodyPr/>
          <a:lstStyle/>
          <a:p>
            <a:fld id="{53D998A8-1720-4575-808A-2D597F890FD6}" type="slidenum">
              <a:rPr lang="en-US" smtClean="0"/>
              <a:pPr/>
              <a:t>45</a:t>
            </a:fld>
            <a:endParaRPr lang="en-US"/>
          </a:p>
        </p:txBody>
      </p:sp>
    </p:spTree>
    <p:extLst>
      <p:ext uri="{BB962C8B-B14F-4D97-AF65-F5344CB8AC3E}">
        <p14:creationId xmlns:p14="http://schemas.microsoft.com/office/powerpoint/2010/main" xmlns="" val="354819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ircle(in)">
                                      <p:cBhvr>
                                        <p:cTn id="7" dur="2000"/>
                                        <p:tgtEl>
                                          <p:spTgt spid="3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circle(in)">
                                      <p:cBhvr>
                                        <p:cTn id="10"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97150" y="1950819"/>
            <a:ext cx="6714928" cy="4739540"/>
            <a:chOff x="27969" y="845377"/>
            <a:chExt cx="7153649" cy="5177908"/>
          </a:xfrm>
        </p:grpSpPr>
        <p:pic>
          <p:nvPicPr>
            <p:cNvPr id="9" name="Picture 17" descr="http://1.bp.blogspot.com/-QAOZ7ndeono/UPawuWXW4KI/AAAAAAAAAHg/4Vi6-UXR40c/s1600/keluarga-menonton-siaran-toptv-okevision.jpg"/>
            <p:cNvPicPr>
              <a:picLocks noChangeAspect="1" noChangeArrowheads="1"/>
            </p:cNvPicPr>
            <p:nvPr/>
          </p:nvPicPr>
          <p:blipFill>
            <a:blip r:embed="rId2">
              <a:extLst>
                <a:ext uri="{28A0092B-C50C-407E-A947-70E740481C1C}">
                  <a14:useLocalDpi xmlns:a14="http://schemas.microsoft.com/office/drawing/2010/main" xmlns="" val="0"/>
                </a:ext>
              </a:extLst>
            </a:blip>
            <a:srcRect l="28174"/>
            <a:stretch>
              <a:fillRect/>
            </a:stretch>
          </p:blipFill>
          <p:spPr bwMode="auto">
            <a:xfrm>
              <a:off x="27969" y="1224917"/>
              <a:ext cx="2401929" cy="15125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 name="Group 1"/>
            <p:cNvGrpSpPr>
              <a:grpSpLocks/>
            </p:cNvGrpSpPr>
            <p:nvPr/>
          </p:nvGrpSpPr>
          <p:grpSpPr bwMode="auto">
            <a:xfrm>
              <a:off x="203381" y="845377"/>
              <a:ext cx="6978237" cy="5105401"/>
              <a:chOff x="-165099" y="1066800"/>
              <a:chExt cx="5257800" cy="5029201"/>
            </a:xfrm>
          </p:grpSpPr>
          <p:pic>
            <p:nvPicPr>
              <p:cNvPr id="14" name="Picture 13" descr="PYRAMID.gif"/>
              <p:cNvPicPr>
                <a:picLocks noChangeAspect="1"/>
              </p:cNvPicPr>
              <p:nvPr/>
            </p:nvPicPr>
            <p:blipFill>
              <a:blip r:embed="rId3"/>
              <a:stretch>
                <a:fillRect/>
              </a:stretch>
            </p:blipFill>
            <p:spPr>
              <a:xfrm>
                <a:off x="-165099" y="1066800"/>
                <a:ext cx="5257800" cy="5029201"/>
              </a:xfrm>
              <a:prstGeom prst="rect">
                <a:avLst/>
              </a:prstGeom>
              <a:scene3d>
                <a:camera prst="orthographicFront"/>
                <a:lightRig rig="threePt" dir="t"/>
              </a:scene3d>
              <a:sp3d>
                <a:bevelT/>
              </a:sp3d>
            </p:spPr>
          </p:pic>
          <p:sp>
            <p:nvSpPr>
              <p:cNvPr id="15" name="TextBox 19"/>
              <p:cNvSpPr txBox="1">
                <a:spLocks noChangeArrowheads="1"/>
              </p:cNvSpPr>
              <p:nvPr/>
            </p:nvSpPr>
            <p:spPr bwMode="auto">
              <a:xfrm>
                <a:off x="1739674" y="1775227"/>
                <a:ext cx="1487512" cy="13513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90000"/>
                  </a:lnSpc>
                  <a:spcBef>
                    <a:spcPct val="0"/>
                  </a:spcBef>
                  <a:buFontTx/>
                  <a:buNone/>
                </a:pPr>
                <a:r>
                  <a:rPr lang="id-ID" altLang="id-ID" sz="2800" b="1" dirty="0"/>
                  <a:t>Limit </a:t>
                </a:r>
                <a:r>
                  <a:rPr lang="id-ID" altLang="id-ID" sz="2800" b="1" dirty="0" err="1"/>
                  <a:t>sedentary</a:t>
                </a:r>
                <a:r>
                  <a:rPr lang="id-ID" altLang="id-ID" sz="2800" b="1" dirty="0"/>
                  <a:t> </a:t>
                </a:r>
                <a:r>
                  <a:rPr lang="id-ID" altLang="id-ID" sz="2800" b="1" dirty="0" err="1"/>
                  <a:t>activities</a:t>
                </a:r>
                <a:endParaRPr lang="en-US" altLang="id-ID" sz="2800" dirty="0"/>
              </a:p>
            </p:txBody>
          </p:sp>
          <p:sp>
            <p:nvSpPr>
              <p:cNvPr id="16" name="TextBox 20"/>
              <p:cNvSpPr txBox="1">
                <a:spLocks noChangeArrowheads="1"/>
              </p:cNvSpPr>
              <p:nvPr/>
            </p:nvSpPr>
            <p:spPr bwMode="auto">
              <a:xfrm>
                <a:off x="1956309" y="3390887"/>
                <a:ext cx="1498848" cy="1123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spcBef>
                    <a:spcPct val="0"/>
                  </a:spcBef>
                  <a:buNone/>
                </a:pPr>
                <a:r>
                  <a:rPr lang="en-US" altLang="id-ID" sz="3091" b="1" dirty="0"/>
                  <a:t>Physical training</a:t>
                </a:r>
              </a:p>
            </p:txBody>
          </p:sp>
          <p:sp>
            <p:nvSpPr>
              <p:cNvPr id="17" name="TextBox 21"/>
              <p:cNvSpPr txBox="1">
                <a:spLocks noChangeArrowheads="1"/>
              </p:cNvSpPr>
              <p:nvPr/>
            </p:nvSpPr>
            <p:spPr bwMode="auto">
              <a:xfrm>
                <a:off x="1150536" y="4925151"/>
                <a:ext cx="1437196" cy="10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FontTx/>
                  <a:buNone/>
                </a:pPr>
                <a:r>
                  <a:rPr lang="en-US" altLang="id-ID" sz="3091" b="1" dirty="0"/>
                  <a:t>Physical activity</a:t>
                </a:r>
                <a:endParaRPr lang="id-ID" altLang="id-ID" sz="3091" dirty="0"/>
              </a:p>
            </p:txBody>
          </p:sp>
        </p:grpSp>
        <p:sp>
          <p:nvSpPr>
            <p:cNvPr id="11" name="Right Arrow 7"/>
            <p:cNvSpPr/>
            <p:nvPr/>
          </p:nvSpPr>
          <p:spPr>
            <a:xfrm rot="20600838">
              <a:off x="6029244" y="4059230"/>
              <a:ext cx="854513" cy="196405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116883" tIns="58442" rIns="116883" bIns="58442" anchor="ctr"/>
            <a:lstStyle/>
            <a:p>
              <a:pPr algn="ctr">
                <a:defRPr/>
              </a:pPr>
              <a:endParaRPr lang="id-ID" sz="1795"/>
            </a:p>
          </p:txBody>
        </p:sp>
        <p:pic>
          <p:nvPicPr>
            <p:cNvPr id="12" name="Picture 9" descr="http://hanakko.com/wp-content/uploads/2015/08/161-FTU-Cara-mencegah-penyakit-diabetes.jpg"/>
            <p:cNvPicPr>
              <a:picLocks noChangeAspect="1" noChangeArrowheads="1"/>
            </p:cNvPicPr>
            <p:nvPr/>
          </p:nvPicPr>
          <p:blipFill>
            <a:blip r:embed="rId4">
              <a:extLst>
                <a:ext uri="{28A0092B-C50C-407E-A947-70E740481C1C}">
                  <a14:useLocalDpi xmlns:a14="http://schemas.microsoft.com/office/drawing/2010/main" xmlns="" val="0"/>
                </a:ext>
              </a:extLst>
            </a:blip>
            <a:srcRect l="51221"/>
            <a:stretch>
              <a:fillRect/>
            </a:stretch>
          </p:blipFill>
          <p:spPr bwMode="auto">
            <a:xfrm>
              <a:off x="4110826" y="4650182"/>
              <a:ext cx="1654918" cy="1148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1" descr="http://santosokonveksi.com/wp-content/uploads/2014/07/jual-kaos-seragam-olahraga-anak-SD.jpg"/>
            <p:cNvPicPr>
              <a:picLocks noChangeAspect="1" noChangeArrowheads="1"/>
            </p:cNvPicPr>
            <p:nvPr/>
          </p:nvPicPr>
          <p:blipFill>
            <a:blip r:embed="rId5">
              <a:extLst>
                <a:ext uri="{28A0092B-C50C-407E-A947-70E740481C1C}">
                  <a14:useLocalDpi xmlns:a14="http://schemas.microsoft.com/office/drawing/2010/main" xmlns="" val="0"/>
                </a:ext>
              </a:extLst>
            </a:blip>
            <a:srcRect l="35828" r="15491"/>
            <a:stretch>
              <a:fillRect/>
            </a:stretch>
          </p:blipFill>
          <p:spPr bwMode="auto">
            <a:xfrm>
              <a:off x="1140442" y="3013711"/>
              <a:ext cx="1618142" cy="1434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8" name="Picture 24"/>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7042858" y="5049224"/>
            <a:ext cx="2230889" cy="16308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9" name="Group 18"/>
          <p:cNvGrpSpPr/>
          <p:nvPr/>
        </p:nvGrpSpPr>
        <p:grpSpPr>
          <a:xfrm>
            <a:off x="6924193" y="1822200"/>
            <a:ext cx="4924571" cy="4842224"/>
            <a:chOff x="6601670" y="500773"/>
            <a:chExt cx="5246319" cy="6156612"/>
          </a:xfrm>
        </p:grpSpPr>
        <p:grpSp>
          <p:nvGrpSpPr>
            <p:cNvPr id="20" name="Group 3"/>
            <p:cNvGrpSpPr>
              <a:grpSpLocks/>
            </p:cNvGrpSpPr>
            <p:nvPr/>
          </p:nvGrpSpPr>
          <p:grpSpPr bwMode="auto">
            <a:xfrm>
              <a:off x="6601670" y="1956437"/>
              <a:ext cx="5246319" cy="3118485"/>
              <a:chOff x="4952997" y="1527464"/>
              <a:chExt cx="3952292" cy="3117273"/>
            </a:xfrm>
          </p:grpSpPr>
          <p:pic>
            <p:nvPicPr>
              <p:cNvPr id="24" name="Picture 23" descr="KOTAK.gif"/>
              <p:cNvPicPr>
                <a:picLocks noChangeAspect="1"/>
              </p:cNvPicPr>
              <p:nvPr/>
            </p:nvPicPr>
            <p:blipFill>
              <a:blip r:embed="rId7"/>
              <a:stretch>
                <a:fillRect/>
              </a:stretch>
            </p:blipFill>
            <p:spPr>
              <a:xfrm>
                <a:off x="4952997" y="1527464"/>
                <a:ext cx="3952292" cy="3117273"/>
              </a:xfrm>
              <a:prstGeom prst="rect">
                <a:avLst/>
              </a:prstGeom>
              <a:scene3d>
                <a:camera prst="orthographicFront"/>
                <a:lightRig rig="threePt" dir="t"/>
              </a:scene3d>
              <a:sp3d>
                <a:bevelT/>
              </a:sp3d>
            </p:spPr>
          </p:pic>
          <p:sp>
            <p:nvSpPr>
              <p:cNvPr id="25" name="TextBox 25"/>
              <p:cNvSpPr txBox="1">
                <a:spLocks noChangeArrowheads="1"/>
              </p:cNvSpPr>
              <p:nvPr/>
            </p:nvSpPr>
            <p:spPr bwMode="auto">
              <a:xfrm>
                <a:off x="5113311" y="1818385"/>
                <a:ext cx="1515838" cy="6102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FontTx/>
                  <a:buNone/>
                </a:pPr>
                <a:r>
                  <a:rPr lang="en-US" altLang="id-ID" sz="2800" b="1" dirty="0"/>
                  <a:t>At school</a:t>
                </a:r>
                <a:endParaRPr lang="id-ID" altLang="id-ID" sz="2800" dirty="0"/>
              </a:p>
            </p:txBody>
          </p:sp>
          <p:sp>
            <p:nvSpPr>
              <p:cNvPr id="26" name="TextBox 26"/>
              <p:cNvSpPr txBox="1">
                <a:spLocks noChangeArrowheads="1"/>
              </p:cNvSpPr>
              <p:nvPr/>
            </p:nvSpPr>
            <p:spPr bwMode="auto">
              <a:xfrm>
                <a:off x="7086282" y="1651240"/>
                <a:ext cx="1692025" cy="1103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90000"/>
                  </a:lnSpc>
                  <a:spcBef>
                    <a:spcPct val="0"/>
                  </a:spcBef>
                  <a:buFontTx/>
                  <a:buNone/>
                </a:pPr>
                <a:r>
                  <a:rPr lang="en-US" altLang="id-ID" sz="2800" b="1" dirty="0"/>
                  <a:t>At work places</a:t>
                </a:r>
                <a:endParaRPr lang="id-ID" altLang="id-ID" sz="2800" b="1" dirty="0"/>
              </a:p>
            </p:txBody>
          </p:sp>
          <p:sp>
            <p:nvSpPr>
              <p:cNvPr id="27" name="TextBox 27"/>
              <p:cNvSpPr txBox="1">
                <a:spLocks noChangeArrowheads="1"/>
              </p:cNvSpPr>
              <p:nvPr/>
            </p:nvSpPr>
            <p:spPr bwMode="auto">
              <a:xfrm>
                <a:off x="5105375" y="3559308"/>
                <a:ext cx="1676153" cy="566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0000"/>
                  </a:lnSpc>
                  <a:spcBef>
                    <a:spcPct val="0"/>
                  </a:spcBef>
                  <a:buFontTx/>
                  <a:buNone/>
                </a:pPr>
                <a:r>
                  <a:rPr lang="en-US" altLang="id-ID" sz="2800" b="1" dirty="0"/>
                  <a:t>On the way</a:t>
                </a:r>
                <a:endParaRPr lang="id-ID" altLang="id-ID" sz="2800" b="1" dirty="0"/>
              </a:p>
            </p:txBody>
          </p:sp>
          <p:sp>
            <p:nvSpPr>
              <p:cNvPr id="28" name="TextBox 28"/>
              <p:cNvSpPr txBox="1">
                <a:spLocks noChangeArrowheads="1"/>
              </p:cNvSpPr>
              <p:nvPr/>
            </p:nvSpPr>
            <p:spPr bwMode="auto">
              <a:xfrm>
                <a:off x="7178344" y="3559308"/>
                <a:ext cx="1660280" cy="1004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lnSpc>
                    <a:spcPct val="80000"/>
                  </a:lnSpc>
                  <a:spcBef>
                    <a:spcPct val="0"/>
                  </a:spcBef>
                  <a:buFontTx/>
                  <a:buNone/>
                </a:pPr>
                <a:r>
                  <a:rPr lang="en-US" altLang="id-ID" sz="2800" b="1" dirty="0"/>
                  <a:t>At public places</a:t>
                </a:r>
                <a:endParaRPr lang="id-ID" altLang="id-ID" sz="2800" b="1" dirty="0"/>
              </a:p>
            </p:txBody>
          </p:sp>
          <p:sp>
            <p:nvSpPr>
              <p:cNvPr id="29" name="TextBox 29"/>
              <p:cNvSpPr txBox="1">
                <a:spLocks noChangeArrowheads="1"/>
              </p:cNvSpPr>
              <p:nvPr/>
            </p:nvSpPr>
            <p:spPr bwMode="auto">
              <a:xfrm>
                <a:off x="5996121" y="2860281"/>
                <a:ext cx="1868221" cy="5677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algn="ctr" eaLnBrk="1" hangingPunct="1">
                  <a:lnSpc>
                    <a:spcPct val="70000"/>
                  </a:lnSpc>
                  <a:spcBef>
                    <a:spcPct val="0"/>
                  </a:spcBef>
                  <a:buFontTx/>
                  <a:buNone/>
                </a:pPr>
                <a:r>
                  <a:rPr lang="en-US" altLang="id-ID" sz="3091" b="1" dirty="0"/>
                  <a:t>At home</a:t>
                </a:r>
                <a:endParaRPr lang="id-ID" altLang="id-ID" sz="3091" b="1" dirty="0"/>
              </a:p>
            </p:txBody>
          </p:sp>
        </p:grpSp>
        <p:pic>
          <p:nvPicPr>
            <p:cNvPr id="21" name="Picture 8"/>
            <p:cNvPicPr>
              <a:picLocks noChangeAspect="1" noChangeArrowheads="1"/>
            </p:cNvPicPr>
            <p:nvPr/>
          </p:nvPicPr>
          <p:blipFill>
            <a:blip r:embed="rId8">
              <a:extLst>
                <a:ext uri="{28A0092B-C50C-407E-A947-70E740481C1C}">
                  <a14:useLocalDpi xmlns:a14="http://schemas.microsoft.com/office/drawing/2010/main" xmlns="" val="0"/>
                </a:ext>
              </a:extLst>
            </a:blip>
            <a:srcRect l="18735" r="21576"/>
            <a:stretch>
              <a:fillRect/>
            </a:stretch>
          </p:blipFill>
          <p:spPr bwMode="auto">
            <a:xfrm>
              <a:off x="9224829" y="5133385"/>
              <a:ext cx="2595770"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4"/>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6655948" y="556261"/>
              <a:ext cx="207745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15" descr="http://reps-id.com/wp-content/uploads/2013/01/exercise-office01.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l="35147" b="7463"/>
            <a:stretch>
              <a:fillRect/>
            </a:stretch>
          </p:blipFill>
          <p:spPr bwMode="auto">
            <a:xfrm>
              <a:off x="8795812" y="500773"/>
              <a:ext cx="2989769"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31" name="Picture 30"/>
          <p:cNvPicPr preferRelativeResize="0">
            <a:picLocks/>
          </p:cNvPicPr>
          <p:nvPr/>
        </p:nvPicPr>
        <p:blipFill>
          <a:blip r:embed="rId11" cstate="print">
            <a:extLst>
              <a:ext uri="{28A0092B-C50C-407E-A947-70E740481C1C}">
                <a14:useLocalDpi xmlns:a14="http://schemas.microsoft.com/office/drawing/2010/main" xmlns="" val="0"/>
              </a:ext>
            </a:extLst>
          </a:blip>
          <a:stretch>
            <a:fillRect/>
          </a:stretch>
        </p:blipFill>
        <p:spPr>
          <a:xfrm>
            <a:off x="503223" y="150819"/>
            <a:ext cx="1608606" cy="1629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p:cNvSpPr txBox="1"/>
          <p:nvPr/>
        </p:nvSpPr>
        <p:spPr>
          <a:xfrm>
            <a:off x="2111829" y="273835"/>
            <a:ext cx="9578715" cy="1431429"/>
          </a:xfrm>
          <a:prstGeom prst="bevel">
            <a:avLst/>
          </a:prstGeom>
          <a:solidFill>
            <a:srgbClr val="00B050"/>
          </a:solidFill>
        </p:spPr>
        <p:txBody>
          <a:bodyPr wrap="square" rtlCol="0">
            <a:spAutoFit/>
          </a:bodyPr>
          <a:lstStyle/>
          <a:p>
            <a:r>
              <a:rPr lang="en-US" sz="3200" dirty="0"/>
              <a:t>Ensure healthy lives and promote well-being for all at all ages</a:t>
            </a:r>
          </a:p>
        </p:txBody>
      </p:sp>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30" name="Slide Number Placeholder 29"/>
          <p:cNvSpPr>
            <a:spLocks noGrp="1"/>
          </p:cNvSpPr>
          <p:nvPr>
            <p:ph type="sldNum" sz="quarter" idx="12"/>
          </p:nvPr>
        </p:nvSpPr>
        <p:spPr/>
        <p:txBody>
          <a:bodyPr/>
          <a:lstStyle/>
          <a:p>
            <a:fld id="{53D998A8-1720-4575-808A-2D597F890FD6}" type="slidenum">
              <a:rPr lang="en-US" smtClean="0"/>
              <a:pPr/>
              <a:t>46</a:t>
            </a:fld>
            <a:endParaRPr lang="en-US"/>
          </a:p>
        </p:txBody>
      </p:sp>
    </p:spTree>
    <p:extLst>
      <p:ext uri="{BB962C8B-B14F-4D97-AF65-F5344CB8AC3E}">
        <p14:creationId xmlns:p14="http://schemas.microsoft.com/office/powerpoint/2010/main" xmlns="" val="385482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13"/>
          <p:cNvPicPr>
            <a:picLocks noChangeAspect="1" noChangeArrowheads="1"/>
          </p:cNvPicPr>
          <p:nvPr/>
        </p:nvPicPr>
        <p:blipFill>
          <a:blip r:embed="rId2"/>
          <a:srcRect/>
          <a:stretch>
            <a:fillRect/>
          </a:stretch>
        </p:blipFill>
        <p:spPr bwMode="auto">
          <a:xfrm>
            <a:off x="1033580" y="3369623"/>
            <a:ext cx="2564165" cy="18478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1" name="Picture 30"/>
          <p:cNvPicPr preferRelativeResize="0">
            <a:picLocks/>
          </p:cNvPicPr>
          <p:nvPr/>
        </p:nvPicPr>
        <p:blipFill>
          <a:blip r:embed="rId3" cstate="print">
            <a:extLst>
              <a:ext uri="{28A0092B-C50C-407E-A947-70E740481C1C}">
                <a14:useLocalDpi xmlns:a14="http://schemas.microsoft.com/office/drawing/2010/main" xmlns="" val="0"/>
              </a:ext>
            </a:extLst>
          </a:blip>
          <a:stretch>
            <a:fillRect/>
          </a:stretch>
        </p:blipFill>
        <p:spPr>
          <a:xfrm>
            <a:off x="503223" y="150819"/>
            <a:ext cx="1608606" cy="1629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p:cNvSpPr txBox="1"/>
          <p:nvPr/>
        </p:nvSpPr>
        <p:spPr>
          <a:xfrm>
            <a:off x="2111829" y="273835"/>
            <a:ext cx="9578715" cy="1431429"/>
          </a:xfrm>
          <a:prstGeom prst="bevel">
            <a:avLst/>
          </a:prstGeom>
          <a:solidFill>
            <a:srgbClr val="00B050"/>
          </a:solidFill>
        </p:spPr>
        <p:txBody>
          <a:bodyPr wrap="square" rtlCol="0">
            <a:spAutoFit/>
          </a:bodyPr>
          <a:lstStyle/>
          <a:p>
            <a:r>
              <a:rPr lang="en-US" sz="3200" dirty="0"/>
              <a:t>Ensure healthy lives and promote well-being for all at all ages</a:t>
            </a:r>
          </a:p>
        </p:txBody>
      </p:sp>
      <p:pic>
        <p:nvPicPr>
          <p:cNvPr id="35" name="Picture 4" descr="http://media.viva.co.id/thumbs2/2012/03/14/147602_tes-kadar-gula-darah_663_382.jpg"/>
          <p:cNvPicPr>
            <a:picLocks noChangeAspect="1" noChangeArrowheads="1"/>
          </p:cNvPicPr>
          <p:nvPr/>
        </p:nvPicPr>
        <p:blipFill>
          <a:blip r:embed="rId4">
            <a:extLst>
              <a:ext uri="{28A0092B-C50C-407E-A947-70E740481C1C}">
                <a14:useLocalDpi xmlns:a14="http://schemas.microsoft.com/office/drawing/2010/main" xmlns="" val="0"/>
              </a:ext>
            </a:extLst>
          </a:blip>
          <a:srcRect l="9828" t="6824" r="5650"/>
          <a:stretch>
            <a:fillRect/>
          </a:stretch>
        </p:blipFill>
        <p:spPr bwMode="auto">
          <a:xfrm>
            <a:off x="39140" y="4975406"/>
            <a:ext cx="3517494" cy="17855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6" descr="http://static.republika.co.id/uploads/images/inpicture_slide/deteksi-dini-kanker-serviks-sebaiknya-dilakukan-tiga-tahun-berturut-turut-_140227103202-301.jpg"/>
          <p:cNvPicPr>
            <a:picLocks noChangeAspect="1" noChangeArrowheads="1"/>
          </p:cNvPicPr>
          <p:nvPr/>
        </p:nvPicPr>
        <p:blipFill>
          <a:blip r:embed="rId5">
            <a:lum bright="20000"/>
            <a:extLst>
              <a:ext uri="{28A0092B-C50C-407E-A947-70E740481C1C}">
                <a14:useLocalDpi xmlns:a14="http://schemas.microsoft.com/office/drawing/2010/main" xmlns="" val="0"/>
              </a:ext>
            </a:extLst>
          </a:blip>
          <a:srcRect/>
          <a:stretch>
            <a:fillRect/>
          </a:stretch>
        </p:blipFill>
        <p:spPr bwMode="auto">
          <a:xfrm>
            <a:off x="3768444" y="2431350"/>
            <a:ext cx="4222823" cy="21295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 name="TextBox 15"/>
          <p:cNvSpPr txBox="1">
            <a:spLocks noChangeArrowheads="1"/>
          </p:cNvSpPr>
          <p:nvPr/>
        </p:nvSpPr>
        <p:spPr bwMode="auto">
          <a:xfrm>
            <a:off x="39140" y="2000251"/>
            <a:ext cx="3688193" cy="8566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16883" tIns="58442" rIns="116883" bIns="58442">
            <a:spAutoFit/>
          </a:bodyPr>
          <a:lstStyle>
            <a:lvl1pPr eaLnBrk="0" hangingPunct="0">
              <a:spcBef>
                <a:spcPct val="20000"/>
              </a:spcBef>
              <a:buFont typeface="Arial" pitchFamily="34" charset="0"/>
              <a:buChar char="•"/>
              <a:defRPr sz="3200">
                <a:solidFill>
                  <a:schemeClr val="tx1"/>
                </a:solidFill>
                <a:latin typeface="Calibri" pitchFamily="34" charset="0"/>
                <a:ea typeface="ＭＳ Ｐゴシック"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pitchFamily="34" charset="-128"/>
              </a:defRPr>
            </a:lvl9pPr>
          </a:lstStyle>
          <a:p>
            <a:pPr eaLnBrk="1" hangingPunct="1">
              <a:spcBef>
                <a:spcPct val="0"/>
              </a:spcBef>
              <a:buNone/>
            </a:pPr>
            <a:r>
              <a:rPr lang="en-US" altLang="id-ID" sz="2400" b="1" dirty="0">
                <a:latin typeface="Arial" pitchFamily="34" charset="0"/>
                <a:cs typeface="Arial" pitchFamily="34" charset="0"/>
              </a:rPr>
              <a:t>PERIODICALLY MEDICAL CHECK-UP</a:t>
            </a:r>
          </a:p>
        </p:txBody>
      </p:sp>
      <p:pic>
        <p:nvPicPr>
          <p:cNvPr id="39" name="Picture 13" descr="http://dinkessidimpuankota.com/wp-content/uploads/2016/04/POSBINDU-PS.png"/>
          <p:cNvPicPr>
            <a:picLocks noChangeAspect="1" noChangeArrowheads="1"/>
          </p:cNvPicPr>
          <p:nvPr/>
        </p:nvPicPr>
        <p:blipFill>
          <a:blip r:embed="rId6">
            <a:extLst>
              <a:ext uri="{28A0092B-C50C-407E-A947-70E740481C1C}">
                <a14:useLocalDpi xmlns:a14="http://schemas.microsoft.com/office/drawing/2010/main" xmlns="" val="0"/>
              </a:ext>
            </a:extLst>
          </a:blip>
          <a:srcRect l="3198" t="4453" r="1785"/>
          <a:stretch>
            <a:fillRect/>
          </a:stretch>
        </p:blipFill>
        <p:spPr bwMode="auto">
          <a:xfrm>
            <a:off x="3556634" y="4624419"/>
            <a:ext cx="4434633" cy="2166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 name="Picture 14" descr="http://cdn.img.print.kompas.com/getattachment/a94f0207-c7ad-4a68-8e1e-112798842b9d/166493"/>
          <p:cNvPicPr>
            <a:picLocks noChangeAspect="1" noChangeArrowheads="1"/>
          </p:cNvPicPr>
          <p:nvPr/>
        </p:nvPicPr>
        <p:blipFill>
          <a:blip r:embed="rId7">
            <a:extLst>
              <a:ext uri="{28A0092B-C50C-407E-A947-70E740481C1C}">
                <a14:useLocalDpi xmlns:a14="http://schemas.microsoft.com/office/drawing/2010/main" xmlns="" val="0"/>
              </a:ext>
            </a:extLst>
          </a:blip>
          <a:srcRect l="45284" r="3773"/>
          <a:stretch>
            <a:fillRect/>
          </a:stretch>
        </p:blipFill>
        <p:spPr bwMode="auto">
          <a:xfrm>
            <a:off x="8032378" y="2000251"/>
            <a:ext cx="3976255" cy="270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 name="Picture 11" descr="http://webblogkkn.unsyiah.ac.id/udegampong10/wp-content/uploads/sites/799/2016/01/kader.jpg"/>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8032378" y="4795509"/>
            <a:ext cx="4131654" cy="1995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12" name="Slide Number Placeholder 11"/>
          <p:cNvSpPr>
            <a:spLocks noGrp="1"/>
          </p:cNvSpPr>
          <p:nvPr>
            <p:ph type="sldNum" sz="quarter" idx="12"/>
          </p:nvPr>
        </p:nvSpPr>
        <p:spPr/>
        <p:txBody>
          <a:bodyPr/>
          <a:lstStyle/>
          <a:p>
            <a:fld id="{53D998A8-1720-4575-808A-2D597F890FD6}" type="slidenum">
              <a:rPr lang="en-US" smtClean="0"/>
              <a:pPr/>
              <a:t>47</a:t>
            </a:fld>
            <a:endParaRPr lang="en-US"/>
          </a:p>
        </p:txBody>
      </p:sp>
    </p:spTree>
    <p:extLst>
      <p:ext uri="{BB962C8B-B14F-4D97-AF65-F5344CB8AC3E}">
        <p14:creationId xmlns:p14="http://schemas.microsoft.com/office/powerpoint/2010/main" xmlns="" val="192958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503223" y="150819"/>
            <a:ext cx="1608606" cy="1629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p:cNvSpPr txBox="1"/>
          <p:nvPr/>
        </p:nvSpPr>
        <p:spPr>
          <a:xfrm>
            <a:off x="2111829" y="273835"/>
            <a:ext cx="9578715" cy="1431429"/>
          </a:xfrm>
          <a:prstGeom prst="bevel">
            <a:avLst/>
          </a:prstGeom>
          <a:solidFill>
            <a:srgbClr val="00B050"/>
          </a:solidFill>
        </p:spPr>
        <p:txBody>
          <a:bodyPr wrap="square" rtlCol="0">
            <a:spAutoFit/>
          </a:bodyPr>
          <a:lstStyle/>
          <a:p>
            <a:r>
              <a:rPr lang="en-US" sz="3200" dirty="0"/>
              <a:t>Ensure healthy lives and promote well-being for all at all ages</a:t>
            </a:r>
          </a:p>
        </p:txBody>
      </p:sp>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5884" b="25885"/>
          <a:stretch/>
        </p:blipFill>
        <p:spPr bwMode="auto">
          <a:xfrm>
            <a:off x="8150779" y="1735425"/>
            <a:ext cx="3951514" cy="1431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p:cNvPicPr>
            <a:picLocks noGrp="1" noChangeAspect="1" noChangeArrowheads="1"/>
          </p:cNvPicPr>
          <p:nvPr>
            <p:ph idx="1"/>
          </p:nvPr>
        </p:nvPicPr>
        <p:blipFill>
          <a:blip r:embed="rId4" cstate="print">
            <a:extLst>
              <a:ext uri="{28A0092B-C50C-407E-A947-70E740481C1C}">
                <a14:useLocalDpi xmlns:a14="http://schemas.microsoft.com/office/drawing/2010/main" xmlns="" val="0"/>
              </a:ext>
            </a:extLst>
          </a:blip>
          <a:srcRect/>
          <a:stretch>
            <a:fillRect/>
          </a:stretch>
        </p:blipFill>
        <p:spPr bwMode="auto">
          <a:xfrm>
            <a:off x="7032748" y="3197015"/>
            <a:ext cx="2236061" cy="33579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9032106" y="3197015"/>
            <a:ext cx="3097288" cy="25962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pic>
        <p:nvPicPr>
          <p:cNvPr id="3" name="Picture 2"/>
          <p:cNvPicPr>
            <a:picLocks noChangeAspect="1"/>
          </p:cNvPicPr>
          <p:nvPr/>
        </p:nvPicPr>
        <p:blipFill>
          <a:blip r:embed="rId6"/>
          <a:stretch>
            <a:fillRect/>
          </a:stretch>
        </p:blipFill>
        <p:spPr>
          <a:xfrm>
            <a:off x="3525096" y="1789259"/>
            <a:ext cx="4166618" cy="3515584"/>
          </a:xfrm>
          <a:prstGeom prst="rect">
            <a:avLst/>
          </a:prstGeom>
        </p:spPr>
      </p:pic>
      <p:pic>
        <p:nvPicPr>
          <p:cNvPr id="14" name="Content Placeholder 4" descr="billboard horizontal.jpg"/>
          <p:cNvPicPr>
            <a:picLocks noChangeAspect="1"/>
          </p:cNvPicPr>
          <p:nvPr/>
        </p:nvPicPr>
        <p:blipFill>
          <a:blip r:embed="rId7">
            <a:extLst>
              <a:ext uri="{28A0092B-C50C-407E-A947-70E740481C1C}">
                <a14:useLocalDpi xmlns:a14="http://schemas.microsoft.com/office/drawing/2010/main" xmlns="" val="0"/>
              </a:ext>
            </a:extLst>
          </a:blip>
          <a:srcRect l="3078" r="4614"/>
          <a:stretch>
            <a:fillRect/>
          </a:stretch>
        </p:blipFill>
        <p:spPr>
          <a:xfrm>
            <a:off x="33995" y="3147180"/>
            <a:ext cx="4138168" cy="3259006"/>
          </a:xfrm>
          <a:prstGeom prst="rect">
            <a:avLst/>
          </a:prstGeom>
          <a:effectLst>
            <a:softEdge rad="112500"/>
          </a:effectLst>
        </p:spPr>
      </p:pic>
      <p:sp>
        <p:nvSpPr>
          <p:cNvPr id="10" name="Slide Number Placeholder 9"/>
          <p:cNvSpPr>
            <a:spLocks noGrp="1"/>
          </p:cNvSpPr>
          <p:nvPr>
            <p:ph type="sldNum" sz="quarter" idx="12"/>
          </p:nvPr>
        </p:nvSpPr>
        <p:spPr/>
        <p:txBody>
          <a:bodyPr/>
          <a:lstStyle/>
          <a:p>
            <a:fld id="{53D998A8-1720-4575-808A-2D597F890FD6}" type="slidenum">
              <a:rPr lang="en-US" smtClean="0"/>
              <a:pPr/>
              <a:t>48</a:t>
            </a:fld>
            <a:endParaRPr lang="en-US"/>
          </a:p>
        </p:txBody>
      </p:sp>
    </p:spTree>
    <p:extLst>
      <p:ext uri="{BB962C8B-B14F-4D97-AF65-F5344CB8AC3E}">
        <p14:creationId xmlns:p14="http://schemas.microsoft.com/office/powerpoint/2010/main" xmlns="" val="179369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503223" y="150819"/>
            <a:ext cx="1608606" cy="16294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2" name="TextBox 31"/>
          <p:cNvSpPr txBox="1"/>
          <p:nvPr/>
        </p:nvSpPr>
        <p:spPr>
          <a:xfrm>
            <a:off x="2111828" y="212327"/>
            <a:ext cx="9578715" cy="1431429"/>
          </a:xfrm>
          <a:prstGeom prst="bevel">
            <a:avLst/>
          </a:prstGeom>
          <a:solidFill>
            <a:srgbClr val="00B050"/>
          </a:solidFill>
        </p:spPr>
        <p:txBody>
          <a:bodyPr wrap="square" rtlCol="0">
            <a:spAutoFit/>
          </a:bodyPr>
          <a:lstStyle/>
          <a:p>
            <a:r>
              <a:rPr lang="en-US" sz="3200" dirty="0"/>
              <a:t>Ensure healthy lives and promote well-being for all at all ages</a:t>
            </a:r>
          </a:p>
        </p:txBody>
      </p:sp>
      <p:pic>
        <p:nvPicPr>
          <p:cNvPr id="6146" name="Picture 2" descr="Image result for media kie promosi kesehatan kemenke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3223" y="2155772"/>
            <a:ext cx="3712029" cy="3712029"/>
          </a:xfrm>
          <a:prstGeom prst="rect">
            <a:avLst/>
          </a:prstGeom>
          <a:noFill/>
          <a:extLst>
            <a:ext uri="{909E8E84-426E-40DD-AFC4-6F175D3DCCD1}">
              <a14:hiddenFill xmlns:a14="http://schemas.microsoft.com/office/drawing/2010/main" xmlns="">
                <a:solidFill>
                  <a:srgbClr val="FFFFFF"/>
                </a:solidFill>
              </a14:hiddenFill>
            </a:ext>
          </a:extLst>
        </p:spPr>
      </p:pic>
      <p:pic>
        <p:nvPicPr>
          <p:cNvPr id="6150" name="Picture 6" descr="Image result for media kie promosi kesehatan kemenkes"/>
          <p:cNvPicPr>
            <a:picLocks noChangeAspect="1" noChangeArrowheads="1"/>
          </p:cNvPicPr>
          <p:nvPr/>
        </p:nvPicPr>
        <p:blipFill rotWithShape="1">
          <a:blip r:embed="rId4">
            <a:extLst>
              <a:ext uri="{28A0092B-C50C-407E-A947-70E740481C1C}">
                <a14:useLocalDpi xmlns:a14="http://schemas.microsoft.com/office/drawing/2010/main" xmlns="" val="0"/>
              </a:ext>
            </a:extLst>
          </a:blip>
          <a:srcRect t="20466"/>
          <a:stretch/>
        </p:blipFill>
        <p:spPr bwMode="auto">
          <a:xfrm>
            <a:off x="4767941" y="4275214"/>
            <a:ext cx="7161439" cy="2263698"/>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Image result for media kie promosi kesehatan kemenkes"/>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698273" y="1705265"/>
            <a:ext cx="6231107" cy="247646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8" name="Slide Number Placeholder 7"/>
          <p:cNvSpPr>
            <a:spLocks noGrp="1"/>
          </p:cNvSpPr>
          <p:nvPr>
            <p:ph type="sldNum" sz="quarter" idx="12"/>
          </p:nvPr>
        </p:nvSpPr>
        <p:spPr/>
        <p:txBody>
          <a:bodyPr/>
          <a:lstStyle/>
          <a:p>
            <a:fld id="{53D998A8-1720-4575-808A-2D597F890FD6}" type="slidenum">
              <a:rPr lang="en-US" smtClean="0"/>
              <a:pPr/>
              <a:t>49</a:t>
            </a:fld>
            <a:endParaRPr lang="en-US"/>
          </a:p>
        </p:txBody>
      </p:sp>
    </p:spTree>
    <p:extLst>
      <p:ext uri="{BB962C8B-B14F-4D97-AF65-F5344CB8AC3E}">
        <p14:creationId xmlns:p14="http://schemas.microsoft.com/office/powerpoint/2010/main" xmlns="" val="756025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99708" y="120168"/>
            <a:ext cx="11556933" cy="779677"/>
          </a:xfrm>
          <a:prstGeom prst="rect">
            <a:avLst/>
          </a:prstGeom>
        </p:spPr>
        <p:txBody>
          <a:bodyPr vert="horz" lIns="91439" tIns="45719" rIns="91439" bIns="45719"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0000"/>
              </a:lnSpc>
            </a:pPr>
            <a:r>
              <a:rPr lang="en-US" sz="4000" b="1" dirty="0">
                <a:latin typeface="Calibri"/>
                <a:cs typeface="Calibri"/>
              </a:rPr>
              <a:t>SDGs = </a:t>
            </a:r>
            <a:r>
              <a:rPr lang="en-US" sz="4000" b="1" i="1" dirty="0">
                <a:latin typeface="Calibri"/>
                <a:cs typeface="Calibri"/>
              </a:rPr>
              <a:t>UNFINISHED BUSINESS </a:t>
            </a:r>
            <a:r>
              <a:rPr lang="en-US" sz="4000" b="1" dirty="0">
                <a:latin typeface="Calibri"/>
                <a:cs typeface="Calibri"/>
              </a:rPr>
              <a:t>+ NEW ISSUES</a:t>
            </a:r>
          </a:p>
        </p:txBody>
      </p:sp>
      <p:graphicFrame>
        <p:nvGraphicFramePr>
          <p:cNvPr id="5" name="Diagram 4"/>
          <p:cNvGraphicFramePr/>
          <p:nvPr>
            <p:extLst>
              <p:ext uri="{D42A27DB-BD31-4B8C-83A1-F6EECF244321}">
                <p14:modId xmlns:p14="http://schemas.microsoft.com/office/powerpoint/2010/main" xmlns="" val="303203132"/>
              </p:ext>
            </p:extLst>
          </p:nvPr>
        </p:nvGraphicFramePr>
        <p:xfrm>
          <a:off x="213757" y="793376"/>
          <a:ext cx="11815948" cy="59280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 name="Content Placeholder 13"/>
          <p:cNvPicPr>
            <a:picLocks noChangeAspect="1"/>
          </p:cNvPicPr>
          <p:nvPr/>
        </p:nvPicPr>
        <p:blipFill rotWithShape="1">
          <a:blip r:embed="rId6" cstate="print"/>
          <a:srcRect l="27688" t="35626" r="63422" b="50744"/>
          <a:stretch/>
        </p:blipFill>
        <p:spPr>
          <a:xfrm>
            <a:off x="661967" y="1119145"/>
            <a:ext cx="825327" cy="701637"/>
          </a:xfrm>
          <a:prstGeom prst="rect">
            <a:avLst/>
          </a:prstGeom>
          <a:effectLst>
            <a:outerShdw blurRad="50800" dist="38100" dir="2700000" algn="tl" rotWithShape="0">
              <a:prstClr val="black">
                <a:alpha val="40000"/>
              </a:prstClr>
            </a:outerShdw>
          </a:effectLst>
        </p:spPr>
      </p:pic>
      <p:pic>
        <p:nvPicPr>
          <p:cNvPr id="16" name="Content Placeholder 13"/>
          <p:cNvPicPr>
            <a:picLocks noChangeAspect="1"/>
          </p:cNvPicPr>
          <p:nvPr/>
        </p:nvPicPr>
        <p:blipFill rotWithShape="1">
          <a:blip r:embed="rId6" cstate="print"/>
          <a:srcRect l="40161" t="71281" r="50819" b="14687"/>
          <a:stretch/>
        </p:blipFill>
        <p:spPr>
          <a:xfrm>
            <a:off x="1500307" y="1119145"/>
            <a:ext cx="841023" cy="670000"/>
          </a:xfrm>
          <a:prstGeom prst="rect">
            <a:avLst/>
          </a:prstGeom>
          <a:effectLst>
            <a:outerShdw blurRad="50800" dist="38100" dir="2700000" algn="tl" rotWithShape="0">
              <a:prstClr val="black">
                <a:alpha val="40000"/>
              </a:prstClr>
            </a:outerShdw>
          </a:effectLst>
        </p:spPr>
      </p:pic>
      <p:pic>
        <p:nvPicPr>
          <p:cNvPr id="15" name="Content Placeholder 13"/>
          <p:cNvPicPr>
            <a:picLocks noChangeAspect="1"/>
          </p:cNvPicPr>
          <p:nvPr/>
        </p:nvPicPr>
        <p:blipFill rotWithShape="1">
          <a:blip r:embed="rId6" cstate="print"/>
          <a:srcRect l="27747" t="71435" r="63579" b="14553"/>
          <a:stretch/>
        </p:blipFill>
        <p:spPr>
          <a:xfrm>
            <a:off x="2354343" y="1107909"/>
            <a:ext cx="841023" cy="712873"/>
          </a:xfrm>
          <a:prstGeom prst="rect">
            <a:avLst/>
          </a:prstGeom>
          <a:effectLst>
            <a:outerShdw blurRad="50800" dist="38100" dir="2700000" algn="tl" rotWithShape="0">
              <a:prstClr val="black">
                <a:alpha val="40000"/>
              </a:prstClr>
            </a:outerShdw>
          </a:effectLst>
        </p:spPr>
      </p:pic>
      <p:pic>
        <p:nvPicPr>
          <p:cNvPr id="14" name="Content Placeholder 13"/>
          <p:cNvPicPr>
            <a:picLocks noChangeAspect="1"/>
          </p:cNvPicPr>
          <p:nvPr/>
        </p:nvPicPr>
        <p:blipFill rotWithShape="1">
          <a:blip r:embed="rId6" cstate="print"/>
          <a:srcRect l="15021" t="71487" r="75774" b="14649"/>
          <a:stretch/>
        </p:blipFill>
        <p:spPr>
          <a:xfrm>
            <a:off x="8991193" y="1140521"/>
            <a:ext cx="841023" cy="648624"/>
          </a:xfrm>
          <a:prstGeom prst="rect">
            <a:avLst/>
          </a:prstGeom>
          <a:effectLst>
            <a:outerShdw blurRad="50800" dist="38100" dir="2700000" algn="tl" rotWithShape="0">
              <a:prstClr val="black">
                <a:alpha val="40000"/>
              </a:prstClr>
            </a:outerShdw>
          </a:effectLst>
        </p:spPr>
      </p:pic>
      <p:pic>
        <p:nvPicPr>
          <p:cNvPr id="19" name="Content Placeholder 13"/>
          <p:cNvPicPr>
            <a:picLocks noChangeAspect="1"/>
          </p:cNvPicPr>
          <p:nvPr/>
        </p:nvPicPr>
        <p:blipFill rotWithShape="1">
          <a:blip r:embed="rId6" cstate="print"/>
          <a:srcRect l="15197" t="53333" r="75930" b="32863"/>
          <a:stretch/>
        </p:blipFill>
        <p:spPr>
          <a:xfrm>
            <a:off x="9832216" y="1110950"/>
            <a:ext cx="816079" cy="650173"/>
          </a:xfrm>
          <a:prstGeom prst="rect">
            <a:avLst/>
          </a:prstGeom>
          <a:effectLst>
            <a:outerShdw blurRad="50800" dist="38100" dir="2700000" algn="tl" rotWithShape="0">
              <a:prstClr val="black">
                <a:alpha val="40000"/>
              </a:prstClr>
            </a:outerShdw>
          </a:effectLst>
        </p:spPr>
      </p:pic>
      <p:pic>
        <p:nvPicPr>
          <p:cNvPr id="25" name="Picture 24"/>
          <p:cNvPicPr preferRelativeResize="0">
            <a:picLocks/>
          </p:cNvPicPr>
          <p:nvPr/>
        </p:nvPicPr>
        <p:blipFill>
          <a:blip r:embed="rId7" cstate="print">
            <a:extLst>
              <a:ext uri="{28A0092B-C50C-407E-A947-70E740481C1C}">
                <a14:useLocalDpi xmlns:a14="http://schemas.microsoft.com/office/drawing/2010/main" xmlns="" val="0"/>
              </a:ext>
            </a:extLst>
          </a:blip>
          <a:stretch>
            <a:fillRect/>
          </a:stretch>
        </p:blipFill>
        <p:spPr>
          <a:xfrm>
            <a:off x="1270731" y="4454501"/>
            <a:ext cx="889806" cy="782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Picture 25"/>
          <p:cNvPicPr preferRelativeResize="0">
            <a:picLocks/>
          </p:cNvPicPr>
          <p:nvPr/>
        </p:nvPicPr>
        <p:blipFill>
          <a:blip r:embed="rId8" cstate="print">
            <a:extLst>
              <a:ext uri="{28A0092B-C50C-407E-A947-70E740481C1C}">
                <a14:useLocalDpi xmlns:a14="http://schemas.microsoft.com/office/drawing/2010/main" xmlns="" val="0"/>
              </a:ext>
            </a:extLst>
          </a:blip>
          <a:stretch>
            <a:fillRect/>
          </a:stretch>
        </p:blipFill>
        <p:spPr>
          <a:xfrm>
            <a:off x="2397766" y="4454501"/>
            <a:ext cx="889806" cy="782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7" name="Picture 26"/>
          <p:cNvPicPr preferRelativeResize="0">
            <a:picLocks/>
          </p:cNvPicPr>
          <p:nvPr/>
        </p:nvPicPr>
        <p:blipFill>
          <a:blip r:embed="rId9" cstate="print">
            <a:extLst>
              <a:ext uri="{28A0092B-C50C-407E-A947-70E740481C1C}">
                <a14:useLocalDpi xmlns:a14="http://schemas.microsoft.com/office/drawing/2010/main" xmlns="" val="0"/>
              </a:ext>
            </a:extLst>
          </a:blip>
          <a:stretch>
            <a:fillRect/>
          </a:stretch>
        </p:blipFill>
        <p:spPr>
          <a:xfrm>
            <a:off x="3524801" y="4478556"/>
            <a:ext cx="889806" cy="782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9" name="Picture 28"/>
          <p:cNvPicPr preferRelativeResize="0">
            <a:picLocks/>
          </p:cNvPicPr>
          <p:nvPr/>
        </p:nvPicPr>
        <p:blipFill>
          <a:blip r:embed="rId10" cstate="print">
            <a:extLst>
              <a:ext uri="{28A0092B-C50C-407E-A947-70E740481C1C}">
                <a14:useLocalDpi xmlns:a14="http://schemas.microsoft.com/office/drawing/2010/main" xmlns="" val="0"/>
              </a:ext>
            </a:extLst>
          </a:blip>
          <a:stretch>
            <a:fillRect/>
          </a:stretch>
        </p:blipFill>
        <p:spPr>
          <a:xfrm>
            <a:off x="7968341" y="4454501"/>
            <a:ext cx="889806" cy="7826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 name="Picture 29"/>
          <p:cNvPicPr preferRelativeResize="0">
            <a:picLocks/>
          </p:cNvPicPr>
          <p:nvPr/>
        </p:nvPicPr>
        <p:blipFill>
          <a:blip r:embed="rId11" cstate="print">
            <a:extLst>
              <a:ext uri="{28A0092B-C50C-407E-A947-70E740481C1C}">
                <a14:useLocalDpi xmlns:a14="http://schemas.microsoft.com/office/drawing/2010/main" xmlns="" val="0"/>
              </a:ext>
            </a:extLst>
          </a:blip>
          <a:stretch>
            <a:fillRect/>
          </a:stretch>
        </p:blipFill>
        <p:spPr>
          <a:xfrm>
            <a:off x="9092394" y="4454501"/>
            <a:ext cx="889806" cy="8066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Slide Number Placeholder 19"/>
          <p:cNvSpPr>
            <a:spLocks noGrp="1"/>
          </p:cNvSpPr>
          <p:nvPr>
            <p:ph type="sldNum" sz="quarter" idx="12"/>
          </p:nvPr>
        </p:nvSpPr>
        <p:spPr/>
        <p:txBody>
          <a:bodyPr/>
          <a:lstStyle/>
          <a:p>
            <a:fld id="{53D998A8-1720-4575-808A-2D597F890FD6}" type="slidenum">
              <a:rPr lang="en-US" smtClean="0"/>
              <a:pPr/>
              <a:t>5</a:t>
            </a:fld>
            <a:endParaRPr lang="en-US"/>
          </a:p>
        </p:txBody>
      </p:sp>
    </p:spTree>
    <p:extLst>
      <p:ext uri="{BB962C8B-B14F-4D97-AF65-F5344CB8AC3E}">
        <p14:creationId xmlns:p14="http://schemas.microsoft.com/office/powerpoint/2010/main" xmlns="" val="3063065545"/>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55516" y="337267"/>
            <a:ext cx="9624972" cy="1431429"/>
          </a:xfrm>
          <a:prstGeom prst="bevel">
            <a:avLst/>
          </a:prstGeom>
          <a:solidFill>
            <a:srgbClr val="FF0000"/>
          </a:solidFill>
        </p:spPr>
        <p:txBody>
          <a:bodyPr wrap="square" rtlCol="0">
            <a:spAutoFit/>
          </a:bodyPr>
          <a:lstStyle/>
          <a:p>
            <a:r>
              <a:rPr lang="en-US" sz="3200" dirty="0"/>
              <a:t>Achieve gender equality and empower all women and girls</a:t>
            </a:r>
          </a:p>
        </p:txBody>
      </p:sp>
      <p:pic>
        <p:nvPicPr>
          <p:cNvPr id="10" name="Picture 9"/>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355516" y="234778"/>
            <a:ext cx="1800000" cy="180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098" name="Picture 2" descr="Image result for pmtct"/>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750434" y="2343150"/>
            <a:ext cx="2689452" cy="2641138"/>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Image result for kb"/>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039065" y="2175155"/>
            <a:ext cx="4150194" cy="274655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7" name="Slide Number Placeholder 6"/>
          <p:cNvSpPr>
            <a:spLocks noGrp="1"/>
          </p:cNvSpPr>
          <p:nvPr>
            <p:ph type="sldNum" sz="quarter" idx="12"/>
          </p:nvPr>
        </p:nvSpPr>
        <p:spPr/>
        <p:txBody>
          <a:bodyPr/>
          <a:lstStyle/>
          <a:p>
            <a:fld id="{53D998A8-1720-4575-808A-2D597F890FD6}" type="slidenum">
              <a:rPr lang="en-US" smtClean="0"/>
              <a:pPr/>
              <a:t>50</a:t>
            </a:fld>
            <a:endParaRPr lang="en-US"/>
          </a:p>
        </p:txBody>
      </p:sp>
    </p:spTree>
    <p:extLst>
      <p:ext uri="{BB962C8B-B14F-4D97-AF65-F5344CB8AC3E}">
        <p14:creationId xmlns:p14="http://schemas.microsoft.com/office/powerpoint/2010/main" xmlns="" val="49379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promosi kesehatan stbm"/>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438113" y="2196605"/>
            <a:ext cx="5137297" cy="3269189"/>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2068286" y="541498"/>
            <a:ext cx="9518458" cy="1267837"/>
          </a:xfrm>
          <a:prstGeom prst="bevel">
            <a:avLst/>
          </a:prstGeom>
          <a:solidFill>
            <a:srgbClr val="00B0F0"/>
          </a:solidFill>
        </p:spPr>
        <p:txBody>
          <a:bodyPr wrap="square" rtlCol="0">
            <a:spAutoFit/>
          </a:bodyPr>
          <a:lstStyle/>
          <a:p>
            <a:r>
              <a:rPr lang="en-US" sz="2800" dirty="0"/>
              <a:t>Ensure availability and sustainable management of water and sanitation for all</a:t>
            </a:r>
          </a:p>
        </p:txBody>
      </p:sp>
      <p:pic>
        <p:nvPicPr>
          <p:cNvPr id="11" name="Picture 10"/>
          <p:cNvPicPr preferRelativeResize="0">
            <a:picLocks/>
          </p:cNvPicPr>
          <p:nvPr/>
        </p:nvPicPr>
        <p:blipFill>
          <a:blip r:embed="rId3" cstate="print">
            <a:extLst>
              <a:ext uri="{28A0092B-C50C-407E-A947-70E740481C1C}">
                <a14:useLocalDpi xmlns:a14="http://schemas.microsoft.com/office/drawing/2010/main" xmlns="" val="0"/>
              </a:ext>
            </a:extLst>
          </a:blip>
          <a:stretch>
            <a:fillRect/>
          </a:stretch>
        </p:blipFill>
        <p:spPr>
          <a:xfrm>
            <a:off x="438113" y="347864"/>
            <a:ext cx="1630173" cy="1655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pic>
        <p:nvPicPr>
          <p:cNvPr id="3" name="Picture 2"/>
          <p:cNvPicPr>
            <a:picLocks noChangeAspect="1"/>
          </p:cNvPicPr>
          <p:nvPr/>
        </p:nvPicPr>
        <p:blipFill>
          <a:blip r:embed="rId4"/>
          <a:stretch>
            <a:fillRect/>
          </a:stretch>
        </p:blipFill>
        <p:spPr>
          <a:xfrm>
            <a:off x="6827515" y="2196605"/>
            <a:ext cx="3020935" cy="3020935"/>
          </a:xfrm>
          <a:prstGeom prst="rect">
            <a:avLst/>
          </a:prstGeom>
        </p:spPr>
      </p:pic>
      <p:pic>
        <p:nvPicPr>
          <p:cNvPr id="4" name="Picture 2" descr="Image result for promkes rumah tangga sehat"/>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6550967" y="4549755"/>
            <a:ext cx="3574030" cy="217172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lide Number Placeholder 7"/>
          <p:cNvSpPr>
            <a:spLocks noGrp="1"/>
          </p:cNvSpPr>
          <p:nvPr>
            <p:ph type="sldNum" sz="quarter" idx="12"/>
          </p:nvPr>
        </p:nvSpPr>
        <p:spPr/>
        <p:txBody>
          <a:bodyPr/>
          <a:lstStyle/>
          <a:p>
            <a:fld id="{53D998A8-1720-4575-808A-2D597F890FD6}" type="slidenum">
              <a:rPr lang="en-US" smtClean="0"/>
              <a:pPr/>
              <a:t>51</a:t>
            </a:fld>
            <a:endParaRPr lang="en-US"/>
          </a:p>
        </p:txBody>
      </p:sp>
    </p:spTree>
    <p:extLst>
      <p:ext uri="{BB962C8B-B14F-4D97-AF65-F5344CB8AC3E}">
        <p14:creationId xmlns:p14="http://schemas.microsoft.com/office/powerpoint/2010/main" xmlns="" val="3730236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nvPr>
        </p:nvGraphicFramePr>
        <p:xfrm>
          <a:off x="392418" y="528839"/>
          <a:ext cx="11321142" cy="6215328"/>
        </p:xfrm>
        <a:graphic>
          <a:graphicData uri="http://schemas.openxmlformats.org/drawingml/2006/table">
            <a:tbl>
              <a:tblPr firstRow="1" firstCol="1" bandRow="1">
                <a:tableStyleId>{93296810-A885-4BE3-A3E7-6D5BEEA58F35}</a:tableStyleId>
              </a:tblPr>
              <a:tblGrid>
                <a:gridCol w="457199">
                  <a:extLst>
                    <a:ext uri="{9D8B030D-6E8A-4147-A177-3AD203B41FA5}">
                      <a16:colId xmlns:a16="http://schemas.microsoft.com/office/drawing/2014/main" xmlns="" val="177140720"/>
                    </a:ext>
                  </a:extLst>
                </a:gridCol>
                <a:gridCol w="3200400">
                  <a:extLst>
                    <a:ext uri="{9D8B030D-6E8A-4147-A177-3AD203B41FA5}">
                      <a16:colId xmlns:a16="http://schemas.microsoft.com/office/drawing/2014/main" xmlns="" val="2648967867"/>
                    </a:ext>
                  </a:extLst>
                </a:gridCol>
                <a:gridCol w="4114800">
                  <a:extLst>
                    <a:ext uri="{9D8B030D-6E8A-4147-A177-3AD203B41FA5}">
                      <a16:colId xmlns:a16="http://schemas.microsoft.com/office/drawing/2014/main" xmlns="" val="839877664"/>
                    </a:ext>
                  </a:extLst>
                </a:gridCol>
                <a:gridCol w="1719943">
                  <a:extLst>
                    <a:ext uri="{9D8B030D-6E8A-4147-A177-3AD203B41FA5}">
                      <a16:colId xmlns:a16="http://schemas.microsoft.com/office/drawing/2014/main" xmlns="" val="870514420"/>
                    </a:ext>
                  </a:extLst>
                </a:gridCol>
                <a:gridCol w="1828800">
                  <a:extLst>
                    <a:ext uri="{9D8B030D-6E8A-4147-A177-3AD203B41FA5}">
                      <a16:colId xmlns:a16="http://schemas.microsoft.com/office/drawing/2014/main" xmlns="" val="34555205"/>
                    </a:ext>
                  </a:extLst>
                </a:gridCol>
              </a:tblGrid>
              <a:tr h="1035361">
                <a:tc>
                  <a:txBody>
                    <a:bodyPr/>
                    <a:lstStyle/>
                    <a:p>
                      <a:pPr marL="0" marR="0" algn="ctr">
                        <a:lnSpc>
                          <a:spcPct val="106000"/>
                        </a:lnSpc>
                        <a:spcBef>
                          <a:spcPts val="0"/>
                        </a:spcBef>
                        <a:spcAft>
                          <a:spcPts val="0"/>
                        </a:spcAft>
                      </a:pPr>
                      <a:r>
                        <a:rPr lang="en-US" sz="1600" kern="1200">
                          <a:effectLst/>
                        </a:rPr>
                        <a:t>No</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gn="ctr">
                        <a:lnSpc>
                          <a:spcPct val="106000"/>
                        </a:lnSpc>
                        <a:spcBef>
                          <a:spcPts val="0"/>
                        </a:spcBef>
                        <a:spcAft>
                          <a:spcPts val="0"/>
                        </a:spcAft>
                      </a:pPr>
                      <a:r>
                        <a:rPr lang="en-US" sz="1600" kern="1200" dirty="0">
                          <a:solidFill>
                            <a:schemeClr val="tx1"/>
                          </a:solidFill>
                          <a:effectLst/>
                        </a:rPr>
                        <a:t>GOALs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ENGLISH)</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TUJUAN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BAHASA INDONESIA)</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GOALs in SHORT Version</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 (Global ENG Version)</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TUJUAN </a:t>
                      </a:r>
                      <a:r>
                        <a:rPr lang="en-US" sz="1600" kern="1200" dirty="0" err="1">
                          <a:solidFill>
                            <a:schemeClr val="tx1"/>
                          </a:solidFill>
                          <a:effectLst/>
                        </a:rPr>
                        <a:t>dalam</a:t>
                      </a:r>
                      <a:r>
                        <a:rPr lang="en-US" sz="1600" kern="1200" dirty="0">
                          <a:solidFill>
                            <a:schemeClr val="tx1"/>
                          </a:solidFill>
                          <a:effectLst/>
                        </a:rPr>
                        <a:t> </a:t>
                      </a:r>
                      <a:r>
                        <a:rPr lang="en-US" sz="1600" kern="1200" dirty="0" err="1">
                          <a:solidFill>
                            <a:schemeClr val="tx1"/>
                          </a:solidFill>
                          <a:effectLst/>
                        </a:rPr>
                        <a:t>Kalimat</a:t>
                      </a:r>
                      <a:r>
                        <a:rPr lang="en-US" sz="1600" kern="1200" dirty="0">
                          <a:solidFill>
                            <a:schemeClr val="tx1"/>
                          </a:solidFill>
                          <a:effectLst/>
                        </a:rPr>
                        <a:t> </a:t>
                      </a:r>
                      <a:r>
                        <a:rPr lang="en-US" sz="1600" kern="1200" dirty="0" err="1">
                          <a:solidFill>
                            <a:schemeClr val="tx1"/>
                          </a:solidFill>
                          <a:effectLst/>
                        </a:rPr>
                        <a:t>Pendek</a:t>
                      </a:r>
                      <a:r>
                        <a:rPr lang="en-US" sz="1600" kern="1200" dirty="0">
                          <a:solidFill>
                            <a:schemeClr val="tx1"/>
                          </a:solidFill>
                          <a:effectLst/>
                        </a:rPr>
                        <a:t>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Bahasa Indonesia)</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1855810658"/>
                  </a:ext>
                </a:extLst>
              </a:tr>
              <a:tr h="518471">
                <a:tc>
                  <a:txBody>
                    <a:bodyPr/>
                    <a:lstStyle/>
                    <a:p>
                      <a:pPr marL="0" marR="0">
                        <a:lnSpc>
                          <a:spcPct val="106000"/>
                        </a:lnSpc>
                        <a:spcBef>
                          <a:spcPts val="0"/>
                        </a:spcBef>
                        <a:spcAft>
                          <a:spcPts val="0"/>
                        </a:spcAft>
                      </a:pPr>
                      <a:r>
                        <a:rPr lang="en-US" sz="1600" kern="1200">
                          <a:effectLst/>
                        </a:rPr>
                        <a:t>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 End poverty in all its forms everywhere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 </a:t>
                      </a:r>
                      <a:r>
                        <a:rPr lang="id-ID" sz="1600" kern="1200" dirty="0">
                          <a:effectLst/>
                        </a:rPr>
                        <a:t>M</a:t>
                      </a:r>
                      <a:r>
                        <a:rPr lang="en-US" sz="1600" kern="1200" dirty="0" err="1">
                          <a:effectLst/>
                        </a:rPr>
                        <a:t>engakhiri</a:t>
                      </a:r>
                      <a:r>
                        <a:rPr lang="en-US" sz="1600" kern="1200" dirty="0">
                          <a:effectLst/>
                        </a:rPr>
                        <a:t> </a:t>
                      </a:r>
                      <a:r>
                        <a:rPr lang="id-ID" sz="1600" kern="1200" dirty="0">
                          <a:effectLst/>
                        </a:rPr>
                        <a:t>segala bentuk kemiskinan</a:t>
                      </a:r>
                      <a:r>
                        <a:rPr lang="en-AU" sz="1600" kern="1200" dirty="0">
                          <a:effectLst/>
                        </a:rPr>
                        <a:t> di mana pun.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 No Poverty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 </a:t>
                      </a:r>
                      <a:r>
                        <a:rPr lang="en-US" sz="1600" kern="1200" dirty="0" err="1">
                          <a:effectLst/>
                        </a:rPr>
                        <a:t>Tanpa</a:t>
                      </a:r>
                      <a:r>
                        <a:rPr lang="en-US" sz="1600" kern="1200" dirty="0">
                          <a:effectLst/>
                        </a:rPr>
                        <a:t> </a:t>
                      </a:r>
                      <a:r>
                        <a:rPr lang="en-US" sz="1600" kern="1200" dirty="0" err="1">
                          <a:effectLst/>
                        </a:rPr>
                        <a:t>Kemiskinan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4272511744"/>
                  </a:ext>
                </a:extLst>
              </a:tr>
              <a:tr h="776916">
                <a:tc>
                  <a:txBody>
                    <a:bodyPr/>
                    <a:lstStyle/>
                    <a:p>
                      <a:pPr marL="0" marR="0">
                        <a:lnSpc>
                          <a:spcPct val="106000"/>
                        </a:lnSpc>
                        <a:spcBef>
                          <a:spcPts val="0"/>
                        </a:spcBef>
                        <a:spcAft>
                          <a:spcPts val="0"/>
                        </a:spcAft>
                      </a:pPr>
                      <a:r>
                        <a:rPr lang="en-US" sz="1600" kern="1200">
                          <a:effectLst/>
                        </a:rPr>
                        <a:t>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2. End hunger, achieve food security and improved nutrition and promote sustainable agriculture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2. </a:t>
                      </a:r>
                      <a:r>
                        <a:rPr lang="en-US" sz="1600" kern="1200" dirty="0" err="1">
                          <a:effectLst/>
                        </a:rPr>
                        <a:t>Menghilangkan</a:t>
                      </a:r>
                      <a:r>
                        <a:rPr lang="en-US" sz="1600" kern="1200" dirty="0">
                          <a:effectLst/>
                        </a:rPr>
                        <a:t> </a:t>
                      </a:r>
                      <a:r>
                        <a:rPr lang="en-US" sz="1600" kern="1200" dirty="0" err="1">
                          <a:effectLst/>
                        </a:rPr>
                        <a:t>kelaparan</a:t>
                      </a:r>
                      <a:r>
                        <a:rPr lang="en-US" sz="1600" kern="1200" dirty="0">
                          <a:effectLst/>
                        </a:rPr>
                        <a:t>, </a:t>
                      </a:r>
                      <a:r>
                        <a:rPr lang="en-US" sz="1600" kern="1200" dirty="0" err="1">
                          <a:effectLst/>
                        </a:rPr>
                        <a:t>mencapai</a:t>
                      </a:r>
                      <a:r>
                        <a:rPr lang="en-US" sz="1600" kern="1200" dirty="0">
                          <a:effectLst/>
                        </a:rPr>
                        <a:t> </a:t>
                      </a:r>
                      <a:r>
                        <a:rPr lang="en-US" sz="1600" kern="1200" dirty="0" err="1">
                          <a:effectLst/>
                        </a:rPr>
                        <a:t>ketahanan</a:t>
                      </a:r>
                      <a:r>
                        <a:rPr lang="en-US" sz="1600" kern="1200" dirty="0">
                          <a:effectLst/>
                        </a:rPr>
                        <a:t> </a:t>
                      </a:r>
                      <a:r>
                        <a:rPr lang="en-US" sz="1600" kern="1200" dirty="0" err="1">
                          <a:effectLst/>
                        </a:rPr>
                        <a:t>pangan</a:t>
                      </a:r>
                      <a:r>
                        <a:rPr lang="en-US" sz="1600" kern="1200" dirty="0">
                          <a:effectLst/>
                        </a:rPr>
                        <a:t> </a:t>
                      </a:r>
                      <a:r>
                        <a:rPr lang="en-US" sz="1600" kern="1200" dirty="0" err="1">
                          <a:effectLst/>
                        </a:rPr>
                        <a:t>dan</a:t>
                      </a:r>
                      <a:r>
                        <a:rPr lang="en-US" sz="1600" kern="1200" dirty="0">
                          <a:effectLst/>
                        </a:rPr>
                        <a:t> </a:t>
                      </a:r>
                      <a:r>
                        <a:rPr lang="en-US" sz="1600" kern="1200" dirty="0" err="1">
                          <a:effectLst/>
                        </a:rPr>
                        <a:t>gizi</a:t>
                      </a:r>
                      <a:r>
                        <a:rPr lang="en-US" sz="1600" kern="1200" dirty="0">
                          <a:effectLst/>
                        </a:rPr>
                        <a:t> yang </a:t>
                      </a:r>
                      <a:r>
                        <a:rPr lang="en-US" sz="1600" kern="1200" dirty="0" err="1">
                          <a:effectLst/>
                        </a:rPr>
                        <a:t>baik</a:t>
                      </a:r>
                      <a:r>
                        <a:rPr lang="en-US" sz="1600" kern="1200" dirty="0">
                          <a:effectLst/>
                        </a:rPr>
                        <a:t>, </a:t>
                      </a:r>
                      <a:r>
                        <a:rPr lang="en-US" sz="1600" kern="1200" dirty="0" err="1">
                          <a:effectLst/>
                        </a:rPr>
                        <a:t>serta</a:t>
                      </a:r>
                      <a:r>
                        <a:rPr lang="en-US" sz="1600" kern="1200" dirty="0">
                          <a:effectLst/>
                        </a:rPr>
                        <a:t> </a:t>
                      </a:r>
                      <a:r>
                        <a:rPr lang="en-US" sz="1600" kern="1200" dirty="0" err="1">
                          <a:effectLst/>
                        </a:rPr>
                        <a:t>meningkatkan</a:t>
                      </a:r>
                      <a:r>
                        <a:rPr lang="en-US" sz="1600" kern="1200" dirty="0">
                          <a:effectLst/>
                        </a:rPr>
                        <a:t> </a:t>
                      </a:r>
                      <a:r>
                        <a:rPr lang="en-US" sz="1600" kern="1200" dirty="0" err="1">
                          <a:effectLst/>
                        </a:rPr>
                        <a:t>pertanian</a:t>
                      </a:r>
                      <a:r>
                        <a:rPr lang="en-US" sz="1600" kern="1200" dirty="0">
                          <a:effectLst/>
                        </a:rPr>
                        <a:t> </a:t>
                      </a:r>
                      <a:r>
                        <a:rPr lang="en-US" sz="1600" kern="1200" dirty="0" err="1">
                          <a:effectLst/>
                        </a:rPr>
                        <a:t>berkelanjutan</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2. Zero Hunger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2. </a:t>
                      </a:r>
                      <a:r>
                        <a:rPr lang="en-US" sz="1600" kern="1200" dirty="0" err="1">
                          <a:effectLst/>
                        </a:rPr>
                        <a:t>Tanpa</a:t>
                      </a:r>
                      <a:r>
                        <a:rPr lang="en-US" sz="1600" kern="1200" dirty="0">
                          <a:effectLst/>
                        </a:rPr>
                        <a:t> </a:t>
                      </a:r>
                      <a:r>
                        <a:rPr lang="en-US" sz="1600" kern="1200" dirty="0" err="1">
                          <a:effectLst/>
                        </a:rPr>
                        <a:t>Kelaparan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2631127432"/>
                  </a:ext>
                </a:extLst>
              </a:tr>
              <a:tr h="776916">
                <a:tc>
                  <a:txBody>
                    <a:bodyPr/>
                    <a:lstStyle/>
                    <a:p>
                      <a:pPr marL="0" marR="0">
                        <a:lnSpc>
                          <a:spcPct val="106000"/>
                        </a:lnSpc>
                        <a:spcBef>
                          <a:spcPts val="0"/>
                        </a:spcBef>
                        <a:spcAft>
                          <a:spcPts val="0"/>
                        </a:spcAft>
                      </a:pPr>
                      <a:r>
                        <a:rPr lang="en-US" sz="1600" kern="1200">
                          <a:effectLst/>
                        </a:rPr>
                        <a:t>3</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3. Ensure healthy lives and promote well-being for all at all ages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3. </a:t>
                      </a:r>
                      <a:r>
                        <a:rPr lang="id-ID" sz="1600" kern="1200" dirty="0">
                          <a:effectLst/>
                        </a:rPr>
                        <a:t>Menjamin kehidupan yang sehat dan </a:t>
                      </a:r>
                      <a:r>
                        <a:rPr lang="en-AU" sz="1600" kern="1200" dirty="0" err="1">
                          <a:effectLst/>
                        </a:rPr>
                        <a:t>meningkatkan</a:t>
                      </a:r>
                      <a:r>
                        <a:rPr lang="id-ID" sz="1600" kern="1200" dirty="0">
                          <a:effectLst/>
                        </a:rPr>
                        <a:t> kesejahteraan s</a:t>
                      </a:r>
                      <a:r>
                        <a:rPr lang="en-AU" sz="1600" kern="1200" dirty="0" err="1">
                          <a:effectLst/>
                        </a:rPr>
                        <a:t>eluruh</a:t>
                      </a:r>
                      <a:r>
                        <a:rPr lang="id-ID" sz="1600" kern="1200" dirty="0">
                          <a:effectLst/>
                        </a:rPr>
                        <a:t> penduduk </a:t>
                      </a:r>
                      <a:r>
                        <a:rPr lang="id-ID" sz="1600" kern="1200" dirty="0" err="1">
                          <a:effectLst/>
                        </a:rPr>
                        <a:t>se</a:t>
                      </a:r>
                      <a:r>
                        <a:rPr lang="en-AU" sz="1600" kern="1200" dirty="0" err="1">
                          <a:effectLst/>
                        </a:rPr>
                        <a:t>mua</a:t>
                      </a:r>
                      <a:r>
                        <a:rPr lang="id-ID" sz="1600" kern="1200" dirty="0">
                          <a:effectLst/>
                        </a:rPr>
                        <a:t> usia</a:t>
                      </a:r>
                      <a:r>
                        <a:rPr lang="en-AU"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3. Good health and well-being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3. </a:t>
                      </a:r>
                      <a:r>
                        <a:rPr lang="en-US" sz="1600" kern="1200" dirty="0" err="1">
                          <a:effectLst/>
                        </a:rPr>
                        <a:t>Kehidupan</a:t>
                      </a:r>
                      <a:r>
                        <a:rPr lang="en-US" sz="1600" kern="1200" dirty="0">
                          <a:effectLst/>
                        </a:rPr>
                        <a:t> </a:t>
                      </a:r>
                      <a:r>
                        <a:rPr lang="en-US" sz="1600" kern="1200" dirty="0" err="1">
                          <a:effectLst/>
                        </a:rPr>
                        <a:t>Sehat</a:t>
                      </a:r>
                      <a:r>
                        <a:rPr lang="en-US" sz="1600" kern="1200" dirty="0">
                          <a:effectLst/>
                        </a:rPr>
                        <a:t> </a:t>
                      </a:r>
                      <a:r>
                        <a:rPr lang="en-US" sz="1600" kern="1200" dirty="0" err="1">
                          <a:effectLst/>
                        </a:rPr>
                        <a:t>dan</a:t>
                      </a:r>
                      <a:r>
                        <a:rPr lang="en-US" sz="1600" kern="1200" dirty="0">
                          <a:effectLst/>
                        </a:rPr>
                        <a:t> Sejahtera</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166780728"/>
                  </a:ext>
                </a:extLst>
              </a:tr>
              <a:tr h="1035361">
                <a:tc>
                  <a:txBody>
                    <a:bodyPr/>
                    <a:lstStyle/>
                    <a:p>
                      <a:pPr marL="0" marR="0">
                        <a:lnSpc>
                          <a:spcPct val="106000"/>
                        </a:lnSpc>
                        <a:spcBef>
                          <a:spcPts val="0"/>
                        </a:spcBef>
                        <a:spcAft>
                          <a:spcPts val="0"/>
                        </a:spcAft>
                      </a:pPr>
                      <a:r>
                        <a:rPr lang="en-US" sz="1600" kern="1200">
                          <a:effectLst/>
                        </a:rPr>
                        <a:t>4</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4. Ensure inclusive and equitable quality education and promote lifelong learning opportunities for all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4. </a:t>
                      </a:r>
                      <a:r>
                        <a:rPr lang="en-US" sz="1600" kern="1200" dirty="0" err="1">
                          <a:effectLst/>
                        </a:rPr>
                        <a:t>Menjamin</a:t>
                      </a:r>
                      <a:r>
                        <a:rPr lang="en-US" sz="1600" kern="1200" dirty="0">
                          <a:effectLst/>
                        </a:rPr>
                        <a:t> </a:t>
                      </a:r>
                      <a:r>
                        <a:rPr lang="en-US" sz="1600" kern="1200" dirty="0" err="1">
                          <a:effectLst/>
                        </a:rPr>
                        <a:t>kualitas</a:t>
                      </a:r>
                      <a:r>
                        <a:rPr lang="en-US" sz="1600" kern="1200" dirty="0">
                          <a:effectLst/>
                        </a:rPr>
                        <a:t> </a:t>
                      </a:r>
                      <a:r>
                        <a:rPr lang="en-US" sz="1600" kern="1200" dirty="0" err="1">
                          <a:effectLst/>
                        </a:rPr>
                        <a:t>pendidikan</a:t>
                      </a:r>
                      <a:r>
                        <a:rPr lang="en-US" sz="1600" kern="1200" dirty="0">
                          <a:effectLst/>
                        </a:rPr>
                        <a:t> yang </a:t>
                      </a:r>
                      <a:r>
                        <a:rPr lang="en-US" sz="1600" kern="1200" dirty="0" err="1">
                          <a:effectLst/>
                        </a:rPr>
                        <a:t>inklusif</a:t>
                      </a:r>
                      <a:r>
                        <a:rPr lang="en-US" sz="1600" kern="1200" dirty="0">
                          <a:effectLst/>
                        </a:rPr>
                        <a:t> </a:t>
                      </a:r>
                      <a:r>
                        <a:rPr lang="en-US" sz="1600" kern="1200" dirty="0" err="1">
                          <a:effectLst/>
                        </a:rPr>
                        <a:t>dan</a:t>
                      </a:r>
                      <a:r>
                        <a:rPr lang="en-US" sz="1600" kern="1200" dirty="0">
                          <a:effectLst/>
                        </a:rPr>
                        <a:t> </a:t>
                      </a:r>
                      <a:r>
                        <a:rPr lang="en-US" sz="1600" kern="1200" dirty="0" err="1">
                          <a:effectLst/>
                        </a:rPr>
                        <a:t>merata</a:t>
                      </a:r>
                      <a:r>
                        <a:rPr lang="en-US" sz="1600" kern="1200" dirty="0">
                          <a:effectLst/>
                        </a:rPr>
                        <a:t> </a:t>
                      </a:r>
                      <a:r>
                        <a:rPr lang="en-US" sz="1600" kern="1200" dirty="0" err="1">
                          <a:effectLst/>
                        </a:rPr>
                        <a:t>serta</a:t>
                      </a:r>
                      <a:r>
                        <a:rPr lang="en-US" sz="1600" kern="1200" dirty="0">
                          <a:effectLst/>
                        </a:rPr>
                        <a:t> </a:t>
                      </a:r>
                      <a:r>
                        <a:rPr lang="en-US" sz="1600" kern="1200" dirty="0" err="1">
                          <a:effectLst/>
                        </a:rPr>
                        <a:t>meningkatkan</a:t>
                      </a:r>
                      <a:r>
                        <a:rPr lang="en-US" sz="1600" kern="1200" dirty="0">
                          <a:effectLst/>
                        </a:rPr>
                        <a:t> </a:t>
                      </a:r>
                      <a:r>
                        <a:rPr lang="en-US" sz="1600" kern="1200" dirty="0" err="1">
                          <a:effectLst/>
                        </a:rPr>
                        <a:t>kesempatan</a:t>
                      </a:r>
                      <a:r>
                        <a:rPr lang="en-US" sz="1600" kern="1200" dirty="0">
                          <a:effectLst/>
                        </a:rPr>
                        <a:t> </a:t>
                      </a:r>
                      <a:r>
                        <a:rPr lang="en-US" sz="1600" kern="1200" dirty="0" err="1">
                          <a:effectLst/>
                        </a:rPr>
                        <a:t>belajar</a:t>
                      </a:r>
                      <a:r>
                        <a:rPr lang="en-US" sz="1600" kern="1200" dirty="0">
                          <a:effectLst/>
                        </a:rPr>
                        <a:t> </a:t>
                      </a:r>
                      <a:r>
                        <a:rPr lang="en-US" sz="1600" kern="1200" dirty="0" err="1">
                          <a:effectLst/>
                        </a:rPr>
                        <a:t>sepanjang</a:t>
                      </a:r>
                      <a:r>
                        <a:rPr lang="en-US" sz="1600" kern="1200" dirty="0">
                          <a:effectLst/>
                        </a:rPr>
                        <a:t> </a:t>
                      </a:r>
                      <a:r>
                        <a:rPr lang="en-US" sz="1600" kern="1200" dirty="0" err="1">
                          <a:effectLst/>
                        </a:rPr>
                        <a:t>hayat</a:t>
                      </a:r>
                      <a:r>
                        <a:rPr lang="en-US" sz="1600" kern="1200" dirty="0">
                          <a:effectLst/>
                        </a:rPr>
                        <a:t> </a:t>
                      </a:r>
                      <a:r>
                        <a:rPr lang="en-US" sz="1600" kern="1200" dirty="0" err="1">
                          <a:effectLst/>
                        </a:rPr>
                        <a:t>untuk</a:t>
                      </a:r>
                      <a:r>
                        <a:rPr lang="en-US" sz="1600" kern="1200" dirty="0">
                          <a:effectLst/>
                        </a:rPr>
                        <a:t> </a:t>
                      </a:r>
                      <a:r>
                        <a:rPr lang="en-US" sz="1600" kern="1200" dirty="0" err="1">
                          <a:effectLst/>
                        </a:rPr>
                        <a:t>semua</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4. Quality Education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4. </a:t>
                      </a:r>
                      <a:r>
                        <a:rPr lang="en-US" sz="1600" kern="1200" dirty="0" err="1">
                          <a:effectLst/>
                        </a:rPr>
                        <a:t>Pendidikan</a:t>
                      </a:r>
                      <a:r>
                        <a:rPr lang="en-US" sz="1600" kern="1200" dirty="0">
                          <a:effectLst/>
                        </a:rPr>
                        <a:t> </a:t>
                      </a:r>
                      <a:r>
                        <a:rPr lang="en-US" sz="1600" kern="1200" dirty="0" err="1">
                          <a:effectLst/>
                        </a:rPr>
                        <a:t>Berkualitas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2764006969"/>
                  </a:ext>
                </a:extLst>
              </a:tr>
              <a:tr h="518471">
                <a:tc>
                  <a:txBody>
                    <a:bodyPr/>
                    <a:lstStyle/>
                    <a:p>
                      <a:pPr marL="0" marR="0">
                        <a:lnSpc>
                          <a:spcPct val="106000"/>
                        </a:lnSpc>
                        <a:spcBef>
                          <a:spcPts val="0"/>
                        </a:spcBef>
                        <a:spcAft>
                          <a:spcPts val="0"/>
                        </a:spcAft>
                      </a:pPr>
                      <a:r>
                        <a:rPr lang="en-US" sz="1600" kern="1200">
                          <a:effectLst/>
                        </a:rPr>
                        <a:t>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5. Achieve gender equality and empower all women and girls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5. </a:t>
                      </a:r>
                      <a:r>
                        <a:rPr lang="en-US" sz="1600" kern="1200" dirty="0" err="1">
                          <a:effectLst/>
                        </a:rPr>
                        <a:t>Mencapai</a:t>
                      </a:r>
                      <a:r>
                        <a:rPr lang="en-US" sz="1600" kern="1200" dirty="0">
                          <a:effectLst/>
                        </a:rPr>
                        <a:t> </a:t>
                      </a:r>
                      <a:r>
                        <a:rPr lang="en-US" sz="1600" kern="1200" dirty="0" err="1">
                          <a:effectLst/>
                        </a:rPr>
                        <a:t>kesetaraan</a:t>
                      </a:r>
                      <a:r>
                        <a:rPr lang="en-US" sz="1600" kern="1200" dirty="0">
                          <a:effectLst/>
                        </a:rPr>
                        <a:t> gender </a:t>
                      </a:r>
                      <a:r>
                        <a:rPr lang="en-US" sz="1600" kern="1200" dirty="0" err="1">
                          <a:effectLst/>
                        </a:rPr>
                        <a:t>dan</a:t>
                      </a:r>
                      <a:r>
                        <a:rPr lang="en-US" sz="1600" kern="1200" dirty="0">
                          <a:effectLst/>
                        </a:rPr>
                        <a:t> </a:t>
                      </a:r>
                      <a:r>
                        <a:rPr lang="en-US" sz="1600" kern="1200" dirty="0" err="1">
                          <a:effectLst/>
                        </a:rPr>
                        <a:t>memberdayakan</a:t>
                      </a:r>
                      <a:r>
                        <a:rPr lang="en-US" sz="1600" kern="1200" dirty="0">
                          <a:effectLst/>
                        </a:rPr>
                        <a:t> </a:t>
                      </a:r>
                      <a:r>
                        <a:rPr lang="en-US" sz="1600" kern="1200" dirty="0" err="1">
                          <a:effectLst/>
                        </a:rPr>
                        <a:t>kaum</a:t>
                      </a:r>
                      <a:r>
                        <a:rPr lang="en-US" sz="1600" kern="1200" dirty="0">
                          <a:effectLst/>
                        </a:rPr>
                        <a:t> </a:t>
                      </a:r>
                      <a:r>
                        <a:rPr lang="en-US" sz="1600" kern="1200" dirty="0" err="1">
                          <a:effectLst/>
                        </a:rPr>
                        <a:t>perempuan</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5. Gender Equality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5. </a:t>
                      </a:r>
                      <a:r>
                        <a:rPr lang="en-US" sz="1600" kern="1200" dirty="0" err="1">
                          <a:effectLst/>
                        </a:rPr>
                        <a:t>Kesetaraan</a:t>
                      </a:r>
                      <a:r>
                        <a:rPr lang="en-US" sz="1600" kern="1200" dirty="0">
                          <a:effectLst/>
                        </a:rPr>
                        <a:t> Gender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1667286051"/>
                  </a:ext>
                </a:extLst>
              </a:tr>
              <a:tr h="776916">
                <a:tc>
                  <a:txBody>
                    <a:bodyPr/>
                    <a:lstStyle/>
                    <a:p>
                      <a:pPr marL="0" marR="0">
                        <a:lnSpc>
                          <a:spcPct val="106000"/>
                        </a:lnSpc>
                        <a:spcBef>
                          <a:spcPts val="0"/>
                        </a:spcBef>
                        <a:spcAft>
                          <a:spcPts val="0"/>
                        </a:spcAft>
                      </a:pPr>
                      <a:r>
                        <a:rPr lang="en-US" sz="1600" kern="1200">
                          <a:effectLst/>
                        </a:rPr>
                        <a:t>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6. Ensure availability and sustainable management of water and sanitation for all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6. </a:t>
                      </a:r>
                      <a:r>
                        <a:rPr lang="en-US" sz="1600" kern="1200" dirty="0" err="1">
                          <a:effectLst/>
                        </a:rPr>
                        <a:t>Menjamin</a:t>
                      </a:r>
                      <a:r>
                        <a:rPr lang="en-US" sz="1600" kern="1200" dirty="0">
                          <a:effectLst/>
                        </a:rPr>
                        <a:t> </a:t>
                      </a:r>
                      <a:r>
                        <a:rPr lang="en-US" sz="1600" kern="1200" dirty="0" err="1">
                          <a:effectLst/>
                        </a:rPr>
                        <a:t>ketersediaan</a:t>
                      </a:r>
                      <a:r>
                        <a:rPr lang="en-US" sz="1600" kern="1200" dirty="0">
                          <a:effectLst/>
                        </a:rPr>
                        <a:t> </a:t>
                      </a:r>
                      <a:r>
                        <a:rPr lang="en-US" sz="1600" kern="1200" dirty="0" err="1">
                          <a:effectLst/>
                        </a:rPr>
                        <a:t>serta</a:t>
                      </a:r>
                      <a:r>
                        <a:rPr lang="en-US" sz="1600" kern="1200" dirty="0">
                          <a:effectLst/>
                        </a:rPr>
                        <a:t> </a:t>
                      </a:r>
                      <a:r>
                        <a:rPr lang="en-US" sz="1600" kern="1200" dirty="0" err="1">
                          <a:effectLst/>
                        </a:rPr>
                        <a:t>pengelolaan</a:t>
                      </a:r>
                      <a:r>
                        <a:rPr lang="en-US" sz="1600" kern="1200" dirty="0">
                          <a:effectLst/>
                        </a:rPr>
                        <a:t> air </a:t>
                      </a:r>
                      <a:r>
                        <a:rPr lang="en-US" sz="1600" kern="1200" dirty="0" err="1">
                          <a:effectLst/>
                        </a:rPr>
                        <a:t>bersih</a:t>
                      </a:r>
                      <a:r>
                        <a:rPr lang="en-US" sz="1600" kern="1200" dirty="0">
                          <a:effectLst/>
                        </a:rPr>
                        <a:t> </a:t>
                      </a:r>
                      <a:r>
                        <a:rPr lang="en-US" sz="1600" kern="1200" dirty="0" err="1">
                          <a:effectLst/>
                        </a:rPr>
                        <a:t>dan</a:t>
                      </a:r>
                      <a:r>
                        <a:rPr lang="en-US" sz="1600" kern="1200" dirty="0">
                          <a:effectLst/>
                        </a:rPr>
                        <a:t>  </a:t>
                      </a:r>
                      <a:r>
                        <a:rPr lang="en-US" sz="1600" kern="1200" dirty="0" err="1">
                          <a:effectLst/>
                        </a:rPr>
                        <a:t>sanitasi</a:t>
                      </a:r>
                      <a:r>
                        <a:rPr lang="en-US" sz="1600" kern="1200" dirty="0">
                          <a:effectLst/>
                        </a:rPr>
                        <a:t> yang </a:t>
                      </a:r>
                      <a:r>
                        <a:rPr lang="en-US" sz="1600" kern="1200" dirty="0" err="1">
                          <a:effectLst/>
                        </a:rPr>
                        <a:t>berkelanjutan</a:t>
                      </a:r>
                      <a:r>
                        <a:rPr lang="en-US" sz="1600" kern="1200" dirty="0">
                          <a:effectLst/>
                        </a:rPr>
                        <a:t> </a:t>
                      </a:r>
                      <a:r>
                        <a:rPr lang="en-US" sz="1600" kern="1200" dirty="0" err="1">
                          <a:effectLst/>
                        </a:rPr>
                        <a:t>untuk</a:t>
                      </a:r>
                      <a:r>
                        <a:rPr lang="en-US" sz="1600" kern="1200" dirty="0">
                          <a:effectLst/>
                        </a:rPr>
                        <a:t> </a:t>
                      </a:r>
                      <a:r>
                        <a:rPr lang="en-US" sz="1600" kern="1200" dirty="0" err="1">
                          <a:effectLst/>
                        </a:rPr>
                        <a:t>semua</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6. Clean water and sanitation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6. Air </a:t>
                      </a:r>
                      <a:r>
                        <a:rPr lang="en-US" sz="1600" kern="1200" dirty="0" err="1">
                          <a:effectLst/>
                        </a:rPr>
                        <a:t>Bersih</a:t>
                      </a:r>
                      <a:r>
                        <a:rPr lang="en-US" sz="1600" kern="1200" dirty="0">
                          <a:effectLst/>
                        </a:rPr>
                        <a:t> </a:t>
                      </a:r>
                      <a:r>
                        <a:rPr lang="en-US" sz="1600" kern="1200" dirty="0" err="1">
                          <a:effectLst/>
                        </a:rPr>
                        <a:t>dan</a:t>
                      </a:r>
                      <a:r>
                        <a:rPr lang="en-US" sz="1600" kern="1200" dirty="0">
                          <a:effectLst/>
                        </a:rPr>
                        <a:t> </a:t>
                      </a:r>
                      <a:r>
                        <a:rPr lang="en-US" sz="1600" kern="1200" dirty="0" err="1">
                          <a:effectLst/>
                        </a:rPr>
                        <a:t>Sanitasi</a:t>
                      </a:r>
                      <a:r>
                        <a:rPr lang="en-US" sz="1600" kern="1200" dirty="0">
                          <a:effectLst/>
                        </a:rPr>
                        <a:t> </a:t>
                      </a:r>
                      <a:r>
                        <a:rPr lang="en-US" sz="1600" kern="1200" dirty="0" err="1">
                          <a:effectLst/>
                        </a:rPr>
                        <a:t>Layak</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2319100511"/>
                  </a:ext>
                </a:extLst>
              </a:tr>
              <a:tr h="776916">
                <a:tc>
                  <a:txBody>
                    <a:bodyPr/>
                    <a:lstStyle/>
                    <a:p>
                      <a:pPr marL="0" marR="0">
                        <a:lnSpc>
                          <a:spcPct val="106000"/>
                        </a:lnSpc>
                        <a:spcBef>
                          <a:spcPts val="0"/>
                        </a:spcBef>
                        <a:spcAft>
                          <a:spcPts val="0"/>
                        </a:spcAft>
                      </a:pPr>
                      <a:r>
                        <a:rPr lang="en-US" sz="1600" kern="1200">
                          <a:effectLst/>
                        </a:rPr>
                        <a:t>7</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7. Ensure access to affordable, reliable, sustainable and modern energy for all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7. </a:t>
                      </a:r>
                      <a:r>
                        <a:rPr lang="en-US" sz="1600" kern="1200" dirty="0" err="1">
                          <a:effectLst/>
                        </a:rPr>
                        <a:t>Menjamin</a:t>
                      </a:r>
                      <a:r>
                        <a:rPr lang="en-US" sz="1600" kern="1200" dirty="0">
                          <a:effectLst/>
                        </a:rPr>
                        <a:t> </a:t>
                      </a:r>
                      <a:r>
                        <a:rPr lang="en-US" sz="1600" kern="1200" dirty="0" err="1">
                          <a:effectLst/>
                        </a:rPr>
                        <a:t>akses</a:t>
                      </a:r>
                      <a:r>
                        <a:rPr lang="en-US" sz="1600" kern="1200" dirty="0">
                          <a:effectLst/>
                        </a:rPr>
                        <a:t> </a:t>
                      </a:r>
                      <a:r>
                        <a:rPr lang="en-US" sz="1600" kern="1200" dirty="0" err="1">
                          <a:effectLst/>
                        </a:rPr>
                        <a:t>energi</a:t>
                      </a:r>
                      <a:r>
                        <a:rPr lang="en-US" sz="1600" kern="1200" dirty="0">
                          <a:effectLst/>
                        </a:rPr>
                        <a:t> yang </a:t>
                      </a:r>
                      <a:r>
                        <a:rPr lang="en-US" sz="1600" kern="1200" dirty="0" err="1">
                          <a:effectLst/>
                        </a:rPr>
                        <a:t>terjangkau</a:t>
                      </a:r>
                      <a:r>
                        <a:rPr lang="en-US" sz="1600" kern="1200" dirty="0">
                          <a:effectLst/>
                        </a:rPr>
                        <a:t>, </a:t>
                      </a:r>
                      <a:r>
                        <a:rPr lang="en-US" sz="1600" kern="1200" dirty="0" err="1">
                          <a:effectLst/>
                        </a:rPr>
                        <a:t>andal</a:t>
                      </a:r>
                      <a:r>
                        <a:rPr lang="en-US" sz="1600" kern="1200" dirty="0">
                          <a:effectLst/>
                        </a:rPr>
                        <a:t>, </a:t>
                      </a:r>
                      <a:r>
                        <a:rPr lang="en-US" sz="1600" kern="1200" dirty="0" err="1">
                          <a:effectLst/>
                        </a:rPr>
                        <a:t>berkelanjutan</a:t>
                      </a:r>
                      <a:r>
                        <a:rPr lang="en-US" sz="1600" kern="1200" dirty="0">
                          <a:effectLst/>
                        </a:rPr>
                        <a:t>, </a:t>
                      </a:r>
                      <a:r>
                        <a:rPr lang="en-US" sz="1600" kern="1200" dirty="0" err="1">
                          <a:effectLst/>
                        </a:rPr>
                        <a:t>dan</a:t>
                      </a:r>
                      <a:r>
                        <a:rPr lang="en-US" sz="1600" kern="1200" dirty="0">
                          <a:effectLst/>
                        </a:rPr>
                        <a:t> modern </a:t>
                      </a:r>
                      <a:r>
                        <a:rPr lang="en-US" sz="1600" kern="1200" dirty="0" err="1">
                          <a:effectLst/>
                        </a:rPr>
                        <a:t>untuk</a:t>
                      </a:r>
                      <a:r>
                        <a:rPr lang="en-US" sz="1600" kern="1200" dirty="0">
                          <a:effectLst/>
                        </a:rPr>
                        <a:t> </a:t>
                      </a:r>
                      <a:r>
                        <a:rPr lang="en-US" sz="1600" kern="1200" dirty="0" err="1">
                          <a:effectLst/>
                        </a:rPr>
                        <a:t>semua</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7. Affordable and clean energy</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7. </a:t>
                      </a:r>
                      <a:r>
                        <a:rPr lang="en-US" sz="1600" kern="1200" dirty="0" err="1">
                          <a:effectLst/>
                        </a:rPr>
                        <a:t>Energi</a:t>
                      </a:r>
                      <a:r>
                        <a:rPr lang="en-US" sz="1600" kern="1200" dirty="0">
                          <a:effectLst/>
                        </a:rPr>
                        <a:t> </a:t>
                      </a:r>
                      <a:r>
                        <a:rPr lang="en-US" sz="1600" kern="1200" dirty="0" err="1">
                          <a:effectLst/>
                        </a:rPr>
                        <a:t>Bersih</a:t>
                      </a:r>
                      <a:r>
                        <a:rPr lang="en-US" sz="1600" kern="1200" dirty="0">
                          <a:effectLst/>
                        </a:rPr>
                        <a:t> </a:t>
                      </a:r>
                      <a:r>
                        <a:rPr lang="en-US" sz="1600" kern="1200" dirty="0" err="1">
                          <a:effectLst/>
                        </a:rPr>
                        <a:t>dan</a:t>
                      </a:r>
                      <a:r>
                        <a:rPr lang="en-US" sz="1600" kern="1200" dirty="0">
                          <a:effectLst/>
                        </a:rPr>
                        <a:t> </a:t>
                      </a:r>
                      <a:r>
                        <a:rPr lang="en-US" sz="1600" kern="1200" dirty="0" err="1">
                          <a:effectLst/>
                        </a:rPr>
                        <a:t>Terjangkau</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3762392410"/>
                  </a:ext>
                </a:extLst>
              </a:tr>
            </a:tbl>
          </a:graphicData>
        </a:graphic>
      </p:graphicFrame>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52</a:t>
            </a:fld>
            <a:endParaRPr lang="en-US"/>
          </a:p>
        </p:txBody>
      </p:sp>
    </p:spTree>
    <p:extLst>
      <p:ext uri="{BB962C8B-B14F-4D97-AF65-F5344CB8AC3E}">
        <p14:creationId xmlns:p14="http://schemas.microsoft.com/office/powerpoint/2010/main" xmlns="" val="21570873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nvPr>
        </p:nvGraphicFramePr>
        <p:xfrm>
          <a:off x="358964" y="484711"/>
          <a:ext cx="11321142" cy="6213747"/>
        </p:xfrm>
        <a:graphic>
          <a:graphicData uri="http://schemas.openxmlformats.org/drawingml/2006/table">
            <a:tbl>
              <a:tblPr firstRow="1" firstCol="1" bandRow="1">
                <a:tableStyleId>{93296810-A885-4BE3-A3E7-6D5BEEA58F35}</a:tableStyleId>
              </a:tblPr>
              <a:tblGrid>
                <a:gridCol w="457199">
                  <a:extLst>
                    <a:ext uri="{9D8B030D-6E8A-4147-A177-3AD203B41FA5}">
                      <a16:colId xmlns:a16="http://schemas.microsoft.com/office/drawing/2014/main" xmlns="" val="177140720"/>
                    </a:ext>
                  </a:extLst>
                </a:gridCol>
                <a:gridCol w="3200400">
                  <a:extLst>
                    <a:ext uri="{9D8B030D-6E8A-4147-A177-3AD203B41FA5}">
                      <a16:colId xmlns:a16="http://schemas.microsoft.com/office/drawing/2014/main" xmlns="" val="2648967867"/>
                    </a:ext>
                  </a:extLst>
                </a:gridCol>
                <a:gridCol w="4114800">
                  <a:extLst>
                    <a:ext uri="{9D8B030D-6E8A-4147-A177-3AD203B41FA5}">
                      <a16:colId xmlns:a16="http://schemas.microsoft.com/office/drawing/2014/main" xmlns="" val="839877664"/>
                    </a:ext>
                  </a:extLst>
                </a:gridCol>
                <a:gridCol w="1719943">
                  <a:extLst>
                    <a:ext uri="{9D8B030D-6E8A-4147-A177-3AD203B41FA5}">
                      <a16:colId xmlns:a16="http://schemas.microsoft.com/office/drawing/2014/main" xmlns="" val="870514420"/>
                    </a:ext>
                  </a:extLst>
                </a:gridCol>
                <a:gridCol w="1828800">
                  <a:extLst>
                    <a:ext uri="{9D8B030D-6E8A-4147-A177-3AD203B41FA5}">
                      <a16:colId xmlns:a16="http://schemas.microsoft.com/office/drawing/2014/main" xmlns="" val="34555205"/>
                    </a:ext>
                  </a:extLst>
                </a:gridCol>
              </a:tblGrid>
              <a:tr h="1035361">
                <a:tc>
                  <a:txBody>
                    <a:bodyPr/>
                    <a:lstStyle/>
                    <a:p>
                      <a:pPr marL="0" marR="0" algn="ctr">
                        <a:lnSpc>
                          <a:spcPct val="106000"/>
                        </a:lnSpc>
                        <a:spcBef>
                          <a:spcPts val="0"/>
                        </a:spcBef>
                        <a:spcAft>
                          <a:spcPts val="0"/>
                        </a:spcAft>
                      </a:pPr>
                      <a:r>
                        <a:rPr lang="en-US" sz="1600" kern="1200" dirty="0">
                          <a:effectLst/>
                        </a:rPr>
                        <a:t>No</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gn="ctr">
                        <a:lnSpc>
                          <a:spcPct val="106000"/>
                        </a:lnSpc>
                        <a:spcBef>
                          <a:spcPts val="0"/>
                        </a:spcBef>
                        <a:spcAft>
                          <a:spcPts val="0"/>
                        </a:spcAft>
                      </a:pPr>
                      <a:r>
                        <a:rPr lang="en-US" sz="1600" kern="1200" dirty="0">
                          <a:solidFill>
                            <a:schemeClr val="tx1"/>
                          </a:solidFill>
                          <a:effectLst/>
                        </a:rPr>
                        <a:t>GOALs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ENGLISH)</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TUJUAN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BAHASA INDONESIA)</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GOALs in SHORT Version</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 (Global ENG Version)</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TUJUAN </a:t>
                      </a:r>
                      <a:r>
                        <a:rPr lang="en-US" sz="1600" kern="1200" dirty="0" err="1">
                          <a:solidFill>
                            <a:schemeClr val="tx1"/>
                          </a:solidFill>
                          <a:effectLst/>
                        </a:rPr>
                        <a:t>dalam</a:t>
                      </a:r>
                      <a:r>
                        <a:rPr lang="en-US" sz="1600" kern="1200" dirty="0">
                          <a:solidFill>
                            <a:schemeClr val="tx1"/>
                          </a:solidFill>
                          <a:effectLst/>
                        </a:rPr>
                        <a:t> </a:t>
                      </a:r>
                      <a:r>
                        <a:rPr lang="en-US" sz="1600" kern="1200" dirty="0" err="1">
                          <a:solidFill>
                            <a:schemeClr val="tx1"/>
                          </a:solidFill>
                          <a:effectLst/>
                        </a:rPr>
                        <a:t>Kalimat</a:t>
                      </a:r>
                      <a:r>
                        <a:rPr lang="en-US" sz="1600" kern="1200" dirty="0">
                          <a:solidFill>
                            <a:schemeClr val="tx1"/>
                          </a:solidFill>
                          <a:effectLst/>
                        </a:rPr>
                        <a:t> </a:t>
                      </a:r>
                      <a:r>
                        <a:rPr lang="en-US" sz="1600" kern="1200" dirty="0" err="1">
                          <a:solidFill>
                            <a:schemeClr val="tx1"/>
                          </a:solidFill>
                          <a:effectLst/>
                        </a:rPr>
                        <a:t>Pendek</a:t>
                      </a:r>
                      <a:r>
                        <a:rPr lang="en-US" sz="1600" kern="1200" dirty="0">
                          <a:solidFill>
                            <a:schemeClr val="tx1"/>
                          </a:solidFill>
                          <a:effectLst/>
                        </a:rPr>
                        <a:t>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Bahasa Indonesia)</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1855810658"/>
                  </a:ext>
                </a:extLst>
              </a:tr>
              <a:tr h="1035361">
                <a:tc>
                  <a:txBody>
                    <a:bodyPr/>
                    <a:lstStyle/>
                    <a:p>
                      <a:pPr marL="0" marR="0">
                        <a:lnSpc>
                          <a:spcPct val="106000"/>
                        </a:lnSpc>
                        <a:spcBef>
                          <a:spcPts val="0"/>
                        </a:spcBef>
                        <a:spcAft>
                          <a:spcPts val="0"/>
                        </a:spcAft>
                      </a:pPr>
                      <a:r>
                        <a:rPr lang="en-US" sz="1600" kern="1200" dirty="0">
                          <a:effectLst/>
                        </a:rPr>
                        <a:t>8</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8. Promote sustained, inclusive and sustainable economic growth, full and productive employment and decent work for all</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8. </a:t>
                      </a:r>
                      <a:r>
                        <a:rPr lang="en-US" sz="1600" kern="1200" dirty="0" err="1">
                          <a:effectLst/>
                        </a:rPr>
                        <a:t>Meningkatkan</a:t>
                      </a:r>
                      <a:r>
                        <a:rPr lang="en-US" sz="1600" kern="1200" dirty="0">
                          <a:effectLst/>
                        </a:rPr>
                        <a:t> </a:t>
                      </a:r>
                      <a:r>
                        <a:rPr lang="en-US" sz="1600" kern="1200" dirty="0" err="1">
                          <a:effectLst/>
                        </a:rPr>
                        <a:t>pertumbuhan</a:t>
                      </a:r>
                      <a:r>
                        <a:rPr lang="en-US" sz="1600" kern="1200" dirty="0">
                          <a:effectLst/>
                        </a:rPr>
                        <a:t> </a:t>
                      </a:r>
                      <a:r>
                        <a:rPr lang="en-US" sz="1600" kern="1200" dirty="0" err="1">
                          <a:effectLst/>
                        </a:rPr>
                        <a:t>ekonomi</a:t>
                      </a:r>
                      <a:r>
                        <a:rPr lang="en-US" sz="1600" kern="1200" dirty="0">
                          <a:effectLst/>
                        </a:rPr>
                        <a:t> yang </a:t>
                      </a:r>
                      <a:r>
                        <a:rPr lang="en-US" sz="1600" kern="1200" dirty="0" err="1">
                          <a:effectLst/>
                        </a:rPr>
                        <a:t>inklusif</a:t>
                      </a:r>
                      <a:r>
                        <a:rPr lang="en-US" sz="1600" kern="1200" dirty="0">
                          <a:effectLst/>
                        </a:rPr>
                        <a:t> </a:t>
                      </a:r>
                      <a:r>
                        <a:rPr lang="en-US" sz="1600" kern="1200" dirty="0" err="1">
                          <a:effectLst/>
                        </a:rPr>
                        <a:t>dan</a:t>
                      </a:r>
                      <a:r>
                        <a:rPr lang="en-US" sz="1600" kern="1200" dirty="0">
                          <a:effectLst/>
                        </a:rPr>
                        <a:t> </a:t>
                      </a:r>
                      <a:r>
                        <a:rPr lang="en-US" sz="1600" kern="1200" dirty="0" err="1">
                          <a:effectLst/>
                        </a:rPr>
                        <a:t>berkelanjutan</a:t>
                      </a:r>
                      <a:r>
                        <a:rPr lang="en-US" sz="1600" kern="1200" dirty="0">
                          <a:effectLst/>
                        </a:rPr>
                        <a:t>, </a:t>
                      </a:r>
                      <a:r>
                        <a:rPr lang="en-US" sz="1600" kern="1200" dirty="0" err="1">
                          <a:effectLst/>
                        </a:rPr>
                        <a:t>kesempatan</a:t>
                      </a:r>
                      <a:r>
                        <a:rPr lang="en-US" sz="1600" kern="1200" dirty="0">
                          <a:effectLst/>
                        </a:rPr>
                        <a:t> </a:t>
                      </a:r>
                      <a:r>
                        <a:rPr lang="en-US" sz="1600" kern="1200" dirty="0" err="1">
                          <a:effectLst/>
                        </a:rPr>
                        <a:t>kerja</a:t>
                      </a:r>
                      <a:r>
                        <a:rPr lang="en-US" sz="1600" kern="1200" dirty="0">
                          <a:effectLst/>
                        </a:rPr>
                        <a:t> yang </a:t>
                      </a:r>
                      <a:r>
                        <a:rPr lang="en-US" sz="1600" kern="1200" dirty="0" err="1">
                          <a:effectLst/>
                        </a:rPr>
                        <a:t>produktif</a:t>
                      </a:r>
                      <a:r>
                        <a:rPr lang="en-US" sz="1600" kern="1200" dirty="0">
                          <a:effectLst/>
                        </a:rPr>
                        <a:t> </a:t>
                      </a:r>
                      <a:r>
                        <a:rPr lang="en-US" sz="1600" kern="1200" dirty="0" err="1">
                          <a:effectLst/>
                        </a:rPr>
                        <a:t>dan</a:t>
                      </a:r>
                      <a:r>
                        <a:rPr lang="en-US" sz="1600" kern="1200" dirty="0">
                          <a:effectLst/>
                        </a:rPr>
                        <a:t> </a:t>
                      </a:r>
                      <a:r>
                        <a:rPr lang="en-US" sz="1600" kern="1200" dirty="0" err="1">
                          <a:effectLst/>
                        </a:rPr>
                        <a:t>menyeluruh</a:t>
                      </a:r>
                      <a:r>
                        <a:rPr lang="en-US" sz="1600" kern="1200" dirty="0">
                          <a:effectLst/>
                        </a:rPr>
                        <a:t>, </a:t>
                      </a:r>
                      <a:r>
                        <a:rPr lang="en-US" sz="1600" kern="1200" dirty="0" err="1">
                          <a:effectLst/>
                        </a:rPr>
                        <a:t>serta</a:t>
                      </a:r>
                      <a:r>
                        <a:rPr lang="en-US" sz="1600" kern="1200" dirty="0">
                          <a:effectLst/>
                        </a:rPr>
                        <a:t> </a:t>
                      </a:r>
                      <a:r>
                        <a:rPr lang="en-US" sz="1600" kern="1200" dirty="0" err="1">
                          <a:effectLst/>
                        </a:rPr>
                        <a:t>pekerjaan</a:t>
                      </a:r>
                      <a:r>
                        <a:rPr lang="en-US" sz="1600" kern="1200" dirty="0">
                          <a:effectLst/>
                        </a:rPr>
                        <a:t> yang </a:t>
                      </a:r>
                      <a:r>
                        <a:rPr lang="en-US" sz="1600" kern="1200" dirty="0" err="1">
                          <a:effectLst/>
                        </a:rPr>
                        <a:t>layak</a:t>
                      </a:r>
                      <a:r>
                        <a:rPr lang="en-US" sz="1600" kern="1200" dirty="0">
                          <a:effectLst/>
                        </a:rPr>
                        <a:t> </a:t>
                      </a:r>
                      <a:r>
                        <a:rPr lang="en-US" sz="1600" kern="1200" dirty="0" err="1">
                          <a:effectLst/>
                        </a:rPr>
                        <a:t>untuk</a:t>
                      </a:r>
                      <a:r>
                        <a:rPr lang="en-US" sz="1600" kern="1200" dirty="0">
                          <a:effectLst/>
                        </a:rPr>
                        <a:t> </a:t>
                      </a:r>
                      <a:r>
                        <a:rPr lang="en-US" sz="1600" kern="1200" dirty="0" err="1">
                          <a:effectLst/>
                        </a:rPr>
                        <a:t>semua</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8. Decent work and economic growth</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8. </a:t>
                      </a:r>
                      <a:r>
                        <a:rPr lang="en-US" sz="1600" kern="1200" dirty="0" err="1">
                          <a:effectLst/>
                        </a:rPr>
                        <a:t>Pekerjaan</a:t>
                      </a:r>
                      <a:r>
                        <a:rPr lang="en-US" sz="1600" kern="1200" dirty="0">
                          <a:effectLst/>
                        </a:rPr>
                        <a:t> </a:t>
                      </a:r>
                      <a:r>
                        <a:rPr lang="en-US" sz="1600" kern="1200" dirty="0" err="1">
                          <a:effectLst/>
                        </a:rPr>
                        <a:t>Layak</a:t>
                      </a:r>
                      <a:r>
                        <a:rPr lang="en-US" sz="1600" kern="1200" dirty="0">
                          <a:effectLst/>
                        </a:rPr>
                        <a:t> </a:t>
                      </a:r>
                      <a:r>
                        <a:rPr lang="en-US" sz="1600" kern="1200" dirty="0" err="1">
                          <a:effectLst/>
                        </a:rPr>
                        <a:t>dan</a:t>
                      </a:r>
                      <a:r>
                        <a:rPr lang="en-US" sz="1600" kern="1200" dirty="0">
                          <a:effectLst/>
                        </a:rPr>
                        <a:t> </a:t>
                      </a:r>
                      <a:r>
                        <a:rPr lang="en-US" sz="1600" kern="1200" dirty="0" err="1">
                          <a:effectLst/>
                        </a:rPr>
                        <a:t>Pertumbuhan</a:t>
                      </a:r>
                      <a:r>
                        <a:rPr lang="en-US" sz="1600" kern="1200" dirty="0">
                          <a:effectLst/>
                        </a:rPr>
                        <a:t> </a:t>
                      </a:r>
                      <a:r>
                        <a:rPr lang="en-US" sz="1600" kern="1200" dirty="0" err="1">
                          <a:effectLst/>
                        </a:rPr>
                        <a:t>Ekonomi</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893751828"/>
                  </a:ext>
                </a:extLst>
              </a:tr>
              <a:tr h="776916">
                <a:tc>
                  <a:txBody>
                    <a:bodyPr/>
                    <a:lstStyle/>
                    <a:p>
                      <a:pPr marL="0" marR="0">
                        <a:lnSpc>
                          <a:spcPct val="106000"/>
                        </a:lnSpc>
                        <a:spcBef>
                          <a:spcPts val="0"/>
                        </a:spcBef>
                        <a:spcAft>
                          <a:spcPts val="0"/>
                        </a:spcAft>
                      </a:pPr>
                      <a:r>
                        <a:rPr lang="en-US" sz="1600" kern="1200" dirty="0">
                          <a:effectLst/>
                        </a:rPr>
                        <a:t>9</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9. Build resilient infrastructure, promote inclusive and sustainable industrialization and foster innovation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9. </a:t>
                      </a:r>
                      <a:r>
                        <a:rPr lang="en-US" sz="1600" kern="1200" dirty="0" err="1">
                          <a:effectLst/>
                        </a:rPr>
                        <a:t>Membangun</a:t>
                      </a:r>
                      <a:r>
                        <a:rPr lang="en-US" sz="1600" kern="1200" dirty="0">
                          <a:effectLst/>
                        </a:rPr>
                        <a:t> </a:t>
                      </a:r>
                      <a:r>
                        <a:rPr lang="en-US" sz="1600" kern="1200" dirty="0" err="1">
                          <a:effectLst/>
                        </a:rPr>
                        <a:t>infrastruktur</a:t>
                      </a:r>
                      <a:r>
                        <a:rPr lang="en-US" sz="1600" kern="1200" dirty="0">
                          <a:effectLst/>
                        </a:rPr>
                        <a:t> yang </a:t>
                      </a:r>
                      <a:r>
                        <a:rPr lang="en-US" sz="1600" kern="1200" dirty="0" err="1">
                          <a:effectLst/>
                        </a:rPr>
                        <a:t>tangguh</a:t>
                      </a:r>
                      <a:r>
                        <a:rPr lang="en-US" sz="1600" kern="1200" dirty="0">
                          <a:effectLst/>
                        </a:rPr>
                        <a:t>, </a:t>
                      </a:r>
                      <a:r>
                        <a:rPr lang="en-US" sz="1600" kern="1200" dirty="0" err="1">
                          <a:effectLst/>
                        </a:rPr>
                        <a:t>meningkatkan</a:t>
                      </a:r>
                      <a:r>
                        <a:rPr lang="en-US" sz="1600" kern="1200" dirty="0">
                          <a:effectLst/>
                        </a:rPr>
                        <a:t> </a:t>
                      </a:r>
                      <a:r>
                        <a:rPr lang="en-US" sz="1600" kern="1200" dirty="0" err="1">
                          <a:effectLst/>
                        </a:rPr>
                        <a:t>industri</a:t>
                      </a:r>
                      <a:r>
                        <a:rPr lang="en-US" sz="1600" kern="1200" dirty="0">
                          <a:effectLst/>
                        </a:rPr>
                        <a:t> </a:t>
                      </a:r>
                      <a:r>
                        <a:rPr lang="en-US" sz="1600" kern="1200" dirty="0" err="1">
                          <a:effectLst/>
                        </a:rPr>
                        <a:t>inklusif</a:t>
                      </a:r>
                      <a:r>
                        <a:rPr lang="en-US" sz="1600" kern="1200" dirty="0">
                          <a:effectLst/>
                        </a:rPr>
                        <a:t> </a:t>
                      </a:r>
                      <a:r>
                        <a:rPr lang="en-US" sz="1600" kern="1200" dirty="0" err="1">
                          <a:effectLst/>
                        </a:rPr>
                        <a:t>dan</a:t>
                      </a:r>
                      <a:r>
                        <a:rPr lang="en-US" sz="1600" kern="1200" dirty="0">
                          <a:effectLst/>
                        </a:rPr>
                        <a:t> </a:t>
                      </a:r>
                      <a:r>
                        <a:rPr lang="en-US" sz="1600" kern="1200" dirty="0" err="1">
                          <a:effectLst/>
                        </a:rPr>
                        <a:t>berkelanjutan</a:t>
                      </a:r>
                      <a:r>
                        <a:rPr lang="en-US" sz="1600" kern="1200" dirty="0">
                          <a:effectLst/>
                        </a:rPr>
                        <a:t>, </a:t>
                      </a:r>
                      <a:r>
                        <a:rPr lang="en-US" sz="1600" kern="1200" dirty="0" err="1">
                          <a:effectLst/>
                        </a:rPr>
                        <a:t>serta</a:t>
                      </a:r>
                      <a:r>
                        <a:rPr lang="en-US" sz="1600" kern="1200" dirty="0">
                          <a:effectLst/>
                        </a:rPr>
                        <a:t> </a:t>
                      </a:r>
                      <a:r>
                        <a:rPr lang="en-US" sz="1600" kern="1200" dirty="0" err="1">
                          <a:effectLst/>
                        </a:rPr>
                        <a:t>mendorong</a:t>
                      </a:r>
                      <a:r>
                        <a:rPr lang="en-US" sz="1600" kern="1200" dirty="0">
                          <a:effectLst/>
                        </a:rPr>
                        <a:t> </a:t>
                      </a:r>
                      <a:r>
                        <a:rPr lang="en-US" sz="1600" kern="1200" dirty="0" err="1">
                          <a:effectLst/>
                        </a:rPr>
                        <a:t>inovasi</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9. Industry, Innovation and Infrastructure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9. </a:t>
                      </a:r>
                      <a:r>
                        <a:rPr lang="en-US" sz="1600" kern="1200" dirty="0" err="1">
                          <a:effectLst/>
                        </a:rPr>
                        <a:t>Industri</a:t>
                      </a:r>
                      <a:r>
                        <a:rPr lang="en-US" sz="1600" kern="1200" dirty="0">
                          <a:effectLst/>
                        </a:rPr>
                        <a:t>, </a:t>
                      </a:r>
                      <a:r>
                        <a:rPr lang="en-US" sz="1600" kern="1200" dirty="0" err="1">
                          <a:effectLst/>
                        </a:rPr>
                        <a:t>Inovasi</a:t>
                      </a:r>
                      <a:r>
                        <a:rPr lang="en-US" sz="1600" kern="1200" dirty="0">
                          <a:effectLst/>
                        </a:rPr>
                        <a:t>, </a:t>
                      </a:r>
                      <a:r>
                        <a:rPr lang="en-US" sz="1600" kern="1200" dirty="0" err="1">
                          <a:effectLst/>
                        </a:rPr>
                        <a:t>dan</a:t>
                      </a:r>
                      <a:r>
                        <a:rPr lang="en-US" sz="1600" kern="1200" dirty="0">
                          <a:effectLst/>
                        </a:rPr>
                        <a:t> </a:t>
                      </a:r>
                      <a:r>
                        <a:rPr lang="en-US" sz="1600" kern="1200" dirty="0" err="1">
                          <a:effectLst/>
                        </a:rPr>
                        <a:t>Infrastruktur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12650954"/>
                  </a:ext>
                </a:extLst>
              </a:tr>
              <a:tr h="776916">
                <a:tc>
                  <a:txBody>
                    <a:bodyPr/>
                    <a:lstStyle/>
                    <a:p>
                      <a:pPr marL="0" marR="0">
                        <a:lnSpc>
                          <a:spcPct val="106000"/>
                        </a:lnSpc>
                        <a:spcBef>
                          <a:spcPts val="0"/>
                        </a:spcBef>
                        <a:spcAft>
                          <a:spcPts val="0"/>
                        </a:spcAft>
                      </a:pPr>
                      <a:r>
                        <a:rPr lang="en-US" sz="1600" kern="1200" dirty="0">
                          <a:effectLst/>
                        </a:rPr>
                        <a:t>10</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10. Reduce inequality within and among countries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10. </a:t>
                      </a:r>
                      <a:r>
                        <a:rPr lang="en-US" sz="1600" kern="1200" dirty="0" err="1">
                          <a:effectLst/>
                        </a:rPr>
                        <a:t>Mengurangi</a:t>
                      </a:r>
                      <a:r>
                        <a:rPr lang="en-US" sz="1600" kern="1200" dirty="0">
                          <a:effectLst/>
                        </a:rPr>
                        <a:t> </a:t>
                      </a:r>
                      <a:r>
                        <a:rPr lang="en-US" sz="1600" kern="1200" dirty="0" err="1">
                          <a:effectLst/>
                        </a:rPr>
                        <a:t>kesenjangan</a:t>
                      </a:r>
                      <a:r>
                        <a:rPr lang="en-US" sz="1600" kern="1200" dirty="0">
                          <a:effectLst/>
                        </a:rPr>
                        <a:t> intra- </a:t>
                      </a:r>
                      <a:r>
                        <a:rPr lang="en-US" sz="1600" kern="1200" dirty="0" err="1">
                          <a:effectLst/>
                        </a:rPr>
                        <a:t>dan</a:t>
                      </a:r>
                      <a:r>
                        <a:rPr lang="en-US" sz="1600" kern="1200" dirty="0">
                          <a:effectLst/>
                        </a:rPr>
                        <a:t> </a:t>
                      </a:r>
                      <a:r>
                        <a:rPr lang="en-US" sz="1600" kern="1200" dirty="0" err="1">
                          <a:effectLst/>
                        </a:rPr>
                        <a:t>antarnegara</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10. Reduced Inequalities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10. </a:t>
                      </a:r>
                      <a:r>
                        <a:rPr lang="en-US" sz="1600" kern="1200" dirty="0" err="1">
                          <a:effectLst/>
                        </a:rPr>
                        <a:t>Berkurangnya</a:t>
                      </a:r>
                      <a:r>
                        <a:rPr lang="en-US" sz="1600" kern="1200" dirty="0">
                          <a:effectLst/>
                        </a:rPr>
                        <a:t> </a:t>
                      </a:r>
                      <a:r>
                        <a:rPr lang="en-US" sz="1600" kern="1200" dirty="0" err="1">
                          <a:effectLst/>
                        </a:rPr>
                        <a:t>Kesenjangan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4021969898"/>
                  </a:ext>
                </a:extLst>
              </a:tr>
              <a:tr h="776916">
                <a:tc>
                  <a:txBody>
                    <a:bodyPr/>
                    <a:lstStyle/>
                    <a:p>
                      <a:pPr marL="0" marR="0">
                        <a:lnSpc>
                          <a:spcPct val="106000"/>
                        </a:lnSpc>
                        <a:spcBef>
                          <a:spcPts val="0"/>
                        </a:spcBef>
                        <a:spcAft>
                          <a:spcPts val="0"/>
                        </a:spcAft>
                      </a:pPr>
                      <a:r>
                        <a:rPr lang="en-US" sz="1600" kern="1200" dirty="0">
                          <a:effectLst/>
                        </a:rPr>
                        <a:t>11</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11. Make cities and human settlements inclusive, safe, resilient and sustainable</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11. </a:t>
                      </a:r>
                      <a:r>
                        <a:rPr lang="en-US" sz="1600" kern="1200" dirty="0" err="1">
                          <a:effectLst/>
                        </a:rPr>
                        <a:t>Menjadikan</a:t>
                      </a:r>
                      <a:r>
                        <a:rPr lang="en-US" sz="1600" kern="1200" dirty="0">
                          <a:effectLst/>
                        </a:rPr>
                        <a:t> </a:t>
                      </a:r>
                      <a:r>
                        <a:rPr lang="en-US" sz="1600" kern="1200" dirty="0" err="1">
                          <a:effectLst/>
                        </a:rPr>
                        <a:t>kota</a:t>
                      </a:r>
                      <a:r>
                        <a:rPr lang="en-US" sz="1600" kern="1200" dirty="0">
                          <a:effectLst/>
                        </a:rPr>
                        <a:t> </a:t>
                      </a:r>
                      <a:r>
                        <a:rPr lang="en-US" sz="1600" kern="1200" dirty="0" err="1">
                          <a:effectLst/>
                        </a:rPr>
                        <a:t>dan</a:t>
                      </a:r>
                      <a:r>
                        <a:rPr lang="en-US" sz="1600" kern="1200" dirty="0">
                          <a:effectLst/>
                        </a:rPr>
                        <a:t> </a:t>
                      </a:r>
                      <a:r>
                        <a:rPr lang="en-US" sz="1600" kern="1200" dirty="0" err="1">
                          <a:effectLst/>
                        </a:rPr>
                        <a:t>permukiman</a:t>
                      </a:r>
                      <a:r>
                        <a:rPr lang="en-US" sz="1600" kern="1200" dirty="0">
                          <a:effectLst/>
                        </a:rPr>
                        <a:t> </a:t>
                      </a:r>
                      <a:r>
                        <a:rPr lang="en-US" sz="1600" kern="1200" dirty="0" err="1">
                          <a:effectLst/>
                        </a:rPr>
                        <a:t>inklusif</a:t>
                      </a:r>
                      <a:r>
                        <a:rPr lang="en-US" sz="1600" kern="1200" dirty="0">
                          <a:effectLst/>
                        </a:rPr>
                        <a:t>, </a:t>
                      </a:r>
                      <a:r>
                        <a:rPr lang="en-US" sz="1600" kern="1200" dirty="0" err="1">
                          <a:effectLst/>
                        </a:rPr>
                        <a:t>aman</a:t>
                      </a:r>
                      <a:r>
                        <a:rPr lang="en-US" sz="1600" kern="1200" dirty="0">
                          <a:effectLst/>
                        </a:rPr>
                        <a:t>, </a:t>
                      </a:r>
                      <a:r>
                        <a:rPr lang="en-US" sz="1600" kern="1200" dirty="0" err="1">
                          <a:effectLst/>
                        </a:rPr>
                        <a:t>tangguh</a:t>
                      </a:r>
                      <a:r>
                        <a:rPr lang="en-US" sz="1600" kern="1200" dirty="0">
                          <a:effectLst/>
                        </a:rPr>
                        <a:t>, </a:t>
                      </a:r>
                      <a:r>
                        <a:rPr lang="en-US" sz="1600" kern="1200" dirty="0" err="1">
                          <a:effectLst/>
                        </a:rPr>
                        <a:t>dan</a:t>
                      </a:r>
                      <a:r>
                        <a:rPr lang="en-US" sz="1600" kern="1200" dirty="0">
                          <a:effectLst/>
                        </a:rPr>
                        <a:t> </a:t>
                      </a:r>
                      <a:r>
                        <a:rPr lang="en-US" sz="1600" kern="1200" dirty="0" err="1">
                          <a:effectLst/>
                        </a:rPr>
                        <a:t>berkelanjutan</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11. Sustainable Cities and Communities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11. Kota </a:t>
                      </a:r>
                      <a:r>
                        <a:rPr lang="en-US" sz="1600" kern="1200" dirty="0" err="1">
                          <a:effectLst/>
                        </a:rPr>
                        <a:t>dan</a:t>
                      </a:r>
                      <a:r>
                        <a:rPr lang="en-US" sz="1600" kern="1200" dirty="0">
                          <a:effectLst/>
                        </a:rPr>
                        <a:t> </a:t>
                      </a:r>
                      <a:r>
                        <a:rPr lang="en-US" sz="1600" kern="1200" dirty="0" err="1">
                          <a:effectLst/>
                        </a:rPr>
                        <a:t>Permukiman</a:t>
                      </a:r>
                      <a:r>
                        <a:rPr lang="en-US" sz="1600" kern="1200" dirty="0">
                          <a:effectLst/>
                        </a:rPr>
                        <a:t> yang </a:t>
                      </a:r>
                      <a:r>
                        <a:rPr lang="en-US" sz="1600" kern="1200" dirty="0" err="1">
                          <a:effectLst/>
                        </a:rPr>
                        <a:t>Berkelanjutan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3621528761"/>
                  </a:ext>
                </a:extLst>
              </a:tr>
              <a:tr h="1035361">
                <a:tc>
                  <a:txBody>
                    <a:bodyPr/>
                    <a:lstStyle/>
                    <a:p>
                      <a:pPr marL="0" marR="0">
                        <a:lnSpc>
                          <a:spcPct val="106000"/>
                        </a:lnSpc>
                        <a:spcBef>
                          <a:spcPts val="0"/>
                        </a:spcBef>
                        <a:spcAft>
                          <a:spcPts val="0"/>
                        </a:spcAft>
                      </a:pPr>
                      <a:r>
                        <a:rPr lang="en-US" sz="1600" kern="1200" dirty="0">
                          <a:effectLst/>
                        </a:rPr>
                        <a:t>12</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12. Ensure sustainable consumption and production patterns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12: </a:t>
                      </a:r>
                      <a:r>
                        <a:rPr lang="en-US" sz="1600" kern="1200" dirty="0" err="1">
                          <a:effectLst/>
                        </a:rPr>
                        <a:t>Menjamin</a:t>
                      </a:r>
                      <a:r>
                        <a:rPr lang="en-US" sz="1600" kern="1200" dirty="0">
                          <a:effectLst/>
                        </a:rPr>
                        <a:t> </a:t>
                      </a:r>
                      <a:r>
                        <a:rPr lang="en-US" sz="1600" kern="1200" dirty="0" err="1">
                          <a:effectLst/>
                        </a:rPr>
                        <a:t>pola</a:t>
                      </a:r>
                      <a:r>
                        <a:rPr lang="en-US" sz="1600" kern="1200" dirty="0">
                          <a:effectLst/>
                        </a:rPr>
                        <a:t> </a:t>
                      </a:r>
                      <a:r>
                        <a:rPr lang="en-US" sz="1600" kern="1200" dirty="0" err="1">
                          <a:effectLst/>
                        </a:rPr>
                        <a:t>produksi</a:t>
                      </a:r>
                      <a:r>
                        <a:rPr lang="en-US" sz="1600" kern="1200" dirty="0">
                          <a:effectLst/>
                        </a:rPr>
                        <a:t> </a:t>
                      </a:r>
                      <a:r>
                        <a:rPr lang="en-US" sz="1600" kern="1200" dirty="0" err="1">
                          <a:effectLst/>
                        </a:rPr>
                        <a:t>dan</a:t>
                      </a:r>
                      <a:r>
                        <a:rPr lang="en-US" sz="1600" kern="1200" dirty="0">
                          <a:effectLst/>
                        </a:rPr>
                        <a:t> </a:t>
                      </a:r>
                      <a:r>
                        <a:rPr lang="en-US" sz="1600" kern="1200" dirty="0" err="1">
                          <a:effectLst/>
                        </a:rPr>
                        <a:t>konsumsi</a:t>
                      </a:r>
                      <a:r>
                        <a:rPr lang="en-US" sz="1600" kern="1200" dirty="0">
                          <a:effectLst/>
                        </a:rPr>
                        <a:t> yang </a:t>
                      </a:r>
                      <a:r>
                        <a:rPr lang="en-US" sz="1600" kern="1200" dirty="0" err="1">
                          <a:effectLst/>
                        </a:rPr>
                        <a:t>berkelanjutan</a:t>
                      </a:r>
                      <a:r>
                        <a:rPr lang="en-US" sz="1600" kern="12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12. Responsible consumption and production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12. </a:t>
                      </a:r>
                      <a:r>
                        <a:rPr lang="en-US" sz="1600" kern="1200" dirty="0" err="1">
                          <a:effectLst/>
                        </a:rPr>
                        <a:t>Konsumsi</a:t>
                      </a:r>
                      <a:r>
                        <a:rPr lang="en-US" sz="1600" kern="1200" dirty="0">
                          <a:effectLst/>
                        </a:rPr>
                        <a:t> </a:t>
                      </a:r>
                      <a:r>
                        <a:rPr lang="en-US" sz="1600" kern="1200" dirty="0" err="1">
                          <a:effectLst/>
                        </a:rPr>
                        <a:t>dan</a:t>
                      </a:r>
                      <a:r>
                        <a:rPr lang="en-US" sz="1600" kern="1200" dirty="0">
                          <a:effectLst/>
                        </a:rPr>
                        <a:t> </a:t>
                      </a:r>
                      <a:r>
                        <a:rPr lang="en-US" sz="1600" kern="1200" dirty="0" err="1">
                          <a:effectLst/>
                        </a:rPr>
                        <a:t>Produksi</a:t>
                      </a:r>
                      <a:r>
                        <a:rPr lang="en-US" sz="1600" kern="1200" dirty="0">
                          <a:effectLst/>
                        </a:rPr>
                        <a:t> yang </a:t>
                      </a:r>
                      <a:r>
                        <a:rPr lang="en-US" sz="1600" kern="1200" dirty="0" err="1">
                          <a:effectLst/>
                        </a:rPr>
                        <a:t>Bertanggung</a:t>
                      </a:r>
                      <a:r>
                        <a:rPr lang="en-US" sz="1600" kern="1200" dirty="0">
                          <a:effectLst/>
                        </a:rPr>
                        <a:t> </a:t>
                      </a:r>
                      <a:r>
                        <a:rPr lang="en-US" sz="1600" kern="1200" dirty="0" err="1">
                          <a:effectLst/>
                        </a:rPr>
                        <a:t>Jawab</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333991658"/>
                  </a:ext>
                </a:extLst>
              </a:tr>
              <a:tr h="776916">
                <a:tc>
                  <a:txBody>
                    <a:bodyPr/>
                    <a:lstStyle/>
                    <a:p>
                      <a:pPr marL="0" marR="0">
                        <a:lnSpc>
                          <a:spcPct val="106000"/>
                        </a:lnSpc>
                        <a:spcBef>
                          <a:spcPts val="0"/>
                        </a:spcBef>
                        <a:spcAft>
                          <a:spcPts val="0"/>
                        </a:spcAft>
                      </a:pPr>
                      <a:r>
                        <a:rPr lang="en-US" sz="1600" kern="1200" dirty="0">
                          <a:effectLst/>
                        </a:rPr>
                        <a:t>13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13. Take urgent action to combat climate change and its impacts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13: </a:t>
                      </a:r>
                      <a:r>
                        <a:rPr lang="en-US" sz="1600" kern="1200" dirty="0" err="1">
                          <a:effectLst/>
                        </a:rPr>
                        <a:t>Mengambil</a:t>
                      </a:r>
                      <a:r>
                        <a:rPr lang="en-US" sz="1600" kern="1200" dirty="0">
                          <a:effectLst/>
                        </a:rPr>
                        <a:t> </a:t>
                      </a:r>
                      <a:r>
                        <a:rPr lang="en-US" sz="1600" kern="1200" dirty="0" err="1">
                          <a:effectLst/>
                        </a:rPr>
                        <a:t>tindakan</a:t>
                      </a:r>
                      <a:r>
                        <a:rPr lang="en-US" sz="1600" kern="1200" dirty="0">
                          <a:effectLst/>
                        </a:rPr>
                        <a:t> </a:t>
                      </a:r>
                      <a:r>
                        <a:rPr lang="en-US" sz="1600" kern="1200" dirty="0" err="1">
                          <a:effectLst/>
                        </a:rPr>
                        <a:t>cepat</a:t>
                      </a:r>
                      <a:r>
                        <a:rPr lang="en-US" sz="1600" kern="1200" dirty="0">
                          <a:effectLst/>
                        </a:rPr>
                        <a:t> </a:t>
                      </a:r>
                      <a:r>
                        <a:rPr lang="en-US" sz="1600" kern="1200" dirty="0" err="1">
                          <a:effectLst/>
                        </a:rPr>
                        <a:t>untuk</a:t>
                      </a:r>
                      <a:r>
                        <a:rPr lang="en-US" sz="1600" kern="1200" dirty="0">
                          <a:effectLst/>
                        </a:rPr>
                        <a:t> </a:t>
                      </a:r>
                      <a:r>
                        <a:rPr lang="en-US" sz="1600" kern="1200" dirty="0" err="1">
                          <a:effectLst/>
                        </a:rPr>
                        <a:t>mengatasi</a:t>
                      </a:r>
                      <a:r>
                        <a:rPr lang="en-US" sz="1600" kern="1200" dirty="0">
                          <a:effectLst/>
                        </a:rPr>
                        <a:t> </a:t>
                      </a:r>
                      <a:r>
                        <a:rPr lang="en-US" sz="1600" kern="1200" dirty="0" err="1">
                          <a:effectLst/>
                        </a:rPr>
                        <a:t>perubahan</a:t>
                      </a:r>
                      <a:r>
                        <a:rPr lang="en-US" sz="1600" kern="1200" dirty="0">
                          <a:effectLst/>
                        </a:rPr>
                        <a:t> </a:t>
                      </a:r>
                      <a:r>
                        <a:rPr lang="en-US" sz="1600" kern="1200" dirty="0" err="1">
                          <a:effectLst/>
                        </a:rPr>
                        <a:t>iklim</a:t>
                      </a:r>
                      <a:r>
                        <a:rPr lang="en-US" sz="1600" kern="1200" dirty="0">
                          <a:effectLst/>
                        </a:rPr>
                        <a:t> </a:t>
                      </a:r>
                      <a:r>
                        <a:rPr lang="en-US" sz="1600" kern="1200" dirty="0" err="1">
                          <a:effectLst/>
                        </a:rPr>
                        <a:t>dan</a:t>
                      </a:r>
                      <a:r>
                        <a:rPr lang="en-US" sz="1600" kern="1200" dirty="0">
                          <a:effectLst/>
                        </a:rPr>
                        <a:t> </a:t>
                      </a:r>
                      <a:r>
                        <a:rPr lang="en-US" sz="1600" kern="1200" dirty="0" err="1">
                          <a:effectLst/>
                        </a:rPr>
                        <a:t>dampaknya</a:t>
                      </a:r>
                      <a:r>
                        <a:rPr lang="en-US" sz="1600" kern="12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13. Climate action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13.  </a:t>
                      </a:r>
                      <a:r>
                        <a:rPr lang="en-US" sz="1600" kern="1200" dirty="0" err="1">
                          <a:effectLst/>
                        </a:rPr>
                        <a:t>Penanganan</a:t>
                      </a:r>
                      <a:r>
                        <a:rPr lang="en-US" sz="1600" kern="1200" dirty="0">
                          <a:effectLst/>
                        </a:rPr>
                        <a:t> </a:t>
                      </a:r>
                      <a:r>
                        <a:rPr lang="en-US" sz="1600" kern="1200" dirty="0" err="1">
                          <a:effectLst/>
                        </a:rPr>
                        <a:t>Perubahan</a:t>
                      </a:r>
                      <a:r>
                        <a:rPr lang="en-US" sz="1600" kern="1200" dirty="0">
                          <a:effectLst/>
                        </a:rPr>
                        <a:t> </a:t>
                      </a:r>
                      <a:r>
                        <a:rPr lang="en-US" sz="1600" kern="1200" dirty="0" err="1">
                          <a:effectLst/>
                        </a:rPr>
                        <a:t>Iklim</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2593311656"/>
                  </a:ext>
                </a:extLst>
              </a:tr>
            </a:tbl>
          </a:graphicData>
        </a:graphic>
      </p:graphicFrame>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53</a:t>
            </a:fld>
            <a:endParaRPr lang="en-US"/>
          </a:p>
        </p:txBody>
      </p:sp>
    </p:spTree>
    <p:extLst>
      <p:ext uri="{BB962C8B-B14F-4D97-AF65-F5344CB8AC3E}">
        <p14:creationId xmlns:p14="http://schemas.microsoft.com/office/powerpoint/2010/main" xmlns="" val="326875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graphicFrame>
        <p:nvGraphicFramePr>
          <p:cNvPr id="4" name="Content Placeholder 3"/>
          <p:cNvGraphicFramePr>
            <a:graphicFrameLocks/>
          </p:cNvGraphicFramePr>
          <p:nvPr>
            <p:extLst/>
          </p:nvPr>
        </p:nvGraphicFramePr>
        <p:xfrm>
          <a:off x="370116" y="563725"/>
          <a:ext cx="11321142" cy="6210585"/>
        </p:xfrm>
        <a:graphic>
          <a:graphicData uri="http://schemas.openxmlformats.org/drawingml/2006/table">
            <a:tbl>
              <a:tblPr firstRow="1" firstCol="1" bandRow="1">
                <a:tableStyleId>{93296810-A885-4BE3-A3E7-6D5BEEA58F35}</a:tableStyleId>
              </a:tblPr>
              <a:tblGrid>
                <a:gridCol w="457199">
                  <a:extLst>
                    <a:ext uri="{9D8B030D-6E8A-4147-A177-3AD203B41FA5}">
                      <a16:colId xmlns:a16="http://schemas.microsoft.com/office/drawing/2014/main" xmlns="" val="177140720"/>
                    </a:ext>
                  </a:extLst>
                </a:gridCol>
                <a:gridCol w="3200400">
                  <a:extLst>
                    <a:ext uri="{9D8B030D-6E8A-4147-A177-3AD203B41FA5}">
                      <a16:colId xmlns:a16="http://schemas.microsoft.com/office/drawing/2014/main" xmlns="" val="2648967867"/>
                    </a:ext>
                  </a:extLst>
                </a:gridCol>
                <a:gridCol w="4114800">
                  <a:extLst>
                    <a:ext uri="{9D8B030D-6E8A-4147-A177-3AD203B41FA5}">
                      <a16:colId xmlns:a16="http://schemas.microsoft.com/office/drawing/2014/main" xmlns="" val="839877664"/>
                    </a:ext>
                  </a:extLst>
                </a:gridCol>
                <a:gridCol w="1719943">
                  <a:extLst>
                    <a:ext uri="{9D8B030D-6E8A-4147-A177-3AD203B41FA5}">
                      <a16:colId xmlns:a16="http://schemas.microsoft.com/office/drawing/2014/main" xmlns="" val="870514420"/>
                    </a:ext>
                  </a:extLst>
                </a:gridCol>
                <a:gridCol w="1828800">
                  <a:extLst>
                    <a:ext uri="{9D8B030D-6E8A-4147-A177-3AD203B41FA5}">
                      <a16:colId xmlns:a16="http://schemas.microsoft.com/office/drawing/2014/main" xmlns="" val="34555205"/>
                    </a:ext>
                  </a:extLst>
                </a:gridCol>
              </a:tblGrid>
              <a:tr h="1035361">
                <a:tc>
                  <a:txBody>
                    <a:bodyPr/>
                    <a:lstStyle/>
                    <a:p>
                      <a:pPr marL="0" marR="0" algn="ctr">
                        <a:lnSpc>
                          <a:spcPct val="106000"/>
                        </a:lnSpc>
                        <a:spcBef>
                          <a:spcPts val="0"/>
                        </a:spcBef>
                        <a:spcAft>
                          <a:spcPts val="0"/>
                        </a:spcAft>
                      </a:pPr>
                      <a:r>
                        <a:rPr lang="en-US" sz="1600" kern="1200">
                          <a:effectLst/>
                        </a:rPr>
                        <a:t>No</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gn="ctr">
                        <a:lnSpc>
                          <a:spcPct val="106000"/>
                        </a:lnSpc>
                        <a:spcBef>
                          <a:spcPts val="0"/>
                        </a:spcBef>
                        <a:spcAft>
                          <a:spcPts val="0"/>
                        </a:spcAft>
                      </a:pPr>
                      <a:r>
                        <a:rPr lang="en-US" sz="1600" kern="1200" dirty="0">
                          <a:solidFill>
                            <a:schemeClr val="tx1"/>
                          </a:solidFill>
                          <a:effectLst/>
                        </a:rPr>
                        <a:t>GOALs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ENGLISH)</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TUJUAN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BAHASA INDONESIA)</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GOALs in SHORT Version</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 (Global ENG Version)</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gn="ctr">
                        <a:lnSpc>
                          <a:spcPct val="106000"/>
                        </a:lnSpc>
                        <a:spcBef>
                          <a:spcPts val="0"/>
                        </a:spcBef>
                        <a:spcAft>
                          <a:spcPts val="0"/>
                        </a:spcAft>
                      </a:pPr>
                      <a:r>
                        <a:rPr lang="en-US" sz="1600" kern="1200" dirty="0">
                          <a:solidFill>
                            <a:schemeClr val="tx1"/>
                          </a:solidFill>
                          <a:effectLst/>
                        </a:rPr>
                        <a:t>TUJUAN </a:t>
                      </a:r>
                      <a:r>
                        <a:rPr lang="en-US" sz="1600" kern="1200" dirty="0" err="1">
                          <a:solidFill>
                            <a:schemeClr val="tx1"/>
                          </a:solidFill>
                          <a:effectLst/>
                        </a:rPr>
                        <a:t>dalam</a:t>
                      </a:r>
                      <a:r>
                        <a:rPr lang="en-US" sz="1600" kern="1200" dirty="0">
                          <a:solidFill>
                            <a:schemeClr val="tx1"/>
                          </a:solidFill>
                          <a:effectLst/>
                        </a:rPr>
                        <a:t> </a:t>
                      </a:r>
                      <a:r>
                        <a:rPr lang="en-US" sz="1600" kern="1200" dirty="0" err="1">
                          <a:solidFill>
                            <a:schemeClr val="tx1"/>
                          </a:solidFill>
                          <a:effectLst/>
                        </a:rPr>
                        <a:t>Kalimat</a:t>
                      </a:r>
                      <a:r>
                        <a:rPr lang="en-US" sz="1600" kern="1200" dirty="0">
                          <a:solidFill>
                            <a:schemeClr val="tx1"/>
                          </a:solidFill>
                          <a:effectLst/>
                        </a:rPr>
                        <a:t> </a:t>
                      </a:r>
                      <a:r>
                        <a:rPr lang="en-US" sz="1600" kern="1200" dirty="0" err="1">
                          <a:solidFill>
                            <a:schemeClr val="tx1"/>
                          </a:solidFill>
                          <a:effectLst/>
                        </a:rPr>
                        <a:t>Pendek</a:t>
                      </a:r>
                      <a:r>
                        <a:rPr lang="en-US" sz="1600" kern="1200" dirty="0">
                          <a:solidFill>
                            <a:schemeClr val="tx1"/>
                          </a:solidFill>
                          <a:effectLst/>
                        </a:rPr>
                        <a:t> </a:t>
                      </a:r>
                      <a:endParaRPr lang="en-US" sz="1600" dirty="0">
                        <a:solidFill>
                          <a:schemeClr val="tx1"/>
                        </a:solidFill>
                        <a:effectLst/>
                      </a:endParaRPr>
                    </a:p>
                    <a:p>
                      <a:pPr marL="0" marR="0" algn="ctr">
                        <a:lnSpc>
                          <a:spcPct val="106000"/>
                        </a:lnSpc>
                        <a:spcBef>
                          <a:spcPts val="0"/>
                        </a:spcBef>
                        <a:spcAft>
                          <a:spcPts val="0"/>
                        </a:spcAft>
                      </a:pPr>
                      <a:r>
                        <a:rPr lang="en-US" sz="1600" kern="1200" dirty="0">
                          <a:solidFill>
                            <a:schemeClr val="tx1"/>
                          </a:solidFill>
                          <a:effectLst/>
                        </a:rPr>
                        <a:t>(</a:t>
                      </a:r>
                      <a:r>
                        <a:rPr lang="en-US" sz="1600" kern="1200" dirty="0" err="1">
                          <a:solidFill>
                            <a:schemeClr val="tx1"/>
                          </a:solidFill>
                          <a:effectLst/>
                        </a:rPr>
                        <a:t>Versi</a:t>
                      </a:r>
                      <a:r>
                        <a:rPr lang="en-US" sz="1600" kern="1200" dirty="0">
                          <a:solidFill>
                            <a:schemeClr val="tx1"/>
                          </a:solidFill>
                          <a:effectLst/>
                        </a:rPr>
                        <a:t> Bahasa Indonesia)</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1855810658"/>
                  </a:ext>
                </a:extLst>
              </a:tr>
              <a:tr h="1035361">
                <a:tc>
                  <a:txBody>
                    <a:bodyPr/>
                    <a:lstStyle/>
                    <a:p>
                      <a:pPr marL="0" marR="0">
                        <a:lnSpc>
                          <a:spcPct val="106000"/>
                        </a:lnSpc>
                        <a:spcBef>
                          <a:spcPts val="0"/>
                        </a:spcBef>
                        <a:spcAft>
                          <a:spcPts val="0"/>
                        </a:spcAft>
                      </a:pPr>
                      <a:r>
                        <a:rPr lang="en-US" sz="1600" kern="1200" dirty="0">
                          <a:effectLst/>
                        </a:rPr>
                        <a:t>14</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14. Conserve and sustainably use the oceans, seas and marine resources for sustainable development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14. </a:t>
                      </a:r>
                      <a:r>
                        <a:rPr lang="en-US" sz="1600" kern="1200" dirty="0" err="1">
                          <a:effectLst/>
                        </a:rPr>
                        <a:t>Melestarikan</a:t>
                      </a:r>
                      <a:r>
                        <a:rPr lang="en-US" sz="1600" kern="1200" dirty="0">
                          <a:effectLst/>
                        </a:rPr>
                        <a:t> </a:t>
                      </a:r>
                      <a:r>
                        <a:rPr lang="en-US" sz="1600" kern="1200" dirty="0" err="1">
                          <a:effectLst/>
                        </a:rPr>
                        <a:t>dan</a:t>
                      </a:r>
                      <a:r>
                        <a:rPr lang="en-US" sz="1600" kern="1200" dirty="0">
                          <a:effectLst/>
                        </a:rPr>
                        <a:t> </a:t>
                      </a:r>
                      <a:r>
                        <a:rPr lang="en-US" sz="1600" kern="1200" dirty="0" err="1">
                          <a:effectLst/>
                        </a:rPr>
                        <a:t>memanfaatkan</a:t>
                      </a:r>
                      <a:r>
                        <a:rPr lang="en-US" sz="1600" kern="1200" dirty="0">
                          <a:effectLst/>
                        </a:rPr>
                        <a:t> </a:t>
                      </a:r>
                      <a:r>
                        <a:rPr lang="en-US" sz="1600" kern="1200" dirty="0" err="1">
                          <a:effectLst/>
                        </a:rPr>
                        <a:t>secara</a:t>
                      </a:r>
                      <a:r>
                        <a:rPr lang="en-US" sz="1600" kern="1200" dirty="0">
                          <a:effectLst/>
                        </a:rPr>
                        <a:t> </a:t>
                      </a:r>
                      <a:r>
                        <a:rPr lang="en-US" sz="1600" kern="1200" dirty="0" err="1">
                          <a:effectLst/>
                        </a:rPr>
                        <a:t>berkelanjutan</a:t>
                      </a:r>
                      <a:r>
                        <a:rPr lang="en-US" sz="1600" kern="1200" dirty="0">
                          <a:effectLst/>
                        </a:rPr>
                        <a:t> </a:t>
                      </a:r>
                      <a:r>
                        <a:rPr lang="en-US" sz="1600" kern="1200" dirty="0" err="1">
                          <a:effectLst/>
                        </a:rPr>
                        <a:t>sumber</a:t>
                      </a:r>
                      <a:r>
                        <a:rPr lang="en-US" sz="1600" kern="1200" dirty="0">
                          <a:effectLst/>
                        </a:rPr>
                        <a:t> </a:t>
                      </a:r>
                      <a:r>
                        <a:rPr lang="en-US" sz="1600" kern="1200" dirty="0" err="1">
                          <a:effectLst/>
                        </a:rPr>
                        <a:t>daya</a:t>
                      </a:r>
                      <a:r>
                        <a:rPr lang="en-US" sz="1600" kern="1200" dirty="0">
                          <a:effectLst/>
                        </a:rPr>
                        <a:t> </a:t>
                      </a:r>
                      <a:r>
                        <a:rPr lang="en-US" sz="1600" kern="1200" dirty="0" err="1">
                          <a:effectLst/>
                        </a:rPr>
                        <a:t>kelautan</a:t>
                      </a:r>
                      <a:r>
                        <a:rPr lang="en-US" sz="1600" kern="1200" dirty="0">
                          <a:effectLst/>
                        </a:rPr>
                        <a:t> </a:t>
                      </a:r>
                      <a:r>
                        <a:rPr lang="en-US" sz="1600" kern="1200" dirty="0" err="1">
                          <a:effectLst/>
                        </a:rPr>
                        <a:t>dan</a:t>
                      </a:r>
                      <a:r>
                        <a:rPr lang="en-US" sz="1600" kern="1200" dirty="0">
                          <a:effectLst/>
                        </a:rPr>
                        <a:t> </a:t>
                      </a:r>
                      <a:r>
                        <a:rPr lang="en-US" sz="1600" kern="1200" dirty="0" err="1">
                          <a:effectLst/>
                        </a:rPr>
                        <a:t>samudera</a:t>
                      </a:r>
                      <a:r>
                        <a:rPr lang="en-US" sz="1600" kern="1200" dirty="0">
                          <a:effectLst/>
                        </a:rPr>
                        <a:t> </a:t>
                      </a:r>
                      <a:r>
                        <a:rPr lang="en-US" sz="1600" kern="1200" dirty="0" err="1">
                          <a:effectLst/>
                        </a:rPr>
                        <a:t>untuk</a:t>
                      </a:r>
                      <a:r>
                        <a:rPr lang="en-US" sz="1600" kern="1200" dirty="0">
                          <a:effectLst/>
                        </a:rPr>
                        <a:t> </a:t>
                      </a:r>
                      <a:r>
                        <a:rPr lang="en-US" sz="1600" kern="1200" dirty="0" err="1">
                          <a:effectLst/>
                        </a:rPr>
                        <a:t>pembangunan</a:t>
                      </a:r>
                      <a:r>
                        <a:rPr lang="en-US" sz="1600" kern="1200" dirty="0">
                          <a:effectLst/>
                        </a:rPr>
                        <a:t> </a:t>
                      </a:r>
                      <a:r>
                        <a:rPr lang="en-US" sz="1600" kern="1200" dirty="0" err="1">
                          <a:effectLst/>
                        </a:rPr>
                        <a:t>berkelanjutan</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14. Life below water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14. </a:t>
                      </a:r>
                      <a:r>
                        <a:rPr lang="en-US" sz="1600" kern="1200" dirty="0" err="1">
                          <a:effectLst/>
                        </a:rPr>
                        <a:t>Ekosistem</a:t>
                      </a:r>
                      <a:r>
                        <a:rPr lang="en-US" sz="1600" kern="1200" dirty="0">
                          <a:effectLst/>
                        </a:rPr>
                        <a:t> </a:t>
                      </a:r>
                      <a:r>
                        <a:rPr lang="en-US" sz="1600" kern="1200" dirty="0" err="1">
                          <a:effectLst/>
                        </a:rPr>
                        <a:t>Lautan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3195490001"/>
                  </a:ext>
                </a:extLst>
              </a:tr>
              <a:tr h="1552251">
                <a:tc>
                  <a:txBody>
                    <a:bodyPr/>
                    <a:lstStyle/>
                    <a:p>
                      <a:pPr marL="0" marR="0">
                        <a:lnSpc>
                          <a:spcPct val="106000"/>
                        </a:lnSpc>
                        <a:spcBef>
                          <a:spcPts val="0"/>
                        </a:spcBef>
                        <a:spcAft>
                          <a:spcPts val="0"/>
                        </a:spcAft>
                      </a:pPr>
                      <a:r>
                        <a:rPr lang="en-US" sz="1600" kern="1200">
                          <a:effectLst/>
                        </a:rPr>
                        <a:t>15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15. Protect, restore and promote sustainable use of terrestrial ecosystems, sustainably manage forests, combat desertification, and halt and reverse land degradation and halt biodiversity loss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15. </a:t>
                      </a:r>
                      <a:r>
                        <a:rPr lang="en-US" sz="1600" kern="1200" dirty="0" err="1">
                          <a:effectLst/>
                        </a:rPr>
                        <a:t>Melindungi</a:t>
                      </a:r>
                      <a:r>
                        <a:rPr lang="en-US" sz="1600" kern="1200" dirty="0">
                          <a:effectLst/>
                        </a:rPr>
                        <a:t>, </a:t>
                      </a:r>
                      <a:r>
                        <a:rPr lang="en-US" sz="1600" kern="1200" dirty="0" err="1">
                          <a:effectLst/>
                        </a:rPr>
                        <a:t>merestorasi</a:t>
                      </a:r>
                      <a:r>
                        <a:rPr lang="en-US" sz="1600" kern="1200" dirty="0">
                          <a:effectLst/>
                        </a:rPr>
                        <a:t>, </a:t>
                      </a:r>
                      <a:r>
                        <a:rPr lang="en-US" sz="1600" kern="1200" dirty="0" err="1">
                          <a:effectLst/>
                        </a:rPr>
                        <a:t>dan</a:t>
                      </a:r>
                      <a:r>
                        <a:rPr lang="en-US" sz="1600" kern="1200" dirty="0">
                          <a:effectLst/>
                        </a:rPr>
                        <a:t> </a:t>
                      </a:r>
                      <a:r>
                        <a:rPr lang="en-US" sz="1600" kern="1200" dirty="0" err="1">
                          <a:effectLst/>
                        </a:rPr>
                        <a:t>meningkatkan</a:t>
                      </a:r>
                      <a:r>
                        <a:rPr lang="en-US" sz="1600" kern="1200" dirty="0">
                          <a:effectLst/>
                        </a:rPr>
                        <a:t> </a:t>
                      </a:r>
                      <a:r>
                        <a:rPr lang="en-US" sz="1600" kern="1200" dirty="0" err="1">
                          <a:effectLst/>
                        </a:rPr>
                        <a:t>pemanfaatan</a:t>
                      </a:r>
                      <a:r>
                        <a:rPr lang="en-US" sz="1600" kern="1200" dirty="0">
                          <a:effectLst/>
                        </a:rPr>
                        <a:t> </a:t>
                      </a:r>
                      <a:r>
                        <a:rPr lang="en-US" sz="1600" kern="1200" dirty="0" err="1">
                          <a:effectLst/>
                        </a:rPr>
                        <a:t>berkelanjutan</a:t>
                      </a:r>
                      <a:r>
                        <a:rPr lang="en-US" sz="1600" kern="1200" dirty="0">
                          <a:effectLst/>
                        </a:rPr>
                        <a:t> </a:t>
                      </a:r>
                      <a:r>
                        <a:rPr lang="en-US" sz="1600" kern="1200" dirty="0" err="1">
                          <a:effectLst/>
                        </a:rPr>
                        <a:t>ekosistem</a:t>
                      </a:r>
                      <a:r>
                        <a:rPr lang="en-US" sz="1600" kern="1200" dirty="0">
                          <a:effectLst/>
                        </a:rPr>
                        <a:t> </a:t>
                      </a:r>
                      <a:r>
                        <a:rPr lang="en-US" sz="1600" kern="1200" dirty="0" err="1">
                          <a:effectLst/>
                        </a:rPr>
                        <a:t>daratan</a:t>
                      </a:r>
                      <a:r>
                        <a:rPr lang="en-US" sz="1600" kern="1200" dirty="0">
                          <a:effectLst/>
                        </a:rPr>
                        <a:t>, </a:t>
                      </a:r>
                      <a:r>
                        <a:rPr lang="en-US" sz="1600" kern="1200" dirty="0" err="1">
                          <a:effectLst/>
                        </a:rPr>
                        <a:t>mengelola</a:t>
                      </a:r>
                      <a:r>
                        <a:rPr lang="en-US" sz="1600" kern="1200" dirty="0">
                          <a:effectLst/>
                        </a:rPr>
                        <a:t> </a:t>
                      </a:r>
                      <a:r>
                        <a:rPr lang="en-US" sz="1600" kern="1200" dirty="0" err="1">
                          <a:effectLst/>
                        </a:rPr>
                        <a:t>hutan</a:t>
                      </a:r>
                      <a:r>
                        <a:rPr lang="en-US" sz="1600" kern="1200" dirty="0">
                          <a:effectLst/>
                        </a:rPr>
                        <a:t> </a:t>
                      </a:r>
                      <a:r>
                        <a:rPr lang="en-US" sz="1600" kern="1200" dirty="0" err="1">
                          <a:effectLst/>
                        </a:rPr>
                        <a:t>secara</a:t>
                      </a:r>
                      <a:r>
                        <a:rPr lang="en-US" sz="1600" kern="1200" dirty="0">
                          <a:effectLst/>
                        </a:rPr>
                        <a:t> </a:t>
                      </a:r>
                      <a:r>
                        <a:rPr lang="en-US" sz="1600" kern="1200" dirty="0" err="1">
                          <a:effectLst/>
                        </a:rPr>
                        <a:t>lestari</a:t>
                      </a:r>
                      <a:r>
                        <a:rPr lang="en-US" sz="1600" kern="1200" dirty="0">
                          <a:effectLst/>
                        </a:rPr>
                        <a:t>, </a:t>
                      </a:r>
                      <a:r>
                        <a:rPr lang="en-US" sz="1600" kern="1200" dirty="0" err="1">
                          <a:effectLst/>
                        </a:rPr>
                        <a:t>menghentikan</a:t>
                      </a:r>
                      <a:r>
                        <a:rPr lang="en-US" sz="1600" kern="1200" dirty="0">
                          <a:effectLst/>
                        </a:rPr>
                        <a:t> </a:t>
                      </a:r>
                      <a:r>
                        <a:rPr lang="en-US" sz="1600" kern="1200" dirty="0" err="1">
                          <a:effectLst/>
                        </a:rPr>
                        <a:t>penggurunan</a:t>
                      </a:r>
                      <a:r>
                        <a:rPr lang="en-US" sz="1600" kern="1200" dirty="0">
                          <a:effectLst/>
                        </a:rPr>
                        <a:t>, </a:t>
                      </a:r>
                      <a:r>
                        <a:rPr lang="en-US" sz="1600" kern="1200" dirty="0" err="1">
                          <a:effectLst/>
                        </a:rPr>
                        <a:t>memulihkan</a:t>
                      </a:r>
                      <a:r>
                        <a:rPr lang="en-US" sz="1600" kern="1200" dirty="0">
                          <a:effectLst/>
                        </a:rPr>
                        <a:t> </a:t>
                      </a:r>
                      <a:r>
                        <a:rPr lang="en-US" sz="1600" kern="1200" dirty="0" err="1">
                          <a:effectLst/>
                        </a:rPr>
                        <a:t>degradasi</a:t>
                      </a:r>
                      <a:r>
                        <a:rPr lang="en-US" sz="1600" kern="1200" dirty="0">
                          <a:effectLst/>
                        </a:rPr>
                        <a:t> </a:t>
                      </a:r>
                      <a:r>
                        <a:rPr lang="en-US" sz="1600" kern="1200" dirty="0" err="1">
                          <a:effectLst/>
                        </a:rPr>
                        <a:t>lahan</a:t>
                      </a:r>
                      <a:r>
                        <a:rPr lang="en-US" sz="1600" kern="1200" dirty="0">
                          <a:effectLst/>
                        </a:rPr>
                        <a:t>, </a:t>
                      </a:r>
                      <a:r>
                        <a:rPr lang="en-US" sz="1600" kern="1200" dirty="0" err="1">
                          <a:effectLst/>
                        </a:rPr>
                        <a:t>serta</a:t>
                      </a:r>
                      <a:r>
                        <a:rPr lang="en-US" sz="1600" kern="1200" dirty="0">
                          <a:effectLst/>
                        </a:rPr>
                        <a:t> </a:t>
                      </a:r>
                      <a:r>
                        <a:rPr lang="en-US" sz="1600" kern="1200" dirty="0" err="1">
                          <a:effectLst/>
                        </a:rPr>
                        <a:t>menghentikan</a:t>
                      </a:r>
                      <a:r>
                        <a:rPr lang="en-US" sz="1600" kern="1200" dirty="0">
                          <a:effectLst/>
                        </a:rPr>
                        <a:t> </a:t>
                      </a:r>
                      <a:r>
                        <a:rPr lang="en-US" sz="1600" kern="1200" dirty="0" err="1">
                          <a:effectLst/>
                        </a:rPr>
                        <a:t>kehilangan</a:t>
                      </a:r>
                      <a:r>
                        <a:rPr lang="en-US" sz="1600" kern="1200" dirty="0">
                          <a:effectLst/>
                        </a:rPr>
                        <a:t> </a:t>
                      </a:r>
                      <a:r>
                        <a:rPr lang="en-US" sz="1600" kern="1200" dirty="0" err="1">
                          <a:effectLst/>
                        </a:rPr>
                        <a:t>keanekaragaman</a:t>
                      </a:r>
                      <a:r>
                        <a:rPr lang="en-US" sz="1600" kern="1200" dirty="0">
                          <a:effectLst/>
                        </a:rPr>
                        <a:t> </a:t>
                      </a:r>
                      <a:r>
                        <a:rPr lang="en-US" sz="1600" kern="1200" dirty="0" err="1">
                          <a:effectLst/>
                        </a:rPr>
                        <a:t>hayati</a:t>
                      </a:r>
                      <a:r>
                        <a:rPr lang="en-US" sz="1600" kern="12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15. Life on Land</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15. </a:t>
                      </a:r>
                      <a:r>
                        <a:rPr lang="en-US" sz="1600" kern="1200" dirty="0" err="1">
                          <a:effectLst/>
                        </a:rPr>
                        <a:t>Ekosistem</a:t>
                      </a:r>
                      <a:r>
                        <a:rPr lang="en-US" sz="1600" kern="1200" dirty="0">
                          <a:effectLst/>
                        </a:rPr>
                        <a:t> </a:t>
                      </a:r>
                      <a:r>
                        <a:rPr lang="en-US" sz="1600" kern="1200" dirty="0" err="1">
                          <a:effectLst/>
                        </a:rPr>
                        <a:t>Daratan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667784205"/>
                  </a:ext>
                </a:extLst>
              </a:tr>
              <a:tr h="1552251">
                <a:tc>
                  <a:txBody>
                    <a:bodyPr/>
                    <a:lstStyle/>
                    <a:p>
                      <a:pPr marL="0" marR="0">
                        <a:lnSpc>
                          <a:spcPct val="106000"/>
                        </a:lnSpc>
                        <a:spcBef>
                          <a:spcPts val="0"/>
                        </a:spcBef>
                        <a:spcAft>
                          <a:spcPts val="0"/>
                        </a:spcAft>
                      </a:pPr>
                      <a:r>
                        <a:rPr lang="en-US" sz="1600" kern="1200">
                          <a:effectLst/>
                        </a:rPr>
                        <a:t>16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16. Promote peaceful and inclusive societies for sustainable development, provide access to justice for all and build effective, accountable and inclusive institutions at all levels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16. </a:t>
                      </a:r>
                      <a:r>
                        <a:rPr lang="en-US" sz="1600" kern="1200" dirty="0" err="1">
                          <a:effectLst/>
                        </a:rPr>
                        <a:t>Menguatkan</a:t>
                      </a:r>
                      <a:r>
                        <a:rPr lang="en-US" sz="1600" kern="1200" dirty="0">
                          <a:effectLst/>
                        </a:rPr>
                        <a:t> </a:t>
                      </a:r>
                      <a:r>
                        <a:rPr lang="en-US" sz="1600" kern="1200" dirty="0" err="1">
                          <a:effectLst/>
                        </a:rPr>
                        <a:t>masyarakat</a:t>
                      </a:r>
                      <a:r>
                        <a:rPr lang="en-US" sz="1600" kern="1200" dirty="0">
                          <a:effectLst/>
                        </a:rPr>
                        <a:t> yang </a:t>
                      </a:r>
                      <a:r>
                        <a:rPr lang="en-US" sz="1600" kern="1200" dirty="0" err="1">
                          <a:effectLst/>
                        </a:rPr>
                        <a:t>inklusif</a:t>
                      </a:r>
                      <a:r>
                        <a:rPr lang="en-US" sz="1600" kern="1200" dirty="0">
                          <a:effectLst/>
                        </a:rPr>
                        <a:t> </a:t>
                      </a:r>
                      <a:r>
                        <a:rPr lang="en-US" sz="1600" kern="1200" dirty="0" err="1">
                          <a:effectLst/>
                        </a:rPr>
                        <a:t>dan</a:t>
                      </a:r>
                      <a:r>
                        <a:rPr lang="en-US" sz="1600" kern="1200" dirty="0">
                          <a:effectLst/>
                        </a:rPr>
                        <a:t> </a:t>
                      </a:r>
                      <a:r>
                        <a:rPr lang="en-US" sz="1600" kern="1200" dirty="0" err="1">
                          <a:effectLst/>
                        </a:rPr>
                        <a:t>damai</a:t>
                      </a:r>
                      <a:r>
                        <a:rPr lang="en-US" sz="1600" kern="1200" dirty="0">
                          <a:effectLst/>
                        </a:rPr>
                        <a:t> </a:t>
                      </a:r>
                      <a:r>
                        <a:rPr lang="en-US" sz="1600" kern="1200" dirty="0" err="1">
                          <a:effectLst/>
                        </a:rPr>
                        <a:t>untuk</a:t>
                      </a:r>
                      <a:r>
                        <a:rPr lang="en-US" sz="1600" kern="1200" dirty="0">
                          <a:effectLst/>
                        </a:rPr>
                        <a:t> </a:t>
                      </a:r>
                      <a:r>
                        <a:rPr lang="en-US" sz="1600" kern="1200" dirty="0" err="1">
                          <a:effectLst/>
                        </a:rPr>
                        <a:t>pembangunan</a:t>
                      </a:r>
                      <a:r>
                        <a:rPr lang="en-US" sz="1600" kern="1200" dirty="0">
                          <a:effectLst/>
                        </a:rPr>
                        <a:t> </a:t>
                      </a:r>
                      <a:r>
                        <a:rPr lang="en-US" sz="1600" kern="1200" dirty="0" err="1">
                          <a:effectLst/>
                        </a:rPr>
                        <a:t>berkelanjutan</a:t>
                      </a:r>
                      <a:r>
                        <a:rPr lang="en-US" sz="1600" kern="1200" dirty="0">
                          <a:effectLst/>
                        </a:rPr>
                        <a:t>, </a:t>
                      </a:r>
                      <a:r>
                        <a:rPr lang="en-US" sz="1600" kern="1200" dirty="0" err="1">
                          <a:effectLst/>
                        </a:rPr>
                        <a:t>menyediakan</a:t>
                      </a:r>
                      <a:r>
                        <a:rPr lang="en-US" sz="1600" kern="1200" dirty="0">
                          <a:effectLst/>
                        </a:rPr>
                        <a:t> </a:t>
                      </a:r>
                      <a:r>
                        <a:rPr lang="en-US" sz="1600" kern="1200" dirty="0" err="1">
                          <a:effectLst/>
                        </a:rPr>
                        <a:t>akses</a:t>
                      </a:r>
                      <a:r>
                        <a:rPr lang="en-US" sz="1600" kern="1200" dirty="0">
                          <a:effectLst/>
                        </a:rPr>
                        <a:t> </a:t>
                      </a:r>
                      <a:r>
                        <a:rPr lang="en-US" sz="1600" kern="1200" dirty="0" err="1">
                          <a:effectLst/>
                        </a:rPr>
                        <a:t>keadilan</a:t>
                      </a:r>
                      <a:r>
                        <a:rPr lang="en-US" sz="1600" kern="1200" dirty="0">
                          <a:effectLst/>
                        </a:rPr>
                        <a:t> </a:t>
                      </a:r>
                      <a:r>
                        <a:rPr lang="en-US" sz="1600" kern="1200" dirty="0" err="1">
                          <a:effectLst/>
                        </a:rPr>
                        <a:t>untuk</a:t>
                      </a:r>
                      <a:r>
                        <a:rPr lang="en-US" sz="1600" kern="1200" dirty="0">
                          <a:effectLst/>
                        </a:rPr>
                        <a:t> </a:t>
                      </a:r>
                      <a:r>
                        <a:rPr lang="en-US" sz="1600" kern="1200" dirty="0" err="1">
                          <a:effectLst/>
                        </a:rPr>
                        <a:t>semua</a:t>
                      </a:r>
                      <a:r>
                        <a:rPr lang="en-US" sz="1600" kern="1200" dirty="0">
                          <a:effectLst/>
                        </a:rPr>
                        <a:t>, </a:t>
                      </a:r>
                      <a:r>
                        <a:rPr lang="en-US" sz="1600" kern="1200" dirty="0" err="1">
                          <a:effectLst/>
                        </a:rPr>
                        <a:t>dan</a:t>
                      </a:r>
                      <a:r>
                        <a:rPr lang="en-US" sz="1600" kern="1200" dirty="0">
                          <a:effectLst/>
                        </a:rPr>
                        <a:t> </a:t>
                      </a:r>
                      <a:r>
                        <a:rPr lang="en-US" sz="1600" kern="1200" dirty="0" err="1">
                          <a:effectLst/>
                        </a:rPr>
                        <a:t>membangun</a:t>
                      </a:r>
                      <a:r>
                        <a:rPr lang="en-US" sz="1600" kern="1200" dirty="0">
                          <a:effectLst/>
                        </a:rPr>
                        <a:t> </a:t>
                      </a:r>
                      <a:r>
                        <a:rPr lang="en-US" sz="1600" kern="1200" dirty="0" err="1">
                          <a:effectLst/>
                        </a:rPr>
                        <a:t>kelembagaan</a:t>
                      </a:r>
                      <a:r>
                        <a:rPr lang="en-US" sz="1600" kern="1200" dirty="0">
                          <a:effectLst/>
                        </a:rPr>
                        <a:t> yang </a:t>
                      </a:r>
                      <a:r>
                        <a:rPr lang="en-US" sz="1600" kern="1200" dirty="0" err="1">
                          <a:effectLst/>
                        </a:rPr>
                        <a:t>efektif</a:t>
                      </a:r>
                      <a:r>
                        <a:rPr lang="en-US" sz="1600" kern="1200" dirty="0">
                          <a:effectLst/>
                        </a:rPr>
                        <a:t>, </a:t>
                      </a:r>
                      <a:r>
                        <a:rPr lang="en-US" sz="1600" kern="1200" dirty="0" err="1">
                          <a:effectLst/>
                        </a:rPr>
                        <a:t>akuntabel</a:t>
                      </a:r>
                      <a:r>
                        <a:rPr lang="en-US" sz="1600" kern="1200" dirty="0">
                          <a:effectLst/>
                        </a:rPr>
                        <a:t>, </a:t>
                      </a:r>
                      <a:r>
                        <a:rPr lang="en-US" sz="1600" kern="1200" dirty="0" err="1">
                          <a:effectLst/>
                        </a:rPr>
                        <a:t>dan</a:t>
                      </a:r>
                      <a:r>
                        <a:rPr lang="en-US" sz="1600" kern="1200" dirty="0">
                          <a:effectLst/>
                        </a:rPr>
                        <a:t> </a:t>
                      </a:r>
                      <a:r>
                        <a:rPr lang="en-US" sz="1600" kern="1200" dirty="0" err="1">
                          <a:effectLst/>
                        </a:rPr>
                        <a:t>inklusif</a:t>
                      </a:r>
                      <a:r>
                        <a:rPr lang="en-US" sz="1600" kern="1200" dirty="0">
                          <a:effectLst/>
                        </a:rPr>
                        <a:t> di </a:t>
                      </a:r>
                      <a:r>
                        <a:rPr lang="en-US" sz="1600" kern="1200" dirty="0" err="1">
                          <a:effectLst/>
                        </a:rPr>
                        <a:t>semua</a:t>
                      </a:r>
                      <a:r>
                        <a:rPr lang="en-US" sz="1600" kern="1200" dirty="0">
                          <a:effectLst/>
                        </a:rPr>
                        <a:t> </a:t>
                      </a:r>
                      <a:r>
                        <a:rPr lang="en-US" sz="1600" kern="1200" dirty="0" err="1">
                          <a:effectLst/>
                        </a:rPr>
                        <a:t>tingkatan</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16. Peace, Justice and Strong Institutions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16. </a:t>
                      </a:r>
                      <a:r>
                        <a:rPr lang="en-US" sz="1600" kern="1200" dirty="0" err="1">
                          <a:effectLst/>
                        </a:rPr>
                        <a:t>Perdamaian</a:t>
                      </a:r>
                      <a:r>
                        <a:rPr lang="en-US" sz="1600" kern="1200" dirty="0">
                          <a:effectLst/>
                        </a:rPr>
                        <a:t>, </a:t>
                      </a:r>
                      <a:r>
                        <a:rPr lang="en-US" sz="1600" kern="1200" dirty="0" err="1">
                          <a:effectLst/>
                        </a:rPr>
                        <a:t>Keadilan</a:t>
                      </a:r>
                      <a:r>
                        <a:rPr lang="en-US" sz="1600" kern="1200" dirty="0">
                          <a:effectLst/>
                        </a:rPr>
                        <a:t>, </a:t>
                      </a:r>
                      <a:r>
                        <a:rPr lang="en-US" sz="1600" kern="1200" dirty="0" err="1">
                          <a:effectLst/>
                        </a:rPr>
                        <a:t>dan</a:t>
                      </a:r>
                      <a:r>
                        <a:rPr lang="en-US" sz="1600" kern="1200" dirty="0">
                          <a:effectLst/>
                        </a:rPr>
                        <a:t> </a:t>
                      </a:r>
                      <a:r>
                        <a:rPr lang="en-US" sz="1600" kern="1200" dirty="0" err="1">
                          <a:effectLst/>
                        </a:rPr>
                        <a:t>Kelembagaan</a:t>
                      </a:r>
                      <a:r>
                        <a:rPr lang="en-US" sz="1600" kern="1200" dirty="0">
                          <a:effectLst/>
                        </a:rPr>
                        <a:t> yang </a:t>
                      </a:r>
                      <a:r>
                        <a:rPr lang="en-US" sz="1600" kern="1200" dirty="0" err="1">
                          <a:effectLst/>
                        </a:rPr>
                        <a:t>Tangguh</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1032452903"/>
                  </a:ext>
                </a:extLst>
              </a:tr>
              <a:tr h="1035361">
                <a:tc>
                  <a:txBody>
                    <a:bodyPr/>
                    <a:lstStyle/>
                    <a:p>
                      <a:pPr marL="0" marR="0">
                        <a:lnSpc>
                          <a:spcPct val="106000"/>
                        </a:lnSpc>
                        <a:spcBef>
                          <a:spcPts val="0"/>
                        </a:spcBef>
                        <a:spcAft>
                          <a:spcPts val="0"/>
                        </a:spcAft>
                      </a:pPr>
                      <a:r>
                        <a:rPr lang="en-US" sz="1600" kern="1200">
                          <a:effectLst/>
                        </a:rPr>
                        <a:t>17</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tc>
                <a:tc>
                  <a:txBody>
                    <a:bodyPr/>
                    <a:lstStyle/>
                    <a:p>
                      <a:pPr marL="0" marR="0">
                        <a:lnSpc>
                          <a:spcPct val="106000"/>
                        </a:lnSpc>
                        <a:spcBef>
                          <a:spcPts val="0"/>
                        </a:spcBef>
                        <a:spcAft>
                          <a:spcPts val="0"/>
                        </a:spcAft>
                      </a:pPr>
                      <a:r>
                        <a:rPr lang="en-US" sz="1600" kern="1200" dirty="0">
                          <a:effectLst/>
                        </a:rPr>
                        <a:t>Goal 17. Strengthen the means of implementation and revitalize the Global Partnership for Sustainable Development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17. </a:t>
                      </a:r>
                      <a:r>
                        <a:rPr lang="en-US" sz="1600" kern="1200" dirty="0" err="1">
                          <a:effectLst/>
                        </a:rPr>
                        <a:t>Menguatkan</a:t>
                      </a:r>
                      <a:r>
                        <a:rPr lang="en-US" sz="1600" kern="1200" dirty="0">
                          <a:effectLst/>
                        </a:rPr>
                        <a:t> </a:t>
                      </a:r>
                      <a:r>
                        <a:rPr lang="en-US" sz="1600" kern="1200" dirty="0" err="1">
                          <a:effectLst/>
                        </a:rPr>
                        <a:t>sarana</a:t>
                      </a:r>
                      <a:r>
                        <a:rPr lang="en-US" sz="1600" kern="1200" dirty="0">
                          <a:effectLst/>
                        </a:rPr>
                        <a:t> </a:t>
                      </a:r>
                      <a:r>
                        <a:rPr lang="en-US" sz="1600" kern="1200" dirty="0" err="1">
                          <a:effectLst/>
                        </a:rPr>
                        <a:t>pelaksanaan</a:t>
                      </a:r>
                      <a:r>
                        <a:rPr lang="en-US" sz="1600" kern="1200" dirty="0">
                          <a:effectLst/>
                        </a:rPr>
                        <a:t> </a:t>
                      </a:r>
                      <a:r>
                        <a:rPr lang="en-US" sz="1600" kern="1200" dirty="0" err="1">
                          <a:effectLst/>
                        </a:rPr>
                        <a:t>dan</a:t>
                      </a:r>
                      <a:r>
                        <a:rPr lang="en-US" sz="1600" kern="1200" dirty="0">
                          <a:effectLst/>
                        </a:rPr>
                        <a:t> </a:t>
                      </a:r>
                      <a:r>
                        <a:rPr lang="en-US" sz="1600" kern="1200" dirty="0" err="1">
                          <a:effectLst/>
                        </a:rPr>
                        <a:t>merevitalisasi</a:t>
                      </a:r>
                      <a:r>
                        <a:rPr lang="en-US" sz="1600" kern="1200" dirty="0">
                          <a:effectLst/>
                        </a:rPr>
                        <a:t> </a:t>
                      </a:r>
                      <a:r>
                        <a:rPr lang="en-US" sz="1600" kern="1200" dirty="0" err="1">
                          <a:effectLst/>
                        </a:rPr>
                        <a:t>kemitraan</a:t>
                      </a:r>
                      <a:r>
                        <a:rPr lang="en-US" sz="1600" kern="1200" dirty="0">
                          <a:effectLst/>
                        </a:rPr>
                        <a:t> global </a:t>
                      </a:r>
                      <a:r>
                        <a:rPr lang="en-US" sz="1600" kern="1200" dirty="0" err="1">
                          <a:effectLst/>
                        </a:rPr>
                        <a:t>untuk</a:t>
                      </a:r>
                      <a:r>
                        <a:rPr lang="en-US" sz="1600" kern="1200" dirty="0">
                          <a:effectLst/>
                        </a:rPr>
                        <a:t> </a:t>
                      </a:r>
                      <a:r>
                        <a:rPr lang="en-US" sz="1600" kern="1200" dirty="0" err="1">
                          <a:effectLst/>
                        </a:rPr>
                        <a:t>pembangunan</a:t>
                      </a:r>
                      <a:r>
                        <a:rPr lang="en-US" sz="1600" kern="1200" dirty="0">
                          <a:effectLst/>
                        </a:rPr>
                        <a:t> </a:t>
                      </a:r>
                      <a:r>
                        <a:rPr lang="en-US" sz="1600" kern="1200" dirty="0" err="1">
                          <a:effectLst/>
                        </a:rPr>
                        <a:t>berkelanjutan</a:t>
                      </a:r>
                      <a:r>
                        <a:rPr lang="en-US" sz="1600" kern="1200" dirty="0">
                          <a:effectLst/>
                        </a:rPr>
                        <a:t>.</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tc>
                  <a:txBody>
                    <a:bodyPr/>
                    <a:lstStyle/>
                    <a:p>
                      <a:pPr marL="0" marR="0">
                        <a:lnSpc>
                          <a:spcPct val="106000"/>
                        </a:lnSpc>
                        <a:spcBef>
                          <a:spcPts val="0"/>
                        </a:spcBef>
                        <a:spcAft>
                          <a:spcPts val="0"/>
                        </a:spcAft>
                      </a:pPr>
                      <a:r>
                        <a:rPr lang="en-US" sz="1600" kern="1200" dirty="0">
                          <a:effectLst/>
                        </a:rPr>
                        <a:t>Goal 17. Partnerships for the goals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1">
                        <a:lumMod val="40000"/>
                        <a:lumOff val="60000"/>
                      </a:schemeClr>
                    </a:solidFill>
                  </a:tcPr>
                </a:tc>
                <a:tc>
                  <a:txBody>
                    <a:bodyPr/>
                    <a:lstStyle/>
                    <a:p>
                      <a:pPr marL="0" marR="0">
                        <a:lnSpc>
                          <a:spcPct val="106000"/>
                        </a:lnSpc>
                        <a:spcBef>
                          <a:spcPts val="0"/>
                        </a:spcBef>
                        <a:spcAft>
                          <a:spcPts val="0"/>
                        </a:spcAft>
                      </a:pPr>
                      <a:r>
                        <a:rPr lang="en-US" sz="1600" kern="1200" dirty="0" err="1">
                          <a:effectLst/>
                        </a:rPr>
                        <a:t>Tujuan</a:t>
                      </a:r>
                      <a:r>
                        <a:rPr lang="en-US" sz="1600" kern="1200" dirty="0">
                          <a:effectLst/>
                        </a:rPr>
                        <a:t> 17. </a:t>
                      </a:r>
                      <a:r>
                        <a:rPr lang="en-US" sz="1600" kern="1200" dirty="0" err="1">
                          <a:effectLst/>
                        </a:rPr>
                        <a:t>Kemitraan</a:t>
                      </a:r>
                      <a:r>
                        <a:rPr lang="en-US" sz="1600" kern="1200" dirty="0">
                          <a:effectLst/>
                        </a:rPr>
                        <a:t> </a:t>
                      </a:r>
                      <a:r>
                        <a:rPr lang="en-US" sz="1600" kern="1200" dirty="0" err="1">
                          <a:effectLst/>
                        </a:rPr>
                        <a:t>untuk</a:t>
                      </a:r>
                      <a:r>
                        <a:rPr lang="en-US" sz="1600" kern="1200" dirty="0">
                          <a:effectLst/>
                        </a:rPr>
                        <a:t> </a:t>
                      </a:r>
                      <a:r>
                        <a:rPr lang="en-US" sz="1600" kern="1200" dirty="0" err="1">
                          <a:effectLst/>
                        </a:rPr>
                        <a:t>Mencapai</a:t>
                      </a:r>
                      <a:r>
                        <a:rPr lang="en-US" sz="1600" kern="1200" dirty="0">
                          <a:effectLst/>
                        </a:rPr>
                        <a:t> </a:t>
                      </a:r>
                      <a:r>
                        <a:rPr lang="en-US" sz="1600" kern="1200" dirty="0" err="1">
                          <a:effectLst/>
                        </a:rPr>
                        <a:t>Tujuan</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0961" marR="10961" marT="1581" marB="0">
                    <a:solidFill>
                      <a:schemeClr val="accent2">
                        <a:lumMod val="40000"/>
                        <a:lumOff val="60000"/>
                      </a:schemeClr>
                    </a:solidFill>
                  </a:tcPr>
                </a:tc>
                <a:extLst>
                  <a:ext uri="{0D108BD9-81ED-4DB2-BD59-A6C34878D82A}">
                    <a16:rowId xmlns:a16="http://schemas.microsoft.com/office/drawing/2014/main" xmlns="" val="3545292606"/>
                  </a:ext>
                </a:extLst>
              </a:tr>
            </a:tbl>
          </a:graphicData>
        </a:graphic>
      </p:graphicFrame>
      <p:sp>
        <p:nvSpPr>
          <p:cNvPr id="2" name="Footer Placeholder 1"/>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5" name="Slide Number Placeholder 4"/>
          <p:cNvSpPr>
            <a:spLocks noGrp="1"/>
          </p:cNvSpPr>
          <p:nvPr>
            <p:ph type="sldNum" sz="quarter" idx="12"/>
          </p:nvPr>
        </p:nvSpPr>
        <p:spPr/>
        <p:txBody>
          <a:bodyPr/>
          <a:lstStyle/>
          <a:p>
            <a:fld id="{53D998A8-1720-4575-808A-2D597F890FD6}" type="slidenum">
              <a:rPr lang="en-US" smtClean="0"/>
              <a:pPr/>
              <a:t>54</a:t>
            </a:fld>
            <a:endParaRPr lang="en-US"/>
          </a:p>
        </p:txBody>
      </p:sp>
    </p:spTree>
    <p:extLst>
      <p:ext uri="{BB962C8B-B14F-4D97-AF65-F5344CB8AC3E}">
        <p14:creationId xmlns:p14="http://schemas.microsoft.com/office/powerpoint/2010/main" xmlns="" val="36767359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6"/>
            <a:ext cx="10515600" cy="858194"/>
          </a:xfrm>
        </p:spPr>
        <p:txBody>
          <a:bodyPr/>
          <a:lstStyle/>
          <a:p>
            <a:r>
              <a:rPr lang="en-US" dirty="0"/>
              <a:t>DASAR PEMIKIRAN</a:t>
            </a:r>
          </a:p>
        </p:txBody>
      </p:sp>
      <p:sp>
        <p:nvSpPr>
          <p:cNvPr id="5" name="Content Placeholder 4"/>
          <p:cNvSpPr>
            <a:spLocks noGrp="1"/>
          </p:cNvSpPr>
          <p:nvPr>
            <p:ph idx="1"/>
          </p:nvPr>
        </p:nvSpPr>
        <p:spPr>
          <a:xfrm>
            <a:off x="234777" y="1223320"/>
            <a:ext cx="11800703" cy="5301048"/>
          </a:xfrm>
        </p:spPr>
        <p:txBody>
          <a:bodyPr>
            <a:noAutofit/>
          </a:bodyPr>
          <a:lstStyle/>
          <a:p>
            <a:pPr marL="514350" indent="-514350">
              <a:buFont typeface="+mj-lt"/>
              <a:buAutoNum type="arabicPeriod"/>
            </a:pPr>
            <a:r>
              <a:rPr lang="en-US" sz="2000" dirty="0"/>
              <a:t>Individual’s health and well-being are determined by social, environment and economic policies beyond control of the health sector. (</a:t>
            </a:r>
            <a:r>
              <a:rPr lang="en-US" sz="2000" dirty="0" err="1"/>
              <a:t>Kesehatan</a:t>
            </a:r>
            <a:r>
              <a:rPr lang="en-US" sz="2000" dirty="0"/>
              <a:t> </a:t>
            </a:r>
            <a:r>
              <a:rPr lang="en-US" sz="2000" dirty="0" err="1"/>
              <a:t>dan</a:t>
            </a:r>
            <a:r>
              <a:rPr lang="en-US" sz="2000" dirty="0"/>
              <a:t> </a:t>
            </a:r>
            <a:r>
              <a:rPr lang="en-US" sz="2000" dirty="0" err="1"/>
              <a:t>kesejahteraan</a:t>
            </a:r>
            <a:r>
              <a:rPr lang="en-US" sz="2000" dirty="0"/>
              <a:t> </a:t>
            </a:r>
            <a:r>
              <a:rPr lang="en-US" sz="2000" dirty="0" err="1"/>
              <a:t>seseorang</a:t>
            </a:r>
            <a:r>
              <a:rPr lang="en-US" sz="2000" dirty="0"/>
              <a:t> </a:t>
            </a:r>
            <a:r>
              <a:rPr lang="en-US" sz="2000" dirty="0" err="1"/>
              <a:t>dipengaruhi</a:t>
            </a:r>
            <a:r>
              <a:rPr lang="en-US" sz="2000" dirty="0"/>
              <a:t> </a:t>
            </a:r>
            <a:r>
              <a:rPr lang="en-US" sz="2000" dirty="0" err="1"/>
              <a:t>oleh</a:t>
            </a:r>
            <a:r>
              <a:rPr lang="en-US" sz="2000" dirty="0"/>
              <a:t> </a:t>
            </a:r>
            <a:r>
              <a:rPr lang="en-US" sz="2000" dirty="0" err="1"/>
              <a:t>kebijakan</a:t>
            </a:r>
            <a:r>
              <a:rPr lang="en-US" sz="2000" dirty="0"/>
              <a:t> </a:t>
            </a:r>
            <a:r>
              <a:rPr lang="en-US" sz="2000" dirty="0" err="1"/>
              <a:t>sosial</a:t>
            </a:r>
            <a:r>
              <a:rPr lang="en-US" sz="2000" dirty="0"/>
              <a:t>, </a:t>
            </a:r>
            <a:r>
              <a:rPr lang="en-US" sz="2000" dirty="0" err="1"/>
              <a:t>lingkungan</a:t>
            </a:r>
            <a:r>
              <a:rPr lang="en-US" sz="2000" dirty="0"/>
              <a:t> </a:t>
            </a:r>
            <a:r>
              <a:rPr lang="en-US" sz="2000" dirty="0" err="1"/>
              <a:t>dan</a:t>
            </a:r>
            <a:r>
              <a:rPr lang="en-US" sz="2000" dirty="0"/>
              <a:t> </a:t>
            </a:r>
            <a:r>
              <a:rPr lang="en-US" sz="2000" dirty="0" err="1"/>
              <a:t>ekonomi</a:t>
            </a:r>
            <a:r>
              <a:rPr lang="en-US" sz="2000" dirty="0"/>
              <a:t> yang </a:t>
            </a:r>
            <a:r>
              <a:rPr lang="en-US" sz="2000" dirty="0" err="1"/>
              <a:t>dikendalikan</a:t>
            </a:r>
            <a:r>
              <a:rPr lang="en-US" sz="2000" dirty="0"/>
              <a:t> </a:t>
            </a:r>
            <a:r>
              <a:rPr lang="en-US" sz="2000" dirty="0" err="1"/>
              <a:t>oleh</a:t>
            </a:r>
            <a:r>
              <a:rPr lang="en-US" sz="2000" dirty="0"/>
              <a:t> </a:t>
            </a:r>
            <a:r>
              <a:rPr lang="en-US" sz="2000" dirty="0" err="1"/>
              <a:t>sektor</a:t>
            </a:r>
            <a:r>
              <a:rPr lang="en-US" sz="2000" dirty="0"/>
              <a:t> </a:t>
            </a:r>
            <a:r>
              <a:rPr lang="en-US" sz="2000" dirty="0" err="1"/>
              <a:t>kesehatan</a:t>
            </a:r>
            <a:r>
              <a:rPr lang="en-US" sz="2000" dirty="0"/>
              <a:t>)</a:t>
            </a:r>
          </a:p>
          <a:p>
            <a:pPr marL="514350" indent="-514350">
              <a:buFont typeface="+mj-lt"/>
              <a:buAutoNum type="arabicPeriod"/>
            </a:pPr>
            <a:r>
              <a:rPr lang="en-US" sz="2000" dirty="0"/>
              <a:t>Universal health care is a good entry point to reach population’s health needs, and embrace the whole spectrum of promotion and prevention.(</a:t>
            </a:r>
            <a:r>
              <a:rPr lang="en-US" sz="2000" dirty="0" err="1"/>
              <a:t>Pelayanan</a:t>
            </a:r>
            <a:r>
              <a:rPr lang="en-US" sz="2000" dirty="0"/>
              <a:t> </a:t>
            </a:r>
            <a:r>
              <a:rPr lang="en-US" sz="2000" dirty="0" err="1"/>
              <a:t>kesehatan</a:t>
            </a:r>
            <a:r>
              <a:rPr lang="en-US" sz="2000" dirty="0"/>
              <a:t> universal </a:t>
            </a:r>
            <a:r>
              <a:rPr lang="en-US" sz="2000" dirty="0" err="1"/>
              <a:t>merupakan</a:t>
            </a:r>
            <a:r>
              <a:rPr lang="en-US" sz="2000" dirty="0"/>
              <a:t> </a:t>
            </a:r>
            <a:r>
              <a:rPr lang="en-US" sz="2000" dirty="0" err="1"/>
              <a:t>pintu</a:t>
            </a:r>
            <a:r>
              <a:rPr lang="en-US" sz="2000" dirty="0"/>
              <a:t> </a:t>
            </a:r>
            <a:r>
              <a:rPr lang="en-US" sz="2000" dirty="0" err="1"/>
              <a:t>masuk</a:t>
            </a:r>
            <a:r>
              <a:rPr lang="en-US" sz="2000" dirty="0"/>
              <a:t> yang </a:t>
            </a:r>
            <a:r>
              <a:rPr lang="en-US" sz="2000" dirty="0" err="1"/>
              <a:t>baik</a:t>
            </a:r>
            <a:r>
              <a:rPr lang="en-US" sz="2000" dirty="0"/>
              <a:t> </a:t>
            </a:r>
            <a:r>
              <a:rPr lang="en-US" sz="2000" dirty="0" err="1"/>
              <a:t>dalam</a:t>
            </a:r>
            <a:r>
              <a:rPr lang="en-US" sz="2000" dirty="0"/>
              <a:t> </a:t>
            </a:r>
            <a:r>
              <a:rPr lang="en-US" sz="2000" dirty="0" err="1"/>
              <a:t>mencapai</a:t>
            </a:r>
            <a:r>
              <a:rPr lang="en-US" sz="2000" dirty="0"/>
              <a:t> </a:t>
            </a:r>
            <a:r>
              <a:rPr lang="en-US" sz="2000" dirty="0" err="1"/>
              <a:t>kebutuhan</a:t>
            </a:r>
            <a:r>
              <a:rPr lang="en-US" sz="2000" dirty="0"/>
              <a:t> </a:t>
            </a:r>
            <a:r>
              <a:rPr lang="en-US" sz="2000" dirty="0" err="1"/>
              <a:t>kesehatan</a:t>
            </a:r>
            <a:r>
              <a:rPr lang="en-US" sz="2000" dirty="0"/>
              <a:t> </a:t>
            </a:r>
            <a:r>
              <a:rPr lang="en-US" sz="2000" dirty="0" err="1"/>
              <a:t>masyarakat</a:t>
            </a:r>
            <a:r>
              <a:rPr lang="en-US" sz="2000" dirty="0"/>
              <a:t> </a:t>
            </a:r>
            <a:r>
              <a:rPr lang="en-US" sz="2000" dirty="0" err="1"/>
              <a:t>dan</a:t>
            </a:r>
            <a:r>
              <a:rPr lang="en-US" sz="2000" dirty="0"/>
              <a:t> </a:t>
            </a:r>
            <a:r>
              <a:rPr lang="en-US" sz="2000" dirty="0" err="1"/>
              <a:t>merangkul</a:t>
            </a:r>
            <a:r>
              <a:rPr lang="en-US" sz="2000" dirty="0"/>
              <a:t> </a:t>
            </a:r>
            <a:r>
              <a:rPr lang="en-US" sz="2000" dirty="0" err="1"/>
              <a:t>seluruh</a:t>
            </a:r>
            <a:r>
              <a:rPr lang="en-US" sz="2000" dirty="0"/>
              <a:t> </a:t>
            </a:r>
            <a:r>
              <a:rPr lang="en-US" sz="2000" dirty="0" err="1"/>
              <a:t>spektrum</a:t>
            </a:r>
            <a:r>
              <a:rPr lang="en-US" sz="2000" dirty="0"/>
              <a:t> </a:t>
            </a:r>
            <a:r>
              <a:rPr lang="en-US" sz="2000" dirty="0" err="1"/>
              <a:t>dari</a:t>
            </a:r>
            <a:r>
              <a:rPr lang="en-US" sz="2000" dirty="0"/>
              <a:t> </a:t>
            </a:r>
            <a:r>
              <a:rPr lang="en-US" sz="2000" dirty="0" err="1"/>
              <a:t>promosi</a:t>
            </a:r>
            <a:r>
              <a:rPr lang="en-US" sz="2000" dirty="0"/>
              <a:t> </a:t>
            </a:r>
            <a:r>
              <a:rPr lang="en-US" sz="2000" dirty="0" err="1"/>
              <a:t>dan</a:t>
            </a:r>
            <a:r>
              <a:rPr lang="en-US" sz="2000" dirty="0"/>
              <a:t> </a:t>
            </a:r>
            <a:r>
              <a:rPr lang="en-US" sz="2000" dirty="0" err="1"/>
              <a:t>pencegahan</a:t>
            </a:r>
            <a:r>
              <a:rPr lang="en-US" sz="2000" dirty="0"/>
              <a:t>)</a:t>
            </a:r>
          </a:p>
          <a:p>
            <a:pPr marL="514350" indent="-514350">
              <a:buFont typeface="+mj-lt"/>
              <a:buAutoNum type="arabicPeriod"/>
            </a:pPr>
            <a:r>
              <a:rPr lang="en-US" sz="2000" dirty="0"/>
              <a:t>Addressing health through all the SDGs will create healthier living conditions.(</a:t>
            </a:r>
            <a:r>
              <a:rPr lang="en-US" sz="2000" dirty="0" err="1"/>
              <a:t>Menempatkan</a:t>
            </a:r>
            <a:r>
              <a:rPr lang="en-US" sz="2000" dirty="0"/>
              <a:t> </a:t>
            </a:r>
            <a:r>
              <a:rPr lang="en-US" sz="2000" dirty="0" err="1"/>
              <a:t>kesehatan</a:t>
            </a:r>
            <a:r>
              <a:rPr lang="en-US" sz="2000" dirty="0"/>
              <a:t> </a:t>
            </a:r>
            <a:r>
              <a:rPr lang="en-US" sz="2000" dirty="0" err="1"/>
              <a:t>ke</a:t>
            </a:r>
            <a:r>
              <a:rPr lang="en-US" sz="2000" dirty="0"/>
              <a:t> </a:t>
            </a:r>
            <a:r>
              <a:rPr lang="en-US" sz="2000" dirty="0" err="1"/>
              <a:t>seluruh</a:t>
            </a:r>
            <a:r>
              <a:rPr lang="en-US" sz="2000" dirty="0"/>
              <a:t> </a:t>
            </a:r>
            <a:r>
              <a:rPr lang="en-US" sz="2000" dirty="0" err="1"/>
              <a:t>Tujuan</a:t>
            </a:r>
            <a:r>
              <a:rPr lang="en-US" sz="2000" dirty="0"/>
              <a:t> Pembangunan </a:t>
            </a:r>
            <a:r>
              <a:rPr lang="en-US" sz="2000" dirty="0" err="1"/>
              <a:t>Berkelanjutan</a:t>
            </a:r>
            <a:r>
              <a:rPr lang="en-US" sz="2000" dirty="0"/>
              <a:t> </a:t>
            </a:r>
            <a:r>
              <a:rPr lang="en-US" sz="2000" dirty="0" err="1"/>
              <a:t>akan</a:t>
            </a:r>
            <a:r>
              <a:rPr lang="en-US" sz="2000" dirty="0"/>
              <a:t> </a:t>
            </a:r>
            <a:r>
              <a:rPr lang="en-US" sz="2000" dirty="0" err="1"/>
              <a:t>menciptakan</a:t>
            </a:r>
            <a:r>
              <a:rPr lang="en-US" sz="2000" dirty="0"/>
              <a:t> </a:t>
            </a:r>
            <a:r>
              <a:rPr lang="en-US" sz="2000" dirty="0" err="1"/>
              <a:t>kondisi</a:t>
            </a:r>
            <a:r>
              <a:rPr lang="en-US" sz="2000" dirty="0"/>
              <a:t> </a:t>
            </a:r>
            <a:r>
              <a:rPr lang="en-US" sz="2000" dirty="0" err="1"/>
              <a:t>kehidupan</a:t>
            </a:r>
            <a:r>
              <a:rPr lang="en-US" sz="2000" dirty="0"/>
              <a:t> yang </a:t>
            </a:r>
            <a:r>
              <a:rPr lang="en-US" sz="2000" dirty="0" err="1"/>
              <a:t>lebih</a:t>
            </a:r>
            <a:r>
              <a:rPr lang="en-US" sz="2000" dirty="0"/>
              <a:t> </a:t>
            </a:r>
            <a:r>
              <a:rPr lang="en-US" sz="2000" dirty="0" err="1"/>
              <a:t>sehat</a:t>
            </a:r>
            <a:r>
              <a:rPr lang="en-US" sz="2000" dirty="0"/>
              <a:t>)</a:t>
            </a:r>
          </a:p>
          <a:p>
            <a:pPr marL="514350" indent="-514350">
              <a:buFont typeface="+mj-lt"/>
              <a:buAutoNum type="arabicPeriod"/>
            </a:pPr>
            <a:r>
              <a:rPr lang="en-US" sz="2000" dirty="0"/>
              <a:t>“Health in all Goals” approach could indirectly channel financial contributions of sectors other than health by influencing other policies to take into account the health concerns.(</a:t>
            </a:r>
            <a:r>
              <a:rPr lang="en-US" sz="2000" dirty="0" err="1"/>
              <a:t>Pendekatan</a:t>
            </a:r>
            <a:r>
              <a:rPr lang="en-US" sz="2000" dirty="0"/>
              <a:t> “</a:t>
            </a:r>
            <a:r>
              <a:rPr lang="en-US" sz="2000" dirty="0" err="1"/>
              <a:t>Kesehatan</a:t>
            </a:r>
            <a:r>
              <a:rPr lang="en-US" sz="2000" dirty="0"/>
              <a:t> di </a:t>
            </a:r>
            <a:r>
              <a:rPr lang="en-US" sz="2000" dirty="0" err="1"/>
              <a:t>semua</a:t>
            </a:r>
            <a:r>
              <a:rPr lang="en-US" sz="2000" dirty="0"/>
              <a:t> SDGs” </a:t>
            </a:r>
            <a:r>
              <a:rPr lang="en-US" sz="2000" dirty="0" err="1"/>
              <a:t>dapat</a:t>
            </a:r>
            <a:r>
              <a:rPr lang="en-US" sz="2000" dirty="0"/>
              <a:t> </a:t>
            </a:r>
            <a:r>
              <a:rPr lang="en-US" sz="2000" dirty="0" err="1"/>
              <a:t>secara</a:t>
            </a:r>
            <a:r>
              <a:rPr lang="en-US" sz="2000" dirty="0"/>
              <a:t> </a:t>
            </a:r>
            <a:r>
              <a:rPr lang="en-US" sz="2000" dirty="0" err="1"/>
              <a:t>langsung</a:t>
            </a:r>
            <a:r>
              <a:rPr lang="en-US" sz="2000" dirty="0"/>
              <a:t> </a:t>
            </a:r>
            <a:r>
              <a:rPr lang="en-US" sz="2000" dirty="0" err="1"/>
              <a:t>memberikan</a:t>
            </a:r>
            <a:r>
              <a:rPr lang="en-US" sz="2000" dirty="0"/>
              <a:t> </a:t>
            </a:r>
            <a:r>
              <a:rPr lang="en-US" sz="2000" dirty="0" err="1"/>
              <a:t>kontribusi</a:t>
            </a:r>
            <a:r>
              <a:rPr lang="en-US" sz="2000" dirty="0"/>
              <a:t> </a:t>
            </a:r>
            <a:r>
              <a:rPr lang="en-US" sz="2000" dirty="0" err="1"/>
              <a:t>finansial</a:t>
            </a:r>
            <a:r>
              <a:rPr lang="en-US" sz="2000" dirty="0"/>
              <a:t> </a:t>
            </a:r>
            <a:r>
              <a:rPr lang="en-US" sz="2000" dirty="0" err="1"/>
              <a:t>dari</a:t>
            </a:r>
            <a:r>
              <a:rPr lang="en-US" sz="2000" dirty="0"/>
              <a:t> sector di </a:t>
            </a:r>
            <a:r>
              <a:rPr lang="en-US" sz="2000" dirty="0" err="1"/>
              <a:t>luar</a:t>
            </a:r>
            <a:r>
              <a:rPr lang="en-US" sz="2000" dirty="0"/>
              <a:t> </a:t>
            </a:r>
            <a:r>
              <a:rPr lang="en-US" sz="2000" dirty="0" err="1"/>
              <a:t>kesehatan</a:t>
            </a:r>
            <a:r>
              <a:rPr lang="en-US" sz="2000" dirty="0"/>
              <a:t> </a:t>
            </a:r>
            <a:r>
              <a:rPr lang="en-US" sz="2000" dirty="0" err="1"/>
              <a:t>dengan</a:t>
            </a:r>
            <a:r>
              <a:rPr lang="en-US" sz="2000" dirty="0"/>
              <a:t> </a:t>
            </a:r>
            <a:r>
              <a:rPr lang="en-US" sz="2000" dirty="0" err="1"/>
              <a:t>mempengaruhi</a:t>
            </a:r>
            <a:r>
              <a:rPr lang="en-US" sz="2000" dirty="0"/>
              <a:t> </a:t>
            </a:r>
            <a:r>
              <a:rPr lang="en-US" sz="2000" dirty="0" err="1"/>
              <a:t>kebijakan</a:t>
            </a:r>
            <a:r>
              <a:rPr lang="en-US" sz="2000" dirty="0"/>
              <a:t> lain </a:t>
            </a:r>
            <a:r>
              <a:rPr lang="en-US" sz="2000" dirty="0" err="1"/>
              <a:t>untuk</a:t>
            </a:r>
            <a:r>
              <a:rPr lang="en-US" sz="2000" dirty="0"/>
              <a:t> </a:t>
            </a:r>
            <a:r>
              <a:rPr lang="en-US" sz="2000" dirty="0" err="1"/>
              <a:t>memperhatikan</a:t>
            </a:r>
            <a:r>
              <a:rPr lang="en-US" sz="2000" dirty="0"/>
              <a:t> </a:t>
            </a:r>
            <a:r>
              <a:rPr lang="en-US" sz="2000" dirty="0" err="1"/>
              <a:t>masalah</a:t>
            </a:r>
            <a:r>
              <a:rPr lang="en-US" sz="2000" dirty="0"/>
              <a:t> </a:t>
            </a:r>
            <a:r>
              <a:rPr lang="en-US" sz="2000" dirty="0" err="1"/>
              <a:t>kesehatan</a:t>
            </a:r>
            <a:r>
              <a:rPr lang="en-US" sz="2000" dirty="0"/>
              <a:t>)</a:t>
            </a:r>
          </a:p>
          <a:p>
            <a:pPr marL="514350" indent="-514350">
              <a:buFont typeface="+mj-lt"/>
              <a:buAutoNum type="arabicPeriod"/>
            </a:pPr>
            <a:r>
              <a:rPr lang="en-US" sz="2000" dirty="0"/>
              <a:t>Promotion of collaboration between different sectors across the SDGs is key to maximizing health benefits and reduce health inequity. This offers win-wins situation.(</a:t>
            </a:r>
            <a:r>
              <a:rPr lang="en-US" sz="2000" dirty="0" err="1"/>
              <a:t>Promosi</a:t>
            </a:r>
            <a:r>
              <a:rPr lang="en-US" sz="2000" dirty="0"/>
              <a:t> </a:t>
            </a:r>
            <a:r>
              <a:rPr lang="en-US" sz="2000" dirty="0" err="1"/>
              <a:t>kolaborasi</a:t>
            </a:r>
            <a:r>
              <a:rPr lang="en-US" sz="2000" dirty="0"/>
              <a:t> </a:t>
            </a:r>
            <a:r>
              <a:rPr lang="en-US" sz="2000" dirty="0" err="1"/>
              <a:t>antar</a:t>
            </a:r>
            <a:r>
              <a:rPr lang="en-US" sz="2000" dirty="0"/>
              <a:t> sector yang </a:t>
            </a:r>
            <a:r>
              <a:rPr lang="en-US" sz="2000" dirty="0" err="1"/>
              <a:t>berbeda</a:t>
            </a:r>
            <a:r>
              <a:rPr lang="en-US" sz="2000" dirty="0"/>
              <a:t> </a:t>
            </a:r>
            <a:r>
              <a:rPr lang="en-US" sz="2000" dirty="0" err="1"/>
              <a:t>dalam</a:t>
            </a:r>
            <a:r>
              <a:rPr lang="en-US" sz="2000" dirty="0"/>
              <a:t> SDGs </a:t>
            </a:r>
            <a:r>
              <a:rPr lang="en-US" sz="2000" dirty="0" err="1"/>
              <a:t>menjadi</a:t>
            </a:r>
            <a:r>
              <a:rPr lang="en-US" sz="2000" dirty="0"/>
              <a:t> </a:t>
            </a:r>
            <a:r>
              <a:rPr lang="en-US" sz="2000" dirty="0" err="1"/>
              <a:t>kunci</a:t>
            </a:r>
            <a:r>
              <a:rPr lang="en-US" sz="2000" dirty="0"/>
              <a:t> </a:t>
            </a:r>
            <a:r>
              <a:rPr lang="en-US" sz="2000" dirty="0" err="1"/>
              <a:t>untuk</a:t>
            </a:r>
            <a:r>
              <a:rPr lang="en-US" sz="2000" dirty="0"/>
              <a:t> </a:t>
            </a:r>
            <a:r>
              <a:rPr lang="en-US" sz="2000" dirty="0" err="1"/>
              <a:t>memaksimalkan</a:t>
            </a:r>
            <a:r>
              <a:rPr lang="en-US" sz="2000" dirty="0"/>
              <a:t> </a:t>
            </a:r>
            <a:r>
              <a:rPr lang="en-US" sz="2000" dirty="0" err="1"/>
              <a:t>manfaat</a:t>
            </a:r>
            <a:r>
              <a:rPr lang="en-US" sz="2000" dirty="0"/>
              <a:t> </a:t>
            </a:r>
            <a:r>
              <a:rPr lang="en-US" sz="2000" dirty="0" err="1"/>
              <a:t>kesehatan</a:t>
            </a:r>
            <a:r>
              <a:rPr lang="en-US" sz="2000" dirty="0"/>
              <a:t> </a:t>
            </a:r>
            <a:r>
              <a:rPr lang="en-US" sz="2000" dirty="0" err="1"/>
              <a:t>dan</a:t>
            </a:r>
            <a:r>
              <a:rPr lang="en-US" sz="2000" dirty="0"/>
              <a:t> </a:t>
            </a:r>
            <a:r>
              <a:rPr lang="en-US" sz="2000" dirty="0" err="1"/>
              <a:t>mengurangi</a:t>
            </a:r>
            <a:r>
              <a:rPr lang="en-US" sz="2000" dirty="0"/>
              <a:t> </a:t>
            </a:r>
            <a:r>
              <a:rPr lang="en-US" sz="2000" dirty="0" err="1"/>
              <a:t>kesenjangan</a:t>
            </a:r>
            <a:r>
              <a:rPr lang="en-US" sz="2000" dirty="0"/>
              <a:t> </a:t>
            </a:r>
            <a:r>
              <a:rPr lang="en-US" sz="2000" dirty="0" err="1"/>
              <a:t>dalam</a:t>
            </a:r>
            <a:r>
              <a:rPr lang="en-US" sz="2000" dirty="0"/>
              <a:t> </a:t>
            </a:r>
            <a:r>
              <a:rPr lang="en-US" sz="2000" dirty="0" err="1"/>
              <a:t>bidang</a:t>
            </a:r>
            <a:r>
              <a:rPr lang="en-US" sz="2000" dirty="0"/>
              <a:t> </a:t>
            </a:r>
            <a:r>
              <a:rPr lang="en-US" sz="2000" dirty="0" err="1"/>
              <a:t>kesehatan</a:t>
            </a:r>
            <a:r>
              <a:rPr lang="en-US" sz="2000" dirty="0"/>
              <a:t>. Hal </a:t>
            </a:r>
            <a:r>
              <a:rPr lang="en-US" sz="2000" dirty="0" err="1"/>
              <a:t>tersebut</a:t>
            </a:r>
            <a:r>
              <a:rPr lang="en-US" sz="2000" dirty="0"/>
              <a:t> </a:t>
            </a:r>
            <a:r>
              <a:rPr lang="en-US" sz="2000" dirty="0" err="1"/>
              <a:t>menawarkan</a:t>
            </a:r>
            <a:r>
              <a:rPr lang="en-US" sz="2000" dirty="0"/>
              <a:t> </a:t>
            </a:r>
            <a:r>
              <a:rPr lang="en-US" sz="2000" dirty="0" err="1"/>
              <a:t>sebuah</a:t>
            </a:r>
            <a:r>
              <a:rPr lang="en-US" sz="2000" dirty="0"/>
              <a:t> </a:t>
            </a:r>
            <a:r>
              <a:rPr lang="en-US" sz="2000" dirty="0" err="1"/>
              <a:t>kondisi</a:t>
            </a:r>
            <a:r>
              <a:rPr lang="en-US" sz="2000" dirty="0"/>
              <a:t> yang </a:t>
            </a:r>
            <a:r>
              <a:rPr lang="en-US" sz="2000" dirty="0" err="1"/>
              <a:t>saling</a:t>
            </a:r>
            <a:r>
              <a:rPr lang="en-US" sz="2000" dirty="0"/>
              <a:t> </a:t>
            </a:r>
            <a:r>
              <a:rPr lang="en-US" sz="2000" dirty="0" err="1"/>
              <a:t>menguntungkan</a:t>
            </a:r>
            <a:r>
              <a:rPr lang="en-US" sz="2000" dirty="0"/>
              <a:t>)</a:t>
            </a:r>
          </a:p>
          <a:p>
            <a:pPr marL="514350" indent="-514350">
              <a:buFont typeface="+mj-lt"/>
              <a:buAutoNum type="arabicPeriod"/>
            </a:pPr>
            <a:endParaRPr lang="en-US" sz="2000" dirty="0"/>
          </a:p>
        </p:txBody>
      </p:sp>
      <p:sp>
        <p:nvSpPr>
          <p:cNvPr id="3" name="Slide Number Placeholder 2"/>
          <p:cNvSpPr>
            <a:spLocks noGrp="1"/>
          </p:cNvSpPr>
          <p:nvPr>
            <p:ph type="sldNum" sz="quarter" idx="12"/>
          </p:nvPr>
        </p:nvSpPr>
        <p:spPr/>
        <p:txBody>
          <a:bodyPr/>
          <a:lstStyle/>
          <a:p>
            <a:fld id="{8E40E72C-EAE5-471E-95A2-E18E82125217}" type="slidenum">
              <a:rPr lang="en-US" smtClean="0"/>
              <a:pPr/>
              <a:t>55</a:t>
            </a:fld>
            <a:endParaRPr lang="en-US"/>
          </a:p>
        </p:txBody>
      </p:sp>
      <p:sp>
        <p:nvSpPr>
          <p:cNvPr id="2" name="Footer Placeholder 1"/>
          <p:cNvSpPr>
            <a:spLocks noGrp="1"/>
          </p:cNvSpPr>
          <p:nvPr>
            <p:ph type="ftr" sz="quarter" idx="4294967295"/>
          </p:nvPr>
        </p:nvSpPr>
        <p:spPr>
          <a:xfrm>
            <a:off x="4038600" y="6356350"/>
            <a:ext cx="4114800" cy="365125"/>
          </a:xfrm>
        </p:spPr>
        <p:txBody>
          <a:bodyPr/>
          <a:lstStyle/>
          <a:p>
            <a:r>
              <a:rPr lang="en-US" smtClean="0"/>
              <a:t>ANUNG untuk TEMU ALUMNI FKM UNDIP 2016</a:t>
            </a:r>
            <a:endParaRPr lang="en-US"/>
          </a:p>
        </p:txBody>
      </p:sp>
    </p:spTree>
    <p:extLst>
      <p:ext uri="{BB962C8B-B14F-4D97-AF65-F5344CB8AC3E}">
        <p14:creationId xmlns="" xmlns:p14="http://schemas.microsoft.com/office/powerpoint/2010/main" val="24933867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89013"/>
          </a:xfrm>
        </p:spPr>
        <p:txBody>
          <a:bodyPr/>
          <a:lstStyle/>
          <a:p>
            <a:r>
              <a:rPr lang="id-ID" dirty="0"/>
              <a:t>PENGERTIAN</a:t>
            </a:r>
            <a:r>
              <a:rPr lang="en-AU" dirty="0"/>
              <a:t> PROMOSI KESEHATAN</a:t>
            </a:r>
            <a:endParaRPr lang="id-ID" dirty="0"/>
          </a:p>
        </p:txBody>
      </p:sp>
      <p:sp>
        <p:nvSpPr>
          <p:cNvPr id="3" name="Content Placeholder 2"/>
          <p:cNvSpPr>
            <a:spLocks noGrp="1"/>
          </p:cNvSpPr>
          <p:nvPr>
            <p:ph idx="1"/>
          </p:nvPr>
        </p:nvSpPr>
        <p:spPr>
          <a:xfrm>
            <a:off x="838200" y="1533525"/>
            <a:ext cx="10515600" cy="4643438"/>
          </a:xfrm>
        </p:spPr>
        <p:txBody>
          <a:bodyPr>
            <a:normAutofit fontScale="92500" lnSpcReduction="20000"/>
          </a:bodyPr>
          <a:lstStyle/>
          <a:p>
            <a:pPr algn="just">
              <a:lnSpc>
                <a:spcPct val="100000"/>
              </a:lnSpc>
              <a:spcBef>
                <a:spcPts val="1200"/>
              </a:spcBef>
            </a:pPr>
            <a:r>
              <a:rPr lang="en-US" dirty="0"/>
              <a:t>HEALTH EDUCATION : any </a:t>
            </a:r>
            <a:r>
              <a:rPr lang="en-US" i="1" dirty="0"/>
              <a:t>combination</a:t>
            </a:r>
            <a:r>
              <a:rPr lang="en-US" dirty="0"/>
              <a:t> of learning experiences </a:t>
            </a:r>
            <a:r>
              <a:rPr lang="en-US" i="1" dirty="0"/>
              <a:t>designed</a:t>
            </a:r>
            <a:r>
              <a:rPr lang="en-US" dirty="0"/>
              <a:t> to </a:t>
            </a:r>
            <a:r>
              <a:rPr lang="en-US" i="1" dirty="0"/>
              <a:t>facilitate</a:t>
            </a:r>
            <a:r>
              <a:rPr lang="en-US" dirty="0"/>
              <a:t> </a:t>
            </a:r>
            <a:r>
              <a:rPr lang="en-US" i="1" dirty="0"/>
              <a:t>voluntary</a:t>
            </a:r>
            <a:r>
              <a:rPr lang="en-US" dirty="0"/>
              <a:t> </a:t>
            </a:r>
            <a:r>
              <a:rPr lang="en-US" i="1" dirty="0"/>
              <a:t>actions</a:t>
            </a:r>
            <a:r>
              <a:rPr lang="en-US" dirty="0"/>
              <a:t> conductive health.</a:t>
            </a:r>
            <a:r>
              <a:rPr lang="id-ID" dirty="0"/>
              <a:t>(Griffiths, 1972)</a:t>
            </a:r>
          </a:p>
          <a:p>
            <a:pPr algn="just">
              <a:lnSpc>
                <a:spcPct val="100000"/>
              </a:lnSpc>
              <a:spcBef>
                <a:spcPts val="1200"/>
              </a:spcBef>
            </a:pPr>
            <a:r>
              <a:rPr lang="en-US" dirty="0"/>
              <a:t>HEALTH PROMOTION : any </a:t>
            </a:r>
            <a:r>
              <a:rPr lang="en-US" i="1" dirty="0"/>
              <a:t>combination</a:t>
            </a:r>
            <a:r>
              <a:rPr lang="en-US" dirty="0"/>
              <a:t> of health education and related </a:t>
            </a:r>
            <a:r>
              <a:rPr lang="en-US" i="1" dirty="0"/>
              <a:t>organizational</a:t>
            </a:r>
            <a:r>
              <a:rPr lang="en-US" dirty="0"/>
              <a:t>, </a:t>
            </a:r>
            <a:r>
              <a:rPr lang="en-US" i="1" dirty="0"/>
              <a:t>political and economic</a:t>
            </a:r>
            <a:r>
              <a:rPr lang="en-US" dirty="0"/>
              <a:t> interventions designed to facilitate </a:t>
            </a:r>
            <a:r>
              <a:rPr lang="en-US" i="1" dirty="0"/>
              <a:t>behavioral</a:t>
            </a:r>
            <a:r>
              <a:rPr lang="en-US" dirty="0"/>
              <a:t> and </a:t>
            </a:r>
            <a:r>
              <a:rPr lang="en-US" i="1" dirty="0"/>
              <a:t>environmental </a:t>
            </a:r>
            <a:r>
              <a:rPr lang="en-US" dirty="0"/>
              <a:t>adaptation that will </a:t>
            </a:r>
            <a:r>
              <a:rPr lang="en-US" i="1" dirty="0"/>
              <a:t>improve or protect health</a:t>
            </a:r>
            <a:r>
              <a:rPr lang="id-ID" i="1" dirty="0"/>
              <a:t> </a:t>
            </a:r>
            <a:r>
              <a:rPr lang="id-ID" dirty="0"/>
              <a:t>(Green and Kreuter, 1991</a:t>
            </a:r>
            <a:r>
              <a:rPr lang="id-ID" i="1" dirty="0"/>
              <a:t>)</a:t>
            </a:r>
            <a:r>
              <a:rPr lang="en-AU" i="1" dirty="0"/>
              <a:t>.</a:t>
            </a:r>
          </a:p>
          <a:p>
            <a:pPr algn="just">
              <a:lnSpc>
                <a:spcPct val="100000"/>
              </a:lnSpc>
              <a:spcBef>
                <a:spcPts val="1200"/>
              </a:spcBef>
            </a:pPr>
            <a:r>
              <a:rPr lang="en-US" dirty="0" err="1"/>
              <a:t>Definisi</a:t>
            </a:r>
            <a:r>
              <a:rPr lang="en-US" dirty="0"/>
              <a:t> </a:t>
            </a:r>
            <a:r>
              <a:rPr lang="en-US" dirty="0" err="1"/>
              <a:t>Promosi</a:t>
            </a:r>
            <a:r>
              <a:rPr lang="en-US" dirty="0"/>
              <a:t> </a:t>
            </a:r>
            <a:r>
              <a:rPr lang="en-US" dirty="0" err="1"/>
              <a:t>Kesehatan</a:t>
            </a:r>
            <a:r>
              <a:rPr lang="en-US" dirty="0"/>
              <a:t> </a:t>
            </a:r>
            <a:r>
              <a:rPr lang="en-US" dirty="0" err="1"/>
              <a:t>berdasarkan</a:t>
            </a:r>
            <a:r>
              <a:rPr lang="en-US" dirty="0"/>
              <a:t> </a:t>
            </a:r>
            <a:r>
              <a:rPr lang="id-ID" altLang="id-ID" dirty="0">
                <a:solidFill>
                  <a:srgbClr val="660033"/>
                </a:solidFill>
                <a:ea typeface="MS PGothic" pitchFamily="34" charset="-128"/>
              </a:rPr>
              <a:t>Permenkes 74</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tentang</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upaya</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peningkatan</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kesehatan</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dan</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pencegahan</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penyakit</a:t>
            </a:r>
            <a:r>
              <a:rPr lang="en-US" altLang="id-ID" dirty="0">
                <a:solidFill>
                  <a:srgbClr val="660033"/>
                </a:solidFill>
                <a:ea typeface="MS PGothic" pitchFamily="34" charset="-128"/>
              </a:rPr>
              <a:t> </a:t>
            </a:r>
            <a:r>
              <a:rPr lang="en-US" altLang="id-ID" dirty="0" err="1">
                <a:solidFill>
                  <a:srgbClr val="660033"/>
                </a:solidFill>
                <a:ea typeface="MS PGothic" pitchFamily="34" charset="-128"/>
              </a:rPr>
              <a:t>tahun</a:t>
            </a:r>
            <a:r>
              <a:rPr lang="en-US" altLang="id-ID" dirty="0">
                <a:solidFill>
                  <a:srgbClr val="660033"/>
                </a:solidFill>
                <a:ea typeface="MS PGothic" pitchFamily="34" charset="-128"/>
              </a:rPr>
              <a:t> 20</a:t>
            </a:r>
            <a:r>
              <a:rPr lang="id-ID" altLang="id-ID" dirty="0">
                <a:solidFill>
                  <a:srgbClr val="660033"/>
                </a:solidFill>
                <a:ea typeface="MS PGothic" pitchFamily="34" charset="-128"/>
              </a:rPr>
              <a:t>15</a:t>
            </a:r>
            <a:r>
              <a:rPr lang="en-US" dirty="0"/>
              <a:t>  </a:t>
            </a:r>
            <a:r>
              <a:rPr lang="id-ID" dirty="0"/>
              <a:t>Promosi Kesehatan adalah proses untuk memberdayakan masyarakat melalui kegiatan </a:t>
            </a:r>
            <a:r>
              <a:rPr lang="id-ID" b="1" dirty="0"/>
              <a:t>menginformasikan</a:t>
            </a:r>
            <a:r>
              <a:rPr lang="id-ID" dirty="0"/>
              <a:t>, </a:t>
            </a:r>
            <a:r>
              <a:rPr lang="id-ID" b="1" dirty="0"/>
              <a:t>mempengaruhi</a:t>
            </a:r>
            <a:r>
              <a:rPr lang="id-ID" dirty="0"/>
              <a:t> dan </a:t>
            </a:r>
            <a:r>
              <a:rPr lang="id-ID" b="1" dirty="0"/>
              <a:t>membantu masyarakat </a:t>
            </a:r>
            <a:r>
              <a:rPr lang="id-ID" dirty="0"/>
              <a:t>agar </a:t>
            </a:r>
            <a:r>
              <a:rPr lang="id-ID" b="1" dirty="0"/>
              <a:t>berperan aktif </a:t>
            </a:r>
            <a:r>
              <a:rPr lang="id-ID" dirty="0"/>
              <a:t>untuk mendukung </a:t>
            </a:r>
            <a:r>
              <a:rPr lang="sv-SE" b="1" dirty="0"/>
              <a:t>perubahan perilaku </a:t>
            </a:r>
            <a:r>
              <a:rPr lang="sv-SE" dirty="0"/>
              <a:t>dan </a:t>
            </a:r>
            <a:r>
              <a:rPr lang="sv-SE" b="1" dirty="0"/>
              <a:t>lingkungan</a:t>
            </a:r>
            <a:r>
              <a:rPr lang="sv-SE" dirty="0"/>
              <a:t> serta menjaga dan</a:t>
            </a:r>
            <a:r>
              <a:rPr lang="id-ID" dirty="0"/>
              <a:t> </a:t>
            </a:r>
            <a:r>
              <a:rPr lang="fi-FI" dirty="0"/>
              <a:t>meningkatkan kesehatan menuju derajat kesehatan</a:t>
            </a:r>
            <a:r>
              <a:rPr lang="id-ID" dirty="0"/>
              <a:t> yang optimal.</a:t>
            </a:r>
            <a:endParaRPr lang="en-US" b="1" i="1" dirty="0">
              <a:latin typeface="Arial" pitchFamily="34" charset="0"/>
              <a:cs typeface="Arial" pitchFamily="34" charset="0"/>
            </a:endParaRPr>
          </a:p>
          <a:p>
            <a:pPr algn="just">
              <a:lnSpc>
                <a:spcPct val="100000"/>
              </a:lnSpc>
              <a:spcBef>
                <a:spcPts val="1200"/>
              </a:spcBef>
            </a:pPr>
            <a:endParaRPr lang="en-US" i="1" dirty="0"/>
          </a:p>
        </p:txBody>
      </p:sp>
      <p:sp>
        <p:nvSpPr>
          <p:cNvPr id="4" name="Footer Placeholder 3"/>
          <p:cNvSpPr>
            <a:spLocks noGrp="1"/>
          </p:cNvSpPr>
          <p:nvPr>
            <p:ph type="ftr" sz="quarter" idx="4294967295"/>
          </p:nvPr>
        </p:nvSpPr>
        <p:spPr>
          <a:xfrm>
            <a:off x="4038600" y="6356350"/>
            <a:ext cx="4114800" cy="365125"/>
          </a:xfrm>
        </p:spPr>
        <p:txBody>
          <a:bodyPr/>
          <a:lstStyle/>
          <a:p>
            <a:r>
              <a:rPr lang="id-ID" smtClean="0"/>
              <a:t>ANUNG untuk TEMU ALUMNI FKM UNDIP 2016</a:t>
            </a:r>
            <a:endParaRPr lang="id-ID"/>
          </a:p>
        </p:txBody>
      </p:sp>
      <p:sp>
        <p:nvSpPr>
          <p:cNvPr id="5" name="Slide Number Placeholder 4"/>
          <p:cNvSpPr>
            <a:spLocks noGrp="1"/>
          </p:cNvSpPr>
          <p:nvPr>
            <p:ph type="sldNum" sz="quarter" idx="12"/>
          </p:nvPr>
        </p:nvSpPr>
        <p:spPr/>
        <p:txBody>
          <a:bodyPr/>
          <a:lstStyle/>
          <a:p>
            <a:fld id="{51A3745A-82EE-4927-844B-8FA7D8443BB4}" type="slidenum">
              <a:rPr lang="id-ID" smtClean="0"/>
              <a:pPr/>
              <a:t>56</a:t>
            </a:fld>
            <a:endParaRPr lang="id-ID"/>
          </a:p>
        </p:txBody>
      </p:sp>
    </p:spTree>
    <p:extLst>
      <p:ext uri="{BB962C8B-B14F-4D97-AF65-F5344CB8AC3E}">
        <p14:creationId xmlns="" xmlns:p14="http://schemas.microsoft.com/office/powerpoint/2010/main" val="15482511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47639"/>
            <a:ext cx="10972800" cy="1143000"/>
          </a:xfrm>
        </p:spPr>
        <p:txBody>
          <a:bodyPr>
            <a:normAutofit fontScale="90000"/>
          </a:bodyPr>
          <a:lstStyle/>
          <a:p>
            <a:r>
              <a:rPr lang="en-US" sz="4800" b="1" dirty="0"/>
              <a:t>WHAT ARE EXPECTED FROM </a:t>
            </a:r>
            <a:r>
              <a:rPr lang="id-ID" sz="4800" b="1" dirty="0" err="1"/>
              <a:t>SDGs</a:t>
            </a:r>
            <a:r>
              <a:rPr lang="en-US" sz="4800" b="1" dirty="0"/>
              <a:t>?</a:t>
            </a:r>
            <a:endParaRPr lang="id-ID" sz="4800" b="1" i="1" dirty="0"/>
          </a:p>
        </p:txBody>
      </p:sp>
      <p:sp>
        <p:nvSpPr>
          <p:cNvPr id="4" name="TextBox 3"/>
          <p:cNvSpPr txBox="1"/>
          <p:nvPr/>
        </p:nvSpPr>
        <p:spPr>
          <a:xfrm>
            <a:off x="6536723" y="6057765"/>
            <a:ext cx="5256107" cy="338554"/>
          </a:xfrm>
          <a:prstGeom prst="rect">
            <a:avLst/>
          </a:prstGeom>
          <a:noFill/>
        </p:spPr>
        <p:txBody>
          <a:bodyPr wrap="square" rtlCol="0">
            <a:spAutoFit/>
          </a:bodyPr>
          <a:lstStyle/>
          <a:p>
            <a:pPr algn="r"/>
            <a:r>
              <a:rPr lang="id-ID" sz="1600" b="1" i="1" dirty="0"/>
              <a:t>(</a:t>
            </a:r>
            <a:r>
              <a:rPr lang="id-ID" sz="1467" b="1" i="1" dirty="0"/>
              <a:t>United Nations Partnership for Development 2016-2020</a:t>
            </a:r>
            <a:r>
              <a:rPr lang="id-ID" sz="1600" b="1" i="1" dirty="0"/>
              <a:t>)</a:t>
            </a:r>
            <a:endParaRPr lang="id-ID" sz="1467" dirty="0"/>
          </a:p>
        </p:txBody>
      </p:sp>
      <p:sp>
        <p:nvSpPr>
          <p:cNvPr id="5" name="Oval 4"/>
          <p:cNvSpPr/>
          <p:nvPr/>
        </p:nvSpPr>
        <p:spPr>
          <a:xfrm>
            <a:off x="5892800" y="1451506"/>
            <a:ext cx="1016000" cy="898841"/>
          </a:xfrm>
          <a:prstGeom prst="ellipse">
            <a:avLst/>
          </a:prstGeom>
          <a:solidFill>
            <a:srgbClr val="CC99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d-ID" b="1" dirty="0"/>
              <a:t>1</a:t>
            </a:r>
          </a:p>
        </p:txBody>
      </p:sp>
      <p:sp>
        <p:nvSpPr>
          <p:cNvPr id="6" name="Oval 5"/>
          <p:cNvSpPr/>
          <p:nvPr/>
        </p:nvSpPr>
        <p:spPr>
          <a:xfrm>
            <a:off x="5892800" y="2578101"/>
            <a:ext cx="1016000" cy="898841"/>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d-ID" b="1" dirty="0"/>
              <a:t>2</a:t>
            </a:r>
          </a:p>
        </p:txBody>
      </p:sp>
      <p:sp>
        <p:nvSpPr>
          <p:cNvPr id="7" name="Oval 6"/>
          <p:cNvSpPr/>
          <p:nvPr/>
        </p:nvSpPr>
        <p:spPr>
          <a:xfrm>
            <a:off x="5892800" y="3718880"/>
            <a:ext cx="1016000" cy="898841"/>
          </a:xfrm>
          <a:prstGeom prst="ellipse">
            <a:avLst/>
          </a:prstGeom>
          <a:solidFill>
            <a:srgbClr val="008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d-ID" b="1" dirty="0"/>
              <a:t>3</a:t>
            </a:r>
          </a:p>
        </p:txBody>
      </p:sp>
      <p:sp>
        <p:nvSpPr>
          <p:cNvPr id="8" name="Oval 7"/>
          <p:cNvSpPr/>
          <p:nvPr/>
        </p:nvSpPr>
        <p:spPr>
          <a:xfrm>
            <a:off x="5905500" y="4876273"/>
            <a:ext cx="1016000" cy="898841"/>
          </a:xfrm>
          <a:prstGeom prst="ellipse">
            <a:avLst/>
          </a:prstGeom>
          <a:solidFill>
            <a:srgbClr val="0066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id-ID" b="1" dirty="0"/>
              <a:t>4</a:t>
            </a:r>
          </a:p>
        </p:txBody>
      </p:sp>
      <p:sp>
        <p:nvSpPr>
          <p:cNvPr id="9" name="TextBox 8"/>
          <p:cNvSpPr txBox="1"/>
          <p:nvPr/>
        </p:nvSpPr>
        <p:spPr>
          <a:xfrm>
            <a:off x="7098453" y="1286406"/>
            <a:ext cx="4849707" cy="954300"/>
          </a:xfrm>
          <a:prstGeom prst="rect">
            <a:avLst/>
          </a:prstGeom>
          <a:noFill/>
        </p:spPr>
        <p:txBody>
          <a:bodyPr wrap="square" rtlCol="0">
            <a:spAutoFit/>
          </a:bodyPr>
          <a:lstStyle/>
          <a:p>
            <a:r>
              <a:rPr lang="en-US" sz="1867" b="1" dirty="0"/>
              <a:t>POVERTY REDUCTION, EQUAL SUSTAINABLE DEVELOPMENT, LIVELIHOODS AND DECENT WORK</a:t>
            </a:r>
            <a:endParaRPr lang="id-ID" sz="1867" b="1" dirty="0"/>
          </a:p>
        </p:txBody>
      </p:sp>
      <p:sp>
        <p:nvSpPr>
          <p:cNvPr id="10" name="TextBox 9"/>
          <p:cNvSpPr txBox="1"/>
          <p:nvPr/>
        </p:nvSpPr>
        <p:spPr>
          <a:xfrm>
            <a:off x="7098453" y="2692400"/>
            <a:ext cx="4849707" cy="666977"/>
          </a:xfrm>
          <a:prstGeom prst="rect">
            <a:avLst/>
          </a:prstGeom>
          <a:noFill/>
        </p:spPr>
        <p:txBody>
          <a:bodyPr wrap="square" rtlCol="0">
            <a:spAutoFit/>
          </a:bodyPr>
          <a:lstStyle/>
          <a:p>
            <a:r>
              <a:rPr lang="en-US" sz="1867" b="1" dirty="0"/>
              <a:t>EQUAL ACCESS TO SERVICES AND SOCIAL SECURITY</a:t>
            </a:r>
            <a:endParaRPr lang="id-ID" sz="1867" b="1" dirty="0"/>
          </a:p>
        </p:txBody>
      </p:sp>
      <p:sp>
        <p:nvSpPr>
          <p:cNvPr id="11" name="TextBox 10"/>
          <p:cNvSpPr txBox="1"/>
          <p:nvPr/>
        </p:nvSpPr>
        <p:spPr>
          <a:xfrm>
            <a:off x="7098453" y="3668079"/>
            <a:ext cx="4849707" cy="666977"/>
          </a:xfrm>
          <a:prstGeom prst="rect">
            <a:avLst/>
          </a:prstGeom>
          <a:noFill/>
        </p:spPr>
        <p:txBody>
          <a:bodyPr wrap="square" rtlCol="0">
            <a:spAutoFit/>
          </a:bodyPr>
          <a:lstStyle/>
          <a:p>
            <a:r>
              <a:rPr lang="en-US" sz="1867" b="1" dirty="0"/>
              <a:t>ENVIRONMENTAL SUSTAINABILITY AND ENHANCING RESILIENCE TO DISASTERS </a:t>
            </a:r>
            <a:endParaRPr lang="id-ID" sz="1867" b="1" dirty="0"/>
          </a:p>
        </p:txBody>
      </p:sp>
      <p:sp>
        <p:nvSpPr>
          <p:cNvPr id="12" name="TextBox 11"/>
          <p:cNvSpPr txBox="1"/>
          <p:nvPr/>
        </p:nvSpPr>
        <p:spPr>
          <a:xfrm>
            <a:off x="7111153" y="4858109"/>
            <a:ext cx="4849707" cy="666977"/>
          </a:xfrm>
          <a:prstGeom prst="rect">
            <a:avLst/>
          </a:prstGeom>
          <a:noFill/>
        </p:spPr>
        <p:txBody>
          <a:bodyPr wrap="square" rtlCol="0">
            <a:spAutoFit/>
          </a:bodyPr>
          <a:lstStyle/>
          <a:p>
            <a:r>
              <a:rPr lang="en-US" sz="1867" b="1" dirty="0"/>
              <a:t>UPGRADE THE QUALITY OF GOVERNMENT AND EQUAL ACCESS TO JUSTICE FOR EVERYONE</a:t>
            </a:r>
            <a:endParaRPr lang="id-ID" sz="1867" b="1" dirty="0"/>
          </a:p>
        </p:txBody>
      </p:sp>
      <p:sp>
        <p:nvSpPr>
          <p:cNvPr id="32" name="TextBox 31"/>
          <p:cNvSpPr txBox="1"/>
          <p:nvPr/>
        </p:nvSpPr>
        <p:spPr>
          <a:xfrm>
            <a:off x="162800" y="5807605"/>
            <a:ext cx="5634749" cy="923330"/>
          </a:xfrm>
          <a:prstGeom prst="rect">
            <a:avLst/>
          </a:prstGeom>
          <a:solidFill>
            <a:schemeClr val="tx2">
              <a:lumMod val="20000"/>
              <a:lumOff val="80000"/>
            </a:schemeClr>
          </a:solidFill>
        </p:spPr>
        <p:txBody>
          <a:bodyPr wrap="square" rtlCol="0">
            <a:spAutoFit/>
          </a:bodyPr>
          <a:lstStyle/>
          <a:p>
            <a:r>
              <a:rPr lang="id-ID" b="1" i="1" dirty="0" err="1"/>
              <a:t>Cross-cutting</a:t>
            </a:r>
            <a:r>
              <a:rPr lang="en-US" b="1" i="1" dirty="0"/>
              <a:t> </a:t>
            </a:r>
            <a:r>
              <a:rPr lang="id-ID" b="1" i="1" dirty="0"/>
              <a:t>area:</a:t>
            </a:r>
          </a:p>
          <a:p>
            <a:r>
              <a:rPr lang="en-US" b="1" i="1" dirty="0"/>
              <a:t>Human Rights</a:t>
            </a:r>
            <a:r>
              <a:rPr lang="id-ID" b="1" i="1" dirty="0"/>
              <a:t>, </a:t>
            </a:r>
            <a:r>
              <a:rPr lang="en-US" b="1" i="1" dirty="0"/>
              <a:t>Youth</a:t>
            </a:r>
            <a:r>
              <a:rPr lang="id-ID" b="1" i="1" dirty="0"/>
              <a:t>, </a:t>
            </a:r>
            <a:r>
              <a:rPr lang="en-US" b="1" i="1" dirty="0"/>
              <a:t>Gender Equality</a:t>
            </a:r>
            <a:r>
              <a:rPr lang="id-ID" b="1" i="1" dirty="0"/>
              <a:t>, HIV/AIDS, </a:t>
            </a:r>
            <a:r>
              <a:rPr lang="en-US" b="1" i="1" dirty="0"/>
              <a:t>Data Management and Statistics</a:t>
            </a:r>
            <a:endParaRPr lang="id-ID" b="1" i="1" dirty="0"/>
          </a:p>
        </p:txBody>
      </p:sp>
      <p:pic>
        <p:nvPicPr>
          <p:cNvPr id="30" name="Picture 29"/>
          <p:cNvPicPr preferRelativeResize="0">
            <a:picLocks/>
          </p:cNvPicPr>
          <p:nvPr/>
        </p:nvPicPr>
        <p:blipFill>
          <a:blip r:embed="rId2" cstate="print">
            <a:extLst>
              <a:ext uri="{28A0092B-C50C-407E-A947-70E740481C1C}">
                <a14:useLocalDpi xmlns:a14="http://schemas.microsoft.com/office/drawing/2010/main" xmlns="" val="0"/>
              </a:ext>
            </a:extLst>
          </a:blip>
          <a:stretch>
            <a:fillRect/>
          </a:stretch>
        </p:blipFill>
        <p:spPr>
          <a:xfrm>
            <a:off x="567943" y="1402018"/>
            <a:ext cx="668588" cy="626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1" name="Picture 30"/>
          <p:cNvPicPr preferRelativeResize="0">
            <a:picLocks/>
          </p:cNvPicPr>
          <p:nvPr/>
        </p:nvPicPr>
        <p:blipFill>
          <a:blip r:embed="rId3" cstate="print">
            <a:extLst>
              <a:ext uri="{28A0092B-C50C-407E-A947-70E740481C1C}">
                <a14:useLocalDpi xmlns:a14="http://schemas.microsoft.com/office/drawing/2010/main" xmlns="" val="0"/>
              </a:ext>
            </a:extLst>
          </a:blip>
          <a:stretch>
            <a:fillRect/>
          </a:stretch>
        </p:blipFill>
        <p:spPr>
          <a:xfrm>
            <a:off x="1331288" y="1402018"/>
            <a:ext cx="668588" cy="6261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0" name="Picture 49"/>
          <p:cNvPicPr preferRelativeResize="0">
            <a:picLocks/>
          </p:cNvPicPr>
          <p:nvPr/>
        </p:nvPicPr>
        <p:blipFill>
          <a:blip r:embed="rId4" cstate="print">
            <a:extLst>
              <a:ext uri="{28A0092B-C50C-407E-A947-70E740481C1C}">
                <a14:useLocalDpi xmlns:a14="http://schemas.microsoft.com/office/drawing/2010/main" xmlns="" val="0"/>
              </a:ext>
            </a:extLst>
          </a:blip>
          <a:stretch>
            <a:fillRect/>
          </a:stretch>
        </p:blipFill>
        <p:spPr>
          <a:xfrm>
            <a:off x="2074669" y="1404421"/>
            <a:ext cx="674252" cy="665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 name="Picture 50"/>
          <p:cNvPicPr preferRelativeResize="0">
            <a:picLocks/>
          </p:cNvPicPr>
          <p:nvPr/>
        </p:nvPicPr>
        <p:blipFill>
          <a:blip r:embed="rId5" cstate="print">
            <a:extLst>
              <a:ext uri="{28A0092B-C50C-407E-A947-70E740481C1C}">
                <a14:useLocalDpi xmlns:a14="http://schemas.microsoft.com/office/drawing/2010/main" xmlns="" val="0"/>
              </a:ext>
            </a:extLst>
          </a:blip>
          <a:stretch>
            <a:fillRect/>
          </a:stretch>
        </p:blipFill>
        <p:spPr>
          <a:xfrm>
            <a:off x="2826241" y="1404421"/>
            <a:ext cx="674252" cy="665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p:cNvPicPr preferRelativeResize="0">
            <a:picLocks/>
          </p:cNvPicPr>
          <p:nvPr/>
        </p:nvPicPr>
        <p:blipFill>
          <a:blip r:embed="rId6" cstate="print">
            <a:extLst>
              <a:ext uri="{28A0092B-C50C-407E-A947-70E740481C1C}">
                <a14:useLocalDpi xmlns:a14="http://schemas.microsoft.com/office/drawing/2010/main" xmlns="" val="0"/>
              </a:ext>
            </a:extLst>
          </a:blip>
          <a:stretch>
            <a:fillRect/>
          </a:stretch>
        </p:blipFill>
        <p:spPr>
          <a:xfrm>
            <a:off x="3569521" y="1418933"/>
            <a:ext cx="674252" cy="665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p:cNvPicPr preferRelativeResize="0">
            <a:picLocks/>
          </p:cNvPicPr>
          <p:nvPr/>
        </p:nvPicPr>
        <p:blipFill>
          <a:blip r:embed="rId7" cstate="print">
            <a:extLst>
              <a:ext uri="{28A0092B-C50C-407E-A947-70E740481C1C}">
                <a14:useLocalDpi xmlns:a14="http://schemas.microsoft.com/office/drawing/2010/main" xmlns="" val="0"/>
              </a:ext>
            </a:extLst>
          </a:blip>
          <a:stretch>
            <a:fillRect/>
          </a:stretch>
        </p:blipFill>
        <p:spPr>
          <a:xfrm>
            <a:off x="4305620" y="1429437"/>
            <a:ext cx="674252" cy="665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Picture 53"/>
          <p:cNvPicPr preferRelativeResize="0">
            <a:picLocks/>
          </p:cNvPicPr>
          <p:nvPr/>
        </p:nvPicPr>
        <p:blipFill>
          <a:blip r:embed="rId8" cstate="print">
            <a:extLst>
              <a:ext uri="{28A0092B-C50C-407E-A947-70E740481C1C}">
                <a14:useLocalDpi xmlns:a14="http://schemas.microsoft.com/office/drawing/2010/main" xmlns="" val="0"/>
              </a:ext>
            </a:extLst>
          </a:blip>
          <a:stretch>
            <a:fillRect/>
          </a:stretch>
        </p:blipFill>
        <p:spPr>
          <a:xfrm>
            <a:off x="2810024" y="3733583"/>
            <a:ext cx="674252" cy="6651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 name="Picture 54"/>
          <p:cNvPicPr preferRelativeResize="0">
            <a:picLocks/>
          </p:cNvPicPr>
          <p:nvPr/>
        </p:nvPicPr>
        <p:blipFill>
          <a:blip r:embed="rId9" cstate="print">
            <a:extLst>
              <a:ext uri="{28A0092B-C50C-407E-A947-70E740481C1C}">
                <a14:useLocalDpi xmlns:a14="http://schemas.microsoft.com/office/drawing/2010/main" xmlns="" val="0"/>
              </a:ext>
            </a:extLst>
          </a:blip>
          <a:stretch>
            <a:fillRect/>
          </a:stretch>
        </p:blipFill>
        <p:spPr>
          <a:xfrm>
            <a:off x="5060294" y="1418933"/>
            <a:ext cx="630420" cy="658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6" name="Picture 55"/>
          <p:cNvPicPr preferRelativeResize="0">
            <a:picLocks/>
          </p:cNvPicPr>
          <p:nvPr/>
        </p:nvPicPr>
        <p:blipFill>
          <a:blip r:embed="rId10" cstate="print">
            <a:extLst>
              <a:ext uri="{28A0092B-C50C-407E-A947-70E740481C1C}">
                <a14:useLocalDpi xmlns:a14="http://schemas.microsoft.com/office/drawing/2010/main" xmlns="" val="0"/>
              </a:ext>
            </a:extLst>
          </a:blip>
          <a:stretch>
            <a:fillRect/>
          </a:stretch>
        </p:blipFill>
        <p:spPr>
          <a:xfrm>
            <a:off x="2820790" y="2539136"/>
            <a:ext cx="679703" cy="649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7" name="Picture 56"/>
          <p:cNvPicPr preferRelativeResize="0">
            <a:picLocks/>
          </p:cNvPicPr>
          <p:nvPr/>
        </p:nvPicPr>
        <p:blipFill>
          <a:blip r:embed="rId11" cstate="print">
            <a:extLst>
              <a:ext uri="{28A0092B-C50C-407E-A947-70E740481C1C}">
                <a14:useLocalDpi xmlns:a14="http://schemas.microsoft.com/office/drawing/2010/main" xmlns="" val="0"/>
              </a:ext>
            </a:extLst>
          </a:blip>
          <a:stretch>
            <a:fillRect/>
          </a:stretch>
        </p:blipFill>
        <p:spPr>
          <a:xfrm>
            <a:off x="3569521" y="2548436"/>
            <a:ext cx="679703" cy="649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8" name="Picture 57"/>
          <p:cNvPicPr preferRelativeResize="0">
            <a:picLocks/>
          </p:cNvPicPr>
          <p:nvPr/>
        </p:nvPicPr>
        <p:blipFill>
          <a:blip r:embed="rId12" cstate="print">
            <a:extLst>
              <a:ext uri="{28A0092B-C50C-407E-A947-70E740481C1C}">
                <a14:useLocalDpi xmlns:a14="http://schemas.microsoft.com/office/drawing/2010/main" xmlns="" val="0"/>
              </a:ext>
            </a:extLst>
          </a:blip>
          <a:stretch>
            <a:fillRect/>
          </a:stretch>
        </p:blipFill>
        <p:spPr>
          <a:xfrm>
            <a:off x="4320341" y="2546927"/>
            <a:ext cx="679703" cy="649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9" name="Picture 58"/>
          <p:cNvPicPr preferRelativeResize="0">
            <a:picLocks/>
          </p:cNvPicPr>
          <p:nvPr/>
        </p:nvPicPr>
        <p:blipFill>
          <a:blip r:embed="rId13" cstate="print">
            <a:extLst>
              <a:ext uri="{28A0092B-C50C-407E-A947-70E740481C1C}">
                <a14:useLocalDpi xmlns:a14="http://schemas.microsoft.com/office/drawing/2010/main" xmlns="" val="0"/>
              </a:ext>
            </a:extLst>
          </a:blip>
          <a:stretch>
            <a:fillRect/>
          </a:stretch>
        </p:blipFill>
        <p:spPr>
          <a:xfrm>
            <a:off x="5076648" y="2546927"/>
            <a:ext cx="679703" cy="64935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0" name="Picture 59"/>
          <p:cNvPicPr preferRelativeResize="0">
            <a:picLocks/>
          </p:cNvPicPr>
          <p:nvPr/>
        </p:nvPicPr>
        <p:blipFill>
          <a:blip r:embed="rId14" cstate="print">
            <a:extLst>
              <a:ext uri="{28A0092B-C50C-407E-A947-70E740481C1C}">
                <a14:useLocalDpi xmlns:a14="http://schemas.microsoft.com/office/drawing/2010/main" xmlns="" val="0"/>
              </a:ext>
            </a:extLst>
          </a:blip>
          <a:stretch>
            <a:fillRect/>
          </a:stretch>
        </p:blipFill>
        <p:spPr>
          <a:xfrm>
            <a:off x="3543096" y="3740952"/>
            <a:ext cx="622512" cy="691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1" name="Picture 60"/>
          <p:cNvPicPr preferRelativeResize="0">
            <a:picLocks/>
          </p:cNvPicPr>
          <p:nvPr/>
        </p:nvPicPr>
        <p:blipFill>
          <a:blip r:embed="rId15" cstate="print">
            <a:extLst>
              <a:ext uri="{28A0092B-C50C-407E-A947-70E740481C1C}">
                <a14:useLocalDpi xmlns:a14="http://schemas.microsoft.com/office/drawing/2010/main" xmlns="" val="0"/>
              </a:ext>
            </a:extLst>
          </a:blip>
          <a:stretch>
            <a:fillRect/>
          </a:stretch>
        </p:blipFill>
        <p:spPr>
          <a:xfrm>
            <a:off x="4243773" y="3720063"/>
            <a:ext cx="632280" cy="691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2" name="Picture 61"/>
          <p:cNvPicPr preferRelativeResize="0">
            <a:picLocks/>
          </p:cNvPicPr>
          <p:nvPr/>
        </p:nvPicPr>
        <p:blipFill>
          <a:blip r:embed="rId16" cstate="print">
            <a:extLst>
              <a:ext uri="{28A0092B-C50C-407E-A947-70E740481C1C}">
                <a14:useLocalDpi xmlns:a14="http://schemas.microsoft.com/office/drawing/2010/main" xmlns="" val="0"/>
              </a:ext>
            </a:extLst>
          </a:blip>
          <a:stretch>
            <a:fillRect/>
          </a:stretch>
        </p:blipFill>
        <p:spPr>
          <a:xfrm>
            <a:off x="4980879" y="3757721"/>
            <a:ext cx="605617" cy="6713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3" name="Picture 62"/>
          <p:cNvPicPr preferRelativeResize="0">
            <a:picLocks/>
          </p:cNvPicPr>
          <p:nvPr/>
        </p:nvPicPr>
        <p:blipFill>
          <a:blip r:embed="rId17" cstate="print">
            <a:extLst>
              <a:ext uri="{28A0092B-C50C-407E-A947-70E740481C1C}">
                <a14:useLocalDpi xmlns:a14="http://schemas.microsoft.com/office/drawing/2010/main" xmlns="" val="0"/>
              </a:ext>
            </a:extLst>
          </a:blip>
          <a:stretch>
            <a:fillRect/>
          </a:stretch>
        </p:blipFill>
        <p:spPr>
          <a:xfrm>
            <a:off x="4261458" y="4975711"/>
            <a:ext cx="614595" cy="691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4" name="Picture 63"/>
          <p:cNvPicPr preferRelativeResize="0">
            <a:picLocks/>
          </p:cNvPicPr>
          <p:nvPr/>
        </p:nvPicPr>
        <p:blipFill>
          <a:blip r:embed="rId18" cstate="print">
            <a:extLst>
              <a:ext uri="{28A0092B-C50C-407E-A947-70E740481C1C}">
                <a14:useLocalDpi xmlns:a14="http://schemas.microsoft.com/office/drawing/2010/main" xmlns="" val="0"/>
              </a:ext>
            </a:extLst>
          </a:blip>
          <a:stretch>
            <a:fillRect/>
          </a:stretch>
        </p:blipFill>
        <p:spPr>
          <a:xfrm>
            <a:off x="4971901" y="4990504"/>
            <a:ext cx="614595" cy="6919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3" name="Slide Number Placeholder 32"/>
          <p:cNvSpPr>
            <a:spLocks noGrp="1"/>
          </p:cNvSpPr>
          <p:nvPr>
            <p:ph type="sldNum" sz="quarter" idx="12"/>
          </p:nvPr>
        </p:nvSpPr>
        <p:spPr/>
        <p:txBody>
          <a:bodyPr/>
          <a:lstStyle/>
          <a:p>
            <a:fld id="{53D998A8-1720-4575-808A-2D597F890FD6}" type="slidenum">
              <a:rPr lang="en-US" smtClean="0"/>
              <a:pPr/>
              <a:t>6</a:t>
            </a:fld>
            <a:endParaRPr lang="en-US"/>
          </a:p>
        </p:txBody>
      </p:sp>
    </p:spTree>
    <p:extLst>
      <p:ext uri="{BB962C8B-B14F-4D97-AF65-F5344CB8AC3E}">
        <p14:creationId xmlns:p14="http://schemas.microsoft.com/office/powerpoint/2010/main" xmlns="" val="1964687473"/>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2" presetClass="entr" presetSubtype="0" fill="hold" grpId="0"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par>
                          <p:cTn id="48" fill="hold">
                            <p:stCondLst>
                              <p:cond delay="4000"/>
                            </p:stCondLst>
                            <p:childTnLst>
                              <p:par>
                                <p:cTn id="49" presetID="10" presetClass="entr" presetSubtype="0"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p:bldP spid="10" grpId="0"/>
      <p:bldP spid="11" grpId="0"/>
      <p:bldP spid="12" grpId="0"/>
      <p:bldP spid="3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SDGs IN HEALTH SECTOR</a:t>
            </a:r>
          </a:p>
        </p:txBody>
      </p:sp>
      <p:sp>
        <p:nvSpPr>
          <p:cNvPr id="5" name="Text Placeholder 4"/>
          <p:cNvSpPr>
            <a:spLocks noGrp="1"/>
          </p:cNvSpPr>
          <p:nvPr>
            <p:ph type="body" idx="1"/>
          </p:nvPr>
        </p:nvSpPr>
        <p:spPr/>
        <p:txBody>
          <a:bodyPr/>
          <a:lstStyle/>
          <a:p>
            <a:endParaRPr lang="en-US"/>
          </a:p>
        </p:txBody>
      </p:sp>
      <p:sp>
        <p:nvSpPr>
          <p:cNvPr id="7" name="Footer Placeholder 6"/>
          <p:cNvSpPr>
            <a:spLocks noGrp="1"/>
          </p:cNvSpPr>
          <p:nvPr>
            <p:ph type="ftr" sz="quarter" idx="4294967295"/>
          </p:nvPr>
        </p:nvSpPr>
        <p:spPr>
          <a:xfrm>
            <a:off x="4038600" y="6356350"/>
            <a:ext cx="4114800" cy="365125"/>
          </a:xfrm>
        </p:spPr>
        <p:txBody>
          <a:bodyPr/>
          <a:lstStyle/>
          <a:p>
            <a:r>
              <a:rPr lang="es-ES" smtClean="0"/>
              <a:t>ANUNG untuk TEMU ALUMNI FKM UNDIP 2016</a:t>
            </a:r>
            <a:endParaRPr lang="en-US"/>
          </a:p>
        </p:txBody>
      </p:sp>
      <p:sp>
        <p:nvSpPr>
          <p:cNvPr id="6" name="Slide Number Placeholder 5"/>
          <p:cNvSpPr>
            <a:spLocks noGrp="1"/>
          </p:cNvSpPr>
          <p:nvPr>
            <p:ph type="sldNum" sz="quarter" idx="12"/>
          </p:nvPr>
        </p:nvSpPr>
        <p:spPr/>
        <p:txBody>
          <a:bodyPr/>
          <a:lstStyle/>
          <a:p>
            <a:fld id="{53D998A8-1720-4575-808A-2D597F890FD6}" type="slidenum">
              <a:rPr lang="en-US" smtClean="0"/>
              <a:pPr/>
              <a:t>7</a:t>
            </a:fld>
            <a:endParaRPr lang="en-US"/>
          </a:p>
        </p:txBody>
      </p:sp>
    </p:spTree>
    <p:extLst>
      <p:ext uri="{BB962C8B-B14F-4D97-AF65-F5344CB8AC3E}">
        <p14:creationId xmlns:p14="http://schemas.microsoft.com/office/powerpoint/2010/main" xmlns="" val="26668256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2971542" y="196348"/>
            <a:ext cx="6553795" cy="487363"/>
          </a:xfrm>
          <a:ln>
            <a:headEnd/>
            <a:tailEnd/>
          </a:ln>
          <a:extLst/>
        </p:spPr>
        <p:style>
          <a:lnRef idx="1">
            <a:schemeClr val="accent6"/>
          </a:lnRef>
          <a:fillRef idx="3">
            <a:schemeClr val="accent6"/>
          </a:fillRef>
          <a:effectRef idx="2">
            <a:schemeClr val="accent6"/>
          </a:effectRef>
          <a:fontRef idx="minor">
            <a:schemeClr val="lt1"/>
          </a:fontRef>
        </p:style>
        <p:txBody>
          <a:bodyPr wrap="square">
            <a:spAutoFit/>
          </a:bodyPr>
          <a:lstStyle/>
          <a:p>
            <a:pPr algn="ctr" defTabSz="914126" eaLnBrk="1" fontAlgn="auto" hangingPunct="1">
              <a:spcAft>
                <a:spcPts val="0"/>
              </a:spcAft>
              <a:defRPr/>
            </a:pPr>
            <a:r>
              <a:rPr lang="en-US" altLang="en-US" sz="2800" b="1" dirty="0">
                <a:solidFill>
                  <a:srgbClr val="000000"/>
                </a:solidFill>
              </a:rPr>
              <a:t>INDONESIA HEALTHY PROGRAM</a:t>
            </a:r>
            <a:endParaRPr lang="id-ID" altLang="en-US" sz="2800" b="1" dirty="0">
              <a:solidFill>
                <a:srgbClr val="000000"/>
              </a:solidFill>
            </a:endParaRPr>
          </a:p>
        </p:txBody>
      </p:sp>
      <p:sp>
        <p:nvSpPr>
          <p:cNvPr id="12" name="Down Arrow 11"/>
          <p:cNvSpPr/>
          <p:nvPr/>
        </p:nvSpPr>
        <p:spPr>
          <a:xfrm>
            <a:off x="3847515" y="731273"/>
            <a:ext cx="4496971" cy="7191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fontAlgn="auto">
              <a:spcBef>
                <a:spcPts val="0"/>
              </a:spcBef>
              <a:spcAft>
                <a:spcPts val="0"/>
              </a:spcAft>
              <a:defRPr/>
            </a:pPr>
            <a:r>
              <a:rPr lang="en-AU" sz="2000" b="1" dirty="0"/>
              <a:t>STRATEGIC PLAN</a:t>
            </a:r>
            <a:endParaRPr lang="id-ID" sz="2000" b="1" dirty="0"/>
          </a:p>
          <a:p>
            <a:pPr algn="ctr" defTabSz="1218987" fontAlgn="auto">
              <a:spcBef>
                <a:spcPts val="0"/>
              </a:spcBef>
              <a:spcAft>
                <a:spcPts val="0"/>
              </a:spcAft>
              <a:defRPr/>
            </a:pPr>
            <a:r>
              <a:rPr lang="en-US" sz="2000" b="1" dirty="0"/>
              <a:t>2015-2019</a:t>
            </a:r>
          </a:p>
        </p:txBody>
      </p:sp>
      <p:grpSp>
        <p:nvGrpSpPr>
          <p:cNvPr id="2" name="Group 1"/>
          <p:cNvGrpSpPr/>
          <p:nvPr/>
        </p:nvGrpSpPr>
        <p:grpSpPr>
          <a:xfrm>
            <a:off x="1813289" y="1281549"/>
            <a:ext cx="9057911" cy="4573370"/>
            <a:chOff x="1813289" y="1281549"/>
            <a:chExt cx="8772585" cy="4573370"/>
          </a:xfrm>
        </p:grpSpPr>
        <p:grpSp>
          <p:nvGrpSpPr>
            <p:cNvPr id="16394" name="Group 43"/>
            <p:cNvGrpSpPr>
              <a:grpSpLocks/>
            </p:cNvGrpSpPr>
            <p:nvPr/>
          </p:nvGrpSpPr>
          <p:grpSpPr bwMode="auto">
            <a:xfrm>
              <a:off x="1813289" y="1281549"/>
              <a:ext cx="8772585" cy="4573370"/>
              <a:chOff x="287732" y="1171861"/>
              <a:chExt cx="8769769" cy="4081322"/>
            </a:xfrm>
          </p:grpSpPr>
          <p:sp>
            <p:nvSpPr>
              <p:cNvPr id="3" name="Freeform 2"/>
              <p:cNvSpPr/>
              <p:nvPr/>
            </p:nvSpPr>
            <p:spPr>
              <a:xfrm>
                <a:off x="287732" y="1171861"/>
                <a:ext cx="2832207" cy="4003016"/>
              </a:xfrm>
              <a:custGeom>
                <a:avLst/>
                <a:gdLst>
                  <a:gd name="connsiteX0" fmla="*/ 0 w 2815056"/>
                  <a:gd name="connsiteY0" fmla="*/ 281506 h 4800612"/>
                  <a:gd name="connsiteX1" fmla="*/ 281506 w 2815056"/>
                  <a:gd name="connsiteY1" fmla="*/ 0 h 4800612"/>
                  <a:gd name="connsiteX2" fmla="*/ 2533550 w 2815056"/>
                  <a:gd name="connsiteY2" fmla="*/ 0 h 4800612"/>
                  <a:gd name="connsiteX3" fmla="*/ 2815056 w 2815056"/>
                  <a:gd name="connsiteY3" fmla="*/ 281506 h 4800612"/>
                  <a:gd name="connsiteX4" fmla="*/ 2815056 w 2815056"/>
                  <a:gd name="connsiteY4" fmla="*/ 4519106 h 4800612"/>
                  <a:gd name="connsiteX5" fmla="*/ 2533550 w 2815056"/>
                  <a:gd name="connsiteY5" fmla="*/ 4800612 h 4800612"/>
                  <a:gd name="connsiteX6" fmla="*/ 281506 w 2815056"/>
                  <a:gd name="connsiteY6" fmla="*/ 4800612 h 4800612"/>
                  <a:gd name="connsiteX7" fmla="*/ 0 w 2815056"/>
                  <a:gd name="connsiteY7" fmla="*/ 4519106 h 4800612"/>
                  <a:gd name="connsiteX8" fmla="*/ 0 w 2815056"/>
                  <a:gd name="connsiteY8" fmla="*/ 281506 h 48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056" h="4800612">
                    <a:moveTo>
                      <a:pt x="0" y="281506"/>
                    </a:moveTo>
                    <a:cubicBezTo>
                      <a:pt x="0" y="126035"/>
                      <a:pt x="126035" y="0"/>
                      <a:pt x="281506" y="0"/>
                    </a:cubicBezTo>
                    <a:lnTo>
                      <a:pt x="2533550" y="0"/>
                    </a:lnTo>
                    <a:cubicBezTo>
                      <a:pt x="2689021" y="0"/>
                      <a:pt x="2815056" y="126035"/>
                      <a:pt x="2815056" y="281506"/>
                    </a:cubicBezTo>
                    <a:lnTo>
                      <a:pt x="2815056" y="4519106"/>
                    </a:lnTo>
                    <a:cubicBezTo>
                      <a:pt x="2815056" y="4674577"/>
                      <a:pt x="2689021" y="4800612"/>
                      <a:pt x="2533550" y="4800612"/>
                    </a:cubicBezTo>
                    <a:lnTo>
                      <a:pt x="281506" y="4800612"/>
                    </a:lnTo>
                    <a:cubicBezTo>
                      <a:pt x="126035" y="4800612"/>
                      <a:pt x="0" y="4674577"/>
                      <a:pt x="0" y="4519106"/>
                    </a:cubicBezTo>
                    <a:lnTo>
                      <a:pt x="0" y="281506"/>
                    </a:lnTo>
                    <a:close/>
                  </a:path>
                </a:pathLst>
              </a:custGeom>
            </p:spPr>
            <p:style>
              <a:lnRef idx="0">
                <a:schemeClr val="accent2"/>
              </a:lnRef>
              <a:fillRef idx="3">
                <a:schemeClr val="accent2"/>
              </a:fillRef>
              <a:effectRef idx="3">
                <a:schemeClr val="accent2"/>
              </a:effectRef>
              <a:fontRef idx="minor">
                <a:schemeClr val="dk1">
                  <a:hueOff val="0"/>
                  <a:satOff val="0"/>
                  <a:lumOff val="0"/>
                  <a:alphaOff val="0"/>
                </a:schemeClr>
              </a:fontRef>
            </p:style>
            <p:txBody>
              <a:bodyPr tIns="91440" bIns="3451869" spcCol="1270"/>
              <a:lstStyle/>
              <a:p>
                <a:pPr algn="ctr" defTabSz="1066800" fontAlgn="auto">
                  <a:spcBef>
                    <a:spcPts val="0"/>
                  </a:spcBef>
                  <a:spcAft>
                    <a:spcPts val="0"/>
                  </a:spcAft>
                  <a:defRPr/>
                </a:pPr>
                <a:r>
                  <a:rPr lang="en-US" sz="2800" b="1" dirty="0">
                    <a:solidFill>
                      <a:schemeClr val="bg1"/>
                    </a:solidFill>
                    <a:cs typeface="Calibri"/>
                  </a:rPr>
                  <a:t>Pillar 1. </a:t>
                </a:r>
              </a:p>
              <a:p>
                <a:pPr algn="ctr" defTabSz="1066800" fontAlgn="auto">
                  <a:spcBef>
                    <a:spcPts val="0"/>
                  </a:spcBef>
                  <a:spcAft>
                    <a:spcPts val="0"/>
                  </a:spcAft>
                  <a:defRPr/>
                </a:pPr>
                <a:r>
                  <a:rPr lang="en-US" sz="2800" b="1" dirty="0">
                    <a:solidFill>
                      <a:schemeClr val="bg1"/>
                    </a:solidFill>
                    <a:cs typeface="Calibri"/>
                  </a:rPr>
                  <a:t>Health Paradigm</a:t>
                </a:r>
              </a:p>
            </p:txBody>
          </p:sp>
          <p:sp>
            <p:nvSpPr>
              <p:cNvPr id="6" name="Freeform 5"/>
              <p:cNvSpPr/>
              <p:nvPr/>
            </p:nvSpPr>
            <p:spPr>
              <a:xfrm>
                <a:off x="413245" y="2295434"/>
                <a:ext cx="2433490" cy="2660388"/>
              </a:xfrm>
              <a:custGeom>
                <a:avLst/>
                <a:gdLst>
                  <a:gd name="connsiteX0" fmla="*/ 0 w 2433723"/>
                  <a:gd name="connsiteY0" fmla="*/ 243372 h 2660940"/>
                  <a:gd name="connsiteX1" fmla="*/ 243372 w 2433723"/>
                  <a:gd name="connsiteY1" fmla="*/ 0 h 2660940"/>
                  <a:gd name="connsiteX2" fmla="*/ 2190351 w 2433723"/>
                  <a:gd name="connsiteY2" fmla="*/ 0 h 2660940"/>
                  <a:gd name="connsiteX3" fmla="*/ 2433723 w 2433723"/>
                  <a:gd name="connsiteY3" fmla="*/ 243372 h 2660940"/>
                  <a:gd name="connsiteX4" fmla="*/ 2433723 w 2433723"/>
                  <a:gd name="connsiteY4" fmla="*/ 2417568 h 2660940"/>
                  <a:gd name="connsiteX5" fmla="*/ 2190351 w 2433723"/>
                  <a:gd name="connsiteY5" fmla="*/ 2660940 h 2660940"/>
                  <a:gd name="connsiteX6" fmla="*/ 243372 w 2433723"/>
                  <a:gd name="connsiteY6" fmla="*/ 2660940 h 2660940"/>
                  <a:gd name="connsiteX7" fmla="*/ 0 w 2433723"/>
                  <a:gd name="connsiteY7" fmla="*/ 2417568 h 2660940"/>
                  <a:gd name="connsiteX8" fmla="*/ 0 w 2433723"/>
                  <a:gd name="connsiteY8" fmla="*/ 243372 h 2660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3723" h="2660940">
                    <a:moveTo>
                      <a:pt x="0" y="243372"/>
                    </a:moveTo>
                    <a:cubicBezTo>
                      <a:pt x="0" y="108961"/>
                      <a:pt x="108961" y="0"/>
                      <a:pt x="243372" y="0"/>
                    </a:cubicBezTo>
                    <a:lnTo>
                      <a:pt x="2190351" y="0"/>
                    </a:lnTo>
                    <a:cubicBezTo>
                      <a:pt x="2324762" y="0"/>
                      <a:pt x="2433723" y="108961"/>
                      <a:pt x="2433723" y="243372"/>
                    </a:cubicBezTo>
                    <a:lnTo>
                      <a:pt x="2433723" y="2417568"/>
                    </a:lnTo>
                    <a:cubicBezTo>
                      <a:pt x="2433723" y="2551979"/>
                      <a:pt x="2324762" y="2660940"/>
                      <a:pt x="2190351" y="2660940"/>
                    </a:cubicBezTo>
                    <a:lnTo>
                      <a:pt x="243372" y="2660940"/>
                    </a:lnTo>
                    <a:cubicBezTo>
                      <a:pt x="108961" y="2660940"/>
                      <a:pt x="0" y="2551979"/>
                      <a:pt x="0" y="2417568"/>
                    </a:cubicBezTo>
                    <a:lnTo>
                      <a:pt x="0" y="243372"/>
                    </a:lnTo>
                    <a:close/>
                  </a:path>
                </a:pathLst>
              </a:custGeom>
              <a:solidFill>
                <a:schemeClr val="accent2">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11921" tIns="101761" rIns="111921" bIns="101761"/>
              <a:lstStyle/>
              <a:p>
                <a:pPr defTabSz="711200"/>
                <a:r>
                  <a:rPr lang="id-ID" sz="1800" b="1" dirty="0">
                    <a:solidFill>
                      <a:srgbClr val="000000"/>
                    </a:solidFill>
                    <a:latin typeface="Calibri" charset="0"/>
                    <a:ea typeface="MS PGothic" charset="0"/>
                    <a:cs typeface="MS PGothic" charset="0"/>
                  </a:rPr>
                  <a:t>Program</a:t>
                </a:r>
                <a:endParaRPr lang="en-US" sz="1800" b="1" dirty="0">
                  <a:solidFill>
                    <a:srgbClr val="000000"/>
                  </a:solidFill>
                  <a:latin typeface="Calibri" charset="0"/>
                  <a:ea typeface="MS PGothic" charset="0"/>
                  <a:cs typeface="MS PGothic" charset="0"/>
                </a:endParaRPr>
              </a:p>
              <a:p>
                <a:pPr marL="180975" lvl="1" indent="-180975">
                  <a:lnSpc>
                    <a:spcPct val="100000"/>
                  </a:lnSpc>
                  <a:buFont typeface="Arial"/>
                  <a:buChar char="•"/>
                </a:pPr>
                <a:r>
                  <a:rPr lang="id-ID" b="1" dirty="0">
                    <a:solidFill>
                      <a:srgbClr val="000000"/>
                    </a:solidFill>
                    <a:cs typeface="Calibri"/>
                  </a:rPr>
                  <a:t>Health mainstreaming in the development</a:t>
                </a:r>
              </a:p>
              <a:p>
                <a:pPr marL="180975" lvl="1" indent="-180975">
                  <a:lnSpc>
                    <a:spcPct val="100000"/>
                  </a:lnSpc>
                  <a:buFont typeface="Arial"/>
                  <a:buChar char="•"/>
                </a:pPr>
                <a:r>
                  <a:rPr lang="id-ID" b="1" dirty="0">
                    <a:solidFill>
                      <a:srgbClr val="000000"/>
                    </a:solidFill>
                    <a:cs typeface="Calibri"/>
                  </a:rPr>
                  <a:t>Promotive – Preventive as </a:t>
                </a:r>
                <a:r>
                  <a:rPr lang="en-US" b="1" dirty="0">
                    <a:solidFill>
                      <a:srgbClr val="000000"/>
                    </a:solidFill>
                    <a:cs typeface="Calibri"/>
                  </a:rPr>
                  <a:t>the </a:t>
                </a:r>
                <a:r>
                  <a:rPr lang="id-ID" b="1" dirty="0">
                    <a:solidFill>
                      <a:srgbClr val="000000"/>
                    </a:solidFill>
                    <a:cs typeface="Calibri"/>
                  </a:rPr>
                  <a:t>main pil</a:t>
                </a:r>
                <a:r>
                  <a:rPr lang="en-US" b="1" dirty="0">
                    <a:solidFill>
                      <a:srgbClr val="000000"/>
                    </a:solidFill>
                    <a:cs typeface="Calibri"/>
                  </a:rPr>
                  <a:t>l</a:t>
                </a:r>
                <a:r>
                  <a:rPr lang="id-ID" b="1" dirty="0">
                    <a:solidFill>
                      <a:srgbClr val="000000"/>
                    </a:solidFill>
                    <a:cs typeface="Calibri"/>
                  </a:rPr>
                  <a:t>ar in health programmes</a:t>
                </a:r>
              </a:p>
              <a:p>
                <a:pPr marL="180975" lvl="1" indent="-180975">
                  <a:lnSpc>
                    <a:spcPct val="100000"/>
                  </a:lnSpc>
                  <a:buFont typeface="Arial"/>
                  <a:buChar char="•"/>
                </a:pPr>
                <a:r>
                  <a:rPr lang="id-ID" b="1" dirty="0">
                    <a:solidFill>
                      <a:srgbClr val="000000"/>
                    </a:solidFill>
                    <a:cs typeface="Calibri"/>
                  </a:rPr>
                  <a:t>Community Empowerment</a:t>
                </a:r>
              </a:p>
            </p:txBody>
          </p:sp>
          <p:sp>
            <p:nvSpPr>
              <p:cNvPr id="7" name="Freeform 6"/>
              <p:cNvSpPr/>
              <p:nvPr/>
            </p:nvSpPr>
            <p:spPr>
              <a:xfrm>
                <a:off x="3253312" y="1290783"/>
                <a:ext cx="2867670" cy="3962400"/>
              </a:xfrm>
              <a:custGeom>
                <a:avLst/>
                <a:gdLst>
                  <a:gd name="connsiteX0" fmla="*/ 0 w 2807140"/>
                  <a:gd name="connsiteY0" fmla="*/ 280714 h 4800612"/>
                  <a:gd name="connsiteX1" fmla="*/ 280714 w 2807140"/>
                  <a:gd name="connsiteY1" fmla="*/ 0 h 4800612"/>
                  <a:gd name="connsiteX2" fmla="*/ 2526426 w 2807140"/>
                  <a:gd name="connsiteY2" fmla="*/ 0 h 4800612"/>
                  <a:gd name="connsiteX3" fmla="*/ 2807140 w 2807140"/>
                  <a:gd name="connsiteY3" fmla="*/ 280714 h 4800612"/>
                  <a:gd name="connsiteX4" fmla="*/ 2807140 w 2807140"/>
                  <a:gd name="connsiteY4" fmla="*/ 4519898 h 4800612"/>
                  <a:gd name="connsiteX5" fmla="*/ 2526426 w 2807140"/>
                  <a:gd name="connsiteY5" fmla="*/ 4800612 h 4800612"/>
                  <a:gd name="connsiteX6" fmla="*/ 280714 w 2807140"/>
                  <a:gd name="connsiteY6" fmla="*/ 4800612 h 4800612"/>
                  <a:gd name="connsiteX7" fmla="*/ 0 w 2807140"/>
                  <a:gd name="connsiteY7" fmla="*/ 4519898 h 4800612"/>
                  <a:gd name="connsiteX8" fmla="*/ 0 w 2807140"/>
                  <a:gd name="connsiteY8" fmla="*/ 280714 h 480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140" h="4800612">
                    <a:moveTo>
                      <a:pt x="0" y="280714"/>
                    </a:moveTo>
                    <a:cubicBezTo>
                      <a:pt x="0" y="125680"/>
                      <a:pt x="125680" y="0"/>
                      <a:pt x="280714" y="0"/>
                    </a:cubicBezTo>
                    <a:lnTo>
                      <a:pt x="2526426" y="0"/>
                    </a:lnTo>
                    <a:cubicBezTo>
                      <a:pt x="2681460" y="0"/>
                      <a:pt x="2807140" y="125680"/>
                      <a:pt x="2807140" y="280714"/>
                    </a:cubicBezTo>
                    <a:lnTo>
                      <a:pt x="2807140" y="4519898"/>
                    </a:lnTo>
                    <a:cubicBezTo>
                      <a:pt x="2807140" y="4674932"/>
                      <a:pt x="2681460" y="4800612"/>
                      <a:pt x="2526426" y="4800612"/>
                    </a:cubicBezTo>
                    <a:lnTo>
                      <a:pt x="280714" y="4800612"/>
                    </a:lnTo>
                    <a:cubicBezTo>
                      <a:pt x="125680" y="4800612"/>
                      <a:pt x="0" y="4674932"/>
                      <a:pt x="0" y="4519898"/>
                    </a:cubicBezTo>
                    <a:lnTo>
                      <a:pt x="0" y="280714"/>
                    </a:lnTo>
                    <a:close/>
                  </a:path>
                </a:pathLst>
              </a:custGeom>
              <a:solidFill>
                <a:schemeClr val="accent1">
                  <a:lumMod val="75000"/>
                </a:schemeClr>
              </a:solidFill>
            </p:spPr>
            <p:style>
              <a:lnRef idx="0">
                <a:schemeClr val="dk1"/>
              </a:lnRef>
              <a:fillRef idx="3">
                <a:schemeClr val="dk1"/>
              </a:fillRef>
              <a:effectRef idx="3">
                <a:schemeClr val="dk1"/>
              </a:effectRef>
              <a:fontRef idx="minor">
                <a:schemeClr val="dk1">
                  <a:hueOff val="0"/>
                  <a:satOff val="0"/>
                  <a:lumOff val="0"/>
                  <a:alphaOff val="0"/>
                </a:schemeClr>
              </a:fontRef>
            </p:style>
            <p:txBody>
              <a:bodyPr tIns="91440" bIns="3451869" spcCol="1270"/>
              <a:lstStyle/>
              <a:p>
                <a:pPr algn="ctr" defTabSz="1066800" fontAlgn="auto">
                  <a:spcBef>
                    <a:spcPts val="0"/>
                  </a:spcBef>
                  <a:spcAft>
                    <a:spcPct val="35000"/>
                  </a:spcAft>
                  <a:defRPr/>
                </a:pPr>
                <a:r>
                  <a:rPr lang="en-US" sz="2800" b="1" dirty="0">
                    <a:solidFill>
                      <a:schemeClr val="bg1"/>
                    </a:solidFill>
                    <a:cs typeface="Calibri"/>
                  </a:rPr>
                  <a:t>Pillar 2</a:t>
                </a:r>
                <a:r>
                  <a:rPr lang="en-US" sz="2400" b="1" dirty="0">
                    <a:solidFill>
                      <a:schemeClr val="bg1"/>
                    </a:solidFill>
                    <a:cs typeface="Calibri"/>
                  </a:rPr>
                  <a:t>. </a:t>
                </a:r>
              </a:p>
              <a:p>
                <a:pPr algn="ctr" defTabSz="1066800" fontAlgn="auto">
                  <a:spcBef>
                    <a:spcPts val="0"/>
                  </a:spcBef>
                  <a:spcAft>
                    <a:spcPct val="35000"/>
                  </a:spcAft>
                  <a:defRPr/>
                </a:pPr>
                <a:r>
                  <a:rPr lang="en-US" sz="2400" b="1" dirty="0">
                    <a:solidFill>
                      <a:schemeClr val="bg1"/>
                    </a:solidFill>
                    <a:cs typeface="Calibri"/>
                  </a:rPr>
                  <a:t>Healthcare Strengthening</a:t>
                </a:r>
              </a:p>
              <a:p>
                <a:pPr algn="ctr" defTabSz="1066800" fontAlgn="auto">
                  <a:lnSpc>
                    <a:spcPct val="90000"/>
                  </a:lnSpc>
                  <a:spcBef>
                    <a:spcPts val="0"/>
                  </a:spcBef>
                  <a:spcAft>
                    <a:spcPct val="35000"/>
                  </a:spcAft>
                  <a:defRPr/>
                </a:pPr>
                <a:endParaRPr lang="en-US" sz="2400" b="1" dirty="0">
                  <a:solidFill>
                    <a:schemeClr val="bg1"/>
                  </a:solidFill>
                  <a:cs typeface="Calibri"/>
                </a:endParaRPr>
              </a:p>
            </p:txBody>
          </p:sp>
          <p:sp>
            <p:nvSpPr>
              <p:cNvPr id="8" name="Freeform 7"/>
              <p:cNvSpPr/>
              <p:nvPr/>
            </p:nvSpPr>
            <p:spPr>
              <a:xfrm>
                <a:off x="3400739" y="2713543"/>
                <a:ext cx="2616042" cy="1440331"/>
              </a:xfrm>
              <a:custGeom>
                <a:avLst/>
                <a:gdLst>
                  <a:gd name="connsiteX0" fmla="*/ 0 w 2645336"/>
                  <a:gd name="connsiteY0" fmla="*/ 164235 h 1642353"/>
                  <a:gd name="connsiteX1" fmla="*/ 164235 w 2645336"/>
                  <a:gd name="connsiteY1" fmla="*/ 0 h 1642353"/>
                  <a:gd name="connsiteX2" fmla="*/ 2481101 w 2645336"/>
                  <a:gd name="connsiteY2" fmla="*/ 0 h 1642353"/>
                  <a:gd name="connsiteX3" fmla="*/ 2645336 w 2645336"/>
                  <a:gd name="connsiteY3" fmla="*/ 164235 h 1642353"/>
                  <a:gd name="connsiteX4" fmla="*/ 2645336 w 2645336"/>
                  <a:gd name="connsiteY4" fmla="*/ 1478118 h 1642353"/>
                  <a:gd name="connsiteX5" fmla="*/ 2481101 w 2645336"/>
                  <a:gd name="connsiteY5" fmla="*/ 1642353 h 1642353"/>
                  <a:gd name="connsiteX6" fmla="*/ 164235 w 2645336"/>
                  <a:gd name="connsiteY6" fmla="*/ 1642353 h 1642353"/>
                  <a:gd name="connsiteX7" fmla="*/ 0 w 2645336"/>
                  <a:gd name="connsiteY7" fmla="*/ 1478118 h 1642353"/>
                  <a:gd name="connsiteX8" fmla="*/ 0 w 2645336"/>
                  <a:gd name="connsiteY8" fmla="*/ 164235 h 164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5336" h="1642353">
                    <a:moveTo>
                      <a:pt x="0" y="164235"/>
                    </a:moveTo>
                    <a:cubicBezTo>
                      <a:pt x="0" y="73531"/>
                      <a:pt x="73531" y="0"/>
                      <a:pt x="164235" y="0"/>
                    </a:cubicBezTo>
                    <a:lnTo>
                      <a:pt x="2481101" y="0"/>
                    </a:lnTo>
                    <a:cubicBezTo>
                      <a:pt x="2571805" y="0"/>
                      <a:pt x="2645336" y="73531"/>
                      <a:pt x="2645336" y="164235"/>
                    </a:cubicBezTo>
                    <a:lnTo>
                      <a:pt x="2645336" y="1478118"/>
                    </a:lnTo>
                    <a:cubicBezTo>
                      <a:pt x="2645336" y="1568822"/>
                      <a:pt x="2571805" y="1642353"/>
                      <a:pt x="2481101" y="1642353"/>
                    </a:cubicBezTo>
                    <a:lnTo>
                      <a:pt x="164235" y="1642353"/>
                    </a:lnTo>
                    <a:cubicBezTo>
                      <a:pt x="73531" y="1642353"/>
                      <a:pt x="0" y="1568822"/>
                      <a:pt x="0" y="1478118"/>
                    </a:cubicBezTo>
                    <a:lnTo>
                      <a:pt x="0" y="164235"/>
                    </a:lnTo>
                    <a:close/>
                  </a:path>
                </a:pathLst>
              </a:custGeom>
              <a:solidFill>
                <a:schemeClr val="accent4">
                  <a:lumMod val="40000"/>
                  <a:lumOff val="6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93823" tIns="82393" rIns="93823" bIns="82393" spcCol="1270"/>
              <a:lstStyle/>
              <a:p>
                <a:pPr defTabSz="800100" fontAlgn="auto">
                  <a:lnSpc>
                    <a:spcPct val="90000"/>
                  </a:lnSpc>
                  <a:spcBef>
                    <a:spcPts val="0"/>
                  </a:spcBef>
                  <a:spcAft>
                    <a:spcPts val="0"/>
                  </a:spcAft>
                  <a:defRPr/>
                </a:pPr>
                <a:r>
                  <a:rPr lang="id-ID" sz="1600" b="1" dirty="0">
                    <a:cs typeface="Calibri"/>
                  </a:rPr>
                  <a:t>Program</a:t>
                </a:r>
                <a:endParaRPr lang="en-US" sz="1600" dirty="0">
                  <a:cs typeface="Calibri"/>
                </a:endParaRPr>
              </a:p>
              <a:p>
                <a:pPr marL="180975" lvl="1" indent="-180975">
                  <a:lnSpc>
                    <a:spcPct val="80000"/>
                  </a:lnSpc>
                  <a:spcAft>
                    <a:spcPts val="600"/>
                  </a:spcAft>
                  <a:buFont typeface="Arial"/>
                  <a:buChar char="•"/>
                </a:pPr>
                <a:r>
                  <a:rPr lang="en-US" sz="1600" b="1" dirty="0">
                    <a:solidFill>
                      <a:schemeClr val="tx1"/>
                    </a:solidFill>
                    <a:cs typeface="Calibri"/>
                  </a:rPr>
                  <a:t>Improving access, particularly at primary level</a:t>
                </a:r>
                <a:endParaRPr lang="id-ID" sz="1600" b="1" dirty="0">
                  <a:solidFill>
                    <a:schemeClr val="tx1"/>
                  </a:solidFill>
                  <a:cs typeface="Calibri"/>
                </a:endParaRPr>
              </a:p>
              <a:p>
                <a:pPr marL="180975" lvl="1" indent="-180975">
                  <a:lnSpc>
                    <a:spcPct val="80000"/>
                  </a:lnSpc>
                  <a:spcAft>
                    <a:spcPts val="600"/>
                  </a:spcAft>
                  <a:buFont typeface="Arial"/>
                  <a:buChar char="•"/>
                </a:pPr>
                <a:r>
                  <a:rPr lang="en-US" sz="1600" b="1" dirty="0">
                    <a:solidFill>
                      <a:schemeClr val="tx1"/>
                    </a:solidFill>
                    <a:cs typeface="Calibri"/>
                  </a:rPr>
                  <a:t>Referral system optimization</a:t>
                </a:r>
                <a:endParaRPr lang="id-ID" sz="1600" b="1" dirty="0">
                  <a:solidFill>
                    <a:schemeClr val="tx1"/>
                  </a:solidFill>
                  <a:cs typeface="Calibri"/>
                </a:endParaRPr>
              </a:p>
              <a:p>
                <a:pPr marL="180975" lvl="1" indent="-180975">
                  <a:lnSpc>
                    <a:spcPct val="80000"/>
                  </a:lnSpc>
                  <a:spcAft>
                    <a:spcPts val="600"/>
                  </a:spcAft>
                  <a:buFont typeface="Arial"/>
                  <a:buChar char="•"/>
                </a:pPr>
                <a:r>
                  <a:rPr lang="id-ID" sz="1600" b="1" dirty="0">
                    <a:solidFill>
                      <a:schemeClr val="tx1"/>
                    </a:solidFill>
                    <a:cs typeface="Calibri"/>
                  </a:rPr>
                  <a:t>Quality improvement</a:t>
                </a:r>
                <a:endParaRPr lang="en-US" sz="1200" b="1" dirty="0">
                  <a:solidFill>
                    <a:schemeClr val="tx1"/>
                  </a:solidFill>
                  <a:cs typeface="Calibri"/>
                </a:endParaRPr>
              </a:p>
            </p:txBody>
          </p:sp>
          <p:sp>
            <p:nvSpPr>
              <p:cNvPr id="13" name="Freeform 12"/>
              <p:cNvSpPr/>
              <p:nvPr/>
            </p:nvSpPr>
            <p:spPr>
              <a:xfrm>
                <a:off x="6250361" y="1289065"/>
                <a:ext cx="2807140" cy="3856395"/>
              </a:xfrm>
              <a:custGeom>
                <a:avLst/>
                <a:gdLst>
                  <a:gd name="connsiteX0" fmla="*/ 0 w 2807140"/>
                  <a:gd name="connsiteY0" fmla="*/ 280714 h 4798576"/>
                  <a:gd name="connsiteX1" fmla="*/ 280714 w 2807140"/>
                  <a:gd name="connsiteY1" fmla="*/ 0 h 4798576"/>
                  <a:gd name="connsiteX2" fmla="*/ 2526426 w 2807140"/>
                  <a:gd name="connsiteY2" fmla="*/ 0 h 4798576"/>
                  <a:gd name="connsiteX3" fmla="*/ 2807140 w 2807140"/>
                  <a:gd name="connsiteY3" fmla="*/ 280714 h 4798576"/>
                  <a:gd name="connsiteX4" fmla="*/ 2807140 w 2807140"/>
                  <a:gd name="connsiteY4" fmla="*/ 4517862 h 4798576"/>
                  <a:gd name="connsiteX5" fmla="*/ 2526426 w 2807140"/>
                  <a:gd name="connsiteY5" fmla="*/ 4798576 h 4798576"/>
                  <a:gd name="connsiteX6" fmla="*/ 280714 w 2807140"/>
                  <a:gd name="connsiteY6" fmla="*/ 4798576 h 4798576"/>
                  <a:gd name="connsiteX7" fmla="*/ 0 w 2807140"/>
                  <a:gd name="connsiteY7" fmla="*/ 4517862 h 4798576"/>
                  <a:gd name="connsiteX8" fmla="*/ 0 w 2807140"/>
                  <a:gd name="connsiteY8" fmla="*/ 280714 h 4798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140" h="4798576">
                    <a:moveTo>
                      <a:pt x="0" y="280714"/>
                    </a:moveTo>
                    <a:cubicBezTo>
                      <a:pt x="0" y="125680"/>
                      <a:pt x="125680" y="0"/>
                      <a:pt x="280714" y="0"/>
                    </a:cubicBezTo>
                    <a:lnTo>
                      <a:pt x="2526426" y="0"/>
                    </a:lnTo>
                    <a:cubicBezTo>
                      <a:pt x="2681460" y="0"/>
                      <a:pt x="2807140" y="125680"/>
                      <a:pt x="2807140" y="280714"/>
                    </a:cubicBezTo>
                    <a:lnTo>
                      <a:pt x="2807140" y="4517862"/>
                    </a:lnTo>
                    <a:cubicBezTo>
                      <a:pt x="2807140" y="4672896"/>
                      <a:pt x="2681460" y="4798576"/>
                      <a:pt x="2526426" y="4798576"/>
                    </a:cubicBezTo>
                    <a:lnTo>
                      <a:pt x="280714" y="4798576"/>
                    </a:lnTo>
                    <a:cubicBezTo>
                      <a:pt x="125680" y="4798576"/>
                      <a:pt x="0" y="4672896"/>
                      <a:pt x="0" y="4517862"/>
                    </a:cubicBezTo>
                    <a:lnTo>
                      <a:pt x="0" y="280714"/>
                    </a:lnTo>
                    <a:close/>
                  </a:path>
                </a:pathLst>
              </a:custGeom>
            </p:spPr>
            <p:style>
              <a:lnRef idx="0">
                <a:schemeClr val="accent6"/>
              </a:lnRef>
              <a:fillRef idx="3">
                <a:schemeClr val="accent6"/>
              </a:fillRef>
              <a:effectRef idx="3">
                <a:schemeClr val="accent6"/>
              </a:effectRef>
              <a:fontRef idx="minor">
                <a:schemeClr val="dk1">
                  <a:hueOff val="0"/>
                  <a:satOff val="0"/>
                  <a:lumOff val="0"/>
                  <a:alphaOff val="0"/>
                </a:schemeClr>
              </a:fontRef>
            </p:style>
            <p:txBody>
              <a:bodyPr tIns="91440" bIns="3450444" spcCol="1270"/>
              <a:lstStyle/>
              <a:p>
                <a:pPr algn="ctr" defTabSz="1066800" fontAlgn="auto">
                  <a:spcBef>
                    <a:spcPts val="0"/>
                  </a:spcBef>
                  <a:spcAft>
                    <a:spcPct val="35000"/>
                  </a:spcAft>
                  <a:defRPr/>
                </a:pPr>
                <a:r>
                  <a:rPr lang="en-US" sz="2800" b="1" dirty="0">
                    <a:solidFill>
                      <a:schemeClr val="bg1"/>
                    </a:solidFill>
                    <a:cs typeface="Calibri"/>
                  </a:rPr>
                  <a:t>Pillar 3.</a:t>
                </a:r>
                <a:r>
                  <a:rPr lang="en-US" sz="3200" b="1" dirty="0">
                    <a:solidFill>
                      <a:schemeClr val="bg1"/>
                    </a:solidFill>
                    <a:cs typeface="Calibri"/>
                  </a:rPr>
                  <a:t> </a:t>
                </a:r>
              </a:p>
              <a:p>
                <a:pPr algn="ctr" defTabSz="1066800">
                  <a:spcAft>
                    <a:spcPct val="35000"/>
                  </a:spcAft>
                  <a:defRPr/>
                </a:pPr>
                <a:r>
                  <a:rPr lang="en-US" sz="2400" b="1" dirty="0">
                    <a:solidFill>
                      <a:schemeClr val="bg1"/>
                    </a:solidFill>
                    <a:cs typeface="Calibri" pitchFamily="34" charset="0"/>
                  </a:rPr>
                  <a:t>National Health Insurance</a:t>
                </a:r>
              </a:p>
              <a:p>
                <a:pPr algn="ctr" defTabSz="1066800" fontAlgn="auto">
                  <a:lnSpc>
                    <a:spcPct val="90000"/>
                  </a:lnSpc>
                  <a:spcBef>
                    <a:spcPts val="0"/>
                  </a:spcBef>
                  <a:spcAft>
                    <a:spcPct val="35000"/>
                  </a:spcAft>
                  <a:defRPr/>
                </a:pPr>
                <a:endParaRPr lang="en-US" sz="3200" b="1" dirty="0">
                  <a:solidFill>
                    <a:schemeClr val="bg1"/>
                  </a:solidFill>
                  <a:cs typeface="Calibri"/>
                </a:endParaRPr>
              </a:p>
            </p:txBody>
          </p:sp>
          <p:sp>
            <p:nvSpPr>
              <p:cNvPr id="14" name="Freeform 13"/>
              <p:cNvSpPr/>
              <p:nvPr/>
            </p:nvSpPr>
            <p:spPr>
              <a:xfrm>
                <a:off x="6389208" y="2732427"/>
                <a:ext cx="2565245" cy="1853943"/>
              </a:xfrm>
              <a:custGeom>
                <a:avLst/>
                <a:gdLst>
                  <a:gd name="connsiteX0" fmla="*/ 0 w 2597997"/>
                  <a:gd name="connsiteY0" fmla="*/ 259800 h 3260674"/>
                  <a:gd name="connsiteX1" fmla="*/ 259800 w 2597997"/>
                  <a:gd name="connsiteY1" fmla="*/ 0 h 3260674"/>
                  <a:gd name="connsiteX2" fmla="*/ 2338197 w 2597997"/>
                  <a:gd name="connsiteY2" fmla="*/ 0 h 3260674"/>
                  <a:gd name="connsiteX3" fmla="*/ 2597997 w 2597997"/>
                  <a:gd name="connsiteY3" fmla="*/ 259800 h 3260674"/>
                  <a:gd name="connsiteX4" fmla="*/ 2597997 w 2597997"/>
                  <a:gd name="connsiteY4" fmla="*/ 3000874 h 3260674"/>
                  <a:gd name="connsiteX5" fmla="*/ 2338197 w 2597997"/>
                  <a:gd name="connsiteY5" fmla="*/ 3260674 h 3260674"/>
                  <a:gd name="connsiteX6" fmla="*/ 259800 w 2597997"/>
                  <a:gd name="connsiteY6" fmla="*/ 3260674 h 3260674"/>
                  <a:gd name="connsiteX7" fmla="*/ 0 w 2597997"/>
                  <a:gd name="connsiteY7" fmla="*/ 3000874 h 3260674"/>
                  <a:gd name="connsiteX8" fmla="*/ 0 w 2597997"/>
                  <a:gd name="connsiteY8" fmla="*/ 259800 h 326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997" h="3260674">
                    <a:moveTo>
                      <a:pt x="0" y="259800"/>
                    </a:moveTo>
                    <a:cubicBezTo>
                      <a:pt x="0" y="116316"/>
                      <a:pt x="116316" y="0"/>
                      <a:pt x="259800" y="0"/>
                    </a:cubicBezTo>
                    <a:lnTo>
                      <a:pt x="2338197" y="0"/>
                    </a:lnTo>
                    <a:cubicBezTo>
                      <a:pt x="2481681" y="0"/>
                      <a:pt x="2597997" y="116316"/>
                      <a:pt x="2597997" y="259800"/>
                    </a:cubicBezTo>
                    <a:lnTo>
                      <a:pt x="2597997" y="3000874"/>
                    </a:lnTo>
                    <a:cubicBezTo>
                      <a:pt x="2597997" y="3144358"/>
                      <a:pt x="2481681" y="3260674"/>
                      <a:pt x="2338197" y="3260674"/>
                    </a:cubicBezTo>
                    <a:lnTo>
                      <a:pt x="259800" y="3260674"/>
                    </a:lnTo>
                    <a:cubicBezTo>
                      <a:pt x="116316" y="3260674"/>
                      <a:pt x="0" y="3144358"/>
                      <a:pt x="0" y="3000874"/>
                    </a:cubicBezTo>
                    <a:lnTo>
                      <a:pt x="0" y="259800"/>
                    </a:lnTo>
                    <a:close/>
                  </a:path>
                </a:pathLst>
              </a:custGeom>
              <a:solidFill>
                <a:schemeClr val="accent3">
                  <a:lumMod val="20000"/>
                  <a:lumOff val="80000"/>
                </a:schemeClr>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6893" tIns="114193" rIns="126893" bIns="114193"/>
              <a:lstStyle/>
              <a:p>
                <a:pPr defTabSz="889000">
                  <a:lnSpc>
                    <a:spcPct val="90000"/>
                  </a:lnSpc>
                </a:pPr>
                <a:r>
                  <a:rPr lang="id-ID" sz="1400" b="1" dirty="0">
                    <a:solidFill>
                      <a:srgbClr val="000000"/>
                    </a:solidFill>
                    <a:latin typeface="Calibri" charset="0"/>
                    <a:ea typeface="MS PGothic" charset="0"/>
                    <a:cs typeface="MS PGothic" charset="0"/>
                  </a:rPr>
                  <a:t>Program</a:t>
                </a:r>
                <a:endParaRPr lang="en-US" sz="1400" b="1" dirty="0">
                  <a:solidFill>
                    <a:srgbClr val="000000"/>
                  </a:solidFill>
                  <a:latin typeface="Calibri" charset="0"/>
                  <a:ea typeface="MS PGothic" charset="0"/>
                  <a:cs typeface="MS PGothic" charset="0"/>
                </a:endParaRPr>
              </a:p>
              <a:p>
                <a:pPr lvl="0">
                  <a:spcAft>
                    <a:spcPts val="0"/>
                  </a:spcAft>
                </a:pPr>
                <a:r>
                  <a:rPr lang="id-ID" sz="1400" b="1" dirty="0">
                    <a:solidFill>
                      <a:srgbClr val="000000"/>
                    </a:solidFill>
                    <a:cs typeface="Calibri"/>
                  </a:rPr>
                  <a:t>Benefits</a:t>
                </a:r>
              </a:p>
              <a:p>
                <a:pPr marL="180975" lvl="0" indent="-180975">
                  <a:spcAft>
                    <a:spcPts val="0"/>
                  </a:spcAft>
                  <a:buFont typeface="Arial"/>
                  <a:buChar char="•"/>
                </a:pPr>
                <a:r>
                  <a:rPr lang="id-ID" sz="1400" b="1" dirty="0">
                    <a:solidFill>
                      <a:srgbClr val="000000"/>
                    </a:solidFill>
                    <a:cs typeface="Calibri"/>
                  </a:rPr>
                  <a:t>Financing system: insurance–gotong royong principle</a:t>
                </a:r>
              </a:p>
              <a:p>
                <a:pPr marL="180975" lvl="0" indent="-180975">
                  <a:spcAft>
                    <a:spcPts val="0"/>
                  </a:spcAft>
                  <a:buFont typeface="Arial"/>
                  <a:buChar char="•"/>
                </a:pPr>
                <a:r>
                  <a:rPr lang="id-ID" sz="1400" b="1" dirty="0">
                    <a:solidFill>
                      <a:srgbClr val="000000"/>
                    </a:solidFill>
                    <a:cs typeface="Calibri"/>
                  </a:rPr>
                  <a:t>Quality Control </a:t>
                </a:r>
                <a:r>
                  <a:rPr lang="en-US" sz="1400" b="1" dirty="0">
                    <a:solidFill>
                      <a:srgbClr val="000000"/>
                    </a:solidFill>
                    <a:cs typeface="Calibri"/>
                  </a:rPr>
                  <a:t>&amp; </a:t>
                </a:r>
                <a:r>
                  <a:rPr lang="id-ID" sz="1400" b="1" dirty="0">
                    <a:solidFill>
                      <a:srgbClr val="000000"/>
                    </a:solidFill>
                    <a:cs typeface="Calibri"/>
                  </a:rPr>
                  <a:t>Cost Control</a:t>
                </a:r>
              </a:p>
              <a:p>
                <a:pPr marL="180975" lvl="0" indent="-180975">
                  <a:spcAft>
                    <a:spcPts val="0"/>
                  </a:spcAft>
                  <a:buFont typeface="Arial"/>
                  <a:buChar char="•"/>
                </a:pPr>
                <a:r>
                  <a:rPr lang="id-ID" sz="1400" b="1" dirty="0">
                    <a:solidFill>
                      <a:srgbClr val="000000"/>
                    </a:solidFill>
                    <a:cs typeface="Calibri"/>
                  </a:rPr>
                  <a:t>Objects: Support Recipient </a:t>
                </a:r>
                <a:r>
                  <a:rPr lang="en-US" sz="1400" b="1" dirty="0">
                    <a:solidFill>
                      <a:srgbClr val="000000"/>
                    </a:solidFill>
                    <a:cs typeface="Calibri"/>
                  </a:rPr>
                  <a:t>and </a:t>
                </a:r>
                <a:r>
                  <a:rPr lang="id-ID" sz="1400" b="1" dirty="0">
                    <a:solidFill>
                      <a:srgbClr val="000000"/>
                    </a:solidFill>
                    <a:cs typeface="Calibri"/>
                  </a:rPr>
                  <a:t>Non Support Recipient</a:t>
                </a:r>
              </a:p>
            </p:txBody>
          </p:sp>
          <p:sp>
            <p:nvSpPr>
              <p:cNvPr id="15" name="Freeform 14"/>
              <p:cNvSpPr/>
              <p:nvPr/>
            </p:nvSpPr>
            <p:spPr>
              <a:xfrm>
                <a:off x="6345188" y="4710517"/>
                <a:ext cx="2609264" cy="301595"/>
              </a:xfrm>
              <a:custGeom>
                <a:avLst/>
                <a:gdLst>
                  <a:gd name="connsiteX0" fmla="*/ 0 w 1804609"/>
                  <a:gd name="connsiteY0" fmla="*/ 19561 h 195612"/>
                  <a:gd name="connsiteX1" fmla="*/ 19561 w 1804609"/>
                  <a:gd name="connsiteY1" fmla="*/ 0 h 195612"/>
                  <a:gd name="connsiteX2" fmla="*/ 1785048 w 1804609"/>
                  <a:gd name="connsiteY2" fmla="*/ 0 h 195612"/>
                  <a:gd name="connsiteX3" fmla="*/ 1804609 w 1804609"/>
                  <a:gd name="connsiteY3" fmla="*/ 19561 h 195612"/>
                  <a:gd name="connsiteX4" fmla="*/ 1804609 w 1804609"/>
                  <a:gd name="connsiteY4" fmla="*/ 176051 h 195612"/>
                  <a:gd name="connsiteX5" fmla="*/ 1785048 w 1804609"/>
                  <a:gd name="connsiteY5" fmla="*/ 195612 h 195612"/>
                  <a:gd name="connsiteX6" fmla="*/ 19561 w 1804609"/>
                  <a:gd name="connsiteY6" fmla="*/ 195612 h 195612"/>
                  <a:gd name="connsiteX7" fmla="*/ 0 w 1804609"/>
                  <a:gd name="connsiteY7" fmla="*/ 176051 h 195612"/>
                  <a:gd name="connsiteX8" fmla="*/ 0 w 1804609"/>
                  <a:gd name="connsiteY8" fmla="*/ 19561 h 195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4609" h="195612">
                    <a:moveTo>
                      <a:pt x="0" y="19561"/>
                    </a:moveTo>
                    <a:cubicBezTo>
                      <a:pt x="0" y="8758"/>
                      <a:pt x="8758" y="0"/>
                      <a:pt x="19561" y="0"/>
                    </a:cubicBezTo>
                    <a:lnTo>
                      <a:pt x="1785048" y="0"/>
                    </a:lnTo>
                    <a:cubicBezTo>
                      <a:pt x="1795851" y="0"/>
                      <a:pt x="1804609" y="8758"/>
                      <a:pt x="1804609" y="19561"/>
                    </a:cubicBezTo>
                    <a:lnTo>
                      <a:pt x="1804609" y="176051"/>
                    </a:lnTo>
                    <a:cubicBezTo>
                      <a:pt x="1804609" y="186854"/>
                      <a:pt x="1795851" y="195612"/>
                      <a:pt x="1785048" y="195612"/>
                    </a:cubicBezTo>
                    <a:lnTo>
                      <a:pt x="19561" y="195612"/>
                    </a:lnTo>
                    <a:cubicBezTo>
                      <a:pt x="8758" y="195612"/>
                      <a:pt x="0" y="186854"/>
                      <a:pt x="0" y="176051"/>
                    </a:cubicBezTo>
                    <a:lnTo>
                      <a:pt x="0" y="19561"/>
                    </a:lnTo>
                    <a:close/>
                  </a:path>
                </a:pathLst>
              </a:custGeom>
              <a:no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46369" tIns="36209" rIns="46369" bIns="36209" spcCol="1270" anchor="ctr"/>
              <a:lstStyle/>
              <a:p>
                <a:pPr defTabSz="711200" fontAlgn="auto">
                  <a:lnSpc>
                    <a:spcPct val="90000"/>
                  </a:lnSpc>
                  <a:spcBef>
                    <a:spcPts val="0"/>
                  </a:spcBef>
                  <a:spcAft>
                    <a:spcPts val="0"/>
                  </a:spcAft>
                  <a:defRPr/>
                </a:pPr>
                <a:endParaRPr lang="en-US" sz="1600" dirty="0">
                  <a:solidFill>
                    <a:schemeClr val="bg1"/>
                  </a:solidFill>
                  <a:cs typeface="Calibri"/>
                </a:endParaRPr>
              </a:p>
              <a:p>
                <a:pPr defTabSz="711200" fontAlgn="auto">
                  <a:lnSpc>
                    <a:spcPct val="90000"/>
                  </a:lnSpc>
                  <a:spcBef>
                    <a:spcPts val="0"/>
                  </a:spcBef>
                  <a:spcAft>
                    <a:spcPts val="0"/>
                  </a:spcAft>
                  <a:defRPr/>
                </a:pPr>
                <a:r>
                  <a:rPr lang="en-US" sz="2000" dirty="0">
                    <a:solidFill>
                      <a:schemeClr val="bg1"/>
                    </a:solidFill>
                    <a:cs typeface="Calibri"/>
                  </a:rPr>
                  <a:t>Membership </a:t>
                </a:r>
                <a:r>
                  <a:rPr lang="id-ID" sz="2000" b="1" dirty="0">
                    <a:solidFill>
                      <a:schemeClr val="bg1"/>
                    </a:solidFill>
                    <a:cs typeface="Calibri"/>
                    <a:sym typeface="Wingdings"/>
                  </a:rPr>
                  <a:t>KIS </a:t>
                </a:r>
                <a:endParaRPr lang="id-ID" sz="2000" b="1" dirty="0">
                  <a:solidFill>
                    <a:schemeClr val="bg1"/>
                  </a:solidFill>
                  <a:cs typeface="Calibri"/>
                </a:endParaRPr>
              </a:p>
              <a:p>
                <a:pPr marL="171450" lvl="1" indent="-171450" defTabSz="711200" fontAlgn="auto">
                  <a:lnSpc>
                    <a:spcPct val="90000"/>
                  </a:lnSpc>
                  <a:spcBef>
                    <a:spcPts val="0"/>
                  </a:spcBef>
                  <a:spcAft>
                    <a:spcPts val="0"/>
                  </a:spcAft>
                  <a:buFontTx/>
                  <a:buChar char="••"/>
                  <a:defRPr/>
                </a:pPr>
                <a:endParaRPr lang="id-ID" sz="1600" dirty="0">
                  <a:solidFill>
                    <a:schemeClr val="bg1"/>
                  </a:solidFill>
                  <a:cs typeface="Calibri"/>
                </a:endParaRPr>
              </a:p>
            </p:txBody>
          </p:sp>
        </p:grpSp>
        <p:sp>
          <p:nvSpPr>
            <p:cNvPr id="11" name="Rounded Rectangle 10"/>
            <p:cNvSpPr/>
            <p:nvPr/>
          </p:nvSpPr>
          <p:spPr>
            <a:xfrm>
              <a:off x="4919355" y="5224913"/>
              <a:ext cx="2658167" cy="5223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987" fontAlgn="auto">
                <a:spcBef>
                  <a:spcPts val="0"/>
                </a:spcBef>
                <a:spcAft>
                  <a:spcPts val="0"/>
                </a:spcAft>
                <a:defRPr/>
              </a:pPr>
              <a:r>
                <a:rPr lang="en-US" altLang="en-US" sz="1600" b="1" dirty="0">
                  <a:solidFill>
                    <a:schemeClr val="tx1"/>
                  </a:solidFill>
                  <a:cs typeface="Arial" panose="020B0604020202020204" pitchFamily="34" charset="0"/>
                </a:rPr>
                <a:t>Interventions based health risk</a:t>
              </a:r>
              <a:endParaRPr lang="id-ID" altLang="en-US" sz="1600" b="1" dirty="0">
                <a:solidFill>
                  <a:schemeClr val="tx1"/>
                </a:solidFill>
                <a:cs typeface="Arial" panose="020B0604020202020204" pitchFamily="34" charset="0"/>
              </a:endParaRPr>
            </a:p>
          </p:txBody>
        </p:sp>
        <p:sp>
          <p:nvSpPr>
            <p:cNvPr id="49" name="Rounded Rectangle 48"/>
            <p:cNvSpPr/>
            <p:nvPr/>
          </p:nvSpPr>
          <p:spPr>
            <a:xfrm>
              <a:off x="4887881" y="4697399"/>
              <a:ext cx="2721116" cy="48649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987" fontAlgn="auto">
                <a:spcBef>
                  <a:spcPts val="0"/>
                </a:spcBef>
                <a:spcAft>
                  <a:spcPts val="0"/>
                </a:spcAft>
                <a:defRPr/>
              </a:pPr>
              <a:r>
                <a:rPr lang="en-US" altLang="en-US" sz="1600" b="1" dirty="0">
                  <a:solidFill>
                    <a:schemeClr val="tx1"/>
                  </a:solidFill>
                  <a:cs typeface="Arial" panose="020B0604020202020204" pitchFamily="34" charset="0"/>
                </a:rPr>
                <a:t>Implementation</a:t>
              </a:r>
              <a:r>
                <a:rPr lang="id-ID" altLang="en-US" sz="1600" b="1" dirty="0">
                  <a:solidFill>
                    <a:schemeClr val="tx1"/>
                  </a:solidFill>
                  <a:cs typeface="Arial" panose="020B0604020202020204" pitchFamily="34" charset="0"/>
                </a:rPr>
                <a:t> </a:t>
              </a:r>
              <a:r>
                <a:rPr lang="en-US" altLang="en-US" sz="1600" b="1" i="1" dirty="0">
                  <a:solidFill>
                    <a:schemeClr val="tx1"/>
                  </a:solidFill>
                  <a:cs typeface="Arial" panose="020B0604020202020204" pitchFamily="34" charset="0"/>
                </a:rPr>
                <a:t>continuum of care </a:t>
              </a:r>
              <a:r>
                <a:rPr lang="en-US" altLang="en-US" sz="1600" b="1" dirty="0">
                  <a:solidFill>
                    <a:schemeClr val="tx1"/>
                  </a:solidFill>
                  <a:cs typeface="Arial" panose="020B0604020202020204" pitchFamily="34" charset="0"/>
                </a:rPr>
                <a:t>approach</a:t>
              </a:r>
            </a:p>
          </p:txBody>
        </p:sp>
      </p:grpSp>
      <p:grpSp>
        <p:nvGrpSpPr>
          <p:cNvPr id="9" name="Group 8"/>
          <p:cNvGrpSpPr/>
          <p:nvPr/>
        </p:nvGrpSpPr>
        <p:grpSpPr>
          <a:xfrm>
            <a:off x="0" y="2565592"/>
            <a:ext cx="12003038" cy="4212395"/>
            <a:chOff x="94481" y="2416517"/>
            <a:chExt cx="12003038" cy="4212395"/>
          </a:xfrm>
        </p:grpSpPr>
        <p:sp>
          <p:nvSpPr>
            <p:cNvPr id="26" name="Rounded Rectangle 25"/>
            <p:cNvSpPr/>
            <p:nvPr/>
          </p:nvSpPr>
          <p:spPr>
            <a:xfrm>
              <a:off x="94481" y="4513405"/>
              <a:ext cx="12003038" cy="2115507"/>
            </a:xfrm>
            <a:prstGeom prst="roundRect">
              <a:avLst/>
            </a:prstGeom>
            <a:solidFill>
              <a:srgbClr val="9EC54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8987" fontAlgn="auto">
                <a:spcBef>
                  <a:spcPts val="0"/>
                </a:spcBef>
                <a:spcAft>
                  <a:spcPts val="0"/>
                </a:spcAft>
                <a:defRPr/>
              </a:pPr>
              <a:endParaRPr lang="en-US">
                <a:solidFill>
                  <a:srgbClr val="000000"/>
                </a:solidFill>
              </a:endParaRPr>
            </a:p>
          </p:txBody>
        </p:sp>
        <p:sp>
          <p:nvSpPr>
            <p:cNvPr id="27" name="Text Placeholder 3"/>
            <p:cNvSpPr txBox="1">
              <a:spLocks/>
            </p:cNvSpPr>
            <p:nvPr/>
          </p:nvSpPr>
          <p:spPr>
            <a:xfrm>
              <a:off x="434722" y="4662206"/>
              <a:ext cx="5367468" cy="1817903"/>
            </a:xfrm>
            <a:prstGeom prst="rect">
              <a:avLst/>
            </a:prstGeom>
            <a:solidFill>
              <a:srgbClr val="FFFF00"/>
            </a:solidFill>
            <a:ln>
              <a:noFill/>
            </a:ln>
          </p:spPr>
          <p:style>
            <a:lnRef idx="2">
              <a:schemeClr val="accent4"/>
            </a:lnRef>
            <a:fillRef idx="1">
              <a:schemeClr val="lt1"/>
            </a:fillRef>
            <a:effectRef idx="0">
              <a:schemeClr val="accent4"/>
            </a:effectRef>
            <a:fontRef idx="minor">
              <a:schemeClr val="dk1"/>
            </a:fontRef>
          </p:style>
          <p:txBody>
            <a:bodyPr/>
            <a:lstStyle>
              <a:lvl1pPr marL="228531" indent="-228531" algn="l" defTabSz="914126" rtl="0" eaLnBrk="1" latinLnBrk="0" hangingPunct="1">
                <a:lnSpc>
                  <a:spcPct val="120000"/>
                </a:lnSpc>
                <a:spcBef>
                  <a:spcPts val="1000"/>
                </a:spcBef>
                <a:buFont typeface="Arial" panose="020B0604020202020204" pitchFamily="34" charset="0"/>
                <a:buChar char="•"/>
                <a:defRPr sz="1999" kern="1200">
                  <a:solidFill>
                    <a:schemeClr val="dk1"/>
                  </a:solidFill>
                  <a:effectLst>
                    <a:outerShdw blurRad="50800" dist="38100" dir="2700000" algn="tl" rotWithShape="0">
                      <a:srgbClr val="000000">
                        <a:alpha val="48000"/>
                      </a:srgbClr>
                    </a:outerShdw>
                  </a:effectLst>
                  <a:latin typeface="+mn-lt"/>
                  <a:ea typeface="+mn-ea"/>
                  <a:cs typeface="+mn-cs"/>
                </a:defRPr>
              </a:lvl1pPr>
              <a:lvl2pPr marL="685594" indent="-228531" algn="l" defTabSz="914126" rtl="0" eaLnBrk="1" latinLnBrk="0" hangingPunct="1">
                <a:lnSpc>
                  <a:spcPct val="120000"/>
                </a:lnSpc>
                <a:spcBef>
                  <a:spcPts val="500"/>
                </a:spcBef>
                <a:buFont typeface="Arial" panose="020B0604020202020204" pitchFamily="34" charset="0"/>
                <a:buChar char="•"/>
                <a:defRPr sz="1799" kern="1200">
                  <a:solidFill>
                    <a:schemeClr val="dk1"/>
                  </a:solidFill>
                  <a:effectLst>
                    <a:outerShdw blurRad="50800" dist="38100" dir="2700000" algn="tl" rotWithShape="0">
                      <a:srgbClr val="000000">
                        <a:alpha val="48000"/>
                      </a:srgbClr>
                    </a:outerShdw>
                  </a:effectLst>
                  <a:latin typeface="+mn-lt"/>
                  <a:ea typeface="+mn-ea"/>
                  <a:cs typeface="+mn-cs"/>
                </a:defRPr>
              </a:lvl2pPr>
              <a:lvl3pPr marL="1142657" indent="-228531" algn="l" defTabSz="914126" rtl="0" eaLnBrk="1" latinLnBrk="0" hangingPunct="1">
                <a:lnSpc>
                  <a:spcPct val="120000"/>
                </a:lnSpc>
                <a:spcBef>
                  <a:spcPts val="500"/>
                </a:spcBef>
                <a:buFont typeface="Arial" panose="020B0604020202020204" pitchFamily="34" charset="0"/>
                <a:buChar char="•"/>
                <a:defRPr sz="1600" kern="1200">
                  <a:solidFill>
                    <a:schemeClr val="dk1"/>
                  </a:solidFill>
                  <a:effectLst>
                    <a:outerShdw blurRad="50800" dist="38100" dir="2700000" algn="tl" rotWithShape="0">
                      <a:srgbClr val="000000">
                        <a:alpha val="48000"/>
                      </a:srgbClr>
                    </a:outerShdw>
                  </a:effectLst>
                  <a:latin typeface="+mn-lt"/>
                  <a:ea typeface="+mn-ea"/>
                  <a:cs typeface="+mn-cs"/>
                </a:defRPr>
              </a:lvl3pPr>
              <a:lvl4pPr marL="1599720" indent="-228531" algn="l" defTabSz="914126" rtl="0" eaLnBrk="1" latinLnBrk="0" hangingPunct="1">
                <a:lnSpc>
                  <a:spcPct val="120000"/>
                </a:lnSpc>
                <a:spcBef>
                  <a:spcPts val="500"/>
                </a:spcBef>
                <a:buFont typeface="Arial" panose="020B0604020202020204" pitchFamily="34" charset="0"/>
                <a:buChar char="•"/>
                <a:defRPr sz="1400" kern="1200">
                  <a:solidFill>
                    <a:schemeClr val="dk1"/>
                  </a:solidFill>
                  <a:effectLst>
                    <a:outerShdw blurRad="50800" dist="38100" dir="2700000" algn="tl" rotWithShape="0">
                      <a:srgbClr val="000000">
                        <a:alpha val="48000"/>
                      </a:srgbClr>
                    </a:outerShdw>
                  </a:effectLst>
                  <a:latin typeface="+mn-lt"/>
                  <a:ea typeface="+mn-ea"/>
                  <a:cs typeface="+mn-cs"/>
                </a:defRPr>
              </a:lvl4pPr>
              <a:lvl5pPr marL="2056783" indent="-228531" algn="l" defTabSz="914126" rtl="0" eaLnBrk="1" latinLnBrk="0" hangingPunct="1">
                <a:lnSpc>
                  <a:spcPct val="120000"/>
                </a:lnSpc>
                <a:spcBef>
                  <a:spcPts val="500"/>
                </a:spcBef>
                <a:buFont typeface="Arial" panose="020B0604020202020204" pitchFamily="34" charset="0"/>
                <a:buChar char="•"/>
                <a:defRPr sz="1200" kern="1200">
                  <a:solidFill>
                    <a:schemeClr val="dk1"/>
                  </a:solidFill>
                  <a:effectLst>
                    <a:outerShdw blurRad="50800" dist="38100" dir="2700000" algn="tl" rotWithShape="0">
                      <a:srgbClr val="000000">
                        <a:alpha val="48000"/>
                      </a:srgbClr>
                    </a:outerShdw>
                  </a:effectLst>
                  <a:latin typeface="+mn-lt"/>
                  <a:ea typeface="+mn-ea"/>
                  <a:cs typeface="+mn-cs"/>
                </a:defRPr>
              </a:lvl5pPr>
              <a:lvl6pPr marL="2513846" indent="-228531" algn="l" defTabSz="914126" rtl="0" eaLnBrk="1" latinLnBrk="0" hangingPunct="1">
                <a:lnSpc>
                  <a:spcPct val="120000"/>
                </a:lnSpc>
                <a:spcBef>
                  <a:spcPts val="500"/>
                </a:spcBef>
                <a:buFont typeface="Arial" panose="020B0604020202020204" pitchFamily="34" charset="0"/>
                <a:buChar char="•"/>
                <a:defRPr sz="1200" kern="1200">
                  <a:solidFill>
                    <a:schemeClr val="dk1"/>
                  </a:solidFill>
                  <a:effectLst>
                    <a:outerShdw blurRad="50800" dist="38100" dir="2700000" algn="tl" rotWithShape="0">
                      <a:srgbClr val="000000">
                        <a:alpha val="48000"/>
                      </a:srgbClr>
                    </a:outerShdw>
                  </a:effectLst>
                  <a:latin typeface="+mn-lt"/>
                  <a:ea typeface="+mn-ea"/>
                  <a:cs typeface="+mn-cs"/>
                </a:defRPr>
              </a:lvl6pPr>
              <a:lvl7pPr marL="2970908" indent="-228531" algn="l" defTabSz="914126" rtl="0" eaLnBrk="1" latinLnBrk="0" hangingPunct="1">
                <a:lnSpc>
                  <a:spcPct val="120000"/>
                </a:lnSpc>
                <a:spcBef>
                  <a:spcPts val="500"/>
                </a:spcBef>
                <a:buFont typeface="Arial" panose="020B0604020202020204" pitchFamily="34" charset="0"/>
                <a:buChar char="•"/>
                <a:defRPr sz="1200" kern="1200">
                  <a:solidFill>
                    <a:schemeClr val="dk1"/>
                  </a:solidFill>
                  <a:effectLst>
                    <a:outerShdw blurRad="50800" dist="38100" dir="2700000" algn="tl" rotWithShape="0">
                      <a:srgbClr val="000000">
                        <a:alpha val="48000"/>
                      </a:srgbClr>
                    </a:outerShdw>
                  </a:effectLst>
                  <a:latin typeface="+mn-lt"/>
                  <a:ea typeface="+mn-ea"/>
                  <a:cs typeface="+mn-cs"/>
                </a:defRPr>
              </a:lvl7pPr>
              <a:lvl8pPr marL="3427971" indent="-228531" algn="l" defTabSz="914126" rtl="0" eaLnBrk="1" latinLnBrk="0" hangingPunct="1">
                <a:lnSpc>
                  <a:spcPct val="120000"/>
                </a:lnSpc>
                <a:spcBef>
                  <a:spcPts val="500"/>
                </a:spcBef>
                <a:buFont typeface="Arial" panose="020B0604020202020204" pitchFamily="34" charset="0"/>
                <a:buChar char="•"/>
                <a:defRPr sz="1200" kern="1200">
                  <a:solidFill>
                    <a:schemeClr val="dk1"/>
                  </a:solidFill>
                  <a:effectLst>
                    <a:outerShdw blurRad="50800" dist="38100" dir="2700000" algn="tl" rotWithShape="0">
                      <a:srgbClr val="000000">
                        <a:alpha val="48000"/>
                      </a:srgbClr>
                    </a:outerShdw>
                  </a:effectLst>
                  <a:latin typeface="+mn-lt"/>
                  <a:ea typeface="+mn-ea"/>
                  <a:cs typeface="+mn-cs"/>
                </a:defRPr>
              </a:lvl8pPr>
              <a:lvl9pPr marL="3885034" indent="-228531" algn="l" defTabSz="914126" rtl="0" eaLnBrk="1" latinLnBrk="0" hangingPunct="1">
                <a:lnSpc>
                  <a:spcPct val="120000"/>
                </a:lnSpc>
                <a:spcBef>
                  <a:spcPts val="500"/>
                </a:spcBef>
                <a:buFont typeface="Arial" panose="020B0604020202020204" pitchFamily="34" charset="0"/>
                <a:buChar char="•"/>
                <a:defRPr sz="1200" kern="1200">
                  <a:solidFill>
                    <a:schemeClr val="dk1"/>
                  </a:solidFill>
                  <a:effectLst>
                    <a:outerShdw blurRad="50800" dist="38100" dir="2700000" algn="tl" rotWithShape="0">
                      <a:srgbClr val="000000">
                        <a:alpha val="48000"/>
                      </a:srgbClr>
                    </a:outerShdw>
                  </a:effectLst>
                  <a:latin typeface="+mn-lt"/>
                  <a:ea typeface="+mn-ea"/>
                  <a:cs typeface="+mn-cs"/>
                </a:defRPr>
              </a:lvl9pPr>
            </a:lstStyle>
            <a:p>
              <a:pPr marL="0" indent="0">
                <a:buNone/>
                <a:defRPr/>
              </a:pPr>
              <a:r>
                <a:rPr lang="en-US" sz="2400" b="1" dirty="0">
                  <a:solidFill>
                    <a:srgbClr val="000000"/>
                  </a:solidFill>
                  <a:effectLst/>
                  <a:cs typeface="Arial Narrow"/>
                </a:rPr>
                <a:t>Health paradigm will change the mind set (mental revolution) so there will be mainstreaming in health in any decision making in Indonesia Development.</a:t>
              </a:r>
              <a:endParaRPr lang="id-ID" sz="2400" b="1" dirty="0">
                <a:solidFill>
                  <a:srgbClr val="000000"/>
                </a:solidFill>
                <a:effectLst/>
              </a:endParaRPr>
            </a:p>
          </p:txBody>
        </p:sp>
        <p:graphicFrame>
          <p:nvGraphicFramePr>
            <p:cNvPr id="28" name="Diagram 27"/>
            <p:cNvGraphicFramePr/>
            <p:nvPr>
              <p:extLst>
                <p:ext uri="{D42A27DB-BD31-4B8C-83A1-F6EECF244321}">
                  <p14:modId xmlns:p14="http://schemas.microsoft.com/office/powerpoint/2010/main" xmlns="" val="2682376568"/>
                </p:ext>
              </p:extLst>
            </p:nvPr>
          </p:nvGraphicFramePr>
          <p:xfrm>
            <a:off x="5741127" y="4623075"/>
            <a:ext cx="5346651" cy="1819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0" name="TextBox 10"/>
            <p:cNvSpPr txBox="1">
              <a:spLocks noChangeArrowheads="1"/>
            </p:cNvSpPr>
            <p:nvPr/>
          </p:nvSpPr>
          <p:spPr bwMode="auto">
            <a:xfrm>
              <a:off x="6184269" y="4784994"/>
              <a:ext cx="1969013" cy="461665"/>
            </a:xfrm>
            <a:prstGeom prst="rect">
              <a:avLst/>
            </a:prstGeom>
            <a:solidFill>
              <a:schemeClr val="accent4">
                <a:lumMod val="40000"/>
                <a:lumOff val="60000"/>
              </a:schemeClr>
            </a:solidFill>
            <a:ln>
              <a:noFill/>
            </a:ln>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b="1" dirty="0">
                  <a:solidFill>
                    <a:srgbClr val="000000"/>
                  </a:solidFill>
                  <a:latin typeface="Calibri" charset="0"/>
                </a:rPr>
                <a:t>Policy Makers</a:t>
              </a:r>
            </a:p>
          </p:txBody>
        </p:sp>
        <p:sp>
          <p:nvSpPr>
            <p:cNvPr id="31" name="TextBox 11"/>
            <p:cNvSpPr txBox="1">
              <a:spLocks noChangeArrowheads="1"/>
            </p:cNvSpPr>
            <p:nvPr/>
          </p:nvSpPr>
          <p:spPr bwMode="auto">
            <a:xfrm>
              <a:off x="6185063" y="5455139"/>
              <a:ext cx="1967424" cy="830997"/>
            </a:xfrm>
            <a:prstGeom prst="rect">
              <a:avLst/>
            </a:prstGeom>
            <a:solidFill>
              <a:srgbClr val="FFE699"/>
            </a:solidFill>
            <a:ln>
              <a:noFill/>
            </a:ln>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algn="r" eaLnBrk="1" hangingPunct="1"/>
              <a:r>
                <a:rPr lang="en-US" b="1" dirty="0">
                  <a:solidFill>
                    <a:srgbClr val="000000"/>
                  </a:solidFill>
                  <a:latin typeface="Calibri" charset="0"/>
                </a:rPr>
                <a:t>Health Workers </a:t>
              </a:r>
            </a:p>
          </p:txBody>
        </p:sp>
        <p:sp>
          <p:nvSpPr>
            <p:cNvPr id="33" name="TextBox 12"/>
            <p:cNvSpPr txBox="1">
              <a:spLocks noChangeArrowheads="1"/>
            </p:cNvSpPr>
            <p:nvPr/>
          </p:nvSpPr>
          <p:spPr bwMode="auto">
            <a:xfrm>
              <a:off x="8666826" y="5639804"/>
              <a:ext cx="2803031" cy="461665"/>
            </a:xfrm>
            <a:prstGeom prst="rect">
              <a:avLst/>
            </a:prstGeom>
            <a:solidFill>
              <a:srgbClr val="FFE699"/>
            </a:solidFill>
            <a:ln>
              <a:noFill/>
            </a:ln>
          </p:spPr>
          <p:txBody>
            <a:bodyPr wrap="square">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b="1" dirty="0">
                  <a:solidFill>
                    <a:srgbClr val="000000"/>
                  </a:solidFill>
                  <a:latin typeface="Calibri" charset="0"/>
                </a:rPr>
                <a:t>Health Institutions</a:t>
              </a:r>
            </a:p>
          </p:txBody>
        </p:sp>
        <p:sp>
          <p:nvSpPr>
            <p:cNvPr id="34" name="TextBox 13"/>
            <p:cNvSpPr txBox="1">
              <a:spLocks noChangeArrowheads="1"/>
            </p:cNvSpPr>
            <p:nvPr/>
          </p:nvSpPr>
          <p:spPr bwMode="auto">
            <a:xfrm>
              <a:off x="8661816" y="4784993"/>
              <a:ext cx="1967424" cy="461665"/>
            </a:xfrm>
            <a:prstGeom prst="rect">
              <a:avLst/>
            </a:prstGeom>
            <a:solidFill>
              <a:srgbClr val="FFE699"/>
            </a:solidFill>
            <a:ln>
              <a:noFill/>
            </a:ln>
          </p:spPr>
          <p:txBody>
            <a:bodyPr>
              <a:spAutoFit/>
            </a:bodyPr>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defTabSz="12176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12176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12176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1217613" eaLnBrk="0" fontAlgn="base" hangingPunct="0">
                <a:spcBef>
                  <a:spcPct val="0"/>
                </a:spcBef>
                <a:spcAft>
                  <a:spcPct val="0"/>
                </a:spcAft>
                <a:defRPr sz="2400">
                  <a:solidFill>
                    <a:schemeClr val="tx1"/>
                  </a:solidFill>
                  <a:latin typeface="Arial" charset="0"/>
                  <a:ea typeface="Arial" charset="0"/>
                  <a:cs typeface="Arial" charset="0"/>
                </a:defRPr>
              </a:lvl9pPr>
            </a:lstStyle>
            <a:p>
              <a:pPr eaLnBrk="1" hangingPunct="1"/>
              <a:r>
                <a:rPr lang="en-US" b="1" dirty="0">
                  <a:solidFill>
                    <a:srgbClr val="000000"/>
                  </a:solidFill>
                  <a:latin typeface="Calibri" charset="0"/>
                </a:rPr>
                <a:t>Community </a:t>
              </a:r>
            </a:p>
          </p:txBody>
        </p:sp>
        <p:sp>
          <p:nvSpPr>
            <p:cNvPr id="4" name="Curved Right Arrow 3"/>
            <p:cNvSpPr/>
            <p:nvPr/>
          </p:nvSpPr>
          <p:spPr>
            <a:xfrm rot="2046414">
              <a:off x="224180" y="2416517"/>
              <a:ext cx="1143408" cy="2176111"/>
            </a:xfrm>
            <a:prstGeom prst="curved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5" name="Down Arrow Callout 34"/>
          <p:cNvSpPr/>
          <p:nvPr/>
        </p:nvSpPr>
        <p:spPr>
          <a:xfrm rot="20239024">
            <a:off x="351073" y="531003"/>
            <a:ext cx="1860542" cy="1407361"/>
          </a:xfrm>
          <a:prstGeom prst="downArrowCallout">
            <a:avLst>
              <a:gd name="adj1" fmla="val 21363"/>
              <a:gd name="adj2" fmla="val 25000"/>
              <a:gd name="adj3" fmla="val 25000"/>
              <a:gd name="adj4" fmla="val 6497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rgbClr val="000000"/>
                </a:solidFill>
              </a:rPr>
              <a:t>SDGs</a:t>
            </a:r>
          </a:p>
        </p:txBody>
      </p:sp>
      <p:sp>
        <p:nvSpPr>
          <p:cNvPr id="36" name="Down Arrow Callout 35"/>
          <p:cNvSpPr/>
          <p:nvPr/>
        </p:nvSpPr>
        <p:spPr>
          <a:xfrm rot="1057470">
            <a:off x="10114940" y="476789"/>
            <a:ext cx="1754545" cy="1303500"/>
          </a:xfrm>
          <a:prstGeom prst="downArrowCallo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b="1" dirty="0">
                <a:solidFill>
                  <a:srgbClr val="000000"/>
                </a:solidFill>
              </a:rPr>
              <a:t>SDGs</a:t>
            </a:r>
          </a:p>
        </p:txBody>
      </p:sp>
      <p:sp>
        <p:nvSpPr>
          <p:cNvPr id="32" name="Slide Number Placeholder 31"/>
          <p:cNvSpPr>
            <a:spLocks noGrp="1"/>
          </p:cNvSpPr>
          <p:nvPr>
            <p:ph type="sldNum" sz="quarter" idx="12"/>
          </p:nvPr>
        </p:nvSpPr>
        <p:spPr/>
        <p:txBody>
          <a:bodyPr/>
          <a:lstStyle/>
          <a:p>
            <a:fld id="{53D998A8-1720-4575-808A-2D597F890FD6}" type="slidenum">
              <a:rPr lang="en-US" smtClean="0"/>
              <a:pPr/>
              <a:t>8</a:t>
            </a:fld>
            <a:endParaRPr lang="en-US"/>
          </a:p>
        </p:txBody>
      </p:sp>
    </p:spTree>
    <p:extLst>
      <p:ext uri="{BB962C8B-B14F-4D97-AF65-F5344CB8AC3E}">
        <p14:creationId xmlns:p14="http://schemas.microsoft.com/office/powerpoint/2010/main" xmlns="" val="1241882707"/>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fade">
                                      <p:cBhvr>
                                        <p:cTn id="18" dur="500"/>
                                        <p:tgtEl>
                                          <p:spTgt spid="3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35" grpId="0" animBg="1"/>
      <p:bldP spid="3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0607" y="1962098"/>
            <a:ext cx="7196434" cy="3761069"/>
          </a:xfrm>
          <a:prstGeom prst="rect">
            <a:avLst/>
          </a:prstGeom>
          <a:noFill/>
          <a:ln w="57150" cmpd="sng">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d-ID"/>
          </a:p>
        </p:txBody>
      </p:sp>
      <p:sp>
        <p:nvSpPr>
          <p:cNvPr id="16390" name="TextBox 7"/>
          <p:cNvSpPr txBox="1">
            <a:spLocks noChangeArrowheads="1"/>
          </p:cNvSpPr>
          <p:nvPr/>
        </p:nvSpPr>
        <p:spPr bwMode="auto">
          <a:xfrm>
            <a:off x="8633243" y="2704304"/>
            <a:ext cx="3302555" cy="3027857"/>
          </a:xfrm>
          <a:prstGeom prst="rect">
            <a:avLst/>
          </a:prstGeom>
          <a:noFill/>
          <a:ln w="9525">
            <a:noFill/>
            <a:miter lim="800000"/>
            <a:headEnd/>
            <a:tailEnd/>
          </a:ln>
        </p:spPr>
        <p:txBody>
          <a:bodyPr wrap="square" lIns="72494" tIns="36247" rIns="72494" bIns="36247">
            <a:spAutoFit/>
          </a:bodyPr>
          <a:lstStyle/>
          <a:p>
            <a:r>
              <a:rPr lang="id-ID" sz="3200" b="1" i="1" dirty="0"/>
              <a:t>“</a:t>
            </a:r>
            <a:r>
              <a:rPr lang="en-US" sz="3200" b="1" i="1" dirty="0"/>
              <a:t> HEALTH as a </a:t>
            </a:r>
            <a:r>
              <a:rPr lang="en-US" sz="3200" b="1" i="1" u="sng" dirty="0"/>
              <a:t>contributor</a:t>
            </a:r>
            <a:r>
              <a:rPr lang="id-ID" sz="3200" b="1" i="1" dirty="0"/>
              <a:t> </a:t>
            </a:r>
            <a:r>
              <a:rPr lang="en-US" sz="3200" b="1" i="1" dirty="0"/>
              <a:t>as well as</a:t>
            </a:r>
            <a:r>
              <a:rPr lang="id-ID" sz="3200" b="1" i="1" dirty="0"/>
              <a:t> </a:t>
            </a:r>
            <a:r>
              <a:rPr lang="en-US" sz="3200" b="1" i="1" dirty="0"/>
              <a:t>a </a:t>
            </a:r>
            <a:r>
              <a:rPr lang="en-US" sz="3200" b="1" i="1" u="sng" dirty="0"/>
              <a:t>beneficiary</a:t>
            </a:r>
            <a:r>
              <a:rPr lang="id-ID" sz="3200" b="1" i="1" dirty="0"/>
              <a:t> </a:t>
            </a:r>
            <a:r>
              <a:rPr lang="en-US" sz="3200" b="1" i="1" dirty="0"/>
              <a:t>of the development impact</a:t>
            </a:r>
            <a:r>
              <a:rPr lang="id-ID" sz="3200" b="1" i="1" dirty="0"/>
              <a:t>.”</a:t>
            </a:r>
          </a:p>
          <a:p>
            <a:r>
              <a:rPr lang="id-ID" sz="3200" b="1" i="1" dirty="0"/>
              <a:t>(WHO, 2012)</a:t>
            </a:r>
          </a:p>
        </p:txBody>
      </p:sp>
      <p:sp>
        <p:nvSpPr>
          <p:cNvPr id="9" name="Title 8"/>
          <p:cNvSpPr>
            <a:spLocks noGrp="1"/>
          </p:cNvSpPr>
          <p:nvPr>
            <p:ph type="title"/>
          </p:nvPr>
        </p:nvSpPr>
        <p:spPr>
          <a:xfrm>
            <a:off x="5159022" y="444135"/>
            <a:ext cx="6903079" cy="1143000"/>
          </a:xfrm>
        </p:spPr>
        <p:txBody>
          <a:bodyPr>
            <a:noAutofit/>
          </a:bodyPr>
          <a:lstStyle/>
          <a:p>
            <a:r>
              <a:rPr lang="en-US" b="1" dirty="0">
                <a:latin typeface="+mn-lt"/>
              </a:rPr>
              <a:t>THE POSITION OF HEALTH IN</a:t>
            </a:r>
            <a:r>
              <a:rPr lang="id-ID" b="1" dirty="0">
                <a:latin typeface="+mn-lt"/>
              </a:rPr>
              <a:t/>
            </a:r>
            <a:br>
              <a:rPr lang="id-ID" b="1" dirty="0">
                <a:latin typeface="+mn-lt"/>
              </a:rPr>
            </a:br>
            <a:r>
              <a:rPr lang="id-ID" b="1" i="1" dirty="0" err="1">
                <a:latin typeface="+mn-lt"/>
              </a:rPr>
              <a:t>SDGs</a:t>
            </a:r>
            <a:r>
              <a:rPr lang="en-US" b="1" i="1" dirty="0">
                <a:latin typeface="+mn-lt"/>
              </a:rPr>
              <a:t>’ </a:t>
            </a:r>
            <a:r>
              <a:rPr lang="en-US" b="1" dirty="0">
                <a:latin typeface="+mn-lt"/>
              </a:rPr>
              <a:t>FRAMEWORK</a:t>
            </a:r>
            <a:endParaRPr lang="id-ID" sz="6000" b="1" dirty="0">
              <a:latin typeface="+mn-lt"/>
            </a:endParaRPr>
          </a:p>
        </p:txBody>
      </p:sp>
      <p:pic>
        <p:nvPicPr>
          <p:cNvPr id="4" name="Picture 3"/>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1875" b="61250" l="10000" r="100000">
                        <a14:foregroundMark x1="94375" y1="51042" x2="94375" y2="51042"/>
                        <a14:foregroundMark x1="96563" y1="63958" x2="96563" y2="63958"/>
                        <a14:foregroundMark x1="59219" y1="86250" x2="59219" y2="86250"/>
                        <a14:backgroundMark x1="80000" y1="63958" x2="80000" y2="63958"/>
                        <a14:backgroundMark x1="66250" y1="62708" x2="66250" y2="62708"/>
                        <a14:backgroundMark x1="83281" y1="62708" x2="83281" y2="62708"/>
                      </a14:backgroundRemoval>
                    </a14:imgEffect>
                  </a14:imgLayer>
                </a14:imgProps>
              </a:ext>
            </a:extLst>
          </a:blip>
          <a:srcRect b="35517"/>
          <a:stretch/>
        </p:blipFill>
        <p:spPr>
          <a:xfrm>
            <a:off x="972073" y="-50403"/>
            <a:ext cx="4324459" cy="2091387"/>
          </a:xfrm>
          <a:prstGeom prst="rect">
            <a:avLst/>
          </a:prstGeom>
        </p:spPr>
      </p:pic>
      <p:sp>
        <p:nvSpPr>
          <p:cNvPr id="7" name="Rectangle 6"/>
          <p:cNvSpPr/>
          <p:nvPr/>
        </p:nvSpPr>
        <p:spPr>
          <a:xfrm>
            <a:off x="7161284" y="1804340"/>
            <a:ext cx="1159247" cy="1102325"/>
          </a:xfrm>
          <a:prstGeom prst="rect">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121040" y="1877550"/>
            <a:ext cx="1148919" cy="1053282"/>
          </a:xfrm>
          <a:prstGeom prst="rect">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3158831" y="4640854"/>
            <a:ext cx="1425800" cy="1457275"/>
          </a:xfrm>
          <a:prstGeom prst="rect">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057983" y="4673674"/>
            <a:ext cx="1452637" cy="1383836"/>
          </a:xfrm>
          <a:prstGeom prst="rect">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preferRelativeResize="0">
            <a:picLocks/>
          </p:cNvPicPr>
          <p:nvPr/>
        </p:nvPicPr>
        <p:blipFill>
          <a:blip r:embed="rId5" cstate="print">
            <a:extLst>
              <a:ext uri="{28A0092B-C50C-407E-A947-70E740481C1C}">
                <a14:useLocalDpi xmlns:a14="http://schemas.microsoft.com/office/drawing/2010/main" xmlns="" val="0"/>
              </a:ext>
            </a:extLst>
          </a:blip>
          <a:stretch>
            <a:fillRect/>
          </a:stretch>
        </p:blipFill>
        <p:spPr>
          <a:xfrm>
            <a:off x="6150482" y="3188474"/>
            <a:ext cx="1360138" cy="139462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3" name="Picture 42"/>
          <p:cNvPicPr preferRelativeResize="0">
            <a:picLocks/>
          </p:cNvPicPr>
          <p:nvPr/>
        </p:nvPicPr>
        <p:blipFill>
          <a:blip r:embed="rId6" cstate="print">
            <a:extLst>
              <a:ext uri="{28A0092B-C50C-407E-A947-70E740481C1C}">
                <a14:useLocalDpi xmlns:a14="http://schemas.microsoft.com/office/drawing/2010/main" xmlns="" val="0"/>
              </a:ext>
            </a:extLst>
          </a:blip>
          <a:stretch>
            <a:fillRect/>
          </a:stretch>
        </p:blipFill>
        <p:spPr>
          <a:xfrm>
            <a:off x="1801765" y="4379002"/>
            <a:ext cx="1257520" cy="12293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4" name="Picture 43"/>
          <p:cNvPicPr preferRelativeResize="0">
            <a:picLocks/>
          </p:cNvPicPr>
          <p:nvPr/>
        </p:nvPicPr>
        <p:blipFill>
          <a:blip r:embed="rId7" cstate="print">
            <a:extLst>
              <a:ext uri="{28A0092B-C50C-407E-A947-70E740481C1C}">
                <a14:useLocalDpi xmlns:a14="http://schemas.microsoft.com/office/drawing/2010/main" xmlns="" val="0"/>
              </a:ext>
            </a:extLst>
          </a:blip>
          <a:stretch>
            <a:fillRect/>
          </a:stretch>
        </p:blipFill>
        <p:spPr>
          <a:xfrm>
            <a:off x="3239210" y="4709301"/>
            <a:ext cx="1285057" cy="13243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5" name="Picture 44"/>
          <p:cNvPicPr preferRelativeResize="0">
            <a:picLocks/>
          </p:cNvPicPr>
          <p:nvPr/>
        </p:nvPicPr>
        <p:blipFill>
          <a:blip r:embed="rId8" cstate="print">
            <a:extLst>
              <a:ext uri="{28A0092B-C50C-407E-A947-70E740481C1C}">
                <a14:useLocalDpi xmlns:a14="http://schemas.microsoft.com/office/drawing/2010/main" xmlns="" val="0"/>
              </a:ext>
            </a:extLst>
          </a:blip>
          <a:stretch>
            <a:fillRect/>
          </a:stretch>
        </p:blipFill>
        <p:spPr>
          <a:xfrm>
            <a:off x="3563102" y="3209038"/>
            <a:ext cx="1208834" cy="12591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6" name="Picture 45"/>
          <p:cNvPicPr preferRelativeResize="0">
            <a:picLocks/>
          </p:cNvPicPr>
          <p:nvPr/>
        </p:nvPicPr>
        <p:blipFill>
          <a:blip r:embed="rId9" cstate="print">
            <a:extLst>
              <a:ext uri="{28A0092B-C50C-407E-A947-70E740481C1C}">
                <a14:useLocalDpi xmlns:a14="http://schemas.microsoft.com/office/drawing/2010/main" xmlns="" val="0"/>
              </a:ext>
            </a:extLst>
          </a:blip>
          <a:stretch>
            <a:fillRect/>
          </a:stretch>
        </p:blipFill>
        <p:spPr>
          <a:xfrm>
            <a:off x="6100950" y="4740474"/>
            <a:ext cx="1409670" cy="126450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Picture 46"/>
          <p:cNvPicPr preferRelativeResize="0">
            <a:picLocks/>
          </p:cNvPicPr>
          <p:nvPr/>
        </p:nvPicPr>
        <p:blipFill>
          <a:blip r:embed="rId10" cstate="print">
            <a:extLst>
              <a:ext uri="{28A0092B-C50C-407E-A947-70E740481C1C}">
                <a14:useLocalDpi xmlns:a14="http://schemas.microsoft.com/office/drawing/2010/main" xmlns="" val="0"/>
              </a:ext>
            </a:extLst>
          </a:blip>
          <a:stretch>
            <a:fillRect/>
          </a:stretch>
        </p:blipFill>
        <p:spPr>
          <a:xfrm>
            <a:off x="4739813" y="4476839"/>
            <a:ext cx="1184826" cy="11594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8" name="Picture 47"/>
          <p:cNvPicPr preferRelativeResize="0">
            <a:picLocks/>
          </p:cNvPicPr>
          <p:nvPr/>
        </p:nvPicPr>
        <p:blipFill>
          <a:blip r:embed="rId11" cstate="print">
            <a:extLst>
              <a:ext uri="{28A0092B-C50C-407E-A947-70E740481C1C}">
                <a14:useLocalDpi xmlns:a14="http://schemas.microsoft.com/office/drawing/2010/main" xmlns="" val="0"/>
              </a:ext>
            </a:extLst>
          </a:blip>
          <a:stretch>
            <a:fillRect/>
          </a:stretch>
        </p:blipFill>
        <p:spPr>
          <a:xfrm>
            <a:off x="4860336" y="3178546"/>
            <a:ext cx="1197647" cy="1211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9" name="Picture 48"/>
          <p:cNvPicPr preferRelativeResize="0">
            <a:picLocks/>
          </p:cNvPicPr>
          <p:nvPr/>
        </p:nvPicPr>
        <p:blipFill>
          <a:blip r:embed="rId12" cstate="print">
            <a:extLst>
              <a:ext uri="{28A0092B-C50C-407E-A947-70E740481C1C}">
                <a14:useLocalDpi xmlns:a14="http://schemas.microsoft.com/office/drawing/2010/main" xmlns="" val="0"/>
              </a:ext>
            </a:extLst>
          </a:blip>
          <a:stretch>
            <a:fillRect/>
          </a:stretch>
        </p:blipFill>
        <p:spPr>
          <a:xfrm>
            <a:off x="2542501" y="2077162"/>
            <a:ext cx="1058304" cy="10673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0" name="Picture 49"/>
          <p:cNvPicPr preferRelativeResize="0">
            <a:picLocks/>
          </p:cNvPicPr>
          <p:nvPr/>
        </p:nvPicPr>
        <p:blipFill>
          <a:blip r:embed="rId13" cstate="print">
            <a:extLst>
              <a:ext uri="{28A0092B-C50C-407E-A947-70E740481C1C}">
                <a14:useLocalDpi xmlns:a14="http://schemas.microsoft.com/office/drawing/2010/main" xmlns="" val="0"/>
              </a:ext>
            </a:extLst>
          </a:blip>
          <a:stretch>
            <a:fillRect/>
          </a:stretch>
        </p:blipFill>
        <p:spPr>
          <a:xfrm>
            <a:off x="472741" y="4381048"/>
            <a:ext cx="1229478" cy="12552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1" name="Picture 50"/>
          <p:cNvPicPr preferRelativeResize="0">
            <a:picLocks/>
          </p:cNvPicPr>
          <p:nvPr/>
        </p:nvPicPr>
        <p:blipFill>
          <a:blip r:embed="rId14" cstate="print">
            <a:extLst>
              <a:ext uri="{28A0092B-C50C-407E-A947-70E740481C1C}">
                <a14:useLocalDpi xmlns:a14="http://schemas.microsoft.com/office/drawing/2010/main" xmlns="" val="0"/>
              </a:ext>
            </a:extLst>
          </a:blip>
          <a:stretch>
            <a:fillRect/>
          </a:stretch>
        </p:blipFill>
        <p:spPr>
          <a:xfrm>
            <a:off x="3659273" y="2064764"/>
            <a:ext cx="1135545" cy="10797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2" name="Picture 51"/>
          <p:cNvPicPr preferRelativeResize="0">
            <a:picLocks/>
          </p:cNvPicPr>
          <p:nvPr/>
        </p:nvPicPr>
        <p:blipFill>
          <a:blip r:embed="rId15" cstate="print">
            <a:extLst>
              <a:ext uri="{28A0092B-C50C-407E-A947-70E740481C1C}">
                <a14:useLocalDpi xmlns:a14="http://schemas.microsoft.com/office/drawing/2010/main" xmlns="" val="0"/>
              </a:ext>
            </a:extLst>
          </a:blip>
          <a:stretch>
            <a:fillRect/>
          </a:stretch>
        </p:blipFill>
        <p:spPr>
          <a:xfrm>
            <a:off x="1383990" y="2034261"/>
            <a:ext cx="1079944" cy="1103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3" name="Picture 52"/>
          <p:cNvPicPr preferRelativeResize="0">
            <a:picLocks/>
          </p:cNvPicPr>
          <p:nvPr/>
        </p:nvPicPr>
        <p:blipFill>
          <a:blip r:embed="rId16" cstate="print">
            <a:extLst>
              <a:ext uri="{28A0092B-C50C-407E-A947-70E740481C1C}">
                <a14:useLocalDpi xmlns:a14="http://schemas.microsoft.com/office/drawing/2010/main" xmlns="" val="0"/>
              </a:ext>
            </a:extLst>
          </a:blip>
          <a:stretch>
            <a:fillRect/>
          </a:stretch>
        </p:blipFill>
        <p:spPr>
          <a:xfrm>
            <a:off x="1064611" y="3197915"/>
            <a:ext cx="1177077" cy="109419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4" name="Picture 53"/>
          <p:cNvPicPr preferRelativeResize="0">
            <a:picLocks/>
          </p:cNvPicPr>
          <p:nvPr/>
        </p:nvPicPr>
        <p:blipFill>
          <a:blip r:embed="rId17" cstate="print">
            <a:extLst>
              <a:ext uri="{28A0092B-C50C-407E-A947-70E740481C1C}">
                <a14:useLocalDpi xmlns:a14="http://schemas.microsoft.com/office/drawing/2010/main" xmlns="" val="0"/>
              </a:ext>
            </a:extLst>
          </a:blip>
          <a:stretch>
            <a:fillRect/>
          </a:stretch>
        </p:blipFill>
        <p:spPr>
          <a:xfrm>
            <a:off x="2298457" y="3223712"/>
            <a:ext cx="1172145" cy="110665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p:cNvPicPr preferRelativeResize="0">
            <a:picLocks/>
          </p:cNvPicPr>
          <p:nvPr/>
        </p:nvPicPr>
        <p:blipFill>
          <a:blip r:embed="rId18" cstate="print">
            <a:extLst>
              <a:ext uri="{28A0092B-C50C-407E-A947-70E740481C1C}">
                <a14:useLocalDpi xmlns:a14="http://schemas.microsoft.com/office/drawing/2010/main" xmlns="" val="0"/>
              </a:ext>
            </a:extLst>
          </a:blip>
          <a:stretch>
            <a:fillRect/>
          </a:stretch>
        </p:blipFill>
        <p:spPr>
          <a:xfrm>
            <a:off x="5989475" y="2064764"/>
            <a:ext cx="1140452" cy="1061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3" name="Picture 32"/>
          <p:cNvPicPr preferRelativeResize="0">
            <a:picLocks/>
          </p:cNvPicPr>
          <p:nvPr/>
        </p:nvPicPr>
        <p:blipFill>
          <a:blip r:embed="rId19" cstate="print">
            <a:extLst>
              <a:ext uri="{28A0092B-C50C-407E-A947-70E740481C1C}">
                <a14:useLocalDpi xmlns:a14="http://schemas.microsoft.com/office/drawing/2010/main" xmlns="" val="0"/>
              </a:ext>
            </a:extLst>
          </a:blip>
          <a:stretch>
            <a:fillRect/>
          </a:stretch>
        </p:blipFill>
        <p:spPr>
          <a:xfrm>
            <a:off x="4853285" y="2075345"/>
            <a:ext cx="1064155" cy="10163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4" name="Picture 33"/>
          <p:cNvPicPr preferRelativeResize="0">
            <a:picLocks/>
          </p:cNvPicPr>
          <p:nvPr/>
        </p:nvPicPr>
        <p:blipFill>
          <a:blip r:embed="rId20" cstate="print">
            <a:extLst>
              <a:ext uri="{28A0092B-C50C-407E-A947-70E740481C1C}">
                <a14:useLocalDpi xmlns:a14="http://schemas.microsoft.com/office/drawing/2010/main" xmlns="" val="0"/>
              </a:ext>
            </a:extLst>
          </a:blip>
          <a:stretch>
            <a:fillRect/>
          </a:stretch>
        </p:blipFill>
        <p:spPr>
          <a:xfrm>
            <a:off x="7230233" y="1839449"/>
            <a:ext cx="1022317" cy="1014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p:cNvPicPr preferRelativeResize="0">
            <a:picLocks/>
          </p:cNvPicPr>
          <p:nvPr/>
        </p:nvPicPr>
        <p:blipFill>
          <a:blip r:embed="rId21" cstate="print">
            <a:extLst>
              <a:ext uri="{28A0092B-C50C-407E-A947-70E740481C1C}">
                <a14:useLocalDpi xmlns:a14="http://schemas.microsoft.com/office/drawing/2010/main" xmlns="" val="0"/>
              </a:ext>
            </a:extLst>
          </a:blip>
          <a:stretch>
            <a:fillRect/>
          </a:stretch>
        </p:blipFill>
        <p:spPr>
          <a:xfrm>
            <a:off x="186009" y="1919109"/>
            <a:ext cx="1028008" cy="9875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6" name="Slide Number Placeholder 35"/>
          <p:cNvSpPr>
            <a:spLocks noGrp="1"/>
          </p:cNvSpPr>
          <p:nvPr>
            <p:ph type="sldNum" sz="quarter" idx="12"/>
          </p:nvPr>
        </p:nvSpPr>
        <p:spPr/>
        <p:txBody>
          <a:bodyPr/>
          <a:lstStyle/>
          <a:p>
            <a:fld id="{53D998A8-1720-4575-808A-2D597F890FD6}" type="slidenum">
              <a:rPr lang="en-US" smtClean="0"/>
              <a:pPr/>
              <a:t>9</a:t>
            </a:fld>
            <a:endParaRPr lang="en-US"/>
          </a:p>
        </p:txBody>
      </p:sp>
    </p:spTree>
    <p:extLst>
      <p:ext uri="{BB962C8B-B14F-4D97-AF65-F5344CB8AC3E}">
        <p14:creationId xmlns:p14="http://schemas.microsoft.com/office/powerpoint/2010/main" xmlns="" val="3148152598"/>
      </p:ext>
    </p:extLst>
  </p:cSld>
  <p:clrMapOvr>
    <a:masterClrMapping/>
  </p:clrMapOvr>
  <mc:AlternateContent xmlns:mc="http://schemas.openxmlformats.org/markup-compatibility/2006">
    <mc:Choice xmlns:p14="http://schemas.microsoft.com/office/powerpoint/2010/main" xmlns="" Requires="p14">
      <p:transition spd="slow" p14:dur="1200">
        <p:fad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360"/>
                                          </p:val>
                                        </p:tav>
                                        <p:tav tm="100000">
                                          <p:val>
                                            <p:fltVal val="0"/>
                                          </p:val>
                                        </p:tav>
                                      </p:tavLst>
                                    </p:anim>
                                    <p:animEffect transition="in" filter="fade">
                                      <p:cBhvr>
                                        <p:cTn id="16" dur="500"/>
                                        <p:tgtEl>
                                          <p:spTgt spid="7"/>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p:cTn id="19" dur="500" fill="hold"/>
                                        <p:tgtEl>
                                          <p:spTgt spid="29"/>
                                        </p:tgtEl>
                                        <p:attrNameLst>
                                          <p:attrName>ppt_w</p:attrName>
                                        </p:attrNameLst>
                                      </p:cBhvr>
                                      <p:tavLst>
                                        <p:tav tm="0">
                                          <p:val>
                                            <p:fltVal val="0"/>
                                          </p:val>
                                        </p:tav>
                                        <p:tav tm="100000">
                                          <p:val>
                                            <p:strVal val="#ppt_w"/>
                                          </p:val>
                                        </p:tav>
                                      </p:tavLst>
                                    </p:anim>
                                    <p:anim calcmode="lin" valueType="num">
                                      <p:cBhvr>
                                        <p:cTn id="20" dur="500" fill="hold"/>
                                        <p:tgtEl>
                                          <p:spTgt spid="29"/>
                                        </p:tgtEl>
                                        <p:attrNameLst>
                                          <p:attrName>ppt_h</p:attrName>
                                        </p:attrNameLst>
                                      </p:cBhvr>
                                      <p:tavLst>
                                        <p:tav tm="0">
                                          <p:val>
                                            <p:fltVal val="0"/>
                                          </p:val>
                                        </p:tav>
                                        <p:tav tm="100000">
                                          <p:val>
                                            <p:strVal val="#ppt_h"/>
                                          </p:val>
                                        </p:tav>
                                      </p:tavLst>
                                    </p:anim>
                                    <p:anim calcmode="lin" valueType="num">
                                      <p:cBhvr>
                                        <p:cTn id="21" dur="500" fill="hold"/>
                                        <p:tgtEl>
                                          <p:spTgt spid="29"/>
                                        </p:tgtEl>
                                        <p:attrNameLst>
                                          <p:attrName>style.rotation</p:attrName>
                                        </p:attrNameLst>
                                      </p:cBhvr>
                                      <p:tavLst>
                                        <p:tav tm="0">
                                          <p:val>
                                            <p:fltVal val="360"/>
                                          </p:val>
                                        </p:tav>
                                        <p:tav tm="100000">
                                          <p:val>
                                            <p:fltVal val="0"/>
                                          </p:val>
                                        </p:tav>
                                      </p:tavLst>
                                    </p:anim>
                                    <p:animEffect transition="in" filter="fade">
                                      <p:cBhvr>
                                        <p:cTn id="22" dur="500"/>
                                        <p:tgtEl>
                                          <p:spTgt spid="29"/>
                                        </p:tgtEl>
                                      </p:cBhvr>
                                    </p:animEffect>
                                  </p:childTnLst>
                                </p:cTn>
                              </p:par>
                              <p:par>
                                <p:cTn id="23" presetID="49" presetClass="entr" presetSubtype="0" decel="10000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p:cTn id="25" dur="500" fill="hold"/>
                                        <p:tgtEl>
                                          <p:spTgt spid="30"/>
                                        </p:tgtEl>
                                        <p:attrNameLst>
                                          <p:attrName>ppt_w</p:attrName>
                                        </p:attrNameLst>
                                      </p:cBhvr>
                                      <p:tavLst>
                                        <p:tav tm="0">
                                          <p:val>
                                            <p:fltVal val="0"/>
                                          </p:val>
                                        </p:tav>
                                        <p:tav tm="100000">
                                          <p:val>
                                            <p:strVal val="#ppt_w"/>
                                          </p:val>
                                        </p:tav>
                                      </p:tavLst>
                                    </p:anim>
                                    <p:anim calcmode="lin" valueType="num">
                                      <p:cBhvr>
                                        <p:cTn id="26" dur="500" fill="hold"/>
                                        <p:tgtEl>
                                          <p:spTgt spid="30"/>
                                        </p:tgtEl>
                                        <p:attrNameLst>
                                          <p:attrName>ppt_h</p:attrName>
                                        </p:attrNameLst>
                                      </p:cBhvr>
                                      <p:tavLst>
                                        <p:tav tm="0">
                                          <p:val>
                                            <p:fltVal val="0"/>
                                          </p:val>
                                        </p:tav>
                                        <p:tav tm="100000">
                                          <p:val>
                                            <p:strVal val="#ppt_h"/>
                                          </p:val>
                                        </p:tav>
                                      </p:tavLst>
                                    </p:anim>
                                    <p:anim calcmode="lin" valueType="num">
                                      <p:cBhvr>
                                        <p:cTn id="27" dur="500" fill="hold"/>
                                        <p:tgtEl>
                                          <p:spTgt spid="30"/>
                                        </p:tgtEl>
                                        <p:attrNameLst>
                                          <p:attrName>style.rotation</p:attrName>
                                        </p:attrNameLst>
                                      </p:cBhvr>
                                      <p:tavLst>
                                        <p:tav tm="0">
                                          <p:val>
                                            <p:fltVal val="360"/>
                                          </p:val>
                                        </p:tav>
                                        <p:tav tm="100000">
                                          <p:val>
                                            <p:fltVal val="0"/>
                                          </p:val>
                                        </p:tav>
                                      </p:tavLst>
                                    </p:anim>
                                    <p:animEffect transition="in" filter="fade">
                                      <p:cBhvr>
                                        <p:cTn id="28" dur="500"/>
                                        <p:tgtEl>
                                          <p:spTgt spid="30"/>
                                        </p:tgtEl>
                                      </p:cBhvr>
                                    </p:animEffect>
                                  </p:childTnLst>
                                </p:cTn>
                              </p:par>
                            </p:childTnLst>
                          </p:cTn>
                        </p:par>
                        <p:par>
                          <p:cTn id="29" fill="hold">
                            <p:stCondLst>
                              <p:cond delay="500"/>
                            </p:stCondLst>
                            <p:childTnLst>
                              <p:par>
                                <p:cTn id="30" presetID="37" presetClass="entr" presetSubtype="0" fill="hold"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900" decel="100000" fill="hold"/>
                                        <p:tgtEl>
                                          <p:spTgt spid="4"/>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6390"/>
                                        </p:tgtEl>
                                        <p:attrNameLst>
                                          <p:attrName>style.visibility</p:attrName>
                                        </p:attrNameLst>
                                      </p:cBhvr>
                                      <p:to>
                                        <p:strVal val="visible"/>
                                      </p:to>
                                    </p:set>
                                    <p:animEffect transition="in" filter="fade">
                                      <p:cBhvr>
                                        <p:cTn id="39" dur="500"/>
                                        <p:tgtEl>
                                          <p:spTgt spid="16390"/>
                                        </p:tgtEl>
                                      </p:cBhvr>
                                    </p:animEffect>
                                  </p:childTnLst>
                                </p:cTn>
                              </p:par>
                              <p:par>
                                <p:cTn id="40" presetID="49" presetClass="entr" presetSubtype="0" decel="10000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 calcmode="lin" valueType="num">
                                      <p:cBhvr>
                                        <p:cTn id="42" dur="500" fill="hold"/>
                                        <p:tgtEl>
                                          <p:spTgt spid="31"/>
                                        </p:tgtEl>
                                        <p:attrNameLst>
                                          <p:attrName>ppt_w</p:attrName>
                                        </p:attrNameLst>
                                      </p:cBhvr>
                                      <p:tavLst>
                                        <p:tav tm="0">
                                          <p:val>
                                            <p:fltVal val="0"/>
                                          </p:val>
                                        </p:tav>
                                        <p:tav tm="100000">
                                          <p:val>
                                            <p:strVal val="#ppt_w"/>
                                          </p:val>
                                        </p:tav>
                                      </p:tavLst>
                                    </p:anim>
                                    <p:anim calcmode="lin" valueType="num">
                                      <p:cBhvr>
                                        <p:cTn id="43" dur="500" fill="hold"/>
                                        <p:tgtEl>
                                          <p:spTgt spid="31"/>
                                        </p:tgtEl>
                                        <p:attrNameLst>
                                          <p:attrName>ppt_h</p:attrName>
                                        </p:attrNameLst>
                                      </p:cBhvr>
                                      <p:tavLst>
                                        <p:tav tm="0">
                                          <p:val>
                                            <p:fltVal val="0"/>
                                          </p:val>
                                        </p:tav>
                                        <p:tav tm="100000">
                                          <p:val>
                                            <p:strVal val="#ppt_h"/>
                                          </p:val>
                                        </p:tav>
                                      </p:tavLst>
                                    </p:anim>
                                    <p:anim calcmode="lin" valueType="num">
                                      <p:cBhvr>
                                        <p:cTn id="44" dur="500" fill="hold"/>
                                        <p:tgtEl>
                                          <p:spTgt spid="31"/>
                                        </p:tgtEl>
                                        <p:attrNameLst>
                                          <p:attrName>style.rotation</p:attrName>
                                        </p:attrNameLst>
                                      </p:cBhvr>
                                      <p:tavLst>
                                        <p:tav tm="0">
                                          <p:val>
                                            <p:fltVal val="360"/>
                                          </p:val>
                                        </p:tav>
                                        <p:tav tm="100000">
                                          <p:val>
                                            <p:fltVal val="0"/>
                                          </p:val>
                                        </p:tav>
                                      </p:tavLst>
                                    </p:anim>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390" grpId="0"/>
      <p:bldP spid="7" grpId="0" animBg="1"/>
      <p:bldP spid="29" grpId="0" animBg="1"/>
      <p:bldP spid="30" grpId="0" animBg="1"/>
      <p:bldP spid="3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2368</TotalTime>
  <Words>5355</Words>
  <Application>Microsoft Office PowerPoint</Application>
  <PresentationFormat>Custom</PresentationFormat>
  <Paragraphs>730</Paragraphs>
  <Slides>56</Slides>
  <Notes>7</Notes>
  <HiddenSlides>0</HiddenSlides>
  <MMClips>0</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Office Theme</vt:lpstr>
      <vt:lpstr>HEALTH PROMOTION STRATEGIES FOR HEALTH-RELATED SUSTAINABLE DEVELOPMENT GOALS</vt:lpstr>
      <vt:lpstr>OUTLINE</vt:lpstr>
      <vt:lpstr>TRANSFORMING FROM MDGs TO SDGs</vt:lpstr>
      <vt:lpstr>TRANSFORMATION FROM MDGs TO SDGs</vt:lpstr>
      <vt:lpstr>Slide 5</vt:lpstr>
      <vt:lpstr>WHAT ARE EXPECTED FROM SDGs?</vt:lpstr>
      <vt:lpstr>SDGs IN HEALTH SECTOR</vt:lpstr>
      <vt:lpstr>INDONESIA HEALTHY PROGRAM</vt:lpstr>
      <vt:lpstr>THE POSITION OF HEALTH IN SDGs’ FRAMEWORK</vt:lpstr>
      <vt:lpstr>HEALTH AS AN INPUT FOR SUSTAINABLE DEVELOPMENT</vt:lpstr>
      <vt:lpstr>HEALTH AS AN OUTCOME FOR SUSTAINABLE DEVELOPMENT</vt:lpstr>
      <vt:lpstr>Slide 12</vt:lpstr>
      <vt:lpstr>HEALTH RELATED GOALS</vt:lpstr>
      <vt:lpstr>HEALTH IN INDONESIA</vt:lpstr>
      <vt:lpstr>MATERNAL MORTALITY RATE</vt:lpstr>
      <vt:lpstr>UNDERWEIGHT CHILDREN UNDER FIVE</vt:lpstr>
      <vt:lpstr>STUNTING CHILDREN UNDER FIVE</vt:lpstr>
      <vt:lpstr>MALARIA INCIDENCE RATE*) 2007-2013</vt:lpstr>
      <vt:lpstr>PREVALENCE OF HYPERTENSION 2007-2013</vt:lpstr>
      <vt:lpstr>EPIDEMIOLOGY TRANSITION</vt:lpstr>
      <vt:lpstr>IMPACT: ECONOMIC BURDEN DUE TO NCDs</vt:lpstr>
      <vt:lpstr>BEHAVIOR RISK FACTORS OF NCDs</vt:lpstr>
      <vt:lpstr>POLICIES AND STRATEGIES TO ACHIEVE SDGs</vt:lpstr>
      <vt:lpstr>PRINCIPLES OF SDGs IMPLEMENTATION</vt:lpstr>
      <vt:lpstr>MEANS OF IMPLEMENTATION</vt:lpstr>
      <vt:lpstr>NATIONAL HEALTH SYSTEM</vt:lpstr>
      <vt:lpstr>MULTISECTOR ENGAGEMENT</vt:lpstr>
      <vt:lpstr>Slide 28</vt:lpstr>
      <vt:lpstr>HEALTH PROMOTION STRATEGIES FOR HEALTH-RELATED SDGs</vt:lpstr>
      <vt:lpstr>RATIONALE HEALTH IN ALL GOALS</vt:lpstr>
      <vt:lpstr>HEALTH IN ALL GOALS</vt:lpstr>
      <vt:lpstr>INTEGRATION HEALTH PROMOTION INTO PROGRAMS TO ACHIEVE SDGs</vt:lpstr>
      <vt:lpstr>HEALTH PROMOTION</vt:lpstr>
      <vt:lpstr>HEALTH PROMOTION STRATEGY AND SUPPORT</vt:lpstr>
      <vt:lpstr>HEALTH PROMOTION (Ministerial Decree 74, 2015)</vt:lpstr>
      <vt:lpstr>Slide 36</vt:lpstr>
      <vt:lpstr>CLOSING</vt:lpstr>
      <vt:lpstr>10 THINGS THAT ARE NEEDED TO BE STRENGTHENED IN THE ERA OF SDGs (Bappenas, 2015) </vt:lpstr>
      <vt:lpstr>Slide 39</vt:lpstr>
      <vt:lpstr>LESSON LEARN HEALTH PROMOTION IN THE SDGs</vt:lpstr>
      <vt:lpstr>CONCLUSION</vt:lpstr>
      <vt:lpstr>Slide 42</vt:lpstr>
      <vt:lpstr>APPENDIX</vt:lpstr>
      <vt:lpstr>Slide 44</vt:lpstr>
      <vt:lpstr>FRUITS AND VEGETABLES CONSUMPTION</vt:lpstr>
      <vt:lpstr>Slide 46</vt:lpstr>
      <vt:lpstr>Slide 47</vt:lpstr>
      <vt:lpstr>Slide 48</vt:lpstr>
      <vt:lpstr>Slide 49</vt:lpstr>
      <vt:lpstr>Slide 50</vt:lpstr>
      <vt:lpstr>Slide 51</vt:lpstr>
      <vt:lpstr>Slide 52</vt:lpstr>
      <vt:lpstr>Slide 53</vt:lpstr>
      <vt:lpstr>Slide 54</vt:lpstr>
      <vt:lpstr>DASAR PEMIKIRAN</vt:lpstr>
      <vt:lpstr>PENGERTIAN PROMOSI KESEHATAN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STRATEGIES FOR ACHIEVING HEALTH-RELATED SUSTAINABLE DEVELOPMENT GOALS</dc:title>
  <dc:creator>user</dc:creator>
  <cp:lastModifiedBy>Admin</cp:lastModifiedBy>
  <cp:revision>170</cp:revision>
  <dcterms:created xsi:type="dcterms:W3CDTF">2016-10-25T08:01:45Z</dcterms:created>
  <dcterms:modified xsi:type="dcterms:W3CDTF">2016-12-02T10:37:03Z</dcterms:modified>
</cp:coreProperties>
</file>