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92" r:id="rId6"/>
    <p:sldId id="268" r:id="rId7"/>
    <p:sldId id="264" r:id="rId8"/>
    <p:sldId id="296" r:id="rId9"/>
    <p:sldId id="273" r:id="rId10"/>
    <p:sldId id="274" r:id="rId11"/>
    <p:sldId id="275" r:id="rId12"/>
    <p:sldId id="272" r:id="rId13"/>
    <p:sldId id="269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94" r:id="rId24"/>
    <p:sldId id="276" r:id="rId25"/>
    <p:sldId id="277" r:id="rId26"/>
    <p:sldId id="293" r:id="rId27"/>
    <p:sldId id="286" r:id="rId28"/>
    <p:sldId id="259" r:id="rId29"/>
    <p:sldId id="287" r:id="rId30"/>
    <p:sldId id="291" r:id="rId31"/>
    <p:sldId id="288" r:id="rId32"/>
    <p:sldId id="290" r:id="rId33"/>
    <p:sldId id="289" r:id="rId34"/>
    <p:sldId id="260" r:id="rId35"/>
    <p:sldId id="303" r:id="rId36"/>
    <p:sldId id="302" r:id="rId37"/>
    <p:sldId id="299" r:id="rId38"/>
    <p:sldId id="262" r:id="rId39"/>
    <p:sldId id="300" r:id="rId40"/>
    <p:sldId id="301" r:id="rId41"/>
    <p:sldId id="298" r:id="rId42"/>
    <p:sldId id="304" r:id="rId43"/>
    <p:sldId id="306" r:id="rId44"/>
    <p:sldId id="305" r:id="rId45"/>
    <p:sldId id="307" r:id="rId46"/>
    <p:sldId id="308" r:id="rId47"/>
    <p:sldId id="318" r:id="rId48"/>
  </p:sldIdLst>
  <p:sldSz cx="9144000" cy="5400675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50" autoAdjust="0"/>
  </p:normalViewPr>
  <p:slideViewPr>
    <p:cSldViewPr>
      <p:cViewPr>
        <p:scale>
          <a:sx n="80" d="100"/>
          <a:sy n="80" d="100"/>
        </p:scale>
        <p:origin x="-1002" y="-126"/>
      </p:cViewPr>
      <p:guideLst>
        <p:guide orient="horz" pos="17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0135"/>
            <a:ext cx="7848600" cy="1517690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60345"/>
            <a:ext cx="6400800" cy="13801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676334"/>
            <a:ext cx="7848600" cy="12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0060"/>
            <a:ext cx="2057400" cy="4620578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0060"/>
            <a:ext cx="6019800" cy="4620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60233"/>
            <a:ext cx="7772400" cy="1732717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43656"/>
            <a:ext cx="7772400" cy="118139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622052"/>
            <a:ext cx="7848600" cy="12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7765"/>
            <a:ext cx="4038600" cy="371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7765"/>
            <a:ext cx="4038600" cy="371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165"/>
            <a:ext cx="3931920" cy="50381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3931920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20165"/>
            <a:ext cx="3931920" cy="50381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920240"/>
            <a:ext cx="3931920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18165" y="3186001"/>
            <a:ext cx="3708464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763"/>
            <a:ext cx="2139696" cy="99372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23763"/>
            <a:ext cx="5715000" cy="4392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7810"/>
            <a:ext cx="2139696" cy="33418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79530" y="2819244"/>
            <a:ext cx="4392549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078"/>
            <a:ext cx="2142680" cy="99612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60083"/>
            <a:ext cx="5904390" cy="433160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80210"/>
            <a:ext cx="2139696" cy="33412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73869"/>
            <a:ext cx="9144000" cy="180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0052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158"/>
            <a:ext cx="822960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8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4402"/>
            <a:ext cx="2895600" cy="259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3D29F7-51AA-4089-8BA9-9B5935FBA81D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4402"/>
            <a:ext cx="4114800" cy="259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4402"/>
            <a:ext cx="1066800" cy="259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8C8958-132C-4159-ACC3-63640897B2B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orsiumfarma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225973"/>
            <a:ext cx="8229600" cy="78009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PASAR UNTUK </a:t>
            </a:r>
            <a:r>
              <a:rPr lang="en-US" b="1" dirty="0" smtClean="0"/>
              <a:t>E-BISNIS</a:t>
            </a:r>
            <a:endParaRPr lang="id-ID" dirty="0"/>
          </a:p>
        </p:txBody>
      </p:sp>
      <p:pic>
        <p:nvPicPr>
          <p:cNvPr id="1026" name="Picture 2" descr="http://img.freepik.com/free-vector/e-business-concept-vector_23-2147499037.jpg?size=338&amp;ext=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2339752" y="2058487"/>
            <a:ext cx="4280520" cy="31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9267"/>
            <a:ext cx="8712968" cy="4237215"/>
          </a:xfrm>
        </p:spPr>
        <p:txBody>
          <a:bodyPr>
            <a:normAutofit/>
          </a:bodyPr>
          <a:lstStyle/>
          <a:p>
            <a:pPr marL="531813" indent="-531813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3. Segmentasi </a:t>
            </a:r>
            <a:r>
              <a:rPr lang="id-ID" dirty="0" smtClean="0">
                <a:solidFill>
                  <a:srgbClr val="C00000"/>
                </a:solidFill>
              </a:rPr>
              <a:t>Psikologis</a:t>
            </a:r>
          </a:p>
          <a:p>
            <a:pPr marL="723900" indent="-274638">
              <a:spcBef>
                <a:spcPts val="1200"/>
              </a:spcBef>
            </a:pPr>
            <a:r>
              <a:rPr lang="id-ID" sz="2200" dirty="0" smtClean="0"/>
              <a:t>Karakteristik </a:t>
            </a:r>
            <a:r>
              <a:rPr lang="id-ID" sz="2200" dirty="0"/>
              <a:t>psikologis merujuk ke </a:t>
            </a:r>
            <a:r>
              <a:rPr lang="id-ID" sz="2200" dirty="0">
                <a:solidFill>
                  <a:srgbClr val="C00000"/>
                </a:solidFill>
              </a:rPr>
              <a:t>sifat-sifat diri </a:t>
            </a:r>
            <a:r>
              <a:rPr lang="id-ID" sz="2200" dirty="0"/>
              <a:t>atau </a:t>
            </a:r>
            <a:r>
              <a:rPr lang="id-ID" sz="2200" dirty="0">
                <a:solidFill>
                  <a:srgbClr val="C00000"/>
                </a:solidFill>
              </a:rPr>
              <a:t>hakiki </a:t>
            </a:r>
            <a:r>
              <a:rPr lang="id-ID" sz="2200" dirty="0"/>
              <a:t>konsumen perorangan. </a:t>
            </a:r>
            <a:endParaRPr lang="id-ID" sz="2200" dirty="0" smtClean="0"/>
          </a:p>
          <a:p>
            <a:pPr marL="723900" indent="-274638">
              <a:spcBef>
                <a:spcPts val="1200"/>
              </a:spcBef>
            </a:pPr>
            <a:r>
              <a:rPr lang="id-ID" sz="2200" dirty="0" smtClean="0"/>
              <a:t>Strategi </a:t>
            </a:r>
            <a:r>
              <a:rPr lang="id-ID" sz="2200" dirty="0"/>
              <a:t>segmentasi konsumen sering didasarkan pada berbagai </a:t>
            </a:r>
            <a:r>
              <a:rPr lang="id-ID" sz="2200" dirty="0">
                <a:solidFill>
                  <a:srgbClr val="C00000"/>
                </a:solidFill>
              </a:rPr>
              <a:t>variabel psikologis </a:t>
            </a:r>
            <a:r>
              <a:rPr lang="id-ID" sz="2200" dirty="0"/>
              <a:t>khusus. </a:t>
            </a:r>
            <a:endParaRPr lang="id-ID" sz="2200" dirty="0" smtClean="0"/>
          </a:p>
          <a:p>
            <a:pPr marL="723900" indent="-274638">
              <a:spcBef>
                <a:spcPts val="1200"/>
              </a:spcBef>
            </a:pPr>
            <a:r>
              <a:rPr lang="id-ID" sz="2200" dirty="0" smtClean="0"/>
              <a:t>Misalnya</a:t>
            </a:r>
            <a:r>
              <a:rPr lang="id-ID" sz="2200" dirty="0"/>
              <a:t>, para konsumen dapat dibagi menurut </a:t>
            </a:r>
            <a:r>
              <a:rPr lang="id-ID" sz="2200" dirty="0">
                <a:solidFill>
                  <a:srgbClr val="C00000"/>
                </a:solidFill>
              </a:rPr>
              <a:t>motivasi, kepribadian, persepsi, pengetahuan, dan sikap.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259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9267"/>
            <a:ext cx="8712968" cy="423721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4. Segmentasi </a:t>
            </a:r>
            <a:r>
              <a:rPr lang="id-ID" dirty="0" smtClean="0">
                <a:solidFill>
                  <a:srgbClr val="C00000"/>
                </a:solidFill>
              </a:rPr>
              <a:t>Psikografis</a:t>
            </a:r>
            <a:endParaRPr lang="id-ID" dirty="0"/>
          </a:p>
          <a:p>
            <a:pPr marL="728663" indent="-277813"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Bentuk riset konsumen terapan ini biasa disebut </a:t>
            </a:r>
            <a:r>
              <a:rPr lang="id-ID" sz="2200" dirty="0" smtClean="0">
                <a:solidFill>
                  <a:srgbClr val="C00000"/>
                </a:solidFill>
              </a:rPr>
              <a:t>analisis gaya hidup.</a:t>
            </a:r>
            <a:r>
              <a:rPr lang="id-ID" sz="2200" dirty="0" smtClean="0"/>
              <a:t> </a:t>
            </a:r>
          </a:p>
          <a:p>
            <a:pPr marL="728663" indent="-277813"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Profil psikografis dapat dianggap sebagai gabungan berbagai </a:t>
            </a:r>
            <a:r>
              <a:rPr lang="id-ID" sz="2200" dirty="0" smtClean="0">
                <a:solidFill>
                  <a:srgbClr val="C00000"/>
                </a:solidFill>
              </a:rPr>
              <a:t>kegiatan (</a:t>
            </a:r>
            <a:r>
              <a:rPr lang="id-ID" sz="2200" i="1" dirty="0" smtClean="0">
                <a:solidFill>
                  <a:srgbClr val="C00000"/>
                </a:solidFill>
              </a:rPr>
              <a:t>activities</a:t>
            </a:r>
            <a:r>
              <a:rPr lang="id-ID" sz="2200" dirty="0" smtClean="0">
                <a:solidFill>
                  <a:srgbClr val="C00000"/>
                </a:solidFill>
              </a:rPr>
              <a:t>), minat (</a:t>
            </a:r>
            <a:r>
              <a:rPr lang="id-ID" sz="2200" i="1" dirty="0" smtClean="0">
                <a:solidFill>
                  <a:srgbClr val="C00000"/>
                </a:solidFill>
              </a:rPr>
              <a:t>interests</a:t>
            </a:r>
            <a:r>
              <a:rPr lang="id-ID" sz="2200" dirty="0" smtClean="0">
                <a:solidFill>
                  <a:srgbClr val="C00000"/>
                </a:solidFill>
              </a:rPr>
              <a:t>) dan pendapat (</a:t>
            </a:r>
            <a:r>
              <a:rPr lang="id-ID" sz="2200" i="1" dirty="0" smtClean="0">
                <a:solidFill>
                  <a:srgbClr val="C00000"/>
                </a:solidFill>
              </a:rPr>
              <a:t>opinions</a:t>
            </a:r>
            <a:r>
              <a:rPr lang="id-ID" sz="2200" dirty="0" smtClean="0">
                <a:solidFill>
                  <a:srgbClr val="C00000"/>
                </a:solidFill>
              </a:rPr>
              <a:t>) </a:t>
            </a:r>
            <a:r>
              <a:rPr lang="id-ID" sz="2200" dirty="0" smtClean="0"/>
              <a:t>konsumen yang dapat diukur. </a:t>
            </a:r>
          </a:p>
          <a:p>
            <a:pPr marL="728663" lvl="0" indent="-277813">
              <a:lnSpc>
                <a:spcPct val="110000"/>
              </a:lnSpc>
              <a:spcBef>
                <a:spcPts val="1200"/>
              </a:spcBef>
            </a:pPr>
            <a:r>
              <a:rPr lang="id-ID" sz="2000" dirty="0"/>
              <a:t>Contoh : pelanggan yang sibuk dengan kegiatan sosial akan cenderung untuk berbelanja </a:t>
            </a:r>
            <a:r>
              <a:rPr lang="id-ID" sz="2000" i="1" dirty="0"/>
              <a:t>online</a:t>
            </a:r>
            <a:r>
              <a:rPr lang="id-ID" sz="2000" dirty="0"/>
              <a:t> (membayar biaya pengiriman) daripada menghabiskan jam di </a:t>
            </a:r>
            <a:r>
              <a:rPr lang="id-ID" sz="2000" dirty="0" smtClean="0"/>
              <a:t>toko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sz="2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42724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5964"/>
            <a:ext cx="8712968" cy="4140518"/>
          </a:xfrm>
          <a:ln>
            <a:noFill/>
          </a:ln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id-ID" sz="2600" dirty="0" smtClean="0">
                <a:solidFill>
                  <a:srgbClr val="C00000"/>
                </a:solidFill>
              </a:rPr>
              <a:t>5. Segmentasi </a:t>
            </a:r>
            <a:r>
              <a:rPr lang="id-ID" sz="2600" dirty="0">
                <a:solidFill>
                  <a:srgbClr val="C00000"/>
                </a:solidFill>
              </a:rPr>
              <a:t>Perilaku </a:t>
            </a:r>
            <a:endParaRPr lang="id-ID" sz="2600" dirty="0" smtClean="0">
              <a:solidFill>
                <a:srgbClr val="C00000"/>
              </a:solidFill>
            </a:endParaRPr>
          </a:p>
          <a:p>
            <a:pPr marL="723900" indent="-274638">
              <a:spcBef>
                <a:spcPts val="1200"/>
              </a:spcBef>
            </a:pPr>
            <a:r>
              <a:rPr lang="id-ID" dirty="0" smtClean="0"/>
              <a:t>Membagi pelanggan berdasarkan </a:t>
            </a:r>
            <a:r>
              <a:rPr lang="id-ID" dirty="0">
                <a:solidFill>
                  <a:srgbClr val="C00000"/>
                </a:solidFill>
              </a:rPr>
              <a:t>penggunaan</a:t>
            </a:r>
            <a:r>
              <a:rPr lang="id-ID" dirty="0"/>
              <a:t> </a:t>
            </a:r>
            <a:r>
              <a:rPr lang="id-ID" dirty="0">
                <a:solidFill>
                  <a:srgbClr val="C00000"/>
                </a:solidFill>
              </a:rPr>
              <a:t>dari produk atau </a:t>
            </a:r>
            <a:r>
              <a:rPr lang="id-ID" dirty="0" smtClean="0">
                <a:solidFill>
                  <a:srgbClr val="C00000"/>
                </a:solidFill>
              </a:rPr>
              <a:t>jasa</a:t>
            </a:r>
            <a:r>
              <a:rPr lang="id-ID" dirty="0" smtClean="0"/>
              <a:t>.</a:t>
            </a:r>
          </a:p>
          <a:p>
            <a:pPr marL="723900" indent="-274638">
              <a:spcBef>
                <a:spcPts val="1200"/>
              </a:spcBef>
            </a:pPr>
            <a:r>
              <a:rPr lang="id-ID" dirty="0" smtClean="0"/>
              <a:t>Misalnya</a:t>
            </a:r>
            <a:r>
              <a:rPr lang="id-ID" dirty="0"/>
              <a:t>, menurut </a:t>
            </a:r>
            <a:r>
              <a:rPr lang="id-ID" dirty="0" smtClean="0"/>
              <a:t>peluang </a:t>
            </a:r>
            <a:r>
              <a:rPr lang="id-ID" dirty="0"/>
              <a:t>penggunaan atau tingkat penggunaan. </a:t>
            </a:r>
            <a:endParaRPr lang="id-ID" dirty="0" smtClean="0"/>
          </a:p>
          <a:p>
            <a:pPr marL="723900" indent="-274638">
              <a:spcBef>
                <a:spcPts val="1200"/>
              </a:spcBef>
            </a:pPr>
            <a:r>
              <a:rPr lang="id-ID" dirty="0" smtClean="0"/>
              <a:t>Contoh : Dell mengelompokkan pelanggan berdasarkan penggunaan apakah untuk operasional </a:t>
            </a:r>
            <a:r>
              <a:rPr lang="id-ID" dirty="0" smtClean="0">
                <a:solidFill>
                  <a:srgbClr val="C00000"/>
                </a:solidFill>
              </a:rPr>
              <a:t>kantor, </a:t>
            </a:r>
            <a:r>
              <a:rPr lang="id-ID" dirty="0">
                <a:solidFill>
                  <a:srgbClr val="C00000"/>
                </a:solidFill>
              </a:rPr>
              <a:t>rumah, usaha kecil, </a:t>
            </a:r>
            <a:r>
              <a:rPr lang="id-ID" dirty="0" smtClean="0">
                <a:solidFill>
                  <a:srgbClr val="C00000"/>
                </a:solidFill>
              </a:rPr>
              <a:t>bisnis menengah keatas, </a:t>
            </a:r>
            <a:r>
              <a:rPr lang="id-ID" dirty="0">
                <a:solidFill>
                  <a:srgbClr val="C00000"/>
                </a:solidFill>
              </a:rPr>
              <a:t>pemerintah, pendidikan </a:t>
            </a:r>
            <a:r>
              <a:rPr lang="id-ID" dirty="0"/>
              <a:t>dan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i="1" dirty="0" smtClean="0">
                <a:solidFill>
                  <a:srgbClr val="C00000"/>
                </a:solidFill>
              </a:rPr>
              <a:t>healthcare</a:t>
            </a:r>
            <a:r>
              <a:rPr lang="id-ID" dirty="0" smtClean="0"/>
              <a:t>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/>
              <a:t>Dasar Segmentasi Pasar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4" name="Chevron 3"/>
          <p:cNvSpPr/>
          <p:nvPr/>
        </p:nvSpPr>
        <p:spPr>
          <a:xfrm>
            <a:off x="8794180" y="5174710"/>
            <a:ext cx="242316" cy="1908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FQXSF0qnSKI/VjXMgSlOKXI/AAAAAAAAA_s/bIajOJQQcGA/s1600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10176"/>
            <a:ext cx="7429500" cy="39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410175"/>
            <a:ext cx="7128792" cy="780098"/>
          </a:xfrm>
        </p:spPr>
        <p:txBody>
          <a:bodyPr>
            <a:noAutofit/>
          </a:bodyPr>
          <a:lstStyle/>
          <a:p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en-US" sz="4800" b="1" dirty="0" smtClean="0"/>
              <a:t>SEGMENTASI </a:t>
            </a:r>
            <a:r>
              <a:rPr lang="id-ID" sz="4800" b="1" dirty="0" smtClean="0"/>
              <a:t>PASAR UNTUK E-BISNIS</a:t>
            </a:r>
            <a:br>
              <a:rPr lang="id-ID" sz="4800" b="1" dirty="0" smtClean="0"/>
            </a:b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12948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i="1" dirty="0" smtClean="0"/>
              <a:t/>
            </a:r>
            <a:br>
              <a:rPr lang="id-ID" sz="3200" b="1" i="1" dirty="0" smtClean="0"/>
            </a:b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</a:t>
            </a:r>
            <a:br>
              <a:rPr lang="id-ID" sz="3200" b="1" i="1" dirty="0" smtClean="0"/>
            </a:br>
            <a:endParaRPr lang="id-ID" sz="3200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00139"/>
            <a:ext cx="8712968" cy="22145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id-ID" b="1" dirty="0" smtClean="0"/>
              <a:t>Definisi</a:t>
            </a:r>
          </a:p>
          <a:p>
            <a:pPr marL="182563" indent="-4763">
              <a:spcBef>
                <a:spcPts val="1200"/>
              </a:spcBef>
              <a:buNone/>
            </a:pPr>
            <a:r>
              <a:rPr lang="id-ID" sz="2000" dirty="0" smtClean="0"/>
              <a:t>Merupakan </a:t>
            </a:r>
            <a:r>
              <a:rPr lang="id-ID" sz="2000" dirty="0" smtClean="0">
                <a:solidFill>
                  <a:srgbClr val="C00000"/>
                </a:solidFill>
              </a:rPr>
              <a:t>sistem komunikasi </a:t>
            </a:r>
            <a:r>
              <a:rPr lang="id-ID" sz="2000" dirty="0" smtClean="0"/>
              <a:t>bisnis</a:t>
            </a:r>
            <a:r>
              <a:rPr lang="id-ID" sz="2000" dirty="0" smtClean="0">
                <a:solidFill>
                  <a:srgbClr val="C00000"/>
                </a:solidFill>
              </a:rPr>
              <a:t> antar pelaku bisnis </a:t>
            </a:r>
            <a:r>
              <a:rPr lang="id-ID" sz="2000" dirty="0" smtClean="0"/>
              <a:t>atau </a:t>
            </a:r>
            <a:r>
              <a:rPr lang="id-ID" sz="2000" dirty="0" smtClean="0">
                <a:solidFill>
                  <a:srgbClr val="C00000"/>
                </a:solidFill>
              </a:rPr>
              <a:t>transaksi secara elektronik antar perusahaan </a:t>
            </a:r>
            <a:r>
              <a:rPr lang="id-ID" sz="2000" dirty="0" smtClean="0"/>
              <a:t>yang dilakukan secara rutin dan dalam kapasitas produk yang besar.</a:t>
            </a:r>
          </a:p>
          <a:p>
            <a:pPr marL="182563" indent="-4763">
              <a:spcBef>
                <a:spcPts val="1200"/>
              </a:spcBef>
              <a:buNone/>
            </a:pPr>
            <a:r>
              <a:rPr lang="id-ID" sz="2000" dirty="0" smtClean="0"/>
              <a:t>Pelaku transaksi adalah perusahaan, organisasi, nirlaba atau pemerintah.</a:t>
            </a:r>
          </a:p>
          <a:p>
            <a:pPr>
              <a:spcBef>
                <a:spcPts val="1200"/>
              </a:spcBef>
            </a:pPr>
            <a:endParaRPr lang="id-ID" sz="2400" dirty="0"/>
          </a:p>
        </p:txBody>
      </p:sp>
      <p:pic>
        <p:nvPicPr>
          <p:cNvPr id="5" name="Picture 2" descr="https://meochan11.files.wordpress.com/2011/12/untitled.jpg"/>
          <p:cNvPicPr>
            <a:picLocks noChangeAspect="1" noChangeArrowheads="1"/>
          </p:cNvPicPr>
          <p:nvPr/>
        </p:nvPicPr>
        <p:blipFill>
          <a:blip r:embed="rId2"/>
          <a:srcRect b="43280"/>
          <a:stretch>
            <a:fillRect/>
          </a:stretch>
        </p:blipFill>
        <p:spPr bwMode="auto">
          <a:xfrm>
            <a:off x="1714480" y="3414717"/>
            <a:ext cx="5643602" cy="1914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5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57329"/>
            <a:ext cx="8712968" cy="35719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None/>
            </a:pPr>
            <a:r>
              <a:rPr lang="id-ID" dirty="0" smtClean="0"/>
              <a:t>Klasifikasi </a:t>
            </a:r>
            <a:r>
              <a:rPr lang="id-ID" i="1" dirty="0" smtClean="0"/>
              <a:t>e-marketplaces</a:t>
            </a:r>
            <a:r>
              <a:rPr lang="id-ID" dirty="0" smtClean="0"/>
              <a:t> B2B berdasarkan pada :</a:t>
            </a:r>
          </a:p>
          <a:p>
            <a:pPr marL="628650" lvl="1" indent="-180975">
              <a:spcBef>
                <a:spcPts val="1200"/>
              </a:spcBef>
            </a:pPr>
            <a:r>
              <a:rPr lang="id-ID" dirty="0" smtClean="0"/>
              <a:t>apa yang dibeli</a:t>
            </a:r>
          </a:p>
          <a:p>
            <a:pPr marL="628650" lvl="1" indent="-180975">
              <a:spcBef>
                <a:spcPts val="1200"/>
              </a:spcBef>
            </a:pPr>
            <a:r>
              <a:rPr lang="id-ID" dirty="0" smtClean="0"/>
              <a:t>bagaimana mereka membelinya</a:t>
            </a:r>
          </a:p>
          <a:p>
            <a:pPr marL="628650" lvl="1" indent="-180975">
              <a:spcBef>
                <a:spcPts val="1200"/>
              </a:spcBef>
            </a:pPr>
            <a:r>
              <a:rPr lang="id-ID" dirty="0" smtClean="0"/>
              <a:t>tingkat keterbukaan</a:t>
            </a:r>
          </a:p>
        </p:txBody>
      </p:sp>
    </p:spTree>
    <p:extLst>
      <p:ext uri="{BB962C8B-B14F-4D97-AF65-F5344CB8AC3E}">
        <p14:creationId xmlns:p14="http://schemas.microsoft.com/office/powerpoint/2010/main" val="16104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4453"/>
            <a:ext cx="8712968" cy="3986222"/>
          </a:xfrm>
        </p:spPr>
        <p:txBody>
          <a:bodyPr>
            <a:normAutofit fontScale="92500" lnSpcReduction="20000"/>
          </a:bodyPr>
          <a:lstStyle/>
          <a:p>
            <a:pPr marL="355600" indent="-355600">
              <a:spcBef>
                <a:spcPts val="1200"/>
              </a:spcBef>
              <a:buNone/>
            </a:pPr>
            <a:r>
              <a:rPr lang="id-ID" sz="2200" dirty="0" smtClean="0">
                <a:solidFill>
                  <a:srgbClr val="C00000"/>
                </a:solidFill>
              </a:rPr>
              <a:t>1. </a:t>
            </a:r>
            <a:r>
              <a:rPr lang="id-ID" sz="2200" dirty="0">
                <a:solidFill>
                  <a:srgbClr val="C00000"/>
                </a:solidFill>
              </a:rPr>
              <a:t>Klasifikasi</a:t>
            </a:r>
            <a:r>
              <a:rPr lang="id-ID" sz="2200" dirty="0" smtClean="0">
                <a:solidFill>
                  <a:srgbClr val="C00000"/>
                </a:solidFill>
              </a:rPr>
              <a:t> berdasarkan pada  </a:t>
            </a:r>
            <a:r>
              <a:rPr lang="id-ID" sz="2200" b="1" dirty="0" smtClean="0">
                <a:solidFill>
                  <a:srgbClr val="C00000"/>
                </a:solidFill>
              </a:rPr>
              <a:t>apa yang dibeli</a:t>
            </a:r>
            <a:endParaRPr lang="id-ID" sz="2200" dirty="0"/>
          </a:p>
          <a:p>
            <a:pPr marL="714375" indent="-266700">
              <a:spcBef>
                <a:spcPts val="1200"/>
              </a:spcBef>
            </a:pPr>
            <a:r>
              <a:rPr lang="id-ID" sz="2200" i="1" dirty="0" smtClean="0">
                <a:solidFill>
                  <a:srgbClr val="0070C0"/>
                </a:solidFill>
              </a:rPr>
              <a:t>Operating Inputs </a:t>
            </a:r>
            <a:r>
              <a:rPr lang="id-ID" sz="2200" dirty="0" smtClean="0"/>
              <a:t>(barang pendukung operasional)</a:t>
            </a:r>
          </a:p>
          <a:p>
            <a:pPr marL="1077913" indent="0">
              <a:spcBef>
                <a:spcPts val="1200"/>
              </a:spcBef>
              <a:buNone/>
            </a:pPr>
            <a:r>
              <a:rPr lang="id-ID" sz="1900" dirty="0" smtClean="0"/>
              <a:t>Barang-barang  ini </a:t>
            </a:r>
            <a:r>
              <a:rPr lang="id-ID" sz="1900" dirty="0"/>
              <a:t>juga sering disebut </a:t>
            </a:r>
            <a:r>
              <a:rPr lang="id-ID" sz="1900" dirty="0" smtClean="0"/>
              <a:t> </a:t>
            </a:r>
            <a:r>
              <a:rPr lang="id-ID" sz="1900" dirty="0" smtClean="0">
                <a:solidFill>
                  <a:srgbClr val="C00000"/>
                </a:solidFill>
              </a:rPr>
              <a:t>MRO</a:t>
            </a:r>
            <a:r>
              <a:rPr lang="id-ID" sz="1900" dirty="0" smtClean="0"/>
              <a:t> </a:t>
            </a:r>
            <a:r>
              <a:rPr lang="id-ID" sz="1900" dirty="0"/>
              <a:t>(</a:t>
            </a:r>
            <a:r>
              <a:rPr lang="id-ID" sz="1900" i="1" dirty="0"/>
              <a:t>maintenance, repair </a:t>
            </a:r>
            <a:r>
              <a:rPr lang="id-ID" sz="1900" dirty="0"/>
              <a:t>dan</a:t>
            </a:r>
            <a:r>
              <a:rPr lang="id-ID" sz="1900" i="1" dirty="0"/>
              <a:t> </a:t>
            </a:r>
            <a:r>
              <a:rPr lang="id-ID" sz="1900" i="1" dirty="0" smtClean="0"/>
              <a:t>operation</a:t>
            </a:r>
            <a:r>
              <a:rPr lang="id-ID" sz="1900" dirty="0" smtClean="0"/>
              <a:t>), </a:t>
            </a:r>
            <a:r>
              <a:rPr lang="id-ID" sz="1900" dirty="0"/>
              <a:t>yang meliputi barang-barang seperti perlengkapan kantor, tiket pesawat dan jasa</a:t>
            </a:r>
            <a:r>
              <a:rPr lang="id-ID" sz="1900" dirty="0" smtClean="0"/>
              <a:t>.</a:t>
            </a:r>
          </a:p>
          <a:p>
            <a:pPr marL="1077913" indent="0">
              <a:spcBef>
                <a:spcPts val="1200"/>
              </a:spcBef>
              <a:buNone/>
            </a:pPr>
            <a:r>
              <a:rPr lang="id-ID" sz="1900" dirty="0" smtClean="0"/>
              <a:t>Barang MRO bukan merupakan barang untuk industri secara </a:t>
            </a:r>
            <a:r>
              <a:rPr lang="id-ID" sz="1900" dirty="0"/>
              <a:t>spesifik</a:t>
            </a:r>
            <a:r>
              <a:rPr lang="id-ID" sz="1900" dirty="0" smtClean="0"/>
              <a:t> </a:t>
            </a:r>
          </a:p>
          <a:p>
            <a:pPr marL="809625" indent="-266700">
              <a:spcBef>
                <a:spcPts val="1200"/>
              </a:spcBef>
            </a:pPr>
            <a:r>
              <a:rPr lang="id-ID" sz="2200" i="1" dirty="0" smtClean="0">
                <a:solidFill>
                  <a:srgbClr val="0070C0"/>
                </a:solidFill>
              </a:rPr>
              <a:t>Manufacturing Inputs </a:t>
            </a:r>
            <a:r>
              <a:rPr lang="id-ID" sz="2200" dirty="0" smtClean="0"/>
              <a:t>(bahan baku dan komponen)</a:t>
            </a:r>
          </a:p>
          <a:p>
            <a:pPr marL="1077913" indent="0">
              <a:spcBef>
                <a:spcPts val="1200"/>
              </a:spcBef>
              <a:buNone/>
              <a:tabLst>
                <a:tab pos="1077913" algn="l"/>
              </a:tabLst>
            </a:pPr>
            <a:r>
              <a:rPr lang="id-ID" sz="1900" dirty="0" smtClean="0"/>
              <a:t>Barang-barang ini merupakan </a:t>
            </a:r>
            <a:r>
              <a:rPr lang="id-ID" sz="1900" i="1" dirty="0" smtClean="0">
                <a:solidFill>
                  <a:srgbClr val="C00000"/>
                </a:solidFill>
              </a:rPr>
              <a:t>industry specific </a:t>
            </a:r>
            <a:r>
              <a:rPr lang="id-ID" sz="1900" dirty="0" smtClean="0"/>
              <a:t>dan biasanya dibeli dari pemasok / distributor. </a:t>
            </a:r>
          </a:p>
          <a:p>
            <a:pPr marL="1077913" indent="0">
              <a:spcBef>
                <a:spcPts val="1200"/>
              </a:spcBef>
              <a:buNone/>
              <a:tabLst>
                <a:tab pos="1077913" algn="l"/>
              </a:tabLst>
            </a:pPr>
            <a:r>
              <a:rPr lang="id-ID" sz="1900" dirty="0" smtClean="0"/>
              <a:t>Dalam mengelola pemenuhan bahan baku dan komponen untuk manufaktur, biasanya </a:t>
            </a:r>
            <a:r>
              <a:rPr lang="id-ID" sz="1900" dirty="0" smtClean="0">
                <a:solidFill>
                  <a:srgbClr val="C00000"/>
                </a:solidFill>
              </a:rPr>
              <a:t>pemasok </a:t>
            </a:r>
            <a:r>
              <a:rPr lang="id-ID" sz="1900" dirty="0" smtClean="0"/>
              <a:t>sudah </a:t>
            </a:r>
            <a:r>
              <a:rPr lang="id-ID" sz="1900" dirty="0" smtClean="0">
                <a:solidFill>
                  <a:srgbClr val="C00000"/>
                </a:solidFill>
              </a:rPr>
              <a:t>mengatur mekanisme pemenuhannya</a:t>
            </a:r>
            <a:r>
              <a:rPr lang="id-ID" sz="1900" dirty="0" smtClean="0"/>
              <a:t>.</a:t>
            </a:r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78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5964"/>
            <a:ext cx="8856984" cy="3934703"/>
          </a:xfrm>
        </p:spPr>
        <p:txBody>
          <a:bodyPr>
            <a:normAutofit fontScale="40000" lnSpcReduction="20000"/>
          </a:bodyPr>
          <a:lstStyle/>
          <a:p>
            <a:pPr marL="355600" indent="-355600">
              <a:spcBef>
                <a:spcPts val="1200"/>
              </a:spcBef>
              <a:buNone/>
            </a:pPr>
            <a:r>
              <a:rPr lang="id-ID" sz="6000" dirty="0" smtClean="0">
                <a:solidFill>
                  <a:srgbClr val="C00000"/>
                </a:solidFill>
              </a:rPr>
              <a:t>2. Klasifikasi berdasarkan pada  </a:t>
            </a:r>
            <a:r>
              <a:rPr lang="id-ID" sz="6000" b="1" dirty="0" smtClean="0">
                <a:solidFill>
                  <a:srgbClr val="C00000"/>
                </a:solidFill>
              </a:rPr>
              <a:t>bagaimana cara membeli</a:t>
            </a:r>
            <a:endParaRPr lang="id-ID" sz="6000" dirty="0" smtClean="0"/>
          </a:p>
          <a:p>
            <a:pPr marL="714375" lvl="1" indent="-266700">
              <a:lnSpc>
                <a:spcPct val="120000"/>
              </a:lnSpc>
              <a:spcBef>
                <a:spcPts val="1200"/>
              </a:spcBef>
            </a:pPr>
            <a:r>
              <a:rPr lang="id-ID" sz="4700" i="1" dirty="0" smtClean="0">
                <a:solidFill>
                  <a:srgbClr val="0070C0"/>
                </a:solidFill>
              </a:rPr>
              <a:t>Systematic Sourcing </a:t>
            </a:r>
          </a:p>
          <a:p>
            <a:pPr marL="1257300" lvl="1" indent="-266700">
              <a:lnSpc>
                <a:spcPct val="120000"/>
              </a:lnSpc>
              <a:spcBef>
                <a:spcPts val="600"/>
              </a:spcBef>
            </a:pPr>
            <a:r>
              <a:rPr lang="id-ID" sz="4500" dirty="0" smtClean="0"/>
              <a:t>Melibatkan </a:t>
            </a:r>
            <a:r>
              <a:rPr lang="id-ID" sz="4500" dirty="0">
                <a:solidFill>
                  <a:srgbClr val="C00000"/>
                </a:solidFill>
              </a:rPr>
              <a:t>kontrak </a:t>
            </a:r>
            <a:r>
              <a:rPr lang="id-ID" sz="4500" dirty="0" smtClean="0">
                <a:solidFill>
                  <a:srgbClr val="C00000"/>
                </a:solidFill>
              </a:rPr>
              <a:t>dengan pemasok</a:t>
            </a:r>
            <a:r>
              <a:rPr lang="id-ID" sz="4500" dirty="0"/>
              <a:t>. </a:t>
            </a:r>
            <a:endParaRPr lang="id-ID" sz="4500" dirty="0" smtClean="0"/>
          </a:p>
          <a:p>
            <a:pPr marL="1257300" lvl="1" indent="-266700">
              <a:lnSpc>
                <a:spcPct val="120000"/>
              </a:lnSpc>
              <a:spcBef>
                <a:spcPts val="600"/>
              </a:spcBef>
            </a:pPr>
            <a:r>
              <a:rPr lang="id-ID" sz="4500" dirty="0" smtClean="0"/>
              <a:t>Bersifat </a:t>
            </a:r>
            <a:r>
              <a:rPr lang="id-ID" sz="4500" dirty="0" smtClean="0">
                <a:solidFill>
                  <a:srgbClr val="C00000"/>
                </a:solidFill>
              </a:rPr>
              <a:t>jangka </a:t>
            </a:r>
            <a:r>
              <a:rPr lang="id-ID" sz="4500" dirty="0">
                <a:solidFill>
                  <a:srgbClr val="C00000"/>
                </a:solidFill>
              </a:rPr>
              <a:t>panjang </a:t>
            </a:r>
            <a:r>
              <a:rPr lang="id-ID" sz="4500" dirty="0"/>
              <a:t>dan dibangun </a:t>
            </a:r>
            <a:r>
              <a:rPr lang="id-ID" sz="4500" dirty="0" smtClean="0"/>
              <a:t>atas dasar </a:t>
            </a:r>
            <a:r>
              <a:rPr lang="id-ID" sz="4500" dirty="0" smtClean="0">
                <a:solidFill>
                  <a:srgbClr val="C00000"/>
                </a:solidFill>
              </a:rPr>
              <a:t>saling </a:t>
            </a:r>
            <a:r>
              <a:rPr lang="id-ID" sz="4500" dirty="0">
                <a:solidFill>
                  <a:srgbClr val="C00000"/>
                </a:solidFill>
              </a:rPr>
              <a:t>percaya</a:t>
            </a:r>
            <a:r>
              <a:rPr lang="id-ID" sz="4500" dirty="0"/>
              <a:t>, </a:t>
            </a:r>
            <a:r>
              <a:rPr lang="id-ID" sz="4500" dirty="0" smtClean="0"/>
              <a:t>sehingga </a:t>
            </a:r>
            <a:r>
              <a:rPr lang="id-ID" sz="4500" dirty="0"/>
              <a:t>mengarah ke hubungan </a:t>
            </a:r>
            <a:r>
              <a:rPr lang="id-ID" sz="4500" dirty="0" smtClean="0"/>
              <a:t>abadi antara </a:t>
            </a:r>
            <a:r>
              <a:rPr lang="id-ID" sz="4500" dirty="0"/>
              <a:t>pembeli dan </a:t>
            </a:r>
            <a:r>
              <a:rPr lang="id-ID" sz="4500" dirty="0" smtClean="0"/>
              <a:t>penjual. </a:t>
            </a:r>
          </a:p>
          <a:p>
            <a:pPr marL="1257300" lvl="1" indent="-266700">
              <a:lnSpc>
                <a:spcPct val="120000"/>
              </a:lnSpc>
              <a:spcBef>
                <a:spcPts val="600"/>
              </a:spcBef>
            </a:pPr>
            <a:r>
              <a:rPr lang="id-ID" sz="4500" dirty="0" smtClean="0">
                <a:solidFill>
                  <a:srgbClr val="C00000"/>
                </a:solidFill>
              </a:rPr>
              <a:t>Menciptakan nilai </a:t>
            </a:r>
            <a:r>
              <a:rPr lang="id-ID" sz="4500" dirty="0" smtClean="0"/>
              <a:t>bagi pembeli dan penjual, dengan saling </a:t>
            </a:r>
            <a:r>
              <a:rPr lang="id-ID" sz="4500" dirty="0" smtClean="0">
                <a:solidFill>
                  <a:srgbClr val="C00000"/>
                </a:solidFill>
              </a:rPr>
              <a:t>berbagi informasi</a:t>
            </a:r>
            <a:r>
              <a:rPr lang="id-ID" sz="4500" dirty="0" smtClean="0"/>
              <a:t>, </a:t>
            </a:r>
            <a:r>
              <a:rPr lang="id-ID" sz="4500" dirty="0"/>
              <a:t>misalnya, </a:t>
            </a:r>
            <a:r>
              <a:rPr lang="id-ID" sz="4500" dirty="0" smtClean="0"/>
              <a:t>perkiraan penjualan</a:t>
            </a:r>
            <a:r>
              <a:rPr lang="id-ID" sz="4500" dirty="0"/>
              <a:t>, data pelanggan dan statistik produksi. </a:t>
            </a:r>
            <a:endParaRPr lang="id-ID" sz="4500" dirty="0" smtClean="0"/>
          </a:p>
          <a:p>
            <a:pPr marL="1257300" lvl="1" indent="-266700">
              <a:lnSpc>
                <a:spcPct val="120000"/>
              </a:lnSpc>
              <a:spcBef>
                <a:spcPts val="600"/>
              </a:spcBef>
            </a:pPr>
            <a:r>
              <a:rPr lang="id-ID" sz="4500" dirty="0" smtClean="0">
                <a:solidFill>
                  <a:srgbClr val="C00000"/>
                </a:solidFill>
              </a:rPr>
              <a:t>Menjamin  </a:t>
            </a:r>
            <a:r>
              <a:rPr lang="id-ID" sz="4500" dirty="0" smtClean="0"/>
              <a:t>perusahaan </a:t>
            </a:r>
            <a:r>
              <a:rPr lang="id-ID" sz="4500" dirty="0" smtClean="0">
                <a:solidFill>
                  <a:srgbClr val="C00000"/>
                </a:solidFill>
              </a:rPr>
              <a:t> </a:t>
            </a:r>
            <a:r>
              <a:rPr lang="id-ID" sz="4500" dirty="0"/>
              <a:t>mendapatkan </a:t>
            </a:r>
            <a:r>
              <a:rPr lang="id-ID" sz="4500" dirty="0">
                <a:solidFill>
                  <a:srgbClr val="C00000"/>
                </a:solidFill>
              </a:rPr>
              <a:t>produk</a:t>
            </a:r>
            <a:r>
              <a:rPr lang="id-ID" sz="4500" dirty="0"/>
              <a:t> yang tepat pada </a:t>
            </a:r>
            <a:r>
              <a:rPr lang="id-ID" sz="4500" dirty="0">
                <a:solidFill>
                  <a:srgbClr val="C00000"/>
                </a:solidFill>
              </a:rPr>
              <a:t>waktu</a:t>
            </a:r>
            <a:r>
              <a:rPr lang="id-ID" sz="4500" dirty="0"/>
              <a:t> yang tepat dengan </a:t>
            </a:r>
            <a:r>
              <a:rPr lang="id-ID" sz="4500" dirty="0">
                <a:solidFill>
                  <a:srgbClr val="C00000"/>
                </a:solidFill>
              </a:rPr>
              <a:t>layanan </a:t>
            </a:r>
            <a:r>
              <a:rPr lang="id-ID" sz="4500" dirty="0"/>
              <a:t>yang </a:t>
            </a:r>
            <a:r>
              <a:rPr lang="id-ID" sz="4500" dirty="0" smtClean="0"/>
              <a:t>tepat.</a:t>
            </a:r>
          </a:p>
          <a:p>
            <a:pPr marL="1257300" lvl="1" indent="-266700">
              <a:lnSpc>
                <a:spcPct val="120000"/>
              </a:lnSpc>
              <a:spcBef>
                <a:spcPts val="600"/>
              </a:spcBef>
            </a:pPr>
            <a:r>
              <a:rPr lang="id-ID" sz="4500" dirty="0" smtClean="0"/>
              <a:t>Contoh : hubungan perusahaan Dell dengan pemasok </a:t>
            </a:r>
            <a:r>
              <a:rPr lang="id-ID" sz="4500" dirty="0"/>
              <a:t>komponen PC 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7515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4453"/>
            <a:ext cx="8712968" cy="3571900"/>
          </a:xfrm>
        </p:spPr>
        <p:txBody>
          <a:bodyPr>
            <a:normAutofit/>
          </a:bodyPr>
          <a:lstStyle/>
          <a:p>
            <a:pPr marL="714375" lvl="1" indent="-266700">
              <a:spcBef>
                <a:spcPts val="600"/>
              </a:spcBef>
            </a:pPr>
            <a:r>
              <a:rPr lang="id-ID" i="1" dirty="0" smtClean="0">
                <a:solidFill>
                  <a:srgbClr val="0070C0"/>
                </a:solidFill>
              </a:rPr>
              <a:t>Spot Sourcing</a:t>
            </a:r>
            <a:r>
              <a:rPr lang="id-ID" dirty="0" smtClean="0">
                <a:solidFill>
                  <a:srgbClr val="0070C0"/>
                </a:solidFill>
              </a:rPr>
              <a:t>. </a:t>
            </a:r>
          </a:p>
          <a:p>
            <a:pPr marL="1162050" lvl="1" indent="-266700">
              <a:spcBef>
                <a:spcPts val="600"/>
              </a:spcBef>
            </a:pPr>
            <a:r>
              <a:rPr lang="id-ID" sz="1800" dirty="0" smtClean="0"/>
              <a:t>Untuk  </a:t>
            </a:r>
            <a:r>
              <a:rPr lang="id-ID" sz="1800" dirty="0">
                <a:solidFill>
                  <a:srgbClr val="C00000"/>
                </a:solidFill>
              </a:rPr>
              <a:t>memenuhi </a:t>
            </a:r>
            <a:r>
              <a:rPr lang="id-ID" sz="1800" dirty="0" smtClean="0">
                <a:solidFill>
                  <a:srgbClr val="C00000"/>
                </a:solidFill>
              </a:rPr>
              <a:t> kebutuhan  mendesak </a:t>
            </a:r>
            <a:r>
              <a:rPr lang="id-ID" sz="1800" dirty="0" smtClean="0"/>
              <a:t>dengan </a:t>
            </a:r>
            <a:r>
              <a:rPr lang="id-ID" sz="1800" dirty="0">
                <a:solidFill>
                  <a:srgbClr val="C00000"/>
                </a:solidFill>
              </a:rPr>
              <a:t>harga serendah mungkin.</a:t>
            </a:r>
            <a:r>
              <a:rPr lang="id-ID" sz="1800" dirty="0"/>
              <a:t> </a:t>
            </a:r>
            <a:endParaRPr lang="id-ID" sz="1800" dirty="0" smtClean="0"/>
          </a:p>
          <a:p>
            <a:pPr marL="1162050" lvl="1" indent="-266700">
              <a:spcBef>
                <a:spcPts val="600"/>
              </a:spcBef>
            </a:pPr>
            <a:r>
              <a:rPr lang="id-ID" sz="1800" dirty="0" smtClean="0"/>
              <a:t>Jarang melibatkan </a:t>
            </a:r>
            <a:r>
              <a:rPr lang="id-ID" sz="1800" dirty="0"/>
              <a:t>hubungan jangka panjang antara pembeli dan penjual. </a:t>
            </a:r>
            <a:endParaRPr lang="id-ID" sz="1800" dirty="0" smtClean="0"/>
          </a:p>
          <a:p>
            <a:pPr marL="1162050" lvl="1" indent="-266700">
              <a:spcBef>
                <a:spcPts val="600"/>
              </a:spcBef>
            </a:pPr>
            <a:r>
              <a:rPr lang="id-ID" sz="1800" dirty="0" smtClean="0">
                <a:solidFill>
                  <a:srgbClr val="C00000"/>
                </a:solidFill>
              </a:rPr>
              <a:t>Fokus utama </a:t>
            </a:r>
            <a:r>
              <a:rPr lang="id-ID" sz="1800" i="1" dirty="0" smtClean="0"/>
              <a:t>spot</a:t>
            </a:r>
            <a:r>
              <a:rPr lang="id-ID" sz="1800" dirty="0" smtClean="0"/>
              <a:t> </a:t>
            </a:r>
            <a:r>
              <a:rPr lang="id-ID" sz="1800" i="1" dirty="0"/>
              <a:t>sourcing </a:t>
            </a:r>
            <a:r>
              <a:rPr lang="id-ID" sz="1800" dirty="0" smtClean="0"/>
              <a:t>adalah </a:t>
            </a:r>
            <a:r>
              <a:rPr lang="id-ID" sz="1800" dirty="0">
                <a:solidFill>
                  <a:srgbClr val="C00000"/>
                </a:solidFill>
              </a:rPr>
              <a:t>harga</a:t>
            </a:r>
            <a:r>
              <a:rPr lang="id-ID" sz="1800" dirty="0"/>
              <a:t>, sehingga </a:t>
            </a:r>
            <a:r>
              <a:rPr lang="id-ID" sz="1800" dirty="0" smtClean="0"/>
              <a:t>pembeli </a:t>
            </a:r>
            <a:r>
              <a:rPr lang="id-ID" sz="1800" dirty="0"/>
              <a:t>dan penjual </a:t>
            </a:r>
            <a:r>
              <a:rPr lang="id-ID" sz="1800" dirty="0" smtClean="0"/>
              <a:t>mencoba </a:t>
            </a:r>
            <a:r>
              <a:rPr lang="id-ID" sz="1800" dirty="0"/>
              <a:t>memaksimalkan keuntungan mereka </a:t>
            </a:r>
            <a:r>
              <a:rPr lang="id-ID" sz="1800" dirty="0" smtClean="0"/>
              <a:t>sendiri. </a:t>
            </a:r>
          </a:p>
          <a:p>
            <a:pPr marL="1162050" lvl="1" indent="-266700">
              <a:spcBef>
                <a:spcPts val="600"/>
              </a:spcBef>
            </a:pPr>
            <a:r>
              <a:rPr lang="id-ID" sz="1800" dirty="0" smtClean="0"/>
              <a:t>Contoh komoditas yang biasa dibeli melalui  </a:t>
            </a:r>
            <a:r>
              <a:rPr lang="id-ID" sz="1800" i="1" dirty="0" smtClean="0"/>
              <a:t>spot</a:t>
            </a:r>
            <a:r>
              <a:rPr lang="id-ID" sz="1800" dirty="0" smtClean="0"/>
              <a:t> </a:t>
            </a:r>
            <a:r>
              <a:rPr lang="id-ID" sz="1800" i="1" dirty="0" smtClean="0"/>
              <a:t>sourcing </a:t>
            </a:r>
            <a:r>
              <a:rPr lang="id-ID" sz="1800" dirty="0" smtClean="0"/>
              <a:t>adalah</a:t>
            </a:r>
            <a:r>
              <a:rPr lang="id-ID" sz="1800" i="1" dirty="0" smtClean="0"/>
              <a:t> </a:t>
            </a:r>
            <a:r>
              <a:rPr lang="id-ID" sz="1800" dirty="0" smtClean="0"/>
              <a:t> minyak, gas dan besi</a:t>
            </a:r>
          </a:p>
          <a:p>
            <a:pPr marL="1162050" lvl="1" indent="-266700">
              <a:spcBef>
                <a:spcPts val="600"/>
              </a:spcBef>
            </a:pPr>
            <a:endParaRPr lang="id-ID" dirty="0"/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637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9762" t="17576" r="25553" b="6666"/>
          <a:stretch/>
        </p:blipFill>
        <p:spPr bwMode="auto">
          <a:xfrm>
            <a:off x="3419872" y="1906449"/>
            <a:ext cx="5616624" cy="3367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5964"/>
            <a:ext cx="8712968" cy="236471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None/>
            </a:pPr>
            <a:r>
              <a:rPr lang="id-ID" sz="2000" dirty="0" smtClean="0">
                <a:solidFill>
                  <a:srgbClr val="C00000"/>
                </a:solidFill>
              </a:rPr>
              <a:t>3. Klasifikasi berdasarkan </a:t>
            </a:r>
            <a:r>
              <a:rPr lang="id-ID" sz="2000" b="1" dirty="0">
                <a:solidFill>
                  <a:srgbClr val="C00000"/>
                </a:solidFill>
              </a:rPr>
              <a:t>tingkat </a:t>
            </a:r>
            <a:r>
              <a:rPr lang="id-ID" sz="2000" b="1" dirty="0" smtClean="0">
                <a:solidFill>
                  <a:srgbClr val="C00000"/>
                </a:solidFill>
              </a:rPr>
              <a:t>keterbukaan</a:t>
            </a:r>
          </a:p>
          <a:p>
            <a:pPr marL="457200" indent="-457200">
              <a:spcBef>
                <a:spcPts val="1200"/>
              </a:spcBef>
              <a:buAutoNum type="arabicPeriod" startAt="2"/>
            </a:pPr>
            <a:endParaRPr lang="id-ID" sz="2000" b="1" dirty="0" smtClean="0">
              <a:solidFill>
                <a:srgbClr val="C00000"/>
              </a:solidFill>
            </a:endParaRPr>
          </a:p>
          <a:p>
            <a:pPr marL="793750" indent="-342900">
              <a:spcBef>
                <a:spcPts val="1200"/>
              </a:spcBef>
            </a:pPr>
            <a:r>
              <a:rPr lang="id-ID" sz="1800" i="1" dirty="0" smtClean="0"/>
              <a:t>Public  e-marketplace</a:t>
            </a:r>
          </a:p>
          <a:p>
            <a:pPr marL="793750" indent="-342900">
              <a:spcBef>
                <a:spcPts val="0"/>
              </a:spcBef>
            </a:pPr>
            <a:r>
              <a:rPr lang="id-ID" sz="1800" i="1" dirty="0" smtClean="0"/>
              <a:t>Consortia</a:t>
            </a:r>
          </a:p>
          <a:p>
            <a:pPr marL="793750" indent="-342900">
              <a:spcBef>
                <a:spcPts val="0"/>
              </a:spcBef>
            </a:pPr>
            <a:r>
              <a:rPr lang="id-ID" sz="1800" i="1" dirty="0" smtClean="0"/>
              <a:t>Private e-marketplace</a:t>
            </a:r>
            <a:endParaRPr lang="id-ID" sz="1800" i="1" dirty="0"/>
          </a:p>
        </p:txBody>
      </p:sp>
    </p:spTree>
    <p:extLst>
      <p:ext uri="{BB962C8B-B14F-4D97-AF65-F5344CB8AC3E}">
        <p14:creationId xmlns:p14="http://schemas.microsoft.com/office/powerpoint/2010/main" val="5142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dpxR5JaOA6s/VivATUzOErI/AAAAAAAAAms/ZBNB3gT2M_M/s1600/segmentation%2B%2528blog.smartpress.com%25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/>
          <a:stretch/>
        </p:blipFill>
        <p:spPr bwMode="auto">
          <a:xfrm>
            <a:off x="4773724" y="1282680"/>
            <a:ext cx="4364237" cy="28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Pengertian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43433"/>
            <a:ext cx="4824536" cy="348186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Segmentasi pasar </a:t>
            </a:r>
            <a:r>
              <a:rPr lang="id-ID" dirty="0"/>
              <a:t>didefinisikan sebagai </a:t>
            </a:r>
            <a:r>
              <a:rPr lang="id-ID" dirty="0" smtClean="0">
                <a:solidFill>
                  <a:srgbClr val="C00000"/>
                </a:solidFill>
              </a:rPr>
              <a:t>pengelompokan </a:t>
            </a:r>
            <a:r>
              <a:rPr lang="id-ID" dirty="0"/>
              <a:t>pelanggan yang memiliki </a:t>
            </a:r>
            <a:r>
              <a:rPr lang="id-ID" dirty="0">
                <a:solidFill>
                  <a:srgbClr val="C00000"/>
                </a:solidFill>
              </a:rPr>
              <a:t>kebutuhan yang sama</a:t>
            </a:r>
            <a:r>
              <a:rPr lang="id-ID" dirty="0" smtClean="0"/>
              <a:t>.</a:t>
            </a:r>
            <a:r>
              <a:rPr lang="id-ID" dirty="0"/>
              <a:t> </a:t>
            </a:r>
            <a:endParaRPr lang="id-ID" dirty="0" smtClean="0"/>
          </a:p>
          <a:p>
            <a:pPr>
              <a:spcBef>
                <a:spcPts val="1200"/>
              </a:spcBef>
            </a:pPr>
            <a:r>
              <a:rPr lang="id-ID" dirty="0" smtClean="0"/>
              <a:t>Segmentasi </a:t>
            </a:r>
            <a:r>
              <a:rPr lang="id-ID" dirty="0"/>
              <a:t>pasar juga dapat diartikan sebagai proses </a:t>
            </a:r>
            <a:r>
              <a:rPr lang="id-ID" dirty="0">
                <a:solidFill>
                  <a:srgbClr val="C00000"/>
                </a:solidFill>
              </a:rPr>
              <a:t>mengidentifikasi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menganalisis </a:t>
            </a:r>
            <a:r>
              <a:rPr lang="id-ID" dirty="0"/>
              <a:t>para </a:t>
            </a:r>
            <a:r>
              <a:rPr lang="id-ID" dirty="0" smtClean="0"/>
              <a:t>pembeli, </a:t>
            </a:r>
            <a:r>
              <a:rPr lang="id-ID" dirty="0"/>
              <a:t>serta  menganalisis </a:t>
            </a:r>
            <a:r>
              <a:rPr lang="id-ID" dirty="0">
                <a:solidFill>
                  <a:srgbClr val="C00000"/>
                </a:solidFill>
              </a:rPr>
              <a:t>perbedaan </a:t>
            </a:r>
            <a:r>
              <a:rPr lang="id-ID" dirty="0"/>
              <a:t>antara pembeli di pasar</a:t>
            </a:r>
          </a:p>
        </p:txBody>
      </p:sp>
    </p:spTree>
    <p:extLst>
      <p:ext uri="{BB962C8B-B14F-4D97-AF65-F5344CB8AC3E}">
        <p14:creationId xmlns:p14="http://schemas.microsoft.com/office/powerpoint/2010/main" val="12422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5964"/>
            <a:ext cx="8712968" cy="4140518"/>
          </a:xfrm>
        </p:spPr>
        <p:txBody>
          <a:bodyPr>
            <a:normAutofit/>
          </a:bodyPr>
          <a:lstStyle/>
          <a:p>
            <a:pPr marL="714375" indent="-263525">
              <a:lnSpc>
                <a:spcPct val="120000"/>
              </a:lnSpc>
              <a:spcBef>
                <a:spcPts val="1200"/>
              </a:spcBef>
            </a:pPr>
            <a:r>
              <a:rPr lang="id-ID" sz="2000" i="1" dirty="0" smtClean="0">
                <a:solidFill>
                  <a:srgbClr val="0070C0"/>
                </a:solidFill>
              </a:rPr>
              <a:t>Public  e-marketplace </a:t>
            </a:r>
          </a:p>
          <a:p>
            <a:pPr marL="895350" indent="0">
              <a:spcBef>
                <a:spcPts val="1200"/>
              </a:spcBef>
              <a:buNone/>
            </a:pPr>
            <a:r>
              <a:rPr lang="id-ID" sz="1800" dirty="0" smtClean="0"/>
              <a:t>Umumnya </a:t>
            </a:r>
            <a:r>
              <a:rPr lang="id-ID" sz="1800" dirty="0" smtClean="0">
                <a:solidFill>
                  <a:srgbClr val="C00000"/>
                </a:solidFill>
              </a:rPr>
              <a:t>dimiliki </a:t>
            </a:r>
            <a:r>
              <a:rPr lang="id-ID" sz="1800" dirty="0">
                <a:solidFill>
                  <a:srgbClr val="C00000"/>
                </a:solidFill>
              </a:rPr>
              <a:t>dan dioperasikan </a:t>
            </a:r>
            <a:r>
              <a:rPr lang="id-ID" sz="1800" dirty="0"/>
              <a:t>oleh </a:t>
            </a:r>
            <a:r>
              <a:rPr lang="id-ID" sz="1800" dirty="0">
                <a:solidFill>
                  <a:srgbClr val="C00000"/>
                </a:solidFill>
              </a:rPr>
              <a:t>pihak </a:t>
            </a:r>
            <a:r>
              <a:rPr lang="id-ID" sz="1800" dirty="0" smtClean="0">
                <a:solidFill>
                  <a:srgbClr val="C00000"/>
                </a:solidFill>
              </a:rPr>
              <a:t>ketiga </a:t>
            </a:r>
            <a:r>
              <a:rPr lang="id-ID" sz="1800" dirty="0" smtClean="0"/>
              <a:t>sebagai penyedia </a:t>
            </a:r>
            <a:r>
              <a:rPr lang="id-ID" sz="1800" i="1" dirty="0" smtClean="0"/>
              <a:t>web marketplace</a:t>
            </a:r>
          </a:p>
          <a:p>
            <a:pPr marL="895350" indent="0">
              <a:spcBef>
                <a:spcPts val="1200"/>
              </a:spcBef>
              <a:buNone/>
            </a:pPr>
            <a:r>
              <a:rPr lang="id-ID" sz="1800" dirty="0" smtClean="0"/>
              <a:t>Web ini terbuka </a:t>
            </a:r>
            <a:r>
              <a:rPr lang="id-ID" sz="1800" dirty="0"/>
              <a:t>untuk </a:t>
            </a:r>
            <a:r>
              <a:rPr lang="id-ID" sz="1800" dirty="0" smtClean="0"/>
              <a:t>semua </a:t>
            </a:r>
            <a:r>
              <a:rPr lang="id-ID" sz="1800" dirty="0"/>
              <a:t>perusahaan yang ingin membeli atau menjual melalui </a:t>
            </a:r>
            <a:r>
              <a:rPr lang="id-ID" sz="1800" i="1" dirty="0" smtClean="0"/>
              <a:t>e-marketplace</a:t>
            </a:r>
            <a:r>
              <a:rPr lang="id-ID" sz="1800" dirty="0" smtClean="0"/>
              <a:t>.</a:t>
            </a:r>
          </a:p>
          <a:p>
            <a:pPr marL="895350" indent="0">
              <a:spcBef>
                <a:spcPts val="1200"/>
              </a:spcBef>
              <a:buNone/>
            </a:pPr>
            <a:r>
              <a:rPr lang="id-ID" sz="1800" dirty="0" smtClean="0"/>
              <a:t>Karena </a:t>
            </a:r>
            <a:r>
              <a:rPr lang="id-ID" sz="1800" dirty="0">
                <a:solidFill>
                  <a:srgbClr val="C00000"/>
                </a:solidFill>
              </a:rPr>
              <a:t>mudah</a:t>
            </a:r>
            <a:r>
              <a:rPr lang="id-ID" sz="1800" dirty="0"/>
              <a:t> untuk masuk dan keluar </a:t>
            </a:r>
            <a:r>
              <a:rPr lang="id-ID" sz="1800" i="1" dirty="0"/>
              <a:t>e-marketplace</a:t>
            </a:r>
            <a:r>
              <a:rPr lang="id-ID" sz="1800" dirty="0" smtClean="0"/>
              <a:t>, maka proses bisnisnya  </a:t>
            </a:r>
            <a:r>
              <a:rPr lang="id-ID" sz="1800" dirty="0" smtClean="0">
                <a:solidFill>
                  <a:srgbClr val="C00000"/>
                </a:solidFill>
              </a:rPr>
              <a:t>standar </a:t>
            </a:r>
            <a:r>
              <a:rPr lang="id-ID" sz="1800" dirty="0">
                <a:solidFill>
                  <a:srgbClr val="C00000"/>
                </a:solidFill>
              </a:rPr>
              <a:t>dan </a:t>
            </a:r>
            <a:r>
              <a:rPr lang="id-ID" sz="1800" i="1" dirty="0" smtClean="0">
                <a:solidFill>
                  <a:srgbClr val="C00000"/>
                </a:solidFill>
              </a:rPr>
              <a:t>non-proprietary</a:t>
            </a:r>
            <a:endParaRPr lang="id-ID" sz="20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943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5964"/>
            <a:ext cx="8712968" cy="4140518"/>
          </a:xfrm>
        </p:spPr>
        <p:txBody>
          <a:bodyPr>
            <a:normAutofit/>
          </a:bodyPr>
          <a:lstStyle/>
          <a:p>
            <a:pPr marL="714375" indent="-263525">
              <a:lnSpc>
                <a:spcPct val="120000"/>
              </a:lnSpc>
              <a:spcBef>
                <a:spcPts val="1200"/>
              </a:spcBef>
            </a:pPr>
            <a:r>
              <a:rPr lang="id-ID" sz="2000" dirty="0" smtClean="0">
                <a:solidFill>
                  <a:srgbClr val="0070C0"/>
                </a:solidFill>
              </a:rPr>
              <a:t>Konsorsium </a:t>
            </a:r>
          </a:p>
          <a:p>
            <a:pPr marL="1258888" indent="-269875">
              <a:spcBef>
                <a:spcPts val="1200"/>
              </a:spcBef>
            </a:pPr>
            <a:r>
              <a:rPr lang="id-ID" sz="1800" dirty="0" smtClean="0"/>
              <a:t>Biasanya </a:t>
            </a:r>
            <a:r>
              <a:rPr lang="id-ID" sz="1800" dirty="0" smtClean="0">
                <a:solidFill>
                  <a:srgbClr val="C00000"/>
                </a:solidFill>
              </a:rPr>
              <a:t>dimiliki </a:t>
            </a:r>
            <a:r>
              <a:rPr lang="id-ID" sz="1800" dirty="0">
                <a:solidFill>
                  <a:srgbClr val="C00000"/>
                </a:solidFill>
              </a:rPr>
              <a:t>dan dioperasikan  </a:t>
            </a:r>
            <a:r>
              <a:rPr lang="id-ID" sz="1800" dirty="0" smtClean="0">
                <a:solidFill>
                  <a:srgbClr val="C00000"/>
                </a:solidFill>
              </a:rPr>
              <a:t>bersama-sama</a:t>
            </a:r>
            <a:r>
              <a:rPr lang="id-ID" sz="1800" dirty="0" smtClean="0"/>
              <a:t>  oleh perusahaan yang berpartisipasi dalam bursa B2B </a:t>
            </a:r>
            <a:r>
              <a:rPr lang="id-ID" sz="1800" i="1" dirty="0" smtClean="0"/>
              <a:t>online</a:t>
            </a:r>
            <a:r>
              <a:rPr lang="id-ID" sz="1800" dirty="0" smtClean="0"/>
              <a:t>. </a:t>
            </a:r>
          </a:p>
          <a:p>
            <a:pPr marL="1258888" indent="-269875">
              <a:spcBef>
                <a:spcPts val="1200"/>
              </a:spcBef>
            </a:pPr>
            <a:r>
              <a:rPr lang="id-ID" sz="1800" dirty="0" smtClean="0"/>
              <a:t>Akses jauh lebih terbatas daripada di e-marketplace, karena hanya terdiri dari pemegang saham saja dan mitra dagang yang dipilih.</a:t>
            </a:r>
          </a:p>
          <a:p>
            <a:pPr marL="1258888" indent="-269875">
              <a:spcBef>
                <a:spcPts val="1200"/>
              </a:spcBef>
            </a:pPr>
            <a:r>
              <a:rPr lang="id-ID" sz="1800" dirty="0" smtClean="0"/>
              <a:t>Contoh konsorsium B2B : </a:t>
            </a:r>
            <a:r>
              <a:rPr lang="id-ID" sz="1800" dirty="0" smtClean="0">
                <a:hlinkClick r:id="rId2"/>
              </a:rPr>
              <a:t>www.konsorsiumfarma.com</a:t>
            </a:r>
            <a:r>
              <a:rPr lang="id-ID" sz="1800" dirty="0" smtClean="0"/>
              <a:t>, </a:t>
            </a:r>
            <a:r>
              <a:rPr lang="id-ID" sz="1800" i="1" dirty="0" smtClean="0"/>
              <a:t>website </a:t>
            </a:r>
            <a:r>
              <a:rPr lang="id-ID" sz="1800" dirty="0" smtClean="0"/>
              <a:t>konsorsium </a:t>
            </a:r>
            <a:r>
              <a:rPr lang="id-ID" sz="1800" dirty="0"/>
              <a:t>dari para perusahaan farmasi di Indonesia yang menawarkan jasa kepada para penggunanya yaitu apotik atau toko-toko obat dalam memperoleh obat-obatan. </a:t>
            </a:r>
          </a:p>
        </p:txBody>
      </p:sp>
    </p:spTree>
    <p:extLst>
      <p:ext uri="{BB962C8B-B14F-4D97-AF65-F5344CB8AC3E}">
        <p14:creationId xmlns:p14="http://schemas.microsoft.com/office/powerpoint/2010/main" val="2137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 </a:t>
            </a:r>
            <a:r>
              <a:rPr lang="en-US" sz="3200" b="1" i="1" dirty="0" smtClean="0"/>
              <a:t>B</a:t>
            </a:r>
            <a:r>
              <a:rPr lang="id-ID" sz="3200" b="1" i="1" dirty="0" smtClean="0"/>
              <a:t>usiness to Business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414453"/>
            <a:ext cx="8568952" cy="3730916"/>
          </a:xfrm>
        </p:spPr>
        <p:txBody>
          <a:bodyPr>
            <a:normAutofit fontScale="92500" lnSpcReduction="10000"/>
          </a:bodyPr>
          <a:lstStyle/>
          <a:p>
            <a:pPr marL="714375" indent="-263525">
              <a:lnSpc>
                <a:spcPct val="110000"/>
              </a:lnSpc>
              <a:spcBef>
                <a:spcPts val="600"/>
              </a:spcBef>
            </a:pPr>
            <a:r>
              <a:rPr lang="id-ID" sz="2200" dirty="0" smtClean="0">
                <a:solidFill>
                  <a:srgbClr val="0070C0"/>
                </a:solidFill>
              </a:rPr>
              <a:t>Bursa Pribadi </a:t>
            </a:r>
          </a:p>
          <a:p>
            <a:pPr marL="1260475" indent="-342900">
              <a:lnSpc>
                <a:spcPct val="110000"/>
              </a:lnSpc>
              <a:spcBef>
                <a:spcPts val="600"/>
              </a:spcBef>
            </a:pPr>
            <a:r>
              <a:rPr lang="id-ID" sz="1900" i="1" dirty="0" smtClean="0"/>
              <a:t>E-marketplace </a:t>
            </a:r>
            <a:r>
              <a:rPr lang="id-ID" sz="1900" dirty="0" smtClean="0"/>
              <a:t>yang </a:t>
            </a:r>
            <a:r>
              <a:rPr lang="id-ID" sz="1900" dirty="0"/>
              <a:t>paling ketat </a:t>
            </a:r>
            <a:r>
              <a:rPr lang="id-ID" sz="1900" dirty="0" smtClean="0"/>
              <a:t> </a:t>
            </a:r>
            <a:r>
              <a:rPr lang="id-ID" sz="1900" dirty="0"/>
              <a:t>dalam menyediakan akses </a:t>
            </a:r>
            <a:r>
              <a:rPr lang="id-ID" sz="1900" dirty="0" smtClean="0"/>
              <a:t>ke pihak </a:t>
            </a:r>
            <a:r>
              <a:rPr lang="id-ID" sz="1900" dirty="0"/>
              <a:t>lain. </a:t>
            </a:r>
          </a:p>
          <a:p>
            <a:pPr marL="1260475" indent="-342900">
              <a:lnSpc>
                <a:spcPct val="110000"/>
              </a:lnSpc>
              <a:spcBef>
                <a:spcPts val="600"/>
              </a:spcBef>
            </a:pPr>
            <a:r>
              <a:rPr lang="id-ID" sz="1900" dirty="0" smtClean="0"/>
              <a:t>Biasanya  </a:t>
            </a:r>
            <a:r>
              <a:rPr lang="id-ID" sz="1900" dirty="0">
                <a:solidFill>
                  <a:srgbClr val="C00000"/>
                </a:solidFill>
              </a:rPr>
              <a:t>dioperasikan</a:t>
            </a:r>
            <a:r>
              <a:rPr lang="id-ID" sz="1900" dirty="0"/>
              <a:t> oleh satu </a:t>
            </a:r>
            <a:r>
              <a:rPr lang="id-ID" sz="1900" dirty="0">
                <a:solidFill>
                  <a:srgbClr val="C00000"/>
                </a:solidFill>
              </a:rPr>
              <a:t>perusahaan</a:t>
            </a:r>
            <a:r>
              <a:rPr lang="id-ID" sz="1900" dirty="0"/>
              <a:t> yang ingin </a:t>
            </a:r>
            <a:r>
              <a:rPr lang="id-ID" sz="1900" dirty="0" smtClean="0">
                <a:solidFill>
                  <a:srgbClr val="C00000"/>
                </a:solidFill>
              </a:rPr>
              <a:t>mengoptimalkan kegiatan </a:t>
            </a:r>
            <a:r>
              <a:rPr lang="id-ID" sz="1900" i="1" dirty="0">
                <a:solidFill>
                  <a:srgbClr val="C00000"/>
                </a:solidFill>
              </a:rPr>
              <a:t>sourcing</a:t>
            </a:r>
            <a:r>
              <a:rPr lang="id-ID" sz="1900" dirty="0">
                <a:solidFill>
                  <a:srgbClr val="C00000"/>
                </a:solidFill>
              </a:rPr>
              <a:t> </a:t>
            </a:r>
            <a:r>
              <a:rPr lang="id-ID" sz="1900" dirty="0"/>
              <a:t>dengan mengikat </a:t>
            </a:r>
            <a:r>
              <a:rPr lang="id-ID" sz="1900" dirty="0" smtClean="0"/>
              <a:t>pemasok </a:t>
            </a:r>
            <a:r>
              <a:rPr lang="id-ID" sz="1900" dirty="0"/>
              <a:t>ke dalam proses </a:t>
            </a:r>
            <a:r>
              <a:rPr lang="id-ID" sz="1900" dirty="0" smtClean="0"/>
              <a:t>bisnisnya.</a:t>
            </a:r>
          </a:p>
          <a:p>
            <a:pPr marL="1260475" indent="-342900">
              <a:lnSpc>
                <a:spcPct val="110000"/>
              </a:lnSpc>
              <a:spcBef>
                <a:spcPts val="600"/>
              </a:spcBef>
            </a:pPr>
            <a:r>
              <a:rPr lang="id-ID" sz="1900" dirty="0" smtClean="0"/>
              <a:t>Pemasok menyediakan informasi </a:t>
            </a:r>
            <a:r>
              <a:rPr lang="id-ID" sz="1900" dirty="0"/>
              <a:t>rinci </a:t>
            </a:r>
            <a:r>
              <a:rPr lang="id-ID" sz="1900" dirty="0" smtClean="0"/>
              <a:t>tentang mereka, misalnya, perkiraan </a:t>
            </a:r>
            <a:r>
              <a:rPr lang="id-ID" sz="1900" dirty="0"/>
              <a:t>penjualan atau statistik produksi. </a:t>
            </a:r>
            <a:endParaRPr lang="id-ID" sz="1900" dirty="0" smtClean="0"/>
          </a:p>
          <a:p>
            <a:pPr marL="1260475" indent="-342900">
              <a:lnSpc>
                <a:spcPct val="110000"/>
              </a:lnSpc>
              <a:spcBef>
                <a:spcPts val="600"/>
              </a:spcBef>
            </a:pPr>
            <a:r>
              <a:rPr lang="id-ID" sz="1900" dirty="0" smtClean="0"/>
              <a:t>Umumnya mereka membangun </a:t>
            </a:r>
            <a:r>
              <a:rPr lang="id-ID" sz="1900" dirty="0"/>
              <a:t>sistem yang </a:t>
            </a:r>
            <a:r>
              <a:rPr lang="id-ID" sz="1900" dirty="0" smtClean="0"/>
              <a:t>terintegrasi, sehingga hubungan bisnisnya cenderung </a:t>
            </a:r>
            <a:r>
              <a:rPr lang="id-ID" sz="1900" dirty="0"/>
              <a:t>bertahan lebih lama daripada di </a:t>
            </a:r>
            <a:r>
              <a:rPr lang="id-ID" sz="1900" i="1" dirty="0" smtClean="0"/>
              <a:t>e-marketplace.</a:t>
            </a:r>
          </a:p>
          <a:p>
            <a:pPr marL="723900" indent="0">
              <a:spcBef>
                <a:spcPts val="1200"/>
              </a:spcBef>
              <a:buNone/>
            </a:pPr>
            <a:endParaRPr lang="id-ID" sz="2000" dirty="0"/>
          </a:p>
        </p:txBody>
      </p:sp>
      <p:sp>
        <p:nvSpPr>
          <p:cNvPr id="5" name="Chevron 4"/>
          <p:cNvSpPr/>
          <p:nvPr/>
        </p:nvSpPr>
        <p:spPr>
          <a:xfrm>
            <a:off x="8794180" y="5174710"/>
            <a:ext cx="242316" cy="1908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0QYdunpe6zexF6iXgJB5Kd9sV3zo2l4_AC77ZdfhguZSsCl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586925"/>
            <a:ext cx="4972015" cy="27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88169"/>
            <a:ext cx="7056784" cy="1240643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MANFAAT &amp; KELEMAHAN SEGMENTASI PASAR 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3850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/>
              <a:t>Manfaat </a:t>
            </a:r>
            <a:r>
              <a:rPr lang="id-ID" sz="3200" b="1" dirty="0" smtClean="0"/>
              <a:t>Segmentasi 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044153"/>
            <a:ext cx="9001000" cy="4269688"/>
          </a:xfrm>
        </p:spPr>
        <p:txBody>
          <a:bodyPr>
            <a:noAutofit/>
          </a:bodyPr>
          <a:lstStyle/>
          <a:p>
            <a:pPr marL="627063" lvl="1" indent="-352425">
              <a:spcBef>
                <a:spcPts val="600"/>
              </a:spcBef>
            </a:pPr>
            <a:r>
              <a:rPr lang="id-ID" dirty="0" smtClean="0"/>
              <a:t>Perusahaan dapat </a:t>
            </a:r>
            <a:r>
              <a:rPr lang="id-ID" dirty="0">
                <a:solidFill>
                  <a:srgbClr val="C00000"/>
                </a:solidFill>
              </a:rPr>
              <a:t>mendeteksi</a:t>
            </a:r>
            <a:r>
              <a:rPr lang="id-ID" dirty="0"/>
              <a:t> secara dini dan tepat mengenai </a:t>
            </a:r>
            <a:r>
              <a:rPr lang="id-ID" dirty="0" smtClean="0">
                <a:solidFill>
                  <a:srgbClr val="C00000"/>
                </a:solidFill>
              </a:rPr>
              <a:t>kecenderungan</a:t>
            </a:r>
            <a:r>
              <a:rPr lang="id-ID" dirty="0" smtClean="0"/>
              <a:t> </a:t>
            </a:r>
            <a:r>
              <a:rPr lang="id-ID" dirty="0"/>
              <a:t>dalam pasar yang senantiasa </a:t>
            </a:r>
            <a:r>
              <a:rPr lang="id-ID" dirty="0" smtClean="0"/>
              <a:t>berubah.</a:t>
            </a:r>
            <a:endParaRPr lang="id-ID" dirty="0"/>
          </a:p>
          <a:p>
            <a:pPr marL="627063" lvl="1" indent="-352425">
              <a:spcBef>
                <a:spcPts val="600"/>
              </a:spcBef>
            </a:pPr>
            <a:r>
              <a:rPr lang="id-ID" dirty="0" smtClean="0"/>
              <a:t>Dapat </a:t>
            </a:r>
            <a:r>
              <a:rPr lang="id-ID" dirty="0" smtClean="0">
                <a:solidFill>
                  <a:srgbClr val="C00000"/>
                </a:solidFill>
              </a:rPr>
              <a:t>mendesain </a:t>
            </a:r>
            <a:r>
              <a:rPr lang="id-ID" dirty="0">
                <a:solidFill>
                  <a:srgbClr val="C00000"/>
                </a:solidFill>
              </a:rPr>
              <a:t>produk </a:t>
            </a:r>
            <a:r>
              <a:rPr lang="id-ID" dirty="0" smtClean="0"/>
              <a:t>yang </a:t>
            </a:r>
            <a:r>
              <a:rPr lang="id-ID" dirty="0"/>
              <a:t>sesuai dengan permintaan </a:t>
            </a:r>
            <a:r>
              <a:rPr lang="id-ID" dirty="0" smtClean="0"/>
              <a:t>pasar.</a:t>
            </a:r>
          </a:p>
          <a:p>
            <a:pPr marL="627063" lvl="1" indent="-352425">
              <a:spcBef>
                <a:spcPts val="600"/>
              </a:spcBef>
            </a:pPr>
            <a:r>
              <a:rPr lang="id-ID" dirty="0" smtClean="0"/>
              <a:t>Dapat </a:t>
            </a:r>
            <a:r>
              <a:rPr lang="id-ID" dirty="0">
                <a:solidFill>
                  <a:srgbClr val="C00000"/>
                </a:solidFill>
              </a:rPr>
              <a:t>menentukan </a:t>
            </a:r>
            <a:r>
              <a:rPr lang="id-ID" dirty="0" smtClean="0">
                <a:solidFill>
                  <a:srgbClr val="C00000"/>
                </a:solidFill>
              </a:rPr>
              <a:t>promosi </a:t>
            </a:r>
            <a:r>
              <a:rPr lang="id-ID" dirty="0"/>
              <a:t>dan periklanan yang paling </a:t>
            </a:r>
            <a:r>
              <a:rPr lang="id-ID" dirty="0" smtClean="0"/>
              <a:t>efektif.</a:t>
            </a:r>
          </a:p>
          <a:p>
            <a:pPr marL="627063" lvl="1" indent="-352425">
              <a:spcBef>
                <a:spcPts val="600"/>
              </a:spcBef>
            </a:pPr>
            <a:r>
              <a:rPr lang="id-ID" dirty="0" smtClean="0"/>
              <a:t>Dapat </a:t>
            </a:r>
            <a:r>
              <a:rPr lang="id-ID" dirty="0">
                <a:solidFill>
                  <a:srgbClr val="C00000"/>
                </a:solidFill>
              </a:rPr>
              <a:t>mengarahkan dana </a:t>
            </a:r>
            <a:r>
              <a:rPr lang="id-ID" dirty="0" smtClean="0">
                <a:solidFill>
                  <a:srgbClr val="C00000"/>
                </a:solidFill>
              </a:rPr>
              <a:t>promosi </a:t>
            </a:r>
            <a:r>
              <a:rPr lang="id-ID" dirty="0"/>
              <a:t>melalui media yang tepat bagi segmen yang </a:t>
            </a:r>
            <a:r>
              <a:rPr lang="id-ID" dirty="0" smtClean="0"/>
              <a:t>tepat.</a:t>
            </a:r>
          </a:p>
          <a:p>
            <a:pPr marL="627063" lvl="1" indent="-352425">
              <a:spcBef>
                <a:spcPts val="600"/>
              </a:spcBef>
            </a:pPr>
            <a:r>
              <a:rPr lang="id-ID" dirty="0" smtClean="0"/>
              <a:t>Dapat </a:t>
            </a:r>
            <a:r>
              <a:rPr lang="id-ID" dirty="0"/>
              <a:t>digunakan untuk </a:t>
            </a:r>
            <a:r>
              <a:rPr lang="id-ID" dirty="0">
                <a:solidFill>
                  <a:srgbClr val="C00000"/>
                </a:solidFill>
              </a:rPr>
              <a:t>mengukur usaha promosi </a:t>
            </a:r>
            <a:r>
              <a:rPr lang="id-ID" dirty="0"/>
              <a:t>sesuai dengan </a:t>
            </a:r>
            <a:r>
              <a:rPr lang="id-ID" dirty="0" smtClean="0"/>
              <a:t>periode-periode </a:t>
            </a:r>
            <a:r>
              <a:rPr lang="id-ID" dirty="0"/>
              <a:t>dimana reaksi pasar cukup </a:t>
            </a:r>
            <a:r>
              <a:rPr lang="id-ID" dirty="0" smtClean="0"/>
              <a:t>besar</a:t>
            </a:r>
            <a:r>
              <a:rPr lang="id-ID" dirty="0" smtClean="0"/>
              <a:t>.</a:t>
            </a:r>
          </a:p>
          <a:p>
            <a:pPr marL="627063" lvl="1" indent="-352425">
              <a:spcBef>
                <a:spcPts val="600"/>
              </a:spcBef>
            </a:pPr>
            <a:r>
              <a:rPr lang="id-ID" dirty="0"/>
              <a:t>Dapat </a:t>
            </a:r>
            <a:r>
              <a:rPr lang="id-ID" dirty="0">
                <a:solidFill>
                  <a:srgbClr val="C00000"/>
                </a:solidFill>
              </a:rPr>
              <a:t>membedakan antara segmen </a:t>
            </a:r>
            <a:r>
              <a:rPr lang="id-ID" dirty="0"/>
              <a:t>yang satu dengan lainnya.</a:t>
            </a:r>
          </a:p>
          <a:p>
            <a:pPr marL="627063" lvl="1" indent="-352425">
              <a:spcBef>
                <a:spcPts val="600"/>
              </a:spcBef>
            </a:pPr>
            <a:r>
              <a:rPr lang="id-ID" dirty="0"/>
              <a:t>Dapat digunakan untuk </a:t>
            </a:r>
            <a:r>
              <a:rPr lang="id-ID" dirty="0">
                <a:solidFill>
                  <a:srgbClr val="C00000"/>
                </a:solidFill>
              </a:rPr>
              <a:t>mengetahui sifat  </a:t>
            </a:r>
            <a:r>
              <a:rPr lang="id-ID" dirty="0"/>
              <a:t>masing-masing segmen.</a:t>
            </a:r>
          </a:p>
          <a:p>
            <a:pPr marL="627063" lvl="1" indent="-352425">
              <a:spcBef>
                <a:spcPts val="600"/>
              </a:spcBef>
            </a:pPr>
            <a:r>
              <a:rPr lang="id-ID" dirty="0"/>
              <a:t>Dapat digunakan untuk </a:t>
            </a:r>
            <a:r>
              <a:rPr lang="id-ID" dirty="0">
                <a:solidFill>
                  <a:srgbClr val="C00000"/>
                </a:solidFill>
              </a:rPr>
              <a:t>mencari segmen  </a:t>
            </a:r>
            <a:r>
              <a:rPr lang="id-ID" dirty="0"/>
              <a:t>dengan potensi terbesar.</a:t>
            </a:r>
          </a:p>
          <a:p>
            <a:pPr marL="627063" lvl="1" indent="-352425">
              <a:spcBef>
                <a:spcPts val="600"/>
              </a:spcBef>
            </a:pPr>
            <a:r>
              <a:rPr lang="id-ID" dirty="0"/>
              <a:t>Dapat digunakan untuk </a:t>
            </a:r>
            <a:r>
              <a:rPr lang="id-ID" dirty="0">
                <a:solidFill>
                  <a:srgbClr val="C00000"/>
                </a:solidFill>
              </a:rPr>
              <a:t>memilih segmen  </a:t>
            </a:r>
            <a:r>
              <a:rPr lang="id-ID" dirty="0"/>
              <a:t>yang akan dijadikan sasaran.</a:t>
            </a:r>
            <a:br>
              <a:rPr lang="id-ID" dirty="0"/>
            </a:br>
            <a:endParaRPr lang="id-ID" dirty="0"/>
          </a:p>
          <a:p>
            <a:pPr marL="627063" lvl="1" indent="-352425">
              <a:spcBef>
                <a:spcPts val="600"/>
              </a:spcBef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0044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Kelemahan </a:t>
            </a:r>
            <a:r>
              <a:rPr lang="en-US" sz="3200" b="1" dirty="0" err="1"/>
              <a:t>Segmentasi</a:t>
            </a:r>
            <a:r>
              <a:rPr lang="en-US" sz="3200" b="1" dirty="0"/>
              <a:t> </a:t>
            </a:r>
            <a:r>
              <a:rPr lang="id-ID" sz="3200" b="1" dirty="0"/>
              <a:t>Pasar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476201"/>
            <a:ext cx="8928992" cy="3858273"/>
          </a:xfrm>
        </p:spPr>
        <p:txBody>
          <a:bodyPr>
            <a:normAutofit/>
          </a:bodyPr>
          <a:lstStyle/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dirty="0" smtClean="0"/>
              <a:t>Biaya </a:t>
            </a:r>
            <a:r>
              <a:rPr lang="id-ID" dirty="0"/>
              <a:t>produksi akan lebih tinggi, karena jangka waktu proses produksi lebih </a:t>
            </a:r>
            <a:r>
              <a:rPr lang="id-ID" dirty="0" smtClean="0"/>
              <a:t>pendek.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dirty="0" smtClean="0"/>
              <a:t>Biaya penelitian / </a:t>
            </a:r>
            <a:r>
              <a:rPr lang="id-ID" dirty="0"/>
              <a:t>riset pasar akan bertambah searah dengan banyaknya ragam dan macam segmen pasar yang </a:t>
            </a:r>
            <a:r>
              <a:rPr lang="id-ID" dirty="0" smtClean="0"/>
              <a:t>ditetapkan.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dirty="0"/>
              <a:t>B</a:t>
            </a:r>
            <a:r>
              <a:rPr lang="id-ID" dirty="0" smtClean="0"/>
              <a:t>iaya </a:t>
            </a:r>
            <a:r>
              <a:rPr lang="id-ID" dirty="0"/>
              <a:t>promosi akan menjadi lebih tinggi, ketika sejumlah media tidak menyediakan </a:t>
            </a:r>
            <a:r>
              <a:rPr lang="id-ID" dirty="0" smtClean="0"/>
              <a:t>diskon.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dirty="0" smtClean="0"/>
              <a:t>Kemungkinan </a:t>
            </a:r>
            <a:r>
              <a:rPr lang="id-ID" dirty="0"/>
              <a:t>akan menghadapi pesaing yang membidik segmen </a:t>
            </a:r>
            <a:r>
              <a:rPr lang="id-ID" dirty="0" smtClean="0"/>
              <a:t>serupa.</a:t>
            </a:r>
          </a:p>
          <a:p>
            <a:pPr marL="627063" lvl="1" indent="-352425">
              <a:spcBef>
                <a:spcPts val="1200"/>
              </a:spcBef>
              <a:tabLst>
                <a:tab pos="627063" algn="l"/>
              </a:tabLst>
            </a:pPr>
            <a:r>
              <a:rPr lang="id-ID" dirty="0"/>
              <a:t>Kemungkinan </a:t>
            </a:r>
            <a:r>
              <a:rPr lang="id-ID" dirty="0" smtClean="0"/>
              <a:t>akan </a:t>
            </a:r>
            <a:r>
              <a:rPr lang="id-ID" dirty="0"/>
              <a:t>terjadi persaingan yang tidak sehat, misalnya kanibalisme sesama produsen untuk produk dan segmen yang sama.</a:t>
            </a:r>
          </a:p>
        </p:txBody>
      </p:sp>
      <p:sp>
        <p:nvSpPr>
          <p:cNvPr id="5" name="Chevron 4"/>
          <p:cNvSpPr/>
          <p:nvPr/>
        </p:nvSpPr>
        <p:spPr>
          <a:xfrm>
            <a:off x="8812799" y="5174710"/>
            <a:ext cx="242316" cy="1908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sinessnthings.com/wp-content/uploads/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44" y="1793037"/>
            <a:ext cx="6130856" cy="345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566212"/>
            <a:ext cx="4860032" cy="1134126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TARGET PASAR UNTUK E-BISNIS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4593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9268"/>
            <a:ext cx="8784976" cy="102071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Menentukan target pasar </a:t>
            </a:r>
            <a:r>
              <a:rPr lang="id-ID" dirty="0"/>
              <a:t>bergantung pada </a:t>
            </a:r>
            <a:r>
              <a:rPr lang="id-ID" dirty="0">
                <a:solidFill>
                  <a:srgbClr val="C00000"/>
                </a:solidFill>
              </a:rPr>
              <a:t>jumlah pasar </a:t>
            </a:r>
            <a:r>
              <a:rPr lang="id-ID" dirty="0"/>
              <a:t>yang dilayani dan </a:t>
            </a:r>
            <a:r>
              <a:rPr lang="id-ID" dirty="0">
                <a:solidFill>
                  <a:srgbClr val="C00000"/>
                </a:solidFill>
              </a:rPr>
              <a:t>jumlah perbedaan produk dan jasa </a:t>
            </a:r>
            <a:r>
              <a:rPr lang="id-ID" dirty="0"/>
              <a:t>yang ditawarkan.</a:t>
            </a:r>
          </a:p>
          <a:p>
            <a:pPr marL="0" indent="0">
              <a:spcBef>
                <a:spcPts val="1200"/>
              </a:spcBef>
              <a:buNone/>
            </a:pPr>
            <a:endParaRPr lang="id-ID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2019" t="29843" r="26371" b="14219"/>
          <a:stretch/>
        </p:blipFill>
        <p:spPr bwMode="auto">
          <a:xfrm>
            <a:off x="1547664" y="2189981"/>
            <a:ext cx="5976664" cy="3118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3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9267"/>
            <a:ext cx="8784976" cy="42314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Perusahaan </a:t>
            </a:r>
            <a:r>
              <a:rPr lang="id-ID" dirty="0"/>
              <a:t>dapat memilih dari lima </a:t>
            </a:r>
            <a:r>
              <a:rPr lang="id-ID" dirty="0" smtClean="0"/>
              <a:t>pola </a:t>
            </a:r>
            <a:r>
              <a:rPr lang="id-ID" dirty="0"/>
              <a:t>untuk menargetkan </a:t>
            </a:r>
            <a:r>
              <a:rPr lang="id-ID" dirty="0" smtClean="0"/>
              <a:t>pasar, yaitu: </a:t>
            </a:r>
            <a:endParaRPr lang="id-ID" dirty="0"/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Single-segment Concentration</a:t>
            </a:r>
            <a:endParaRPr lang="id-ID" dirty="0" smtClean="0"/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Selective Specialization</a:t>
            </a:r>
            <a:r>
              <a:rPr lang="id-ID" dirty="0" smtClean="0"/>
              <a:t> </a:t>
            </a:r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Product Specialization</a:t>
            </a:r>
            <a:r>
              <a:rPr lang="id-ID" dirty="0" smtClean="0"/>
              <a:t> </a:t>
            </a:r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Market Specialization</a:t>
            </a:r>
            <a:endParaRPr lang="id-ID" dirty="0" smtClean="0"/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r>
              <a:rPr lang="id-ID" i="1" dirty="0" smtClean="0"/>
              <a:t>Full Market Coverage</a:t>
            </a:r>
            <a:r>
              <a:rPr lang="id-ID" dirty="0" smtClean="0"/>
              <a:t>.</a:t>
            </a:r>
          </a:p>
          <a:p>
            <a:pPr marL="1179512" indent="-457200">
              <a:spcBef>
                <a:spcPts val="1200"/>
              </a:spcBef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48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9267"/>
            <a:ext cx="8784976" cy="43663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3100" dirty="0" smtClean="0"/>
              <a:t>Lima pola segmentasi </a:t>
            </a:r>
            <a:r>
              <a:rPr lang="id-ID" sz="3100" dirty="0"/>
              <a:t>pasar </a:t>
            </a:r>
            <a:r>
              <a:rPr lang="id-ID" sz="3100" dirty="0" smtClean="0"/>
              <a:t>: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</a:pPr>
            <a:r>
              <a:rPr lang="id-ID" sz="3100" dirty="0" smtClean="0">
                <a:solidFill>
                  <a:srgbClr val="0070C0"/>
                </a:solidFill>
              </a:rPr>
              <a:t>Konsentrasi Segmen Tunggal</a:t>
            </a:r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Perusahaan </a:t>
            </a:r>
            <a:r>
              <a:rPr lang="id-ID" sz="2600" dirty="0"/>
              <a:t>memilih </a:t>
            </a:r>
            <a:r>
              <a:rPr lang="id-ID" sz="2600" dirty="0">
                <a:solidFill>
                  <a:srgbClr val="C00000"/>
                </a:solidFill>
              </a:rPr>
              <a:t>berkonsentrasi pada segmen tertentu</a:t>
            </a:r>
            <a:r>
              <a:rPr lang="id-ID" sz="2600" dirty="0"/>
              <a:t>. </a:t>
            </a:r>
            <a:endParaRPr lang="id-ID" sz="2600" dirty="0" smtClean="0"/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Pertimbangan memilih model ini : </a:t>
            </a:r>
            <a:r>
              <a:rPr lang="id-ID" sz="2600" dirty="0" smtClean="0">
                <a:solidFill>
                  <a:srgbClr val="C00000"/>
                </a:solidFill>
              </a:rPr>
              <a:t>dana </a:t>
            </a:r>
            <a:r>
              <a:rPr lang="id-ID" sz="2600" dirty="0">
                <a:solidFill>
                  <a:srgbClr val="C00000"/>
                </a:solidFill>
              </a:rPr>
              <a:t>yang terbatas</a:t>
            </a:r>
            <a:r>
              <a:rPr lang="id-ID" sz="2600" dirty="0"/>
              <a:t>, segmen tersebut </a:t>
            </a:r>
            <a:r>
              <a:rPr lang="id-ID" sz="2600" dirty="0">
                <a:solidFill>
                  <a:srgbClr val="C00000"/>
                </a:solidFill>
              </a:rPr>
              <a:t>tidak memiliki pesaing</a:t>
            </a:r>
            <a:r>
              <a:rPr lang="id-ID" sz="2600" dirty="0"/>
              <a:t>, dan merupakan segmen yang paling tepat sebagai </a:t>
            </a:r>
            <a:r>
              <a:rPr lang="id-ID" sz="2600" dirty="0">
                <a:solidFill>
                  <a:srgbClr val="C00000"/>
                </a:solidFill>
              </a:rPr>
              <a:t>landasan untuk ekspansi </a:t>
            </a:r>
            <a:r>
              <a:rPr lang="id-ID" sz="2600" dirty="0"/>
              <a:t>ke segmen </a:t>
            </a:r>
            <a:r>
              <a:rPr lang="id-ID" sz="2600" dirty="0" smtClean="0"/>
              <a:t>lainnya.</a:t>
            </a:r>
            <a:endParaRPr lang="id-ID" sz="2600" dirty="0"/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Perusahaan berkesempatan mendapatkan pengetahuan tentang </a:t>
            </a:r>
            <a:r>
              <a:rPr lang="id-ID" sz="2600" dirty="0"/>
              <a:t>pelanggan, untuk mengembangkan </a:t>
            </a:r>
            <a:r>
              <a:rPr lang="id-ID" sz="2600" dirty="0" smtClean="0"/>
              <a:t>produk </a:t>
            </a:r>
            <a:r>
              <a:rPr lang="id-ID" sz="2600" dirty="0"/>
              <a:t>khusus </a:t>
            </a:r>
            <a:r>
              <a:rPr lang="id-ID" sz="2600" dirty="0" smtClean="0"/>
              <a:t>dan </a:t>
            </a:r>
            <a:r>
              <a:rPr lang="id-ID" sz="2600" dirty="0"/>
              <a:t>untuk melayani </a:t>
            </a:r>
            <a:r>
              <a:rPr lang="id-ID" sz="2600" dirty="0" smtClean="0"/>
              <a:t> </a:t>
            </a:r>
            <a:r>
              <a:rPr lang="id-ID" sz="2600" dirty="0"/>
              <a:t>kebutuhan </a:t>
            </a:r>
            <a:r>
              <a:rPr lang="id-ID" sz="2600" dirty="0" smtClean="0"/>
              <a:t>pelanggan dengan tepat.</a:t>
            </a:r>
          </a:p>
          <a:p>
            <a:pPr marL="3556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600" dirty="0" smtClean="0"/>
              <a:t>Kelemahan : jika </a:t>
            </a:r>
            <a:r>
              <a:rPr lang="id-ID" sz="2600" dirty="0"/>
              <a:t>segmen yang ditargetkan </a:t>
            </a:r>
            <a:r>
              <a:rPr lang="id-ID" sz="2600" dirty="0" smtClean="0"/>
              <a:t>gagal menghasilkan </a:t>
            </a:r>
            <a:r>
              <a:rPr lang="id-ID" sz="2600" dirty="0"/>
              <a:t>pendapatan yang diperlukan, maka seluruh perusahaan terancam</a:t>
            </a:r>
            <a:r>
              <a:rPr lang="id-ID" sz="2900" dirty="0"/>
              <a:t>.</a:t>
            </a:r>
          </a:p>
          <a:p>
            <a:pPr marL="357188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200" dirty="0" smtClean="0"/>
              <a:t>.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5663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Pengertian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82680"/>
            <a:ext cx="8640960" cy="4117995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Segmentasi pasar perlu dilakukan </a:t>
            </a:r>
            <a:r>
              <a:rPr lang="id-ID" dirty="0"/>
              <a:t>karena </a:t>
            </a:r>
            <a:r>
              <a:rPr lang="id-ID" dirty="0" smtClean="0"/>
              <a:t>masyarakat </a:t>
            </a:r>
            <a:r>
              <a:rPr lang="id-ID" dirty="0"/>
              <a:t>memiliki </a:t>
            </a:r>
            <a:r>
              <a:rPr lang="id-ID" dirty="0">
                <a:solidFill>
                  <a:srgbClr val="C00000"/>
                </a:solidFill>
              </a:rPr>
              <a:t>preferensi yang berbeda </a:t>
            </a:r>
            <a:r>
              <a:rPr lang="id-ID" dirty="0" smtClean="0"/>
              <a:t>terhadap </a:t>
            </a:r>
            <a:r>
              <a:rPr lang="id-ID" dirty="0"/>
              <a:t>fitur </a:t>
            </a:r>
            <a:r>
              <a:rPr lang="id-ID" dirty="0" smtClean="0"/>
              <a:t>produk, sehingga mereka menghargai </a:t>
            </a:r>
            <a:r>
              <a:rPr lang="id-ID" dirty="0">
                <a:solidFill>
                  <a:srgbClr val="C00000"/>
                </a:solidFill>
              </a:rPr>
              <a:t>proposisi nilai yang </a:t>
            </a:r>
            <a:r>
              <a:rPr lang="id-ID" dirty="0" smtClean="0">
                <a:solidFill>
                  <a:srgbClr val="C00000"/>
                </a:solidFill>
              </a:rPr>
              <a:t>berbeda</a:t>
            </a:r>
            <a:r>
              <a:rPr lang="id-ID" dirty="0" smtClean="0"/>
              <a:t> pula. </a:t>
            </a:r>
          </a:p>
          <a:p>
            <a:pPr>
              <a:spcBef>
                <a:spcPts val="1200"/>
              </a:spcBef>
            </a:pPr>
            <a:r>
              <a:rPr lang="id-ID" dirty="0" smtClean="0"/>
              <a:t>Contoh: telepon seluler</a:t>
            </a:r>
            <a:endParaRPr lang="id-ID" dirty="0"/>
          </a:p>
          <a:p>
            <a:pPr lvl="1">
              <a:spcBef>
                <a:spcPts val="1200"/>
              </a:spcBef>
            </a:pPr>
            <a:r>
              <a:rPr lang="id-ID" sz="2200" dirty="0" smtClean="0"/>
              <a:t>Sebagian orang membutuhkan ponsel yang bisa untuk memeriksa saldo bank, sementara sebagian orang yang lain tidak tertarik dengan </a:t>
            </a:r>
            <a:r>
              <a:rPr lang="id-ID" sz="2200" i="1" dirty="0" smtClean="0"/>
              <a:t>mobile banking</a:t>
            </a:r>
            <a:r>
              <a:rPr lang="id-ID" sz="2200" dirty="0" smtClean="0"/>
              <a:t>, tetapi lebih mementingkan ponsel dengan tombol yang besar supaya lebih mudah memasukkan nomor telepon</a:t>
            </a:r>
            <a:r>
              <a:rPr lang="id-ID" dirty="0" smtClean="0"/>
              <a:t>. </a:t>
            </a:r>
            <a:endParaRPr lang="id-ID" dirty="0"/>
          </a:p>
          <a:p>
            <a:pPr>
              <a:spcBef>
                <a:spcPts val="1200"/>
              </a:spcBef>
            </a:pPr>
            <a:r>
              <a:rPr lang="id-ID" dirty="0"/>
              <a:t>Contoh ini menggambarkan </a:t>
            </a:r>
            <a:r>
              <a:rPr lang="id-ID" dirty="0" smtClean="0"/>
              <a:t>bahwa </a:t>
            </a:r>
            <a:r>
              <a:rPr lang="id-ID" dirty="0">
                <a:solidFill>
                  <a:srgbClr val="C00000"/>
                </a:solidFill>
              </a:rPr>
              <a:t>perbedaan preferensi pelanggan </a:t>
            </a:r>
            <a:r>
              <a:rPr lang="id-ID" dirty="0"/>
              <a:t>merupakan dasar untuk segmentasi pasar. </a:t>
            </a:r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7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9267"/>
            <a:ext cx="8784976" cy="3515791"/>
          </a:xfrm>
        </p:spPr>
        <p:txBody>
          <a:bodyPr>
            <a:normAutofit lnSpcReduction="10000"/>
          </a:bodyPr>
          <a:lstStyle/>
          <a:p>
            <a:pPr marL="355600" indent="-339725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Spesialisasi Selektif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</a:t>
            </a:r>
            <a:r>
              <a:rPr lang="id-ID" sz="2000" dirty="0"/>
              <a:t>memilih </a:t>
            </a:r>
            <a:r>
              <a:rPr lang="id-ID" sz="2000" dirty="0">
                <a:solidFill>
                  <a:srgbClr val="C00000"/>
                </a:solidFill>
              </a:rPr>
              <a:t>sejumlah segmen </a:t>
            </a:r>
            <a:r>
              <a:rPr lang="id-ID" sz="2000" dirty="0"/>
              <a:t>pasar yang </a:t>
            </a:r>
            <a:r>
              <a:rPr lang="id-ID" sz="2000" dirty="0">
                <a:solidFill>
                  <a:srgbClr val="C00000"/>
                </a:solidFill>
              </a:rPr>
              <a:t>menarik</a:t>
            </a:r>
            <a:r>
              <a:rPr lang="id-ID" sz="2000" dirty="0"/>
              <a:t> dan </a:t>
            </a:r>
            <a:r>
              <a:rPr lang="id-ID" sz="2000" dirty="0">
                <a:solidFill>
                  <a:srgbClr val="C00000"/>
                </a:solidFill>
              </a:rPr>
              <a:t>sesuai </a:t>
            </a:r>
            <a:r>
              <a:rPr lang="id-ID" sz="2000" dirty="0"/>
              <a:t>dengan </a:t>
            </a:r>
            <a:r>
              <a:rPr lang="id-ID" sz="2000" dirty="0">
                <a:solidFill>
                  <a:srgbClr val="C00000"/>
                </a:solidFill>
              </a:rPr>
              <a:t>tujuan </a:t>
            </a:r>
            <a:r>
              <a:rPr lang="id-ID" sz="2000" dirty="0"/>
              <a:t>serta </a:t>
            </a:r>
            <a:r>
              <a:rPr lang="id-ID" sz="2000" dirty="0">
                <a:solidFill>
                  <a:srgbClr val="C00000"/>
                </a:solidFill>
              </a:rPr>
              <a:t>sumber daya </a:t>
            </a:r>
            <a:r>
              <a:rPr lang="id-ID" sz="2000" dirty="0"/>
              <a:t>yang </a:t>
            </a:r>
            <a:r>
              <a:rPr lang="id-ID" sz="2000" dirty="0" smtClean="0"/>
              <a:t>dimiliki.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menargetkan </a:t>
            </a:r>
            <a:r>
              <a:rPr lang="id-ID" sz="2000" dirty="0"/>
              <a:t>pasar </a:t>
            </a:r>
            <a:r>
              <a:rPr lang="id-ID" sz="2000" dirty="0" smtClean="0"/>
              <a:t>yang berbeda dengan </a:t>
            </a:r>
            <a:r>
              <a:rPr lang="id-ID" sz="2000" dirty="0"/>
              <a:t>jenis produk yang berbeda. </a:t>
            </a:r>
            <a:endParaRPr lang="id-ID" sz="2000" dirty="0" smtClean="0"/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Ancaman : perusahaan kehilangan </a:t>
            </a:r>
            <a:r>
              <a:rPr lang="id-ID" sz="2000" dirty="0"/>
              <a:t>fokus, sehingga </a:t>
            </a:r>
            <a:r>
              <a:rPr lang="id-ID" sz="2000" dirty="0" smtClean="0"/>
              <a:t> </a:t>
            </a:r>
            <a:r>
              <a:rPr lang="id-ID" sz="2000" dirty="0"/>
              <a:t>rentan terhadap serangan oleh pesaing yang lebih </a:t>
            </a:r>
            <a:r>
              <a:rPr lang="id-ID" sz="2000" dirty="0" smtClean="0"/>
              <a:t>fokus.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Contoh : perusahaan  media </a:t>
            </a:r>
            <a:r>
              <a:rPr lang="id-ID" sz="2000" dirty="0"/>
              <a:t>Jerman Bertelsmann, </a:t>
            </a:r>
            <a:r>
              <a:rPr lang="id-ID" sz="2000" dirty="0" smtClean="0"/>
              <a:t> </a:t>
            </a:r>
            <a:r>
              <a:rPr lang="id-ID" sz="2000" dirty="0"/>
              <a:t>menawarkan berbagai </a:t>
            </a:r>
            <a:r>
              <a:rPr lang="id-ID" sz="2000" dirty="0" smtClean="0"/>
              <a:t>macam produk </a:t>
            </a:r>
            <a:r>
              <a:rPr lang="id-ID" sz="2000" dirty="0"/>
              <a:t>media </a:t>
            </a:r>
            <a:r>
              <a:rPr lang="id-ID" sz="2000" dirty="0" smtClean="0"/>
              <a:t>online</a:t>
            </a:r>
            <a:r>
              <a:rPr lang="id-ID" sz="2000" dirty="0"/>
              <a:t>, cetak, TV dan radio, yang menargetkan </a:t>
            </a:r>
            <a:r>
              <a:rPr lang="id-ID" sz="2000" dirty="0" smtClean="0"/>
              <a:t>berbeda kelompok </a:t>
            </a:r>
            <a:r>
              <a:rPr lang="id-ID" sz="2000" dirty="0"/>
              <a:t>pelanggan.</a:t>
            </a:r>
          </a:p>
          <a:p>
            <a:pPr marL="357188" indent="0">
              <a:spcBef>
                <a:spcPts val="1200"/>
              </a:spcBef>
              <a:buNone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001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9267"/>
            <a:ext cx="8784976" cy="4231408"/>
          </a:xfrm>
        </p:spPr>
        <p:txBody>
          <a:bodyPr>
            <a:normAutofit fontScale="92500" lnSpcReduction="20000"/>
          </a:bodyPr>
          <a:lstStyle/>
          <a:p>
            <a:pPr marL="355600" indent="-338138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Spesialisasi Pasar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</a:t>
            </a:r>
            <a:r>
              <a:rPr lang="id-ID" sz="2000" dirty="0"/>
              <a:t>memusatkan diri pada upaya </a:t>
            </a:r>
            <a:r>
              <a:rPr lang="id-ID" sz="2000" dirty="0">
                <a:solidFill>
                  <a:srgbClr val="C00000"/>
                </a:solidFill>
              </a:rPr>
              <a:t>melayani berbagai kebutuhan </a:t>
            </a:r>
            <a:r>
              <a:rPr lang="id-ID" sz="2000" dirty="0"/>
              <a:t>dari </a:t>
            </a:r>
            <a:r>
              <a:rPr lang="id-ID" sz="2000" dirty="0">
                <a:solidFill>
                  <a:srgbClr val="C00000"/>
                </a:solidFill>
              </a:rPr>
              <a:t>suatu kelompok </a:t>
            </a:r>
            <a:r>
              <a:rPr lang="id-ID" sz="2000" dirty="0"/>
              <a:t>pelanggan </a:t>
            </a:r>
            <a:r>
              <a:rPr lang="id-ID" sz="2000" dirty="0" smtClean="0"/>
              <a:t>tertentu.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Perusahaan </a:t>
            </a:r>
            <a:r>
              <a:rPr lang="id-ID" sz="2000" dirty="0"/>
              <a:t>yang berkonsentrasi pada segmen pasar tertentu </a:t>
            </a:r>
            <a:r>
              <a:rPr lang="id-ID" sz="2000" dirty="0" smtClean="0"/>
              <a:t>bertujuan </a:t>
            </a:r>
            <a:r>
              <a:rPr lang="id-ID" sz="2000" dirty="0" smtClean="0">
                <a:solidFill>
                  <a:srgbClr val="C00000"/>
                </a:solidFill>
              </a:rPr>
              <a:t>mendapatkan </a:t>
            </a:r>
            <a:r>
              <a:rPr lang="id-ID" sz="2000" dirty="0">
                <a:solidFill>
                  <a:srgbClr val="C00000"/>
                </a:solidFill>
              </a:rPr>
              <a:t>reputasi yang kuat </a:t>
            </a:r>
            <a:r>
              <a:rPr lang="id-ID" sz="2000" dirty="0"/>
              <a:t>dan </a:t>
            </a:r>
            <a:r>
              <a:rPr lang="id-ID" sz="2000" dirty="0">
                <a:solidFill>
                  <a:srgbClr val="C00000"/>
                </a:solidFill>
              </a:rPr>
              <a:t>kepercayaan </a:t>
            </a:r>
            <a:r>
              <a:rPr lang="id-ID" sz="2000" dirty="0" smtClean="0">
                <a:solidFill>
                  <a:srgbClr val="C00000"/>
                </a:solidFill>
              </a:rPr>
              <a:t>dari </a:t>
            </a:r>
            <a:r>
              <a:rPr lang="id-ID" sz="2000" dirty="0">
                <a:solidFill>
                  <a:srgbClr val="C00000"/>
                </a:solidFill>
              </a:rPr>
              <a:t>anggota segmen </a:t>
            </a:r>
            <a:r>
              <a:rPr lang="id-ID" sz="2000" dirty="0"/>
              <a:t>yang ditargetkan, </a:t>
            </a:r>
            <a:r>
              <a:rPr lang="id-ID" sz="2000" dirty="0" smtClean="0"/>
              <a:t>dan kemudian </a:t>
            </a:r>
            <a:r>
              <a:rPr lang="id-ID" sz="2000" dirty="0">
                <a:solidFill>
                  <a:srgbClr val="C00000"/>
                </a:solidFill>
              </a:rPr>
              <a:t>berkembang </a:t>
            </a:r>
            <a:r>
              <a:rPr lang="id-ID" sz="2000" dirty="0"/>
              <a:t>dengan </a:t>
            </a:r>
            <a:r>
              <a:rPr lang="id-ID" sz="2000" dirty="0">
                <a:solidFill>
                  <a:srgbClr val="C00000"/>
                </a:solidFill>
              </a:rPr>
              <a:t>menawarkan berbagai produk </a:t>
            </a:r>
            <a:r>
              <a:rPr lang="id-ID" sz="2000" dirty="0"/>
              <a:t>untuk segmen yang sama. </a:t>
            </a:r>
            <a:endParaRPr lang="id-ID" sz="2000" dirty="0" smtClean="0"/>
          </a:p>
          <a:p>
            <a:pPr marL="357188" indent="0">
              <a:spcBef>
                <a:spcPts val="1200"/>
              </a:spcBef>
              <a:buNone/>
            </a:pPr>
            <a:r>
              <a:rPr lang="id-ID" sz="2000" i="1" dirty="0" smtClean="0"/>
              <a:t>Cross selling </a:t>
            </a:r>
            <a:r>
              <a:rPr lang="id-ID" sz="2000" dirty="0" smtClean="0"/>
              <a:t>biasa </a:t>
            </a:r>
            <a:r>
              <a:rPr lang="id-ID" sz="2000" dirty="0"/>
              <a:t>menjadi pilihan </a:t>
            </a:r>
            <a:r>
              <a:rPr lang="id-ID" sz="2000" dirty="0" smtClean="0"/>
              <a:t>untuk </a:t>
            </a:r>
            <a:r>
              <a:rPr lang="id-ID" sz="2000" dirty="0"/>
              <a:t>meningkatkan </a:t>
            </a:r>
            <a:r>
              <a:rPr lang="id-ID" sz="2000" dirty="0" smtClean="0"/>
              <a:t>pendapatan.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id-ID" sz="2000" dirty="0" smtClean="0"/>
              <a:t>Contoh : </a:t>
            </a:r>
          </a:p>
          <a:p>
            <a:pPr marL="723900" indent="0">
              <a:spcBef>
                <a:spcPts val="1200"/>
              </a:spcBef>
              <a:buNone/>
            </a:pPr>
            <a:r>
              <a:rPr lang="id-ID" sz="2000" dirty="0" smtClean="0"/>
              <a:t>Industri perbankan yang fokus </a:t>
            </a:r>
            <a:r>
              <a:rPr lang="id-ID" sz="2000" dirty="0"/>
              <a:t>pada </a:t>
            </a:r>
            <a:r>
              <a:rPr lang="id-ID" sz="2000" dirty="0" smtClean="0"/>
              <a:t>nasabah yang  </a:t>
            </a:r>
            <a:r>
              <a:rPr lang="id-ID" sz="2000" dirty="0"/>
              <a:t>berpenghasilan </a:t>
            </a:r>
            <a:r>
              <a:rPr lang="id-ID" sz="2000" dirty="0" smtClean="0"/>
              <a:t>besar saja. Setelah mereka membuat rekening, pihak bank menawarkan produk keuangan lain yang lebih menguntungkan, </a:t>
            </a:r>
            <a:r>
              <a:rPr lang="id-ID" sz="2000" dirty="0"/>
              <a:t>seperti reksa dana dan produk </a:t>
            </a:r>
            <a:r>
              <a:rPr lang="id-ID" sz="2000" dirty="0" smtClean="0"/>
              <a:t>asuransi.</a:t>
            </a:r>
          </a:p>
        </p:txBody>
      </p:sp>
    </p:spTree>
    <p:extLst>
      <p:ext uri="{BB962C8B-B14F-4D97-AF65-F5344CB8AC3E}">
        <p14:creationId xmlns:p14="http://schemas.microsoft.com/office/powerpoint/2010/main" val="1051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9267"/>
            <a:ext cx="8784976" cy="4231408"/>
          </a:xfrm>
        </p:spPr>
        <p:txBody>
          <a:bodyPr>
            <a:normAutofit/>
          </a:bodyPr>
          <a:lstStyle/>
          <a:p>
            <a:pPr marL="355600" indent="-338138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Spesialisasi Produk</a:t>
            </a:r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Perusahaan yang </a:t>
            </a:r>
            <a:r>
              <a:rPr lang="id-ID" sz="2000" dirty="0" smtClean="0">
                <a:solidFill>
                  <a:srgbClr val="C00000"/>
                </a:solidFill>
              </a:rPr>
              <a:t>fokus </a:t>
            </a:r>
            <a:r>
              <a:rPr lang="id-ID" sz="2000" dirty="0">
                <a:solidFill>
                  <a:srgbClr val="C00000"/>
                </a:solidFill>
              </a:rPr>
              <a:t>pada pembuatan produk tertentu </a:t>
            </a: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smtClean="0"/>
              <a:t>yang </a:t>
            </a:r>
            <a:r>
              <a:rPr lang="id-ID" sz="2000" dirty="0"/>
              <a:t>akan dijual kepada berbagai segmen </a:t>
            </a:r>
            <a:r>
              <a:rPr lang="id-ID" sz="2000" dirty="0" smtClean="0"/>
              <a:t>pasar.</a:t>
            </a:r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Contoh :  ChateauOnline</a:t>
            </a:r>
            <a:r>
              <a:rPr lang="id-ID" sz="2000" dirty="0"/>
              <a:t>, yang </a:t>
            </a:r>
            <a:r>
              <a:rPr lang="id-ID" sz="2000" dirty="0" smtClean="0"/>
              <a:t>fokus pada ritel anggur, </a:t>
            </a:r>
            <a:r>
              <a:rPr lang="id-ID" sz="2000" dirty="0"/>
              <a:t>berkonsentrasi pada satu produk tetapi ingin </a:t>
            </a:r>
            <a:r>
              <a:rPr lang="id-ID" sz="2000" dirty="0" smtClean="0"/>
              <a:t>menjangkau pasar seluas mungkin</a:t>
            </a:r>
            <a:r>
              <a:rPr lang="id-ID" sz="2000" dirty="0"/>
              <a:t>. </a:t>
            </a:r>
            <a:endParaRPr lang="id-ID" sz="2000" dirty="0" smtClean="0"/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Resiko : </a:t>
            </a:r>
            <a:r>
              <a:rPr lang="id-ID" sz="2000" dirty="0"/>
              <a:t>jika </a:t>
            </a:r>
            <a:r>
              <a:rPr lang="id-ID" sz="2000" dirty="0" smtClean="0"/>
              <a:t>produk tersebut  </a:t>
            </a:r>
            <a:r>
              <a:rPr lang="id-ID" sz="2000" dirty="0"/>
              <a:t>kehilangan </a:t>
            </a:r>
            <a:r>
              <a:rPr lang="id-ID" sz="2000" dirty="0" smtClean="0"/>
              <a:t>pelanggan</a:t>
            </a:r>
            <a:r>
              <a:rPr lang="id-ID" sz="2000" dirty="0"/>
              <a:t>, maka </a:t>
            </a:r>
            <a:r>
              <a:rPr lang="id-ID" sz="2000" dirty="0" smtClean="0"/>
              <a:t>perusahaan </a:t>
            </a:r>
            <a:r>
              <a:rPr lang="id-ID" sz="2000" dirty="0"/>
              <a:t>tidak akan mampu menebus penurunan </a:t>
            </a:r>
            <a:r>
              <a:rPr lang="id-ID" sz="2000" dirty="0" smtClean="0"/>
              <a:t>pendapatan melalui </a:t>
            </a:r>
            <a:r>
              <a:rPr lang="id-ID" sz="2000" dirty="0"/>
              <a:t>produk lainnya. </a:t>
            </a:r>
            <a:endParaRPr lang="id-ID" sz="2000" dirty="0" smtClean="0"/>
          </a:p>
          <a:p>
            <a:pPr marL="358775" indent="0">
              <a:spcBef>
                <a:spcPts val="1200"/>
              </a:spcBef>
              <a:buNone/>
            </a:pPr>
            <a:r>
              <a:rPr lang="id-ID" sz="2000" dirty="0" smtClean="0"/>
              <a:t>Misalnya</a:t>
            </a:r>
            <a:r>
              <a:rPr lang="id-ID" sz="2000" dirty="0"/>
              <a:t>, ChateauOnline </a:t>
            </a:r>
            <a:r>
              <a:rPr lang="id-ID" sz="2000" dirty="0" smtClean="0"/>
              <a:t>akan menghadapi tantangan </a:t>
            </a:r>
            <a:r>
              <a:rPr lang="id-ID" sz="2000" dirty="0"/>
              <a:t>besar jika </a:t>
            </a:r>
            <a:r>
              <a:rPr lang="id-ID" sz="2000" dirty="0" smtClean="0"/>
              <a:t>misal penelitian </a:t>
            </a:r>
            <a:r>
              <a:rPr lang="id-ID" sz="2000" dirty="0"/>
              <a:t>medis </a:t>
            </a:r>
            <a:r>
              <a:rPr lang="id-ID" sz="2000" dirty="0" smtClean="0"/>
              <a:t>menunjukkan </a:t>
            </a:r>
            <a:r>
              <a:rPr lang="id-ID" sz="2000" dirty="0"/>
              <a:t>bahwa konsumsi anggur </a:t>
            </a:r>
            <a:r>
              <a:rPr lang="id-ID" sz="2000" dirty="0" smtClean="0"/>
              <a:t>memiliki efek </a:t>
            </a:r>
            <a:r>
              <a:rPr lang="id-ID" sz="2000" dirty="0"/>
              <a:t>kesehatan yang </a:t>
            </a:r>
            <a:r>
              <a:rPr lang="id-ID" sz="2000" dirty="0" smtClean="0"/>
              <a:t>merugikan. </a:t>
            </a:r>
          </a:p>
          <a:p>
            <a:pPr marL="357188" indent="0">
              <a:spcBef>
                <a:spcPts val="1200"/>
              </a:spcBef>
              <a:buNone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3331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1966"/>
            <a:ext cx="8229600" cy="78009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Target Pasar Untuk E-bisnis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9267"/>
            <a:ext cx="8784976" cy="4231408"/>
          </a:xfrm>
        </p:spPr>
        <p:txBody>
          <a:bodyPr>
            <a:normAutofit/>
          </a:bodyPr>
          <a:lstStyle/>
          <a:p>
            <a:pPr marL="355600" indent="-349250">
              <a:spcBef>
                <a:spcPts val="1200"/>
              </a:spcBef>
            </a:pPr>
            <a:r>
              <a:rPr lang="id-ID" dirty="0" smtClean="0">
                <a:solidFill>
                  <a:srgbClr val="0070C0"/>
                </a:solidFill>
              </a:rPr>
              <a:t>Pelayanan Penuh </a:t>
            </a:r>
          </a:p>
          <a:p>
            <a:pPr marL="349250" indent="0">
              <a:spcBef>
                <a:spcPts val="1200"/>
              </a:spcBef>
              <a:buNone/>
            </a:pPr>
            <a:r>
              <a:rPr lang="id-ID" sz="2200" dirty="0" smtClean="0"/>
              <a:t>Perusahaan </a:t>
            </a:r>
            <a:r>
              <a:rPr lang="id-ID" sz="2200" dirty="0"/>
              <a:t>berusaha </a:t>
            </a:r>
            <a:r>
              <a:rPr lang="id-ID" sz="2200" dirty="0">
                <a:solidFill>
                  <a:srgbClr val="C00000"/>
                </a:solidFill>
              </a:rPr>
              <a:t>melayani semua kelompok </a:t>
            </a:r>
            <a:r>
              <a:rPr lang="id-ID" sz="2200" dirty="0"/>
              <a:t>pelanggan dengan </a:t>
            </a:r>
            <a:r>
              <a:rPr lang="id-ID" sz="2200" dirty="0">
                <a:solidFill>
                  <a:srgbClr val="C00000"/>
                </a:solidFill>
              </a:rPr>
              <a:t>semua produk </a:t>
            </a:r>
            <a:r>
              <a:rPr lang="id-ID" sz="2200" dirty="0"/>
              <a:t>yang mungkin dibutuhkan</a:t>
            </a:r>
            <a:r>
              <a:rPr lang="id-ID" sz="2200" dirty="0" smtClean="0"/>
              <a:t>.</a:t>
            </a:r>
          </a:p>
          <a:p>
            <a:pPr marL="349250" indent="0">
              <a:spcBef>
                <a:spcPts val="1200"/>
              </a:spcBef>
              <a:buNone/>
            </a:pPr>
            <a:r>
              <a:rPr lang="id-ID" sz="2200" dirty="0" smtClean="0"/>
              <a:t>Hanya </a:t>
            </a:r>
            <a:r>
              <a:rPr lang="id-ID" sz="2200" dirty="0"/>
              <a:t>perusahaan besar yang mampu menerapkan strategi ini, karena dibutuhkan sumber daya yang sangat </a:t>
            </a:r>
            <a:r>
              <a:rPr lang="id-ID" sz="2200" dirty="0" smtClean="0"/>
              <a:t>besar.</a:t>
            </a:r>
          </a:p>
          <a:p>
            <a:pPr marL="349250" indent="0">
              <a:spcBef>
                <a:spcPts val="1200"/>
              </a:spcBef>
              <a:buNone/>
            </a:pPr>
            <a:r>
              <a:rPr lang="id-ID" sz="2200" dirty="0" smtClean="0"/>
              <a:t>Contoh : </a:t>
            </a:r>
          </a:p>
          <a:p>
            <a:pPr marL="619125" indent="0">
              <a:spcBef>
                <a:spcPts val="1200"/>
              </a:spcBef>
              <a:buNone/>
            </a:pPr>
            <a:r>
              <a:rPr lang="id-ID" sz="2200" dirty="0" smtClean="0"/>
              <a:t>Amazon.com . Pada awalnya perusahaan hanya </a:t>
            </a:r>
            <a:r>
              <a:rPr lang="id-ID" sz="2200" dirty="0"/>
              <a:t>menjual </a:t>
            </a:r>
            <a:r>
              <a:rPr lang="id-ID" sz="2200" dirty="0" smtClean="0"/>
              <a:t> </a:t>
            </a:r>
            <a:r>
              <a:rPr lang="id-ID" sz="2200" dirty="0"/>
              <a:t>buku-buku baru, </a:t>
            </a:r>
            <a:r>
              <a:rPr lang="id-ID" sz="2200" dirty="0" smtClean="0"/>
              <a:t>kemudian </a:t>
            </a:r>
            <a:r>
              <a:rPr lang="id-ID" sz="2200" dirty="0"/>
              <a:t>menambahkan buku </a:t>
            </a:r>
            <a:r>
              <a:rPr lang="id-ID" sz="2200" dirty="0" smtClean="0"/>
              <a:t>bekas dan </a:t>
            </a:r>
            <a:r>
              <a:rPr lang="id-ID" sz="2200" dirty="0"/>
              <a:t>berbagai kategori produk, </a:t>
            </a:r>
            <a:r>
              <a:rPr lang="id-ID" sz="2200" dirty="0" smtClean="0"/>
              <a:t>seperti  </a:t>
            </a:r>
            <a:r>
              <a:rPr lang="id-ID" sz="2200" dirty="0"/>
              <a:t>mainan bayi, </a:t>
            </a:r>
            <a:r>
              <a:rPr lang="id-ID" sz="2200" dirty="0" smtClean="0"/>
              <a:t>makanan  hewan peliharaan, elektronik,dll</a:t>
            </a:r>
            <a:endParaRPr lang="id-ID" sz="2200" dirty="0"/>
          </a:p>
        </p:txBody>
      </p:sp>
      <p:sp>
        <p:nvSpPr>
          <p:cNvPr id="5" name="Chevron 4"/>
          <p:cNvSpPr/>
          <p:nvPr/>
        </p:nvSpPr>
        <p:spPr>
          <a:xfrm>
            <a:off x="8812799" y="5174710"/>
            <a:ext cx="242316" cy="1908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604448" y="5174710"/>
            <a:ext cx="242316" cy="1908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/>
              <a:t/>
            </a:r>
            <a:br>
              <a:rPr lang="id-ID" sz="3200" b="1" dirty="0"/>
            </a:br>
            <a:r>
              <a:rPr lang="id-ID" sz="3200" b="1" dirty="0"/>
              <a:t>Persaingan dalam </a:t>
            </a:r>
            <a:r>
              <a:rPr lang="id-ID" sz="3200" b="1" dirty="0" smtClean="0"/>
              <a:t>e-Bisnis</a:t>
            </a:r>
            <a:r>
              <a:rPr lang="id-ID" sz="3200" b="1" dirty="0"/>
              <a:t/>
            </a:r>
            <a:br>
              <a:rPr lang="id-ID" sz="3200" b="1" dirty="0"/>
            </a:br>
            <a:endParaRPr lang="id-ID"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1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1966"/>
            <a:ext cx="8229600" cy="780098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Definisi Konsumen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id-ID" dirty="0"/>
              <a:t>Istilah konsumen sering diartikan sebagai dua jenis konsumen, yaitu </a:t>
            </a:r>
            <a:r>
              <a:rPr lang="id-ID" dirty="0">
                <a:solidFill>
                  <a:srgbClr val="C00000"/>
                </a:solidFill>
              </a:rPr>
              <a:t>konsumen individu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konsumen organisasi</a:t>
            </a:r>
            <a:r>
              <a:rPr lang="id-ID" dirty="0"/>
              <a:t>. </a:t>
            </a:r>
            <a:endParaRPr lang="id-ID" dirty="0" smtClean="0"/>
          </a:p>
          <a:p>
            <a:pPr lvl="1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Konsumen individu </a:t>
            </a:r>
            <a:r>
              <a:rPr lang="id-ID" dirty="0" smtClean="0"/>
              <a:t>adalah konsumen yang membeli barang </a:t>
            </a:r>
            <a:r>
              <a:rPr lang="id-ID" dirty="0"/>
              <a:t>dan jasa </a:t>
            </a:r>
            <a:r>
              <a:rPr lang="id-ID" dirty="0" smtClean="0"/>
              <a:t>untuk </a:t>
            </a:r>
            <a:r>
              <a:rPr lang="id-ID" dirty="0"/>
              <a:t>diri sendiri, anggota keluarga atau diberikan pada orang </a:t>
            </a:r>
            <a:r>
              <a:rPr lang="id-ID" dirty="0" smtClean="0"/>
              <a:t>lain.</a:t>
            </a:r>
          </a:p>
          <a:p>
            <a:pPr lvl="1">
              <a:spcBef>
                <a:spcPts val="1200"/>
              </a:spcBef>
            </a:pPr>
            <a:r>
              <a:rPr lang="id-ID" dirty="0" smtClean="0"/>
              <a:t>Konsumen akhir adalah apabila barang </a:t>
            </a:r>
            <a:r>
              <a:rPr lang="id-ID" dirty="0"/>
              <a:t>dan jasa yang dibeli kemudian digunakan langsung </a:t>
            </a:r>
            <a:r>
              <a:rPr lang="id-ID" dirty="0" smtClean="0"/>
              <a:t>individu tersebut.</a:t>
            </a:r>
          </a:p>
          <a:p>
            <a:pPr lvl="1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Konsumen </a:t>
            </a:r>
            <a:r>
              <a:rPr lang="id-ID" dirty="0">
                <a:solidFill>
                  <a:srgbClr val="C00000"/>
                </a:solidFill>
              </a:rPr>
              <a:t>organisasi </a:t>
            </a:r>
            <a:r>
              <a:rPr lang="id-ID" dirty="0"/>
              <a:t>meliputi organisasi bisnis, yayasan, lembaga sosial, kantor pemerintah dan lembaga lainnya yang membeli produk, peralatan dan jasa untuk menjalankan organisasinya.</a:t>
            </a:r>
          </a:p>
        </p:txBody>
      </p:sp>
    </p:spTree>
    <p:extLst>
      <p:ext uri="{BB962C8B-B14F-4D97-AF65-F5344CB8AC3E}">
        <p14:creationId xmlns:p14="http://schemas.microsoft.com/office/powerpoint/2010/main" val="16874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1966"/>
            <a:ext cx="8229600" cy="780098"/>
          </a:xfrm>
        </p:spPr>
        <p:txBody>
          <a:bodyPr>
            <a:normAutofit/>
          </a:bodyPr>
          <a:lstStyle/>
          <a:p>
            <a:r>
              <a:rPr lang="id-ID" sz="3200" b="1" dirty="0"/>
              <a:t>Perilaku </a:t>
            </a:r>
            <a:r>
              <a:rPr lang="id-ID" sz="3200" b="1" dirty="0" smtClean="0"/>
              <a:t>Konsumen</a:t>
            </a:r>
            <a:endParaRPr lang="id-ID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0157"/>
            <a:ext cx="8507288" cy="40486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Perilaku konsumen </a:t>
            </a:r>
            <a:r>
              <a:rPr lang="id-ID" dirty="0"/>
              <a:t>online adalah </a:t>
            </a:r>
            <a:r>
              <a:rPr lang="id-ID" dirty="0">
                <a:solidFill>
                  <a:srgbClr val="C00000"/>
                </a:solidFill>
              </a:rPr>
              <a:t>tindakan-tindakan</a:t>
            </a:r>
            <a:r>
              <a:rPr lang="id-ID" dirty="0"/>
              <a:t> yang </a:t>
            </a:r>
            <a:r>
              <a:rPr lang="id-ID" dirty="0">
                <a:solidFill>
                  <a:srgbClr val="C00000"/>
                </a:solidFill>
              </a:rPr>
              <a:t>dilakukan</a:t>
            </a:r>
            <a:r>
              <a:rPr lang="id-ID" dirty="0"/>
              <a:t> oleh individu, kelompok atau organisasi yang berhubungan dengan </a:t>
            </a:r>
            <a:r>
              <a:rPr lang="id-ID" dirty="0">
                <a:solidFill>
                  <a:srgbClr val="C00000"/>
                </a:solidFill>
              </a:rPr>
              <a:t>proses pengambilan keputusan </a:t>
            </a:r>
            <a:r>
              <a:rPr lang="id-ID" dirty="0"/>
              <a:t>dalam </a:t>
            </a:r>
            <a:r>
              <a:rPr lang="id-ID" dirty="0">
                <a:solidFill>
                  <a:srgbClr val="C00000"/>
                </a:solidFill>
              </a:rPr>
              <a:t>mendapatkan barang </a:t>
            </a:r>
            <a:r>
              <a:rPr lang="id-ID" dirty="0"/>
              <a:t>secara online, menggunakan barang-barang atau jasa ekonomis yang dapat dipengaruhi oleh lingkungan</a:t>
            </a:r>
            <a:r>
              <a:rPr lang="id-ID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Perilaku konsumen dipengaruhi oleh </a:t>
            </a:r>
            <a:r>
              <a:rPr lang="id-ID" dirty="0" smtClean="0"/>
              <a:t>pengaruh 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b="1" dirty="0" smtClean="0">
                <a:solidFill>
                  <a:srgbClr val="C00000"/>
                </a:solidFill>
              </a:rPr>
              <a:t>Eksternal</a:t>
            </a:r>
            <a:r>
              <a:rPr lang="id-ID" dirty="0" smtClean="0"/>
              <a:t> : </a:t>
            </a:r>
            <a:r>
              <a:rPr lang="id-ID" dirty="0"/>
              <a:t>usaha pemasaran yaitu </a:t>
            </a:r>
            <a:r>
              <a:rPr lang="id-ID" b="1" dirty="0">
                <a:solidFill>
                  <a:srgbClr val="00B050"/>
                </a:solidFill>
              </a:rPr>
              <a:t>produk</a:t>
            </a:r>
            <a:r>
              <a:rPr lang="id-ID" dirty="0"/>
              <a:t>, </a:t>
            </a:r>
            <a:r>
              <a:rPr lang="id-ID" b="1" dirty="0">
                <a:solidFill>
                  <a:srgbClr val="00B050"/>
                </a:solidFill>
              </a:rPr>
              <a:t>promosi</a:t>
            </a:r>
            <a:r>
              <a:rPr lang="id-ID" dirty="0"/>
              <a:t>, </a:t>
            </a:r>
            <a:r>
              <a:rPr lang="id-ID" b="1" dirty="0">
                <a:solidFill>
                  <a:srgbClr val="00B050"/>
                </a:solidFill>
              </a:rPr>
              <a:t>harga</a:t>
            </a:r>
            <a:r>
              <a:rPr lang="id-ID" dirty="0"/>
              <a:t> dan </a:t>
            </a:r>
            <a:r>
              <a:rPr lang="id-ID" b="1" dirty="0">
                <a:solidFill>
                  <a:srgbClr val="00B050"/>
                </a:solidFill>
              </a:rPr>
              <a:t>distribusi</a:t>
            </a:r>
            <a:r>
              <a:rPr lang="id-ID" dirty="0"/>
              <a:t> serta lingkungan sosial budaya yang terdiri dari </a:t>
            </a:r>
            <a:r>
              <a:rPr lang="id-ID" b="1" dirty="0">
                <a:solidFill>
                  <a:srgbClr val="00B050"/>
                </a:solidFill>
              </a:rPr>
              <a:t>keluarga</a:t>
            </a:r>
            <a:r>
              <a:rPr lang="id-ID" dirty="0"/>
              <a:t>, </a:t>
            </a:r>
            <a:r>
              <a:rPr lang="id-ID" b="1" dirty="0">
                <a:solidFill>
                  <a:srgbClr val="00B050"/>
                </a:solidFill>
              </a:rPr>
              <a:t>sumber informasi</a:t>
            </a:r>
            <a:r>
              <a:rPr lang="id-ID" dirty="0"/>
              <a:t>, sumber non komersial yang lain, </a:t>
            </a:r>
            <a:r>
              <a:rPr lang="id-ID" b="1" dirty="0">
                <a:solidFill>
                  <a:srgbClr val="00B050"/>
                </a:solidFill>
              </a:rPr>
              <a:t>kelas sosial</a:t>
            </a:r>
            <a:r>
              <a:rPr lang="id-ID" dirty="0"/>
              <a:t>, </a:t>
            </a:r>
            <a:r>
              <a:rPr lang="id-ID" dirty="0" smtClean="0"/>
              <a:t>sub budaya </a:t>
            </a:r>
            <a:r>
              <a:rPr lang="id-ID" dirty="0"/>
              <a:t>dan </a:t>
            </a:r>
            <a:r>
              <a:rPr lang="id-ID" b="1" dirty="0">
                <a:solidFill>
                  <a:srgbClr val="00B050"/>
                </a:solidFill>
              </a:rPr>
              <a:t>budaya</a:t>
            </a:r>
            <a:r>
              <a:rPr lang="id-ID" dirty="0"/>
              <a:t>. </a:t>
            </a:r>
            <a:endParaRPr lang="id-ID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b="1" dirty="0" smtClean="0">
                <a:solidFill>
                  <a:srgbClr val="C00000"/>
                </a:solidFill>
              </a:rPr>
              <a:t>Internal</a:t>
            </a:r>
            <a:r>
              <a:rPr lang="id-ID" dirty="0" smtClean="0"/>
              <a:t> : </a:t>
            </a:r>
            <a:r>
              <a:rPr lang="id-ID" dirty="0"/>
              <a:t>psikologi konsumen yang terdiri dari </a:t>
            </a:r>
            <a:r>
              <a:rPr lang="id-ID" b="1" dirty="0">
                <a:solidFill>
                  <a:srgbClr val="00B050"/>
                </a:solidFill>
              </a:rPr>
              <a:t>motivasi, persepsi, belajar, kepribadian</a:t>
            </a:r>
            <a:r>
              <a:rPr lang="id-ID" dirty="0"/>
              <a:t> dan </a:t>
            </a:r>
            <a:r>
              <a:rPr lang="id-ID" b="1" dirty="0">
                <a:solidFill>
                  <a:srgbClr val="00B050"/>
                </a:solidFill>
              </a:rPr>
              <a:t>sikap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990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1966"/>
            <a:ext cx="8640960" cy="780098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7884"/>
            <a:ext cx="8435280" cy="3764237"/>
          </a:xfrm>
        </p:spPr>
        <p:txBody>
          <a:bodyPr>
            <a:normAutofit/>
          </a:bodyPr>
          <a:lstStyle/>
          <a:p>
            <a:pPr marL="182563" lvl="1" indent="-182563">
              <a:spcBef>
                <a:spcPts val="1200"/>
              </a:spcBef>
            </a:pPr>
            <a:r>
              <a:rPr lang="id-ID" sz="2600" dirty="0"/>
              <a:t>Faktor-faktor yang mempengaruhi keputusan membeli </a:t>
            </a:r>
            <a:r>
              <a:rPr lang="id-ID" sz="2600" dirty="0" smtClean="0"/>
              <a:t>menurut Kotler (2000) :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Budaya</a:t>
            </a:r>
            <a:r>
              <a:rPr lang="id-ID" sz="2400" dirty="0" smtClean="0"/>
              <a:t> </a:t>
            </a:r>
            <a:r>
              <a:rPr lang="id-ID" sz="2400" dirty="0"/>
              <a:t>: </a:t>
            </a:r>
            <a:r>
              <a:rPr lang="id-ID" sz="2400" dirty="0" smtClean="0"/>
              <a:t>budaya </a:t>
            </a:r>
            <a:r>
              <a:rPr lang="id-ID" sz="2400" dirty="0"/>
              <a:t>dan kelas sosial, 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Sosial</a:t>
            </a:r>
            <a:r>
              <a:rPr lang="id-ID" sz="2400" dirty="0"/>
              <a:t> : kelompok acuan, keluarga, peran dan status, 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Pribadi </a:t>
            </a:r>
            <a:r>
              <a:rPr lang="id-ID" sz="2400" dirty="0"/>
              <a:t>: usia dan siklus hidup, pekerjaan, keadaan ekonomi, gaya hidup, kepribadian dan konsep diri, </a:t>
            </a:r>
          </a:p>
          <a:p>
            <a:pPr marL="456883" lvl="2" indent="-182563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Psikologi </a:t>
            </a:r>
            <a:r>
              <a:rPr lang="id-ID" sz="2400" dirty="0"/>
              <a:t>: motivasi, persepsi, proses belajar, kepercayaan dan sikap. </a:t>
            </a:r>
          </a:p>
          <a:p>
            <a:pPr>
              <a:spcBef>
                <a:spcPts val="1200"/>
              </a:spcBef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757621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1966"/>
            <a:ext cx="8435280" cy="780098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7884"/>
            <a:ext cx="8435280" cy="70209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id-ID" sz="2600" dirty="0"/>
              <a:t>Faktor-faktor yang mempengaruhi keputusan membeli </a:t>
            </a:r>
            <a:r>
              <a:rPr lang="id-ID" sz="2600" dirty="0" smtClean="0"/>
              <a:t>menurut </a:t>
            </a:r>
            <a:r>
              <a:rPr lang="id-ID" sz="2600" dirty="0"/>
              <a:t>Howard dan </a:t>
            </a:r>
            <a:r>
              <a:rPr lang="id-ID" sz="2600" dirty="0" smtClean="0"/>
              <a:t>Sheth (2003)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3568" y="2416806"/>
            <a:ext cx="4680520" cy="2778609"/>
          </a:xfrm>
        </p:spPr>
        <p:txBody>
          <a:bodyPr>
            <a:normAutofit fontScale="92500" lnSpcReduction="20000"/>
          </a:bodyPr>
          <a:lstStyle/>
          <a:p>
            <a:pPr marL="182563" lvl="1" indent="-182563">
              <a:spcBef>
                <a:spcPts val="1200"/>
              </a:spcBef>
            </a:pPr>
            <a:r>
              <a:rPr lang="id-ID" dirty="0">
                <a:solidFill>
                  <a:srgbClr val="C00000"/>
                </a:solidFill>
              </a:rPr>
              <a:t>bahan/input</a:t>
            </a:r>
            <a:r>
              <a:rPr lang="id-ID" dirty="0"/>
              <a:t> :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sumber pemasaran (</a:t>
            </a:r>
            <a:r>
              <a:rPr lang="id-ID" dirty="0" smtClean="0"/>
              <a:t>merk</a:t>
            </a:r>
            <a:r>
              <a:rPr lang="id-ID" dirty="0"/>
              <a:t>, kualitas, harga, </a:t>
            </a:r>
            <a:r>
              <a:rPr lang="id-ID" i="1" dirty="0" smtClean="0"/>
              <a:t>service</a:t>
            </a:r>
            <a:r>
              <a:rPr lang="id-ID" dirty="0"/>
              <a:t>, kegunaan)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lingkungan sosial (keluarga, kelompok referensi, kelas sosial)</a:t>
            </a:r>
          </a:p>
          <a:p>
            <a:pPr marL="182563" lvl="1" indent="-182563">
              <a:spcBef>
                <a:spcPts val="1200"/>
              </a:spcBef>
            </a:pPr>
            <a:r>
              <a:rPr lang="id-ID" dirty="0">
                <a:solidFill>
                  <a:srgbClr val="C00000"/>
                </a:solidFill>
              </a:rPr>
              <a:t>proses intern </a:t>
            </a:r>
            <a:r>
              <a:rPr lang="id-ID" dirty="0"/>
              <a:t>: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pengamatan </a:t>
            </a:r>
          </a:p>
          <a:p>
            <a:pPr marL="444500" lvl="2" indent="-182563">
              <a:spcBef>
                <a:spcPts val="600"/>
              </a:spcBef>
            </a:pPr>
            <a:r>
              <a:rPr lang="id-ID" dirty="0"/>
              <a:t>belajar</a:t>
            </a:r>
          </a:p>
          <a:p>
            <a:endParaRPr lang="id-ID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436322" y="2416806"/>
            <a:ext cx="3528166" cy="2778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pengaruh eksogen </a:t>
            </a:r>
            <a:r>
              <a:rPr lang="id-ID" dirty="0" smtClean="0"/>
              <a:t>: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pentingnya pembelian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sifat kepribadian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status keuangan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batasan waktu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faktor sosial dan organisasi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kelas sosial</a:t>
            </a:r>
          </a:p>
          <a:p>
            <a:pPr marL="525463" lvl="2" indent="-182563">
              <a:spcBef>
                <a:spcPts val="600"/>
              </a:spcBef>
            </a:pPr>
            <a:r>
              <a:rPr lang="id-ID" dirty="0" smtClean="0"/>
              <a:t>kebudayaan.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0215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1966"/>
            <a:ext cx="8435280" cy="780098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7884"/>
            <a:ext cx="8435280" cy="3764237"/>
          </a:xfrm>
        </p:spPr>
        <p:txBody>
          <a:bodyPr>
            <a:noAutofit/>
          </a:bodyPr>
          <a:lstStyle/>
          <a:p>
            <a:pPr marL="182880" lvl="1">
              <a:spcBef>
                <a:spcPts val="1200"/>
              </a:spcBef>
            </a:pPr>
            <a:r>
              <a:rPr lang="id-ID" sz="2000" dirty="0"/>
              <a:t>Faktor-faktor yang mempengaruhi keputusan membeli </a:t>
            </a:r>
            <a:r>
              <a:rPr lang="id-ID" sz="2000" dirty="0" smtClean="0"/>
              <a:t>menurut Sumarwan (2003) :</a:t>
            </a:r>
          </a:p>
          <a:p>
            <a:pPr marL="457200" lvl="2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kegiatan </a:t>
            </a:r>
            <a:r>
              <a:rPr lang="id-ID" dirty="0">
                <a:solidFill>
                  <a:srgbClr val="C00000"/>
                </a:solidFill>
              </a:rPr>
              <a:t>pemasaran </a:t>
            </a:r>
            <a:r>
              <a:rPr lang="id-ID" dirty="0"/>
              <a:t>yang dilakukan oleh produsen dan lembaga </a:t>
            </a:r>
            <a:r>
              <a:rPr lang="id-ID" dirty="0" smtClean="0"/>
              <a:t>lainnya</a:t>
            </a:r>
            <a:endParaRPr lang="id-ID" dirty="0"/>
          </a:p>
          <a:p>
            <a:pPr marL="457200" lvl="2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faktor </a:t>
            </a:r>
            <a:r>
              <a:rPr lang="id-ID" dirty="0">
                <a:solidFill>
                  <a:srgbClr val="C00000"/>
                </a:solidFill>
              </a:rPr>
              <a:t>perbedaan individu konsumen </a:t>
            </a:r>
            <a:r>
              <a:rPr lang="id-ID" dirty="0" smtClean="0">
                <a:solidFill>
                  <a:srgbClr val="C00000"/>
                </a:solidFill>
              </a:rPr>
              <a:t>:</a:t>
            </a:r>
          </a:p>
          <a:p>
            <a:pPr marL="731520" lvl="3">
              <a:spcBef>
                <a:spcPts val="1200"/>
              </a:spcBef>
            </a:pPr>
            <a:r>
              <a:rPr lang="id-ID" dirty="0" smtClean="0"/>
              <a:t>kebutuhan </a:t>
            </a:r>
            <a:r>
              <a:rPr lang="id-ID" dirty="0"/>
              <a:t>dan motivasi, kepribadian, pengolahan informasi dan persepsi, proses belajar, pengetahuan, </a:t>
            </a:r>
            <a:r>
              <a:rPr lang="id-ID" dirty="0" smtClean="0"/>
              <a:t>sikap</a:t>
            </a:r>
          </a:p>
          <a:p>
            <a:pPr marL="457200" lvl="2"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faktor </a:t>
            </a:r>
            <a:r>
              <a:rPr lang="id-ID" dirty="0">
                <a:solidFill>
                  <a:srgbClr val="C00000"/>
                </a:solidFill>
              </a:rPr>
              <a:t>lingkungan konsumen </a:t>
            </a:r>
            <a:r>
              <a:rPr lang="id-ID" dirty="0" smtClean="0">
                <a:solidFill>
                  <a:srgbClr val="C00000"/>
                </a:solidFill>
              </a:rPr>
              <a:t>:</a:t>
            </a:r>
          </a:p>
          <a:p>
            <a:pPr marL="731520" lvl="3">
              <a:spcBef>
                <a:spcPts val="1200"/>
              </a:spcBef>
            </a:pPr>
            <a:r>
              <a:rPr lang="id-ID" dirty="0" smtClean="0"/>
              <a:t>budaya</a:t>
            </a:r>
            <a:r>
              <a:rPr lang="id-ID" dirty="0"/>
              <a:t>, karakteristik sosial ekonomi, keluarga dan rumah tangga, kelompok acuan, situasi </a:t>
            </a:r>
            <a:r>
              <a:rPr lang="id-ID" dirty="0" smtClean="0"/>
              <a:t>konsumen </a:t>
            </a:r>
            <a:endParaRPr lang="id-ID" dirty="0"/>
          </a:p>
          <a:p>
            <a:pPr>
              <a:spcBef>
                <a:spcPts val="1200"/>
              </a:spcBef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06785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25974"/>
            <a:ext cx="8496944" cy="417470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id-ID" sz="2800" dirty="0" smtClean="0"/>
              <a:t>Syarat melakukan segmentasi pasar :</a:t>
            </a:r>
          </a:p>
          <a:p>
            <a:pPr marL="723900" indent="-45085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Dapat </a:t>
            </a:r>
            <a:r>
              <a:rPr lang="id-ID" dirty="0">
                <a:solidFill>
                  <a:srgbClr val="0070C0"/>
                </a:solidFill>
              </a:rPr>
              <a:t>diukur </a:t>
            </a:r>
            <a:r>
              <a:rPr lang="id-ID" i="1" dirty="0">
                <a:solidFill>
                  <a:srgbClr val="0070C0"/>
                </a:solidFill>
              </a:rPr>
              <a:t>(</a:t>
            </a:r>
            <a:r>
              <a:rPr lang="id-ID" i="1" dirty="0" smtClean="0">
                <a:solidFill>
                  <a:srgbClr val="0070C0"/>
                </a:solidFill>
              </a:rPr>
              <a:t>Measurable</a:t>
            </a:r>
            <a:r>
              <a:rPr lang="id-ID" i="1" dirty="0">
                <a:solidFill>
                  <a:srgbClr val="0070C0"/>
                </a:solidFill>
              </a:rPr>
              <a:t>)</a:t>
            </a:r>
            <a:endParaRPr lang="id-ID" dirty="0">
              <a:solidFill>
                <a:srgbClr val="0070C0"/>
              </a:solidFill>
            </a:endParaRPr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>
                <a:solidFill>
                  <a:srgbClr val="C00000"/>
                </a:solidFill>
              </a:rPr>
              <a:t>Ukuran</a:t>
            </a:r>
            <a:r>
              <a:rPr lang="id-ID" sz="2000" dirty="0" smtClean="0"/>
              <a:t> dan </a:t>
            </a:r>
            <a:r>
              <a:rPr lang="id-ID" sz="2000" dirty="0">
                <a:solidFill>
                  <a:srgbClr val="C00000"/>
                </a:solidFill>
              </a:rPr>
              <a:t>daya </a:t>
            </a:r>
            <a:r>
              <a:rPr lang="id-ID" sz="2000" dirty="0" smtClean="0">
                <a:solidFill>
                  <a:srgbClr val="C00000"/>
                </a:solidFill>
              </a:rPr>
              <a:t>beli </a:t>
            </a:r>
            <a:r>
              <a:rPr lang="id-ID" sz="2000" dirty="0"/>
              <a:t>setiap segmen harus dapat diukur dengan tingkat tertentu. </a:t>
            </a:r>
            <a:endParaRPr lang="id-ID" sz="2000" dirty="0" smtClean="0"/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/>
              <a:t>Artinya </a:t>
            </a:r>
            <a:r>
              <a:rPr lang="id-ID" sz="2000" dirty="0"/>
              <a:t>pengelompokan pasar hendaknya </a:t>
            </a:r>
            <a:r>
              <a:rPr lang="id-ID" sz="2000" dirty="0">
                <a:solidFill>
                  <a:srgbClr val="C00000"/>
                </a:solidFill>
              </a:rPr>
              <a:t>tidak terlalu luas </a:t>
            </a:r>
            <a:r>
              <a:rPr lang="id-ID" sz="2000" dirty="0"/>
              <a:t>dan </a:t>
            </a:r>
            <a:r>
              <a:rPr lang="id-ID" sz="2000" dirty="0" smtClean="0">
                <a:solidFill>
                  <a:srgbClr val="C00000"/>
                </a:solidFill>
              </a:rPr>
              <a:t>tidak </a:t>
            </a:r>
            <a:r>
              <a:rPr lang="id-ID" sz="2000" dirty="0">
                <a:solidFill>
                  <a:srgbClr val="C00000"/>
                </a:solidFill>
              </a:rPr>
              <a:t>terlalu sempit</a:t>
            </a:r>
            <a:r>
              <a:rPr lang="id-ID" sz="2000" dirty="0"/>
              <a:t>. </a:t>
            </a:r>
            <a:endParaRPr lang="id-ID" sz="2000" dirty="0" smtClean="0"/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/>
              <a:t>Jika </a:t>
            </a:r>
            <a:r>
              <a:rPr lang="id-ID" sz="2000" dirty="0"/>
              <a:t>terlalu luas, maka sifatnya masih homogen sehingga reaksi konsumen terhadap kegiatan pemasaran masih ditanggapi dengan cara yang berbeda-beda. </a:t>
            </a:r>
            <a:endParaRPr lang="id-ID" sz="2000" dirty="0" smtClean="0"/>
          </a:p>
          <a:p>
            <a:pPr marL="1163638" indent="-273050">
              <a:spcBef>
                <a:spcPts val="1200"/>
              </a:spcBef>
            </a:pPr>
            <a:r>
              <a:rPr lang="id-ID" sz="2000" dirty="0" smtClean="0"/>
              <a:t>Jika </a:t>
            </a:r>
            <a:r>
              <a:rPr lang="id-ID" sz="2000" dirty="0"/>
              <a:t>terlalu sempit akan berakibat terlampau banyaknya segmen pasar yang berbeda-­beda yang memerlukan perlakuan yang berbeda pula.</a:t>
            </a:r>
          </a:p>
          <a:p>
            <a:pPr marL="722313" lvl="0" indent="0">
              <a:spcBef>
                <a:spcPts val="1200"/>
              </a:spcBef>
              <a:buNone/>
            </a:pPr>
            <a:endParaRPr lang="id-ID" dirty="0"/>
          </a:p>
          <a:p>
            <a:pPr>
              <a:spcBef>
                <a:spcPts val="1200"/>
              </a:spcBef>
            </a:pPr>
            <a:endParaRPr lang="id-ID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504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Syarat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896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1966"/>
            <a:ext cx="8435280" cy="780098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Faktor-faktor </a:t>
            </a:r>
            <a:r>
              <a:rPr lang="id-ID" sz="2800" b="1" dirty="0"/>
              <a:t>yang mempengaruhi </a:t>
            </a:r>
            <a:r>
              <a:rPr lang="id-ID" sz="2800" b="1" dirty="0" smtClean="0"/>
              <a:t>perilaku </a:t>
            </a:r>
            <a:r>
              <a:rPr lang="id-ID" sz="2800" b="1" dirty="0"/>
              <a:t>konsumen</a:t>
            </a:r>
            <a:r>
              <a:rPr lang="en-US" sz="2800" b="1" dirty="0"/>
              <a:t> </a:t>
            </a:r>
            <a:r>
              <a:rPr lang="en-US" sz="2800" b="1" dirty="0" smtClean="0"/>
              <a:t>online</a:t>
            </a:r>
            <a:endParaRPr lang="id-ID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82680"/>
            <a:ext cx="8579296" cy="3969441"/>
          </a:xfrm>
        </p:spPr>
        <p:txBody>
          <a:bodyPr>
            <a:normAutofit fontScale="85000" lnSpcReduction="20000"/>
          </a:bodyPr>
          <a:lstStyle/>
          <a:p>
            <a:pPr marL="182880" lvl="1">
              <a:spcBef>
                <a:spcPts val="1200"/>
              </a:spcBef>
            </a:pPr>
            <a:r>
              <a:rPr lang="id-ID" dirty="0"/>
              <a:t>Faktor yang mempengaruhi keputusan konsumen melakukan transaksi secara </a:t>
            </a:r>
            <a:r>
              <a:rPr lang="id-ID" dirty="0" smtClean="0"/>
              <a:t>online adalah :</a:t>
            </a:r>
          </a:p>
          <a:p>
            <a:pPr marL="908050" lvl="2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/>
              <a:t>Stimulasi </a:t>
            </a:r>
            <a:r>
              <a:rPr lang="id-ID" dirty="0"/>
              <a:t>pemasaran;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/>
              <a:t>Lingkungan </a:t>
            </a:r>
            <a:r>
              <a:rPr lang="id-ID" dirty="0"/>
              <a:t>sosial budaya masyarakat;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/>
              <a:t>Psikologi </a:t>
            </a:r>
            <a:r>
              <a:rPr lang="id-ID" dirty="0"/>
              <a:t>konsumen. </a:t>
            </a:r>
            <a:endParaRPr lang="id-ID" dirty="0" smtClean="0"/>
          </a:p>
          <a:p>
            <a:pPr marL="182880" lvl="1">
              <a:spcBef>
                <a:spcPts val="2400"/>
              </a:spcBef>
            </a:pPr>
            <a:r>
              <a:rPr lang="id-ID" dirty="0" smtClean="0"/>
              <a:t>Langkah-langkah konsumen hingga memutuskan </a:t>
            </a:r>
            <a:r>
              <a:rPr lang="id-ID" dirty="0"/>
              <a:t>membeli </a:t>
            </a:r>
            <a:r>
              <a:rPr lang="id-ID" dirty="0" smtClean="0"/>
              <a:t>:</a:t>
            </a:r>
          </a:p>
          <a:p>
            <a:pPr marL="908050" lvl="2" indent="-457200">
              <a:spcBef>
                <a:spcPts val="12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Pengenalan </a:t>
            </a:r>
            <a:r>
              <a:rPr lang="id-ID" dirty="0">
                <a:solidFill>
                  <a:srgbClr val="0070C0"/>
                </a:solidFill>
              </a:rPr>
              <a:t>kebutuhan </a:t>
            </a:r>
            <a:r>
              <a:rPr lang="id-ID" dirty="0"/>
              <a:t>oleh konsumen;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Pencarian </a:t>
            </a:r>
            <a:r>
              <a:rPr lang="id-ID" dirty="0">
                <a:solidFill>
                  <a:srgbClr val="0070C0"/>
                </a:solidFill>
              </a:rPr>
              <a:t>informasi </a:t>
            </a:r>
            <a:r>
              <a:rPr lang="id-ID" dirty="0"/>
              <a:t>tentang produk yang diinginkan;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Evaluasi </a:t>
            </a:r>
            <a:r>
              <a:rPr lang="id-ID" dirty="0">
                <a:solidFill>
                  <a:srgbClr val="0070C0"/>
                </a:solidFill>
              </a:rPr>
              <a:t>dari berbagai produk </a:t>
            </a:r>
            <a:r>
              <a:rPr lang="id-ID" dirty="0"/>
              <a:t>yang dipilih agar mendapatkan produk yang paling sesuai kebutuhan;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Keputusan </a:t>
            </a:r>
            <a:r>
              <a:rPr lang="id-ID" dirty="0"/>
              <a:t>membeli produk; </a:t>
            </a:r>
            <a:endParaRPr lang="id-ID" dirty="0" smtClean="0"/>
          </a:p>
          <a:p>
            <a:pPr marL="908050" lvl="2" indent="-457200">
              <a:spcBef>
                <a:spcPts val="600"/>
              </a:spcBef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</a:rPr>
              <a:t>Perilaku </a:t>
            </a:r>
            <a:r>
              <a:rPr lang="id-ID" dirty="0">
                <a:solidFill>
                  <a:srgbClr val="0070C0"/>
                </a:solidFill>
              </a:rPr>
              <a:t>setelah mengkonsumsi/menggunakan </a:t>
            </a:r>
            <a:r>
              <a:rPr lang="id-ID" dirty="0"/>
              <a:t>produk</a:t>
            </a: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922773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780098"/>
          </a:xfrm>
        </p:spPr>
        <p:txBody>
          <a:bodyPr>
            <a:normAutofit/>
          </a:bodyPr>
          <a:lstStyle/>
          <a:p>
            <a:r>
              <a:rPr lang="id-ID" sz="3200" b="1" dirty="0"/>
              <a:t>Definisi Promosi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id-ID" b="1" dirty="0"/>
              <a:t>Promosi </a:t>
            </a:r>
            <a:r>
              <a:rPr lang="id-ID" dirty="0"/>
              <a:t>adalah </a:t>
            </a:r>
            <a:r>
              <a:rPr lang="id-ID" dirty="0">
                <a:solidFill>
                  <a:srgbClr val="C00000"/>
                </a:solidFill>
              </a:rPr>
              <a:t>upaya</a:t>
            </a:r>
            <a:r>
              <a:rPr lang="id-ID" dirty="0"/>
              <a:t> untuk </a:t>
            </a:r>
            <a:r>
              <a:rPr lang="id-ID" dirty="0" smtClean="0">
                <a:solidFill>
                  <a:srgbClr val="C00000"/>
                </a:solidFill>
              </a:rPr>
              <a:t>memberitahukan</a:t>
            </a:r>
            <a:r>
              <a:rPr lang="id-ID" dirty="0" smtClean="0"/>
              <a:t> atau </a:t>
            </a:r>
            <a:r>
              <a:rPr lang="id-ID" dirty="0">
                <a:solidFill>
                  <a:srgbClr val="C00000"/>
                </a:solidFill>
              </a:rPr>
              <a:t>menawarkan produk </a:t>
            </a:r>
            <a:r>
              <a:rPr lang="id-ID" dirty="0"/>
              <a:t>atau jasa </a:t>
            </a:r>
            <a:r>
              <a:rPr lang="id-ID" dirty="0" smtClean="0"/>
              <a:t>dengan </a:t>
            </a:r>
            <a:r>
              <a:rPr lang="fi-FI" dirty="0" smtClean="0"/>
              <a:t>tujuan </a:t>
            </a:r>
            <a:r>
              <a:rPr lang="fi-FI" dirty="0">
                <a:solidFill>
                  <a:srgbClr val="C00000"/>
                </a:solidFill>
              </a:rPr>
              <a:t>menarik calon konsumen </a:t>
            </a:r>
            <a:r>
              <a:rPr lang="fi-FI" dirty="0"/>
              <a:t>untuk </a:t>
            </a:r>
            <a:r>
              <a:rPr lang="fi-FI" dirty="0" smtClean="0"/>
              <a:t>membeli</a:t>
            </a:r>
            <a:r>
              <a:rPr lang="id-ID" dirty="0" smtClean="0"/>
              <a:t> atau </a:t>
            </a:r>
            <a:r>
              <a:rPr lang="id-ID" dirty="0"/>
              <a:t>mengkonsumsinya.</a:t>
            </a:r>
          </a:p>
          <a:p>
            <a:pPr>
              <a:spcBef>
                <a:spcPts val="1200"/>
              </a:spcBef>
            </a:pP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adanya</a:t>
            </a:r>
            <a:r>
              <a:rPr lang="es-ES" dirty="0"/>
              <a:t> </a:t>
            </a:r>
            <a:r>
              <a:rPr lang="es-ES" dirty="0" err="1"/>
              <a:t>promosi</a:t>
            </a:r>
            <a:r>
              <a:rPr lang="es-ES" dirty="0"/>
              <a:t> </a:t>
            </a:r>
            <a:r>
              <a:rPr lang="es-ES" dirty="0" err="1"/>
              <a:t>produsen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smtClean="0"/>
              <a:t>distributor</a:t>
            </a:r>
            <a:r>
              <a:rPr lang="id-ID" dirty="0" smtClean="0"/>
              <a:t> mengharapkan kenaikan pada </a:t>
            </a:r>
            <a:r>
              <a:rPr lang="id-ID" dirty="0"/>
              <a:t>angka penjualan.</a:t>
            </a:r>
          </a:p>
        </p:txBody>
      </p:sp>
    </p:spTree>
    <p:extLst>
      <p:ext uri="{BB962C8B-B14F-4D97-AF65-F5344CB8AC3E}">
        <p14:creationId xmlns:p14="http://schemas.microsoft.com/office/powerpoint/2010/main" val="2935681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780098"/>
          </a:xfrm>
        </p:spPr>
        <p:txBody>
          <a:bodyPr>
            <a:normAutofit/>
          </a:bodyPr>
          <a:lstStyle/>
          <a:p>
            <a:r>
              <a:rPr lang="id-ID" sz="3200" b="1" dirty="0"/>
              <a:t>Tujuan Promosi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0157"/>
            <a:ext cx="8507288" cy="42187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Menyebarkan informasi produk kepada target </a:t>
            </a:r>
            <a:r>
              <a:rPr lang="id-ID" dirty="0" smtClean="0"/>
              <a:t>pasar potensial</a:t>
            </a:r>
            <a:endParaRPr lang="id-ID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i-FI" dirty="0" smtClean="0"/>
              <a:t>Mendapatkan kenaikan penjualan dan profit/laba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Mendapatkan pelanggan </a:t>
            </a:r>
            <a:r>
              <a:rPr lang="id-ID" dirty="0"/>
              <a:t>baru dan </a:t>
            </a:r>
            <a:r>
              <a:rPr lang="id-ID" dirty="0" smtClean="0"/>
              <a:t>menjaga kesetiaan </a:t>
            </a:r>
            <a:r>
              <a:rPr lang="id-ID" dirty="0"/>
              <a:t>pelanggan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Menjaga kestabilan </a:t>
            </a:r>
            <a:r>
              <a:rPr lang="id-ID" dirty="0"/>
              <a:t>penjualan ketika terjadi </a:t>
            </a:r>
            <a:r>
              <a:rPr lang="id-ID" dirty="0" smtClean="0"/>
              <a:t>lesu pasar</a:t>
            </a:r>
            <a:endParaRPr lang="id-ID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Membedakan </a:t>
            </a:r>
            <a:r>
              <a:rPr lang="id-ID" dirty="0"/>
              <a:t>serta mengunggulkan produk </a:t>
            </a:r>
            <a:r>
              <a:rPr lang="id-ID" dirty="0" smtClean="0"/>
              <a:t>dibanding produk </a:t>
            </a:r>
            <a:r>
              <a:rPr lang="id-ID" dirty="0"/>
              <a:t>pesaing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dirty="0" smtClean="0"/>
              <a:t>Membentuk </a:t>
            </a:r>
            <a:r>
              <a:rPr lang="it-IT" dirty="0"/>
              <a:t>citra produk di mata konsumen </a:t>
            </a:r>
            <a:r>
              <a:rPr lang="it-IT" dirty="0" smtClean="0"/>
              <a:t>sesuai</a:t>
            </a:r>
            <a:r>
              <a:rPr lang="id-ID" dirty="0" smtClean="0"/>
              <a:t> dengan </a:t>
            </a:r>
            <a:r>
              <a:rPr lang="id-ID" dirty="0"/>
              <a:t>yang diinginkan.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Mengubah </a:t>
            </a:r>
            <a:r>
              <a:rPr lang="id-ID" dirty="0"/>
              <a:t>tingkah laku dan pendapat konsumen</a:t>
            </a:r>
          </a:p>
        </p:txBody>
      </p:sp>
    </p:spTree>
    <p:extLst>
      <p:ext uri="{BB962C8B-B14F-4D97-AF65-F5344CB8AC3E}">
        <p14:creationId xmlns:p14="http://schemas.microsoft.com/office/powerpoint/2010/main" val="21848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780098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 t="26737" r="22085" b="20706"/>
          <a:stretch/>
        </p:blipFill>
        <p:spPr bwMode="auto">
          <a:xfrm>
            <a:off x="367964" y="1282680"/>
            <a:ext cx="8380500" cy="372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780098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24408" r="21411" b="15821"/>
          <a:stretch/>
        </p:blipFill>
        <p:spPr bwMode="auto">
          <a:xfrm>
            <a:off x="522261" y="1326638"/>
            <a:ext cx="7975827" cy="405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780098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t="23681" r="19778" b="10774"/>
          <a:stretch/>
        </p:blipFill>
        <p:spPr bwMode="auto">
          <a:xfrm>
            <a:off x="827584" y="1101876"/>
            <a:ext cx="7776864" cy="420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5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1966"/>
            <a:ext cx="8229600" cy="780098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Promosi </a:t>
            </a:r>
            <a:r>
              <a:rPr lang="it-IT" sz="3200" b="1" dirty="0"/>
              <a:t>di Dunia Digital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dirty="0"/>
              <a:t>Teknik Promosi Sistem </a:t>
            </a:r>
            <a:r>
              <a:rPr lang="id-ID" dirty="0" smtClean="0"/>
              <a:t>E-Bisnis 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Web Forum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Memanfaatkan </a:t>
            </a:r>
            <a:r>
              <a:rPr lang="id-ID" dirty="0"/>
              <a:t>Situs Jejaring Sosial</a:t>
            </a:r>
          </a:p>
          <a:p>
            <a:pPr marL="627063" lvl="1" indent="-352425">
              <a:spcBef>
                <a:spcPts val="1200"/>
              </a:spcBef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i="1" dirty="0" err="1"/>
              <a:t>Newslater</a:t>
            </a:r>
            <a:r>
              <a:rPr lang="en-US" i="1" dirty="0"/>
              <a:t> Feed, </a:t>
            </a:r>
            <a:r>
              <a:rPr lang="en-US" i="1" dirty="0" err="1"/>
              <a:t>Rss</a:t>
            </a:r>
            <a:r>
              <a:rPr lang="en-US" i="1" dirty="0"/>
              <a:t> Feed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Menggunakan </a:t>
            </a:r>
            <a:r>
              <a:rPr lang="id-ID" dirty="0"/>
              <a:t>Fasilitas website PPC</a:t>
            </a:r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SEO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Adwords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Banner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Backlink</a:t>
            </a:r>
            <a:endParaRPr lang="id-ID" dirty="0"/>
          </a:p>
          <a:p>
            <a:pPr marL="627063" lvl="1" indent="-352425">
              <a:spcBef>
                <a:spcPts val="1200"/>
              </a:spcBef>
            </a:pPr>
            <a:r>
              <a:rPr lang="id-ID" dirty="0" smtClean="0"/>
              <a:t>Layanan Google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7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1 produk yang tidak tersegmentasi dengan baik dan 1 produk yang tersegmentasi dengan tepat</a:t>
            </a:r>
          </a:p>
          <a:p>
            <a:r>
              <a:rPr lang="id-ID" dirty="0" smtClean="0"/>
              <a:t>Analisalah mengapa produk tersebut tersegmentasi dengan baik dan mengapa produk tidak tersegmentasi</a:t>
            </a:r>
          </a:p>
          <a:p>
            <a:r>
              <a:rPr lang="id-ID" dirty="0" smtClean="0"/>
              <a:t>Bagaimana langkah yang mungkin bisa diambil oleh perusahaan untuk menyelesaikan masalah kegagalan </a:t>
            </a:r>
            <a:r>
              <a:rPr lang="id-ID" smtClean="0"/>
              <a:t>segmentasi tersebut!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5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96093"/>
            <a:ext cx="8352928" cy="400458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id-ID" dirty="0"/>
              <a:t> </a:t>
            </a:r>
            <a:r>
              <a:rPr lang="id-ID" dirty="0">
                <a:solidFill>
                  <a:srgbClr val="0070C0"/>
                </a:solidFill>
              </a:rPr>
              <a:t>Dapat dicapai </a:t>
            </a:r>
            <a:r>
              <a:rPr lang="id-ID" i="1" dirty="0">
                <a:solidFill>
                  <a:srgbClr val="0070C0"/>
                </a:solidFill>
              </a:rPr>
              <a:t>(Accessible)</a:t>
            </a:r>
            <a:endParaRPr lang="id-ID" dirty="0">
              <a:solidFill>
                <a:srgbClr val="0070C0"/>
              </a:solidFill>
            </a:endParaRPr>
          </a:p>
          <a:p>
            <a:pPr marL="717550" indent="-266700">
              <a:spcBef>
                <a:spcPts val="1200"/>
              </a:spcBef>
            </a:pPr>
            <a:r>
              <a:rPr lang="id-ID" sz="2000" dirty="0"/>
              <a:t>Seberapa jauh </a:t>
            </a:r>
            <a:r>
              <a:rPr lang="id-ID" sz="2000" dirty="0">
                <a:solidFill>
                  <a:srgbClr val="C00000"/>
                </a:solidFill>
              </a:rPr>
              <a:t>segmen dapat dijangkau dan dilayani </a:t>
            </a:r>
            <a:r>
              <a:rPr lang="id-ID" sz="2000" dirty="0"/>
              <a:t>dengan </a:t>
            </a:r>
            <a:r>
              <a:rPr lang="id-ID" sz="2000" dirty="0" smtClean="0"/>
              <a:t>efektif.</a:t>
            </a:r>
          </a:p>
          <a:p>
            <a:pPr marL="717550" indent="-266700">
              <a:spcBef>
                <a:spcPts val="1200"/>
              </a:spcBef>
            </a:pPr>
            <a:r>
              <a:rPr lang="id-ID" sz="2000" dirty="0" smtClean="0"/>
              <a:t>Kemungkinan  hambatan : </a:t>
            </a:r>
            <a:r>
              <a:rPr lang="id-ID" sz="2000" dirty="0"/>
              <a:t>transportasi, luas wilayah, jarak atau karena perilaku masyarakat tertentu.</a:t>
            </a:r>
            <a:endParaRPr lang="id-ID" sz="20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id-ID" dirty="0">
                <a:solidFill>
                  <a:srgbClr val="0070C0"/>
                </a:solidFill>
              </a:rPr>
              <a:t>Dapat dibedakan </a:t>
            </a:r>
            <a:r>
              <a:rPr lang="id-ID" i="1" dirty="0">
                <a:solidFill>
                  <a:srgbClr val="0070C0"/>
                </a:solidFill>
              </a:rPr>
              <a:t>(</a:t>
            </a:r>
            <a:r>
              <a:rPr lang="id-ID" i="1" dirty="0" smtClean="0">
                <a:solidFill>
                  <a:srgbClr val="0070C0"/>
                </a:solidFill>
              </a:rPr>
              <a:t>Differentiable</a:t>
            </a:r>
            <a:r>
              <a:rPr lang="id-ID" i="1" dirty="0">
                <a:solidFill>
                  <a:srgbClr val="0070C0"/>
                </a:solidFill>
              </a:rPr>
              <a:t>)</a:t>
            </a:r>
            <a:endParaRPr lang="id-ID" dirty="0">
              <a:solidFill>
                <a:srgbClr val="0070C0"/>
              </a:solidFill>
            </a:endParaRPr>
          </a:p>
          <a:p>
            <a:pPr marL="717550" indent="-266700">
              <a:spcBef>
                <a:spcPts val="1200"/>
              </a:spcBef>
            </a:pPr>
            <a:r>
              <a:rPr lang="id-ID" sz="2000" dirty="0"/>
              <a:t>Segmen harus </a:t>
            </a:r>
            <a:r>
              <a:rPr lang="id-ID" sz="2000" dirty="0" smtClean="0"/>
              <a:t>dapat </a:t>
            </a:r>
            <a:r>
              <a:rPr lang="id-ID" sz="2000" dirty="0">
                <a:solidFill>
                  <a:srgbClr val="C00000"/>
                </a:solidFill>
              </a:rPr>
              <a:t>dipisahkan</a:t>
            </a:r>
            <a:r>
              <a:rPr lang="id-ID" sz="2000" dirty="0"/>
              <a:t> ke dalam </a:t>
            </a:r>
            <a:r>
              <a:rPr lang="id-ID" sz="2000" dirty="0" smtClean="0"/>
              <a:t>kelompok-kelompok </a:t>
            </a:r>
            <a:r>
              <a:rPr lang="id-ID" sz="2000" dirty="0"/>
              <a:t>yang memiliki </a:t>
            </a:r>
            <a:r>
              <a:rPr lang="id-ID" sz="2000" dirty="0">
                <a:solidFill>
                  <a:srgbClr val="C00000"/>
                </a:solidFill>
              </a:rPr>
              <a:t>sifat yang berbeda </a:t>
            </a:r>
            <a:r>
              <a:rPr lang="id-ID" sz="2000" dirty="0"/>
              <a:t>sehingga segmen-segmen itu akan mempunyai </a:t>
            </a:r>
            <a:r>
              <a:rPr lang="id-ID" sz="2000" dirty="0">
                <a:solidFill>
                  <a:srgbClr val="C00000"/>
                </a:solidFill>
              </a:rPr>
              <a:t>reaksi yang berbeda </a:t>
            </a:r>
            <a:r>
              <a:rPr lang="id-ID" sz="2000" dirty="0"/>
              <a:t>terhadap </a:t>
            </a:r>
            <a:r>
              <a:rPr lang="id-ID" sz="2000" dirty="0">
                <a:solidFill>
                  <a:srgbClr val="C00000"/>
                </a:solidFill>
              </a:rPr>
              <a:t>perlakuan dan program </a:t>
            </a:r>
            <a:r>
              <a:rPr lang="id-ID" sz="2000" dirty="0" smtClean="0">
                <a:solidFill>
                  <a:srgbClr val="C00000"/>
                </a:solidFill>
              </a:rPr>
              <a:t>pemasaran.              </a:t>
            </a:r>
            <a:endParaRPr lang="id-ID" sz="2000" dirty="0">
              <a:solidFill>
                <a:srgbClr val="C00000"/>
              </a:solidFill>
            </a:endParaRPr>
          </a:p>
          <a:p>
            <a:pPr marL="717550" indent="-266700">
              <a:spcBef>
                <a:spcPts val="1200"/>
              </a:spcBef>
            </a:pPr>
            <a:endParaRPr lang="id-ID" sz="2000" dirty="0"/>
          </a:p>
          <a:p>
            <a:pPr marL="722313" lvl="0" indent="0">
              <a:spcBef>
                <a:spcPts val="1200"/>
              </a:spcBef>
              <a:buNone/>
            </a:pPr>
            <a:endParaRPr lang="id-ID" sz="3200" dirty="0"/>
          </a:p>
          <a:p>
            <a:pPr>
              <a:spcBef>
                <a:spcPts val="1200"/>
              </a:spcBef>
            </a:pPr>
            <a:endParaRPr lang="id-ID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504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Syarat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3193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52" y="1226797"/>
            <a:ext cx="8424936" cy="4173878"/>
          </a:xfrm>
        </p:spPr>
        <p:txBody>
          <a:bodyPr>
            <a:normAutofit fontScale="77500" lnSpcReduction="20000"/>
          </a:bodyPr>
          <a:lstStyle/>
          <a:p>
            <a:pPr marL="361950" lvl="0" indent="-361950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id-ID" sz="2600" dirty="0">
                <a:solidFill>
                  <a:srgbClr val="0070C0"/>
                </a:solidFill>
              </a:rPr>
              <a:t>Cukup besar </a:t>
            </a:r>
            <a:r>
              <a:rPr lang="id-ID" sz="2600" dirty="0" smtClean="0">
                <a:solidFill>
                  <a:srgbClr val="0070C0"/>
                </a:solidFill>
              </a:rPr>
              <a:t>(</a:t>
            </a:r>
            <a:r>
              <a:rPr lang="id-ID" sz="2600" i="1" dirty="0" smtClean="0">
                <a:solidFill>
                  <a:srgbClr val="0070C0"/>
                </a:solidFill>
              </a:rPr>
              <a:t>substantial</a:t>
            </a:r>
            <a:r>
              <a:rPr lang="id-ID" sz="2600" dirty="0" smtClean="0">
                <a:solidFill>
                  <a:srgbClr val="0070C0"/>
                </a:solidFill>
              </a:rPr>
              <a:t>) </a:t>
            </a:r>
          </a:p>
          <a:p>
            <a:pPr marL="715963" lvl="0" indent="-268288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Apakah segmen </a:t>
            </a:r>
            <a:r>
              <a:rPr lang="id-ID" sz="2200" dirty="0"/>
              <a:t>itu </a:t>
            </a:r>
            <a:r>
              <a:rPr lang="id-ID" sz="2200" dirty="0">
                <a:solidFill>
                  <a:srgbClr val="C00000"/>
                </a:solidFill>
              </a:rPr>
              <a:t>cukup besar </a:t>
            </a:r>
            <a:r>
              <a:rPr lang="id-ID" sz="2200" dirty="0"/>
              <a:t>atau </a:t>
            </a:r>
            <a:r>
              <a:rPr lang="id-ID" sz="2200" dirty="0">
                <a:solidFill>
                  <a:srgbClr val="C00000"/>
                </a:solidFill>
              </a:rPr>
              <a:t>cukup menguntungkan </a:t>
            </a:r>
            <a:r>
              <a:rPr lang="id-ID" sz="2200" dirty="0"/>
              <a:t>untuk dilayani sebagai pasar. </a:t>
            </a:r>
            <a:endParaRPr lang="id-ID" sz="2200" dirty="0" smtClean="0"/>
          </a:p>
          <a:p>
            <a:pPr marL="715963" lvl="0" indent="-268288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Sebagai </a:t>
            </a:r>
            <a:r>
              <a:rPr lang="id-ID" sz="2200" dirty="0"/>
              <a:t>contoh, </a:t>
            </a:r>
            <a:r>
              <a:rPr lang="id-ID" sz="2200" dirty="0" smtClean="0"/>
              <a:t>area kota metropolitan</a:t>
            </a:r>
            <a:r>
              <a:rPr lang="id-ID" sz="2200" dirty="0"/>
              <a:t> </a:t>
            </a:r>
            <a:r>
              <a:rPr lang="id-ID" sz="2200" dirty="0" smtClean="0"/>
              <a:t> </a:t>
            </a:r>
            <a:r>
              <a:rPr lang="id-ID" sz="2200" dirty="0"/>
              <a:t>dapat mendukung beragam restoran </a:t>
            </a:r>
            <a:r>
              <a:rPr lang="id-ID" sz="2200" dirty="0" smtClean="0"/>
              <a:t>etnis, sebaliknya </a:t>
            </a:r>
            <a:r>
              <a:rPr lang="id-ID" sz="2200" dirty="0"/>
              <a:t>di kota kecil, restoran etnis tidak mungkin dapat bertahan</a:t>
            </a:r>
            <a:r>
              <a:rPr lang="id-ID" sz="2200" dirty="0" smtClean="0"/>
              <a:t>.</a:t>
            </a:r>
          </a:p>
          <a:p>
            <a:pPr marL="361950" lvl="0" indent="-361950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5"/>
            </a:pPr>
            <a:r>
              <a:rPr lang="id-ID" sz="2600" dirty="0" smtClean="0"/>
              <a:t> </a:t>
            </a:r>
            <a:r>
              <a:rPr lang="id-ID" sz="2600" dirty="0" smtClean="0">
                <a:solidFill>
                  <a:srgbClr val="0070C0"/>
                </a:solidFill>
              </a:rPr>
              <a:t>Dapat Ditindaklanjuti</a:t>
            </a:r>
            <a:r>
              <a:rPr lang="id-ID" sz="2600" dirty="0">
                <a:solidFill>
                  <a:srgbClr val="0070C0"/>
                </a:solidFill>
              </a:rPr>
              <a:t> </a:t>
            </a:r>
            <a:r>
              <a:rPr lang="id-ID" sz="2600" dirty="0" smtClean="0">
                <a:solidFill>
                  <a:srgbClr val="0070C0"/>
                </a:solidFill>
              </a:rPr>
              <a:t>(</a:t>
            </a:r>
            <a:r>
              <a:rPr lang="id-ID" sz="2600" i="1" dirty="0" smtClean="0">
                <a:solidFill>
                  <a:srgbClr val="0070C0"/>
                </a:solidFill>
              </a:rPr>
              <a:t>actionable</a:t>
            </a:r>
            <a:r>
              <a:rPr lang="id-ID" sz="2600" dirty="0" smtClean="0">
                <a:solidFill>
                  <a:srgbClr val="0070C0"/>
                </a:solidFill>
              </a:rPr>
              <a:t>)</a:t>
            </a:r>
          </a:p>
          <a:p>
            <a:pPr marL="715963" indent="-266700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Memungkinkan  </a:t>
            </a:r>
            <a:r>
              <a:rPr lang="id-ID" sz="2200" dirty="0"/>
              <a:t>untuk </a:t>
            </a:r>
            <a:r>
              <a:rPr lang="id-ID" sz="2200" dirty="0" smtClean="0">
                <a:solidFill>
                  <a:srgbClr val="C00000"/>
                </a:solidFill>
              </a:rPr>
              <a:t>dikembangkannya </a:t>
            </a:r>
            <a:r>
              <a:rPr lang="id-ID" sz="2200" dirty="0">
                <a:solidFill>
                  <a:srgbClr val="C00000"/>
                </a:solidFill>
              </a:rPr>
              <a:t>penjualan </a:t>
            </a:r>
            <a:r>
              <a:rPr lang="id-ID" sz="2200" dirty="0"/>
              <a:t>dan </a:t>
            </a:r>
            <a:r>
              <a:rPr lang="id-ID" sz="2200" dirty="0" smtClean="0">
                <a:solidFill>
                  <a:srgbClr val="C00000"/>
                </a:solidFill>
              </a:rPr>
              <a:t>mendesain program</a:t>
            </a:r>
            <a:r>
              <a:rPr lang="id-ID" sz="16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pemasaran </a:t>
            </a:r>
            <a:r>
              <a:rPr lang="id-ID" sz="2200" dirty="0" smtClean="0"/>
              <a:t>yang efektif untuk menarik pelanggan.</a:t>
            </a:r>
            <a:r>
              <a:rPr lang="id-ID" sz="1600" dirty="0"/>
              <a:t> </a:t>
            </a:r>
            <a:endParaRPr lang="id-ID" sz="2200" dirty="0" smtClean="0"/>
          </a:p>
          <a:p>
            <a:pPr marL="715963" indent="-266700">
              <a:lnSpc>
                <a:spcPct val="120000"/>
              </a:lnSpc>
              <a:spcBef>
                <a:spcPts val="1200"/>
              </a:spcBef>
            </a:pPr>
            <a:r>
              <a:rPr lang="id-ID" sz="2200" dirty="0" smtClean="0"/>
              <a:t>Misalnya</a:t>
            </a:r>
            <a:r>
              <a:rPr lang="id-ID" sz="2200" dirty="0"/>
              <a:t>, </a:t>
            </a:r>
            <a:r>
              <a:rPr lang="id-ID" sz="2200" dirty="0" smtClean="0"/>
              <a:t>bagaimana promosi perangkat  </a:t>
            </a:r>
            <a:r>
              <a:rPr lang="id-ID" sz="2200" dirty="0"/>
              <a:t>mobile </a:t>
            </a:r>
            <a:r>
              <a:rPr lang="id-ID" sz="2200" dirty="0" smtClean="0"/>
              <a:t>dapat </a:t>
            </a:r>
            <a:r>
              <a:rPr lang="id-ID" sz="2200" dirty="0"/>
              <a:t>dirancang untuk secara khusus menargetkan segmen pengguna </a:t>
            </a:r>
            <a:r>
              <a:rPr lang="id-ID" sz="2200" dirty="0" smtClean="0"/>
              <a:t>ponsel dengan usia 15-25 </a:t>
            </a:r>
            <a:r>
              <a:rPr lang="id-ID" sz="2200" dirty="0"/>
              <a:t>tahun.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504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Syarat </a:t>
            </a:r>
            <a:r>
              <a:rPr lang="en-US" sz="3200" b="1" dirty="0" err="1" smtClean="0"/>
              <a:t>Segmentasi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Pasar</a:t>
            </a:r>
            <a:br>
              <a:rPr lang="id-ID" sz="3200" b="1" dirty="0" smtClean="0"/>
            </a:br>
            <a:endParaRPr lang="id-ID" sz="3200" b="1" dirty="0"/>
          </a:p>
        </p:txBody>
      </p:sp>
      <p:sp>
        <p:nvSpPr>
          <p:cNvPr id="5" name="Chevron 4"/>
          <p:cNvSpPr/>
          <p:nvPr/>
        </p:nvSpPr>
        <p:spPr>
          <a:xfrm>
            <a:off x="8794180" y="5174710"/>
            <a:ext cx="242316" cy="1908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joyfulbisnis.com/wp-content/uploads/2015/07/segmentasi-500x3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602204"/>
            <a:ext cx="5625623" cy="3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12775" y="3216665"/>
            <a:ext cx="6840760" cy="1247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 smtClean="0"/>
              <a:t>DASAR </a:t>
            </a:r>
          </a:p>
          <a:p>
            <a:r>
              <a:rPr lang="id-ID" sz="4800" b="1" dirty="0" smtClean="0"/>
              <a:t>SEGMENTASI PASAR</a:t>
            </a:r>
            <a:br>
              <a:rPr lang="id-ID" sz="4800" b="1" dirty="0" smtClean="0"/>
            </a:br>
            <a:endParaRPr lang="id-ID" sz="4800" b="1" dirty="0"/>
          </a:p>
        </p:txBody>
      </p:sp>
      <p:sp>
        <p:nvSpPr>
          <p:cNvPr id="7" name="AutoShape 2" descr="Hasil gambar untuk dasar segmentasi pasar"/>
          <p:cNvSpPr>
            <a:spLocks noChangeAspect="1" noChangeArrowheads="1"/>
          </p:cNvSpPr>
          <p:nvPr/>
        </p:nvSpPr>
        <p:spPr bwMode="auto">
          <a:xfrm>
            <a:off x="155575" y="-113764"/>
            <a:ext cx="304800" cy="2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4" descr="Hasil gambar untuk dasar segmentasi pasar"/>
          <p:cNvSpPr>
            <a:spLocks noChangeAspect="1" noChangeArrowheads="1"/>
          </p:cNvSpPr>
          <p:nvPr/>
        </p:nvSpPr>
        <p:spPr bwMode="auto">
          <a:xfrm>
            <a:off x="307975" y="6251"/>
            <a:ext cx="304800" cy="2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4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9267"/>
            <a:ext cx="8712968" cy="436638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1. Segmentasi Geografis</a:t>
            </a:r>
          </a:p>
          <a:p>
            <a:pPr marL="728663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Pasar </a:t>
            </a:r>
            <a:r>
              <a:rPr lang="id-ID" dirty="0"/>
              <a:t>dibagi menurut tempat. </a:t>
            </a:r>
            <a:endParaRPr lang="id-ID" dirty="0" smtClean="0"/>
          </a:p>
          <a:p>
            <a:pPr marL="728663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Teori </a:t>
            </a:r>
            <a:r>
              <a:rPr lang="id-ID" dirty="0"/>
              <a:t>dalam strategi ini adalah bahwa </a:t>
            </a:r>
            <a:r>
              <a:rPr lang="id-ID" dirty="0">
                <a:solidFill>
                  <a:srgbClr val="C00000"/>
                </a:solidFill>
              </a:rPr>
              <a:t>orang yang tinggal di daerah yang sama memiliki kebutuhan dan keinginan yang </a:t>
            </a:r>
            <a:r>
              <a:rPr lang="id-ID" dirty="0" smtClean="0">
                <a:solidFill>
                  <a:srgbClr val="C00000"/>
                </a:solidFill>
              </a:rPr>
              <a:t>serupa.</a:t>
            </a:r>
          </a:p>
          <a:p>
            <a:pPr marL="728663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Segmen </a:t>
            </a:r>
            <a:r>
              <a:rPr lang="id-ID" dirty="0"/>
              <a:t>geografis dapat dicapai dengan mudah melalui media </a:t>
            </a:r>
            <a:r>
              <a:rPr lang="id-ID" dirty="0" smtClean="0"/>
              <a:t>lokal</a:t>
            </a:r>
            <a:r>
              <a:rPr lang="id-ID" dirty="0"/>
              <a:t>, </a:t>
            </a:r>
            <a:r>
              <a:rPr lang="id-ID" dirty="0" smtClean="0"/>
              <a:t>seperti </a:t>
            </a:r>
            <a:r>
              <a:rPr lang="id-ID" dirty="0"/>
              <a:t>surat kabar, TV, </a:t>
            </a:r>
            <a:r>
              <a:rPr lang="id-ID" dirty="0" smtClean="0"/>
              <a:t>radio dan </a:t>
            </a:r>
            <a:r>
              <a:rPr lang="id-ID" dirty="0"/>
              <a:t>majalah</a:t>
            </a:r>
            <a:r>
              <a:rPr lang="id-ID" dirty="0" smtClean="0"/>
              <a:t>.</a:t>
            </a:r>
          </a:p>
          <a:p>
            <a:pPr marL="728663" lvl="0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/>
              <a:t>Untuk e-bisnis, </a:t>
            </a:r>
            <a:r>
              <a:rPr lang="id-ID" dirty="0" smtClean="0"/>
              <a:t>segmentasi </a:t>
            </a:r>
            <a:r>
              <a:rPr lang="id-ID" dirty="0"/>
              <a:t>menurut negara atau wilayah mungkin lebih membantu untuk merancang strategi </a:t>
            </a:r>
            <a:r>
              <a:rPr lang="id-ID" i="1" dirty="0"/>
              <a:t>custom-fit</a:t>
            </a:r>
            <a:r>
              <a:rPr lang="id-ID" dirty="0"/>
              <a:t> untuk masing-masing </a:t>
            </a:r>
            <a:r>
              <a:rPr lang="id-ID" dirty="0" smtClean="0"/>
              <a:t>daerah.</a:t>
            </a:r>
          </a:p>
          <a:p>
            <a:pPr marL="1002983" lvl="1" indent="-285750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Misalnya</a:t>
            </a:r>
            <a:r>
              <a:rPr lang="id-ID" dirty="0"/>
              <a:t>, negara-negara </a:t>
            </a:r>
            <a:r>
              <a:rPr lang="id-ID" dirty="0" smtClean="0"/>
              <a:t>tertentu di Eropa </a:t>
            </a:r>
            <a:r>
              <a:rPr lang="id-ID" dirty="0"/>
              <a:t>seperti Finlandia dan Swedia, memiliki tingkat penetrasi internet sangat tinggi sementara yang lain, seperti Italia dan </a:t>
            </a:r>
            <a:r>
              <a:rPr lang="id-ID" dirty="0" smtClean="0"/>
              <a:t>Yunani tidak</a:t>
            </a:r>
            <a:r>
              <a:rPr lang="id-ID" dirty="0"/>
              <a:t>. </a:t>
            </a:r>
            <a:endParaRPr lang="id-ID" sz="2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7699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9267"/>
            <a:ext cx="8712968" cy="423721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d-ID" dirty="0">
                <a:solidFill>
                  <a:srgbClr val="C00000"/>
                </a:solidFill>
              </a:rPr>
              <a:t>2. Segmentasi </a:t>
            </a:r>
            <a:r>
              <a:rPr lang="id-ID" dirty="0" smtClean="0">
                <a:solidFill>
                  <a:srgbClr val="C00000"/>
                </a:solidFill>
              </a:rPr>
              <a:t>Demografis</a:t>
            </a:r>
            <a:endParaRPr lang="id-ID" dirty="0"/>
          </a:p>
          <a:p>
            <a:pPr marL="900113" indent="-442913">
              <a:spcBef>
                <a:spcPts val="1200"/>
              </a:spcBef>
            </a:pPr>
            <a:r>
              <a:rPr lang="id-ID" sz="2200" dirty="0" smtClean="0">
                <a:solidFill>
                  <a:srgbClr val="C00000"/>
                </a:solidFill>
              </a:rPr>
              <a:t>Karakteristik </a:t>
            </a:r>
            <a:r>
              <a:rPr lang="id-ID" sz="2200" dirty="0">
                <a:solidFill>
                  <a:srgbClr val="C00000"/>
                </a:solidFill>
              </a:rPr>
              <a:t>demografis </a:t>
            </a:r>
            <a:r>
              <a:rPr lang="id-ID" sz="2200" dirty="0"/>
              <a:t>yang paling sering digunakan sebagai dasar untuk segmentasi pasar antara </a:t>
            </a:r>
            <a:r>
              <a:rPr lang="id-ID" sz="2200" dirty="0" smtClean="0"/>
              <a:t>lain:</a:t>
            </a:r>
          </a:p>
          <a:p>
            <a:pPr marL="1254125" lvl="1" indent="-182563" defTabSz="1350963">
              <a:spcBef>
                <a:spcPts val="1200"/>
              </a:spcBef>
            </a:pPr>
            <a:r>
              <a:rPr lang="id-ID" dirty="0" smtClean="0"/>
              <a:t>Usia, gender, status perkawinan, pendapatan</a:t>
            </a:r>
            <a:r>
              <a:rPr lang="id-ID" dirty="0"/>
              <a:t>, </a:t>
            </a:r>
            <a:r>
              <a:rPr lang="id-ID" dirty="0" smtClean="0"/>
              <a:t>pendidikan </a:t>
            </a:r>
            <a:r>
              <a:rPr lang="id-ID" dirty="0"/>
              <a:t>dan pekerjaan, dsb</a:t>
            </a:r>
            <a:r>
              <a:rPr lang="id-ID" sz="2400" dirty="0"/>
              <a:t>.</a:t>
            </a:r>
          </a:p>
          <a:p>
            <a:pPr marL="900113" indent="-442913">
              <a:spcBef>
                <a:spcPts val="1200"/>
              </a:spcBef>
            </a:pPr>
            <a:r>
              <a:rPr lang="id-ID" sz="2200" dirty="0" smtClean="0"/>
              <a:t>Data-data </a:t>
            </a:r>
            <a:r>
              <a:rPr lang="id-ID" sz="2200" dirty="0"/>
              <a:t>demografis lebih mudah diukur daripada berbagai variabel segmentasi lain. </a:t>
            </a:r>
            <a:endParaRPr lang="id-ID" sz="2200" dirty="0" smtClean="0"/>
          </a:p>
          <a:p>
            <a:pPr marL="900113" indent="-442913">
              <a:spcBef>
                <a:spcPts val="1200"/>
              </a:spcBef>
            </a:pPr>
            <a:r>
              <a:rPr lang="id-ID" sz="2200" dirty="0" smtClean="0"/>
              <a:t>Berbagai </a:t>
            </a:r>
            <a:r>
              <a:rPr lang="id-ID" sz="2200" dirty="0"/>
              <a:t>variabel </a:t>
            </a:r>
            <a:r>
              <a:rPr lang="id-ID" sz="2200" dirty="0" smtClean="0"/>
              <a:t>demografis </a:t>
            </a:r>
            <a:r>
              <a:rPr lang="id-ID" sz="2200" dirty="0"/>
              <a:t>mengungkapkan kecenderungan yang memberikan isyarat berbagai peluang bisnis, seperti pergeseran usia, jenis kelamin, dan distribusi penghasilan.</a:t>
            </a:r>
            <a:endParaRPr lang="id-ID" sz="19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496" y="261966"/>
            <a:ext cx="8229600" cy="78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Dasar Segmentasi Pasar</a:t>
            </a:r>
            <a:br>
              <a:rPr lang="id-ID" sz="3200" b="1" dirty="0" smtClean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4334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2817</TotalTime>
  <Words>2137</Words>
  <Application>Microsoft Office PowerPoint</Application>
  <PresentationFormat>Custom</PresentationFormat>
  <Paragraphs>253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Clarity</vt:lpstr>
      <vt:lpstr>PASAR UNTUK E-BISNIS</vt:lpstr>
      <vt:lpstr> Pengertian Segmentasi Pasar </vt:lpstr>
      <vt:lpstr> Pengertian Segmentasi Pasar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SEGMENTASI PASAR UNTUK E-BISNIS </vt:lpstr>
      <vt:lpstr> Business to Business </vt:lpstr>
      <vt:lpstr> Segmentasi Pasar Business to Business  </vt:lpstr>
      <vt:lpstr> Segmentasi Pasar Business to Business  </vt:lpstr>
      <vt:lpstr> Segmentasi Pasar Business to Business  </vt:lpstr>
      <vt:lpstr> Segmentasi Pasar Business to Business  </vt:lpstr>
      <vt:lpstr> Segmentasi Pasar Business to Business  </vt:lpstr>
      <vt:lpstr> Segmentasi Pasar Business to Business  </vt:lpstr>
      <vt:lpstr> Segmentasi Pasar Business to Business  </vt:lpstr>
      <vt:lpstr> Segmentasi Pasar Business to Business  </vt:lpstr>
      <vt:lpstr>MANFAAT &amp; KELEMAHAN SEGMENTASI PASAR </vt:lpstr>
      <vt:lpstr> Manfaat Segmentasi Pasar </vt:lpstr>
      <vt:lpstr> Kelemahan Segmentasi Pasar </vt:lpstr>
      <vt:lpstr>TARGET PASAR UNTUK E-BISNIS</vt:lpstr>
      <vt:lpstr> Target Pasar Untuk E-bisnis </vt:lpstr>
      <vt:lpstr> Target Pasar Untuk E-bisnis </vt:lpstr>
      <vt:lpstr> Target Pasar Untuk E-bisnis </vt:lpstr>
      <vt:lpstr> Target Pasar Untuk E-bisnis </vt:lpstr>
      <vt:lpstr> Target Pasar Untuk E-bisnis </vt:lpstr>
      <vt:lpstr> Target Pasar Untuk E-bisnis </vt:lpstr>
      <vt:lpstr> Target Pasar Untuk E-bisnis </vt:lpstr>
      <vt:lpstr> Persaingan dalam e-Bisnis </vt:lpstr>
      <vt:lpstr>Definisi Konsumen</vt:lpstr>
      <vt:lpstr>Perilaku Konsumen</vt:lpstr>
      <vt:lpstr>Faktor-faktor yang mempengaruhi perilaku konsumen online</vt:lpstr>
      <vt:lpstr>Faktor-faktor yang mempengaruhi perilaku konsumen online</vt:lpstr>
      <vt:lpstr>Faktor-faktor yang mempengaruhi perilaku konsumen online</vt:lpstr>
      <vt:lpstr>Faktor-faktor yang mempengaruhi perilaku konsumen online</vt:lpstr>
      <vt:lpstr>Definisi Promosi</vt:lpstr>
      <vt:lpstr>Tujuan Promosi</vt:lpstr>
      <vt:lpstr>Promosi di Dunia Digital</vt:lpstr>
      <vt:lpstr>Promosi di Dunia Digital</vt:lpstr>
      <vt:lpstr>Promosi di Dunia Digital</vt:lpstr>
      <vt:lpstr>Promosi di Dunia Digital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UNTUK E-BISNIS</dc:title>
  <dc:creator>DELL</dc:creator>
  <cp:lastModifiedBy>DELL</cp:lastModifiedBy>
  <cp:revision>77</cp:revision>
  <dcterms:created xsi:type="dcterms:W3CDTF">2016-03-30T06:52:45Z</dcterms:created>
  <dcterms:modified xsi:type="dcterms:W3CDTF">2018-05-17T03:27:18Z</dcterms:modified>
</cp:coreProperties>
</file>