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59" d="100"/>
          <a:sy n="59" d="100"/>
        </p:scale>
        <p:origin x="-726" y="13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251558-5134-4550-AE2C-14BC827C6037}" type="datetimeFigureOut">
              <a:rPr lang="en-US" smtClean="0"/>
              <a:pPr/>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5B031-6800-47EF-AF2A-E22F52431821}" type="slidenum">
              <a:rPr lang="en-US" smtClean="0"/>
              <a:pPr/>
              <a:t>‹#›</a:t>
            </a:fld>
            <a:endParaRPr lang="en-US"/>
          </a:p>
        </p:txBody>
      </p:sp>
      <p:pic>
        <p:nvPicPr>
          <p:cNvPr id="13" name="Picture 12" descr="udinus5-1.jpg"/>
          <p:cNvPicPr>
            <a:picLocks noChangeAspect="1"/>
          </p:cNvPicPr>
          <p:nvPr userDrawn="1"/>
        </p:nvPicPr>
        <p:blipFill>
          <a:blip r:embed="rId2"/>
          <a:stretch>
            <a:fillRect/>
          </a:stretch>
        </p:blipFill>
        <p:spPr>
          <a:xfrm>
            <a:off x="0" y="0"/>
            <a:ext cx="9144000" cy="6858000"/>
          </a:xfrm>
          <a:prstGeom prst="rect">
            <a:avLst/>
          </a:prstGeom>
        </p:spPr>
      </p:pic>
      <p:pic>
        <p:nvPicPr>
          <p:cNvPr id="8" name="Picture 7" descr="rektor-udinus.jpg"/>
          <p:cNvPicPr>
            <a:picLocks noChangeAspect="1"/>
          </p:cNvPicPr>
          <p:nvPr userDrawn="1"/>
        </p:nvPicPr>
        <p:blipFill>
          <a:blip r:embed="rId3" cstate="print"/>
          <a:stretch>
            <a:fillRect/>
          </a:stretch>
        </p:blipFill>
        <p:spPr>
          <a:xfrm>
            <a:off x="3048000" y="2819401"/>
            <a:ext cx="3124200" cy="4038600"/>
          </a:xfrm>
          <a:prstGeom prst="rect">
            <a:avLst/>
          </a:prstGeom>
          <a:effectLst>
            <a:softEdge rad="635000"/>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251558-5134-4550-AE2C-14BC827C6037}" type="datetimeFigureOut">
              <a:rPr lang="en-US" smtClean="0"/>
              <a:pPr/>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5B031-6800-47EF-AF2A-E22F5243182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251558-5134-4550-AE2C-14BC827C6037}" type="datetimeFigureOut">
              <a:rPr lang="en-US" smtClean="0"/>
              <a:pPr/>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5B031-6800-47EF-AF2A-E22F5243182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251558-5134-4550-AE2C-14BC827C6037}" type="datetimeFigureOut">
              <a:rPr lang="en-US" smtClean="0"/>
              <a:pPr/>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5B031-6800-47EF-AF2A-E22F5243182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251558-5134-4550-AE2C-14BC827C6037}" type="datetimeFigureOut">
              <a:rPr lang="en-US" smtClean="0"/>
              <a:pPr/>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5B031-6800-47EF-AF2A-E22F5243182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251558-5134-4550-AE2C-14BC827C6037}" type="datetimeFigureOut">
              <a:rPr lang="en-US" smtClean="0"/>
              <a:pPr/>
              <a:t>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35B031-6800-47EF-AF2A-E22F5243182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251558-5134-4550-AE2C-14BC827C6037}" type="datetimeFigureOut">
              <a:rPr lang="en-US" smtClean="0"/>
              <a:pPr/>
              <a:t>12/9/2016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35B031-6800-47EF-AF2A-E22F5243182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251558-5134-4550-AE2C-14BC827C6037}" type="datetimeFigureOut">
              <a:rPr lang="en-US" smtClean="0"/>
              <a:pPr/>
              <a:t>12/9/2016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35B031-6800-47EF-AF2A-E22F5243182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251558-5134-4550-AE2C-14BC827C6037}" type="datetimeFigureOut">
              <a:rPr lang="en-US" smtClean="0"/>
              <a:pPr/>
              <a:t>12/9/2016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35B031-6800-47EF-AF2A-E22F5243182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251558-5134-4550-AE2C-14BC827C6037}" type="datetimeFigureOut">
              <a:rPr lang="en-US" smtClean="0"/>
              <a:pPr/>
              <a:t>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35B031-6800-47EF-AF2A-E22F5243182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251558-5134-4550-AE2C-14BC827C6037}" type="datetimeFigureOut">
              <a:rPr lang="en-US" smtClean="0"/>
              <a:pPr/>
              <a:t>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35B031-6800-47EF-AF2A-E22F5243182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251558-5134-4550-AE2C-14BC827C6037}" type="datetimeFigureOut">
              <a:rPr lang="en-US" smtClean="0"/>
              <a:pPr/>
              <a:t>12/9/2016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35B031-6800-47EF-AF2A-E22F52431821}" type="slidenum">
              <a:rPr lang="en-US" smtClean="0"/>
              <a:pPr/>
              <a:t>‹#›</a:t>
            </a:fld>
            <a:endParaRPr lang="en-US"/>
          </a:p>
        </p:txBody>
      </p:sp>
      <p:pic>
        <p:nvPicPr>
          <p:cNvPr id="8" name="Picture 7" descr="udinus2-1.jpg"/>
          <p:cNvPicPr>
            <a:picLocks noChangeAspect="1"/>
          </p:cNvPicPr>
          <p:nvPr userDrawn="1"/>
        </p:nvPicPr>
        <p:blipFill>
          <a:blip r:embed="rId13"/>
          <a:stretch>
            <a:fillRect/>
          </a:stretch>
        </p:blipFill>
        <p:spPr>
          <a:xfrm>
            <a:off x="-39456" y="0"/>
            <a:ext cx="9183456"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mailto:sekretariat@dinus.ac.id"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2400"/>
            <a:ext cx="6400800" cy="1524000"/>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a:r>
              <a:rPr lang="id-ID"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KERANGKA ARTIKEL</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Subtitle 2"/>
          <p:cNvSpPr>
            <a:spLocks noGrp="1"/>
          </p:cNvSpPr>
          <p:nvPr>
            <p:ph type="subTitle" idx="1"/>
          </p:nvPr>
        </p:nvSpPr>
        <p:spPr>
          <a:xfrm>
            <a:off x="1066800" y="4953000"/>
            <a:ext cx="4267200" cy="1143000"/>
          </a:xfrm>
        </p:spPr>
        <p:txBody>
          <a:bodyPr>
            <a:normAutofit lnSpcReduction="10000"/>
          </a:bodyPr>
          <a:lstStyle/>
          <a:p>
            <a:pPr marL="274320" lvl="0" indent="-274320" algn="l">
              <a:buClr>
                <a:schemeClr val="accent3"/>
              </a:buClr>
              <a:buSzPct val="95000"/>
              <a:buFont typeface="Wingdings 2"/>
              <a:buChar char=""/>
              <a:defRPr/>
            </a:pPr>
            <a:r>
              <a:rPr lang="en-A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UDINUS </a:t>
            </a:r>
            <a:r>
              <a:rPr lang="id-ID"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Semarang</a:t>
            </a:r>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274320" lvl="0" indent="-274320" algn="l">
              <a:buClr>
                <a:schemeClr val="accent3"/>
              </a:buClr>
              <a:buSzPct val="95000"/>
              <a:buFont typeface="Wingdings 2"/>
              <a:buChar char=""/>
              <a:defRPr/>
            </a:pP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2016</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0" y="1600200"/>
            <a:ext cx="6400800" cy="4525963"/>
          </a:xfrm>
        </p:spPr>
        <p:txBody>
          <a:bodyPr>
            <a:normAutofit fontScale="77500" lnSpcReduction="2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buNone/>
            </a:pP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id-ID"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Kerangka artikel sangat membantu, terutama bagi penulis muda, supaya pembahasan tidak melebar atau bias. Kita hanya perlu mengingat bahwa artikel terdiri atas tiga bagian, yakni pembukaan, pembahasan, dan penutup/ kesimpulan</a:t>
            </a:r>
            <a:endPar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buNone/>
            </a:pPr>
            <a:endPar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buNone/>
            </a:pP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id-ID"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CONTOH </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a:t>
            </a:r>
          </a:p>
          <a:p>
            <a:pPr>
              <a:buNone/>
            </a:pP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id-ID"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Kita ingin menulis artikel (opini) terkait dengan kemerebakan tawur antarpelajar (lingkup bisa kita persempit, semisal melihat hanya kasus di Jateng, supaya bisa lebih fokus) </a:t>
            </a:r>
            <a:endPar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buNone/>
            </a:pPr>
            <a:endPar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Title 1"/>
          <p:cNvSpPr>
            <a:spLocks noGrp="1"/>
          </p:cNvSpPr>
          <p:nvPr>
            <p:ph type="title"/>
          </p:nvPr>
        </p:nvSpPr>
        <p:spPr/>
        <p:txBody>
          <a:bodyPr>
            <a:normAutofit/>
          </a:bodyPr>
          <a:lstStyle/>
          <a:p>
            <a:r>
              <a:rPr lang="id-ID"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KERANGKA </a:t>
            </a:r>
            <a:r>
              <a:rPr lang="id-ID"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ARTIKEL</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133600" y="838200"/>
            <a:ext cx="6553200" cy="5638800"/>
          </a:xfrm>
        </p:spPr>
        <p:txBody>
          <a:bodyPr>
            <a:normAutofit fontScale="70000" lnSpcReduction="2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buNone/>
            </a:pPr>
            <a:r>
              <a:rPr lang="id-ID"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JUDUL</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buNone/>
            </a:pP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id-ID"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Kegagalan </a:t>
            </a:r>
            <a:r>
              <a:rPr lang="id-ID"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Pendidikan Karakter</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buNone/>
            </a:pP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buNone/>
            </a:pPr>
            <a:r>
              <a:rPr lang="id-ID"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buNone/>
            </a:pPr>
            <a:r>
              <a:rPr lang="id-ID"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PEMBUKAAN</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buNone/>
            </a:pP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id-ID"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Cukup </a:t>
            </a:r>
            <a:r>
              <a:rPr lang="id-ID"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 atau 2 alinea/ paragraf.</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buNone/>
            </a:pP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buNone/>
            </a:pP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id-ID"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Kemerebakan </a:t>
            </a:r>
            <a:r>
              <a:rPr lang="id-ID"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tawur antarpelajar/ antarmahasiswa di Jateng mengundang keprihatinan banyak pihak. Kapolda Irjen Pol </a:t>
            </a:r>
            <a:r>
              <a:rPr lang="en-A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Nur</a:t>
            </a:r>
            <a:r>
              <a:rPr lang="en-A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Ali </a:t>
            </a:r>
            <a:r>
              <a:rPr lang="id-ID"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menyebutkan </a:t>
            </a:r>
            <a:r>
              <a:rPr lang="id-ID"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selama tahun 2012 hingga akhir November i terjadi 7 kali tawur antarpelajar dan 2 tawurantarmahasiswa. Terkait kasus di Semarang, 2 siswa perlu mendapat perawatan serius karena terluka parah (SM/11/12).</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buNone/>
            </a:pP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id-ID"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PEMBAHASAN</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Content Placeholder 2"/>
          <p:cNvSpPr>
            <a:spLocks noGrp="1"/>
          </p:cNvSpPr>
          <p:nvPr>
            <p:ph idx="1"/>
          </p:nvPr>
        </p:nvSpPr>
        <p:spPr>
          <a:xfrm>
            <a:off x="2971800" y="1600200"/>
            <a:ext cx="5715000" cy="5257800"/>
          </a:xfrm>
        </p:spPr>
        <p:txBody>
          <a:bodyPr>
            <a:normAutofit fontScale="62500" lnSpcReduction="2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buNone/>
            </a:pPr>
            <a:r>
              <a:rPr lang="id-ID"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Pembahasan 1.</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buNone/>
            </a:pP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id-ID"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Membahas </a:t>
            </a:r>
            <a:r>
              <a:rPr lang="id-ID"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faktor penyebab. Kita bisa menunjukkan contoh tayangan kekerasan secara masif di layar kaca, berita tawur antarkampung, dan sebagainya, yang kadang ''menginspirasi'' pemikiran kita.</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buNone/>
            </a:pPr>
            <a:r>
              <a:rPr lang="id-ID"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buNone/>
            </a:pPr>
            <a:r>
              <a:rPr lang="id-ID"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Pembahasan </a:t>
            </a:r>
            <a:r>
              <a:rPr lang="id-ID"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buNone/>
            </a:pP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id-ID"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Menceritakan </a:t>
            </a:r>
            <a:r>
              <a:rPr lang="id-ID"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gambaran umum. Semisal penyebab tawur yang kadang sepele. Kita bisa mengutip pengakuan pelaku, teori, atau pernyataan narasumber (mohon dicantumkan sumbernya agar kita tidak dianggap plagiat).</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buNone/>
            </a:pPr>
            <a:r>
              <a:rPr lang="id-ID"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buNone/>
            </a:pPr>
            <a:r>
              <a:rPr lang="id-ID"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Pembahasan 3.</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buNone/>
            </a:pP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id-ID"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Membahas </a:t>
            </a:r>
            <a:r>
              <a:rPr lang="id-ID"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gambaran karakter pelajar/ mahasiswa</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buNone/>
            </a:pP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514600" y="533400"/>
            <a:ext cx="6172200" cy="5638800"/>
          </a:xfrm>
        </p:spPr>
        <p:txBody>
          <a:bodyPr>
            <a:normAutofit fontScale="70000" lnSpcReduction="2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buNone/>
            </a:pPr>
            <a:r>
              <a:rPr lang="id-ID"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Pembahasan 4.</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buNone/>
            </a:pP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id-ID"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Mengupas </a:t>
            </a:r>
            <a:r>
              <a:rPr lang="id-ID"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pendidikan karakter di sekolah. Masih adakah? Efektifkah?</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buNone/>
            </a:pPr>
            <a:r>
              <a:rPr lang="id-ID"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buNone/>
            </a:pPr>
            <a:r>
              <a:rPr lang="id-ID"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Pembahasan 5.</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buNone/>
            </a:pP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id-ID"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Mengupas </a:t>
            </a:r>
            <a:r>
              <a:rPr lang="id-ID"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pendidikan di rumah. Membahas hubungan orang tua dengan anak. Apakah orang tua kita cenderung lebih disibukkan oleh urusan pekerjaan?</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buNone/>
            </a:pPr>
            <a:r>
              <a:rPr lang="id-ID"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buNone/>
            </a:pPr>
            <a:r>
              <a:rPr lang="id-ID"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Pembahasan 6.</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buNone/>
            </a:pP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id-ID"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Membahas </a:t>
            </a:r>
            <a:r>
              <a:rPr lang="id-ID"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penegakan hukum. Adakah sanksi efektif dan bersifat mendidik, baik dari sekolah/ kampus maupun negara (kepolisian)</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buNone/>
            </a:pPr>
            <a:r>
              <a:rPr lang="id-ID"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buNone/>
            </a:pP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id-ID"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Pembahasan </a:t>
            </a:r>
            <a:r>
              <a:rPr lang="id-ID"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7.</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buNone/>
            </a:pP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id-ID"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id-ID"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dan seterusnya, bergantung ruang tersedia di media yang akan kita kirimi artikel</a:t>
            </a:r>
            <a:r>
              <a:rPr lang="id-ID"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id-ID"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PENUTUP/ </a:t>
            </a:r>
            <a:r>
              <a:rPr lang="id-ID"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KESIMPULAN</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Content Placeholder 2"/>
          <p:cNvSpPr>
            <a:spLocks noGrp="1"/>
          </p:cNvSpPr>
          <p:nvPr>
            <p:ph idx="1"/>
          </p:nvPr>
        </p:nvSpPr>
        <p:spPr>
          <a:xfrm>
            <a:off x="2209800" y="2362200"/>
            <a:ext cx="6477000" cy="3763963"/>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buNone/>
            </a:pP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id-ID"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Maksimal </a:t>
            </a:r>
            <a:r>
              <a:rPr lang="id-ID"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3 alinea, bisa berisi saran, masukan, solusi, harapan, atau bahkan pertanyaan</a:t>
            </a:r>
            <a:r>
              <a:rPr lang="id-ID"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981200" y="762000"/>
            <a:ext cx="6705600" cy="5715000"/>
          </a:xfrm>
        </p:spPr>
        <p:txBody>
          <a:bodyPr>
            <a:normAutofit fontScale="55000" lnSpcReduction="2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buNone/>
            </a:pP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id-ID"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Guna </a:t>
            </a:r>
            <a:r>
              <a:rPr lang="id-ID"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mengantisipasi berulangnya tawur </a:t>
            </a:r>
            <a:r>
              <a:rPr lang="id-ID"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antarpelajar/antarmahasiswa </a:t>
            </a:r>
            <a:r>
              <a:rPr lang="id-ID"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 Jateng, Dinas Pendidikan harus mengeluarkan sanksi tegas bagi pelaku. Dinas bisa </a:t>
            </a:r>
            <a:r>
              <a:rPr lang="id-ID"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mengeluarkan</a:t>
            </a:r>
            <a:r>
              <a:rPr lang="en-A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id-ID"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surat </a:t>
            </a:r>
            <a:r>
              <a:rPr lang="id-ID"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edaran untuk kepala sekolah, dengan sanksi bila mereka tidak bisa mencegah siswa berbuat brutal.</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buNone/>
            </a:pP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id-ID"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Orang </a:t>
            </a:r>
            <a:r>
              <a:rPr lang="id-ID"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tua harus terus membangun komunikasi dengan pihak sekolah, selain lebih aktif memantau kegiatan anak mereka, sepulang sekolah. Orang tua perlu tahu apa aktivitas dan teman main anak, termasuk ada jaminan bahwa mereka benar-benar anak yang berkarakter baik. (*)</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buNone/>
            </a:pPr>
            <a:r>
              <a:rPr lang="id-ID"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buNone/>
            </a:pP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id-ID" b="1" spc="50" dirty="0" smtClean="0">
                <a:ln w="11430"/>
                <a:solidFill>
                  <a:srgbClr val="FF0000"/>
                </a:solidFill>
                <a:effectLst>
                  <a:outerShdw blurRad="76200" dist="50800" dir="5400000" algn="tl" rotWithShape="0">
                    <a:srgbClr val="000000">
                      <a:alpha val="65000"/>
                    </a:srgbClr>
                  </a:outerShdw>
                </a:effectLst>
              </a:rPr>
              <a:t>-- </a:t>
            </a:r>
            <a:r>
              <a:rPr lang="id-ID" b="1" spc="50" dirty="0">
                <a:ln w="11430"/>
                <a:solidFill>
                  <a:srgbClr val="FF0000"/>
                </a:solidFill>
                <a:effectLst>
                  <a:outerShdw blurRad="76200" dist="50800" dir="5400000" algn="tl" rotWithShape="0">
                    <a:srgbClr val="000000">
                      <a:alpha val="65000"/>
                    </a:srgbClr>
                  </a:outerShdw>
                </a:effectLst>
              </a:rPr>
              <a:t>Cocong Arief Priyono, </a:t>
            </a:r>
            <a:r>
              <a:rPr lang="en-AU" b="1" spc="50" dirty="0" err="1" smtClean="0">
                <a:ln w="11430"/>
                <a:solidFill>
                  <a:srgbClr val="FF0000"/>
                </a:solidFill>
                <a:effectLst>
                  <a:outerShdw blurRad="76200" dist="50800" dir="5400000" algn="tl" rotWithShape="0">
                    <a:srgbClr val="000000">
                      <a:alpha val="65000"/>
                    </a:srgbClr>
                  </a:outerShdw>
                </a:effectLst>
              </a:rPr>
              <a:t>mahasiswa</a:t>
            </a:r>
            <a:r>
              <a:rPr lang="en-AU" b="1" spc="50" dirty="0" smtClean="0">
                <a:ln w="11430"/>
                <a:solidFill>
                  <a:srgbClr val="FF0000"/>
                </a:solidFill>
                <a:effectLst>
                  <a:outerShdw blurRad="76200" dist="50800" dir="5400000" algn="tl" rotWithShape="0">
                    <a:srgbClr val="000000">
                      <a:alpha val="65000"/>
                    </a:srgbClr>
                  </a:outerShdw>
                </a:effectLst>
              </a:rPr>
              <a:t> </a:t>
            </a:r>
            <a:r>
              <a:rPr lang="id-ID" b="1" spc="50" dirty="0" smtClean="0">
                <a:ln w="11430"/>
                <a:solidFill>
                  <a:srgbClr val="FF0000"/>
                </a:solidFill>
                <a:effectLst>
                  <a:outerShdw blurRad="76200" dist="50800" dir="5400000" algn="tl" rotWithShape="0">
                    <a:srgbClr val="000000">
                      <a:alpha val="65000"/>
                    </a:srgbClr>
                  </a:outerShdw>
                </a:effectLst>
              </a:rPr>
              <a:t>Fakultas </a:t>
            </a:r>
            <a:r>
              <a:rPr lang="en-AU" b="1" spc="50" dirty="0" err="1" smtClean="0">
                <a:ln w="11430"/>
                <a:solidFill>
                  <a:srgbClr val="FF0000"/>
                </a:solidFill>
                <a:effectLst>
                  <a:outerShdw blurRad="76200" dist="50800" dir="5400000" algn="tl" rotWithShape="0">
                    <a:srgbClr val="000000">
                      <a:alpha val="65000"/>
                    </a:srgbClr>
                  </a:outerShdw>
                </a:effectLst>
              </a:rPr>
              <a:t>Ilmu</a:t>
            </a:r>
            <a:r>
              <a:rPr lang="en-AU" b="1" spc="50" dirty="0" smtClean="0">
                <a:ln w="11430"/>
                <a:solidFill>
                  <a:srgbClr val="FF0000"/>
                </a:solidFill>
                <a:effectLst>
                  <a:outerShdw blurRad="76200" dist="50800" dir="5400000" algn="tl" rotWithShape="0">
                    <a:srgbClr val="000000">
                      <a:alpha val="65000"/>
                    </a:srgbClr>
                  </a:outerShdw>
                </a:effectLst>
              </a:rPr>
              <a:t> </a:t>
            </a:r>
            <a:r>
              <a:rPr lang="en-AU" b="1" spc="50" dirty="0" err="1" smtClean="0">
                <a:ln w="11430"/>
                <a:solidFill>
                  <a:srgbClr val="FF0000"/>
                </a:solidFill>
                <a:effectLst>
                  <a:outerShdw blurRad="76200" dist="50800" dir="5400000" algn="tl" rotWithShape="0">
                    <a:srgbClr val="000000">
                      <a:alpha val="65000"/>
                    </a:srgbClr>
                  </a:outerShdw>
                </a:effectLst>
              </a:rPr>
              <a:t>Budaya</a:t>
            </a:r>
            <a:r>
              <a:rPr lang="en-AU" b="1" spc="50" dirty="0" smtClean="0">
                <a:ln w="11430"/>
                <a:solidFill>
                  <a:srgbClr val="FF0000"/>
                </a:solidFill>
                <a:effectLst>
                  <a:outerShdw blurRad="76200" dist="50800" dir="5400000" algn="tl" rotWithShape="0">
                    <a:srgbClr val="000000">
                      <a:alpha val="65000"/>
                    </a:srgbClr>
                  </a:outerShdw>
                </a:effectLst>
              </a:rPr>
              <a:t>, </a:t>
            </a:r>
            <a:r>
              <a:rPr lang="en-AU" b="1" spc="50" dirty="0" err="1" smtClean="0">
                <a:ln w="11430"/>
                <a:solidFill>
                  <a:srgbClr val="FF0000"/>
                </a:solidFill>
                <a:effectLst>
                  <a:outerShdw blurRad="76200" dist="50800" dir="5400000" algn="tl" rotWithShape="0">
                    <a:srgbClr val="000000">
                      <a:alpha val="65000"/>
                    </a:srgbClr>
                  </a:outerShdw>
                </a:effectLst>
              </a:rPr>
              <a:t>pegiat</a:t>
            </a:r>
            <a:r>
              <a:rPr lang="en-AU" b="1" spc="50" dirty="0" smtClean="0">
                <a:ln w="11430"/>
                <a:solidFill>
                  <a:srgbClr val="FF0000"/>
                </a:solidFill>
                <a:effectLst>
                  <a:outerShdw blurRad="76200" dist="50800" dir="5400000" algn="tl" rotWithShape="0">
                    <a:srgbClr val="000000">
                      <a:alpha val="65000"/>
                    </a:srgbClr>
                  </a:outerShdw>
                </a:effectLst>
              </a:rPr>
              <a:t> </a:t>
            </a:r>
            <a:r>
              <a:rPr lang="id-ID" b="1" spc="50" dirty="0" smtClean="0">
                <a:ln w="11430"/>
                <a:solidFill>
                  <a:srgbClr val="FF0000"/>
                </a:solidFill>
                <a:effectLst>
                  <a:outerShdw blurRad="76200" dist="50800" dir="5400000" algn="tl" rotWithShape="0">
                    <a:srgbClr val="000000">
                      <a:alpha val="65000"/>
                    </a:srgbClr>
                  </a:outerShdw>
                </a:effectLst>
              </a:rPr>
              <a:t>Jateng Police Watch </a:t>
            </a:r>
            <a:endParaRPr lang="en-US" b="1" spc="50" dirty="0">
              <a:ln w="11430"/>
              <a:solidFill>
                <a:srgbClr val="FF0000"/>
              </a:solidFill>
              <a:effectLst>
                <a:outerShdw blurRad="76200" dist="50800" dir="5400000" algn="tl" rotWithShape="0">
                  <a:srgbClr val="000000">
                    <a:alpha val="65000"/>
                  </a:srgbClr>
                </a:outerShdw>
              </a:effectLst>
            </a:endParaRPr>
          </a:p>
          <a:p>
            <a:pPr>
              <a:buNone/>
            </a:pPr>
            <a:r>
              <a:rPr lang="id-ID"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buNone/>
            </a:pP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id-ID"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Alamat</a:t>
            </a:r>
            <a:r>
              <a:rPr lang="id-ID"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id-ID"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Jalan </a:t>
            </a:r>
            <a:r>
              <a:rPr lang="en-A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Nakula</a:t>
            </a:r>
            <a:r>
              <a:rPr lang="en-A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I No 5-11 </a:t>
            </a:r>
            <a:r>
              <a:rPr lang="id-ID"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Semarang 501</a:t>
            </a:r>
            <a:r>
              <a:rPr lang="en-A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31</a:t>
            </a:r>
          </a:p>
          <a:p>
            <a:pPr>
              <a:buNone/>
            </a:pPr>
            <a:r>
              <a:rPr lang="en-A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A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A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Jalan</a:t>
            </a:r>
            <a:r>
              <a:rPr lang="en-A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Imam </a:t>
            </a:r>
            <a:r>
              <a:rPr lang="en-A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Bonjol</a:t>
            </a:r>
            <a:r>
              <a:rPr lang="en-A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No 207</a:t>
            </a:r>
            <a:endPar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buNone/>
            </a:pP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buNone/>
            </a:pP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Telp</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(02</a:t>
            </a:r>
            <a:r>
              <a:rPr lang="id-ID"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4</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3517261</a:t>
            </a:r>
            <a:r>
              <a:rPr lang="id-ID"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HP 085842519474</a:t>
            </a:r>
          </a:p>
          <a:p>
            <a:pPr>
              <a:buNone/>
            </a:pP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id-ID"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Email:</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2"/>
              </a:rPr>
              <a:t>sekretariat@dinus.ac.id</a:t>
            </a:r>
            <a:endPar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buNone/>
            </a:pPr>
            <a:r>
              <a:rPr lang="id-ID"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buNone/>
            </a:pP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id-ID"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Rekening</a:t>
            </a:r>
            <a:r>
              <a:rPr lang="id-ID"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Bank </a:t>
            </a:r>
            <a:r>
              <a:rPr lang="en-A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BRI </a:t>
            </a:r>
            <a:r>
              <a:rPr lang="id-ID"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Capem </a:t>
            </a:r>
            <a:r>
              <a:rPr lang="en-A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Udinus</a:t>
            </a:r>
            <a:r>
              <a:rPr lang="en-A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A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Jalan</a:t>
            </a:r>
            <a:r>
              <a:rPr lang="en-A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Imam </a:t>
            </a:r>
            <a:r>
              <a:rPr lang="en-A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Bonjol</a:t>
            </a:r>
            <a:r>
              <a:rPr lang="en-A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id-ID"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id-ID"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Semarang No: </a:t>
            </a:r>
            <a:r>
              <a:rPr lang="id-ID"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091.xxx.xxxx.xxx</a:t>
            </a:r>
            <a:r>
              <a:rPr lang="id-ID"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DINUS BRO\AKADEMIS\MATERI KULIAH\JURNALISME PENYIARAN\JOURNALISM\IMG peluang it.jpg"/>
          <p:cNvPicPr>
            <a:picLocks noGrp="1" noChangeAspect="1" noChangeArrowheads="1"/>
          </p:cNvPicPr>
          <p:nvPr>
            <p:ph idx="1"/>
          </p:nvPr>
        </p:nvPicPr>
        <p:blipFill>
          <a:blip r:embed="rId2" cstate="print"/>
          <a:srcRect/>
          <a:stretch>
            <a:fillRect/>
          </a:stretch>
        </p:blipFill>
        <p:spPr bwMode="auto">
          <a:xfrm>
            <a:off x="2362200" y="304800"/>
            <a:ext cx="4913168" cy="6584121"/>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DINUS BRO\AKADEMIS\MATERI KULIAH\JURNALISME PENYIARAN\JOURNALISM\IMG Solusi Pendidikan Vokasi.jpg"/>
          <p:cNvPicPr>
            <a:picLocks noGrp="1" noChangeAspect="1" noChangeArrowheads="1"/>
          </p:cNvPicPr>
          <p:nvPr>
            <p:ph idx="1"/>
          </p:nvPr>
        </p:nvPicPr>
        <p:blipFill>
          <a:blip r:embed="rId2" cstate="print"/>
          <a:srcRect/>
          <a:stretch>
            <a:fillRect/>
          </a:stretch>
        </p:blipFill>
        <p:spPr bwMode="auto">
          <a:xfrm>
            <a:off x="2743200" y="304800"/>
            <a:ext cx="4724400" cy="6334484"/>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365</TotalTime>
  <Words>18</Words>
  <Application>Microsoft Office PowerPoint</Application>
  <PresentationFormat>On-screen Show (4:3)</PresentationFormat>
  <Paragraphs>50</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KERANGKA ARTIKEL</vt:lpstr>
      <vt:lpstr>KERANGKA ARTIKEL</vt:lpstr>
      <vt:lpstr>Slide 3</vt:lpstr>
      <vt:lpstr>PEMBAHASAN</vt:lpstr>
      <vt:lpstr>Slide 5</vt:lpstr>
      <vt:lpstr>PENUTUP/ KESIMPULAN</vt:lpstr>
      <vt:lpstr>Slide 7</vt:lpstr>
      <vt:lpstr>Slide 8</vt:lpstr>
      <vt:lpstr>Slide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prio</dc:creator>
  <cp:lastModifiedBy>Owner</cp:lastModifiedBy>
  <cp:revision>13</cp:revision>
  <dcterms:created xsi:type="dcterms:W3CDTF">2014-06-23T08:27:43Z</dcterms:created>
  <dcterms:modified xsi:type="dcterms:W3CDTF">2016-12-09T08:13:40Z</dcterms:modified>
</cp:coreProperties>
</file>