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24" autoAdjust="0"/>
  </p:normalViewPr>
  <p:slideViewPr>
    <p:cSldViewPr>
      <p:cViewPr varScale="1">
        <p:scale>
          <a:sx n="69" d="100"/>
          <a:sy n="69"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9269390-DDE1-406E-BDF4-8BD4E8D00B53}" type="datetimeFigureOut">
              <a:rPr lang="id-ID" smtClean="0"/>
              <a:t>21/05/2019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B7F53E9-5D9A-4608-90DA-47628A2D8798}" type="slidenum">
              <a:rPr lang="id-ID" smtClean="0"/>
              <a:t>‹#›</a:t>
            </a:fld>
            <a:endParaRPr lang="id-ID"/>
          </a:p>
        </p:txBody>
      </p:sp>
    </p:spTree>
    <p:extLst>
      <p:ext uri="{BB962C8B-B14F-4D97-AF65-F5344CB8AC3E}">
        <p14:creationId xmlns:p14="http://schemas.microsoft.com/office/powerpoint/2010/main" val="307719937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269390-DDE1-406E-BDF4-8BD4E8D00B53}" type="datetimeFigureOut">
              <a:rPr lang="id-ID" smtClean="0"/>
              <a:t>21/05/2019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7F53E9-5D9A-4608-90DA-47628A2D8798}" type="slidenum">
              <a:rPr lang="id-ID" smtClean="0"/>
              <a:t>‹#›</a:t>
            </a:fld>
            <a:endParaRPr lang="id-ID"/>
          </a:p>
        </p:txBody>
      </p:sp>
    </p:spTree>
    <p:extLst>
      <p:ext uri="{BB962C8B-B14F-4D97-AF65-F5344CB8AC3E}">
        <p14:creationId xmlns:p14="http://schemas.microsoft.com/office/powerpoint/2010/main" val="3088269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269390-DDE1-406E-BDF4-8BD4E8D00B53}" type="datetimeFigureOut">
              <a:rPr lang="id-ID" smtClean="0"/>
              <a:t>21/05/2019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7F53E9-5D9A-4608-90DA-47628A2D8798}" type="slidenum">
              <a:rPr lang="id-ID" smtClean="0"/>
              <a:t>‹#›</a:t>
            </a:fld>
            <a:endParaRPr lang="id-ID"/>
          </a:p>
        </p:txBody>
      </p:sp>
    </p:spTree>
    <p:extLst>
      <p:ext uri="{BB962C8B-B14F-4D97-AF65-F5344CB8AC3E}">
        <p14:creationId xmlns:p14="http://schemas.microsoft.com/office/powerpoint/2010/main" val="351254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269390-DDE1-406E-BDF4-8BD4E8D00B53}" type="datetimeFigureOut">
              <a:rPr lang="id-ID" smtClean="0"/>
              <a:t>21/05/2019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B7F53E9-5D9A-4608-90DA-47628A2D8798}" type="slidenum">
              <a:rPr lang="id-ID" smtClean="0"/>
              <a:t>‹#›</a:t>
            </a:fld>
            <a:endParaRPr lang="id-ID"/>
          </a:p>
        </p:txBody>
      </p:sp>
    </p:spTree>
    <p:extLst>
      <p:ext uri="{BB962C8B-B14F-4D97-AF65-F5344CB8AC3E}">
        <p14:creationId xmlns:p14="http://schemas.microsoft.com/office/powerpoint/2010/main" val="192613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C9269390-DDE1-406E-BDF4-8BD4E8D00B53}" type="datetimeFigureOut">
              <a:rPr lang="id-ID" smtClean="0"/>
              <a:t>21/05/2019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B7F53E9-5D9A-4608-90DA-47628A2D8798}" type="slidenum">
              <a:rPr lang="id-ID" smtClean="0"/>
              <a:t>‹#›</a:t>
            </a:fld>
            <a:endParaRPr lang="id-ID"/>
          </a:p>
        </p:txBody>
      </p:sp>
    </p:spTree>
    <p:extLst>
      <p:ext uri="{BB962C8B-B14F-4D97-AF65-F5344CB8AC3E}">
        <p14:creationId xmlns:p14="http://schemas.microsoft.com/office/powerpoint/2010/main" val="19484237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C9269390-DDE1-406E-BDF4-8BD4E8D00B53}" type="datetimeFigureOut">
              <a:rPr lang="id-ID" smtClean="0"/>
              <a:t>21/05/2019</a:t>
            </a:fld>
            <a:endParaRPr lang="id-ID"/>
          </a:p>
        </p:txBody>
      </p:sp>
      <p:sp>
        <p:nvSpPr>
          <p:cNvPr id="9" name="Footer Placeholder 8"/>
          <p:cNvSpPr>
            <a:spLocks noGrp="1"/>
          </p:cNvSpPr>
          <p:nvPr>
            <p:ph type="ftr" sz="quarter" idx="11"/>
          </p:nvPr>
        </p:nvSpPr>
        <p:spPr/>
        <p:txBody>
          <a:bodyPr/>
          <a:lstStyle/>
          <a:p>
            <a:endParaRPr lang="id-ID"/>
          </a:p>
        </p:txBody>
      </p:sp>
      <p:sp>
        <p:nvSpPr>
          <p:cNvPr id="10" name="Slide Number Placeholder 9"/>
          <p:cNvSpPr>
            <a:spLocks noGrp="1"/>
          </p:cNvSpPr>
          <p:nvPr>
            <p:ph type="sldNum" sz="quarter" idx="12"/>
          </p:nvPr>
        </p:nvSpPr>
        <p:spPr/>
        <p:txBody>
          <a:bodyPr/>
          <a:lstStyle/>
          <a:p>
            <a:fld id="{FB7F53E9-5D9A-4608-90DA-47628A2D8798}" type="slidenum">
              <a:rPr lang="id-ID" smtClean="0"/>
              <a:t>‹#›</a:t>
            </a:fld>
            <a:endParaRPr lang="id-ID"/>
          </a:p>
        </p:txBody>
      </p:sp>
    </p:spTree>
    <p:extLst>
      <p:ext uri="{BB962C8B-B14F-4D97-AF65-F5344CB8AC3E}">
        <p14:creationId xmlns:p14="http://schemas.microsoft.com/office/powerpoint/2010/main" val="2573415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C9269390-DDE1-406E-BDF4-8BD4E8D00B53}" type="datetimeFigureOut">
              <a:rPr lang="id-ID" smtClean="0"/>
              <a:t>21/05/2019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B7F53E9-5D9A-4608-90DA-47628A2D8798}" type="slidenum">
              <a:rPr lang="id-ID" smtClean="0"/>
              <a:t>‹#›</a:t>
            </a:fld>
            <a:endParaRPr lang="id-ID"/>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366970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269390-DDE1-406E-BDF4-8BD4E8D00B53}" type="datetimeFigureOut">
              <a:rPr lang="id-ID" smtClean="0"/>
              <a:t>21/05/2019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B7F53E9-5D9A-4608-90DA-47628A2D8798}" type="slidenum">
              <a:rPr lang="id-ID" smtClean="0"/>
              <a:t>‹#›</a:t>
            </a:fld>
            <a:endParaRPr lang="id-ID"/>
          </a:p>
        </p:txBody>
      </p:sp>
    </p:spTree>
    <p:extLst>
      <p:ext uri="{BB962C8B-B14F-4D97-AF65-F5344CB8AC3E}">
        <p14:creationId xmlns:p14="http://schemas.microsoft.com/office/powerpoint/2010/main" val="397108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69390-DDE1-406E-BDF4-8BD4E8D00B53}" type="datetimeFigureOut">
              <a:rPr lang="id-ID" smtClean="0"/>
              <a:t>21/05/2019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B7F53E9-5D9A-4608-90DA-47628A2D8798}" type="slidenum">
              <a:rPr lang="id-ID" smtClean="0"/>
              <a:t>‹#›</a:t>
            </a:fld>
            <a:endParaRPr lang="id-ID"/>
          </a:p>
        </p:txBody>
      </p:sp>
    </p:spTree>
    <p:extLst>
      <p:ext uri="{BB962C8B-B14F-4D97-AF65-F5344CB8AC3E}">
        <p14:creationId xmlns:p14="http://schemas.microsoft.com/office/powerpoint/2010/main" val="102926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C9269390-DDE1-406E-BDF4-8BD4E8D00B53}" type="datetimeFigureOut">
              <a:rPr lang="id-ID" smtClean="0"/>
              <a:t>21/05/2019</a:t>
            </a:fld>
            <a:endParaRPr lang="id-ID"/>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id-ID"/>
          </a:p>
        </p:txBody>
      </p:sp>
      <p:sp>
        <p:nvSpPr>
          <p:cNvPr id="11" name="Slide Number Placeholder 10"/>
          <p:cNvSpPr>
            <a:spLocks noGrp="1"/>
          </p:cNvSpPr>
          <p:nvPr>
            <p:ph type="sldNum" sz="quarter" idx="12"/>
          </p:nvPr>
        </p:nvSpPr>
        <p:spPr/>
        <p:txBody>
          <a:bodyPr/>
          <a:lstStyle/>
          <a:p>
            <a:fld id="{FB7F53E9-5D9A-4608-90DA-47628A2D8798}" type="slidenum">
              <a:rPr lang="id-ID" smtClean="0"/>
              <a:t>‹#›</a:t>
            </a:fld>
            <a:endParaRPr lang="id-ID"/>
          </a:p>
        </p:txBody>
      </p:sp>
    </p:spTree>
    <p:extLst>
      <p:ext uri="{BB962C8B-B14F-4D97-AF65-F5344CB8AC3E}">
        <p14:creationId xmlns:p14="http://schemas.microsoft.com/office/powerpoint/2010/main" val="38605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9269390-DDE1-406E-BDF4-8BD4E8D00B53}" type="datetimeFigureOut">
              <a:rPr lang="id-ID" smtClean="0"/>
              <a:t>21/05/2019</a:t>
            </a:fld>
            <a:endParaRPr lang="id-ID"/>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id-ID"/>
          </a:p>
        </p:txBody>
      </p:sp>
      <p:sp>
        <p:nvSpPr>
          <p:cNvPr id="10" name="Slide Number Placeholder 9"/>
          <p:cNvSpPr>
            <a:spLocks noGrp="1"/>
          </p:cNvSpPr>
          <p:nvPr>
            <p:ph type="sldNum" sz="quarter" idx="12"/>
          </p:nvPr>
        </p:nvSpPr>
        <p:spPr/>
        <p:txBody>
          <a:bodyPr/>
          <a:lstStyle/>
          <a:p>
            <a:fld id="{FB7F53E9-5D9A-4608-90DA-47628A2D8798}" type="slidenum">
              <a:rPr lang="id-ID" smtClean="0"/>
              <a:t>‹#›</a:t>
            </a:fld>
            <a:endParaRPr lang="id-ID"/>
          </a:p>
        </p:txBody>
      </p:sp>
    </p:spTree>
    <p:extLst>
      <p:ext uri="{BB962C8B-B14F-4D97-AF65-F5344CB8AC3E}">
        <p14:creationId xmlns:p14="http://schemas.microsoft.com/office/powerpoint/2010/main" val="25979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C9269390-DDE1-406E-BDF4-8BD4E8D00B53}" type="datetimeFigureOut">
              <a:rPr lang="id-ID" smtClean="0"/>
              <a:t>21/05/2019</a:t>
            </a:fld>
            <a:endParaRPr lang="id-ID"/>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id-ID"/>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FB7F53E9-5D9A-4608-90DA-47628A2D8798}" type="slidenum">
              <a:rPr lang="id-ID" smtClean="0"/>
              <a:t>‹#›</a:t>
            </a:fld>
            <a:endParaRPr lang="id-ID"/>
          </a:p>
        </p:txBody>
      </p:sp>
    </p:spTree>
    <p:extLst>
      <p:ext uri="{BB962C8B-B14F-4D97-AF65-F5344CB8AC3E}">
        <p14:creationId xmlns:p14="http://schemas.microsoft.com/office/powerpoint/2010/main" val="23982126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ID" dirty="0" smtClean="0"/>
              <a:t>PENGANGGARAN </a:t>
            </a:r>
            <a:br>
              <a:rPr lang="en-ID" dirty="0" smtClean="0"/>
            </a:br>
            <a:r>
              <a:rPr lang="en-ID" dirty="0" smtClean="0"/>
              <a:t>SEKTOR PUBLIK</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9035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0"/>
            <a:ext cx="8172400" cy="1484784"/>
          </a:xfrm>
        </p:spPr>
        <p:txBody>
          <a:bodyPr/>
          <a:lstStyle/>
          <a:p>
            <a:r>
              <a:rPr lang="id-ID" dirty="0" smtClean="0"/>
              <a:t>Planning Programming Budgeting System</a:t>
            </a:r>
          </a:p>
        </p:txBody>
      </p:sp>
      <p:sp>
        <p:nvSpPr>
          <p:cNvPr id="4" name="Subtitle 3"/>
          <p:cNvSpPr>
            <a:spLocks noGrp="1"/>
          </p:cNvSpPr>
          <p:nvPr>
            <p:ph type="subTitle" idx="1"/>
          </p:nvPr>
        </p:nvSpPr>
        <p:spPr>
          <a:xfrm>
            <a:off x="0" y="1772816"/>
            <a:ext cx="8460432" cy="4824536"/>
          </a:xfrm>
        </p:spPr>
        <p:txBody>
          <a:bodyPr>
            <a:noAutofit/>
          </a:bodyPr>
          <a:lstStyle/>
          <a:p>
            <a:pPr lvl="0"/>
            <a:r>
              <a:rPr lang="id-ID" sz="2800" dirty="0">
                <a:solidFill>
                  <a:schemeClr val="tx1"/>
                </a:solidFill>
              </a:rPr>
              <a:t>Adalah proses perencanaan, pembuatan program, dan penganggaran yang terkait dalam suatu sistem sebagai kesatuan yang bulat tidak terpisah yang didalamnya terkandung indentifikasi tujuan organisasi serta permasalahan yang mungkin timbul.</a:t>
            </a:r>
            <a:endParaRPr lang="id-ID" sz="2400" dirty="0">
              <a:solidFill>
                <a:schemeClr val="tx1"/>
              </a:solidFill>
            </a:endParaRPr>
          </a:p>
        </p:txBody>
      </p:sp>
    </p:spTree>
    <p:extLst>
      <p:ext uri="{BB962C8B-B14F-4D97-AF65-F5344CB8AC3E}">
        <p14:creationId xmlns:p14="http://schemas.microsoft.com/office/powerpoint/2010/main" val="2559693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0"/>
            <a:ext cx="8460432" cy="1484784"/>
          </a:xfrm>
        </p:spPr>
        <p:txBody>
          <a:bodyPr/>
          <a:lstStyle/>
          <a:p>
            <a:r>
              <a:rPr lang="id-ID" dirty="0" smtClean="0"/>
              <a:t>Zero Based Budgeting</a:t>
            </a:r>
          </a:p>
        </p:txBody>
      </p:sp>
      <p:sp>
        <p:nvSpPr>
          <p:cNvPr id="4" name="Subtitle 3"/>
          <p:cNvSpPr>
            <a:spLocks noGrp="1"/>
          </p:cNvSpPr>
          <p:nvPr>
            <p:ph type="subTitle" idx="1"/>
          </p:nvPr>
        </p:nvSpPr>
        <p:spPr>
          <a:xfrm>
            <a:off x="179512" y="1628800"/>
            <a:ext cx="8460432" cy="4824536"/>
          </a:xfrm>
        </p:spPr>
        <p:txBody>
          <a:bodyPr>
            <a:noAutofit/>
          </a:bodyPr>
          <a:lstStyle/>
          <a:p>
            <a:r>
              <a:rPr lang="id-ID" sz="2800" dirty="0" smtClean="0"/>
              <a:t>sistem </a:t>
            </a:r>
            <a:r>
              <a:rPr lang="id-ID" sz="2800" dirty="0"/>
              <a:t>anggaran yang didasarkan pada perkiraan kegiatan, bukan pada yang telah dilakukan dimasa lalu. Setiap kegiatan akan dievaluasi secara terpisah. Ini berarti berbagai program dikembangkan dalam visi pada tahun yang bersangkutan. </a:t>
            </a:r>
            <a:endParaRPr lang="en-ID" sz="2800" dirty="0" smtClean="0"/>
          </a:p>
          <a:p>
            <a:endParaRPr lang="en-ID" sz="2800" dirty="0"/>
          </a:p>
          <a:p>
            <a:r>
              <a:rPr lang="id-ID" sz="2800" dirty="0" smtClean="0"/>
              <a:t>Konsep </a:t>
            </a:r>
            <a:r>
              <a:rPr lang="id-ID" sz="2800" dirty="0"/>
              <a:t>Zero Based Budgeting dimaksudkan untuk mengatasi kelemahan yang ada pada sistem anggaran tradisional. </a:t>
            </a:r>
          </a:p>
        </p:txBody>
      </p:sp>
    </p:spTree>
    <p:extLst>
      <p:ext uri="{BB962C8B-B14F-4D97-AF65-F5344CB8AC3E}">
        <p14:creationId xmlns:p14="http://schemas.microsoft.com/office/powerpoint/2010/main" val="2559693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577" y="0"/>
            <a:ext cx="8145823" cy="1340768"/>
          </a:xfrm>
        </p:spPr>
        <p:txBody>
          <a:bodyPr/>
          <a:lstStyle/>
          <a:p>
            <a:r>
              <a:rPr lang="id-ID" dirty="0" smtClean="0"/>
              <a:t>Perfomance Budgeting</a:t>
            </a:r>
            <a:endParaRPr lang="id-ID" dirty="0"/>
          </a:p>
        </p:txBody>
      </p:sp>
      <p:sp>
        <p:nvSpPr>
          <p:cNvPr id="4" name="Subtitle 3"/>
          <p:cNvSpPr>
            <a:spLocks noGrp="1"/>
          </p:cNvSpPr>
          <p:nvPr>
            <p:ph type="subTitle" idx="1"/>
          </p:nvPr>
        </p:nvSpPr>
        <p:spPr>
          <a:xfrm>
            <a:off x="251520" y="1484784"/>
            <a:ext cx="8460432" cy="4824536"/>
          </a:xfrm>
        </p:spPr>
        <p:txBody>
          <a:bodyPr>
            <a:noAutofit/>
          </a:bodyPr>
          <a:lstStyle/>
          <a:p>
            <a:pPr lvl="0"/>
            <a:r>
              <a:rPr lang="id-ID" sz="2800" dirty="0">
                <a:solidFill>
                  <a:schemeClr val="tx1"/>
                </a:solidFill>
              </a:rPr>
              <a:t>Secara teori, prinsip anggaran berbasis kinerja adalah anggaran yang menghubungkan anggaran negara (pengeluaran negara) dengan hasil yang diinginkan (output dan outcome) sehingga setiap rupiah yang dikeluarkan dapat dipertanggungjawabkan kemanfaatannya. </a:t>
            </a:r>
            <a:endParaRPr lang="en-ID" sz="2800" dirty="0" smtClean="0">
              <a:solidFill>
                <a:schemeClr val="tx1"/>
              </a:solidFill>
            </a:endParaRPr>
          </a:p>
          <a:p>
            <a:pPr lvl="0"/>
            <a:r>
              <a:rPr lang="id-ID" sz="2800" dirty="0" smtClean="0">
                <a:solidFill>
                  <a:schemeClr val="tx1"/>
                </a:solidFill>
              </a:rPr>
              <a:t>Performance </a:t>
            </a:r>
            <a:r>
              <a:rPr lang="id-ID" sz="2800" dirty="0">
                <a:solidFill>
                  <a:schemeClr val="tx1"/>
                </a:solidFill>
              </a:rPr>
              <a:t>based budgeting dirancang untuk menciptakan efisiensi, efektivitas dan akuntabilitas </a:t>
            </a:r>
            <a:r>
              <a:rPr lang="id-ID" sz="2800" dirty="0" smtClean="0">
                <a:solidFill>
                  <a:schemeClr val="tx1"/>
                </a:solidFill>
              </a:rPr>
              <a:t>sehingga </a:t>
            </a:r>
            <a:r>
              <a:rPr lang="id-ID" sz="2800" dirty="0">
                <a:solidFill>
                  <a:schemeClr val="tx1"/>
                </a:solidFill>
              </a:rPr>
              <a:t>semua anggaran yang dikeluarkan dapat dipertangungjawabkan secara transparan kepada masyarakat luas. </a:t>
            </a:r>
            <a:endParaRPr lang="id-ID" sz="2400" dirty="0">
              <a:solidFill>
                <a:schemeClr val="tx1"/>
              </a:solidFill>
            </a:endParaRPr>
          </a:p>
        </p:txBody>
      </p:sp>
    </p:spTree>
    <p:extLst>
      <p:ext uri="{BB962C8B-B14F-4D97-AF65-F5344CB8AC3E}">
        <p14:creationId xmlns:p14="http://schemas.microsoft.com/office/powerpoint/2010/main" val="2559693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0"/>
            <a:ext cx="8028384" cy="1340768"/>
          </a:xfrm>
        </p:spPr>
        <p:txBody>
          <a:bodyPr/>
          <a:lstStyle/>
          <a:p>
            <a:r>
              <a:rPr lang="id-ID" dirty="0" smtClean="0"/>
              <a:t>Medium Term Budgeting</a:t>
            </a:r>
            <a:endParaRPr lang="id-ID" dirty="0"/>
          </a:p>
        </p:txBody>
      </p:sp>
      <p:sp>
        <p:nvSpPr>
          <p:cNvPr id="4" name="Subtitle 3"/>
          <p:cNvSpPr>
            <a:spLocks noGrp="1"/>
          </p:cNvSpPr>
          <p:nvPr>
            <p:ph type="subTitle" idx="1"/>
          </p:nvPr>
        </p:nvSpPr>
        <p:spPr>
          <a:xfrm>
            <a:off x="216024" y="1700808"/>
            <a:ext cx="8460432" cy="4824536"/>
          </a:xfrm>
        </p:spPr>
        <p:txBody>
          <a:bodyPr>
            <a:noAutofit/>
          </a:bodyPr>
          <a:lstStyle/>
          <a:p>
            <a:pPr lvl="0"/>
            <a:r>
              <a:rPr lang="id-ID" sz="2800" dirty="0">
                <a:solidFill>
                  <a:schemeClr val="tx1"/>
                </a:solidFill>
              </a:rPr>
              <a:t>kerangka strategi kebijakan tentang anggaran belanja unit organisasi </a:t>
            </a:r>
            <a:r>
              <a:rPr lang="id-ID" sz="2800" dirty="0" smtClean="0">
                <a:solidFill>
                  <a:schemeClr val="tx1"/>
                </a:solidFill>
              </a:rPr>
              <a:t>.</a:t>
            </a:r>
            <a:endParaRPr lang="en-ID" sz="2800" dirty="0" smtClean="0">
              <a:solidFill>
                <a:schemeClr val="tx1"/>
              </a:solidFill>
            </a:endParaRPr>
          </a:p>
          <a:p>
            <a:pPr lvl="0" algn="l"/>
            <a:endParaRPr lang="id-ID" sz="2800" dirty="0" smtClean="0">
              <a:solidFill>
                <a:schemeClr val="tx1"/>
              </a:solidFill>
            </a:endParaRPr>
          </a:p>
          <a:p>
            <a:pPr lvl="0"/>
            <a:r>
              <a:rPr lang="id-ID" sz="2400" dirty="0" smtClean="0">
                <a:solidFill>
                  <a:schemeClr val="tx1"/>
                </a:solidFill>
              </a:rPr>
              <a:t>Kelemahan  Pendekatan </a:t>
            </a:r>
            <a:r>
              <a:rPr lang="id-ID" sz="2400" dirty="0">
                <a:solidFill>
                  <a:schemeClr val="tx1"/>
                </a:solidFill>
              </a:rPr>
              <a:t>MTBF tergantung pada kondisi suatu negara atau organisasi. Kebijakan fiskal yang tidak stabil dan kondisi sosial politik merupakan contoh yang melemahkan penerapan MTBF</a:t>
            </a:r>
          </a:p>
        </p:txBody>
      </p:sp>
    </p:spTree>
    <p:extLst>
      <p:ext uri="{BB962C8B-B14F-4D97-AF65-F5344CB8AC3E}">
        <p14:creationId xmlns:p14="http://schemas.microsoft.com/office/powerpoint/2010/main" val="2559693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83" y="0"/>
            <a:ext cx="7772400" cy="1470025"/>
          </a:xfrm>
        </p:spPr>
        <p:txBody>
          <a:bodyPr/>
          <a:lstStyle/>
          <a:p>
            <a:r>
              <a:rPr lang="id-ID" dirty="0" smtClean="0"/>
              <a:t>Siklus Penganggaran Publik</a:t>
            </a:r>
            <a:endParaRPr lang="id-ID" dirty="0"/>
          </a:p>
        </p:txBody>
      </p:sp>
      <p:sp>
        <p:nvSpPr>
          <p:cNvPr id="4" name="Oval 3"/>
          <p:cNvSpPr/>
          <p:nvPr/>
        </p:nvSpPr>
        <p:spPr>
          <a:xfrm>
            <a:off x="1108861" y="1093727"/>
            <a:ext cx="3640247" cy="1777909"/>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id-ID" sz="2000" dirty="0">
                <a:effectLst/>
                <a:latin typeface="Times New Roman"/>
                <a:ea typeface="Calibri"/>
                <a:cs typeface="Times New Roman"/>
              </a:rPr>
              <a:t>1. Penetapan dan tim pengembangan tahun terkait</a:t>
            </a:r>
            <a:endParaRPr lang="id-ID" dirty="0">
              <a:effectLst/>
              <a:ea typeface="Calibri"/>
              <a:cs typeface="Times New Roman"/>
            </a:endParaRPr>
          </a:p>
        </p:txBody>
      </p:sp>
      <p:sp>
        <p:nvSpPr>
          <p:cNvPr id="5" name="Oval 4"/>
          <p:cNvSpPr/>
          <p:nvPr/>
        </p:nvSpPr>
        <p:spPr>
          <a:xfrm>
            <a:off x="138135" y="2748195"/>
            <a:ext cx="3132331" cy="2132857"/>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id-ID" sz="2000" dirty="0" smtClean="0">
                <a:effectLst/>
                <a:latin typeface="Times New Roman"/>
                <a:ea typeface="Calibri"/>
                <a:cs typeface="Times New Roman"/>
              </a:rPr>
              <a:t>  6</a:t>
            </a:r>
            <a:r>
              <a:rPr lang="id-ID" sz="2000" dirty="0">
                <a:effectLst/>
                <a:latin typeface="Times New Roman"/>
                <a:ea typeface="Calibri"/>
                <a:cs typeface="Times New Roman"/>
              </a:rPr>
              <a:t>. penetapan anggaran pendapatan dan belanja</a:t>
            </a:r>
            <a:endParaRPr lang="id-ID" dirty="0">
              <a:effectLst/>
              <a:ea typeface="Calibri"/>
              <a:cs typeface="Times New Roman"/>
            </a:endParaRPr>
          </a:p>
          <a:p>
            <a:pPr algn="ctr">
              <a:lnSpc>
                <a:spcPct val="115000"/>
              </a:lnSpc>
              <a:spcAft>
                <a:spcPts val="1000"/>
              </a:spcAft>
            </a:pPr>
            <a:r>
              <a:rPr lang="id-ID" dirty="0">
                <a:effectLst/>
                <a:ea typeface="Calibri"/>
                <a:cs typeface="Times New Roman"/>
              </a:rPr>
              <a:t> </a:t>
            </a:r>
          </a:p>
        </p:txBody>
      </p:sp>
      <p:sp>
        <p:nvSpPr>
          <p:cNvPr id="6" name="Oval 5"/>
          <p:cNvSpPr/>
          <p:nvPr/>
        </p:nvSpPr>
        <p:spPr>
          <a:xfrm>
            <a:off x="1709628" y="4287125"/>
            <a:ext cx="3904536" cy="2587107"/>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id-ID" sz="2000" dirty="0" smtClean="0">
                <a:effectLst/>
                <a:latin typeface="Times New Roman"/>
                <a:ea typeface="Calibri"/>
                <a:cs typeface="Times New Roman"/>
              </a:rPr>
              <a:t> 5</a:t>
            </a:r>
            <a:r>
              <a:rPr lang="id-ID" sz="2000" dirty="0">
                <a:effectLst/>
                <a:latin typeface="Times New Roman"/>
                <a:ea typeface="Calibri"/>
                <a:cs typeface="Times New Roman"/>
              </a:rPr>
              <a:t>. pembahasan, perubahan, dan penyelesaian draft anggran pendapatan dan belanja</a:t>
            </a:r>
            <a:endParaRPr lang="id-ID" dirty="0">
              <a:effectLst/>
              <a:ea typeface="Calibri"/>
              <a:cs typeface="Times New Roman"/>
            </a:endParaRPr>
          </a:p>
          <a:p>
            <a:pPr algn="ctr">
              <a:lnSpc>
                <a:spcPct val="115000"/>
              </a:lnSpc>
              <a:spcAft>
                <a:spcPts val="1000"/>
              </a:spcAft>
            </a:pPr>
            <a:r>
              <a:rPr lang="id-ID" dirty="0">
                <a:effectLst/>
                <a:ea typeface="Calibri"/>
                <a:cs typeface="Times New Roman"/>
              </a:rPr>
              <a:t> </a:t>
            </a:r>
          </a:p>
        </p:txBody>
      </p:sp>
      <p:sp>
        <p:nvSpPr>
          <p:cNvPr id="7" name="Oval 6"/>
          <p:cNvSpPr/>
          <p:nvPr/>
        </p:nvSpPr>
        <p:spPr>
          <a:xfrm>
            <a:off x="5286996" y="4797646"/>
            <a:ext cx="2992028" cy="1935312"/>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id-ID" sz="2000" dirty="0">
                <a:effectLst/>
                <a:latin typeface="Times New Roman"/>
                <a:ea typeface="Calibri"/>
                <a:cs typeface="Times New Roman"/>
              </a:rPr>
              <a:t>4. rekapitulasi rencana kerja dan anggaran</a:t>
            </a:r>
            <a:endParaRPr lang="id-ID" dirty="0">
              <a:effectLst/>
              <a:ea typeface="Calibri"/>
              <a:cs typeface="Times New Roman"/>
            </a:endParaRPr>
          </a:p>
          <a:p>
            <a:pPr algn="ctr">
              <a:lnSpc>
                <a:spcPct val="115000"/>
              </a:lnSpc>
              <a:spcAft>
                <a:spcPts val="1000"/>
              </a:spcAft>
            </a:pPr>
            <a:r>
              <a:rPr lang="id-ID" dirty="0">
                <a:effectLst/>
                <a:ea typeface="Calibri"/>
                <a:cs typeface="Times New Roman"/>
              </a:rPr>
              <a:t> </a:t>
            </a:r>
          </a:p>
        </p:txBody>
      </p:sp>
      <p:sp>
        <p:nvSpPr>
          <p:cNvPr id="8" name="Oval 7"/>
          <p:cNvSpPr/>
          <p:nvPr/>
        </p:nvSpPr>
        <p:spPr>
          <a:xfrm>
            <a:off x="5874446" y="2748195"/>
            <a:ext cx="3182346" cy="1866936"/>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id-ID" sz="2000" dirty="0">
                <a:effectLst/>
                <a:latin typeface="Times New Roman"/>
                <a:ea typeface="Calibri"/>
                <a:cs typeface="Times New Roman"/>
              </a:rPr>
              <a:t>3. penyebaran dan pengisian formulir rencana kerja dan anggran</a:t>
            </a:r>
            <a:endParaRPr lang="id-ID" dirty="0">
              <a:effectLst/>
              <a:ea typeface="Calibri"/>
              <a:cs typeface="Times New Roman"/>
            </a:endParaRPr>
          </a:p>
          <a:p>
            <a:pPr algn="ctr"/>
            <a:r>
              <a:rPr lang="id-ID" dirty="0">
                <a:effectLst/>
                <a:ea typeface="Calibri"/>
                <a:cs typeface="Times New Roman"/>
              </a:rPr>
              <a:t> </a:t>
            </a:r>
          </a:p>
        </p:txBody>
      </p:sp>
      <p:sp>
        <p:nvSpPr>
          <p:cNvPr id="9" name="Oval 8"/>
          <p:cNvSpPr/>
          <p:nvPr/>
        </p:nvSpPr>
        <p:spPr>
          <a:xfrm>
            <a:off x="4570016" y="1016971"/>
            <a:ext cx="2992028" cy="179692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id-ID" sz="2000">
                <a:effectLst/>
                <a:latin typeface="Times New Roman"/>
                <a:ea typeface="Calibri"/>
                <a:cs typeface="Times New Roman"/>
              </a:rPr>
              <a:t>2.Penetapan dokumen standar harga</a:t>
            </a:r>
            <a:endParaRPr lang="id-ID">
              <a:effectLst/>
              <a:ea typeface="Calibri"/>
              <a:cs typeface="Times New Roman"/>
            </a:endParaRPr>
          </a:p>
          <a:p>
            <a:pPr algn="ctr">
              <a:lnSpc>
                <a:spcPct val="115000"/>
              </a:lnSpc>
              <a:spcAft>
                <a:spcPts val="1000"/>
              </a:spcAft>
            </a:pPr>
            <a:r>
              <a:rPr lang="id-ID">
                <a:effectLst/>
                <a:ea typeface="Calibri"/>
                <a:cs typeface="Times New Roman"/>
              </a:rPr>
              <a:t> </a:t>
            </a:r>
          </a:p>
        </p:txBody>
      </p:sp>
      <p:sp>
        <p:nvSpPr>
          <p:cNvPr id="10" name="Curved Up Arrow 9"/>
          <p:cNvSpPr/>
          <p:nvPr/>
        </p:nvSpPr>
        <p:spPr>
          <a:xfrm>
            <a:off x="3711646" y="3422512"/>
            <a:ext cx="2192631" cy="9180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d-ID" sz="3200"/>
          </a:p>
        </p:txBody>
      </p:sp>
      <p:sp>
        <p:nvSpPr>
          <p:cNvPr id="11" name="Curved Down Arrow 10"/>
          <p:cNvSpPr/>
          <p:nvPr/>
        </p:nvSpPr>
        <p:spPr>
          <a:xfrm flipH="1">
            <a:off x="3544395" y="2493452"/>
            <a:ext cx="2051242" cy="128457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d-ID" sz="3200"/>
          </a:p>
        </p:txBody>
      </p:sp>
    </p:spTree>
    <p:extLst>
      <p:ext uri="{BB962C8B-B14F-4D97-AF65-F5344CB8AC3E}">
        <p14:creationId xmlns:p14="http://schemas.microsoft.com/office/powerpoint/2010/main" val="309908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229600" cy="1066130"/>
          </a:xfrm>
          <a:solidFill>
            <a:schemeClr val="accent2"/>
          </a:solidFill>
        </p:spPr>
        <p:txBody>
          <a:bodyPr>
            <a:normAutofit/>
          </a:bodyPr>
          <a:lstStyle/>
          <a:p>
            <a:r>
              <a:rPr lang="id-ID" dirty="0" smtClean="0"/>
              <a:t>Teknik Penganggaran Publik</a:t>
            </a:r>
            <a:endParaRPr lang="id-ID" dirty="0"/>
          </a:p>
        </p:txBody>
      </p:sp>
      <p:sp>
        <p:nvSpPr>
          <p:cNvPr id="5" name="Rectangle 4"/>
          <p:cNvSpPr/>
          <p:nvPr/>
        </p:nvSpPr>
        <p:spPr>
          <a:xfrm>
            <a:off x="440120" y="1556792"/>
            <a:ext cx="4032448" cy="10081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800" dirty="0" smtClean="0"/>
              <a:t>Pendekatan Fungsional</a:t>
            </a:r>
            <a:endParaRPr lang="id-ID" sz="2800" dirty="0"/>
          </a:p>
        </p:txBody>
      </p:sp>
      <p:sp>
        <p:nvSpPr>
          <p:cNvPr id="6" name="Rectangle 5"/>
          <p:cNvSpPr/>
          <p:nvPr/>
        </p:nvSpPr>
        <p:spPr>
          <a:xfrm>
            <a:off x="1043608" y="2780928"/>
            <a:ext cx="4032448" cy="10081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800" dirty="0" smtClean="0"/>
              <a:t>Pendekatan Pengambilan Keputusan</a:t>
            </a:r>
            <a:endParaRPr lang="id-ID" sz="2800" dirty="0"/>
          </a:p>
        </p:txBody>
      </p:sp>
      <p:sp>
        <p:nvSpPr>
          <p:cNvPr id="7" name="Rectangle 6"/>
          <p:cNvSpPr/>
          <p:nvPr/>
        </p:nvSpPr>
        <p:spPr>
          <a:xfrm>
            <a:off x="2823880" y="4021688"/>
            <a:ext cx="4032448" cy="10081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800" dirty="0" smtClean="0"/>
              <a:t>Pendekatan Psikologi\ motivasi</a:t>
            </a:r>
          </a:p>
        </p:txBody>
      </p:sp>
      <p:sp>
        <p:nvSpPr>
          <p:cNvPr id="8" name="Rectangle 7"/>
          <p:cNvSpPr/>
          <p:nvPr/>
        </p:nvSpPr>
        <p:spPr>
          <a:xfrm>
            <a:off x="4644008" y="5301208"/>
            <a:ext cx="4032448" cy="10081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800" dirty="0" smtClean="0"/>
              <a:t>Pendekatan lingkungan yang berkesinambungan</a:t>
            </a:r>
            <a:endParaRPr lang="id-ID" sz="2800" dirty="0"/>
          </a:p>
        </p:txBody>
      </p:sp>
    </p:spTree>
    <p:extLst>
      <p:ext uri="{BB962C8B-B14F-4D97-AF65-F5344CB8AC3E}">
        <p14:creationId xmlns:p14="http://schemas.microsoft.com/office/powerpoint/2010/main" val="4124351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0"/>
            <a:ext cx="8028384" cy="1484784"/>
          </a:xfrm>
        </p:spPr>
        <p:txBody>
          <a:bodyPr/>
          <a:lstStyle/>
          <a:p>
            <a:r>
              <a:rPr lang="id-ID" dirty="0" smtClean="0"/>
              <a:t>Pendekatan Fungsional</a:t>
            </a:r>
            <a:endParaRPr lang="id-ID" dirty="0"/>
          </a:p>
        </p:txBody>
      </p:sp>
      <p:sp>
        <p:nvSpPr>
          <p:cNvPr id="4" name="Subtitle 3"/>
          <p:cNvSpPr>
            <a:spLocks noGrp="1"/>
          </p:cNvSpPr>
          <p:nvPr>
            <p:ph type="subTitle" idx="1"/>
          </p:nvPr>
        </p:nvSpPr>
        <p:spPr>
          <a:xfrm>
            <a:off x="216024" y="1700808"/>
            <a:ext cx="8460432" cy="4824536"/>
          </a:xfrm>
        </p:spPr>
        <p:txBody>
          <a:bodyPr>
            <a:noAutofit/>
          </a:bodyPr>
          <a:lstStyle/>
          <a:p>
            <a:r>
              <a:rPr lang="id-ID" sz="2800" dirty="0">
                <a:solidFill>
                  <a:schemeClr val="tx1"/>
                </a:solidFill>
              </a:rPr>
              <a:t>kesuksesan pelaksanaan anggaran ditentukan</a:t>
            </a:r>
            <a:r>
              <a:rPr lang="id-ID" sz="2800" dirty="0">
                <a:solidFill>
                  <a:srgbClr val="FF0000"/>
                </a:solidFill>
              </a:rPr>
              <a:t> </a:t>
            </a:r>
            <a:r>
              <a:rPr lang="id-ID" sz="2800" i="1" dirty="0">
                <a:solidFill>
                  <a:srgbClr val="FF0000"/>
                </a:solidFill>
              </a:rPr>
              <a:t>pertama</a:t>
            </a:r>
            <a:r>
              <a:rPr lang="id-ID" sz="2800" i="1" dirty="0">
                <a:solidFill>
                  <a:schemeClr val="tx1"/>
                </a:solidFill>
              </a:rPr>
              <a:t>,</a:t>
            </a:r>
            <a:r>
              <a:rPr lang="id-ID" sz="2800" dirty="0">
                <a:solidFill>
                  <a:schemeClr val="tx1"/>
                </a:solidFill>
              </a:rPr>
              <a:t> kebijakan keuangan secara menyeluruh ditentukan oleh lembaga setingkat bagian atau lembaga pelaksana tertinggi; </a:t>
            </a:r>
            <a:r>
              <a:rPr lang="id-ID" sz="2800" i="1" dirty="0">
                <a:solidFill>
                  <a:srgbClr val="FF0000"/>
                </a:solidFill>
              </a:rPr>
              <a:t>kedua</a:t>
            </a:r>
            <a:r>
              <a:rPr lang="id-ID" sz="2800" i="1" dirty="0">
                <a:solidFill>
                  <a:schemeClr val="tx1"/>
                </a:solidFill>
              </a:rPr>
              <a:t>, </a:t>
            </a:r>
            <a:r>
              <a:rPr lang="id-ID" sz="2800" dirty="0">
                <a:solidFill>
                  <a:schemeClr val="tx1"/>
                </a:solidFill>
              </a:rPr>
              <a:t> kesuksesaan anggaran sangat ditentukan oleh dukungan politis sebagai lembaga; </a:t>
            </a:r>
            <a:r>
              <a:rPr lang="id-ID" sz="2800" i="1" dirty="0">
                <a:solidFill>
                  <a:schemeClr val="tx1"/>
                </a:solidFill>
              </a:rPr>
              <a:t> </a:t>
            </a:r>
            <a:r>
              <a:rPr lang="id-ID" sz="2800" i="1" dirty="0">
                <a:solidFill>
                  <a:srgbClr val="FF0000"/>
                </a:solidFill>
              </a:rPr>
              <a:t>ketiga</a:t>
            </a:r>
            <a:r>
              <a:rPr lang="id-ID" sz="2800" i="1" dirty="0">
                <a:solidFill>
                  <a:schemeClr val="tx1"/>
                </a:solidFill>
              </a:rPr>
              <a:t>, </a:t>
            </a:r>
            <a:r>
              <a:rPr lang="id-ID" sz="2800" dirty="0">
                <a:solidFill>
                  <a:schemeClr val="tx1"/>
                </a:solidFill>
              </a:rPr>
              <a:t>akurasi perencanaan, terutama penganggaran, dipengaruhi oleh teknik review prakiraan anggaran.</a:t>
            </a:r>
          </a:p>
        </p:txBody>
      </p:sp>
    </p:spTree>
    <p:extLst>
      <p:ext uri="{BB962C8B-B14F-4D97-AF65-F5344CB8AC3E}">
        <p14:creationId xmlns:p14="http://schemas.microsoft.com/office/powerpoint/2010/main" val="2825285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0"/>
            <a:ext cx="8244408" cy="1484784"/>
          </a:xfrm>
        </p:spPr>
        <p:txBody>
          <a:bodyPr/>
          <a:lstStyle/>
          <a:p>
            <a:r>
              <a:rPr lang="id-ID" dirty="0" smtClean="0"/>
              <a:t>Pendekatan Pengambilan Keputusan</a:t>
            </a:r>
            <a:endParaRPr lang="id-ID" dirty="0"/>
          </a:p>
        </p:txBody>
      </p:sp>
      <p:sp>
        <p:nvSpPr>
          <p:cNvPr id="4" name="Subtitle 3"/>
          <p:cNvSpPr>
            <a:spLocks noGrp="1"/>
          </p:cNvSpPr>
          <p:nvPr>
            <p:ph type="subTitle" idx="1"/>
          </p:nvPr>
        </p:nvSpPr>
        <p:spPr>
          <a:xfrm>
            <a:off x="216024" y="1700808"/>
            <a:ext cx="8460432" cy="4824536"/>
          </a:xfrm>
        </p:spPr>
        <p:txBody>
          <a:bodyPr>
            <a:noAutofit/>
          </a:bodyPr>
          <a:lstStyle/>
          <a:p>
            <a:r>
              <a:rPr lang="id-ID" sz="2800" dirty="0">
                <a:solidFill>
                  <a:schemeClr val="tx1"/>
                </a:solidFill>
              </a:rPr>
              <a:t>Proses anggaran biasanya mempunyai </a:t>
            </a:r>
            <a:r>
              <a:rPr lang="id-ID" sz="2800" dirty="0" smtClean="0">
                <a:solidFill>
                  <a:schemeClr val="tx1"/>
                </a:solidFill>
              </a:rPr>
              <a:t>s</a:t>
            </a:r>
            <a:r>
              <a:rPr lang="en-ID" sz="2800" dirty="0" smtClean="0">
                <a:solidFill>
                  <a:schemeClr val="tx1"/>
                </a:solidFill>
              </a:rPr>
              <a:t>ta</a:t>
            </a:r>
            <a:r>
              <a:rPr lang="id-ID" sz="2800" dirty="0" smtClean="0">
                <a:solidFill>
                  <a:schemeClr val="tx1"/>
                </a:solidFill>
              </a:rPr>
              <a:t>ndar </a:t>
            </a:r>
            <a:r>
              <a:rPr lang="id-ID" sz="2800" dirty="0">
                <a:solidFill>
                  <a:schemeClr val="tx1"/>
                </a:solidFill>
              </a:rPr>
              <a:t>prosedur, sementara pengambilan keputusan merupakan proses gabungan dari unsur-unsur disiplin ilmu ekonomi, politil, psikologi, adaministrasi publik. Akibanya, keputusan anggaran dianggap sebagai seni. Tarik ulur antara konsep dengan praktis, dan konteks anggaran dengan manajemen keuangan global dilakukan untuk mencapai titik optimal.</a:t>
            </a:r>
          </a:p>
        </p:txBody>
      </p:sp>
    </p:spTree>
    <p:extLst>
      <p:ext uri="{BB962C8B-B14F-4D97-AF65-F5344CB8AC3E}">
        <p14:creationId xmlns:p14="http://schemas.microsoft.com/office/powerpoint/2010/main" val="1250376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913" y="0"/>
            <a:ext cx="8391337" cy="1412776"/>
          </a:xfrm>
        </p:spPr>
        <p:txBody>
          <a:bodyPr/>
          <a:lstStyle/>
          <a:p>
            <a:r>
              <a:rPr lang="id-ID" dirty="0" smtClean="0"/>
              <a:t>Pendekatan Psikologi </a:t>
            </a:r>
            <a:r>
              <a:rPr lang="en-ID" dirty="0" smtClean="0"/>
              <a:t>/</a:t>
            </a:r>
            <a:r>
              <a:rPr lang="id-ID" dirty="0" smtClean="0"/>
              <a:t> </a:t>
            </a:r>
            <a:r>
              <a:rPr lang="id-ID" dirty="0" smtClean="0"/>
              <a:t>Motivasi</a:t>
            </a:r>
            <a:endParaRPr lang="id-ID" dirty="0"/>
          </a:p>
        </p:txBody>
      </p:sp>
      <p:sp>
        <p:nvSpPr>
          <p:cNvPr id="4" name="Subtitle 3"/>
          <p:cNvSpPr>
            <a:spLocks noGrp="1"/>
          </p:cNvSpPr>
          <p:nvPr>
            <p:ph type="subTitle" idx="1"/>
          </p:nvPr>
        </p:nvSpPr>
        <p:spPr>
          <a:xfrm>
            <a:off x="216024" y="1700808"/>
            <a:ext cx="8460432" cy="4824536"/>
          </a:xfrm>
        </p:spPr>
        <p:txBody>
          <a:bodyPr>
            <a:noAutofit/>
          </a:bodyPr>
          <a:lstStyle/>
          <a:p>
            <a:r>
              <a:rPr lang="id-ID" sz="2800" dirty="0">
                <a:solidFill>
                  <a:schemeClr val="tx1"/>
                </a:solidFill>
              </a:rPr>
              <a:t>	Pendekatan ini merupakan salah satu teknik penganggaran publik yang sangat baik untuk dilakukan. Dengan pertimbangan berbagai asumsi, kenyataan, dan tujuan yang ingin dicapai, penggunaan pendekatan psikologi/motivasi dalam proses penganggaran akan membuat anggaran yang tersususn benar-benar dilaksanakan dengan baik dan tujuan serta sasarannya dapat dicapai secara efektif dan efisien.</a:t>
            </a:r>
          </a:p>
        </p:txBody>
      </p:sp>
    </p:spTree>
    <p:extLst>
      <p:ext uri="{BB962C8B-B14F-4D97-AF65-F5344CB8AC3E}">
        <p14:creationId xmlns:p14="http://schemas.microsoft.com/office/powerpoint/2010/main" val="1823926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0"/>
            <a:ext cx="8172400" cy="1556792"/>
          </a:xfrm>
        </p:spPr>
        <p:txBody>
          <a:bodyPr/>
          <a:lstStyle/>
          <a:p>
            <a:r>
              <a:rPr lang="id-ID" dirty="0" smtClean="0"/>
              <a:t>Pendekatan Lingkungan yang Berkesinambungan</a:t>
            </a:r>
            <a:endParaRPr lang="id-ID" dirty="0"/>
          </a:p>
        </p:txBody>
      </p:sp>
      <p:sp>
        <p:nvSpPr>
          <p:cNvPr id="4" name="Subtitle 3"/>
          <p:cNvSpPr>
            <a:spLocks noGrp="1"/>
          </p:cNvSpPr>
          <p:nvPr>
            <p:ph type="subTitle" idx="1"/>
          </p:nvPr>
        </p:nvSpPr>
        <p:spPr>
          <a:xfrm>
            <a:off x="216024" y="1700808"/>
            <a:ext cx="8460432" cy="4824536"/>
          </a:xfrm>
        </p:spPr>
        <p:txBody>
          <a:bodyPr>
            <a:noAutofit/>
          </a:bodyPr>
          <a:lstStyle/>
          <a:p>
            <a:pPr lvl="0"/>
            <a:r>
              <a:rPr lang="id-ID" sz="2800" dirty="0">
                <a:solidFill>
                  <a:schemeClr val="tx1"/>
                </a:solidFill>
              </a:rPr>
              <a:t>   Menurut Soraya A.afif, manajer program ekosistem wahana lingkungan hidup </a:t>
            </a:r>
            <a:br>
              <a:rPr lang="id-ID" sz="2800" dirty="0">
                <a:solidFill>
                  <a:schemeClr val="tx1"/>
                </a:solidFill>
              </a:rPr>
            </a:br>
            <a:r>
              <a:rPr lang="id-ID" sz="2800" dirty="0">
                <a:solidFill>
                  <a:schemeClr val="tx1"/>
                </a:solidFill>
              </a:rPr>
              <a:t>(WALHI), setidaknya ada 4 jenis biaya dari dampak pencemaran lingkungan yang ditanggung oleh masyarakat yaitu :</a:t>
            </a:r>
          </a:p>
          <a:p>
            <a:pPr lvl="0"/>
            <a:r>
              <a:rPr lang="id-ID" sz="2800" dirty="0">
                <a:solidFill>
                  <a:schemeClr val="tx1"/>
                </a:solidFill>
              </a:rPr>
              <a:t>Damage </a:t>
            </a:r>
            <a:r>
              <a:rPr lang="id-ID" sz="2800" dirty="0" smtClean="0">
                <a:solidFill>
                  <a:schemeClr val="tx1"/>
                </a:solidFill>
              </a:rPr>
              <a:t>cost</a:t>
            </a:r>
            <a:r>
              <a:rPr lang="id-ID" sz="2800" dirty="0">
                <a:solidFill>
                  <a:schemeClr val="tx1"/>
                </a:solidFill>
              </a:rPr>
              <a:t> </a:t>
            </a:r>
          </a:p>
          <a:p>
            <a:pPr lvl="0"/>
            <a:r>
              <a:rPr lang="id-ID" sz="2800" dirty="0">
                <a:solidFill>
                  <a:schemeClr val="tx1"/>
                </a:solidFill>
              </a:rPr>
              <a:t>Avoidance </a:t>
            </a:r>
            <a:r>
              <a:rPr lang="id-ID" sz="2800" dirty="0" smtClean="0">
                <a:solidFill>
                  <a:schemeClr val="tx1"/>
                </a:solidFill>
              </a:rPr>
              <a:t>cost</a:t>
            </a:r>
            <a:r>
              <a:rPr lang="id-ID" sz="2800" dirty="0">
                <a:solidFill>
                  <a:schemeClr val="tx1"/>
                </a:solidFill>
              </a:rPr>
              <a:t> </a:t>
            </a:r>
          </a:p>
          <a:p>
            <a:pPr lvl="0"/>
            <a:r>
              <a:rPr lang="id-ID" sz="2800" dirty="0">
                <a:solidFill>
                  <a:schemeClr val="tx1"/>
                </a:solidFill>
              </a:rPr>
              <a:t>Abatement </a:t>
            </a:r>
            <a:r>
              <a:rPr lang="id-ID" sz="2800" dirty="0" smtClean="0">
                <a:solidFill>
                  <a:schemeClr val="tx1"/>
                </a:solidFill>
              </a:rPr>
              <a:t>cost</a:t>
            </a:r>
          </a:p>
          <a:p>
            <a:pPr lvl="0"/>
            <a:r>
              <a:rPr lang="id-ID" sz="2800" dirty="0" smtClean="0">
                <a:solidFill>
                  <a:schemeClr val="tx1"/>
                </a:solidFill>
              </a:rPr>
              <a:t>Transaction cost</a:t>
            </a:r>
            <a:endParaRPr lang="id-ID" sz="2800" dirty="0">
              <a:solidFill>
                <a:schemeClr val="tx1"/>
              </a:solidFill>
            </a:endParaRPr>
          </a:p>
        </p:txBody>
      </p:sp>
    </p:spTree>
    <p:extLst>
      <p:ext uri="{BB962C8B-B14F-4D97-AF65-F5344CB8AC3E}">
        <p14:creationId xmlns:p14="http://schemas.microsoft.com/office/powerpoint/2010/main" val="45696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95124" y="260648"/>
            <a:ext cx="3312368" cy="1296144"/>
          </a:xfrm>
          <a:prstGeom prst="rect">
            <a:avLst/>
          </a:prstGeom>
          <a:solidFill>
            <a:schemeClr val="accent2"/>
          </a:solidFill>
        </p:spPr>
        <p:style>
          <a:lnRef idx="2">
            <a:schemeClr val="dk1"/>
          </a:lnRef>
          <a:fillRef idx="1">
            <a:schemeClr val="lt1"/>
          </a:fillRef>
          <a:effectRef idx="0">
            <a:schemeClr val="dk1"/>
          </a:effectRef>
          <a:fontRef idx="minor">
            <a:schemeClr val="dk1"/>
          </a:fontRef>
        </p:style>
        <p:txBody>
          <a:bodyPr rtlCol="0" anchor="ctr"/>
          <a:lstStyle/>
          <a:p>
            <a:pPr algn="ctr"/>
            <a:r>
              <a:rPr lang="id-ID" sz="4000" dirty="0" smtClean="0"/>
              <a:t>Teori  Anggaran</a:t>
            </a:r>
            <a:endParaRPr lang="id-ID" sz="4000" dirty="0"/>
          </a:p>
        </p:txBody>
      </p:sp>
      <p:sp>
        <p:nvSpPr>
          <p:cNvPr id="16" name="Rectangle 15"/>
          <p:cNvSpPr/>
          <p:nvPr/>
        </p:nvSpPr>
        <p:spPr>
          <a:xfrm>
            <a:off x="-28889" y="4005064"/>
            <a:ext cx="1761171"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dirty="0" smtClean="0"/>
              <a:t>Pengertian anggaran publik</a:t>
            </a:r>
          </a:p>
        </p:txBody>
      </p:sp>
      <p:sp>
        <p:nvSpPr>
          <p:cNvPr id="19" name="Rectangle 18"/>
          <p:cNvSpPr/>
          <p:nvPr/>
        </p:nvSpPr>
        <p:spPr>
          <a:xfrm>
            <a:off x="2323262" y="4022405"/>
            <a:ext cx="1761171"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dirty="0" smtClean="0"/>
              <a:t>Fungsi anggaran publik</a:t>
            </a:r>
            <a:endParaRPr lang="id-ID" sz="2000" dirty="0"/>
          </a:p>
        </p:txBody>
      </p:sp>
      <p:sp>
        <p:nvSpPr>
          <p:cNvPr id="20" name="Rectangle 19"/>
          <p:cNvSpPr/>
          <p:nvPr/>
        </p:nvSpPr>
        <p:spPr>
          <a:xfrm>
            <a:off x="4915550" y="4022405"/>
            <a:ext cx="1761171"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dirty="0" smtClean="0"/>
              <a:t>Karakteristik anggaran publik</a:t>
            </a:r>
            <a:endParaRPr lang="id-ID" sz="2000" dirty="0"/>
          </a:p>
        </p:txBody>
      </p:sp>
      <p:sp>
        <p:nvSpPr>
          <p:cNvPr id="21" name="Rectangle 20"/>
          <p:cNvSpPr/>
          <p:nvPr/>
        </p:nvSpPr>
        <p:spPr>
          <a:xfrm>
            <a:off x="7390452" y="4005064"/>
            <a:ext cx="1761171"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dirty="0" smtClean="0"/>
              <a:t>Prinsip- prinsip anggaran publik</a:t>
            </a:r>
            <a:endParaRPr lang="id-ID" sz="2000" dirty="0"/>
          </a:p>
        </p:txBody>
      </p:sp>
      <p:cxnSp>
        <p:nvCxnSpPr>
          <p:cNvPr id="23" name="Straight Connector 22"/>
          <p:cNvCxnSpPr>
            <a:stCxn id="8" idx="2"/>
          </p:cNvCxnSpPr>
          <p:nvPr/>
        </p:nvCxnSpPr>
        <p:spPr>
          <a:xfrm>
            <a:off x="4351308" y="1556792"/>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198748" y="2716903"/>
            <a:ext cx="70722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198748" y="2708920"/>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203848" y="2708920"/>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796136" y="2729479"/>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8271037" y="2716903"/>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25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7064" y="134516"/>
            <a:ext cx="8229600" cy="1270248"/>
          </a:xfrm>
          <a:solidFill>
            <a:schemeClr val="accent2"/>
          </a:solidFill>
        </p:spPr>
        <p:txBody>
          <a:bodyPr>
            <a:normAutofit fontScale="90000"/>
          </a:bodyPr>
          <a:lstStyle/>
          <a:p>
            <a:r>
              <a:rPr lang="id-ID" sz="4000" dirty="0"/>
              <a:t>Contoh Penganggaran Di Organisasi Sektor </a:t>
            </a:r>
            <a:r>
              <a:rPr lang="id-ID" sz="4000" dirty="0" smtClean="0"/>
              <a:t>Publik</a:t>
            </a:r>
            <a:endParaRPr lang="id-ID" sz="4000" dirty="0"/>
          </a:p>
        </p:txBody>
      </p:sp>
      <p:sp>
        <p:nvSpPr>
          <p:cNvPr id="6" name="Rectangle 5"/>
          <p:cNvSpPr/>
          <p:nvPr/>
        </p:nvSpPr>
        <p:spPr>
          <a:xfrm>
            <a:off x="323528" y="2590800"/>
            <a:ext cx="3672408" cy="10081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800" dirty="0" smtClean="0"/>
              <a:t>Pemerintah Pusat</a:t>
            </a:r>
            <a:endParaRPr lang="id-ID" sz="2800" dirty="0"/>
          </a:p>
        </p:txBody>
      </p:sp>
      <p:sp>
        <p:nvSpPr>
          <p:cNvPr id="9" name="Rectangle 8"/>
          <p:cNvSpPr/>
          <p:nvPr/>
        </p:nvSpPr>
        <p:spPr>
          <a:xfrm>
            <a:off x="2464532" y="4005064"/>
            <a:ext cx="3672408" cy="10081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800" dirty="0" smtClean="0"/>
              <a:t>LSM</a:t>
            </a:r>
            <a:endParaRPr lang="id-ID" sz="2800" dirty="0"/>
          </a:p>
        </p:txBody>
      </p:sp>
      <p:sp>
        <p:nvSpPr>
          <p:cNvPr id="10" name="Rectangle 9"/>
          <p:cNvSpPr/>
          <p:nvPr/>
        </p:nvSpPr>
        <p:spPr>
          <a:xfrm>
            <a:off x="628328" y="5373216"/>
            <a:ext cx="3672408" cy="10081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800" dirty="0" smtClean="0"/>
              <a:t>Yayasan</a:t>
            </a:r>
            <a:endParaRPr lang="id-ID" sz="2800" dirty="0"/>
          </a:p>
        </p:txBody>
      </p:sp>
      <p:sp>
        <p:nvSpPr>
          <p:cNvPr id="11" name="Rectangle 10"/>
          <p:cNvSpPr/>
          <p:nvPr/>
        </p:nvSpPr>
        <p:spPr>
          <a:xfrm>
            <a:off x="5220072" y="5373216"/>
            <a:ext cx="3672408" cy="10081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800" dirty="0" smtClean="0"/>
              <a:t>Partai Politik</a:t>
            </a:r>
            <a:endParaRPr lang="id-ID" sz="2800" dirty="0"/>
          </a:p>
        </p:txBody>
      </p:sp>
      <p:sp>
        <p:nvSpPr>
          <p:cNvPr id="12" name="Rectangle 11"/>
          <p:cNvSpPr/>
          <p:nvPr/>
        </p:nvSpPr>
        <p:spPr>
          <a:xfrm>
            <a:off x="5220072" y="2543944"/>
            <a:ext cx="3672408" cy="10081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800" dirty="0" smtClean="0"/>
              <a:t>Pemerintah daerah </a:t>
            </a:r>
            <a:endParaRPr lang="id-ID" sz="2800" dirty="0"/>
          </a:p>
        </p:txBody>
      </p:sp>
    </p:spTree>
    <p:extLst>
      <p:ext uri="{BB962C8B-B14F-4D97-AF65-F5344CB8AC3E}">
        <p14:creationId xmlns:p14="http://schemas.microsoft.com/office/powerpoint/2010/main" val="3890201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748" y="18937"/>
            <a:ext cx="8262156" cy="1393839"/>
          </a:xfrm>
        </p:spPr>
        <p:txBody>
          <a:bodyPr/>
          <a:lstStyle/>
          <a:p>
            <a:r>
              <a:rPr lang="id-ID" dirty="0" smtClean="0"/>
              <a:t>Pemerintah Pusat</a:t>
            </a:r>
            <a:endParaRPr lang="id-ID" dirty="0"/>
          </a:p>
        </p:txBody>
      </p:sp>
      <p:sp>
        <p:nvSpPr>
          <p:cNvPr id="4" name="Subtitle 3"/>
          <p:cNvSpPr>
            <a:spLocks noGrp="1"/>
          </p:cNvSpPr>
          <p:nvPr>
            <p:ph type="subTitle" idx="1"/>
          </p:nvPr>
        </p:nvSpPr>
        <p:spPr>
          <a:xfrm>
            <a:off x="216024" y="1700808"/>
            <a:ext cx="8927976" cy="4824536"/>
          </a:xfrm>
        </p:spPr>
        <p:txBody>
          <a:bodyPr>
            <a:noAutofit/>
          </a:bodyPr>
          <a:lstStyle/>
          <a:p>
            <a:r>
              <a:rPr lang="id-ID" sz="2800" dirty="0">
                <a:solidFill>
                  <a:schemeClr val="tx1"/>
                </a:solidFill>
              </a:rPr>
              <a:t>ada enam sumber ketidakpastian yang berpengaruh besar dalam penentuan volume APBN, yakni </a:t>
            </a:r>
            <a:r>
              <a:rPr lang="id-ID" sz="2800" dirty="0" smtClean="0">
                <a:solidFill>
                  <a:schemeClr val="tx1"/>
                </a:solidFill>
              </a:rPr>
              <a:t>,</a:t>
            </a:r>
          </a:p>
          <a:p>
            <a:pPr algn="l"/>
            <a:r>
              <a:rPr lang="id-ID" sz="2800" dirty="0" smtClean="0">
                <a:solidFill>
                  <a:schemeClr val="tx1"/>
                </a:solidFill>
              </a:rPr>
              <a:t>(</a:t>
            </a:r>
            <a:r>
              <a:rPr lang="id-ID" sz="2800" dirty="0">
                <a:solidFill>
                  <a:schemeClr val="tx1"/>
                </a:solidFill>
              </a:rPr>
              <a:t>1) harga minyak bumi dipasar internasional; </a:t>
            </a:r>
            <a:endParaRPr lang="id-ID" sz="2800" dirty="0" smtClean="0">
              <a:solidFill>
                <a:schemeClr val="tx1"/>
              </a:solidFill>
            </a:endParaRPr>
          </a:p>
          <a:p>
            <a:pPr algn="l"/>
            <a:r>
              <a:rPr lang="id-ID" sz="2800" dirty="0" smtClean="0">
                <a:solidFill>
                  <a:schemeClr val="tx1"/>
                </a:solidFill>
              </a:rPr>
              <a:t>(</a:t>
            </a:r>
            <a:r>
              <a:rPr lang="id-ID" sz="2800" dirty="0">
                <a:solidFill>
                  <a:schemeClr val="tx1"/>
                </a:solidFill>
              </a:rPr>
              <a:t>2) kuota produksi minyak mentah yang ditentukan </a:t>
            </a:r>
            <a:r>
              <a:rPr lang="en-ID" sz="2800" dirty="0" smtClean="0">
                <a:solidFill>
                  <a:schemeClr val="tx1"/>
                </a:solidFill>
              </a:rPr>
              <a:t>O</a:t>
            </a:r>
            <a:r>
              <a:rPr lang="id-ID" sz="2800" dirty="0" smtClean="0">
                <a:solidFill>
                  <a:schemeClr val="tx1"/>
                </a:solidFill>
              </a:rPr>
              <a:t>PEC </a:t>
            </a:r>
            <a:endParaRPr lang="id-ID" sz="2800" dirty="0" smtClean="0">
              <a:solidFill>
                <a:schemeClr val="tx1"/>
              </a:solidFill>
            </a:endParaRPr>
          </a:p>
          <a:p>
            <a:pPr algn="l"/>
            <a:r>
              <a:rPr lang="id-ID" sz="2800" dirty="0" smtClean="0">
                <a:solidFill>
                  <a:schemeClr val="tx1"/>
                </a:solidFill>
              </a:rPr>
              <a:t>(</a:t>
            </a:r>
            <a:r>
              <a:rPr lang="id-ID" sz="2800" dirty="0">
                <a:solidFill>
                  <a:schemeClr val="tx1"/>
                </a:solidFill>
              </a:rPr>
              <a:t>3) pertumbuhan ekonomi ; </a:t>
            </a:r>
            <a:endParaRPr lang="id-ID" sz="2800" dirty="0" smtClean="0">
              <a:solidFill>
                <a:schemeClr val="tx1"/>
              </a:solidFill>
            </a:endParaRPr>
          </a:p>
          <a:p>
            <a:pPr algn="l"/>
            <a:r>
              <a:rPr lang="id-ID" sz="2800" dirty="0" smtClean="0">
                <a:solidFill>
                  <a:schemeClr val="tx1"/>
                </a:solidFill>
              </a:rPr>
              <a:t>(</a:t>
            </a:r>
            <a:r>
              <a:rPr lang="id-ID" sz="2800" dirty="0">
                <a:solidFill>
                  <a:schemeClr val="tx1"/>
                </a:solidFill>
              </a:rPr>
              <a:t>4) inflasi; </a:t>
            </a:r>
            <a:endParaRPr lang="id-ID" sz="2800" dirty="0" smtClean="0">
              <a:solidFill>
                <a:schemeClr val="tx1"/>
              </a:solidFill>
            </a:endParaRPr>
          </a:p>
          <a:p>
            <a:pPr algn="l"/>
            <a:r>
              <a:rPr lang="id-ID" sz="2800" dirty="0" smtClean="0">
                <a:solidFill>
                  <a:schemeClr val="tx1"/>
                </a:solidFill>
              </a:rPr>
              <a:t>(</a:t>
            </a:r>
            <a:r>
              <a:rPr lang="id-ID" sz="2800" dirty="0">
                <a:solidFill>
                  <a:schemeClr val="tx1"/>
                </a:solidFill>
              </a:rPr>
              <a:t>5) suku </a:t>
            </a:r>
            <a:r>
              <a:rPr lang="id-ID" sz="2800" dirty="0" smtClean="0">
                <a:solidFill>
                  <a:schemeClr val="tx1"/>
                </a:solidFill>
              </a:rPr>
              <a:t>bunga</a:t>
            </a:r>
            <a:endParaRPr lang="id-ID" sz="2800" dirty="0">
              <a:solidFill>
                <a:schemeClr val="tx1"/>
              </a:solidFill>
            </a:endParaRPr>
          </a:p>
          <a:p>
            <a:pPr algn="l"/>
            <a:r>
              <a:rPr lang="id-ID" sz="2800" dirty="0" smtClean="0">
                <a:solidFill>
                  <a:schemeClr val="tx1"/>
                </a:solidFill>
              </a:rPr>
              <a:t>(6</a:t>
            </a:r>
            <a:r>
              <a:rPr lang="id-ID" sz="2800" dirty="0">
                <a:solidFill>
                  <a:schemeClr val="tx1"/>
                </a:solidFill>
              </a:rPr>
              <a:t>) nilai tukar rupiah terhadap dolar amerika(USD).</a:t>
            </a:r>
          </a:p>
          <a:p>
            <a:endParaRPr lang="id-ID" sz="2800" dirty="0">
              <a:solidFill>
                <a:schemeClr val="tx1"/>
              </a:solidFill>
            </a:endParaRPr>
          </a:p>
        </p:txBody>
      </p:sp>
    </p:spTree>
    <p:extLst>
      <p:ext uri="{BB962C8B-B14F-4D97-AF65-F5344CB8AC3E}">
        <p14:creationId xmlns:p14="http://schemas.microsoft.com/office/powerpoint/2010/main" val="3118764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0"/>
            <a:ext cx="8533456" cy="1412776"/>
          </a:xfrm>
        </p:spPr>
        <p:txBody>
          <a:bodyPr/>
          <a:lstStyle/>
          <a:p>
            <a:r>
              <a:rPr lang="id-ID" dirty="0" smtClean="0"/>
              <a:t>Pemerintah Daerah</a:t>
            </a:r>
            <a:endParaRPr lang="id-ID" dirty="0"/>
          </a:p>
        </p:txBody>
      </p:sp>
      <p:sp>
        <p:nvSpPr>
          <p:cNvPr id="4" name="Subtitle 3"/>
          <p:cNvSpPr>
            <a:spLocks noGrp="1"/>
          </p:cNvSpPr>
          <p:nvPr>
            <p:ph type="subTitle" idx="1"/>
          </p:nvPr>
        </p:nvSpPr>
        <p:spPr>
          <a:xfrm>
            <a:off x="216024" y="1700808"/>
            <a:ext cx="8460432" cy="4824536"/>
          </a:xfrm>
        </p:spPr>
        <p:txBody>
          <a:bodyPr>
            <a:noAutofit/>
          </a:bodyPr>
          <a:lstStyle/>
          <a:p>
            <a:r>
              <a:rPr lang="id-ID" sz="2800" dirty="0" smtClean="0">
                <a:solidFill>
                  <a:schemeClr val="tx1"/>
                </a:solidFill>
              </a:rPr>
              <a:t>Berdasarka</a:t>
            </a:r>
            <a:r>
              <a:rPr lang="en-ID" sz="2800" dirty="0" smtClean="0">
                <a:solidFill>
                  <a:schemeClr val="tx1"/>
                </a:solidFill>
              </a:rPr>
              <a:t>n</a:t>
            </a:r>
            <a:r>
              <a:rPr lang="id-ID" sz="2800" dirty="0" smtClean="0">
                <a:solidFill>
                  <a:schemeClr val="tx1"/>
                </a:solidFill>
              </a:rPr>
              <a:t> </a:t>
            </a:r>
            <a:r>
              <a:rPr lang="id-ID" sz="2800" dirty="0">
                <a:solidFill>
                  <a:schemeClr val="tx1"/>
                </a:solidFill>
              </a:rPr>
              <a:t>kebijakan umum APBD, strategi dan plafon sementara telah ditetapkan pemerintah dan DPRD, kepala satuan kerja perangkat daerah selaku pengguna anggran akan menyusun rencana kerja dan anggaran satuan kerja perangkat daerah (RKA-SKPD)tahun berikutnya dengan pendekatan berdasarkan kinerja yang akan dicapai. </a:t>
            </a:r>
          </a:p>
        </p:txBody>
      </p:sp>
    </p:spTree>
    <p:extLst>
      <p:ext uri="{BB962C8B-B14F-4D97-AF65-F5344CB8AC3E}">
        <p14:creationId xmlns:p14="http://schemas.microsoft.com/office/powerpoint/2010/main" val="1664447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6202"/>
            <a:ext cx="8172400" cy="1396574"/>
          </a:xfrm>
        </p:spPr>
        <p:txBody>
          <a:bodyPr/>
          <a:lstStyle/>
          <a:p>
            <a:r>
              <a:rPr lang="id-ID" dirty="0" smtClean="0"/>
              <a:t>LSM</a:t>
            </a:r>
            <a:endParaRPr lang="id-ID" dirty="0"/>
          </a:p>
        </p:txBody>
      </p:sp>
      <p:sp>
        <p:nvSpPr>
          <p:cNvPr id="4" name="Subtitle 3"/>
          <p:cNvSpPr>
            <a:spLocks noGrp="1"/>
          </p:cNvSpPr>
          <p:nvPr>
            <p:ph type="subTitle" idx="1"/>
          </p:nvPr>
        </p:nvSpPr>
        <p:spPr>
          <a:xfrm>
            <a:off x="216024" y="1700808"/>
            <a:ext cx="8460432" cy="4824536"/>
          </a:xfrm>
        </p:spPr>
        <p:txBody>
          <a:bodyPr>
            <a:noAutofit/>
          </a:bodyPr>
          <a:lstStyle/>
          <a:p>
            <a:r>
              <a:rPr lang="id-ID" sz="2400" dirty="0">
                <a:solidFill>
                  <a:schemeClr val="tx1"/>
                </a:solidFill>
              </a:rPr>
              <a:t>Bebrapa organisasi nirlaba mempunyai lebih dari satu program, dan masing-masing program harus merencanakan tahapan kinerja terkait dan arus kas yang dibutuhkan. Pada dasarnya, organisasi LSM berusaha meminimalkan biaya overhead atau biaya administrasi, yaitu biaya pendukung sumber daya yang menopang organisasi dan program secara keseluruhan. </a:t>
            </a:r>
          </a:p>
        </p:txBody>
      </p:sp>
    </p:spTree>
    <p:extLst>
      <p:ext uri="{BB962C8B-B14F-4D97-AF65-F5344CB8AC3E}">
        <p14:creationId xmlns:p14="http://schemas.microsoft.com/office/powerpoint/2010/main" val="3501437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0"/>
            <a:ext cx="8460432" cy="1412776"/>
          </a:xfrm>
        </p:spPr>
        <p:txBody>
          <a:bodyPr/>
          <a:lstStyle/>
          <a:p>
            <a:r>
              <a:rPr lang="id-ID" dirty="0" smtClean="0"/>
              <a:t>Yayasan</a:t>
            </a:r>
            <a:endParaRPr lang="id-ID" dirty="0"/>
          </a:p>
        </p:txBody>
      </p:sp>
      <p:sp>
        <p:nvSpPr>
          <p:cNvPr id="4" name="Subtitle 3"/>
          <p:cNvSpPr>
            <a:spLocks noGrp="1"/>
          </p:cNvSpPr>
          <p:nvPr>
            <p:ph type="subTitle" idx="1"/>
          </p:nvPr>
        </p:nvSpPr>
        <p:spPr>
          <a:xfrm>
            <a:off x="216024" y="1700808"/>
            <a:ext cx="8460432" cy="4824536"/>
          </a:xfrm>
        </p:spPr>
        <p:txBody>
          <a:bodyPr>
            <a:noAutofit/>
          </a:bodyPr>
          <a:lstStyle/>
          <a:p>
            <a:r>
              <a:rPr lang="id-ID" sz="2400" dirty="0">
                <a:solidFill>
                  <a:schemeClr val="tx1"/>
                </a:solidFill>
              </a:rPr>
              <a:t>Anggaran tidak boleh menjadi rahasia internal yayasan yang bersangkutan dan harus dinformasikan kepada publik untuk dikritik, didiskusikan, dan diberi masukan. Anggaran yayasan merupakan akuntabilitas atas pengelolaan dana publik dan pelaksanaan program yang dibiayai dengan uang publik. </a:t>
            </a:r>
          </a:p>
        </p:txBody>
      </p:sp>
    </p:spTree>
    <p:extLst>
      <p:ext uri="{BB962C8B-B14F-4D97-AF65-F5344CB8AC3E}">
        <p14:creationId xmlns:p14="http://schemas.microsoft.com/office/powerpoint/2010/main" val="1835607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7" y="-33567"/>
            <a:ext cx="7813376" cy="1268760"/>
          </a:xfrm>
        </p:spPr>
        <p:txBody>
          <a:bodyPr/>
          <a:lstStyle/>
          <a:p>
            <a:r>
              <a:rPr lang="id-ID" dirty="0" smtClean="0"/>
              <a:t>Partai Politik</a:t>
            </a:r>
            <a:endParaRPr lang="id-ID" dirty="0"/>
          </a:p>
        </p:txBody>
      </p:sp>
      <p:sp>
        <p:nvSpPr>
          <p:cNvPr id="4" name="Subtitle 3"/>
          <p:cNvSpPr>
            <a:spLocks noGrp="1"/>
          </p:cNvSpPr>
          <p:nvPr>
            <p:ph type="subTitle" idx="1"/>
          </p:nvPr>
        </p:nvSpPr>
        <p:spPr>
          <a:xfrm>
            <a:off x="395536" y="1556792"/>
            <a:ext cx="8460432" cy="4824536"/>
          </a:xfrm>
        </p:spPr>
        <p:txBody>
          <a:bodyPr>
            <a:noAutofit/>
          </a:bodyPr>
          <a:lstStyle/>
          <a:p>
            <a:pPr algn="l"/>
            <a:r>
              <a:rPr lang="id-ID" sz="2800" dirty="0" smtClean="0">
                <a:solidFill>
                  <a:schemeClr val="tx1"/>
                </a:solidFill>
              </a:rPr>
              <a:t>Keuangan </a:t>
            </a:r>
            <a:r>
              <a:rPr lang="id-ID" sz="2800" dirty="0">
                <a:solidFill>
                  <a:schemeClr val="tx1"/>
                </a:solidFill>
              </a:rPr>
              <a:t>partai politik bersumber dari : </a:t>
            </a:r>
            <a:endParaRPr lang="en-ID" sz="2800" dirty="0">
              <a:solidFill>
                <a:schemeClr val="tx1"/>
              </a:solidFill>
            </a:endParaRPr>
          </a:p>
          <a:p>
            <a:pPr marL="457200" indent="-457200" algn="l">
              <a:buFont typeface="Arial" panose="020B0604020202020204" pitchFamily="34" charset="0"/>
              <a:buChar char="•"/>
            </a:pPr>
            <a:r>
              <a:rPr lang="en-ID" sz="2800" dirty="0" smtClean="0">
                <a:solidFill>
                  <a:srgbClr val="FF0000"/>
                </a:solidFill>
              </a:rPr>
              <a:t>I</a:t>
            </a:r>
            <a:r>
              <a:rPr lang="id-ID" sz="2800" dirty="0" smtClean="0">
                <a:solidFill>
                  <a:srgbClr val="FF0000"/>
                </a:solidFill>
              </a:rPr>
              <a:t>uran</a:t>
            </a:r>
            <a:r>
              <a:rPr lang="id-ID" sz="2800" dirty="0" smtClean="0">
                <a:solidFill>
                  <a:schemeClr val="tx1"/>
                </a:solidFill>
              </a:rPr>
              <a:t> </a:t>
            </a:r>
            <a:r>
              <a:rPr lang="id-ID" sz="2800" dirty="0" smtClean="0">
                <a:solidFill>
                  <a:schemeClr val="tx1"/>
                </a:solidFill>
              </a:rPr>
              <a:t>anggota</a:t>
            </a:r>
          </a:p>
          <a:p>
            <a:pPr marL="457200" indent="-457200" algn="l">
              <a:buFont typeface="Arial" panose="020B0604020202020204" pitchFamily="34" charset="0"/>
              <a:buChar char="•"/>
            </a:pPr>
            <a:r>
              <a:rPr lang="id-ID" sz="2800" dirty="0" smtClean="0">
                <a:solidFill>
                  <a:srgbClr val="FF0000"/>
                </a:solidFill>
              </a:rPr>
              <a:t>Sumbangan</a:t>
            </a:r>
            <a:r>
              <a:rPr lang="id-ID" sz="2800" dirty="0" smtClean="0">
                <a:solidFill>
                  <a:schemeClr val="tx1"/>
                </a:solidFill>
              </a:rPr>
              <a:t> </a:t>
            </a:r>
            <a:r>
              <a:rPr lang="id-ID" sz="2800" dirty="0">
                <a:solidFill>
                  <a:schemeClr val="tx1"/>
                </a:solidFill>
              </a:rPr>
              <a:t>yang sah menurut hukum dapat berupa uang, barang, fasilitas, peralatan, dan/atau jasa.</a:t>
            </a:r>
          </a:p>
          <a:p>
            <a:pPr marL="457200" lvl="0" indent="-457200" algn="l">
              <a:buFont typeface="Arial" panose="020B0604020202020204" pitchFamily="34" charset="0"/>
              <a:buChar char="•"/>
            </a:pPr>
            <a:r>
              <a:rPr lang="id-ID" sz="2800" dirty="0" smtClean="0">
                <a:solidFill>
                  <a:srgbClr val="FF0000"/>
                </a:solidFill>
              </a:rPr>
              <a:t>Bantuan </a:t>
            </a:r>
            <a:r>
              <a:rPr lang="id-ID" sz="2800" dirty="0">
                <a:solidFill>
                  <a:schemeClr val="tx1"/>
                </a:solidFill>
              </a:rPr>
              <a:t>dari anggaran negara yang diatur dalam peraturan pemerintah diberikan secara proposional kepada partai politik yang mendapatkan kursi di lembaga perwakilan rakyat.</a:t>
            </a:r>
          </a:p>
          <a:p>
            <a:pPr lvl="0" algn="l"/>
            <a:r>
              <a:rPr lang="id-ID" sz="2800" dirty="0">
                <a:solidFill>
                  <a:schemeClr val="tx1"/>
                </a:solidFill>
              </a:rPr>
              <a:t> </a:t>
            </a:r>
          </a:p>
        </p:txBody>
      </p:sp>
    </p:spTree>
    <p:extLst>
      <p:ext uri="{BB962C8B-B14F-4D97-AF65-F5344CB8AC3E}">
        <p14:creationId xmlns:p14="http://schemas.microsoft.com/office/powerpoint/2010/main" val="297150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161" y="15298"/>
            <a:ext cx="7772400" cy="1470025"/>
          </a:xfrm>
        </p:spPr>
        <p:txBody>
          <a:bodyPr/>
          <a:lstStyle/>
          <a:p>
            <a:r>
              <a:rPr lang="id-ID" dirty="0" smtClean="0"/>
              <a:t>Pengertian Anggaran Publik</a:t>
            </a:r>
            <a:endParaRPr lang="id-ID" dirty="0"/>
          </a:p>
        </p:txBody>
      </p:sp>
      <p:sp>
        <p:nvSpPr>
          <p:cNvPr id="4" name="Subtitle 3"/>
          <p:cNvSpPr>
            <a:spLocks noGrp="1"/>
          </p:cNvSpPr>
          <p:nvPr>
            <p:ph type="subTitle" idx="1"/>
          </p:nvPr>
        </p:nvSpPr>
        <p:spPr>
          <a:xfrm>
            <a:off x="683568" y="1742309"/>
            <a:ext cx="7704856" cy="5112568"/>
          </a:xfrm>
        </p:spPr>
        <p:txBody>
          <a:bodyPr>
            <a:normAutofit/>
          </a:bodyPr>
          <a:lstStyle/>
          <a:p>
            <a:r>
              <a:rPr lang="id-ID" dirty="0">
                <a:solidFill>
                  <a:schemeClr val="tx1"/>
                </a:solidFill>
              </a:rPr>
              <a:t>Menurut National Committee on Governmental Accounting (NCGA), saat ini Governmental Accounting Standarts Board (GASB), definisi anggaran (budget) sebagai berikut: </a:t>
            </a:r>
            <a:r>
              <a:rPr lang="id-ID" i="1" dirty="0">
                <a:solidFill>
                  <a:schemeClr val="tx1"/>
                </a:solidFill>
              </a:rPr>
              <a:t>Rencana operasi keuangan, yang mencakup estimasi pengeluaran yang diusulkan, dan sumber pendapatan yang diharapkan untuk membiayainya dalam periode waktu tertentu</a:t>
            </a:r>
            <a:r>
              <a:rPr lang="id-ID" dirty="0" smtClean="0">
                <a:solidFill>
                  <a:schemeClr val="tx1"/>
                </a:solidFill>
              </a:rPr>
              <a:t>.</a:t>
            </a:r>
          </a:p>
          <a:p>
            <a:endParaRPr lang="id-ID" sz="2600" dirty="0" smtClean="0">
              <a:solidFill>
                <a:schemeClr val="tx1"/>
              </a:solidFill>
            </a:endParaRPr>
          </a:p>
          <a:p>
            <a:r>
              <a:rPr lang="id-ID" sz="2600" dirty="0" smtClean="0">
                <a:solidFill>
                  <a:schemeClr val="tx1"/>
                </a:solidFill>
              </a:rPr>
              <a:t>contoh </a:t>
            </a:r>
            <a:r>
              <a:rPr lang="id-ID" sz="2600" dirty="0">
                <a:solidFill>
                  <a:schemeClr val="tx1"/>
                </a:solidFill>
              </a:rPr>
              <a:t>jenis anggaran publik antara lain </a:t>
            </a:r>
          </a:p>
          <a:p>
            <a:pPr lvl="0"/>
            <a:r>
              <a:rPr lang="id-ID" sz="2600" dirty="0">
                <a:solidFill>
                  <a:schemeClr val="tx1"/>
                </a:solidFill>
              </a:rPr>
              <a:t>Anggaran negara dan daerah \ APBN\APBD</a:t>
            </a:r>
          </a:p>
          <a:p>
            <a:pPr lvl="0"/>
            <a:r>
              <a:rPr lang="id-ID" sz="2600" dirty="0">
                <a:solidFill>
                  <a:schemeClr val="tx1"/>
                </a:solidFill>
              </a:rPr>
              <a:t>Rencana kegiatan dan anggaran perusahaan , yaitu anggaran usaha setiap BUMN/ BUMD serta badan hukum publik.</a:t>
            </a:r>
          </a:p>
          <a:p>
            <a:endParaRPr lang="id-ID" sz="2600" dirty="0">
              <a:solidFill>
                <a:schemeClr val="tx1"/>
              </a:solidFill>
            </a:endParaRPr>
          </a:p>
        </p:txBody>
      </p:sp>
    </p:spTree>
    <p:extLst>
      <p:ext uri="{BB962C8B-B14F-4D97-AF65-F5344CB8AC3E}">
        <p14:creationId xmlns:p14="http://schemas.microsoft.com/office/powerpoint/2010/main" val="2762640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0"/>
            <a:ext cx="7772400" cy="1470025"/>
          </a:xfrm>
        </p:spPr>
        <p:txBody>
          <a:bodyPr/>
          <a:lstStyle/>
          <a:p>
            <a:r>
              <a:rPr lang="id-ID" dirty="0" smtClean="0"/>
              <a:t>Fungsi Anggaran Publik</a:t>
            </a:r>
            <a:endParaRPr lang="id-ID" dirty="0"/>
          </a:p>
        </p:txBody>
      </p:sp>
      <p:sp>
        <p:nvSpPr>
          <p:cNvPr id="4" name="Subtitle 3"/>
          <p:cNvSpPr>
            <a:spLocks noGrp="1"/>
          </p:cNvSpPr>
          <p:nvPr>
            <p:ph type="subTitle" idx="1"/>
          </p:nvPr>
        </p:nvSpPr>
        <p:spPr>
          <a:xfrm>
            <a:off x="395536" y="1628800"/>
            <a:ext cx="8064896" cy="4824536"/>
          </a:xfrm>
        </p:spPr>
        <p:txBody>
          <a:bodyPr>
            <a:noAutofit/>
          </a:bodyPr>
          <a:lstStyle/>
          <a:p>
            <a:pPr marL="457200" lvl="0" indent="-457200" algn="l">
              <a:buFont typeface="Wingdings" panose="05000000000000000000" pitchFamily="2" charset="2"/>
              <a:buChar char="q"/>
            </a:pPr>
            <a:r>
              <a:rPr lang="id-ID" sz="2400" dirty="0" smtClean="0">
                <a:solidFill>
                  <a:schemeClr val="tx1"/>
                </a:solidFill>
              </a:rPr>
              <a:t>Anggaran </a:t>
            </a:r>
            <a:r>
              <a:rPr lang="id-ID" sz="2400" dirty="0">
                <a:solidFill>
                  <a:schemeClr val="tx1"/>
                </a:solidFill>
              </a:rPr>
              <a:t>merupakan hasil akhir proses penyusunan rencana </a:t>
            </a:r>
            <a:r>
              <a:rPr lang="id-ID" sz="2400" dirty="0" smtClean="0">
                <a:solidFill>
                  <a:schemeClr val="tx1"/>
                </a:solidFill>
              </a:rPr>
              <a:t>kerja.</a:t>
            </a:r>
            <a:endParaRPr lang="en-ID" sz="2400" dirty="0" smtClean="0">
              <a:solidFill>
                <a:schemeClr val="tx1"/>
              </a:solidFill>
            </a:endParaRPr>
          </a:p>
          <a:p>
            <a:pPr marL="457200" lvl="0" indent="-457200" algn="l">
              <a:buFont typeface="Wingdings" panose="05000000000000000000" pitchFamily="2" charset="2"/>
              <a:buChar char="q"/>
            </a:pPr>
            <a:r>
              <a:rPr lang="id-ID" sz="2400" dirty="0" smtClean="0">
                <a:solidFill>
                  <a:schemeClr val="tx1"/>
                </a:solidFill>
              </a:rPr>
              <a:t>Anggaran sebagai alat komujikasi intern yang menghubungkan berbagai unit kerja dan mekanisme kerja antar atasan dan bawahan.</a:t>
            </a:r>
          </a:p>
          <a:p>
            <a:pPr marL="457200" lvl="0" indent="-457200" algn="l">
              <a:buFont typeface="Wingdings" panose="05000000000000000000" pitchFamily="2" charset="2"/>
              <a:buChar char="q"/>
            </a:pPr>
            <a:r>
              <a:rPr lang="id-ID" sz="2400" dirty="0" smtClean="0">
                <a:solidFill>
                  <a:schemeClr val="tx1"/>
                </a:solidFill>
              </a:rPr>
              <a:t>Anggaran </a:t>
            </a:r>
            <a:r>
              <a:rPr lang="id-ID" sz="2400" dirty="0">
                <a:solidFill>
                  <a:schemeClr val="tx1"/>
                </a:solidFill>
              </a:rPr>
              <a:t>sebagai alat pengendalian unit kerja.</a:t>
            </a:r>
          </a:p>
          <a:p>
            <a:pPr marL="457200" lvl="0" indent="-457200" algn="l">
              <a:buFont typeface="Wingdings" panose="05000000000000000000" pitchFamily="2" charset="2"/>
              <a:buChar char="q"/>
            </a:pPr>
            <a:r>
              <a:rPr lang="id-ID" sz="2400" dirty="0" smtClean="0">
                <a:solidFill>
                  <a:schemeClr val="tx1"/>
                </a:solidFill>
              </a:rPr>
              <a:t>Anggaran </a:t>
            </a:r>
            <a:r>
              <a:rPr lang="id-ID" sz="2400" dirty="0">
                <a:solidFill>
                  <a:schemeClr val="tx1"/>
                </a:solidFill>
              </a:rPr>
              <a:t>sebagai alat motivasi dan persuasi tindakan efektif dan efisien dalam pencapaian visi organisasi.</a:t>
            </a:r>
          </a:p>
          <a:p>
            <a:pPr marL="457200" lvl="0" indent="-457200" algn="l">
              <a:buFont typeface="Wingdings" panose="05000000000000000000" pitchFamily="2" charset="2"/>
              <a:buChar char="q"/>
            </a:pPr>
            <a:r>
              <a:rPr lang="id-ID" sz="2400" dirty="0" smtClean="0">
                <a:solidFill>
                  <a:schemeClr val="tx1"/>
                </a:solidFill>
              </a:rPr>
              <a:t>Anggaran </a:t>
            </a:r>
            <a:r>
              <a:rPr lang="id-ID" sz="2400" dirty="0">
                <a:solidFill>
                  <a:schemeClr val="tx1"/>
                </a:solidFill>
              </a:rPr>
              <a:t>merupakan instrumen politik.</a:t>
            </a:r>
          </a:p>
          <a:p>
            <a:pPr marL="457200" lvl="0" indent="-457200" algn="l">
              <a:buFont typeface="Wingdings" panose="05000000000000000000" pitchFamily="2" charset="2"/>
              <a:buChar char="q"/>
            </a:pPr>
            <a:r>
              <a:rPr lang="id-ID" sz="2400" dirty="0">
                <a:solidFill>
                  <a:schemeClr val="tx1"/>
                </a:solidFill>
              </a:rPr>
              <a:t>Anggaran merupakan instrumen kebijakan fiskal.</a:t>
            </a:r>
          </a:p>
          <a:p>
            <a:pPr marL="457200" indent="-457200" algn="l">
              <a:buFont typeface="Wingdings" panose="05000000000000000000" pitchFamily="2" charset="2"/>
              <a:buChar char="q"/>
            </a:pPr>
            <a:endParaRPr lang="id-ID" sz="2000" dirty="0">
              <a:solidFill>
                <a:schemeClr val="tx1"/>
              </a:solidFill>
            </a:endParaRPr>
          </a:p>
        </p:txBody>
      </p:sp>
    </p:spTree>
    <p:extLst>
      <p:ext uri="{BB962C8B-B14F-4D97-AF65-F5344CB8AC3E}">
        <p14:creationId xmlns:p14="http://schemas.microsoft.com/office/powerpoint/2010/main" val="1599799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04" y="0"/>
            <a:ext cx="8784976" cy="1481933"/>
          </a:xfrm>
        </p:spPr>
        <p:txBody>
          <a:bodyPr/>
          <a:lstStyle/>
          <a:p>
            <a:r>
              <a:rPr lang="id-ID" dirty="0" smtClean="0"/>
              <a:t>Karakteristik Anggaran Publik</a:t>
            </a:r>
            <a:endParaRPr lang="id-ID" dirty="0"/>
          </a:p>
        </p:txBody>
      </p:sp>
      <p:sp>
        <p:nvSpPr>
          <p:cNvPr id="4" name="Subtitle 3"/>
          <p:cNvSpPr>
            <a:spLocks noGrp="1"/>
          </p:cNvSpPr>
          <p:nvPr>
            <p:ph type="subTitle" idx="1"/>
          </p:nvPr>
        </p:nvSpPr>
        <p:spPr>
          <a:xfrm>
            <a:off x="179512" y="1772816"/>
            <a:ext cx="8607068" cy="4536504"/>
          </a:xfrm>
        </p:spPr>
        <p:txBody>
          <a:bodyPr>
            <a:noAutofit/>
          </a:bodyPr>
          <a:lstStyle/>
          <a:p>
            <a:pPr lvl="0" algn="l"/>
            <a:r>
              <a:rPr lang="id-ID" sz="2800" dirty="0" smtClean="0">
                <a:solidFill>
                  <a:schemeClr val="tx1"/>
                </a:solidFill>
              </a:rPr>
              <a:t>Anggaran </a:t>
            </a:r>
            <a:r>
              <a:rPr lang="id-ID" sz="2800" dirty="0">
                <a:solidFill>
                  <a:schemeClr val="tx1"/>
                </a:solidFill>
              </a:rPr>
              <a:t>dinyatakan dalam satuan keuangan dan satuan selain keuangan.</a:t>
            </a:r>
          </a:p>
          <a:p>
            <a:pPr lvl="0" algn="l"/>
            <a:r>
              <a:rPr lang="id-ID" sz="2800" dirty="0" smtClean="0">
                <a:solidFill>
                  <a:schemeClr val="tx1"/>
                </a:solidFill>
              </a:rPr>
              <a:t>Anggaran </a:t>
            </a:r>
            <a:r>
              <a:rPr lang="id-ID" sz="2800" dirty="0">
                <a:solidFill>
                  <a:schemeClr val="tx1"/>
                </a:solidFill>
              </a:rPr>
              <a:t>umumnya mencakup jangka waktu tertentu, satu atau beberapa tahun.</a:t>
            </a:r>
          </a:p>
          <a:p>
            <a:pPr lvl="0" algn="l"/>
            <a:r>
              <a:rPr lang="id-ID" sz="2800" dirty="0" smtClean="0">
                <a:solidFill>
                  <a:schemeClr val="tx1"/>
                </a:solidFill>
              </a:rPr>
              <a:t>Anggaran </a:t>
            </a:r>
            <a:r>
              <a:rPr lang="id-ID" sz="2800" dirty="0">
                <a:solidFill>
                  <a:schemeClr val="tx1"/>
                </a:solidFill>
              </a:rPr>
              <a:t>berisi komitmen atau kesanggupan manajeman untuk mencapai sasaran yang ditetapkan.</a:t>
            </a:r>
          </a:p>
          <a:p>
            <a:pPr lvl="0" algn="l"/>
            <a:r>
              <a:rPr lang="id-ID" sz="2800" dirty="0" smtClean="0">
                <a:solidFill>
                  <a:schemeClr val="tx1"/>
                </a:solidFill>
              </a:rPr>
              <a:t>Usulan </a:t>
            </a:r>
            <a:r>
              <a:rPr lang="id-ID" sz="2800" dirty="0">
                <a:solidFill>
                  <a:schemeClr val="tx1"/>
                </a:solidFill>
              </a:rPr>
              <a:t>anggaran ditelaah dan disetujui oleh pihak yang berwenang lebih tinggi dari penyusunan anggaran.</a:t>
            </a:r>
          </a:p>
          <a:p>
            <a:pPr algn="l"/>
            <a:endParaRPr lang="id-ID" sz="2400" dirty="0">
              <a:solidFill>
                <a:schemeClr val="tx1"/>
              </a:solidFill>
            </a:endParaRPr>
          </a:p>
        </p:txBody>
      </p:sp>
    </p:spTree>
    <p:extLst>
      <p:ext uri="{BB962C8B-B14F-4D97-AF65-F5344CB8AC3E}">
        <p14:creationId xmlns:p14="http://schemas.microsoft.com/office/powerpoint/2010/main" val="499028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756" y="0"/>
            <a:ext cx="8631204" cy="1424105"/>
          </a:xfrm>
        </p:spPr>
        <p:txBody>
          <a:bodyPr/>
          <a:lstStyle/>
          <a:p>
            <a:r>
              <a:rPr lang="id-ID" dirty="0" smtClean="0"/>
              <a:t>Prinsip- Prinsip Anggaran Publik</a:t>
            </a:r>
            <a:endParaRPr lang="id-ID" dirty="0"/>
          </a:p>
        </p:txBody>
      </p:sp>
      <p:sp>
        <p:nvSpPr>
          <p:cNvPr id="4" name="Subtitle 3"/>
          <p:cNvSpPr>
            <a:spLocks noGrp="1"/>
          </p:cNvSpPr>
          <p:nvPr>
            <p:ph type="subTitle" idx="1"/>
          </p:nvPr>
        </p:nvSpPr>
        <p:spPr>
          <a:xfrm>
            <a:off x="539552" y="1700808"/>
            <a:ext cx="7848872" cy="4608512"/>
          </a:xfrm>
        </p:spPr>
        <p:txBody>
          <a:bodyPr>
            <a:noAutofit/>
          </a:bodyPr>
          <a:lstStyle/>
          <a:p>
            <a:pPr lvl="0" algn="l"/>
            <a:r>
              <a:rPr lang="id-ID" sz="2000" i="1" dirty="0"/>
              <a:t>Prinsip pertama, </a:t>
            </a:r>
            <a:r>
              <a:rPr lang="id-ID" sz="2000" b="1" dirty="0" smtClean="0"/>
              <a:t>demokratis</a:t>
            </a:r>
          </a:p>
          <a:p>
            <a:pPr lvl="0" algn="l"/>
            <a:endParaRPr lang="id-ID" sz="2000" b="1" dirty="0">
              <a:solidFill>
                <a:schemeClr val="tx1"/>
              </a:solidFill>
            </a:endParaRPr>
          </a:p>
          <a:p>
            <a:pPr lvl="0" algn="l"/>
            <a:r>
              <a:rPr lang="id-ID" sz="2000" i="1" dirty="0"/>
              <a:t>Prinsip kedua, </a:t>
            </a:r>
            <a:r>
              <a:rPr lang="id-ID" sz="2000" b="1" dirty="0" smtClean="0"/>
              <a:t>adil</a:t>
            </a:r>
          </a:p>
          <a:p>
            <a:pPr lvl="0" algn="l"/>
            <a:endParaRPr lang="id-ID" sz="2000" b="1" dirty="0">
              <a:solidFill>
                <a:schemeClr val="tx1"/>
              </a:solidFill>
            </a:endParaRPr>
          </a:p>
          <a:p>
            <a:pPr lvl="0" algn="l"/>
            <a:r>
              <a:rPr lang="id-ID" sz="2000" i="1" dirty="0"/>
              <a:t>Prinsip ketiga, </a:t>
            </a:r>
            <a:r>
              <a:rPr lang="id-ID" sz="2000" b="1" dirty="0" smtClean="0"/>
              <a:t>transparan</a:t>
            </a:r>
          </a:p>
          <a:p>
            <a:pPr lvl="0" algn="l"/>
            <a:endParaRPr lang="id-ID" sz="2000" b="1" dirty="0">
              <a:solidFill>
                <a:schemeClr val="tx1"/>
              </a:solidFill>
            </a:endParaRPr>
          </a:p>
          <a:p>
            <a:pPr lvl="0" algn="l"/>
            <a:r>
              <a:rPr lang="id-ID" sz="2000" i="1" dirty="0"/>
              <a:t>Prinsip keempat, </a:t>
            </a:r>
            <a:r>
              <a:rPr lang="id-ID" sz="2000" b="1" dirty="0"/>
              <a:t>bermoral </a:t>
            </a:r>
            <a:r>
              <a:rPr lang="id-ID" sz="2000" b="1" dirty="0" smtClean="0"/>
              <a:t>tinggi</a:t>
            </a:r>
          </a:p>
          <a:p>
            <a:pPr lvl="0" algn="l"/>
            <a:endParaRPr lang="id-ID" sz="2000" b="1" dirty="0">
              <a:solidFill>
                <a:schemeClr val="tx1"/>
              </a:solidFill>
            </a:endParaRPr>
          </a:p>
          <a:p>
            <a:pPr lvl="0" algn="l"/>
            <a:r>
              <a:rPr lang="id-ID" sz="2000" i="1" dirty="0"/>
              <a:t>Prinsip kelima, </a:t>
            </a:r>
            <a:r>
              <a:rPr lang="id-ID" sz="2000" b="1" dirty="0" smtClean="0"/>
              <a:t>berhati-hati</a:t>
            </a:r>
          </a:p>
          <a:p>
            <a:pPr lvl="0" algn="l"/>
            <a:endParaRPr lang="id-ID" sz="2000" b="1" dirty="0">
              <a:solidFill>
                <a:schemeClr val="tx1"/>
              </a:solidFill>
            </a:endParaRPr>
          </a:p>
          <a:p>
            <a:pPr lvl="0" algn="l"/>
            <a:r>
              <a:rPr lang="id-ID" sz="2000" i="1" dirty="0"/>
              <a:t>Prinsip keenam, </a:t>
            </a:r>
            <a:r>
              <a:rPr lang="id-ID" sz="2000" b="1" dirty="0"/>
              <a:t>akuntabel</a:t>
            </a:r>
            <a:endParaRPr lang="id-ID" sz="2000" dirty="0">
              <a:solidFill>
                <a:schemeClr val="tx1"/>
              </a:solidFill>
            </a:endParaRPr>
          </a:p>
        </p:txBody>
      </p:sp>
    </p:spTree>
    <p:extLst>
      <p:ext uri="{BB962C8B-B14F-4D97-AF65-F5344CB8AC3E}">
        <p14:creationId xmlns:p14="http://schemas.microsoft.com/office/powerpoint/2010/main" val="21273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75191" y="260648"/>
            <a:ext cx="5489097"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4000" dirty="0" smtClean="0"/>
              <a:t>Sistem Penganggaran Publik</a:t>
            </a:r>
            <a:endParaRPr lang="id-ID" sz="4000" dirty="0"/>
          </a:p>
        </p:txBody>
      </p:sp>
      <p:sp>
        <p:nvSpPr>
          <p:cNvPr id="16" name="Rectangle 15"/>
          <p:cNvSpPr/>
          <p:nvPr/>
        </p:nvSpPr>
        <p:spPr>
          <a:xfrm>
            <a:off x="43119" y="4005064"/>
            <a:ext cx="1504545"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dirty="0" smtClean="0"/>
              <a:t>Line item budgeting</a:t>
            </a:r>
          </a:p>
        </p:txBody>
      </p:sp>
      <p:cxnSp>
        <p:nvCxnSpPr>
          <p:cNvPr id="23" name="Straight Connector 22"/>
          <p:cNvCxnSpPr>
            <a:stCxn id="8" idx="2"/>
          </p:cNvCxnSpPr>
          <p:nvPr/>
        </p:nvCxnSpPr>
        <p:spPr>
          <a:xfrm flipH="1">
            <a:off x="4419739" y="1556792"/>
            <a:ext cx="1"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723383" y="2708920"/>
            <a:ext cx="7732215" cy="79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43571" y="2729479"/>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379567" y="2752454"/>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508104" y="2729479"/>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8436075" y="2780928"/>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627295" y="4005064"/>
            <a:ext cx="1504545"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dirty="0" smtClean="0"/>
              <a:t>Incremental budgeting</a:t>
            </a:r>
          </a:p>
        </p:txBody>
      </p:sp>
      <p:sp>
        <p:nvSpPr>
          <p:cNvPr id="25" name="Rectangle 24"/>
          <p:cNvSpPr/>
          <p:nvPr/>
        </p:nvSpPr>
        <p:spPr>
          <a:xfrm>
            <a:off x="3139463" y="4005064"/>
            <a:ext cx="1504545"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dirty="0" smtClean="0"/>
              <a:t>Planning programming budgeting system</a:t>
            </a:r>
          </a:p>
        </p:txBody>
      </p:sp>
      <p:sp>
        <p:nvSpPr>
          <p:cNvPr id="26" name="Rectangle 25"/>
          <p:cNvSpPr/>
          <p:nvPr/>
        </p:nvSpPr>
        <p:spPr>
          <a:xfrm>
            <a:off x="4651631" y="4005064"/>
            <a:ext cx="1504545"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dirty="0" smtClean="0"/>
              <a:t>Zero based budgeting</a:t>
            </a:r>
          </a:p>
        </p:txBody>
      </p:sp>
      <p:sp>
        <p:nvSpPr>
          <p:cNvPr id="27" name="Rectangle 26"/>
          <p:cNvSpPr/>
          <p:nvPr/>
        </p:nvSpPr>
        <p:spPr>
          <a:xfrm>
            <a:off x="6163799" y="4005064"/>
            <a:ext cx="1504545"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dirty="0" smtClean="0"/>
              <a:t>Perfomance budgeting</a:t>
            </a:r>
          </a:p>
        </p:txBody>
      </p:sp>
      <p:sp>
        <p:nvSpPr>
          <p:cNvPr id="29" name="Rectangle 28"/>
          <p:cNvSpPr/>
          <p:nvPr/>
        </p:nvSpPr>
        <p:spPr>
          <a:xfrm>
            <a:off x="7703326" y="4005064"/>
            <a:ext cx="1504545"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dirty="0" smtClean="0"/>
              <a:t>Medium term budgeting frame work</a:t>
            </a:r>
          </a:p>
        </p:txBody>
      </p:sp>
      <p:cxnSp>
        <p:nvCxnSpPr>
          <p:cNvPr id="34" name="Straight Arrow Connector 33"/>
          <p:cNvCxnSpPr/>
          <p:nvPr/>
        </p:nvCxnSpPr>
        <p:spPr>
          <a:xfrm>
            <a:off x="7164288" y="2780928"/>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3891735" y="2752454"/>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503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257" y="24586"/>
            <a:ext cx="8159143" cy="1460198"/>
          </a:xfrm>
        </p:spPr>
        <p:txBody>
          <a:bodyPr/>
          <a:lstStyle/>
          <a:p>
            <a:r>
              <a:rPr lang="id-ID" dirty="0" smtClean="0"/>
              <a:t>Line Item Budgeting</a:t>
            </a:r>
          </a:p>
        </p:txBody>
      </p:sp>
      <p:sp>
        <p:nvSpPr>
          <p:cNvPr id="4" name="Subtitle 3"/>
          <p:cNvSpPr>
            <a:spLocks noGrp="1"/>
          </p:cNvSpPr>
          <p:nvPr>
            <p:ph type="subTitle" idx="1"/>
          </p:nvPr>
        </p:nvSpPr>
        <p:spPr>
          <a:xfrm>
            <a:off x="251520" y="1484815"/>
            <a:ext cx="8460432" cy="4824536"/>
          </a:xfrm>
        </p:spPr>
        <p:txBody>
          <a:bodyPr>
            <a:noAutofit/>
          </a:bodyPr>
          <a:lstStyle/>
          <a:p>
            <a:endParaRPr lang="id-ID" sz="2800" dirty="0" smtClean="0">
              <a:solidFill>
                <a:schemeClr val="tx1"/>
              </a:solidFill>
            </a:endParaRPr>
          </a:p>
          <a:p>
            <a:endParaRPr lang="id-ID" sz="2800" dirty="0">
              <a:solidFill>
                <a:schemeClr val="tx1"/>
              </a:solidFill>
            </a:endParaRPr>
          </a:p>
          <a:p>
            <a:r>
              <a:rPr lang="id-ID" sz="2800" dirty="0" smtClean="0">
                <a:solidFill>
                  <a:schemeClr val="tx1"/>
                </a:solidFill>
              </a:rPr>
              <a:t>Penyusunan </a:t>
            </a:r>
            <a:r>
              <a:rPr lang="id-ID" sz="2800" dirty="0" smtClean="0">
                <a:solidFill>
                  <a:schemeClr val="tx1"/>
                </a:solidFill>
              </a:rPr>
              <a:t>angga</a:t>
            </a:r>
            <a:r>
              <a:rPr lang="en-ID" sz="2800" dirty="0" err="1" smtClean="0">
                <a:solidFill>
                  <a:schemeClr val="tx1"/>
                </a:solidFill>
              </a:rPr>
              <a:t>ra</a:t>
            </a:r>
            <a:r>
              <a:rPr lang="id-ID" sz="2800" dirty="0" smtClean="0">
                <a:solidFill>
                  <a:schemeClr val="tx1"/>
                </a:solidFill>
              </a:rPr>
              <a:t>n </a:t>
            </a:r>
            <a:r>
              <a:rPr lang="id-ID" sz="2800" dirty="0">
                <a:solidFill>
                  <a:schemeClr val="tx1"/>
                </a:solidFill>
              </a:rPr>
              <a:t>yang didasarkan pada dan dari mana dana berasal ( pos pos penerimaan )  dan untuk apa dana tersebut digunakan ( pos pos pengeluaran ). Jenis anggrana ini dianggap paling tua dan banyak mengandung kelemahan atau sering pula disebut </a:t>
            </a:r>
            <a:r>
              <a:rPr lang="id-ID" sz="2800" i="1" dirty="0">
                <a:solidFill>
                  <a:schemeClr val="tx1"/>
                </a:solidFill>
              </a:rPr>
              <a:t>traditional </a:t>
            </a:r>
            <a:r>
              <a:rPr lang="id-ID" sz="2800" dirty="0">
                <a:solidFill>
                  <a:schemeClr val="tx1"/>
                </a:solidFill>
              </a:rPr>
              <a:t>budgeting. </a:t>
            </a:r>
          </a:p>
        </p:txBody>
      </p:sp>
    </p:spTree>
    <p:extLst>
      <p:ext uri="{BB962C8B-B14F-4D97-AF65-F5344CB8AC3E}">
        <p14:creationId xmlns:p14="http://schemas.microsoft.com/office/powerpoint/2010/main" val="2559693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0"/>
            <a:ext cx="8388424" cy="1512168"/>
          </a:xfrm>
        </p:spPr>
        <p:txBody>
          <a:bodyPr/>
          <a:lstStyle/>
          <a:p>
            <a:r>
              <a:rPr lang="id-ID" dirty="0" smtClean="0"/>
              <a:t>Incremental Budgeting</a:t>
            </a:r>
          </a:p>
        </p:txBody>
      </p:sp>
      <p:sp>
        <p:nvSpPr>
          <p:cNvPr id="4" name="Subtitle 3"/>
          <p:cNvSpPr>
            <a:spLocks noGrp="1"/>
          </p:cNvSpPr>
          <p:nvPr>
            <p:ph type="subTitle" idx="1"/>
          </p:nvPr>
        </p:nvSpPr>
        <p:spPr>
          <a:xfrm>
            <a:off x="395536" y="1478423"/>
            <a:ext cx="8460432" cy="4824536"/>
          </a:xfrm>
        </p:spPr>
        <p:txBody>
          <a:bodyPr>
            <a:noAutofit/>
          </a:bodyPr>
          <a:lstStyle/>
          <a:p>
            <a:endParaRPr lang="id-ID" sz="2800" dirty="0" smtClean="0">
              <a:solidFill>
                <a:schemeClr val="tx1"/>
              </a:solidFill>
            </a:endParaRPr>
          </a:p>
          <a:p>
            <a:endParaRPr lang="id-ID" sz="2800" dirty="0">
              <a:solidFill>
                <a:schemeClr val="tx1"/>
              </a:solidFill>
            </a:endParaRPr>
          </a:p>
          <a:p>
            <a:r>
              <a:rPr lang="id-ID" sz="2800" dirty="0" smtClean="0">
                <a:solidFill>
                  <a:schemeClr val="tx1"/>
                </a:solidFill>
              </a:rPr>
              <a:t>Adalah sistem anggaran belanja dan </a:t>
            </a:r>
            <a:r>
              <a:rPr lang="id-ID" sz="2800" dirty="0" smtClean="0">
                <a:solidFill>
                  <a:schemeClr val="tx1"/>
                </a:solidFill>
              </a:rPr>
              <a:t>pendapat</a:t>
            </a:r>
            <a:r>
              <a:rPr lang="en-ID" sz="2800" dirty="0" smtClean="0">
                <a:solidFill>
                  <a:schemeClr val="tx1"/>
                </a:solidFill>
              </a:rPr>
              <a:t>an</a:t>
            </a:r>
            <a:r>
              <a:rPr lang="id-ID" sz="2800" dirty="0" smtClean="0">
                <a:solidFill>
                  <a:schemeClr val="tx1"/>
                </a:solidFill>
              </a:rPr>
              <a:t> </a:t>
            </a:r>
            <a:r>
              <a:rPr lang="id-ID" sz="2800" dirty="0" smtClean="0">
                <a:solidFill>
                  <a:schemeClr val="tx1"/>
                </a:solidFill>
              </a:rPr>
              <a:t>yang memungkinkan revisi selama tahun berjalan sekaligus sebagai dasar penentuan usulan anggaran periode tahun yang akan datang. </a:t>
            </a:r>
            <a:endParaRPr lang="id-ID" sz="2800" dirty="0">
              <a:solidFill>
                <a:schemeClr val="tx1"/>
              </a:solidFill>
            </a:endParaRPr>
          </a:p>
        </p:txBody>
      </p:sp>
    </p:spTree>
    <p:extLst>
      <p:ext uri="{BB962C8B-B14F-4D97-AF65-F5344CB8AC3E}">
        <p14:creationId xmlns:p14="http://schemas.microsoft.com/office/powerpoint/2010/main" val="255969349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93</TotalTime>
  <Words>915</Words>
  <Application>Microsoft Office PowerPoint</Application>
  <PresentationFormat>On-screen Show (4:3)</PresentationFormat>
  <Paragraphs>119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Gill Sans MT</vt:lpstr>
      <vt:lpstr>Times New Roman</vt:lpstr>
      <vt:lpstr>Wingdings</vt:lpstr>
      <vt:lpstr>Parcel</vt:lpstr>
      <vt:lpstr>PENGANGGARAN  SEKTOR PUBLIK</vt:lpstr>
      <vt:lpstr>PowerPoint Presentation</vt:lpstr>
      <vt:lpstr>Pengertian Anggaran Publik</vt:lpstr>
      <vt:lpstr>Fungsi Anggaran Publik</vt:lpstr>
      <vt:lpstr>Karakteristik Anggaran Publik</vt:lpstr>
      <vt:lpstr>Prinsip- Prinsip Anggaran Publik</vt:lpstr>
      <vt:lpstr>PowerPoint Presentation</vt:lpstr>
      <vt:lpstr>Line Item Budgeting</vt:lpstr>
      <vt:lpstr>Incremental Budgeting</vt:lpstr>
      <vt:lpstr>Planning Programming Budgeting System</vt:lpstr>
      <vt:lpstr>Zero Based Budgeting</vt:lpstr>
      <vt:lpstr>Perfomance Budgeting</vt:lpstr>
      <vt:lpstr>Medium Term Budgeting</vt:lpstr>
      <vt:lpstr>Siklus Penganggaran Publik</vt:lpstr>
      <vt:lpstr>Teknik Penganggaran Publik</vt:lpstr>
      <vt:lpstr>Pendekatan Fungsional</vt:lpstr>
      <vt:lpstr>Pendekatan Pengambilan Keputusan</vt:lpstr>
      <vt:lpstr>Pendekatan Psikologi / Motivasi</vt:lpstr>
      <vt:lpstr>Pendekatan Lingkungan yang Berkesinambungan</vt:lpstr>
      <vt:lpstr>Contoh Penganggaran Di Organisasi Sektor Publik</vt:lpstr>
      <vt:lpstr>Pemerintah Pusat</vt:lpstr>
      <vt:lpstr>Pemerintah Daerah</vt:lpstr>
      <vt:lpstr>LSM</vt:lpstr>
      <vt:lpstr>Yayasan</vt:lpstr>
      <vt:lpstr>Partai Politik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Penganggaran Sektor Publik          1. Indah suci            2. Karina Aulia                                3. Meiliza Clara                                  4. Vincent Junery</dc:title>
  <dc:creator>Dell</dc:creator>
  <cp:lastModifiedBy>Windows User</cp:lastModifiedBy>
  <cp:revision>20</cp:revision>
  <dcterms:created xsi:type="dcterms:W3CDTF">2014-08-04T17:31:32Z</dcterms:created>
  <dcterms:modified xsi:type="dcterms:W3CDTF">2019-05-21T04:37:59Z</dcterms:modified>
</cp:coreProperties>
</file>