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58" r:id="rId3"/>
    <p:sldId id="259" r:id="rId4"/>
    <p:sldId id="297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60" r:id="rId17"/>
    <p:sldId id="261" r:id="rId18"/>
    <p:sldId id="264" r:id="rId19"/>
    <p:sldId id="284" r:id="rId20"/>
    <p:sldId id="285" r:id="rId21"/>
    <p:sldId id="298" r:id="rId22"/>
    <p:sldId id="287" r:id="rId23"/>
    <p:sldId id="299" r:id="rId24"/>
    <p:sldId id="286" r:id="rId25"/>
    <p:sldId id="288" r:id="rId26"/>
    <p:sldId id="300" r:id="rId27"/>
    <p:sldId id="301" r:id="rId28"/>
    <p:sldId id="289" r:id="rId29"/>
    <p:sldId id="290" r:id="rId30"/>
    <p:sldId id="291" r:id="rId31"/>
    <p:sldId id="302" r:id="rId32"/>
    <p:sldId id="303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8A338-3C28-4119-B845-39790471257C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DAA8E-94EF-4C05-B677-BCB9E9CCBD7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086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917B8-FF48-4D2F-855F-4B1C95A79632}" type="datetimeFigureOut">
              <a:rPr lang="id-ID" smtClean="0"/>
              <a:pPr/>
              <a:t>04/06/2018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848F9-10E3-4BC6-BDFF-9792D841C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INDEKS KUALITAS AIR (IKA)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Contoh Perhitungan: Pemberian skor untuk parameter Hg, pada sungai Ciliwung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id-ID" dirty="0" smtClean="0"/>
              <a:t>Kadar Hg rata-rata hasil pengukuran adalah 0.0082 mg/liter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melebihi baku mutu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skor adalah </a:t>
            </a:r>
            <a:r>
              <a:rPr lang="id-ID" dirty="0" smtClean="0">
                <a:solidFill>
                  <a:srgbClr val="FF0000"/>
                </a:solidFill>
              </a:rPr>
              <a:t>–6.</a:t>
            </a:r>
          </a:p>
          <a:p>
            <a:r>
              <a:rPr lang="id-ID" dirty="0" smtClean="0"/>
              <a:t>Jumlahkan skor untuk nilai maksimum, minimum, dan rata-rata </a:t>
            </a:r>
            <a:r>
              <a:rPr lang="id-ID" dirty="0" smtClean="0">
                <a:sym typeface="Wingdings" pitchFamily="2" charset="2"/>
              </a:rPr>
              <a:t> -2 + 0 +  -6 = </a:t>
            </a:r>
            <a:r>
              <a:rPr lang="id-ID" dirty="0" smtClean="0"/>
              <a:t>-8. (Kelas B : tercemar ringan)</a:t>
            </a:r>
          </a:p>
          <a:p>
            <a:r>
              <a:rPr lang="id-ID" dirty="0" smtClean="0"/>
              <a:t>Lakukan hal yang sama untuk tiap parameter, </a:t>
            </a:r>
            <a:r>
              <a:rPr lang="id-ID" dirty="0" smtClean="0">
                <a:solidFill>
                  <a:srgbClr val="FF0000"/>
                </a:solidFill>
              </a:rPr>
              <a:t>apabila tidak ada baku mutunya untuk parameter tertentu, maka tidak perlu dilakukan perhitungan.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86834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Hitunglah </a:t>
            </a:r>
            <a:r>
              <a:rPr lang="sv-SE" dirty="0" smtClean="0"/>
              <a:t>Status Mutu Kualitas Air Menurut Sistem Nilai STORET</a:t>
            </a:r>
            <a:r>
              <a:rPr lang="id-ID" dirty="0" smtClean="0"/>
              <a:t> pada s</a:t>
            </a:r>
            <a:r>
              <a:rPr lang="sv-SE" dirty="0" smtClean="0"/>
              <a:t>tasiun 1 sungai Ciliwung bagi peruntukan Golongan C.</a:t>
            </a:r>
            <a:endParaRPr lang="id-ID" dirty="0"/>
          </a:p>
          <a:p>
            <a:r>
              <a:rPr lang="id-ID" dirty="0" smtClean="0"/>
              <a:t>Tabel di sajikan pada slide berikutnya: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86834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3307" y="1285860"/>
            <a:ext cx="8151005" cy="5000660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86834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072494" cy="40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971332"/>
            <a:ext cx="8050348" cy="431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86834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44994"/>
            <a:ext cx="8072494" cy="40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65978"/>
            <a:ext cx="8072494" cy="4834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86834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Berdasarkan tabel di atas hitunglah semua parameter yang ada dalam tabel.</a:t>
            </a:r>
          </a:p>
          <a:p>
            <a:r>
              <a:rPr lang="id-ID" dirty="0" smtClean="0"/>
              <a:t>Jumlahkan semua skor.</a:t>
            </a:r>
          </a:p>
          <a:p>
            <a:r>
              <a:rPr lang="id-ID" dirty="0" smtClean="0"/>
              <a:t>Tentukan status mutu air.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Metode Indeks Pencemaran </a:t>
            </a:r>
            <a:br>
              <a:rPr lang="id-ID" dirty="0" smtClean="0"/>
            </a:br>
            <a:r>
              <a:rPr lang="id-ID" dirty="0" smtClean="0"/>
              <a:t>(Pollution Index)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Metode Indeks Pencemaran (IP) (Nemerow dan Sumitomo, 1970) digunakan untuk menentukan tingkat pencemaran relatif terhadap parameter kualitas air yang diijinkan.</a:t>
            </a:r>
          </a:p>
          <a:p>
            <a:r>
              <a:rPr lang="id-ID" dirty="0" smtClean="0"/>
              <a:t>IP ditentukan dari resultante </a:t>
            </a:r>
            <a:r>
              <a:rPr lang="id-ID" b="1" dirty="0" smtClean="0"/>
              <a:t>nilai maksimum </a:t>
            </a:r>
            <a:r>
              <a:rPr lang="id-ID" dirty="0" smtClean="0"/>
              <a:t>dan </a:t>
            </a:r>
            <a:r>
              <a:rPr lang="id-ID" b="1" dirty="0" smtClean="0"/>
              <a:t>nilai rerata rasio konsentrasi per-paramater</a:t>
            </a:r>
            <a:r>
              <a:rPr lang="id-ID" dirty="0" smtClean="0"/>
              <a:t> terhadap nilai baku mutunya.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Metode Indeks Pencemaran </a:t>
            </a:r>
            <a:br>
              <a:rPr lang="id-ID" dirty="0" smtClean="0"/>
            </a:br>
            <a:r>
              <a:rPr lang="id-ID" dirty="0" smtClean="0"/>
              <a:t>(Pollution Index)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1741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IPj 	= indeks pencemaran bagi peruntukan j, </a:t>
            </a:r>
          </a:p>
          <a:p>
            <a:r>
              <a:rPr lang="id-ID" dirty="0" smtClean="0"/>
              <a:t>Ci 	= konsentrasi parameter kualitas air i, </a:t>
            </a:r>
          </a:p>
          <a:p>
            <a:r>
              <a:rPr lang="id-ID" dirty="0" smtClean="0"/>
              <a:t>Lij 	= konsentrasi parameter kualitas air i yang tercantum dalam baku peruntukan air j, </a:t>
            </a:r>
          </a:p>
          <a:p>
            <a:r>
              <a:rPr lang="id-ID" dirty="0" smtClean="0"/>
              <a:t>M = maksimum, R = rerata.</a:t>
            </a:r>
          </a:p>
          <a:p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286256"/>
            <a:ext cx="4714908" cy="17859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96752"/>
            <a:ext cx="8175282" cy="49468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Kelas indeks IP ada 4 dengan skor: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0≤ IP ≤1,0 = memenuhi baku mutu (good)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1,0&lt; IP ≤5,0 = tercemar ringan (slightly polluted); 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5,0&lt; IP ≤10 = tercemar sedang (fairly polluted), 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IP &gt;10,0 = tercemar berat (heavily polluted).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4000" dirty="0" smtClean="0"/>
              <a:t>Prosedur Penggunaan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Jika Lij menyatakan konsentrasi parameter kualitas air yang dicantumkan dalam Baku Mutu suatu Peruntukan Air (j), 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dan Ci menyatakan konsentrasi parameter kualitas air (i) yang diperoleh dari hasil analisis cuplikan air pada suatu lokasi pengambilan cuplikan dari suatu alur sungai, 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maka </a:t>
            </a:r>
            <a:r>
              <a:rPr lang="id-ID" dirty="0" smtClean="0">
                <a:solidFill>
                  <a:srgbClr val="FF0000"/>
                </a:solidFill>
              </a:rPr>
              <a:t>PIj adalah Indeks Pencemaran bagi peruntukan (j) yang merupakan fungsi dari Ci/Lij.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Metode IKA di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Metode Storet </a:t>
            </a:r>
          </a:p>
          <a:p>
            <a:r>
              <a:rPr lang="id-ID" dirty="0" smtClean="0"/>
              <a:t>PI (Pollution Index)</a:t>
            </a:r>
          </a:p>
          <a:p>
            <a:r>
              <a:rPr lang="id-ID" dirty="0" smtClean="0"/>
              <a:t>Dirujuk oleh Keputusan Menteri Lingkungan Hidup No. 115 tahun 2003 tentang Pedoman Penentuan Status Mutu Air.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Harga Pij ini dapat ditentukan </a:t>
            </a:r>
            <a:br>
              <a:rPr lang="id-ID" dirty="0" smtClean="0"/>
            </a:br>
            <a:r>
              <a:rPr lang="id-ID" dirty="0" smtClean="0"/>
              <a:t>dengan cara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id-ID" dirty="0" smtClean="0"/>
              <a:t>4a) Jika nilai konsentrasi parameter yang menurun menyatakan tingkat pencemaran meningkat, misal DO. 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Tentukan nilai teoritik atau nilai maksimum Cim (misal untuk DO, maka Cim merupakan nilai DO jenuh). 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Dalam kasus ini nilai </a:t>
            </a:r>
            <a:r>
              <a:rPr lang="id-ID" dirty="0" smtClean="0">
                <a:solidFill>
                  <a:srgbClr val="FF0000"/>
                </a:solidFill>
              </a:rPr>
              <a:t>Ci/Lij hasil pengukuran</a:t>
            </a:r>
            <a:r>
              <a:rPr lang="id-ID" dirty="0" smtClean="0"/>
              <a:t> digantikan oleh nilai </a:t>
            </a:r>
            <a:r>
              <a:rPr lang="id-ID" dirty="0" smtClean="0">
                <a:solidFill>
                  <a:srgbClr val="FF0000"/>
                </a:solidFill>
              </a:rPr>
              <a:t>Ci/Lij hasil perhitungan</a:t>
            </a:r>
            <a:r>
              <a:rPr lang="id-ID" dirty="0" smtClean="0"/>
              <a:t>, yaitu :</a:t>
            </a:r>
            <a:endParaRPr lang="id-ID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4440" y="4900290"/>
            <a:ext cx="5465483" cy="135732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(DO)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Diketahui:</a:t>
            </a:r>
          </a:p>
          <a:p>
            <a:r>
              <a:rPr lang="id-ID" dirty="0" smtClean="0"/>
              <a:t>Hasil pengukuran DO = C = 2 mg/l</a:t>
            </a:r>
          </a:p>
          <a:p>
            <a:r>
              <a:rPr lang="id-ID" dirty="0" smtClean="0"/>
              <a:t>Baku Mutu DO = L = 6 mg/l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DO maksimum teoritis = Cm = 7</a:t>
            </a:r>
          </a:p>
          <a:p>
            <a:r>
              <a:rPr lang="id-ID" dirty="0" smtClean="0"/>
              <a:t>Hitung C/L....???</a:t>
            </a:r>
          </a:p>
          <a:p>
            <a:r>
              <a:rPr lang="id-ID" dirty="0" smtClean="0"/>
              <a:t>Jawab = (C/L)baru = (Cm – C) / (Cm – L)</a:t>
            </a:r>
          </a:p>
          <a:p>
            <a:r>
              <a:rPr lang="id-ID" dirty="0"/>
              <a:t> </a:t>
            </a:r>
            <a:r>
              <a:rPr lang="id-ID" dirty="0" smtClean="0"/>
              <a:t>                                 = (7 – 2) / (7-6) = 5/1 =5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0832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Harga Pij ini dapat ditentukan </a:t>
            </a:r>
            <a:br>
              <a:rPr lang="id-ID" dirty="0" smtClean="0"/>
            </a:br>
            <a:r>
              <a:rPr lang="id-ID" dirty="0" smtClean="0"/>
              <a:t>dengan cara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dirty="0" smtClean="0"/>
              <a:t>4b) Jika nilai baku Lij memiliki rentang</a:t>
            </a:r>
            <a:endParaRPr lang="id-ID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14554"/>
            <a:ext cx="5150260" cy="4000528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(pH,Suhu,dll)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Diketahui : </a:t>
            </a:r>
          </a:p>
          <a:p>
            <a:r>
              <a:rPr lang="id-ID" dirty="0" smtClean="0"/>
              <a:t>Hasil pengukuran pH = C = 5</a:t>
            </a:r>
          </a:p>
          <a:p>
            <a:r>
              <a:rPr lang="id-ID" dirty="0" smtClean="0"/>
              <a:t>Baku Mutu pH = 6 – 9</a:t>
            </a:r>
          </a:p>
          <a:p>
            <a:r>
              <a:rPr lang="id-ID" dirty="0" smtClean="0"/>
              <a:t>Hitung Nilai = C/L</a:t>
            </a:r>
          </a:p>
          <a:p>
            <a:r>
              <a:rPr lang="id-ID" dirty="0" smtClean="0"/>
              <a:t>L rata-rata = (6+9)/2 = 7,5</a:t>
            </a:r>
          </a:p>
          <a:p>
            <a:r>
              <a:rPr lang="id-ID" dirty="0" smtClean="0"/>
              <a:t>Lihat C ........ L rata-rata, karena 5  &lt;  7,5, maka: </a:t>
            </a:r>
          </a:p>
          <a:p>
            <a:r>
              <a:rPr lang="id-ID" dirty="0" smtClean="0"/>
              <a:t>C/L baru = (C – L rata-rata)/(Lmin – L rata) = (5-7,5)/(6-7,5) = 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09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Harga Pij ini dapat ditentukan </a:t>
            </a:r>
            <a:br>
              <a:rPr lang="id-ID" dirty="0" smtClean="0"/>
            </a:br>
            <a:r>
              <a:rPr lang="id-ID" dirty="0" smtClean="0"/>
              <a:t>dengan cara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4c ) Keraguan timbul jika dua nilai (Ci/Lij) berdekatan dengan nilai acuan 1,0, misal C1/L1j = 0,9 dan C2/L2j = 1,1  atau </a:t>
            </a:r>
          </a:p>
          <a:p>
            <a:pPr>
              <a:buNone/>
            </a:pPr>
            <a:r>
              <a:rPr lang="id-ID" dirty="0" smtClean="0"/>
              <a:t>	perbedaan yang sangat besar, misal C3/L3j = 5,0 dan C4/L4j = 10,0.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Dalam contoh ini tingkat kerusakan badan air sulit ditentukan. Cara untuk mengatasi kesulitan ini adalah :  </a:t>
            </a: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5072066" y="5500702"/>
            <a:ext cx="114300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Harga Pij ini dapat ditentukan </a:t>
            </a:r>
            <a:br>
              <a:rPr lang="id-ID" dirty="0" smtClean="0"/>
            </a:br>
            <a:r>
              <a:rPr lang="id-ID" dirty="0" smtClean="0"/>
              <a:t>dengan cara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Penggunaan nilai (Ci/Lij)</a:t>
            </a:r>
            <a:r>
              <a:rPr lang="id-ID" baseline="-25000" dirty="0" smtClean="0"/>
              <a:t>hasil pengukuran</a:t>
            </a:r>
            <a:r>
              <a:rPr lang="id-ID" dirty="0" smtClean="0"/>
              <a:t> kalau nilai ini lebih kecil dari 1,0.</a:t>
            </a:r>
          </a:p>
          <a:p>
            <a:r>
              <a:rPr lang="id-ID" dirty="0" smtClean="0"/>
              <a:t>Penggunaan nilai (Ci/Lij)</a:t>
            </a:r>
            <a:r>
              <a:rPr lang="id-ID" baseline="-25000" dirty="0" smtClean="0"/>
              <a:t>baru</a:t>
            </a:r>
            <a:r>
              <a:rPr lang="id-ID" dirty="0" smtClean="0"/>
              <a:t> jika nilai (Ci/Lij)</a:t>
            </a:r>
            <a:r>
              <a:rPr lang="id-ID" baseline="-25000" dirty="0" smtClean="0"/>
              <a:t>hasil pengukuran</a:t>
            </a:r>
            <a:r>
              <a:rPr lang="id-ID" dirty="0" smtClean="0"/>
              <a:t> lebih besar dari 1,0.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solidFill>
                  <a:srgbClr val="FF0000"/>
                </a:solidFill>
              </a:rPr>
              <a:t>(Ci/Lij)</a:t>
            </a:r>
            <a:r>
              <a:rPr lang="id-ID" baseline="-25000" dirty="0" smtClean="0">
                <a:solidFill>
                  <a:srgbClr val="FF0000"/>
                </a:solidFill>
              </a:rPr>
              <a:t>baru</a:t>
            </a:r>
            <a:r>
              <a:rPr lang="id-ID" dirty="0" smtClean="0">
                <a:solidFill>
                  <a:srgbClr val="FF0000"/>
                </a:solidFill>
              </a:rPr>
              <a:t> = 1,0 + P.log (Ci/Lij)</a:t>
            </a:r>
            <a:r>
              <a:rPr lang="id-ID" baseline="-25000" dirty="0" smtClean="0">
                <a:solidFill>
                  <a:srgbClr val="FF0000"/>
                </a:solidFill>
              </a:rPr>
              <a:t>hasil pengukuran</a:t>
            </a:r>
            <a:r>
              <a:rPr lang="id-ID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id-ID" dirty="0" smtClean="0"/>
              <a:t>P  :   konstanta   dan   nilainya   ditentukan   dengan   bebas   dan   disesuaikan   dengan   hasil pengamatan   lingkungan   dan   atau  persyaratan   yang   dikehendaki   untuk   suatu   peruntukan (biasanya digunakan nilai 5).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Jika nilai C/L &lt; 1, maka nilai C/L dapat langsung digunakan</a:t>
            </a:r>
          </a:p>
          <a:p>
            <a:r>
              <a:rPr lang="id-ID" dirty="0" smtClean="0"/>
              <a:t>Jika nilai C/L &gt; 1, maka harus dihitung nilai C/L baru = 1 + 5 log (C/L)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3986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Kadar BOD = C = 8, </a:t>
            </a:r>
          </a:p>
          <a:p>
            <a:r>
              <a:rPr lang="id-ID" dirty="0" smtClean="0"/>
              <a:t>Baku mutu = L = 4</a:t>
            </a:r>
          </a:p>
          <a:p>
            <a:r>
              <a:rPr lang="id-ID" dirty="0" smtClean="0"/>
              <a:t>Hitung C/L</a:t>
            </a:r>
          </a:p>
          <a:p>
            <a:r>
              <a:rPr lang="id-ID" dirty="0" smtClean="0"/>
              <a:t>= 8/4 = 2......karena lebih &gt; 1, maka</a:t>
            </a:r>
          </a:p>
          <a:p>
            <a:r>
              <a:rPr lang="id-ID" dirty="0" smtClean="0"/>
              <a:t>C/L = 1 + 5 log 2 = .....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7785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id-ID" dirty="0" smtClean="0"/>
              <a:t>5) Tentukan nilai rata-rata dan nilai maksimum dari keseluruhan Ci/Lij ((Ci/Lij)R dan (Ci/Lij)M).</a:t>
            </a:r>
          </a:p>
          <a:p>
            <a:pPr>
              <a:buNone/>
            </a:pPr>
            <a:r>
              <a:rPr lang="id-ID" dirty="0" smtClean="0"/>
              <a:t>6) Tentukan harga PIj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Harga Pij ini dapat ditentukan </a:t>
            </a:r>
            <a:br>
              <a:rPr lang="id-ID" dirty="0" smtClean="0"/>
            </a:br>
            <a:r>
              <a:rPr lang="id-ID" dirty="0" smtClean="0"/>
              <a:t>dengan cara :</a:t>
            </a:r>
            <a:endParaRPr lang="id-ID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272502"/>
            <a:ext cx="5242627" cy="178595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Berikut adalah data untuk suatu sampel sungai yang akan ditentukan indeks pencemarannya (IP). </a:t>
            </a:r>
          </a:p>
          <a:p>
            <a:r>
              <a:rPr lang="id-ID" dirty="0" smtClean="0"/>
              <a:t>Hasil pengukuran sampel diberikan pada kolom 2 (Ci) dan baku mutu perairan tersebut diberikan pada kolom 3 (LiX).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Penentuan Status Mutu Air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id-ID" dirty="0" smtClean="0"/>
              <a:t>Pendekatan tradisional : membandingkan data setiap parameter kualitas air konvensional (fisik, kimia, bakteriologi) dengan kondisi normatif kelas air setempat (baku mutu peruntukan air).</a:t>
            </a:r>
          </a:p>
          <a:p>
            <a:r>
              <a:rPr lang="id-ID" dirty="0" smtClean="0"/>
              <a:t>Status mutu air harus bisa dikuantifikasikan dan diekspresikan dengan suatu indeks tunggal (single index) kualitas air (IKA) yang dapat dihubungkan dengan strategi operasional manajemen sungai yang ekologis dan berkelanjutan.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3600" dirty="0" smtClean="0"/>
              <a:t>Contoh penentuan IP untuk baku mutu x</a:t>
            </a:r>
            <a:endParaRPr lang="id-ID" sz="36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804241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15591"/>
              </p:ext>
            </p:extLst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parameter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 (baku</a:t>
                      </a:r>
                      <a:r>
                        <a:rPr lang="id-ID" baseline="0" dirty="0" smtClean="0"/>
                        <a:t> mutu</a:t>
                      </a:r>
                      <a:r>
                        <a:rPr lang="id-ID" dirty="0" smtClean="0"/>
                        <a:t>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C/L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C/L baru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TSS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1+5LOG2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7-2/7-4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6-9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C-Lrata2/L</a:t>
                      </a:r>
                      <a:r>
                        <a:rPr lang="id-ID" baseline="0" dirty="0" smtClean="0"/>
                        <a:t>mak-Lrata2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Fecal</a:t>
                      </a:r>
                      <a:r>
                        <a:rPr lang="id-ID" baseline="0" dirty="0" smtClean="0"/>
                        <a:t> coliform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1+5log2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bod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1+5log4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0,07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1+5log7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c/l</a:t>
                      </a:r>
                      <a:r>
                        <a:rPr lang="id-ID" baseline="0" dirty="0" smtClean="0"/>
                        <a:t>mak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c/lrata2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5998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7584" y="1628800"/>
            <a:ext cx="4837017" cy="158417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4081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Beberapa 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286281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Mutu air :</a:t>
            </a:r>
            <a:r>
              <a:rPr lang="id-ID" dirty="0" smtClean="0"/>
              <a:t> kondisi kualitas air yang diukur dan atau diuji berdasarkan parameter-parameter tertentu dan metode tertentu berdasarkan peraturan perundang-undangan yang berlaku.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Status mutu air :</a:t>
            </a:r>
            <a:r>
              <a:rPr lang="id-ID" dirty="0" smtClean="0"/>
              <a:t> tingkat kondisi mutu air yang menunjukkan kondisi cemar atau kondisi baik pada suatu sumber air dalam waktu tertentu dengan membandingkan dengan baku mutu air yang ditetapkan.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Sumber  air  :</a:t>
            </a:r>
            <a:r>
              <a:rPr lang="id-ID" dirty="0" smtClean="0"/>
              <a:t> wadah air  yang  terdapat  di  atas dan di  bawah permukaan  tanah,   termasuk dalam pengertian ini akuifer, mata air, sungai, rawa, danau, situ, waduk, dan muara.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Metode Storet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Penentuan status mutu air dengan metode Storet adalah dengan </a:t>
            </a:r>
            <a:r>
              <a:rPr lang="id-ID" dirty="0" smtClean="0">
                <a:solidFill>
                  <a:srgbClr val="FF0000"/>
                </a:solidFill>
              </a:rPr>
              <a:t>membandingkan data kualitas air dengan baku mutu yang disesuaikan dengan peruntukannya.</a:t>
            </a:r>
            <a:r>
              <a:rPr lang="id-ID" dirty="0" smtClean="0"/>
              <a:t> </a:t>
            </a:r>
          </a:p>
          <a:p>
            <a:r>
              <a:rPr lang="id-ID" dirty="0" smtClean="0"/>
              <a:t>Awalnya Storet dikembangkan untuk menilai mutu air untuk “specific use” misal peruntukan air minum. </a:t>
            </a:r>
          </a:p>
          <a:p>
            <a:r>
              <a:rPr lang="id-ID" dirty="0" smtClean="0"/>
              <a:t>Namun belakangan metode tersebut juga dapat dipakai untuk menilai “overall use” air. </a:t>
            </a:r>
          </a:p>
          <a:p>
            <a:r>
              <a:rPr lang="id-ID" dirty="0" smtClean="0"/>
              <a:t>Penentuan status mutu air menggunakan time series data.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Status Mutu Air (Metode Storet)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Diklasifikasikan dalam 4 kelas : </a:t>
            </a:r>
          </a:p>
          <a:p>
            <a:r>
              <a:rPr lang="id-ID" dirty="0" smtClean="0"/>
              <a:t>kelas A = baik sekali/memenuhi baku mutu, 			skor 0; </a:t>
            </a:r>
          </a:p>
          <a:p>
            <a:r>
              <a:rPr lang="id-ID" dirty="0" smtClean="0"/>
              <a:t>kelas B = baik/tercemar ringan,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skor –1 sampai –10; </a:t>
            </a:r>
          </a:p>
          <a:p>
            <a:r>
              <a:rPr lang="id-ID" dirty="0" smtClean="0"/>
              <a:t>kelas C = sedang/tercemar ringan,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skor -11 sampai dengan -30; </a:t>
            </a:r>
          </a:p>
          <a:p>
            <a:r>
              <a:rPr lang="id-ID" dirty="0" smtClean="0"/>
              <a:t>kelas D = buruk/ tercemar berat,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skor ≥ - 31.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Prosedur Penggunaan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Lakukan pengumpulan data kualitas air dan debit air secara periodik sehingga membentuk data dari waktu ke waktu (time series data).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Bandingkan data hasil  pengukuran dari  masing-masing parameter  air  dengan nilai  baku mutu yang sesuai dengan kelas air.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Jika hasil pengukuran </a:t>
            </a:r>
            <a:r>
              <a:rPr lang="id-ID" dirty="0" smtClean="0">
                <a:solidFill>
                  <a:srgbClr val="FF0000"/>
                </a:solidFill>
              </a:rPr>
              <a:t>memenuhi nilai baku mutu air (hasil pengukuran &lt; baku mutu) maka diberi skor 0.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>
                <a:solidFill>
                  <a:srgbClr val="FF0000"/>
                </a:solidFill>
              </a:rPr>
              <a:t>Jika hasil pengukuran tidak memenuhi nilai baku mutu air (hasil pengukuran &gt; baku mutu), </a:t>
            </a:r>
            <a:r>
              <a:rPr lang="id-ID" dirty="0" smtClean="0"/>
              <a:t>maka diberi skor  sesuai </a:t>
            </a:r>
            <a:r>
              <a:rPr lang="id-ID" dirty="0" smtClean="0">
                <a:solidFill>
                  <a:srgbClr val="FF0000"/>
                </a:solidFill>
              </a:rPr>
              <a:t>tabel 1 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Jumlah negatif  dari seluruh parameter dihitung dan ditentukan status mutunya dari  jumlah skor yang didapat  dengan menggunakan sistem nilai.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Tabel 1. </a:t>
            </a:r>
            <a:r>
              <a:rPr lang="id-ID" dirty="0" smtClean="0"/>
              <a:t>Skor masing-masing jenis parameter dalam metode Storet</a:t>
            </a:r>
            <a:endParaRPr lang="id-ID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8093731" cy="4357718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Contoh Perhitungan: Pemberian skor untuk parameter Hg, pada sungai Ciliwung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Hg merupakan parameter kimia, maka gunakan skor untuk parameter kimia.</a:t>
            </a:r>
          </a:p>
          <a:p>
            <a:r>
              <a:rPr lang="id-ID" dirty="0" smtClean="0"/>
              <a:t>Kadar Hg yang diharapkan untuk air golongan C adalah 0,002 mg/liter</a:t>
            </a:r>
          </a:p>
          <a:p>
            <a:r>
              <a:rPr lang="id-ID" dirty="0" smtClean="0"/>
              <a:t>Kadar Hg maksimum hasil pengukuran adalah 0,029g mg/liter </a:t>
            </a:r>
            <a:r>
              <a:rPr lang="id-ID" dirty="0" smtClean="0">
                <a:sym typeface="Wingdings" pitchFamily="2" charset="2"/>
              </a:rPr>
              <a:t> kadar Hg melebihi baku mutu  </a:t>
            </a:r>
            <a:r>
              <a:rPr lang="id-ID" dirty="0" smtClean="0"/>
              <a:t>skor untuk nilai maksimum adalah</a:t>
            </a:r>
            <a:r>
              <a:rPr lang="id-ID" dirty="0" smtClean="0">
                <a:solidFill>
                  <a:srgbClr val="FF0000"/>
                </a:solidFill>
              </a:rPr>
              <a:t> -2.</a:t>
            </a:r>
          </a:p>
          <a:p>
            <a:r>
              <a:rPr lang="id-ID" dirty="0" smtClean="0"/>
              <a:t>Kadar  Hg minimum hasil  pengukuran adalah 0,0006 mg/liter </a:t>
            </a:r>
            <a:r>
              <a:rPr lang="id-ID" dirty="0" smtClean="0">
                <a:sym typeface="Wingdings" pitchFamily="2" charset="2"/>
              </a:rPr>
              <a:t> kadar Hg sesuai baku mutu  </a:t>
            </a:r>
            <a:r>
              <a:rPr lang="id-ID" dirty="0" smtClean="0"/>
              <a:t>skornya adalah </a:t>
            </a:r>
            <a:r>
              <a:rPr lang="id-ID" dirty="0" smtClean="0">
                <a:solidFill>
                  <a:srgbClr val="FF0000"/>
                </a:solidFill>
              </a:rPr>
              <a:t>0.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7212</TotalTime>
  <Words>1179</Words>
  <Application>Microsoft Office PowerPoint</Application>
  <PresentationFormat>On-screen Show (4:3)</PresentationFormat>
  <Paragraphs>150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INDEKS KUALITAS AIR (IKA)</vt:lpstr>
      <vt:lpstr>Metode IKA di Indonesia</vt:lpstr>
      <vt:lpstr>Penentuan Status Mutu Air</vt:lpstr>
      <vt:lpstr>Beberapa Definisi</vt:lpstr>
      <vt:lpstr>Metode Storet</vt:lpstr>
      <vt:lpstr>Status Mutu Air (Metode Storet)</vt:lpstr>
      <vt:lpstr>Prosedur Penggunaan</vt:lpstr>
      <vt:lpstr>Tabel 1. Skor masing-masing jenis parameter dalam metode Storet</vt:lpstr>
      <vt:lpstr>Contoh Perhitungan: Pemberian skor untuk parameter Hg, pada sungai Ciliwung</vt:lpstr>
      <vt:lpstr>Contoh Perhitungan: Pemberian skor untuk parameter Hg, pada sungai Ciliwung</vt:lpstr>
      <vt:lpstr>LATIHAN</vt:lpstr>
      <vt:lpstr>LATIHAN</vt:lpstr>
      <vt:lpstr>LATIHAN</vt:lpstr>
      <vt:lpstr>LATIHAN</vt:lpstr>
      <vt:lpstr>LATIHAN</vt:lpstr>
      <vt:lpstr>Metode Indeks Pencemaran  (Pollution Index)</vt:lpstr>
      <vt:lpstr>Metode Indeks Pencemaran  (Pollution Index)</vt:lpstr>
      <vt:lpstr>PowerPoint Presentation</vt:lpstr>
      <vt:lpstr>Prosedur Penggunaan</vt:lpstr>
      <vt:lpstr>Harga Pij ini dapat ditentukan  dengan cara :</vt:lpstr>
      <vt:lpstr>Contoh (DO)</vt:lpstr>
      <vt:lpstr>Harga Pij ini dapat ditentukan  dengan cara :</vt:lpstr>
      <vt:lpstr>CONTOH (pH,Suhu,dll)</vt:lpstr>
      <vt:lpstr>Harga Pij ini dapat ditentukan  dengan cara :</vt:lpstr>
      <vt:lpstr>Harga Pij ini dapat ditentukan  dengan cara :</vt:lpstr>
      <vt:lpstr>PowerPoint Presentation</vt:lpstr>
      <vt:lpstr>Contoh</vt:lpstr>
      <vt:lpstr>Harga Pij ini dapat ditentukan  dengan cara :</vt:lpstr>
      <vt:lpstr>Contoh</vt:lpstr>
      <vt:lpstr>Contoh penentuan IP untuk baku mutu 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INDEKS KUALITAS AIR (IKA)</dc:title>
  <dc:creator>FKMDN</dc:creator>
  <cp:lastModifiedBy>asus</cp:lastModifiedBy>
  <cp:revision>31</cp:revision>
  <dcterms:created xsi:type="dcterms:W3CDTF">2016-05-19T13:56:49Z</dcterms:created>
  <dcterms:modified xsi:type="dcterms:W3CDTF">2018-06-04T05:35:07Z</dcterms:modified>
</cp:coreProperties>
</file>