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80" r:id="rId2"/>
    <p:sldId id="279" r:id="rId3"/>
    <p:sldId id="281" r:id="rId4"/>
    <p:sldId id="288" r:id="rId5"/>
    <p:sldId id="289" r:id="rId6"/>
    <p:sldId id="282" r:id="rId7"/>
    <p:sldId id="290" r:id="rId8"/>
    <p:sldId id="264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00"/>
    <a:srgbClr val="FF9966"/>
    <a:srgbClr val="FF3300"/>
    <a:srgbClr val="3333FF"/>
    <a:srgbClr val="FF66CC"/>
    <a:srgbClr val="6802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761" autoAdjust="0"/>
  </p:normalViewPr>
  <p:slideViewPr>
    <p:cSldViewPr>
      <p:cViewPr>
        <p:scale>
          <a:sx n="75" d="100"/>
          <a:sy n="75" d="100"/>
        </p:scale>
        <p:origin x="-1152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2153E264-8B11-42A9-AD7D-22936B7E91B6}" type="datetimeFigureOut">
              <a:rPr lang="en-US"/>
              <a:pPr>
                <a:defRPr/>
              </a:pPr>
              <a:t>3/31/2020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95E162E9-6ED2-4AA9-92C9-49630E1C26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0030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9395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43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3491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5299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80EE9B-B814-4655-B97C-C3E77C8A9C03}" type="datetimeFigureOut">
              <a:rPr lang="en-US"/>
              <a:pPr>
                <a:defRPr/>
              </a:pPr>
              <a:t>3/31/2020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880CB6-7444-4DDE-922F-C8398DDD16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726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58CD92-4AAF-45A0-817A-8FE2FFAFA1DF}" type="datetimeFigureOut">
              <a:rPr lang="en-US"/>
              <a:pPr>
                <a:defRPr/>
              </a:pPr>
              <a:t>3/31/2020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E829DE-1F73-4375-B651-26A7D1109E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8870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F6A830-483F-4108-A072-F6F1FB046DC1}" type="datetimeFigureOut">
              <a:rPr lang="en-US"/>
              <a:pPr>
                <a:defRPr/>
              </a:pPr>
              <a:t>3/31/2020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CEDA23-E474-4369-86A0-26D641CD69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081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3E0A28-ABBD-43E4-B6D3-0330C8AB28F2}" type="datetimeFigureOut">
              <a:rPr lang="en-US"/>
              <a:pPr>
                <a:defRPr/>
              </a:pPr>
              <a:t>3/31/2020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A66FE3-C63E-4D2A-B9F5-3A11A6CE15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352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6B4990-D257-4349-8662-84BA31F51450}" type="datetimeFigureOut">
              <a:rPr lang="en-US"/>
              <a:pPr>
                <a:defRPr/>
              </a:pPr>
              <a:t>3/31/2020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56D7A1-55F6-4C6C-A4B5-DF0C97BA03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3036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2AFB22-A955-486F-947B-02D5F2CC37C9}" type="datetimeFigureOut">
              <a:rPr lang="en-US"/>
              <a:pPr>
                <a:defRPr/>
              </a:pPr>
              <a:t>3/31/2020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CE8D9E-4854-495F-8CD4-89E84765EA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7125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8F463C-DCD7-45C6-946B-586FB288B3A2}" type="datetimeFigureOut">
              <a:rPr lang="en-US"/>
              <a:pPr>
                <a:defRPr/>
              </a:pPr>
              <a:t>3/31/2020</a:t>
            </a:fld>
            <a:endParaRPr lang="en-US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E86D3E-7348-479E-93D9-CE134AD630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8259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15F496-2142-4E7E-9630-80C29A700807}" type="datetimeFigureOut">
              <a:rPr lang="en-US"/>
              <a:pPr>
                <a:defRPr/>
              </a:pPr>
              <a:t>3/31/2020</a:t>
            </a:fld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19AAF3-77CE-4FCF-A2CB-23388CDC50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776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047DBC-E4D2-4A69-A25E-C869E9D8A23C}" type="datetimeFigureOut">
              <a:rPr lang="en-US"/>
              <a:pPr>
                <a:defRPr/>
              </a:pPr>
              <a:t>3/31/2020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81A6F4-44C0-4D5C-AF39-9DA2F837D3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34076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0882E4-4C9F-49A9-91FE-0FA8F6BADA5F}" type="datetimeFigureOut">
              <a:rPr lang="en-US"/>
              <a:pPr>
                <a:defRPr/>
              </a:pPr>
              <a:t>3/31/2020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70F985-175D-4DBA-B897-C5ABF22284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24025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ight Triangle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Constantia" pitchFamily="18" charset="0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Constantia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B38F1E-96E6-427C-86C8-33E47097A5F4}" type="datetimeFigureOut">
              <a:rPr lang="en-US"/>
              <a:pPr>
                <a:defRPr/>
              </a:pPr>
              <a:t>3/31/2020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CDF88A-69AE-4329-9A8B-11FEA7B0A2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7703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3333FF"/>
            </a:gs>
            <a:gs pos="100000">
              <a:srgbClr val="3333FF">
                <a:gamma/>
                <a:tint val="72941"/>
                <a:invGamma/>
              </a:srgb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Constantia" pitchFamily="18" charset="0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Constantia" pitchFamily="18" charset="0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D1EAEE"/>
                </a:solidFill>
                <a:latin typeface="Constantia" pitchFamily="18" charset="0"/>
              </a:defRPr>
            </a:lvl1pPr>
          </a:lstStyle>
          <a:p>
            <a:pPr>
              <a:defRPr/>
            </a:pPr>
            <a:fld id="{AB4EAAD3-A26D-4739-93F0-69518A28C623}" type="datetimeFigureOut">
              <a:rPr lang="en-US"/>
              <a:pPr>
                <a:defRPr/>
              </a:pPr>
              <a:t>3/31/2020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D1EAEE"/>
                </a:solidFill>
                <a:latin typeface="Constantia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D1EAEE"/>
                </a:solidFill>
                <a:latin typeface="Constantia" pitchFamily="18" charset="0"/>
              </a:defRPr>
            </a:lvl1pPr>
          </a:lstStyle>
          <a:p>
            <a:pPr>
              <a:defRPr/>
            </a:pPr>
            <a:fld id="{4CAC6C04-66BB-470E-AFE2-1D4F44D6F6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Constantia" pitchFamily="18" charset="0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Constantia" pitchFamily="18" charset="0"/>
              </a:endParaRPr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95" r:id="rId1"/>
    <p:sldLayoutId id="2147483796" r:id="rId2"/>
    <p:sldLayoutId id="2147483797" r:id="rId3"/>
    <p:sldLayoutId id="2147483798" r:id="rId4"/>
    <p:sldLayoutId id="2147483799" r:id="rId5"/>
    <p:sldLayoutId id="2147483800" r:id="rId6"/>
    <p:sldLayoutId id="2147483801" r:id="rId7"/>
    <p:sldLayoutId id="2147483802" r:id="rId8"/>
    <p:sldLayoutId id="2147483805" r:id="rId9"/>
    <p:sldLayoutId id="2147483803" r:id="rId10"/>
    <p:sldLayoutId id="214748380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Content Placeholder 2"/>
          <p:cNvSpPr>
            <a:spLocks noGrp="1"/>
          </p:cNvSpPr>
          <p:nvPr>
            <p:ph idx="4294967295"/>
          </p:nvPr>
        </p:nvSpPr>
        <p:spPr>
          <a:xfrm>
            <a:off x="381000" y="990600"/>
            <a:ext cx="8229600" cy="2209800"/>
          </a:xfrm>
        </p:spPr>
        <p:txBody>
          <a:bodyPr/>
          <a:lstStyle/>
          <a:p>
            <a:pPr algn="r">
              <a:buFont typeface="Wingdings 2" pitchFamily="18" charset="2"/>
              <a:buNone/>
            </a:pPr>
            <a:r>
              <a:rPr lang="en-US" sz="3600" b="1" smtClean="0"/>
              <a:t>RISET PENYIARAN</a:t>
            </a:r>
          </a:p>
          <a:p>
            <a:pPr>
              <a:buFont typeface="Wingdings 2" pitchFamily="18" charset="2"/>
              <a:buNone/>
            </a:pPr>
            <a:endParaRPr lang="en-US" smtClean="0">
              <a:solidFill>
                <a:srgbClr val="000000"/>
              </a:solidFill>
            </a:endParaRPr>
          </a:p>
        </p:txBody>
      </p:sp>
      <p:pic>
        <p:nvPicPr>
          <p:cNvPr id="5837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2057400"/>
            <a:ext cx="304800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/>
          </p:cNvSpPr>
          <p:nvPr>
            <p:ph type="title"/>
          </p:nvPr>
        </p:nvSpPr>
        <p:spPr>
          <a:xfrm>
            <a:off x="228600" y="-381000"/>
            <a:ext cx="8229600" cy="1143000"/>
          </a:xfrm>
        </p:spPr>
        <p:txBody>
          <a:bodyPr/>
          <a:lstStyle/>
          <a:p>
            <a:r>
              <a:rPr lang="fi-FI" smtClean="0"/>
              <a:t> </a:t>
            </a:r>
            <a:r>
              <a:rPr lang="id-ID" sz="2800" smtClean="0">
                <a:solidFill>
                  <a:schemeClr val="tx1"/>
                </a:solidFill>
              </a:rPr>
              <a:t>KONTRAK PERKULIAHAN</a:t>
            </a:r>
            <a:endParaRPr lang="en-US" sz="2800" smtClean="0">
              <a:solidFill>
                <a:schemeClr val="tx1"/>
              </a:solidFill>
            </a:endParaRPr>
          </a:p>
        </p:txBody>
      </p:sp>
      <p:sp>
        <p:nvSpPr>
          <p:cNvPr id="56323" name="Rectangle 3"/>
          <p:cNvSpPr>
            <a:spLocks noGrp="1"/>
          </p:cNvSpPr>
          <p:nvPr>
            <p:ph type="body" idx="1"/>
          </p:nvPr>
        </p:nvSpPr>
        <p:spPr>
          <a:xfrm>
            <a:off x="457200" y="990600"/>
            <a:ext cx="8229600" cy="54864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id-ID" sz="1800" dirty="0" smtClean="0"/>
              <a:t>Nama Mata Kuliah	: </a:t>
            </a:r>
            <a:r>
              <a:rPr lang="en-US" sz="1800" dirty="0" smtClean="0"/>
              <a:t>RISET PENYIARAN </a:t>
            </a:r>
            <a:endParaRPr lang="id-ID" sz="1800" dirty="0" smtClean="0"/>
          </a:p>
          <a:p>
            <a:pPr>
              <a:lnSpc>
                <a:spcPct val="80000"/>
              </a:lnSpc>
            </a:pPr>
            <a:r>
              <a:rPr lang="id-ID" sz="1800" dirty="0" smtClean="0"/>
              <a:t>Kode Mata Kuliah	: 	</a:t>
            </a:r>
          </a:p>
          <a:p>
            <a:pPr>
              <a:lnSpc>
                <a:spcPct val="80000"/>
              </a:lnSpc>
            </a:pPr>
            <a:r>
              <a:rPr lang="id-ID" sz="1800" dirty="0" smtClean="0"/>
              <a:t>SKS	</a:t>
            </a:r>
            <a:r>
              <a:rPr lang="en-US" sz="1800" dirty="0" smtClean="0"/>
              <a:t>		</a:t>
            </a:r>
            <a:r>
              <a:rPr lang="id-ID" sz="1800" dirty="0" smtClean="0"/>
              <a:t>: </a:t>
            </a:r>
            <a:r>
              <a:rPr lang="id-ID" sz="1800" dirty="0" smtClean="0"/>
              <a:t>3</a:t>
            </a:r>
            <a:endParaRPr lang="id-ID" sz="1800" dirty="0" smtClean="0"/>
          </a:p>
          <a:p>
            <a:pPr>
              <a:lnSpc>
                <a:spcPct val="80000"/>
              </a:lnSpc>
            </a:pPr>
            <a:r>
              <a:rPr lang="id-ID" sz="1800" dirty="0" smtClean="0"/>
              <a:t>Semester	</a:t>
            </a:r>
            <a:r>
              <a:rPr lang="en-US" sz="1800" dirty="0" smtClean="0"/>
              <a:t>	</a:t>
            </a:r>
            <a:r>
              <a:rPr lang="id-ID" sz="1800" dirty="0" smtClean="0"/>
              <a:t>:</a:t>
            </a:r>
            <a:r>
              <a:rPr lang="en-US" sz="1800" dirty="0" smtClean="0"/>
              <a:t> all</a:t>
            </a:r>
            <a:r>
              <a:rPr lang="id-ID" sz="1800" dirty="0" smtClean="0"/>
              <a:t>	 </a:t>
            </a:r>
          </a:p>
          <a:p>
            <a:pPr>
              <a:lnSpc>
                <a:spcPct val="80000"/>
              </a:lnSpc>
            </a:pPr>
            <a:r>
              <a:rPr lang="id-ID" sz="1800" dirty="0" smtClean="0"/>
              <a:t>Dosen Pengampu 	: Agus Triyono, S.Sos, M.Si</a:t>
            </a:r>
          </a:p>
          <a:p>
            <a:pPr>
              <a:lnSpc>
                <a:spcPct val="80000"/>
              </a:lnSpc>
            </a:pPr>
            <a:r>
              <a:rPr lang="id-ID" sz="1800" dirty="0" smtClean="0"/>
              <a:t>Jadwal Kuliah	</a:t>
            </a:r>
            <a:r>
              <a:rPr lang="en-US" sz="1800" dirty="0" smtClean="0"/>
              <a:t>	</a:t>
            </a:r>
            <a:r>
              <a:rPr lang="id-ID" sz="1800" dirty="0" smtClean="0"/>
              <a:t>: 14X</a:t>
            </a:r>
            <a:r>
              <a:rPr lang="fi-FI" sz="1800" dirty="0" smtClean="0"/>
              <a:t>/ 10.30- selesai</a:t>
            </a:r>
            <a:endParaRPr lang="id-ID" sz="1800" dirty="0" smtClean="0"/>
          </a:p>
          <a:p>
            <a:pPr>
              <a:lnSpc>
                <a:spcPct val="80000"/>
              </a:lnSpc>
            </a:pPr>
            <a:r>
              <a:rPr lang="id-ID" sz="1800" dirty="0" smtClean="0"/>
              <a:t>Tempat Kuliah</a:t>
            </a:r>
            <a:r>
              <a:rPr lang="en-US" sz="1800" dirty="0" smtClean="0"/>
              <a:t>	</a:t>
            </a:r>
            <a:r>
              <a:rPr lang="id-ID" sz="1800" dirty="0" smtClean="0"/>
              <a:t>	: </a:t>
            </a:r>
            <a:r>
              <a:rPr lang="fi-FI" sz="1800" dirty="0" smtClean="0"/>
              <a:t> Ruang D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endParaRPr lang="id-ID" sz="1800" dirty="0" smtClean="0"/>
          </a:p>
          <a:p>
            <a:pPr>
              <a:lnSpc>
                <a:spcPct val="80000"/>
              </a:lnSpc>
            </a:pPr>
            <a:r>
              <a:rPr lang="id-ID" sz="1800" dirty="0" smtClean="0"/>
              <a:t>Tujuan dan Manfaat Mata kuliah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en-US" sz="1800" dirty="0" smtClean="0"/>
              <a:t>	</a:t>
            </a:r>
            <a:r>
              <a:rPr lang="id-ID" sz="1800" dirty="0" smtClean="0"/>
              <a:t>Setelah mengikuti perkuliahan ini, mahasiswa diharapkan mampu </a:t>
            </a:r>
            <a:r>
              <a:rPr lang="en-US" sz="1800" dirty="0" err="1" smtClean="0"/>
              <a:t>memahami</a:t>
            </a:r>
            <a:r>
              <a:rPr lang="en-US" sz="1800" dirty="0" smtClean="0"/>
              <a:t> </a:t>
            </a:r>
            <a:r>
              <a:rPr lang="en-US" sz="1800" dirty="0" err="1" smtClean="0"/>
              <a:t>tentang</a:t>
            </a:r>
            <a:r>
              <a:rPr lang="en-US" sz="1800" dirty="0" smtClean="0"/>
              <a:t> </a:t>
            </a:r>
            <a:r>
              <a:rPr lang="en-US" sz="1800" dirty="0" err="1" smtClean="0"/>
              <a:t>riset</a:t>
            </a:r>
            <a:r>
              <a:rPr lang="en-US" sz="1800" dirty="0" smtClean="0"/>
              <a:t>/</a:t>
            </a:r>
            <a:r>
              <a:rPr lang="en-US" sz="1800" dirty="0" err="1" smtClean="0"/>
              <a:t>penelitian</a:t>
            </a:r>
            <a:r>
              <a:rPr lang="en-US" sz="1800" dirty="0" smtClean="0"/>
              <a:t> </a:t>
            </a:r>
            <a:r>
              <a:rPr lang="en-US" sz="1800" dirty="0" err="1" smtClean="0"/>
              <a:t>sekaligus</a:t>
            </a:r>
            <a:r>
              <a:rPr lang="en-US" sz="1800" dirty="0" smtClean="0"/>
              <a:t> </a:t>
            </a:r>
            <a:r>
              <a:rPr lang="en-US" sz="1800" dirty="0" err="1" smtClean="0"/>
              <a:t>mampu</a:t>
            </a:r>
            <a:r>
              <a:rPr lang="en-US" sz="1800" dirty="0" smtClean="0"/>
              <a:t> </a:t>
            </a:r>
            <a:r>
              <a:rPr lang="en-US" sz="1800" dirty="0" err="1" smtClean="0"/>
              <a:t>membuat</a:t>
            </a:r>
            <a:r>
              <a:rPr lang="en-US" sz="1800" dirty="0" smtClean="0"/>
              <a:t> proposal </a:t>
            </a:r>
            <a:r>
              <a:rPr lang="en-US" sz="1800" dirty="0" err="1" smtClean="0"/>
              <a:t>penelitian</a:t>
            </a:r>
            <a:r>
              <a:rPr lang="en-US" sz="1800" dirty="0" smtClean="0"/>
              <a:t> </a:t>
            </a:r>
            <a:r>
              <a:rPr lang="en-US" sz="1800" dirty="0" err="1" smtClean="0"/>
              <a:t>dengan</a:t>
            </a:r>
            <a:r>
              <a:rPr lang="en-US" sz="1800" dirty="0" smtClean="0"/>
              <a:t> </a:t>
            </a:r>
            <a:r>
              <a:rPr lang="en-US" sz="1800" dirty="0" err="1" smtClean="0"/>
              <a:t>baik</a:t>
            </a:r>
            <a:r>
              <a:rPr lang="en-US" sz="1800" dirty="0" smtClean="0"/>
              <a:t>.</a:t>
            </a:r>
            <a:r>
              <a:rPr lang="fi-FI" sz="1800" dirty="0" smtClean="0"/>
              <a:t> 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endParaRPr lang="fi-FI" sz="1800" dirty="0" smtClean="0"/>
          </a:p>
          <a:p>
            <a:pPr>
              <a:lnSpc>
                <a:spcPct val="80000"/>
              </a:lnSpc>
            </a:pPr>
            <a:r>
              <a:rPr lang="id-ID" sz="1800" dirty="0" smtClean="0"/>
              <a:t>Sumber Belajar.</a:t>
            </a:r>
            <a:endParaRPr lang="en-US" sz="1800" dirty="0" smtClean="0"/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sv-SE" sz="1800" dirty="0" smtClean="0"/>
              <a:t>	</a:t>
            </a:r>
            <a:r>
              <a:rPr lang="sv-SE" sz="1600" dirty="0" smtClean="0">
                <a:latin typeface="+mj-lt"/>
              </a:rPr>
              <a:t>- Jallaludin Rakhmat,MSc,2005, Metode Penelitian Komunikasi. Bandung</a:t>
            </a:r>
            <a:r>
              <a:rPr lang="en-GB" sz="1600" dirty="0" smtClean="0">
                <a:latin typeface="+mj-lt"/>
              </a:rPr>
              <a:t>: </a:t>
            </a:r>
            <a:r>
              <a:rPr lang="en-GB" sz="1600" dirty="0" err="1" smtClean="0">
                <a:latin typeface="+mj-lt"/>
              </a:rPr>
              <a:t>Remaja</a:t>
            </a:r>
            <a:r>
              <a:rPr lang="en-GB" sz="1600" dirty="0" smtClean="0">
                <a:latin typeface="+mj-lt"/>
              </a:rPr>
              <a:t> </a:t>
            </a:r>
            <a:r>
              <a:rPr lang="en-GB" sz="1600" dirty="0" err="1" smtClean="0">
                <a:latin typeface="+mj-lt"/>
              </a:rPr>
              <a:t>Rosdakarya</a:t>
            </a:r>
            <a:endParaRPr lang="en-GB" sz="1600" dirty="0" smtClean="0">
              <a:latin typeface="+mj-lt"/>
            </a:endParaRP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en-US" sz="1600" dirty="0" smtClean="0">
                <a:latin typeface="+mj-lt"/>
              </a:rPr>
              <a:t>	- Morissan,MA,2008, </a:t>
            </a:r>
            <a:r>
              <a:rPr lang="en-US" sz="1600" dirty="0" err="1" smtClean="0">
                <a:latin typeface="+mj-lt"/>
              </a:rPr>
              <a:t>Manajemen</a:t>
            </a:r>
            <a:r>
              <a:rPr lang="en-US" sz="1600" dirty="0" smtClean="0">
                <a:latin typeface="+mj-lt"/>
              </a:rPr>
              <a:t> Media </a:t>
            </a:r>
            <a:r>
              <a:rPr lang="en-US" sz="1600" dirty="0" err="1" smtClean="0">
                <a:latin typeface="+mj-lt"/>
              </a:rPr>
              <a:t>Penyiaran</a:t>
            </a:r>
            <a:r>
              <a:rPr lang="en-US" sz="1600" dirty="0" smtClean="0">
                <a:latin typeface="+mj-lt"/>
              </a:rPr>
              <a:t>, </a:t>
            </a:r>
            <a:r>
              <a:rPr lang="en-US" sz="1600" dirty="0" err="1" smtClean="0">
                <a:latin typeface="+mj-lt"/>
              </a:rPr>
              <a:t>Jakarta:Kencana</a:t>
            </a:r>
            <a:r>
              <a:rPr lang="en-US" sz="1600" dirty="0" smtClean="0">
                <a:latin typeface="+mj-lt"/>
              </a:rPr>
              <a:t> </a:t>
            </a:r>
            <a:r>
              <a:rPr lang="en-US" sz="1600" dirty="0" err="1" smtClean="0">
                <a:latin typeface="+mj-lt"/>
              </a:rPr>
              <a:t>Prenada</a:t>
            </a:r>
            <a:r>
              <a:rPr lang="en-US" sz="1600" dirty="0" smtClean="0">
                <a:latin typeface="+mj-lt"/>
              </a:rPr>
              <a:t> Media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en-US" sz="1600" dirty="0" smtClean="0">
                <a:latin typeface="+mj-lt"/>
              </a:rPr>
              <a:t>	- </a:t>
            </a:r>
            <a:r>
              <a:rPr lang="en-US" sz="1600" dirty="0" err="1" smtClean="0">
                <a:latin typeface="+mj-lt"/>
              </a:rPr>
              <a:t>Gunawan</a:t>
            </a:r>
            <a:r>
              <a:rPr lang="en-US" sz="1600" dirty="0" smtClean="0">
                <a:latin typeface="+mj-lt"/>
              </a:rPr>
              <a:t> Wibisono,2004, </a:t>
            </a:r>
            <a:r>
              <a:rPr lang="en-US" sz="1600" dirty="0" err="1" smtClean="0">
                <a:latin typeface="+mj-lt"/>
              </a:rPr>
              <a:t>Riset</a:t>
            </a:r>
            <a:r>
              <a:rPr lang="en-US" sz="1600" dirty="0" smtClean="0">
                <a:latin typeface="+mj-lt"/>
              </a:rPr>
              <a:t> </a:t>
            </a:r>
            <a:r>
              <a:rPr lang="en-US" sz="1600" dirty="0" err="1" smtClean="0">
                <a:latin typeface="+mj-lt"/>
              </a:rPr>
              <a:t>Bisnis.Jakarta</a:t>
            </a:r>
            <a:r>
              <a:rPr lang="en-US" sz="1600" dirty="0" smtClean="0">
                <a:latin typeface="+mj-lt"/>
              </a:rPr>
              <a:t>: </a:t>
            </a:r>
            <a:r>
              <a:rPr lang="en-US" sz="1600" dirty="0" smtClean="0">
                <a:latin typeface="+mj-lt"/>
              </a:rPr>
              <a:t>SUN</a:t>
            </a:r>
            <a:endParaRPr lang="id-ID" sz="1600" dirty="0" smtClean="0">
              <a:latin typeface="+mj-lt"/>
            </a:endParaRPr>
          </a:p>
          <a:p>
            <a:pPr>
              <a:lnSpc>
                <a:spcPct val="80000"/>
              </a:lnSpc>
              <a:buNone/>
            </a:pPr>
            <a:r>
              <a:rPr lang="id-ID" sz="1600" i="1" dirty="0" smtClean="0">
                <a:latin typeface="+mj-lt"/>
              </a:rPr>
              <a:t>       - Creswell</a:t>
            </a:r>
            <a:r>
              <a:rPr lang="id-ID" sz="1600" i="1" dirty="0">
                <a:latin typeface="+mj-lt"/>
              </a:rPr>
              <a:t>, J.W. (1994:95). Research design Pendekatan kualitatif, Kuantitatif dan Mixed: Cetakan ke-2, </a:t>
            </a:r>
            <a:r>
              <a:rPr lang="id-ID" sz="1600" i="1" dirty="0" smtClean="0">
                <a:latin typeface="+mj-lt"/>
              </a:rPr>
              <a:t> Yogyakarta </a:t>
            </a:r>
            <a:r>
              <a:rPr lang="id-ID" sz="1600" i="1" dirty="0">
                <a:latin typeface="+mj-lt"/>
              </a:rPr>
              <a:t>: Pustaka Pelajar.</a:t>
            </a:r>
            <a:endParaRPr lang="id-ID" sz="1600" dirty="0">
              <a:latin typeface="+mj-lt"/>
            </a:endParaRP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endParaRPr lang="en-US" sz="1800" dirty="0" smtClean="0">
              <a:latin typeface="+mj-lt"/>
            </a:endParaRP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en-GB" sz="1800" dirty="0" smtClean="0"/>
              <a:t> </a:t>
            </a:r>
            <a:endParaRPr lang="id-ID" sz="1800" dirty="0" smtClean="0"/>
          </a:p>
        </p:txBody>
      </p:sp>
      <p:pic>
        <p:nvPicPr>
          <p:cNvPr id="56325" name="Picture 5" descr="pinguin"/>
          <p:cNvPicPr>
            <a:picLocks noChangeAspect="1" noChangeArrowheads="1" noCrop="1"/>
          </p:cNvPicPr>
          <p:nvPr/>
        </p:nvPicPr>
        <p:blipFill>
          <a:blip r:embed="rId3">
            <a:lum brigh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0"/>
            <a:ext cx="1905000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9" name="Rectangle 3"/>
          <p:cNvSpPr>
            <a:spLocks noGrp="1"/>
          </p:cNvSpPr>
          <p:nvPr>
            <p:ph type="body" idx="1"/>
          </p:nvPr>
        </p:nvSpPr>
        <p:spPr>
          <a:xfrm>
            <a:off x="457200" y="838200"/>
            <a:ext cx="8229600" cy="3810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id-ID" sz="1800" b="1" u="sng" smtClean="0"/>
              <a:t>Deskripsi Mata kuliah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en-US" sz="1800" smtClean="0"/>
              <a:t>	</a:t>
            </a:r>
            <a:r>
              <a:rPr lang="fi-FI" sz="1800" smtClean="0"/>
              <a:t>Mata kuliah Riset Penyiaran mempelajari metodologi penelitian dibidang komunikasi khususnya penyiaran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endParaRPr lang="fi-FI" sz="1800" smtClean="0"/>
          </a:p>
          <a:p>
            <a:pPr>
              <a:lnSpc>
                <a:spcPct val="80000"/>
              </a:lnSpc>
            </a:pPr>
            <a:r>
              <a:rPr lang="id-ID" sz="1800" u="sng" smtClean="0"/>
              <a:t>Strategi / Metode Pembelajaran.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en-US" sz="1800" smtClean="0"/>
              <a:t>	</a:t>
            </a:r>
            <a:r>
              <a:rPr lang="id-ID" sz="1800" smtClean="0"/>
              <a:t>Metode Pembelajaran yang diterapkan dalam perkuliahan ini mengggunakan kombinasi metode Ceramah, Tanya jawab, Diskusi, dan Pemberian Tugas Latihan.</a:t>
            </a:r>
            <a:endParaRPr lang="en-US" sz="1800" smtClean="0"/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endParaRPr lang="id-ID" sz="1800" smtClean="0"/>
          </a:p>
        </p:txBody>
      </p:sp>
      <p:pic>
        <p:nvPicPr>
          <p:cNvPr id="60421" name="Picture 5" descr="pe01562_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5729288"/>
            <a:ext cx="1219200" cy="1128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/>
          </p:cNvSpPr>
          <p:nvPr>
            <p:ph type="title"/>
          </p:nvPr>
        </p:nvSpPr>
        <p:spPr>
          <a:xfrm>
            <a:off x="457200" y="704850"/>
            <a:ext cx="8305800" cy="514350"/>
          </a:xfrm>
        </p:spPr>
        <p:txBody>
          <a:bodyPr/>
          <a:lstStyle/>
          <a:p>
            <a:r>
              <a:rPr lang="id-ID" sz="1800" b="1" smtClean="0">
                <a:latin typeface="Constantia" pitchFamily="18" charset="0"/>
              </a:rPr>
              <a:t>Un</a:t>
            </a:r>
            <a:r>
              <a:rPr lang="en-US" sz="1800" b="1" smtClean="0">
                <a:latin typeface="Constantia" pitchFamily="18" charset="0"/>
              </a:rPr>
              <a:t>t</a:t>
            </a:r>
            <a:r>
              <a:rPr lang="id-ID" sz="1800" b="1" smtClean="0">
                <a:latin typeface="Constantia" pitchFamily="18" charset="0"/>
              </a:rPr>
              <a:t>uk mencapai hasil pembelajaran yang optimal dan maksimal sesuai dengan kompetensi dilakukan tahapan-tahapan  pembelajaran berikut</a:t>
            </a:r>
            <a:r>
              <a:rPr lang="en-US" sz="1800" b="1" smtClean="0">
                <a:latin typeface="Constantia" pitchFamily="18" charset="0"/>
              </a:rPr>
              <a:t> ;</a:t>
            </a:r>
          </a:p>
        </p:txBody>
      </p:sp>
      <p:sp>
        <p:nvSpPr>
          <p:cNvPr id="76803" name="Rectangle 3"/>
          <p:cNvSpPr>
            <a:spLocks noGrp="1"/>
          </p:cNvSpPr>
          <p:nvPr>
            <p:ph type="body" idx="1"/>
          </p:nvPr>
        </p:nvSpPr>
        <p:spPr>
          <a:xfrm>
            <a:off x="381000" y="1066800"/>
            <a:ext cx="8229600" cy="4389438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en-US" sz="1800" smtClean="0"/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endParaRPr lang="id-ID" sz="1800" smtClean="0"/>
          </a:p>
          <a:p>
            <a:pPr>
              <a:lnSpc>
                <a:spcPct val="80000"/>
              </a:lnSpc>
            </a:pPr>
            <a:r>
              <a:rPr lang="id-ID" sz="1800" u="sng" smtClean="0"/>
              <a:t>Pendahuluan</a:t>
            </a:r>
            <a:r>
              <a:rPr lang="id-ID" sz="1800" smtClean="0"/>
              <a:t>, pada tahap ini dilakukan orientasi, motivasi, pemberian acuan materi yang akan dibahas, dan memberikan apersepsi</a:t>
            </a:r>
            <a:endParaRPr lang="en-US" sz="1800" smtClean="0"/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endParaRPr lang="id-ID" sz="1800" smtClean="0"/>
          </a:p>
          <a:p>
            <a:pPr>
              <a:lnSpc>
                <a:spcPct val="80000"/>
              </a:lnSpc>
            </a:pPr>
            <a:r>
              <a:rPr lang="id-ID" sz="1800" u="sng" smtClean="0"/>
              <a:t>Penyajian materi</a:t>
            </a:r>
            <a:r>
              <a:rPr lang="id-ID" sz="1800" smtClean="0"/>
              <a:t>. Pada tahap ini dilakukan penyampaian materi yang dibahas dengan menggunakan kombinasi </a:t>
            </a:r>
            <a:r>
              <a:rPr lang="en-US" sz="1800" smtClean="0"/>
              <a:t>pembelajaran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endParaRPr lang="id-ID" sz="1800" smtClean="0"/>
          </a:p>
          <a:p>
            <a:pPr>
              <a:lnSpc>
                <a:spcPct val="80000"/>
              </a:lnSpc>
            </a:pPr>
            <a:r>
              <a:rPr lang="id-ID" sz="1800" u="sng" smtClean="0"/>
              <a:t>Praktek</a:t>
            </a:r>
            <a:r>
              <a:rPr lang="id-ID" sz="1800" smtClean="0"/>
              <a:t>, pada tahap ini mahasiswa diminta untuk mempraktekkan cara dan teknik </a:t>
            </a:r>
            <a:r>
              <a:rPr lang="en-US" sz="1800" smtClean="0"/>
              <a:t>melakukan riset</a:t>
            </a:r>
            <a:r>
              <a:rPr lang="id-ID" sz="1800" smtClean="0"/>
              <a:t>.</a:t>
            </a:r>
            <a:endParaRPr lang="en-US" sz="1800" smtClean="0"/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endParaRPr lang="id-ID" sz="1800" smtClean="0"/>
          </a:p>
          <a:p>
            <a:pPr>
              <a:lnSpc>
                <a:spcPct val="80000"/>
              </a:lnSpc>
            </a:pPr>
            <a:r>
              <a:rPr lang="id-ID" sz="1800" u="sng" smtClean="0"/>
              <a:t>Penutup</a:t>
            </a:r>
            <a:r>
              <a:rPr lang="id-ID" sz="1800" smtClean="0"/>
              <a:t>, pada tahap ini dilakukan umpan baik dari hasil praktek mahasiswa sekaligus merangkum materi perkuliahan pada pertemuan ini. </a:t>
            </a:r>
            <a:endParaRPr lang="en-US" sz="1800" smtClean="0"/>
          </a:p>
          <a:p>
            <a:pPr>
              <a:lnSpc>
                <a:spcPct val="80000"/>
              </a:lnSpc>
            </a:pPr>
            <a:endParaRPr lang="en-US" sz="1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/>
          </p:cNvSpPr>
          <p:nvPr>
            <p:ph type="title"/>
          </p:nvPr>
        </p:nvSpPr>
        <p:spPr>
          <a:xfrm>
            <a:off x="838200" y="914400"/>
            <a:ext cx="4800600" cy="742950"/>
          </a:xfrm>
        </p:spPr>
        <p:txBody>
          <a:bodyPr/>
          <a:lstStyle/>
          <a:p>
            <a:r>
              <a:rPr lang="en-US" sz="2800" smtClean="0">
                <a:solidFill>
                  <a:schemeClr val="tx1"/>
                </a:solidFill>
              </a:rPr>
              <a:t/>
            </a:r>
            <a:br>
              <a:rPr lang="en-US" sz="2800" smtClean="0">
                <a:solidFill>
                  <a:schemeClr val="tx1"/>
                </a:solidFill>
              </a:rPr>
            </a:br>
            <a:r>
              <a:rPr lang="id-ID" sz="2800" smtClean="0">
                <a:solidFill>
                  <a:schemeClr val="tx1"/>
                </a:solidFill>
              </a:rPr>
              <a:t>Tugas-tugas Perkuliahan</a:t>
            </a:r>
            <a:br>
              <a:rPr lang="id-ID" sz="2800" smtClean="0">
                <a:solidFill>
                  <a:schemeClr val="tx1"/>
                </a:solidFill>
              </a:rPr>
            </a:br>
            <a:endParaRPr lang="en-US" sz="2800" smtClean="0">
              <a:solidFill>
                <a:schemeClr val="tx1"/>
              </a:solidFill>
            </a:endParaRPr>
          </a:p>
        </p:txBody>
      </p:sp>
      <p:sp>
        <p:nvSpPr>
          <p:cNvPr id="77827" name="Rectangle 3"/>
          <p:cNvSpPr>
            <a:spLocks noGrp="1"/>
          </p:cNvSpPr>
          <p:nvPr>
            <p:ph type="body" idx="1"/>
          </p:nvPr>
        </p:nvSpPr>
        <p:spPr>
          <a:xfrm>
            <a:off x="381000" y="1524000"/>
            <a:ext cx="8229600" cy="4389438"/>
          </a:xfrm>
        </p:spPr>
        <p:txBody>
          <a:bodyPr/>
          <a:lstStyle/>
          <a:p>
            <a:pPr marL="457200" indent="-457200">
              <a:tabLst>
                <a:tab pos="685800" algn="l"/>
              </a:tabLst>
            </a:pPr>
            <a:r>
              <a:rPr lang="id-ID" sz="1800" b="1" smtClean="0"/>
              <a:t>Tugas-tugas Perkuliahan berupa </a:t>
            </a:r>
            <a:r>
              <a:rPr lang="en-US" sz="1800" b="1" smtClean="0"/>
              <a:t>;</a:t>
            </a:r>
          </a:p>
          <a:p>
            <a:pPr marL="457200" indent="-457200">
              <a:buFont typeface="Wingdings 2" pitchFamily="18" charset="2"/>
              <a:buNone/>
              <a:tabLst>
                <a:tab pos="685800" algn="l"/>
              </a:tabLst>
            </a:pPr>
            <a:r>
              <a:rPr lang="en-US" sz="1800" b="1" smtClean="0"/>
              <a:t>	1. Tugas individu</a:t>
            </a:r>
          </a:p>
          <a:p>
            <a:pPr marL="457200" indent="-457200">
              <a:buFont typeface="Wingdings 2" pitchFamily="18" charset="2"/>
              <a:buNone/>
              <a:tabLst>
                <a:tab pos="685800" algn="l"/>
              </a:tabLst>
            </a:pPr>
            <a:r>
              <a:rPr lang="en-US" sz="1800" b="1" smtClean="0"/>
              <a:t>	   Tugas sesuai dengan instruksi personal</a:t>
            </a:r>
          </a:p>
          <a:p>
            <a:pPr marL="457200" indent="-457200">
              <a:buFont typeface="Wingdings 2" pitchFamily="18" charset="2"/>
              <a:buNone/>
              <a:tabLst>
                <a:tab pos="685800" algn="l"/>
              </a:tabLst>
            </a:pPr>
            <a:r>
              <a:rPr lang="en-US" sz="1800" b="1" smtClean="0"/>
              <a:t>	2. M</a:t>
            </a:r>
            <a:r>
              <a:rPr lang="id-ID" sz="1800" b="1" smtClean="0"/>
              <a:t>akalah kelompok.</a:t>
            </a:r>
            <a:endParaRPr lang="en-US" sz="1800" b="1" smtClean="0"/>
          </a:p>
          <a:p>
            <a:pPr marL="457200" indent="-457200">
              <a:buFont typeface="Wingdings 2" pitchFamily="18" charset="2"/>
              <a:buNone/>
              <a:tabLst>
                <a:tab pos="685800" algn="l"/>
              </a:tabLst>
            </a:pPr>
            <a:r>
              <a:rPr lang="en-US" sz="1800" b="1" smtClean="0"/>
              <a:t>		</a:t>
            </a:r>
            <a:r>
              <a:rPr lang="id-ID" sz="1800" b="1" smtClean="0"/>
              <a:t>Tugas ini di bentuk dalam kelompok, jumlah anggota kelompok </a:t>
            </a:r>
            <a:r>
              <a:rPr lang="en-US" sz="1800" b="1" smtClean="0"/>
              <a:t>	</a:t>
            </a:r>
            <a:r>
              <a:rPr lang="id-ID" sz="1800" b="1" smtClean="0"/>
              <a:t>disesuai</a:t>
            </a:r>
            <a:r>
              <a:rPr lang="en-US" sz="1800" b="1" smtClean="0"/>
              <a:t>kan   </a:t>
            </a:r>
            <a:r>
              <a:rPr lang="id-ID" sz="1800" b="1" smtClean="0"/>
              <a:t>dengan jumlah peserta. Tugas praktek membuat </a:t>
            </a:r>
            <a:r>
              <a:rPr lang="en-US" sz="1800" b="1" smtClean="0"/>
              <a:t>	</a:t>
            </a:r>
            <a:r>
              <a:rPr lang="id-ID" sz="1800" b="1" smtClean="0"/>
              <a:t>proposal </a:t>
            </a:r>
            <a:r>
              <a:rPr lang="en-US" sz="1800" b="1" smtClean="0"/>
              <a:t>	</a:t>
            </a:r>
            <a:r>
              <a:rPr lang="id-ID" sz="1800" b="1" smtClean="0"/>
              <a:t>penawaran program.</a:t>
            </a:r>
            <a:endParaRPr lang="en-US" sz="1800" b="1" smtClean="0"/>
          </a:p>
          <a:p>
            <a:pPr marL="457200" indent="-457200">
              <a:buFont typeface="Wingdings 2" pitchFamily="18" charset="2"/>
              <a:buNone/>
              <a:tabLst>
                <a:tab pos="685800" algn="l"/>
              </a:tabLst>
            </a:pPr>
            <a:r>
              <a:rPr lang="en-US" sz="1800" b="1" smtClean="0"/>
              <a:t>		</a:t>
            </a:r>
            <a:r>
              <a:rPr lang="id-ID" sz="1800" b="1" smtClean="0"/>
              <a:t>Selain kedua tugas tersebut mahasiswa akan diberikan soal </a:t>
            </a:r>
            <a:r>
              <a:rPr lang="en-US" sz="1800" b="1" smtClean="0"/>
              <a:t>	</a:t>
            </a:r>
            <a:r>
              <a:rPr lang="id-ID" sz="1800" b="1" smtClean="0"/>
              <a:t>formatif setiap 3</a:t>
            </a:r>
            <a:r>
              <a:rPr lang="en-US" sz="1800" b="1" smtClean="0"/>
              <a:t>-4</a:t>
            </a:r>
            <a:r>
              <a:rPr lang="id-ID" sz="1800" b="1" smtClean="0"/>
              <a:t> kali pertemuan.</a:t>
            </a:r>
          </a:p>
          <a:p>
            <a:pPr marL="457200" indent="-457200">
              <a:buFont typeface="Wingdings 2" pitchFamily="18" charset="2"/>
              <a:buNone/>
              <a:tabLst>
                <a:tab pos="685800" algn="l"/>
              </a:tabLst>
            </a:pPr>
            <a:endParaRPr lang="en-US" sz="1800" b="1" smtClean="0"/>
          </a:p>
          <a:p>
            <a:pPr marL="457200" indent="-457200">
              <a:tabLst>
                <a:tab pos="685800" algn="l"/>
              </a:tabLst>
            </a:pPr>
            <a:endParaRPr lang="en-US" sz="1800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7" name="Rectangle 3"/>
          <p:cNvSpPr>
            <a:spLocks noGrp="1"/>
          </p:cNvSpPr>
          <p:nvPr>
            <p:ph type="body" idx="1"/>
          </p:nvPr>
        </p:nvSpPr>
        <p:spPr>
          <a:xfrm>
            <a:off x="457200" y="609600"/>
            <a:ext cx="8229600" cy="4389438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id-ID" sz="1800" b="1" dirty="0" smtClean="0"/>
              <a:t>Kriteria Penilaian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en-US" sz="1800" dirty="0" smtClean="0"/>
              <a:t>	</a:t>
            </a:r>
            <a:r>
              <a:rPr lang="id-ID" sz="1800" dirty="0" smtClean="0"/>
              <a:t>Untuk melakukan penilaian terhadap hasil belajar mahasiswa, dilakukan dengan merata-ratakan keempat skor ujian formatif  yang ada. Penilaian akhir dilakukan dengan menggunakan kriteria sebagai berikut :</a:t>
            </a:r>
            <a:endParaRPr lang="en-US" sz="1800" dirty="0" smtClean="0"/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endParaRPr lang="fi-FI" sz="1800" b="1" dirty="0" smtClean="0"/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fi-FI" sz="1800" b="1" dirty="0" smtClean="0"/>
              <a:t>	Aspek PenilaianProsentase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fi-FI" sz="1800" dirty="0" smtClean="0"/>
              <a:t>	Ujian Akhir Semester			30   %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fi-FI" sz="1800" dirty="0" smtClean="0"/>
              <a:t>	Ujian Tengah Semester			</a:t>
            </a:r>
            <a:r>
              <a:rPr lang="en-US" sz="1800" dirty="0" smtClean="0"/>
              <a:t>30   </a:t>
            </a:r>
            <a:r>
              <a:rPr lang="fi-FI" sz="1800" dirty="0" smtClean="0"/>
              <a:t>%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fi-FI" sz="1800" dirty="0" smtClean="0"/>
              <a:t>	Tugas Mandiri				</a:t>
            </a:r>
            <a:r>
              <a:rPr lang="en-US" sz="1800" dirty="0" smtClean="0"/>
              <a:t>20   </a:t>
            </a:r>
            <a:r>
              <a:rPr lang="fi-FI" sz="1800" dirty="0" smtClean="0"/>
              <a:t>%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fi-FI" sz="1800" dirty="0" smtClean="0"/>
              <a:t>	Tugas kelompok&amp;Keaktifan Mahasiswa	</a:t>
            </a:r>
            <a:r>
              <a:rPr lang="en-US" sz="1800" dirty="0" smtClean="0"/>
              <a:t>20   </a:t>
            </a:r>
            <a:r>
              <a:rPr lang="fi-FI" sz="1800" dirty="0" smtClean="0"/>
              <a:t>%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fi-FI" sz="1800" dirty="0" smtClean="0"/>
              <a:t>	Jumlah 				</a:t>
            </a:r>
            <a:r>
              <a:rPr lang="en-US" sz="1800" b="1" dirty="0" smtClean="0"/>
              <a:t>100 </a:t>
            </a:r>
            <a:r>
              <a:rPr lang="fi-FI" sz="1800" b="1" dirty="0" smtClean="0"/>
              <a:t>%</a:t>
            </a:r>
            <a:endParaRPr lang="fi-FI" sz="1800" b="1" dirty="0" smtClean="0"/>
          </a:p>
        </p:txBody>
      </p:sp>
      <p:pic>
        <p:nvPicPr>
          <p:cNvPr id="6246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4114800"/>
            <a:ext cx="304800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371600"/>
            <a:ext cx="3429000" cy="362712"/>
          </a:xfrm>
        </p:spPr>
        <p:txBody>
          <a:bodyPr>
            <a:normAutofit fontScale="90000"/>
          </a:bodyPr>
          <a:lstStyle/>
          <a:p>
            <a:r>
              <a:rPr lang="id-ID" dirty="0" smtClean="0"/>
              <a:t>Bahan Ajar</a:t>
            </a:r>
            <a:br>
              <a:rPr lang="id-ID" dirty="0" smtClean="0"/>
            </a:br>
            <a:endParaRPr lang="id-ID" dirty="0"/>
          </a:p>
        </p:txBody>
      </p:sp>
      <p:sp>
        <p:nvSpPr>
          <p:cNvPr id="3" name="Rectangle 2"/>
          <p:cNvSpPr/>
          <p:nvPr/>
        </p:nvSpPr>
        <p:spPr>
          <a:xfrm>
            <a:off x="1066800" y="1295400"/>
            <a:ext cx="4493538" cy="230832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buAutoNum type="arabicPeriod"/>
            </a:pPr>
            <a:r>
              <a:rPr lang="id-ID" sz="1800" dirty="0" smtClean="0"/>
              <a:t>Greating dan Kontrak Kuliah  </a:t>
            </a:r>
          </a:p>
          <a:p>
            <a:pPr marL="342900" indent="-342900">
              <a:buAutoNum type="arabicPeriod"/>
            </a:pPr>
            <a:r>
              <a:rPr lang="id-ID" dirty="0" smtClean="0"/>
              <a:t>Pengertian Riset</a:t>
            </a:r>
          </a:p>
          <a:p>
            <a:pPr marL="342900" indent="-342900">
              <a:buAutoNum type="arabicPeriod"/>
            </a:pPr>
            <a:r>
              <a:rPr lang="id-ID" dirty="0" smtClean="0"/>
              <a:t>Klasifikasi Riset</a:t>
            </a:r>
          </a:p>
          <a:p>
            <a:pPr marL="342900" indent="-342900">
              <a:buAutoNum type="arabicPeriod"/>
            </a:pPr>
            <a:r>
              <a:rPr lang="id-ID" dirty="0" smtClean="0"/>
              <a:t>Riset Rating 1</a:t>
            </a:r>
          </a:p>
          <a:p>
            <a:pPr marL="342900" indent="-342900">
              <a:buAutoNum type="arabicPeriod"/>
            </a:pPr>
            <a:r>
              <a:rPr lang="id-ID" dirty="0" smtClean="0"/>
              <a:t>Riset Rating 2</a:t>
            </a:r>
          </a:p>
          <a:p>
            <a:pPr marL="342900" indent="-342900">
              <a:buAutoNum type="arabicPeriod"/>
            </a:pPr>
            <a:r>
              <a:rPr lang="id-ID" dirty="0" smtClean="0"/>
              <a:t>Riset Rating 3</a:t>
            </a:r>
          </a:p>
          <a:p>
            <a:pPr marL="342900" indent="-342900">
              <a:buAutoNum type="arabicPeriod"/>
            </a:pPr>
            <a:r>
              <a:rPr lang="id-ID" dirty="0" smtClean="0"/>
              <a:t>Struktur Riset dan implementasi tugas </a:t>
            </a:r>
          </a:p>
          <a:p>
            <a:r>
              <a:rPr lang="id-ID" dirty="0"/>
              <a:t>	</a:t>
            </a:r>
            <a:r>
              <a:rPr lang="id-ID" dirty="0" smtClean="0"/>
              <a:t>Output buku riset bersama</a:t>
            </a:r>
            <a:endParaRPr lang="id-ID" dirty="0"/>
          </a:p>
        </p:txBody>
      </p:sp>
      <p:sp>
        <p:nvSpPr>
          <p:cNvPr id="4" name="Rectangle 3"/>
          <p:cNvSpPr/>
          <p:nvPr/>
        </p:nvSpPr>
        <p:spPr>
          <a:xfrm>
            <a:off x="1079500" y="3810000"/>
            <a:ext cx="4767139" cy="258532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buAutoNum type="arabicPeriod"/>
            </a:pPr>
            <a:r>
              <a:rPr lang="id-ID" sz="1800" dirty="0" smtClean="0"/>
              <a:t>Riset Non Rating   </a:t>
            </a:r>
          </a:p>
          <a:p>
            <a:pPr marL="342900" indent="-342900">
              <a:buAutoNum type="arabicPeriod"/>
            </a:pPr>
            <a:r>
              <a:rPr lang="id-ID" sz="1800" dirty="0" smtClean="0"/>
              <a:t>Riset Non Rating-2</a:t>
            </a:r>
            <a:endParaRPr lang="id-ID" dirty="0" smtClean="0"/>
          </a:p>
          <a:p>
            <a:pPr marL="342900" indent="-342900">
              <a:buAutoNum type="arabicPeriod"/>
            </a:pPr>
            <a:r>
              <a:rPr lang="id-ID" dirty="0" smtClean="0"/>
              <a:t>Riset Non Rating-3</a:t>
            </a:r>
          </a:p>
          <a:p>
            <a:pPr marL="342900" indent="-342900">
              <a:buAutoNum type="arabicPeriod"/>
            </a:pPr>
            <a:r>
              <a:rPr lang="id-ID" dirty="0" smtClean="0"/>
              <a:t>Riset Kuantitatif</a:t>
            </a:r>
          </a:p>
          <a:p>
            <a:pPr marL="342900" indent="-342900">
              <a:buAutoNum type="arabicPeriod"/>
            </a:pPr>
            <a:r>
              <a:rPr lang="id-ID" dirty="0" smtClean="0"/>
              <a:t>Pembuatan Proposal Riset-Tugas Akhir-1</a:t>
            </a:r>
          </a:p>
          <a:p>
            <a:pPr marL="342900" indent="-342900">
              <a:buAutoNum type="arabicPeriod"/>
            </a:pPr>
            <a:r>
              <a:rPr lang="id-ID" dirty="0" smtClean="0"/>
              <a:t>Pembuatan Proposal Riset-Tugas Akhir-2</a:t>
            </a:r>
          </a:p>
          <a:p>
            <a:pPr marL="342900" indent="-342900">
              <a:buFontTx/>
              <a:buAutoNum type="arabicPeriod"/>
            </a:pPr>
            <a:r>
              <a:rPr lang="id-ID" dirty="0" smtClean="0"/>
              <a:t>Pembuatan Proposal Riset-Tugas Akhir-3</a:t>
            </a:r>
          </a:p>
          <a:p>
            <a:r>
              <a:rPr lang="id-ID" dirty="0"/>
              <a:t>	</a:t>
            </a:r>
            <a:r>
              <a:rPr lang="id-ID" dirty="0" smtClean="0"/>
              <a:t>Output proposal PA-TA</a:t>
            </a:r>
          </a:p>
          <a:p>
            <a:pPr marL="342900" indent="-342900">
              <a:buAutoNum type="arabicPeriod"/>
            </a:pPr>
            <a:endParaRPr lang="id-ID" dirty="0" smtClean="0"/>
          </a:p>
        </p:txBody>
      </p:sp>
    </p:spTree>
    <p:extLst>
      <p:ext uri="{BB962C8B-B14F-4D97-AF65-F5344CB8AC3E}">
        <p14:creationId xmlns:p14="http://schemas.microsoft.com/office/powerpoint/2010/main" val="12357756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/>
          </p:cNvSpPr>
          <p:nvPr>
            <p:ph idx="1"/>
          </p:nvPr>
        </p:nvSpPr>
        <p:spPr>
          <a:xfrm>
            <a:off x="1371600" y="2590800"/>
            <a:ext cx="6019800" cy="762000"/>
          </a:xfrm>
        </p:spPr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r>
              <a:rPr lang="en-US" sz="3200" smtClean="0"/>
              <a:t>SEKIAN TERIMA KASIH</a:t>
            </a:r>
          </a:p>
        </p:txBody>
      </p:sp>
      <p:pic>
        <p:nvPicPr>
          <p:cNvPr id="22535" name="Picture 7" descr="mata-canti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3505200"/>
            <a:ext cx="2362200" cy="129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1217</TotalTime>
  <Words>155</Words>
  <Application>Microsoft Office PowerPoint</Application>
  <PresentationFormat>On-screen Show (4:3)</PresentationFormat>
  <Paragraphs>69</Paragraphs>
  <Slides>8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Flow</vt:lpstr>
      <vt:lpstr>PowerPoint Presentation</vt:lpstr>
      <vt:lpstr> KONTRAK PERKULIAHAN</vt:lpstr>
      <vt:lpstr>PowerPoint Presentation</vt:lpstr>
      <vt:lpstr>Untuk mencapai hasil pembelajaran yang optimal dan maksimal sesuai dengan kompetensi dilakukan tahapan-tahapan  pembelajaran berikut ;</vt:lpstr>
      <vt:lpstr> Tugas-tugas Perkuliahan </vt:lpstr>
      <vt:lpstr>PowerPoint Presentation</vt:lpstr>
      <vt:lpstr>Bahan Ajar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Bergembira bersama Fortico</dc:title>
  <dc:creator>Smart Naco</dc:creator>
  <cp:lastModifiedBy>HP PAV 13</cp:lastModifiedBy>
  <cp:revision>60</cp:revision>
  <dcterms:created xsi:type="dcterms:W3CDTF">2009-03-23T02:52:28Z</dcterms:created>
  <dcterms:modified xsi:type="dcterms:W3CDTF">2020-03-31T10:06:39Z</dcterms:modified>
</cp:coreProperties>
</file>