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979268-9FE6-425A-B34E-B3F4D92801DE}" type="VALUE">
                      <a:rPr lang="en-US" sz="2400"/>
                      <a:pPr>
                        <a:defRPr sz="24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03478475034226"/>
                      <c:h val="0.1225830018670346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UAS</c:v>
                </c:pt>
                <c:pt idx="1">
                  <c:v>UTS</c:v>
                </c:pt>
                <c:pt idx="2">
                  <c:v>Tugas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109998478451063"/>
          <c:y val="0.87886599478137539"/>
          <c:w val="0.37712370192856326"/>
          <c:h val="0.10362215024436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FE5AB-669A-4224-B8BB-9D33ED4817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EE93-DB10-41B6-B2A3-EE07A2640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3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1837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23635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700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950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4136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283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7308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3307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4428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66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504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7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7321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3549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5052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3351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5538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9595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255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846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80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120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860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248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629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461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3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55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9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0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8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1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7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F7EA-8B71-464F-AFB5-BE55A1C1DE0D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F4CF-B73F-4676-B73C-029C2DBF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1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ingminds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Kismi</a:t>
            </a:r>
            <a:r>
              <a:rPr lang="en-US" dirty="0" smtClean="0"/>
              <a:t> </a:t>
            </a:r>
            <a:r>
              <a:rPr lang="en-US" dirty="0" err="1" smtClean="0"/>
              <a:t>Mubarokah</a:t>
            </a:r>
            <a:r>
              <a:rPr lang="en-US" dirty="0" smtClean="0"/>
              <a:t>, </a:t>
            </a:r>
            <a:r>
              <a:rPr lang="en-US" dirty="0" err="1" smtClean="0"/>
              <a:t>M.Kes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199" y="274638"/>
            <a:ext cx="9542929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err="1" smtClean="0"/>
              <a:t>Apa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itu</a:t>
            </a:r>
            <a:r>
              <a:rPr lang="en-US" altLang="en-US" b="1" dirty="0" smtClean="0"/>
              <a:t> Public Speaking?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39234" y="2581835"/>
            <a:ext cx="7247965" cy="3544329"/>
          </a:xfrm>
        </p:spPr>
        <p:txBody>
          <a:bodyPr>
            <a:normAutofit/>
          </a:bodyPr>
          <a:lstStyle/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penyampaian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pesan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berupa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ide/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gagasan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oral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lisan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Bentuk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dimana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pembicara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menghadapi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pendengar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pembicaraan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relatif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kontinu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" y="1160216"/>
            <a:ext cx="3746407" cy="49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15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24281" y="274638"/>
            <a:ext cx="5768789" cy="1143000"/>
          </a:xfrm>
        </p:spPr>
        <p:txBody>
          <a:bodyPr>
            <a:normAutofit fontScale="90000"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 err="1"/>
              <a:t>Tujuan</a:t>
            </a:r>
            <a:r>
              <a:rPr lang="en-US" altLang="en-US" sz="4000" dirty="0"/>
              <a:t> </a:t>
            </a:r>
            <a:r>
              <a:rPr lang="en-US" altLang="en-US" sz="4000" i="1" dirty="0"/>
              <a:t>Public Speaking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4318" y="2783541"/>
            <a:ext cx="6400800" cy="2545698"/>
          </a:xfrm>
        </p:spPr>
        <p:txBody>
          <a:bodyPr>
            <a:normAutofit/>
          </a:bodyPr>
          <a:lstStyle/>
          <a:p>
            <a:pPr marL="531813" indent="-531813">
              <a:lnSpc>
                <a:spcPct val="90000"/>
              </a:lnSpc>
              <a:spcBef>
                <a:spcPts val="900"/>
              </a:spcBef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audiens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90000"/>
              </a:lnSpc>
              <a:spcBef>
                <a:spcPts val="900"/>
              </a:spcBef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Menghibur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audiens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90000"/>
              </a:lnSpc>
              <a:spcBef>
                <a:spcPts val="900"/>
              </a:spcBef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audiens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75212"/>
            <a:ext cx="5234261" cy="348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-1"/>
            <a:ext cx="5251162" cy="34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92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8050" y="215153"/>
            <a:ext cx="6911975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err="1" smtClean="0"/>
              <a:t>Manfaat</a:t>
            </a:r>
            <a:r>
              <a:rPr lang="en-US" altLang="en-US" b="1" dirty="0" smtClean="0"/>
              <a:t> </a:t>
            </a:r>
            <a:r>
              <a:rPr lang="en-US" altLang="en-US" sz="3200" dirty="0" smtClean="0"/>
              <a:t>Public Speaking</a:t>
            </a:r>
            <a:endParaRPr lang="en-US" alt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8224" y="2716305"/>
            <a:ext cx="9621465" cy="3509869"/>
          </a:xfrm>
        </p:spPr>
        <p:txBody>
          <a:bodyPr>
            <a:normAutofit/>
          </a:bodyPr>
          <a:lstStyle/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Mengurangi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ketidaktahuan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Mengurangi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tekanan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Memperbaiki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Memahami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permasalahan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Menyelesaikan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3" r="7111"/>
          <a:stretch/>
        </p:blipFill>
        <p:spPr bwMode="auto">
          <a:xfrm>
            <a:off x="7382433" y="0"/>
            <a:ext cx="4854388" cy="691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36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3594567"/>
            <a:ext cx="2443162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2424115" y="260350"/>
            <a:ext cx="7029168" cy="2520950"/>
          </a:xfrm>
          <a:prstGeom prst="wedgeRectCallout">
            <a:avLst>
              <a:gd name="adj1" fmla="val -34130"/>
              <a:gd name="adj2" fmla="val 88162"/>
            </a:avLst>
          </a:prstGeom>
          <a:solidFill>
            <a:schemeClr val="tx1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174625" eaLnBrk="1" hangingPunct="1">
              <a:buClrTx/>
              <a:buFontTx/>
              <a:buNone/>
              <a:tabLst>
                <a:tab pos="17462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800" dirty="0" err="1">
                <a:solidFill>
                  <a:sysClr val="windowText" lastClr="000000"/>
                </a:solidFill>
              </a:rPr>
              <a:t>Tetapi</a:t>
            </a:r>
            <a:r>
              <a:rPr lang="en-US" alt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4800" dirty="0" err="1">
                <a:solidFill>
                  <a:sysClr val="windowText" lastClr="000000"/>
                </a:solidFill>
              </a:rPr>
              <a:t>Faktanya</a:t>
            </a:r>
            <a:r>
              <a:rPr lang="en-US" altLang="en-US" sz="4800" dirty="0">
                <a:solidFill>
                  <a:sysClr val="windowText" lastClr="000000"/>
                </a:solidFill>
              </a:rPr>
              <a:t>…</a:t>
            </a:r>
          </a:p>
          <a:p>
            <a:pPr marL="174625" eaLnBrk="1" hangingPunct="1">
              <a:buClrTx/>
              <a:buFontTx/>
              <a:buNone/>
              <a:tabLst>
                <a:tab pos="174625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800" dirty="0" err="1">
                <a:solidFill>
                  <a:sysClr val="windowText" lastClr="000000"/>
                </a:solidFill>
              </a:rPr>
              <a:t>Tak</a:t>
            </a:r>
            <a:r>
              <a:rPr lang="en-US" alt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4800" dirty="0" err="1">
                <a:solidFill>
                  <a:sysClr val="windowText" lastClr="000000"/>
                </a:solidFill>
              </a:rPr>
              <a:t>seorangpun</a:t>
            </a:r>
            <a:r>
              <a:rPr lang="en-US" altLang="en-US" sz="4800" dirty="0">
                <a:solidFill>
                  <a:sysClr val="windowText" lastClr="000000"/>
                </a:solidFill>
              </a:rPr>
              <a:t> yang </a:t>
            </a:r>
            <a:r>
              <a:rPr lang="en-US" altLang="en-US" sz="4800" dirty="0" err="1">
                <a:solidFill>
                  <a:sysClr val="windowText" lastClr="000000"/>
                </a:solidFill>
              </a:rPr>
              <a:t>dilahirkan</a:t>
            </a:r>
            <a:r>
              <a:rPr lang="en-US" alt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altLang="en-US" sz="4800" dirty="0" err="1">
                <a:solidFill>
                  <a:sysClr val="windowText" lastClr="000000"/>
                </a:solidFill>
              </a:rPr>
              <a:t>sbg</a:t>
            </a:r>
            <a:r>
              <a:rPr lang="en-US" altLang="en-US" sz="4800" b="1" dirty="0">
                <a:solidFill>
                  <a:sysClr val="windowText" lastClr="000000"/>
                </a:solidFill>
              </a:rPr>
              <a:t> </a:t>
            </a:r>
            <a:r>
              <a:rPr lang="en-US" altLang="en-US" sz="4800" b="1" dirty="0">
                <a:solidFill>
                  <a:schemeClr val="tx2">
                    <a:lumMod val="50000"/>
                  </a:schemeClr>
                </a:solidFill>
              </a:rPr>
              <a:t>Speaker</a:t>
            </a:r>
            <a:r>
              <a:rPr lang="en-US" altLang="en-US" sz="4800" dirty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499100" y="4240213"/>
            <a:ext cx="290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8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/>
              <a:t>Seberapa besar bakat anda untuk bisa bicara?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52683" y="2756647"/>
            <a:ext cx="7382436" cy="3398092"/>
          </a:xfrm>
        </p:spPr>
        <p:txBody>
          <a:bodyPr>
            <a:normAutofit/>
          </a:bodyPr>
          <a:lstStyle/>
          <a:p>
            <a:pPr marL="341313" indent="-34131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Ada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anggapan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kesuksesan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beretorika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bakat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selamanya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bakat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penentu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kesuksesan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retorika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7" y="1948331"/>
            <a:ext cx="4023564" cy="467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769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911788" y="336176"/>
            <a:ext cx="4899212" cy="1646239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 err="1" smtClean="0"/>
              <a:t>Faktor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Pembentuk</a:t>
            </a:r>
            <a:r>
              <a:rPr lang="en-US" altLang="en-US" sz="3200" dirty="0" smtClean="0"/>
              <a:t> Speaker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0335" y="2387459"/>
            <a:ext cx="3183218" cy="257553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341313" indent="-341313">
              <a:spcBef>
                <a:spcPts val="12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600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Lahir</a:t>
            </a: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3600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Bakat</a:t>
            </a: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1313" indent="-341313">
              <a:spcBef>
                <a:spcPts val="12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600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endParaRPr lang="en-US" altLang="en-US" sz="36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spcBef>
                <a:spcPts val="1200"/>
              </a:spcBef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600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Latihan</a:t>
            </a:r>
            <a:endParaRPr lang="en-US" altLang="en-US" sz="36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9877159" y="4962993"/>
            <a:ext cx="1933841" cy="18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11700" b="1" dirty="0">
                <a:solidFill>
                  <a:srgbClr val="FF0000"/>
                </a:solidFill>
              </a:rPr>
              <a:t>3L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60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520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74269" y="197645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 smtClean="0"/>
              <a:t>Masalah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Public Speaking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2400" y="2636839"/>
            <a:ext cx="5113338" cy="2160587"/>
          </a:xfrm>
        </p:spPr>
        <p:txBody>
          <a:bodyPr>
            <a:noAutofit/>
          </a:bodyPr>
          <a:lstStyle/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Nervous /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Kecemasan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Public Speaking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Penguasaan</a:t>
            </a:r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</a:t>
            </a:r>
            <a:endParaRPr lang="en-US" alt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4464424" cy="683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6723063" y="23495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640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29952" y="274638"/>
            <a:ext cx="7570695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>
                <a:solidFill>
                  <a:schemeClr val="tx2"/>
                </a:solidFill>
              </a:rPr>
              <a:t>Nervous </a:t>
            </a:r>
            <a:r>
              <a:rPr lang="en-US" altLang="en-US" sz="4000" dirty="0" err="1">
                <a:solidFill>
                  <a:schemeClr val="tx2"/>
                </a:solidFill>
              </a:rPr>
              <a:t>dan</a:t>
            </a:r>
            <a:r>
              <a:rPr lang="en-US" altLang="en-US" sz="4000" dirty="0">
                <a:solidFill>
                  <a:schemeClr val="tx2"/>
                </a:solidFill>
              </a:rPr>
              <a:t> Usaha</a:t>
            </a:r>
            <a:br>
              <a:rPr lang="en-US" altLang="en-US" sz="4000" dirty="0">
                <a:solidFill>
                  <a:schemeClr val="tx2"/>
                </a:solidFill>
              </a:rPr>
            </a:br>
            <a:r>
              <a:rPr lang="en-US" altLang="en-US" sz="4000" dirty="0" err="1">
                <a:solidFill>
                  <a:schemeClr val="tx2"/>
                </a:solidFill>
              </a:rPr>
              <a:t>Mengalahkan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4000" dirty="0" err="1">
                <a:solidFill>
                  <a:schemeClr val="tx2"/>
                </a:solidFill>
              </a:rPr>
              <a:t>Diri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4000" dirty="0" err="1">
                <a:solidFill>
                  <a:schemeClr val="tx2"/>
                </a:solidFill>
              </a:rPr>
              <a:t>Sendiri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32058" y="1922930"/>
            <a:ext cx="4074459" cy="4525963"/>
          </a:xfrm>
        </p:spPr>
        <p:txBody>
          <a:bodyPr>
            <a:normAutofit/>
          </a:bodyPr>
          <a:lstStyle/>
          <a:p>
            <a:pPr indent="-341313">
              <a:lnSpc>
                <a:spcPct val="9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Gejala-Gejala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Tertekan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Detak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jantung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Lutut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gemetar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Berkeringat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bergetar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Pusing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Kejang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mual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berair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Lupa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650"/>
              </a:spcBef>
              <a:buFont typeface="Wingdings" pitchFamily="2" charset="2"/>
              <a:buChar char="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7" y="378835"/>
            <a:ext cx="4252959" cy="64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03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55341" y="422555"/>
            <a:ext cx="6118412" cy="114300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dirty="0" err="1"/>
              <a:t>Penyebab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Kecemasan</a:t>
            </a:r>
            <a:endParaRPr lang="en-US" altLang="en-US" sz="4400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47012" y="2003611"/>
            <a:ext cx="5526741" cy="4666129"/>
          </a:xfrm>
        </p:spPr>
        <p:txBody>
          <a:bodyPr>
            <a:normAutofit/>
          </a:bodyPr>
          <a:lstStyle/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Suasana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Merasa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pusat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perhatian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Merasa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percaya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Trauma masa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lalu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siap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tampil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540030" y="274638"/>
            <a:ext cx="3292381" cy="6395103"/>
            <a:chOff x="295" y="754"/>
            <a:chExt cx="1463" cy="3455"/>
          </a:xfrm>
        </p:grpSpPr>
        <p:pic>
          <p:nvPicPr>
            <p:cNvPr id="2253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54"/>
              <a:ext cx="1463" cy="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2534" name="Freeform 5"/>
            <p:cNvSpPr>
              <a:spLocks noChangeArrowheads="1"/>
            </p:cNvSpPr>
            <p:nvPr/>
          </p:nvSpPr>
          <p:spPr bwMode="auto">
            <a:xfrm>
              <a:off x="441" y="3390"/>
              <a:ext cx="95" cy="317"/>
            </a:xfrm>
            <a:custGeom>
              <a:avLst/>
              <a:gdLst>
                <a:gd name="T0" fmla="*/ 90 w 90"/>
                <a:gd name="T1" fmla="*/ 0 h 318"/>
                <a:gd name="T2" fmla="*/ 0 w 90"/>
                <a:gd name="T3" fmla="*/ 227 h 318"/>
                <a:gd name="T4" fmla="*/ 90 w 90"/>
                <a:gd name="T5" fmla="*/ 318 h 318"/>
                <a:gd name="T6" fmla="*/ 0 60000 65536"/>
                <a:gd name="T7" fmla="*/ 0 60000 65536"/>
                <a:gd name="T8" fmla="*/ 0 60000 65536"/>
                <a:gd name="T9" fmla="*/ 0 w 90"/>
                <a:gd name="T10" fmla="*/ 0 h 318"/>
                <a:gd name="T11" fmla="*/ 90 w 90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318">
                  <a:moveTo>
                    <a:pt x="90" y="0"/>
                  </a:moveTo>
                  <a:cubicBezTo>
                    <a:pt x="45" y="87"/>
                    <a:pt x="0" y="174"/>
                    <a:pt x="0" y="227"/>
                  </a:cubicBezTo>
                  <a:cubicBezTo>
                    <a:pt x="0" y="280"/>
                    <a:pt x="45" y="299"/>
                    <a:pt x="90" y="318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35" name="Freeform 6"/>
            <p:cNvSpPr>
              <a:spLocks noChangeArrowheads="1"/>
            </p:cNvSpPr>
            <p:nvPr/>
          </p:nvSpPr>
          <p:spPr bwMode="auto">
            <a:xfrm>
              <a:off x="488" y="3476"/>
              <a:ext cx="96" cy="181"/>
            </a:xfrm>
            <a:custGeom>
              <a:avLst/>
              <a:gdLst>
                <a:gd name="T0" fmla="*/ 90 w 90"/>
                <a:gd name="T1" fmla="*/ 0 h 318"/>
                <a:gd name="T2" fmla="*/ 0 w 90"/>
                <a:gd name="T3" fmla="*/ 227 h 318"/>
                <a:gd name="T4" fmla="*/ 90 w 90"/>
                <a:gd name="T5" fmla="*/ 318 h 318"/>
                <a:gd name="T6" fmla="*/ 0 60000 65536"/>
                <a:gd name="T7" fmla="*/ 0 60000 65536"/>
                <a:gd name="T8" fmla="*/ 0 60000 65536"/>
                <a:gd name="T9" fmla="*/ 0 w 90"/>
                <a:gd name="T10" fmla="*/ 0 h 318"/>
                <a:gd name="T11" fmla="*/ 90 w 90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318">
                  <a:moveTo>
                    <a:pt x="90" y="0"/>
                  </a:moveTo>
                  <a:cubicBezTo>
                    <a:pt x="45" y="87"/>
                    <a:pt x="0" y="174"/>
                    <a:pt x="0" y="227"/>
                  </a:cubicBezTo>
                  <a:cubicBezTo>
                    <a:pt x="0" y="280"/>
                    <a:pt x="45" y="299"/>
                    <a:pt x="90" y="318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36" name="Freeform 7"/>
            <p:cNvSpPr>
              <a:spLocks noChangeArrowheads="1"/>
            </p:cNvSpPr>
            <p:nvPr/>
          </p:nvSpPr>
          <p:spPr bwMode="auto">
            <a:xfrm flipH="1">
              <a:off x="1358" y="3385"/>
              <a:ext cx="95" cy="317"/>
            </a:xfrm>
            <a:custGeom>
              <a:avLst/>
              <a:gdLst>
                <a:gd name="T0" fmla="*/ 90 w 90"/>
                <a:gd name="T1" fmla="*/ 0 h 318"/>
                <a:gd name="T2" fmla="*/ 0 w 90"/>
                <a:gd name="T3" fmla="*/ 227 h 318"/>
                <a:gd name="T4" fmla="*/ 90 w 90"/>
                <a:gd name="T5" fmla="*/ 318 h 318"/>
                <a:gd name="T6" fmla="*/ 0 60000 65536"/>
                <a:gd name="T7" fmla="*/ 0 60000 65536"/>
                <a:gd name="T8" fmla="*/ 0 60000 65536"/>
                <a:gd name="T9" fmla="*/ 0 w 90"/>
                <a:gd name="T10" fmla="*/ 0 h 318"/>
                <a:gd name="T11" fmla="*/ 90 w 90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318">
                  <a:moveTo>
                    <a:pt x="90" y="0"/>
                  </a:moveTo>
                  <a:cubicBezTo>
                    <a:pt x="45" y="87"/>
                    <a:pt x="0" y="174"/>
                    <a:pt x="0" y="227"/>
                  </a:cubicBezTo>
                  <a:cubicBezTo>
                    <a:pt x="0" y="280"/>
                    <a:pt x="45" y="299"/>
                    <a:pt x="90" y="318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2537" name="Freeform 8"/>
            <p:cNvSpPr>
              <a:spLocks noChangeArrowheads="1"/>
            </p:cNvSpPr>
            <p:nvPr/>
          </p:nvSpPr>
          <p:spPr bwMode="auto">
            <a:xfrm flipH="1">
              <a:off x="1321" y="3476"/>
              <a:ext cx="96" cy="181"/>
            </a:xfrm>
            <a:custGeom>
              <a:avLst/>
              <a:gdLst>
                <a:gd name="T0" fmla="*/ 90 w 90"/>
                <a:gd name="T1" fmla="*/ 0 h 318"/>
                <a:gd name="T2" fmla="*/ 0 w 90"/>
                <a:gd name="T3" fmla="*/ 227 h 318"/>
                <a:gd name="T4" fmla="*/ 90 w 90"/>
                <a:gd name="T5" fmla="*/ 318 h 318"/>
                <a:gd name="T6" fmla="*/ 0 60000 65536"/>
                <a:gd name="T7" fmla="*/ 0 60000 65536"/>
                <a:gd name="T8" fmla="*/ 0 60000 65536"/>
                <a:gd name="T9" fmla="*/ 0 w 90"/>
                <a:gd name="T10" fmla="*/ 0 h 318"/>
                <a:gd name="T11" fmla="*/ 90 w 90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318">
                  <a:moveTo>
                    <a:pt x="90" y="0"/>
                  </a:moveTo>
                  <a:cubicBezTo>
                    <a:pt x="45" y="87"/>
                    <a:pt x="0" y="174"/>
                    <a:pt x="0" y="227"/>
                  </a:cubicBezTo>
                  <a:cubicBezTo>
                    <a:pt x="0" y="280"/>
                    <a:pt x="45" y="299"/>
                    <a:pt x="90" y="318"/>
                  </a:cubicBezTo>
                </a:path>
              </a:pathLst>
            </a:custGeom>
            <a:noFill/>
            <a:ln w="9360" cap="sq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4802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99846" y="274638"/>
            <a:ext cx="6284259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 err="1">
                <a:solidFill>
                  <a:schemeClr val="tx2"/>
                </a:solidFill>
              </a:rPr>
              <a:t>Bagaimana</a:t>
            </a:r>
            <a:r>
              <a:rPr lang="en-US" altLang="en-US" sz="4000" dirty="0">
                <a:solidFill>
                  <a:schemeClr val="tx2"/>
                </a:solidFill>
              </a:rPr>
              <a:t> Cara </a:t>
            </a:r>
            <a:r>
              <a:rPr lang="en-US" altLang="en-US" sz="4000" dirty="0" err="1">
                <a:solidFill>
                  <a:schemeClr val="tx2"/>
                </a:solidFill>
              </a:rPr>
              <a:t>Mengatasinya</a:t>
            </a:r>
            <a:r>
              <a:rPr lang="en-US" altLang="en-US" sz="40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1985684"/>
            <a:ext cx="6723529" cy="4525963"/>
          </a:xfrm>
        </p:spPr>
        <p:txBody>
          <a:bodyPr>
            <a:normAutofit/>
          </a:bodyPr>
          <a:lstStyle/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Mempersiapkan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latihan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fisik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Menganggap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demam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panggung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wajar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08013" indent="-608013"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0" y="26708"/>
            <a:ext cx="4625788" cy="6831292"/>
            <a:chOff x="201" y="1026"/>
            <a:chExt cx="1771" cy="2468"/>
          </a:xfrm>
        </p:grpSpPr>
        <p:pic>
          <p:nvPicPr>
            <p:cNvPr id="2355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1026"/>
              <a:ext cx="1759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58" name="Text Box 5"/>
            <p:cNvSpPr txBox="1">
              <a:spLocks noChangeArrowheads="1"/>
            </p:cNvSpPr>
            <p:nvPr/>
          </p:nvSpPr>
          <p:spPr bwMode="auto">
            <a:xfrm>
              <a:off x="201" y="2795"/>
              <a:ext cx="1768" cy="6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POLA PIKIR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</a:rPr>
                <a:t>DAN 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CARA PANDANG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543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4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RPS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id-ID" dirty="0" smtClean="0"/>
              <a:t>engendalikan kecemasan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</a:t>
            </a:r>
            <a:r>
              <a:rPr lang="id-ID" dirty="0" smtClean="0"/>
              <a:t>iat </a:t>
            </a:r>
            <a:r>
              <a:rPr lang="id-ID" dirty="0"/>
              <a:t>berbicara di depan </a:t>
            </a:r>
            <a:r>
              <a:rPr lang="id-ID" dirty="0" smtClean="0"/>
              <a:t>umum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id-ID" dirty="0" smtClean="0"/>
              <a:t>ambatan </a:t>
            </a:r>
            <a:r>
              <a:rPr lang="id-ID" dirty="0"/>
              <a:t>berbicara di depan </a:t>
            </a:r>
            <a:r>
              <a:rPr lang="id-ID" dirty="0" smtClean="0"/>
              <a:t>umum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id-ID" dirty="0" smtClean="0"/>
              <a:t>enggunakan alat bantu audiovisual</a:t>
            </a:r>
            <a:r>
              <a:rPr lang="en-US" dirty="0" smtClean="0"/>
              <a:t> (Lab </a:t>
            </a:r>
            <a:r>
              <a:rPr lang="en-US" dirty="0" err="1" smtClean="0"/>
              <a:t>Promkes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Teknik</a:t>
            </a:r>
            <a:r>
              <a:rPr lang="en-US" dirty="0" smtClean="0"/>
              <a:t> P</a:t>
            </a:r>
            <a:r>
              <a:rPr lang="id-ID" dirty="0" smtClean="0"/>
              <a:t>resentasi </a:t>
            </a:r>
            <a:r>
              <a:rPr lang="en-US" dirty="0" smtClean="0"/>
              <a:t>E</a:t>
            </a:r>
            <a:r>
              <a:rPr lang="id-ID" dirty="0" smtClean="0"/>
              <a:t>fektif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Menyampaikan</a:t>
            </a:r>
            <a:r>
              <a:rPr lang="en-US" dirty="0" smtClean="0"/>
              <a:t>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</a:t>
            </a:r>
            <a:r>
              <a:rPr lang="id-ID" dirty="0" smtClean="0"/>
              <a:t>eterampilan </a:t>
            </a:r>
            <a:r>
              <a:rPr lang="id-ID" dirty="0"/>
              <a:t>untuk menjadi </a:t>
            </a:r>
            <a:r>
              <a:rPr lang="id-ID" dirty="0" smtClean="0"/>
              <a:t>moderator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1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41693" y="274638"/>
            <a:ext cx="7732059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dirty="0" err="1"/>
              <a:t>Bagaimana</a:t>
            </a:r>
            <a:r>
              <a:rPr lang="en-US" altLang="en-US" sz="3600" dirty="0"/>
              <a:t> Cara </a:t>
            </a:r>
            <a:r>
              <a:rPr lang="en-US" altLang="en-US" sz="3600" dirty="0" err="1"/>
              <a:t>Meraih</a:t>
            </a:r>
            <a:r>
              <a:rPr lang="en-US" altLang="en-US" sz="3600" dirty="0"/>
              <a:t> </a:t>
            </a:r>
            <a:br>
              <a:rPr lang="en-US" altLang="en-US" sz="3600" dirty="0"/>
            </a:br>
            <a:r>
              <a:rPr lang="en-US" altLang="en-US" sz="3600" dirty="0"/>
              <a:t>Rasa </a:t>
            </a:r>
            <a:r>
              <a:rPr lang="en-US" altLang="en-US" sz="3600" dirty="0" err="1"/>
              <a:t>Percaya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Diri</a:t>
            </a:r>
            <a:r>
              <a:rPr lang="en-US" altLang="en-US" sz="3600" dirty="0"/>
              <a:t>??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07424" y="2151529"/>
            <a:ext cx="6266328" cy="4074646"/>
          </a:xfrm>
        </p:spPr>
        <p:txBody>
          <a:bodyPr>
            <a:normAutofit/>
          </a:bodyPr>
          <a:lstStyle/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Lepaskan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rasa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sesal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Perbaiki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Persepsi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Jangan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takut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gagal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Penampilan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Maksimal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Mengingat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sukses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masa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lalu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" y="113274"/>
            <a:ext cx="4435316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227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76565" y="274638"/>
            <a:ext cx="4343400" cy="2468562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800" dirty="0" err="1">
                <a:solidFill>
                  <a:schemeClr val="tx2"/>
                </a:solidFill>
              </a:rPr>
              <a:t>Teknik</a:t>
            </a:r>
            <a:r>
              <a:rPr lang="en-US" altLang="en-US" sz="4800" dirty="0"/>
              <a:t> </a:t>
            </a:r>
            <a:r>
              <a:rPr lang="en-US" alt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 Speaking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8036" y="1099391"/>
            <a:ext cx="4835525" cy="4525962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11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Variasi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suara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spcBef>
                <a:spcPts val="11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Ekspresi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wajah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spcBef>
                <a:spcPts val="11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Kontak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Mata</a:t>
            </a:r>
          </a:p>
          <a:p>
            <a:pPr marL="341313" indent="-341313">
              <a:spcBef>
                <a:spcPts val="11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Bahasa </a:t>
            </a:r>
            <a:r>
              <a:rPr lang="en-US" alt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Tubuh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6" y="134471"/>
            <a:ext cx="7726229" cy="660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62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06470" y="274638"/>
            <a:ext cx="7100048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Variasi</a:t>
            </a:r>
            <a:r>
              <a:rPr lang="en-US" alt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5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suara</a:t>
            </a:r>
            <a:endParaRPr lang="en-US" alt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77385" y="2326341"/>
            <a:ext cx="6358218" cy="2902884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900"/>
              </a:spcBef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Volume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kekerasan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suara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spcBef>
                <a:spcPts val="900"/>
              </a:spcBef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Jangan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berbicara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nada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datar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6" y="95811"/>
            <a:ext cx="3950540" cy="66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94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69987" y="239994"/>
            <a:ext cx="6729271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Kecepatan</a:t>
            </a: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Bicara</a:t>
            </a: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dan</a:t>
            </a: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Artikulasi</a:t>
            </a:r>
            <a:endParaRPr lang="en-US" alt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16499" y="2514600"/>
            <a:ext cx="6736229" cy="3611564"/>
          </a:xfrm>
        </p:spPr>
        <p:txBody>
          <a:bodyPr>
            <a:normAutofit/>
          </a:bodyPr>
          <a:lstStyle/>
          <a:p>
            <a:pPr marL="608013" indent="-608013">
              <a:lnSpc>
                <a:spcPct val="90000"/>
              </a:lnSpc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Aturlah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lnSpc>
                <a:spcPct val="90000"/>
              </a:lnSpc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Bicara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antusiasme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urgensi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lnSpc>
                <a:spcPct val="90000"/>
              </a:lnSpc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Bicara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lambat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penekanan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8013" indent="-608013">
              <a:lnSpc>
                <a:spcPct val="90000"/>
              </a:lnSpc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penekanan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239994"/>
            <a:ext cx="5076127" cy="6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44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4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17458" y="274638"/>
            <a:ext cx="6723530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Ekspresi</a:t>
            </a:r>
            <a:r>
              <a:rPr lang="en-US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en-US" sz="4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wajah</a:t>
            </a:r>
            <a:endParaRPr lang="en-US" alt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46911" y="2017059"/>
            <a:ext cx="6064623" cy="4525963"/>
          </a:xfrm>
        </p:spPr>
        <p:txBody>
          <a:bodyPr>
            <a:normAutofit/>
          </a:bodyPr>
          <a:lstStyle/>
          <a:p>
            <a:pPr>
              <a:buClr>
                <a:srgbClr val="333300"/>
              </a:buClr>
              <a:buFont typeface="Courier New" panose="02070309020205020404" pitchFamily="49" charset="0"/>
              <a:buChar char="o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berbicara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pastikan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terpaku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benda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333300"/>
              </a:buClr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00"/>
              </a:buClr>
              <a:buFont typeface="Courier New" panose="02070309020205020404" pitchFamily="49" charset="0"/>
              <a:buChar char="o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Hindari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kecendrungan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menggeleng-gelengkan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kepala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333300"/>
              </a:buClr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33300"/>
              </a:buClr>
              <a:buFont typeface="Courier New" panose="02070309020205020404" pitchFamily="49" charset="0"/>
              <a:buChar char="o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Biasakan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tersenyum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9" y="274638"/>
            <a:ext cx="4471237" cy="615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85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876361" y="274638"/>
            <a:ext cx="6028765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800" dirty="0"/>
              <a:t>Bahasa </a:t>
            </a:r>
            <a:r>
              <a:rPr lang="en-US" altLang="en-US" sz="4800" dirty="0" err="1"/>
              <a:t>tubuh</a:t>
            </a:r>
            <a:endParaRPr lang="en-US" altLang="en-US" sz="4800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9806" y="2139018"/>
            <a:ext cx="5194300" cy="4525963"/>
          </a:xfrm>
        </p:spPr>
        <p:txBody>
          <a:bodyPr>
            <a:normAutofit/>
          </a:bodyPr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suasana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formal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berdiri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selalu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daripada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duduk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tangan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memegang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bantu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Berjalan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mondar-mandir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dianjurkan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2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78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7013"/>
            <a:ext cx="8229600" cy="1236662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Karakter</a:t>
            </a:r>
            <a:r>
              <a:rPr lang="en-US" altLang="en-US" dirty="0" smtClean="0"/>
              <a:t> Audience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31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6188" y="422556"/>
            <a:ext cx="5616388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5400" dirty="0"/>
              <a:t>Tips </a:t>
            </a:r>
            <a:r>
              <a:rPr lang="en-US" altLang="en-US" sz="5400" dirty="0" err="1"/>
              <a:t>Merebut</a:t>
            </a:r>
            <a:r>
              <a:rPr lang="en-US" altLang="en-US" sz="5400" dirty="0"/>
              <a:t> </a:t>
            </a:r>
            <a:r>
              <a:rPr lang="en-US" altLang="en-US" sz="5400" dirty="0" err="1"/>
              <a:t>Perhatian</a:t>
            </a:r>
            <a:endParaRPr lang="en-US" altLang="en-US" sz="540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071" y="3111408"/>
            <a:ext cx="6723344" cy="4525962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buClr>
                <a:srgbClr val="3333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Busana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buClr>
                <a:srgbClr val="3333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Datang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tepat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buClr>
                <a:srgbClr val="3333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audio visual</a:t>
            </a:r>
          </a:p>
          <a:p>
            <a:pPr marL="341313" indent="-341313">
              <a:lnSpc>
                <a:spcPct val="90000"/>
              </a:lnSpc>
              <a:buClr>
                <a:srgbClr val="3333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Kemukakan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sasaran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buClr>
                <a:srgbClr val="333300"/>
              </a:buClr>
              <a:buBlip>
                <a:blip r:embed="rId3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Kemukakan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manfaat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diperoleh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audiens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5" y="30443"/>
            <a:ext cx="9121214" cy="68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90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8411" y="295738"/>
            <a:ext cx="6342529" cy="1143001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800" dirty="0" err="1"/>
              <a:t>Membuka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Presentasi</a:t>
            </a:r>
            <a:endParaRPr lang="en-US" altLang="en-US" sz="4800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4517" y="2299447"/>
            <a:ext cx="4771463" cy="4195477"/>
          </a:xfrm>
        </p:spPr>
        <p:txBody>
          <a:bodyPr>
            <a:normAutofit/>
          </a:bodyPr>
          <a:lstStyle/>
          <a:p>
            <a:pPr marL="531813" indent="-531813">
              <a:lnSpc>
                <a:spcPct val="80000"/>
              </a:lnSpc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pujian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tulus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audiens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80000"/>
              </a:lnSpc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Mengajukan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retorikal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80000"/>
              </a:lnSpc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Mengutip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pendapat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bijak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80000"/>
              </a:lnSpc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pertanyaan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misterius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80000"/>
              </a:lnSpc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Menceritakan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lelucon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80000"/>
              </a:lnSpc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1813" indent="-531813">
              <a:lnSpc>
                <a:spcPct val="80000"/>
              </a:lnSpc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en-US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561" b="16071"/>
          <a:stretch/>
        </p:blipFill>
        <p:spPr>
          <a:xfrm>
            <a:off x="0" y="0"/>
            <a:ext cx="6754592" cy="5056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764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861611" y="274638"/>
            <a:ext cx="3218328" cy="3261938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 err="1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Menutup</a:t>
            </a:r>
            <a: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en-US" altLang="en-US" sz="3200" dirty="0" err="1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Presentasi</a:t>
            </a:r>
            <a: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en-US" altLang="en-US" sz="3200" dirty="0" err="1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dengan</a:t>
            </a:r>
            <a: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US" altLang="en-US" sz="3200" dirty="0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</a:br>
            <a:r>
              <a:rPr lang="en-US" altLang="en-US" sz="3200" dirty="0" err="1" smtClean="0">
                <a:effectLst/>
                <a:latin typeface="Cambria" panose="02040503050406030204" pitchFamily="18" charset="0"/>
                <a:cs typeface="Calibri" panose="020F0502020204030204" pitchFamily="34" charset="0"/>
              </a:rPr>
              <a:t>mengesankan</a:t>
            </a:r>
            <a:endParaRPr lang="en-US" altLang="en-US" sz="3200" dirty="0">
              <a:effectLst/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707" y="4988859"/>
            <a:ext cx="5109882" cy="1648294"/>
          </a:xfrm>
        </p:spPr>
        <p:txBody>
          <a:bodyPr>
            <a:noAutofit/>
          </a:bodyPr>
          <a:lstStyle/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ringkasan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Kutipan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memotivasi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635"/>
          <a:stretch/>
        </p:blipFill>
        <p:spPr>
          <a:xfrm>
            <a:off x="0" y="8654"/>
            <a:ext cx="8740588" cy="475384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839634" y="5002306"/>
            <a:ext cx="4141695" cy="1648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Mengulangi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manfaat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Meminta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audiens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meneriakkan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slogan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80327" y="5029200"/>
            <a:ext cx="4370293" cy="1648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Tantangan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segera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bertindak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Lelucon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relevan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13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UAS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Praktek</a:t>
            </a:r>
            <a:r>
              <a:rPr lang="en-US" dirty="0" smtClean="0"/>
              <a:t> MC </a:t>
            </a:r>
            <a:r>
              <a:rPr lang="en-US" dirty="0" err="1" smtClean="0"/>
              <a:t>dan</a:t>
            </a:r>
            <a:r>
              <a:rPr lang="en-US" dirty="0" smtClean="0"/>
              <a:t> Moderator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Narasumber</a:t>
            </a: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i="1" dirty="0" smtClean="0"/>
              <a:t>Ice breaking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Praktek</a:t>
            </a:r>
            <a:r>
              <a:rPr lang="en-US" dirty="0" smtClean="0"/>
              <a:t> Trainer Model </a:t>
            </a:r>
            <a:r>
              <a:rPr lang="en-US" i="1" dirty="0" smtClean="0"/>
              <a:t>Jigsaw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Praktek</a:t>
            </a:r>
            <a:r>
              <a:rPr lang="en-US" dirty="0" smtClean="0"/>
              <a:t> Trainer Model </a:t>
            </a:r>
            <a:r>
              <a:rPr lang="en-US" i="1" dirty="0" smtClean="0"/>
              <a:t>Think Pair Share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Praktek</a:t>
            </a:r>
            <a:r>
              <a:rPr lang="en-US" dirty="0" smtClean="0"/>
              <a:t> Trainer Model </a:t>
            </a:r>
            <a:r>
              <a:rPr lang="en-US" i="1" dirty="0" smtClean="0"/>
              <a:t>Problem Based Learning</a:t>
            </a:r>
            <a:endParaRPr lang="en-US" i="1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21824" y="274638"/>
            <a:ext cx="3688976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5400" dirty="0" err="1"/>
              <a:t>Penutup</a:t>
            </a:r>
            <a:endParaRPr lang="en-US" altLang="en-US" sz="5400" dirty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47760" y="1812832"/>
            <a:ext cx="5400675" cy="4525962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berbicara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kita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saja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menguasai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“Public Speaking”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anda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dilahirkan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Speaker,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berlatih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berlatihlah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953"/>
          <a:stretch/>
        </p:blipFill>
        <p:spPr>
          <a:xfrm>
            <a:off x="0" y="0"/>
            <a:ext cx="5573806" cy="68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9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/>
              <a:t>Sumber &amp; Bahan Bacaan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5083" y="2702859"/>
            <a:ext cx="10381130" cy="3423305"/>
          </a:xfrm>
        </p:spPr>
        <p:txBody>
          <a:bodyPr>
            <a:normAutofit/>
          </a:bodyPr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Diah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Fatma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Sjoraida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Speaking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Unpad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2008.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Thomas D.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Zweilfel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Communicate or Die,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Gramedia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2003.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Larry King,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Seni</a:t>
            </a:r>
            <a:r>
              <a:rPr lang="en-US" alt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Berbicara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Gramedia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2007.</a:t>
            </a:r>
          </a:p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800" dirty="0" smtClean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www.changingminds.org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tanggal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14 April 2009.</a:t>
            </a:r>
          </a:p>
        </p:txBody>
      </p:sp>
    </p:spTree>
    <p:extLst>
      <p:ext uri="{BB962C8B-B14F-4D97-AF65-F5344CB8AC3E}">
        <p14:creationId xmlns:p14="http://schemas.microsoft.com/office/powerpoint/2010/main" val="3822776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3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1" y="0"/>
            <a:ext cx="12179508" cy="6858000"/>
          </a:xfrm>
        </p:spPr>
      </p:pic>
    </p:spTree>
    <p:extLst>
      <p:ext uri="{BB962C8B-B14F-4D97-AF65-F5344CB8AC3E}">
        <p14:creationId xmlns:p14="http://schemas.microsoft.com/office/powerpoint/2010/main" val="1839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Persentase</a:t>
            </a:r>
            <a:r>
              <a:rPr lang="en-US" sz="5400" dirty="0" smtClean="0"/>
              <a:t> </a:t>
            </a:r>
            <a:r>
              <a:rPr lang="en-US" sz="5400" dirty="0" err="1" smtClean="0"/>
              <a:t>Nilai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85326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6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18340"/>
          <a:stretch/>
        </p:blipFill>
        <p:spPr>
          <a:xfrm>
            <a:off x="-1" y="303198"/>
            <a:ext cx="12192001" cy="4416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106" y="0"/>
            <a:ext cx="2863144" cy="1326321"/>
          </a:xfrm>
        </p:spPr>
        <p:txBody>
          <a:bodyPr/>
          <a:lstStyle/>
          <a:p>
            <a:r>
              <a:rPr lang="en-US" dirty="0" smtClean="0"/>
              <a:t>TM II &amp;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011" y="5499848"/>
            <a:ext cx="10648992" cy="14612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d-ID" sz="2800" dirty="0">
                <a:latin typeface="Calibri" panose="020F0502020204030204" pitchFamily="34" charset="0"/>
                <a:cs typeface="Calibri" panose="020F0502020204030204" pitchFamily="34" charset="0"/>
              </a:rPr>
              <a:t>engendalikan kecemasan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id-ID" sz="2800" dirty="0">
                <a:latin typeface="Calibri" panose="020F0502020204030204" pitchFamily="34" charset="0"/>
                <a:cs typeface="Calibri" panose="020F0502020204030204" pitchFamily="34" charset="0"/>
              </a:rPr>
              <a:t>iat berbicara di depan </a:t>
            </a:r>
            <a:r>
              <a:rPr lang="id-ID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d-ID" sz="2800" dirty="0">
                <a:latin typeface="Calibri" panose="020F0502020204030204" pitchFamily="34" charset="0"/>
                <a:cs typeface="Calibri" panose="020F0502020204030204" pitchFamily="34" charset="0"/>
              </a:rPr>
              <a:t>ambatan berbicara di depan </a:t>
            </a:r>
            <a:r>
              <a:rPr lang="id-ID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umum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6000"/>
              <a:t>Siap untuk Bicara?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66988" y="1600201"/>
            <a:ext cx="7643812" cy="4525963"/>
          </a:xfrm>
        </p:spPr>
        <p:txBody>
          <a:bodyPr/>
          <a:lstStyle/>
          <a:p>
            <a:pPr indent="-341313">
              <a:spcBef>
                <a:spcPts val="11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4400"/>
              <a:t>Teriak </a:t>
            </a:r>
            <a:r>
              <a:rPr lang="en-US" altLang="en-US" sz="4400" b="1">
                <a:solidFill>
                  <a:srgbClr val="FF0000"/>
                </a:solidFill>
              </a:rPr>
              <a:t>“Saya Bisa Bicara”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" y="3657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133600"/>
            <a:ext cx="44069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796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000" dirty="0" err="1"/>
              <a:t>Kenapa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manusia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butuh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berkomunikasi</a:t>
            </a:r>
            <a:r>
              <a:rPr lang="en-US" altLang="en-US" sz="4000" dirty="0"/>
              <a:t>?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35824" y="2501153"/>
            <a:ext cx="7530351" cy="3725022"/>
          </a:xfrm>
        </p:spPr>
        <p:txBody>
          <a:bodyPr>
            <a:normAutofit/>
          </a:bodyPr>
          <a:lstStyle/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keinginan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jalan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menyelesaikan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walaupun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disebabkan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kesalahan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19" y="1700213"/>
            <a:ext cx="293528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18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/>
              <a:t>Bagaimana konsep dasar komunikasi?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1484313"/>
            <a:ext cx="18478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0" y="1484313"/>
            <a:ext cx="3354387" cy="4464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Line 4"/>
          <p:cNvSpPr>
            <a:spLocks noChangeShapeType="1"/>
          </p:cNvSpPr>
          <p:nvPr/>
        </p:nvSpPr>
        <p:spPr bwMode="auto">
          <a:xfrm flipH="1" flipV="1">
            <a:off x="4639235" y="3200400"/>
            <a:ext cx="3547504" cy="12700"/>
          </a:xfrm>
          <a:prstGeom prst="line">
            <a:avLst/>
          </a:prstGeom>
          <a:noFill/>
          <a:ln w="76320" cap="sq">
            <a:solidFill>
              <a:srgbClr val="99CC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383307" y="2404268"/>
            <a:ext cx="22320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 dirty="0" err="1">
                <a:solidFill>
                  <a:schemeClr val="tx1"/>
                </a:solidFill>
              </a:rPr>
              <a:t>Pesan</a:t>
            </a:r>
            <a:r>
              <a:rPr lang="en-US" altLang="en-US" sz="3200" dirty="0">
                <a:solidFill>
                  <a:schemeClr val="tx1"/>
                </a:solidFill>
              </a:rPr>
              <a:t> / ide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4406107" y="6250641"/>
            <a:ext cx="7561263" cy="402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</a:t>
            </a: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Pesan</a:t>
            </a: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alt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endParaRPr lang="en-US" altLang="en-US" sz="20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84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1329" y="274638"/>
            <a:ext cx="11093824" cy="8509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dirty="0" err="1"/>
              <a:t>Bagaimana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konsep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dasar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komunikasi</a:t>
            </a:r>
            <a:r>
              <a:rPr lang="en-US" altLang="en-US" sz="3600" dirty="0"/>
              <a:t>?</a:t>
            </a:r>
            <a:br>
              <a:rPr lang="en-US" altLang="en-US" sz="3600" dirty="0"/>
            </a:br>
            <a:r>
              <a:rPr lang="en-US" altLang="en-US" sz="3600" dirty="0"/>
              <a:t>(</a:t>
            </a:r>
            <a:r>
              <a:rPr lang="en-US" altLang="en-US" sz="3600" dirty="0" err="1"/>
              <a:t>Lanjutan</a:t>
            </a:r>
            <a:r>
              <a:rPr lang="en-US" altLang="en-US" sz="3600" dirty="0"/>
              <a:t>)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0271" y="1485900"/>
            <a:ext cx="9390529" cy="5327650"/>
          </a:xfrm>
        </p:spPr>
        <p:txBody>
          <a:bodyPr>
            <a:normAutofit fontScale="92500" lnSpcReduction="10000"/>
          </a:bodyPr>
          <a:lstStyle/>
          <a:p>
            <a:pPr marL="531813" indent="-531813">
              <a:spcBef>
                <a:spcPts val="700"/>
              </a:spcBef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/>
              <a:t>Bentuk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Komunikasi</a:t>
            </a:r>
            <a:endParaRPr lang="en-US" altLang="en-US" sz="280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/>
              <a:t>Verbal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/>
              <a:t>Non-Verbal</a:t>
            </a:r>
          </a:p>
          <a:p>
            <a:pPr marL="531813" indent="-531813"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 err="1"/>
              <a:t>Relasi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komunikasi</a:t>
            </a:r>
            <a:endParaRPr lang="en-US" altLang="en-US" sz="280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/>
              <a:t>Komunikasi</a:t>
            </a:r>
            <a:r>
              <a:rPr lang="en-US" altLang="en-US" sz="2400" dirty="0"/>
              <a:t> Personal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/>
              <a:t>Komunikasi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Publik</a:t>
            </a:r>
            <a:endParaRPr lang="en-US" altLang="en-US" sz="2400" dirty="0"/>
          </a:p>
          <a:p>
            <a:pPr marL="531813" indent="-531813"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800" dirty="0"/>
              <a:t>Media </a:t>
            </a:r>
            <a:r>
              <a:rPr lang="en-US" altLang="en-US" sz="2800" dirty="0" err="1"/>
              <a:t>Komunikasi</a:t>
            </a:r>
            <a:endParaRPr lang="en-US" altLang="en-US" sz="280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/>
              <a:t>Suara</a:t>
            </a:r>
            <a:endParaRPr lang="en-US" altLang="en-US" sz="240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/>
              <a:t>Tulisan</a:t>
            </a:r>
            <a:endParaRPr lang="en-US" altLang="en-US" sz="240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 err="1"/>
              <a:t>Gambar</a:t>
            </a:r>
            <a:endParaRPr lang="en-US" altLang="en-US" sz="240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–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2400" dirty="0"/>
              <a:t>Video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412876"/>
            <a:ext cx="34829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292</TotalTime>
  <Words>620</Words>
  <Application>Microsoft Office PowerPoint</Application>
  <PresentationFormat>Widescreen</PresentationFormat>
  <Paragraphs>160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微软雅黑</vt:lpstr>
      <vt:lpstr>Arial</vt:lpstr>
      <vt:lpstr>Bookman Old Style</vt:lpstr>
      <vt:lpstr>Calibri</vt:lpstr>
      <vt:lpstr>Cambria</vt:lpstr>
      <vt:lpstr>Courier New</vt:lpstr>
      <vt:lpstr>Rockwell</vt:lpstr>
      <vt:lpstr>Times New Roman</vt:lpstr>
      <vt:lpstr>Wingdings</vt:lpstr>
      <vt:lpstr>Damask</vt:lpstr>
      <vt:lpstr>Komunikasi Lanjut</vt:lpstr>
      <vt:lpstr>Pokok Bahasan</vt:lpstr>
      <vt:lpstr>Setelah UAS</vt:lpstr>
      <vt:lpstr>Persentase Nilai </vt:lpstr>
      <vt:lpstr>TM II &amp; III</vt:lpstr>
      <vt:lpstr>Siap untuk Bicara?</vt:lpstr>
      <vt:lpstr>Kenapa manusia butuh berkomunikasi?</vt:lpstr>
      <vt:lpstr>Bagaimana konsep dasar komunikasi?</vt:lpstr>
      <vt:lpstr>Bagaimana konsep dasar komunikasi? (Lanjutan)</vt:lpstr>
      <vt:lpstr>Apa itu Public Speaking?</vt:lpstr>
      <vt:lpstr>Tujuan Public Speaking</vt:lpstr>
      <vt:lpstr>Manfaat Public Speaking</vt:lpstr>
      <vt:lpstr>PowerPoint Presentation</vt:lpstr>
      <vt:lpstr>Seberapa besar bakat anda untuk bisa bicara?</vt:lpstr>
      <vt:lpstr>Faktor Pembentuk Speaker</vt:lpstr>
      <vt:lpstr>Masalah dalam Public Speaking</vt:lpstr>
      <vt:lpstr>Nervous dan Usaha Mengalahkan Diri Sendiri</vt:lpstr>
      <vt:lpstr>Penyebab Kecemasan</vt:lpstr>
      <vt:lpstr>Bagaimana Cara Mengatasinya?</vt:lpstr>
      <vt:lpstr>Bagaimana Cara Meraih  Rasa Percaya Diri??</vt:lpstr>
      <vt:lpstr>Teknik Public Speaking</vt:lpstr>
      <vt:lpstr>Variasi suara</vt:lpstr>
      <vt:lpstr>Kecepatan Bicara dan Artikulasi</vt:lpstr>
      <vt:lpstr>Ekspresi wajah</vt:lpstr>
      <vt:lpstr>Bahasa tubuh</vt:lpstr>
      <vt:lpstr>Karakter Audience</vt:lpstr>
      <vt:lpstr>Tips Merebut Perhatian</vt:lpstr>
      <vt:lpstr>Membuka Presentasi</vt:lpstr>
      <vt:lpstr>Menutup  Presentasi   dengan  mengesankan</vt:lpstr>
      <vt:lpstr>Penutup</vt:lpstr>
      <vt:lpstr>Sumber &amp; Bahan Bacaan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Lanjut</dc:title>
  <dc:creator>MYWINDOWS</dc:creator>
  <cp:lastModifiedBy>MYWINDOWS</cp:lastModifiedBy>
  <cp:revision>14</cp:revision>
  <dcterms:created xsi:type="dcterms:W3CDTF">2019-02-25T03:21:04Z</dcterms:created>
  <dcterms:modified xsi:type="dcterms:W3CDTF">2020-03-02T04:52:22Z</dcterms:modified>
</cp:coreProperties>
</file>