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5" r:id="rId2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934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A008E-C450-453A-AD51-F21DD43ED351}" type="doc">
      <dgm:prSet loTypeId="urn:microsoft.com/office/officeart/2005/8/layout/chevron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1253CE-F0E9-4EB7-9BF9-DAFCCBCB3F68}">
      <dgm:prSet phldrT="[Text]" custT="1"/>
      <dgm:spPr/>
      <dgm:t>
        <a:bodyPr/>
        <a:lstStyle/>
        <a:p>
          <a:r>
            <a:rPr lang="en-US" sz="1800" b="1" dirty="0" smtClean="0"/>
            <a:t>1</a:t>
          </a:r>
          <a:endParaRPr lang="en-US" sz="1800" b="1" dirty="0"/>
        </a:p>
      </dgm:t>
    </dgm:pt>
    <dgm:pt modelId="{EA9D35D9-F4B0-4A37-A583-3C2C2BF55FDC}" type="parTrans" cxnId="{E38E0DC8-039C-4A0F-9E95-364D085234EC}">
      <dgm:prSet/>
      <dgm:spPr/>
      <dgm:t>
        <a:bodyPr/>
        <a:lstStyle/>
        <a:p>
          <a:endParaRPr lang="en-US" sz="1800" b="1"/>
        </a:p>
      </dgm:t>
    </dgm:pt>
    <dgm:pt modelId="{63D5720E-A781-486F-A351-E528F4934D33}" type="sibTrans" cxnId="{E38E0DC8-039C-4A0F-9E95-364D085234EC}">
      <dgm:prSet/>
      <dgm:spPr/>
      <dgm:t>
        <a:bodyPr/>
        <a:lstStyle/>
        <a:p>
          <a:endParaRPr lang="en-US" sz="1800" b="1"/>
        </a:p>
      </dgm:t>
    </dgm:pt>
    <dgm:pt modelId="{CD21FB87-A30B-46DB-BC01-2AEF514DDA94}">
      <dgm:prSet phldrT="[Text]" custT="1"/>
      <dgm:spPr/>
      <dgm:t>
        <a:bodyPr/>
        <a:lstStyle/>
        <a:p>
          <a:r>
            <a:rPr lang="en-US" sz="1800" b="1" dirty="0" err="1" smtClean="0"/>
            <a:t>Kebijakan</a:t>
          </a:r>
          <a:r>
            <a:rPr lang="en-US" sz="1800" b="1" dirty="0" smtClean="0"/>
            <a:t> </a:t>
          </a:r>
          <a:r>
            <a:rPr lang="en-US" sz="1800" b="1" dirty="0" err="1" smtClean="0"/>
            <a:t>Manajemen</a:t>
          </a:r>
          <a:r>
            <a:rPr lang="en-US" sz="1800" b="1" dirty="0" smtClean="0"/>
            <a:t> Modal </a:t>
          </a:r>
          <a:r>
            <a:rPr lang="en-US" sz="1800" b="1" dirty="0" err="1" smtClean="0"/>
            <a:t>Kerja</a:t>
          </a:r>
          <a:r>
            <a:rPr lang="en-US" sz="1800" b="1" dirty="0" smtClean="0"/>
            <a:t> </a:t>
          </a:r>
          <a:r>
            <a:rPr lang="en-US" sz="1800" b="1" dirty="0" err="1" smtClean="0"/>
            <a:t>Moderat</a:t>
          </a:r>
          <a:r>
            <a:rPr lang="en-US" sz="1800" b="1" dirty="0" smtClean="0"/>
            <a:t> </a:t>
          </a:r>
          <a:r>
            <a:rPr lang="en-US" sz="1600" b="1" dirty="0" smtClean="0"/>
            <a:t>: </a:t>
          </a:r>
          <a:r>
            <a:rPr lang="en-US" sz="1600" b="1" dirty="0" err="1" smtClean="0"/>
            <a:t>penandaan</a:t>
          </a:r>
          <a:r>
            <a:rPr lang="en-US" sz="1600" b="1" dirty="0" smtClean="0"/>
            <a:t> </a:t>
          </a:r>
          <a:r>
            <a:rPr lang="en-US" sz="1600" b="1" dirty="0" err="1" smtClean="0"/>
            <a:t>terhadap</a:t>
          </a:r>
          <a:r>
            <a:rPr lang="en-US" sz="1600" b="1" dirty="0" smtClean="0"/>
            <a:t> </a:t>
          </a:r>
          <a:r>
            <a:rPr lang="en-US" sz="1600" b="1" dirty="0" err="1" smtClean="0"/>
            <a:t>aset</a:t>
          </a:r>
          <a:r>
            <a:rPr lang="en-US" sz="1600" b="1" dirty="0" smtClean="0"/>
            <a:t> </a:t>
          </a:r>
          <a:r>
            <a:rPr lang="en-US" sz="1600" b="1" dirty="0" err="1" smtClean="0"/>
            <a:t>lancar</a:t>
          </a:r>
          <a:r>
            <a:rPr lang="en-US" sz="1600" b="1" dirty="0" smtClean="0"/>
            <a:t> yang </a:t>
          </a:r>
          <a:r>
            <a:rPr lang="en-US" sz="1600" b="1" dirty="0" err="1" smtClean="0"/>
            <a:t>bersifat</a:t>
          </a:r>
          <a:r>
            <a:rPr lang="en-US" sz="1600" b="1" dirty="0" smtClean="0"/>
            <a:t> </a:t>
          </a:r>
          <a:r>
            <a:rPr lang="en-US" sz="1600" b="1" dirty="0" err="1" smtClean="0"/>
            <a:t>temporer</a:t>
          </a:r>
          <a:r>
            <a:rPr lang="en-US" sz="1600" b="1" dirty="0" smtClean="0"/>
            <a:t> </a:t>
          </a:r>
          <a:r>
            <a:rPr lang="en-US" sz="1600" b="1" dirty="0" err="1" smtClean="0"/>
            <a:t>mempergunakan</a:t>
          </a:r>
          <a:r>
            <a:rPr lang="en-US" sz="1600" b="1" dirty="0" smtClean="0"/>
            <a:t> </a:t>
          </a:r>
          <a:r>
            <a:rPr lang="en-US" sz="1600" b="1" dirty="0" err="1" smtClean="0"/>
            <a:t>liabilitas</a:t>
          </a:r>
          <a:r>
            <a:rPr lang="en-US" sz="1600" b="1" dirty="0" smtClean="0"/>
            <a:t> </a:t>
          </a:r>
          <a:r>
            <a:rPr lang="en-US" sz="1600" b="1" dirty="0" err="1" smtClean="0"/>
            <a:t>lancar</a:t>
          </a:r>
          <a:r>
            <a:rPr lang="en-US" sz="1600" b="1" dirty="0" smtClean="0"/>
            <a:t>, </a:t>
          </a:r>
          <a:r>
            <a:rPr lang="en-US" sz="1600" b="1" dirty="0" err="1" smtClean="0"/>
            <a:t>sedangkan</a:t>
          </a:r>
          <a:r>
            <a:rPr lang="en-US" sz="1600" b="1" dirty="0" smtClean="0"/>
            <a:t> </a:t>
          </a:r>
          <a:r>
            <a:rPr lang="en-US" sz="1600" b="1" dirty="0" err="1" smtClean="0"/>
            <a:t>untuk</a:t>
          </a:r>
          <a:r>
            <a:rPr lang="en-US" sz="1600" b="1" dirty="0" smtClean="0"/>
            <a:t> </a:t>
          </a:r>
          <a:r>
            <a:rPr lang="en-US" sz="1600" b="1" dirty="0" err="1" smtClean="0"/>
            <a:t>aset</a:t>
          </a:r>
          <a:r>
            <a:rPr lang="en-US" sz="1600" b="1" dirty="0" smtClean="0"/>
            <a:t> </a:t>
          </a:r>
          <a:r>
            <a:rPr lang="en-US" sz="1600" b="1" dirty="0" err="1" smtClean="0"/>
            <a:t>lancar</a:t>
          </a:r>
          <a:r>
            <a:rPr lang="en-US" sz="1600" b="1" dirty="0" smtClean="0"/>
            <a:t> yang </a:t>
          </a:r>
          <a:r>
            <a:rPr lang="en-US" sz="1600" b="1" dirty="0" err="1" smtClean="0"/>
            <a:t>bersifat</a:t>
          </a:r>
          <a:r>
            <a:rPr lang="en-US" sz="1600" b="1" dirty="0" smtClean="0"/>
            <a:t> </a:t>
          </a:r>
          <a:r>
            <a:rPr lang="en-US" sz="1600" b="1" dirty="0" err="1" smtClean="0"/>
            <a:t>permanen</a:t>
          </a:r>
          <a:r>
            <a:rPr lang="en-US" sz="1600" b="1" dirty="0" smtClean="0"/>
            <a:t> </a:t>
          </a:r>
          <a:r>
            <a:rPr lang="en-US" sz="1600" b="1" dirty="0" err="1" smtClean="0"/>
            <a:t>dan</a:t>
          </a:r>
          <a:r>
            <a:rPr lang="en-US" sz="1600" b="1" dirty="0" smtClean="0"/>
            <a:t> </a:t>
          </a:r>
          <a:r>
            <a:rPr lang="en-US" sz="1600" b="1" dirty="0" err="1" smtClean="0"/>
            <a:t>aset</a:t>
          </a:r>
          <a:r>
            <a:rPr lang="en-US" sz="1600" b="1" dirty="0" smtClean="0"/>
            <a:t> </a:t>
          </a:r>
          <a:r>
            <a:rPr lang="en-US" sz="1600" b="1" dirty="0" err="1" smtClean="0"/>
            <a:t>tetap</a:t>
          </a:r>
          <a:r>
            <a:rPr lang="en-US" sz="1600" b="1" dirty="0" smtClean="0"/>
            <a:t> </a:t>
          </a:r>
          <a:r>
            <a:rPr lang="en-US" sz="1600" b="1" dirty="0" err="1" smtClean="0"/>
            <a:t>menggunakan</a:t>
          </a:r>
          <a:r>
            <a:rPr lang="en-US" sz="1600" b="1" dirty="0" smtClean="0"/>
            <a:t> </a:t>
          </a:r>
          <a:r>
            <a:rPr lang="en-US" sz="1600" b="1" dirty="0" err="1" smtClean="0"/>
            <a:t>liabilitas</a:t>
          </a:r>
          <a:r>
            <a:rPr lang="en-US" sz="1600" b="1" dirty="0" smtClean="0"/>
            <a:t> </a:t>
          </a:r>
          <a:r>
            <a:rPr lang="en-US" sz="1600" b="1" dirty="0" err="1" smtClean="0"/>
            <a:t>jangka</a:t>
          </a:r>
          <a:r>
            <a:rPr lang="en-US" sz="1600" b="1" dirty="0" smtClean="0"/>
            <a:t> </a:t>
          </a:r>
          <a:r>
            <a:rPr lang="en-US" sz="1600" b="1" dirty="0" err="1" smtClean="0"/>
            <a:t>panjang</a:t>
          </a:r>
          <a:r>
            <a:rPr lang="en-US" sz="1600" b="1" dirty="0" smtClean="0"/>
            <a:t> </a:t>
          </a:r>
          <a:r>
            <a:rPr lang="en-US" sz="1600" b="1" dirty="0" err="1" smtClean="0"/>
            <a:t>dan</a:t>
          </a:r>
          <a:r>
            <a:rPr lang="en-US" sz="1600" b="1" dirty="0" smtClean="0"/>
            <a:t> </a:t>
          </a:r>
          <a:r>
            <a:rPr lang="en-US" sz="1600" b="1" dirty="0" err="1" smtClean="0"/>
            <a:t>ekuitas</a:t>
          </a:r>
          <a:r>
            <a:rPr lang="en-US" sz="1600" b="1" dirty="0" smtClean="0"/>
            <a:t>.</a:t>
          </a:r>
          <a:endParaRPr lang="en-US" sz="1600" b="1" dirty="0"/>
        </a:p>
      </dgm:t>
    </dgm:pt>
    <dgm:pt modelId="{65FEC963-4381-4525-B0FC-A711AB43CB6C}" type="parTrans" cxnId="{54D7D3E1-2B58-4CF1-BF22-63E4E39EC00F}">
      <dgm:prSet/>
      <dgm:spPr/>
      <dgm:t>
        <a:bodyPr/>
        <a:lstStyle/>
        <a:p>
          <a:endParaRPr lang="en-US" sz="1800" b="1"/>
        </a:p>
      </dgm:t>
    </dgm:pt>
    <dgm:pt modelId="{44DA7756-BB5B-48BD-B5E5-4F770362E11F}" type="sibTrans" cxnId="{54D7D3E1-2B58-4CF1-BF22-63E4E39EC00F}">
      <dgm:prSet/>
      <dgm:spPr/>
      <dgm:t>
        <a:bodyPr/>
        <a:lstStyle/>
        <a:p>
          <a:endParaRPr lang="en-US" sz="1800" b="1"/>
        </a:p>
      </dgm:t>
    </dgm:pt>
    <dgm:pt modelId="{47C78173-90F6-4414-A3BD-174CC245A2DE}">
      <dgm:prSet phldrT="[Text]" custT="1"/>
      <dgm:spPr/>
      <dgm:t>
        <a:bodyPr/>
        <a:lstStyle/>
        <a:p>
          <a:r>
            <a:rPr lang="en-US" sz="1800" b="1" dirty="0" smtClean="0"/>
            <a:t>2</a:t>
          </a:r>
          <a:endParaRPr lang="en-US" sz="1800" b="1" dirty="0"/>
        </a:p>
      </dgm:t>
    </dgm:pt>
    <dgm:pt modelId="{EE926472-695C-4826-9A77-4E9479F39DC6}" type="parTrans" cxnId="{B373E349-830D-4206-AB1B-55BA2B550E21}">
      <dgm:prSet/>
      <dgm:spPr/>
      <dgm:t>
        <a:bodyPr/>
        <a:lstStyle/>
        <a:p>
          <a:endParaRPr lang="en-US" sz="1800" b="1"/>
        </a:p>
      </dgm:t>
    </dgm:pt>
    <dgm:pt modelId="{617B534F-3C55-4C7D-80C9-86E2C2E2D5A5}" type="sibTrans" cxnId="{B373E349-830D-4206-AB1B-55BA2B550E21}">
      <dgm:prSet/>
      <dgm:spPr/>
      <dgm:t>
        <a:bodyPr/>
        <a:lstStyle/>
        <a:p>
          <a:endParaRPr lang="en-US" sz="1800" b="1"/>
        </a:p>
      </dgm:t>
    </dgm:pt>
    <dgm:pt modelId="{3F7840BD-FF76-4CA1-8628-98585E65A808}">
      <dgm:prSet phldrT="[Text]" custT="1"/>
      <dgm:spPr/>
      <dgm:t>
        <a:bodyPr/>
        <a:lstStyle/>
        <a:p>
          <a:r>
            <a:rPr lang="en-US" sz="1800" b="1" dirty="0" err="1" smtClean="0"/>
            <a:t>Kebijakan</a:t>
          </a:r>
          <a:r>
            <a:rPr lang="en-US" sz="1800" b="1" dirty="0" smtClean="0"/>
            <a:t> </a:t>
          </a:r>
          <a:r>
            <a:rPr lang="en-US" sz="1800" b="1" dirty="0" err="1" smtClean="0"/>
            <a:t>Manajemen</a:t>
          </a:r>
          <a:r>
            <a:rPr lang="en-US" sz="1800" b="1" dirty="0" smtClean="0"/>
            <a:t> Modal </a:t>
          </a:r>
          <a:r>
            <a:rPr lang="en-US" sz="1800" b="1" dirty="0" err="1" smtClean="0"/>
            <a:t>Kerja</a:t>
          </a:r>
          <a:r>
            <a:rPr lang="en-US" sz="1800" b="1" dirty="0" smtClean="0"/>
            <a:t> </a:t>
          </a:r>
          <a:r>
            <a:rPr lang="en-US" sz="1800" b="1" dirty="0" err="1" smtClean="0"/>
            <a:t>Agresif</a:t>
          </a:r>
          <a:r>
            <a:rPr lang="en-US" sz="1800" b="1" dirty="0" smtClean="0"/>
            <a:t> </a:t>
          </a:r>
          <a:r>
            <a:rPr lang="en-US" sz="1600" b="1" dirty="0" smtClean="0"/>
            <a:t>: </a:t>
          </a:r>
          <a:r>
            <a:rPr lang="en-US" sz="1600" b="1" dirty="0" err="1" smtClean="0"/>
            <a:t>kebijakan</a:t>
          </a:r>
          <a:r>
            <a:rPr lang="en-US" sz="1600" b="1" dirty="0" smtClean="0"/>
            <a:t> </a:t>
          </a:r>
          <a:r>
            <a:rPr lang="en-US" sz="1600" b="1" dirty="0" err="1" smtClean="0"/>
            <a:t>perusahaan</a:t>
          </a:r>
          <a:r>
            <a:rPr lang="en-US" sz="1600" b="1" dirty="0" smtClean="0"/>
            <a:t> </a:t>
          </a:r>
          <a:r>
            <a:rPr lang="en-US" sz="1600" b="1" dirty="0" err="1" smtClean="0"/>
            <a:t>di</a:t>
          </a:r>
          <a:r>
            <a:rPr lang="en-US" sz="1600" b="1" dirty="0" smtClean="0"/>
            <a:t> </a:t>
          </a:r>
          <a:r>
            <a:rPr lang="en-US" sz="1600" b="1" dirty="0" err="1" smtClean="0"/>
            <a:t>mana</a:t>
          </a:r>
          <a:r>
            <a:rPr lang="en-US" sz="1600" b="1" dirty="0" smtClean="0"/>
            <a:t> </a:t>
          </a:r>
          <a:r>
            <a:rPr lang="en-US" sz="1600" b="1" dirty="0" err="1" smtClean="0"/>
            <a:t>aset</a:t>
          </a:r>
          <a:r>
            <a:rPr lang="en-US" sz="1600" b="1" dirty="0" smtClean="0"/>
            <a:t> </a:t>
          </a:r>
          <a:r>
            <a:rPr lang="en-US" sz="1600" b="1" dirty="0" err="1" smtClean="0"/>
            <a:t>lancar</a:t>
          </a:r>
          <a:r>
            <a:rPr lang="en-US" sz="1600" b="1" dirty="0" smtClean="0"/>
            <a:t> yang </a:t>
          </a:r>
          <a:r>
            <a:rPr lang="en-US" sz="1600" b="1" dirty="0" err="1" smtClean="0"/>
            <a:t>bersifat</a:t>
          </a:r>
          <a:r>
            <a:rPr lang="en-US" sz="1600" b="1" dirty="0" smtClean="0"/>
            <a:t> </a:t>
          </a:r>
          <a:r>
            <a:rPr lang="en-US" sz="1600" b="1" dirty="0" err="1" smtClean="0"/>
            <a:t>temporer</a:t>
          </a:r>
          <a:r>
            <a:rPr lang="en-US" sz="1600" b="1" dirty="0" smtClean="0"/>
            <a:t> </a:t>
          </a:r>
          <a:r>
            <a:rPr lang="en-US" sz="1600" b="1" dirty="0" err="1" smtClean="0"/>
            <a:t>sepenuhnya</a:t>
          </a:r>
          <a:r>
            <a:rPr lang="en-US" sz="1600" b="1" dirty="0" smtClean="0"/>
            <a:t> </a:t>
          </a:r>
          <a:r>
            <a:rPr lang="en-US" sz="1600" b="1" dirty="0" err="1" smtClean="0"/>
            <a:t>didanai</a:t>
          </a:r>
          <a:r>
            <a:rPr lang="en-US" sz="1600" b="1" dirty="0" smtClean="0"/>
            <a:t> </a:t>
          </a:r>
          <a:r>
            <a:rPr lang="en-US" sz="1600" b="1" dirty="0" err="1" smtClean="0"/>
            <a:t>oleh</a:t>
          </a:r>
          <a:r>
            <a:rPr lang="en-US" sz="1600" b="1" dirty="0" smtClean="0"/>
            <a:t> </a:t>
          </a:r>
          <a:r>
            <a:rPr lang="en-US" sz="1600" b="1" dirty="0" err="1" smtClean="0"/>
            <a:t>liabilitas</a:t>
          </a:r>
          <a:r>
            <a:rPr lang="en-US" sz="1600" b="1" dirty="0" smtClean="0"/>
            <a:t> </a:t>
          </a:r>
          <a:r>
            <a:rPr lang="en-US" sz="1600" b="1" dirty="0" err="1" smtClean="0"/>
            <a:t>lancar</a:t>
          </a:r>
          <a:r>
            <a:rPr lang="en-US" sz="1600" b="1" dirty="0" smtClean="0"/>
            <a:t> </a:t>
          </a:r>
          <a:r>
            <a:rPr lang="en-US" sz="1600" b="1" dirty="0" err="1" smtClean="0"/>
            <a:t>dan</a:t>
          </a:r>
          <a:r>
            <a:rPr lang="en-US" sz="1600" b="1" dirty="0" smtClean="0"/>
            <a:t> </a:t>
          </a:r>
          <a:r>
            <a:rPr lang="en-US" sz="1600" b="1" dirty="0" err="1" smtClean="0"/>
            <a:t>sebagian</a:t>
          </a:r>
          <a:r>
            <a:rPr lang="en-US" sz="1600" b="1" dirty="0" smtClean="0"/>
            <a:t> </a:t>
          </a:r>
          <a:r>
            <a:rPr lang="en-US" sz="1600" b="1" dirty="0" err="1" smtClean="0"/>
            <a:t>aset</a:t>
          </a:r>
          <a:r>
            <a:rPr lang="en-US" sz="1600" b="1" dirty="0" smtClean="0"/>
            <a:t> </a:t>
          </a:r>
          <a:r>
            <a:rPr lang="en-US" sz="1600" b="1" dirty="0" err="1" smtClean="0"/>
            <a:t>lancar</a:t>
          </a:r>
          <a:r>
            <a:rPr lang="en-US" sz="1600" b="1" dirty="0" smtClean="0"/>
            <a:t> </a:t>
          </a:r>
          <a:r>
            <a:rPr lang="en-US" sz="1600" b="1" dirty="0" err="1" smtClean="0"/>
            <a:t>permanen</a:t>
          </a:r>
          <a:r>
            <a:rPr lang="en-US" sz="1600" b="1" dirty="0" smtClean="0"/>
            <a:t> </a:t>
          </a:r>
          <a:r>
            <a:rPr lang="en-US" sz="1600" b="1" dirty="0" err="1" smtClean="0"/>
            <a:t>didanai</a:t>
          </a:r>
          <a:r>
            <a:rPr lang="en-US" sz="1600" b="1" dirty="0" smtClean="0"/>
            <a:t> pula </a:t>
          </a:r>
          <a:r>
            <a:rPr lang="en-US" sz="1600" b="1" dirty="0" err="1" smtClean="0"/>
            <a:t>oleh</a:t>
          </a:r>
          <a:r>
            <a:rPr lang="en-US" sz="1600" b="1" dirty="0" smtClean="0"/>
            <a:t> </a:t>
          </a:r>
          <a:r>
            <a:rPr lang="en-US" sz="1600" b="1" dirty="0" err="1" smtClean="0"/>
            <a:t>liabilitas</a:t>
          </a:r>
          <a:r>
            <a:rPr lang="en-US" sz="1600" b="1" dirty="0" smtClean="0"/>
            <a:t> </a:t>
          </a:r>
          <a:r>
            <a:rPr lang="en-US" sz="1600" b="1" dirty="0" err="1" smtClean="0"/>
            <a:t>lancar</a:t>
          </a:r>
          <a:r>
            <a:rPr lang="en-US" sz="1600" b="1" dirty="0" smtClean="0"/>
            <a:t>.</a:t>
          </a:r>
          <a:endParaRPr lang="en-US" sz="1800" b="1" dirty="0"/>
        </a:p>
      </dgm:t>
    </dgm:pt>
    <dgm:pt modelId="{8834D013-39CE-462E-9455-BBA5608554F3}" type="parTrans" cxnId="{6AF8113F-0703-4E24-9B91-071EEB7E70C8}">
      <dgm:prSet/>
      <dgm:spPr/>
      <dgm:t>
        <a:bodyPr/>
        <a:lstStyle/>
        <a:p>
          <a:endParaRPr lang="en-US" sz="1800" b="1"/>
        </a:p>
      </dgm:t>
    </dgm:pt>
    <dgm:pt modelId="{8B8A7188-0A43-473A-8FA5-EC256C324820}" type="sibTrans" cxnId="{6AF8113F-0703-4E24-9B91-071EEB7E70C8}">
      <dgm:prSet/>
      <dgm:spPr/>
      <dgm:t>
        <a:bodyPr/>
        <a:lstStyle/>
        <a:p>
          <a:endParaRPr lang="en-US" sz="1800" b="1"/>
        </a:p>
      </dgm:t>
    </dgm:pt>
    <dgm:pt modelId="{918C1497-63E5-4906-94E6-5B5186A5437D}">
      <dgm:prSet phldrT="[Text]" custT="1"/>
      <dgm:spPr/>
      <dgm:t>
        <a:bodyPr/>
        <a:lstStyle/>
        <a:p>
          <a:r>
            <a:rPr lang="en-US" sz="1800" b="1" dirty="0" smtClean="0"/>
            <a:t>3</a:t>
          </a:r>
          <a:endParaRPr lang="en-US" sz="1800" b="1" dirty="0"/>
        </a:p>
      </dgm:t>
    </dgm:pt>
    <dgm:pt modelId="{3D00F0CB-65CB-4797-BB0F-304743B4CFEA}" type="parTrans" cxnId="{A12F6532-3991-4D1E-A6F0-6121965C5F7B}">
      <dgm:prSet/>
      <dgm:spPr/>
      <dgm:t>
        <a:bodyPr/>
        <a:lstStyle/>
        <a:p>
          <a:endParaRPr lang="en-US" sz="1800" b="1"/>
        </a:p>
      </dgm:t>
    </dgm:pt>
    <dgm:pt modelId="{61F5CF30-AB64-4D94-9DF0-6DE6CF5DC35A}" type="sibTrans" cxnId="{A12F6532-3991-4D1E-A6F0-6121965C5F7B}">
      <dgm:prSet/>
      <dgm:spPr/>
      <dgm:t>
        <a:bodyPr/>
        <a:lstStyle/>
        <a:p>
          <a:endParaRPr lang="en-US" sz="1800" b="1"/>
        </a:p>
      </dgm:t>
    </dgm:pt>
    <dgm:pt modelId="{CDA66A33-5DDF-4AE8-8EA3-2723027700AB}">
      <dgm:prSet phldrT="[Text]" custT="1"/>
      <dgm:spPr/>
      <dgm:t>
        <a:bodyPr/>
        <a:lstStyle/>
        <a:p>
          <a:r>
            <a:rPr lang="en-US" sz="1800" b="1" dirty="0" err="1" smtClean="0"/>
            <a:t>Kebijakan</a:t>
          </a:r>
          <a:r>
            <a:rPr lang="en-US" sz="1800" b="1" dirty="0" smtClean="0"/>
            <a:t> </a:t>
          </a:r>
          <a:r>
            <a:rPr lang="en-US" sz="1800" b="1" dirty="0" err="1" smtClean="0"/>
            <a:t>Manajemen</a:t>
          </a:r>
          <a:r>
            <a:rPr lang="en-US" sz="1800" b="1" dirty="0" smtClean="0"/>
            <a:t> Modal </a:t>
          </a:r>
          <a:r>
            <a:rPr lang="en-US" sz="1800" b="1" dirty="0" err="1" smtClean="0"/>
            <a:t>Kerja</a:t>
          </a:r>
          <a:r>
            <a:rPr lang="en-US" sz="1800" b="1" dirty="0" smtClean="0"/>
            <a:t> </a:t>
          </a:r>
          <a:r>
            <a:rPr lang="en-US" sz="1800" b="1" dirty="0" err="1" smtClean="0"/>
            <a:t>Konservatif</a:t>
          </a:r>
          <a:r>
            <a:rPr lang="en-US" sz="1800" b="1" dirty="0" smtClean="0"/>
            <a:t> </a:t>
          </a:r>
          <a:r>
            <a:rPr lang="en-US" sz="1600" b="1" dirty="0" smtClean="0"/>
            <a:t>: </a:t>
          </a:r>
          <a:r>
            <a:rPr lang="en-US" sz="1600" b="1" dirty="0" err="1" smtClean="0"/>
            <a:t>kebijakan</a:t>
          </a:r>
          <a:r>
            <a:rPr lang="en-US" sz="1600" b="1" dirty="0" smtClean="0"/>
            <a:t> </a:t>
          </a:r>
          <a:r>
            <a:rPr lang="en-US" sz="1600" b="1" dirty="0" err="1" smtClean="0"/>
            <a:t>dimana</a:t>
          </a:r>
          <a:r>
            <a:rPr lang="en-US" sz="1600" b="1" dirty="0" smtClean="0"/>
            <a:t> </a:t>
          </a:r>
          <a:r>
            <a:rPr lang="en-US" sz="1600" b="1" dirty="0" err="1" smtClean="0"/>
            <a:t>aset</a:t>
          </a:r>
          <a:r>
            <a:rPr lang="en-US" sz="1600" b="1" dirty="0" smtClean="0"/>
            <a:t> </a:t>
          </a:r>
          <a:r>
            <a:rPr lang="en-US" sz="1600" b="1" dirty="0" err="1" smtClean="0"/>
            <a:t>tetap</a:t>
          </a:r>
          <a:r>
            <a:rPr lang="en-US" sz="1600" b="1" dirty="0" smtClean="0"/>
            <a:t>, </a:t>
          </a:r>
          <a:r>
            <a:rPr lang="en-US" sz="1600" b="1" dirty="0" err="1" smtClean="0"/>
            <a:t>aset</a:t>
          </a:r>
          <a:r>
            <a:rPr lang="en-US" sz="1600" b="1" dirty="0" smtClean="0"/>
            <a:t> </a:t>
          </a:r>
          <a:r>
            <a:rPr lang="en-US" sz="1600" b="1" dirty="0" err="1" smtClean="0"/>
            <a:t>lancar</a:t>
          </a:r>
          <a:r>
            <a:rPr lang="en-US" sz="1600" b="1" dirty="0" smtClean="0"/>
            <a:t> yang </a:t>
          </a:r>
          <a:r>
            <a:rPr lang="en-US" sz="1600" b="1" dirty="0" err="1" smtClean="0"/>
            <a:t>bersifat</a:t>
          </a:r>
          <a:r>
            <a:rPr lang="en-US" sz="1600" b="1" dirty="0" smtClean="0"/>
            <a:t> </a:t>
          </a:r>
          <a:r>
            <a:rPr lang="en-US" sz="1600" b="1" dirty="0" err="1" smtClean="0"/>
            <a:t>permanen</a:t>
          </a:r>
          <a:r>
            <a:rPr lang="en-US" sz="1600" b="1" dirty="0" smtClean="0"/>
            <a:t> </a:t>
          </a:r>
          <a:r>
            <a:rPr lang="en-US" sz="1600" b="1" dirty="0" err="1" smtClean="0"/>
            <a:t>dan</a:t>
          </a:r>
          <a:r>
            <a:rPr lang="en-US" sz="1600" b="1" dirty="0" smtClean="0"/>
            <a:t> </a:t>
          </a:r>
          <a:r>
            <a:rPr lang="en-US" sz="1600" b="1" dirty="0" err="1" smtClean="0"/>
            <a:t>sebagian</a:t>
          </a:r>
          <a:r>
            <a:rPr lang="en-US" sz="1600" b="1" dirty="0" smtClean="0"/>
            <a:t> </a:t>
          </a:r>
          <a:r>
            <a:rPr lang="en-US" sz="1600" b="1" dirty="0" err="1" smtClean="0"/>
            <a:t>dari</a:t>
          </a:r>
          <a:r>
            <a:rPr lang="en-US" sz="1600" b="1" dirty="0" smtClean="0"/>
            <a:t> </a:t>
          </a:r>
          <a:r>
            <a:rPr lang="en-US" sz="1600" b="1" dirty="0" err="1" smtClean="0"/>
            <a:t>aset</a:t>
          </a:r>
          <a:r>
            <a:rPr lang="en-US" sz="1600" b="1" dirty="0" smtClean="0"/>
            <a:t> </a:t>
          </a:r>
          <a:r>
            <a:rPr lang="en-US" sz="1600" b="1" dirty="0" err="1" smtClean="0"/>
            <a:t>temporer</a:t>
          </a:r>
          <a:r>
            <a:rPr lang="en-US" sz="1600" b="1" dirty="0" smtClean="0"/>
            <a:t> </a:t>
          </a:r>
          <a:r>
            <a:rPr lang="en-US" sz="1600" b="1" dirty="0" err="1" smtClean="0"/>
            <a:t>didanai</a:t>
          </a:r>
          <a:r>
            <a:rPr lang="en-US" sz="1600" b="1" dirty="0" smtClean="0"/>
            <a:t> </a:t>
          </a:r>
          <a:r>
            <a:rPr lang="en-US" sz="1600" b="1" dirty="0" err="1" smtClean="0"/>
            <a:t>menggunakan</a:t>
          </a:r>
          <a:r>
            <a:rPr lang="en-US" sz="1600" b="1" dirty="0" smtClean="0"/>
            <a:t> </a:t>
          </a:r>
          <a:r>
            <a:rPr lang="en-US" sz="1600" b="1" dirty="0" err="1" smtClean="0"/>
            <a:t>pendanaan</a:t>
          </a:r>
          <a:r>
            <a:rPr lang="en-US" sz="1600" b="1" dirty="0" smtClean="0"/>
            <a:t> </a:t>
          </a:r>
          <a:r>
            <a:rPr lang="en-US" sz="1600" b="1" dirty="0" err="1" smtClean="0"/>
            <a:t>jangka</a:t>
          </a:r>
          <a:r>
            <a:rPr lang="en-US" sz="1600" b="1" dirty="0" smtClean="0"/>
            <a:t> </a:t>
          </a:r>
          <a:r>
            <a:rPr lang="en-US" sz="1600" b="1" dirty="0" err="1" smtClean="0"/>
            <a:t>panjang</a:t>
          </a:r>
          <a:r>
            <a:rPr lang="en-US" sz="1600" b="1" dirty="0" smtClean="0"/>
            <a:t>.</a:t>
          </a:r>
          <a:endParaRPr lang="en-US" sz="1800" b="1" dirty="0"/>
        </a:p>
      </dgm:t>
    </dgm:pt>
    <dgm:pt modelId="{A597EAC1-5457-4C40-A568-2129A224D522}" type="parTrans" cxnId="{CC8E1951-DF00-4F19-8D90-020FD8631994}">
      <dgm:prSet/>
      <dgm:spPr/>
      <dgm:t>
        <a:bodyPr/>
        <a:lstStyle/>
        <a:p>
          <a:endParaRPr lang="en-US" sz="1800" b="1"/>
        </a:p>
      </dgm:t>
    </dgm:pt>
    <dgm:pt modelId="{7981033B-2A40-4C2D-A9B2-E5C5B1F7821F}" type="sibTrans" cxnId="{CC8E1951-DF00-4F19-8D90-020FD8631994}">
      <dgm:prSet/>
      <dgm:spPr/>
      <dgm:t>
        <a:bodyPr/>
        <a:lstStyle/>
        <a:p>
          <a:endParaRPr lang="en-US" sz="1800" b="1"/>
        </a:p>
      </dgm:t>
    </dgm:pt>
    <dgm:pt modelId="{FC908641-F574-4C28-A035-F81D102B6EB1}" type="pres">
      <dgm:prSet presAssocID="{E88A008E-C450-453A-AD51-F21DD43ED3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09B7DA-9843-4981-9747-7525C580C137}" type="pres">
      <dgm:prSet presAssocID="{3C1253CE-F0E9-4EB7-9BF9-DAFCCBCB3F68}" presName="composite" presStyleCnt="0"/>
      <dgm:spPr/>
    </dgm:pt>
    <dgm:pt modelId="{22808E63-ED9B-4017-8E9E-F87952907040}" type="pres">
      <dgm:prSet presAssocID="{3C1253CE-F0E9-4EB7-9BF9-DAFCCBCB3F6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CC53C-819E-4192-8FAD-A9DD02510CEF}" type="pres">
      <dgm:prSet presAssocID="{3C1253CE-F0E9-4EB7-9BF9-DAFCCBCB3F6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E8AF1-909F-4DF7-9B3A-4365EFAC0408}" type="pres">
      <dgm:prSet presAssocID="{63D5720E-A781-486F-A351-E528F4934D33}" presName="sp" presStyleCnt="0"/>
      <dgm:spPr/>
    </dgm:pt>
    <dgm:pt modelId="{3AF8BCFE-5A68-4542-B107-BC991F14945D}" type="pres">
      <dgm:prSet presAssocID="{47C78173-90F6-4414-A3BD-174CC245A2DE}" presName="composite" presStyleCnt="0"/>
      <dgm:spPr/>
    </dgm:pt>
    <dgm:pt modelId="{3071B4C8-E621-4945-B115-3A24ABD8E15C}" type="pres">
      <dgm:prSet presAssocID="{47C78173-90F6-4414-A3BD-174CC245A2D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6F24A-B37A-48F8-96B7-67DC65D52E4A}" type="pres">
      <dgm:prSet presAssocID="{47C78173-90F6-4414-A3BD-174CC245A2D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1BE30-EED3-4AEF-B8EC-5A6817C603B6}" type="pres">
      <dgm:prSet presAssocID="{617B534F-3C55-4C7D-80C9-86E2C2E2D5A5}" presName="sp" presStyleCnt="0"/>
      <dgm:spPr/>
    </dgm:pt>
    <dgm:pt modelId="{FE10215F-CC5D-4CE5-8F0A-034A5420401D}" type="pres">
      <dgm:prSet presAssocID="{918C1497-63E5-4906-94E6-5B5186A5437D}" presName="composite" presStyleCnt="0"/>
      <dgm:spPr/>
    </dgm:pt>
    <dgm:pt modelId="{770EBAAF-C77F-4F9B-AE84-FF8AB3E24F65}" type="pres">
      <dgm:prSet presAssocID="{918C1497-63E5-4906-94E6-5B5186A5437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0A0D2-1D02-4EC6-ACB3-B22DD9BDEAB1}" type="pres">
      <dgm:prSet presAssocID="{918C1497-63E5-4906-94E6-5B5186A5437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945B27-B9BF-40D3-ABD8-621B77F904D0}" type="presOf" srcId="{47C78173-90F6-4414-A3BD-174CC245A2DE}" destId="{3071B4C8-E621-4945-B115-3A24ABD8E15C}" srcOrd="0" destOrd="0" presId="urn:microsoft.com/office/officeart/2005/8/layout/chevron2"/>
    <dgm:cxn modelId="{5BD7F6CE-7453-48F0-BD6A-7643BC0D85FC}" type="presOf" srcId="{3F7840BD-FF76-4CA1-8628-98585E65A808}" destId="{CA46F24A-B37A-48F8-96B7-67DC65D52E4A}" srcOrd="0" destOrd="0" presId="urn:microsoft.com/office/officeart/2005/8/layout/chevron2"/>
    <dgm:cxn modelId="{54D7D3E1-2B58-4CF1-BF22-63E4E39EC00F}" srcId="{3C1253CE-F0E9-4EB7-9BF9-DAFCCBCB3F68}" destId="{CD21FB87-A30B-46DB-BC01-2AEF514DDA94}" srcOrd="0" destOrd="0" parTransId="{65FEC963-4381-4525-B0FC-A711AB43CB6C}" sibTransId="{44DA7756-BB5B-48BD-B5E5-4F770362E11F}"/>
    <dgm:cxn modelId="{AD4376AB-1F72-4BA8-96E2-64E026154DD7}" type="presOf" srcId="{CD21FB87-A30B-46DB-BC01-2AEF514DDA94}" destId="{E37CC53C-819E-4192-8FAD-A9DD02510CEF}" srcOrd="0" destOrd="0" presId="urn:microsoft.com/office/officeart/2005/8/layout/chevron2"/>
    <dgm:cxn modelId="{CB7C10BF-D864-4B29-BC30-DE96ACF4EAC2}" type="presOf" srcId="{918C1497-63E5-4906-94E6-5B5186A5437D}" destId="{770EBAAF-C77F-4F9B-AE84-FF8AB3E24F65}" srcOrd="0" destOrd="0" presId="urn:microsoft.com/office/officeart/2005/8/layout/chevron2"/>
    <dgm:cxn modelId="{3E3670E1-CEA2-4130-B1F0-D8F31D91127A}" type="presOf" srcId="{E88A008E-C450-453A-AD51-F21DD43ED351}" destId="{FC908641-F574-4C28-A035-F81D102B6EB1}" srcOrd="0" destOrd="0" presId="urn:microsoft.com/office/officeart/2005/8/layout/chevron2"/>
    <dgm:cxn modelId="{E38E0DC8-039C-4A0F-9E95-364D085234EC}" srcId="{E88A008E-C450-453A-AD51-F21DD43ED351}" destId="{3C1253CE-F0E9-4EB7-9BF9-DAFCCBCB3F68}" srcOrd="0" destOrd="0" parTransId="{EA9D35D9-F4B0-4A37-A583-3C2C2BF55FDC}" sibTransId="{63D5720E-A781-486F-A351-E528F4934D33}"/>
    <dgm:cxn modelId="{A7AC9651-55F3-449D-992E-EAB01C46C3B7}" type="presOf" srcId="{CDA66A33-5DDF-4AE8-8EA3-2723027700AB}" destId="{5C00A0D2-1D02-4EC6-ACB3-B22DD9BDEAB1}" srcOrd="0" destOrd="0" presId="urn:microsoft.com/office/officeart/2005/8/layout/chevron2"/>
    <dgm:cxn modelId="{6AF8113F-0703-4E24-9B91-071EEB7E70C8}" srcId="{47C78173-90F6-4414-A3BD-174CC245A2DE}" destId="{3F7840BD-FF76-4CA1-8628-98585E65A808}" srcOrd="0" destOrd="0" parTransId="{8834D013-39CE-462E-9455-BBA5608554F3}" sibTransId="{8B8A7188-0A43-473A-8FA5-EC256C324820}"/>
    <dgm:cxn modelId="{8E6CB198-E141-4AF9-B609-EBFCC44EAE19}" type="presOf" srcId="{3C1253CE-F0E9-4EB7-9BF9-DAFCCBCB3F68}" destId="{22808E63-ED9B-4017-8E9E-F87952907040}" srcOrd="0" destOrd="0" presId="urn:microsoft.com/office/officeart/2005/8/layout/chevron2"/>
    <dgm:cxn modelId="{A12F6532-3991-4D1E-A6F0-6121965C5F7B}" srcId="{E88A008E-C450-453A-AD51-F21DD43ED351}" destId="{918C1497-63E5-4906-94E6-5B5186A5437D}" srcOrd="2" destOrd="0" parTransId="{3D00F0CB-65CB-4797-BB0F-304743B4CFEA}" sibTransId="{61F5CF30-AB64-4D94-9DF0-6DE6CF5DC35A}"/>
    <dgm:cxn modelId="{CC8E1951-DF00-4F19-8D90-020FD8631994}" srcId="{918C1497-63E5-4906-94E6-5B5186A5437D}" destId="{CDA66A33-5DDF-4AE8-8EA3-2723027700AB}" srcOrd="0" destOrd="0" parTransId="{A597EAC1-5457-4C40-A568-2129A224D522}" sibTransId="{7981033B-2A40-4C2D-A9B2-E5C5B1F7821F}"/>
    <dgm:cxn modelId="{B373E349-830D-4206-AB1B-55BA2B550E21}" srcId="{E88A008E-C450-453A-AD51-F21DD43ED351}" destId="{47C78173-90F6-4414-A3BD-174CC245A2DE}" srcOrd="1" destOrd="0" parTransId="{EE926472-695C-4826-9A77-4E9479F39DC6}" sibTransId="{617B534F-3C55-4C7D-80C9-86E2C2E2D5A5}"/>
    <dgm:cxn modelId="{46ABEB61-B229-4F6F-97A4-0FB71C0B1B96}" type="presParOf" srcId="{FC908641-F574-4C28-A035-F81D102B6EB1}" destId="{6C09B7DA-9843-4981-9747-7525C580C137}" srcOrd="0" destOrd="0" presId="urn:microsoft.com/office/officeart/2005/8/layout/chevron2"/>
    <dgm:cxn modelId="{26DC0D44-D886-499D-860B-89EDAC75C36A}" type="presParOf" srcId="{6C09B7DA-9843-4981-9747-7525C580C137}" destId="{22808E63-ED9B-4017-8E9E-F87952907040}" srcOrd="0" destOrd="0" presId="urn:microsoft.com/office/officeart/2005/8/layout/chevron2"/>
    <dgm:cxn modelId="{679A45E2-9A68-4BE3-9D2C-5B784CC93A0B}" type="presParOf" srcId="{6C09B7DA-9843-4981-9747-7525C580C137}" destId="{E37CC53C-819E-4192-8FAD-A9DD02510CEF}" srcOrd="1" destOrd="0" presId="urn:microsoft.com/office/officeart/2005/8/layout/chevron2"/>
    <dgm:cxn modelId="{2B22E1C5-BD76-4CE5-8C9C-687BD931944A}" type="presParOf" srcId="{FC908641-F574-4C28-A035-F81D102B6EB1}" destId="{9E6E8AF1-909F-4DF7-9B3A-4365EFAC0408}" srcOrd="1" destOrd="0" presId="urn:microsoft.com/office/officeart/2005/8/layout/chevron2"/>
    <dgm:cxn modelId="{C9FDF712-FC7D-45FD-92FD-08643F0FE2E9}" type="presParOf" srcId="{FC908641-F574-4C28-A035-F81D102B6EB1}" destId="{3AF8BCFE-5A68-4542-B107-BC991F14945D}" srcOrd="2" destOrd="0" presId="urn:microsoft.com/office/officeart/2005/8/layout/chevron2"/>
    <dgm:cxn modelId="{59277C26-3583-42BD-82C4-31DEFEC46CDA}" type="presParOf" srcId="{3AF8BCFE-5A68-4542-B107-BC991F14945D}" destId="{3071B4C8-E621-4945-B115-3A24ABD8E15C}" srcOrd="0" destOrd="0" presId="urn:microsoft.com/office/officeart/2005/8/layout/chevron2"/>
    <dgm:cxn modelId="{21272046-EFE9-4B36-BB1A-5E93A7673BEF}" type="presParOf" srcId="{3AF8BCFE-5A68-4542-B107-BC991F14945D}" destId="{CA46F24A-B37A-48F8-96B7-67DC65D52E4A}" srcOrd="1" destOrd="0" presId="urn:microsoft.com/office/officeart/2005/8/layout/chevron2"/>
    <dgm:cxn modelId="{A25C4C5A-C3CA-4AC9-88BC-45898ABA9A63}" type="presParOf" srcId="{FC908641-F574-4C28-A035-F81D102B6EB1}" destId="{04E1BE30-EED3-4AEF-B8EC-5A6817C603B6}" srcOrd="3" destOrd="0" presId="urn:microsoft.com/office/officeart/2005/8/layout/chevron2"/>
    <dgm:cxn modelId="{13919C5D-C53B-4A9C-9C42-4AF6FD6CBBFF}" type="presParOf" srcId="{FC908641-F574-4C28-A035-F81D102B6EB1}" destId="{FE10215F-CC5D-4CE5-8F0A-034A5420401D}" srcOrd="4" destOrd="0" presId="urn:microsoft.com/office/officeart/2005/8/layout/chevron2"/>
    <dgm:cxn modelId="{803BD9AD-D440-4185-9335-8489CFF3ED9E}" type="presParOf" srcId="{FE10215F-CC5D-4CE5-8F0A-034A5420401D}" destId="{770EBAAF-C77F-4F9B-AE84-FF8AB3E24F65}" srcOrd="0" destOrd="0" presId="urn:microsoft.com/office/officeart/2005/8/layout/chevron2"/>
    <dgm:cxn modelId="{AAD1DBC7-EF8E-45D7-8AA5-895FED86FA49}" type="presParOf" srcId="{FE10215F-CC5D-4CE5-8F0A-034A5420401D}" destId="{5C00A0D2-1D02-4EC6-ACB3-B22DD9BDEAB1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1C52E-AFBD-4F77-8140-E3425FA6465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4636CA-8F5F-44C4-91AD-D19FC6E694BC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1.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keuangan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tidak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berguna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bila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dipandang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secara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terisolasi</a:t>
          </a:r>
          <a:endParaRPr lang="en-US" sz="1600" b="1" dirty="0">
            <a:solidFill>
              <a:schemeClr val="tx1"/>
            </a:solidFill>
          </a:endParaRPr>
        </a:p>
      </dgm:t>
    </dgm:pt>
    <dgm:pt modelId="{3F2032B7-2DE1-4BFB-82AB-10E06BDC8DA2}" type="parTrans" cxnId="{CC3972FF-2EA0-4F32-9DCD-A4106CD191C4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F3306193-1A38-405F-AEE7-820215703F75}" type="sibTrans" cxnId="{CC3972FF-2EA0-4F32-9DCD-A4106CD191C4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8C0E1B93-3E60-4CD9-AC96-A007C1E0B8DF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2. </a:t>
          </a:r>
          <a:r>
            <a:rPr lang="en-US" sz="1600" b="1" dirty="0" err="1" smtClean="0">
              <a:solidFill>
                <a:schemeClr val="tx1"/>
              </a:solidFill>
            </a:rPr>
            <a:t>Membandingkan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dengan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perusahaan</a:t>
          </a:r>
          <a:r>
            <a:rPr lang="en-US" sz="1600" b="1" dirty="0" smtClean="0">
              <a:solidFill>
                <a:schemeClr val="tx1"/>
              </a:solidFill>
            </a:rPr>
            <a:t> lain </a:t>
          </a:r>
          <a:r>
            <a:rPr lang="en-US" sz="1600" b="1" dirty="0" err="1" smtClean="0">
              <a:solidFill>
                <a:schemeClr val="tx1"/>
              </a:solidFill>
            </a:rPr>
            <a:t>cukup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sulit</a:t>
          </a:r>
          <a:r>
            <a:rPr lang="en-US" sz="1600" b="1" dirty="0" smtClean="0">
              <a:solidFill>
                <a:schemeClr val="tx1"/>
              </a:solidFill>
            </a:rPr>
            <a:t>, </a:t>
          </a:r>
          <a:r>
            <a:rPr lang="en-US" sz="1600" b="1" dirty="0" err="1" smtClean="0">
              <a:solidFill>
                <a:schemeClr val="tx1"/>
              </a:solidFill>
            </a:rPr>
            <a:t>mengingat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setiap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perusahaan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menggunakan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metode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akuntansi</a:t>
          </a:r>
          <a:r>
            <a:rPr lang="en-US" sz="1600" b="1" dirty="0" smtClean="0">
              <a:solidFill>
                <a:schemeClr val="tx1"/>
              </a:solidFill>
            </a:rPr>
            <a:t> yang </a:t>
          </a:r>
          <a:r>
            <a:rPr lang="en-US" sz="1600" b="1" dirty="0" err="1" smtClean="0">
              <a:solidFill>
                <a:schemeClr val="tx1"/>
              </a:solidFill>
            </a:rPr>
            <a:t>berbeda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sehingga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dapat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memengaruhi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yang </a:t>
          </a:r>
          <a:r>
            <a:rPr lang="en-US" sz="1600" b="1" dirty="0" err="1" smtClean="0">
              <a:solidFill>
                <a:schemeClr val="tx1"/>
              </a:solidFill>
            </a:rPr>
            <a:t>dianalisis</a:t>
          </a:r>
          <a:endParaRPr lang="en-US" sz="1600" b="1" dirty="0">
            <a:solidFill>
              <a:schemeClr val="tx1"/>
            </a:solidFill>
          </a:endParaRPr>
        </a:p>
      </dgm:t>
    </dgm:pt>
    <dgm:pt modelId="{DA5DCCD8-495E-4A26-B081-0700ED8DC051}" type="parTrans" cxnId="{3303E6F1-5327-46BC-A09C-1393A9F52411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13AAE7F1-FFC9-4E11-8D74-3A09B5F63278}" type="sibTrans" cxnId="{3303E6F1-5327-46BC-A09C-1393A9F52411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2E7DD0A3-46F5-4A90-B8EF-7210A0AAA410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3. </a:t>
          </a:r>
          <a:r>
            <a:rPr lang="en-US" sz="1600" b="1" dirty="0" err="1" smtClean="0">
              <a:solidFill>
                <a:schemeClr val="tx1"/>
              </a:solidFill>
            </a:rPr>
            <a:t>Banyak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perusahaan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memiliki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divisi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bisnis</a:t>
          </a:r>
          <a:r>
            <a:rPr lang="en-US" sz="1600" b="1" dirty="0" smtClean="0">
              <a:solidFill>
                <a:schemeClr val="tx1"/>
              </a:solidFill>
            </a:rPr>
            <a:t> yang </a:t>
          </a:r>
          <a:r>
            <a:rPr lang="en-US" sz="1600" b="1" dirty="0" err="1" smtClean="0">
              <a:solidFill>
                <a:schemeClr val="tx1"/>
              </a:solidFill>
            </a:rPr>
            <a:t>berbeda</a:t>
          </a:r>
          <a:r>
            <a:rPr lang="en-US" sz="1600" b="1" dirty="0" smtClean="0">
              <a:solidFill>
                <a:schemeClr val="tx1"/>
              </a:solidFill>
            </a:rPr>
            <a:t>, </a:t>
          </a:r>
          <a:r>
            <a:rPr lang="en-US" sz="1600" b="1" dirty="0" err="1" smtClean="0">
              <a:solidFill>
                <a:schemeClr val="tx1"/>
              </a:solidFill>
            </a:rPr>
            <a:t>sehingga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mempersulit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kita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dalam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membandingkan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keuangan</a:t>
          </a:r>
          <a:endParaRPr lang="en-US" sz="1600" b="1" dirty="0">
            <a:solidFill>
              <a:schemeClr val="tx1"/>
            </a:solidFill>
          </a:endParaRPr>
        </a:p>
      </dgm:t>
    </dgm:pt>
    <dgm:pt modelId="{E89C2AE7-6AAE-4382-8F80-CE9EF0716C5F}" type="parTrans" cxnId="{4CAA00CF-462E-4E7E-A291-B7638F50469A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BE944103-DE02-49F5-8909-EA3CB53A5F4C}" type="sibTrans" cxnId="{4CAA00CF-462E-4E7E-A291-B7638F50469A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906843A5-CC0E-4EB9-91D9-7E3BBF971E97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4. </a:t>
          </a:r>
          <a:r>
            <a:rPr lang="en-US" sz="1600" b="1" dirty="0" err="1" smtClean="0">
              <a:solidFill>
                <a:schemeClr val="tx1"/>
              </a:solidFill>
            </a:rPr>
            <a:t>Dalam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melakukan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analisi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, </a:t>
          </a:r>
          <a:r>
            <a:rPr lang="en-US" sz="1600" b="1" dirty="0" err="1" smtClean="0">
              <a:solidFill>
                <a:schemeClr val="tx1"/>
              </a:solidFill>
            </a:rPr>
            <a:t>konklusi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tidak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dapat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diambil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hanya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berdasarkan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pada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satu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saja</a:t>
          </a:r>
          <a:r>
            <a:rPr lang="en-US" sz="1600" b="1" dirty="0" smtClean="0">
              <a:solidFill>
                <a:schemeClr val="tx1"/>
              </a:solidFill>
            </a:rPr>
            <a:t>, </a:t>
          </a:r>
          <a:r>
            <a:rPr lang="en-US" sz="1600" b="1" dirty="0" err="1" smtClean="0">
              <a:solidFill>
                <a:schemeClr val="tx1"/>
              </a:solidFill>
            </a:rPr>
            <a:t>melainkan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harus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mempertimbangkan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semua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yang </a:t>
          </a:r>
          <a:r>
            <a:rPr lang="en-US" sz="1600" b="1" dirty="0" err="1" smtClean="0">
              <a:solidFill>
                <a:schemeClr val="tx1"/>
              </a:solidFill>
            </a:rPr>
            <a:t>ada</a:t>
          </a:r>
          <a:endParaRPr lang="en-US" sz="1600" b="1" dirty="0">
            <a:solidFill>
              <a:schemeClr val="tx1"/>
            </a:solidFill>
          </a:endParaRPr>
        </a:p>
      </dgm:t>
    </dgm:pt>
    <dgm:pt modelId="{F2ED74F1-8A9B-41DE-BBAF-1FF1FE8D0273}" type="parTrans" cxnId="{32FCD0C2-DF04-459A-904D-ABD5C2FCCFD6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67A5E221-ACF7-464A-ACD1-E818A6E777E2}" type="sibTrans" cxnId="{32FCD0C2-DF04-459A-904D-ABD5C2FCCFD6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1517B5DC-48F9-46C8-98CD-C7D4B166A31C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5. </a:t>
          </a:r>
          <a:r>
            <a:rPr lang="en-US" sz="1600" b="1" dirty="0" err="1" smtClean="0">
              <a:solidFill>
                <a:schemeClr val="tx1"/>
              </a:solidFill>
            </a:rPr>
            <a:t>Inflasi</a:t>
          </a:r>
          <a:r>
            <a:rPr lang="en-US" sz="1600" b="1" dirty="0" smtClean="0">
              <a:solidFill>
                <a:schemeClr val="tx1"/>
              </a:solidFill>
            </a:rPr>
            <a:t> yang </a:t>
          </a:r>
          <a:r>
            <a:rPr lang="en-US" sz="1600" b="1" dirty="0" err="1" smtClean="0">
              <a:solidFill>
                <a:schemeClr val="tx1"/>
              </a:solidFill>
            </a:rPr>
            <a:t>tinggi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mendistorsi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keuangan</a:t>
          </a:r>
          <a:endParaRPr lang="en-US" sz="1600" b="1" dirty="0">
            <a:solidFill>
              <a:schemeClr val="tx1"/>
            </a:solidFill>
          </a:endParaRPr>
        </a:p>
      </dgm:t>
    </dgm:pt>
    <dgm:pt modelId="{91F0A081-AE21-4F09-83CB-66447B44E492}" type="parTrans" cxnId="{DB6CF816-C112-47A7-9904-42A472264FB0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53A91B4E-1D55-431A-8C4E-6124CB87EAE1}" type="sibTrans" cxnId="{DB6CF816-C112-47A7-9904-42A472264FB0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9B3C2A71-D818-4221-B23D-9C1B87E00A3F}" type="pres">
      <dgm:prSet presAssocID="{8071C52E-AFBD-4F77-8140-E3425FA646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5FCFAB-EE89-4588-BF33-A0ABC31945D9}" type="pres">
      <dgm:prSet presAssocID="{914636CA-8F5F-44C4-91AD-D19FC6E694BC}" presName="parentLin" presStyleCnt="0"/>
      <dgm:spPr/>
    </dgm:pt>
    <dgm:pt modelId="{AF57CA74-B079-4C87-8CE2-924863D38C93}" type="pres">
      <dgm:prSet presAssocID="{914636CA-8F5F-44C4-91AD-D19FC6E694B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DC87F4C-A910-4FAD-9A8A-2387A2B56596}" type="pres">
      <dgm:prSet presAssocID="{914636CA-8F5F-44C4-91AD-D19FC6E694B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24D8E-AAA0-4BE6-8527-03E532D3E2D6}" type="pres">
      <dgm:prSet presAssocID="{914636CA-8F5F-44C4-91AD-D19FC6E694BC}" presName="negativeSpace" presStyleCnt="0"/>
      <dgm:spPr/>
    </dgm:pt>
    <dgm:pt modelId="{E517DE47-9B18-4632-912C-470BF5DA9F6D}" type="pres">
      <dgm:prSet presAssocID="{914636CA-8F5F-44C4-91AD-D19FC6E694BC}" presName="childText" presStyleLbl="conFgAcc1" presStyleIdx="0" presStyleCnt="5">
        <dgm:presLayoutVars>
          <dgm:bulletEnabled val="1"/>
        </dgm:presLayoutVars>
      </dgm:prSet>
      <dgm:spPr/>
    </dgm:pt>
    <dgm:pt modelId="{C180CF12-7719-4FD1-B4F9-B7747E75B92C}" type="pres">
      <dgm:prSet presAssocID="{F3306193-1A38-405F-AEE7-820215703F75}" presName="spaceBetweenRectangles" presStyleCnt="0"/>
      <dgm:spPr/>
    </dgm:pt>
    <dgm:pt modelId="{1D1255F1-3720-4F54-B659-D6A1FC44153E}" type="pres">
      <dgm:prSet presAssocID="{8C0E1B93-3E60-4CD9-AC96-A007C1E0B8DF}" presName="parentLin" presStyleCnt="0"/>
      <dgm:spPr/>
    </dgm:pt>
    <dgm:pt modelId="{1191EC7F-2213-4BE4-8CEA-33C0E6626F6C}" type="pres">
      <dgm:prSet presAssocID="{8C0E1B93-3E60-4CD9-AC96-A007C1E0B8D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C6E946B-94F4-422E-874F-38ABAD34E8B6}" type="pres">
      <dgm:prSet presAssocID="{8C0E1B93-3E60-4CD9-AC96-A007C1E0B8D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6D803-2EC5-4124-BA6A-26DC0E9E33F6}" type="pres">
      <dgm:prSet presAssocID="{8C0E1B93-3E60-4CD9-AC96-A007C1E0B8DF}" presName="negativeSpace" presStyleCnt="0"/>
      <dgm:spPr/>
    </dgm:pt>
    <dgm:pt modelId="{4C0313E4-53EB-4817-8299-8F7DFCC01560}" type="pres">
      <dgm:prSet presAssocID="{8C0E1B93-3E60-4CD9-AC96-A007C1E0B8DF}" presName="childText" presStyleLbl="conFgAcc1" presStyleIdx="1" presStyleCnt="5">
        <dgm:presLayoutVars>
          <dgm:bulletEnabled val="1"/>
        </dgm:presLayoutVars>
      </dgm:prSet>
      <dgm:spPr/>
    </dgm:pt>
    <dgm:pt modelId="{2247F3D6-DD33-4F20-9CA0-09B1FCD13BF0}" type="pres">
      <dgm:prSet presAssocID="{13AAE7F1-FFC9-4E11-8D74-3A09B5F63278}" presName="spaceBetweenRectangles" presStyleCnt="0"/>
      <dgm:spPr/>
    </dgm:pt>
    <dgm:pt modelId="{9408D582-C9E2-44A6-969E-CDFF86124604}" type="pres">
      <dgm:prSet presAssocID="{2E7DD0A3-46F5-4A90-B8EF-7210A0AAA410}" presName="parentLin" presStyleCnt="0"/>
      <dgm:spPr/>
    </dgm:pt>
    <dgm:pt modelId="{60AC8B60-F288-4144-8051-1E1F934E4D2E}" type="pres">
      <dgm:prSet presAssocID="{2E7DD0A3-46F5-4A90-B8EF-7210A0AAA410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FFB17890-00A7-4C21-A96D-2425697F4DEC}" type="pres">
      <dgm:prSet presAssocID="{2E7DD0A3-46F5-4A90-B8EF-7210A0AAA41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9AC31-ECCD-4456-8E80-919B8DAF1E13}" type="pres">
      <dgm:prSet presAssocID="{2E7DD0A3-46F5-4A90-B8EF-7210A0AAA410}" presName="negativeSpace" presStyleCnt="0"/>
      <dgm:spPr/>
    </dgm:pt>
    <dgm:pt modelId="{622B5538-C842-4328-845D-4B55473A7029}" type="pres">
      <dgm:prSet presAssocID="{2E7DD0A3-46F5-4A90-B8EF-7210A0AAA410}" presName="childText" presStyleLbl="conFgAcc1" presStyleIdx="2" presStyleCnt="5">
        <dgm:presLayoutVars>
          <dgm:bulletEnabled val="1"/>
        </dgm:presLayoutVars>
      </dgm:prSet>
      <dgm:spPr/>
    </dgm:pt>
    <dgm:pt modelId="{1CC9040A-E5FA-491D-83DE-8BE5A8544866}" type="pres">
      <dgm:prSet presAssocID="{BE944103-DE02-49F5-8909-EA3CB53A5F4C}" presName="spaceBetweenRectangles" presStyleCnt="0"/>
      <dgm:spPr/>
    </dgm:pt>
    <dgm:pt modelId="{200510E1-9DB0-4139-B867-0F093161C9FD}" type="pres">
      <dgm:prSet presAssocID="{906843A5-CC0E-4EB9-91D9-7E3BBF971E97}" presName="parentLin" presStyleCnt="0"/>
      <dgm:spPr/>
    </dgm:pt>
    <dgm:pt modelId="{538BB567-6D37-4324-B97B-CAF5254048C3}" type="pres">
      <dgm:prSet presAssocID="{906843A5-CC0E-4EB9-91D9-7E3BBF971E97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C633E64-6DE0-4DEB-A0D9-2513E4F9C612}" type="pres">
      <dgm:prSet presAssocID="{906843A5-CC0E-4EB9-91D9-7E3BBF971E9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DC608-3FB9-46B6-BC85-3D4341F5399F}" type="pres">
      <dgm:prSet presAssocID="{906843A5-CC0E-4EB9-91D9-7E3BBF971E97}" presName="negativeSpace" presStyleCnt="0"/>
      <dgm:spPr/>
    </dgm:pt>
    <dgm:pt modelId="{4C958C7D-07FA-4DCA-AA74-9B391E3F22BA}" type="pres">
      <dgm:prSet presAssocID="{906843A5-CC0E-4EB9-91D9-7E3BBF971E97}" presName="childText" presStyleLbl="conFgAcc1" presStyleIdx="3" presStyleCnt="5">
        <dgm:presLayoutVars>
          <dgm:bulletEnabled val="1"/>
        </dgm:presLayoutVars>
      </dgm:prSet>
      <dgm:spPr/>
    </dgm:pt>
    <dgm:pt modelId="{5D5DE763-D8CE-45FB-98E3-33A05A0EDB9C}" type="pres">
      <dgm:prSet presAssocID="{67A5E221-ACF7-464A-ACD1-E818A6E777E2}" presName="spaceBetweenRectangles" presStyleCnt="0"/>
      <dgm:spPr/>
    </dgm:pt>
    <dgm:pt modelId="{68E7A04A-F95B-4073-A6D8-0C6C923329B6}" type="pres">
      <dgm:prSet presAssocID="{1517B5DC-48F9-46C8-98CD-C7D4B166A31C}" presName="parentLin" presStyleCnt="0"/>
      <dgm:spPr/>
    </dgm:pt>
    <dgm:pt modelId="{93597E84-38A5-4598-9033-DB63A6F927B0}" type="pres">
      <dgm:prSet presAssocID="{1517B5DC-48F9-46C8-98CD-C7D4B166A31C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07992C84-90D2-49CD-A794-8FA0C562A15A}" type="pres">
      <dgm:prSet presAssocID="{1517B5DC-48F9-46C8-98CD-C7D4B166A3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C5D62-EF56-4352-92DB-28AB2E73E112}" type="pres">
      <dgm:prSet presAssocID="{1517B5DC-48F9-46C8-98CD-C7D4B166A31C}" presName="negativeSpace" presStyleCnt="0"/>
      <dgm:spPr/>
    </dgm:pt>
    <dgm:pt modelId="{8E1771EE-8FAF-4408-AE7A-E6EE2E7058B2}" type="pres">
      <dgm:prSet presAssocID="{1517B5DC-48F9-46C8-98CD-C7D4B166A31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A6804A4-F569-4CE2-AC8E-B3C45F266910}" type="presOf" srcId="{914636CA-8F5F-44C4-91AD-D19FC6E694BC}" destId="{CDC87F4C-A910-4FAD-9A8A-2387A2B56596}" srcOrd="1" destOrd="0" presId="urn:microsoft.com/office/officeart/2005/8/layout/list1"/>
    <dgm:cxn modelId="{4CAA00CF-462E-4E7E-A291-B7638F50469A}" srcId="{8071C52E-AFBD-4F77-8140-E3425FA64656}" destId="{2E7DD0A3-46F5-4A90-B8EF-7210A0AAA410}" srcOrd="2" destOrd="0" parTransId="{E89C2AE7-6AAE-4382-8F80-CE9EF0716C5F}" sibTransId="{BE944103-DE02-49F5-8909-EA3CB53A5F4C}"/>
    <dgm:cxn modelId="{2A010443-A7B5-4FD0-A4C1-7505CB32BB28}" type="presOf" srcId="{8071C52E-AFBD-4F77-8140-E3425FA64656}" destId="{9B3C2A71-D818-4221-B23D-9C1B87E00A3F}" srcOrd="0" destOrd="0" presId="urn:microsoft.com/office/officeart/2005/8/layout/list1"/>
    <dgm:cxn modelId="{CC3972FF-2EA0-4F32-9DCD-A4106CD191C4}" srcId="{8071C52E-AFBD-4F77-8140-E3425FA64656}" destId="{914636CA-8F5F-44C4-91AD-D19FC6E694BC}" srcOrd="0" destOrd="0" parTransId="{3F2032B7-2DE1-4BFB-82AB-10E06BDC8DA2}" sibTransId="{F3306193-1A38-405F-AEE7-820215703F75}"/>
    <dgm:cxn modelId="{7FA85726-F500-411A-8AF8-5632B9567238}" type="presOf" srcId="{8C0E1B93-3E60-4CD9-AC96-A007C1E0B8DF}" destId="{CC6E946B-94F4-422E-874F-38ABAD34E8B6}" srcOrd="1" destOrd="0" presId="urn:microsoft.com/office/officeart/2005/8/layout/list1"/>
    <dgm:cxn modelId="{A527E822-C3D2-42D7-8B4F-229D18B2983E}" type="presOf" srcId="{1517B5DC-48F9-46C8-98CD-C7D4B166A31C}" destId="{07992C84-90D2-49CD-A794-8FA0C562A15A}" srcOrd="1" destOrd="0" presId="urn:microsoft.com/office/officeart/2005/8/layout/list1"/>
    <dgm:cxn modelId="{DB6CF816-C112-47A7-9904-42A472264FB0}" srcId="{8071C52E-AFBD-4F77-8140-E3425FA64656}" destId="{1517B5DC-48F9-46C8-98CD-C7D4B166A31C}" srcOrd="4" destOrd="0" parTransId="{91F0A081-AE21-4F09-83CB-66447B44E492}" sibTransId="{53A91B4E-1D55-431A-8C4E-6124CB87EAE1}"/>
    <dgm:cxn modelId="{3303E6F1-5327-46BC-A09C-1393A9F52411}" srcId="{8071C52E-AFBD-4F77-8140-E3425FA64656}" destId="{8C0E1B93-3E60-4CD9-AC96-A007C1E0B8DF}" srcOrd="1" destOrd="0" parTransId="{DA5DCCD8-495E-4A26-B081-0700ED8DC051}" sibTransId="{13AAE7F1-FFC9-4E11-8D74-3A09B5F63278}"/>
    <dgm:cxn modelId="{BC6C8782-0F83-4E3A-A66B-21E8A70FE9F9}" type="presOf" srcId="{906843A5-CC0E-4EB9-91D9-7E3BBF971E97}" destId="{538BB567-6D37-4324-B97B-CAF5254048C3}" srcOrd="0" destOrd="0" presId="urn:microsoft.com/office/officeart/2005/8/layout/list1"/>
    <dgm:cxn modelId="{26C65F5E-F252-4FA8-8BCB-446CD676B3F0}" type="presOf" srcId="{1517B5DC-48F9-46C8-98CD-C7D4B166A31C}" destId="{93597E84-38A5-4598-9033-DB63A6F927B0}" srcOrd="0" destOrd="0" presId="urn:microsoft.com/office/officeart/2005/8/layout/list1"/>
    <dgm:cxn modelId="{8718F7C3-BF67-411D-9A71-EB6C19A12FF7}" type="presOf" srcId="{906843A5-CC0E-4EB9-91D9-7E3BBF971E97}" destId="{5C633E64-6DE0-4DEB-A0D9-2513E4F9C612}" srcOrd="1" destOrd="0" presId="urn:microsoft.com/office/officeart/2005/8/layout/list1"/>
    <dgm:cxn modelId="{B50DC5D3-7DB8-4A30-9E50-2544B24D26D5}" type="presOf" srcId="{2E7DD0A3-46F5-4A90-B8EF-7210A0AAA410}" destId="{60AC8B60-F288-4144-8051-1E1F934E4D2E}" srcOrd="0" destOrd="0" presId="urn:microsoft.com/office/officeart/2005/8/layout/list1"/>
    <dgm:cxn modelId="{B3C4177C-9CFC-45DA-A140-08A5E62F5917}" type="presOf" srcId="{8C0E1B93-3E60-4CD9-AC96-A007C1E0B8DF}" destId="{1191EC7F-2213-4BE4-8CEA-33C0E6626F6C}" srcOrd="0" destOrd="0" presId="urn:microsoft.com/office/officeart/2005/8/layout/list1"/>
    <dgm:cxn modelId="{3C0272B9-C298-47DC-BEBF-A5DC86614D79}" type="presOf" srcId="{2E7DD0A3-46F5-4A90-B8EF-7210A0AAA410}" destId="{FFB17890-00A7-4C21-A96D-2425697F4DEC}" srcOrd="1" destOrd="0" presId="urn:microsoft.com/office/officeart/2005/8/layout/list1"/>
    <dgm:cxn modelId="{32FCD0C2-DF04-459A-904D-ABD5C2FCCFD6}" srcId="{8071C52E-AFBD-4F77-8140-E3425FA64656}" destId="{906843A5-CC0E-4EB9-91D9-7E3BBF971E97}" srcOrd="3" destOrd="0" parTransId="{F2ED74F1-8A9B-41DE-BBAF-1FF1FE8D0273}" sibTransId="{67A5E221-ACF7-464A-ACD1-E818A6E777E2}"/>
    <dgm:cxn modelId="{C94256B9-9E71-4A69-B4A7-0B70EA2B3BF0}" type="presOf" srcId="{914636CA-8F5F-44C4-91AD-D19FC6E694BC}" destId="{AF57CA74-B079-4C87-8CE2-924863D38C93}" srcOrd="0" destOrd="0" presId="urn:microsoft.com/office/officeart/2005/8/layout/list1"/>
    <dgm:cxn modelId="{B3A4C52E-AA9A-4771-BC86-C48D18D49D69}" type="presParOf" srcId="{9B3C2A71-D818-4221-B23D-9C1B87E00A3F}" destId="{3A5FCFAB-EE89-4588-BF33-A0ABC31945D9}" srcOrd="0" destOrd="0" presId="urn:microsoft.com/office/officeart/2005/8/layout/list1"/>
    <dgm:cxn modelId="{BAD00862-8BE4-4380-AC02-D4C6ED37C84D}" type="presParOf" srcId="{3A5FCFAB-EE89-4588-BF33-A0ABC31945D9}" destId="{AF57CA74-B079-4C87-8CE2-924863D38C93}" srcOrd="0" destOrd="0" presId="urn:microsoft.com/office/officeart/2005/8/layout/list1"/>
    <dgm:cxn modelId="{FB566D00-DA51-4744-9E6A-E31B37D6D7D5}" type="presParOf" srcId="{3A5FCFAB-EE89-4588-BF33-A0ABC31945D9}" destId="{CDC87F4C-A910-4FAD-9A8A-2387A2B56596}" srcOrd="1" destOrd="0" presId="urn:microsoft.com/office/officeart/2005/8/layout/list1"/>
    <dgm:cxn modelId="{20A29C57-F717-41DC-A334-B7565E96A599}" type="presParOf" srcId="{9B3C2A71-D818-4221-B23D-9C1B87E00A3F}" destId="{E3524D8E-AAA0-4BE6-8527-03E532D3E2D6}" srcOrd="1" destOrd="0" presId="urn:microsoft.com/office/officeart/2005/8/layout/list1"/>
    <dgm:cxn modelId="{6429ABD3-7E3B-4489-9F75-C6E23897C265}" type="presParOf" srcId="{9B3C2A71-D818-4221-B23D-9C1B87E00A3F}" destId="{E517DE47-9B18-4632-912C-470BF5DA9F6D}" srcOrd="2" destOrd="0" presId="urn:microsoft.com/office/officeart/2005/8/layout/list1"/>
    <dgm:cxn modelId="{27214BFD-14D3-489C-BADA-5B1FED0C08FB}" type="presParOf" srcId="{9B3C2A71-D818-4221-B23D-9C1B87E00A3F}" destId="{C180CF12-7719-4FD1-B4F9-B7747E75B92C}" srcOrd="3" destOrd="0" presId="urn:microsoft.com/office/officeart/2005/8/layout/list1"/>
    <dgm:cxn modelId="{0CCA04F7-E6E2-40B5-B91A-59DF3B3CCDBA}" type="presParOf" srcId="{9B3C2A71-D818-4221-B23D-9C1B87E00A3F}" destId="{1D1255F1-3720-4F54-B659-D6A1FC44153E}" srcOrd="4" destOrd="0" presId="urn:microsoft.com/office/officeart/2005/8/layout/list1"/>
    <dgm:cxn modelId="{C1228DA3-94DE-48B2-88E1-59CD80BC9588}" type="presParOf" srcId="{1D1255F1-3720-4F54-B659-D6A1FC44153E}" destId="{1191EC7F-2213-4BE4-8CEA-33C0E6626F6C}" srcOrd="0" destOrd="0" presId="urn:microsoft.com/office/officeart/2005/8/layout/list1"/>
    <dgm:cxn modelId="{14F7E562-5221-4A21-A146-F0EBD3E2FBA8}" type="presParOf" srcId="{1D1255F1-3720-4F54-B659-D6A1FC44153E}" destId="{CC6E946B-94F4-422E-874F-38ABAD34E8B6}" srcOrd="1" destOrd="0" presId="urn:microsoft.com/office/officeart/2005/8/layout/list1"/>
    <dgm:cxn modelId="{962E29C4-2161-4843-BC35-B8C67B454923}" type="presParOf" srcId="{9B3C2A71-D818-4221-B23D-9C1B87E00A3F}" destId="{D186D803-2EC5-4124-BA6A-26DC0E9E33F6}" srcOrd="5" destOrd="0" presId="urn:microsoft.com/office/officeart/2005/8/layout/list1"/>
    <dgm:cxn modelId="{C2728172-D944-4B64-B996-6149B15973FD}" type="presParOf" srcId="{9B3C2A71-D818-4221-B23D-9C1B87E00A3F}" destId="{4C0313E4-53EB-4817-8299-8F7DFCC01560}" srcOrd="6" destOrd="0" presId="urn:microsoft.com/office/officeart/2005/8/layout/list1"/>
    <dgm:cxn modelId="{225A1813-CD06-43C9-8C8A-D047B553E9D0}" type="presParOf" srcId="{9B3C2A71-D818-4221-B23D-9C1B87E00A3F}" destId="{2247F3D6-DD33-4F20-9CA0-09B1FCD13BF0}" srcOrd="7" destOrd="0" presId="urn:microsoft.com/office/officeart/2005/8/layout/list1"/>
    <dgm:cxn modelId="{7DC35A0E-AECC-45D6-811F-AA1B4F820FC9}" type="presParOf" srcId="{9B3C2A71-D818-4221-B23D-9C1B87E00A3F}" destId="{9408D582-C9E2-44A6-969E-CDFF86124604}" srcOrd="8" destOrd="0" presId="urn:microsoft.com/office/officeart/2005/8/layout/list1"/>
    <dgm:cxn modelId="{B54F7C7A-A2E7-4EA7-B5F6-6C4C4DB2C31A}" type="presParOf" srcId="{9408D582-C9E2-44A6-969E-CDFF86124604}" destId="{60AC8B60-F288-4144-8051-1E1F934E4D2E}" srcOrd="0" destOrd="0" presId="urn:microsoft.com/office/officeart/2005/8/layout/list1"/>
    <dgm:cxn modelId="{509C00DB-1D08-4133-B95A-F36E3B53DC51}" type="presParOf" srcId="{9408D582-C9E2-44A6-969E-CDFF86124604}" destId="{FFB17890-00A7-4C21-A96D-2425697F4DEC}" srcOrd="1" destOrd="0" presId="urn:microsoft.com/office/officeart/2005/8/layout/list1"/>
    <dgm:cxn modelId="{3F065FC6-6720-487F-97B1-EBF1D2C28341}" type="presParOf" srcId="{9B3C2A71-D818-4221-B23D-9C1B87E00A3F}" destId="{B2F9AC31-ECCD-4456-8E80-919B8DAF1E13}" srcOrd="9" destOrd="0" presId="urn:microsoft.com/office/officeart/2005/8/layout/list1"/>
    <dgm:cxn modelId="{B36CFA2A-90E9-425D-A828-3450FEEDAD51}" type="presParOf" srcId="{9B3C2A71-D818-4221-B23D-9C1B87E00A3F}" destId="{622B5538-C842-4328-845D-4B55473A7029}" srcOrd="10" destOrd="0" presId="urn:microsoft.com/office/officeart/2005/8/layout/list1"/>
    <dgm:cxn modelId="{EE5A8537-B5DE-4053-BB94-4EC071CC9F79}" type="presParOf" srcId="{9B3C2A71-D818-4221-B23D-9C1B87E00A3F}" destId="{1CC9040A-E5FA-491D-83DE-8BE5A8544866}" srcOrd="11" destOrd="0" presId="urn:microsoft.com/office/officeart/2005/8/layout/list1"/>
    <dgm:cxn modelId="{05BC9066-8762-48F1-A033-A8AF0735DD93}" type="presParOf" srcId="{9B3C2A71-D818-4221-B23D-9C1B87E00A3F}" destId="{200510E1-9DB0-4139-B867-0F093161C9FD}" srcOrd="12" destOrd="0" presId="urn:microsoft.com/office/officeart/2005/8/layout/list1"/>
    <dgm:cxn modelId="{6378F64E-8CF1-4F46-AB29-A968FC60283C}" type="presParOf" srcId="{200510E1-9DB0-4139-B867-0F093161C9FD}" destId="{538BB567-6D37-4324-B97B-CAF5254048C3}" srcOrd="0" destOrd="0" presId="urn:microsoft.com/office/officeart/2005/8/layout/list1"/>
    <dgm:cxn modelId="{CAC2DFDF-7701-41B9-98A2-70A125AA3E98}" type="presParOf" srcId="{200510E1-9DB0-4139-B867-0F093161C9FD}" destId="{5C633E64-6DE0-4DEB-A0D9-2513E4F9C612}" srcOrd="1" destOrd="0" presId="urn:microsoft.com/office/officeart/2005/8/layout/list1"/>
    <dgm:cxn modelId="{4D36DE56-95E0-47BC-907D-71AE13DF61C7}" type="presParOf" srcId="{9B3C2A71-D818-4221-B23D-9C1B87E00A3F}" destId="{E53DC608-3FB9-46B6-BC85-3D4341F5399F}" srcOrd="13" destOrd="0" presId="urn:microsoft.com/office/officeart/2005/8/layout/list1"/>
    <dgm:cxn modelId="{053FA6D7-3AD5-4589-BA76-7640446A22CE}" type="presParOf" srcId="{9B3C2A71-D818-4221-B23D-9C1B87E00A3F}" destId="{4C958C7D-07FA-4DCA-AA74-9B391E3F22BA}" srcOrd="14" destOrd="0" presId="urn:microsoft.com/office/officeart/2005/8/layout/list1"/>
    <dgm:cxn modelId="{433541FD-A5A2-437C-9CD0-B6066E80DB21}" type="presParOf" srcId="{9B3C2A71-D818-4221-B23D-9C1B87E00A3F}" destId="{5D5DE763-D8CE-45FB-98E3-33A05A0EDB9C}" srcOrd="15" destOrd="0" presId="urn:microsoft.com/office/officeart/2005/8/layout/list1"/>
    <dgm:cxn modelId="{49905354-959F-40AC-A5F0-C1F8AE64632B}" type="presParOf" srcId="{9B3C2A71-D818-4221-B23D-9C1B87E00A3F}" destId="{68E7A04A-F95B-4073-A6D8-0C6C923329B6}" srcOrd="16" destOrd="0" presId="urn:microsoft.com/office/officeart/2005/8/layout/list1"/>
    <dgm:cxn modelId="{AFB5251E-DB54-45A8-B0E8-4D89890D1BB0}" type="presParOf" srcId="{68E7A04A-F95B-4073-A6D8-0C6C923329B6}" destId="{93597E84-38A5-4598-9033-DB63A6F927B0}" srcOrd="0" destOrd="0" presId="urn:microsoft.com/office/officeart/2005/8/layout/list1"/>
    <dgm:cxn modelId="{B3DD8D69-4666-45BF-9BE1-3188C1EA6D69}" type="presParOf" srcId="{68E7A04A-F95B-4073-A6D8-0C6C923329B6}" destId="{07992C84-90D2-49CD-A794-8FA0C562A15A}" srcOrd="1" destOrd="0" presId="urn:microsoft.com/office/officeart/2005/8/layout/list1"/>
    <dgm:cxn modelId="{CDBCAFC1-23D3-4735-92C7-42C0BFC506D0}" type="presParOf" srcId="{9B3C2A71-D818-4221-B23D-9C1B87E00A3F}" destId="{E8AC5D62-EF56-4352-92DB-28AB2E73E112}" srcOrd="17" destOrd="0" presId="urn:microsoft.com/office/officeart/2005/8/layout/list1"/>
    <dgm:cxn modelId="{674BD791-13D6-411A-9299-F1A6F38CD113}" type="presParOf" srcId="{9B3C2A71-D818-4221-B23D-9C1B87E00A3F}" destId="{8E1771EE-8FAF-4408-AE7A-E6EE2E7058B2}" srcOrd="18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71C52E-AFBD-4F77-8140-E3425FA6465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4636CA-8F5F-44C4-91AD-D19FC6E694BC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6. </a:t>
          </a:r>
          <a:r>
            <a:rPr lang="en-US" sz="1600" b="1" dirty="0" err="1" smtClean="0">
              <a:solidFill>
                <a:schemeClr val="tx1"/>
              </a:solidFill>
            </a:rPr>
            <a:t>Faktor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musiman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juga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memengaruhi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kita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dalam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membaca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keuangan</a:t>
          </a:r>
          <a:endParaRPr lang="en-US" sz="1600" b="1" dirty="0">
            <a:solidFill>
              <a:schemeClr val="tx1"/>
            </a:solidFill>
          </a:endParaRPr>
        </a:p>
      </dgm:t>
    </dgm:pt>
    <dgm:pt modelId="{3F2032B7-2DE1-4BFB-82AB-10E06BDC8DA2}" type="parTrans" cxnId="{CC3972FF-2EA0-4F32-9DCD-A4106CD191C4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3306193-1A38-405F-AEE7-820215703F75}" type="sibTrans" cxnId="{CC3972FF-2EA0-4F32-9DCD-A4106CD191C4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8C0E1B93-3E60-4CD9-AC96-A007C1E0B8DF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7. </a:t>
          </a:r>
          <a:r>
            <a:rPr lang="en-US" sz="1600" b="1" dirty="0" err="1" smtClean="0">
              <a:solidFill>
                <a:schemeClr val="tx1"/>
              </a:solidFill>
            </a:rPr>
            <a:t>Beberapa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menunjukkan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indikasi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bahwa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perusahaan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tersebut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sehat</a:t>
          </a:r>
          <a:r>
            <a:rPr lang="en-US" sz="1600" b="1" dirty="0" smtClean="0">
              <a:solidFill>
                <a:schemeClr val="tx1"/>
              </a:solidFill>
            </a:rPr>
            <a:t>, </a:t>
          </a:r>
          <a:r>
            <a:rPr lang="en-US" sz="1600" b="1" dirty="0" err="1" smtClean="0">
              <a:solidFill>
                <a:schemeClr val="tx1"/>
              </a:solidFill>
            </a:rPr>
            <a:t>namun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lain </a:t>
          </a:r>
          <a:r>
            <a:rPr lang="en-US" sz="1600" b="1" dirty="0" err="1" smtClean="0">
              <a:solidFill>
                <a:schemeClr val="tx1"/>
              </a:solidFill>
            </a:rPr>
            <a:t>menunjukan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indikasi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kebalikannya</a:t>
          </a:r>
          <a:r>
            <a:rPr lang="en-US" sz="1600" b="1" dirty="0" smtClean="0">
              <a:solidFill>
                <a:schemeClr val="tx1"/>
              </a:solidFill>
            </a:rPr>
            <a:t>, </a:t>
          </a:r>
          <a:r>
            <a:rPr lang="en-US" sz="1600" b="1" dirty="0" err="1" smtClean="0">
              <a:solidFill>
                <a:schemeClr val="tx1"/>
              </a:solidFill>
            </a:rPr>
            <a:t>ini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mempersulit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dalam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mengambil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konklusi</a:t>
          </a:r>
          <a:endParaRPr lang="en-US" sz="1600" b="1" dirty="0">
            <a:solidFill>
              <a:schemeClr val="tx1"/>
            </a:solidFill>
          </a:endParaRPr>
        </a:p>
      </dgm:t>
    </dgm:pt>
    <dgm:pt modelId="{DA5DCCD8-495E-4A26-B081-0700ED8DC051}" type="parTrans" cxnId="{3303E6F1-5327-46BC-A09C-1393A9F5241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13AAE7F1-FFC9-4E11-8D74-3A09B5F63278}" type="sibTrans" cxnId="{3303E6F1-5327-46BC-A09C-1393A9F5241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2E7DD0A3-46F5-4A90-B8EF-7210A0AAA410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8. Perusahaan yang </a:t>
          </a:r>
          <a:r>
            <a:rPr lang="en-US" sz="1600" b="1" dirty="0" err="1" smtClean="0">
              <a:solidFill>
                <a:schemeClr val="tx1"/>
              </a:solidFill>
            </a:rPr>
            <a:t>melakukan</a:t>
          </a:r>
          <a:r>
            <a:rPr lang="en-US" sz="1600" b="1" dirty="0" smtClean="0">
              <a:solidFill>
                <a:schemeClr val="tx1"/>
              </a:solidFill>
            </a:rPr>
            <a:t> “</a:t>
          </a:r>
          <a:r>
            <a:rPr lang="en-US" sz="1600" b="1" i="1" dirty="0" smtClean="0">
              <a:solidFill>
                <a:schemeClr val="tx1"/>
              </a:solidFill>
            </a:rPr>
            <a:t>window dressing</a:t>
          </a:r>
          <a:r>
            <a:rPr lang="en-US" sz="1600" b="1" i="0" dirty="0" smtClean="0">
              <a:solidFill>
                <a:schemeClr val="tx1"/>
              </a:solidFill>
            </a:rPr>
            <a:t>” </a:t>
          </a:r>
          <a:r>
            <a:rPr lang="en-US" sz="1600" b="1" i="0" dirty="0" err="1" smtClean="0">
              <a:solidFill>
                <a:schemeClr val="tx1"/>
              </a:solidFill>
            </a:rPr>
            <a:t>juga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akan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mempersulit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kita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dalam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memahami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kondisi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riil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keuangan</a:t>
          </a:r>
          <a:r>
            <a:rPr lang="en-US" sz="1600" b="1" i="0" dirty="0" smtClean="0">
              <a:solidFill>
                <a:schemeClr val="tx1"/>
              </a:solidFill>
            </a:rPr>
            <a:t> </a:t>
          </a:r>
          <a:r>
            <a:rPr lang="en-US" sz="1600" b="1" i="0" dirty="0" err="1" smtClean="0">
              <a:solidFill>
                <a:schemeClr val="tx1"/>
              </a:solidFill>
            </a:rPr>
            <a:t>perusahaan</a:t>
          </a:r>
          <a:endParaRPr lang="en-US" sz="1600" b="1" dirty="0">
            <a:solidFill>
              <a:schemeClr val="tx1"/>
            </a:solidFill>
          </a:endParaRPr>
        </a:p>
      </dgm:t>
    </dgm:pt>
    <dgm:pt modelId="{E89C2AE7-6AAE-4382-8F80-CE9EF0716C5F}" type="parTrans" cxnId="{4CAA00CF-462E-4E7E-A291-B7638F50469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E944103-DE02-49F5-8909-EA3CB53A5F4C}" type="sibTrans" cxnId="{4CAA00CF-462E-4E7E-A291-B7638F50469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06843A5-CC0E-4EB9-91D9-7E3BBF971E97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9. </a:t>
          </a:r>
          <a:r>
            <a:rPr lang="en-US" sz="1600" b="1" dirty="0" err="1" smtClean="0">
              <a:solidFill>
                <a:schemeClr val="tx1"/>
              </a:solidFill>
            </a:rPr>
            <a:t>Upayakan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untuk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melakukan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analisis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rasio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keuangan</a:t>
          </a:r>
          <a:r>
            <a:rPr lang="en-US" sz="1600" b="1" dirty="0" smtClean="0">
              <a:solidFill>
                <a:schemeClr val="tx1"/>
              </a:solidFill>
            </a:rPr>
            <a:t> yang </a:t>
          </a:r>
          <a:r>
            <a:rPr lang="en-US" sz="1600" b="1" dirty="0" err="1" smtClean="0">
              <a:solidFill>
                <a:schemeClr val="tx1"/>
              </a:solidFill>
            </a:rPr>
            <a:t>bersumber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dari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laporan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keuangan</a:t>
          </a:r>
          <a:r>
            <a:rPr lang="en-US" sz="1600" b="1" dirty="0" smtClean="0">
              <a:solidFill>
                <a:schemeClr val="tx1"/>
              </a:solidFill>
            </a:rPr>
            <a:t> yang </a:t>
          </a:r>
          <a:r>
            <a:rPr lang="en-US" sz="1600" b="1" dirty="0" err="1" smtClean="0">
              <a:solidFill>
                <a:schemeClr val="tx1"/>
              </a:solidFill>
            </a:rPr>
            <a:t>telah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r>
            <a:rPr lang="en-US" sz="1600" b="1" dirty="0" err="1" smtClean="0">
              <a:solidFill>
                <a:schemeClr val="tx1"/>
              </a:solidFill>
            </a:rPr>
            <a:t>diaudit</a:t>
          </a:r>
          <a:endParaRPr lang="en-US" sz="1600" b="1" dirty="0">
            <a:solidFill>
              <a:schemeClr val="tx1"/>
            </a:solidFill>
          </a:endParaRPr>
        </a:p>
      </dgm:t>
    </dgm:pt>
    <dgm:pt modelId="{F2ED74F1-8A9B-41DE-BBAF-1FF1FE8D0273}" type="parTrans" cxnId="{32FCD0C2-DF04-459A-904D-ABD5C2FCCFD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67A5E221-ACF7-464A-ACD1-E818A6E777E2}" type="sibTrans" cxnId="{32FCD0C2-DF04-459A-904D-ABD5C2FCCFD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B3C2A71-D818-4221-B23D-9C1B87E00A3F}" type="pres">
      <dgm:prSet presAssocID="{8071C52E-AFBD-4F77-8140-E3425FA646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5FCFAB-EE89-4588-BF33-A0ABC31945D9}" type="pres">
      <dgm:prSet presAssocID="{914636CA-8F5F-44C4-91AD-D19FC6E694BC}" presName="parentLin" presStyleCnt="0"/>
      <dgm:spPr/>
    </dgm:pt>
    <dgm:pt modelId="{AF57CA74-B079-4C87-8CE2-924863D38C93}" type="pres">
      <dgm:prSet presAssocID="{914636CA-8F5F-44C4-91AD-D19FC6E694B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DC87F4C-A910-4FAD-9A8A-2387A2B56596}" type="pres">
      <dgm:prSet presAssocID="{914636CA-8F5F-44C4-91AD-D19FC6E694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24D8E-AAA0-4BE6-8527-03E532D3E2D6}" type="pres">
      <dgm:prSet presAssocID="{914636CA-8F5F-44C4-91AD-D19FC6E694BC}" presName="negativeSpace" presStyleCnt="0"/>
      <dgm:spPr/>
    </dgm:pt>
    <dgm:pt modelId="{E517DE47-9B18-4632-912C-470BF5DA9F6D}" type="pres">
      <dgm:prSet presAssocID="{914636CA-8F5F-44C4-91AD-D19FC6E694BC}" presName="childText" presStyleLbl="conFgAcc1" presStyleIdx="0" presStyleCnt="4">
        <dgm:presLayoutVars>
          <dgm:bulletEnabled val="1"/>
        </dgm:presLayoutVars>
      </dgm:prSet>
      <dgm:spPr/>
    </dgm:pt>
    <dgm:pt modelId="{C180CF12-7719-4FD1-B4F9-B7747E75B92C}" type="pres">
      <dgm:prSet presAssocID="{F3306193-1A38-405F-AEE7-820215703F75}" presName="spaceBetweenRectangles" presStyleCnt="0"/>
      <dgm:spPr/>
    </dgm:pt>
    <dgm:pt modelId="{1D1255F1-3720-4F54-B659-D6A1FC44153E}" type="pres">
      <dgm:prSet presAssocID="{8C0E1B93-3E60-4CD9-AC96-A007C1E0B8DF}" presName="parentLin" presStyleCnt="0"/>
      <dgm:spPr/>
    </dgm:pt>
    <dgm:pt modelId="{1191EC7F-2213-4BE4-8CEA-33C0E6626F6C}" type="pres">
      <dgm:prSet presAssocID="{8C0E1B93-3E60-4CD9-AC96-A007C1E0B8D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C6E946B-94F4-422E-874F-38ABAD34E8B6}" type="pres">
      <dgm:prSet presAssocID="{8C0E1B93-3E60-4CD9-AC96-A007C1E0B8D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6D803-2EC5-4124-BA6A-26DC0E9E33F6}" type="pres">
      <dgm:prSet presAssocID="{8C0E1B93-3E60-4CD9-AC96-A007C1E0B8DF}" presName="negativeSpace" presStyleCnt="0"/>
      <dgm:spPr/>
    </dgm:pt>
    <dgm:pt modelId="{4C0313E4-53EB-4817-8299-8F7DFCC01560}" type="pres">
      <dgm:prSet presAssocID="{8C0E1B93-3E60-4CD9-AC96-A007C1E0B8DF}" presName="childText" presStyleLbl="conFgAcc1" presStyleIdx="1" presStyleCnt="4">
        <dgm:presLayoutVars>
          <dgm:bulletEnabled val="1"/>
        </dgm:presLayoutVars>
      </dgm:prSet>
      <dgm:spPr/>
    </dgm:pt>
    <dgm:pt modelId="{2247F3D6-DD33-4F20-9CA0-09B1FCD13BF0}" type="pres">
      <dgm:prSet presAssocID="{13AAE7F1-FFC9-4E11-8D74-3A09B5F63278}" presName="spaceBetweenRectangles" presStyleCnt="0"/>
      <dgm:spPr/>
    </dgm:pt>
    <dgm:pt modelId="{9408D582-C9E2-44A6-969E-CDFF86124604}" type="pres">
      <dgm:prSet presAssocID="{2E7DD0A3-46F5-4A90-B8EF-7210A0AAA410}" presName="parentLin" presStyleCnt="0"/>
      <dgm:spPr/>
    </dgm:pt>
    <dgm:pt modelId="{60AC8B60-F288-4144-8051-1E1F934E4D2E}" type="pres">
      <dgm:prSet presAssocID="{2E7DD0A3-46F5-4A90-B8EF-7210A0AAA41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FB17890-00A7-4C21-A96D-2425697F4DEC}" type="pres">
      <dgm:prSet presAssocID="{2E7DD0A3-46F5-4A90-B8EF-7210A0AAA4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9AC31-ECCD-4456-8E80-919B8DAF1E13}" type="pres">
      <dgm:prSet presAssocID="{2E7DD0A3-46F5-4A90-B8EF-7210A0AAA410}" presName="negativeSpace" presStyleCnt="0"/>
      <dgm:spPr/>
    </dgm:pt>
    <dgm:pt modelId="{622B5538-C842-4328-845D-4B55473A7029}" type="pres">
      <dgm:prSet presAssocID="{2E7DD0A3-46F5-4A90-B8EF-7210A0AAA410}" presName="childText" presStyleLbl="conFgAcc1" presStyleIdx="2" presStyleCnt="4">
        <dgm:presLayoutVars>
          <dgm:bulletEnabled val="1"/>
        </dgm:presLayoutVars>
      </dgm:prSet>
      <dgm:spPr/>
    </dgm:pt>
    <dgm:pt modelId="{1CC9040A-E5FA-491D-83DE-8BE5A8544866}" type="pres">
      <dgm:prSet presAssocID="{BE944103-DE02-49F5-8909-EA3CB53A5F4C}" presName="spaceBetweenRectangles" presStyleCnt="0"/>
      <dgm:spPr/>
    </dgm:pt>
    <dgm:pt modelId="{200510E1-9DB0-4139-B867-0F093161C9FD}" type="pres">
      <dgm:prSet presAssocID="{906843A5-CC0E-4EB9-91D9-7E3BBF971E97}" presName="parentLin" presStyleCnt="0"/>
      <dgm:spPr/>
    </dgm:pt>
    <dgm:pt modelId="{538BB567-6D37-4324-B97B-CAF5254048C3}" type="pres">
      <dgm:prSet presAssocID="{906843A5-CC0E-4EB9-91D9-7E3BBF971E9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C633E64-6DE0-4DEB-A0D9-2513E4F9C612}" type="pres">
      <dgm:prSet presAssocID="{906843A5-CC0E-4EB9-91D9-7E3BBF971E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DC608-3FB9-46B6-BC85-3D4341F5399F}" type="pres">
      <dgm:prSet presAssocID="{906843A5-CC0E-4EB9-91D9-7E3BBF971E97}" presName="negativeSpace" presStyleCnt="0"/>
      <dgm:spPr/>
    </dgm:pt>
    <dgm:pt modelId="{4C958C7D-07FA-4DCA-AA74-9B391E3F22BA}" type="pres">
      <dgm:prSet presAssocID="{906843A5-CC0E-4EB9-91D9-7E3BBF971E9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26D0A1-3E8C-4817-BEC3-5C6315AB1BB1}" type="presOf" srcId="{8C0E1B93-3E60-4CD9-AC96-A007C1E0B8DF}" destId="{CC6E946B-94F4-422E-874F-38ABAD34E8B6}" srcOrd="1" destOrd="0" presId="urn:microsoft.com/office/officeart/2005/8/layout/list1"/>
    <dgm:cxn modelId="{CE01176B-8FC6-47D2-904F-78035CDE6268}" type="presOf" srcId="{914636CA-8F5F-44C4-91AD-D19FC6E694BC}" destId="{CDC87F4C-A910-4FAD-9A8A-2387A2B56596}" srcOrd="1" destOrd="0" presId="urn:microsoft.com/office/officeart/2005/8/layout/list1"/>
    <dgm:cxn modelId="{3303E6F1-5327-46BC-A09C-1393A9F52411}" srcId="{8071C52E-AFBD-4F77-8140-E3425FA64656}" destId="{8C0E1B93-3E60-4CD9-AC96-A007C1E0B8DF}" srcOrd="1" destOrd="0" parTransId="{DA5DCCD8-495E-4A26-B081-0700ED8DC051}" sibTransId="{13AAE7F1-FFC9-4E11-8D74-3A09B5F63278}"/>
    <dgm:cxn modelId="{4CAA00CF-462E-4E7E-A291-B7638F50469A}" srcId="{8071C52E-AFBD-4F77-8140-E3425FA64656}" destId="{2E7DD0A3-46F5-4A90-B8EF-7210A0AAA410}" srcOrd="2" destOrd="0" parTransId="{E89C2AE7-6AAE-4382-8F80-CE9EF0716C5F}" sibTransId="{BE944103-DE02-49F5-8909-EA3CB53A5F4C}"/>
    <dgm:cxn modelId="{4BEF6E61-5D0B-4CFF-85B9-1824B8245FB2}" type="presOf" srcId="{914636CA-8F5F-44C4-91AD-D19FC6E694BC}" destId="{AF57CA74-B079-4C87-8CE2-924863D38C93}" srcOrd="0" destOrd="0" presId="urn:microsoft.com/office/officeart/2005/8/layout/list1"/>
    <dgm:cxn modelId="{E3FD69A9-D81B-4D34-A78C-1083808CE9BF}" type="presOf" srcId="{906843A5-CC0E-4EB9-91D9-7E3BBF971E97}" destId="{5C633E64-6DE0-4DEB-A0D9-2513E4F9C612}" srcOrd="1" destOrd="0" presId="urn:microsoft.com/office/officeart/2005/8/layout/list1"/>
    <dgm:cxn modelId="{141BD78B-768E-4DEA-8BAA-95E2DA5B1041}" type="presOf" srcId="{906843A5-CC0E-4EB9-91D9-7E3BBF971E97}" destId="{538BB567-6D37-4324-B97B-CAF5254048C3}" srcOrd="0" destOrd="0" presId="urn:microsoft.com/office/officeart/2005/8/layout/list1"/>
    <dgm:cxn modelId="{32FCD0C2-DF04-459A-904D-ABD5C2FCCFD6}" srcId="{8071C52E-AFBD-4F77-8140-E3425FA64656}" destId="{906843A5-CC0E-4EB9-91D9-7E3BBF971E97}" srcOrd="3" destOrd="0" parTransId="{F2ED74F1-8A9B-41DE-BBAF-1FF1FE8D0273}" sibTransId="{67A5E221-ACF7-464A-ACD1-E818A6E777E2}"/>
    <dgm:cxn modelId="{CC3972FF-2EA0-4F32-9DCD-A4106CD191C4}" srcId="{8071C52E-AFBD-4F77-8140-E3425FA64656}" destId="{914636CA-8F5F-44C4-91AD-D19FC6E694BC}" srcOrd="0" destOrd="0" parTransId="{3F2032B7-2DE1-4BFB-82AB-10E06BDC8DA2}" sibTransId="{F3306193-1A38-405F-AEE7-820215703F75}"/>
    <dgm:cxn modelId="{802F72D9-0CE0-4CB9-ADDE-DDFB531A668C}" type="presOf" srcId="{2E7DD0A3-46F5-4A90-B8EF-7210A0AAA410}" destId="{FFB17890-00A7-4C21-A96D-2425697F4DEC}" srcOrd="1" destOrd="0" presId="urn:microsoft.com/office/officeart/2005/8/layout/list1"/>
    <dgm:cxn modelId="{E4EF9A36-1DBC-4622-B605-4D243DD846C7}" type="presOf" srcId="{2E7DD0A3-46F5-4A90-B8EF-7210A0AAA410}" destId="{60AC8B60-F288-4144-8051-1E1F934E4D2E}" srcOrd="0" destOrd="0" presId="urn:microsoft.com/office/officeart/2005/8/layout/list1"/>
    <dgm:cxn modelId="{571665E9-F26F-438E-891A-D326689BD04C}" type="presOf" srcId="{8071C52E-AFBD-4F77-8140-E3425FA64656}" destId="{9B3C2A71-D818-4221-B23D-9C1B87E00A3F}" srcOrd="0" destOrd="0" presId="urn:microsoft.com/office/officeart/2005/8/layout/list1"/>
    <dgm:cxn modelId="{7B9AFF05-8897-4947-BC62-B92867E1DF38}" type="presOf" srcId="{8C0E1B93-3E60-4CD9-AC96-A007C1E0B8DF}" destId="{1191EC7F-2213-4BE4-8CEA-33C0E6626F6C}" srcOrd="0" destOrd="0" presId="urn:microsoft.com/office/officeart/2005/8/layout/list1"/>
    <dgm:cxn modelId="{E7A93005-20E9-4D9B-9AE8-0FE80F8FD2D5}" type="presParOf" srcId="{9B3C2A71-D818-4221-B23D-9C1B87E00A3F}" destId="{3A5FCFAB-EE89-4588-BF33-A0ABC31945D9}" srcOrd="0" destOrd="0" presId="urn:microsoft.com/office/officeart/2005/8/layout/list1"/>
    <dgm:cxn modelId="{661DA821-9422-4E2D-B5E9-DAE80471AE6F}" type="presParOf" srcId="{3A5FCFAB-EE89-4588-BF33-A0ABC31945D9}" destId="{AF57CA74-B079-4C87-8CE2-924863D38C93}" srcOrd="0" destOrd="0" presId="urn:microsoft.com/office/officeart/2005/8/layout/list1"/>
    <dgm:cxn modelId="{080CFA9F-B238-480C-A598-08C1A9C33317}" type="presParOf" srcId="{3A5FCFAB-EE89-4588-BF33-A0ABC31945D9}" destId="{CDC87F4C-A910-4FAD-9A8A-2387A2B56596}" srcOrd="1" destOrd="0" presId="urn:microsoft.com/office/officeart/2005/8/layout/list1"/>
    <dgm:cxn modelId="{6646AC7F-1D88-49C4-BA0C-39EA18396811}" type="presParOf" srcId="{9B3C2A71-D818-4221-B23D-9C1B87E00A3F}" destId="{E3524D8E-AAA0-4BE6-8527-03E532D3E2D6}" srcOrd="1" destOrd="0" presId="urn:microsoft.com/office/officeart/2005/8/layout/list1"/>
    <dgm:cxn modelId="{8544609A-4EDF-4DE0-9658-70B4660D36FE}" type="presParOf" srcId="{9B3C2A71-D818-4221-B23D-9C1B87E00A3F}" destId="{E517DE47-9B18-4632-912C-470BF5DA9F6D}" srcOrd="2" destOrd="0" presId="urn:microsoft.com/office/officeart/2005/8/layout/list1"/>
    <dgm:cxn modelId="{67430353-D95A-4A31-8E21-2ACEEEFC853E}" type="presParOf" srcId="{9B3C2A71-D818-4221-B23D-9C1B87E00A3F}" destId="{C180CF12-7719-4FD1-B4F9-B7747E75B92C}" srcOrd="3" destOrd="0" presId="urn:microsoft.com/office/officeart/2005/8/layout/list1"/>
    <dgm:cxn modelId="{0C642B50-CF7E-45F0-B833-8844D12D7D74}" type="presParOf" srcId="{9B3C2A71-D818-4221-B23D-9C1B87E00A3F}" destId="{1D1255F1-3720-4F54-B659-D6A1FC44153E}" srcOrd="4" destOrd="0" presId="urn:microsoft.com/office/officeart/2005/8/layout/list1"/>
    <dgm:cxn modelId="{F011B8F1-235E-47D5-9D92-E47FBDCE2C9C}" type="presParOf" srcId="{1D1255F1-3720-4F54-B659-D6A1FC44153E}" destId="{1191EC7F-2213-4BE4-8CEA-33C0E6626F6C}" srcOrd="0" destOrd="0" presId="urn:microsoft.com/office/officeart/2005/8/layout/list1"/>
    <dgm:cxn modelId="{024FFC69-414D-461E-B502-CCEBF2D26ACC}" type="presParOf" srcId="{1D1255F1-3720-4F54-B659-D6A1FC44153E}" destId="{CC6E946B-94F4-422E-874F-38ABAD34E8B6}" srcOrd="1" destOrd="0" presId="urn:microsoft.com/office/officeart/2005/8/layout/list1"/>
    <dgm:cxn modelId="{E8EDABA1-9D25-47E8-B39D-FF4224F457C1}" type="presParOf" srcId="{9B3C2A71-D818-4221-B23D-9C1B87E00A3F}" destId="{D186D803-2EC5-4124-BA6A-26DC0E9E33F6}" srcOrd="5" destOrd="0" presId="urn:microsoft.com/office/officeart/2005/8/layout/list1"/>
    <dgm:cxn modelId="{BA30DE4D-3AEE-4AD8-A0EB-FE7D1A54B110}" type="presParOf" srcId="{9B3C2A71-D818-4221-B23D-9C1B87E00A3F}" destId="{4C0313E4-53EB-4817-8299-8F7DFCC01560}" srcOrd="6" destOrd="0" presId="urn:microsoft.com/office/officeart/2005/8/layout/list1"/>
    <dgm:cxn modelId="{5F62C201-929E-4235-9F07-F166F5DC10CE}" type="presParOf" srcId="{9B3C2A71-D818-4221-B23D-9C1B87E00A3F}" destId="{2247F3D6-DD33-4F20-9CA0-09B1FCD13BF0}" srcOrd="7" destOrd="0" presId="urn:microsoft.com/office/officeart/2005/8/layout/list1"/>
    <dgm:cxn modelId="{9AC478BA-4E9C-47AD-AD4B-415FD3B13976}" type="presParOf" srcId="{9B3C2A71-D818-4221-B23D-9C1B87E00A3F}" destId="{9408D582-C9E2-44A6-969E-CDFF86124604}" srcOrd="8" destOrd="0" presId="urn:microsoft.com/office/officeart/2005/8/layout/list1"/>
    <dgm:cxn modelId="{5AEB3F5A-ECDA-4C7A-B40E-FEADFA05F620}" type="presParOf" srcId="{9408D582-C9E2-44A6-969E-CDFF86124604}" destId="{60AC8B60-F288-4144-8051-1E1F934E4D2E}" srcOrd="0" destOrd="0" presId="urn:microsoft.com/office/officeart/2005/8/layout/list1"/>
    <dgm:cxn modelId="{32668749-858A-4425-961B-5069333BB80D}" type="presParOf" srcId="{9408D582-C9E2-44A6-969E-CDFF86124604}" destId="{FFB17890-00A7-4C21-A96D-2425697F4DEC}" srcOrd="1" destOrd="0" presId="urn:microsoft.com/office/officeart/2005/8/layout/list1"/>
    <dgm:cxn modelId="{21F4D4FD-DFAE-404F-9778-65A82AAD6C56}" type="presParOf" srcId="{9B3C2A71-D818-4221-B23D-9C1B87E00A3F}" destId="{B2F9AC31-ECCD-4456-8E80-919B8DAF1E13}" srcOrd="9" destOrd="0" presId="urn:microsoft.com/office/officeart/2005/8/layout/list1"/>
    <dgm:cxn modelId="{0F3A95E7-FA58-4B08-BA0C-4B3888455887}" type="presParOf" srcId="{9B3C2A71-D818-4221-B23D-9C1B87E00A3F}" destId="{622B5538-C842-4328-845D-4B55473A7029}" srcOrd="10" destOrd="0" presId="urn:microsoft.com/office/officeart/2005/8/layout/list1"/>
    <dgm:cxn modelId="{2D50D7A5-66CC-46B9-9973-CD08734CFD2A}" type="presParOf" srcId="{9B3C2A71-D818-4221-B23D-9C1B87E00A3F}" destId="{1CC9040A-E5FA-491D-83DE-8BE5A8544866}" srcOrd="11" destOrd="0" presId="urn:microsoft.com/office/officeart/2005/8/layout/list1"/>
    <dgm:cxn modelId="{E272CC82-280F-4243-9A44-8B33682607AF}" type="presParOf" srcId="{9B3C2A71-D818-4221-B23D-9C1B87E00A3F}" destId="{200510E1-9DB0-4139-B867-0F093161C9FD}" srcOrd="12" destOrd="0" presId="urn:microsoft.com/office/officeart/2005/8/layout/list1"/>
    <dgm:cxn modelId="{F9CEF24A-F5DA-4914-A2D5-74DDE3BB6AE2}" type="presParOf" srcId="{200510E1-9DB0-4139-B867-0F093161C9FD}" destId="{538BB567-6D37-4324-B97B-CAF5254048C3}" srcOrd="0" destOrd="0" presId="urn:microsoft.com/office/officeart/2005/8/layout/list1"/>
    <dgm:cxn modelId="{26CAE146-EB74-4127-84BA-F7DB229A23EA}" type="presParOf" srcId="{200510E1-9DB0-4139-B867-0F093161C9FD}" destId="{5C633E64-6DE0-4DEB-A0D9-2513E4F9C612}" srcOrd="1" destOrd="0" presId="urn:microsoft.com/office/officeart/2005/8/layout/list1"/>
    <dgm:cxn modelId="{CABB882A-4A45-4B5C-8865-6073B7D3A508}" type="presParOf" srcId="{9B3C2A71-D818-4221-B23D-9C1B87E00A3F}" destId="{E53DC608-3FB9-46B6-BC85-3D4341F5399F}" srcOrd="13" destOrd="0" presId="urn:microsoft.com/office/officeart/2005/8/layout/list1"/>
    <dgm:cxn modelId="{F5CFEB23-E995-4A53-B2F0-FF8D116664CE}" type="presParOf" srcId="{9B3C2A71-D818-4221-B23D-9C1B87E00A3F}" destId="{4C958C7D-07FA-4DCA-AA74-9B391E3F22BA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5E77A7-A8DD-4CD4-8729-AEEDBAEE2D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6ECFC7-7F52-417C-A087-0BBE6DE0D7A7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5 </a:t>
          </a:r>
          <a:r>
            <a:rPr lang="en-US" sz="1600" b="1" dirty="0" err="1" smtClean="0">
              <a:solidFill>
                <a:schemeClr val="bg1"/>
              </a:solidFill>
            </a:rPr>
            <a:t>Kelompok</a:t>
          </a:r>
          <a:r>
            <a:rPr lang="en-US" sz="1600" b="1" dirty="0" smtClean="0">
              <a:solidFill>
                <a:schemeClr val="bg1"/>
              </a:solidFill>
            </a:rPr>
            <a:t> </a:t>
          </a:r>
          <a:r>
            <a:rPr lang="en-US" sz="1600" b="1" dirty="0" err="1" smtClean="0">
              <a:solidFill>
                <a:schemeClr val="bg1"/>
              </a:solidFill>
            </a:rPr>
            <a:t>besar</a:t>
          </a:r>
          <a:r>
            <a:rPr lang="en-US" sz="1600" b="1" dirty="0" smtClean="0">
              <a:solidFill>
                <a:schemeClr val="bg1"/>
              </a:solidFill>
            </a:rPr>
            <a:t> </a:t>
          </a:r>
          <a:r>
            <a:rPr lang="en-US" sz="1600" b="1" dirty="0" err="1" smtClean="0">
              <a:solidFill>
                <a:schemeClr val="bg1"/>
              </a:solidFill>
            </a:rPr>
            <a:t>analisis</a:t>
          </a:r>
          <a:r>
            <a:rPr lang="en-US" sz="1600" b="1" dirty="0" smtClean="0">
              <a:solidFill>
                <a:schemeClr val="bg1"/>
              </a:solidFill>
            </a:rPr>
            <a:t> </a:t>
          </a:r>
          <a:r>
            <a:rPr lang="en-US" sz="1600" b="1" dirty="0" err="1" smtClean="0">
              <a:solidFill>
                <a:schemeClr val="bg1"/>
              </a:solidFill>
            </a:rPr>
            <a:t>rasio</a:t>
          </a:r>
          <a:endParaRPr lang="en-US" sz="1600" b="1" dirty="0">
            <a:solidFill>
              <a:schemeClr val="bg1"/>
            </a:solidFill>
          </a:endParaRPr>
        </a:p>
      </dgm:t>
    </dgm:pt>
    <dgm:pt modelId="{9617AF5D-0243-4FB3-B650-3380EBF9F05F}" type="parTrans" cxnId="{B1310260-FD19-441E-9348-23AE3D4D3585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A6EA4594-0794-42C3-9E50-D07B9AFAC300}" type="sibTrans" cxnId="{B1310260-FD19-441E-9348-23AE3D4D3585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9831E1FD-9C24-4E29-BE18-CA16EAF01318}">
      <dgm:prSet phldrT="[Text]" custT="1"/>
      <dgm:spPr/>
      <dgm:t>
        <a:bodyPr/>
        <a:lstStyle/>
        <a:p>
          <a:r>
            <a:rPr lang="en-US" sz="1600" b="1" smtClean="0">
              <a:solidFill>
                <a:schemeClr val="tx1"/>
              </a:solidFill>
            </a:rPr>
            <a:t>1. Rasio Likuiditas</a:t>
          </a:r>
          <a:endParaRPr lang="en-US" sz="1600" b="1" dirty="0">
            <a:solidFill>
              <a:schemeClr val="tx1"/>
            </a:solidFill>
          </a:endParaRPr>
        </a:p>
      </dgm:t>
    </dgm:pt>
    <dgm:pt modelId="{83470058-D36E-456A-8FBF-09C133AE4BDB}" type="parTrans" cxnId="{01E817B9-8537-4F42-B8D7-EAD4F43DBE8F}">
      <dgm:prSet custT="1"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A7A1EFEB-E920-4520-B4F9-3D8968819B29}" type="sibTrans" cxnId="{01E817B9-8537-4F42-B8D7-EAD4F43DBE8F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CB411ADB-5FE3-445F-BE16-6A8B69F65395}">
      <dgm:prSet phldrT="[Text]" custT="1"/>
      <dgm:spPr/>
      <dgm:t>
        <a:bodyPr/>
        <a:lstStyle/>
        <a:p>
          <a:r>
            <a:rPr lang="en-US" sz="1600" b="1" smtClean="0">
              <a:solidFill>
                <a:schemeClr val="tx1"/>
              </a:solidFill>
            </a:rPr>
            <a:t>2. Rasio Pengelolaan Aset</a:t>
          </a:r>
          <a:endParaRPr lang="en-US" sz="1600" b="1" dirty="0">
            <a:solidFill>
              <a:schemeClr val="tx1"/>
            </a:solidFill>
          </a:endParaRPr>
        </a:p>
      </dgm:t>
    </dgm:pt>
    <dgm:pt modelId="{22122BDB-6354-4FCB-82BC-1393DB8072F8}" type="parTrans" cxnId="{5B2A54CD-16B9-45E6-BB25-CC77E9899B83}">
      <dgm:prSet custT="1"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4EC34D73-97DF-41C8-A95B-D39A10892335}" type="sibTrans" cxnId="{5B2A54CD-16B9-45E6-BB25-CC77E9899B83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BDBA9A44-DFC3-4F82-816E-74DD147A8A34}">
      <dgm:prSet phldrT="[Text]" custT="1"/>
      <dgm:spPr/>
      <dgm:t>
        <a:bodyPr/>
        <a:lstStyle/>
        <a:p>
          <a:r>
            <a:rPr lang="en-US" sz="1600" b="1" smtClean="0">
              <a:solidFill>
                <a:schemeClr val="tx1"/>
              </a:solidFill>
            </a:rPr>
            <a:t>3. Rasio Pengelolaan Utang</a:t>
          </a:r>
          <a:endParaRPr lang="en-US" sz="1600" b="1" dirty="0">
            <a:solidFill>
              <a:schemeClr val="tx1"/>
            </a:solidFill>
          </a:endParaRPr>
        </a:p>
      </dgm:t>
    </dgm:pt>
    <dgm:pt modelId="{E8418C3C-92F3-4322-967D-3AA2F218DB1B}" type="parTrans" cxnId="{CF59AC95-7C8D-40D9-8C2C-08446FAC14CE}">
      <dgm:prSet custT="1"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332544AD-A79E-4B92-A43F-AF9E3AFD6225}" type="sibTrans" cxnId="{CF59AC95-7C8D-40D9-8C2C-08446FAC14CE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DDEA7C31-CAAA-4A59-B290-9061BC986DA4}">
      <dgm:prSet phldrT="[Text]" custT="1"/>
      <dgm:spPr/>
      <dgm:t>
        <a:bodyPr/>
        <a:lstStyle/>
        <a:p>
          <a:r>
            <a:rPr lang="en-US" sz="1600" b="1" smtClean="0">
              <a:solidFill>
                <a:schemeClr val="tx1"/>
              </a:solidFill>
            </a:rPr>
            <a:t>5. Rasio nilai pasar</a:t>
          </a:r>
          <a:endParaRPr lang="en-US" sz="1600" b="1" dirty="0">
            <a:solidFill>
              <a:schemeClr val="tx1"/>
            </a:solidFill>
          </a:endParaRPr>
        </a:p>
      </dgm:t>
    </dgm:pt>
    <dgm:pt modelId="{EA713F21-A2B2-4453-A004-4C610347295D}" type="parTrans" cxnId="{AE114171-F8EE-4CAE-B0E2-20D1836B33B5}">
      <dgm:prSet custT="1"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F535CF6F-C98F-4C18-BE47-9EA1096659E5}" type="sibTrans" cxnId="{AE114171-F8EE-4CAE-B0E2-20D1836B33B5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3835B952-2EFB-4A66-9100-C8C7C09F2ACA}">
      <dgm:prSet phldrT="[Text]" custT="1"/>
      <dgm:spPr/>
      <dgm:t>
        <a:bodyPr/>
        <a:lstStyle/>
        <a:p>
          <a:r>
            <a:rPr lang="en-US" sz="1600" b="1" smtClean="0">
              <a:solidFill>
                <a:schemeClr val="tx1"/>
              </a:solidFill>
            </a:rPr>
            <a:t>4. Rasio Profitabilitas</a:t>
          </a:r>
          <a:endParaRPr lang="en-US" sz="1600" b="1" dirty="0">
            <a:solidFill>
              <a:schemeClr val="tx1"/>
            </a:solidFill>
          </a:endParaRPr>
        </a:p>
      </dgm:t>
    </dgm:pt>
    <dgm:pt modelId="{76636722-9573-4C38-9134-1B26081845F7}" type="parTrans" cxnId="{07A04FB7-F54C-46C0-8222-5172D565DE48}">
      <dgm:prSet custT="1"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3F8E62CF-0EAB-496D-AFFC-469D5C30D695}" type="sibTrans" cxnId="{07A04FB7-F54C-46C0-8222-5172D565DE48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147EBC04-A389-4EB8-A27E-A14619BC2D4F}" type="pres">
      <dgm:prSet presAssocID="{645E77A7-A8DD-4CD4-8729-AEEDBAEE2D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32CE83-6C2D-4C01-88F6-7B6A653702DD}" type="pres">
      <dgm:prSet presAssocID="{EF6ECFC7-7F52-417C-A087-0BBE6DE0D7A7}" presName="centerShape" presStyleLbl="node0" presStyleIdx="0" presStyleCnt="1"/>
      <dgm:spPr/>
      <dgm:t>
        <a:bodyPr/>
        <a:lstStyle/>
        <a:p>
          <a:endParaRPr lang="en-US"/>
        </a:p>
      </dgm:t>
    </dgm:pt>
    <dgm:pt modelId="{17A6005C-0279-4892-B0ED-60F9343CF454}" type="pres">
      <dgm:prSet presAssocID="{83470058-D36E-456A-8FBF-09C133AE4BDB}" presName="parTrans" presStyleLbl="sibTrans2D1" presStyleIdx="0" presStyleCnt="5"/>
      <dgm:spPr/>
      <dgm:t>
        <a:bodyPr/>
        <a:lstStyle/>
        <a:p>
          <a:endParaRPr lang="en-US"/>
        </a:p>
      </dgm:t>
    </dgm:pt>
    <dgm:pt modelId="{83F21321-13A1-492A-9BE1-1E3CC77EA4FD}" type="pres">
      <dgm:prSet presAssocID="{83470058-D36E-456A-8FBF-09C133AE4BD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5CDFBD9-B416-4CCA-B953-695A48B82701}" type="pres">
      <dgm:prSet presAssocID="{9831E1FD-9C24-4E29-BE18-CA16EAF0131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1B8C-BAE1-4A1D-B1EA-23DE983D8DA4}" type="pres">
      <dgm:prSet presAssocID="{22122BDB-6354-4FCB-82BC-1393DB8072F8}" presName="parTrans" presStyleLbl="sibTrans2D1" presStyleIdx="1" presStyleCnt="5"/>
      <dgm:spPr/>
      <dgm:t>
        <a:bodyPr/>
        <a:lstStyle/>
        <a:p>
          <a:endParaRPr lang="en-US"/>
        </a:p>
      </dgm:t>
    </dgm:pt>
    <dgm:pt modelId="{8E502D19-FF10-4FEA-AAA4-98316E3CF298}" type="pres">
      <dgm:prSet presAssocID="{22122BDB-6354-4FCB-82BC-1393DB8072F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9BB4C24-8BC4-4B2D-BC3A-EDCBE6CB1CFE}" type="pres">
      <dgm:prSet presAssocID="{CB411ADB-5FE3-445F-BE16-6A8B69F653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D0843-85DE-4DA9-BFCB-BB802314BCB4}" type="pres">
      <dgm:prSet presAssocID="{E8418C3C-92F3-4322-967D-3AA2F218DB1B}" presName="parTrans" presStyleLbl="sibTrans2D1" presStyleIdx="2" presStyleCnt="5"/>
      <dgm:spPr/>
      <dgm:t>
        <a:bodyPr/>
        <a:lstStyle/>
        <a:p>
          <a:endParaRPr lang="en-US"/>
        </a:p>
      </dgm:t>
    </dgm:pt>
    <dgm:pt modelId="{24DDCF0E-58B6-481B-83E1-7658C90A37CF}" type="pres">
      <dgm:prSet presAssocID="{E8418C3C-92F3-4322-967D-3AA2F218DB1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EBA3A93-E8F4-49DB-A71E-1F935B16912A}" type="pres">
      <dgm:prSet presAssocID="{BDBA9A44-DFC3-4F82-816E-74DD147A8A3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F577D-F829-465B-AEFE-D5E03136EB78}" type="pres">
      <dgm:prSet presAssocID="{76636722-9573-4C38-9134-1B26081845F7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972FAAC-C5E6-49B2-A371-0194077A4453}" type="pres">
      <dgm:prSet presAssocID="{76636722-9573-4C38-9134-1B26081845F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C20A89B-9657-4361-B3E1-84A5BE3193B4}" type="pres">
      <dgm:prSet presAssocID="{3835B952-2EFB-4A66-9100-C8C7C09F2A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34A36-61FE-4F36-A3BD-B3EFAF47CA7B}" type="pres">
      <dgm:prSet presAssocID="{EA713F21-A2B2-4453-A004-4C610347295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410B34E9-4D23-4F9D-9730-FFABF5156840}" type="pres">
      <dgm:prSet presAssocID="{EA713F21-A2B2-4453-A004-4C610347295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34A1C7A-D448-45F1-97B3-E221EDC8367A}" type="pres">
      <dgm:prSet presAssocID="{DDEA7C31-CAAA-4A59-B290-9061BC986D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910685-E102-46AB-BF42-2679EBFC8277}" type="presOf" srcId="{DDEA7C31-CAAA-4A59-B290-9061BC986DA4}" destId="{F34A1C7A-D448-45F1-97B3-E221EDC8367A}" srcOrd="0" destOrd="0" presId="urn:microsoft.com/office/officeart/2005/8/layout/radial5"/>
    <dgm:cxn modelId="{88D61CB1-451E-4011-9B6C-CBFCFA10996F}" type="presOf" srcId="{83470058-D36E-456A-8FBF-09C133AE4BDB}" destId="{83F21321-13A1-492A-9BE1-1E3CC77EA4FD}" srcOrd="1" destOrd="0" presId="urn:microsoft.com/office/officeart/2005/8/layout/radial5"/>
    <dgm:cxn modelId="{0FD754E0-6425-4586-883B-3DD449F8E6BF}" type="presOf" srcId="{E8418C3C-92F3-4322-967D-3AA2F218DB1B}" destId="{DB2D0843-85DE-4DA9-BFCB-BB802314BCB4}" srcOrd="0" destOrd="0" presId="urn:microsoft.com/office/officeart/2005/8/layout/radial5"/>
    <dgm:cxn modelId="{7805FF28-9738-4D24-828B-E673BE0F24E0}" type="presOf" srcId="{22122BDB-6354-4FCB-82BC-1393DB8072F8}" destId="{8E502D19-FF10-4FEA-AAA4-98316E3CF298}" srcOrd="1" destOrd="0" presId="urn:microsoft.com/office/officeart/2005/8/layout/radial5"/>
    <dgm:cxn modelId="{58BB2A68-B195-470D-B6C6-F5B8BF8F8BCB}" type="presOf" srcId="{83470058-D36E-456A-8FBF-09C133AE4BDB}" destId="{17A6005C-0279-4892-B0ED-60F9343CF454}" srcOrd="0" destOrd="0" presId="urn:microsoft.com/office/officeart/2005/8/layout/radial5"/>
    <dgm:cxn modelId="{CC5DC8FB-D503-4982-A3BB-23022AF4F0FA}" type="presOf" srcId="{22122BDB-6354-4FCB-82BC-1393DB8072F8}" destId="{4D101B8C-BAE1-4A1D-B1EA-23DE983D8DA4}" srcOrd="0" destOrd="0" presId="urn:microsoft.com/office/officeart/2005/8/layout/radial5"/>
    <dgm:cxn modelId="{01E817B9-8537-4F42-B8D7-EAD4F43DBE8F}" srcId="{EF6ECFC7-7F52-417C-A087-0BBE6DE0D7A7}" destId="{9831E1FD-9C24-4E29-BE18-CA16EAF01318}" srcOrd="0" destOrd="0" parTransId="{83470058-D36E-456A-8FBF-09C133AE4BDB}" sibTransId="{A7A1EFEB-E920-4520-B4F9-3D8968819B29}"/>
    <dgm:cxn modelId="{B1310260-FD19-441E-9348-23AE3D4D3585}" srcId="{645E77A7-A8DD-4CD4-8729-AEEDBAEE2DE1}" destId="{EF6ECFC7-7F52-417C-A087-0BBE6DE0D7A7}" srcOrd="0" destOrd="0" parTransId="{9617AF5D-0243-4FB3-B650-3380EBF9F05F}" sibTransId="{A6EA4594-0794-42C3-9E50-D07B9AFAC300}"/>
    <dgm:cxn modelId="{5B2A54CD-16B9-45E6-BB25-CC77E9899B83}" srcId="{EF6ECFC7-7F52-417C-A087-0BBE6DE0D7A7}" destId="{CB411ADB-5FE3-445F-BE16-6A8B69F65395}" srcOrd="1" destOrd="0" parTransId="{22122BDB-6354-4FCB-82BC-1393DB8072F8}" sibTransId="{4EC34D73-97DF-41C8-A95B-D39A10892335}"/>
    <dgm:cxn modelId="{CF59AC95-7C8D-40D9-8C2C-08446FAC14CE}" srcId="{EF6ECFC7-7F52-417C-A087-0BBE6DE0D7A7}" destId="{BDBA9A44-DFC3-4F82-816E-74DD147A8A34}" srcOrd="2" destOrd="0" parTransId="{E8418C3C-92F3-4322-967D-3AA2F218DB1B}" sibTransId="{332544AD-A79E-4B92-A43F-AF9E3AFD6225}"/>
    <dgm:cxn modelId="{E1D928C0-D4C3-4091-AD24-41D75D1B2C59}" type="presOf" srcId="{CB411ADB-5FE3-445F-BE16-6A8B69F65395}" destId="{A9BB4C24-8BC4-4B2D-BC3A-EDCBE6CB1CFE}" srcOrd="0" destOrd="0" presId="urn:microsoft.com/office/officeart/2005/8/layout/radial5"/>
    <dgm:cxn modelId="{EBCD47E4-B47D-4AF0-B9E5-0B644796B898}" type="presOf" srcId="{76636722-9573-4C38-9134-1B26081845F7}" destId="{EACF577D-F829-465B-AEFE-D5E03136EB78}" srcOrd="0" destOrd="0" presId="urn:microsoft.com/office/officeart/2005/8/layout/radial5"/>
    <dgm:cxn modelId="{21FDAD14-A0DF-40C4-8B63-69B1EE8E3BE9}" type="presOf" srcId="{E8418C3C-92F3-4322-967D-3AA2F218DB1B}" destId="{24DDCF0E-58B6-481B-83E1-7658C90A37CF}" srcOrd="1" destOrd="0" presId="urn:microsoft.com/office/officeart/2005/8/layout/radial5"/>
    <dgm:cxn modelId="{515D327B-6DD7-4FAC-ACE4-D2EC001CCD87}" type="presOf" srcId="{BDBA9A44-DFC3-4F82-816E-74DD147A8A34}" destId="{BEBA3A93-E8F4-49DB-A71E-1F935B16912A}" srcOrd="0" destOrd="0" presId="urn:microsoft.com/office/officeart/2005/8/layout/radial5"/>
    <dgm:cxn modelId="{98C3E739-6DC8-4824-93AA-112D029E06C5}" type="presOf" srcId="{3835B952-2EFB-4A66-9100-C8C7C09F2ACA}" destId="{7C20A89B-9657-4361-B3E1-84A5BE3193B4}" srcOrd="0" destOrd="0" presId="urn:microsoft.com/office/officeart/2005/8/layout/radial5"/>
    <dgm:cxn modelId="{8EC1C65C-2469-4446-876F-BFB7C10602A7}" type="presOf" srcId="{EA713F21-A2B2-4453-A004-4C610347295D}" destId="{410B34E9-4D23-4F9D-9730-FFABF5156840}" srcOrd="1" destOrd="0" presId="urn:microsoft.com/office/officeart/2005/8/layout/radial5"/>
    <dgm:cxn modelId="{07A04FB7-F54C-46C0-8222-5172D565DE48}" srcId="{EF6ECFC7-7F52-417C-A087-0BBE6DE0D7A7}" destId="{3835B952-2EFB-4A66-9100-C8C7C09F2ACA}" srcOrd="3" destOrd="0" parTransId="{76636722-9573-4C38-9134-1B26081845F7}" sibTransId="{3F8E62CF-0EAB-496D-AFFC-469D5C30D695}"/>
    <dgm:cxn modelId="{0ADC41DC-A74C-4107-B63D-397E0D97B00C}" type="presOf" srcId="{EA713F21-A2B2-4453-A004-4C610347295D}" destId="{0CA34A36-61FE-4F36-A3BD-B3EFAF47CA7B}" srcOrd="0" destOrd="0" presId="urn:microsoft.com/office/officeart/2005/8/layout/radial5"/>
    <dgm:cxn modelId="{4F92159C-A7DF-43C2-B55F-6CB7ADF616F6}" type="presOf" srcId="{9831E1FD-9C24-4E29-BE18-CA16EAF01318}" destId="{E5CDFBD9-B416-4CCA-B953-695A48B82701}" srcOrd="0" destOrd="0" presId="urn:microsoft.com/office/officeart/2005/8/layout/radial5"/>
    <dgm:cxn modelId="{E2BED03E-FAE4-4D4E-A545-1AB10DF1A111}" type="presOf" srcId="{645E77A7-A8DD-4CD4-8729-AEEDBAEE2DE1}" destId="{147EBC04-A389-4EB8-A27E-A14619BC2D4F}" srcOrd="0" destOrd="0" presId="urn:microsoft.com/office/officeart/2005/8/layout/radial5"/>
    <dgm:cxn modelId="{031F3509-6652-4C74-9021-5AE5162B439B}" type="presOf" srcId="{EF6ECFC7-7F52-417C-A087-0BBE6DE0D7A7}" destId="{4B32CE83-6C2D-4C01-88F6-7B6A653702DD}" srcOrd="0" destOrd="0" presId="urn:microsoft.com/office/officeart/2005/8/layout/radial5"/>
    <dgm:cxn modelId="{9634AC43-4DD8-4574-A0F7-23076440A4AD}" type="presOf" srcId="{76636722-9573-4C38-9134-1B26081845F7}" destId="{3972FAAC-C5E6-49B2-A371-0194077A4453}" srcOrd="1" destOrd="0" presId="urn:microsoft.com/office/officeart/2005/8/layout/radial5"/>
    <dgm:cxn modelId="{AE114171-F8EE-4CAE-B0E2-20D1836B33B5}" srcId="{EF6ECFC7-7F52-417C-A087-0BBE6DE0D7A7}" destId="{DDEA7C31-CAAA-4A59-B290-9061BC986DA4}" srcOrd="4" destOrd="0" parTransId="{EA713F21-A2B2-4453-A004-4C610347295D}" sibTransId="{F535CF6F-C98F-4C18-BE47-9EA1096659E5}"/>
    <dgm:cxn modelId="{04B13E49-442B-4E47-AA6F-F5D7EE310D08}" type="presParOf" srcId="{147EBC04-A389-4EB8-A27E-A14619BC2D4F}" destId="{4B32CE83-6C2D-4C01-88F6-7B6A653702DD}" srcOrd="0" destOrd="0" presId="urn:microsoft.com/office/officeart/2005/8/layout/radial5"/>
    <dgm:cxn modelId="{CCED55E1-1344-4527-8127-57B218B1BF13}" type="presParOf" srcId="{147EBC04-A389-4EB8-A27E-A14619BC2D4F}" destId="{17A6005C-0279-4892-B0ED-60F9343CF454}" srcOrd="1" destOrd="0" presId="urn:microsoft.com/office/officeart/2005/8/layout/radial5"/>
    <dgm:cxn modelId="{047EB869-74DD-49BD-B0F8-20E372180BA4}" type="presParOf" srcId="{17A6005C-0279-4892-B0ED-60F9343CF454}" destId="{83F21321-13A1-492A-9BE1-1E3CC77EA4FD}" srcOrd="0" destOrd="0" presId="urn:microsoft.com/office/officeart/2005/8/layout/radial5"/>
    <dgm:cxn modelId="{FFDBB2AD-2BA9-462E-8BE8-A0A0D6AF715B}" type="presParOf" srcId="{147EBC04-A389-4EB8-A27E-A14619BC2D4F}" destId="{E5CDFBD9-B416-4CCA-B953-695A48B82701}" srcOrd="2" destOrd="0" presId="urn:microsoft.com/office/officeart/2005/8/layout/radial5"/>
    <dgm:cxn modelId="{77BF465B-4EC6-4F4D-BBE3-C22089C7C959}" type="presParOf" srcId="{147EBC04-A389-4EB8-A27E-A14619BC2D4F}" destId="{4D101B8C-BAE1-4A1D-B1EA-23DE983D8DA4}" srcOrd="3" destOrd="0" presId="urn:microsoft.com/office/officeart/2005/8/layout/radial5"/>
    <dgm:cxn modelId="{DF8189C2-84CE-4FE7-935D-59F150A554D4}" type="presParOf" srcId="{4D101B8C-BAE1-4A1D-B1EA-23DE983D8DA4}" destId="{8E502D19-FF10-4FEA-AAA4-98316E3CF298}" srcOrd="0" destOrd="0" presId="urn:microsoft.com/office/officeart/2005/8/layout/radial5"/>
    <dgm:cxn modelId="{7FD75154-63FF-4BF4-9A41-6C7695A2908C}" type="presParOf" srcId="{147EBC04-A389-4EB8-A27E-A14619BC2D4F}" destId="{A9BB4C24-8BC4-4B2D-BC3A-EDCBE6CB1CFE}" srcOrd="4" destOrd="0" presId="urn:microsoft.com/office/officeart/2005/8/layout/radial5"/>
    <dgm:cxn modelId="{FEF18DAC-FDEF-4E1D-83EB-9171153B42C2}" type="presParOf" srcId="{147EBC04-A389-4EB8-A27E-A14619BC2D4F}" destId="{DB2D0843-85DE-4DA9-BFCB-BB802314BCB4}" srcOrd="5" destOrd="0" presId="urn:microsoft.com/office/officeart/2005/8/layout/radial5"/>
    <dgm:cxn modelId="{E5AC738C-12EB-44DF-8F83-3C56D572CF62}" type="presParOf" srcId="{DB2D0843-85DE-4DA9-BFCB-BB802314BCB4}" destId="{24DDCF0E-58B6-481B-83E1-7658C90A37CF}" srcOrd="0" destOrd="0" presId="urn:microsoft.com/office/officeart/2005/8/layout/radial5"/>
    <dgm:cxn modelId="{36CC6F39-2B55-4762-A533-7206EA935968}" type="presParOf" srcId="{147EBC04-A389-4EB8-A27E-A14619BC2D4F}" destId="{BEBA3A93-E8F4-49DB-A71E-1F935B16912A}" srcOrd="6" destOrd="0" presId="urn:microsoft.com/office/officeart/2005/8/layout/radial5"/>
    <dgm:cxn modelId="{B47C2D18-DBCF-467B-8978-8AE9AD28556B}" type="presParOf" srcId="{147EBC04-A389-4EB8-A27E-A14619BC2D4F}" destId="{EACF577D-F829-465B-AEFE-D5E03136EB78}" srcOrd="7" destOrd="0" presId="urn:microsoft.com/office/officeart/2005/8/layout/radial5"/>
    <dgm:cxn modelId="{24EF769A-B075-414E-A074-AB62813A655E}" type="presParOf" srcId="{EACF577D-F829-465B-AEFE-D5E03136EB78}" destId="{3972FAAC-C5E6-49B2-A371-0194077A4453}" srcOrd="0" destOrd="0" presId="urn:microsoft.com/office/officeart/2005/8/layout/radial5"/>
    <dgm:cxn modelId="{AE1FC0B6-852D-4322-9612-6709C5BDC20D}" type="presParOf" srcId="{147EBC04-A389-4EB8-A27E-A14619BC2D4F}" destId="{7C20A89B-9657-4361-B3E1-84A5BE3193B4}" srcOrd="8" destOrd="0" presId="urn:microsoft.com/office/officeart/2005/8/layout/radial5"/>
    <dgm:cxn modelId="{90361127-5DF1-40DB-BE07-043BB4165CAC}" type="presParOf" srcId="{147EBC04-A389-4EB8-A27E-A14619BC2D4F}" destId="{0CA34A36-61FE-4F36-A3BD-B3EFAF47CA7B}" srcOrd="9" destOrd="0" presId="urn:microsoft.com/office/officeart/2005/8/layout/radial5"/>
    <dgm:cxn modelId="{9060386E-6BBE-4E19-A849-FB8F622F10A1}" type="presParOf" srcId="{0CA34A36-61FE-4F36-A3BD-B3EFAF47CA7B}" destId="{410B34E9-4D23-4F9D-9730-FFABF5156840}" srcOrd="0" destOrd="0" presId="urn:microsoft.com/office/officeart/2005/8/layout/radial5"/>
    <dgm:cxn modelId="{DE4D3EAE-F79F-4DFA-A532-2D4F94E9515A}" type="presParOf" srcId="{147EBC04-A389-4EB8-A27E-A14619BC2D4F}" destId="{F34A1C7A-D448-45F1-97B3-E221EDC8367A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EB1BC-E8E8-4E38-9B8D-4055C5AB81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DFC70-121C-4E85-A84F-F717C5769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80C22-2F65-4F2F-819A-72AEBAE6B9C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5BEC0-771E-495E-BC11-36CCF20F8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5BEC0-771E-495E-BC11-36CCF20F8E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5BEC0-771E-495E-BC11-36CCF20F8EC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4A639-C366-4860-95B2-4615AEC97573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011E-5A97-4989-95B0-0A3057B83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1524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ysClr val="windowText" lastClr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Analisa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ysClr val="windowText" lastClr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ysClr val="windowText" lastClr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Laporan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ysClr val="windowText" lastClr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ysClr val="windowText" lastClr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Keuangan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ysClr val="windowText" lastClr="0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4" descr="lamba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369516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506212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r>
              <a:rPr lang="en-US" sz="2400" b="1" dirty="0" smtClean="0"/>
              <a:t>OLEH :	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B12.7.2</a:t>
            </a:r>
          </a:p>
          <a:p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1. Muhammad Toni D.		B12.2012.02048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2. </a:t>
            </a:r>
            <a:r>
              <a:rPr lang="en-US" sz="2400" b="1" dirty="0" err="1" smtClean="0"/>
              <a:t>Eka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Prasetya</a:t>
            </a:r>
            <a:r>
              <a:rPr lang="en-US" sz="2400" b="1" dirty="0" smtClean="0"/>
              <a:t> H.			B12.2012.02054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3. </a:t>
            </a:r>
            <a:r>
              <a:rPr lang="en-US" sz="2400" b="1" dirty="0" err="1" smtClean="0"/>
              <a:t>Nurul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Habibah</a:t>
            </a:r>
            <a:r>
              <a:rPr lang="en-US" sz="2400" b="1" dirty="0" smtClean="0"/>
              <a:t> N.D.S		B12.2012.02073	</a:t>
            </a:r>
          </a:p>
          <a:p>
            <a:r>
              <a:rPr lang="en-US" sz="2400" b="1" dirty="0" smtClean="0"/>
              <a:t>	4. Erma Sarah Y.			B12.2012.02156</a:t>
            </a:r>
          </a:p>
          <a:p>
            <a:r>
              <a:rPr lang="en-US" sz="2400" b="1" dirty="0" smtClean="0"/>
              <a:t>	5. </a:t>
            </a:r>
            <a:r>
              <a:rPr lang="en-US" sz="2400" b="1" dirty="0" err="1" smtClean="0"/>
              <a:t>Doni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Eryanto</a:t>
            </a:r>
            <a:r>
              <a:rPr lang="en-US" sz="2400" b="1" dirty="0" smtClean="0"/>
              <a:t>			B12.2012.02237</a:t>
            </a:r>
            <a:endParaRPr 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1447800" y="228600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0" y="147221"/>
            <a:ext cx="3657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err="1" smtClean="0"/>
              <a:t>Rasio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Likuiditas</a:t>
            </a:r>
            <a:r>
              <a:rPr lang="en-US" sz="1600" b="1" dirty="0" smtClean="0"/>
              <a:t> (</a:t>
            </a:r>
            <a:r>
              <a:rPr lang="en-US" sz="1600" b="1" i="1" dirty="0" smtClean="0"/>
              <a:t>Liquidity </a:t>
            </a:r>
            <a:r>
              <a:rPr lang="en-US" sz="1600" b="1" dirty="0" smtClean="0"/>
              <a:t>Ratio)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rasio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menunjukan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kemampuan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memenuhi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liabilitas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jangka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pendeknya</a:t>
            </a:r>
            <a:endParaRPr lang="en-US" sz="1600" b="1" dirty="0" smtClean="0"/>
          </a:p>
          <a:p>
            <a:pPr marL="342900" indent="-342900">
              <a:buAutoNum type="arabicPeriod"/>
            </a:pPr>
            <a:r>
              <a:rPr lang="en-US" sz="1600" b="1" dirty="0" err="1" smtClean="0"/>
              <a:t>Rasio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Pengelolaan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Aset</a:t>
            </a:r>
            <a:r>
              <a:rPr lang="en-US" sz="1600" b="1" dirty="0" smtClean="0"/>
              <a:t> (</a:t>
            </a:r>
            <a:r>
              <a:rPr lang="en-US" sz="1600" b="1" i="1" dirty="0" smtClean="0"/>
              <a:t>Asset Management Ratio</a:t>
            </a:r>
            <a:r>
              <a:rPr lang="en-US" sz="1600" b="1" dirty="0" smtClean="0"/>
              <a:t>)</a:t>
            </a:r>
            <a:r>
              <a:rPr lang="en-US" sz="1600" b="1" i="1" dirty="0" smtClean="0"/>
              <a:t>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rasio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menggambarkan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efektivitas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mengelola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aset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mengubah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aset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nonkas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menjadi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aset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kas</a:t>
            </a:r>
            <a:endParaRPr lang="en-US" sz="1600" b="1" dirty="0" smtClean="0"/>
          </a:p>
          <a:p>
            <a:pPr marL="342900" indent="-342900">
              <a:buAutoNum type="arabicPeriod"/>
            </a:pPr>
            <a:r>
              <a:rPr lang="en-US" sz="1600" b="1" dirty="0" err="1" smtClean="0"/>
              <a:t>Rasio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Pengelolaan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Utang</a:t>
            </a:r>
            <a:r>
              <a:rPr lang="en-US" sz="1600" b="1" dirty="0" smtClean="0"/>
              <a:t> (</a:t>
            </a:r>
            <a:r>
              <a:rPr lang="en-US" sz="1600" b="1" i="1" dirty="0" smtClean="0"/>
              <a:t>Debt Management Ratio</a:t>
            </a:r>
            <a:r>
              <a:rPr lang="en-US" sz="1600" b="1" dirty="0" smtClean="0"/>
              <a:t>)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rasio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menggambarkan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kemampuan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mengelola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melunasi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kewajibannya</a:t>
            </a:r>
            <a:endParaRPr lang="en-US" sz="1600" b="1" dirty="0" smtClean="0"/>
          </a:p>
          <a:p>
            <a:pPr marL="342900" indent="-342900">
              <a:buAutoNum type="arabicPeriod"/>
            </a:pPr>
            <a:r>
              <a:rPr lang="en-US" sz="1600" b="1" dirty="0" err="1" smtClean="0"/>
              <a:t>Rasio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Profitabilitas</a:t>
            </a:r>
            <a:r>
              <a:rPr lang="en-US" sz="1600" b="1" dirty="0" smtClean="0"/>
              <a:t> (</a:t>
            </a:r>
            <a:r>
              <a:rPr lang="en-US" sz="1600" b="1" i="1" dirty="0" smtClean="0"/>
              <a:t>Profitability Ratio</a:t>
            </a:r>
            <a:r>
              <a:rPr lang="en-US" sz="1600" b="1" dirty="0" smtClean="0"/>
              <a:t>)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rasio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menggambarkan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kemampuan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menghasilkan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keuntungan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4876800"/>
            <a:ext cx="5486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US" sz="1600" b="1" dirty="0" smtClean="0"/>
          </a:p>
          <a:p>
            <a:pPr marL="342900" indent="-342900"/>
            <a:r>
              <a:rPr lang="en-US" sz="1600" b="1" dirty="0" smtClean="0"/>
              <a:t>5.	</a:t>
            </a:r>
            <a:r>
              <a:rPr lang="en-US" sz="1600" b="1" dirty="0" err="1" smtClean="0"/>
              <a:t>Rasio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Pasar</a:t>
            </a:r>
            <a:r>
              <a:rPr lang="en-US" sz="1600" b="1" dirty="0" smtClean="0"/>
              <a:t> (</a:t>
            </a:r>
            <a:r>
              <a:rPr lang="en-US" sz="1600" b="1" i="1" dirty="0" smtClean="0"/>
              <a:t>Market Value Ratio</a:t>
            </a:r>
            <a:r>
              <a:rPr lang="en-US" sz="1600" b="1" dirty="0" smtClean="0"/>
              <a:t>) </a:t>
            </a:r>
            <a:r>
              <a:rPr lang="en-US" sz="1600" b="1" dirty="0" err="1" smtClean="0"/>
              <a:t>merupakan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sekumpulan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rasio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menghubungkan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harga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saham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laba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buku</a:t>
            </a:r>
            <a:r>
              <a:rPr lang="en-US" sz="1600" b="1" dirty="0" smtClean="0"/>
              <a:t> per </a:t>
            </a:r>
            <a:r>
              <a:rPr lang="en-US" sz="1600" b="1" dirty="0" err="1" smtClean="0"/>
              <a:t>saham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dividen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Rasio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memberikan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petunjuk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mengenai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apa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dipikirkan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invenstor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atas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kinerja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lalu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serta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prospek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mendatang</a:t>
            </a:r>
            <a:endParaRPr lang="en-US" sz="1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599" y="228600"/>
            <a:ext cx="3433665" cy="304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81000" y="381000"/>
            <a:ext cx="36576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Likuiditas</a:t>
            </a:r>
            <a:r>
              <a:rPr lang="en-US" b="1" dirty="0" smtClean="0"/>
              <a:t> (</a:t>
            </a:r>
            <a:r>
              <a:rPr lang="en-US" b="1" i="1" dirty="0" smtClean="0"/>
              <a:t>Liquidity Ratio</a:t>
            </a:r>
            <a:r>
              <a:rPr lang="en-US" b="1" dirty="0" smtClean="0"/>
              <a:t>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143000"/>
          <a:ext cx="8686800" cy="515112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600200"/>
                <a:gridCol w="3581400"/>
                <a:gridCol w="1752600"/>
                <a:gridCol w="17526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Rasio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Metode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ysClr val="windowText" lastClr="000000"/>
                          </a:solidFill>
                        </a:rPr>
                        <a:t>Perhitungan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Interpretasi</a:t>
                      </a:r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Current Ratio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(CR)</a:t>
                      </a: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Quick Ratio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(QR)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u="none" dirty="0" smtClean="0">
                          <a:solidFill>
                            <a:sysClr val="windowText" lastClr="000000"/>
                          </a:solidFill>
                        </a:rPr>
                        <a:t>Acid</a:t>
                      </a:r>
                      <a:r>
                        <a:rPr lang="en-US" sz="1400" b="1" i="0" u="none" baseline="0" dirty="0" smtClean="0">
                          <a:solidFill>
                            <a:sysClr val="windowText" lastClr="000000"/>
                          </a:solidFill>
                        </a:rPr>
                        <a:t> Test Ratio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Rasio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Lancar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CR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adalah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rasio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bisa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digunakan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mengukur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memenuhi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liabilitas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jangka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pendek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jatuh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tempo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dalam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waktu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satu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tahun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Mencerminkan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memenuhi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liabilitas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lancar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membayar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segera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harus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dipenuhi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dengan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aset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lancar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lancar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Rp.1,00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dijamin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oleh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aset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lancar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. 1,4.</a:t>
                      </a: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membayar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segera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harus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dipenuhi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dengan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aset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lancar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lebih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likuid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lancar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1,00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dijamin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oleh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quick assets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1,00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1 kali.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095500"/>
            <a:ext cx="1095375" cy="342900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600200"/>
            <a:ext cx="2362200" cy="381000"/>
          </a:xfrm>
          <a:prstGeom prst="rect">
            <a:avLst/>
          </a:prstGeom>
          <a:noFill/>
        </p:spPr>
      </p:pic>
      <p:sp>
        <p:nvSpPr>
          <p:cNvPr id="20" name="Rounded Rectangle 19"/>
          <p:cNvSpPr/>
          <p:nvPr/>
        </p:nvSpPr>
        <p:spPr>
          <a:xfrm>
            <a:off x="5486400" y="685800"/>
            <a:ext cx="33528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838700"/>
            <a:ext cx="3200400" cy="342900"/>
          </a:xfrm>
          <a:prstGeom prst="rect">
            <a:avLst/>
          </a:prstGeom>
          <a:noFill/>
        </p:spPr>
      </p:pic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425" y="4229100"/>
            <a:ext cx="2695575" cy="3429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65760"/>
          <a:ext cx="8686800" cy="45110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600200"/>
                <a:gridCol w="3581400"/>
                <a:gridCol w="1752600"/>
                <a:gridCol w="1752600"/>
              </a:tblGrid>
              <a:tr h="36205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Rasio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Metode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ysClr val="windowText" lastClr="000000"/>
                          </a:solidFill>
                        </a:rPr>
                        <a:t>Perhitungan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Interpretasi</a:t>
                      </a:r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326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Cash Ratio </a:t>
                      </a: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Working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Capital to Total Assets Ratio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Pendekatan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lain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mengukur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memenuhi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liabilitas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jangka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pendek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dengan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elihat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pada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rasio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kas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setara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kas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dalam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hal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1" baseline="0" dirty="0" smtClean="0">
                          <a:solidFill>
                            <a:sysClr val="windowText" lastClr="000000"/>
                          </a:solidFill>
                        </a:rPr>
                        <a:t>marketable securities 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yang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dimiliki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dirty="0" err="1" smtClean="0"/>
                        <a:t>Dipergunakan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untuk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mengukur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likuiditas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dari</a:t>
                      </a:r>
                      <a:r>
                        <a:rPr lang="en-US" sz="1400" b="1" dirty="0" smtClean="0"/>
                        <a:t> total asset </a:t>
                      </a:r>
                      <a:r>
                        <a:rPr lang="en-US" sz="1400" b="1" dirty="0" err="1" smtClean="0"/>
                        <a:t>dan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posisi</a:t>
                      </a:r>
                      <a:r>
                        <a:rPr lang="en-US" sz="1400" b="1" dirty="0" smtClean="0"/>
                        <a:t> modal </a:t>
                      </a:r>
                      <a:r>
                        <a:rPr lang="en-US" sz="1400" b="1" dirty="0" err="1" smtClean="0"/>
                        <a:t>kerja</a:t>
                      </a:r>
                      <a:r>
                        <a:rPr lang="en-US" sz="1400" b="1" dirty="0" smtClean="0"/>
                        <a:t> (</a:t>
                      </a:r>
                      <a:r>
                        <a:rPr lang="en-US" sz="1400" b="1" dirty="0" err="1" smtClean="0"/>
                        <a:t>neto</a:t>
                      </a:r>
                      <a:r>
                        <a:rPr lang="en-US" sz="1400" b="1" dirty="0" smtClean="0"/>
                        <a:t>).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membayar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segera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harus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dipenuhi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dengan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kas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tersedia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dalam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dapat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segera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diuangkan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lancar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1,00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dijamin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oleh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kas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investasi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jangka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pendek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0,71.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Likuiditas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dari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total asset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posisi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modal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kerja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(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neto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).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828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944880"/>
            <a:ext cx="2038350" cy="3429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829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828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516380"/>
            <a:ext cx="1885950" cy="3429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829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828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9829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1828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688080"/>
            <a:ext cx="2486025" cy="34290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9829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1828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221480"/>
            <a:ext cx="2333625" cy="34290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9829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599" y="228600"/>
            <a:ext cx="4721289" cy="304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81000" y="381000"/>
            <a:ext cx="50292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</a:t>
            </a:r>
            <a:r>
              <a:rPr lang="en-US" b="1" dirty="0" err="1" smtClean="0"/>
              <a:t>Aset</a:t>
            </a:r>
            <a:r>
              <a:rPr lang="en-US" b="1" dirty="0" smtClean="0"/>
              <a:t> (</a:t>
            </a:r>
            <a:r>
              <a:rPr lang="en-US" b="1" i="1" dirty="0" smtClean="0"/>
              <a:t>Asset Management Ratio</a:t>
            </a:r>
            <a:r>
              <a:rPr lang="en-US" b="1" dirty="0" smtClean="0"/>
              <a:t>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143000"/>
          <a:ext cx="8686800" cy="3068703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600200"/>
                <a:gridCol w="3581400"/>
                <a:gridCol w="1752600"/>
                <a:gridCol w="1752600"/>
              </a:tblGrid>
              <a:tr h="34505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Rasio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Metode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Perhitungan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Interpretasi</a:t>
                      </a:r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94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Receivables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Turnover Ratio (RTR)</a:t>
                      </a:r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Rasio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perputaran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menunjukan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perputaran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satu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periode</a:t>
                      </a:r>
                      <a:r>
                        <a:rPr lang="en-US" sz="1400" b="1" baseline="0" dirty="0" smtClean="0"/>
                        <a:t>. Rata-rata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dihidung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cara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menjumlahkan</a:t>
                      </a:r>
                      <a:r>
                        <a:rPr lang="en-US" sz="1400" b="1" baseline="0" dirty="0" smtClean="0"/>
                        <a:t> data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akhir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tahun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awal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tahun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kemudian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dibagi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dua</a:t>
                      </a:r>
                      <a:r>
                        <a:rPr lang="en-US" sz="1400" b="1" baseline="0" dirty="0" smtClean="0"/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Kemampuan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dana</a:t>
                      </a:r>
                      <a:r>
                        <a:rPr lang="en-US" sz="1400" b="1" dirty="0" smtClean="0"/>
                        <a:t> yang </a:t>
                      </a:r>
                      <a:r>
                        <a:rPr lang="en-US" sz="1400" b="1" dirty="0" err="1" smtClean="0"/>
                        <a:t>tertanam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dalam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piutang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berputar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dalam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satu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periode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tertentu</a:t>
                      </a:r>
                      <a:r>
                        <a:rPr lang="en-US" sz="1400" b="1" dirty="0" smtClean="0"/>
                        <a:t>. </a:t>
                      </a:r>
                      <a:r>
                        <a:rPr lang="en-US" sz="1400" b="1" dirty="0" err="1" smtClean="0"/>
                        <a:t>Dalam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satu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tahun</a:t>
                      </a:r>
                      <a:r>
                        <a:rPr lang="en-US" sz="1400" b="1" dirty="0" smtClean="0"/>
                        <a:t> rata-rata </a:t>
                      </a:r>
                      <a:r>
                        <a:rPr lang="en-US" sz="1400" b="1" dirty="0" err="1" smtClean="0"/>
                        <a:t>dana</a:t>
                      </a:r>
                      <a:r>
                        <a:rPr lang="en-US" sz="1400" b="1" dirty="0" smtClean="0"/>
                        <a:t> yang </a:t>
                      </a:r>
                      <a:r>
                        <a:rPr lang="en-US" sz="1400" b="1" dirty="0" err="1" smtClean="0"/>
                        <a:t>tertanam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dalam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piutang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berputar</a:t>
                      </a:r>
                      <a:r>
                        <a:rPr lang="en-US" sz="1400" b="1" dirty="0" smtClean="0"/>
                        <a:t> 3,78</a:t>
                      </a:r>
                      <a:r>
                        <a:rPr lang="en-US" sz="1400" b="1" baseline="0" dirty="0" smtClean="0"/>
                        <a:t> kali.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638800" y="685800"/>
            <a:ext cx="33528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1 </a:t>
            </a:r>
            <a:r>
              <a:rPr lang="en-US" b="1" dirty="0" err="1" smtClean="0"/>
              <a:t>dan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1600200"/>
            <a:ext cx="1419225" cy="37147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2300" y="2133600"/>
            <a:ext cx="1181100" cy="34290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43434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CATATAN :</a:t>
            </a:r>
          </a:p>
          <a:p>
            <a:r>
              <a:rPr lang="en-US" sz="1400" b="1" dirty="0" smtClean="0"/>
              <a:t>Makin </a:t>
            </a:r>
            <a:r>
              <a:rPr lang="en-US" sz="1400" b="1" dirty="0" err="1" smtClean="0"/>
              <a:t>tinggi</a:t>
            </a:r>
            <a:r>
              <a:rPr lang="en-US" sz="1400" b="1" dirty="0" smtClean="0"/>
              <a:t> RTR, </a:t>
            </a:r>
            <a:r>
              <a:rPr lang="en-US" sz="1400" b="1" dirty="0" err="1" smtClean="0"/>
              <a:t>mengindikasikan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bahwa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investasi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ditanamkan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piutang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adalah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rendah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sebaliknya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bila</a:t>
            </a:r>
            <a:r>
              <a:rPr lang="en-US" sz="1400" b="1" dirty="0" smtClean="0"/>
              <a:t> RTR </a:t>
            </a:r>
            <a:r>
              <a:rPr lang="en-US" sz="1400" b="1" dirty="0" err="1" smtClean="0"/>
              <a:t>rendah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menunjukan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bahwa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perusahaan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terlalu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banyak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atau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terlalu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longgar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pemberian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piutang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kepada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pelanggan</a:t>
            </a:r>
            <a:r>
              <a:rPr lang="en-US" sz="1400" b="1" dirty="0" smtClean="0"/>
              <a:t>.</a:t>
            </a:r>
          </a:p>
          <a:p>
            <a:r>
              <a:rPr lang="en-US" sz="1400" b="1" dirty="0" err="1" smtClean="0"/>
              <a:t>Penurunan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rasio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bisa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disebabkan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oleh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beberapa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hal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yaitu</a:t>
            </a:r>
            <a:r>
              <a:rPr lang="en-US" sz="1400" b="1" dirty="0" smtClean="0"/>
              <a:t> : </a:t>
            </a:r>
          </a:p>
          <a:p>
            <a:pPr marL="342900" indent="-342900">
              <a:buAutoNum type="arabicPeriod"/>
            </a:pPr>
            <a:r>
              <a:rPr lang="en-US" sz="1400" b="1" dirty="0" err="1" smtClean="0"/>
              <a:t>Turunnya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penjualan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naiknya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piutang</a:t>
            </a:r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1400" b="1" dirty="0" err="1" smtClean="0"/>
              <a:t>Turunnya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piutang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diikuti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turunnya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penjualan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jumlah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besar</a:t>
            </a:r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1400" b="1" dirty="0" err="1" smtClean="0"/>
              <a:t>Naiknya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penjualan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diikuti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naiknya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piutang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jumlah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besar</a:t>
            </a:r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1400" b="1" dirty="0" err="1" smtClean="0"/>
              <a:t>Turunnya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penjualan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piutang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tetap</a:t>
            </a:r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1400" b="1" dirty="0" err="1" smtClean="0"/>
              <a:t>Naiknya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piutang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sedangkan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penjualan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tidak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berubah</a:t>
            </a:r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55778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600200"/>
                <a:gridCol w="3581400"/>
                <a:gridCol w="1752600"/>
                <a:gridCol w="1752600"/>
              </a:tblGrid>
              <a:tr h="34505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Rasio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Metode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Perhitungan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Interpretasi</a:t>
                      </a:r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94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Average Collection Period (ACP) </a:t>
                      </a:r>
                      <a:r>
                        <a:rPr lang="en-US" sz="1400" b="1" dirty="0" err="1" smtClean="0"/>
                        <a:t>atau</a:t>
                      </a:r>
                      <a:r>
                        <a:rPr lang="en-US" sz="1400" b="1" dirty="0" smtClean="0"/>
                        <a:t> Days of Sales Outstanding</a:t>
                      </a:r>
                      <a:r>
                        <a:rPr lang="en-US" sz="1400" b="1" baseline="0" dirty="0" smtClean="0"/>
                        <a:t> (DSO)</a:t>
                      </a: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Periode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pengumpulan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piutang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mengindikasikan</a:t>
                      </a:r>
                      <a:r>
                        <a:rPr lang="en-US" sz="1400" b="1" dirty="0" smtClean="0"/>
                        <a:t> rata-rata </a:t>
                      </a:r>
                      <a:r>
                        <a:rPr lang="en-US" sz="1400" b="1" dirty="0" err="1" smtClean="0"/>
                        <a:t>lamanya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piutang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perusahaan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diberikan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kepada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konsumennya</a:t>
                      </a:r>
                      <a:r>
                        <a:rPr lang="en-US" sz="1400" b="1" baseline="0" dirty="0" smtClean="0"/>
                        <a:t>. Makin </a:t>
                      </a:r>
                      <a:r>
                        <a:rPr lang="en-US" sz="1400" b="1" baseline="0" dirty="0" err="1" smtClean="0"/>
                        <a:t>panjang</a:t>
                      </a:r>
                      <a:r>
                        <a:rPr lang="en-US" sz="1400" b="1" baseline="0" dirty="0" smtClean="0"/>
                        <a:t> DSO, </a:t>
                      </a:r>
                      <a:r>
                        <a:rPr lang="en-US" sz="1400" b="1" baseline="0" dirty="0" err="1" smtClean="0"/>
                        <a:t>mengindikasikan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rendahnya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kemampuan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mengumpulkan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atau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kebijakan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kredit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reltif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longgar</a:t>
                      </a:r>
                      <a:r>
                        <a:rPr lang="en-US" sz="1400" b="1" baseline="0" dirty="0" smtClean="0"/>
                        <a:t>. </a:t>
                      </a:r>
                      <a:r>
                        <a:rPr lang="en-US" sz="1400" b="1" baseline="0" dirty="0" err="1" smtClean="0"/>
                        <a:t>Dengan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makin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besarnya</a:t>
                      </a:r>
                      <a:r>
                        <a:rPr lang="en-US" sz="1400" b="1" baseline="0" dirty="0" smtClean="0"/>
                        <a:t> DSO, </a:t>
                      </a:r>
                      <a:r>
                        <a:rPr lang="en-US" sz="1400" b="1" baseline="0" dirty="0" err="1" smtClean="0"/>
                        <a:t>maka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makin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besar</a:t>
                      </a:r>
                      <a:r>
                        <a:rPr lang="en-US" sz="1400" b="1" baseline="0" dirty="0" smtClean="0"/>
                        <a:t> pula </a:t>
                      </a:r>
                      <a:r>
                        <a:rPr lang="en-US" sz="1400" b="1" baseline="0" dirty="0" err="1" smtClean="0"/>
                        <a:t>risiko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kemungkinan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tidak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tertagihnya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Periode</a:t>
                      </a:r>
                      <a:r>
                        <a:rPr lang="en-US" sz="1400" b="1" dirty="0" smtClean="0"/>
                        <a:t> rata-rata yang </a:t>
                      </a:r>
                      <a:r>
                        <a:rPr lang="en-US" sz="1400" b="1" dirty="0" err="1" smtClean="0"/>
                        <a:t>diperlukan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mengumpulkan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. </a:t>
                      </a:r>
                      <a:r>
                        <a:rPr lang="en-US" sz="1400" b="1" baseline="0" dirty="0" err="1" smtClean="0"/>
                        <a:t>Piutang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dikumpulkan</a:t>
                      </a:r>
                      <a:r>
                        <a:rPr lang="en-US" sz="1400" b="1" baseline="0" dirty="0" smtClean="0"/>
                        <a:t> rata-rata </a:t>
                      </a:r>
                      <a:r>
                        <a:rPr lang="en-US" sz="1400" b="1" baseline="0" dirty="0" err="1" smtClean="0"/>
                        <a:t>setiap</a:t>
                      </a:r>
                      <a:r>
                        <a:rPr lang="en-US" sz="1400" b="1" baseline="0" dirty="0" smtClean="0"/>
                        <a:t> 96,5 </a:t>
                      </a:r>
                      <a:r>
                        <a:rPr lang="en-US" sz="1400" b="1" baseline="0" dirty="0" err="1" smtClean="0"/>
                        <a:t>atau</a:t>
                      </a:r>
                      <a:r>
                        <a:rPr lang="en-US" sz="1400" b="1" baseline="0" dirty="0" smtClean="0"/>
                        <a:t> 97 </a:t>
                      </a:r>
                      <a:r>
                        <a:rPr lang="en-US" sz="1400" b="1" baseline="0" dirty="0" err="1" smtClean="0"/>
                        <a:t>hari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sekali</a:t>
                      </a:r>
                      <a:r>
                        <a:rPr lang="en-US" sz="1400" b="1" baseline="0" dirty="0" smtClean="0"/>
                        <a:t>. Makin </a:t>
                      </a:r>
                      <a:r>
                        <a:rPr lang="en-US" sz="1400" b="1" baseline="0" dirty="0" err="1" smtClean="0"/>
                        <a:t>kecil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harinya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makin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baik</a:t>
                      </a:r>
                      <a:r>
                        <a:rPr lang="en-US" sz="1400" b="1" baseline="0" dirty="0" smtClean="0"/>
                        <a:t>.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762000"/>
            <a:ext cx="1514475" cy="3429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238250"/>
            <a:ext cx="1123950" cy="361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57912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600200"/>
                <a:gridCol w="3581400"/>
                <a:gridCol w="1752600"/>
                <a:gridCol w="1752600"/>
              </a:tblGrid>
              <a:tr h="34505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Rasio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Metode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Perhitungan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Interpretasi</a:t>
                      </a:r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94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Inventory Turnover Ratio (ITR)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Days</a:t>
                      </a:r>
                      <a:r>
                        <a:rPr lang="en-US" sz="1400" b="1" baseline="0" dirty="0" smtClean="0"/>
                        <a:t> of Inventory (DOI)</a:t>
                      </a: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Rasio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perputaran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persediaan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mengindikasikan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efisiensi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memproses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mengelola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persediaanya</a:t>
                      </a:r>
                      <a:r>
                        <a:rPr lang="en-US" sz="1400" b="1" baseline="0" dirty="0" smtClean="0"/>
                        <a:t>. Makin </a:t>
                      </a:r>
                      <a:r>
                        <a:rPr lang="en-US" sz="1400" b="1" baseline="0" dirty="0" err="1" smtClean="0"/>
                        <a:t>tinggi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perputaran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persediaan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menunjukkan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makin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efisien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penggunaan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persediaan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rangka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mendukung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penjualan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Umur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persediaan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menunjukkan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berapa</a:t>
                      </a:r>
                      <a:r>
                        <a:rPr lang="en-US" sz="1400" b="1" baseline="0" dirty="0" smtClean="0"/>
                        <a:t> lama </a:t>
                      </a:r>
                      <a:r>
                        <a:rPr lang="en-US" sz="1400" b="1" baseline="0" dirty="0" err="1" smtClean="0"/>
                        <a:t>persediaan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tersebut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tersimpan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Kemampuan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dana</a:t>
                      </a:r>
                      <a:r>
                        <a:rPr lang="en-US" sz="1400" b="1" dirty="0" smtClean="0"/>
                        <a:t> yang </a:t>
                      </a:r>
                      <a:r>
                        <a:rPr lang="en-US" sz="1400" b="1" dirty="0" err="1" smtClean="0"/>
                        <a:t>tertanam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dalam</a:t>
                      </a:r>
                      <a:r>
                        <a:rPr lang="en-US" sz="1400" b="1" dirty="0" smtClean="0"/>
                        <a:t> inventory </a:t>
                      </a:r>
                      <a:r>
                        <a:rPr lang="en-US" sz="1400" b="1" dirty="0" err="1" smtClean="0"/>
                        <a:t>berputar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dalam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suatu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periode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tertentu</a:t>
                      </a:r>
                      <a:r>
                        <a:rPr lang="en-US" sz="1400" b="1" baseline="0" dirty="0" smtClean="0"/>
                        <a:t>, </a:t>
                      </a:r>
                      <a:r>
                        <a:rPr lang="en-US" sz="1400" b="1" baseline="0" dirty="0" err="1" smtClean="0"/>
                        <a:t>atau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likuiditas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dari</a:t>
                      </a:r>
                      <a:r>
                        <a:rPr lang="en-US" sz="1400" b="1" baseline="0" dirty="0" smtClean="0"/>
                        <a:t> inventory </a:t>
                      </a:r>
                      <a:r>
                        <a:rPr lang="en-US" sz="1400" b="1" baseline="0" dirty="0" err="1" smtClean="0"/>
                        <a:t>dan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tendensi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adanya</a:t>
                      </a:r>
                      <a:r>
                        <a:rPr lang="en-US" sz="1400" b="1" baseline="0" dirty="0" smtClean="0"/>
                        <a:t> overstock. Dana yang </a:t>
                      </a:r>
                      <a:r>
                        <a:rPr lang="en-US" sz="1400" b="1" baseline="0" dirty="0" err="1" smtClean="0"/>
                        <a:t>tertanam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inventory </a:t>
                      </a:r>
                      <a:r>
                        <a:rPr lang="en-US" sz="1400" b="1" baseline="0" dirty="0" err="1" smtClean="0"/>
                        <a:t>berputar</a:t>
                      </a:r>
                      <a:r>
                        <a:rPr lang="en-US" sz="1400" b="1" baseline="0" dirty="0" smtClean="0"/>
                        <a:t> rata-rata 1,33 kali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setahun</a:t>
                      </a:r>
                      <a:r>
                        <a:rPr lang="en-US" sz="1400" b="1" baseline="0" dirty="0" smtClean="0"/>
                        <a:t>.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err="1" smtClean="0"/>
                        <a:t>Periode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menahan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persediaan</a:t>
                      </a:r>
                      <a:r>
                        <a:rPr lang="en-US" sz="1400" b="1" dirty="0" smtClean="0"/>
                        <a:t> rata-rata  </a:t>
                      </a:r>
                      <a:r>
                        <a:rPr lang="en-US" sz="1400" b="1" dirty="0" err="1" smtClean="0"/>
                        <a:t>atau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periode</a:t>
                      </a:r>
                      <a:r>
                        <a:rPr lang="en-US" sz="1400" b="1" dirty="0" smtClean="0"/>
                        <a:t> rata-rata </a:t>
                      </a:r>
                      <a:r>
                        <a:rPr lang="en-US" sz="1400" b="1" dirty="0" err="1" smtClean="0"/>
                        <a:t>persediaan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barang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berada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di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gudang</a:t>
                      </a:r>
                      <a:r>
                        <a:rPr lang="en-US" sz="1400" b="1" dirty="0" smtClean="0"/>
                        <a:t> Inventory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berada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gudang</a:t>
                      </a:r>
                      <a:r>
                        <a:rPr lang="en-US" sz="1400" b="1" baseline="0" dirty="0" smtClean="0"/>
                        <a:t> rata-rata </a:t>
                      </a:r>
                      <a:r>
                        <a:rPr lang="en-US" sz="1400" b="1" baseline="0" dirty="0" err="1" smtClean="0"/>
                        <a:t>selama</a:t>
                      </a:r>
                      <a:r>
                        <a:rPr lang="en-US" sz="1400" b="1" baseline="0" dirty="0" smtClean="0"/>
                        <a:t> 274 </a:t>
                      </a:r>
                      <a:r>
                        <a:rPr lang="en-US" sz="1400" b="1" baseline="0" dirty="0" err="1" smtClean="0"/>
                        <a:t>hari</a:t>
                      </a:r>
                      <a:r>
                        <a:rPr lang="en-US" sz="1400" b="1" baseline="0" dirty="0" smtClean="0"/>
                        <a:t>.</a:t>
                      </a:r>
                      <a:endParaRPr lang="en-US" sz="14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0" y="762000"/>
            <a:ext cx="1314450" cy="371475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295400"/>
            <a:ext cx="1181100" cy="34290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114800"/>
            <a:ext cx="1390650" cy="371475"/>
          </a:xfrm>
          <a:prstGeom prst="rect">
            <a:avLst/>
          </a:prstGeom>
          <a:noFill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4648200"/>
            <a:ext cx="1066800" cy="361950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0"/>
          <a:ext cx="8686800" cy="621792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600200"/>
                <a:gridCol w="3200400"/>
                <a:gridCol w="1905000"/>
                <a:gridCol w="1981200"/>
              </a:tblGrid>
              <a:tr h="34505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Rasio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Metode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Perhitungan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Interpretasi</a:t>
                      </a:r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94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Payable Turnover (PT)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Average Payment Period</a:t>
                      </a:r>
                      <a:r>
                        <a:rPr lang="en-US" sz="1400" b="1" baseline="0" dirty="0" smtClean="0"/>
                        <a:t> (APP)</a:t>
                      </a: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Total Asset Turnover (TATO)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Mengukur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penggunaan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utang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oleh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perusahaan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Menunjukan</a:t>
                      </a:r>
                      <a:r>
                        <a:rPr lang="en-US" sz="1400" b="1" baseline="0" dirty="0" smtClean="0"/>
                        <a:t> rata-rata </a:t>
                      </a:r>
                      <a:r>
                        <a:rPr lang="en-US" sz="1400" b="1" baseline="0" dirty="0" err="1" smtClean="0"/>
                        <a:t>lamanya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waktu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dibutuhkan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pembayaran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dagang</a:t>
                      </a:r>
                      <a:r>
                        <a:rPr lang="en-US" sz="1400" b="1" baseline="0" dirty="0" smtClean="0"/>
                        <a:t>. Makin lama </a:t>
                      </a:r>
                      <a:r>
                        <a:rPr lang="en-US" sz="1400" b="1" baseline="0" dirty="0" err="1" smtClean="0"/>
                        <a:t>pembayaran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adalah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baik</a:t>
                      </a:r>
                      <a:r>
                        <a:rPr lang="en-US" sz="1400" b="1" baseline="0" dirty="0" smtClean="0"/>
                        <a:t>, </a:t>
                      </a:r>
                      <a:r>
                        <a:rPr lang="en-US" sz="1400" b="1" baseline="0" dirty="0" err="1" smtClean="0"/>
                        <a:t>namun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catatan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tersebut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harus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tetap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dibayar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tidak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merusak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reputasi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kredit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Menunjukan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efektivitas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menggunakan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asetnya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menghasilkan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pendapatan</a:t>
                      </a:r>
                      <a:r>
                        <a:rPr lang="en-US" sz="1400" b="1" baseline="0" dirty="0" smtClean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Ukuran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fi-FI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kemampuan penjualan perusahaan untuk melunasi hutang usaha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Periode</a:t>
                      </a:r>
                      <a:r>
                        <a:rPr lang="en-US" sz="1400" b="1" baseline="0" dirty="0" smtClean="0"/>
                        <a:t> rata-rata yang </a:t>
                      </a:r>
                      <a:r>
                        <a:rPr lang="en-US" sz="1400" b="1" baseline="0" dirty="0" err="1" smtClean="0"/>
                        <a:t>diperlukan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membayar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utang</a:t>
                      </a:r>
                      <a:r>
                        <a:rPr lang="en-US" sz="1400" b="1" baseline="0" dirty="0" smtClean="0"/>
                        <a:t>. 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smtClean="0"/>
                        <a:t>Dana yang </a:t>
                      </a:r>
                      <a:r>
                        <a:rPr lang="en-US" sz="1400" b="1" baseline="0" dirty="0" err="1" smtClean="0"/>
                        <a:t>tertanam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keseluruhan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aset</a:t>
                      </a:r>
                      <a:r>
                        <a:rPr lang="en-US" sz="1400" b="1" baseline="0" dirty="0" smtClean="0"/>
                        <a:t> rata-rata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satu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tahun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berputar</a:t>
                      </a:r>
                      <a:r>
                        <a:rPr lang="en-US" sz="1400" b="1" baseline="0" dirty="0" smtClean="0"/>
                        <a:t> 0,53 kali </a:t>
                      </a:r>
                      <a:r>
                        <a:rPr lang="en-US" sz="1400" b="1" baseline="0" dirty="0" err="1" smtClean="0"/>
                        <a:t>atau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setiap</a:t>
                      </a:r>
                      <a:r>
                        <a:rPr lang="en-US" sz="1400" b="1" baseline="0" dirty="0" smtClean="0"/>
                        <a:t> rupiah </a:t>
                      </a:r>
                      <a:r>
                        <a:rPr lang="en-US" sz="1400" b="1" baseline="0" dirty="0" err="1" smtClean="0"/>
                        <a:t>aset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selama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setahun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dapat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menghasilkan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Rp</a:t>
                      </a:r>
                      <a:r>
                        <a:rPr lang="en-US" sz="1400" b="1" baseline="0" dirty="0" smtClean="0"/>
                        <a:t>. 0,53</a:t>
                      </a:r>
                      <a:endParaRPr lang="en-US" sz="14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647700"/>
            <a:ext cx="2476500" cy="371475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181100"/>
            <a:ext cx="1543050" cy="371475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181100"/>
            <a:ext cx="1181100" cy="342900"/>
          </a:xfrm>
          <a:prstGeom prst="rect">
            <a:avLst/>
          </a:prstGeom>
          <a:noFill/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314700"/>
            <a:ext cx="1066800" cy="361950"/>
          </a:xfrm>
          <a:prstGeom prst="rect">
            <a:avLst/>
          </a:prstGeom>
          <a:noFill/>
        </p:spPr>
      </p:pic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781300"/>
            <a:ext cx="2019300" cy="342900"/>
          </a:xfrm>
          <a:prstGeom prst="rect">
            <a:avLst/>
          </a:prstGeom>
          <a:noFill/>
        </p:spPr>
      </p:pic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6025" y="2247900"/>
            <a:ext cx="1781175" cy="371475"/>
          </a:xfrm>
          <a:prstGeom prst="rect">
            <a:avLst/>
          </a:prstGeom>
          <a:noFill/>
        </p:spPr>
      </p:pic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876800"/>
            <a:ext cx="762000" cy="342900"/>
          </a:xfrm>
          <a:prstGeom prst="rect">
            <a:avLst/>
          </a:prstGeom>
          <a:noFill/>
        </p:spPr>
      </p:pic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1275" y="5372100"/>
            <a:ext cx="2066925" cy="342900"/>
          </a:xfrm>
          <a:prstGeom prst="rect">
            <a:avLst/>
          </a:prstGeom>
          <a:noFill/>
        </p:spPr>
      </p:pic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76200"/>
            <a:ext cx="4721289" cy="406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1" y="228600"/>
            <a:ext cx="50292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</a:t>
            </a:r>
            <a:r>
              <a:rPr lang="en-US" b="1" dirty="0" err="1" smtClean="0"/>
              <a:t>Utang</a:t>
            </a:r>
            <a:r>
              <a:rPr lang="en-US" b="1" dirty="0" smtClean="0"/>
              <a:t> (</a:t>
            </a:r>
            <a:r>
              <a:rPr lang="en-US" b="1" i="1" dirty="0" smtClean="0"/>
              <a:t>Debt Management Ratio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562601" y="609600"/>
            <a:ext cx="33528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1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844040"/>
          <a:ext cx="8686800" cy="49377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600200"/>
                <a:gridCol w="2590800"/>
                <a:gridCol w="2057400"/>
                <a:gridCol w="2438400"/>
              </a:tblGrid>
              <a:tr h="34505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Rasio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Perhitungan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Interpretasi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0294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Debt Ratio (DR)</a:t>
                      </a: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Debt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to Equity Ratio (DER)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Long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– Term Debt to Equity (LTDE)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Menunjukan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seberapa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besar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total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aset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dimiliki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didanai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oleh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seluruh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krediturnya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Menunjukan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perbandingan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antara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ekuitas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Apabila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debt to equity ratio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membandingkan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antara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seluruh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terhadap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ekuitas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maka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LTDE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menunjukan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perbandingan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antara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jk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panjang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terhadap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ekuitas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Makin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tinggi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DR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akan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menunjukan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makin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berisiko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karena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makin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besar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digunakan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pembelian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asetnya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Bagian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dari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 rupiah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modal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sendiri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dijadikan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jaminan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keseluruhan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1,67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rupiah modal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sendiri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menjadi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jaminan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Bagian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rupiah modal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sendiri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dijadikan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jaminan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jangka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panjang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0,50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rupiah modal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sendiri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digunakan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untuk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menjamin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jangka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panjang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301240"/>
            <a:ext cx="762000" cy="342900"/>
          </a:xfrm>
          <a:prstGeom prst="rect">
            <a:avLst/>
          </a:prstGeom>
          <a:noFill/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758440"/>
            <a:ext cx="1828800" cy="3429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691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657600"/>
            <a:ext cx="857250" cy="371475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172021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657600"/>
            <a:ext cx="1104900" cy="342900"/>
          </a:xfrm>
          <a:prstGeom prst="rect">
            <a:avLst/>
          </a:prstGeom>
          <a:noFill/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172021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0775" y="5191125"/>
            <a:ext cx="1495425" cy="371475"/>
          </a:xfrm>
          <a:prstGeom prst="rect">
            <a:avLst/>
          </a:prstGeom>
          <a:noFill/>
        </p:spPr>
      </p:pic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8850" y="5676900"/>
            <a:ext cx="1809750" cy="342900"/>
          </a:xfrm>
          <a:prstGeom prst="rect">
            <a:avLst/>
          </a:prstGeom>
          <a:noFill/>
        </p:spPr>
      </p:pic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172021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990600"/>
            <a:ext cx="86868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err="1" smtClean="0"/>
              <a:t>Rasio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dibagi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menjadi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dua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kelompok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yaitu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rasio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utang</a:t>
            </a:r>
            <a:r>
              <a:rPr lang="en-US" sz="1400" b="1" dirty="0" smtClean="0"/>
              <a:t> (</a:t>
            </a:r>
            <a:r>
              <a:rPr lang="en-US" sz="1400" b="1" i="1" dirty="0" smtClean="0"/>
              <a:t>leverage ratio</a:t>
            </a:r>
            <a:r>
              <a:rPr lang="en-US" sz="1400" b="1" dirty="0" smtClean="0"/>
              <a:t>) yang </a:t>
            </a:r>
            <a:r>
              <a:rPr lang="en-US" sz="1400" b="1" dirty="0" err="1" smtClean="0"/>
              <a:t>menggambarkan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proporsi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utang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terhadap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aset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ataupun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ekuitas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solvency ratio (</a:t>
            </a:r>
            <a:r>
              <a:rPr lang="en-US" sz="1400" b="1" i="1" dirty="0" smtClean="0"/>
              <a:t>debt coverage ratio</a:t>
            </a:r>
            <a:r>
              <a:rPr lang="en-US" sz="1400" b="1" dirty="0" smtClean="0"/>
              <a:t>) </a:t>
            </a:r>
            <a:r>
              <a:rPr lang="en-US" sz="1400" b="1" dirty="0" err="1" smtClean="0"/>
              <a:t>yaitu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rasio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menggambarkan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kemampuan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perusahaan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memenuhi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kewajiban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pokok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maupun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bunga</a:t>
            </a:r>
            <a:r>
              <a:rPr lang="en-US" sz="1400" b="1" dirty="0" smtClean="0"/>
              <a:t>. </a:t>
            </a:r>
            <a:r>
              <a:rPr lang="en-US" sz="1400" b="1" dirty="0" err="1" smtClean="0"/>
              <a:t>Berikut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adalah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Rasio</a:t>
            </a:r>
            <a:r>
              <a:rPr lang="en-US" sz="1400" b="1" dirty="0" smtClean="0"/>
              <a:t> Leverage :</a:t>
            </a:r>
            <a:endParaRPr lang="en-US" sz="14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47450"/>
            <a:ext cx="243840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b="1" dirty="0" err="1" smtClean="0"/>
              <a:t>Berikut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adalah</a:t>
            </a:r>
            <a:r>
              <a:rPr lang="en-US" sz="1400" b="1" dirty="0" smtClean="0"/>
              <a:t> Solvency ratio:</a:t>
            </a:r>
            <a:endParaRPr lang="en-US" sz="1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701040"/>
          <a:ext cx="8686800" cy="57759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600200"/>
                <a:gridCol w="2438400"/>
                <a:gridCol w="1981200"/>
                <a:gridCol w="2667000"/>
              </a:tblGrid>
              <a:tr h="35917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Rasio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Metode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Perhitungan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Interpretasi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9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Times Interest-Earned</a:t>
                      </a:r>
                      <a:r>
                        <a:rPr lang="en-US" sz="1400" b="1" baseline="0" dirty="0" smtClean="0"/>
                        <a:t> Ratio (TIER) </a:t>
                      </a:r>
                      <a:r>
                        <a:rPr lang="en-US" sz="1400" b="1" baseline="0" dirty="0" err="1" smtClean="0"/>
                        <a:t>atau</a:t>
                      </a:r>
                      <a:r>
                        <a:rPr lang="en-US" sz="1400" b="1" baseline="0" dirty="0" smtClean="0"/>
                        <a:t> Interest Coverage Ratio</a:t>
                      </a:r>
                    </a:p>
                    <a:p>
                      <a:pPr marL="0" indent="0">
                        <a:buNone/>
                      </a:pPr>
                      <a:endParaRPr lang="en-US" sz="1400" b="1" baseline="0" dirty="0" smtClean="0"/>
                    </a:p>
                    <a:p>
                      <a:pPr marL="0" indent="0">
                        <a:buNone/>
                      </a:pPr>
                      <a:endParaRPr lang="en-US" sz="1400" b="1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baseline="0" dirty="0" smtClean="0"/>
                        <a:t>Debt Service Coverage Ratio (DSCR)</a:t>
                      </a: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Solvency Ratio (SR)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Menggambarkan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kemampuan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hasil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operasional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menutupi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kewajiban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bunga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Menggambarkan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jumlah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kas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tersedia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memenuhi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kewajiban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bunga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pokok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termasuk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alokasi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i="1" baseline="0" dirty="0" err="1" smtClean="0"/>
                        <a:t>singking</a:t>
                      </a:r>
                      <a:r>
                        <a:rPr lang="en-US" sz="1400" b="1" i="1" baseline="0" dirty="0" smtClean="0"/>
                        <a:t> fund</a:t>
                      </a:r>
                      <a:r>
                        <a:rPr lang="en-US" sz="1400" b="1" i="0" baseline="0" dirty="0" smtClean="0"/>
                        <a:t>.</a:t>
                      </a:r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Kemampuan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memenuhi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kewajibannya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Besarnya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jaminan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keuntungan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untuk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membayar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bunga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utang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jk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panjang</a:t>
                      </a:r>
                      <a:r>
                        <a:rPr lang="en-US" sz="1400" b="1" baseline="0" dirty="0" smtClean="0"/>
                        <a:t>. </a:t>
                      </a:r>
                      <a:r>
                        <a:rPr lang="en-US" sz="1400" b="1" baseline="0" dirty="0" err="1" smtClean="0"/>
                        <a:t>Setiap</a:t>
                      </a:r>
                      <a:r>
                        <a:rPr lang="en-US" sz="1400" b="1" baseline="0" dirty="0" smtClean="0"/>
                        <a:t> rupiah </a:t>
                      </a:r>
                      <a:r>
                        <a:rPr lang="en-US" sz="1400" b="1" baseline="0" dirty="0" err="1" smtClean="0"/>
                        <a:t>bunga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utang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dijamin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oleh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keuntungan</a:t>
                      </a:r>
                      <a:r>
                        <a:rPr lang="en-US" sz="1400" b="1" baseline="0" dirty="0" smtClean="0"/>
                        <a:t> Rp.5,29.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DSCR </a:t>
                      </a:r>
                      <a:r>
                        <a:rPr lang="en-US" sz="1400" b="1" dirty="0" err="1" smtClean="0"/>
                        <a:t>mencerminkan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rasio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digunakan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oleh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petugas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pemberi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pinjaman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dari</a:t>
                      </a:r>
                      <a:r>
                        <a:rPr lang="en-US" sz="1400" b="1" baseline="0" dirty="0" smtClean="0"/>
                        <a:t> bank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menentukan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kemampuan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seseorang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membayar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utangnya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smtClean="0"/>
                        <a:t>Solvency ratio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setiap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industri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berbeda-beda</a:t>
                      </a:r>
                      <a:r>
                        <a:rPr lang="en-US" sz="1400" b="1" baseline="0" dirty="0" smtClean="0"/>
                        <a:t>, </a:t>
                      </a:r>
                      <a:r>
                        <a:rPr lang="en-US" sz="1400" b="1" baseline="0" dirty="0" err="1" smtClean="0"/>
                        <a:t>sebagai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patokan</a:t>
                      </a:r>
                      <a:r>
                        <a:rPr lang="en-US" sz="1400" b="1" baseline="0" dirty="0" smtClean="0"/>
                        <a:t> (</a:t>
                      </a:r>
                      <a:r>
                        <a:rPr lang="en-US" sz="1400" b="1" i="1" baseline="0" dirty="0" smtClean="0"/>
                        <a:t>rule of thumb</a:t>
                      </a:r>
                      <a:r>
                        <a:rPr lang="en-US" sz="1400" b="1" i="0" baseline="0" dirty="0" smtClean="0"/>
                        <a:t>) </a:t>
                      </a:r>
                      <a:r>
                        <a:rPr lang="en-US" sz="1400" b="1" i="0" baseline="0" dirty="0" err="1" smtClean="0"/>
                        <a:t>maka</a:t>
                      </a:r>
                      <a:r>
                        <a:rPr lang="en-US" sz="1400" b="1" i="0" baseline="0" dirty="0" smtClean="0"/>
                        <a:t> SR yang </a:t>
                      </a:r>
                      <a:r>
                        <a:rPr lang="en-US" sz="1400" b="1" i="0" baseline="0" dirty="0" err="1" smtClean="0"/>
                        <a:t>disarankan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adalah</a:t>
                      </a:r>
                      <a:r>
                        <a:rPr lang="en-US" sz="1400" b="1" i="0" baseline="0" dirty="0" smtClean="0"/>
                        <a:t> &gt; 20% </a:t>
                      </a:r>
                      <a:r>
                        <a:rPr lang="en-US" sz="1400" b="1" i="0" baseline="0" dirty="0" err="1" smtClean="0"/>
                        <a:t>untuk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dapat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dikatakan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sehat</a:t>
                      </a:r>
                      <a:r>
                        <a:rPr lang="en-US" sz="1400" b="1" i="0" baseline="0" dirty="0" smtClean="0"/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88602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400" b="1" dirty="0" smtClean="0"/>
                        <a:t>DEBT / EBITDA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1" i="1" baseline="0" dirty="0" smtClean="0">
                          <a:solidFill>
                            <a:sysClr val="windowText" lastClr="000000"/>
                          </a:solidFill>
                        </a:rPr>
                        <a:t>Earnings Before Interest, Taxes, Depreciation and Amortization 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(EBITDA)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mencerminkan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tingkat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hasil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operasional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riil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. DEBT / EBITDA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sendiri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mengukur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perbandingan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antara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besarnya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utang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terhadap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menghasilkan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laba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operasi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. Makin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tinggi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DEBT/EBITDA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maka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makin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beresiko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di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mana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hasil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operasional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tidak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mampu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mengcover</a:t>
                      </a:r>
                      <a:r>
                        <a:rPr lang="en-US" sz="1400" b="1" i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i="0" baseline="0" dirty="0" err="1" smtClean="0">
                          <a:solidFill>
                            <a:sysClr val="windowText" lastClr="000000"/>
                          </a:solidFill>
                        </a:rPr>
                        <a:t>utangnya</a:t>
                      </a:r>
                      <a:endParaRPr lang="en-US" sz="1400" b="1" i="1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400" b="1" i="1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b="1" i="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5562601" y="301729"/>
            <a:ext cx="33528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1 </a:t>
            </a:r>
            <a:r>
              <a:rPr lang="en-US" b="1" dirty="0" err="1" smtClean="0"/>
              <a:t>dan</a:t>
            </a:r>
            <a:r>
              <a:rPr lang="en-US" b="1" dirty="0" smtClean="0"/>
              <a:t> 2</a:t>
            </a:r>
            <a:endParaRPr lang="en-US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139929"/>
            <a:ext cx="1171575" cy="361950"/>
          </a:xfrm>
          <a:prstGeom prst="rect">
            <a:avLst/>
          </a:prstGeom>
          <a:noFill/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3175" y="1597129"/>
            <a:ext cx="1038225" cy="342900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73809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435329"/>
            <a:ext cx="1533525" cy="342900"/>
          </a:xfrm>
          <a:prstGeom prst="rect">
            <a:avLst/>
          </a:prstGeom>
          <a:noFill/>
        </p:spPr>
      </p:pic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22552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11729"/>
            <a:ext cx="1571625" cy="657225"/>
          </a:xfrm>
          <a:prstGeom prst="rect">
            <a:avLst/>
          </a:prstGeom>
          <a:noFill/>
        </p:spPr>
      </p:pic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13399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" y="4591534"/>
          <a:ext cx="8686800" cy="158066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0200"/>
                <a:gridCol w="2590800"/>
                <a:gridCol w="2057400"/>
                <a:gridCol w="2438400"/>
              </a:tblGrid>
              <a:tr h="3183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Rasio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Perhitungan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Interpretasi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90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Gross Profit Margin (GPM) </a:t>
                      </a:r>
                      <a:r>
                        <a:rPr lang="en-US" sz="1400" b="1" dirty="0" err="1" smtClean="0"/>
                        <a:t>atau</a:t>
                      </a:r>
                      <a:r>
                        <a:rPr lang="en-US" sz="1400" b="1" dirty="0" smtClean="0"/>
                        <a:t> Gross Profit Rate</a:t>
                      </a: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Menggambarkan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persentase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laba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kotor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dihasilkan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oleh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setiap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pendapatan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.</a:t>
                      </a:r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Setiap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Rp</a:t>
                      </a:r>
                      <a:r>
                        <a:rPr lang="en-US" sz="1400" b="1" dirty="0" smtClean="0"/>
                        <a:t>. 1,00 </a:t>
                      </a:r>
                      <a:r>
                        <a:rPr lang="en-US" sz="1400" b="1" dirty="0" err="1" smtClean="0"/>
                        <a:t>penjualan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mampu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memberikan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laba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kotor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sebesar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Rp</a:t>
                      </a:r>
                      <a:r>
                        <a:rPr lang="en-US" sz="1400" b="1" baseline="0" dirty="0" smtClean="0"/>
                        <a:t>. 0,41 .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52401" y="76200"/>
            <a:ext cx="3862872" cy="254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1" y="228600"/>
            <a:ext cx="4114799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Proftabilitas</a:t>
            </a:r>
            <a:r>
              <a:rPr lang="en-US" b="1" dirty="0" smtClean="0"/>
              <a:t> (</a:t>
            </a:r>
            <a:r>
              <a:rPr lang="en-US" b="1" i="1" dirty="0" smtClean="0"/>
              <a:t>Profitability Ratio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7252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laba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umumnya</a:t>
            </a:r>
            <a:r>
              <a:rPr lang="en-US" b="1" dirty="0" smtClean="0"/>
              <a:t> </a:t>
            </a:r>
            <a:r>
              <a:rPr lang="en-US" b="1" dirty="0" err="1" smtClean="0"/>
              <a:t>diambil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laba</a:t>
            </a:r>
            <a:r>
              <a:rPr lang="en-US" b="1" dirty="0" smtClean="0"/>
              <a:t> </a:t>
            </a:r>
            <a:r>
              <a:rPr lang="en-US" b="1" dirty="0" err="1" smtClean="0"/>
              <a:t>rugi</a:t>
            </a:r>
            <a:r>
              <a:rPr lang="en-US" b="1" dirty="0" smtClean="0"/>
              <a:t>.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laba</a:t>
            </a:r>
            <a:r>
              <a:rPr lang="en-US" b="1" dirty="0" smtClean="0"/>
              <a:t> </a:t>
            </a:r>
            <a:r>
              <a:rPr lang="en-US" b="1" dirty="0" err="1" smtClean="0"/>
              <a:t>rugi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dibuat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59436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 smtClean="0"/>
              <a:t>Penjualan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bersih</a:t>
            </a:r>
            <a:r>
              <a:rPr lang="en-US" sz="1600" b="1" dirty="0" smtClean="0"/>
              <a:t>				  </a:t>
            </a:r>
            <a:r>
              <a:rPr lang="en-US" sz="1600" b="1" dirty="0" err="1" smtClean="0"/>
              <a:t>xxxxxxxx</a:t>
            </a:r>
            <a:endParaRPr lang="en-US" sz="1600" b="1" dirty="0" smtClean="0"/>
          </a:p>
          <a:p>
            <a:r>
              <a:rPr lang="en-US" sz="1600" b="1" dirty="0" err="1" smtClean="0"/>
              <a:t>Biaya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Pokok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Produksi</a:t>
            </a:r>
            <a:r>
              <a:rPr lang="en-US" sz="1600" b="1" dirty="0" smtClean="0"/>
              <a:t>				</a:t>
            </a:r>
            <a:r>
              <a:rPr lang="en-US" sz="1600" b="1" u="sng" dirty="0" smtClean="0"/>
              <a:t>( </a:t>
            </a:r>
            <a:r>
              <a:rPr lang="en-US" sz="1600" b="1" u="sng" dirty="0" err="1" smtClean="0"/>
              <a:t>xxxxxxxx</a:t>
            </a:r>
            <a:r>
              <a:rPr lang="en-US" sz="1600" b="1" u="sng" dirty="0" smtClean="0"/>
              <a:t> )</a:t>
            </a:r>
          </a:p>
          <a:p>
            <a:r>
              <a:rPr lang="en-US" sz="1600" b="1" dirty="0" err="1" smtClean="0"/>
              <a:t>Laba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Kotor</a:t>
            </a:r>
            <a:r>
              <a:rPr lang="en-US" sz="1600" b="1" dirty="0" smtClean="0"/>
              <a:t>					  </a:t>
            </a:r>
            <a:r>
              <a:rPr lang="en-US" sz="1600" b="1" dirty="0" err="1" smtClean="0"/>
              <a:t>xxxxxxxx</a:t>
            </a:r>
            <a:endParaRPr lang="en-US" sz="1600" b="1" dirty="0" smtClean="0"/>
          </a:p>
          <a:p>
            <a:r>
              <a:rPr lang="en-US" sz="1600" b="1" dirty="0" err="1" smtClean="0"/>
              <a:t>Beban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Operasi</a:t>
            </a:r>
            <a:r>
              <a:rPr lang="en-US" sz="1600" b="1" dirty="0" smtClean="0"/>
              <a:t>				</a:t>
            </a:r>
            <a:r>
              <a:rPr lang="en-US" sz="1600" b="1" u="sng" dirty="0" smtClean="0"/>
              <a:t>( </a:t>
            </a:r>
            <a:r>
              <a:rPr lang="en-US" sz="1600" b="1" u="sng" dirty="0" err="1" smtClean="0"/>
              <a:t>xxxxxxxx</a:t>
            </a:r>
            <a:r>
              <a:rPr lang="en-US" sz="1600" b="1" u="sng" dirty="0" smtClean="0"/>
              <a:t> )</a:t>
            </a:r>
            <a:endParaRPr lang="en-US" sz="1600" b="1" dirty="0" smtClean="0"/>
          </a:p>
          <a:p>
            <a:r>
              <a:rPr lang="en-US" sz="1600" b="1" dirty="0" err="1" smtClean="0"/>
              <a:t>Laba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Operasi</a:t>
            </a:r>
            <a:r>
              <a:rPr lang="en-US" sz="1600" b="1" dirty="0" smtClean="0"/>
              <a:t> (EBIT) 				  </a:t>
            </a:r>
            <a:r>
              <a:rPr lang="en-US" sz="1600" b="1" dirty="0" err="1" smtClean="0"/>
              <a:t>xxxxxxxx</a:t>
            </a:r>
            <a:endParaRPr lang="en-US" sz="1600" b="1" dirty="0" smtClean="0"/>
          </a:p>
          <a:p>
            <a:r>
              <a:rPr lang="en-US" sz="1600" b="1" dirty="0" err="1" smtClean="0"/>
              <a:t>Bunga</a:t>
            </a:r>
            <a:r>
              <a:rPr lang="en-US" sz="1600" b="1" dirty="0" smtClean="0"/>
              <a:t>					</a:t>
            </a:r>
            <a:r>
              <a:rPr lang="en-US" sz="1600" b="1" u="sng" dirty="0" smtClean="0"/>
              <a:t>( </a:t>
            </a:r>
            <a:r>
              <a:rPr lang="en-US" sz="1600" b="1" u="sng" dirty="0" err="1" smtClean="0"/>
              <a:t>xxxxxxxx</a:t>
            </a:r>
            <a:r>
              <a:rPr lang="en-US" sz="1600" b="1" u="sng" dirty="0" smtClean="0"/>
              <a:t> )</a:t>
            </a:r>
            <a:endParaRPr lang="en-US" sz="1600" b="1" dirty="0" smtClean="0"/>
          </a:p>
          <a:p>
            <a:r>
              <a:rPr lang="en-US" sz="1600" b="1" dirty="0" err="1" smtClean="0"/>
              <a:t>Laba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sebelum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pajak</a:t>
            </a:r>
            <a:r>
              <a:rPr lang="en-US" sz="1600" b="1" dirty="0" smtClean="0"/>
              <a:t> (EBT)			  </a:t>
            </a:r>
            <a:r>
              <a:rPr lang="en-US" sz="1600" b="1" dirty="0" err="1" smtClean="0"/>
              <a:t>xxxxxxxx</a:t>
            </a:r>
            <a:endParaRPr lang="en-US" sz="1600" b="1" dirty="0" smtClean="0"/>
          </a:p>
          <a:p>
            <a:r>
              <a:rPr lang="en-US" sz="1600" b="1" dirty="0" err="1" smtClean="0"/>
              <a:t>Pajak</a:t>
            </a:r>
            <a:r>
              <a:rPr lang="en-US" sz="1600" b="1" dirty="0" smtClean="0"/>
              <a:t> 					</a:t>
            </a:r>
            <a:r>
              <a:rPr lang="en-US" sz="1600" b="1" u="sng" dirty="0" smtClean="0"/>
              <a:t>( </a:t>
            </a:r>
            <a:r>
              <a:rPr lang="en-US" sz="1600" b="1" u="sng" dirty="0" err="1" smtClean="0"/>
              <a:t>xxxxxxxx</a:t>
            </a:r>
            <a:r>
              <a:rPr lang="en-US" sz="1600" b="1" u="sng" dirty="0" smtClean="0"/>
              <a:t> )</a:t>
            </a:r>
            <a:endParaRPr lang="en-US" sz="1600" b="1" dirty="0" smtClean="0"/>
          </a:p>
          <a:p>
            <a:r>
              <a:rPr lang="en-US" sz="1600" b="1" dirty="0" err="1" smtClean="0"/>
              <a:t>Laba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setelah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pajak</a:t>
            </a:r>
            <a:r>
              <a:rPr lang="en-US" sz="1600" b="1" dirty="0" smtClean="0"/>
              <a:t> (EAT </a:t>
            </a:r>
            <a:r>
              <a:rPr lang="en-US" sz="1600" b="1" dirty="0" err="1" smtClean="0"/>
              <a:t>atau</a:t>
            </a:r>
            <a:r>
              <a:rPr lang="en-US" sz="1600" b="1" dirty="0" smtClean="0"/>
              <a:t> Net Income) 		  </a:t>
            </a:r>
            <a:r>
              <a:rPr lang="en-US" sz="1600" b="1" dirty="0" err="1" smtClean="0"/>
              <a:t>xxxxxxxx</a:t>
            </a:r>
            <a:endParaRPr lang="en-US" sz="1600" b="1" dirty="0" smtClean="0"/>
          </a:p>
          <a:p>
            <a:r>
              <a:rPr lang="en-US" sz="1600" b="1" dirty="0" err="1" smtClean="0"/>
              <a:t>Dividen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kepada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pemegang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saham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preferen</a:t>
            </a:r>
            <a:r>
              <a:rPr lang="en-US" sz="1600" b="1" dirty="0" smtClean="0"/>
              <a:t> 		</a:t>
            </a:r>
            <a:r>
              <a:rPr lang="en-US" sz="1600" b="1" u="sng" dirty="0" smtClean="0"/>
              <a:t>( </a:t>
            </a:r>
            <a:r>
              <a:rPr lang="en-US" sz="1600" b="1" u="sng" dirty="0" err="1" smtClean="0"/>
              <a:t>xxxxxxxx</a:t>
            </a:r>
            <a:r>
              <a:rPr lang="en-US" sz="1600" b="1" u="sng" dirty="0" smtClean="0"/>
              <a:t> )</a:t>
            </a:r>
            <a:endParaRPr lang="en-US" sz="1600" b="1" dirty="0" smtClean="0"/>
          </a:p>
          <a:p>
            <a:r>
              <a:rPr lang="en-US" sz="1600" b="1" dirty="0" err="1" smtClean="0"/>
              <a:t>Laba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tersedia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bagi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pemegang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saham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biasa</a:t>
            </a:r>
            <a:r>
              <a:rPr lang="en-US" sz="1600" b="1" dirty="0" smtClean="0"/>
              <a:t>  	  </a:t>
            </a:r>
            <a:r>
              <a:rPr lang="en-US" sz="1600" b="1" dirty="0" err="1" smtClean="0"/>
              <a:t>xxxxxxxx</a:t>
            </a:r>
            <a:endParaRPr lang="en-US" sz="16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8350" y="5067300"/>
            <a:ext cx="2076450" cy="342900"/>
          </a:xfrm>
          <a:prstGeom prst="rect">
            <a:avLst/>
          </a:prstGeom>
          <a:noFill/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562600"/>
            <a:ext cx="828675" cy="3429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00800" y="4038600"/>
            <a:ext cx="2590799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 1 &amp; 2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patrarijaya.co.id/wp-content/uploads/2014/03/resized/kredit-mikro-615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47800"/>
            <a:ext cx="8153400" cy="481546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71600" y="420469"/>
            <a:ext cx="6559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Teknik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Analisa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Laporan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Keuangan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81000"/>
          <a:ext cx="8686800" cy="600456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0200"/>
                <a:gridCol w="2590800"/>
                <a:gridCol w="2057400"/>
                <a:gridCol w="2438400"/>
              </a:tblGrid>
              <a:tr h="3183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Rasio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Perhitungan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Interpretasi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90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Operating Margin (OM), Operating Income Margin, Operating profit margin or Return on sales (ROS)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Profit Margin, Net Margin</a:t>
                      </a:r>
                      <a:r>
                        <a:rPr lang="en-US" sz="1400" b="1" baseline="0" dirty="0" smtClean="0"/>
                        <a:t> or Net Profit Margin (NPM)</a:t>
                      </a:r>
                      <a:endParaRPr lang="en-US" sz="1400" b="1" dirty="0" smtClean="0"/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</a:rPr>
                        <a:t>Return on Equity (ROE)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Mencerminkan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kemampuan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manajemen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mengubah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aktivitasnya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menjadi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laba</a:t>
                      </a:r>
                      <a:r>
                        <a:rPr lang="en-US" sz="1400" b="1" dirty="0" smtClean="0"/>
                        <a:t>. Operating income </a:t>
                      </a:r>
                      <a:r>
                        <a:rPr lang="en-US" sz="1400" b="1" dirty="0" err="1" smtClean="0"/>
                        <a:t>sering</a:t>
                      </a:r>
                      <a:r>
                        <a:rPr lang="en-US" sz="1400" b="1" dirty="0" smtClean="0"/>
                        <a:t> pula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disebut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sebagai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laba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sebelum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bunga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pajak</a:t>
                      </a:r>
                      <a:r>
                        <a:rPr lang="en-US" sz="1400" b="1" baseline="0" dirty="0" smtClean="0"/>
                        <a:t> (EBIT) </a:t>
                      </a:r>
                      <a:r>
                        <a:rPr lang="en-US" sz="1400" b="1" baseline="0" dirty="0" err="1" smtClean="0"/>
                        <a:t>dengan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catatan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bahwa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tersebut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tidak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terdapat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pendapatan</a:t>
                      </a:r>
                      <a:r>
                        <a:rPr lang="en-US" sz="1400" b="1" baseline="0" dirty="0" smtClean="0"/>
                        <a:t> non-</a:t>
                      </a:r>
                      <a:r>
                        <a:rPr lang="en-US" sz="1400" b="1" baseline="0" dirty="0" err="1" smtClean="0"/>
                        <a:t>operasional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Mencerminkan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kemampuan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perusahaan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dalam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menghasilkan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laba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neto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penjualannya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Mencerminkan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seberapa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besar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return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dihasilkan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bagi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pemegang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saham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atas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rupiah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ditanamkannya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Setiap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Rp</a:t>
                      </a:r>
                      <a:r>
                        <a:rPr lang="en-US" sz="1400" b="1" dirty="0" smtClean="0"/>
                        <a:t>. 1,00 </a:t>
                      </a:r>
                      <a:r>
                        <a:rPr lang="en-US" sz="1400" b="1" dirty="0" err="1" smtClean="0"/>
                        <a:t>penjualan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mampu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memberikan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laba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operasi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sebesar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Rp</a:t>
                      </a:r>
                      <a:r>
                        <a:rPr lang="en-US" sz="1400" b="1" baseline="0" dirty="0" smtClean="0"/>
                        <a:t>. 0,22 .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1,00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penjualan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mampu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memberikan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laba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neto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sebesar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0,11.</a:t>
                      </a: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400" b="1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Setiap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1,00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ekuitas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ditanamkan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oleh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pemegang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saham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akan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mampu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memberikan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laba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neto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sebesar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ysClr val="windowText" lastClr="000000"/>
                          </a:solidFill>
                        </a:rPr>
                        <a:t>Rp</a:t>
                      </a:r>
                      <a:r>
                        <a:rPr lang="en-US" sz="1400" b="1" baseline="0" dirty="0" smtClean="0">
                          <a:solidFill>
                            <a:sysClr val="windowText" lastClr="000000"/>
                          </a:solidFill>
                        </a:rPr>
                        <a:t>. 0,15</a:t>
                      </a:r>
                      <a:endParaRPr lang="en-US" sz="14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914400"/>
            <a:ext cx="1866900" cy="342900"/>
          </a:xfrm>
          <a:prstGeom prst="rect">
            <a:avLst/>
          </a:prstGeom>
          <a:noFill/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371600"/>
            <a:ext cx="933450" cy="3429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810000"/>
            <a:ext cx="1171575" cy="342900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343400"/>
            <a:ext cx="933450" cy="342900"/>
          </a:xfrm>
          <a:prstGeom prst="rect">
            <a:avLst/>
          </a:prstGeom>
          <a:noFill/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105400"/>
            <a:ext cx="790575" cy="371475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638800"/>
            <a:ext cx="828675" cy="342900"/>
          </a:xfrm>
          <a:prstGeom prst="rect">
            <a:avLst/>
          </a:prstGeom>
          <a:noFill/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76200"/>
          <a:ext cx="8686800" cy="173736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0200"/>
                <a:gridCol w="2590800"/>
                <a:gridCol w="2057400"/>
                <a:gridCol w="2438400"/>
              </a:tblGrid>
              <a:tr h="3183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Rasio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Perhitungan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Interpretasi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90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Return on Assets (ROA)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Mencerminkan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seberapa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besar</a:t>
                      </a:r>
                      <a:r>
                        <a:rPr lang="en-US" sz="1400" b="1" baseline="0" dirty="0" smtClean="0"/>
                        <a:t> return yang </a:t>
                      </a:r>
                      <a:r>
                        <a:rPr lang="en-US" sz="1400" b="1" baseline="0" dirty="0" err="1" smtClean="0"/>
                        <a:t>dihasilkan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atas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setiap</a:t>
                      </a:r>
                      <a:r>
                        <a:rPr lang="en-US" sz="1400" b="1" baseline="0" dirty="0" smtClean="0"/>
                        <a:t> rupiah </a:t>
                      </a:r>
                      <a:r>
                        <a:rPr lang="en-US" sz="1400" b="1" baseline="0" dirty="0" err="1" smtClean="0"/>
                        <a:t>uang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ditanamkan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aset</a:t>
                      </a:r>
                      <a:r>
                        <a:rPr lang="en-US" sz="1400" b="1" baseline="0" dirty="0" smtClean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Setiap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Rp</a:t>
                      </a:r>
                      <a:r>
                        <a:rPr lang="en-US" sz="1400" b="1" dirty="0" smtClean="0"/>
                        <a:t>. 1,00 </a:t>
                      </a:r>
                      <a:r>
                        <a:rPr lang="en-US" sz="1400" b="1" dirty="0" err="1" smtClean="0"/>
                        <a:t>aset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akan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mampu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memberikan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laba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neto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sebesar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Rp</a:t>
                      </a:r>
                      <a:r>
                        <a:rPr lang="en-US" sz="1400" b="1" baseline="0" dirty="0" smtClean="0"/>
                        <a:t>. 0,056.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33400"/>
            <a:ext cx="723900" cy="342900"/>
          </a:xfrm>
          <a:prstGeom prst="rect">
            <a:avLst/>
          </a:prstGeom>
          <a:noFill/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028700"/>
            <a:ext cx="857250" cy="342900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1" y="1981200"/>
            <a:ext cx="3862872" cy="254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1" y="2133600"/>
            <a:ext cx="4114799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(</a:t>
            </a:r>
            <a:r>
              <a:rPr lang="en-US" b="1" i="1" dirty="0" smtClean="0"/>
              <a:t>Market Value Ratio</a:t>
            </a:r>
            <a:r>
              <a:rPr lang="en-US" b="1" dirty="0" smtClean="0"/>
              <a:t>)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2667000"/>
          <a:ext cx="8686800" cy="38709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71600"/>
                <a:gridCol w="2209800"/>
                <a:gridCol w="2438400"/>
                <a:gridCol w="2667000"/>
              </a:tblGrid>
              <a:tr h="3183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Metode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Perhitungan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Interpretasi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90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Earning per Share (EPS)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dirty="0" err="1" smtClean="0"/>
                        <a:t>Devidend</a:t>
                      </a:r>
                      <a:r>
                        <a:rPr lang="en-US" sz="1400" b="1" dirty="0" smtClean="0"/>
                        <a:t> Payout Ratio (DPR)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Pendapatan</a:t>
                      </a:r>
                      <a:r>
                        <a:rPr lang="en-US" sz="1400" b="1" dirty="0" smtClean="0"/>
                        <a:t> per </a:t>
                      </a:r>
                      <a:r>
                        <a:rPr lang="en-US" sz="1400" b="1" dirty="0" err="1" smtClean="0"/>
                        <a:t>lembar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saham</a:t>
                      </a:r>
                      <a:r>
                        <a:rPr lang="en-US" sz="1400" b="1" dirty="0" smtClean="0"/>
                        <a:t> yang </a:t>
                      </a:r>
                      <a:r>
                        <a:rPr lang="en-US" sz="1400" b="1" dirty="0" err="1" smtClean="0"/>
                        <a:t>dapat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dilihat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di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laporan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laba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rugi</a:t>
                      </a:r>
                      <a:r>
                        <a:rPr lang="en-US" sz="1400" b="1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Menggambarkan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besarnya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proporsi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deviden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dibagikan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terhadap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pendapatan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bersih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EPS </a:t>
                      </a:r>
                      <a:r>
                        <a:rPr lang="en-US" sz="1400" b="1" dirty="0" err="1" smtClean="0"/>
                        <a:t>mencerminkan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pendapatan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tiap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lembar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saham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diperoleh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pemegang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saham</a:t>
                      </a:r>
                      <a:r>
                        <a:rPr lang="en-US" sz="1400" b="1" baseline="0" dirty="0" smtClean="0"/>
                        <a:t>, </a:t>
                      </a:r>
                      <a:r>
                        <a:rPr lang="en-US" sz="1400" b="1" baseline="0" dirty="0" err="1" smtClean="0"/>
                        <a:t>bila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semua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pendapatan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tersebut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dibagikan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deviden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Bila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semua</a:t>
                      </a:r>
                      <a:r>
                        <a:rPr lang="en-US" sz="1400" b="1" baseline="0" dirty="0" smtClean="0"/>
                        <a:t> EPS </a:t>
                      </a:r>
                      <a:r>
                        <a:rPr lang="en-US" sz="1400" b="1" baseline="0" dirty="0" err="1" smtClean="0"/>
                        <a:t>dibagikan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seluruhnya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deviden</a:t>
                      </a:r>
                      <a:r>
                        <a:rPr lang="en-US" sz="1400" b="1" baseline="0" dirty="0" smtClean="0"/>
                        <a:t>, </a:t>
                      </a:r>
                      <a:r>
                        <a:rPr lang="en-US" sz="1400" b="1" baseline="0" dirty="0" err="1" smtClean="0"/>
                        <a:t>maka</a:t>
                      </a:r>
                      <a:r>
                        <a:rPr lang="en-US" sz="1400" b="1" baseline="0" dirty="0" smtClean="0"/>
                        <a:t> EPS = DPR (</a:t>
                      </a:r>
                      <a:r>
                        <a:rPr lang="en-US" sz="1400" b="1" baseline="0" dirty="0" err="1" smtClean="0"/>
                        <a:t>deviden</a:t>
                      </a:r>
                      <a:r>
                        <a:rPr lang="en-US" sz="1400" b="1" baseline="0" dirty="0" smtClean="0"/>
                        <a:t> / share). </a:t>
                      </a:r>
                      <a:r>
                        <a:rPr lang="en-US" sz="1400" b="1" baseline="0" dirty="0" err="1" smtClean="0"/>
                        <a:t>Namun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bila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dari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Rp</a:t>
                      </a:r>
                      <a:r>
                        <a:rPr lang="en-US" sz="1400" b="1" baseline="0" dirty="0" smtClean="0"/>
                        <a:t>. 170 </a:t>
                      </a:r>
                      <a:r>
                        <a:rPr lang="en-US" sz="1400" b="1" i="1" baseline="0" dirty="0" smtClean="0"/>
                        <a:t>net income </a:t>
                      </a:r>
                      <a:r>
                        <a:rPr lang="en-US" sz="1400" b="1" i="0" baseline="0" dirty="0" err="1" smtClean="0"/>
                        <a:t>tersebut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hanya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Rp</a:t>
                      </a:r>
                      <a:r>
                        <a:rPr lang="en-US" sz="1400" b="1" i="0" baseline="0" dirty="0" smtClean="0"/>
                        <a:t>. 50 yang </a:t>
                      </a:r>
                      <a:r>
                        <a:rPr lang="en-US" sz="1400" b="1" i="0" baseline="0" dirty="0" err="1" smtClean="0"/>
                        <a:t>dibagikan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dalam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bentuk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deviden</a:t>
                      </a:r>
                      <a:r>
                        <a:rPr lang="en-US" sz="1400" b="1" i="0" baseline="0" dirty="0" smtClean="0"/>
                        <a:t>, </a:t>
                      </a:r>
                      <a:r>
                        <a:rPr lang="en-US" sz="1400" b="1" i="0" baseline="0" dirty="0" err="1" smtClean="0"/>
                        <a:t>sedangkan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Rp</a:t>
                      </a:r>
                      <a:r>
                        <a:rPr lang="en-US" sz="1400" b="1" i="0" baseline="0" dirty="0" smtClean="0"/>
                        <a:t>. 120 </a:t>
                      </a:r>
                      <a:r>
                        <a:rPr lang="en-US" sz="1400" b="1" i="0" baseline="0" dirty="0" err="1" smtClean="0"/>
                        <a:t>ditahan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untuk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pengembangan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usaha</a:t>
                      </a:r>
                      <a:r>
                        <a:rPr lang="en-US" sz="1400" b="1" i="0" baseline="0" dirty="0" smtClean="0"/>
                        <a:t> </a:t>
                      </a:r>
                      <a:r>
                        <a:rPr lang="en-US" sz="1400" b="1" i="0" baseline="0" dirty="0" err="1" smtClean="0"/>
                        <a:t>maka</a:t>
                      </a:r>
                      <a:r>
                        <a:rPr lang="en-US" sz="1400" b="1" i="0" baseline="0" dirty="0" smtClean="0"/>
                        <a:t> DPR = 50/170 = 30%</a:t>
                      </a:r>
                      <a:endParaRPr lang="en-US" sz="1400" b="1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124200"/>
            <a:ext cx="1295400" cy="361950"/>
          </a:xfrm>
          <a:prstGeom prst="rect">
            <a:avLst/>
          </a:prstGeom>
          <a:noFill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657600"/>
            <a:ext cx="1085850" cy="342900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419600"/>
            <a:ext cx="1933575" cy="3714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0"/>
          <a:ext cx="8686800" cy="63398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71600"/>
                <a:gridCol w="2209800"/>
                <a:gridCol w="2438400"/>
                <a:gridCol w="2667000"/>
              </a:tblGrid>
              <a:tr h="3183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Metode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Perhitungan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Interpretasi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90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Price to Earnings Ratio(PER)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Dividend Yield (DY)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/>
                        <a:t>Bila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diketahui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harga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pasar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perusahaan</a:t>
                      </a:r>
                      <a:r>
                        <a:rPr lang="en-US" sz="1400" b="1" kern="1200" dirty="0" smtClean="0"/>
                        <a:t> PT. XYZ </a:t>
                      </a:r>
                      <a:r>
                        <a:rPr lang="en-US" sz="1400" b="1" kern="1200" dirty="0" err="1" smtClean="0"/>
                        <a:t>adalah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Rp</a:t>
                      </a:r>
                      <a:r>
                        <a:rPr lang="en-US" sz="1400" b="1" kern="1200" dirty="0" smtClean="0"/>
                        <a:t>. 50 / </a:t>
                      </a:r>
                      <a:r>
                        <a:rPr lang="en-US" sz="1400" b="1" kern="1200" dirty="0" err="1" smtClean="0"/>
                        <a:t>lembar</a:t>
                      </a:r>
                      <a:r>
                        <a:rPr lang="en-US" sz="1400" b="1" kern="1200" dirty="0" smtClean="0"/>
                        <a:t>, </a:t>
                      </a:r>
                      <a:r>
                        <a:rPr lang="en-US" sz="1400" b="1" kern="1200" dirty="0" err="1" smtClean="0"/>
                        <a:t>maka</a:t>
                      </a:r>
                      <a:r>
                        <a:rPr lang="en-US" sz="1400" b="1" kern="1200" dirty="0" smtClean="0"/>
                        <a:t> PER </a:t>
                      </a:r>
                      <a:r>
                        <a:rPr lang="en-US" sz="1400" b="1" kern="1200" dirty="0" err="1" smtClean="0"/>
                        <a:t>perusahaan</a:t>
                      </a:r>
                      <a:r>
                        <a:rPr lang="en-US" sz="1400" b="1" kern="1200" dirty="0" smtClean="0"/>
                        <a:t> = 50 / 1,7 = 29,4 kali. Hal </a:t>
                      </a:r>
                      <a:r>
                        <a:rPr lang="en-US" sz="1400" b="1" kern="1200" dirty="0" err="1" smtClean="0"/>
                        <a:t>ini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bermakna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bila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perusahaan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membagikan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seluruh</a:t>
                      </a:r>
                      <a:r>
                        <a:rPr lang="en-US" sz="1400" b="1" kern="1200" baseline="0" dirty="0" smtClean="0"/>
                        <a:t> EPS </a:t>
                      </a:r>
                      <a:r>
                        <a:rPr lang="en-US" sz="1400" b="1" kern="1200" baseline="0" dirty="0" err="1" smtClean="0"/>
                        <a:t>tahunannya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dalam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bentuk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deviden</a:t>
                      </a:r>
                      <a:r>
                        <a:rPr lang="en-US" sz="1400" b="1" kern="1200" baseline="0" dirty="0" smtClean="0"/>
                        <a:t>, </a:t>
                      </a:r>
                      <a:r>
                        <a:rPr lang="en-US" sz="1400" b="1" kern="1200" baseline="0" dirty="0" err="1" smtClean="0"/>
                        <a:t>maka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dibutuhkan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waktu</a:t>
                      </a:r>
                      <a:r>
                        <a:rPr lang="en-US" sz="1400" b="1" kern="1200" baseline="0" dirty="0" smtClean="0"/>
                        <a:t> 29,4 </a:t>
                      </a:r>
                      <a:r>
                        <a:rPr lang="en-US" sz="1400" b="1" kern="1200" baseline="0" dirty="0" err="1" smtClean="0"/>
                        <a:t>tahun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dari</a:t>
                      </a:r>
                      <a:r>
                        <a:rPr lang="en-US" sz="1400" b="1" kern="1200" baseline="0" dirty="0" smtClean="0"/>
                        <a:t> EPS </a:t>
                      </a:r>
                      <a:r>
                        <a:rPr lang="en-US" sz="1400" b="1" kern="1200" baseline="0" dirty="0" err="1" smtClean="0"/>
                        <a:t>untuk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dapat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mengcover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harga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saham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saat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ini</a:t>
                      </a: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err="1" smtClean="0"/>
                        <a:t>Dengan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menggunakan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contoh</a:t>
                      </a:r>
                      <a:r>
                        <a:rPr lang="en-US" sz="1400" b="1" kern="1200" baseline="0" dirty="0" smtClean="0"/>
                        <a:t> PT. XYZ </a:t>
                      </a:r>
                      <a:r>
                        <a:rPr lang="en-US" sz="1400" b="1" kern="1200" baseline="0" dirty="0" err="1" smtClean="0"/>
                        <a:t>dimana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harga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pasar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saham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saat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ini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diketahui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Rp</a:t>
                      </a:r>
                      <a:r>
                        <a:rPr lang="en-US" sz="1400" b="1" kern="1200" baseline="0" dirty="0" smtClean="0"/>
                        <a:t>. 50/ </a:t>
                      </a:r>
                      <a:r>
                        <a:rPr lang="en-US" sz="1400" b="1" kern="1200" baseline="0" dirty="0" err="1" smtClean="0"/>
                        <a:t>lembar</a:t>
                      </a:r>
                      <a:r>
                        <a:rPr lang="en-US" sz="1400" b="1" kern="1200" baseline="0" dirty="0" smtClean="0"/>
                        <a:t>, </a:t>
                      </a:r>
                      <a:r>
                        <a:rPr lang="en-US" sz="1400" b="1" kern="1200" baseline="0" dirty="0" err="1" smtClean="0"/>
                        <a:t>dan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besarnya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deviden</a:t>
                      </a:r>
                      <a:r>
                        <a:rPr lang="en-US" sz="1400" b="1" kern="1200" baseline="0" dirty="0" smtClean="0"/>
                        <a:t> yang </a:t>
                      </a:r>
                      <a:r>
                        <a:rPr lang="en-US" sz="1400" b="1" kern="1200" baseline="0" dirty="0" err="1" smtClean="0"/>
                        <a:t>dibagikan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tahun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ini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dikatakan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Rp</a:t>
                      </a:r>
                      <a:r>
                        <a:rPr lang="en-US" sz="1400" b="1" kern="1200" baseline="0" dirty="0" smtClean="0"/>
                        <a:t>. 50, </a:t>
                      </a:r>
                      <a:r>
                        <a:rPr lang="en-US" sz="1400" b="1" kern="1200" baseline="0" dirty="0" err="1" smtClean="0"/>
                        <a:t>maka</a:t>
                      </a:r>
                      <a:r>
                        <a:rPr lang="en-US" sz="1400" b="1" kern="1200" baseline="0" dirty="0" smtClean="0"/>
                        <a:t> DY </a:t>
                      </a:r>
                      <a:r>
                        <a:rPr lang="en-US" sz="1400" b="1" kern="1200" baseline="0" dirty="0" err="1" smtClean="0"/>
                        <a:t>dari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saham</a:t>
                      </a:r>
                      <a:r>
                        <a:rPr lang="en-US" sz="1400" b="1" kern="1200" baseline="0" dirty="0" smtClean="0"/>
                        <a:t> PT. CYZ </a:t>
                      </a:r>
                      <a:r>
                        <a:rPr lang="en-US" sz="1400" b="1" kern="1200" baseline="0" dirty="0" err="1" smtClean="0"/>
                        <a:t>adalah</a:t>
                      </a:r>
                      <a:r>
                        <a:rPr lang="en-US" sz="1400" b="1" kern="1200" baseline="0" dirty="0" smtClean="0"/>
                        <a:t> 100%.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Menggambarkan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perbandingan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antara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harga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pasar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dengan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pendapatan</a:t>
                      </a:r>
                      <a:r>
                        <a:rPr lang="en-US" sz="1400" b="1" dirty="0" smtClean="0"/>
                        <a:t> per </a:t>
                      </a:r>
                      <a:r>
                        <a:rPr lang="en-US" sz="1400" b="1" dirty="0" err="1" smtClean="0"/>
                        <a:t>lembar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saham</a:t>
                      </a:r>
                      <a:r>
                        <a:rPr lang="en-US" sz="1400" b="1" baseline="0" dirty="0" smtClean="0"/>
                        <a:t>.</a:t>
                      </a:r>
                      <a:endParaRPr lang="en-US" sz="1400" b="1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Menunjukan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perbaningan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antara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deviden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diterima</a:t>
                      </a:r>
                      <a:r>
                        <a:rPr lang="en-US" sz="1400" b="1" baseline="0" dirty="0" smtClean="0"/>
                        <a:t> investor </a:t>
                      </a:r>
                      <a:r>
                        <a:rPr lang="en-US" sz="1400" b="1" baseline="0" dirty="0" err="1" smtClean="0"/>
                        <a:t>terhadap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harga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pasar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saham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ini</a:t>
                      </a:r>
                      <a:endParaRPr lang="en-US" sz="1400" b="1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Analis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sering</a:t>
                      </a:r>
                      <a:r>
                        <a:rPr lang="en-US" sz="1400" b="1" dirty="0" smtClean="0"/>
                        <a:t> kali </a:t>
                      </a:r>
                      <a:r>
                        <a:rPr lang="en-US" sz="1400" b="1" dirty="0" err="1" smtClean="0"/>
                        <a:t>membandingkan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antara</a:t>
                      </a:r>
                      <a:r>
                        <a:rPr lang="en-US" sz="1400" b="1" dirty="0" smtClean="0"/>
                        <a:t> PER market </a:t>
                      </a:r>
                      <a:r>
                        <a:rPr lang="en-US" sz="1400" b="1" dirty="0" err="1" smtClean="0"/>
                        <a:t>dengan</a:t>
                      </a:r>
                      <a:r>
                        <a:rPr lang="en-US" sz="1400" b="1" dirty="0" smtClean="0"/>
                        <a:t> rata-rata PER </a:t>
                      </a:r>
                      <a:r>
                        <a:rPr lang="en-US" sz="1400" b="1" dirty="0" err="1" smtClean="0"/>
                        <a:t>masa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lalu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membuat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penilaian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apakah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nilai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pasar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aset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tersebut</a:t>
                      </a:r>
                      <a:r>
                        <a:rPr lang="en-US" sz="1400" b="1" baseline="0" dirty="0" smtClean="0"/>
                        <a:t> under </a:t>
                      </a:r>
                      <a:r>
                        <a:rPr lang="en-US" sz="1400" b="1" baseline="0" dirty="0" err="1" smtClean="0"/>
                        <a:t>atau</a:t>
                      </a:r>
                      <a:r>
                        <a:rPr lang="en-US" sz="1400" b="1" baseline="0" dirty="0" smtClean="0"/>
                        <a:t> overvalue. </a:t>
                      </a:r>
                      <a:r>
                        <a:rPr lang="en-US" sz="1400" b="1" baseline="0" dirty="0" err="1" smtClean="0"/>
                        <a:t>Sehingga</a:t>
                      </a:r>
                      <a:r>
                        <a:rPr lang="en-US" sz="1400" b="1" baseline="0" dirty="0" smtClean="0"/>
                        <a:t> PER market yang </a:t>
                      </a:r>
                      <a:r>
                        <a:rPr lang="en-US" sz="1400" b="1" baseline="0" dirty="0" err="1" smtClean="0"/>
                        <a:t>lebih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tinggi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daripada</a:t>
                      </a:r>
                      <a:r>
                        <a:rPr lang="en-US" sz="1400" b="1" baseline="0" dirty="0" smtClean="0"/>
                        <a:t> PER rata-rata </a:t>
                      </a:r>
                      <a:r>
                        <a:rPr lang="en-US" sz="1400" b="1" baseline="0" dirty="0" err="1" smtClean="0"/>
                        <a:t>masa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lalu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sering</a:t>
                      </a:r>
                      <a:r>
                        <a:rPr lang="en-US" sz="1400" b="1" baseline="0" dirty="0" smtClean="0"/>
                        <a:t> kali </a:t>
                      </a:r>
                      <a:r>
                        <a:rPr lang="en-US" sz="1400" b="1" baseline="0" dirty="0" err="1" smtClean="0"/>
                        <a:t>dikatakan</a:t>
                      </a:r>
                      <a:r>
                        <a:rPr lang="en-US" sz="1400" b="1" baseline="0" dirty="0" smtClean="0"/>
                        <a:t> overvalue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smtClean="0"/>
                        <a:t>Dari </a:t>
                      </a:r>
                      <a:r>
                        <a:rPr lang="en-US" sz="1400" b="1" baseline="0" dirty="0" err="1" smtClean="0"/>
                        <a:t>sudut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pandang</a:t>
                      </a:r>
                      <a:r>
                        <a:rPr lang="en-US" sz="1400" b="1" baseline="0" dirty="0" smtClean="0"/>
                        <a:t> investor </a:t>
                      </a:r>
                      <a:r>
                        <a:rPr lang="en-US" sz="1400" b="1" baseline="0" dirty="0" err="1" smtClean="0"/>
                        <a:t>maka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uang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dibelikan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saham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tersebut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Rp</a:t>
                      </a:r>
                      <a:r>
                        <a:rPr lang="en-US" sz="1400" b="1" baseline="0" dirty="0" smtClean="0"/>
                        <a:t>. 50 </a:t>
                      </a:r>
                      <a:r>
                        <a:rPr lang="en-US" sz="1400" b="1" baseline="0" dirty="0" err="1" smtClean="0"/>
                        <a:t>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memberikan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hasil</a:t>
                      </a:r>
                      <a:r>
                        <a:rPr lang="en-US" sz="1400" b="1" baseline="0" dirty="0" smtClean="0"/>
                        <a:t> 100% </a:t>
                      </a:r>
                      <a:r>
                        <a:rPr lang="en-US" sz="1400" b="1" baseline="0" dirty="0" err="1" smtClean="0"/>
                        <a:t>dalam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deviden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sebesar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Rp</a:t>
                      </a:r>
                      <a:r>
                        <a:rPr lang="en-US" sz="1400" b="1" baseline="0" dirty="0" smtClean="0"/>
                        <a:t>. 50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09600"/>
            <a:ext cx="1333500" cy="34290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048125"/>
            <a:ext cx="1371600" cy="371475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0"/>
          <a:ext cx="8686800" cy="66446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71600"/>
                <a:gridCol w="2667000"/>
                <a:gridCol w="2286000"/>
                <a:gridCol w="2362200"/>
              </a:tblGrid>
              <a:tr h="3183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Metode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Perhitungan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Interpretasi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90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Price to book value</a:t>
                      </a:r>
                      <a:r>
                        <a:rPr lang="en-US" sz="1400" b="1" baseline="0" dirty="0" smtClean="0"/>
                        <a:t> ratio (P/B or PBV)</a:t>
                      </a: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Price / sales ratio</a:t>
                      </a:r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/>
                        <a:t>Price Earnings Ratio</a:t>
                      </a:r>
                      <a:r>
                        <a:rPr lang="en-US" sz="1400" b="1" baseline="0" dirty="0" smtClean="0"/>
                        <a:t> to Growth (PEG Ratio)</a:t>
                      </a: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  <a:p>
                      <a:pPr marL="0" indent="0">
                        <a:buNone/>
                      </a:pPr>
                      <a:endParaRPr lang="en-US" sz="14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/>
                        <a:t>Bila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diketahui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harga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pasar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saham</a:t>
                      </a:r>
                      <a:r>
                        <a:rPr lang="en-US" sz="1400" b="1" kern="1200" dirty="0" smtClean="0"/>
                        <a:t> PT. XYZ </a:t>
                      </a:r>
                      <a:r>
                        <a:rPr lang="en-US" sz="1400" b="1" kern="1200" dirty="0" err="1" smtClean="0"/>
                        <a:t>adalah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Rp</a:t>
                      </a:r>
                      <a:r>
                        <a:rPr lang="en-US" sz="1400" b="1" kern="1200" dirty="0" smtClean="0"/>
                        <a:t>. 50 / </a:t>
                      </a:r>
                      <a:r>
                        <a:rPr lang="en-US" sz="1400" b="1" kern="1200" dirty="0" err="1" smtClean="0"/>
                        <a:t>lembar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dan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nilai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buku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ekuitas</a:t>
                      </a:r>
                      <a:r>
                        <a:rPr lang="en-US" sz="1400" b="1" kern="1200" dirty="0" smtClean="0"/>
                        <a:t> </a:t>
                      </a:r>
                      <a:r>
                        <a:rPr lang="en-US" sz="1400" b="1" kern="1200" dirty="0" err="1" smtClean="0"/>
                        <a:t>sebesar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Rp</a:t>
                      </a:r>
                      <a:r>
                        <a:rPr lang="en-US" sz="1400" b="1" kern="1200" baseline="0" dirty="0" smtClean="0"/>
                        <a:t>. 12/</a:t>
                      </a:r>
                      <a:r>
                        <a:rPr lang="en-US" sz="1400" b="1" kern="1200" baseline="0" dirty="0" err="1" smtClean="0"/>
                        <a:t>lembar</a:t>
                      </a:r>
                      <a:r>
                        <a:rPr lang="en-US" sz="1400" b="1" kern="1200" baseline="0" dirty="0" smtClean="0"/>
                        <a:t>, </a:t>
                      </a:r>
                      <a:r>
                        <a:rPr lang="en-US" sz="1400" b="1" kern="1200" baseline="0" dirty="0" err="1" smtClean="0"/>
                        <a:t>maka</a:t>
                      </a:r>
                      <a:r>
                        <a:rPr lang="en-US" sz="1400" b="1" kern="1200" baseline="0" dirty="0" smtClean="0"/>
                        <a:t> PBV = 50/12 = 4,2 kali.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err="1" smtClean="0"/>
                        <a:t>Kriteria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untuk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melihat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harga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saham</a:t>
                      </a:r>
                      <a:r>
                        <a:rPr lang="en-US" sz="1400" b="1" kern="1200" baseline="0" dirty="0" smtClean="0"/>
                        <a:t>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kern="1200" baseline="0" dirty="0" smtClean="0"/>
                        <a:t>PEG &lt; 1, </a:t>
                      </a:r>
                      <a:r>
                        <a:rPr lang="en-US" sz="1400" b="1" kern="1200" baseline="0" dirty="0" err="1" smtClean="0"/>
                        <a:t>harga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saham</a:t>
                      </a:r>
                      <a:r>
                        <a:rPr lang="en-US" sz="1400" b="1" kern="1200" baseline="0" dirty="0" smtClean="0"/>
                        <a:t> undervalue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kern="1200" baseline="0" dirty="0" smtClean="0"/>
                        <a:t>PEG = 1, </a:t>
                      </a:r>
                      <a:r>
                        <a:rPr lang="en-US" sz="1400" b="1" kern="1200" baseline="0" dirty="0" err="1" smtClean="0"/>
                        <a:t>harga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saham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wajar</a:t>
                      </a:r>
                      <a:r>
                        <a:rPr lang="en-US" sz="1400" b="1" kern="1200" baseline="0" dirty="0" smtClean="0"/>
                        <a:t> (fair value)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kern="1200" baseline="0" dirty="0" smtClean="0"/>
                        <a:t>PEG &gt; 1, </a:t>
                      </a:r>
                      <a:r>
                        <a:rPr lang="en-US" sz="1400" b="1" kern="1200" baseline="0" dirty="0" err="1" smtClean="0"/>
                        <a:t>harga</a:t>
                      </a:r>
                      <a:r>
                        <a:rPr lang="en-US" sz="1400" b="1" kern="1200" baseline="0" dirty="0" smtClean="0"/>
                        <a:t> </a:t>
                      </a:r>
                      <a:r>
                        <a:rPr lang="en-US" sz="1400" b="1" kern="1200" baseline="0" dirty="0" err="1" smtClean="0"/>
                        <a:t>saham</a:t>
                      </a:r>
                      <a:r>
                        <a:rPr lang="en-US" sz="1400" b="1" kern="1200" baseline="0" dirty="0" smtClean="0"/>
                        <a:t> overvalue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Menggambarkan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perbandingan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antara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harga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pasar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saham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nilai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buku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ekuitas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sebagaimana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ada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laporan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posisi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keuangan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Membandingkan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nilai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kapitalisasi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pasar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terhadap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penjualan</a:t>
                      </a:r>
                      <a:r>
                        <a:rPr lang="en-US" sz="1400" b="1" baseline="0" dirty="0" smtClean="0"/>
                        <a:t>.</a:t>
                      </a:r>
                      <a:endParaRPr lang="en-US" sz="1400" b="1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Rasio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harga</a:t>
                      </a:r>
                      <a:r>
                        <a:rPr lang="en-US" sz="1400" b="1" baseline="0" dirty="0" smtClean="0"/>
                        <a:t> per </a:t>
                      </a:r>
                      <a:r>
                        <a:rPr lang="en-US" sz="1400" b="1" baseline="0" dirty="0" err="1" smtClean="0"/>
                        <a:t>pendapatan</a:t>
                      </a:r>
                      <a:r>
                        <a:rPr lang="en-US" sz="1400" b="1" baseline="0" dirty="0" smtClean="0"/>
                        <a:t> (PER) </a:t>
                      </a:r>
                      <a:r>
                        <a:rPr lang="en-US" sz="1400" b="1" baseline="0" dirty="0" err="1" smtClean="0"/>
                        <a:t>dibanding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terhadap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pertumbuhan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.  Tingkat </a:t>
                      </a:r>
                      <a:r>
                        <a:rPr lang="en-US" sz="1400" b="1" baseline="0" dirty="0" err="1" smtClean="0"/>
                        <a:t>pertumbuhan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diharapkan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dapat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mempergunakan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pendekatan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pertumbuhan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dari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penjualan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ataupun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pertumbuhan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dari</a:t>
                      </a:r>
                      <a:r>
                        <a:rPr lang="en-US" sz="1400" b="1" baseline="0" dirty="0" smtClean="0"/>
                        <a:t> EPS.</a:t>
                      </a:r>
                    </a:p>
                    <a:p>
                      <a:endParaRPr lang="en-US" sz="1400" b="1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Artinya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pasar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menghargai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saham</a:t>
                      </a:r>
                      <a:r>
                        <a:rPr lang="en-US" sz="1400" b="1" dirty="0" smtClean="0"/>
                        <a:t> PT. XYZ </a:t>
                      </a:r>
                      <a:r>
                        <a:rPr lang="en-US" sz="1400" b="1" dirty="0" err="1" smtClean="0"/>
                        <a:t>sebesar</a:t>
                      </a:r>
                      <a:r>
                        <a:rPr lang="en-US" sz="1400" b="1" dirty="0" smtClean="0"/>
                        <a:t> 4,2 kali </a:t>
                      </a:r>
                      <a:r>
                        <a:rPr lang="en-US" sz="1400" b="1" dirty="0" err="1" smtClean="0"/>
                        <a:t>lebih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tinggi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daripada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nilai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ekuitas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perusahaan</a:t>
                      </a:r>
                      <a:r>
                        <a:rPr lang="en-US" sz="1400" b="1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Rasio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ini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bertujuan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melihat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hubungan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antara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penjualan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harga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saham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.</a:t>
                      </a:r>
                    </a:p>
                    <a:p>
                      <a:endParaRPr lang="en-US" sz="1400" b="1" baseline="0" dirty="0" smtClean="0"/>
                    </a:p>
                    <a:p>
                      <a:endParaRPr lang="en-US" sz="1400" b="1" baseline="0" dirty="0" smtClean="0"/>
                    </a:p>
                    <a:p>
                      <a:r>
                        <a:rPr lang="en-US" sz="1400" b="1" baseline="0" dirty="0" err="1" smtClean="0"/>
                        <a:t>Analis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biasanya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membandingkan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antara</a:t>
                      </a:r>
                      <a:r>
                        <a:rPr lang="en-US" sz="1400" b="1" baseline="0" dirty="0" smtClean="0"/>
                        <a:t> PER </a:t>
                      </a:r>
                      <a:r>
                        <a:rPr lang="en-US" sz="1400" b="1" baseline="0" dirty="0" err="1" smtClean="0"/>
                        <a:t>dengan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pertumbuhan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diharapkan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untuk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mengidentifikasi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apakah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saham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perusahaan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tersebut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mengalami</a:t>
                      </a:r>
                      <a:r>
                        <a:rPr lang="en-US" sz="1400" b="1" baseline="0" dirty="0" smtClean="0"/>
                        <a:t> under </a:t>
                      </a:r>
                      <a:r>
                        <a:rPr lang="en-US" sz="1400" b="1" baseline="0" dirty="0" err="1" smtClean="0"/>
                        <a:t>atau</a:t>
                      </a:r>
                      <a:r>
                        <a:rPr lang="en-US" sz="1400" b="1" baseline="0" dirty="0" smtClean="0"/>
                        <a:t> overvalue. </a:t>
                      </a:r>
                      <a:r>
                        <a:rPr lang="en-US" sz="1400" b="1" baseline="0" dirty="0" err="1" smtClean="0"/>
                        <a:t>Secara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sederhana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bila</a:t>
                      </a:r>
                      <a:r>
                        <a:rPr lang="en-US" sz="1400" b="1" baseline="0" dirty="0" smtClean="0"/>
                        <a:t> PER &lt; </a:t>
                      </a:r>
                      <a:r>
                        <a:rPr lang="en-US" sz="1400" b="1" baseline="0" dirty="0" err="1" smtClean="0"/>
                        <a:t>dari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tingkat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pertumbuhan</a:t>
                      </a:r>
                      <a:r>
                        <a:rPr lang="en-US" sz="1400" b="1" baseline="0" dirty="0" smtClean="0"/>
                        <a:t> yang </a:t>
                      </a:r>
                      <a:r>
                        <a:rPr lang="en-US" sz="1400" b="1" baseline="0" dirty="0" err="1" smtClean="0"/>
                        <a:t>diharapkan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maka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saham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tersebut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dapat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dikatakan</a:t>
                      </a:r>
                      <a:r>
                        <a:rPr lang="en-US" sz="1400" b="1" baseline="0" dirty="0" smtClean="0"/>
                        <a:t> undervalue.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95325"/>
            <a:ext cx="1752600" cy="371475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743200"/>
            <a:ext cx="1504950" cy="342900"/>
          </a:xfrm>
          <a:prstGeom prst="rect">
            <a:avLst/>
          </a:prstGeom>
          <a:noFill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4525" y="3228975"/>
            <a:ext cx="1438275" cy="504825"/>
          </a:xfrm>
          <a:prstGeom prst="rect">
            <a:avLst/>
          </a:prstGeom>
          <a:noFill/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114800"/>
            <a:ext cx="2524125" cy="371475"/>
          </a:xfrm>
          <a:prstGeom prst="rect">
            <a:avLst/>
          </a:prstGeom>
          <a:noFill/>
        </p:spPr>
      </p:pic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743200"/>
            <a:ext cx="361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Terimakasih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676400" y="3429000"/>
            <a:ext cx="1066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24600" y="3429000"/>
            <a:ext cx="1066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2400" y="2286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Setelah</a:t>
            </a:r>
            <a:r>
              <a:rPr lang="en-US" b="1" dirty="0" smtClean="0"/>
              <a:t> </a:t>
            </a:r>
            <a:r>
              <a:rPr lang="en-US" b="1" dirty="0" err="1" smtClean="0"/>
              <a:t>mengetahui</a:t>
            </a:r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, </a:t>
            </a:r>
            <a:r>
              <a:rPr lang="en-US" b="1" dirty="0" err="1" smtClean="0"/>
              <a:t>selanjutnya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berguna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pengambilan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.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yang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andal</a:t>
            </a:r>
            <a:r>
              <a:rPr lang="en-US" b="1" dirty="0" smtClean="0"/>
              <a:t>,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i="1" dirty="0" smtClean="0"/>
              <a:t>common size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rasio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28600" y="1905000"/>
            <a:ext cx="2575249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1000" y="2057400"/>
            <a:ext cx="2743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i="1" dirty="0" smtClean="0"/>
              <a:t>Common Size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2819400"/>
            <a:ext cx="3810000" cy="1066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ysClr val="windowText" lastClr="000000"/>
                </a:solidFill>
              </a:rPr>
              <a:t>Adalah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analisis</a:t>
            </a:r>
            <a:r>
              <a:rPr lang="en-US" b="1" dirty="0" smtClean="0">
                <a:solidFill>
                  <a:sysClr val="windowText" lastClr="000000"/>
                </a:solidFill>
              </a:rPr>
              <a:t> yang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dilakukan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dengan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menggunakan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persentase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dari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suatu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akun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terhadap</a:t>
            </a:r>
            <a:r>
              <a:rPr lang="en-US" b="1" dirty="0" smtClean="0">
                <a:solidFill>
                  <a:sysClr val="windowText" lastClr="000000"/>
                </a:solidFill>
              </a:rPr>
              <a:t> total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akun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4191000"/>
            <a:ext cx="4191000" cy="243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common size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vertikal</a:t>
            </a:r>
            <a:endParaRPr lang="en-US" sz="2000" b="1" dirty="0" smtClean="0"/>
          </a:p>
          <a:p>
            <a:endParaRPr lang="en-US" b="1" dirty="0" smtClean="0"/>
          </a:p>
          <a:p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laporan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posisi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keuangan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vertikal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dilakukan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membagi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masing-masing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terhadap</a:t>
            </a:r>
            <a:r>
              <a:rPr lang="en-US" sz="1600" b="1" dirty="0" smtClean="0"/>
              <a:t> total </a:t>
            </a:r>
            <a:r>
              <a:rPr lang="en-US" sz="1600" b="1" dirty="0" err="1" smtClean="0"/>
              <a:t>aset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sedangkan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laporan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laba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rugi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dilakukan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membagi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masing-masing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terhadap</a:t>
            </a:r>
            <a:r>
              <a:rPr lang="en-US" sz="1600" b="1" dirty="0" smtClean="0"/>
              <a:t> total </a:t>
            </a:r>
            <a:r>
              <a:rPr lang="en-US" sz="1600" b="1" dirty="0" err="1" smtClean="0"/>
              <a:t>pendapatan</a:t>
            </a:r>
            <a:r>
              <a:rPr lang="en-US" sz="1600" b="1" dirty="0" smtClean="0"/>
              <a:t>/ </a:t>
            </a:r>
            <a:r>
              <a:rPr lang="en-US" sz="1600" b="1" dirty="0" err="1" smtClean="0"/>
              <a:t>penjualan</a:t>
            </a:r>
            <a:r>
              <a:rPr lang="en-US" sz="1600" b="1" dirty="0" smtClean="0"/>
              <a:t>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800600" y="4191000"/>
            <a:ext cx="4191000" cy="243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common size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horizontal</a:t>
            </a:r>
          </a:p>
          <a:p>
            <a:endParaRPr lang="en-US" b="1" dirty="0" smtClean="0"/>
          </a:p>
          <a:p>
            <a:r>
              <a:rPr lang="en-US" sz="1600" b="1" dirty="0" smtClean="0"/>
              <a:t>Yang </a:t>
            </a:r>
            <a:r>
              <a:rPr lang="en-US" sz="1600" b="1" dirty="0" err="1" smtClean="0"/>
              <a:t>menjadi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patokan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tahun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dasar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biasanya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menggunakan</a:t>
            </a:r>
            <a:r>
              <a:rPr lang="en-US" sz="1600" b="1" dirty="0" smtClean="0"/>
              <a:t> data </a:t>
            </a:r>
            <a:r>
              <a:rPr lang="en-US" sz="1600" b="1" dirty="0" err="1" smtClean="0"/>
              <a:t>sebelumnya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kemudian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dilihat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pertumbuhan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masing-masing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tahun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terakhir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Fokus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utamanya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melihat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pertumbuhan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masing-masing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akun</a:t>
            </a:r>
            <a:r>
              <a:rPr lang="en-US" sz="1600" b="1" dirty="0" smtClean="0"/>
              <a:t>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1295797" y="3809603"/>
            <a:ext cx="7620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7010797" y="3809603"/>
            <a:ext cx="7620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1" y="975360"/>
          <a:ext cx="8915399" cy="565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599"/>
                <a:gridCol w="838200"/>
                <a:gridCol w="723901"/>
                <a:gridCol w="3009899"/>
                <a:gridCol w="762000"/>
                <a:gridCol w="685800"/>
              </a:tblGrid>
              <a:tr h="7620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PT.</a:t>
                      </a:r>
                      <a:r>
                        <a:rPr lang="en-US" sz="1400" b="1" baseline="0" dirty="0" smtClean="0"/>
                        <a:t> XYZ, </a:t>
                      </a:r>
                      <a:r>
                        <a:rPr lang="en-US" sz="1400" b="1" baseline="0" dirty="0" err="1" smtClean="0"/>
                        <a:t>Tbk</a:t>
                      </a:r>
                      <a:endParaRPr lang="en-US" sz="1400" b="1" baseline="0" dirty="0" smtClean="0"/>
                    </a:p>
                    <a:p>
                      <a:pPr algn="ctr"/>
                      <a:r>
                        <a:rPr lang="en-US" sz="1400" b="1" baseline="0" dirty="0" err="1" smtClean="0"/>
                        <a:t>Neraca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Konsolidasi</a:t>
                      </a:r>
                      <a:r>
                        <a:rPr lang="en-US" sz="1400" b="1" baseline="0" dirty="0" smtClean="0"/>
                        <a:t> (</a:t>
                      </a:r>
                      <a:r>
                        <a:rPr lang="en-US" sz="1400" b="1" baseline="0" dirty="0" err="1" smtClean="0"/>
                        <a:t>metode</a:t>
                      </a:r>
                      <a:r>
                        <a:rPr lang="en-US" sz="1400" b="1" baseline="0" dirty="0" smtClean="0"/>
                        <a:t> common size)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31 </a:t>
                      </a:r>
                      <a:r>
                        <a:rPr lang="en-US" sz="1400" b="1" baseline="0" dirty="0" err="1" smtClean="0"/>
                        <a:t>Desember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Aset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2014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Liabilitas</a:t>
                      </a:r>
                      <a:r>
                        <a:rPr lang="en-US" sz="1400" b="1" baseline="0" dirty="0" smtClean="0"/>
                        <a:t> &amp; </a:t>
                      </a:r>
                      <a:r>
                        <a:rPr lang="en-US" sz="1400" b="1" baseline="0" dirty="0" err="1" smtClean="0"/>
                        <a:t>Ekuitas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2014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Aset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Lancar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Kas</a:t>
                      </a:r>
                      <a:r>
                        <a:rPr lang="en-US" sz="1400" dirty="0" smtClean="0"/>
                        <a:t> &amp; </a:t>
                      </a:r>
                      <a:r>
                        <a:rPr lang="en-US" sz="1400" dirty="0" err="1" smtClean="0"/>
                        <a:t>Setara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Kas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Investasi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Jk</a:t>
                      </a:r>
                      <a:r>
                        <a:rPr lang="en-US" sz="1400" dirty="0" smtClean="0"/>
                        <a:t>. </a:t>
                      </a:r>
                      <a:r>
                        <a:rPr lang="en-US" sz="1400" dirty="0" err="1" smtClean="0"/>
                        <a:t>Pendek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Piutang</a:t>
                      </a:r>
                      <a:r>
                        <a:rPr lang="en-US" sz="1400" dirty="0" smtClean="0"/>
                        <a:t> Usaha</a:t>
                      </a:r>
                    </a:p>
                    <a:p>
                      <a:r>
                        <a:rPr lang="en-US" sz="1400" baseline="0" dirty="0" smtClean="0"/>
                        <a:t>    </a:t>
                      </a:r>
                      <a:r>
                        <a:rPr lang="en-US" sz="1400" dirty="0" smtClean="0"/>
                        <a:t>(-) </a:t>
                      </a:r>
                      <a:r>
                        <a:rPr lang="en-US" sz="1400" dirty="0" err="1" smtClean="0"/>
                        <a:t>Penyisihan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Piutang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Tak</a:t>
                      </a:r>
                      <a:endParaRPr lang="en-US" sz="1400" dirty="0" smtClean="0"/>
                    </a:p>
                    <a:p>
                      <a:r>
                        <a:rPr lang="en-US" sz="1400" baseline="0" dirty="0" smtClean="0"/>
                        <a:t>         </a:t>
                      </a:r>
                      <a:r>
                        <a:rPr lang="en-US" sz="1400" dirty="0" err="1" smtClean="0"/>
                        <a:t>tertagih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err="1" smtClean="0"/>
                        <a:t>Piutang</a:t>
                      </a:r>
                      <a:r>
                        <a:rPr lang="en-US" sz="1400" baseline="0" dirty="0" smtClean="0"/>
                        <a:t> Wesel</a:t>
                      </a:r>
                    </a:p>
                    <a:p>
                      <a:r>
                        <a:rPr lang="en-US" sz="1400" baseline="0" dirty="0" err="1" smtClean="0"/>
                        <a:t>Persediaan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Sewa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aseline="0" dirty="0" err="1" smtClean="0"/>
                        <a:t>Asuransi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dibayar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Muka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Total </a:t>
                      </a:r>
                      <a:r>
                        <a:rPr lang="en-US" sz="1400" baseline="0" dirty="0" err="1" smtClean="0"/>
                        <a:t>Aset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Lancar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Aset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Tetap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i="1" baseline="0" dirty="0" smtClean="0"/>
                        <a:t>Property, Plant &amp; Equipment)</a:t>
                      </a:r>
                    </a:p>
                    <a:p>
                      <a:r>
                        <a:rPr lang="en-US" sz="1400" i="0" baseline="0" dirty="0" smtClean="0"/>
                        <a:t>Tanah</a:t>
                      </a:r>
                    </a:p>
                    <a:p>
                      <a:r>
                        <a:rPr lang="en-US" sz="1400" i="0" baseline="0" dirty="0" err="1" smtClean="0"/>
                        <a:t>Bangunan</a:t>
                      </a:r>
                      <a:endParaRPr lang="en-US" sz="1400" i="0" baseline="0" dirty="0" smtClean="0"/>
                    </a:p>
                    <a:p>
                      <a:pPr marL="0" indent="0"/>
                      <a:r>
                        <a:rPr lang="en-US" sz="1400" i="0" baseline="0" dirty="0" smtClean="0"/>
                        <a:t>    (-) </a:t>
                      </a:r>
                      <a:r>
                        <a:rPr lang="en-US" sz="1400" i="0" baseline="0" dirty="0" err="1" smtClean="0"/>
                        <a:t>Akm</a:t>
                      </a:r>
                      <a:r>
                        <a:rPr lang="en-US" sz="1400" i="0" baseline="0" dirty="0" smtClean="0"/>
                        <a:t>. </a:t>
                      </a:r>
                      <a:r>
                        <a:rPr lang="en-US" sz="1400" i="0" baseline="0" dirty="0" err="1" smtClean="0"/>
                        <a:t>Penyusutan</a:t>
                      </a:r>
                      <a:r>
                        <a:rPr lang="en-US" sz="1400" i="0" baseline="0" dirty="0" smtClean="0"/>
                        <a:t> </a:t>
                      </a:r>
                    </a:p>
                    <a:p>
                      <a:pPr marL="0" indent="0"/>
                      <a:r>
                        <a:rPr lang="en-US" sz="1400" i="0" baseline="0" dirty="0" err="1" smtClean="0"/>
                        <a:t>Peralatan</a:t>
                      </a:r>
                      <a:r>
                        <a:rPr lang="en-US" sz="1400" i="0" baseline="0" dirty="0" smtClean="0"/>
                        <a:t>, </a:t>
                      </a:r>
                      <a:r>
                        <a:rPr lang="en-US" sz="1400" i="0" baseline="0" dirty="0" err="1" smtClean="0"/>
                        <a:t>Mesin</a:t>
                      </a:r>
                      <a:r>
                        <a:rPr lang="en-US" sz="1400" i="0" baseline="0" dirty="0" smtClean="0"/>
                        <a:t> &amp; </a:t>
                      </a:r>
                      <a:r>
                        <a:rPr lang="en-US" sz="1400" i="0" baseline="0" dirty="0" err="1" smtClean="0"/>
                        <a:t>Kendaraan</a:t>
                      </a:r>
                      <a:endParaRPr lang="en-US" sz="1400" i="0" baseline="0" dirty="0" smtClean="0"/>
                    </a:p>
                    <a:p>
                      <a:r>
                        <a:rPr lang="en-US" sz="1400" i="0" baseline="0" dirty="0" smtClean="0"/>
                        <a:t>    (-) </a:t>
                      </a:r>
                      <a:r>
                        <a:rPr lang="en-US" sz="1400" i="0" baseline="0" dirty="0" err="1" smtClean="0"/>
                        <a:t>Akm</a:t>
                      </a:r>
                      <a:r>
                        <a:rPr lang="en-US" sz="1400" i="0" baseline="0" dirty="0" smtClean="0"/>
                        <a:t>. </a:t>
                      </a:r>
                      <a:r>
                        <a:rPr lang="en-US" sz="1400" i="0" baseline="0" dirty="0" err="1" smtClean="0"/>
                        <a:t>Penyusutan</a:t>
                      </a:r>
                      <a:r>
                        <a:rPr lang="en-US" sz="1400" i="0" baseline="0" dirty="0" smtClean="0"/>
                        <a:t> </a:t>
                      </a:r>
                    </a:p>
                    <a:p>
                      <a:r>
                        <a:rPr lang="en-US" sz="1400" i="0" baseline="0" dirty="0" err="1" smtClean="0"/>
                        <a:t>Aset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Tetap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Bersih</a:t>
                      </a:r>
                      <a:endParaRPr lang="en-US" sz="1400" i="0" baseline="0" dirty="0" smtClean="0"/>
                    </a:p>
                    <a:p>
                      <a:r>
                        <a:rPr lang="en-US" sz="1400" i="0" baseline="0" dirty="0" err="1" smtClean="0"/>
                        <a:t>Aset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Tak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berwujud</a:t>
                      </a:r>
                      <a:endParaRPr lang="en-US" sz="1400" i="0" baseline="0" dirty="0" smtClean="0"/>
                    </a:p>
                    <a:p>
                      <a:r>
                        <a:rPr lang="en-US" sz="1400" i="0" baseline="0" dirty="0" smtClean="0"/>
                        <a:t>Total </a:t>
                      </a:r>
                      <a:r>
                        <a:rPr lang="en-US" sz="1400" i="0" baseline="0" dirty="0" err="1" smtClean="0"/>
                        <a:t>Aset</a:t>
                      </a:r>
                      <a:endParaRPr lang="en-US" sz="1400" i="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400</a:t>
                      </a:r>
                    </a:p>
                    <a:p>
                      <a:pPr algn="ctr"/>
                      <a:r>
                        <a:rPr lang="en-US" sz="1400" dirty="0" smtClean="0"/>
                        <a:t>600</a:t>
                      </a:r>
                    </a:p>
                    <a:p>
                      <a:pPr algn="ctr"/>
                      <a:r>
                        <a:rPr lang="en-US" sz="1400" dirty="0" smtClean="0"/>
                        <a:t>500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(100)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600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1" u="none" dirty="0" smtClean="0"/>
                        <a:t>2.000</a:t>
                      </a:r>
                    </a:p>
                    <a:p>
                      <a:pPr algn="ctr"/>
                      <a:endParaRPr lang="en-US" sz="1400" u="sng" dirty="0" smtClean="0"/>
                    </a:p>
                    <a:p>
                      <a:pPr algn="ctr"/>
                      <a:endParaRPr lang="en-US" sz="1400" u="sng" dirty="0" smtClean="0"/>
                    </a:p>
                    <a:p>
                      <a:pPr algn="ctr"/>
                      <a:endParaRPr lang="en-US" sz="1400" u="sng" dirty="0" smtClean="0"/>
                    </a:p>
                    <a:p>
                      <a:pPr algn="ctr"/>
                      <a:r>
                        <a:rPr lang="en-US" sz="1400" u="none" dirty="0" smtClean="0"/>
                        <a:t>500</a:t>
                      </a:r>
                    </a:p>
                    <a:p>
                      <a:pPr algn="ctr"/>
                      <a:r>
                        <a:rPr lang="en-US" sz="1400" u="none" dirty="0" smtClean="0"/>
                        <a:t>700</a:t>
                      </a:r>
                    </a:p>
                    <a:p>
                      <a:pPr algn="ctr"/>
                      <a:r>
                        <a:rPr lang="en-US" sz="1400" u="none" dirty="0" smtClean="0"/>
                        <a:t>(300)</a:t>
                      </a:r>
                    </a:p>
                    <a:p>
                      <a:pPr algn="ctr"/>
                      <a:r>
                        <a:rPr lang="en-US" sz="1400" u="none" dirty="0" smtClean="0"/>
                        <a:t>1.300</a:t>
                      </a:r>
                    </a:p>
                    <a:p>
                      <a:pPr algn="ctr"/>
                      <a:r>
                        <a:rPr lang="en-US" sz="1400" u="sng" dirty="0" smtClean="0"/>
                        <a:t>(1.000)</a:t>
                      </a:r>
                    </a:p>
                    <a:p>
                      <a:pPr algn="ctr"/>
                      <a:r>
                        <a:rPr lang="en-US" sz="1400" b="1" u="none" dirty="0" smtClean="0"/>
                        <a:t>1.200</a:t>
                      </a:r>
                    </a:p>
                    <a:p>
                      <a:pPr algn="ctr"/>
                      <a:endParaRPr lang="en-US" sz="1400" u="none" dirty="0" smtClean="0"/>
                    </a:p>
                    <a:p>
                      <a:pPr algn="ctr"/>
                      <a:r>
                        <a:rPr lang="en-US" sz="1400" b="1" u="sng" dirty="0" smtClean="0"/>
                        <a:t>3.200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12,5</a:t>
                      </a:r>
                    </a:p>
                    <a:p>
                      <a:pPr algn="ctr"/>
                      <a:r>
                        <a:rPr lang="en-US" sz="1400" dirty="0" smtClean="0"/>
                        <a:t>18,8</a:t>
                      </a:r>
                    </a:p>
                    <a:p>
                      <a:pPr algn="ctr"/>
                      <a:r>
                        <a:rPr lang="en-US" sz="1400" dirty="0" smtClean="0"/>
                        <a:t>15,6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(3,1)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18,8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1" u="none" dirty="0" smtClean="0"/>
                        <a:t>62.5</a:t>
                      </a:r>
                    </a:p>
                    <a:p>
                      <a:pPr algn="ctr"/>
                      <a:endParaRPr lang="en-US" sz="1400" b="1" u="none" dirty="0" smtClean="0"/>
                    </a:p>
                    <a:p>
                      <a:pPr algn="ctr"/>
                      <a:endParaRPr lang="en-US" sz="1400" b="1" u="none" dirty="0" smtClean="0"/>
                    </a:p>
                    <a:p>
                      <a:pPr algn="ctr"/>
                      <a:endParaRPr lang="en-US" sz="1400" b="1" u="none" dirty="0" smtClean="0"/>
                    </a:p>
                    <a:p>
                      <a:pPr algn="ctr"/>
                      <a:r>
                        <a:rPr lang="en-US" sz="1400" b="0" u="none" dirty="0" smtClean="0"/>
                        <a:t>15,6</a:t>
                      </a:r>
                    </a:p>
                    <a:p>
                      <a:pPr algn="ctr"/>
                      <a:r>
                        <a:rPr lang="en-US" sz="1400" b="0" u="none" dirty="0" smtClean="0"/>
                        <a:t>21,9</a:t>
                      </a:r>
                    </a:p>
                    <a:p>
                      <a:pPr algn="ctr"/>
                      <a:r>
                        <a:rPr lang="en-US" sz="1400" b="0" u="none" dirty="0" smtClean="0"/>
                        <a:t>(9,4)</a:t>
                      </a:r>
                    </a:p>
                    <a:p>
                      <a:pPr algn="ctr"/>
                      <a:r>
                        <a:rPr lang="en-US" sz="1400" b="0" u="none" dirty="0" smtClean="0"/>
                        <a:t>40,6</a:t>
                      </a:r>
                    </a:p>
                    <a:p>
                      <a:pPr algn="ctr"/>
                      <a:r>
                        <a:rPr lang="en-US" sz="1400" b="0" u="sng" dirty="0" smtClean="0"/>
                        <a:t>(31,3)</a:t>
                      </a:r>
                    </a:p>
                    <a:p>
                      <a:pPr algn="ctr"/>
                      <a:r>
                        <a:rPr lang="en-US" sz="1400" b="1" u="none" dirty="0" smtClean="0"/>
                        <a:t>37,5</a:t>
                      </a:r>
                    </a:p>
                    <a:p>
                      <a:pPr algn="ctr"/>
                      <a:endParaRPr lang="en-US" sz="1400" b="1" u="none" dirty="0" smtClean="0"/>
                    </a:p>
                    <a:p>
                      <a:pPr algn="ctr"/>
                      <a:r>
                        <a:rPr lang="en-US" sz="1400" b="1" u="sng" dirty="0" smtClean="0"/>
                        <a:t>100,0</a:t>
                      </a:r>
                      <a:endParaRPr lang="en-US" sz="1400" b="1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Liabilitas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Lancar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Utang</a:t>
                      </a:r>
                      <a:r>
                        <a:rPr lang="en-US" sz="1400" dirty="0" smtClean="0"/>
                        <a:t> Usaha</a:t>
                      </a:r>
                    </a:p>
                    <a:p>
                      <a:r>
                        <a:rPr lang="en-US" sz="1400" dirty="0" err="1" smtClean="0"/>
                        <a:t>Gaji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masih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harus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dibayar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Wesel Bayar</a:t>
                      </a:r>
                    </a:p>
                    <a:p>
                      <a:r>
                        <a:rPr lang="en-US" sz="1400" baseline="0" dirty="0" err="1" smtClean="0"/>
                        <a:t>Utang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Deviden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Bagian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utang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jk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Panjang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akan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jatuh</a:t>
                      </a:r>
                      <a:r>
                        <a:rPr lang="en-US" sz="1400" baseline="0" dirty="0" smtClean="0"/>
                        <a:t> tempo</a:t>
                      </a:r>
                    </a:p>
                    <a:p>
                      <a:r>
                        <a:rPr lang="en-US" sz="1400" baseline="0" dirty="0" smtClean="0"/>
                        <a:t>Total </a:t>
                      </a:r>
                      <a:r>
                        <a:rPr lang="en-US" sz="1400" baseline="0" dirty="0" err="1" smtClean="0"/>
                        <a:t>Liabilitas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Lancar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Utang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jangka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panjang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Total </a:t>
                      </a:r>
                      <a:r>
                        <a:rPr lang="en-US" sz="1400" baseline="0" dirty="0" err="1" smtClean="0"/>
                        <a:t>Liabilitas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Ekuitas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Saham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Preferen</a:t>
                      </a:r>
                      <a:r>
                        <a:rPr lang="en-US" sz="1400" baseline="0" dirty="0" smtClean="0"/>
                        <a:t> ($1 par, 100 </a:t>
                      </a:r>
                      <a:r>
                        <a:rPr lang="en-US" sz="1400" baseline="0" dirty="0" err="1" smtClean="0"/>
                        <a:t>lembar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r>
                        <a:rPr lang="en-US" sz="1400" baseline="0" dirty="0" err="1" smtClean="0"/>
                        <a:t>Saham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Biasa</a:t>
                      </a:r>
                      <a:r>
                        <a:rPr lang="en-US" sz="1400" baseline="0" dirty="0" smtClean="0"/>
                        <a:t> ($1,2 par, 100 </a:t>
                      </a:r>
                      <a:r>
                        <a:rPr lang="en-US" sz="1400" baseline="0" dirty="0" err="1" smtClean="0"/>
                        <a:t>lembar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r>
                        <a:rPr lang="en-US" sz="1400" baseline="0" dirty="0" err="1" smtClean="0"/>
                        <a:t>Agio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Saham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i="1" baseline="0" dirty="0" smtClean="0"/>
                        <a:t>Paid in Capital</a:t>
                      </a:r>
                      <a:r>
                        <a:rPr lang="en-US" sz="1400" i="0" baseline="0" dirty="0" smtClean="0"/>
                        <a:t>)</a:t>
                      </a:r>
                    </a:p>
                    <a:p>
                      <a:r>
                        <a:rPr lang="en-US" sz="1400" i="0" baseline="0" dirty="0" err="1" smtClean="0"/>
                        <a:t>Saldo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Laba</a:t>
                      </a:r>
                      <a:r>
                        <a:rPr lang="en-US" sz="1400" i="0" baseline="0" dirty="0" smtClean="0"/>
                        <a:t> (</a:t>
                      </a:r>
                      <a:r>
                        <a:rPr lang="en-US" sz="1400" i="1" baseline="0" dirty="0" smtClean="0"/>
                        <a:t>Retained Earnings</a:t>
                      </a:r>
                      <a:r>
                        <a:rPr lang="en-US" sz="1400" i="0" baseline="0" dirty="0" smtClean="0"/>
                        <a:t>)</a:t>
                      </a:r>
                    </a:p>
                    <a:p>
                      <a:r>
                        <a:rPr lang="en-US" sz="1400" i="0" baseline="0" dirty="0" smtClean="0"/>
                        <a:t>Total </a:t>
                      </a:r>
                      <a:r>
                        <a:rPr lang="en-US" sz="1400" i="0" baseline="0" dirty="0" err="1" smtClean="0"/>
                        <a:t>Ekuitas</a:t>
                      </a:r>
                      <a:endParaRPr lang="en-US" sz="1400" i="0" baseline="0" dirty="0" smtClean="0"/>
                    </a:p>
                    <a:p>
                      <a:endParaRPr lang="en-US" sz="1400" i="0" baseline="0" dirty="0" smtClean="0"/>
                    </a:p>
                    <a:p>
                      <a:r>
                        <a:rPr lang="en-US" sz="1400" i="0" baseline="0" dirty="0" smtClean="0"/>
                        <a:t>Total </a:t>
                      </a:r>
                      <a:r>
                        <a:rPr lang="en-US" sz="1400" i="0" baseline="0" dirty="0" err="1" smtClean="0"/>
                        <a:t>Liabilitas</a:t>
                      </a:r>
                      <a:r>
                        <a:rPr lang="en-US" sz="1400" i="0" baseline="0" dirty="0" smtClean="0"/>
                        <a:t> &amp; </a:t>
                      </a:r>
                      <a:r>
                        <a:rPr lang="en-US" sz="1400" i="0" baseline="0" dirty="0" err="1" smtClean="0"/>
                        <a:t>Ekuitas</a:t>
                      </a:r>
                      <a:endParaRPr lang="en-US" sz="140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700</a:t>
                      </a:r>
                    </a:p>
                    <a:p>
                      <a:pPr algn="ctr"/>
                      <a:r>
                        <a:rPr lang="en-US" sz="1400" dirty="0" smtClean="0"/>
                        <a:t>100</a:t>
                      </a:r>
                    </a:p>
                    <a:p>
                      <a:pPr algn="ctr"/>
                      <a:r>
                        <a:rPr lang="en-US" sz="1400" dirty="0" smtClean="0"/>
                        <a:t>600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0" u="sng" dirty="0" smtClean="0"/>
                        <a:t>1.400</a:t>
                      </a:r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1400" b="0" u="sng" dirty="0" smtClean="0"/>
                        <a:t>600</a:t>
                      </a:r>
                    </a:p>
                    <a:p>
                      <a:pPr algn="ctr"/>
                      <a:r>
                        <a:rPr lang="en-US" sz="1400" b="1" dirty="0" smtClean="0"/>
                        <a:t>2.000</a:t>
                      </a:r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1400" b="0" dirty="0" smtClean="0"/>
                        <a:t>100</a:t>
                      </a:r>
                    </a:p>
                    <a:p>
                      <a:pPr algn="ctr"/>
                      <a:r>
                        <a:rPr lang="en-US" sz="1400" b="0" dirty="0" smtClean="0"/>
                        <a:t>120</a:t>
                      </a:r>
                    </a:p>
                    <a:p>
                      <a:pPr algn="ctr"/>
                      <a:r>
                        <a:rPr lang="en-US" sz="1400" b="0" dirty="0" smtClean="0"/>
                        <a:t>380</a:t>
                      </a:r>
                    </a:p>
                    <a:p>
                      <a:pPr algn="ctr"/>
                      <a:r>
                        <a:rPr lang="en-US" sz="1400" b="0" u="sng" dirty="0" smtClean="0"/>
                        <a:t>600</a:t>
                      </a:r>
                    </a:p>
                    <a:p>
                      <a:pPr algn="ctr"/>
                      <a:r>
                        <a:rPr lang="en-US" sz="1400" b="1" u="none" dirty="0" smtClean="0"/>
                        <a:t>1.200</a:t>
                      </a:r>
                    </a:p>
                    <a:p>
                      <a:pPr algn="ctr"/>
                      <a:endParaRPr lang="en-US" sz="1400" b="1" u="none" dirty="0" smtClean="0"/>
                    </a:p>
                    <a:p>
                      <a:pPr algn="ctr"/>
                      <a:r>
                        <a:rPr lang="en-US" sz="1400" b="1" u="sng" dirty="0" smtClean="0"/>
                        <a:t>3.200</a:t>
                      </a:r>
                      <a:endParaRPr lang="en-US" sz="1400" b="1" u="sng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21,9</a:t>
                      </a:r>
                    </a:p>
                    <a:p>
                      <a:pPr algn="ctr"/>
                      <a:r>
                        <a:rPr lang="en-US" sz="1400" dirty="0" smtClean="0"/>
                        <a:t>3,1</a:t>
                      </a:r>
                    </a:p>
                    <a:p>
                      <a:pPr algn="ctr"/>
                      <a:r>
                        <a:rPr lang="en-US" sz="1400" dirty="0" smtClean="0"/>
                        <a:t>18,8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0" u="sng" dirty="0" smtClean="0"/>
                        <a:t>43,8</a:t>
                      </a:r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1400" b="0" u="sng" dirty="0" smtClean="0"/>
                        <a:t>18,8</a:t>
                      </a:r>
                    </a:p>
                    <a:p>
                      <a:pPr algn="ctr"/>
                      <a:r>
                        <a:rPr lang="en-US" sz="1400" b="1" dirty="0" smtClean="0"/>
                        <a:t>62,5</a:t>
                      </a:r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1400" b="0" dirty="0" smtClean="0"/>
                        <a:t>3,1</a:t>
                      </a:r>
                    </a:p>
                    <a:p>
                      <a:pPr algn="ctr"/>
                      <a:r>
                        <a:rPr lang="en-US" sz="1400" b="0" dirty="0" smtClean="0"/>
                        <a:t>3,8</a:t>
                      </a:r>
                    </a:p>
                    <a:p>
                      <a:pPr algn="ctr"/>
                      <a:r>
                        <a:rPr lang="en-US" sz="1400" b="0" dirty="0" smtClean="0"/>
                        <a:t>11,9</a:t>
                      </a:r>
                    </a:p>
                    <a:p>
                      <a:pPr algn="ctr"/>
                      <a:r>
                        <a:rPr lang="en-US" sz="1400" b="0" u="sng" dirty="0" smtClean="0"/>
                        <a:t>18,8</a:t>
                      </a:r>
                    </a:p>
                    <a:p>
                      <a:pPr algn="ctr"/>
                      <a:r>
                        <a:rPr lang="en-US" sz="1400" b="1" u="none" dirty="0" smtClean="0"/>
                        <a:t>37,5</a:t>
                      </a:r>
                    </a:p>
                    <a:p>
                      <a:pPr algn="ctr"/>
                      <a:endParaRPr lang="en-US" sz="1400" b="1" u="none" dirty="0" smtClean="0"/>
                    </a:p>
                    <a:p>
                      <a:pPr algn="ctr"/>
                      <a:r>
                        <a:rPr lang="en-US" sz="1400" b="1" u="sng" dirty="0" smtClean="0"/>
                        <a:t>100,0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304800" y="152400"/>
            <a:ext cx="4267200" cy="685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/>
              <a:t>Tabel</a:t>
            </a:r>
            <a:r>
              <a:rPr lang="en-US" b="1" i="1" dirty="0" smtClean="0"/>
              <a:t> 1.</a:t>
            </a:r>
          </a:p>
          <a:p>
            <a:pPr algn="ctr"/>
            <a:r>
              <a:rPr lang="en-US" b="1" i="1" dirty="0" err="1" smtClean="0"/>
              <a:t>Laporan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Posisi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Keuangan</a:t>
            </a:r>
            <a:endParaRPr lang="en-US" b="1" i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599" y="228600"/>
            <a:ext cx="3433665" cy="304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81000" y="381000"/>
            <a:ext cx="36576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Modal </a:t>
            </a:r>
            <a:r>
              <a:rPr lang="en-US" b="1" dirty="0" err="1" smtClean="0"/>
              <a:t>Kerja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1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menunjukan</a:t>
            </a:r>
            <a:r>
              <a:rPr lang="en-US" b="1" dirty="0" smtClean="0"/>
              <a:t> </a:t>
            </a:r>
            <a:r>
              <a:rPr lang="en-US" b="1" dirty="0" err="1" smtClean="0"/>
              <a:t>adanya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modal </a:t>
            </a:r>
            <a:r>
              <a:rPr lang="en-US" b="1" dirty="0" err="1" smtClean="0"/>
              <a:t>kerja</a:t>
            </a:r>
            <a:r>
              <a:rPr lang="en-US" b="1" dirty="0" smtClean="0"/>
              <a:t> (</a:t>
            </a:r>
            <a:r>
              <a:rPr lang="en-US" b="1" i="1" dirty="0" smtClean="0"/>
              <a:t>working capital management</a:t>
            </a:r>
            <a:r>
              <a:rPr lang="en-US" b="1" dirty="0" smtClean="0"/>
              <a:t>) yang </a:t>
            </a:r>
            <a:r>
              <a:rPr lang="en-US" b="1" dirty="0" err="1" smtClean="0"/>
              <a:t>konservatif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modal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dikategorikan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3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 :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90600" y="2184400"/>
          <a:ext cx="7848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52400"/>
            <a:ext cx="42672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/>
              <a:t>Tabel</a:t>
            </a:r>
            <a:r>
              <a:rPr lang="en-US" b="1" i="1" dirty="0" smtClean="0"/>
              <a:t> 2.</a:t>
            </a:r>
          </a:p>
          <a:p>
            <a:pPr algn="ctr"/>
            <a:r>
              <a:rPr lang="en-US" b="1" i="1" dirty="0" err="1" smtClean="0"/>
              <a:t>Laporan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Laba</a:t>
            </a:r>
            <a:r>
              <a:rPr lang="en-US" b="1" i="1" dirty="0" smtClean="0"/>
              <a:t> </a:t>
            </a:r>
            <a:r>
              <a:rPr lang="en-US" b="1" i="1" dirty="0" err="1" smtClean="0"/>
              <a:t>Rugi</a:t>
            </a:r>
            <a:endParaRPr lang="en-US" b="1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188720"/>
          <a:ext cx="86868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5600"/>
                <a:gridCol w="990600"/>
                <a:gridCol w="990600"/>
              </a:tblGrid>
              <a:tr h="6858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PT.</a:t>
                      </a:r>
                      <a:r>
                        <a:rPr lang="en-US" sz="1400" b="1" baseline="0" dirty="0" smtClean="0"/>
                        <a:t> XYZ, </a:t>
                      </a:r>
                      <a:r>
                        <a:rPr lang="en-US" sz="1400" b="1" baseline="0" dirty="0" err="1" smtClean="0"/>
                        <a:t>Tbk</a:t>
                      </a:r>
                      <a:endParaRPr lang="en-US" sz="1400" b="1" baseline="0" dirty="0" smtClean="0"/>
                    </a:p>
                    <a:p>
                      <a:pPr algn="ctr"/>
                      <a:r>
                        <a:rPr lang="en-US" sz="1400" b="1" baseline="0" dirty="0" err="1" smtClean="0"/>
                        <a:t>Laporan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Laba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Rugi</a:t>
                      </a:r>
                      <a:r>
                        <a:rPr lang="en-US" sz="1400" b="1" baseline="0" dirty="0" smtClean="0"/>
                        <a:t> (</a:t>
                      </a:r>
                      <a:r>
                        <a:rPr lang="en-US" sz="1400" b="1" i="0" baseline="0" dirty="0" err="1" smtClean="0"/>
                        <a:t>metode</a:t>
                      </a:r>
                      <a:r>
                        <a:rPr lang="en-US" sz="1400" b="1" i="0" baseline="0" dirty="0" smtClean="0"/>
                        <a:t> common size)</a:t>
                      </a:r>
                    </a:p>
                    <a:p>
                      <a:pPr algn="ctr"/>
                      <a:r>
                        <a:rPr lang="en-US" sz="1400" b="1" i="0" baseline="0" dirty="0" err="1" smtClean="0"/>
                        <a:t>Tahun</a:t>
                      </a:r>
                      <a:r>
                        <a:rPr lang="en-US" sz="1400" b="1" i="0" baseline="0" dirty="0" smtClean="0"/>
                        <a:t> 2014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2014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Pendapatan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Bersih</a:t>
                      </a:r>
                      <a:r>
                        <a:rPr lang="en-US" sz="1400" baseline="0" dirty="0" smtClean="0"/>
                        <a:t> (Net Sales)</a:t>
                      </a:r>
                    </a:p>
                    <a:p>
                      <a:r>
                        <a:rPr lang="en-US" sz="1400" baseline="0" dirty="0" err="1" smtClean="0"/>
                        <a:t>Beban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Pokok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Penjualan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     </a:t>
                      </a:r>
                      <a:r>
                        <a:rPr lang="en-US" sz="1400" baseline="0" dirty="0" err="1" smtClean="0"/>
                        <a:t>Laba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Kotor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Beban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Operasi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     </a:t>
                      </a:r>
                      <a:r>
                        <a:rPr lang="en-US" sz="1400" baseline="0" dirty="0" err="1" smtClean="0"/>
                        <a:t>Beban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Penjualan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aseline="0" dirty="0" err="1" smtClean="0"/>
                        <a:t>Administrasi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     </a:t>
                      </a:r>
                      <a:r>
                        <a:rPr lang="en-US" sz="1400" baseline="0" dirty="0" err="1" smtClean="0"/>
                        <a:t>Beban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Iklan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     </a:t>
                      </a:r>
                      <a:r>
                        <a:rPr lang="en-US" sz="1400" baseline="0" dirty="0" err="1" smtClean="0"/>
                        <a:t>Beban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Penyusutan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aseline="0" dirty="0" err="1" smtClean="0"/>
                        <a:t>Amortisasi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     </a:t>
                      </a:r>
                      <a:r>
                        <a:rPr lang="en-US" sz="1400" baseline="0" dirty="0" err="1" smtClean="0"/>
                        <a:t>Beban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Pemeliharaan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aseline="0" dirty="0" err="1" smtClean="0"/>
                        <a:t>Perbaikan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Pendapatan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Sebelum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Bunga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aseline="0" dirty="0" err="1" smtClean="0"/>
                        <a:t>Pajak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Pendapatan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Beban</a:t>
                      </a:r>
                      <a:r>
                        <a:rPr lang="en-US" sz="1400" baseline="0" dirty="0" smtClean="0"/>
                        <a:t>) Lain-lain</a:t>
                      </a:r>
                    </a:p>
                    <a:p>
                      <a:r>
                        <a:rPr lang="en-US" sz="1400" baseline="0" dirty="0" smtClean="0"/>
                        <a:t>     </a:t>
                      </a:r>
                      <a:r>
                        <a:rPr lang="en-US" sz="1400" baseline="0" dirty="0" err="1" smtClean="0"/>
                        <a:t>Pendapatan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Bunga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     </a:t>
                      </a:r>
                      <a:r>
                        <a:rPr lang="en-US" sz="1400" baseline="0" dirty="0" err="1" smtClean="0"/>
                        <a:t>Beban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Bunga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Pendapatan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sebelum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Pajak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Pajak</a:t>
                      </a:r>
                      <a:r>
                        <a:rPr lang="en-US" sz="1400" baseline="0" dirty="0" smtClean="0"/>
                        <a:t> (40%)</a:t>
                      </a:r>
                    </a:p>
                    <a:p>
                      <a:r>
                        <a:rPr lang="en-US" sz="1400" baseline="0" dirty="0" err="1" smtClean="0"/>
                        <a:t>Laba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setelah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Pajak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baseline="0" dirty="0" err="1" smtClean="0"/>
                        <a:t>Laba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Bersih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Deviden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Pemegang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Saham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Preferen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Laba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Tersedia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bagi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Pemegang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Saham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Biasa</a:t>
                      </a:r>
                      <a:endParaRPr lang="en-US" sz="140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1.700</a:t>
                      </a:r>
                    </a:p>
                    <a:p>
                      <a:pPr algn="ctr"/>
                      <a:r>
                        <a:rPr lang="en-US" sz="1400" u="sng" dirty="0" smtClean="0"/>
                        <a:t>1.000</a:t>
                      </a:r>
                    </a:p>
                    <a:p>
                      <a:pPr algn="ctr"/>
                      <a:r>
                        <a:rPr lang="en-US" sz="1400" u="none" dirty="0" smtClean="0"/>
                        <a:t>700</a:t>
                      </a:r>
                    </a:p>
                    <a:p>
                      <a:pPr algn="ctr"/>
                      <a:endParaRPr lang="en-US" sz="1400" u="none" dirty="0" smtClean="0"/>
                    </a:p>
                    <a:p>
                      <a:pPr algn="ctr"/>
                      <a:r>
                        <a:rPr lang="en-US" sz="1400" u="none" dirty="0" smtClean="0"/>
                        <a:t>80</a:t>
                      </a:r>
                    </a:p>
                    <a:p>
                      <a:pPr algn="ctr"/>
                      <a:r>
                        <a:rPr lang="en-US" sz="1400" u="none" dirty="0" smtClean="0"/>
                        <a:t>100</a:t>
                      </a:r>
                    </a:p>
                    <a:p>
                      <a:pPr algn="ctr"/>
                      <a:r>
                        <a:rPr lang="en-US" sz="1400" u="none" dirty="0" smtClean="0"/>
                        <a:t>100</a:t>
                      </a:r>
                    </a:p>
                    <a:p>
                      <a:pPr algn="ctr"/>
                      <a:r>
                        <a:rPr lang="en-US" sz="1400" u="none" baseline="0" dirty="0" smtClean="0"/>
                        <a:t>50</a:t>
                      </a:r>
                    </a:p>
                    <a:p>
                      <a:pPr algn="ctr"/>
                      <a:r>
                        <a:rPr lang="en-US" sz="1400" u="none" baseline="0" dirty="0" smtClean="0"/>
                        <a:t>370</a:t>
                      </a:r>
                    </a:p>
                    <a:p>
                      <a:pPr algn="ctr"/>
                      <a:endParaRPr lang="en-US" sz="1400" u="none" baseline="0" dirty="0" smtClean="0"/>
                    </a:p>
                    <a:p>
                      <a:pPr algn="ctr"/>
                      <a:r>
                        <a:rPr lang="en-US" sz="1400" u="none" baseline="0" dirty="0" smtClean="0"/>
                        <a:t>-</a:t>
                      </a:r>
                    </a:p>
                    <a:p>
                      <a:pPr algn="ctr"/>
                      <a:r>
                        <a:rPr lang="en-US" sz="1400" u="sng" baseline="0" dirty="0" smtClean="0"/>
                        <a:t>(70)</a:t>
                      </a:r>
                    </a:p>
                    <a:p>
                      <a:pPr algn="ctr"/>
                      <a:r>
                        <a:rPr lang="en-US" sz="1400" u="none" baseline="0" dirty="0" smtClean="0"/>
                        <a:t>300</a:t>
                      </a:r>
                    </a:p>
                    <a:p>
                      <a:pPr algn="ctr"/>
                      <a:r>
                        <a:rPr lang="en-US" sz="1400" u="sng" baseline="0" dirty="0" smtClean="0"/>
                        <a:t>120</a:t>
                      </a:r>
                    </a:p>
                    <a:p>
                      <a:pPr algn="ctr"/>
                      <a:r>
                        <a:rPr lang="en-US" sz="1400" u="none" baseline="0" dirty="0" smtClean="0"/>
                        <a:t>180</a:t>
                      </a:r>
                    </a:p>
                    <a:p>
                      <a:pPr algn="ctr"/>
                      <a:r>
                        <a:rPr lang="en-US" sz="1400" u="sng" baseline="0" dirty="0" smtClean="0"/>
                        <a:t>(10)</a:t>
                      </a:r>
                    </a:p>
                    <a:p>
                      <a:pPr algn="ctr"/>
                      <a:r>
                        <a:rPr lang="en-US" sz="1400" b="1" u="none" baseline="0" dirty="0" smtClean="0"/>
                        <a:t>170</a:t>
                      </a:r>
                      <a:endParaRPr lang="en-US" sz="1400" b="1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100,0</a:t>
                      </a:r>
                    </a:p>
                    <a:p>
                      <a:pPr algn="ctr"/>
                      <a:r>
                        <a:rPr lang="en-US" sz="1400" u="sng" dirty="0" smtClean="0"/>
                        <a:t>58,8</a:t>
                      </a:r>
                    </a:p>
                    <a:p>
                      <a:pPr algn="ctr"/>
                      <a:r>
                        <a:rPr lang="en-US" sz="1400" u="none" dirty="0" smtClean="0"/>
                        <a:t>41,2</a:t>
                      </a:r>
                    </a:p>
                    <a:p>
                      <a:pPr algn="ctr"/>
                      <a:endParaRPr lang="en-US" sz="1400" u="none" dirty="0" smtClean="0"/>
                    </a:p>
                    <a:p>
                      <a:pPr algn="ctr"/>
                      <a:r>
                        <a:rPr lang="en-US" sz="1400" u="none" dirty="0" smtClean="0"/>
                        <a:t>4,7</a:t>
                      </a:r>
                    </a:p>
                    <a:p>
                      <a:pPr algn="ctr"/>
                      <a:r>
                        <a:rPr lang="en-US" sz="1400" u="none" dirty="0" smtClean="0"/>
                        <a:t>5,9</a:t>
                      </a:r>
                    </a:p>
                    <a:p>
                      <a:pPr algn="ctr"/>
                      <a:r>
                        <a:rPr lang="en-US" sz="1400" u="none" dirty="0" smtClean="0"/>
                        <a:t>5,9</a:t>
                      </a:r>
                    </a:p>
                    <a:p>
                      <a:pPr algn="ctr"/>
                      <a:r>
                        <a:rPr lang="en-US" sz="1400" u="none" dirty="0" smtClean="0"/>
                        <a:t>2,9</a:t>
                      </a:r>
                    </a:p>
                    <a:p>
                      <a:pPr algn="ctr"/>
                      <a:r>
                        <a:rPr lang="en-US" sz="1400" u="none" dirty="0" smtClean="0"/>
                        <a:t>21,8</a:t>
                      </a:r>
                    </a:p>
                    <a:p>
                      <a:pPr algn="ctr"/>
                      <a:r>
                        <a:rPr lang="en-US" sz="1400" u="none" dirty="0" smtClean="0"/>
                        <a:t>-</a:t>
                      </a:r>
                    </a:p>
                    <a:p>
                      <a:pPr algn="ctr"/>
                      <a:r>
                        <a:rPr lang="en-US" sz="1400" u="none" dirty="0" smtClean="0"/>
                        <a:t>-</a:t>
                      </a:r>
                    </a:p>
                    <a:p>
                      <a:pPr algn="ctr"/>
                      <a:r>
                        <a:rPr lang="en-US" sz="1400" u="none" dirty="0" smtClean="0"/>
                        <a:t>(4,1)</a:t>
                      </a:r>
                    </a:p>
                    <a:p>
                      <a:pPr algn="ctr"/>
                      <a:r>
                        <a:rPr lang="en-US" sz="1400" u="none" dirty="0" smtClean="0"/>
                        <a:t>17,6</a:t>
                      </a:r>
                    </a:p>
                    <a:p>
                      <a:pPr algn="ctr"/>
                      <a:r>
                        <a:rPr lang="en-US" sz="1400" u="none" dirty="0" smtClean="0"/>
                        <a:t>7,1</a:t>
                      </a:r>
                    </a:p>
                    <a:p>
                      <a:pPr algn="ctr"/>
                      <a:r>
                        <a:rPr lang="en-US" sz="1400" u="none" dirty="0" smtClean="0"/>
                        <a:t>10,6</a:t>
                      </a:r>
                    </a:p>
                    <a:p>
                      <a:pPr algn="ctr"/>
                      <a:r>
                        <a:rPr lang="en-US" sz="1400" u="sng" dirty="0" smtClean="0"/>
                        <a:t>(0,6)</a:t>
                      </a:r>
                    </a:p>
                    <a:p>
                      <a:pPr algn="ctr"/>
                      <a:r>
                        <a:rPr lang="en-US" sz="1400" b="1" u="none" dirty="0" smtClean="0"/>
                        <a:t>10,0</a:t>
                      </a:r>
                      <a:endParaRPr lang="en-US" sz="1400" b="1" u="non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7162800" y="3960812"/>
            <a:ext cx="533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53400" y="3960812"/>
            <a:ext cx="533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153400" y="4800600"/>
            <a:ext cx="533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153400" y="5256212"/>
            <a:ext cx="533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599" y="228600"/>
            <a:ext cx="3433665" cy="3048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381000"/>
            <a:ext cx="3657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Rasio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1371600"/>
            <a:ext cx="3657600" cy="2438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Munawir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(2004:37)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mengetahui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pos-pos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neraca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laba</a:t>
            </a:r>
            <a:r>
              <a:rPr lang="en-US" b="1" dirty="0" smtClean="0"/>
              <a:t> </a:t>
            </a:r>
            <a:r>
              <a:rPr lang="en-US" b="1" dirty="0" err="1" smtClean="0"/>
              <a:t>rugi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kombinasi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kedua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2286000" y="990600"/>
            <a:ext cx="2057400" cy="762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Definisi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724400" y="1371600"/>
            <a:ext cx="3657600" cy="2438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membantu</a:t>
            </a:r>
            <a:r>
              <a:rPr lang="en-US" b="1" dirty="0" smtClean="0"/>
              <a:t> manager </a:t>
            </a:r>
            <a:r>
              <a:rPr lang="en-US" b="1" dirty="0" err="1" smtClean="0"/>
              <a:t>finansial</a:t>
            </a:r>
            <a:r>
              <a:rPr lang="en-US" b="1" dirty="0" smtClean="0"/>
              <a:t> </a:t>
            </a:r>
            <a:r>
              <a:rPr lang="en-US" b="1" dirty="0" err="1" smtClean="0"/>
              <a:t>memahami</a:t>
            </a:r>
            <a:r>
              <a:rPr lang="en-US" b="1" dirty="0" smtClean="0"/>
              <a:t> </a:t>
            </a:r>
            <a:r>
              <a:rPr lang="en-US" b="1" dirty="0" err="1" smtClean="0"/>
              <a:t>apa</a:t>
            </a:r>
            <a:r>
              <a:rPr lang="en-US" b="1" dirty="0" smtClean="0"/>
              <a:t> yang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,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yang </a:t>
            </a:r>
            <a:r>
              <a:rPr lang="en-US" b="1" dirty="0" err="1" smtClean="0"/>
              <a:t>tersedia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sifatnya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6781800" y="990600"/>
            <a:ext cx="2057400" cy="76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Tujuan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28600" y="4343400"/>
            <a:ext cx="3657600" cy="243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bermanfaat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membandingkan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angka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relatif</a:t>
            </a:r>
            <a:r>
              <a:rPr lang="en-US" b="1" dirty="0" smtClean="0"/>
              <a:t>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menghindari</a:t>
            </a:r>
            <a:r>
              <a:rPr lang="en-US" b="1" dirty="0" smtClean="0"/>
              <a:t> </a:t>
            </a: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angka</a:t>
            </a:r>
            <a:r>
              <a:rPr lang="en-US" b="1" dirty="0" smtClean="0"/>
              <a:t> </a:t>
            </a:r>
            <a:r>
              <a:rPr lang="en-US" b="1" dirty="0" err="1" smtClean="0"/>
              <a:t>mutlak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2286000" y="3962400"/>
            <a:ext cx="2057400" cy="762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Manfaat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724400" y="4343400"/>
            <a:ext cx="3657600" cy="2438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 smtClean="0"/>
          </a:p>
          <a:p>
            <a:r>
              <a:rPr lang="en-US" b="1" dirty="0" err="1" smtClean="0"/>
              <a:t>Berguna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endParaRPr lang="en-US" b="1" dirty="0" smtClean="0"/>
          </a:p>
          <a:p>
            <a:r>
              <a:rPr lang="en-US" b="1" dirty="0" err="1" smtClean="0"/>
              <a:t>analisis</a:t>
            </a:r>
            <a:r>
              <a:rPr lang="en-US" b="1" dirty="0" smtClean="0"/>
              <a:t> intern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membantu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hasil-hasil</a:t>
            </a:r>
            <a:r>
              <a:rPr lang="en-US" b="1" dirty="0" smtClean="0"/>
              <a:t> </a:t>
            </a:r>
            <a:r>
              <a:rPr lang="en-US" b="1" dirty="0" err="1" smtClean="0"/>
              <a:t>operasinya</a:t>
            </a:r>
            <a:r>
              <a:rPr lang="en-US" b="1" dirty="0" smtClean="0"/>
              <a:t>, </a:t>
            </a:r>
            <a:r>
              <a:rPr lang="en-US" b="1" dirty="0" err="1" smtClean="0"/>
              <a:t>memperbaiki</a:t>
            </a:r>
            <a:r>
              <a:rPr lang="en-US" b="1" dirty="0" smtClean="0"/>
              <a:t> </a:t>
            </a:r>
            <a:r>
              <a:rPr lang="en-US" b="1" dirty="0" err="1" smtClean="0"/>
              <a:t>kesalahan-kesalahan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menghindari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menyebabkan</a:t>
            </a:r>
            <a:r>
              <a:rPr lang="en-US" b="1" dirty="0" smtClean="0"/>
              <a:t> </a:t>
            </a:r>
            <a:r>
              <a:rPr lang="en-US" b="1" dirty="0" err="1" smtClean="0"/>
              <a:t>kesulitankeuangan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6781800" y="3962400"/>
            <a:ext cx="2057400" cy="76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Kegunaan</a:t>
            </a:r>
            <a:endParaRPr lang="en-US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609600"/>
          <a:ext cx="8686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" y="87868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 :</a:t>
            </a:r>
            <a:endParaRPr lang="en-US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7620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" y="87868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..</a:t>
            </a:r>
            <a:endParaRPr lang="en-US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2906</Words>
  <Application>Microsoft Office PowerPoint</Application>
  <PresentationFormat>On-screen Show (4:3)</PresentationFormat>
  <Paragraphs>691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Erma</dc:creator>
  <cp:lastModifiedBy>Erma</cp:lastModifiedBy>
  <cp:revision>115</cp:revision>
  <dcterms:created xsi:type="dcterms:W3CDTF">2015-10-18T08:10:43Z</dcterms:created>
  <dcterms:modified xsi:type="dcterms:W3CDTF">2015-10-21T09:01:07Z</dcterms:modified>
</cp:coreProperties>
</file>