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261" r:id="rId5"/>
    <p:sldId id="269" r:id="rId6"/>
    <p:sldId id="287" r:id="rId7"/>
    <p:sldId id="289" r:id="rId8"/>
    <p:sldId id="293" r:id="rId9"/>
    <p:sldId id="295" r:id="rId10"/>
    <p:sldId id="297" r:id="rId11"/>
    <p:sldId id="299" r:id="rId12"/>
    <p:sldId id="303" r:id="rId13"/>
    <p:sldId id="305" r:id="rId14"/>
    <p:sldId id="307" r:id="rId15"/>
    <p:sldId id="309" r:id="rId16"/>
    <p:sldId id="311" r:id="rId17"/>
    <p:sldId id="313" r:id="rId18"/>
    <p:sldId id="315" r:id="rId19"/>
    <p:sldId id="317" r:id="rId20"/>
    <p:sldId id="319" r:id="rId21"/>
    <p:sldId id="321" r:id="rId22"/>
    <p:sldId id="323" r:id="rId23"/>
    <p:sldId id="325" r:id="rId24"/>
    <p:sldId id="327" r:id="rId25"/>
    <p:sldId id="329" r:id="rId26"/>
    <p:sldId id="330" r:id="rId27"/>
    <p:sldId id="332" r:id="rId28"/>
    <p:sldId id="334" r:id="rId29"/>
    <p:sldId id="336" r:id="rId30"/>
    <p:sldId id="338" r:id="rId31"/>
    <p:sldId id="340" r:id="rId32"/>
    <p:sldId id="342" r:id="rId33"/>
    <p:sldId id="344" r:id="rId34"/>
  </p:sldIdLst>
  <p:sldSz cx="9144000" cy="6858000" type="screen4x3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AC031-8375-415E-822B-7B3E367E5B21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68B69-A224-4022-97E2-EA88C16A65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566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215DE-99EA-498E-887D-817220248C52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5154"/>
            <a:ext cx="5486400" cy="44758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49ADB-11FB-4149-A622-08331DCB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9ADB-11FB-4149-A622-08331DCB0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939D23-74A2-4FA8-9AB7-0E57F2C0A06E}" type="datetimeFigureOut">
              <a:rPr lang="id-ID" smtClean="0"/>
              <a:pPr/>
              <a:t>04/10/2016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788133-422B-4054-BCE9-02A75C8C692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484784"/>
            <a:ext cx="7772400" cy="2164222"/>
          </a:xfrm>
        </p:spPr>
        <p:txBody>
          <a:bodyPr>
            <a:normAutofit/>
          </a:bodyPr>
          <a:lstStyle/>
          <a:p>
            <a:pPr algn="ctr"/>
            <a:r>
              <a:rPr lang="id-ID" sz="54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PUSKESMAS</a:t>
            </a:r>
            <a:endParaRPr lang="id-ID" sz="54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214818"/>
            <a:ext cx="7000924" cy="2000264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 3</a:t>
            </a:r>
          </a:p>
          <a:p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MK MIK</a:t>
            </a:r>
          </a:p>
          <a:p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RMIK</a:t>
            </a:r>
            <a:endParaRPr lang="id-ID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KEGIATAN PUSKESMAS</a:t>
            </a: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4111626" cy="639762"/>
          </a:xfrm>
        </p:spPr>
        <p:txBody>
          <a:bodyPr>
            <a:normAutofit/>
          </a:bodyPr>
          <a:lstStyle/>
          <a:p>
            <a:pPr algn="ctr"/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Dalam gedung</a:t>
            </a:r>
            <a:endParaRPr lang="id-ID" sz="3200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00563" y="1428737"/>
            <a:ext cx="4357718" cy="642942"/>
          </a:xfrm>
        </p:spPr>
        <p:txBody>
          <a:bodyPr>
            <a:normAutofit/>
          </a:bodyPr>
          <a:lstStyle/>
          <a:p>
            <a:pPr algn="ctr"/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Luar gedung</a:t>
            </a:r>
            <a:endParaRPr lang="id-ID" sz="3200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5720" y="2174874"/>
            <a:ext cx="4211668" cy="4325959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-Pendaftaran 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-Pengobatan 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Apotek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Gizi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KIA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Imunisasi</a:t>
            </a:r>
          </a:p>
          <a:p>
            <a:pPr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	- Laboratorium</a:t>
            </a:r>
          </a:p>
          <a:p>
            <a:endParaRPr lang="id-ID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7431"/>
            <a:ext cx="4141817" cy="37687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Puskemas pembantu</a:t>
            </a:r>
          </a:p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Puskesmas keliling</a:t>
            </a:r>
          </a:p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Posyandu</a:t>
            </a:r>
          </a:p>
          <a:p>
            <a:pPr>
              <a:buFontTx/>
              <a:buChar char="-"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Bidan Desa</a:t>
            </a:r>
            <a:endParaRPr lang="id-ID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>
            <a:stCxn id="5" idx="1"/>
          </p:cNvCxnSpPr>
          <p:nvPr/>
        </p:nvCxnSpPr>
        <p:spPr>
          <a:xfrm rot="10800000" flipV="1">
            <a:off x="4500563" y="1750208"/>
            <a:ext cx="1" cy="46791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72560" cy="57150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ALUR PROSEDUR PASIEN DI PUSKESMAS </a:t>
            </a:r>
            <a:endParaRPr lang="id-ID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86412"/>
          </a:xfrm>
        </p:spPr>
        <p:txBody>
          <a:bodyPr/>
          <a:lstStyle/>
          <a:p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285720" y="1214422"/>
            <a:ext cx="1785950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: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ASKES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Jamkesmas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Rujukan: pustu, polindes, pusling 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5720" y="1643050"/>
            <a:ext cx="17859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43240" y="1785926"/>
            <a:ext cx="228601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PENDAFTARAN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0826" y="1214422"/>
            <a:ext cx="2357454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Dibawa ke :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BP umum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BP gigi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 spesialis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KIA</a:t>
            </a:r>
          </a:p>
          <a:p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0826" y="1500174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00826" y="4143380"/>
            <a:ext cx="2357454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di ruang tunggu sesuai tujuan pemeriksaan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8992" y="4357694"/>
            <a:ext cx="2357454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selesai diperiksa</a:t>
            </a:r>
          </a:p>
          <a:p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4357694"/>
            <a:ext cx="2357454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 :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Ambil obat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Pulang </a:t>
            </a:r>
          </a:p>
          <a:p>
            <a:pPr>
              <a:buFontTx/>
              <a:buChar char="-"/>
            </a:pPr>
            <a:r>
              <a:rPr lang="id-ID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Dirujuk ke RS/tingkat sekunder</a:t>
            </a:r>
            <a:endParaRPr lang="id-ID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43108" y="2071678"/>
            <a:ext cx="928694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>
            <a:off x="5500694" y="2143116"/>
            <a:ext cx="928694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 rot="5400000">
            <a:off x="7358082" y="3357562"/>
            <a:ext cx="857256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Arrow 18"/>
          <p:cNvSpPr/>
          <p:nvPr/>
        </p:nvSpPr>
        <p:spPr>
          <a:xfrm rot="10800000">
            <a:off x="5786446" y="4643446"/>
            <a:ext cx="714380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ight Arrow 19"/>
          <p:cNvSpPr/>
          <p:nvPr/>
        </p:nvSpPr>
        <p:spPr>
          <a:xfrm rot="10800000">
            <a:off x="2643174" y="4714884"/>
            <a:ext cx="714380" cy="42862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LOKET </a:t>
            </a:r>
            <a:r>
              <a:rPr lang="id-ID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PENDAFTARAN</a:t>
            </a:r>
            <a:endParaRPr lang="id-ID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1497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d-ID" u="sng" dirty="0" smtClean="0">
                <a:latin typeface="Arial" pitchFamily="34" charset="0"/>
                <a:cs typeface="Arial" pitchFamily="34" charset="0"/>
              </a:rPr>
              <a:t>Sumber data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pasien yang datang mendaftar dikelompokan :</a:t>
            </a:r>
          </a:p>
          <a:p>
            <a:pPr indent="-73025">
              <a:buFontTx/>
              <a:buChar char="-"/>
              <a:tabLst>
                <a:tab pos="4392613" algn="l"/>
              </a:tabLst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Dalam wilayah         - kunjungan baru    </a:t>
            </a:r>
          </a:p>
          <a:p>
            <a:pPr indent="-73025">
              <a:buFontTx/>
              <a:buChar char="-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Luar wilayah 	        - kunjungan lama</a:t>
            </a:r>
          </a:p>
          <a:p>
            <a:pPr>
              <a:buFont typeface="Wingdings" pitchFamily="2" charset="2"/>
              <a:buChar char="Ø"/>
            </a:pPr>
            <a:r>
              <a:rPr lang="id-ID" u="sng" dirty="0" smtClean="0">
                <a:latin typeface="Arial" pitchFamily="34" charset="0"/>
                <a:cs typeface="Arial" pitchFamily="34" charset="0"/>
              </a:rPr>
              <a:t>Data yang dicatat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- identitas pasien ybs</a:t>
            </a:r>
          </a:p>
          <a:p>
            <a:pPr indent="17463">
              <a:buFontTx/>
              <a:buChar char="-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Identitas KK</a:t>
            </a:r>
          </a:p>
          <a:p>
            <a:pPr indent="17463">
              <a:buFontTx/>
              <a:buChar char="-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No. RM</a:t>
            </a:r>
          </a:p>
          <a:p>
            <a:pPr indent="17463">
              <a:buFontTx/>
              <a:buChar char="-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No. Indeks : 00.xx.xx.xx (dalam wilayah) dan 99.xx.xx.xx (luar wilayah)</a:t>
            </a:r>
          </a:p>
          <a:p>
            <a:pPr indent="17463">
              <a:buFontTx/>
              <a:buChar char="-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Unit yang dituju</a:t>
            </a:r>
          </a:p>
          <a:p>
            <a:pPr indent="17463">
              <a:buFontTx/>
              <a:buChar char="-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Cara pembayaran 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LOKET PENDAFTARAN</a:t>
            </a:r>
            <a:endParaRPr lang="id-ID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d-ID" i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indent="17463">
              <a:buFontTx/>
              <a:buChar char="-"/>
            </a:pPr>
            <a:r>
              <a:rPr lang="id-ID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Print out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KTPK (Kartu Tanda Pengenal Keluarga)</a:t>
            </a:r>
          </a:p>
          <a:p>
            <a:pPr indent="17463">
              <a:buFontTx/>
              <a:buChar char="-"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Cakupan pasien/wilayah/umur/sex/cara bayar</a:t>
            </a:r>
          </a:p>
          <a:p>
            <a:pPr indent="17463">
              <a:buFontTx/>
              <a:buChar char="-"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Mengisi data pasien ke kartu status (RM) :</a:t>
            </a:r>
          </a:p>
          <a:p>
            <a:pPr indent="17463"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KA (Kartu Anak); KI (Kartu Ibu); KR (Kartu Rawat Jalan); Kartu khusus (Kartu KB, Kartu kesehatan gigi, Kartu jiwa, Kartu kesehatan mata, Kartu Kusta, dll)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id-I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STANDAR PELAYANAN DI LOKET PENDAFTARAN</a:t>
            </a:r>
            <a:endParaRPr lang="id-ID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4929222"/>
          </a:xfrm>
        </p:spPr>
        <p:txBody>
          <a:bodyPr>
            <a:normAutofit fontScale="92500" lnSpcReduction="10000"/>
          </a:bodyPr>
          <a:lstStyle/>
          <a:p>
            <a:pPr marL="360363" indent="-360363"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STRUKTUR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360363" indent="-360363">
              <a:buNone/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a. </a:t>
            </a: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Petugas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: Petugas loket</a:t>
            </a:r>
          </a:p>
          <a:p>
            <a:pPr marL="719138" indent="-719138">
              <a:buNone/>
              <a:tabLst>
                <a:tab pos="360363" algn="l"/>
              </a:tabLst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b. </a:t>
            </a: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Sarana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: buku registrasi; Kartu Tanda Pengenal/ Kartu Biru; Kartu Rawat jalan; Resep; Map status dengan kode nomer status; No. Urut pendaftaran; lemari arsip rawat jalan; alat tulis (pulpen, penggaris, tipe ex); kotak penyimpanan uang; meja dan kursi; tempat sampah; cap (tanggal, BP umum, BP gigi, KIA, Askes, JPS)</a:t>
            </a:r>
          </a:p>
          <a:p>
            <a:pPr marL="719138" indent="-719138">
              <a:buNone/>
              <a:tabLst>
                <a:tab pos="360363" algn="l"/>
              </a:tabLst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endParaRPr lang="id-ID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id-I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STANDAR PELAYANAN DI LOKET PENDAFTARAN</a:t>
            </a:r>
            <a:endParaRPr lang="id-ID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40768"/>
            <a:ext cx="8501122" cy="5231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 STRUKTUR :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c. Metode :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Pencatatan Reg.10; pembuatan KTPK; Pembuatan kartu rawat jalan, pencatatan Askes/JPS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PROSES :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Pasien mengambil no. Urut pendaftaran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menunggu panggilan sesuai no. Urut pendaftaran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mendaftaran diri ke loket :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Pasien baru 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(yang belum punya/ tidak bawa KTPK dicatat : no. Index (dalam wilayah : 00..&amp; diluar wilayah kerja: 99...); nama KK; nama pasien &amp; alamat KK) pada reg. 10 dan dibuatkan KTPK beserta kartu rawat jalan </a:t>
            </a:r>
          </a:p>
          <a:p>
            <a:pPr marL="360363" indent="-360363">
              <a:buNone/>
            </a:pPr>
            <a:endParaRPr lang="id-ID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id-I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STANDAR PELAYANAN DI LOKET PENDAFTARAN</a:t>
            </a:r>
            <a:endParaRPr lang="id-ID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PROSES : 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id-ID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Pasien yang miliki KTPK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pasien menunjukan KTPK = sudah pernah berobat, kartu rawat jalan dicari sesuai dengan no. Reg. KTPK; belum pernah berobat,, dibuatkan kartu rawat jalan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Pasien Askes/JPS : pasien menunjukan anggota peserta Askes/JPS; kartu rawat jalan dicap Askes/JPS dan dicatat no. Anggotanya</a:t>
            </a:r>
          </a:p>
          <a:p>
            <a:pPr marL="809625" indent="-673100">
              <a:buNone/>
              <a:tabLst>
                <a:tab pos="539750" algn="l"/>
              </a:tabLst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Kartu rawat jalan yang sudah, dicap tanggal dan tujuan periksa (BP, Umum, Gigi, KIA, Dokter spesialis)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STANDAR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PROSES : 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Pasien membayar retribusi sesuai dengan Perda yang berlaku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membawa kartu rawat jalan dan resep ke masing-masing tujuan periksa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menunggu di ruang tunggu 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diperiksa sesuai dengan tujuan periksa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selesai pemeriksaan, untuk pasien Askes/JPS menandatangani formulir peserta Askes/JPS di ruang Askes/JPS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STANDAR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PROSES : 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Pasien mengambil obat dengan membawa resep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RM mengambil Kartu rawat jalan dari ruang periksa dan mencatat ke register rawat jalan (Reg. I)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RM mencatat sensus harian penyakit (H-1) dari Kartu rawat jalan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loket mengambil Kartu Rawat jalan dari petugas RM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loket mengembalikan Kartu Rawat Jalan ke rak arsip sesuai dengan nomor registrasi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STANDAR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 HASIL :</a:t>
            </a:r>
          </a:p>
          <a:p>
            <a:pPr>
              <a:buNone/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Pasien mendapat KTPK dan Kartu rawat jalan sesuai dengan identitasnya</a:t>
            </a:r>
          </a:p>
          <a:p>
            <a:pPr>
              <a:buNone/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Pasien mendapat kartu rawat jalan sesuai dengan tujuan periksa</a:t>
            </a:r>
          </a:p>
          <a:p>
            <a:pPr>
              <a:buNone/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Askes/JPS dapat tercatat dengan benar</a:t>
            </a:r>
            <a:endParaRPr lang="id-ID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SEJARAH PUSKESMAS</a:t>
            </a:r>
            <a:endParaRPr lang="id-ID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0720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Puskesmas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: ujung tombak pelayanan kesehatan kepada masyarakat 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 Rakerkesnas th. 1968 di Jakarta</a:t>
            </a:r>
          </a:p>
          <a:p>
            <a:pPr>
              <a:buFont typeface="Wingdings" pitchFamily="2" charset="2"/>
              <a:buChar char="Ø"/>
            </a:pPr>
            <a:r>
              <a:rPr lang="id-ID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Awal puskesmas dibagi beberapa kategori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:</a:t>
            </a:r>
          </a:p>
          <a:p>
            <a:pPr>
              <a:buNone/>
            </a:pPr>
            <a:r>
              <a:rPr lang="id-ID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1. Tipe A (dipimpin : dokter penuh)</a:t>
            </a:r>
          </a:p>
          <a:p>
            <a:pPr>
              <a:buNone/>
            </a:pPr>
            <a:r>
              <a:rPr lang="id-ID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2. Tipe B (dipimpin : dokter tidak penuh)</a:t>
            </a:r>
          </a:p>
          <a:p>
            <a:pPr>
              <a:buNone/>
            </a:pPr>
            <a:r>
              <a:rPr lang="id-ID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3. Tipe C (dipimpin : tenaga paramedis)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</a:t>
            </a:r>
            <a:r>
              <a:rPr lang="id-ID" u="sng" dirty="0" smtClean="0">
                <a:latin typeface="Arial" pitchFamily="34" charset="0"/>
                <a:cs typeface="Arial" pitchFamily="34" charset="0"/>
                <a:sym typeface="Wingdings"/>
              </a:rPr>
              <a:t>Rakerkesnas 1970 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 </a:t>
            </a:r>
          </a:p>
          <a:p>
            <a:pPr>
              <a:buNone/>
            </a:pPr>
            <a:r>
              <a:rPr lang="id-ID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- 1 macam kategori di tingkat kecamatan atau jumlah penduduk 30 – 50 ribu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152128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PROSEDUR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824536"/>
          </a:xfrm>
        </p:spPr>
        <p:txBody>
          <a:bodyPr>
            <a:normAutofit/>
          </a:bodyPr>
          <a:lstStyle/>
          <a:p>
            <a:pPr marL="547688" indent="-547688">
              <a:buNone/>
              <a:tabLst>
                <a:tab pos="0" algn="l"/>
              </a:tabLst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: Pedoman kerja petugas loket di loket pendaftaran dalam pelayanan KTPK dan kartu rawat jalan untuk pasien umum, Askes dan JPS</a:t>
            </a:r>
          </a:p>
          <a:p>
            <a:pPr marL="547688" indent="-547688">
              <a:buNone/>
              <a:tabLst>
                <a:tab pos="0" algn="l"/>
              </a:tabLst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Ruang Lingkup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Petugas loket mencatat pasien Askes dan JPS, pembuatan KTPK, pembuatan kartu rawat jalan di loket pendaftaran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PROSEDUR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12776"/>
            <a:ext cx="8572560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 Uraian umum :</a:t>
            </a:r>
          </a:p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Pencatatan Reg. 10 : pasien yang belum punya/ tidak bawa KTPK dicatat : no. Index; nama KK; nama pasien dan alamat KK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Pembuatan KTPK : mencatat identitas pasien (nama, nama KK, pekerjaan, alamat KK, umur, agama). No. Status (KK:00; istri:01, anak:02, 03,... dan anggota keluarga lainnya: 90, 91,...) dan no. Index sesuai dengan nomor pada KTPK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Pencatatan pasien Askes/JPS : pasien baru pada kartu rawat jalan, dicantumkan no. Askes/JPS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Mencari Kartu rawat jalan di rak arsip sesuai dengan nomor registrasi yang tertera pada KTPK untuk pasien lama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PROSEDUR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12776"/>
            <a:ext cx="857256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LANGKAH KEGIATAN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mengambil nomor urut pendafaran 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memanggil pasien sesuai dengan nomor urut pendaftaran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mendaftar pasien: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baru :</a:t>
            </a:r>
          </a:p>
          <a:p>
            <a:pPr marL="803275" indent="-411163">
              <a:buNone/>
              <a:tabLst>
                <a:tab pos="449263" algn="l"/>
              </a:tabLst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untuk pasien yang belum punya KTPK (sesuai prosedur); pasien membuatkan KTPK; petugas membuatkan kartu rawat jalan; petugas memberikan kertas resep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PROSEDUR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4. LANGKAH KEGIATAN :</a:t>
            </a:r>
          </a:p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33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Pasien yang sudah memiliki KTPK : petugas mencari kartu rawat jalan sesuai dengan nomor index KTPK untuk pasien yang sudah pernah berobat; petugas membuatkan kartu rawat jalan sesuai identitas pasien untuk pasien yang belum pernah berobat</a:t>
            </a:r>
          </a:p>
          <a:p>
            <a:pPr>
              <a:buNone/>
            </a:pPr>
            <a:r>
              <a:rPr lang="id-ID" sz="33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Pasien Askes/JPS : petugas meminta kartu anggota; petugas mencatat nomor askes/JPS pada kartu rawat jalan</a:t>
            </a:r>
          </a:p>
          <a:p>
            <a:pPr>
              <a:buNone/>
            </a:pPr>
            <a:r>
              <a:rPr lang="id-ID" sz="33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mencap resep dan kartu rawat jalan yang sudah siap : tanggal dan tujuan dan tujuan periksa </a:t>
            </a:r>
          </a:p>
          <a:p>
            <a:pPr>
              <a:buNone/>
            </a:pPr>
            <a:r>
              <a:rPr lang="id-ID" sz="33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id-ID" sz="3300" dirty="0" smtClean="0">
                <a:latin typeface="Arial" pitchFamily="34" charset="0"/>
                <a:cs typeface="Arial" pitchFamily="34" charset="0"/>
              </a:rPr>
              <a:t> </a:t>
            </a:r>
            <a:endParaRPr lang="id-ID" sz="3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PROSEDUR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4. LANGKAH KEGIATAN :</a:t>
            </a:r>
          </a:p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Petugas menarik restribusi dari pasien sesuai dengan Perda yang berlaku dan memberikan bukti pembayaran (karcis)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membawa Kartu Rawat Jalan beserta resep ke masing-masing tempat tujuan periksa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meminta tanda tangan peserta Askes/JPS pada formulir peserta Askes/JPS setelah selesai pelayanan di ruang Askes/JPS </a:t>
            </a:r>
          </a:p>
          <a:p>
            <a:pPr>
              <a:buNone/>
            </a:pP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d-ID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 PROSEDUR PELAYANAN DI LOKET PENDAFTARAN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id-ID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LANGKAH KEGIATAN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Petugas RM mengambil kartu rawat jalan dari ruang periksa dan mencatat ke register rawat jalan (R.1)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RM mencatat sensus harian penyakit (H.1) dari kartu rawat jalan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loket mengambil rawat jalan dari petugas RM</a:t>
            </a:r>
          </a:p>
          <a:p>
            <a:pPr>
              <a:buNone/>
            </a:pP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- Petugas loket mengembalikan kartu rawat jalan ke rak arsip sesuai nomor index</a:t>
            </a:r>
            <a:endParaRPr lang="id-ID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E:\foto kunjungan sik\Img0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875"/>
            <a:ext cx="7992888" cy="489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E:\foto kunjungan sik\Img00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968551" cy="3816350"/>
          </a:xfrm>
          <a:prstGeom prst="rect">
            <a:avLst/>
          </a:prstGeom>
          <a:noFill/>
        </p:spPr>
      </p:pic>
      <p:pic>
        <p:nvPicPr>
          <p:cNvPr id="2051" name="Picture 3" descr="E:\foto kunjungan sik\Img00057.jpg"/>
          <p:cNvPicPr>
            <a:picLocks noChangeAspect="1" noChangeArrowheads="1"/>
          </p:cNvPicPr>
          <p:nvPr/>
        </p:nvPicPr>
        <p:blipFill>
          <a:blip r:embed="rId3" cstate="print"/>
          <a:srcRect l="5000" t="8333"/>
          <a:stretch>
            <a:fillRect/>
          </a:stretch>
        </p:blipFill>
        <p:spPr bwMode="auto">
          <a:xfrm>
            <a:off x="4644008" y="1772816"/>
            <a:ext cx="410445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E:\foto kunjungan sik\Img0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248472" cy="5040560"/>
          </a:xfrm>
          <a:prstGeom prst="rect">
            <a:avLst/>
          </a:prstGeom>
          <a:noFill/>
        </p:spPr>
      </p:pic>
      <p:pic>
        <p:nvPicPr>
          <p:cNvPr id="3075" name="Picture 3" descr="E:\foto kunjungan sik\Img0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482453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E:\foto_koleksi\100_FUJI\DSCF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latin typeface="Arial" pitchFamily="34" charset="0"/>
                <a:cs typeface="Arial" pitchFamily="34" charset="0"/>
              </a:rPr>
              <a:t>SEJARAH PUSKESMAS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</a:t>
            </a:r>
            <a:r>
              <a:rPr lang="id-ID" u="sng" dirty="0" smtClean="0">
                <a:latin typeface="Arial" pitchFamily="34" charset="0"/>
                <a:cs typeface="Arial" pitchFamily="34" charset="0"/>
                <a:sym typeface="Wingdings"/>
              </a:rPr>
              <a:t>Rakerkesnas 1970 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 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- Puskesmas di ibukota Kecamatan ( </a:t>
            </a:r>
            <a:r>
              <a:rPr lang="id-ID" dirty="0" smtClean="0">
                <a:latin typeface="Algerian"/>
                <a:cs typeface="Arial" pitchFamily="34" charset="0"/>
              </a:rPr>
              <a:t>≥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150 ribu jiwa) =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Puskesmas Pembina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sebagai pusat rujukan </a:t>
            </a:r>
          </a:p>
          <a:p>
            <a:pPr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- perluasan jangkauan pelayanan 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 unit yankes sederhana =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Puskesmas Pembantu (10.000 orang jawa dan 2500 orang luar jawa) 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dan </a:t>
            </a:r>
            <a:r>
              <a:rPr lang="id-ID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Puskesmas Keliling (kendaraan roda 4), Bidan Desa (300 orang)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Pertengahan tahun 1970-an berdirinya ‘</a:t>
            </a:r>
            <a:r>
              <a:rPr lang="id-ID" b="1" dirty="0" smtClean="0">
                <a:latin typeface="Arial" pitchFamily="34" charset="0"/>
                <a:cs typeface="Arial" pitchFamily="34" charset="0"/>
                <a:sym typeface="Wingdings"/>
              </a:rPr>
              <a:t>PKMD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’ (Pembangunan Kesehatan Masyarakat Desa) kegiatan ‘</a:t>
            </a:r>
            <a:r>
              <a:rPr lang="id-ID" i="1" u="sng" dirty="0" smtClean="0">
                <a:latin typeface="Arial" pitchFamily="34" charset="0"/>
                <a:cs typeface="Arial" pitchFamily="34" charset="0"/>
                <a:sym typeface="Wingdings"/>
              </a:rPr>
              <a:t>Primary Health Care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/>
              </a:rPr>
              <a:t>’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E:\foto_koleksi\100_FUJI\DSCF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8571"/>
          <a:stretch>
            <a:fillRect/>
          </a:stretch>
        </p:blipFill>
        <p:spPr bwMode="auto">
          <a:xfrm>
            <a:off x="251521" y="1340768"/>
            <a:ext cx="4248472" cy="5040560"/>
          </a:xfrm>
          <a:prstGeom prst="rect">
            <a:avLst/>
          </a:prstGeom>
          <a:noFill/>
        </p:spPr>
      </p:pic>
      <p:pic>
        <p:nvPicPr>
          <p:cNvPr id="5124" name="Picture 4" descr="E:\foto_koleksi\100_FUJI\DSCF0149.JPG"/>
          <p:cNvPicPr>
            <a:picLocks noChangeAspect="1" noChangeArrowheads="1"/>
          </p:cNvPicPr>
          <p:nvPr/>
        </p:nvPicPr>
        <p:blipFill>
          <a:blip r:embed="rId3" cstate="print"/>
          <a:srcRect r="37888"/>
          <a:stretch>
            <a:fillRect/>
          </a:stretch>
        </p:blipFill>
        <p:spPr bwMode="auto">
          <a:xfrm>
            <a:off x="3491880" y="1412776"/>
            <a:ext cx="5328592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E:\foto_koleksi\100_FUJI\DSCF0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4867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E:\foto_koleksi\100_FUJI\DSCF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792088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accent2"/>
                </a:solidFill>
              </a:rPr>
              <a:t>Gambaran Puskesmas</a:t>
            </a:r>
            <a:endParaRPr lang="id-ID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E:\foto_koleksi\100_FUJI\DSCF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68951" cy="5255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KEDUDUKAN PUSKESMAS</a:t>
            </a:r>
            <a:endParaRPr lang="id-ID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0006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Ä"/>
            </a:pP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Pada SKN </a:t>
            </a:r>
            <a:r>
              <a:rPr lang="id-ID" sz="2600" u="sng" dirty="0" smtClean="0">
                <a:latin typeface="Arial" pitchFamily="34" charset="0"/>
                <a:cs typeface="Arial" pitchFamily="34" charset="0"/>
                <a:sym typeface="Wingdings"/>
              </a:rPr>
              <a:t> salah satu bentuk pokok yankes</a:t>
            </a:r>
          </a:p>
          <a:p>
            <a:pPr>
              <a:buFont typeface="Wingdings" pitchFamily="2" charset="2"/>
              <a:buChar char="Ä"/>
            </a:pPr>
            <a:r>
              <a:rPr lang="id-ID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Wingdings"/>
              </a:rPr>
              <a:t>Puskesmas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 = suatu organisasi kesehatan </a:t>
            </a:r>
            <a:r>
              <a:rPr lang="id-ID" sz="2600" b="1" dirty="0" smtClean="0">
                <a:latin typeface="Arial" pitchFamily="34" charset="0"/>
                <a:cs typeface="Arial" pitchFamily="34" charset="0"/>
                <a:sym typeface="Wingdings"/>
              </a:rPr>
              <a:t>fungsional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 yang memberikan pelayanan secara </a:t>
            </a:r>
            <a:r>
              <a:rPr lang="id-ID" sz="2600" u="sng" dirty="0" smtClean="0">
                <a:latin typeface="Arial" pitchFamily="34" charset="0"/>
                <a:cs typeface="Arial" pitchFamily="34" charset="0"/>
                <a:sym typeface="Wingdings"/>
              </a:rPr>
              <a:t>menyeluruh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 dan </a:t>
            </a:r>
            <a:r>
              <a:rPr lang="id-ID" sz="2600" u="sng" dirty="0" smtClean="0">
                <a:latin typeface="Arial" pitchFamily="34" charset="0"/>
                <a:cs typeface="Arial" pitchFamily="34" charset="0"/>
                <a:sym typeface="Wingdings"/>
              </a:rPr>
              <a:t>terpadu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 kepada masyarakat di wilayah kerjanya dalam bentuk kegiatan pokok (</a:t>
            </a:r>
            <a:r>
              <a:rPr lang="id-ID" sz="2600" u="sng" dirty="0" smtClean="0">
                <a:latin typeface="Arial" pitchFamily="34" charset="0"/>
                <a:cs typeface="Arial" pitchFamily="34" charset="0"/>
                <a:sym typeface="Wingdings"/>
              </a:rPr>
              <a:t>18 jenis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  <a:p>
            <a:pPr>
              <a:buFont typeface="Wingdings" pitchFamily="2" charset="2"/>
              <a:buChar char="Ä"/>
            </a:pP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Secara </a:t>
            </a:r>
            <a:r>
              <a:rPr lang="id-ID" sz="2600" b="1" dirty="0" smtClean="0">
                <a:latin typeface="Arial" pitchFamily="34" charset="0"/>
                <a:cs typeface="Arial" pitchFamily="34" charset="0"/>
                <a:sym typeface="Wingdings"/>
              </a:rPr>
              <a:t>fungsional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 peran puskesmas =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- pusat pembangunan kesehatan masyarakat 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- pembina peran serta masyarakat dalam rangka meningkatkan kemampuan hidup sehat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id-ID" sz="2600" dirty="0" smtClean="0">
                <a:latin typeface="Arial" pitchFamily="34" charset="0"/>
                <a:cs typeface="Arial" pitchFamily="34" charset="0"/>
                <a:sym typeface="Wingdings"/>
              </a:rPr>
              <a:t>- memberikan pelayanan kesehatan secara menyeluruh dan terpadu kepada masyarakat </a:t>
            </a: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endParaRPr lang="id-ID" sz="26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buNone/>
            </a:pPr>
            <a:r>
              <a:rPr lang="id-ID" sz="260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11" t="11781" r="9259" b="14917"/>
          <a:stretch>
            <a:fillRect/>
          </a:stretch>
        </p:blipFill>
        <p:spPr>
          <a:xfrm>
            <a:off x="228600" y="188640"/>
            <a:ext cx="8686800" cy="6288360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11" t="13994" r="7408" b="11836"/>
          <a:stretch>
            <a:fillRect/>
          </a:stretch>
        </p:blipFill>
        <p:spPr>
          <a:xfrm>
            <a:off x="304800" y="304800"/>
            <a:ext cx="85344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39" t="11774" r="6482" b="7498"/>
          <a:stretch>
            <a:fillRect/>
          </a:stretch>
        </p:blipFill>
        <p:spPr>
          <a:xfrm>
            <a:off x="214282" y="304800"/>
            <a:ext cx="8715436" cy="6196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PUSKESMAS</a:t>
            </a:r>
            <a:endParaRPr lang="id-ID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5000660"/>
          </a:xfrm>
        </p:spPr>
        <p:txBody>
          <a:bodyPr/>
          <a:lstStyle/>
          <a:p>
            <a:pPr marL="90488" indent="-90488">
              <a:buNone/>
            </a:pPr>
            <a:r>
              <a:rPr lang="id-ID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Struktur Organisasi : 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(Keputusan Menkes No. 128/MENKES/II/2004) =</a:t>
            </a:r>
          </a:p>
          <a:p>
            <a:pPr marL="604838" indent="-514350">
              <a:buAutoNum type="alphaLcPeriod"/>
            </a:pPr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Kepala Puskesmas</a:t>
            </a:r>
          </a:p>
          <a:p>
            <a:pPr marL="604838" indent="-514350">
              <a:buAutoNum type="alphaLcPeriod"/>
            </a:pPr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Unit Tata Usaha 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yang bertanggung jawab membantu Ka. Puskesmas dalam pengelolaan : Data dan Informasi; Perencanaan dan penilaian; Keuangan; umum dan kepegawaian</a:t>
            </a:r>
          </a:p>
          <a:p>
            <a:pPr marL="604838" indent="-514350"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STRUKTUR ORGANISASI PUSKESMAS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829196"/>
          </a:xfrm>
        </p:spPr>
        <p:txBody>
          <a:bodyPr/>
          <a:lstStyle/>
          <a:p>
            <a:pPr marL="449263" indent="-358775">
              <a:buNone/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Unit Pelaksana Teknis Fungsional Puskesmas 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Upaya kesmas, termasuk pembinaan terhadap UKBM; Upaya kesehatan perorangan</a:t>
            </a:r>
          </a:p>
          <a:p>
            <a:pPr marL="449263" indent="-358775">
              <a:buNone/>
            </a:pP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id-ID" sz="3200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Jaringan Pelayanan Puskesmas </a:t>
            </a:r>
            <a:r>
              <a:rPr lang="id-ID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Unit Pustu; Unit Pusling; Unit Bidan di Desa/Komunitas</a:t>
            </a:r>
          </a:p>
          <a:p>
            <a:pPr marL="449263" indent="-358775"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90488" indent="0"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6661</TotalTime>
  <Words>444</Words>
  <Application>Microsoft Office PowerPoint</Application>
  <PresentationFormat>On-screen Show (4:3)</PresentationFormat>
  <Paragraphs>163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Aspect</vt:lpstr>
      <vt:lpstr>PUSKESMAS</vt:lpstr>
      <vt:lpstr>SEJARAH PUSKESMAS</vt:lpstr>
      <vt:lpstr>SEJARAH PUSKESMAS</vt:lpstr>
      <vt:lpstr>KEDUDUKAN PUSKESMAS</vt:lpstr>
      <vt:lpstr>PowerPoint Presentation</vt:lpstr>
      <vt:lpstr>PowerPoint Presentation</vt:lpstr>
      <vt:lpstr>PowerPoint Presentation</vt:lpstr>
      <vt:lpstr>PUSKESMAS</vt:lpstr>
      <vt:lpstr>STRUKTUR ORGANISASI PUSKESMAS</vt:lpstr>
      <vt:lpstr>KEGIATAN PUSKESMAS</vt:lpstr>
      <vt:lpstr>ALUR PROSEDUR PASIEN DI PUSKESMAS </vt:lpstr>
      <vt:lpstr>LOKET PENDAFTARAN</vt:lpstr>
      <vt:lpstr>LOKET PENDAFTARAN</vt:lpstr>
      <vt:lpstr>FORMAT STANDAR PELAYANAN DI LOKET PENDAFTARAN</vt:lpstr>
      <vt:lpstr>FORMAT STANDAR PELAYANAN DI LOKET PENDAFTARAN</vt:lpstr>
      <vt:lpstr>FORMAT STANDAR PELAYANAN DI LOKET PENDAFTARAN</vt:lpstr>
      <vt:lpstr>FORMAT STANDAR PELAYANAN DI LOKET PENDAFTARAN</vt:lpstr>
      <vt:lpstr>FORMAT STANDAR PELAYANAN DI LOKET PENDAFTARAN</vt:lpstr>
      <vt:lpstr>FORMAT STANDAR PELAYANAN DI LOKET PENDAFTARAN</vt:lpstr>
      <vt:lpstr>FORMAT PROSEDUR PELAYANAN DI LOKET PENDAFTARAN</vt:lpstr>
      <vt:lpstr>FORMAT PROSEDUR PELAYANAN DI LOKET PENDAFTARAN</vt:lpstr>
      <vt:lpstr>FORMAT PROSEDUR PELAYANAN DI LOKET PENDAFTARAN</vt:lpstr>
      <vt:lpstr>FORMAT PROSEDUR PELAYANAN DI LOKET PENDAFTARAN</vt:lpstr>
      <vt:lpstr>FORMAT PROSEDUR PELAYANAN DI LOKET PENDAFTARAN</vt:lpstr>
      <vt:lpstr>FORMAT PROSEDUR PELAYANAN DI LOKET PENDAFTARAN</vt:lpstr>
      <vt:lpstr>Gambaran Puskesmas</vt:lpstr>
      <vt:lpstr>Gambaran Puskesmas</vt:lpstr>
      <vt:lpstr>Gambaran Puskesmas</vt:lpstr>
      <vt:lpstr>Gambaran Puskesmas</vt:lpstr>
      <vt:lpstr>Gambaran Puskesmas</vt:lpstr>
      <vt:lpstr>Gambaran Puskesmas</vt:lpstr>
      <vt:lpstr>Gambaran Puskesmas</vt:lpstr>
      <vt:lpstr>Gambaran Puskesmas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PUSKESMAS</dc:title>
  <dc:creator>Yani</dc:creator>
  <cp:lastModifiedBy>sony</cp:lastModifiedBy>
  <cp:revision>156</cp:revision>
  <cp:lastPrinted>2014-10-24T01:17:22Z</cp:lastPrinted>
  <dcterms:created xsi:type="dcterms:W3CDTF">2010-03-01T04:10:39Z</dcterms:created>
  <dcterms:modified xsi:type="dcterms:W3CDTF">2016-10-04T02:51:33Z</dcterms:modified>
</cp:coreProperties>
</file>