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60" r:id="rId5"/>
    <p:sldId id="257" r:id="rId6"/>
    <p:sldId id="258" r:id="rId7"/>
    <p:sldId id="259" r:id="rId8"/>
    <p:sldId id="261" r:id="rId9"/>
    <p:sldId id="262"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0" d="100"/>
          <a:sy n="60" d="100"/>
        </p:scale>
        <p:origin x="90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10/21/2019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10/21/2019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10/21/2019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10/21/2019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10/21/2019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10/21/2019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10/21/2019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10/21/2019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0F705-E69E-4E38-B09F-9BC4D0E3D840}"/>
              </a:ext>
            </a:extLst>
          </p:cNvPr>
          <p:cNvSpPr>
            <a:spLocks noGrp="1"/>
          </p:cNvSpPr>
          <p:nvPr>
            <p:ph type="ctrTitle"/>
          </p:nvPr>
        </p:nvSpPr>
        <p:spPr/>
        <p:txBody>
          <a:bodyPr/>
          <a:lstStyle/>
          <a:p>
            <a:r>
              <a:rPr lang="en-US" dirty="0"/>
              <a:t>AUDIT TRAIL/AUDIT LOG</a:t>
            </a:r>
          </a:p>
        </p:txBody>
      </p:sp>
      <p:sp>
        <p:nvSpPr>
          <p:cNvPr id="3" name="Subtitle 2">
            <a:extLst>
              <a:ext uri="{FF2B5EF4-FFF2-40B4-BE49-F238E27FC236}">
                <a16:creationId xmlns:a16="http://schemas.microsoft.com/office/drawing/2014/main" id="{4F09A8EE-1900-4035-8D18-5689767869D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18127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D39E0-DE34-413E-8CDF-A73F6D9011D1}"/>
              </a:ext>
            </a:extLst>
          </p:cNvPr>
          <p:cNvSpPr>
            <a:spLocks noGrp="1"/>
          </p:cNvSpPr>
          <p:nvPr>
            <p:ph type="title"/>
          </p:nvPr>
        </p:nvSpPr>
        <p:spPr/>
        <p:txBody>
          <a:bodyPr>
            <a:normAutofit fontScale="90000"/>
          </a:bodyPr>
          <a:lstStyle/>
          <a:p>
            <a:br>
              <a:rPr lang="en-US" dirty="0"/>
            </a:br>
            <a:r>
              <a:rPr lang="en-US" b="1" dirty="0"/>
              <a:t>RECORDS COMPONENTS</a:t>
            </a:r>
            <a:r>
              <a:rPr lang="en-US" dirty="0"/>
              <a:t>. </a:t>
            </a:r>
            <a:br>
              <a:rPr lang="en-US" dirty="0"/>
            </a:br>
            <a:endParaRPr lang="en-US" dirty="0"/>
          </a:p>
        </p:txBody>
      </p:sp>
      <p:sp>
        <p:nvSpPr>
          <p:cNvPr id="3" name="Content Placeholder 2">
            <a:extLst>
              <a:ext uri="{FF2B5EF4-FFF2-40B4-BE49-F238E27FC236}">
                <a16:creationId xmlns:a16="http://schemas.microsoft.com/office/drawing/2014/main" id="{53F8A5A8-6333-4FA7-B451-1A663CD239D5}"/>
              </a:ext>
            </a:extLst>
          </p:cNvPr>
          <p:cNvSpPr>
            <a:spLocks noGrp="1"/>
          </p:cNvSpPr>
          <p:nvPr>
            <p:ph idx="1"/>
          </p:nvPr>
        </p:nvSpPr>
        <p:spPr/>
        <p:txBody>
          <a:bodyPr>
            <a:normAutofit/>
          </a:bodyPr>
          <a:lstStyle/>
          <a:p>
            <a:r>
              <a:rPr lang="en-US" sz="2400" dirty="0"/>
              <a:t>– Administrative system components, </a:t>
            </a:r>
          </a:p>
          <a:p>
            <a:r>
              <a:rPr lang="en-US" sz="2400" dirty="0"/>
              <a:t>– Laboratory system components, </a:t>
            </a:r>
          </a:p>
          <a:p>
            <a:r>
              <a:rPr lang="en-US" sz="2400" dirty="0"/>
              <a:t>– Radiology system components, </a:t>
            </a:r>
          </a:p>
          <a:p>
            <a:r>
              <a:rPr lang="en-US" sz="2400" dirty="0"/>
              <a:t>– Pharmacy system components, </a:t>
            </a:r>
          </a:p>
          <a:p>
            <a:r>
              <a:rPr lang="en-US" sz="2400" dirty="0"/>
              <a:t>– Computerized physician order entry components, </a:t>
            </a:r>
          </a:p>
          <a:p>
            <a:r>
              <a:rPr lang="en-US" sz="2400" dirty="0"/>
              <a:t>– Clinical documentation components</a:t>
            </a:r>
          </a:p>
        </p:txBody>
      </p:sp>
    </p:spTree>
    <p:extLst>
      <p:ext uri="{BB962C8B-B14F-4D97-AF65-F5344CB8AC3E}">
        <p14:creationId xmlns:p14="http://schemas.microsoft.com/office/powerpoint/2010/main" val="828034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2E08B-736F-4E2E-B608-A8E816CA88C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36634B43-3658-452F-B5DC-CBA978212987}"/>
              </a:ext>
            </a:extLst>
          </p:cNvPr>
          <p:cNvSpPr>
            <a:spLocks noGrp="1"/>
          </p:cNvSpPr>
          <p:nvPr>
            <p:ph idx="1"/>
          </p:nvPr>
        </p:nvSpPr>
        <p:spPr>
          <a:xfrm>
            <a:off x="4767572" y="428922"/>
            <a:ext cx="6811283" cy="5661409"/>
          </a:xfrm>
        </p:spPr>
        <p:txBody>
          <a:bodyPr>
            <a:normAutofit/>
          </a:bodyPr>
          <a:lstStyle/>
          <a:p>
            <a:r>
              <a:rPr lang="en-US" sz="2000" dirty="0"/>
              <a:t>“Electronic Health Record” (EHR) “EHR” refers to electronic information systems and/or computerized devices containing electronic records of patient data captured in any care delivery setting within [Hospital]. </a:t>
            </a:r>
          </a:p>
          <a:p>
            <a:r>
              <a:rPr lang="en-US" sz="2000" dirty="0"/>
              <a:t>Records include but are not limited to patient demographics, histories and physicals, progress notes, clinician orders, lab tests, diagnostic imagines, graphical data such as EKG tracings, physiological data such as blood pressure, pulse, respiratory rate and temperature, automated decision support-generated alerts and reminders, and any other clinical data used in monitoring and providing medical care to a patient </a:t>
            </a:r>
          </a:p>
        </p:txBody>
      </p:sp>
    </p:spTree>
    <p:extLst>
      <p:ext uri="{BB962C8B-B14F-4D97-AF65-F5344CB8AC3E}">
        <p14:creationId xmlns:p14="http://schemas.microsoft.com/office/powerpoint/2010/main" val="1805383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7EF6C-3FDB-4F61-A594-C8B2C4057C20}"/>
              </a:ext>
            </a:extLst>
          </p:cNvPr>
          <p:cNvSpPr>
            <a:spLocks noGrp="1"/>
          </p:cNvSpPr>
          <p:nvPr>
            <p:ph type="title"/>
          </p:nvPr>
        </p:nvSpPr>
        <p:spPr/>
        <p:txBody>
          <a:bodyPr/>
          <a:lstStyle/>
          <a:p>
            <a:r>
              <a:rPr lang="en-US" dirty="0"/>
              <a:t>DUTIES</a:t>
            </a:r>
          </a:p>
        </p:txBody>
      </p:sp>
      <p:sp>
        <p:nvSpPr>
          <p:cNvPr id="3" name="Content Placeholder 2">
            <a:extLst>
              <a:ext uri="{FF2B5EF4-FFF2-40B4-BE49-F238E27FC236}">
                <a16:creationId xmlns:a16="http://schemas.microsoft.com/office/drawing/2014/main" id="{151AA372-0CC4-472C-BF23-04273A01EF26}"/>
              </a:ext>
            </a:extLst>
          </p:cNvPr>
          <p:cNvSpPr>
            <a:spLocks noGrp="1"/>
          </p:cNvSpPr>
          <p:nvPr>
            <p:ph idx="1"/>
          </p:nvPr>
        </p:nvSpPr>
        <p:spPr>
          <a:xfrm>
            <a:off x="5118447" y="803185"/>
            <a:ext cx="6981404" cy="5661409"/>
          </a:xfrm>
        </p:spPr>
        <p:txBody>
          <a:bodyPr>
            <a:normAutofit fontScale="92500"/>
          </a:bodyPr>
          <a:lstStyle/>
          <a:p>
            <a:r>
              <a:rPr lang="en-US" sz="2400" dirty="0"/>
              <a:t>The duty of a healthcare provider to create and maintain accurate records, including electronic health records from a number of other sources as well. </a:t>
            </a:r>
          </a:p>
          <a:p>
            <a:r>
              <a:rPr lang="en-US" sz="2400" dirty="0"/>
              <a:t>the Joint Commission has "IM standards“ , and Medicare and Medicaid, together with the federal Conditions for Participation, have strict recordkeeping requirements.</a:t>
            </a:r>
          </a:p>
          <a:p>
            <a:r>
              <a:rPr lang="en-US" sz="2400" dirty="0"/>
              <a:t>HIPAA and its progeny provide further requirements, including keeping timely and accurate records for purposes of patient care and establishing "medical necessity" and other information for billing and other purposes</a:t>
            </a:r>
          </a:p>
        </p:txBody>
      </p:sp>
    </p:spTree>
    <p:extLst>
      <p:ext uri="{BB962C8B-B14F-4D97-AF65-F5344CB8AC3E}">
        <p14:creationId xmlns:p14="http://schemas.microsoft.com/office/powerpoint/2010/main" val="600556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E4711-7933-4C71-97D4-CB7FDB6C25A0}"/>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AF1C4414-7DB5-4644-8380-1978367FDF2D}"/>
              </a:ext>
            </a:extLst>
          </p:cNvPr>
          <p:cNvSpPr>
            <a:spLocks noGrp="1"/>
          </p:cNvSpPr>
          <p:nvPr>
            <p:ph idx="1"/>
          </p:nvPr>
        </p:nvSpPr>
        <p:spPr/>
        <p:txBody>
          <a:bodyPr>
            <a:normAutofit/>
          </a:bodyPr>
          <a:lstStyle/>
          <a:p>
            <a:r>
              <a:rPr lang="en-US" sz="2000" i="1" dirty="0"/>
              <a:t>Audit logs </a:t>
            </a:r>
            <a:r>
              <a:rPr lang="en-US" sz="2000" dirty="0"/>
              <a:t>are records of sequential activities maintained by the application or system.</a:t>
            </a:r>
          </a:p>
          <a:p>
            <a:r>
              <a:rPr lang="en-US" sz="2000" dirty="0"/>
              <a:t>An </a:t>
            </a:r>
            <a:r>
              <a:rPr lang="en-US" sz="2000" i="1" dirty="0"/>
              <a:t>audit trail </a:t>
            </a:r>
            <a:r>
              <a:rPr lang="en-US" sz="2000" dirty="0"/>
              <a:t>consists of the log records identifying or related to a particular transaction or event.</a:t>
            </a:r>
          </a:p>
          <a:p>
            <a:r>
              <a:rPr lang="en-US" sz="2000" dirty="0"/>
              <a:t>A system security or </a:t>
            </a:r>
            <a:r>
              <a:rPr lang="en-US" sz="2000" i="1" dirty="0"/>
              <a:t>access audit </a:t>
            </a:r>
            <a:r>
              <a:rPr lang="en-US" sz="2000" dirty="0"/>
              <a:t>is the process of reviewing the audit log and is an integral part of an organization’s security and risk management process.</a:t>
            </a:r>
          </a:p>
        </p:txBody>
      </p:sp>
    </p:spTree>
    <p:extLst>
      <p:ext uri="{BB962C8B-B14F-4D97-AF65-F5344CB8AC3E}">
        <p14:creationId xmlns:p14="http://schemas.microsoft.com/office/powerpoint/2010/main" val="3605390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6CABC-757B-48C9-B497-5BF1B2A6BBC1}"/>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20BD584C-F9FD-4723-B525-734FAD4F5093}"/>
              </a:ext>
            </a:extLst>
          </p:cNvPr>
          <p:cNvSpPr>
            <a:spLocks noGrp="1"/>
          </p:cNvSpPr>
          <p:nvPr>
            <p:ph idx="1"/>
          </p:nvPr>
        </p:nvSpPr>
        <p:spPr>
          <a:xfrm>
            <a:off x="5118447" y="803186"/>
            <a:ext cx="6281873" cy="5948488"/>
          </a:xfrm>
        </p:spPr>
        <p:txBody>
          <a:bodyPr>
            <a:normAutofit/>
          </a:bodyPr>
          <a:lstStyle/>
          <a:p>
            <a:r>
              <a:rPr lang="en-US" dirty="0"/>
              <a:t>Audit logs are a form of metadata</a:t>
            </a:r>
          </a:p>
          <a:p>
            <a:r>
              <a:rPr lang="en-US" dirty="0"/>
              <a:t>Metadata, commonly described as “data about data,” is an automatically generated computer record, including but not limited to audit trails, order and results “detail” sheets, and other data that certify how, when, where and by whom electronic documents (e-documents) and other computer-based information have been reviewed, manipulated or otherwise accessed automatically generated computer logs for certain electronic documents including electronic heath records (EHRs) </a:t>
            </a:r>
          </a:p>
          <a:p>
            <a:r>
              <a:rPr lang="en-US" dirty="0"/>
              <a:t>chronologically identifies: </a:t>
            </a:r>
          </a:p>
          <a:p>
            <a:pPr lvl="1"/>
            <a:r>
              <a:rPr lang="en-US" dirty="0"/>
              <a:t>(</a:t>
            </a:r>
            <a:r>
              <a:rPr lang="en-US" dirty="0" err="1"/>
              <a:t>i</a:t>
            </a:r>
            <a:r>
              <a:rPr lang="en-US" dirty="0"/>
              <a:t>) the date and time of a use or change of a record; </a:t>
            </a:r>
          </a:p>
          <a:p>
            <a:pPr lvl="1"/>
            <a:r>
              <a:rPr lang="en-US" dirty="0"/>
              <a:t>(ii) identifies the particular user; </a:t>
            </a:r>
          </a:p>
          <a:p>
            <a:pPr lvl="1"/>
            <a:r>
              <a:rPr lang="en-US" dirty="0"/>
              <a:t>(iii) identifies the type of action such as entering, revising, deleting or printing data; and </a:t>
            </a:r>
          </a:p>
          <a:p>
            <a:pPr lvl="1"/>
            <a:r>
              <a:rPr lang="en-US" dirty="0"/>
              <a:t>(iv) the particular data being accessed.</a:t>
            </a:r>
          </a:p>
        </p:txBody>
      </p:sp>
    </p:spTree>
    <p:extLst>
      <p:ext uri="{BB962C8B-B14F-4D97-AF65-F5344CB8AC3E}">
        <p14:creationId xmlns:p14="http://schemas.microsoft.com/office/powerpoint/2010/main" val="487781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8A940-830F-461E-A56F-8AA1F150AFB3}"/>
              </a:ext>
            </a:extLst>
          </p:cNvPr>
          <p:cNvSpPr>
            <a:spLocks noGrp="1"/>
          </p:cNvSpPr>
          <p:nvPr>
            <p:ph type="title"/>
          </p:nvPr>
        </p:nvSpPr>
        <p:spPr/>
        <p:txBody>
          <a:bodyPr/>
          <a:lstStyle/>
          <a:p>
            <a:r>
              <a:rPr lang="en-US" b="1" dirty="0"/>
              <a:t>What Should Be in the Audit Log?</a:t>
            </a:r>
            <a:endParaRPr lang="en-US" dirty="0"/>
          </a:p>
        </p:txBody>
      </p:sp>
      <p:sp>
        <p:nvSpPr>
          <p:cNvPr id="3" name="Content Placeholder 2">
            <a:extLst>
              <a:ext uri="{FF2B5EF4-FFF2-40B4-BE49-F238E27FC236}">
                <a16:creationId xmlns:a16="http://schemas.microsoft.com/office/drawing/2014/main" id="{0511E614-5E6A-451C-A801-41ED26BE0D18}"/>
              </a:ext>
            </a:extLst>
          </p:cNvPr>
          <p:cNvSpPr>
            <a:spLocks noGrp="1"/>
          </p:cNvSpPr>
          <p:nvPr>
            <p:ph idx="1"/>
          </p:nvPr>
        </p:nvSpPr>
        <p:spPr>
          <a:xfrm>
            <a:off x="4838701" y="803185"/>
            <a:ext cx="6905624" cy="5569039"/>
          </a:xfrm>
        </p:spPr>
        <p:txBody>
          <a:bodyPr>
            <a:normAutofit fontScale="92500" lnSpcReduction="20000"/>
          </a:bodyPr>
          <a:lstStyle/>
          <a:p>
            <a:r>
              <a:rPr lang="en-US" dirty="0"/>
              <a:t> The name of the user interacting with the EHR (note: the default is the ID of the user who logged into the EHR, but it is possible that another user “poached” or began interacting with the HER after the first user left the computer and did not log off or “lock” the EHR application or the user shared his log on credentials with another clinician;</a:t>
            </a:r>
          </a:p>
          <a:p>
            <a:r>
              <a:rPr lang="en-US" dirty="0"/>
              <a:t>The application the user was using to interact with the EHR;</a:t>
            </a:r>
          </a:p>
          <a:p>
            <a:r>
              <a:rPr lang="en-US" dirty="0"/>
              <a:t>The physical location of the workstation (note: the audit log will most likely contain a logical name of the device which can be associated to a physical location using another reference file) where the interaction took place;</a:t>
            </a:r>
          </a:p>
          <a:p>
            <a:r>
              <a:rPr lang="en-US" dirty="0"/>
              <a:t>The date and time of the interaction (note: often the time that the user enters describing when the event occurred is earlier (a later time means that the data was entered before the event took place) than the time that the data was input into the EHR, which is the time recorded in the audit log) </a:t>
            </a:r>
          </a:p>
          <a:p>
            <a:r>
              <a:rPr lang="en-US" dirty="0"/>
              <a:t>A description of the type of interaction (</a:t>
            </a:r>
            <a:r>
              <a:rPr lang="en-US" i="1" dirty="0"/>
              <a:t>e.g.</a:t>
            </a:r>
            <a:r>
              <a:rPr lang="en-US" dirty="0"/>
              <a:t>, view, modify, delete, print, etc.).</a:t>
            </a:r>
          </a:p>
        </p:txBody>
      </p:sp>
    </p:spTree>
    <p:extLst>
      <p:ext uri="{BB962C8B-B14F-4D97-AF65-F5344CB8AC3E}">
        <p14:creationId xmlns:p14="http://schemas.microsoft.com/office/powerpoint/2010/main" val="1072693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044E4-522C-4D46-B183-EDC4B6ED3D3F}"/>
              </a:ext>
            </a:extLst>
          </p:cNvPr>
          <p:cNvSpPr>
            <a:spLocks noGrp="1"/>
          </p:cNvSpPr>
          <p:nvPr>
            <p:ph type="title"/>
          </p:nvPr>
        </p:nvSpPr>
        <p:spPr/>
        <p:txBody>
          <a:bodyPr/>
          <a:lstStyle/>
          <a:p>
            <a:r>
              <a:rPr lang="en-US" b="1" dirty="0"/>
              <a:t>HIPAA Security Rule</a:t>
            </a:r>
            <a:endParaRPr lang="en-US" dirty="0"/>
          </a:p>
        </p:txBody>
      </p:sp>
      <p:sp>
        <p:nvSpPr>
          <p:cNvPr id="3" name="Content Placeholder 2">
            <a:extLst>
              <a:ext uri="{FF2B5EF4-FFF2-40B4-BE49-F238E27FC236}">
                <a16:creationId xmlns:a16="http://schemas.microsoft.com/office/drawing/2014/main" id="{D50C9D7A-3041-4751-AB4B-271AC1A50D13}"/>
              </a:ext>
            </a:extLst>
          </p:cNvPr>
          <p:cNvSpPr>
            <a:spLocks noGrp="1"/>
          </p:cNvSpPr>
          <p:nvPr>
            <p:ph idx="1"/>
          </p:nvPr>
        </p:nvSpPr>
        <p:spPr/>
        <p:txBody>
          <a:bodyPr>
            <a:normAutofit lnSpcReduction="10000"/>
          </a:bodyPr>
          <a:lstStyle/>
          <a:p>
            <a:r>
              <a:rPr lang="en-US" b="1" dirty="0"/>
              <a:t>HIPAA</a:t>
            </a:r>
            <a:r>
              <a:rPr lang="en-US" dirty="0"/>
              <a:t>: the Health Insurance Portability and Accountability Act, a US law designed to provide privacy standards to protect patients' medical records and other health information provided to health plans, doctors, hospitals and other health care providers.</a:t>
            </a:r>
          </a:p>
          <a:p>
            <a:r>
              <a:rPr lang="en-US" dirty="0"/>
              <a:t>Section 164.308(a)(1)(ii)(c), Information system activity review (required), which states organizations must “implement procedures to regularly review records of information system activity, such as audit logs, access reports, and security incident tracking reports.”</a:t>
            </a:r>
          </a:p>
          <a:p>
            <a:r>
              <a:rPr lang="en-US" dirty="0"/>
              <a:t>Section 164.312(1)(b), Audit controls (required), which states organizations must “implement hardware, software, and procedural mechanisms that record and examine activity in information systems that contain or use electronic protected health information.”</a:t>
            </a:r>
          </a:p>
        </p:txBody>
      </p:sp>
    </p:spTree>
    <p:extLst>
      <p:ext uri="{BB962C8B-B14F-4D97-AF65-F5344CB8AC3E}">
        <p14:creationId xmlns:p14="http://schemas.microsoft.com/office/powerpoint/2010/main" val="203626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1DF7288-ABD0-4214-8810-674169F3C90A}"/>
              </a:ext>
            </a:extLst>
          </p:cNvPr>
          <p:cNvPicPr>
            <a:picLocks noChangeAspect="1"/>
          </p:cNvPicPr>
          <p:nvPr/>
        </p:nvPicPr>
        <p:blipFill rotWithShape="1">
          <a:blip r:embed="rId2"/>
          <a:srcRect l="7265" t="21389" r="7109" b="28056"/>
          <a:stretch/>
        </p:blipFill>
        <p:spPr>
          <a:xfrm>
            <a:off x="590550" y="1381125"/>
            <a:ext cx="11299790" cy="3752850"/>
          </a:xfrm>
          <a:prstGeom prst="rect">
            <a:avLst/>
          </a:prstGeom>
        </p:spPr>
      </p:pic>
    </p:spTree>
    <p:extLst>
      <p:ext uri="{BB962C8B-B14F-4D97-AF65-F5344CB8AC3E}">
        <p14:creationId xmlns:p14="http://schemas.microsoft.com/office/powerpoint/2010/main" val="3741799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17254-2DD1-4B63-A996-21718BD2995A}"/>
              </a:ext>
            </a:extLst>
          </p:cNvPr>
          <p:cNvSpPr>
            <a:spLocks noGrp="1"/>
          </p:cNvSpPr>
          <p:nvPr>
            <p:ph type="title"/>
          </p:nvPr>
        </p:nvSpPr>
        <p:spPr/>
        <p:txBody>
          <a:bodyPr/>
          <a:lstStyle/>
          <a:p>
            <a:r>
              <a:rPr lang="en-US" dirty="0"/>
              <a:t>BENEFIT</a:t>
            </a:r>
          </a:p>
        </p:txBody>
      </p:sp>
      <p:sp>
        <p:nvSpPr>
          <p:cNvPr id="3" name="Content Placeholder 2">
            <a:extLst>
              <a:ext uri="{FF2B5EF4-FFF2-40B4-BE49-F238E27FC236}">
                <a16:creationId xmlns:a16="http://schemas.microsoft.com/office/drawing/2014/main" id="{19F8AEF7-2DC1-4292-A635-0758DFDAFBCF}"/>
              </a:ext>
            </a:extLst>
          </p:cNvPr>
          <p:cNvSpPr>
            <a:spLocks noGrp="1"/>
          </p:cNvSpPr>
          <p:nvPr>
            <p:ph idx="1"/>
          </p:nvPr>
        </p:nvSpPr>
        <p:spPr>
          <a:xfrm>
            <a:off x="5118447" y="803185"/>
            <a:ext cx="6892578" cy="5969089"/>
          </a:xfrm>
        </p:spPr>
        <p:txBody>
          <a:bodyPr>
            <a:normAutofit lnSpcReduction="10000"/>
          </a:bodyPr>
          <a:lstStyle/>
          <a:p>
            <a:r>
              <a:rPr lang="en-US" dirty="0"/>
              <a:t>Authenticating a medical record for payment purposes; </a:t>
            </a:r>
          </a:p>
          <a:p>
            <a:r>
              <a:rPr lang="en-US" dirty="0"/>
              <a:t>Establishing a culture of responsibility and accountability; </a:t>
            </a:r>
          </a:p>
          <a:p>
            <a:r>
              <a:rPr lang="en-US" dirty="0"/>
              <a:t>Reducing the risk associated with inappropriate access; </a:t>
            </a:r>
          </a:p>
          <a:p>
            <a:r>
              <a:rPr lang="en-US" dirty="0"/>
              <a:t>Providing forensic evidence during investigations of suspected known security incidents and breaches to private safety; </a:t>
            </a:r>
          </a:p>
          <a:p>
            <a:r>
              <a:rPr lang="en-US" dirty="0"/>
              <a:t>Tracking disclosures of protected health information; </a:t>
            </a:r>
          </a:p>
          <a:p>
            <a:r>
              <a:rPr lang="en-US" dirty="0"/>
              <a:t>Responding to patient privacy concerns regarding unauthorized access; </a:t>
            </a:r>
          </a:p>
          <a:p>
            <a:r>
              <a:rPr lang="en-US" dirty="0"/>
              <a:t>Evaluating the overall effectiveness of the organization's appropriate access and use of patient information; </a:t>
            </a:r>
          </a:p>
          <a:p>
            <a:r>
              <a:rPr lang="en-US" dirty="0"/>
              <a:t>Detecting new threats and intrusion attempts; </a:t>
            </a:r>
          </a:p>
          <a:p>
            <a:r>
              <a:rPr lang="en-US" dirty="0"/>
              <a:t>Identifying potential problems; </a:t>
            </a:r>
          </a:p>
          <a:p>
            <a:r>
              <a:rPr lang="en-US" dirty="0"/>
              <a:t>Addressing compliance with regulatory and accreditation requirements</a:t>
            </a:r>
          </a:p>
          <a:p>
            <a:endParaRPr lang="en-US" dirty="0"/>
          </a:p>
          <a:p>
            <a:endParaRPr lang="en-US" dirty="0"/>
          </a:p>
        </p:txBody>
      </p:sp>
    </p:spTree>
    <p:extLst>
      <p:ext uri="{BB962C8B-B14F-4D97-AF65-F5344CB8AC3E}">
        <p14:creationId xmlns:p14="http://schemas.microsoft.com/office/powerpoint/2010/main" val="428634087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docProps/app.xml><?xml version="1.0" encoding="utf-8"?>
<Properties xmlns="http://schemas.openxmlformats.org/officeDocument/2006/extended-properties" xmlns:vt="http://schemas.openxmlformats.org/officeDocument/2006/docPropsVTypes">
  <Template>TM16401371[[fn=Atlas]]</Template>
  <TotalTime>48</TotalTime>
  <Words>875</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 Light</vt:lpstr>
      <vt:lpstr>Rockwell</vt:lpstr>
      <vt:lpstr>Wingdings</vt:lpstr>
      <vt:lpstr>Atlas</vt:lpstr>
      <vt:lpstr>AUDIT TRAIL/AUDIT LOG</vt:lpstr>
      <vt:lpstr>BACKGROUND</vt:lpstr>
      <vt:lpstr>DUTIES</vt:lpstr>
      <vt:lpstr>DEFINITION</vt:lpstr>
      <vt:lpstr>DEFINITION</vt:lpstr>
      <vt:lpstr>What Should Be in the Audit Log?</vt:lpstr>
      <vt:lpstr>HIPAA Security Rule</vt:lpstr>
      <vt:lpstr>PowerPoint Presentation</vt:lpstr>
      <vt:lpstr>BENEFIT</vt:lpstr>
      <vt:lpstr> RECORDS COMPONENTS.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TRAIL/AUDIT LOG</dc:title>
  <dc:creator>enny rachmani</dc:creator>
  <cp:lastModifiedBy>enny rachmani</cp:lastModifiedBy>
  <cp:revision>4</cp:revision>
  <dcterms:created xsi:type="dcterms:W3CDTF">2019-10-21T06:43:55Z</dcterms:created>
  <dcterms:modified xsi:type="dcterms:W3CDTF">2019-10-21T07:32:46Z</dcterms:modified>
</cp:coreProperties>
</file>