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DD810A-3EB2-41A5-BA9D-58D9D7314997}" type="datetimeFigureOut">
              <a:rPr lang="en-US" smtClean="0"/>
              <a:t>10/19/2016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B34E75A-B444-4635-9130-D0F30CDCB5D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DD810A-3EB2-41A5-BA9D-58D9D7314997}"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4E75A-B444-4635-9130-D0F30CDCB5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DD810A-3EB2-41A5-BA9D-58D9D7314997}"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4E75A-B444-4635-9130-D0F30CDCB5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DD810A-3EB2-41A5-BA9D-58D9D7314997}"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4E75A-B444-4635-9130-D0F30CDCB5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DD810A-3EB2-41A5-BA9D-58D9D7314997}"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4E75A-B444-4635-9130-D0F30CDCB5D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DD810A-3EB2-41A5-BA9D-58D9D7314997}"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4E75A-B444-4635-9130-D0F30CDCB5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DD810A-3EB2-41A5-BA9D-58D9D7314997}"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34E75A-B444-4635-9130-D0F30CDCB5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8DD810A-3EB2-41A5-BA9D-58D9D7314997}" type="datetimeFigureOut">
              <a:rPr lang="en-US" smtClean="0"/>
              <a:t>10/19/2016</a:t>
            </a:fld>
            <a:endParaRPr lang="en-US"/>
          </a:p>
        </p:txBody>
      </p:sp>
      <p:sp>
        <p:nvSpPr>
          <p:cNvPr id="8" name="Slide Number Placeholder 7"/>
          <p:cNvSpPr>
            <a:spLocks noGrp="1"/>
          </p:cNvSpPr>
          <p:nvPr>
            <p:ph type="sldNum" sz="quarter" idx="11"/>
          </p:nvPr>
        </p:nvSpPr>
        <p:spPr/>
        <p:txBody>
          <a:bodyPr/>
          <a:lstStyle/>
          <a:p>
            <a:fld id="{5B34E75A-B444-4635-9130-D0F30CDCB5D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DD810A-3EB2-41A5-BA9D-58D9D7314997}"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34E75A-B444-4635-9130-D0F30CDCB5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DD810A-3EB2-41A5-BA9D-58D9D7314997}"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5B34E75A-B444-4635-9130-D0F30CDCB5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8DD810A-3EB2-41A5-BA9D-58D9D7314997}"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4E75A-B444-4635-9130-D0F30CDCB5D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8DD810A-3EB2-41A5-BA9D-58D9D7314997}" type="datetimeFigureOut">
              <a:rPr lang="en-US" smtClean="0"/>
              <a:t>10/19/2016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B34E75A-B444-4635-9130-D0F30CDCB5D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1371600"/>
            <a:ext cx="6480048" cy="2286000"/>
          </a:xfrm>
        </p:spPr>
        <p:txBody>
          <a:bodyPr>
            <a:normAutofit/>
          </a:bodyPr>
          <a:lstStyle/>
          <a:p>
            <a:pPr algn="ctr"/>
            <a:r>
              <a:rPr sz="5400" b="1" smtClean="0">
                <a:latin typeface="Algerian" pitchFamily="82" charset="0"/>
              </a:rPr>
              <a:t>ANALISA BIAYA TENAGA KERJA</a:t>
            </a:r>
            <a:endParaRPr lang="en-US" sz="5400" b="1" dirty="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467600" cy="5592763"/>
          </a:xfrm>
        </p:spPr>
        <p:txBody>
          <a:bodyPr/>
          <a:lstStyle/>
          <a:p>
            <a:pPr>
              <a:buFont typeface="Wingdings" pitchFamily="2" charset="2"/>
              <a:buChar char="Ø"/>
            </a:pPr>
            <a:r>
              <a:rPr lang="en-US" dirty="0" smtClean="0"/>
              <a:t>Bonus</a:t>
            </a:r>
          </a:p>
          <a:p>
            <a:pPr lvl="1">
              <a:buFont typeface="Wingdings" pitchFamily="2" charset="2"/>
              <a:buChar char="q"/>
            </a:pPr>
            <a:r>
              <a:rPr lang="en-US" dirty="0" smtClean="0"/>
              <a:t>	</a:t>
            </a:r>
            <a:r>
              <a:rPr lang="en-US" sz="2900" dirty="0" err="1" smtClean="0"/>
              <a:t>Adalah</a:t>
            </a:r>
            <a:r>
              <a:rPr lang="en-US" sz="2900" dirty="0" smtClean="0"/>
              <a:t> </a:t>
            </a:r>
            <a:r>
              <a:rPr lang="en-US" sz="2900" dirty="0" err="1" smtClean="0"/>
              <a:t>tambahan</a:t>
            </a:r>
            <a:r>
              <a:rPr lang="en-US" sz="2900" dirty="0" smtClean="0"/>
              <a:t> </a:t>
            </a:r>
            <a:r>
              <a:rPr lang="en-US" sz="2900" dirty="0" err="1" smtClean="0"/>
              <a:t>pembayaran</a:t>
            </a:r>
            <a:r>
              <a:rPr lang="en-US" sz="2900" dirty="0" smtClean="0"/>
              <a:t> </a:t>
            </a:r>
            <a:r>
              <a:rPr lang="en-US" sz="2900" dirty="0" err="1" smtClean="0"/>
              <a:t>upah</a:t>
            </a:r>
            <a:r>
              <a:rPr lang="en-US" sz="2900" dirty="0" smtClean="0"/>
              <a:t>/</a:t>
            </a:r>
            <a:r>
              <a:rPr lang="en-US" sz="2900" dirty="0" err="1" smtClean="0"/>
              <a:t>gaji</a:t>
            </a:r>
            <a:r>
              <a:rPr lang="en-US" sz="2900" dirty="0" smtClean="0"/>
              <a:t> yang </a:t>
            </a:r>
            <a:r>
              <a:rPr lang="en-US" sz="2900" dirty="0" err="1" smtClean="0"/>
              <a:t>diberikan</a:t>
            </a:r>
            <a:r>
              <a:rPr lang="en-US" sz="2900" dirty="0" smtClean="0"/>
              <a:t> </a:t>
            </a:r>
            <a:r>
              <a:rPr lang="en-US" sz="2900" dirty="0" err="1" smtClean="0"/>
              <a:t>kepada</a:t>
            </a:r>
            <a:r>
              <a:rPr lang="en-US" sz="2900" dirty="0" smtClean="0"/>
              <a:t> </a:t>
            </a:r>
            <a:r>
              <a:rPr lang="en-US" sz="2900" dirty="0" err="1" smtClean="0"/>
              <a:t>pekerja</a:t>
            </a:r>
            <a:r>
              <a:rPr lang="en-US" sz="2900" dirty="0" smtClean="0"/>
              <a:t>.</a:t>
            </a:r>
          </a:p>
          <a:p>
            <a:pPr lvl="1">
              <a:buFont typeface="Wingdings" pitchFamily="2" charset="2"/>
              <a:buChar char="q"/>
            </a:pPr>
            <a:r>
              <a:rPr lang="en-US" sz="2900" dirty="0" smtClean="0"/>
              <a:t>	</a:t>
            </a:r>
            <a:r>
              <a:rPr lang="en-US" sz="2900" dirty="0" err="1" smtClean="0"/>
              <a:t>Besarnya</a:t>
            </a:r>
            <a:r>
              <a:rPr lang="en-US" sz="2900" dirty="0" smtClean="0"/>
              <a:t> bonus </a:t>
            </a:r>
            <a:r>
              <a:rPr lang="en-US" sz="2900" dirty="0" err="1" smtClean="0"/>
              <a:t>dinyatakan</a:t>
            </a:r>
            <a:r>
              <a:rPr lang="en-US" sz="2900" dirty="0" smtClean="0"/>
              <a:t> </a:t>
            </a:r>
            <a:r>
              <a:rPr lang="en-US" sz="2900" dirty="0" err="1" smtClean="0"/>
              <a:t>dalam</a:t>
            </a:r>
            <a:r>
              <a:rPr lang="en-US" sz="2900" dirty="0" smtClean="0"/>
              <a:t> </a:t>
            </a:r>
            <a:r>
              <a:rPr lang="en-US" sz="2900" dirty="0" err="1" smtClean="0"/>
              <a:t>persentase</a:t>
            </a:r>
            <a:r>
              <a:rPr lang="en-US" sz="2900" dirty="0" smtClean="0"/>
              <a:t> </a:t>
            </a:r>
            <a:r>
              <a:rPr lang="en-US" sz="2900" dirty="0" err="1" smtClean="0"/>
              <a:t>tertentu</a:t>
            </a:r>
            <a:r>
              <a:rPr lang="en-US" sz="2900" dirty="0" smtClean="0"/>
              <a:t> </a:t>
            </a:r>
            <a:r>
              <a:rPr lang="en-US" sz="2900" dirty="0" err="1" smtClean="0"/>
              <a:t>dari</a:t>
            </a:r>
            <a:r>
              <a:rPr lang="en-US" sz="2900" dirty="0" smtClean="0"/>
              <a:t> </a:t>
            </a:r>
            <a:r>
              <a:rPr lang="en-US" sz="2900" dirty="0" err="1" smtClean="0"/>
              <a:t>keuntungan</a:t>
            </a:r>
            <a:r>
              <a:rPr lang="en-US" sz="2900" dirty="0" smtClean="0"/>
              <a:t> </a:t>
            </a:r>
            <a:r>
              <a:rPr lang="en-US" sz="2900" dirty="0" err="1" smtClean="0"/>
              <a:t>atau</a:t>
            </a:r>
            <a:r>
              <a:rPr lang="en-US" sz="2900" dirty="0" smtClean="0"/>
              <a:t> profit </a:t>
            </a:r>
            <a:r>
              <a:rPr lang="en-US" sz="2900" dirty="0" err="1" smtClean="0"/>
              <a:t>perusahaan</a:t>
            </a:r>
            <a:r>
              <a:rPr lang="en-US" sz="2900" dirty="0" smtClean="0"/>
              <a:t>.</a:t>
            </a:r>
          </a:p>
          <a:p>
            <a:pPr lvl="1">
              <a:buFont typeface="Wingdings" pitchFamily="2" charset="2"/>
              <a:buChar char="q"/>
            </a:pPr>
            <a:r>
              <a:rPr lang="en-US" sz="2900" dirty="0" smtClean="0"/>
              <a:t>	</a:t>
            </a:r>
            <a:r>
              <a:rPr lang="en-US" sz="2900" dirty="0" err="1" smtClean="0"/>
              <a:t>Besarnya</a:t>
            </a:r>
            <a:r>
              <a:rPr lang="en-US" sz="2900" dirty="0" smtClean="0"/>
              <a:t> bonus </a:t>
            </a:r>
            <a:r>
              <a:rPr lang="en-US" sz="2900" dirty="0" err="1" smtClean="0"/>
              <a:t>berdasarkan</a:t>
            </a:r>
            <a:r>
              <a:rPr lang="en-US" sz="2900" dirty="0" smtClean="0"/>
              <a:t> </a:t>
            </a:r>
            <a:r>
              <a:rPr lang="en-US" sz="2900" dirty="0" err="1" smtClean="0"/>
              <a:t>prosentase</a:t>
            </a:r>
            <a:r>
              <a:rPr lang="en-US" sz="2900" dirty="0" smtClean="0"/>
              <a:t> </a:t>
            </a:r>
            <a:r>
              <a:rPr lang="en-US" sz="2900" dirty="0" err="1" smtClean="0"/>
              <a:t>tertentu</a:t>
            </a:r>
            <a:r>
              <a:rPr lang="en-US" sz="2900" dirty="0" smtClean="0"/>
              <a:t> </a:t>
            </a:r>
            <a:r>
              <a:rPr lang="en-US" sz="2900" dirty="0" err="1" smtClean="0"/>
              <a:t>dari</a:t>
            </a:r>
            <a:r>
              <a:rPr lang="en-US" sz="2900" dirty="0" smtClean="0"/>
              <a:t> </a:t>
            </a:r>
            <a:r>
              <a:rPr lang="en-US" sz="2900" dirty="0" err="1" smtClean="0"/>
              <a:t>gaji</a:t>
            </a:r>
            <a:r>
              <a:rPr lang="en-US" sz="2900" dirty="0" smtClean="0"/>
              <a:t> </a:t>
            </a:r>
            <a:r>
              <a:rPr lang="en-US" sz="2900" dirty="0" err="1" smtClean="0"/>
              <a:t>atau</a:t>
            </a:r>
            <a:r>
              <a:rPr lang="en-US" sz="2900" dirty="0" smtClean="0"/>
              <a:t> </a:t>
            </a:r>
            <a:r>
              <a:rPr lang="en-US" sz="2900" dirty="0" err="1" smtClean="0"/>
              <a:t>upah</a:t>
            </a:r>
            <a:r>
              <a:rPr lang="en-US" sz="2900" dirty="0" smtClean="0"/>
              <a:t> yang </a:t>
            </a:r>
            <a:r>
              <a:rPr lang="en-US" sz="2900" dirty="0" err="1" smtClean="0"/>
              <a:t>diterima</a:t>
            </a:r>
            <a:r>
              <a:rPr lang="en-US" sz="2900" dirty="0" smtClean="0"/>
              <a:t>.</a:t>
            </a:r>
            <a:endParaRPr lang="en-US" sz="2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467600" cy="5592763"/>
          </a:xfrm>
        </p:spPr>
        <p:txBody>
          <a:bodyPr/>
          <a:lstStyle/>
          <a:p>
            <a:pPr>
              <a:buFont typeface="Wingdings" pitchFamily="2" charset="2"/>
              <a:buChar char="Ø"/>
            </a:pPr>
            <a:r>
              <a:rPr lang="en-US" dirty="0" err="1" smtClean="0"/>
              <a:t>Cuti</a:t>
            </a:r>
            <a:r>
              <a:rPr lang="en-US" dirty="0" smtClean="0"/>
              <a:t> </a:t>
            </a:r>
            <a:r>
              <a:rPr lang="en-US" dirty="0" err="1" smtClean="0"/>
              <a:t>dan</a:t>
            </a:r>
            <a:r>
              <a:rPr lang="en-US" dirty="0" smtClean="0"/>
              <a:t> </a:t>
            </a:r>
            <a:r>
              <a:rPr lang="en-US" dirty="0" err="1" smtClean="0"/>
              <a:t>Hari</a:t>
            </a:r>
            <a:r>
              <a:rPr lang="en-US" dirty="0" smtClean="0"/>
              <a:t> </a:t>
            </a:r>
            <a:r>
              <a:rPr lang="en-US" dirty="0" err="1" smtClean="0"/>
              <a:t>Libur</a:t>
            </a:r>
            <a:endParaRPr lang="en-US" dirty="0" smtClean="0"/>
          </a:p>
          <a:p>
            <a:pPr lvl="1" algn="just">
              <a:buFont typeface="Wingdings" pitchFamily="2" charset="2"/>
              <a:buChar char="q"/>
            </a:pPr>
            <a:r>
              <a:rPr lang="en-US" dirty="0" smtClean="0"/>
              <a:t>	</a:t>
            </a:r>
            <a:r>
              <a:rPr lang="en-US" sz="2800" dirty="0" err="1" smtClean="0"/>
              <a:t>Pembayaran</a:t>
            </a:r>
            <a:r>
              <a:rPr lang="en-US" sz="2800" dirty="0" smtClean="0"/>
              <a:t> </a:t>
            </a:r>
            <a:r>
              <a:rPr lang="en-US" sz="2800" dirty="0" err="1" smtClean="0"/>
              <a:t>upah</a:t>
            </a:r>
            <a:r>
              <a:rPr lang="en-US" sz="2800" dirty="0" smtClean="0"/>
              <a:t> </a:t>
            </a:r>
            <a:r>
              <a:rPr lang="en-US" sz="2800" dirty="0" err="1" smtClean="0"/>
              <a:t>tetap</a:t>
            </a:r>
            <a:r>
              <a:rPr lang="en-US" sz="2800" dirty="0" smtClean="0"/>
              <a:t> </a:t>
            </a:r>
            <a:r>
              <a:rPr lang="en-US" sz="2800" dirty="0" err="1" smtClean="0"/>
              <a:t>dilakukan</a:t>
            </a:r>
            <a:r>
              <a:rPr lang="en-US" sz="2800" dirty="0" smtClean="0"/>
              <a:t> </a:t>
            </a:r>
            <a:r>
              <a:rPr lang="en-US" sz="2800" dirty="0" err="1" smtClean="0"/>
              <a:t>walaupun</a:t>
            </a:r>
            <a:r>
              <a:rPr lang="en-US" sz="2800" dirty="0" smtClean="0"/>
              <a:t> </a:t>
            </a:r>
            <a:r>
              <a:rPr lang="en-US" sz="2800" dirty="0" err="1" smtClean="0"/>
              <a:t>karyawan</a:t>
            </a:r>
            <a:r>
              <a:rPr lang="en-US" sz="2800" dirty="0" smtClean="0"/>
              <a:t> </a:t>
            </a:r>
            <a:r>
              <a:rPr lang="en-US" sz="2800" dirty="0" err="1" smtClean="0"/>
              <a:t>tidak</a:t>
            </a:r>
            <a:r>
              <a:rPr lang="en-US" sz="2800" dirty="0" smtClean="0"/>
              <a:t> </a:t>
            </a:r>
            <a:r>
              <a:rPr lang="en-US" sz="2800" dirty="0" err="1" smtClean="0"/>
              <a:t>bekerja</a:t>
            </a:r>
            <a:r>
              <a:rPr lang="en-US" sz="2800" dirty="0" smtClean="0"/>
              <a:t> </a:t>
            </a:r>
            <a:r>
              <a:rPr lang="en-US" sz="2800" dirty="0" err="1" smtClean="0"/>
              <a:t>karena</a:t>
            </a:r>
            <a:r>
              <a:rPr lang="en-US" sz="2800" dirty="0" smtClean="0"/>
              <a:t> </a:t>
            </a:r>
            <a:r>
              <a:rPr lang="en-US" sz="2800" dirty="0" err="1" smtClean="0"/>
              <a:t>cuti</a:t>
            </a:r>
            <a:r>
              <a:rPr lang="en-US" sz="2800" dirty="0" smtClean="0"/>
              <a:t>  </a:t>
            </a:r>
            <a:r>
              <a:rPr lang="en-US" sz="2800" dirty="0" err="1" smtClean="0"/>
              <a:t>atau</a:t>
            </a:r>
            <a:r>
              <a:rPr lang="en-US" sz="2800" dirty="0" smtClean="0"/>
              <a:t> </a:t>
            </a:r>
            <a:r>
              <a:rPr lang="en-US" sz="2800" dirty="0" err="1" smtClean="0"/>
              <a:t>hari</a:t>
            </a:r>
            <a:r>
              <a:rPr lang="en-US" sz="2800" dirty="0" smtClean="0"/>
              <a:t> </a:t>
            </a:r>
            <a:r>
              <a:rPr lang="en-US" sz="2800" dirty="0" err="1" smtClean="0"/>
              <a:t>libur</a:t>
            </a:r>
            <a:r>
              <a:rPr lang="en-US" sz="2800" dirty="0" smtClean="0"/>
              <a:t>.</a:t>
            </a:r>
          </a:p>
          <a:p>
            <a:pPr lvl="1" algn="just">
              <a:buFont typeface="Wingdings" pitchFamily="2" charset="2"/>
              <a:buChar char="q"/>
            </a:pPr>
            <a:r>
              <a:rPr lang="en-US" sz="2800" dirty="0" smtClean="0"/>
              <a:t>	Cara </a:t>
            </a:r>
            <a:r>
              <a:rPr lang="en-US" sz="2800" dirty="0" err="1" smtClean="0"/>
              <a:t>perhitungan</a:t>
            </a:r>
            <a:r>
              <a:rPr lang="en-US" sz="2800" dirty="0" smtClean="0"/>
              <a:t> yang </a:t>
            </a:r>
            <a:r>
              <a:rPr lang="en-US" sz="2800" dirty="0" err="1" smtClean="0"/>
              <a:t>umum</a:t>
            </a:r>
            <a:r>
              <a:rPr lang="en-US" sz="2800" dirty="0" smtClean="0"/>
              <a:t> </a:t>
            </a:r>
            <a:r>
              <a:rPr lang="en-US" sz="2800" dirty="0" err="1" smtClean="0"/>
              <a:t>digunakan</a:t>
            </a:r>
            <a:r>
              <a:rPr lang="en-US" sz="2800" dirty="0" smtClean="0"/>
              <a:t> :</a:t>
            </a:r>
          </a:p>
          <a:p>
            <a:pPr lvl="2" algn="just">
              <a:buFont typeface="Wingdings" pitchFamily="2" charset="2"/>
              <a:buChar char="§"/>
            </a:pPr>
            <a:r>
              <a:rPr lang="en-US" sz="2800" dirty="0" err="1" smtClean="0"/>
              <a:t>Upah</a:t>
            </a:r>
            <a:r>
              <a:rPr lang="en-US" sz="2800" dirty="0" smtClean="0"/>
              <a:t> </a:t>
            </a:r>
            <a:r>
              <a:rPr lang="en-US" sz="2800" dirty="0" err="1" smtClean="0"/>
              <a:t>selama</a:t>
            </a:r>
            <a:r>
              <a:rPr lang="en-US" sz="2800" dirty="0" smtClean="0"/>
              <a:t> </a:t>
            </a:r>
            <a:r>
              <a:rPr lang="en-US" sz="2800" dirty="0" err="1" smtClean="0"/>
              <a:t>cuti</a:t>
            </a:r>
            <a:r>
              <a:rPr lang="en-US" sz="2800" dirty="0" smtClean="0"/>
              <a:t> </a:t>
            </a:r>
            <a:r>
              <a:rPr lang="en-US" sz="2800" dirty="0" err="1" smtClean="0"/>
              <a:t>dan</a:t>
            </a:r>
            <a:r>
              <a:rPr lang="en-US" sz="2800" dirty="0" smtClean="0"/>
              <a:t> </a:t>
            </a:r>
            <a:r>
              <a:rPr lang="en-US" sz="2800" dirty="0" err="1" smtClean="0"/>
              <a:t>hari</a:t>
            </a:r>
            <a:r>
              <a:rPr lang="en-US" sz="2800" dirty="0" smtClean="0"/>
              <a:t> </a:t>
            </a:r>
            <a:r>
              <a:rPr lang="en-US" sz="2800" dirty="0" err="1" smtClean="0"/>
              <a:t>libur</a:t>
            </a:r>
            <a:r>
              <a:rPr lang="en-US" sz="2800" dirty="0" smtClean="0"/>
              <a:t> </a:t>
            </a:r>
            <a:r>
              <a:rPr lang="en-US" sz="2800" dirty="0" err="1" smtClean="0"/>
              <a:t>ditaksir</a:t>
            </a:r>
            <a:r>
              <a:rPr lang="en-US" sz="2800" dirty="0" smtClean="0"/>
              <a:t> </a:t>
            </a:r>
            <a:r>
              <a:rPr lang="en-US" sz="2800" dirty="0" err="1" smtClean="0"/>
              <a:t>selama</a:t>
            </a:r>
            <a:r>
              <a:rPr lang="en-US" sz="2800" dirty="0" smtClean="0"/>
              <a:t> </a:t>
            </a:r>
            <a:r>
              <a:rPr lang="en-US" sz="2800" dirty="0" err="1" smtClean="0"/>
              <a:t>setahun,kemudian</a:t>
            </a:r>
            <a:r>
              <a:rPr lang="en-US" sz="2800" dirty="0" smtClean="0"/>
              <a:t> </a:t>
            </a:r>
            <a:r>
              <a:rPr lang="en-US" sz="2800" dirty="0" err="1" smtClean="0"/>
              <a:t>dibebankan</a:t>
            </a:r>
            <a:r>
              <a:rPr lang="en-US" sz="2800" dirty="0" smtClean="0"/>
              <a:t> </a:t>
            </a:r>
            <a:r>
              <a:rPr lang="en-US" sz="2800" dirty="0" err="1" smtClean="0"/>
              <a:t>tiap</a:t>
            </a:r>
            <a:r>
              <a:rPr lang="en-US" sz="2800" dirty="0" smtClean="0"/>
              <a:t> </a:t>
            </a:r>
            <a:r>
              <a:rPr lang="en-US" sz="2800" dirty="0" err="1" smtClean="0"/>
              <a:t>bulan</a:t>
            </a:r>
            <a:r>
              <a:rPr lang="en-US" sz="2800" dirty="0" smtClean="0"/>
              <a:t> 1/12 –</a:t>
            </a:r>
            <a:r>
              <a:rPr lang="en-US" sz="2800" dirty="0" err="1" smtClean="0"/>
              <a:t>nya</a:t>
            </a:r>
            <a:r>
              <a:rPr lang="en-US" sz="2800" dirty="0" smtClean="0"/>
              <a:t>.</a:t>
            </a:r>
          </a:p>
          <a:p>
            <a:pPr lvl="2" algn="just">
              <a:buFont typeface="Wingdings" pitchFamily="2" charset="2"/>
              <a:buChar char="§"/>
            </a:pPr>
            <a:r>
              <a:rPr lang="en-US" sz="2800" dirty="0" err="1" smtClean="0"/>
              <a:t>Ditentukan</a:t>
            </a:r>
            <a:r>
              <a:rPr lang="en-US" sz="2800" dirty="0" smtClean="0"/>
              <a:t> </a:t>
            </a:r>
            <a:r>
              <a:rPr lang="en-US" sz="2800" dirty="0" err="1" smtClean="0"/>
              <a:t>suatu</a:t>
            </a:r>
            <a:r>
              <a:rPr lang="en-US" sz="2800" dirty="0" smtClean="0"/>
              <a:t> </a:t>
            </a:r>
            <a:r>
              <a:rPr lang="en-US" sz="2800" dirty="0" err="1" smtClean="0"/>
              <a:t>prosentase</a:t>
            </a:r>
            <a:r>
              <a:rPr lang="en-US" sz="2800" dirty="0" smtClean="0"/>
              <a:t> </a:t>
            </a:r>
            <a:r>
              <a:rPr lang="en-US" sz="2800" dirty="0" err="1" smtClean="0"/>
              <a:t>tertentu</a:t>
            </a:r>
            <a:r>
              <a:rPr lang="en-US" sz="2800" dirty="0" smtClean="0"/>
              <a:t> </a:t>
            </a:r>
            <a:r>
              <a:rPr lang="en-US" sz="2800" dirty="0" err="1" smtClean="0"/>
              <a:t>untuk</a:t>
            </a:r>
            <a:r>
              <a:rPr lang="en-US" sz="2800" dirty="0" smtClean="0"/>
              <a:t> </a:t>
            </a:r>
            <a:r>
              <a:rPr lang="en-US" sz="2800" dirty="0" err="1" smtClean="0"/>
              <a:t>dibebankan</a:t>
            </a:r>
            <a:r>
              <a:rPr lang="en-US" sz="2800" dirty="0" smtClean="0"/>
              <a:t> </a:t>
            </a:r>
            <a:r>
              <a:rPr lang="en-US" sz="2800" dirty="0" err="1" smtClean="0"/>
              <a:t>tiap</a:t>
            </a:r>
            <a:r>
              <a:rPr lang="en-US" sz="2800" dirty="0" smtClean="0"/>
              <a:t> </a:t>
            </a:r>
            <a:r>
              <a:rPr lang="en-US" sz="2800" dirty="0" err="1" smtClean="0"/>
              <a:t>bulan</a:t>
            </a:r>
            <a:r>
              <a:rPr lang="en-US" sz="2800" dirty="0" smtClean="0"/>
              <a:t> </a:t>
            </a:r>
            <a:r>
              <a:rPr lang="en-US" sz="2800" dirty="0" err="1" smtClean="0"/>
              <a:t>pada</a:t>
            </a:r>
            <a:r>
              <a:rPr lang="en-US" sz="2800" dirty="0" smtClean="0"/>
              <a:t> BOP.</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467600" cy="5516563"/>
          </a:xfrm>
        </p:spPr>
        <p:txBody>
          <a:bodyPr/>
          <a:lstStyle/>
          <a:p>
            <a:pPr>
              <a:buFont typeface="Wingdings" pitchFamily="2" charset="2"/>
              <a:buChar char="Ø"/>
            </a:pPr>
            <a:r>
              <a:rPr lang="en-US" dirty="0" err="1" smtClean="0"/>
              <a:t>Pekerjaan</a:t>
            </a:r>
            <a:r>
              <a:rPr lang="en-US" dirty="0" smtClean="0"/>
              <a:t> yang </a:t>
            </a:r>
            <a:r>
              <a:rPr lang="en-US" dirty="0" err="1" smtClean="0"/>
              <a:t>Rusak</a:t>
            </a:r>
            <a:endParaRPr lang="en-US" dirty="0" smtClean="0"/>
          </a:p>
          <a:p>
            <a:pPr lvl="1" algn="just">
              <a:buFont typeface="Wingdings" pitchFamily="2" charset="2"/>
              <a:buChar char="q"/>
            </a:pPr>
            <a:r>
              <a:rPr lang="en-US" dirty="0" smtClean="0"/>
              <a:t>	</a:t>
            </a:r>
            <a:r>
              <a:rPr lang="en-US" sz="2800" dirty="0" err="1" smtClean="0"/>
              <a:t>Sudah</a:t>
            </a:r>
            <a:r>
              <a:rPr lang="en-US" sz="2800" dirty="0" smtClean="0"/>
              <a:t> </a:t>
            </a:r>
            <a:r>
              <a:rPr lang="en-US" sz="2800" dirty="0" err="1" smtClean="0"/>
              <a:t>menjadi</a:t>
            </a:r>
            <a:r>
              <a:rPr lang="en-US" sz="2800" dirty="0" smtClean="0"/>
              <a:t> </a:t>
            </a:r>
            <a:r>
              <a:rPr lang="en-US" sz="2800" dirty="0" err="1" smtClean="0"/>
              <a:t>hal</a:t>
            </a:r>
            <a:r>
              <a:rPr lang="en-US" sz="2800" dirty="0" smtClean="0"/>
              <a:t> yang </a:t>
            </a:r>
            <a:r>
              <a:rPr lang="en-US" sz="2800" dirty="0" err="1" smtClean="0"/>
              <a:t>biasa</a:t>
            </a:r>
            <a:r>
              <a:rPr lang="en-US" sz="2800" dirty="0" smtClean="0"/>
              <a:t> </a:t>
            </a:r>
            <a:r>
              <a:rPr lang="en-US" sz="2800" dirty="0" err="1" smtClean="0"/>
              <a:t>jika</a:t>
            </a:r>
            <a:r>
              <a:rPr lang="en-US" sz="2800" dirty="0" smtClean="0"/>
              <a:t> </a:t>
            </a:r>
            <a:r>
              <a:rPr lang="en-US" sz="2800" dirty="0" err="1" smtClean="0"/>
              <a:t>dalam</a:t>
            </a:r>
            <a:r>
              <a:rPr lang="en-US" sz="2800" dirty="0" smtClean="0"/>
              <a:t> </a:t>
            </a:r>
            <a:r>
              <a:rPr lang="en-US" sz="2800" dirty="0" err="1" smtClean="0"/>
              <a:t>proses</a:t>
            </a:r>
            <a:r>
              <a:rPr lang="en-US" sz="2800" dirty="0" smtClean="0"/>
              <a:t> </a:t>
            </a:r>
            <a:r>
              <a:rPr lang="en-US" sz="2800" dirty="0" err="1" smtClean="0"/>
              <a:t>produksi</a:t>
            </a:r>
            <a:r>
              <a:rPr lang="en-US" sz="2800" dirty="0" smtClean="0"/>
              <a:t> </a:t>
            </a:r>
            <a:r>
              <a:rPr lang="en-US" sz="2800" dirty="0" err="1" smtClean="0"/>
              <a:t>terjadi</a:t>
            </a:r>
            <a:r>
              <a:rPr lang="en-US" sz="2800" dirty="0" smtClean="0"/>
              <a:t> </a:t>
            </a:r>
            <a:r>
              <a:rPr lang="en-US" sz="2800" dirty="0" err="1" smtClean="0"/>
              <a:t>produk</a:t>
            </a:r>
            <a:r>
              <a:rPr lang="en-US" sz="2800" dirty="0" smtClean="0"/>
              <a:t> </a:t>
            </a:r>
            <a:r>
              <a:rPr lang="en-US" sz="2800" dirty="0" err="1" smtClean="0"/>
              <a:t>rusak,cacat</a:t>
            </a:r>
            <a:r>
              <a:rPr lang="en-US" sz="2800" dirty="0" smtClean="0"/>
              <a:t>, </a:t>
            </a:r>
            <a:r>
              <a:rPr lang="en-US" sz="2800" dirty="0" err="1" smtClean="0"/>
              <a:t>atau</a:t>
            </a:r>
            <a:r>
              <a:rPr lang="en-US" sz="2800" dirty="0" smtClean="0"/>
              <a:t> </a:t>
            </a:r>
            <a:r>
              <a:rPr lang="en-US" sz="2800" dirty="0" err="1" smtClean="0"/>
              <a:t>tidak</a:t>
            </a:r>
            <a:r>
              <a:rPr lang="en-US" sz="2800" dirty="0" smtClean="0"/>
              <a:t> </a:t>
            </a:r>
            <a:r>
              <a:rPr lang="en-US" sz="2800" dirty="0" err="1" smtClean="0"/>
              <a:t>sesuai</a:t>
            </a:r>
            <a:r>
              <a:rPr lang="en-US" sz="2800" dirty="0" smtClean="0"/>
              <a:t>.</a:t>
            </a:r>
          </a:p>
          <a:p>
            <a:pPr lvl="1" algn="just">
              <a:buFont typeface="Wingdings" pitchFamily="2" charset="2"/>
              <a:buChar char="q"/>
            </a:pPr>
            <a:r>
              <a:rPr lang="en-US" sz="2800" dirty="0" smtClean="0"/>
              <a:t>	Dari </a:t>
            </a:r>
            <a:r>
              <a:rPr lang="en-US" sz="2800" dirty="0" err="1" smtClean="0"/>
              <a:t>produk</a:t>
            </a:r>
            <a:r>
              <a:rPr lang="en-US" sz="2800" dirty="0" smtClean="0"/>
              <a:t> yang </a:t>
            </a:r>
            <a:r>
              <a:rPr lang="en-US" sz="2800" dirty="0" err="1" smtClean="0"/>
              <a:t>rusak,cacat</a:t>
            </a:r>
            <a:r>
              <a:rPr lang="en-US" sz="2800" dirty="0" smtClean="0"/>
              <a:t> </a:t>
            </a:r>
            <a:r>
              <a:rPr lang="en-US" sz="2800" dirty="0" err="1" smtClean="0"/>
              <a:t>dan</a:t>
            </a:r>
            <a:r>
              <a:rPr lang="en-US" sz="2800" dirty="0" smtClean="0"/>
              <a:t> </a:t>
            </a:r>
            <a:r>
              <a:rPr lang="en-US" sz="2800" dirty="0" err="1" smtClean="0"/>
              <a:t>tidak</a:t>
            </a:r>
            <a:r>
              <a:rPr lang="en-US" sz="2800" dirty="0" smtClean="0"/>
              <a:t> </a:t>
            </a:r>
            <a:r>
              <a:rPr lang="en-US" sz="2800" dirty="0" err="1" smtClean="0"/>
              <a:t>sesuai</a:t>
            </a:r>
            <a:r>
              <a:rPr lang="en-US" sz="2800" dirty="0" smtClean="0"/>
              <a:t> </a:t>
            </a:r>
            <a:r>
              <a:rPr lang="en-US" sz="2800" dirty="0" err="1" smtClean="0"/>
              <a:t>ada</a:t>
            </a:r>
            <a:r>
              <a:rPr lang="en-US" sz="2800" dirty="0" smtClean="0"/>
              <a:t> yang </a:t>
            </a:r>
            <a:r>
              <a:rPr lang="en-US" sz="2800" dirty="0" err="1" smtClean="0"/>
              <a:t>bisa</a:t>
            </a:r>
            <a:r>
              <a:rPr lang="en-US" sz="2800" dirty="0" smtClean="0"/>
              <a:t> </a:t>
            </a:r>
            <a:r>
              <a:rPr lang="en-US" sz="2800" dirty="0" err="1" smtClean="0"/>
              <a:t>diperbaiki</a:t>
            </a:r>
            <a:r>
              <a:rPr lang="en-US" sz="2800" dirty="0" smtClean="0"/>
              <a:t> </a:t>
            </a:r>
            <a:r>
              <a:rPr lang="en-US" sz="2800" dirty="0" err="1" smtClean="0"/>
              <a:t>dan</a:t>
            </a:r>
            <a:r>
              <a:rPr lang="en-US" sz="2800" dirty="0" smtClean="0"/>
              <a:t> </a:t>
            </a:r>
            <a:r>
              <a:rPr lang="en-US" sz="2800" dirty="0" err="1" smtClean="0"/>
              <a:t>tidak</a:t>
            </a:r>
            <a:r>
              <a:rPr lang="en-US" sz="2800" dirty="0" smtClean="0"/>
              <a:t>.</a:t>
            </a:r>
          </a:p>
          <a:p>
            <a:pPr lvl="1" algn="just">
              <a:buNone/>
            </a:pP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SOAL</a:t>
            </a:r>
            <a:endParaRPr lang="id-ID" b="1" dirty="0"/>
          </a:p>
        </p:txBody>
      </p:sp>
      <p:sp>
        <p:nvSpPr>
          <p:cNvPr id="3" name="Content Placeholder 2"/>
          <p:cNvSpPr>
            <a:spLocks noGrp="1"/>
          </p:cNvSpPr>
          <p:nvPr>
            <p:ph idx="1"/>
          </p:nvPr>
        </p:nvSpPr>
        <p:spPr/>
        <p:txBody>
          <a:bodyPr>
            <a:normAutofit lnSpcReduction="10000"/>
          </a:bodyPr>
          <a:lstStyle/>
          <a:p>
            <a:pPr marL="36576" indent="0" algn="just">
              <a:buNone/>
            </a:pPr>
            <a:r>
              <a:rPr lang="id-ID" sz="2600" dirty="0" smtClean="0"/>
              <a:t>Handycraft sulam pita memproduksi berbagai souvenir berdasarkan ada tidaknya pesanan. Perhitungan upah dilakukan dengan tarif unit produksi dimana upah per unit adalah Rp 2.000.</a:t>
            </a:r>
          </a:p>
          <a:p>
            <a:pPr marL="36576" indent="0" algn="just">
              <a:buNone/>
            </a:pPr>
            <a:r>
              <a:rPr lang="id-ID" sz="2600" dirty="0" smtClean="0"/>
              <a:t>Standar minimal yang harus dihasilkan oleh setiap karyawan adalah 100 unit per hari. Selisih lebih akan memdapatkan upah Rp 3.000 per unit. Standar upah akan diberlakukan sebagai biaya tenaga kerja langsung sedangkan selisih lebih diperlakukan sebagai biaya tenaga kerja tidak langsung.</a:t>
            </a:r>
          </a:p>
        </p:txBody>
      </p:sp>
    </p:spTree>
    <p:extLst>
      <p:ext uri="{BB962C8B-B14F-4D97-AF65-F5344CB8AC3E}">
        <p14:creationId xmlns:p14="http://schemas.microsoft.com/office/powerpoint/2010/main" val="963756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924800" cy="5410200"/>
          </a:xfrm>
        </p:spPr>
        <p:txBody>
          <a:bodyPr>
            <a:normAutofit/>
          </a:bodyPr>
          <a:lstStyle/>
          <a:p>
            <a:pPr marL="36576" indent="0">
              <a:buNone/>
            </a:pPr>
            <a:r>
              <a:rPr lang="id-ID" sz="2400" dirty="0" smtClean="0"/>
              <a:t>Berikut ini adalah rekapitulasi upah pada minggu ke -4 bulan September 2016 :</a:t>
            </a:r>
          </a:p>
          <a:p>
            <a:pPr marL="36576" indent="0">
              <a:buNone/>
            </a:pPr>
            <a:endParaRPr lang="id-ID" dirty="0"/>
          </a:p>
          <a:p>
            <a:pPr marL="36576" indent="0">
              <a:buNone/>
            </a:pPr>
            <a:endParaRPr lang="id-ID" dirty="0" smtClean="0"/>
          </a:p>
          <a:p>
            <a:pPr marL="36576" indent="0">
              <a:buNone/>
            </a:pPr>
            <a:endParaRPr lang="id-ID" dirty="0"/>
          </a:p>
          <a:p>
            <a:pPr marL="36576" indent="0">
              <a:buNone/>
            </a:pPr>
            <a:endParaRPr lang="id-ID" dirty="0" smtClean="0"/>
          </a:p>
          <a:p>
            <a:pPr marL="36576" indent="0">
              <a:buNone/>
            </a:pPr>
            <a:r>
              <a:rPr lang="id-ID" sz="2600" dirty="0" smtClean="0"/>
              <a:t>Hitunglah :</a:t>
            </a:r>
          </a:p>
          <a:p>
            <a:pPr marL="550926" indent="-514350">
              <a:buAutoNum type="alphaLcPeriod"/>
            </a:pPr>
            <a:r>
              <a:rPr lang="id-ID" sz="2600" dirty="0" smtClean="0"/>
              <a:t>Upah kotor setiap karyawan</a:t>
            </a:r>
          </a:p>
          <a:p>
            <a:pPr marL="550926" indent="-514350">
              <a:buAutoNum type="alphaLcPeriod"/>
            </a:pPr>
            <a:r>
              <a:rPr lang="id-ID" sz="2600" dirty="0" smtClean="0"/>
              <a:t>Upah yang diterimakan jika PPh = 5%</a:t>
            </a:r>
          </a:p>
          <a:p>
            <a:pPr marL="550926" indent="-514350">
              <a:buAutoNum type="alphaLcPeriod"/>
            </a:pPr>
            <a:r>
              <a:rPr lang="id-ID" sz="2600" dirty="0" smtClean="0"/>
              <a:t>Alokasi biaya tenaga kerja langsung dan biaya tenaga kerja tidak langsung</a:t>
            </a:r>
          </a:p>
          <a:p>
            <a:pPr marL="36576" indent="0">
              <a:buNone/>
            </a:pP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639303734"/>
              </p:ext>
            </p:extLst>
          </p:nvPr>
        </p:nvGraphicFramePr>
        <p:xfrm>
          <a:off x="838200" y="1981200"/>
          <a:ext cx="7086600" cy="1752600"/>
        </p:xfrm>
        <a:graphic>
          <a:graphicData uri="http://schemas.openxmlformats.org/drawingml/2006/table">
            <a:tbl>
              <a:tblPr firstRow="1" bandRow="1">
                <a:tableStyleId>{5C22544A-7EE6-4342-B048-85BDC9FD1C3A}</a:tableStyleId>
              </a:tblPr>
              <a:tblGrid>
                <a:gridCol w="1181100"/>
                <a:gridCol w="1181100"/>
                <a:gridCol w="1181100"/>
                <a:gridCol w="1181100"/>
                <a:gridCol w="1181100"/>
                <a:gridCol w="1181100"/>
              </a:tblGrid>
              <a:tr h="438150">
                <a:tc>
                  <a:txBody>
                    <a:bodyPr/>
                    <a:lstStyle/>
                    <a:p>
                      <a:r>
                        <a:rPr lang="id-ID" dirty="0" smtClean="0"/>
                        <a:t>NAMA</a:t>
                      </a:r>
                      <a:endParaRPr lang="id-ID" dirty="0"/>
                    </a:p>
                  </a:txBody>
                  <a:tcPr/>
                </a:tc>
                <a:tc>
                  <a:txBody>
                    <a:bodyPr/>
                    <a:lstStyle/>
                    <a:p>
                      <a:r>
                        <a:rPr lang="id-ID" dirty="0" smtClean="0"/>
                        <a:t>Senin</a:t>
                      </a:r>
                      <a:endParaRPr lang="id-ID" dirty="0"/>
                    </a:p>
                  </a:txBody>
                  <a:tcPr/>
                </a:tc>
                <a:tc>
                  <a:txBody>
                    <a:bodyPr/>
                    <a:lstStyle/>
                    <a:p>
                      <a:r>
                        <a:rPr lang="id-ID" dirty="0" smtClean="0"/>
                        <a:t>Selasa</a:t>
                      </a:r>
                      <a:endParaRPr lang="id-ID" dirty="0"/>
                    </a:p>
                  </a:txBody>
                  <a:tcPr/>
                </a:tc>
                <a:tc>
                  <a:txBody>
                    <a:bodyPr/>
                    <a:lstStyle/>
                    <a:p>
                      <a:r>
                        <a:rPr lang="id-ID" dirty="0" smtClean="0"/>
                        <a:t>Rabu</a:t>
                      </a:r>
                      <a:endParaRPr lang="id-ID" dirty="0"/>
                    </a:p>
                  </a:txBody>
                  <a:tcPr/>
                </a:tc>
                <a:tc>
                  <a:txBody>
                    <a:bodyPr/>
                    <a:lstStyle/>
                    <a:p>
                      <a:r>
                        <a:rPr lang="id-ID" dirty="0" smtClean="0"/>
                        <a:t>Kamis</a:t>
                      </a:r>
                      <a:endParaRPr lang="id-ID" dirty="0"/>
                    </a:p>
                  </a:txBody>
                  <a:tcPr/>
                </a:tc>
                <a:tc>
                  <a:txBody>
                    <a:bodyPr/>
                    <a:lstStyle/>
                    <a:p>
                      <a:r>
                        <a:rPr lang="id-ID" dirty="0" smtClean="0"/>
                        <a:t>Jumat</a:t>
                      </a:r>
                      <a:endParaRPr lang="id-ID" dirty="0"/>
                    </a:p>
                  </a:txBody>
                  <a:tcPr/>
                </a:tc>
              </a:tr>
              <a:tr h="438150">
                <a:tc>
                  <a:txBody>
                    <a:bodyPr/>
                    <a:lstStyle/>
                    <a:p>
                      <a:r>
                        <a:rPr lang="id-ID" dirty="0" smtClean="0"/>
                        <a:t>Dina</a:t>
                      </a:r>
                      <a:endParaRPr lang="id-ID" dirty="0"/>
                    </a:p>
                  </a:txBody>
                  <a:tcPr/>
                </a:tc>
                <a:tc>
                  <a:txBody>
                    <a:bodyPr/>
                    <a:lstStyle/>
                    <a:p>
                      <a:r>
                        <a:rPr lang="id-ID" dirty="0" smtClean="0"/>
                        <a:t>100 unit</a:t>
                      </a:r>
                      <a:endParaRPr lang="id-ID" dirty="0"/>
                    </a:p>
                  </a:txBody>
                  <a:tcPr/>
                </a:tc>
                <a:tc>
                  <a:txBody>
                    <a:bodyPr/>
                    <a:lstStyle/>
                    <a:p>
                      <a:r>
                        <a:rPr lang="id-ID" dirty="0" smtClean="0"/>
                        <a:t>110 unit</a:t>
                      </a:r>
                      <a:endParaRPr lang="id-ID" dirty="0"/>
                    </a:p>
                  </a:txBody>
                  <a:tcPr/>
                </a:tc>
                <a:tc>
                  <a:txBody>
                    <a:bodyPr/>
                    <a:lstStyle/>
                    <a:p>
                      <a:r>
                        <a:rPr lang="id-ID" dirty="0" smtClean="0"/>
                        <a:t>98</a:t>
                      </a:r>
                      <a:r>
                        <a:rPr lang="id-ID" baseline="0" dirty="0" smtClean="0"/>
                        <a:t> unit</a:t>
                      </a:r>
                      <a:endParaRPr lang="id-ID" dirty="0"/>
                    </a:p>
                  </a:txBody>
                  <a:tcPr/>
                </a:tc>
                <a:tc>
                  <a:txBody>
                    <a:bodyPr/>
                    <a:lstStyle/>
                    <a:p>
                      <a:r>
                        <a:rPr lang="id-ID" dirty="0" smtClean="0"/>
                        <a:t>115 unit</a:t>
                      </a:r>
                      <a:endParaRPr lang="id-ID" dirty="0"/>
                    </a:p>
                  </a:txBody>
                  <a:tcPr/>
                </a:tc>
                <a:tc>
                  <a:txBody>
                    <a:bodyPr/>
                    <a:lstStyle/>
                    <a:p>
                      <a:r>
                        <a:rPr lang="id-ID" dirty="0" smtClean="0"/>
                        <a:t>120 unit</a:t>
                      </a:r>
                      <a:endParaRPr lang="id-ID" dirty="0"/>
                    </a:p>
                  </a:txBody>
                  <a:tcPr/>
                </a:tc>
              </a:tr>
              <a:tr h="438150">
                <a:tc>
                  <a:txBody>
                    <a:bodyPr/>
                    <a:lstStyle/>
                    <a:p>
                      <a:r>
                        <a:rPr lang="id-ID" dirty="0" smtClean="0"/>
                        <a:t>Sari</a:t>
                      </a:r>
                      <a:endParaRPr lang="id-ID" dirty="0"/>
                    </a:p>
                  </a:txBody>
                  <a:tcPr/>
                </a:tc>
                <a:tc>
                  <a:txBody>
                    <a:bodyPr/>
                    <a:lstStyle/>
                    <a:p>
                      <a:r>
                        <a:rPr lang="id-ID" dirty="0" smtClean="0"/>
                        <a:t>105 unit</a:t>
                      </a:r>
                      <a:endParaRPr lang="id-ID" dirty="0"/>
                    </a:p>
                  </a:txBody>
                  <a:tcPr/>
                </a:tc>
                <a:tc>
                  <a:txBody>
                    <a:bodyPr/>
                    <a:lstStyle/>
                    <a:p>
                      <a:r>
                        <a:rPr lang="id-ID" dirty="0" smtClean="0"/>
                        <a:t>100 unit</a:t>
                      </a:r>
                      <a:endParaRPr lang="id-ID" dirty="0"/>
                    </a:p>
                  </a:txBody>
                  <a:tcPr/>
                </a:tc>
                <a:tc>
                  <a:txBody>
                    <a:bodyPr/>
                    <a:lstStyle/>
                    <a:p>
                      <a:r>
                        <a:rPr lang="id-ID" dirty="0" smtClean="0"/>
                        <a:t>102 unit</a:t>
                      </a:r>
                      <a:endParaRPr lang="id-ID" dirty="0"/>
                    </a:p>
                  </a:txBody>
                  <a:tcPr/>
                </a:tc>
                <a:tc>
                  <a:txBody>
                    <a:bodyPr/>
                    <a:lstStyle/>
                    <a:p>
                      <a:r>
                        <a:rPr lang="id-ID" dirty="0" smtClean="0"/>
                        <a:t>110 unit</a:t>
                      </a:r>
                      <a:endParaRPr lang="id-ID" dirty="0"/>
                    </a:p>
                  </a:txBody>
                  <a:tcPr/>
                </a:tc>
                <a:tc>
                  <a:txBody>
                    <a:bodyPr/>
                    <a:lstStyle/>
                    <a:p>
                      <a:r>
                        <a:rPr lang="id-ID" dirty="0" smtClean="0"/>
                        <a:t>118 unit</a:t>
                      </a:r>
                      <a:endParaRPr lang="id-ID" dirty="0"/>
                    </a:p>
                  </a:txBody>
                  <a:tcPr/>
                </a:tc>
              </a:tr>
              <a:tr h="438150">
                <a:tc>
                  <a:txBody>
                    <a:bodyPr/>
                    <a:lstStyle/>
                    <a:p>
                      <a:r>
                        <a:rPr lang="id-ID" dirty="0" smtClean="0"/>
                        <a:t>Santi</a:t>
                      </a:r>
                      <a:endParaRPr lang="id-ID" dirty="0"/>
                    </a:p>
                  </a:txBody>
                  <a:tcPr/>
                </a:tc>
                <a:tc>
                  <a:txBody>
                    <a:bodyPr/>
                    <a:lstStyle/>
                    <a:p>
                      <a:r>
                        <a:rPr lang="id-ID" dirty="0" smtClean="0"/>
                        <a:t>99 unit</a:t>
                      </a:r>
                      <a:endParaRPr lang="id-ID" dirty="0"/>
                    </a:p>
                  </a:txBody>
                  <a:tcPr/>
                </a:tc>
                <a:tc>
                  <a:txBody>
                    <a:bodyPr/>
                    <a:lstStyle/>
                    <a:p>
                      <a:r>
                        <a:rPr lang="id-ID" dirty="0" smtClean="0"/>
                        <a:t>115 unit</a:t>
                      </a:r>
                      <a:endParaRPr lang="id-ID" dirty="0"/>
                    </a:p>
                  </a:txBody>
                  <a:tcPr/>
                </a:tc>
                <a:tc>
                  <a:txBody>
                    <a:bodyPr/>
                    <a:lstStyle/>
                    <a:p>
                      <a:r>
                        <a:rPr lang="id-ID" dirty="0" smtClean="0"/>
                        <a:t>100 unit</a:t>
                      </a:r>
                      <a:endParaRPr lang="id-ID" dirty="0"/>
                    </a:p>
                  </a:txBody>
                  <a:tcPr/>
                </a:tc>
                <a:tc>
                  <a:txBody>
                    <a:bodyPr/>
                    <a:lstStyle/>
                    <a:p>
                      <a:r>
                        <a:rPr lang="id-ID" dirty="0" smtClean="0"/>
                        <a:t>104 unit</a:t>
                      </a:r>
                      <a:endParaRPr lang="id-ID" dirty="0"/>
                    </a:p>
                  </a:txBody>
                  <a:tcPr/>
                </a:tc>
                <a:tc>
                  <a:txBody>
                    <a:bodyPr/>
                    <a:lstStyle/>
                    <a:p>
                      <a:r>
                        <a:rPr lang="id-ID" dirty="0" smtClean="0"/>
                        <a:t>101 unit</a:t>
                      </a:r>
                      <a:endParaRPr lang="id-ID" dirty="0"/>
                    </a:p>
                  </a:txBody>
                  <a:tcPr/>
                </a:tc>
              </a:tr>
            </a:tbl>
          </a:graphicData>
        </a:graphic>
      </p:graphicFrame>
    </p:spTree>
    <p:extLst>
      <p:ext uri="{BB962C8B-B14F-4D97-AF65-F5344CB8AC3E}">
        <p14:creationId xmlns:p14="http://schemas.microsoft.com/office/powerpoint/2010/main" val="21952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772400" cy="5486400"/>
          </a:xfrm>
        </p:spPr>
        <p:txBody>
          <a:bodyPr/>
          <a:lstStyle/>
          <a:p>
            <a:r>
              <a:rPr lang="en-US" dirty="0" err="1" smtClean="0"/>
              <a:t>Biaya</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merupakan</a:t>
            </a:r>
            <a:r>
              <a:rPr lang="en-US" dirty="0" smtClean="0"/>
              <a:t> </a:t>
            </a:r>
            <a:r>
              <a:rPr lang="en-US" dirty="0" err="1" smtClean="0"/>
              <a:t>pembayaran</a:t>
            </a:r>
            <a:r>
              <a:rPr lang="en-US" dirty="0" smtClean="0"/>
              <a:t> </a:t>
            </a:r>
            <a:r>
              <a:rPr lang="en-US" dirty="0" err="1" smtClean="0"/>
              <a:t>kepada</a:t>
            </a:r>
            <a:r>
              <a:rPr lang="en-US" dirty="0" smtClean="0"/>
              <a:t> </a:t>
            </a:r>
            <a:r>
              <a:rPr lang="en-US" dirty="0" err="1" smtClean="0"/>
              <a:t>para</a:t>
            </a:r>
            <a:r>
              <a:rPr lang="en-US" dirty="0" smtClean="0"/>
              <a:t> </a:t>
            </a:r>
            <a:r>
              <a:rPr lang="en-US" dirty="0" err="1" smtClean="0"/>
              <a:t>pekerja</a:t>
            </a:r>
            <a:r>
              <a:rPr lang="en-US" dirty="0" smtClean="0"/>
              <a:t> yang </a:t>
            </a:r>
            <a:r>
              <a:rPr lang="en-US" dirty="0" err="1" smtClean="0"/>
              <a:t>didasarkan</a:t>
            </a:r>
            <a:r>
              <a:rPr lang="en-US" dirty="0" smtClean="0"/>
              <a:t> </a:t>
            </a:r>
            <a:r>
              <a:rPr lang="en-US" dirty="0" err="1" smtClean="0"/>
              <a:t>pada</a:t>
            </a:r>
            <a:r>
              <a:rPr lang="en-US" dirty="0" smtClean="0"/>
              <a:t> jam </a:t>
            </a:r>
            <a:r>
              <a:rPr lang="en-US" dirty="0" err="1" smtClean="0"/>
              <a:t>kerja</a:t>
            </a:r>
            <a:r>
              <a:rPr lang="en-US" dirty="0" smtClean="0"/>
              <a:t> </a:t>
            </a:r>
            <a:r>
              <a:rPr lang="en-US" dirty="0" err="1" smtClean="0"/>
              <a:t>atau</a:t>
            </a:r>
            <a:r>
              <a:rPr lang="en-US" dirty="0" smtClean="0"/>
              <a:t> </a:t>
            </a:r>
            <a:r>
              <a:rPr lang="en-US" dirty="0" err="1" smtClean="0"/>
              <a:t>atas</a:t>
            </a:r>
            <a:r>
              <a:rPr lang="en-US" dirty="0" smtClean="0"/>
              <a:t> </a:t>
            </a:r>
            <a:r>
              <a:rPr lang="en-US" dirty="0" err="1" smtClean="0"/>
              <a:t>dasar</a:t>
            </a:r>
            <a:r>
              <a:rPr lang="en-US" dirty="0" smtClean="0"/>
              <a:t> yang </a:t>
            </a:r>
            <a:r>
              <a:rPr lang="en-US" dirty="0" err="1" smtClean="0"/>
              <a:t>diproduksi</a:t>
            </a:r>
            <a:r>
              <a:rPr lang="en-US" dirty="0" smtClean="0"/>
              <a:t>.</a:t>
            </a:r>
          </a:p>
          <a:p>
            <a:pPr>
              <a:buNone/>
            </a:pPr>
            <a:endParaRPr lang="en-US" dirty="0" smtClean="0"/>
          </a:p>
          <a:p>
            <a:r>
              <a:rPr lang="en-US" dirty="0" err="1" smtClean="0"/>
              <a:t>Biaya</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ini</a:t>
            </a:r>
            <a:r>
              <a:rPr lang="en-US" dirty="0" smtClean="0"/>
              <a:t> </a:t>
            </a:r>
            <a:r>
              <a:rPr lang="en-US" dirty="0" err="1" smtClean="0"/>
              <a:t>lebih</a:t>
            </a:r>
            <a:r>
              <a:rPr lang="en-US" dirty="0" smtClean="0"/>
              <a:t> </a:t>
            </a:r>
            <a:r>
              <a:rPr lang="en-US" dirty="0" err="1" smtClean="0"/>
              <a:t>mengacu</a:t>
            </a:r>
            <a:r>
              <a:rPr lang="en-US" dirty="0" smtClean="0"/>
              <a:t> </a:t>
            </a:r>
            <a:r>
              <a:rPr lang="en-US" dirty="0" err="1" smtClean="0"/>
              <a:t>pada</a:t>
            </a:r>
            <a:r>
              <a:rPr lang="en-US" dirty="0" smtClean="0"/>
              <a:t> </a:t>
            </a:r>
            <a:r>
              <a:rPr lang="en-US" dirty="0" err="1" smtClean="0"/>
              <a:t>biaya</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langsung</a:t>
            </a:r>
            <a:r>
              <a:rPr lang="en-US" dirty="0" smtClean="0"/>
              <a:t> </a:t>
            </a:r>
            <a:r>
              <a:rPr lang="en-US" dirty="0" err="1" smtClean="0"/>
              <a:t>atau</a:t>
            </a:r>
            <a:r>
              <a:rPr lang="en-US" dirty="0" smtClean="0"/>
              <a:t> yang </a:t>
            </a:r>
            <a:r>
              <a:rPr lang="en-US" dirty="0" err="1" smtClean="0"/>
              <a:t>disebut</a:t>
            </a:r>
            <a:r>
              <a:rPr lang="en-US" dirty="0" smtClean="0"/>
              <a:t> </a:t>
            </a:r>
            <a:r>
              <a:rPr lang="en-US" dirty="0" err="1" smtClean="0"/>
              <a:t>sebagai</a:t>
            </a:r>
            <a:r>
              <a:rPr lang="en-US" dirty="0" smtClean="0"/>
              <a:t> </a:t>
            </a:r>
            <a:r>
              <a:rPr lang="en-US" dirty="0" err="1" smtClean="0"/>
              <a:t>upah</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dirty="0" err="1" smtClean="0"/>
              <a:t>Perlu</a:t>
            </a:r>
            <a:r>
              <a:rPr lang="en-US" sz="4000" dirty="0" smtClean="0"/>
              <a:t> </a:t>
            </a:r>
            <a:r>
              <a:rPr lang="en-US" sz="4000" dirty="0" err="1" smtClean="0"/>
              <a:t>dibedakan</a:t>
            </a:r>
            <a:r>
              <a:rPr lang="en-US" sz="4000" dirty="0" smtClean="0"/>
              <a:t> </a:t>
            </a:r>
            <a:r>
              <a:rPr lang="en-US" sz="4000" dirty="0" err="1" smtClean="0"/>
              <a:t>antara</a:t>
            </a:r>
            <a:r>
              <a:rPr lang="en-US" sz="4000" dirty="0" smtClean="0"/>
              <a:t> </a:t>
            </a:r>
            <a:r>
              <a:rPr lang="en-US" sz="4000" dirty="0" err="1" smtClean="0"/>
              <a:t>gaji</a:t>
            </a:r>
            <a:r>
              <a:rPr lang="en-US" sz="4000" dirty="0" smtClean="0"/>
              <a:t> &amp; </a:t>
            </a:r>
            <a:r>
              <a:rPr lang="en-US" sz="4000" dirty="0" err="1" smtClean="0"/>
              <a:t>upah</a:t>
            </a:r>
            <a:r>
              <a:rPr lang="en-US" sz="4000" dirty="0" smtClean="0"/>
              <a:t> ?</a:t>
            </a:r>
            <a:endParaRPr lang="en-US" sz="4000" dirty="0"/>
          </a:p>
        </p:txBody>
      </p:sp>
      <p:pic>
        <p:nvPicPr>
          <p:cNvPr id="1026" name="Picture 2"/>
          <p:cNvPicPr>
            <a:picLocks noGrp="1" noChangeAspect="1" noChangeArrowheads="1"/>
          </p:cNvPicPr>
          <p:nvPr>
            <p:ph idx="1"/>
          </p:nvPr>
        </p:nvPicPr>
        <p:blipFill>
          <a:blip r:embed="rId2"/>
          <a:stretch>
            <a:fillRect/>
          </a:stretch>
        </p:blipFill>
        <p:spPr bwMode="auto">
          <a:xfrm>
            <a:off x="609601" y="1981200"/>
            <a:ext cx="2819400" cy="2286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800600" y="3581400"/>
            <a:ext cx="3048000"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algn="ctr"/>
            <a:r>
              <a:rPr lang="en-US" sz="3600" b="1" dirty="0" err="1" smtClean="0"/>
              <a:t>Perhitungan</a:t>
            </a:r>
            <a:r>
              <a:rPr lang="en-US" sz="3600" b="1" dirty="0" smtClean="0"/>
              <a:t> </a:t>
            </a:r>
            <a:r>
              <a:rPr lang="en-US" sz="3600" b="1" dirty="0" err="1" smtClean="0"/>
              <a:t>Upah</a:t>
            </a:r>
            <a:r>
              <a:rPr lang="en-US" sz="3600" b="1" dirty="0" smtClean="0"/>
              <a:t> </a:t>
            </a:r>
            <a:r>
              <a:rPr lang="en-US" sz="3600" b="1" dirty="0" err="1" smtClean="0"/>
              <a:t>Kotor</a:t>
            </a:r>
            <a:endParaRPr lang="en-US" sz="3600" b="1" dirty="0"/>
          </a:p>
        </p:txBody>
      </p:sp>
      <p:sp>
        <p:nvSpPr>
          <p:cNvPr id="3" name="Content Placeholder 2"/>
          <p:cNvSpPr>
            <a:spLocks noGrp="1"/>
          </p:cNvSpPr>
          <p:nvPr>
            <p:ph idx="1"/>
          </p:nvPr>
        </p:nvSpPr>
        <p:spPr/>
        <p:txBody>
          <a:bodyPr/>
          <a:lstStyle/>
          <a:p>
            <a:pPr marL="550926" indent="-514350">
              <a:buFont typeface="Wingdings" pitchFamily="2" charset="2"/>
              <a:buChar char="v"/>
            </a:pPr>
            <a:r>
              <a:rPr lang="en-US" dirty="0" err="1" smtClean="0"/>
              <a:t>Dasar</a:t>
            </a:r>
            <a:r>
              <a:rPr lang="en-US" dirty="0" smtClean="0"/>
              <a:t> </a:t>
            </a:r>
            <a:r>
              <a:rPr lang="en-US" dirty="0" err="1" smtClean="0"/>
              <a:t>Tarif</a:t>
            </a:r>
            <a:r>
              <a:rPr lang="en-US" dirty="0" smtClean="0"/>
              <a:t> per Jam </a:t>
            </a:r>
            <a:r>
              <a:rPr lang="en-US" dirty="0" err="1" smtClean="0"/>
              <a:t>Kerja</a:t>
            </a:r>
            <a:endParaRPr lang="en-US" dirty="0" smtClean="0"/>
          </a:p>
          <a:p>
            <a:pPr marL="550926" indent="-514350">
              <a:buNone/>
            </a:pPr>
            <a:r>
              <a:rPr lang="en-US" dirty="0" smtClean="0"/>
              <a:t>	</a:t>
            </a:r>
            <a:r>
              <a:rPr lang="en-US" dirty="0" err="1" smtClean="0"/>
              <a:t>Jika</a:t>
            </a:r>
            <a:r>
              <a:rPr lang="en-US" dirty="0" smtClean="0"/>
              <a:t> </a:t>
            </a:r>
            <a:r>
              <a:rPr lang="en-US" dirty="0" err="1" smtClean="0"/>
              <a:t>karyawan</a:t>
            </a:r>
            <a:r>
              <a:rPr lang="en-US" dirty="0" smtClean="0"/>
              <a:t> </a:t>
            </a:r>
            <a:r>
              <a:rPr lang="en-US" dirty="0" err="1" smtClean="0"/>
              <a:t>diupah</a:t>
            </a:r>
            <a:r>
              <a:rPr lang="en-US" dirty="0" smtClean="0"/>
              <a:t> </a:t>
            </a:r>
            <a:r>
              <a:rPr lang="en-US" dirty="0" err="1" smtClean="0"/>
              <a:t>dengan</a:t>
            </a:r>
            <a:r>
              <a:rPr lang="en-US" dirty="0" smtClean="0"/>
              <a:t> </a:t>
            </a:r>
            <a:r>
              <a:rPr lang="en-US" dirty="0" err="1" smtClean="0"/>
              <a:t>satu</a:t>
            </a:r>
            <a:r>
              <a:rPr lang="en-US" dirty="0" smtClean="0"/>
              <a:t> </a:t>
            </a:r>
            <a:r>
              <a:rPr lang="en-US" dirty="0" err="1" smtClean="0"/>
              <a:t>tarif</a:t>
            </a:r>
            <a:r>
              <a:rPr lang="en-US" dirty="0" smtClean="0"/>
              <a:t> per jam </a:t>
            </a:r>
            <a:r>
              <a:rPr lang="en-US" dirty="0" err="1" smtClean="0"/>
              <a:t>kerja</a:t>
            </a:r>
            <a:r>
              <a:rPr lang="en-US" dirty="0" smtClean="0"/>
              <a:t>, </a:t>
            </a:r>
            <a:r>
              <a:rPr lang="en-US" dirty="0" err="1" smtClean="0"/>
              <a:t>maka</a:t>
            </a:r>
            <a:r>
              <a:rPr lang="en-US" dirty="0" smtClean="0"/>
              <a:t> </a:t>
            </a:r>
            <a:r>
              <a:rPr lang="en-US" dirty="0" err="1" smtClean="0"/>
              <a:t>upah</a:t>
            </a:r>
            <a:r>
              <a:rPr lang="en-US" dirty="0" smtClean="0"/>
              <a:t> </a:t>
            </a:r>
            <a:r>
              <a:rPr lang="en-US" dirty="0" err="1" smtClean="0"/>
              <a:t>kotor</a:t>
            </a:r>
            <a:r>
              <a:rPr lang="en-US" dirty="0" smtClean="0"/>
              <a:t> </a:t>
            </a:r>
            <a:r>
              <a:rPr lang="en-US" dirty="0" err="1" smtClean="0"/>
              <a:t>dapat</a:t>
            </a:r>
            <a:r>
              <a:rPr lang="en-US" dirty="0" smtClean="0"/>
              <a:t> </a:t>
            </a:r>
            <a:r>
              <a:rPr lang="en-US" dirty="0" err="1" smtClean="0"/>
              <a:t>dihitung</a:t>
            </a:r>
            <a:r>
              <a:rPr lang="en-US" dirty="0" smtClean="0"/>
              <a:t> </a:t>
            </a:r>
            <a:r>
              <a:rPr lang="en-US" dirty="0" err="1" smtClean="0"/>
              <a:t>dari</a:t>
            </a:r>
            <a:r>
              <a:rPr lang="en-US" dirty="0" smtClean="0"/>
              <a:t> </a:t>
            </a:r>
            <a:r>
              <a:rPr lang="en-US" dirty="0" err="1" smtClean="0"/>
              <a:t>catatan</a:t>
            </a:r>
            <a:r>
              <a:rPr lang="en-US" dirty="0" smtClean="0"/>
              <a:t> </a:t>
            </a:r>
            <a:r>
              <a:rPr lang="en-US" dirty="0" err="1" smtClean="0"/>
              <a:t>waktu</a:t>
            </a:r>
            <a:r>
              <a:rPr lang="en-US" dirty="0" smtClean="0"/>
              <a:t> </a:t>
            </a:r>
            <a:r>
              <a:rPr lang="en-US" dirty="0" err="1" smtClean="0"/>
              <a:t>kerja</a:t>
            </a:r>
            <a:r>
              <a:rPr lang="en-US" dirty="0" smtClean="0"/>
              <a:t> </a:t>
            </a:r>
            <a:r>
              <a:rPr lang="en-US" dirty="0" err="1" smtClean="0"/>
              <a:t>masing</a:t>
            </a:r>
            <a:r>
              <a:rPr lang="en-US" dirty="0" smtClean="0"/>
              <a:t> – </a:t>
            </a:r>
            <a:r>
              <a:rPr lang="en-US" dirty="0" err="1" smtClean="0"/>
              <a:t>masing</a:t>
            </a:r>
            <a:r>
              <a:rPr lang="en-US" dirty="0" smtClean="0"/>
              <a:t>.</a:t>
            </a:r>
          </a:p>
          <a:p>
            <a:pPr marL="550926" indent="-514350">
              <a:buNone/>
            </a:pPr>
            <a:r>
              <a:rPr lang="en-US" dirty="0" smtClean="0"/>
              <a:t>	</a:t>
            </a:r>
          </a:p>
          <a:p>
            <a:pPr marL="550926" indent="-514350">
              <a:buNone/>
            </a:pPr>
            <a:endParaRPr lang="en-US" dirty="0"/>
          </a:p>
        </p:txBody>
      </p:sp>
      <p:sp>
        <p:nvSpPr>
          <p:cNvPr id="4" name="Rounded Rectangle 3"/>
          <p:cNvSpPr/>
          <p:nvPr/>
        </p:nvSpPr>
        <p:spPr>
          <a:xfrm>
            <a:off x="1447800" y="4343400"/>
            <a:ext cx="54102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Upah</a:t>
            </a:r>
            <a:r>
              <a:rPr lang="en-US" sz="2400" dirty="0" smtClean="0"/>
              <a:t> </a:t>
            </a:r>
            <a:r>
              <a:rPr lang="en-US" sz="2400" dirty="0" err="1" smtClean="0"/>
              <a:t>kotor</a:t>
            </a:r>
            <a:r>
              <a:rPr lang="en-US" sz="2400" dirty="0" smtClean="0"/>
              <a:t> =</a:t>
            </a:r>
          </a:p>
          <a:p>
            <a:pPr algn="ctr"/>
            <a:r>
              <a:rPr lang="en-US" sz="2400" dirty="0" smtClean="0"/>
              <a:t> </a:t>
            </a:r>
            <a:r>
              <a:rPr lang="en-US" sz="2400" dirty="0" err="1" smtClean="0"/>
              <a:t>jumlah</a:t>
            </a:r>
            <a:r>
              <a:rPr lang="en-US" sz="2400" dirty="0" smtClean="0"/>
              <a:t> jam </a:t>
            </a:r>
            <a:r>
              <a:rPr lang="en-US" sz="2400" dirty="0" err="1" smtClean="0"/>
              <a:t>kerja</a:t>
            </a:r>
            <a:r>
              <a:rPr lang="en-US" sz="2400" dirty="0" smtClean="0"/>
              <a:t> </a:t>
            </a:r>
            <a:r>
              <a:rPr lang="en-US" sz="2400" dirty="0" err="1" smtClean="0"/>
              <a:t>karyawan</a:t>
            </a:r>
            <a:r>
              <a:rPr lang="en-US" sz="2400" dirty="0" smtClean="0"/>
              <a:t> </a:t>
            </a:r>
            <a:r>
              <a:rPr lang="en-US" sz="2400" dirty="0" err="1" smtClean="0"/>
              <a:t>termasuk</a:t>
            </a:r>
            <a:r>
              <a:rPr lang="en-US" sz="2400" dirty="0" smtClean="0"/>
              <a:t> </a:t>
            </a:r>
            <a:r>
              <a:rPr lang="en-US" sz="2400" dirty="0" err="1" smtClean="0"/>
              <a:t>lembur</a:t>
            </a:r>
            <a:r>
              <a:rPr lang="en-US" sz="2400" dirty="0" smtClean="0"/>
              <a:t> x </a:t>
            </a:r>
            <a:r>
              <a:rPr lang="en-US" sz="2400" dirty="0" err="1" smtClean="0"/>
              <a:t>tarif</a:t>
            </a:r>
            <a:r>
              <a:rPr lang="en-US" sz="2400" dirty="0" smtClean="0"/>
              <a:t> per jam </a:t>
            </a:r>
            <a:r>
              <a:rPr lang="en-US" sz="2400" dirty="0" err="1" smtClean="0"/>
              <a:t>kerja</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normAutofit fontScale="92500"/>
          </a:bodyPr>
          <a:lstStyle/>
          <a:p>
            <a:pPr>
              <a:buFont typeface="Wingdings" pitchFamily="2" charset="2"/>
              <a:buChar char="v"/>
            </a:pPr>
            <a:r>
              <a:rPr lang="en-US" dirty="0" err="1" smtClean="0"/>
              <a:t>Dasar</a:t>
            </a:r>
            <a:r>
              <a:rPr lang="en-US" dirty="0" smtClean="0"/>
              <a:t> </a:t>
            </a:r>
            <a:r>
              <a:rPr lang="en-US" dirty="0" err="1" smtClean="0"/>
              <a:t>Tarif</a:t>
            </a:r>
            <a:r>
              <a:rPr lang="en-US" dirty="0" smtClean="0"/>
              <a:t> Per Unit </a:t>
            </a:r>
            <a:r>
              <a:rPr lang="en-US" dirty="0" err="1" smtClean="0"/>
              <a:t>Produksi</a:t>
            </a:r>
            <a:endParaRPr lang="en-US" dirty="0" smtClean="0"/>
          </a:p>
          <a:p>
            <a:pPr>
              <a:buNone/>
            </a:pPr>
            <a:endParaRPr lang="en-US" dirty="0" smtClean="0"/>
          </a:p>
          <a:p>
            <a:pPr>
              <a:buNone/>
            </a:pPr>
            <a:r>
              <a:rPr lang="en-US" dirty="0" smtClean="0"/>
              <a:t>	</a:t>
            </a:r>
          </a:p>
          <a:p>
            <a:pPr>
              <a:buNone/>
            </a:pPr>
            <a:endParaRPr lang="en-US" dirty="0" smtClean="0"/>
          </a:p>
          <a:p>
            <a:pPr>
              <a:buNone/>
            </a:pPr>
            <a:endParaRPr lang="en-US" dirty="0" smtClean="0"/>
          </a:p>
          <a:p>
            <a:pPr>
              <a:buNone/>
            </a:pPr>
            <a:r>
              <a:rPr lang="en-US" dirty="0" smtClean="0"/>
              <a:t>	</a:t>
            </a:r>
          </a:p>
          <a:p>
            <a:pPr>
              <a:buNone/>
            </a:pPr>
            <a:r>
              <a:rPr lang="en-US" sz="2800" dirty="0" smtClean="0"/>
              <a:t>	Perusahaan yang </a:t>
            </a:r>
            <a:r>
              <a:rPr lang="en-US" sz="2800" dirty="0" err="1" smtClean="0"/>
              <a:t>menggunakan</a:t>
            </a:r>
            <a:r>
              <a:rPr lang="en-US" sz="2800" dirty="0" smtClean="0"/>
              <a:t> </a:t>
            </a:r>
            <a:r>
              <a:rPr lang="en-US" sz="2800" dirty="0" err="1" smtClean="0"/>
              <a:t>dsar</a:t>
            </a:r>
            <a:r>
              <a:rPr lang="en-US" sz="2800" dirty="0" smtClean="0"/>
              <a:t> </a:t>
            </a:r>
            <a:r>
              <a:rPr lang="en-US" sz="2800" dirty="0" err="1" smtClean="0"/>
              <a:t>perhitungan</a:t>
            </a:r>
            <a:r>
              <a:rPr lang="en-US" sz="2800" dirty="0" smtClean="0"/>
              <a:t> </a:t>
            </a:r>
            <a:r>
              <a:rPr lang="en-US" sz="2800" dirty="0" err="1" smtClean="0"/>
              <a:t>ini,biasanya</a:t>
            </a:r>
            <a:r>
              <a:rPr lang="en-US" sz="2800" dirty="0" smtClean="0"/>
              <a:t> </a:t>
            </a:r>
            <a:r>
              <a:rPr lang="en-US" sz="2800" dirty="0" err="1" smtClean="0"/>
              <a:t>dibuatkan</a:t>
            </a:r>
            <a:r>
              <a:rPr lang="en-US" sz="2800" dirty="0" smtClean="0"/>
              <a:t> </a:t>
            </a:r>
            <a:r>
              <a:rPr lang="en-US" sz="2800" dirty="0" err="1" smtClean="0"/>
              <a:t>suatu</a:t>
            </a:r>
            <a:r>
              <a:rPr lang="en-US" sz="2800" dirty="0" smtClean="0"/>
              <a:t> </a:t>
            </a:r>
            <a:r>
              <a:rPr lang="en-US" sz="2800" dirty="0" err="1" smtClean="0"/>
              <a:t>tarif</a:t>
            </a:r>
            <a:r>
              <a:rPr lang="en-US" sz="2800" dirty="0" smtClean="0"/>
              <a:t> minimum per jam </a:t>
            </a:r>
            <a:r>
              <a:rPr lang="en-US" sz="2800" dirty="0" err="1" smtClean="0"/>
              <a:t>kerja</a:t>
            </a:r>
            <a:r>
              <a:rPr lang="en-US" sz="2800" dirty="0" smtClean="0"/>
              <a:t>.</a:t>
            </a:r>
          </a:p>
          <a:p>
            <a:pPr>
              <a:buNone/>
            </a:pPr>
            <a:r>
              <a:rPr lang="en-US" sz="2800" dirty="0" smtClean="0"/>
              <a:t>	</a:t>
            </a:r>
            <a:r>
              <a:rPr lang="en-US" sz="2800" dirty="0" err="1" smtClean="0"/>
              <a:t>Jika</a:t>
            </a:r>
            <a:r>
              <a:rPr lang="en-US" sz="2800" dirty="0" smtClean="0"/>
              <a:t> </a:t>
            </a:r>
            <a:r>
              <a:rPr lang="en-US" sz="2800" dirty="0" err="1" smtClean="0"/>
              <a:t>upah</a:t>
            </a:r>
            <a:r>
              <a:rPr lang="en-US" sz="2800" dirty="0" smtClean="0"/>
              <a:t> </a:t>
            </a:r>
            <a:r>
              <a:rPr lang="en-US" sz="2800" dirty="0" err="1" smtClean="0"/>
              <a:t>yg</a:t>
            </a:r>
            <a:r>
              <a:rPr lang="en-US" sz="2800" dirty="0" smtClean="0"/>
              <a:t> </a:t>
            </a:r>
            <a:r>
              <a:rPr lang="en-US" sz="2800" dirty="0" err="1" smtClean="0"/>
              <a:t>didapat</a:t>
            </a:r>
            <a:r>
              <a:rPr lang="en-US" sz="2800" dirty="0" smtClean="0"/>
              <a:t> </a:t>
            </a:r>
            <a:r>
              <a:rPr lang="en-US" sz="2800" dirty="0" err="1" smtClean="0"/>
              <a:t>lebih</a:t>
            </a:r>
            <a:r>
              <a:rPr lang="en-US" sz="2800" dirty="0" smtClean="0"/>
              <a:t> </a:t>
            </a:r>
            <a:r>
              <a:rPr lang="en-US" sz="2800" dirty="0" err="1" smtClean="0"/>
              <a:t>rendah,maka</a:t>
            </a:r>
            <a:r>
              <a:rPr lang="en-US" sz="2800" dirty="0" smtClean="0"/>
              <a:t> </a:t>
            </a:r>
            <a:r>
              <a:rPr lang="en-US" sz="2800" dirty="0" err="1" smtClean="0"/>
              <a:t>harus</a:t>
            </a:r>
            <a:r>
              <a:rPr lang="en-US" sz="2800" dirty="0" smtClean="0"/>
              <a:t> </a:t>
            </a:r>
            <a:r>
              <a:rPr lang="en-US" sz="2800" dirty="0" err="1" smtClean="0"/>
              <a:t>di</a:t>
            </a:r>
            <a:r>
              <a:rPr lang="en-US" sz="2800" dirty="0" smtClean="0"/>
              <a:t> mark up </a:t>
            </a:r>
            <a:r>
              <a:rPr lang="en-US" sz="2800" dirty="0" err="1" smtClean="0"/>
              <a:t>sampai</a:t>
            </a:r>
            <a:r>
              <a:rPr lang="en-US" sz="2800" dirty="0" smtClean="0"/>
              <a:t> </a:t>
            </a:r>
            <a:r>
              <a:rPr lang="en-US" sz="2800" dirty="0" err="1" smtClean="0"/>
              <a:t>pada</a:t>
            </a:r>
            <a:r>
              <a:rPr lang="en-US" sz="2800" dirty="0" smtClean="0"/>
              <a:t> </a:t>
            </a:r>
            <a:r>
              <a:rPr lang="en-US" sz="2800" dirty="0" err="1" smtClean="0"/>
              <a:t>jumlah</a:t>
            </a:r>
            <a:r>
              <a:rPr lang="en-US" sz="2800" dirty="0" smtClean="0"/>
              <a:t> minimum.</a:t>
            </a:r>
          </a:p>
        </p:txBody>
      </p:sp>
      <p:sp>
        <p:nvSpPr>
          <p:cNvPr id="4" name="Rounded Rectangle 3"/>
          <p:cNvSpPr/>
          <p:nvPr/>
        </p:nvSpPr>
        <p:spPr>
          <a:xfrm>
            <a:off x="1447800" y="1676400"/>
            <a:ext cx="57150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Upah</a:t>
            </a:r>
            <a:r>
              <a:rPr lang="en-US" sz="2000" dirty="0" smtClean="0"/>
              <a:t> </a:t>
            </a:r>
            <a:r>
              <a:rPr lang="en-US" sz="2000" dirty="0" err="1" smtClean="0"/>
              <a:t>kotor</a:t>
            </a:r>
            <a:r>
              <a:rPr lang="en-US" sz="2000" dirty="0" smtClean="0"/>
              <a:t> =</a:t>
            </a:r>
          </a:p>
          <a:p>
            <a:pPr algn="ctr"/>
            <a:r>
              <a:rPr lang="en-US" sz="2000" dirty="0" err="1" smtClean="0"/>
              <a:t>Tarif</a:t>
            </a:r>
            <a:r>
              <a:rPr lang="en-US" sz="2000" dirty="0" smtClean="0"/>
              <a:t> per unit </a:t>
            </a:r>
            <a:r>
              <a:rPr lang="en-US" sz="2000" dirty="0" err="1" smtClean="0"/>
              <a:t>produksi</a:t>
            </a:r>
            <a:r>
              <a:rPr lang="en-US" sz="2000" dirty="0" smtClean="0"/>
              <a:t> x </a:t>
            </a:r>
            <a:r>
              <a:rPr lang="en-US" sz="2000" dirty="0" err="1" smtClean="0"/>
              <a:t>Jumlah</a:t>
            </a:r>
            <a:r>
              <a:rPr lang="en-US" sz="2000" dirty="0" smtClean="0"/>
              <a:t> unit </a:t>
            </a:r>
            <a:r>
              <a:rPr lang="en-US" sz="2000" dirty="0" err="1" smtClean="0"/>
              <a:t>produksi</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lstStyle/>
          <a:p>
            <a:pPr>
              <a:buFont typeface="Wingdings" pitchFamily="2" charset="2"/>
              <a:buChar char="v"/>
            </a:pPr>
            <a:r>
              <a:rPr lang="en-US" dirty="0" err="1" smtClean="0"/>
              <a:t>Dasar</a:t>
            </a:r>
            <a:r>
              <a:rPr lang="en-US" dirty="0" smtClean="0"/>
              <a:t> </a:t>
            </a:r>
            <a:r>
              <a:rPr lang="en-US" dirty="0" err="1" smtClean="0"/>
              <a:t>Rencana</a:t>
            </a:r>
            <a:r>
              <a:rPr lang="en-US" dirty="0" smtClean="0"/>
              <a:t> </a:t>
            </a:r>
            <a:r>
              <a:rPr lang="en-US" dirty="0" err="1" smtClean="0"/>
              <a:t>Insentif</a:t>
            </a:r>
            <a:endParaRPr lang="en-US" dirty="0" smtClean="0"/>
          </a:p>
          <a:p>
            <a:pPr>
              <a:buFont typeface="Wingdings" pitchFamily="2" charset="2"/>
              <a:buChar char="v"/>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r>
              <a:rPr lang="en-US" sz="2800" dirty="0" err="1" smtClean="0"/>
              <a:t>Insentif</a:t>
            </a:r>
            <a:r>
              <a:rPr lang="en-US" sz="2800" dirty="0" smtClean="0"/>
              <a:t> </a:t>
            </a:r>
            <a:r>
              <a:rPr lang="en-US" sz="2800" dirty="0" err="1" smtClean="0"/>
              <a:t>diberikan</a:t>
            </a:r>
            <a:r>
              <a:rPr lang="en-US" sz="2800" dirty="0" smtClean="0"/>
              <a:t> </a:t>
            </a:r>
            <a:r>
              <a:rPr lang="en-US" sz="2800" dirty="0" err="1" smtClean="0"/>
              <a:t>jika</a:t>
            </a:r>
            <a:r>
              <a:rPr lang="en-US" sz="2800" dirty="0" smtClean="0"/>
              <a:t> </a:t>
            </a:r>
            <a:r>
              <a:rPr lang="en-US" sz="2800" dirty="0" err="1" smtClean="0"/>
              <a:t>ada</a:t>
            </a:r>
            <a:r>
              <a:rPr lang="en-US" sz="2800" dirty="0" smtClean="0"/>
              <a:t> </a:t>
            </a:r>
            <a:r>
              <a:rPr lang="en-US" sz="2800" dirty="0" err="1" smtClean="0"/>
              <a:t>karyawan</a:t>
            </a:r>
            <a:r>
              <a:rPr lang="en-US" sz="2800" dirty="0" smtClean="0"/>
              <a:t> yang </a:t>
            </a:r>
            <a:r>
              <a:rPr lang="en-US" sz="2800" dirty="0" err="1" smtClean="0"/>
              <a:t>memproduksi</a:t>
            </a:r>
            <a:r>
              <a:rPr lang="en-US" sz="2800" dirty="0" smtClean="0"/>
              <a:t> </a:t>
            </a:r>
            <a:r>
              <a:rPr lang="en-US" sz="2800" dirty="0" err="1" smtClean="0"/>
              <a:t>lebih</a:t>
            </a:r>
            <a:r>
              <a:rPr lang="en-US" sz="2800" dirty="0" smtClean="0"/>
              <a:t> </a:t>
            </a:r>
            <a:r>
              <a:rPr lang="en-US" sz="2800" dirty="0" err="1" smtClean="0"/>
              <a:t>dari</a:t>
            </a:r>
            <a:r>
              <a:rPr lang="en-US" sz="2800" dirty="0" smtClean="0"/>
              <a:t> yang </a:t>
            </a:r>
            <a:r>
              <a:rPr lang="en-US" sz="2800" dirty="0" err="1" smtClean="0"/>
              <a:t>distandarkan</a:t>
            </a:r>
            <a:r>
              <a:rPr lang="en-US" sz="2800" dirty="0" smtClean="0"/>
              <a:t>.</a:t>
            </a:r>
          </a:p>
          <a:p>
            <a:pPr>
              <a:buNone/>
            </a:pPr>
            <a:r>
              <a:rPr lang="en-US" sz="2800" dirty="0" smtClean="0"/>
              <a:t>	</a:t>
            </a:r>
            <a:endParaRPr lang="en-US" sz="2800" dirty="0"/>
          </a:p>
        </p:txBody>
      </p:sp>
      <p:sp>
        <p:nvSpPr>
          <p:cNvPr id="5" name="Rounded Rectangle 4"/>
          <p:cNvSpPr/>
          <p:nvPr/>
        </p:nvSpPr>
        <p:spPr>
          <a:xfrm>
            <a:off x="1676400" y="1600200"/>
            <a:ext cx="4572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Upah</a:t>
            </a:r>
            <a:r>
              <a:rPr lang="en-US" sz="2000" dirty="0" smtClean="0"/>
              <a:t> </a:t>
            </a:r>
            <a:r>
              <a:rPr lang="en-US" sz="2000" dirty="0" err="1" smtClean="0"/>
              <a:t>kotor</a:t>
            </a:r>
            <a:r>
              <a:rPr lang="en-US" sz="2000" dirty="0" smtClean="0"/>
              <a:t> =</a:t>
            </a:r>
          </a:p>
          <a:p>
            <a:pPr algn="ctr"/>
            <a:r>
              <a:rPr lang="en-US" sz="2000" dirty="0" err="1" smtClean="0"/>
              <a:t>Upah</a:t>
            </a:r>
            <a:r>
              <a:rPr lang="en-US" sz="2000" dirty="0" smtClean="0"/>
              <a:t> </a:t>
            </a:r>
            <a:r>
              <a:rPr lang="en-US" sz="2000" dirty="0" err="1" smtClean="0"/>
              <a:t>standar</a:t>
            </a:r>
            <a:r>
              <a:rPr lang="en-US" sz="2000" dirty="0" smtClean="0"/>
              <a:t> + </a:t>
            </a:r>
            <a:r>
              <a:rPr lang="en-US" sz="2000" dirty="0" err="1" smtClean="0"/>
              <a:t>Insentif</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706562"/>
          </a:xfrm>
        </p:spPr>
        <p:txBody>
          <a:bodyPr>
            <a:normAutofit/>
          </a:bodyPr>
          <a:lstStyle/>
          <a:p>
            <a:pPr algn="ctr"/>
            <a:r>
              <a:rPr lang="en-US" sz="2800" b="1" dirty="0" err="1" smtClean="0"/>
              <a:t>Potongan-Potongan</a:t>
            </a:r>
            <a:r>
              <a:rPr lang="en-US" sz="2800" b="1" dirty="0" smtClean="0"/>
              <a:t> </a:t>
            </a:r>
            <a:r>
              <a:rPr lang="en-US" sz="2800" b="1" dirty="0" err="1" smtClean="0"/>
              <a:t>Terhadap</a:t>
            </a:r>
            <a:r>
              <a:rPr lang="en-US" sz="2800" b="1" dirty="0" smtClean="0"/>
              <a:t> </a:t>
            </a:r>
            <a:r>
              <a:rPr lang="en-US" sz="2800" b="1" dirty="0" err="1" smtClean="0"/>
              <a:t>penghasilan</a:t>
            </a:r>
            <a:r>
              <a:rPr lang="en-US" sz="2800" b="1" dirty="0" smtClean="0"/>
              <a:t> </a:t>
            </a:r>
            <a:r>
              <a:rPr lang="en-US" sz="2800" b="1" dirty="0" err="1" smtClean="0"/>
              <a:t>meliputi</a:t>
            </a:r>
            <a:r>
              <a:rPr lang="en-US" sz="2800" b="1" dirty="0" smtClean="0"/>
              <a:t> : </a:t>
            </a:r>
            <a:r>
              <a:rPr lang="en-US" sz="2800" b="1" dirty="0" err="1" smtClean="0"/>
              <a:t>PPh,iuran</a:t>
            </a:r>
            <a:r>
              <a:rPr lang="en-US" sz="2800" b="1" dirty="0" smtClean="0"/>
              <a:t> </a:t>
            </a:r>
            <a:r>
              <a:rPr lang="en-US" sz="2800" b="1" dirty="0" err="1" smtClean="0"/>
              <a:t>asuransi,Astek</a:t>
            </a:r>
            <a:r>
              <a:rPr lang="en-US" sz="2800" b="1" dirty="0" smtClean="0"/>
              <a:t> </a:t>
            </a:r>
            <a:r>
              <a:rPr lang="en-US" sz="2800" b="1" dirty="0" err="1" smtClean="0"/>
              <a:t>dll</a:t>
            </a:r>
            <a:r>
              <a:rPr lang="en-US" sz="2800" b="1" dirty="0" smtClean="0"/>
              <a:t>.</a:t>
            </a:r>
            <a:br>
              <a:rPr lang="en-US" sz="2800" b="1" dirty="0" smtClean="0"/>
            </a:br>
            <a:endParaRPr lang="en-US" sz="2800" b="1" dirty="0"/>
          </a:p>
        </p:txBody>
      </p:sp>
      <p:pic>
        <p:nvPicPr>
          <p:cNvPr id="2051" name="Picture 3"/>
          <p:cNvPicPr>
            <a:picLocks noGrp="1" noChangeAspect="1" noChangeArrowheads="1"/>
          </p:cNvPicPr>
          <p:nvPr>
            <p:ph idx="1"/>
          </p:nvPr>
        </p:nvPicPr>
        <p:blipFill>
          <a:blip r:embed="rId2"/>
          <a:srcRect/>
          <a:stretch>
            <a:fillRect/>
          </a:stretch>
        </p:blipFill>
        <p:spPr bwMode="auto">
          <a:xfrm>
            <a:off x="2983312" y="2514600"/>
            <a:ext cx="2415375"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a:bodyPr>
          <a:lstStyle/>
          <a:p>
            <a:pPr algn="ctr"/>
            <a:r>
              <a:rPr lang="en-US" sz="3200" b="1" dirty="0" err="1" smtClean="0"/>
              <a:t>Permasalahan</a:t>
            </a:r>
            <a:r>
              <a:rPr lang="en-US" sz="3200" b="1" dirty="0" smtClean="0"/>
              <a:t> </a:t>
            </a:r>
            <a:r>
              <a:rPr lang="en-US" sz="3200" b="1" dirty="0" err="1" smtClean="0"/>
              <a:t>dalam</a:t>
            </a:r>
            <a:r>
              <a:rPr lang="en-US" sz="3200" b="1" dirty="0" smtClean="0"/>
              <a:t> </a:t>
            </a:r>
            <a:r>
              <a:rPr lang="en-US" sz="3200" b="1" dirty="0" err="1" smtClean="0"/>
              <a:t>Biaya</a:t>
            </a:r>
            <a:r>
              <a:rPr lang="en-US" sz="3200" b="1" dirty="0" smtClean="0"/>
              <a:t> </a:t>
            </a:r>
            <a:r>
              <a:rPr lang="en-US" sz="3200" b="1" dirty="0" err="1" smtClean="0"/>
              <a:t>Tenaga</a:t>
            </a:r>
            <a:r>
              <a:rPr lang="en-US" sz="3200" b="1" dirty="0" smtClean="0"/>
              <a:t> </a:t>
            </a:r>
            <a:r>
              <a:rPr lang="en-US" sz="3200" b="1" dirty="0" err="1" smtClean="0"/>
              <a:t>Kerja</a:t>
            </a:r>
            <a:r>
              <a:rPr lang="en-US" sz="3200" b="1" dirty="0" smtClean="0"/>
              <a:t> </a:t>
            </a:r>
            <a:endParaRPr lang="en-US" sz="3200" b="1" dirty="0"/>
          </a:p>
        </p:txBody>
      </p:sp>
      <p:sp>
        <p:nvSpPr>
          <p:cNvPr id="3" name="Content Placeholder 2"/>
          <p:cNvSpPr>
            <a:spLocks noGrp="1"/>
          </p:cNvSpPr>
          <p:nvPr>
            <p:ph idx="1"/>
          </p:nvPr>
        </p:nvSpPr>
        <p:spPr>
          <a:xfrm>
            <a:off x="457200" y="1295400"/>
            <a:ext cx="7467600" cy="4830763"/>
          </a:xfrm>
        </p:spPr>
        <p:txBody>
          <a:bodyPr>
            <a:normAutofit/>
          </a:bodyPr>
          <a:lstStyle/>
          <a:p>
            <a:pPr>
              <a:buFont typeface="Wingdings" pitchFamily="2" charset="2"/>
              <a:buChar char="Ø"/>
            </a:pPr>
            <a:r>
              <a:rPr lang="en-US" dirty="0" err="1" smtClean="0"/>
              <a:t>Waktu</a:t>
            </a:r>
            <a:r>
              <a:rPr lang="en-US" dirty="0" smtClean="0"/>
              <a:t> </a:t>
            </a:r>
            <a:r>
              <a:rPr lang="en-US" dirty="0" err="1" smtClean="0"/>
              <a:t>Menganggur</a:t>
            </a:r>
            <a:endParaRPr lang="en-US" dirty="0" smtClean="0"/>
          </a:p>
          <a:p>
            <a:pPr lvl="1" algn="just">
              <a:buFont typeface="Wingdings" pitchFamily="2" charset="2"/>
              <a:buChar char="q"/>
            </a:pPr>
            <a:r>
              <a:rPr lang="en-US" dirty="0" smtClean="0"/>
              <a:t>	</a:t>
            </a:r>
            <a:r>
              <a:rPr lang="en-US" dirty="0" err="1" smtClean="0"/>
              <a:t>Adalah</a:t>
            </a:r>
            <a:r>
              <a:rPr lang="en-US" dirty="0" smtClean="0"/>
              <a:t> </a:t>
            </a:r>
            <a:r>
              <a:rPr lang="en-US" dirty="0" err="1" smtClean="0"/>
              <a:t>tidak</a:t>
            </a:r>
            <a:r>
              <a:rPr lang="en-US" dirty="0" smtClean="0"/>
              <a:t> </a:t>
            </a:r>
            <a:r>
              <a:rPr lang="en-US" dirty="0" err="1" smtClean="0"/>
              <a:t>mungkin</a:t>
            </a:r>
            <a:r>
              <a:rPr lang="en-US" dirty="0" smtClean="0"/>
              <a:t> </a:t>
            </a:r>
            <a:r>
              <a:rPr lang="en-US" dirty="0" err="1" smtClean="0"/>
              <a:t>menghitung</a:t>
            </a:r>
            <a:r>
              <a:rPr lang="en-US" dirty="0" smtClean="0"/>
              <a:t> </a:t>
            </a:r>
            <a:r>
              <a:rPr lang="en-US" dirty="0" err="1" smtClean="0"/>
              <a:t>seluruh</a:t>
            </a:r>
            <a:r>
              <a:rPr lang="en-US" dirty="0" smtClean="0"/>
              <a:t> jam </a:t>
            </a:r>
            <a:r>
              <a:rPr lang="en-US" dirty="0" err="1" smtClean="0"/>
              <a:t>kerja</a:t>
            </a:r>
            <a:r>
              <a:rPr lang="en-US" dirty="0" smtClean="0"/>
              <a:t> </a:t>
            </a:r>
            <a:r>
              <a:rPr lang="en-US" dirty="0" err="1" smtClean="0"/>
              <a:t>karyawan</a:t>
            </a:r>
            <a:r>
              <a:rPr lang="en-US" dirty="0" smtClean="0"/>
              <a:t> </a:t>
            </a:r>
            <a:r>
              <a:rPr lang="en-US" dirty="0" err="1" smtClean="0"/>
              <a:t>menjadi</a:t>
            </a:r>
            <a:r>
              <a:rPr lang="en-US" dirty="0" smtClean="0"/>
              <a:t> </a:t>
            </a:r>
            <a:r>
              <a:rPr lang="en-US" dirty="0" err="1" smtClean="0"/>
              <a:t>waktu</a:t>
            </a:r>
            <a:r>
              <a:rPr lang="en-US" dirty="0" smtClean="0"/>
              <a:t> yang </a:t>
            </a:r>
            <a:r>
              <a:rPr lang="en-US" dirty="0" err="1" smtClean="0"/>
              <a:t>produktif</a:t>
            </a:r>
            <a:r>
              <a:rPr lang="en-US" dirty="0" smtClean="0"/>
              <a:t>.</a:t>
            </a:r>
          </a:p>
          <a:p>
            <a:pPr lvl="1" algn="just">
              <a:buFont typeface="Wingdings" pitchFamily="2" charset="2"/>
              <a:buChar char="q"/>
            </a:pPr>
            <a:r>
              <a:rPr lang="en-US" dirty="0" smtClean="0"/>
              <a:t>	</a:t>
            </a:r>
            <a:r>
              <a:rPr lang="en-US" dirty="0" err="1" smtClean="0"/>
              <a:t>Perpindahan</a:t>
            </a:r>
            <a:r>
              <a:rPr lang="en-US" dirty="0" smtClean="0"/>
              <a:t> </a:t>
            </a:r>
            <a:r>
              <a:rPr lang="en-US" dirty="0" err="1" smtClean="0"/>
              <a:t>dari</a:t>
            </a:r>
            <a:r>
              <a:rPr lang="en-US" dirty="0" smtClean="0"/>
              <a:t> </a:t>
            </a:r>
            <a:r>
              <a:rPr lang="en-US" dirty="0" err="1" smtClean="0"/>
              <a:t>pekerjaan</a:t>
            </a:r>
            <a:r>
              <a:rPr lang="en-US" dirty="0" smtClean="0"/>
              <a:t> </a:t>
            </a:r>
            <a:r>
              <a:rPr lang="en-US" dirty="0" err="1" smtClean="0"/>
              <a:t>ke</a:t>
            </a:r>
            <a:r>
              <a:rPr lang="en-US" dirty="0" smtClean="0"/>
              <a:t> </a:t>
            </a:r>
            <a:r>
              <a:rPr lang="en-US" dirty="0" err="1" smtClean="0"/>
              <a:t>pekerjaan</a:t>
            </a:r>
            <a:r>
              <a:rPr lang="en-US" dirty="0" smtClean="0"/>
              <a:t> yang lain </a:t>
            </a:r>
            <a:r>
              <a:rPr lang="en-US" dirty="0" err="1" smtClean="0"/>
              <a:t>akan</a:t>
            </a:r>
            <a:r>
              <a:rPr lang="en-US" dirty="0" smtClean="0"/>
              <a:t> </a:t>
            </a:r>
            <a:r>
              <a:rPr lang="en-US" dirty="0" err="1" smtClean="0"/>
              <a:t>selalu</a:t>
            </a:r>
            <a:r>
              <a:rPr lang="en-US" dirty="0" smtClean="0"/>
              <a:t> </a:t>
            </a:r>
            <a:r>
              <a:rPr lang="en-US" dirty="0" err="1" smtClean="0"/>
              <a:t>menimbulkan</a:t>
            </a:r>
            <a:r>
              <a:rPr lang="en-US" dirty="0" smtClean="0"/>
              <a:t> </a:t>
            </a:r>
            <a:r>
              <a:rPr lang="en-US" dirty="0" err="1" smtClean="0"/>
              <a:t>waktu</a:t>
            </a:r>
            <a:r>
              <a:rPr lang="en-US" dirty="0" smtClean="0"/>
              <a:t> yang </a:t>
            </a:r>
            <a:r>
              <a:rPr lang="en-US" dirty="0" err="1" smtClean="0"/>
              <a:t>terbuang</a:t>
            </a:r>
            <a:r>
              <a:rPr lang="en-US" dirty="0" smtClean="0"/>
              <a:t>.</a:t>
            </a:r>
          </a:p>
          <a:p>
            <a:pPr lvl="1" algn="just">
              <a:buFont typeface="Wingdings" pitchFamily="2" charset="2"/>
              <a:buChar char="q"/>
            </a:pPr>
            <a:r>
              <a:rPr lang="en-US" dirty="0" smtClean="0"/>
              <a:t>	</a:t>
            </a:r>
            <a:r>
              <a:rPr lang="en-US" dirty="0" err="1" smtClean="0"/>
              <a:t>Begitu</a:t>
            </a:r>
            <a:r>
              <a:rPr lang="en-US" dirty="0" smtClean="0"/>
              <a:t> pula </a:t>
            </a:r>
            <a:r>
              <a:rPr lang="en-US" dirty="0" err="1" smtClean="0"/>
              <a:t>jika</a:t>
            </a:r>
            <a:r>
              <a:rPr lang="en-US" dirty="0" smtClean="0"/>
              <a:t> </a:t>
            </a:r>
            <a:r>
              <a:rPr lang="en-US" dirty="0" err="1" smtClean="0"/>
              <a:t>terjadi</a:t>
            </a:r>
            <a:r>
              <a:rPr lang="en-US" dirty="0" smtClean="0"/>
              <a:t> </a:t>
            </a:r>
            <a:r>
              <a:rPr lang="en-US" dirty="0" err="1" smtClean="0"/>
              <a:t>penundaan</a:t>
            </a:r>
            <a:r>
              <a:rPr lang="en-US" dirty="0" smtClean="0"/>
              <a:t> </a:t>
            </a:r>
            <a:r>
              <a:rPr lang="en-US" dirty="0" err="1" smtClean="0"/>
              <a:t>produksi</a:t>
            </a:r>
            <a:r>
              <a:rPr lang="en-US" dirty="0" smtClean="0"/>
              <a:t> </a:t>
            </a:r>
            <a:r>
              <a:rPr lang="en-US" dirty="0" err="1" smtClean="0"/>
              <a:t>atau</a:t>
            </a:r>
            <a:r>
              <a:rPr lang="en-US" dirty="0" smtClean="0"/>
              <a:t> </a:t>
            </a:r>
            <a:r>
              <a:rPr lang="en-US" dirty="0" err="1" smtClean="0"/>
              <a:t>kerusakan</a:t>
            </a:r>
            <a:r>
              <a:rPr lang="en-US" dirty="0" smtClean="0"/>
              <a:t> </a:t>
            </a:r>
            <a:r>
              <a:rPr lang="en-US" dirty="0" err="1" smtClean="0"/>
              <a:t>mesin</a:t>
            </a:r>
            <a:r>
              <a:rPr lang="en-US" dirty="0" smtClean="0"/>
              <a:t>.</a:t>
            </a:r>
          </a:p>
          <a:p>
            <a:pPr lvl="1" algn="just">
              <a:buFont typeface="Wingdings" pitchFamily="2" charset="2"/>
              <a:buChar char="q"/>
            </a:pPr>
            <a:r>
              <a:rPr lang="en-US" dirty="0" smtClean="0"/>
              <a:t>	</a:t>
            </a:r>
            <a:r>
              <a:rPr lang="en-US" dirty="0" err="1" smtClean="0"/>
              <a:t>Namun</a:t>
            </a:r>
            <a:r>
              <a:rPr lang="en-US" dirty="0" smtClean="0"/>
              <a:t> </a:t>
            </a:r>
            <a:r>
              <a:rPr lang="en-US" dirty="0" err="1" smtClean="0"/>
              <a:t>demikian</a:t>
            </a:r>
            <a:r>
              <a:rPr lang="en-US" dirty="0" smtClean="0"/>
              <a:t> </a:t>
            </a:r>
            <a:r>
              <a:rPr lang="en-US" dirty="0" err="1" smtClean="0"/>
              <a:t>waktu</a:t>
            </a:r>
            <a:r>
              <a:rPr lang="en-US" dirty="0" smtClean="0"/>
              <a:t> </a:t>
            </a:r>
            <a:r>
              <a:rPr lang="en-US" dirty="0" err="1" smtClean="0"/>
              <a:t>menganggur</a:t>
            </a:r>
            <a:r>
              <a:rPr lang="en-US" dirty="0" smtClean="0"/>
              <a:t> </a:t>
            </a:r>
            <a:r>
              <a:rPr lang="en-US" dirty="0" err="1" smtClean="0"/>
              <a:t>tetap</a:t>
            </a:r>
            <a:r>
              <a:rPr lang="en-US" dirty="0" smtClean="0"/>
              <a:t> </a:t>
            </a:r>
            <a:r>
              <a:rPr lang="en-US" dirty="0" err="1" smtClean="0"/>
              <a:t>harus</a:t>
            </a:r>
            <a:r>
              <a:rPr lang="en-US" dirty="0" smtClean="0"/>
              <a:t> </a:t>
            </a:r>
            <a:r>
              <a:rPr lang="en-US" dirty="0" err="1" smtClean="0"/>
              <a:t>ditekan</a:t>
            </a:r>
            <a:r>
              <a:rPr lang="en-US" dirty="0" smtClean="0"/>
              <a:t> </a:t>
            </a:r>
            <a:r>
              <a:rPr lang="en-US" dirty="0" err="1" smtClean="0"/>
              <a:t>seminimal</a:t>
            </a:r>
            <a:r>
              <a:rPr lang="en-US" dirty="0" smtClean="0"/>
              <a:t> </a:t>
            </a:r>
            <a:r>
              <a:rPr lang="en-US" dirty="0" err="1" smtClean="0"/>
              <a:t>mungkin</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467600" cy="5516563"/>
          </a:xfrm>
        </p:spPr>
        <p:txBody>
          <a:bodyPr/>
          <a:lstStyle/>
          <a:p>
            <a:pPr>
              <a:buFont typeface="Wingdings" pitchFamily="2" charset="2"/>
              <a:buChar char="Ø"/>
            </a:pPr>
            <a:r>
              <a:rPr lang="en-US" dirty="0" smtClean="0"/>
              <a:t>Shift Premium</a:t>
            </a:r>
          </a:p>
          <a:p>
            <a:pPr>
              <a:buNone/>
            </a:pPr>
            <a:r>
              <a:rPr lang="en-US" dirty="0" smtClean="0"/>
              <a:t>	</a:t>
            </a:r>
          </a:p>
          <a:p>
            <a:pPr lvl="1" algn="just">
              <a:buFont typeface="Wingdings" pitchFamily="2" charset="2"/>
              <a:buChar char="q"/>
            </a:pPr>
            <a:r>
              <a:rPr lang="en-US" dirty="0" smtClean="0"/>
              <a:t>	</a:t>
            </a:r>
            <a:r>
              <a:rPr lang="en-US" sz="2800" dirty="0" err="1" smtClean="0"/>
              <a:t>Suatu</a:t>
            </a:r>
            <a:r>
              <a:rPr lang="en-US" sz="2800" dirty="0" smtClean="0"/>
              <a:t> </a:t>
            </a:r>
            <a:r>
              <a:rPr lang="en-US" sz="2800" dirty="0" err="1" smtClean="0"/>
              <a:t>pabrik</a:t>
            </a:r>
            <a:r>
              <a:rPr lang="en-US" sz="2800" dirty="0" smtClean="0"/>
              <a:t> </a:t>
            </a:r>
            <a:r>
              <a:rPr lang="en-US" sz="2800" dirty="0" err="1" smtClean="0"/>
              <a:t>akan</a:t>
            </a:r>
            <a:r>
              <a:rPr lang="en-US" sz="2800" dirty="0" smtClean="0"/>
              <a:t> </a:t>
            </a:r>
            <a:r>
              <a:rPr lang="en-US" sz="2800" dirty="0" err="1" smtClean="0"/>
              <a:t>berproduksi</a:t>
            </a:r>
            <a:r>
              <a:rPr lang="en-US" sz="2800" dirty="0" smtClean="0"/>
              <a:t> 24 jam </a:t>
            </a:r>
            <a:r>
              <a:rPr lang="en-US" sz="2800" dirty="0" err="1" smtClean="0"/>
              <a:t>penuh</a:t>
            </a:r>
            <a:r>
              <a:rPr lang="en-US" sz="2800" dirty="0" smtClean="0"/>
              <a:t> </a:t>
            </a:r>
            <a:r>
              <a:rPr lang="en-US" sz="2800" dirty="0" err="1" smtClean="0"/>
              <a:t>sehingga</a:t>
            </a:r>
            <a:r>
              <a:rPr lang="en-US" sz="2800" dirty="0" smtClean="0"/>
              <a:t> </a:t>
            </a:r>
            <a:r>
              <a:rPr lang="en-US" sz="2800" dirty="0" err="1" smtClean="0"/>
              <a:t>menimbulkan</a:t>
            </a:r>
            <a:r>
              <a:rPr lang="en-US" sz="2800" dirty="0" smtClean="0"/>
              <a:t> </a:t>
            </a:r>
            <a:r>
              <a:rPr lang="en-US" sz="2800" dirty="0" err="1" smtClean="0"/>
              <a:t>adanya</a:t>
            </a:r>
            <a:r>
              <a:rPr lang="en-US" sz="2800" dirty="0" smtClean="0"/>
              <a:t> </a:t>
            </a:r>
            <a:r>
              <a:rPr lang="en-US" sz="2800" dirty="0" err="1" smtClean="0"/>
              <a:t>giliran</a:t>
            </a:r>
            <a:r>
              <a:rPr lang="en-US" sz="2800" dirty="0" smtClean="0"/>
              <a:t> </a:t>
            </a:r>
            <a:r>
              <a:rPr lang="en-US" sz="2800" dirty="0" err="1" smtClean="0"/>
              <a:t>kerja</a:t>
            </a:r>
            <a:r>
              <a:rPr lang="en-US" sz="2800" dirty="0" smtClean="0"/>
              <a:t> (shift) </a:t>
            </a:r>
            <a:r>
              <a:rPr lang="en-US" sz="2800" dirty="0" err="1" smtClean="0"/>
              <a:t>bagi</a:t>
            </a:r>
            <a:r>
              <a:rPr lang="en-US" sz="2800" dirty="0" smtClean="0"/>
              <a:t> </a:t>
            </a:r>
            <a:r>
              <a:rPr lang="en-US" sz="2800" dirty="0" err="1" smtClean="0"/>
              <a:t>karyawan</a:t>
            </a:r>
            <a:r>
              <a:rPr lang="en-US" sz="2800" dirty="0" smtClean="0"/>
              <a:t>.</a:t>
            </a:r>
          </a:p>
          <a:p>
            <a:pPr lvl="1" algn="just">
              <a:buFont typeface="Wingdings" pitchFamily="2" charset="2"/>
              <a:buChar char="q"/>
            </a:pPr>
            <a:r>
              <a:rPr lang="en-US" sz="2800" dirty="0" smtClean="0"/>
              <a:t>	</a:t>
            </a:r>
            <a:r>
              <a:rPr lang="en-US" sz="2800" dirty="0" err="1" smtClean="0"/>
              <a:t>Pabrik</a:t>
            </a:r>
            <a:r>
              <a:rPr lang="en-US" sz="2800" dirty="0" smtClean="0"/>
              <a:t> yang </a:t>
            </a:r>
            <a:r>
              <a:rPr lang="en-US" sz="2800" dirty="0" err="1" smtClean="0"/>
              <a:t>dikelola</a:t>
            </a:r>
            <a:r>
              <a:rPr lang="en-US" sz="2800" dirty="0" smtClean="0"/>
              <a:t> </a:t>
            </a:r>
            <a:r>
              <a:rPr lang="en-US" sz="2800" dirty="0" err="1" smtClean="0"/>
              <a:t>dengan</a:t>
            </a:r>
            <a:r>
              <a:rPr lang="en-US" sz="2800" dirty="0" smtClean="0"/>
              <a:t> </a:t>
            </a:r>
            <a:r>
              <a:rPr lang="en-US" sz="2800" dirty="0" err="1" smtClean="0"/>
              <a:t>baik</a:t>
            </a:r>
            <a:r>
              <a:rPr lang="en-US" sz="2800" dirty="0" smtClean="0"/>
              <a:t> </a:t>
            </a:r>
            <a:r>
              <a:rPr lang="en-US" sz="2800" dirty="0" err="1" smtClean="0"/>
              <a:t>akan</a:t>
            </a:r>
            <a:r>
              <a:rPr lang="en-US" sz="2800" dirty="0" smtClean="0"/>
              <a:t> </a:t>
            </a:r>
            <a:r>
              <a:rPr lang="en-US" sz="2800" dirty="0" err="1" smtClean="0"/>
              <a:t>membedakanupah</a:t>
            </a:r>
            <a:r>
              <a:rPr lang="en-US" sz="2800" dirty="0" smtClean="0"/>
              <a:t> </a:t>
            </a:r>
            <a:r>
              <a:rPr lang="en-US" sz="2800" dirty="0" err="1" smtClean="0"/>
              <a:t>karyawan</a:t>
            </a:r>
            <a:r>
              <a:rPr lang="en-US" sz="2800" dirty="0" smtClean="0"/>
              <a:t> yang </a:t>
            </a:r>
            <a:r>
              <a:rPr lang="en-US" sz="2800" dirty="0" err="1" smtClean="0"/>
              <a:t>bekerja</a:t>
            </a:r>
            <a:r>
              <a:rPr lang="en-US" sz="2800" dirty="0" smtClean="0"/>
              <a:t> </a:t>
            </a:r>
            <a:r>
              <a:rPr lang="en-US" sz="2800" dirty="0" err="1" smtClean="0"/>
              <a:t>pada</a:t>
            </a:r>
            <a:r>
              <a:rPr lang="en-US" sz="2800" dirty="0" smtClean="0"/>
              <a:t> </a:t>
            </a:r>
            <a:r>
              <a:rPr lang="en-US" sz="2800" dirty="0" err="1" smtClean="0"/>
              <a:t>siang</a:t>
            </a:r>
            <a:r>
              <a:rPr lang="en-US" sz="2800" dirty="0" smtClean="0"/>
              <a:t> </a:t>
            </a:r>
            <a:r>
              <a:rPr lang="en-US" sz="2800" dirty="0" err="1" smtClean="0"/>
              <a:t>atau</a:t>
            </a:r>
            <a:r>
              <a:rPr lang="en-US" sz="2800" dirty="0" smtClean="0"/>
              <a:t> </a:t>
            </a:r>
            <a:r>
              <a:rPr lang="en-US" sz="2800" dirty="0" err="1" smtClean="0"/>
              <a:t>malam</a:t>
            </a:r>
            <a:r>
              <a:rPr lang="en-US" sz="2800" dirty="0" smtClean="0"/>
              <a:t> </a:t>
            </a:r>
            <a:r>
              <a:rPr lang="en-US" sz="2800" dirty="0" err="1" smtClean="0"/>
              <a:t>hari</a:t>
            </a:r>
            <a:r>
              <a:rPr lang="en-US" sz="2800" dirty="0" smtClean="0"/>
              <a:t>.</a:t>
            </a:r>
          </a:p>
          <a:p>
            <a:pPr lvl="1" algn="just">
              <a:buFont typeface="Wingdings" pitchFamily="2" charset="2"/>
              <a:buChar char="q"/>
            </a:pPr>
            <a:r>
              <a:rPr lang="en-US" sz="2800" dirty="0" smtClean="0"/>
              <a:t>	</a:t>
            </a:r>
            <a:r>
              <a:rPr lang="en-US" sz="2800" dirty="0" err="1" smtClean="0"/>
              <a:t>Perbedaan</a:t>
            </a:r>
            <a:r>
              <a:rPr lang="en-US" sz="2800" dirty="0" smtClean="0"/>
              <a:t> </a:t>
            </a:r>
            <a:r>
              <a:rPr lang="en-US" sz="2800" dirty="0" err="1" smtClean="0"/>
              <a:t>waktu</a:t>
            </a:r>
            <a:r>
              <a:rPr lang="en-US" sz="2800" dirty="0" smtClean="0"/>
              <a:t> </a:t>
            </a:r>
            <a:r>
              <a:rPr lang="en-US" sz="2800" dirty="0" err="1" smtClean="0"/>
              <a:t>tersebut</a:t>
            </a:r>
            <a:r>
              <a:rPr lang="en-US" sz="2800" dirty="0" smtClean="0"/>
              <a:t> </a:t>
            </a:r>
            <a:r>
              <a:rPr lang="en-US" sz="2800" dirty="0" err="1" smtClean="0"/>
              <a:t>dinamakan</a:t>
            </a:r>
            <a:r>
              <a:rPr lang="en-US" sz="2800" dirty="0" smtClean="0"/>
              <a:t> Shift Premium.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2955</TotalTime>
  <Words>271</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Technic</vt:lpstr>
      <vt:lpstr>ANALISA BIAYA TENAGA KERJA</vt:lpstr>
      <vt:lpstr>PowerPoint Presentation</vt:lpstr>
      <vt:lpstr>Perlu dibedakan antara gaji &amp; upah ?</vt:lpstr>
      <vt:lpstr>Perhitungan Upah Kotor</vt:lpstr>
      <vt:lpstr>PowerPoint Presentation</vt:lpstr>
      <vt:lpstr>PowerPoint Presentation</vt:lpstr>
      <vt:lpstr>Potongan-Potongan Terhadap penghasilan meliputi : PPh,iuran asuransi,Astek dll. </vt:lpstr>
      <vt:lpstr>Permasalahan dalam Biaya Tenaga Kerja </vt:lpstr>
      <vt:lpstr>PowerPoint Presentation</vt:lpstr>
      <vt:lpstr>PowerPoint Presentation</vt:lpstr>
      <vt:lpstr>PowerPoint Presentation</vt:lpstr>
      <vt:lpstr>PowerPoint Presentation</vt:lpstr>
      <vt:lpstr>SOAL</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ANALISA BIAYA TENAGA KERJA</dc:title>
  <dc:creator>1</dc:creator>
  <cp:lastModifiedBy>HP</cp:lastModifiedBy>
  <cp:revision>23</cp:revision>
  <dcterms:created xsi:type="dcterms:W3CDTF">2009-12-02T10:34:37Z</dcterms:created>
  <dcterms:modified xsi:type="dcterms:W3CDTF">2016-10-21T01:30:29Z</dcterms:modified>
</cp:coreProperties>
</file>