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E7B12F3-CB9A-4DE7-B4CB-4D9C24837285}" type="datetimeFigureOut">
              <a:rPr lang="en-US" smtClean="0"/>
              <a:t>10/21/2016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DE4198-2B66-498F-8A42-133311D533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7B12F3-CB9A-4DE7-B4CB-4D9C24837285}" type="datetimeFigureOut">
              <a:rPr lang="en-US" smtClean="0"/>
              <a:t>10/21/2016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DE4198-2B66-498F-8A42-133311D533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7B12F3-CB9A-4DE7-B4CB-4D9C24837285}" type="datetimeFigureOut">
              <a:rPr lang="en-US" smtClean="0"/>
              <a:t>10/21/2016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DE4198-2B66-498F-8A42-133311D533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7B12F3-CB9A-4DE7-B4CB-4D9C24837285}" type="datetimeFigureOut">
              <a:rPr lang="en-US" smtClean="0"/>
              <a:t>10/21/2016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DE4198-2B66-498F-8A42-133311D5339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E7B12F3-CB9A-4DE7-B4CB-4D9C24837285}" type="datetimeFigureOut">
              <a:rPr lang="en-US" smtClean="0"/>
              <a:t>10/21/2016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DE4198-2B66-498F-8A42-133311D5339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7B12F3-CB9A-4DE7-B4CB-4D9C24837285}" type="datetimeFigureOut">
              <a:rPr lang="en-US" smtClean="0"/>
              <a:t>10/21/2016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DE4198-2B66-498F-8A42-133311D5339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7B12F3-CB9A-4DE7-B4CB-4D9C24837285}" type="datetimeFigureOut">
              <a:rPr lang="en-US" smtClean="0"/>
              <a:t>10/21/2016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3DE4198-2B66-498F-8A42-133311D5339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E7B12F3-CB9A-4DE7-B4CB-4D9C24837285}" type="datetimeFigureOut">
              <a:rPr lang="en-US" smtClean="0"/>
              <a:t>10/21/2016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3DE4198-2B66-498F-8A42-133311D5339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E7B12F3-CB9A-4DE7-B4CB-4D9C24837285}" type="datetimeFigureOut">
              <a:rPr lang="en-US" smtClean="0"/>
              <a:t>10/21/2016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3DE4198-2B66-498F-8A42-133311D533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E7B12F3-CB9A-4DE7-B4CB-4D9C24837285}" type="datetimeFigureOut">
              <a:rPr lang="en-US" smtClean="0"/>
              <a:t>10/21/2016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DE4198-2B66-498F-8A42-133311D5339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E7B12F3-CB9A-4DE7-B4CB-4D9C24837285}" type="datetimeFigureOut">
              <a:rPr lang="en-US" smtClean="0"/>
              <a:t>10/21/2016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3DE4198-2B66-498F-8A42-133311D5339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E7B12F3-CB9A-4DE7-B4CB-4D9C24837285}" type="datetimeFigureOut">
              <a:rPr lang="en-US" smtClean="0"/>
              <a:t>10/21/2016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DE4198-2B66-498F-8A42-133311D533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en.wikipedia.org/wiki/Central_processing_unit" TargetMode="External"/><Relationship Id="rId3" Type="http://schemas.openxmlformats.org/officeDocument/2006/relationships/hyperlink" Target="https://en.wikipedia.org/wiki/Operating_system" TargetMode="External"/><Relationship Id="rId7" Type="http://schemas.openxmlformats.org/officeDocument/2006/relationships/hyperlink" Target="https://en.wikipedia.org/wiki/Minix" TargetMode="External"/><Relationship Id="rId2" Type="http://schemas.openxmlformats.org/officeDocument/2006/relationships/hyperlink" Target="https://en.wikipedia.org/wiki/Personal_computer" TargetMode="External"/><Relationship Id="rId1" Type="http://schemas.openxmlformats.org/officeDocument/2006/relationships/slideLayout" Target="../slideLayouts/slideLayout2.xml"/><Relationship Id="rId6" Type="http://schemas.openxmlformats.org/officeDocument/2006/relationships/hyperlink" Target="https://en.wikipedia.org/wiki/Xenix" TargetMode="External"/><Relationship Id="rId5" Type="http://schemas.openxmlformats.org/officeDocument/2006/relationships/hyperlink" Target="https://en.wikipedia.org/wiki/Santa_Cruz_Operation" TargetMode="External"/><Relationship Id="rId10" Type="http://schemas.openxmlformats.org/officeDocument/2006/relationships/image" Target="../media/image7.jpeg"/><Relationship Id="rId4" Type="http://schemas.openxmlformats.org/officeDocument/2006/relationships/hyperlink" Target="https://en.wikipedia.org/wiki/PC/IX" TargetMode="External"/><Relationship Id="rId9" Type="http://schemas.openxmlformats.org/officeDocument/2006/relationships/image" Target="../media/image6.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Arsitektur</a:t>
            </a:r>
            <a:r>
              <a:rPr lang="en-US" dirty="0" smtClean="0"/>
              <a:t> </a:t>
            </a:r>
            <a:r>
              <a:rPr lang="en-US" dirty="0" err="1" smtClean="0"/>
              <a:t>Komputer</a:t>
            </a:r>
            <a:endParaRPr lang="en-US" dirty="0"/>
          </a:p>
        </p:txBody>
      </p:sp>
      <p:sp>
        <p:nvSpPr>
          <p:cNvPr id="3" name="Subtitle 2"/>
          <p:cNvSpPr>
            <a:spLocks noGrp="1"/>
          </p:cNvSpPr>
          <p:nvPr>
            <p:ph type="subTitle" idx="1"/>
          </p:nvPr>
        </p:nvSpPr>
        <p:spPr/>
        <p:txBody>
          <a:bodyPr/>
          <a:lstStyle/>
          <a:p>
            <a:r>
              <a:rPr lang="en-US" dirty="0" smtClean="0"/>
              <a:t>D. </a:t>
            </a:r>
            <a:r>
              <a:rPr lang="en-US" dirty="0" err="1" smtClean="0"/>
              <a:t>Sinaga</a:t>
            </a:r>
            <a:r>
              <a:rPr lang="en-US" dirty="0" smtClean="0"/>
              <a:t>, </a:t>
            </a:r>
            <a:r>
              <a:rPr lang="en-US" dirty="0" err="1" smtClean="0"/>
              <a:t>M.Kom</a:t>
            </a:r>
            <a:endParaRPr lang="en-US" dirty="0"/>
          </a:p>
        </p:txBody>
      </p:sp>
    </p:spTree>
    <p:extLst>
      <p:ext uri="{BB962C8B-B14F-4D97-AF65-F5344CB8AC3E}">
        <p14:creationId xmlns:p14="http://schemas.microsoft.com/office/powerpoint/2010/main" val="1973848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RICS </a:t>
            </a:r>
            <a:r>
              <a:rPr lang="en-US" dirty="0" err="1"/>
              <a:t>singkatan</a:t>
            </a:r>
            <a:r>
              <a:rPr lang="en-US" dirty="0"/>
              <a:t> </a:t>
            </a:r>
            <a:r>
              <a:rPr lang="en-US" dirty="0" err="1"/>
              <a:t>dari</a:t>
            </a:r>
            <a:r>
              <a:rPr lang="en-US" dirty="0"/>
              <a:t> </a:t>
            </a:r>
            <a:r>
              <a:rPr lang="en-US" b="1" i="1" dirty="0"/>
              <a:t>Reduced Instruction Set Computer</a:t>
            </a:r>
            <a:r>
              <a:rPr lang="en-US" dirty="0"/>
              <a:t>. </a:t>
            </a:r>
            <a:r>
              <a:rPr lang="en-US" dirty="0" err="1"/>
              <a:t>Merupakan</a:t>
            </a:r>
            <a:r>
              <a:rPr lang="en-US" dirty="0"/>
              <a:t> </a:t>
            </a:r>
            <a:r>
              <a:rPr lang="en-US" dirty="0" err="1"/>
              <a:t>bagian</a:t>
            </a:r>
            <a:r>
              <a:rPr lang="en-US" dirty="0"/>
              <a:t> </a:t>
            </a:r>
            <a:r>
              <a:rPr lang="en-US" dirty="0" err="1"/>
              <a:t>dari</a:t>
            </a:r>
            <a:r>
              <a:rPr lang="en-US" dirty="0"/>
              <a:t> </a:t>
            </a:r>
            <a:r>
              <a:rPr lang="en-US" dirty="0" err="1"/>
              <a:t>arsitektur</a:t>
            </a:r>
            <a:r>
              <a:rPr lang="en-US" dirty="0"/>
              <a:t> </a:t>
            </a:r>
            <a:r>
              <a:rPr lang="en-US" dirty="0" err="1"/>
              <a:t>mikroprosessor</a:t>
            </a:r>
            <a:r>
              <a:rPr lang="en-US" dirty="0"/>
              <a:t>, </a:t>
            </a:r>
            <a:r>
              <a:rPr lang="en-US" dirty="0" err="1"/>
              <a:t>berbentuk</a:t>
            </a:r>
            <a:r>
              <a:rPr lang="en-US" dirty="0"/>
              <a:t> </a:t>
            </a:r>
            <a:r>
              <a:rPr lang="en-US" dirty="0" err="1"/>
              <a:t>kecil</a:t>
            </a:r>
            <a:r>
              <a:rPr lang="en-US" dirty="0"/>
              <a:t> </a:t>
            </a:r>
            <a:r>
              <a:rPr lang="en-US" dirty="0" err="1"/>
              <a:t>dan</a:t>
            </a:r>
            <a:r>
              <a:rPr lang="en-US" dirty="0"/>
              <a:t> </a:t>
            </a:r>
            <a:r>
              <a:rPr lang="en-US" dirty="0" err="1"/>
              <a:t>berfungsi</a:t>
            </a:r>
            <a:r>
              <a:rPr lang="en-US" dirty="0"/>
              <a:t> </a:t>
            </a:r>
            <a:r>
              <a:rPr lang="en-US" dirty="0" err="1"/>
              <a:t>untuk</a:t>
            </a:r>
            <a:r>
              <a:rPr lang="en-US" dirty="0"/>
              <a:t> </a:t>
            </a:r>
            <a:r>
              <a:rPr lang="en-US" dirty="0" err="1"/>
              <a:t>negeset</a:t>
            </a:r>
            <a:r>
              <a:rPr lang="en-US" dirty="0"/>
              <a:t> </a:t>
            </a:r>
            <a:r>
              <a:rPr lang="en-US" dirty="0" err="1"/>
              <a:t>istruksi</a:t>
            </a:r>
            <a:r>
              <a:rPr lang="en-US" dirty="0"/>
              <a:t> </a:t>
            </a:r>
            <a:r>
              <a:rPr lang="en-US" dirty="0" err="1"/>
              <a:t>dalam</a:t>
            </a:r>
            <a:r>
              <a:rPr lang="en-US" dirty="0"/>
              <a:t> </a:t>
            </a:r>
            <a:r>
              <a:rPr lang="en-US" dirty="0" err="1"/>
              <a:t>komunikasi</a:t>
            </a:r>
            <a:r>
              <a:rPr lang="en-US" dirty="0"/>
              <a:t> </a:t>
            </a:r>
            <a:r>
              <a:rPr lang="en-US" dirty="0" err="1"/>
              <a:t>diantara</a:t>
            </a:r>
            <a:r>
              <a:rPr lang="en-US" dirty="0"/>
              <a:t> </a:t>
            </a:r>
            <a:r>
              <a:rPr lang="en-US" dirty="0" err="1"/>
              <a:t>arsitektur</a:t>
            </a:r>
            <a:r>
              <a:rPr lang="en-US" dirty="0"/>
              <a:t> yang </a:t>
            </a:r>
            <a:r>
              <a:rPr lang="en-US" dirty="0" err="1"/>
              <a:t>lainnya</a:t>
            </a:r>
            <a:r>
              <a:rPr lang="en-US" dirty="0"/>
              <a:t>. </a:t>
            </a:r>
            <a:endParaRPr lang="en-US" dirty="0" smtClean="0"/>
          </a:p>
          <a:p>
            <a:r>
              <a:rPr lang="en-US" dirty="0" smtClean="0"/>
              <a:t>Reduced </a:t>
            </a:r>
            <a:r>
              <a:rPr lang="en-US" dirty="0"/>
              <a:t>Instruction Set Computing (RISC) </a:t>
            </a:r>
            <a:r>
              <a:rPr lang="en-US" dirty="0" err="1"/>
              <a:t>atau</a:t>
            </a:r>
            <a:r>
              <a:rPr lang="en-US" dirty="0"/>
              <a:t> “</a:t>
            </a:r>
            <a:r>
              <a:rPr lang="en-US" dirty="0" err="1"/>
              <a:t>Komputasi</a:t>
            </a:r>
            <a:r>
              <a:rPr lang="en-US" dirty="0"/>
              <a:t> set </a:t>
            </a:r>
            <a:r>
              <a:rPr lang="en-US" dirty="0" err="1"/>
              <a:t>instruksi</a:t>
            </a:r>
            <a:r>
              <a:rPr lang="en-US" dirty="0"/>
              <a:t> yang </a:t>
            </a:r>
            <a:r>
              <a:rPr lang="en-US" dirty="0" err="1"/>
              <a:t>disederhanakan</a:t>
            </a:r>
            <a:r>
              <a:rPr lang="en-US" dirty="0"/>
              <a:t>” </a:t>
            </a:r>
            <a:r>
              <a:rPr lang="en-US" dirty="0" err="1"/>
              <a:t>pertama</a:t>
            </a:r>
            <a:r>
              <a:rPr lang="en-US" dirty="0"/>
              <a:t> kali </a:t>
            </a:r>
            <a:r>
              <a:rPr lang="en-US" dirty="0" err="1"/>
              <a:t>digagas</a:t>
            </a:r>
            <a:r>
              <a:rPr lang="en-US" dirty="0"/>
              <a:t> </a:t>
            </a:r>
            <a:r>
              <a:rPr lang="en-US" dirty="0" err="1"/>
              <a:t>oleh</a:t>
            </a:r>
            <a:r>
              <a:rPr lang="en-US" dirty="0"/>
              <a:t> John </a:t>
            </a:r>
            <a:r>
              <a:rPr lang="en-US" dirty="0" err="1"/>
              <a:t>Cocke</a:t>
            </a:r>
            <a:r>
              <a:rPr lang="en-US" dirty="0"/>
              <a:t>, </a:t>
            </a:r>
            <a:r>
              <a:rPr lang="en-US" dirty="0" err="1"/>
              <a:t>peneliti</a:t>
            </a:r>
            <a:r>
              <a:rPr lang="en-US" dirty="0"/>
              <a:t> </a:t>
            </a:r>
            <a:r>
              <a:rPr lang="en-US" dirty="0" err="1"/>
              <a:t>dari</a:t>
            </a:r>
            <a:r>
              <a:rPr lang="en-US" dirty="0"/>
              <a:t> IBM di Yorktown, New York </a:t>
            </a:r>
            <a:r>
              <a:rPr lang="en-US" dirty="0" err="1"/>
              <a:t>pada</a:t>
            </a:r>
            <a:r>
              <a:rPr lang="en-US" dirty="0"/>
              <a:t> </a:t>
            </a:r>
            <a:r>
              <a:rPr lang="en-US" dirty="0" err="1"/>
              <a:t>tahun</a:t>
            </a:r>
            <a:r>
              <a:rPr lang="en-US" dirty="0"/>
              <a:t> 1974 </a:t>
            </a:r>
            <a:r>
              <a:rPr lang="en-US" dirty="0" smtClean="0"/>
              <a:t>.</a:t>
            </a:r>
          </a:p>
        </p:txBody>
      </p:sp>
      <p:sp>
        <p:nvSpPr>
          <p:cNvPr id="2" name="Title 1"/>
          <p:cNvSpPr>
            <a:spLocks noGrp="1"/>
          </p:cNvSpPr>
          <p:nvPr>
            <p:ph type="title"/>
          </p:nvPr>
        </p:nvSpPr>
        <p:spPr/>
        <p:txBody>
          <a:bodyPr/>
          <a:lstStyle/>
          <a:p>
            <a:r>
              <a:rPr lang="en-US" b="1" dirty="0" smtClean="0"/>
              <a:t>2. </a:t>
            </a:r>
            <a:r>
              <a:rPr lang="en-US" b="1" dirty="0" err="1" smtClean="0"/>
              <a:t>Arsitektur</a:t>
            </a:r>
            <a:r>
              <a:rPr lang="en-US" b="1" dirty="0" smtClean="0"/>
              <a:t> </a:t>
            </a:r>
            <a:r>
              <a:rPr lang="en-US" b="1" dirty="0"/>
              <a:t>RISC</a:t>
            </a:r>
            <a:endParaRPr lang="en-US" dirty="0"/>
          </a:p>
        </p:txBody>
      </p:sp>
    </p:spTree>
    <p:extLst>
      <p:ext uri="{BB962C8B-B14F-4D97-AF65-F5344CB8AC3E}">
        <p14:creationId xmlns:p14="http://schemas.microsoft.com/office/powerpoint/2010/main" val="4244994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smtClean="0"/>
              <a:t>Saat</a:t>
            </a:r>
            <a:r>
              <a:rPr lang="en-US" dirty="0" smtClean="0"/>
              <a:t> </a:t>
            </a:r>
            <a:r>
              <a:rPr lang="en-US" dirty="0" err="1" smtClean="0"/>
              <a:t>ia</a:t>
            </a:r>
            <a:r>
              <a:rPr lang="en-US" dirty="0" smtClean="0"/>
              <a:t> </a:t>
            </a:r>
            <a:r>
              <a:rPr lang="en-US" dirty="0" err="1" smtClean="0"/>
              <a:t>membuktikan</a:t>
            </a:r>
            <a:r>
              <a:rPr lang="en-US" dirty="0" smtClean="0"/>
              <a:t> </a:t>
            </a:r>
            <a:r>
              <a:rPr lang="en-US" dirty="0" err="1" smtClean="0"/>
              <a:t>bahwa</a:t>
            </a:r>
            <a:r>
              <a:rPr lang="en-US" dirty="0" smtClean="0"/>
              <a:t> </a:t>
            </a:r>
            <a:r>
              <a:rPr lang="en-US" dirty="0" err="1" smtClean="0"/>
              <a:t>sekitar</a:t>
            </a:r>
            <a:r>
              <a:rPr lang="en-US" dirty="0" smtClean="0"/>
              <a:t> 20% </a:t>
            </a:r>
            <a:r>
              <a:rPr lang="en-US" dirty="0" err="1" smtClean="0"/>
              <a:t>instruksi</a:t>
            </a:r>
            <a:r>
              <a:rPr lang="en-US" dirty="0" smtClean="0"/>
              <a:t> </a:t>
            </a:r>
            <a:r>
              <a:rPr lang="en-US" dirty="0" err="1" smtClean="0"/>
              <a:t>pada</a:t>
            </a:r>
            <a:r>
              <a:rPr lang="en-US" dirty="0" smtClean="0"/>
              <a:t> </a:t>
            </a:r>
            <a:r>
              <a:rPr lang="en-US" dirty="0" err="1" smtClean="0"/>
              <a:t>sebuah</a:t>
            </a:r>
            <a:r>
              <a:rPr lang="en-US" dirty="0" smtClean="0"/>
              <a:t> </a:t>
            </a:r>
            <a:r>
              <a:rPr lang="en-US" dirty="0" err="1" smtClean="0"/>
              <a:t>prosesor</a:t>
            </a:r>
            <a:r>
              <a:rPr lang="en-US" dirty="0" smtClean="0"/>
              <a:t> </a:t>
            </a:r>
            <a:r>
              <a:rPr lang="en-US" dirty="0" err="1" smtClean="0"/>
              <a:t>ternyata</a:t>
            </a:r>
            <a:r>
              <a:rPr lang="en-US" dirty="0" smtClean="0"/>
              <a:t> </a:t>
            </a:r>
            <a:r>
              <a:rPr lang="en-US" dirty="0" err="1" smtClean="0"/>
              <a:t>menangani</a:t>
            </a:r>
            <a:r>
              <a:rPr lang="en-US" dirty="0" smtClean="0"/>
              <a:t> </a:t>
            </a:r>
            <a:r>
              <a:rPr lang="en-US" dirty="0" err="1" smtClean="0"/>
              <a:t>sekitar</a:t>
            </a:r>
            <a:r>
              <a:rPr lang="en-US" dirty="0" smtClean="0"/>
              <a:t> 80% </a:t>
            </a:r>
            <a:r>
              <a:rPr lang="en-US" dirty="0" err="1" smtClean="0"/>
              <a:t>dari</a:t>
            </a:r>
            <a:r>
              <a:rPr lang="en-US" dirty="0" smtClean="0"/>
              <a:t> </a:t>
            </a:r>
            <a:r>
              <a:rPr lang="en-US" dirty="0" err="1" smtClean="0"/>
              <a:t>keseluruhan</a:t>
            </a:r>
            <a:r>
              <a:rPr lang="en-US" dirty="0" smtClean="0"/>
              <a:t> </a:t>
            </a:r>
            <a:r>
              <a:rPr lang="en-US" dirty="0" err="1" smtClean="0"/>
              <a:t>kerjanya</a:t>
            </a:r>
            <a:r>
              <a:rPr lang="en-US" dirty="0" smtClean="0"/>
              <a:t>. </a:t>
            </a:r>
          </a:p>
          <a:p>
            <a:r>
              <a:rPr lang="en-US" dirty="0" err="1" smtClean="0"/>
              <a:t>Komputer</a:t>
            </a:r>
            <a:r>
              <a:rPr lang="en-US" dirty="0" smtClean="0"/>
              <a:t> </a:t>
            </a:r>
            <a:r>
              <a:rPr lang="en-US" dirty="0" err="1" smtClean="0"/>
              <a:t>pertama</a:t>
            </a:r>
            <a:r>
              <a:rPr lang="en-US" dirty="0" smtClean="0"/>
              <a:t> yang </a:t>
            </a:r>
            <a:r>
              <a:rPr lang="en-US" dirty="0" err="1" smtClean="0"/>
              <a:t>menggunakan</a:t>
            </a:r>
            <a:r>
              <a:rPr lang="en-US" dirty="0" smtClean="0"/>
              <a:t> </a:t>
            </a:r>
            <a:r>
              <a:rPr lang="en-US" dirty="0" err="1" smtClean="0"/>
              <a:t>konsep</a:t>
            </a:r>
            <a:r>
              <a:rPr lang="en-US" dirty="0" smtClean="0"/>
              <a:t> RISC </a:t>
            </a:r>
            <a:r>
              <a:rPr lang="en-US" dirty="0" err="1" smtClean="0"/>
              <a:t>ini</a:t>
            </a:r>
            <a:r>
              <a:rPr lang="en-US" dirty="0" smtClean="0"/>
              <a:t> </a:t>
            </a:r>
            <a:r>
              <a:rPr lang="en-US" dirty="0" err="1" smtClean="0"/>
              <a:t>adalah</a:t>
            </a:r>
            <a:r>
              <a:rPr lang="en-US" dirty="0" smtClean="0"/>
              <a:t> IBM PC/XT </a:t>
            </a:r>
            <a:r>
              <a:rPr lang="en-US" dirty="0" err="1" smtClean="0"/>
              <a:t>pada</a:t>
            </a:r>
            <a:r>
              <a:rPr lang="en-US" dirty="0" smtClean="0"/>
              <a:t> era 1980-an. </a:t>
            </a:r>
          </a:p>
          <a:p>
            <a:r>
              <a:rPr lang="en-US" dirty="0" err="1" smtClean="0"/>
              <a:t>Istilah</a:t>
            </a:r>
            <a:r>
              <a:rPr lang="en-US" dirty="0" smtClean="0"/>
              <a:t> RISC </a:t>
            </a:r>
            <a:r>
              <a:rPr lang="en-US" dirty="0" err="1" smtClean="0"/>
              <a:t>sendiri</a:t>
            </a:r>
            <a:r>
              <a:rPr lang="en-US" dirty="0" smtClean="0"/>
              <a:t> </a:t>
            </a:r>
            <a:r>
              <a:rPr lang="en-US" dirty="0" err="1" smtClean="0"/>
              <a:t>pertama</a:t>
            </a:r>
            <a:r>
              <a:rPr lang="en-US" dirty="0" smtClean="0"/>
              <a:t> kali </a:t>
            </a:r>
            <a:r>
              <a:rPr lang="en-US" dirty="0" err="1" smtClean="0"/>
              <a:t>dipopulerkan</a:t>
            </a:r>
            <a:r>
              <a:rPr lang="en-US" dirty="0" smtClean="0"/>
              <a:t> </a:t>
            </a:r>
            <a:r>
              <a:rPr lang="en-US" dirty="0" err="1" smtClean="0"/>
              <a:t>oleh</a:t>
            </a:r>
            <a:r>
              <a:rPr lang="en-US" dirty="0" smtClean="0"/>
              <a:t> David </a:t>
            </a:r>
            <a:r>
              <a:rPr lang="en-US" dirty="0" err="1" smtClean="0"/>
              <a:t>Patterson,pengajar</a:t>
            </a:r>
            <a:r>
              <a:rPr lang="en-US" dirty="0" smtClean="0"/>
              <a:t> </a:t>
            </a:r>
            <a:r>
              <a:rPr lang="en-US" dirty="0" err="1" smtClean="0"/>
              <a:t>pada</a:t>
            </a:r>
            <a:r>
              <a:rPr lang="en-US" dirty="0" smtClean="0"/>
              <a:t> University of California di </a:t>
            </a:r>
            <a:r>
              <a:rPr lang="en-US" dirty="0" err="1" smtClean="0"/>
              <a:t>Berkely</a:t>
            </a:r>
            <a:r>
              <a:rPr lang="en-US" dirty="0" smtClean="0"/>
              <a:t>.</a:t>
            </a:r>
          </a:p>
          <a:p>
            <a:endParaRPr lang="en-US" dirty="0"/>
          </a:p>
        </p:txBody>
      </p:sp>
      <p:sp>
        <p:nvSpPr>
          <p:cNvPr id="2" name="Title 1"/>
          <p:cNvSpPr>
            <a:spLocks noGrp="1"/>
          </p:cNvSpPr>
          <p:nvPr>
            <p:ph type="title"/>
          </p:nvPr>
        </p:nvSpPr>
        <p:spPr/>
        <p:txBody>
          <a:bodyPr/>
          <a:lstStyle/>
          <a:p>
            <a:r>
              <a:rPr lang="en-US" dirty="0" err="1" smtClean="0"/>
              <a:t>Risc</a:t>
            </a:r>
            <a:r>
              <a:rPr lang="en-US" dirty="0" smtClean="0"/>
              <a:t> (</a:t>
            </a:r>
            <a:r>
              <a:rPr lang="en-US" dirty="0" err="1" smtClean="0"/>
              <a:t>lanj</a:t>
            </a:r>
            <a:r>
              <a:rPr lang="en-US" dirty="0" smtClean="0"/>
              <a:t>)</a:t>
            </a:r>
            <a:endParaRPr lang="en-US" dirty="0"/>
          </a:p>
        </p:txBody>
      </p:sp>
    </p:spTree>
    <p:extLst>
      <p:ext uri="{BB962C8B-B14F-4D97-AF65-F5344CB8AC3E}">
        <p14:creationId xmlns:p14="http://schemas.microsoft.com/office/powerpoint/2010/main" val="977338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53136"/>
          </a:xfrm>
        </p:spPr>
        <p:txBody>
          <a:bodyPr>
            <a:normAutofit fontScale="850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a:p>
          <a:p>
            <a:r>
              <a:rPr lang="en-US" sz="1900" dirty="0" smtClean="0"/>
              <a:t>https://www.elprocus.com/what-is-risc-and-cisc-architecture-and-their-workings/</a:t>
            </a:r>
            <a:endParaRPr lang="en-US" sz="1900" dirty="0"/>
          </a:p>
        </p:txBody>
      </p:sp>
      <p:sp>
        <p:nvSpPr>
          <p:cNvPr id="2" name="Title 1"/>
          <p:cNvSpPr>
            <a:spLocks noGrp="1"/>
          </p:cNvSpPr>
          <p:nvPr>
            <p:ph type="title"/>
          </p:nvPr>
        </p:nvSpPr>
        <p:spPr/>
        <p:txBody>
          <a:bodyPr/>
          <a:lstStyle/>
          <a:p>
            <a:r>
              <a:rPr lang="en-US" dirty="0"/>
              <a:t>RISC Architecture</a:t>
            </a:r>
          </a:p>
        </p:txBody>
      </p:sp>
      <p:pic>
        <p:nvPicPr>
          <p:cNvPr id="2052" name="Picture 4" descr="https://www.elprocus.com/wp-content/uploads/2014/07/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547308"/>
            <a:ext cx="4648200" cy="4381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173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RISC, </a:t>
            </a:r>
            <a:r>
              <a:rPr lang="en-US" dirty="0" err="1" smtClean="0"/>
              <a:t>artinya</a:t>
            </a:r>
            <a:r>
              <a:rPr lang="en-US" dirty="0" smtClean="0"/>
              <a:t> </a:t>
            </a:r>
            <a:r>
              <a:rPr lang="en-US" dirty="0"/>
              <a:t>“</a:t>
            </a:r>
            <a:r>
              <a:rPr lang="en-US" dirty="0" err="1"/>
              <a:t>Komputasi</a:t>
            </a:r>
            <a:r>
              <a:rPr lang="en-US" dirty="0"/>
              <a:t> Kumpulan </a:t>
            </a:r>
            <a:r>
              <a:rPr lang="en-US" dirty="0" err="1"/>
              <a:t>Instruksi</a:t>
            </a:r>
            <a:r>
              <a:rPr lang="en-US" dirty="0"/>
              <a:t> yang </a:t>
            </a:r>
            <a:r>
              <a:rPr lang="en-US" dirty="0" err="1"/>
              <a:t>Disederhanakan</a:t>
            </a:r>
            <a:r>
              <a:rPr lang="en-US" dirty="0" smtClean="0"/>
              <a:t>”.</a:t>
            </a:r>
          </a:p>
          <a:p>
            <a:r>
              <a:rPr lang="en-US" dirty="0" err="1" smtClean="0"/>
              <a:t>Adalah</a:t>
            </a:r>
            <a:r>
              <a:rPr lang="en-US" dirty="0" smtClean="0"/>
              <a:t> </a:t>
            </a:r>
            <a:r>
              <a:rPr lang="en-US" dirty="0" err="1"/>
              <a:t>sebuah</a:t>
            </a:r>
            <a:r>
              <a:rPr lang="en-US" dirty="0"/>
              <a:t> </a:t>
            </a:r>
            <a:r>
              <a:rPr lang="en-US" dirty="0" err="1"/>
              <a:t>arsitektur</a:t>
            </a:r>
            <a:r>
              <a:rPr lang="en-US" dirty="0"/>
              <a:t> </a:t>
            </a:r>
            <a:r>
              <a:rPr lang="en-US" dirty="0" err="1"/>
              <a:t>komputer</a:t>
            </a:r>
            <a:r>
              <a:rPr lang="en-US" dirty="0"/>
              <a:t> </a:t>
            </a:r>
            <a:r>
              <a:rPr lang="en-US" dirty="0" err="1"/>
              <a:t>atau</a:t>
            </a:r>
            <a:r>
              <a:rPr lang="en-US" dirty="0"/>
              <a:t> </a:t>
            </a:r>
            <a:r>
              <a:rPr lang="en-US" dirty="0" err="1"/>
              <a:t>arsitektur</a:t>
            </a:r>
            <a:r>
              <a:rPr lang="en-US" dirty="0"/>
              <a:t> </a:t>
            </a:r>
            <a:r>
              <a:rPr lang="en-US" dirty="0" err="1"/>
              <a:t>komputasi</a:t>
            </a:r>
            <a:r>
              <a:rPr lang="en-US" dirty="0"/>
              <a:t> modern </a:t>
            </a:r>
            <a:r>
              <a:rPr lang="en-US" dirty="0" err="1"/>
              <a:t>dengan</a:t>
            </a:r>
            <a:r>
              <a:rPr lang="en-US" dirty="0"/>
              <a:t> </a:t>
            </a:r>
            <a:r>
              <a:rPr lang="en-US" dirty="0" err="1"/>
              <a:t>instruksi-instruksi</a:t>
            </a:r>
            <a:r>
              <a:rPr lang="en-US" dirty="0"/>
              <a:t> </a:t>
            </a:r>
            <a:r>
              <a:rPr lang="en-US" dirty="0" err="1"/>
              <a:t>dan</a:t>
            </a:r>
            <a:r>
              <a:rPr lang="en-US" dirty="0"/>
              <a:t> </a:t>
            </a:r>
            <a:r>
              <a:rPr lang="en-US" dirty="0" err="1"/>
              <a:t>jenis</a:t>
            </a:r>
            <a:r>
              <a:rPr lang="en-US" dirty="0"/>
              <a:t> </a:t>
            </a:r>
            <a:r>
              <a:rPr lang="en-US" dirty="0" err="1"/>
              <a:t>eksekusi</a:t>
            </a:r>
            <a:r>
              <a:rPr lang="en-US" dirty="0"/>
              <a:t> yang paling </a:t>
            </a:r>
            <a:r>
              <a:rPr lang="en-US" dirty="0" err="1"/>
              <a:t>sederhana</a:t>
            </a:r>
            <a:r>
              <a:rPr lang="en-US" dirty="0"/>
              <a:t>. </a:t>
            </a:r>
            <a:endParaRPr lang="en-US" dirty="0" smtClean="0"/>
          </a:p>
          <a:p>
            <a:r>
              <a:rPr lang="en-US" dirty="0" err="1" smtClean="0"/>
              <a:t>Arsitektur</a:t>
            </a:r>
            <a:r>
              <a:rPr lang="en-US" dirty="0" smtClean="0"/>
              <a:t> </a:t>
            </a:r>
            <a:r>
              <a:rPr lang="en-US" dirty="0" err="1"/>
              <a:t>ini</a:t>
            </a:r>
            <a:r>
              <a:rPr lang="en-US" dirty="0"/>
              <a:t> </a:t>
            </a:r>
            <a:r>
              <a:rPr lang="en-US" dirty="0" err="1"/>
              <a:t>digunakan</a:t>
            </a:r>
            <a:r>
              <a:rPr lang="en-US" dirty="0"/>
              <a:t> </a:t>
            </a:r>
            <a:r>
              <a:rPr lang="en-US" dirty="0" err="1"/>
              <a:t>pada</a:t>
            </a:r>
            <a:r>
              <a:rPr lang="en-US" dirty="0"/>
              <a:t> </a:t>
            </a:r>
            <a:r>
              <a:rPr lang="en-US" dirty="0" err="1"/>
              <a:t>komputer</a:t>
            </a:r>
            <a:r>
              <a:rPr lang="en-US" dirty="0"/>
              <a:t> </a:t>
            </a:r>
            <a:r>
              <a:rPr lang="en-US" dirty="0" err="1"/>
              <a:t>dengan</a:t>
            </a:r>
            <a:r>
              <a:rPr lang="en-US" dirty="0"/>
              <a:t> </a:t>
            </a:r>
            <a:r>
              <a:rPr lang="en-US" dirty="0" err="1"/>
              <a:t>kinerja</a:t>
            </a:r>
            <a:r>
              <a:rPr lang="en-US" dirty="0"/>
              <a:t> </a:t>
            </a:r>
            <a:r>
              <a:rPr lang="en-US" dirty="0" err="1"/>
              <a:t>tinggi</a:t>
            </a:r>
            <a:r>
              <a:rPr lang="en-US" dirty="0"/>
              <a:t>, </a:t>
            </a:r>
            <a:r>
              <a:rPr lang="en-US" dirty="0" err="1"/>
              <a:t>seperti</a:t>
            </a:r>
            <a:r>
              <a:rPr lang="en-US" dirty="0"/>
              <a:t> </a:t>
            </a:r>
            <a:r>
              <a:rPr lang="en-US" dirty="0" err="1"/>
              <a:t>komputer</a:t>
            </a:r>
            <a:r>
              <a:rPr lang="en-US" dirty="0"/>
              <a:t> </a:t>
            </a:r>
            <a:r>
              <a:rPr lang="en-US" dirty="0" err="1"/>
              <a:t>vektor</a:t>
            </a:r>
            <a:r>
              <a:rPr lang="en-US" dirty="0"/>
              <a:t>.</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956765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err="1"/>
              <a:t>Selain</a:t>
            </a:r>
            <a:r>
              <a:rPr lang="en-US" dirty="0"/>
              <a:t> </a:t>
            </a:r>
            <a:r>
              <a:rPr lang="en-US" dirty="0" err="1"/>
              <a:t>digunakan</a:t>
            </a:r>
            <a:r>
              <a:rPr lang="en-US" dirty="0"/>
              <a:t> </a:t>
            </a:r>
            <a:r>
              <a:rPr lang="en-US" dirty="0" err="1"/>
              <a:t>dalam</a:t>
            </a:r>
            <a:r>
              <a:rPr lang="en-US" dirty="0"/>
              <a:t> </a:t>
            </a:r>
            <a:r>
              <a:rPr lang="en-US" dirty="0" err="1"/>
              <a:t>komputer</a:t>
            </a:r>
            <a:r>
              <a:rPr lang="en-US" dirty="0"/>
              <a:t> </a:t>
            </a:r>
            <a:r>
              <a:rPr lang="en-US" dirty="0" err="1"/>
              <a:t>vektor</a:t>
            </a:r>
            <a:r>
              <a:rPr lang="en-US" dirty="0" smtClean="0"/>
              <a:t>, </a:t>
            </a:r>
            <a:r>
              <a:rPr lang="en-US" dirty="0" err="1" smtClean="0"/>
              <a:t>juga</a:t>
            </a:r>
            <a:r>
              <a:rPr lang="en-US" dirty="0" smtClean="0"/>
              <a:t> </a:t>
            </a:r>
            <a:r>
              <a:rPr lang="en-US" dirty="0" err="1"/>
              <a:t>diimplementasikan</a:t>
            </a:r>
            <a:r>
              <a:rPr lang="en-US" dirty="0"/>
              <a:t> </a:t>
            </a:r>
            <a:r>
              <a:rPr lang="en-US" dirty="0" err="1"/>
              <a:t>pada</a:t>
            </a:r>
            <a:r>
              <a:rPr lang="en-US" dirty="0"/>
              <a:t> </a:t>
            </a:r>
            <a:r>
              <a:rPr lang="en-US" dirty="0" err="1"/>
              <a:t>prosesor</a:t>
            </a:r>
            <a:r>
              <a:rPr lang="en-US" dirty="0"/>
              <a:t> </a:t>
            </a:r>
            <a:r>
              <a:rPr lang="en-US" dirty="0" err="1" smtClean="0"/>
              <a:t>komputer</a:t>
            </a:r>
            <a:r>
              <a:rPr lang="en-US" dirty="0" smtClean="0"/>
              <a:t> :</a:t>
            </a:r>
          </a:p>
          <a:p>
            <a:r>
              <a:rPr lang="en-US" dirty="0" err="1" smtClean="0"/>
              <a:t>Mikroprosesor</a:t>
            </a:r>
            <a:r>
              <a:rPr lang="en-US" dirty="0" smtClean="0"/>
              <a:t> </a:t>
            </a:r>
            <a:r>
              <a:rPr lang="en-US" dirty="0"/>
              <a:t>Intel 960, </a:t>
            </a:r>
            <a:r>
              <a:rPr lang="en-US" dirty="0" smtClean="0"/>
              <a:t>Itanium </a:t>
            </a:r>
            <a:r>
              <a:rPr lang="en-US" dirty="0"/>
              <a:t>(IA64) </a:t>
            </a:r>
            <a:r>
              <a:rPr lang="en-US" dirty="0" err="1"/>
              <a:t>dari</a:t>
            </a:r>
            <a:r>
              <a:rPr lang="en-US" dirty="0"/>
              <a:t> Intel Corporation, </a:t>
            </a:r>
            <a:r>
              <a:rPr lang="en-US" dirty="0" smtClean="0"/>
              <a:t>Alpha </a:t>
            </a:r>
            <a:r>
              <a:rPr lang="en-US" dirty="0"/>
              <a:t>AXP </a:t>
            </a:r>
            <a:r>
              <a:rPr lang="en-US" dirty="0" err="1"/>
              <a:t>dari</a:t>
            </a:r>
            <a:r>
              <a:rPr lang="en-US" dirty="0"/>
              <a:t> DEC, </a:t>
            </a:r>
            <a:r>
              <a:rPr lang="en-US" dirty="0" smtClean="0"/>
              <a:t>R4x00 </a:t>
            </a:r>
            <a:r>
              <a:rPr lang="en-US" dirty="0" err="1"/>
              <a:t>dari</a:t>
            </a:r>
            <a:r>
              <a:rPr lang="en-US" dirty="0"/>
              <a:t> MIPS Corporation, </a:t>
            </a:r>
            <a:endParaRPr lang="en-US" dirty="0" smtClean="0"/>
          </a:p>
          <a:p>
            <a:r>
              <a:rPr lang="en-US" dirty="0" smtClean="0"/>
              <a:t>PowerPC </a:t>
            </a:r>
            <a:r>
              <a:rPr lang="en-US" dirty="0" err="1"/>
              <a:t>dan</a:t>
            </a:r>
            <a:r>
              <a:rPr lang="en-US" dirty="0"/>
              <a:t> </a:t>
            </a:r>
            <a:r>
              <a:rPr lang="en-US" dirty="0" err="1"/>
              <a:t>Arsitektur</a:t>
            </a:r>
            <a:r>
              <a:rPr lang="en-US" dirty="0"/>
              <a:t> POWER </a:t>
            </a:r>
            <a:r>
              <a:rPr lang="en-US" dirty="0" err="1"/>
              <a:t>dari</a:t>
            </a:r>
            <a:r>
              <a:rPr lang="en-US" dirty="0"/>
              <a:t> International Business Machine. </a:t>
            </a:r>
            <a:endParaRPr lang="en-US" dirty="0" smtClean="0"/>
          </a:p>
          <a:p>
            <a:r>
              <a:rPr lang="en-US" dirty="0" err="1" smtClean="0"/>
              <a:t>Selain</a:t>
            </a:r>
            <a:r>
              <a:rPr lang="en-US" dirty="0" smtClean="0"/>
              <a:t> </a:t>
            </a:r>
            <a:r>
              <a:rPr lang="en-US" dirty="0" err="1"/>
              <a:t>itu</a:t>
            </a:r>
            <a:r>
              <a:rPr lang="en-US" dirty="0"/>
              <a:t>, RISC </a:t>
            </a:r>
            <a:r>
              <a:rPr lang="en-US" dirty="0" err="1"/>
              <a:t>juga</a:t>
            </a:r>
            <a:r>
              <a:rPr lang="en-US" dirty="0"/>
              <a:t> </a:t>
            </a:r>
            <a:r>
              <a:rPr lang="en-US" dirty="0" err="1"/>
              <a:t>umum</a:t>
            </a:r>
            <a:r>
              <a:rPr lang="en-US" dirty="0"/>
              <a:t> </a:t>
            </a:r>
            <a:r>
              <a:rPr lang="en-US" dirty="0" err="1"/>
              <a:t>dipakai</a:t>
            </a:r>
            <a:r>
              <a:rPr lang="en-US" dirty="0"/>
              <a:t> </a:t>
            </a:r>
            <a:r>
              <a:rPr lang="en-US" dirty="0" err="1"/>
              <a:t>pada</a:t>
            </a:r>
            <a:r>
              <a:rPr lang="en-US" dirty="0"/>
              <a:t> Advanced RISC Machine (ARM) </a:t>
            </a:r>
            <a:r>
              <a:rPr lang="en-US" dirty="0" err="1"/>
              <a:t>dan</a:t>
            </a:r>
            <a:r>
              <a:rPr lang="en-US" dirty="0"/>
              <a:t> </a:t>
            </a:r>
            <a:endParaRPr lang="en-US" dirty="0" smtClean="0"/>
          </a:p>
          <a:p>
            <a:r>
              <a:rPr lang="en-US" dirty="0" smtClean="0"/>
              <a:t>Strong ARM </a:t>
            </a:r>
            <a:r>
              <a:rPr lang="en-US" dirty="0"/>
              <a:t>(</a:t>
            </a:r>
            <a:r>
              <a:rPr lang="en-US" dirty="0" err="1"/>
              <a:t>termasuk</a:t>
            </a:r>
            <a:r>
              <a:rPr lang="en-US" dirty="0"/>
              <a:t> di </a:t>
            </a:r>
            <a:r>
              <a:rPr lang="en-US" dirty="0" err="1"/>
              <a:t>antaranya</a:t>
            </a:r>
            <a:r>
              <a:rPr lang="en-US" dirty="0"/>
              <a:t> </a:t>
            </a:r>
            <a:r>
              <a:rPr lang="en-US" dirty="0" err="1"/>
              <a:t>adalah</a:t>
            </a:r>
            <a:r>
              <a:rPr lang="en-US" dirty="0"/>
              <a:t> Intel </a:t>
            </a:r>
            <a:r>
              <a:rPr lang="en-US" dirty="0" err="1"/>
              <a:t>XScale</a:t>
            </a:r>
            <a:r>
              <a:rPr lang="en-US" dirty="0"/>
              <a:t>), SPARC </a:t>
            </a:r>
            <a:r>
              <a:rPr lang="en-US" dirty="0" err="1"/>
              <a:t>dan</a:t>
            </a:r>
            <a:r>
              <a:rPr lang="en-US" dirty="0"/>
              <a:t> </a:t>
            </a:r>
            <a:r>
              <a:rPr lang="en-US" dirty="0" err="1"/>
              <a:t>UltraSPARC</a:t>
            </a:r>
            <a:r>
              <a:rPr lang="en-US" dirty="0"/>
              <a:t> </a:t>
            </a:r>
            <a:r>
              <a:rPr lang="en-US" dirty="0" err="1"/>
              <a:t>dari</a:t>
            </a:r>
            <a:r>
              <a:rPr lang="en-US" dirty="0"/>
              <a:t> Sun Microsystems, </a:t>
            </a:r>
            <a:r>
              <a:rPr lang="en-US" dirty="0" err="1"/>
              <a:t>serta</a:t>
            </a:r>
            <a:r>
              <a:rPr lang="en-US" dirty="0"/>
              <a:t> PA-RISC </a:t>
            </a:r>
            <a:r>
              <a:rPr lang="en-US" dirty="0" err="1"/>
              <a:t>dari</a:t>
            </a:r>
            <a:r>
              <a:rPr lang="en-US" dirty="0"/>
              <a:t> Hewlett-Packard.</a:t>
            </a:r>
          </a:p>
        </p:txBody>
      </p:sp>
      <p:sp>
        <p:nvSpPr>
          <p:cNvPr id="2" name="Title 1"/>
          <p:cNvSpPr>
            <a:spLocks noGrp="1"/>
          </p:cNvSpPr>
          <p:nvPr>
            <p:ph type="title"/>
          </p:nvPr>
        </p:nvSpPr>
        <p:spPr/>
        <p:txBody>
          <a:bodyPr/>
          <a:lstStyle/>
          <a:p>
            <a:r>
              <a:rPr lang="en-US" dirty="0" err="1" smtClean="0"/>
              <a:t>Risc</a:t>
            </a:r>
            <a:r>
              <a:rPr lang="en-US" dirty="0" smtClean="0"/>
              <a:t> (</a:t>
            </a:r>
            <a:r>
              <a:rPr lang="en-US" dirty="0" err="1" smtClean="0"/>
              <a:t>lanj</a:t>
            </a:r>
            <a:r>
              <a:rPr lang="en-US" dirty="0" smtClean="0"/>
              <a:t>)</a:t>
            </a:r>
            <a:endParaRPr lang="en-US" dirty="0"/>
          </a:p>
        </p:txBody>
      </p:sp>
    </p:spTree>
    <p:extLst>
      <p:ext uri="{BB962C8B-B14F-4D97-AF65-F5344CB8AC3E}">
        <p14:creationId xmlns:p14="http://schemas.microsoft.com/office/powerpoint/2010/main" val="241018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indent="-514350" fontAlgn="base">
              <a:buFont typeface="+mj-lt"/>
              <a:buAutoNum type="arabicPeriod"/>
            </a:pPr>
            <a:r>
              <a:rPr lang="en-US" dirty="0" smtClean="0"/>
              <a:t>One </a:t>
            </a:r>
            <a:r>
              <a:rPr lang="en-US" dirty="0"/>
              <a:t>cycle execution time : </a:t>
            </a:r>
            <a:r>
              <a:rPr lang="en-US" dirty="0" err="1"/>
              <a:t>satu</a:t>
            </a:r>
            <a:r>
              <a:rPr lang="en-US" dirty="0"/>
              <a:t> </a:t>
            </a:r>
            <a:r>
              <a:rPr lang="en-US" dirty="0" err="1"/>
              <a:t>putaran</a:t>
            </a:r>
            <a:r>
              <a:rPr lang="en-US" dirty="0"/>
              <a:t> </a:t>
            </a:r>
            <a:r>
              <a:rPr lang="en-US" dirty="0" err="1"/>
              <a:t>eksekusi</a:t>
            </a:r>
            <a:r>
              <a:rPr lang="en-US" dirty="0"/>
              <a:t>.</a:t>
            </a:r>
          </a:p>
          <a:p>
            <a:pPr marL="514350" indent="-514350" fontAlgn="base">
              <a:buFont typeface="+mj-lt"/>
              <a:buAutoNum type="arabicPeriod"/>
            </a:pPr>
            <a:r>
              <a:rPr lang="en-US" dirty="0" err="1" smtClean="0"/>
              <a:t>Prosessor</a:t>
            </a:r>
            <a:r>
              <a:rPr lang="en-US" dirty="0" smtClean="0"/>
              <a:t> </a:t>
            </a:r>
            <a:r>
              <a:rPr lang="en-US" dirty="0"/>
              <a:t>RISC </a:t>
            </a:r>
            <a:r>
              <a:rPr lang="en-US" dirty="0" err="1"/>
              <a:t>mempunyai</a:t>
            </a:r>
            <a:r>
              <a:rPr lang="en-US" dirty="0"/>
              <a:t> CPI (clock per instruction) </a:t>
            </a:r>
            <a:r>
              <a:rPr lang="en-US" dirty="0" err="1"/>
              <a:t>atau</a:t>
            </a:r>
            <a:r>
              <a:rPr lang="en-US" dirty="0"/>
              <a:t> </a:t>
            </a:r>
            <a:r>
              <a:rPr lang="en-US" dirty="0" err="1"/>
              <a:t>waktu</a:t>
            </a:r>
            <a:r>
              <a:rPr lang="en-US" dirty="0"/>
              <a:t> per </a:t>
            </a:r>
            <a:r>
              <a:rPr lang="en-US" dirty="0" err="1"/>
              <a:t>instruksi</a:t>
            </a:r>
            <a:r>
              <a:rPr lang="en-US" dirty="0"/>
              <a:t> </a:t>
            </a:r>
            <a:r>
              <a:rPr lang="en-US" dirty="0" err="1"/>
              <a:t>untuk</a:t>
            </a:r>
            <a:r>
              <a:rPr lang="en-US" dirty="0"/>
              <a:t> </a:t>
            </a:r>
            <a:r>
              <a:rPr lang="en-US" dirty="0" err="1"/>
              <a:t>setiap</a:t>
            </a:r>
            <a:r>
              <a:rPr lang="en-US" dirty="0"/>
              <a:t> </a:t>
            </a:r>
            <a:r>
              <a:rPr lang="en-US" dirty="0" err="1"/>
              <a:t>putaran</a:t>
            </a:r>
            <a:r>
              <a:rPr lang="en-US" dirty="0"/>
              <a:t>. Hal </a:t>
            </a:r>
            <a:r>
              <a:rPr lang="en-US" dirty="0" err="1"/>
              <a:t>ini</a:t>
            </a:r>
            <a:r>
              <a:rPr lang="en-US" dirty="0"/>
              <a:t> </a:t>
            </a:r>
            <a:r>
              <a:rPr lang="en-US" dirty="0" err="1"/>
              <a:t>dimaksud</a:t>
            </a:r>
            <a:r>
              <a:rPr lang="en-US" dirty="0"/>
              <a:t> </a:t>
            </a:r>
            <a:r>
              <a:rPr lang="en-US" dirty="0" err="1"/>
              <a:t>untuk</a:t>
            </a:r>
            <a:r>
              <a:rPr lang="en-US" dirty="0"/>
              <a:t> </a:t>
            </a:r>
            <a:r>
              <a:rPr lang="en-US" dirty="0" err="1"/>
              <a:t>mengoptimalkan</a:t>
            </a:r>
            <a:r>
              <a:rPr lang="en-US" dirty="0"/>
              <a:t> </a:t>
            </a:r>
            <a:r>
              <a:rPr lang="en-US" dirty="0" err="1"/>
              <a:t>setiap</a:t>
            </a:r>
            <a:r>
              <a:rPr lang="en-US" dirty="0"/>
              <a:t> </a:t>
            </a:r>
            <a:r>
              <a:rPr lang="en-US" dirty="0" err="1"/>
              <a:t>instruksi</a:t>
            </a:r>
            <a:r>
              <a:rPr lang="en-US" dirty="0"/>
              <a:t> </a:t>
            </a:r>
            <a:r>
              <a:rPr lang="en-US" dirty="0" err="1"/>
              <a:t>pada</a:t>
            </a:r>
            <a:r>
              <a:rPr lang="en-US" dirty="0"/>
              <a:t> CPU.</a:t>
            </a:r>
          </a:p>
          <a:p>
            <a:pPr marL="514350" indent="-514350" fontAlgn="base">
              <a:buFont typeface="+mj-lt"/>
              <a:buAutoNum type="arabicPeriod"/>
            </a:pPr>
            <a:r>
              <a:rPr lang="en-US" dirty="0" smtClean="0"/>
              <a:t>Pipelining </a:t>
            </a:r>
            <a:r>
              <a:rPr lang="en-US" dirty="0"/>
              <a:t> </a:t>
            </a:r>
            <a:r>
              <a:rPr lang="en-US" dirty="0" err="1"/>
              <a:t>adalah</a:t>
            </a:r>
            <a:r>
              <a:rPr lang="en-US" dirty="0"/>
              <a:t> </a:t>
            </a:r>
            <a:r>
              <a:rPr lang="en-US" dirty="0" err="1"/>
              <a:t>sebuah</a:t>
            </a:r>
            <a:r>
              <a:rPr lang="en-US" dirty="0"/>
              <a:t> </a:t>
            </a:r>
            <a:r>
              <a:rPr lang="en-US" dirty="0" err="1"/>
              <a:t>teknik</a:t>
            </a:r>
            <a:r>
              <a:rPr lang="en-US" dirty="0"/>
              <a:t> yang </a:t>
            </a:r>
            <a:r>
              <a:rPr lang="en-US" dirty="0" err="1"/>
              <a:t>memungkinkan</a:t>
            </a:r>
            <a:r>
              <a:rPr lang="en-US" dirty="0"/>
              <a:t> </a:t>
            </a:r>
            <a:r>
              <a:rPr lang="en-US" dirty="0" err="1"/>
              <a:t>dapat</a:t>
            </a:r>
            <a:r>
              <a:rPr lang="en-US" dirty="0"/>
              <a:t> </a:t>
            </a:r>
            <a:r>
              <a:rPr lang="en-US" dirty="0" err="1"/>
              <a:t>melakukan</a:t>
            </a:r>
            <a:r>
              <a:rPr lang="en-US" dirty="0"/>
              <a:t> </a:t>
            </a:r>
            <a:r>
              <a:rPr lang="en-US" dirty="0" err="1"/>
              <a:t>eksekusi</a:t>
            </a:r>
            <a:r>
              <a:rPr lang="en-US" dirty="0"/>
              <a:t> </a:t>
            </a:r>
            <a:r>
              <a:rPr lang="en-US" dirty="0" err="1"/>
              <a:t>secara</a:t>
            </a:r>
            <a:r>
              <a:rPr lang="en-US" dirty="0"/>
              <a:t> </a:t>
            </a:r>
            <a:r>
              <a:rPr lang="en-US" dirty="0" err="1"/>
              <a:t>simultan</a:t>
            </a:r>
            <a:r>
              <a:rPr lang="en-US" dirty="0"/>
              <a:t>. </a:t>
            </a:r>
            <a:r>
              <a:rPr lang="en-US" dirty="0" err="1"/>
              <a:t>Sehingga</a:t>
            </a:r>
            <a:r>
              <a:rPr lang="en-US" dirty="0"/>
              <a:t> proses </a:t>
            </a:r>
            <a:r>
              <a:rPr lang="en-US" dirty="0" err="1"/>
              <a:t>instruksi</a:t>
            </a:r>
            <a:r>
              <a:rPr lang="en-US" dirty="0"/>
              <a:t> </a:t>
            </a:r>
            <a:r>
              <a:rPr lang="en-US" dirty="0" err="1"/>
              <a:t>lebih</a:t>
            </a:r>
            <a:r>
              <a:rPr lang="en-US" dirty="0"/>
              <a:t> </a:t>
            </a:r>
            <a:r>
              <a:rPr lang="en-US" dirty="0" err="1"/>
              <a:t>efiisien</a:t>
            </a:r>
            <a:endParaRPr lang="en-US" dirty="0"/>
          </a:p>
          <a:p>
            <a:pPr marL="514350" indent="-514350" fontAlgn="base">
              <a:buFont typeface="+mj-lt"/>
              <a:buAutoNum type="arabicPeriod"/>
            </a:pPr>
            <a:r>
              <a:rPr lang="en-US" dirty="0" smtClean="0"/>
              <a:t>Large </a:t>
            </a:r>
            <a:r>
              <a:rPr lang="en-US" dirty="0"/>
              <a:t>number of registers: </a:t>
            </a:r>
            <a:r>
              <a:rPr lang="en-US" dirty="0" err="1"/>
              <a:t>Jumlah</a:t>
            </a:r>
            <a:r>
              <a:rPr lang="en-US" dirty="0"/>
              <a:t> register yang </a:t>
            </a:r>
            <a:r>
              <a:rPr lang="en-US" dirty="0" err="1"/>
              <a:t>sangat</a:t>
            </a:r>
            <a:r>
              <a:rPr lang="en-US" dirty="0"/>
              <a:t> </a:t>
            </a:r>
            <a:r>
              <a:rPr lang="en-US" dirty="0" err="1" smtClean="0"/>
              <a:t>banyak</a:t>
            </a:r>
            <a:endParaRPr lang="en-US" dirty="0"/>
          </a:p>
        </p:txBody>
      </p:sp>
      <p:sp>
        <p:nvSpPr>
          <p:cNvPr id="2" name="Title 1"/>
          <p:cNvSpPr>
            <a:spLocks noGrp="1"/>
          </p:cNvSpPr>
          <p:nvPr>
            <p:ph type="title"/>
          </p:nvPr>
        </p:nvSpPr>
        <p:spPr/>
        <p:txBody>
          <a:bodyPr>
            <a:normAutofit/>
          </a:bodyPr>
          <a:lstStyle/>
          <a:p>
            <a:r>
              <a:rPr lang="en-US" dirty="0" smtClean="0"/>
              <a:t>RISC </a:t>
            </a:r>
            <a:r>
              <a:rPr lang="en-US" dirty="0" err="1" smtClean="0"/>
              <a:t>mempunyai</a:t>
            </a:r>
            <a:r>
              <a:rPr lang="en-US" dirty="0" smtClean="0"/>
              <a:t> </a:t>
            </a:r>
            <a:r>
              <a:rPr lang="en-US" dirty="0" err="1" smtClean="0"/>
              <a:t>karakteristik</a:t>
            </a:r>
            <a:r>
              <a:rPr lang="en-US" dirty="0" smtClean="0"/>
              <a:t> :</a:t>
            </a:r>
            <a:endParaRPr lang="en-US" dirty="0"/>
          </a:p>
        </p:txBody>
      </p:sp>
    </p:spTree>
    <p:extLst>
      <p:ext uri="{BB962C8B-B14F-4D97-AF65-F5344CB8AC3E}">
        <p14:creationId xmlns:p14="http://schemas.microsoft.com/office/powerpoint/2010/main" val="510669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514350" indent="-514350" fontAlgn="base">
              <a:buFont typeface="+mj-lt"/>
              <a:buAutoNum type="arabicPeriod" startAt="5"/>
            </a:pPr>
            <a:r>
              <a:rPr lang="en-US" dirty="0" smtClean="0"/>
              <a:t>RISC </a:t>
            </a:r>
            <a:r>
              <a:rPr lang="en-US" dirty="0" err="1" smtClean="0"/>
              <a:t>didesain</a:t>
            </a:r>
            <a:r>
              <a:rPr lang="en-US" dirty="0" smtClean="0"/>
              <a:t> </a:t>
            </a:r>
            <a:r>
              <a:rPr lang="en-US" dirty="0" err="1" smtClean="0"/>
              <a:t>dimaksudkan</a:t>
            </a:r>
            <a:r>
              <a:rPr lang="en-US" dirty="0" smtClean="0"/>
              <a:t> </a:t>
            </a:r>
            <a:r>
              <a:rPr lang="en-US" dirty="0" err="1" smtClean="0"/>
              <a:t>untuk</a:t>
            </a:r>
            <a:r>
              <a:rPr lang="en-US" dirty="0" smtClean="0"/>
              <a:t> </a:t>
            </a:r>
            <a:r>
              <a:rPr lang="en-US" dirty="0" err="1" smtClean="0"/>
              <a:t>dapat</a:t>
            </a:r>
            <a:r>
              <a:rPr lang="en-US" dirty="0" smtClean="0"/>
              <a:t> </a:t>
            </a:r>
            <a:r>
              <a:rPr lang="en-US" dirty="0" err="1" smtClean="0"/>
              <a:t>menampung</a:t>
            </a:r>
            <a:r>
              <a:rPr lang="en-US" dirty="0" smtClean="0"/>
              <a:t> </a:t>
            </a:r>
            <a:r>
              <a:rPr lang="en-US" dirty="0" err="1" smtClean="0"/>
              <a:t>jumlah</a:t>
            </a:r>
            <a:r>
              <a:rPr lang="en-US" dirty="0" smtClean="0"/>
              <a:t> register yang </a:t>
            </a:r>
            <a:r>
              <a:rPr lang="en-US" dirty="0" err="1" smtClean="0"/>
              <a:t>sangat</a:t>
            </a:r>
            <a:r>
              <a:rPr lang="en-US" dirty="0" smtClean="0"/>
              <a:t> </a:t>
            </a:r>
            <a:r>
              <a:rPr lang="en-US" dirty="0" err="1" smtClean="0"/>
              <a:t>banyak</a:t>
            </a:r>
            <a:r>
              <a:rPr lang="en-US" dirty="0" smtClean="0"/>
              <a:t> </a:t>
            </a:r>
            <a:r>
              <a:rPr lang="en-US" dirty="0" err="1" smtClean="0"/>
              <a:t>untuk</a:t>
            </a:r>
            <a:r>
              <a:rPr lang="en-US" dirty="0" smtClean="0"/>
              <a:t> </a:t>
            </a:r>
            <a:r>
              <a:rPr lang="en-US" dirty="0" err="1" smtClean="0"/>
              <a:t>mengantisipasi</a:t>
            </a:r>
            <a:r>
              <a:rPr lang="en-US" dirty="0" smtClean="0"/>
              <a:t> agar </a:t>
            </a:r>
            <a:r>
              <a:rPr lang="en-US" dirty="0" err="1" smtClean="0"/>
              <a:t>tidak</a:t>
            </a:r>
            <a:r>
              <a:rPr lang="en-US" dirty="0" smtClean="0"/>
              <a:t> </a:t>
            </a:r>
            <a:r>
              <a:rPr lang="en-US" dirty="0" err="1" smtClean="0"/>
              <a:t>terjadi</a:t>
            </a:r>
            <a:r>
              <a:rPr lang="en-US" dirty="0" smtClean="0"/>
              <a:t> </a:t>
            </a:r>
            <a:r>
              <a:rPr lang="en-US" dirty="0" err="1" smtClean="0"/>
              <a:t>interaksi</a:t>
            </a:r>
            <a:r>
              <a:rPr lang="en-US" dirty="0" smtClean="0"/>
              <a:t> yang </a:t>
            </a:r>
            <a:r>
              <a:rPr lang="en-US" dirty="0" err="1" smtClean="0"/>
              <a:t>berlebih</a:t>
            </a:r>
            <a:r>
              <a:rPr lang="en-US" dirty="0" smtClean="0"/>
              <a:t> </a:t>
            </a:r>
            <a:r>
              <a:rPr lang="en-US" dirty="0" err="1" smtClean="0"/>
              <a:t>dengan</a:t>
            </a:r>
            <a:r>
              <a:rPr lang="en-US" dirty="0" smtClean="0"/>
              <a:t> memory.</a:t>
            </a:r>
          </a:p>
          <a:p>
            <a:pPr marL="514350" indent="-514350" fontAlgn="base">
              <a:buFont typeface="+mj-lt"/>
              <a:buAutoNum type="arabicPeriod" startAt="5"/>
            </a:pPr>
            <a:r>
              <a:rPr lang="en-US" dirty="0" err="1" smtClean="0"/>
              <a:t>Rangkaian</a:t>
            </a:r>
            <a:r>
              <a:rPr lang="en-US" dirty="0" smtClean="0"/>
              <a:t> </a:t>
            </a:r>
            <a:r>
              <a:rPr lang="en-US" dirty="0" err="1" smtClean="0"/>
              <a:t>instruksi</a:t>
            </a:r>
            <a:r>
              <a:rPr lang="en-US" dirty="0" smtClean="0"/>
              <a:t> built-in </a:t>
            </a:r>
            <a:r>
              <a:rPr lang="en-US" dirty="0" err="1" smtClean="0"/>
              <a:t>pada</a:t>
            </a:r>
            <a:r>
              <a:rPr lang="en-US" dirty="0" smtClean="0"/>
              <a:t> processor yang </a:t>
            </a:r>
            <a:r>
              <a:rPr lang="en-US" dirty="0" err="1" smtClean="0"/>
              <a:t>terdiri</a:t>
            </a:r>
            <a:r>
              <a:rPr lang="en-US" dirty="0" smtClean="0"/>
              <a:t> </a:t>
            </a:r>
            <a:r>
              <a:rPr lang="en-US" dirty="0" err="1" smtClean="0"/>
              <a:t>dari</a:t>
            </a:r>
            <a:r>
              <a:rPr lang="en-US" dirty="0" smtClean="0"/>
              <a:t> </a:t>
            </a:r>
            <a:r>
              <a:rPr lang="en-US" dirty="0" err="1" smtClean="0"/>
              <a:t>perintah-perintah</a:t>
            </a:r>
            <a:r>
              <a:rPr lang="en-US" dirty="0" smtClean="0"/>
              <a:t> yang </a:t>
            </a:r>
            <a:r>
              <a:rPr lang="en-US" dirty="0" err="1" smtClean="0"/>
              <a:t>lebih</a:t>
            </a:r>
            <a:r>
              <a:rPr lang="en-US" dirty="0" smtClean="0"/>
              <a:t> </a:t>
            </a:r>
            <a:r>
              <a:rPr lang="en-US" dirty="0" err="1" smtClean="0"/>
              <a:t>ringkas</a:t>
            </a:r>
            <a:r>
              <a:rPr lang="en-US" dirty="0" smtClean="0"/>
              <a:t> </a:t>
            </a:r>
            <a:r>
              <a:rPr lang="en-US" dirty="0" err="1" smtClean="0"/>
              <a:t>dibandingkan</a:t>
            </a:r>
            <a:r>
              <a:rPr lang="en-US" dirty="0" smtClean="0"/>
              <a:t> </a:t>
            </a:r>
            <a:r>
              <a:rPr lang="en-US" dirty="0" err="1" smtClean="0"/>
              <a:t>dengan</a:t>
            </a:r>
            <a:r>
              <a:rPr lang="en-US" dirty="0" smtClean="0"/>
              <a:t> CISC.</a:t>
            </a:r>
          </a:p>
          <a:p>
            <a:pPr marL="514350" indent="-514350" fontAlgn="base">
              <a:buFont typeface="+mj-lt"/>
              <a:buAutoNum type="arabicPeriod" startAt="5"/>
            </a:pPr>
            <a:r>
              <a:rPr lang="en-US" dirty="0" smtClean="0"/>
              <a:t>RISC </a:t>
            </a:r>
            <a:r>
              <a:rPr lang="en-US" dirty="0" err="1" smtClean="0"/>
              <a:t>memiliki</a:t>
            </a:r>
            <a:r>
              <a:rPr lang="en-US" dirty="0" smtClean="0"/>
              <a:t> </a:t>
            </a:r>
            <a:r>
              <a:rPr lang="en-US" dirty="0" err="1" smtClean="0"/>
              <a:t>keunggulan</a:t>
            </a:r>
            <a:r>
              <a:rPr lang="en-US" dirty="0" smtClean="0"/>
              <a:t> </a:t>
            </a:r>
            <a:r>
              <a:rPr lang="en-US" dirty="0" err="1" smtClean="0"/>
              <a:t>dalam</a:t>
            </a:r>
            <a:r>
              <a:rPr lang="en-US" dirty="0" smtClean="0"/>
              <a:t> </a:t>
            </a:r>
            <a:r>
              <a:rPr lang="en-US" dirty="0" err="1" smtClean="0"/>
              <a:t>hal</a:t>
            </a:r>
            <a:r>
              <a:rPr lang="en-US" dirty="0" smtClean="0"/>
              <a:t> </a:t>
            </a:r>
            <a:r>
              <a:rPr lang="en-US" dirty="0" err="1" smtClean="0"/>
              <a:t>kecepatannya</a:t>
            </a:r>
            <a:r>
              <a:rPr lang="en-US" dirty="0" smtClean="0"/>
              <a:t> </a:t>
            </a:r>
            <a:r>
              <a:rPr lang="en-US" dirty="0" err="1" smtClean="0"/>
              <a:t>sehingga</a:t>
            </a:r>
            <a:r>
              <a:rPr lang="en-US" dirty="0" smtClean="0"/>
              <a:t> </a:t>
            </a:r>
            <a:r>
              <a:rPr lang="en-US" dirty="0" err="1" smtClean="0"/>
              <a:t>banyak</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aplikasi-aplikasi</a:t>
            </a:r>
            <a:r>
              <a:rPr lang="en-US" dirty="0" smtClean="0"/>
              <a:t> yang </a:t>
            </a:r>
            <a:r>
              <a:rPr lang="en-US" dirty="0" err="1" smtClean="0"/>
              <a:t>memerlukan</a:t>
            </a:r>
            <a:r>
              <a:rPr lang="en-US" dirty="0" smtClean="0"/>
              <a:t> </a:t>
            </a:r>
            <a:r>
              <a:rPr lang="en-US" dirty="0" err="1" smtClean="0"/>
              <a:t>kalkulasi</a:t>
            </a:r>
            <a:r>
              <a:rPr lang="en-US" dirty="0" smtClean="0"/>
              <a:t> </a:t>
            </a:r>
            <a:r>
              <a:rPr lang="en-US" dirty="0" err="1" smtClean="0"/>
              <a:t>secara</a:t>
            </a:r>
            <a:r>
              <a:rPr lang="en-US" dirty="0" smtClean="0"/>
              <a:t> </a:t>
            </a:r>
            <a:r>
              <a:rPr lang="en-US" dirty="0" err="1" smtClean="0"/>
              <a:t>intensif</a:t>
            </a:r>
            <a:r>
              <a:rPr lang="en-US" dirty="0" smtClean="0"/>
              <a:t>.</a:t>
            </a:r>
          </a:p>
          <a:p>
            <a:endParaRPr lang="en-US" dirty="0"/>
          </a:p>
        </p:txBody>
      </p:sp>
      <p:sp>
        <p:nvSpPr>
          <p:cNvPr id="2" name="Title 1"/>
          <p:cNvSpPr>
            <a:spLocks noGrp="1"/>
          </p:cNvSpPr>
          <p:nvPr>
            <p:ph type="title"/>
          </p:nvPr>
        </p:nvSpPr>
        <p:spPr/>
        <p:txBody>
          <a:bodyPr/>
          <a:lstStyle/>
          <a:p>
            <a:r>
              <a:rPr lang="en-US" dirty="0" err="1" smtClean="0"/>
              <a:t>Karakteristik</a:t>
            </a:r>
            <a:r>
              <a:rPr lang="en-US" dirty="0" smtClean="0"/>
              <a:t> RISC</a:t>
            </a:r>
            <a:endParaRPr lang="en-US" dirty="0"/>
          </a:p>
        </p:txBody>
      </p:sp>
    </p:spTree>
    <p:extLst>
      <p:ext uri="{BB962C8B-B14F-4D97-AF65-F5344CB8AC3E}">
        <p14:creationId xmlns:p14="http://schemas.microsoft.com/office/powerpoint/2010/main" val="952305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81128"/>
          </a:xfrm>
        </p:spPr>
        <p:txBody>
          <a:bodyPr>
            <a:normAutofit lnSpcReduction="10000"/>
          </a:bodyPr>
          <a:lstStyle/>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r>
              <a:rPr lang="en-US" sz="1800" dirty="0" smtClean="0"/>
              <a:t>https://www.elprocus.com/what-is-risc-and-cisc-architecture-and-their-workings/</a:t>
            </a:r>
            <a:endParaRPr lang="en-US" sz="1800" dirty="0"/>
          </a:p>
        </p:txBody>
      </p:sp>
      <p:sp>
        <p:nvSpPr>
          <p:cNvPr id="2" name="Title 1"/>
          <p:cNvSpPr>
            <a:spLocks noGrp="1"/>
          </p:cNvSpPr>
          <p:nvPr>
            <p:ph type="title"/>
          </p:nvPr>
        </p:nvSpPr>
        <p:spPr/>
        <p:txBody>
          <a:bodyPr/>
          <a:lstStyle/>
          <a:p>
            <a:r>
              <a:rPr lang="en-US" dirty="0"/>
              <a:t>CISC Architecture</a:t>
            </a:r>
          </a:p>
        </p:txBody>
      </p:sp>
      <p:pic>
        <p:nvPicPr>
          <p:cNvPr id="3074" name="Picture 2" descr="https://www.elprocus.com/wp-content/uploads/2014/07/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700808"/>
            <a:ext cx="6489393"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1665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smtClean="0"/>
              <a:t>Sebuah</a:t>
            </a:r>
            <a:r>
              <a:rPr lang="en-US" dirty="0" smtClean="0"/>
              <a:t> </a:t>
            </a:r>
            <a:r>
              <a:rPr lang="en-US" dirty="0" err="1"/>
              <a:t>arsitektur</a:t>
            </a:r>
            <a:r>
              <a:rPr lang="en-US" dirty="0"/>
              <a:t> </a:t>
            </a:r>
            <a:r>
              <a:rPr lang="en-US" dirty="0" err="1"/>
              <a:t>dari</a:t>
            </a:r>
            <a:r>
              <a:rPr lang="en-US" dirty="0"/>
              <a:t> set </a:t>
            </a:r>
            <a:r>
              <a:rPr lang="en-US" dirty="0" err="1"/>
              <a:t>instruksi</a:t>
            </a:r>
            <a:r>
              <a:rPr lang="en-US" dirty="0"/>
              <a:t> </a:t>
            </a:r>
            <a:r>
              <a:rPr lang="en-US" dirty="0" err="1"/>
              <a:t>dimana</a:t>
            </a:r>
            <a:r>
              <a:rPr lang="en-US" dirty="0"/>
              <a:t> </a:t>
            </a:r>
            <a:r>
              <a:rPr lang="en-US" dirty="0" err="1"/>
              <a:t>setiap</a:t>
            </a:r>
            <a:r>
              <a:rPr lang="en-US" dirty="0"/>
              <a:t> </a:t>
            </a:r>
            <a:r>
              <a:rPr lang="en-US" dirty="0" err="1"/>
              <a:t>instruksi</a:t>
            </a:r>
            <a:r>
              <a:rPr lang="en-US" dirty="0"/>
              <a:t> </a:t>
            </a:r>
            <a:r>
              <a:rPr lang="en-US" dirty="0" err="1"/>
              <a:t>akan</a:t>
            </a:r>
            <a:r>
              <a:rPr lang="en-US" dirty="0"/>
              <a:t> </a:t>
            </a:r>
            <a:r>
              <a:rPr lang="en-US" dirty="0" err="1"/>
              <a:t>menjalankan</a:t>
            </a:r>
            <a:r>
              <a:rPr lang="en-US" dirty="0"/>
              <a:t> </a:t>
            </a:r>
            <a:r>
              <a:rPr lang="en-US" dirty="0" err="1"/>
              <a:t>beberapa</a:t>
            </a:r>
            <a:r>
              <a:rPr lang="en-US" dirty="0"/>
              <a:t> </a:t>
            </a:r>
            <a:r>
              <a:rPr lang="en-US" dirty="0" err="1"/>
              <a:t>operasi</a:t>
            </a:r>
            <a:r>
              <a:rPr lang="en-US" dirty="0"/>
              <a:t> </a:t>
            </a:r>
            <a:r>
              <a:rPr lang="en-US" dirty="0" err="1"/>
              <a:t>tingkat</a:t>
            </a:r>
            <a:r>
              <a:rPr lang="en-US" dirty="0"/>
              <a:t> </a:t>
            </a:r>
            <a:r>
              <a:rPr lang="en-US" dirty="0" err="1"/>
              <a:t>rendah</a:t>
            </a:r>
            <a:r>
              <a:rPr lang="en-US" dirty="0"/>
              <a:t>, </a:t>
            </a:r>
            <a:r>
              <a:rPr lang="en-US" dirty="0" err="1"/>
              <a:t>seperti</a:t>
            </a:r>
            <a:r>
              <a:rPr lang="en-US" dirty="0"/>
              <a:t> </a:t>
            </a:r>
            <a:r>
              <a:rPr lang="en-US" dirty="0" err="1"/>
              <a:t>pengambilan</a:t>
            </a:r>
            <a:r>
              <a:rPr lang="en-US" dirty="0"/>
              <a:t> </a:t>
            </a:r>
            <a:r>
              <a:rPr lang="en-US" dirty="0" err="1"/>
              <a:t>dari</a:t>
            </a:r>
            <a:r>
              <a:rPr lang="en-US" dirty="0"/>
              <a:t> memory, </a:t>
            </a:r>
            <a:r>
              <a:rPr lang="en-US" dirty="0" err="1"/>
              <a:t>operasi</a:t>
            </a:r>
            <a:r>
              <a:rPr lang="en-US" dirty="0"/>
              <a:t> </a:t>
            </a:r>
            <a:r>
              <a:rPr lang="en-US" dirty="0" err="1"/>
              <a:t>aritmetika</a:t>
            </a:r>
            <a:r>
              <a:rPr lang="en-US" dirty="0"/>
              <a:t>, </a:t>
            </a:r>
            <a:r>
              <a:rPr lang="en-US" dirty="0" err="1"/>
              <a:t>dan</a:t>
            </a:r>
            <a:r>
              <a:rPr lang="en-US" dirty="0"/>
              <a:t> </a:t>
            </a:r>
            <a:r>
              <a:rPr lang="en-US" dirty="0" err="1"/>
              <a:t>penyimpanan</a:t>
            </a:r>
            <a:r>
              <a:rPr lang="en-US" dirty="0"/>
              <a:t> </a:t>
            </a:r>
            <a:r>
              <a:rPr lang="en-US" dirty="0" err="1"/>
              <a:t>ke</a:t>
            </a:r>
            <a:r>
              <a:rPr lang="en-US" dirty="0"/>
              <a:t> </a:t>
            </a:r>
            <a:r>
              <a:rPr lang="en-US" dirty="0" err="1"/>
              <a:t>dalam</a:t>
            </a:r>
            <a:r>
              <a:rPr lang="en-US" dirty="0"/>
              <a:t> memory, </a:t>
            </a:r>
            <a:r>
              <a:rPr lang="en-US" dirty="0" err="1"/>
              <a:t>semuanya</a:t>
            </a:r>
            <a:r>
              <a:rPr lang="en-US" dirty="0"/>
              <a:t> </a:t>
            </a:r>
            <a:r>
              <a:rPr lang="en-US" dirty="0" err="1"/>
              <a:t>sekaligus</a:t>
            </a:r>
            <a:r>
              <a:rPr lang="en-US" dirty="0"/>
              <a:t> </a:t>
            </a:r>
            <a:r>
              <a:rPr lang="en-US" dirty="0" err="1"/>
              <a:t>hanya</a:t>
            </a:r>
            <a:r>
              <a:rPr lang="en-US" dirty="0"/>
              <a:t> di </a:t>
            </a:r>
            <a:r>
              <a:rPr lang="en-US" dirty="0" err="1"/>
              <a:t>dalam</a:t>
            </a:r>
            <a:r>
              <a:rPr lang="en-US" dirty="0"/>
              <a:t> </a:t>
            </a:r>
            <a:r>
              <a:rPr lang="en-US" dirty="0" err="1"/>
              <a:t>sebuah</a:t>
            </a:r>
            <a:r>
              <a:rPr lang="en-US" dirty="0"/>
              <a:t> </a:t>
            </a:r>
            <a:r>
              <a:rPr lang="en-US" dirty="0" err="1"/>
              <a:t>instruksi</a:t>
            </a:r>
            <a:r>
              <a:rPr lang="en-US" dirty="0"/>
              <a:t>. </a:t>
            </a:r>
            <a:endParaRPr lang="en-US" dirty="0" smtClean="0"/>
          </a:p>
          <a:p>
            <a:r>
              <a:rPr lang="en-US" dirty="0" err="1" smtClean="0"/>
              <a:t>Tujuan</a:t>
            </a:r>
            <a:r>
              <a:rPr lang="en-US" dirty="0" smtClean="0"/>
              <a:t> </a:t>
            </a:r>
            <a:r>
              <a:rPr lang="en-US" dirty="0" err="1"/>
              <a:t>utama</a:t>
            </a:r>
            <a:r>
              <a:rPr lang="en-US" dirty="0"/>
              <a:t> </a:t>
            </a:r>
            <a:r>
              <a:rPr lang="en-US" dirty="0" err="1"/>
              <a:t>dari</a:t>
            </a:r>
            <a:r>
              <a:rPr lang="en-US" dirty="0"/>
              <a:t> </a:t>
            </a:r>
            <a:r>
              <a:rPr lang="en-US" dirty="0" err="1"/>
              <a:t>arsitektur</a:t>
            </a:r>
            <a:r>
              <a:rPr lang="en-US" dirty="0"/>
              <a:t> CISC </a:t>
            </a:r>
            <a:r>
              <a:rPr lang="en-US" dirty="0" err="1"/>
              <a:t>adalah</a:t>
            </a:r>
            <a:r>
              <a:rPr lang="en-US" dirty="0"/>
              <a:t> </a:t>
            </a:r>
            <a:r>
              <a:rPr lang="en-US" dirty="0" err="1"/>
              <a:t>melaksanakan</a:t>
            </a:r>
            <a:r>
              <a:rPr lang="en-US" dirty="0"/>
              <a:t> </a:t>
            </a:r>
            <a:r>
              <a:rPr lang="en-US" dirty="0" err="1"/>
              <a:t>suatu</a:t>
            </a:r>
            <a:r>
              <a:rPr lang="en-US" dirty="0"/>
              <a:t> </a:t>
            </a:r>
            <a:r>
              <a:rPr lang="en-US" dirty="0" err="1"/>
              <a:t>perintah</a:t>
            </a:r>
            <a:r>
              <a:rPr lang="en-US" dirty="0"/>
              <a:t> </a:t>
            </a:r>
            <a:r>
              <a:rPr lang="en-US" dirty="0" err="1"/>
              <a:t>cukup</a:t>
            </a:r>
            <a:r>
              <a:rPr lang="en-US" dirty="0"/>
              <a:t> </a:t>
            </a:r>
            <a:r>
              <a:rPr lang="en-US" dirty="0" err="1"/>
              <a:t>dengan</a:t>
            </a:r>
            <a:r>
              <a:rPr lang="en-US" dirty="0"/>
              <a:t> </a:t>
            </a:r>
            <a:r>
              <a:rPr lang="en-US" dirty="0" err="1"/>
              <a:t>beberapa</a:t>
            </a:r>
            <a:r>
              <a:rPr lang="en-US" dirty="0"/>
              <a:t> </a:t>
            </a:r>
            <a:r>
              <a:rPr lang="en-US" dirty="0" err="1"/>
              <a:t>baris</a:t>
            </a:r>
            <a:r>
              <a:rPr lang="en-US" dirty="0"/>
              <a:t> </a:t>
            </a:r>
            <a:r>
              <a:rPr lang="en-US" dirty="0" err="1"/>
              <a:t>bahasa</a:t>
            </a:r>
            <a:r>
              <a:rPr lang="en-US" dirty="0"/>
              <a:t> </a:t>
            </a:r>
            <a:r>
              <a:rPr lang="en-US" dirty="0" err="1"/>
              <a:t>mesin</a:t>
            </a:r>
            <a:r>
              <a:rPr lang="en-US" dirty="0"/>
              <a:t> </a:t>
            </a:r>
            <a:r>
              <a:rPr lang="en-US" dirty="0" err="1"/>
              <a:t>sedikit</a:t>
            </a:r>
            <a:r>
              <a:rPr lang="en-US" dirty="0"/>
              <a:t> </a:t>
            </a:r>
            <a:r>
              <a:rPr lang="en-US" dirty="0" err="1"/>
              <a:t>mungkin</a:t>
            </a:r>
            <a:r>
              <a:rPr lang="en-US" dirty="0"/>
              <a:t>. </a:t>
            </a:r>
            <a:endParaRPr lang="en-US" dirty="0" smtClean="0"/>
          </a:p>
        </p:txBody>
      </p:sp>
      <p:sp>
        <p:nvSpPr>
          <p:cNvPr id="2" name="Title 1"/>
          <p:cNvSpPr>
            <a:spLocks noGrp="1"/>
          </p:cNvSpPr>
          <p:nvPr>
            <p:ph type="title"/>
          </p:nvPr>
        </p:nvSpPr>
        <p:spPr/>
        <p:txBody>
          <a:bodyPr>
            <a:normAutofit fontScale="90000"/>
          </a:bodyPr>
          <a:lstStyle/>
          <a:p>
            <a:r>
              <a:rPr lang="en-US" b="1" dirty="0" smtClean="0"/>
              <a:t>3. CISC </a:t>
            </a:r>
            <a:r>
              <a:rPr lang="en-US" b="1" dirty="0"/>
              <a:t>(Complex Instruction-Set Computer</a:t>
            </a:r>
            <a:r>
              <a:rPr lang="en-US" b="1" dirty="0" smtClean="0"/>
              <a:t>)</a:t>
            </a:r>
            <a:endParaRPr lang="en-US" dirty="0"/>
          </a:p>
        </p:txBody>
      </p:sp>
    </p:spTree>
    <p:extLst>
      <p:ext uri="{BB962C8B-B14F-4D97-AF65-F5344CB8AC3E}">
        <p14:creationId xmlns:p14="http://schemas.microsoft.com/office/powerpoint/2010/main" val="1235865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Hal </a:t>
            </a:r>
            <a:r>
              <a:rPr lang="en-US" dirty="0" err="1" smtClean="0"/>
              <a:t>ini</a:t>
            </a:r>
            <a:r>
              <a:rPr lang="en-US" dirty="0" smtClean="0"/>
              <a:t> </a:t>
            </a:r>
            <a:r>
              <a:rPr lang="en-US" dirty="0" err="1" smtClean="0"/>
              <a:t>bisa</a:t>
            </a:r>
            <a:r>
              <a:rPr lang="en-US" dirty="0" smtClean="0"/>
              <a:t> </a:t>
            </a:r>
            <a:r>
              <a:rPr lang="en-US" dirty="0" err="1" smtClean="0"/>
              <a:t>tercapai</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membuat</a:t>
            </a:r>
            <a:r>
              <a:rPr lang="en-US" dirty="0" smtClean="0"/>
              <a:t> </a:t>
            </a:r>
            <a:r>
              <a:rPr lang="en-US" dirty="0" err="1" smtClean="0"/>
              <a:t>perangkat</a:t>
            </a:r>
            <a:r>
              <a:rPr lang="en-US" dirty="0" smtClean="0"/>
              <a:t> </a:t>
            </a:r>
            <a:r>
              <a:rPr lang="en-US" dirty="0" err="1" smtClean="0"/>
              <a:t>keras</a:t>
            </a:r>
            <a:r>
              <a:rPr lang="en-US" dirty="0" smtClean="0"/>
              <a:t> </a:t>
            </a:r>
            <a:r>
              <a:rPr lang="en-US" dirty="0" err="1" smtClean="0"/>
              <a:t>prosesor</a:t>
            </a:r>
            <a:r>
              <a:rPr lang="en-US" dirty="0" smtClean="0"/>
              <a:t> </a:t>
            </a:r>
            <a:r>
              <a:rPr lang="en-US" dirty="0" err="1" smtClean="0"/>
              <a:t>mampu</a:t>
            </a:r>
            <a:r>
              <a:rPr lang="en-US" dirty="0" smtClean="0"/>
              <a:t> </a:t>
            </a:r>
            <a:r>
              <a:rPr lang="en-US" dirty="0" err="1" smtClean="0"/>
              <a:t>memahami</a:t>
            </a:r>
            <a:r>
              <a:rPr lang="en-US" dirty="0" smtClean="0"/>
              <a:t> </a:t>
            </a:r>
            <a:r>
              <a:rPr lang="en-US" dirty="0" err="1" smtClean="0"/>
              <a:t>dan</a:t>
            </a:r>
            <a:r>
              <a:rPr lang="en-US" dirty="0" smtClean="0"/>
              <a:t> </a:t>
            </a:r>
            <a:r>
              <a:rPr lang="en-US" dirty="0" err="1" smtClean="0"/>
              <a:t>menjalankan</a:t>
            </a:r>
            <a:r>
              <a:rPr lang="en-US" dirty="0" smtClean="0"/>
              <a:t> </a:t>
            </a:r>
            <a:r>
              <a:rPr lang="en-US" dirty="0" err="1" smtClean="0"/>
              <a:t>beberapa</a:t>
            </a:r>
            <a:r>
              <a:rPr lang="en-US" dirty="0" smtClean="0"/>
              <a:t> </a:t>
            </a:r>
            <a:r>
              <a:rPr lang="en-US" dirty="0" err="1" smtClean="0"/>
              <a:t>rangkaian</a:t>
            </a:r>
            <a:r>
              <a:rPr lang="en-US" dirty="0" smtClean="0"/>
              <a:t> </a:t>
            </a:r>
            <a:r>
              <a:rPr lang="en-US" dirty="0" err="1" smtClean="0"/>
              <a:t>operasi</a:t>
            </a:r>
            <a:r>
              <a:rPr lang="en-US" dirty="0" smtClean="0"/>
              <a:t>. </a:t>
            </a:r>
          </a:p>
          <a:p>
            <a:r>
              <a:rPr lang="en-US" dirty="0" err="1" smtClean="0"/>
              <a:t>Prosesor</a:t>
            </a:r>
            <a:r>
              <a:rPr lang="en-US" dirty="0" smtClean="0"/>
              <a:t> CISC </a:t>
            </a:r>
            <a:r>
              <a:rPr lang="en-US" dirty="0" err="1" smtClean="0"/>
              <a:t>sudah</a:t>
            </a:r>
            <a:r>
              <a:rPr lang="en-US" dirty="0" smtClean="0"/>
              <a:t> </a:t>
            </a:r>
            <a:r>
              <a:rPr lang="en-US" dirty="0" err="1" smtClean="0"/>
              <a:t>dilengkapi</a:t>
            </a:r>
            <a:r>
              <a:rPr lang="en-US" dirty="0" smtClean="0"/>
              <a:t> </a:t>
            </a:r>
            <a:r>
              <a:rPr lang="en-US" dirty="0" err="1" smtClean="0"/>
              <a:t>dengan</a:t>
            </a:r>
            <a:r>
              <a:rPr lang="en-US" dirty="0" smtClean="0"/>
              <a:t> </a:t>
            </a:r>
            <a:r>
              <a:rPr lang="en-US" dirty="0" err="1" smtClean="0"/>
              <a:t>sebuah</a:t>
            </a:r>
            <a:r>
              <a:rPr lang="en-US" dirty="0" smtClean="0"/>
              <a:t> </a:t>
            </a:r>
            <a:r>
              <a:rPr lang="en-US" dirty="0" err="1" smtClean="0"/>
              <a:t>instruksi</a:t>
            </a:r>
            <a:r>
              <a:rPr lang="en-US" dirty="0" smtClean="0"/>
              <a:t> </a:t>
            </a:r>
            <a:r>
              <a:rPr lang="en-US" dirty="0" err="1" smtClean="0"/>
              <a:t>khusus</a:t>
            </a:r>
            <a:r>
              <a:rPr lang="en-US" dirty="0" smtClean="0"/>
              <a:t>, yang </a:t>
            </a:r>
            <a:r>
              <a:rPr lang="en-US" dirty="0" err="1" smtClean="0"/>
              <a:t>disebut</a:t>
            </a:r>
            <a:r>
              <a:rPr lang="en-US" dirty="0" smtClean="0"/>
              <a:t> </a:t>
            </a:r>
            <a:r>
              <a:rPr lang="en-US" dirty="0" err="1" smtClean="0"/>
              <a:t>nama</a:t>
            </a:r>
            <a:r>
              <a:rPr lang="en-US" dirty="0" smtClean="0"/>
              <a:t> MULT.</a:t>
            </a:r>
          </a:p>
          <a:p>
            <a:r>
              <a:rPr lang="en-US" dirty="0" err="1" smtClean="0"/>
              <a:t>Saat</a:t>
            </a:r>
            <a:r>
              <a:rPr lang="en-US" dirty="0" smtClean="0"/>
              <a:t> </a:t>
            </a:r>
            <a:r>
              <a:rPr lang="en-US" dirty="0" err="1" smtClean="0"/>
              <a:t>dijalankan</a:t>
            </a:r>
            <a:r>
              <a:rPr lang="en-US" dirty="0" smtClean="0"/>
              <a:t>, </a:t>
            </a:r>
            <a:r>
              <a:rPr lang="en-US" dirty="0" err="1" smtClean="0"/>
              <a:t>instruksi</a:t>
            </a:r>
            <a:r>
              <a:rPr lang="en-US" dirty="0" smtClean="0"/>
              <a:t> </a:t>
            </a:r>
            <a:r>
              <a:rPr lang="en-US" dirty="0" err="1" smtClean="0"/>
              <a:t>akan</a:t>
            </a:r>
            <a:r>
              <a:rPr lang="en-US" dirty="0" smtClean="0"/>
              <a:t> </a:t>
            </a:r>
            <a:r>
              <a:rPr lang="en-US" dirty="0" err="1" smtClean="0"/>
              <a:t>membaca</a:t>
            </a:r>
            <a:r>
              <a:rPr lang="en-US" dirty="0" smtClean="0"/>
              <a:t> </a:t>
            </a:r>
            <a:r>
              <a:rPr lang="en-US" dirty="0" err="1" smtClean="0"/>
              <a:t>dua</a:t>
            </a:r>
            <a:r>
              <a:rPr lang="en-US" dirty="0" smtClean="0"/>
              <a:t> </a:t>
            </a:r>
            <a:r>
              <a:rPr lang="en-US" dirty="0" err="1" smtClean="0"/>
              <a:t>nilai</a:t>
            </a:r>
            <a:r>
              <a:rPr lang="en-US" dirty="0" smtClean="0"/>
              <a:t> </a:t>
            </a:r>
            <a:r>
              <a:rPr lang="en-US" dirty="0" err="1" smtClean="0"/>
              <a:t>dan</a:t>
            </a:r>
            <a:r>
              <a:rPr lang="en-US" dirty="0" smtClean="0"/>
              <a:t> </a:t>
            </a:r>
            <a:r>
              <a:rPr lang="en-US" dirty="0" err="1" smtClean="0"/>
              <a:t>menyimpannya</a:t>
            </a:r>
            <a:r>
              <a:rPr lang="en-US" dirty="0" smtClean="0"/>
              <a:t> </a:t>
            </a:r>
            <a:r>
              <a:rPr lang="en-US" dirty="0" err="1" smtClean="0"/>
              <a:t>ke</a:t>
            </a:r>
            <a:r>
              <a:rPr lang="en-US" dirty="0" smtClean="0"/>
              <a:t> 2 register </a:t>
            </a:r>
            <a:r>
              <a:rPr lang="en-US" dirty="0" err="1" smtClean="0"/>
              <a:t>yag</a:t>
            </a:r>
            <a:r>
              <a:rPr lang="en-US" dirty="0" smtClean="0"/>
              <a:t> </a:t>
            </a:r>
            <a:r>
              <a:rPr lang="en-US" dirty="0" err="1" smtClean="0"/>
              <a:t>berbeda</a:t>
            </a:r>
            <a:r>
              <a:rPr lang="en-US" dirty="0" smtClean="0"/>
              <a:t>, </a:t>
            </a:r>
            <a:r>
              <a:rPr lang="en-US" dirty="0" err="1" smtClean="0"/>
              <a:t>melakukan</a:t>
            </a:r>
            <a:r>
              <a:rPr lang="en-US" dirty="0" smtClean="0"/>
              <a:t> </a:t>
            </a:r>
            <a:r>
              <a:rPr lang="en-US" dirty="0" err="1" smtClean="0"/>
              <a:t>perkalian</a:t>
            </a:r>
            <a:r>
              <a:rPr lang="en-US" dirty="0" smtClean="0"/>
              <a:t> </a:t>
            </a:r>
            <a:r>
              <a:rPr lang="en-US" dirty="0" err="1" smtClean="0"/>
              <a:t>operan</a:t>
            </a:r>
            <a:r>
              <a:rPr lang="en-US" dirty="0" smtClean="0"/>
              <a:t> di unit </a:t>
            </a:r>
            <a:r>
              <a:rPr lang="en-US" dirty="0" err="1" smtClean="0"/>
              <a:t>eksekusi</a:t>
            </a:r>
            <a:r>
              <a:rPr lang="en-US" dirty="0" smtClean="0"/>
              <a:t> </a:t>
            </a:r>
            <a:r>
              <a:rPr lang="en-US" dirty="0" err="1" smtClean="0"/>
              <a:t>dan</a:t>
            </a:r>
            <a:r>
              <a:rPr lang="en-US" dirty="0" smtClean="0"/>
              <a:t> </a:t>
            </a:r>
            <a:r>
              <a:rPr lang="en-US" dirty="0" err="1" smtClean="0"/>
              <a:t>kemudian</a:t>
            </a:r>
            <a:r>
              <a:rPr lang="en-US" dirty="0" smtClean="0"/>
              <a:t> </a:t>
            </a:r>
            <a:r>
              <a:rPr lang="en-US" dirty="0" err="1" smtClean="0"/>
              <a:t>mengambalikan</a:t>
            </a:r>
            <a:r>
              <a:rPr lang="en-US" dirty="0" smtClean="0"/>
              <a:t> </a:t>
            </a:r>
            <a:r>
              <a:rPr lang="en-US" dirty="0" err="1" smtClean="0"/>
              <a:t>lagi</a:t>
            </a:r>
            <a:r>
              <a:rPr lang="en-US" dirty="0" smtClean="0"/>
              <a:t> </a:t>
            </a:r>
            <a:r>
              <a:rPr lang="en-US" dirty="0" err="1" smtClean="0"/>
              <a:t>hasilnya</a:t>
            </a:r>
            <a:r>
              <a:rPr lang="en-US" dirty="0" smtClean="0"/>
              <a:t> </a:t>
            </a:r>
            <a:r>
              <a:rPr lang="en-US" dirty="0" err="1" smtClean="0"/>
              <a:t>ke</a:t>
            </a:r>
            <a:r>
              <a:rPr lang="en-US" dirty="0" smtClean="0"/>
              <a:t> register yang </a:t>
            </a:r>
            <a:r>
              <a:rPr lang="en-US" dirty="0" err="1" smtClean="0"/>
              <a:t>benar</a:t>
            </a:r>
            <a:r>
              <a:rPr lang="en-US" dirty="0" smtClean="0"/>
              <a:t>.</a:t>
            </a:r>
          </a:p>
          <a:p>
            <a:r>
              <a:rPr lang="en-US" dirty="0" err="1" smtClean="0"/>
              <a:t>Contoh-contoh</a:t>
            </a:r>
            <a:r>
              <a:rPr lang="en-US" dirty="0" smtClean="0"/>
              <a:t> </a:t>
            </a:r>
            <a:r>
              <a:rPr lang="en-US" dirty="0" err="1" smtClean="0"/>
              <a:t>prosesor</a:t>
            </a:r>
            <a:r>
              <a:rPr lang="en-US" dirty="0" smtClean="0"/>
              <a:t> CISC </a:t>
            </a:r>
            <a:r>
              <a:rPr lang="en-US" dirty="0" err="1" smtClean="0"/>
              <a:t>adalah</a:t>
            </a:r>
            <a:r>
              <a:rPr lang="en-US" dirty="0" smtClean="0"/>
              <a:t> : System/360, VAX, PDP-11, </a:t>
            </a:r>
            <a:r>
              <a:rPr lang="en-US" dirty="0" err="1" smtClean="0"/>
              <a:t>varian</a:t>
            </a:r>
            <a:r>
              <a:rPr lang="en-US" dirty="0" smtClean="0"/>
              <a:t> Motorola 68000 , </a:t>
            </a:r>
            <a:r>
              <a:rPr lang="en-US" dirty="0" err="1" smtClean="0"/>
              <a:t>dan</a:t>
            </a:r>
            <a:r>
              <a:rPr lang="en-US" dirty="0" smtClean="0"/>
              <a:t> CPU AMD </a:t>
            </a:r>
            <a:r>
              <a:rPr lang="en-US" dirty="0" err="1" smtClean="0"/>
              <a:t>dan</a:t>
            </a:r>
            <a:r>
              <a:rPr lang="en-US" dirty="0" smtClean="0"/>
              <a:t> Intel x86.</a:t>
            </a:r>
          </a:p>
          <a:p>
            <a:pPr marL="0" indent="0">
              <a:buNone/>
            </a:pPr>
            <a:endParaRPr lang="en-US" dirty="0" smtClean="0"/>
          </a:p>
          <a:p>
            <a:endParaRPr lang="en-US" dirty="0"/>
          </a:p>
        </p:txBody>
      </p:sp>
      <p:sp>
        <p:nvSpPr>
          <p:cNvPr id="2" name="Title 1"/>
          <p:cNvSpPr>
            <a:spLocks noGrp="1"/>
          </p:cNvSpPr>
          <p:nvPr>
            <p:ph type="title"/>
          </p:nvPr>
        </p:nvSpPr>
        <p:spPr/>
        <p:txBody>
          <a:bodyPr/>
          <a:lstStyle/>
          <a:p>
            <a:r>
              <a:rPr lang="en-US" dirty="0" smtClean="0"/>
              <a:t>CISC (</a:t>
            </a:r>
            <a:r>
              <a:rPr lang="en-US" dirty="0" err="1" smtClean="0"/>
              <a:t>lanj</a:t>
            </a:r>
            <a:r>
              <a:rPr lang="en-US" dirty="0" smtClean="0"/>
              <a:t>)</a:t>
            </a:r>
            <a:endParaRPr lang="en-US" dirty="0"/>
          </a:p>
        </p:txBody>
      </p:sp>
    </p:spTree>
    <p:extLst>
      <p:ext uri="{BB962C8B-B14F-4D97-AF65-F5344CB8AC3E}">
        <p14:creationId xmlns:p14="http://schemas.microsoft.com/office/powerpoint/2010/main" val="1455945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err="1"/>
              <a:t>Dalam</a:t>
            </a:r>
            <a:r>
              <a:rPr lang="en-US" dirty="0"/>
              <a:t> </a:t>
            </a:r>
            <a:r>
              <a:rPr lang="en-US" dirty="0" err="1"/>
              <a:t>bidang</a:t>
            </a:r>
            <a:r>
              <a:rPr lang="en-US" dirty="0"/>
              <a:t> </a:t>
            </a:r>
            <a:r>
              <a:rPr lang="en-US" dirty="0" err="1"/>
              <a:t>teknik</a:t>
            </a:r>
            <a:r>
              <a:rPr lang="en-US" dirty="0"/>
              <a:t> </a:t>
            </a:r>
            <a:r>
              <a:rPr lang="en-US" dirty="0" err="1"/>
              <a:t>komputer</a:t>
            </a:r>
            <a:r>
              <a:rPr lang="en-US" dirty="0"/>
              <a:t>, </a:t>
            </a:r>
            <a:r>
              <a:rPr lang="en-US" dirty="0" err="1"/>
              <a:t>arsitektur</a:t>
            </a:r>
            <a:r>
              <a:rPr lang="en-US" dirty="0"/>
              <a:t> </a:t>
            </a:r>
            <a:r>
              <a:rPr lang="en-US" dirty="0" err="1"/>
              <a:t>komputer</a:t>
            </a:r>
            <a:r>
              <a:rPr lang="en-US" dirty="0"/>
              <a:t> </a:t>
            </a:r>
            <a:r>
              <a:rPr lang="en-US" dirty="0" err="1"/>
              <a:t>adalah</a:t>
            </a:r>
            <a:r>
              <a:rPr lang="en-US" dirty="0"/>
              <a:t> </a:t>
            </a:r>
            <a:r>
              <a:rPr lang="en-US" dirty="0" err="1"/>
              <a:t>konsep</a:t>
            </a:r>
            <a:r>
              <a:rPr lang="en-US" dirty="0"/>
              <a:t> </a:t>
            </a:r>
            <a:r>
              <a:rPr lang="en-US" dirty="0" err="1"/>
              <a:t>perencanaan</a:t>
            </a:r>
            <a:r>
              <a:rPr lang="en-US" dirty="0"/>
              <a:t> </a:t>
            </a:r>
            <a:r>
              <a:rPr lang="en-US" dirty="0" err="1"/>
              <a:t>dan</a:t>
            </a:r>
            <a:r>
              <a:rPr lang="en-US" dirty="0"/>
              <a:t> </a:t>
            </a:r>
            <a:r>
              <a:rPr lang="en-US" dirty="0" err="1"/>
              <a:t>struktur</a:t>
            </a:r>
            <a:r>
              <a:rPr lang="en-US" dirty="0"/>
              <a:t> </a:t>
            </a:r>
            <a:r>
              <a:rPr lang="en-US" dirty="0" err="1"/>
              <a:t>pengoperasian</a:t>
            </a:r>
            <a:r>
              <a:rPr lang="en-US" dirty="0"/>
              <a:t> </a:t>
            </a:r>
            <a:r>
              <a:rPr lang="en-US" dirty="0" err="1"/>
              <a:t>dasar</a:t>
            </a:r>
            <a:r>
              <a:rPr lang="en-US" dirty="0"/>
              <a:t> </a:t>
            </a:r>
            <a:r>
              <a:rPr lang="en-US" dirty="0" err="1"/>
              <a:t>dari</a:t>
            </a:r>
            <a:r>
              <a:rPr lang="en-US" dirty="0"/>
              <a:t> </a:t>
            </a:r>
            <a:r>
              <a:rPr lang="en-US" dirty="0" err="1"/>
              <a:t>suatu</a:t>
            </a:r>
            <a:r>
              <a:rPr lang="en-US" dirty="0"/>
              <a:t> </a:t>
            </a:r>
            <a:r>
              <a:rPr lang="en-US" dirty="0" err="1"/>
              <a:t>sistem</a:t>
            </a:r>
            <a:r>
              <a:rPr lang="en-US" dirty="0"/>
              <a:t> </a:t>
            </a:r>
            <a:r>
              <a:rPr lang="en-US" dirty="0" err="1"/>
              <a:t>komputer</a:t>
            </a:r>
            <a:r>
              <a:rPr lang="en-US" dirty="0"/>
              <a:t>. </a:t>
            </a:r>
            <a:endParaRPr lang="en-US" dirty="0" smtClean="0"/>
          </a:p>
          <a:p>
            <a:r>
              <a:rPr lang="en-US" dirty="0" err="1" smtClean="0"/>
              <a:t>Arsitektur</a:t>
            </a:r>
            <a:r>
              <a:rPr lang="en-US" dirty="0" smtClean="0"/>
              <a:t> </a:t>
            </a:r>
            <a:r>
              <a:rPr lang="en-US" dirty="0" err="1"/>
              <a:t>komputer</a:t>
            </a:r>
            <a:r>
              <a:rPr lang="en-US" dirty="0"/>
              <a:t> </a:t>
            </a:r>
            <a:r>
              <a:rPr lang="en-US" dirty="0" err="1"/>
              <a:t>ini</a:t>
            </a:r>
            <a:r>
              <a:rPr lang="en-US" dirty="0"/>
              <a:t> </a:t>
            </a:r>
            <a:r>
              <a:rPr lang="en-US" dirty="0" err="1"/>
              <a:t>merupakan</a:t>
            </a:r>
            <a:r>
              <a:rPr lang="en-US" dirty="0"/>
              <a:t> </a:t>
            </a:r>
            <a:r>
              <a:rPr lang="en-US" dirty="0" err="1"/>
              <a:t>rencana</a:t>
            </a:r>
            <a:r>
              <a:rPr lang="en-US" dirty="0"/>
              <a:t> </a:t>
            </a:r>
            <a:r>
              <a:rPr lang="en-US" dirty="0" err="1"/>
              <a:t>cetak-biru</a:t>
            </a:r>
            <a:r>
              <a:rPr lang="en-US" dirty="0"/>
              <a:t> </a:t>
            </a:r>
            <a:r>
              <a:rPr lang="en-US" dirty="0" err="1"/>
              <a:t>dan</a:t>
            </a:r>
            <a:r>
              <a:rPr lang="en-US" dirty="0"/>
              <a:t> </a:t>
            </a:r>
            <a:r>
              <a:rPr lang="en-US" dirty="0" err="1"/>
              <a:t>deskripsi</a:t>
            </a:r>
            <a:r>
              <a:rPr lang="en-US" dirty="0"/>
              <a:t> </a:t>
            </a:r>
            <a:r>
              <a:rPr lang="en-US" dirty="0" err="1"/>
              <a:t>fungsional</a:t>
            </a:r>
            <a:r>
              <a:rPr lang="en-US" dirty="0"/>
              <a:t> </a:t>
            </a:r>
            <a:r>
              <a:rPr lang="en-US" dirty="0" err="1"/>
              <a:t>dari</a:t>
            </a:r>
            <a:r>
              <a:rPr lang="en-US" dirty="0"/>
              <a:t> </a:t>
            </a:r>
            <a:r>
              <a:rPr lang="en-US" dirty="0" err="1"/>
              <a:t>kebutuhan</a:t>
            </a:r>
            <a:r>
              <a:rPr lang="en-US" dirty="0"/>
              <a:t> </a:t>
            </a:r>
            <a:r>
              <a:rPr lang="en-US" dirty="0" err="1"/>
              <a:t>bagian</a:t>
            </a:r>
            <a:r>
              <a:rPr lang="en-US" dirty="0"/>
              <a:t> </a:t>
            </a:r>
            <a:r>
              <a:rPr lang="en-US" dirty="0" err="1"/>
              <a:t>perangkat</a:t>
            </a:r>
            <a:r>
              <a:rPr lang="en-US" dirty="0"/>
              <a:t> </a:t>
            </a:r>
            <a:r>
              <a:rPr lang="en-US" dirty="0" err="1"/>
              <a:t>keras</a:t>
            </a:r>
            <a:r>
              <a:rPr lang="en-US" dirty="0"/>
              <a:t> yang </a:t>
            </a:r>
            <a:r>
              <a:rPr lang="en-US" dirty="0" err="1"/>
              <a:t>didesain</a:t>
            </a:r>
            <a:r>
              <a:rPr lang="en-US" dirty="0"/>
              <a:t> (</a:t>
            </a:r>
            <a:r>
              <a:rPr lang="en-US" dirty="0" err="1"/>
              <a:t>kecepatan</a:t>
            </a:r>
            <a:r>
              <a:rPr lang="en-US" dirty="0"/>
              <a:t> proses </a:t>
            </a:r>
            <a:r>
              <a:rPr lang="en-US" dirty="0" err="1"/>
              <a:t>dan</a:t>
            </a:r>
            <a:r>
              <a:rPr lang="en-US" dirty="0"/>
              <a:t> </a:t>
            </a:r>
            <a:r>
              <a:rPr lang="en-US" dirty="0" err="1"/>
              <a:t>sistem</a:t>
            </a:r>
            <a:r>
              <a:rPr lang="en-US" dirty="0"/>
              <a:t> </a:t>
            </a:r>
            <a:r>
              <a:rPr lang="en-US" dirty="0" err="1"/>
              <a:t>interkoneksinya</a:t>
            </a:r>
            <a:r>
              <a:rPr lang="en-US" dirty="0"/>
              <a:t>). </a:t>
            </a:r>
            <a:endParaRPr lang="en-US" dirty="0" smtClean="0"/>
          </a:p>
          <a:p>
            <a:r>
              <a:rPr lang="en-US" dirty="0" err="1" smtClean="0"/>
              <a:t>Dalam</a:t>
            </a:r>
            <a:r>
              <a:rPr lang="en-US" dirty="0" smtClean="0"/>
              <a:t> </a:t>
            </a:r>
            <a:r>
              <a:rPr lang="en-US" dirty="0" err="1"/>
              <a:t>hal</a:t>
            </a:r>
            <a:r>
              <a:rPr lang="en-US" dirty="0"/>
              <a:t> </a:t>
            </a:r>
            <a:r>
              <a:rPr lang="en-US" dirty="0" err="1"/>
              <a:t>ini</a:t>
            </a:r>
            <a:r>
              <a:rPr lang="en-US" dirty="0"/>
              <a:t>, </a:t>
            </a:r>
            <a:r>
              <a:rPr lang="en-US" dirty="0" err="1"/>
              <a:t>implementasi</a:t>
            </a:r>
            <a:r>
              <a:rPr lang="en-US" dirty="0"/>
              <a:t> </a:t>
            </a:r>
            <a:r>
              <a:rPr lang="en-US" dirty="0" err="1"/>
              <a:t>perencanaan</a:t>
            </a:r>
            <a:r>
              <a:rPr lang="en-US" dirty="0"/>
              <a:t> </a:t>
            </a:r>
            <a:r>
              <a:rPr lang="en-US" dirty="0" err="1"/>
              <a:t>dari</a:t>
            </a:r>
            <a:r>
              <a:rPr lang="en-US" dirty="0"/>
              <a:t> </a:t>
            </a:r>
            <a:r>
              <a:rPr lang="en-US" dirty="0" err="1"/>
              <a:t>masing</a:t>
            </a:r>
            <a:r>
              <a:rPr lang="en-US" dirty="0"/>
              <a:t>–</a:t>
            </a:r>
            <a:r>
              <a:rPr lang="en-US" dirty="0" err="1"/>
              <a:t>masing</a:t>
            </a:r>
            <a:r>
              <a:rPr lang="en-US" dirty="0"/>
              <a:t> </a:t>
            </a:r>
            <a:r>
              <a:rPr lang="en-US" dirty="0" err="1"/>
              <a:t>bagian</a:t>
            </a:r>
            <a:r>
              <a:rPr lang="en-US" dirty="0"/>
              <a:t> </a:t>
            </a:r>
            <a:r>
              <a:rPr lang="en-US" dirty="0" err="1"/>
              <a:t>akan</a:t>
            </a:r>
            <a:r>
              <a:rPr lang="en-US" dirty="0"/>
              <a:t> </a:t>
            </a:r>
            <a:r>
              <a:rPr lang="en-US" dirty="0" err="1"/>
              <a:t>lebih</a:t>
            </a:r>
            <a:r>
              <a:rPr lang="en-US" dirty="0"/>
              <a:t> </a:t>
            </a:r>
            <a:r>
              <a:rPr lang="en-US" dirty="0" err="1"/>
              <a:t>difokuskan</a:t>
            </a:r>
            <a:r>
              <a:rPr lang="en-US" dirty="0"/>
              <a:t> </a:t>
            </a:r>
            <a:r>
              <a:rPr lang="en-US" dirty="0" err="1"/>
              <a:t>terutama</a:t>
            </a:r>
            <a:r>
              <a:rPr lang="en-US" dirty="0"/>
              <a:t>, </a:t>
            </a:r>
            <a:r>
              <a:rPr lang="en-US" dirty="0" err="1"/>
              <a:t>mengenai</a:t>
            </a:r>
            <a:r>
              <a:rPr lang="en-US" dirty="0"/>
              <a:t> </a:t>
            </a:r>
            <a:r>
              <a:rPr lang="en-US" dirty="0" err="1"/>
              <a:t>bagaimana</a:t>
            </a:r>
            <a:r>
              <a:rPr lang="en-US" dirty="0"/>
              <a:t> CPU </a:t>
            </a:r>
            <a:r>
              <a:rPr lang="en-US" dirty="0" err="1"/>
              <a:t>akan</a:t>
            </a:r>
            <a:r>
              <a:rPr lang="en-US" dirty="0"/>
              <a:t> </a:t>
            </a:r>
            <a:r>
              <a:rPr lang="en-US" dirty="0" err="1" smtClean="0"/>
              <a:t>bekerja</a:t>
            </a:r>
            <a:r>
              <a:rPr lang="en-US" dirty="0"/>
              <a:t>, </a:t>
            </a:r>
            <a:r>
              <a:rPr lang="en-US" dirty="0" err="1"/>
              <a:t>dan</a:t>
            </a:r>
            <a:r>
              <a:rPr lang="en-US" dirty="0"/>
              <a:t> </a:t>
            </a:r>
            <a:r>
              <a:rPr lang="en-US" dirty="0" err="1"/>
              <a:t>mengenai</a:t>
            </a:r>
            <a:r>
              <a:rPr lang="en-US" dirty="0"/>
              <a:t> </a:t>
            </a:r>
            <a:r>
              <a:rPr lang="en-US" dirty="0" err="1"/>
              <a:t>cara</a:t>
            </a:r>
            <a:r>
              <a:rPr lang="en-US" dirty="0"/>
              <a:t> </a:t>
            </a:r>
            <a:r>
              <a:rPr lang="en-US" dirty="0" err="1"/>
              <a:t>pengaksesan</a:t>
            </a:r>
            <a:r>
              <a:rPr lang="en-US" dirty="0"/>
              <a:t> data </a:t>
            </a:r>
            <a:r>
              <a:rPr lang="en-US" dirty="0" err="1"/>
              <a:t>dan</a:t>
            </a:r>
            <a:r>
              <a:rPr lang="en-US" dirty="0"/>
              <a:t> </a:t>
            </a:r>
            <a:r>
              <a:rPr lang="en-US" dirty="0" err="1"/>
              <a:t>alamat</a:t>
            </a:r>
            <a:r>
              <a:rPr lang="en-US" dirty="0"/>
              <a:t> </a:t>
            </a:r>
            <a:r>
              <a:rPr lang="en-US" dirty="0" err="1"/>
              <a:t>dari</a:t>
            </a:r>
            <a:r>
              <a:rPr lang="en-US" dirty="0"/>
              <a:t> </a:t>
            </a:r>
            <a:r>
              <a:rPr lang="en-US" dirty="0" err="1"/>
              <a:t>dan</a:t>
            </a:r>
            <a:r>
              <a:rPr lang="en-US" dirty="0"/>
              <a:t> </a:t>
            </a:r>
            <a:r>
              <a:rPr lang="en-US" dirty="0" err="1"/>
              <a:t>ke</a:t>
            </a:r>
            <a:r>
              <a:rPr lang="en-US" dirty="0"/>
              <a:t> </a:t>
            </a:r>
            <a:r>
              <a:rPr lang="en-US" dirty="0" err="1"/>
              <a:t>memori</a:t>
            </a:r>
            <a:r>
              <a:rPr lang="en-US" dirty="0"/>
              <a:t> cache, RAM, ROM, </a:t>
            </a:r>
            <a:r>
              <a:rPr lang="en-US" dirty="0" err="1"/>
              <a:t>cakram</a:t>
            </a:r>
            <a:r>
              <a:rPr lang="en-US" dirty="0"/>
              <a:t> </a:t>
            </a:r>
            <a:r>
              <a:rPr lang="en-US" dirty="0" err="1"/>
              <a:t>keras</a:t>
            </a:r>
            <a:r>
              <a:rPr lang="en-US" dirty="0"/>
              <a:t>, </a:t>
            </a:r>
            <a:r>
              <a:rPr lang="en-US" dirty="0" err="1" smtClean="0"/>
              <a:t>dll</a:t>
            </a:r>
            <a:endParaRPr lang="en-US" dirty="0"/>
          </a:p>
        </p:txBody>
      </p:sp>
      <p:sp>
        <p:nvSpPr>
          <p:cNvPr id="2" name="Title 1"/>
          <p:cNvSpPr>
            <a:spLocks noGrp="1"/>
          </p:cNvSpPr>
          <p:nvPr>
            <p:ph type="title"/>
          </p:nvPr>
        </p:nvSpPr>
        <p:spPr/>
        <p:txBody>
          <a:bodyPr>
            <a:normAutofit fontScale="90000"/>
          </a:bodyPr>
          <a:lstStyle/>
          <a:p>
            <a:r>
              <a:rPr lang="en-US" sz="3600" b="1" dirty="0"/>
              <a:t>PENGERTIAN ARSITEKTUR KOMPUTER</a:t>
            </a:r>
            <a:endParaRPr lang="en-US" sz="3600" dirty="0"/>
          </a:p>
        </p:txBody>
      </p:sp>
    </p:spTree>
    <p:extLst>
      <p:ext uri="{BB962C8B-B14F-4D97-AF65-F5344CB8AC3E}">
        <p14:creationId xmlns:p14="http://schemas.microsoft.com/office/powerpoint/2010/main" val="3046661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fontAlgn="base">
              <a:buFont typeface="+mj-lt"/>
              <a:buAutoNum type="arabicPeriod"/>
            </a:pPr>
            <a:r>
              <a:rPr lang="en-US" dirty="0" err="1" smtClean="0"/>
              <a:t>Instruksi</a:t>
            </a:r>
            <a:r>
              <a:rPr lang="en-US" dirty="0" smtClean="0"/>
              <a:t> </a:t>
            </a:r>
            <a:r>
              <a:rPr lang="en-US" dirty="0" err="1"/>
              <a:t>berukuran</a:t>
            </a:r>
            <a:r>
              <a:rPr lang="en-US" dirty="0"/>
              <a:t> </a:t>
            </a:r>
            <a:r>
              <a:rPr lang="en-US" dirty="0" err="1"/>
              <a:t>tunggal</a:t>
            </a:r>
            <a:endParaRPr lang="en-US" dirty="0"/>
          </a:p>
          <a:p>
            <a:pPr marL="514350" indent="-514350" fontAlgn="base">
              <a:buFont typeface="+mj-lt"/>
              <a:buAutoNum type="arabicPeriod"/>
            </a:pPr>
            <a:r>
              <a:rPr lang="en-US" dirty="0" err="1" smtClean="0"/>
              <a:t>Ukuran</a:t>
            </a:r>
            <a:r>
              <a:rPr lang="en-US" dirty="0" smtClean="0"/>
              <a:t> </a:t>
            </a:r>
            <a:r>
              <a:rPr lang="en-US" dirty="0"/>
              <a:t>yang </a:t>
            </a:r>
            <a:r>
              <a:rPr lang="en-US" dirty="0" err="1"/>
              <a:t>umum</a:t>
            </a:r>
            <a:r>
              <a:rPr lang="en-US" dirty="0"/>
              <a:t> </a:t>
            </a:r>
            <a:r>
              <a:rPr lang="en-US" dirty="0" err="1"/>
              <a:t>adalah</a:t>
            </a:r>
            <a:r>
              <a:rPr lang="en-US" dirty="0"/>
              <a:t> 4 byte. </a:t>
            </a:r>
          </a:p>
          <a:p>
            <a:pPr marL="514350" indent="-514350" fontAlgn="base">
              <a:buFont typeface="+mj-lt"/>
              <a:buAutoNum type="arabicPeriod"/>
            </a:pPr>
            <a:r>
              <a:rPr lang="en-US" dirty="0" err="1" smtClean="0"/>
              <a:t>Jumlah</a:t>
            </a:r>
            <a:r>
              <a:rPr lang="en-US" dirty="0" smtClean="0"/>
              <a:t> </a:t>
            </a:r>
            <a:r>
              <a:rPr lang="en-US" dirty="0"/>
              <a:t>mode </a:t>
            </a:r>
            <a:r>
              <a:rPr lang="en-US" dirty="0" err="1"/>
              <a:t>pengalamatan</a:t>
            </a:r>
            <a:r>
              <a:rPr lang="en-US" dirty="0"/>
              <a:t> data yang </a:t>
            </a:r>
            <a:r>
              <a:rPr lang="en-US" dirty="0" err="1"/>
              <a:t>sedikit</a:t>
            </a:r>
            <a:r>
              <a:rPr lang="en-US" dirty="0"/>
              <a:t>, </a:t>
            </a:r>
            <a:r>
              <a:rPr lang="en-US" dirty="0" err="1"/>
              <a:t>biasanya</a:t>
            </a:r>
            <a:r>
              <a:rPr lang="en-US" dirty="0"/>
              <a:t> </a:t>
            </a:r>
            <a:r>
              <a:rPr lang="en-US" dirty="0" err="1"/>
              <a:t>kurang</a:t>
            </a:r>
            <a:r>
              <a:rPr lang="en-US" dirty="0"/>
              <a:t> </a:t>
            </a:r>
            <a:r>
              <a:rPr lang="en-US" dirty="0" err="1"/>
              <a:t>dari</a:t>
            </a:r>
            <a:r>
              <a:rPr lang="en-US" dirty="0"/>
              <a:t> lima </a:t>
            </a:r>
            <a:r>
              <a:rPr lang="en-US" dirty="0" err="1"/>
              <a:t>buah</a:t>
            </a:r>
            <a:r>
              <a:rPr lang="en-US" dirty="0"/>
              <a:t>. </a:t>
            </a:r>
          </a:p>
          <a:p>
            <a:pPr marL="514350" indent="-514350" fontAlgn="base">
              <a:buFont typeface="+mj-lt"/>
              <a:buAutoNum type="arabicPeriod"/>
            </a:pPr>
            <a:r>
              <a:rPr lang="en-US" dirty="0" err="1" smtClean="0"/>
              <a:t>Tidak</a:t>
            </a:r>
            <a:r>
              <a:rPr lang="en-US" dirty="0" smtClean="0"/>
              <a:t> </a:t>
            </a:r>
            <a:r>
              <a:rPr lang="en-US" dirty="0" err="1"/>
              <a:t>terdapat</a:t>
            </a:r>
            <a:r>
              <a:rPr lang="en-US" dirty="0"/>
              <a:t> </a:t>
            </a:r>
            <a:r>
              <a:rPr lang="en-US" dirty="0" err="1"/>
              <a:t>pengalamatan</a:t>
            </a:r>
            <a:r>
              <a:rPr lang="en-US" dirty="0"/>
              <a:t> </a:t>
            </a:r>
            <a:r>
              <a:rPr lang="en-US" dirty="0" err="1"/>
              <a:t>tak</a:t>
            </a:r>
            <a:r>
              <a:rPr lang="en-US" dirty="0"/>
              <a:t> </a:t>
            </a:r>
            <a:r>
              <a:rPr lang="en-US" dirty="0" err="1"/>
              <a:t>langsung</a:t>
            </a:r>
            <a:r>
              <a:rPr lang="en-US" dirty="0"/>
              <a:t>. </a:t>
            </a:r>
          </a:p>
          <a:p>
            <a:pPr marL="514350" indent="-514350" fontAlgn="base">
              <a:buFont typeface="+mj-lt"/>
              <a:buAutoNum type="arabicPeriod"/>
            </a:pPr>
            <a:r>
              <a:rPr lang="en-US" dirty="0" err="1" smtClean="0"/>
              <a:t>Tidak</a:t>
            </a:r>
            <a:r>
              <a:rPr lang="en-US" dirty="0" smtClean="0"/>
              <a:t> </a:t>
            </a:r>
            <a:r>
              <a:rPr lang="en-US" dirty="0" err="1"/>
              <a:t>terdapat</a:t>
            </a:r>
            <a:r>
              <a:rPr lang="en-US" dirty="0"/>
              <a:t> </a:t>
            </a:r>
            <a:r>
              <a:rPr lang="en-US" dirty="0" err="1"/>
              <a:t>operasi</a:t>
            </a:r>
            <a:r>
              <a:rPr lang="en-US" dirty="0"/>
              <a:t> yang </a:t>
            </a:r>
            <a:r>
              <a:rPr lang="en-US" dirty="0" err="1"/>
              <a:t>menggabungkan</a:t>
            </a:r>
            <a:r>
              <a:rPr lang="en-US" dirty="0"/>
              <a:t> </a:t>
            </a:r>
            <a:r>
              <a:rPr lang="en-US" dirty="0" err="1"/>
              <a:t>operasi</a:t>
            </a:r>
            <a:r>
              <a:rPr lang="en-US" dirty="0"/>
              <a:t> load/store </a:t>
            </a:r>
            <a:r>
              <a:rPr lang="en-US" dirty="0" err="1"/>
              <a:t>dengan</a:t>
            </a:r>
            <a:r>
              <a:rPr lang="en-US" dirty="0"/>
              <a:t> </a:t>
            </a:r>
            <a:r>
              <a:rPr lang="en-US" dirty="0" err="1"/>
              <a:t>operasi</a:t>
            </a:r>
            <a:r>
              <a:rPr lang="en-US" dirty="0"/>
              <a:t> </a:t>
            </a:r>
            <a:r>
              <a:rPr lang="en-US" dirty="0" err="1"/>
              <a:t>aritmetika</a:t>
            </a:r>
            <a:r>
              <a:rPr lang="en-US" dirty="0"/>
              <a:t> (</a:t>
            </a:r>
            <a:r>
              <a:rPr lang="en-US" dirty="0" err="1"/>
              <a:t>misalnya</a:t>
            </a:r>
            <a:r>
              <a:rPr lang="en-US" dirty="0"/>
              <a:t>, </a:t>
            </a:r>
            <a:r>
              <a:rPr lang="en-US" dirty="0" err="1"/>
              <a:t>penambahan</a:t>
            </a:r>
            <a:r>
              <a:rPr lang="en-US" dirty="0"/>
              <a:t> </a:t>
            </a:r>
            <a:r>
              <a:rPr lang="en-US" dirty="0" err="1"/>
              <a:t>dari</a:t>
            </a:r>
            <a:r>
              <a:rPr lang="en-US" dirty="0"/>
              <a:t> </a:t>
            </a:r>
            <a:r>
              <a:rPr lang="en-US" dirty="0" err="1"/>
              <a:t>memori</a:t>
            </a:r>
            <a:r>
              <a:rPr lang="en-US" dirty="0"/>
              <a:t>, </a:t>
            </a:r>
            <a:r>
              <a:rPr lang="en-US" dirty="0" err="1"/>
              <a:t>penambahan</a:t>
            </a:r>
            <a:r>
              <a:rPr lang="en-US" dirty="0"/>
              <a:t> </a:t>
            </a:r>
            <a:r>
              <a:rPr lang="en-US" dirty="0" err="1"/>
              <a:t>ke</a:t>
            </a:r>
            <a:r>
              <a:rPr lang="en-US" dirty="0"/>
              <a:t> </a:t>
            </a:r>
            <a:r>
              <a:rPr lang="en-US" dirty="0" err="1"/>
              <a:t>memori</a:t>
            </a:r>
            <a:r>
              <a:rPr lang="en-US" dirty="0"/>
              <a:t>). </a:t>
            </a:r>
          </a:p>
          <a:p>
            <a:endParaRPr lang="en-US" dirty="0"/>
          </a:p>
        </p:txBody>
      </p:sp>
      <p:sp>
        <p:nvSpPr>
          <p:cNvPr id="2" name="Title 1"/>
          <p:cNvSpPr>
            <a:spLocks noGrp="1"/>
          </p:cNvSpPr>
          <p:nvPr>
            <p:ph type="title"/>
          </p:nvPr>
        </p:nvSpPr>
        <p:spPr/>
        <p:txBody>
          <a:bodyPr>
            <a:normAutofit/>
          </a:bodyPr>
          <a:lstStyle/>
          <a:p>
            <a:r>
              <a:rPr lang="en-US" dirty="0" err="1" smtClean="0"/>
              <a:t>Karakteristrik</a:t>
            </a:r>
            <a:r>
              <a:rPr lang="en-US" dirty="0" smtClean="0"/>
              <a:t> CISC :</a:t>
            </a:r>
            <a:endParaRPr lang="en-US" dirty="0"/>
          </a:p>
        </p:txBody>
      </p:sp>
    </p:spTree>
    <p:extLst>
      <p:ext uri="{BB962C8B-B14F-4D97-AF65-F5344CB8AC3E}">
        <p14:creationId xmlns:p14="http://schemas.microsoft.com/office/powerpoint/2010/main" val="2232664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latin typeface="Arial" pitchFamily="34" charset="0"/>
                <a:cs typeface="Arial" pitchFamily="34" charset="0"/>
              </a:rPr>
              <a:t>The </a:t>
            </a:r>
            <a:r>
              <a:rPr lang="en-US" dirty="0">
                <a:latin typeface="Arial" pitchFamily="34" charset="0"/>
                <a:cs typeface="Arial" pitchFamily="34" charset="0"/>
              </a:rPr>
              <a:t>wasting cycles can be prevented by the programmer by removing the unnecessary code in the RISC, but, while using the CISC code leads to wasting cycles because of the inefficiency of the CISC.</a:t>
            </a:r>
          </a:p>
          <a:p>
            <a:r>
              <a:rPr lang="en-US" dirty="0">
                <a:latin typeface="Arial" pitchFamily="34" charset="0"/>
                <a:cs typeface="Arial" pitchFamily="34" charset="0"/>
              </a:rPr>
              <a:t>In RISC, each instruction is intended to perform a small task such that, to perform a complex task, multiple small instruction are used together, whereas only few instructions are required to do the same task using CISC – as it is capable of performing complex task as the instructions are similar to a high-language code.</a:t>
            </a:r>
          </a:p>
          <a:p>
            <a:r>
              <a:rPr lang="en-US" dirty="0">
                <a:latin typeface="Arial" pitchFamily="34" charset="0"/>
                <a:cs typeface="Arial" pitchFamily="34" charset="0"/>
              </a:rPr>
              <a:t>CISC is typically used for computers while RISC is used for smart phones, tablets and other electronic devices.</a:t>
            </a:r>
          </a:p>
          <a:p>
            <a:endParaRPr lang="en-US" dirty="0"/>
          </a:p>
        </p:txBody>
      </p:sp>
      <p:sp>
        <p:nvSpPr>
          <p:cNvPr id="2" name="Title 1"/>
          <p:cNvSpPr>
            <a:spLocks noGrp="1"/>
          </p:cNvSpPr>
          <p:nvPr>
            <p:ph type="title"/>
          </p:nvPr>
        </p:nvSpPr>
        <p:spPr/>
        <p:txBody>
          <a:bodyPr>
            <a:normAutofit/>
          </a:bodyPr>
          <a:lstStyle/>
          <a:p>
            <a:r>
              <a:rPr lang="en-US" dirty="0" smtClean="0"/>
              <a:t>RISC vs. CISC</a:t>
            </a:r>
            <a:endParaRPr lang="en-US" dirty="0"/>
          </a:p>
        </p:txBody>
      </p:sp>
    </p:spTree>
    <p:extLst>
      <p:ext uri="{BB962C8B-B14F-4D97-AF65-F5344CB8AC3E}">
        <p14:creationId xmlns:p14="http://schemas.microsoft.com/office/powerpoint/2010/main" val="1231715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normAutofit fontScale="90000"/>
          </a:bodyPr>
          <a:lstStyle/>
          <a:p>
            <a:r>
              <a:rPr lang="en-US" dirty="0"/>
              <a:t>The following figure shows more differences between RISC and CISC</a:t>
            </a:r>
          </a:p>
        </p:txBody>
      </p:sp>
      <p:pic>
        <p:nvPicPr>
          <p:cNvPr id="4098" name="Picture 2" descr="https://www.elprocus.com/wp-content/uploads/2014/07/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56792"/>
            <a:ext cx="8001000" cy="4790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799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7970523"/>
              </p:ext>
            </p:extLst>
          </p:nvPr>
        </p:nvGraphicFramePr>
        <p:xfrm>
          <a:off x="3635896" y="1628800"/>
          <a:ext cx="4752528" cy="4680522"/>
        </p:xfrm>
        <a:graphic>
          <a:graphicData uri="http://schemas.openxmlformats.org/drawingml/2006/table">
            <a:tbl>
              <a:tblPr/>
              <a:tblGrid>
                <a:gridCol w="2376264"/>
                <a:gridCol w="2376264"/>
              </a:tblGrid>
              <a:tr h="374442">
                <a:tc gridSpan="2">
                  <a:txBody>
                    <a:bodyPr/>
                    <a:lstStyle/>
                    <a:p>
                      <a:pPr algn="ctr" fontAlgn="t"/>
                      <a:endParaRPr lang="en-US"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hMerge="1">
                  <a:txBody>
                    <a:bodyPr/>
                    <a:lstStyle/>
                    <a:p>
                      <a:endParaRPr lang="en-US"/>
                    </a:p>
                  </a:txBody>
                  <a:tcPr/>
                </a:tc>
              </a:tr>
              <a:tr h="374442">
                <a:tc>
                  <a:txBody>
                    <a:bodyPr/>
                    <a:lstStyle/>
                    <a:p>
                      <a:pPr algn="l" fontAlgn="t"/>
                      <a:r>
                        <a:rPr lang="en-US">
                          <a:effectLst/>
                        </a:rPr>
                        <a:t>Also known as</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fontAlgn="t"/>
                      <a:r>
                        <a:rPr lang="en-US">
                          <a:effectLst/>
                        </a:rPr>
                        <a:t>IBM XT, PC XT, XT</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655273">
                <a:tc>
                  <a:txBody>
                    <a:bodyPr/>
                    <a:lstStyle/>
                    <a:p>
                      <a:pPr algn="l" fontAlgn="t"/>
                      <a:r>
                        <a:rPr lang="en-US" dirty="0">
                          <a:effectLst/>
                        </a:rPr>
                        <a:t>Type</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fontAlgn="t"/>
                      <a:r>
                        <a:rPr lang="en-US" u="none" strike="noStrike">
                          <a:solidFill>
                            <a:srgbClr val="0B0080"/>
                          </a:solidFill>
                          <a:effectLst/>
                          <a:hlinkClick r:id="rId2" tooltip="Personal computer"/>
                        </a:rPr>
                        <a:t>Personal computer</a:t>
                      </a:r>
                      <a:endParaRPr lang="en-US">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655273">
                <a:tc>
                  <a:txBody>
                    <a:bodyPr/>
                    <a:lstStyle/>
                    <a:p>
                      <a:pPr algn="l" fontAlgn="t"/>
                      <a:r>
                        <a:rPr lang="en-US">
                          <a:effectLst/>
                        </a:rPr>
                        <a:t>Release date</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fontAlgn="t"/>
                      <a:r>
                        <a:rPr lang="en-US">
                          <a:effectLst/>
                        </a:rPr>
                        <a:t>March 8, 1983; 33 years ago</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74442">
                <a:tc>
                  <a:txBody>
                    <a:bodyPr/>
                    <a:lstStyle/>
                    <a:p>
                      <a:pPr algn="l" fontAlgn="t"/>
                      <a:r>
                        <a:rPr lang="en-US">
                          <a:effectLst/>
                        </a:rPr>
                        <a:t>Discontinued</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fontAlgn="t"/>
                      <a:r>
                        <a:rPr lang="en-US">
                          <a:effectLst/>
                        </a:rPr>
                        <a:t>April 1987</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216935">
                <a:tc>
                  <a:txBody>
                    <a:bodyPr/>
                    <a:lstStyle/>
                    <a:p>
                      <a:pPr algn="l" fontAlgn="t"/>
                      <a:r>
                        <a:rPr lang="en-US" u="none" strike="noStrike">
                          <a:solidFill>
                            <a:srgbClr val="0B0080"/>
                          </a:solidFill>
                          <a:effectLst/>
                          <a:hlinkClick r:id="rId3" tooltip="Operating system"/>
                        </a:rPr>
                        <a:t>Operating system</a:t>
                      </a:r>
                      <a:endParaRPr lang="en-US">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fontAlgn="t"/>
                      <a:r>
                        <a:rPr lang="en-US">
                          <a:effectLst/>
                        </a:rPr>
                        <a:t>IBM BASIC / PC DOS 2.0-3.20 / </a:t>
                      </a:r>
                      <a:r>
                        <a:rPr lang="en-US" u="none" strike="noStrike">
                          <a:solidFill>
                            <a:srgbClr val="0B0080"/>
                          </a:solidFill>
                          <a:effectLst/>
                          <a:hlinkClick r:id="rId4" tooltip="PC/IX"/>
                        </a:rPr>
                        <a:t>PC/IX</a:t>
                      </a:r>
                      <a:r>
                        <a:rPr lang="en-US">
                          <a:effectLst/>
                        </a:rPr>
                        <a:t> /</a:t>
                      </a:r>
                      <a:r>
                        <a:rPr lang="en-US" u="none" strike="noStrike">
                          <a:solidFill>
                            <a:srgbClr val="0B0080"/>
                          </a:solidFill>
                          <a:effectLst/>
                          <a:hlinkClick r:id="rId5" tooltip="Santa Cruz Operation"/>
                        </a:rPr>
                        <a:t>SCO</a:t>
                      </a:r>
                      <a:r>
                        <a:rPr lang="en-US">
                          <a:effectLst/>
                        </a:rPr>
                        <a:t> </a:t>
                      </a:r>
                      <a:r>
                        <a:rPr lang="en-US" u="none" strike="noStrike">
                          <a:solidFill>
                            <a:srgbClr val="0B0080"/>
                          </a:solidFill>
                          <a:effectLst/>
                          <a:hlinkClick r:id="rId6" tooltip="Xenix"/>
                        </a:rPr>
                        <a:t>Xenix</a:t>
                      </a:r>
                      <a:r>
                        <a:rPr lang="en-US">
                          <a:effectLst/>
                        </a:rPr>
                        <a:t> / </a:t>
                      </a:r>
                      <a:r>
                        <a:rPr lang="en-US" u="none" strike="noStrike">
                          <a:solidFill>
                            <a:srgbClr val="0B0080"/>
                          </a:solidFill>
                          <a:effectLst/>
                          <a:hlinkClick r:id="rId7" tooltip="Minix"/>
                        </a:rPr>
                        <a:t>Minix</a:t>
                      </a:r>
                      <a:endParaRPr lang="en-US">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655273">
                <a:tc>
                  <a:txBody>
                    <a:bodyPr/>
                    <a:lstStyle/>
                    <a:p>
                      <a:pPr algn="l" fontAlgn="t"/>
                      <a:r>
                        <a:rPr lang="en-US" u="none" strike="noStrike">
                          <a:solidFill>
                            <a:srgbClr val="0B0080"/>
                          </a:solidFill>
                          <a:effectLst/>
                          <a:hlinkClick r:id="rId8" tooltip="Central processing unit"/>
                        </a:rPr>
                        <a:t>CPU</a:t>
                      </a:r>
                      <a:endParaRPr lang="en-US">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fontAlgn="t"/>
                      <a:r>
                        <a:rPr lang="en-US">
                          <a:effectLst/>
                        </a:rPr>
                        <a:t>Intel 8088 @ 4.77 MHz</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374442">
                <a:tc>
                  <a:txBody>
                    <a:bodyPr/>
                    <a:lstStyle/>
                    <a:p>
                      <a:pPr algn="l" fontAlgn="t"/>
                      <a:r>
                        <a:rPr lang="en-US">
                          <a:effectLst/>
                        </a:rPr>
                        <a:t>Memory</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l" fontAlgn="t"/>
                      <a:r>
                        <a:rPr lang="en-US" dirty="0">
                          <a:effectLst/>
                        </a:rPr>
                        <a:t>128–640 KB RAM</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
        <p:nvSpPr>
          <p:cNvPr id="2" name="Title 1"/>
          <p:cNvSpPr>
            <a:spLocks noGrp="1"/>
          </p:cNvSpPr>
          <p:nvPr>
            <p:ph type="title"/>
          </p:nvPr>
        </p:nvSpPr>
        <p:spPr/>
        <p:txBody>
          <a:bodyPr/>
          <a:lstStyle/>
          <a:p>
            <a:r>
              <a:rPr lang="en-US" dirty="0" smtClean="0"/>
              <a:t>IBM-PC</a:t>
            </a:r>
            <a:endParaRPr lang="en-US" dirty="0"/>
          </a:p>
        </p:txBody>
      </p:sp>
      <p:pic>
        <p:nvPicPr>
          <p:cNvPr id="5122" name="Picture 2" descr="01_ibm_5150"/>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7545" y="3771925"/>
            <a:ext cx="1944216" cy="273074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Ibm px xt color.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599" y="1628800"/>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8264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cap="all" dirty="0"/>
              <a:t>THE REVOLUTIONARY IBM </a:t>
            </a:r>
            <a:r>
              <a:rPr lang="en-US" dirty="0"/>
              <a:t>5150 landed 30 years ago today. It wasn't the first device of its kind; Xerox PARC already had the Alto “home computer," for example. </a:t>
            </a:r>
            <a:endParaRPr lang="en-US" dirty="0" smtClean="0"/>
          </a:p>
          <a:p>
            <a:r>
              <a:rPr lang="en-US" dirty="0" smtClean="0"/>
              <a:t>But </a:t>
            </a:r>
            <a:r>
              <a:rPr lang="en-US" dirty="0"/>
              <a:t>the success of IBM personal computers, particularly the 5150, was what would ultimately transform people's opinions of computers and spur their adoption.</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976545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normAutofit fontScale="90000"/>
          </a:bodyPr>
          <a:lstStyle/>
          <a:p>
            <a:pPr algn="l"/>
            <a:r>
              <a:rPr lang="en-US" dirty="0" err="1"/>
              <a:t>Arsitektur</a:t>
            </a:r>
            <a:r>
              <a:rPr lang="en-US" dirty="0"/>
              <a:t> </a:t>
            </a:r>
            <a:r>
              <a:rPr lang="en-US" dirty="0" err="1"/>
              <a:t>Famili</a:t>
            </a:r>
            <a:r>
              <a:rPr lang="en-US" dirty="0"/>
              <a:t> </a:t>
            </a:r>
            <a:r>
              <a:rPr lang="en-US" dirty="0" err="1"/>
              <a:t>Komputer</a:t>
            </a:r>
            <a:r>
              <a:rPr lang="en-US" dirty="0"/>
              <a:t> (IBM)</a:t>
            </a:r>
          </a:p>
        </p:txBody>
      </p:sp>
      <p:pic>
        <p:nvPicPr>
          <p:cNvPr id="6146" name="Picture 2" descr="Arsitektur Famili Komputer (IB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988840"/>
            <a:ext cx="6720747"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725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a:t>Komputer</a:t>
            </a:r>
            <a:r>
              <a:rPr lang="en-US" dirty="0"/>
              <a:t> personal </a:t>
            </a:r>
            <a:r>
              <a:rPr lang="en-US" dirty="0" err="1"/>
              <a:t>pertama</a:t>
            </a:r>
            <a:r>
              <a:rPr lang="en-US" dirty="0"/>
              <a:t> kali </a:t>
            </a:r>
            <a:r>
              <a:rPr lang="en-US" dirty="0" err="1"/>
              <a:t>muncul</a:t>
            </a:r>
            <a:r>
              <a:rPr lang="en-US" dirty="0"/>
              <a:t> </a:t>
            </a:r>
            <a:r>
              <a:rPr lang="en-US" dirty="0" err="1"/>
              <a:t>setelah</a:t>
            </a:r>
            <a:r>
              <a:rPr lang="en-US" dirty="0"/>
              <a:t> </a:t>
            </a:r>
            <a:r>
              <a:rPr lang="en-US" dirty="0" err="1"/>
              <a:t>diperkenalkan</a:t>
            </a:r>
            <a:r>
              <a:rPr lang="en-US" dirty="0"/>
              <a:t> </a:t>
            </a:r>
            <a:r>
              <a:rPr lang="en-US" dirty="0" err="1"/>
              <a:t>mikroprosesor</a:t>
            </a:r>
            <a:r>
              <a:rPr lang="en-US" dirty="0"/>
              <a:t>, </a:t>
            </a:r>
            <a:r>
              <a:rPr lang="en-US" dirty="0" err="1"/>
              <a:t>yaitu</a:t>
            </a:r>
            <a:r>
              <a:rPr lang="en-US" dirty="0"/>
              <a:t> chip </a:t>
            </a:r>
            <a:r>
              <a:rPr lang="en-US" dirty="0" err="1"/>
              <a:t>tunggal</a:t>
            </a:r>
            <a:r>
              <a:rPr lang="en-US" dirty="0"/>
              <a:t>   yang </a:t>
            </a:r>
            <a:r>
              <a:rPr lang="en-US" dirty="0" err="1"/>
              <a:t>terdiri</a:t>
            </a:r>
            <a:r>
              <a:rPr lang="en-US" dirty="0"/>
              <a:t> </a:t>
            </a:r>
            <a:r>
              <a:rPr lang="en-US" dirty="0" err="1"/>
              <a:t>dari</a:t>
            </a:r>
            <a:r>
              <a:rPr lang="en-US" dirty="0"/>
              <a:t> set register , ALU </a:t>
            </a:r>
            <a:r>
              <a:rPr lang="en-US" dirty="0" err="1"/>
              <a:t>dan</a:t>
            </a:r>
            <a:r>
              <a:rPr lang="en-US" dirty="0"/>
              <a:t> unit control </a:t>
            </a:r>
            <a:r>
              <a:rPr lang="en-US" dirty="0" err="1"/>
              <a:t>komputer</a:t>
            </a:r>
            <a:r>
              <a:rPr lang="en-US" dirty="0"/>
              <a:t>.</a:t>
            </a:r>
          </a:p>
          <a:p>
            <a:r>
              <a:rPr lang="en-US" dirty="0"/>
              <a:t>IBM PC </a:t>
            </a:r>
            <a:r>
              <a:rPr lang="en-US" dirty="0" err="1"/>
              <a:t>merupakan</a:t>
            </a:r>
            <a:r>
              <a:rPr lang="en-US" dirty="0"/>
              <a:t> </a:t>
            </a:r>
            <a:r>
              <a:rPr lang="en-US" dirty="0" err="1"/>
              <a:t>arsitektur</a:t>
            </a:r>
            <a:r>
              <a:rPr lang="en-US" dirty="0"/>
              <a:t> bus </a:t>
            </a:r>
            <a:r>
              <a:rPr lang="en-US" dirty="0" err="1"/>
              <a:t>tunggal</a:t>
            </a:r>
            <a:r>
              <a:rPr lang="en-US" dirty="0"/>
              <a:t> yang </a:t>
            </a:r>
            <a:r>
              <a:rPr lang="en-US" dirty="0" err="1"/>
              <a:t>disebut</a:t>
            </a:r>
            <a:r>
              <a:rPr lang="en-US" dirty="0"/>
              <a:t> PC I/O Channel BUS </a:t>
            </a:r>
            <a:r>
              <a:rPr lang="en-US" dirty="0" err="1"/>
              <a:t>atau</a:t>
            </a:r>
            <a:r>
              <a:rPr lang="en-US" dirty="0"/>
              <a:t> PC BUS</a:t>
            </a:r>
          </a:p>
          <a:p>
            <a:r>
              <a:rPr lang="en-US" dirty="0"/>
              <a:t>PC BUS </a:t>
            </a:r>
            <a:r>
              <a:rPr lang="en-US" dirty="0" err="1"/>
              <a:t>melengkapi</a:t>
            </a:r>
            <a:r>
              <a:rPr lang="en-US" dirty="0"/>
              <a:t> PC </a:t>
            </a:r>
            <a:r>
              <a:rPr lang="en-US" dirty="0" err="1"/>
              <a:t>dengan</a:t>
            </a:r>
            <a:r>
              <a:rPr lang="en-US" dirty="0"/>
              <a:t> 8 </a:t>
            </a:r>
            <a:r>
              <a:rPr lang="en-US" dirty="0" err="1"/>
              <a:t>jalur</a:t>
            </a:r>
            <a:r>
              <a:rPr lang="en-US" dirty="0"/>
              <a:t> data, 20 </a:t>
            </a:r>
            <a:r>
              <a:rPr lang="en-US" dirty="0" err="1"/>
              <a:t>jalur</a:t>
            </a:r>
            <a:r>
              <a:rPr lang="en-US" dirty="0"/>
              <a:t> </a:t>
            </a:r>
            <a:r>
              <a:rPr lang="en-US" dirty="0" err="1"/>
              <a:t>alamat</a:t>
            </a:r>
            <a:r>
              <a:rPr lang="en-US" dirty="0"/>
              <a:t>, </a:t>
            </a:r>
            <a:r>
              <a:rPr lang="en-US" dirty="0" err="1"/>
              <a:t>sejumlah</a:t>
            </a:r>
            <a:r>
              <a:rPr lang="en-US" dirty="0"/>
              <a:t> </a:t>
            </a:r>
            <a:r>
              <a:rPr lang="en-US" dirty="0" err="1"/>
              <a:t>jalur</a:t>
            </a:r>
            <a:r>
              <a:rPr lang="en-US" dirty="0"/>
              <a:t> </a:t>
            </a:r>
            <a:r>
              <a:rPr lang="en-US" dirty="0" err="1"/>
              <a:t>kontrol</a:t>
            </a:r>
            <a:r>
              <a:rPr lang="en-US" dirty="0"/>
              <a:t> </a:t>
            </a:r>
            <a:r>
              <a:rPr lang="en-US" dirty="0" err="1"/>
              <a:t>dan</a:t>
            </a:r>
            <a:r>
              <a:rPr lang="en-US" dirty="0"/>
              <a:t> </a:t>
            </a:r>
            <a:r>
              <a:rPr lang="en-US" dirty="0" err="1"/>
              <a:t>ruang</a:t>
            </a:r>
            <a:r>
              <a:rPr lang="en-US" dirty="0"/>
              <a:t> </a:t>
            </a:r>
            <a:r>
              <a:rPr lang="en-US" dirty="0" err="1"/>
              <a:t>alamat</a:t>
            </a:r>
            <a:r>
              <a:rPr lang="en-US" dirty="0"/>
              <a:t> </a:t>
            </a:r>
            <a:r>
              <a:rPr lang="en-US" dirty="0" err="1"/>
              <a:t>fisik</a:t>
            </a:r>
            <a:r>
              <a:rPr lang="en-US" dirty="0"/>
              <a:t> PC </a:t>
            </a:r>
            <a:r>
              <a:rPr lang="en-US" dirty="0" err="1"/>
              <a:t>adalah</a:t>
            </a:r>
            <a:r>
              <a:rPr lang="en-US" dirty="0"/>
              <a:t> 1 MB</a:t>
            </a:r>
            <a:r>
              <a:rPr lang="en-US" dirty="0" smtClean="0"/>
              <a:t>.</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818522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KOMPONEN IBM PC:</a:t>
            </a:r>
          </a:p>
          <a:p>
            <a:pPr lvl="1"/>
            <a:r>
              <a:rPr lang="en-US" dirty="0" err="1"/>
              <a:t>Sistem</a:t>
            </a:r>
            <a:r>
              <a:rPr lang="en-US" dirty="0"/>
              <a:t> </a:t>
            </a:r>
            <a:r>
              <a:rPr lang="en-US" dirty="0" err="1"/>
              <a:t>Kontrol</a:t>
            </a:r>
            <a:r>
              <a:rPr lang="en-US" dirty="0"/>
              <a:t> BUS</a:t>
            </a:r>
          </a:p>
          <a:p>
            <a:pPr lvl="1"/>
            <a:r>
              <a:rPr lang="en-US" dirty="0" err="1"/>
              <a:t>Sistem</a:t>
            </a:r>
            <a:r>
              <a:rPr lang="en-US" dirty="0"/>
              <a:t> </a:t>
            </a:r>
            <a:r>
              <a:rPr lang="en-US" dirty="0" err="1"/>
              <a:t>Kontrol</a:t>
            </a:r>
            <a:r>
              <a:rPr lang="en-US" dirty="0"/>
              <a:t> </a:t>
            </a:r>
            <a:r>
              <a:rPr lang="en-US" dirty="0" err="1"/>
              <a:t>Intrerrupt</a:t>
            </a:r>
            <a:endParaRPr lang="en-US" dirty="0"/>
          </a:p>
          <a:p>
            <a:pPr lvl="1"/>
            <a:r>
              <a:rPr lang="en-US" dirty="0" err="1"/>
              <a:t>Sistem</a:t>
            </a:r>
            <a:r>
              <a:rPr lang="en-US" dirty="0"/>
              <a:t> </a:t>
            </a:r>
            <a:r>
              <a:rPr lang="en-US" dirty="0" err="1"/>
              <a:t>Kontrol</a:t>
            </a:r>
            <a:r>
              <a:rPr lang="en-US" dirty="0"/>
              <a:t> RAM </a:t>
            </a:r>
            <a:r>
              <a:rPr lang="en-US" dirty="0" err="1"/>
              <a:t>dan</a:t>
            </a:r>
            <a:r>
              <a:rPr lang="en-US" dirty="0"/>
              <a:t> ROM</a:t>
            </a:r>
          </a:p>
          <a:p>
            <a:pPr lvl="1"/>
            <a:r>
              <a:rPr lang="en-US" dirty="0" err="1"/>
              <a:t>Sistem</a:t>
            </a:r>
            <a:r>
              <a:rPr lang="en-US" dirty="0"/>
              <a:t> </a:t>
            </a:r>
            <a:r>
              <a:rPr lang="en-US" dirty="0" err="1"/>
              <a:t>Kontrol</a:t>
            </a:r>
            <a:r>
              <a:rPr lang="en-US" dirty="0"/>
              <a:t> DMA</a:t>
            </a:r>
          </a:p>
          <a:p>
            <a:pPr lvl="1"/>
            <a:r>
              <a:rPr lang="en-US" dirty="0"/>
              <a:t>Timer</a:t>
            </a:r>
          </a:p>
          <a:p>
            <a:pPr lvl="1"/>
            <a:r>
              <a:rPr lang="en-US" dirty="0" err="1"/>
              <a:t>SistemKontrol</a:t>
            </a:r>
            <a:r>
              <a:rPr lang="en-US" dirty="0"/>
              <a:t> I/O</a:t>
            </a:r>
          </a:p>
          <a:p>
            <a:r>
              <a:rPr lang="en-US" dirty="0"/>
              <a:t>SISTEM SOFTWARE:</a:t>
            </a:r>
          </a:p>
          <a:p>
            <a:pPr lvl="1"/>
            <a:r>
              <a:rPr lang="en-US" dirty="0" err="1"/>
              <a:t>Penetapan</a:t>
            </a:r>
            <a:r>
              <a:rPr lang="en-US" dirty="0"/>
              <a:t> </a:t>
            </a:r>
            <a:r>
              <a:rPr lang="en-US" dirty="0" err="1"/>
              <a:t>Alamat</a:t>
            </a:r>
            <a:r>
              <a:rPr lang="en-US" dirty="0"/>
              <a:t> Port I/O</a:t>
            </a:r>
          </a:p>
          <a:p>
            <a:pPr lvl="1"/>
            <a:r>
              <a:rPr lang="en-US" dirty="0" err="1"/>
              <a:t>Penetapan</a:t>
            </a:r>
            <a:r>
              <a:rPr lang="en-US" dirty="0"/>
              <a:t> Vector Interrupt</a:t>
            </a:r>
          </a:p>
          <a:p>
            <a:pPr lvl="1"/>
            <a:r>
              <a:rPr lang="en-US" dirty="0"/>
              <a:t>ROM BIOS</a:t>
            </a:r>
          </a:p>
          <a:p>
            <a:pPr lvl="1"/>
            <a:r>
              <a:rPr lang="en-US" dirty="0" err="1"/>
              <a:t>Penetapan</a:t>
            </a:r>
            <a:r>
              <a:rPr lang="en-US" dirty="0"/>
              <a:t> </a:t>
            </a:r>
            <a:r>
              <a:rPr lang="en-US" dirty="0" err="1"/>
              <a:t>Alamat</a:t>
            </a:r>
            <a:r>
              <a:rPr lang="en-US" dirty="0"/>
              <a:t> </a:t>
            </a:r>
            <a:r>
              <a:rPr lang="en-US" dirty="0" err="1"/>
              <a:t>Memori</a:t>
            </a:r>
            <a:endParaRPr lang="en-US" dirty="0"/>
          </a:p>
          <a:p>
            <a:pPr lvl="1"/>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9505415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MANFAAT ARSITEKTURAL ARSITEKTUR PC:</a:t>
            </a:r>
          </a:p>
          <a:p>
            <a:pPr lvl="1"/>
            <a:r>
              <a:rPr lang="en-US" dirty="0" err="1" smtClean="0"/>
              <a:t>Kemudahaan</a:t>
            </a:r>
            <a:r>
              <a:rPr lang="en-US" dirty="0" smtClean="0"/>
              <a:t> </a:t>
            </a:r>
            <a:r>
              <a:rPr lang="en-US" dirty="0" err="1" smtClean="0"/>
              <a:t>penggunaan</a:t>
            </a:r>
            <a:endParaRPr lang="en-US" dirty="0" smtClean="0"/>
          </a:p>
          <a:p>
            <a:pPr lvl="1"/>
            <a:r>
              <a:rPr lang="en-US" dirty="0" err="1" smtClean="0"/>
              <a:t>Daya</a:t>
            </a:r>
            <a:r>
              <a:rPr lang="en-US" dirty="0" smtClean="0"/>
              <a:t> </a:t>
            </a:r>
            <a:r>
              <a:rPr lang="en-US" dirty="0" err="1" smtClean="0"/>
              <a:t>Tempa</a:t>
            </a:r>
            <a:endParaRPr lang="en-US" dirty="0" smtClean="0"/>
          </a:p>
          <a:p>
            <a:pPr lvl="1"/>
            <a:r>
              <a:rPr lang="en-US" dirty="0" err="1" smtClean="0"/>
              <a:t>Daya</a:t>
            </a:r>
            <a:r>
              <a:rPr lang="en-US" dirty="0" smtClean="0"/>
              <a:t> </a:t>
            </a:r>
            <a:r>
              <a:rPr lang="en-US" dirty="0" err="1" smtClean="0"/>
              <a:t>Kembang</a:t>
            </a:r>
            <a:endParaRPr lang="en-US" dirty="0" smtClean="0"/>
          </a:p>
          <a:p>
            <a:pPr lvl="1"/>
            <a:r>
              <a:rPr lang="en-US" dirty="0" err="1" smtClean="0"/>
              <a:t>Expandibilitas</a:t>
            </a:r>
            <a:endParaRPr lang="en-US" dirty="0" smtClean="0"/>
          </a:p>
          <a:p>
            <a:r>
              <a:rPr lang="en-US" dirty="0"/>
              <a:t>KONFIGURASI MIKROKOMPUTER </a:t>
            </a:r>
            <a:r>
              <a:rPr lang="en-US" dirty="0" smtClean="0"/>
              <a:t>DASAR</a:t>
            </a:r>
          </a:p>
          <a:p>
            <a:pPr lvl="1"/>
            <a:r>
              <a:rPr lang="en-US" i="1" dirty="0"/>
              <a:t>Chipset</a:t>
            </a:r>
            <a:r>
              <a:rPr lang="en-US" dirty="0"/>
              <a:t> </a:t>
            </a:r>
            <a:r>
              <a:rPr lang="en-US" dirty="0" err="1"/>
              <a:t>adalah</a:t>
            </a:r>
            <a:r>
              <a:rPr lang="en-US" dirty="0"/>
              <a:t> set </a:t>
            </a:r>
            <a:r>
              <a:rPr lang="en-US" dirty="0" err="1"/>
              <a:t>dari</a:t>
            </a:r>
            <a:r>
              <a:rPr lang="en-US" dirty="0"/>
              <a:t> chip yang </a:t>
            </a:r>
            <a:r>
              <a:rPr lang="en-US" dirty="0" err="1"/>
              <a:t>mendukung</a:t>
            </a:r>
            <a:r>
              <a:rPr lang="en-US" dirty="0"/>
              <a:t> </a:t>
            </a:r>
            <a:r>
              <a:rPr lang="en-US" dirty="0" err="1"/>
              <a:t>kompatibel</a:t>
            </a:r>
            <a:r>
              <a:rPr lang="en-US" dirty="0"/>
              <a:t> yang </a:t>
            </a:r>
            <a:r>
              <a:rPr lang="en-US" dirty="0" err="1"/>
              <a:t>mengimplementasikan</a:t>
            </a:r>
            <a:r>
              <a:rPr lang="en-US" dirty="0"/>
              <a:t> </a:t>
            </a:r>
            <a:r>
              <a:rPr lang="en-US" dirty="0" err="1"/>
              <a:t>berbagai</a:t>
            </a:r>
            <a:r>
              <a:rPr lang="en-US" dirty="0"/>
              <a:t> </a:t>
            </a:r>
            <a:r>
              <a:rPr lang="en-US" dirty="0" err="1"/>
              <a:t>fungsi</a:t>
            </a:r>
            <a:r>
              <a:rPr lang="en-US" dirty="0"/>
              <a:t> </a:t>
            </a:r>
            <a:r>
              <a:rPr lang="en-US" dirty="0" err="1"/>
              <a:t>tertentu</a:t>
            </a:r>
            <a:r>
              <a:rPr lang="en-US" dirty="0"/>
              <a:t> </a:t>
            </a:r>
            <a:r>
              <a:rPr lang="en-US" dirty="0" err="1"/>
              <a:t>seperti</a:t>
            </a:r>
            <a:r>
              <a:rPr lang="en-US" dirty="0"/>
              <a:t> </a:t>
            </a:r>
            <a:r>
              <a:rPr lang="en-US" dirty="0" err="1"/>
              <a:t>pengontrol</a:t>
            </a:r>
            <a:r>
              <a:rPr lang="en-US" dirty="0"/>
              <a:t> </a:t>
            </a:r>
            <a:r>
              <a:rPr lang="en-US" dirty="0" err="1"/>
              <a:t>interupt</a:t>
            </a:r>
            <a:r>
              <a:rPr lang="en-US" dirty="0"/>
              <a:t>, </a:t>
            </a:r>
            <a:r>
              <a:rPr lang="en-US" dirty="0" err="1"/>
              <a:t>pengontrol</a:t>
            </a:r>
            <a:r>
              <a:rPr lang="en-US" dirty="0"/>
              <a:t> bus </a:t>
            </a:r>
            <a:r>
              <a:rPr lang="en-US" dirty="0" err="1"/>
              <a:t>dan</a:t>
            </a:r>
            <a:r>
              <a:rPr lang="en-US" dirty="0"/>
              <a:t> timer.</a:t>
            </a:r>
          </a:p>
          <a:p>
            <a:pPr lvl="1"/>
            <a:r>
              <a:rPr lang="en-US" dirty="0"/>
              <a:t>Chip </a:t>
            </a:r>
            <a:r>
              <a:rPr lang="en-US" dirty="0" err="1"/>
              <a:t>khusus</a:t>
            </a:r>
            <a:r>
              <a:rPr lang="en-US" dirty="0"/>
              <a:t> yang di </a:t>
            </a:r>
            <a:r>
              <a:rPr lang="en-US" dirty="0" err="1"/>
              <a:t>sebut</a:t>
            </a:r>
            <a:r>
              <a:rPr lang="en-US" dirty="0"/>
              <a:t> </a:t>
            </a:r>
            <a:r>
              <a:rPr lang="en-US" dirty="0" err="1"/>
              <a:t>koprosesor</a:t>
            </a:r>
            <a:r>
              <a:rPr lang="en-US" dirty="0"/>
              <a:t> yang </a:t>
            </a:r>
            <a:r>
              <a:rPr lang="en-US" dirty="0" err="1"/>
              <a:t>beroperasi</a:t>
            </a:r>
            <a:r>
              <a:rPr lang="en-US" dirty="0"/>
              <a:t> </a:t>
            </a:r>
            <a:r>
              <a:rPr lang="en-US" dirty="0" err="1"/>
              <a:t>bersama</a:t>
            </a:r>
            <a:r>
              <a:rPr lang="en-US" dirty="0"/>
              <a:t> </a:t>
            </a:r>
            <a:r>
              <a:rPr lang="en-US" dirty="0" err="1"/>
              <a:t>dengan</a:t>
            </a:r>
            <a:r>
              <a:rPr lang="en-US" dirty="0"/>
              <a:t> CPU </a:t>
            </a:r>
            <a:r>
              <a:rPr lang="en-US" dirty="0" err="1"/>
              <a:t>guna</a:t>
            </a:r>
            <a:r>
              <a:rPr lang="en-US" dirty="0"/>
              <a:t> </a:t>
            </a:r>
            <a:r>
              <a:rPr lang="en-US" dirty="0" err="1"/>
              <a:t>meningkatkan</a:t>
            </a:r>
            <a:r>
              <a:rPr lang="en-US" dirty="0"/>
              <a:t> </a:t>
            </a:r>
            <a:r>
              <a:rPr lang="en-US" dirty="0" err="1"/>
              <a:t>fungsionalitasnya</a:t>
            </a:r>
            <a:r>
              <a:rPr lang="en-US" dirty="0"/>
              <a:t>.</a:t>
            </a:r>
          </a:p>
          <a:p>
            <a:endParaRPr lang="en-US" dirty="0" smtClean="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817003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smtClean="0"/>
              <a:t>Sistem</a:t>
            </a:r>
            <a:r>
              <a:rPr lang="en-US" dirty="0" smtClean="0"/>
              <a:t> </a:t>
            </a:r>
            <a:r>
              <a:rPr lang="en-US" dirty="0" err="1"/>
              <a:t>Kontrol</a:t>
            </a:r>
            <a:r>
              <a:rPr lang="en-US" dirty="0"/>
              <a:t> BUS: </a:t>
            </a:r>
            <a:r>
              <a:rPr lang="en-US" dirty="0" err="1"/>
              <a:t>Pengontrol</a:t>
            </a:r>
            <a:r>
              <a:rPr lang="en-US" dirty="0"/>
              <a:t> BUS, Buffer Data, </a:t>
            </a:r>
            <a:r>
              <a:rPr lang="en-US" dirty="0" err="1"/>
              <a:t>dan</a:t>
            </a:r>
            <a:r>
              <a:rPr lang="en-US" dirty="0"/>
              <a:t> Latches </a:t>
            </a:r>
            <a:r>
              <a:rPr lang="en-US" dirty="0" err="1"/>
              <a:t>Alamat</a:t>
            </a:r>
            <a:endParaRPr lang="en-US" dirty="0"/>
          </a:p>
          <a:p>
            <a:r>
              <a:rPr lang="en-US" dirty="0" err="1"/>
              <a:t>Sistem</a:t>
            </a:r>
            <a:r>
              <a:rPr lang="en-US" dirty="0"/>
              <a:t> </a:t>
            </a:r>
            <a:r>
              <a:rPr lang="en-US" dirty="0" err="1"/>
              <a:t>Kontrol</a:t>
            </a:r>
            <a:r>
              <a:rPr lang="en-US" dirty="0"/>
              <a:t> Interrupt: </a:t>
            </a:r>
            <a:r>
              <a:rPr lang="en-US" dirty="0" err="1"/>
              <a:t>Pengontrol</a:t>
            </a:r>
            <a:r>
              <a:rPr lang="en-US" dirty="0"/>
              <a:t> Interrupt</a:t>
            </a:r>
          </a:p>
          <a:p>
            <a:r>
              <a:rPr lang="en-US" dirty="0" err="1"/>
              <a:t>Sistem</a:t>
            </a:r>
            <a:r>
              <a:rPr lang="en-US" dirty="0"/>
              <a:t> </a:t>
            </a:r>
            <a:r>
              <a:rPr lang="en-US" dirty="0" err="1"/>
              <a:t>Kontrol</a:t>
            </a:r>
            <a:r>
              <a:rPr lang="en-US" dirty="0"/>
              <a:t> RAM </a:t>
            </a:r>
            <a:r>
              <a:rPr lang="en-US" dirty="0" err="1"/>
              <a:t>dan</a:t>
            </a:r>
            <a:r>
              <a:rPr lang="en-US" dirty="0"/>
              <a:t> ROM: Chip RAM </a:t>
            </a:r>
            <a:r>
              <a:rPr lang="en-US" dirty="0" err="1"/>
              <a:t>dan</a:t>
            </a:r>
            <a:r>
              <a:rPr lang="en-US" dirty="0"/>
              <a:t> ROM, Decoder </a:t>
            </a:r>
            <a:r>
              <a:rPr lang="en-US" dirty="0" err="1"/>
              <a:t>Alamat</a:t>
            </a:r>
            <a:r>
              <a:rPr lang="en-US" dirty="0"/>
              <a:t>, </a:t>
            </a:r>
            <a:r>
              <a:rPr lang="en-US" dirty="0" err="1"/>
              <a:t>dan</a:t>
            </a:r>
            <a:r>
              <a:rPr lang="en-US" dirty="0"/>
              <a:t> Buffer</a:t>
            </a:r>
          </a:p>
          <a:p>
            <a:r>
              <a:rPr lang="en-US" dirty="0" err="1"/>
              <a:t>Sistem</a:t>
            </a:r>
            <a:r>
              <a:rPr lang="en-US" dirty="0"/>
              <a:t> </a:t>
            </a:r>
            <a:r>
              <a:rPr lang="en-US" dirty="0" err="1"/>
              <a:t>Kontrol</a:t>
            </a:r>
            <a:r>
              <a:rPr lang="en-US" dirty="0"/>
              <a:t> DMA: </a:t>
            </a:r>
            <a:r>
              <a:rPr lang="en-US" dirty="0" err="1"/>
              <a:t>Pengontrol</a:t>
            </a:r>
            <a:r>
              <a:rPr lang="en-US" dirty="0"/>
              <a:t> DMA</a:t>
            </a:r>
          </a:p>
          <a:p>
            <a:r>
              <a:rPr lang="en-US" dirty="0"/>
              <a:t>Timer: Timer Interval Programmable</a:t>
            </a:r>
          </a:p>
          <a:p>
            <a:r>
              <a:rPr lang="en-US" dirty="0" err="1"/>
              <a:t>Sistem</a:t>
            </a:r>
            <a:r>
              <a:rPr lang="en-US" dirty="0"/>
              <a:t> </a:t>
            </a:r>
            <a:r>
              <a:rPr lang="en-US" dirty="0" err="1"/>
              <a:t>Kontrol</a:t>
            </a:r>
            <a:r>
              <a:rPr lang="en-US" dirty="0"/>
              <a:t> I/O: Interface </a:t>
            </a:r>
            <a:r>
              <a:rPr lang="en-US" dirty="0" err="1"/>
              <a:t>Paralel</a:t>
            </a:r>
            <a:r>
              <a:rPr lang="en-US" dirty="0"/>
              <a:t> Programmable</a:t>
            </a:r>
          </a:p>
          <a:p>
            <a:endParaRPr lang="en-US" dirty="0"/>
          </a:p>
        </p:txBody>
      </p:sp>
      <p:sp>
        <p:nvSpPr>
          <p:cNvPr id="2" name="Title 1"/>
          <p:cNvSpPr>
            <a:spLocks noGrp="1"/>
          </p:cNvSpPr>
          <p:nvPr>
            <p:ph type="title"/>
          </p:nvPr>
        </p:nvSpPr>
        <p:spPr/>
        <p:txBody>
          <a:bodyPr>
            <a:normAutofit/>
          </a:bodyPr>
          <a:lstStyle/>
          <a:p>
            <a:r>
              <a:rPr lang="en-US" dirty="0" smtClean="0"/>
              <a:t>KOMPONEN IBM PC</a:t>
            </a:r>
            <a:endParaRPr lang="en-US" dirty="0"/>
          </a:p>
        </p:txBody>
      </p:sp>
    </p:spTree>
    <p:extLst>
      <p:ext uri="{BB962C8B-B14F-4D97-AF65-F5344CB8AC3E}">
        <p14:creationId xmlns:p14="http://schemas.microsoft.com/office/powerpoint/2010/main" val="2829498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6"/>
            <a:ext cx="8229600" cy="4234475"/>
          </a:xfrm>
        </p:spPr>
        <p:txBody>
          <a:bodyPr>
            <a:normAutofit fontScale="92500" lnSpcReduction="10000"/>
          </a:bodyPr>
          <a:lstStyle/>
          <a:p>
            <a:r>
              <a:rPr lang="en-US" dirty="0" err="1" smtClean="0"/>
              <a:t>Arsitektur</a:t>
            </a:r>
            <a:r>
              <a:rPr lang="en-US" dirty="0" smtClean="0"/>
              <a:t> </a:t>
            </a:r>
            <a:r>
              <a:rPr lang="en-US" dirty="0"/>
              <a:t>von Neumann (</a:t>
            </a:r>
            <a:r>
              <a:rPr lang="en-US" dirty="0" err="1"/>
              <a:t>atau</a:t>
            </a:r>
            <a:r>
              <a:rPr lang="en-US" dirty="0"/>
              <a:t> </a:t>
            </a:r>
            <a:r>
              <a:rPr lang="en-US" dirty="0" err="1"/>
              <a:t>Mesin</a:t>
            </a:r>
            <a:r>
              <a:rPr lang="en-US" dirty="0"/>
              <a:t> Von Neumann) </a:t>
            </a:r>
            <a:r>
              <a:rPr lang="en-US" dirty="0" err="1"/>
              <a:t>adalah</a:t>
            </a:r>
            <a:r>
              <a:rPr lang="en-US" dirty="0"/>
              <a:t> </a:t>
            </a:r>
            <a:r>
              <a:rPr lang="en-US" dirty="0" err="1"/>
              <a:t>arsitektur</a:t>
            </a:r>
            <a:r>
              <a:rPr lang="en-US" dirty="0"/>
              <a:t> yang </a:t>
            </a:r>
            <a:r>
              <a:rPr lang="en-US" dirty="0" err="1"/>
              <a:t>diciptakan</a:t>
            </a:r>
            <a:r>
              <a:rPr lang="en-US" dirty="0"/>
              <a:t> </a:t>
            </a:r>
            <a:r>
              <a:rPr lang="en-US" dirty="0" err="1"/>
              <a:t>oleh</a:t>
            </a:r>
            <a:r>
              <a:rPr lang="en-US" dirty="0"/>
              <a:t> John von Neumann (1903-1957). </a:t>
            </a:r>
            <a:endParaRPr lang="en-US" dirty="0" smtClean="0"/>
          </a:p>
          <a:p>
            <a:r>
              <a:rPr lang="en-US" dirty="0" err="1" smtClean="0"/>
              <a:t>Arsitektur</a:t>
            </a:r>
            <a:r>
              <a:rPr lang="en-US" dirty="0" smtClean="0"/>
              <a:t> </a:t>
            </a:r>
            <a:r>
              <a:rPr lang="en-US" dirty="0" err="1"/>
              <a:t>ini</a:t>
            </a:r>
            <a:r>
              <a:rPr lang="en-US" dirty="0"/>
              <a:t> </a:t>
            </a:r>
            <a:r>
              <a:rPr lang="en-US" dirty="0" err="1"/>
              <a:t>digunakan</a:t>
            </a:r>
            <a:r>
              <a:rPr lang="en-US" dirty="0"/>
              <a:t> </a:t>
            </a:r>
            <a:r>
              <a:rPr lang="en-US" dirty="0" err="1"/>
              <a:t>oleh</a:t>
            </a:r>
            <a:r>
              <a:rPr lang="en-US" dirty="0"/>
              <a:t> </a:t>
            </a:r>
            <a:r>
              <a:rPr lang="en-US" dirty="0" err="1"/>
              <a:t>hampir</a:t>
            </a:r>
            <a:r>
              <a:rPr lang="en-US" dirty="0"/>
              <a:t> </a:t>
            </a:r>
            <a:r>
              <a:rPr lang="en-US" dirty="0" err="1"/>
              <a:t>semua</a:t>
            </a:r>
            <a:r>
              <a:rPr lang="en-US" dirty="0"/>
              <a:t> </a:t>
            </a:r>
            <a:r>
              <a:rPr lang="en-US" dirty="0" err="1"/>
              <a:t>komputer</a:t>
            </a:r>
            <a:r>
              <a:rPr lang="en-US" dirty="0"/>
              <a:t> </a:t>
            </a:r>
            <a:r>
              <a:rPr lang="en-US" dirty="0" err="1"/>
              <a:t>saat</a:t>
            </a:r>
            <a:r>
              <a:rPr lang="en-US" dirty="0"/>
              <a:t> </a:t>
            </a:r>
            <a:r>
              <a:rPr lang="en-US" dirty="0" err="1"/>
              <a:t>ini</a:t>
            </a:r>
            <a:r>
              <a:rPr lang="en-US" dirty="0" smtClean="0"/>
              <a:t>.</a:t>
            </a:r>
          </a:p>
          <a:p>
            <a:r>
              <a:rPr lang="en-US" dirty="0" err="1" smtClean="0"/>
              <a:t>Arsitektur</a:t>
            </a:r>
            <a:r>
              <a:rPr lang="en-US" dirty="0" smtClean="0"/>
              <a:t> </a:t>
            </a:r>
            <a:r>
              <a:rPr lang="en-US" dirty="0"/>
              <a:t>Von Neumann </a:t>
            </a:r>
            <a:r>
              <a:rPr lang="en-US" dirty="0" err="1"/>
              <a:t>menggambarkan</a:t>
            </a:r>
            <a:r>
              <a:rPr lang="en-US" dirty="0"/>
              <a:t> </a:t>
            </a:r>
            <a:r>
              <a:rPr lang="en-US" dirty="0" err="1"/>
              <a:t>komputer</a:t>
            </a:r>
            <a:r>
              <a:rPr lang="en-US" dirty="0"/>
              <a:t> </a:t>
            </a:r>
            <a:r>
              <a:rPr lang="en-US" dirty="0" err="1"/>
              <a:t>dengan</a:t>
            </a:r>
            <a:r>
              <a:rPr lang="en-US" dirty="0"/>
              <a:t> </a:t>
            </a:r>
            <a:r>
              <a:rPr lang="en-US" dirty="0" err="1"/>
              <a:t>empat</a:t>
            </a:r>
            <a:r>
              <a:rPr lang="en-US" dirty="0"/>
              <a:t> </a:t>
            </a:r>
            <a:r>
              <a:rPr lang="en-US" dirty="0" err="1"/>
              <a:t>bagian</a:t>
            </a:r>
            <a:r>
              <a:rPr lang="en-US" dirty="0"/>
              <a:t> </a:t>
            </a:r>
            <a:r>
              <a:rPr lang="en-US" dirty="0" err="1"/>
              <a:t>utama</a:t>
            </a:r>
            <a:r>
              <a:rPr lang="en-US" dirty="0"/>
              <a:t>: Unit </a:t>
            </a:r>
            <a:r>
              <a:rPr lang="en-US" dirty="0" err="1"/>
              <a:t>Aritmatika</a:t>
            </a:r>
            <a:r>
              <a:rPr lang="en-US" dirty="0"/>
              <a:t> </a:t>
            </a:r>
            <a:r>
              <a:rPr lang="en-US" dirty="0" err="1"/>
              <a:t>dan</a:t>
            </a:r>
            <a:r>
              <a:rPr lang="en-US" dirty="0"/>
              <a:t> </a:t>
            </a:r>
            <a:r>
              <a:rPr lang="en-US" dirty="0" err="1"/>
              <a:t>Logis</a:t>
            </a:r>
            <a:r>
              <a:rPr lang="en-US" dirty="0"/>
              <a:t> (ALU), unit </a:t>
            </a:r>
            <a:r>
              <a:rPr lang="en-US" dirty="0" err="1"/>
              <a:t>kontrol</a:t>
            </a:r>
            <a:r>
              <a:rPr lang="en-US" dirty="0"/>
              <a:t>, </a:t>
            </a:r>
            <a:r>
              <a:rPr lang="en-US" dirty="0" err="1"/>
              <a:t>memori</a:t>
            </a:r>
            <a:r>
              <a:rPr lang="en-US" dirty="0"/>
              <a:t>, </a:t>
            </a:r>
            <a:r>
              <a:rPr lang="en-US" dirty="0" err="1"/>
              <a:t>dan</a:t>
            </a:r>
            <a:r>
              <a:rPr lang="en-US" dirty="0"/>
              <a:t> </a:t>
            </a:r>
            <a:r>
              <a:rPr lang="en-US" dirty="0" err="1"/>
              <a:t>alat</a:t>
            </a:r>
            <a:r>
              <a:rPr lang="en-US" dirty="0"/>
              <a:t> </a:t>
            </a:r>
            <a:r>
              <a:rPr lang="en-US" dirty="0" err="1"/>
              <a:t>masukan</a:t>
            </a:r>
            <a:r>
              <a:rPr lang="en-US" dirty="0"/>
              <a:t> </a:t>
            </a:r>
            <a:r>
              <a:rPr lang="en-US" dirty="0" err="1"/>
              <a:t>dan</a:t>
            </a:r>
            <a:r>
              <a:rPr lang="en-US" dirty="0"/>
              <a:t> </a:t>
            </a:r>
            <a:r>
              <a:rPr lang="en-US" dirty="0" err="1"/>
              <a:t>hasil</a:t>
            </a:r>
            <a:r>
              <a:rPr lang="en-US" dirty="0"/>
              <a:t> (</a:t>
            </a:r>
            <a:r>
              <a:rPr lang="en-US" dirty="0" err="1"/>
              <a:t>secara</a:t>
            </a:r>
            <a:r>
              <a:rPr lang="en-US" dirty="0"/>
              <a:t> </a:t>
            </a:r>
            <a:r>
              <a:rPr lang="en-US" dirty="0" err="1"/>
              <a:t>kolektif</a:t>
            </a:r>
            <a:r>
              <a:rPr lang="en-US" dirty="0"/>
              <a:t> </a:t>
            </a:r>
            <a:r>
              <a:rPr lang="en-US" dirty="0" err="1"/>
              <a:t>dinamakan</a:t>
            </a:r>
            <a:r>
              <a:rPr lang="en-US" dirty="0"/>
              <a:t> I/O). </a:t>
            </a:r>
            <a:r>
              <a:rPr lang="en-US" dirty="0" err="1"/>
              <a:t>Bagian</a:t>
            </a:r>
            <a:r>
              <a:rPr lang="en-US" dirty="0"/>
              <a:t> </a:t>
            </a:r>
            <a:r>
              <a:rPr lang="en-US" dirty="0" err="1"/>
              <a:t>ini</a:t>
            </a:r>
            <a:r>
              <a:rPr lang="en-US" dirty="0"/>
              <a:t> </a:t>
            </a:r>
            <a:r>
              <a:rPr lang="en-US" dirty="0" err="1"/>
              <a:t>dihubungkan</a:t>
            </a:r>
            <a:r>
              <a:rPr lang="en-US" dirty="0"/>
              <a:t> </a:t>
            </a:r>
            <a:r>
              <a:rPr lang="en-US" dirty="0" err="1"/>
              <a:t>oleh</a:t>
            </a:r>
            <a:r>
              <a:rPr lang="en-US" dirty="0"/>
              <a:t> </a:t>
            </a:r>
            <a:r>
              <a:rPr lang="en-US" dirty="0" err="1"/>
              <a:t>berkas</a:t>
            </a:r>
            <a:r>
              <a:rPr lang="en-US" dirty="0"/>
              <a:t> </a:t>
            </a:r>
            <a:r>
              <a:rPr lang="en-US" dirty="0" err="1"/>
              <a:t>kawat</a:t>
            </a:r>
            <a:r>
              <a:rPr lang="en-US" dirty="0"/>
              <a:t>, “bus”.</a:t>
            </a:r>
          </a:p>
        </p:txBody>
      </p:sp>
      <p:sp>
        <p:nvSpPr>
          <p:cNvPr id="2" name="Title 1"/>
          <p:cNvSpPr>
            <a:spLocks noGrp="1"/>
          </p:cNvSpPr>
          <p:nvPr>
            <p:ph type="title"/>
          </p:nvPr>
        </p:nvSpPr>
        <p:spPr/>
        <p:txBody>
          <a:bodyPr>
            <a:normAutofit fontScale="90000"/>
          </a:bodyPr>
          <a:lstStyle/>
          <a:p>
            <a:r>
              <a:rPr lang="en-US" sz="3600" b="1" dirty="0"/>
              <a:t>KLASIFIKASI ARSITEKTUR </a:t>
            </a:r>
            <a:r>
              <a:rPr lang="en-US" sz="3600" b="1" dirty="0" smtClean="0"/>
              <a:t>KOMPUTER</a:t>
            </a:r>
            <a:r>
              <a:rPr lang="en-US" b="1" dirty="0" smtClean="0"/>
              <a:t/>
            </a:r>
            <a:br>
              <a:rPr lang="en-US" b="1" dirty="0" smtClean="0"/>
            </a:br>
            <a:r>
              <a:rPr lang="en-US" b="1" dirty="0" smtClean="0"/>
              <a:t>1. </a:t>
            </a:r>
            <a:r>
              <a:rPr lang="en-US" b="1" dirty="0" err="1" smtClean="0"/>
              <a:t>Arsitektur</a:t>
            </a:r>
            <a:r>
              <a:rPr lang="en-US" b="1" dirty="0" smtClean="0"/>
              <a:t> Von Neumann</a:t>
            </a:r>
            <a:endParaRPr lang="en-US" dirty="0"/>
          </a:p>
        </p:txBody>
      </p:sp>
    </p:spTree>
    <p:extLst>
      <p:ext uri="{BB962C8B-B14F-4D97-AF65-F5344CB8AC3E}">
        <p14:creationId xmlns:p14="http://schemas.microsoft.com/office/powerpoint/2010/main" val="375245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r>
              <a:rPr lang="en-US" dirty="0" smtClean="0"/>
              <a:t>SISTEM SOFTWARE:</a:t>
            </a:r>
            <a:endParaRPr lang="en-US" dirty="0" smtClean="0"/>
          </a:p>
          <a:p>
            <a:pPr lvl="1"/>
            <a:r>
              <a:rPr lang="en-US" dirty="0" err="1" smtClean="0"/>
              <a:t>Penetapan</a:t>
            </a:r>
            <a:r>
              <a:rPr lang="en-US" dirty="0" smtClean="0"/>
              <a:t> </a:t>
            </a:r>
            <a:r>
              <a:rPr lang="en-US" dirty="0" err="1"/>
              <a:t>Alamat</a:t>
            </a:r>
            <a:r>
              <a:rPr lang="en-US" dirty="0"/>
              <a:t> Port I/O</a:t>
            </a:r>
          </a:p>
          <a:p>
            <a:pPr lvl="1"/>
            <a:r>
              <a:rPr lang="en-US" dirty="0" err="1"/>
              <a:t>Penetapan</a:t>
            </a:r>
            <a:r>
              <a:rPr lang="en-US" dirty="0"/>
              <a:t> Vector Interrupt</a:t>
            </a:r>
          </a:p>
          <a:p>
            <a:pPr lvl="1"/>
            <a:r>
              <a:rPr lang="en-US" dirty="0"/>
              <a:t>ROM BIOS</a:t>
            </a:r>
          </a:p>
          <a:p>
            <a:pPr lvl="1"/>
            <a:r>
              <a:rPr lang="en-US" dirty="0" err="1"/>
              <a:t>Penetapan</a:t>
            </a:r>
            <a:r>
              <a:rPr lang="en-US" dirty="0"/>
              <a:t> </a:t>
            </a:r>
            <a:r>
              <a:rPr lang="en-US" dirty="0" err="1"/>
              <a:t>Alamat</a:t>
            </a:r>
            <a:r>
              <a:rPr lang="en-US" dirty="0"/>
              <a:t> </a:t>
            </a:r>
            <a:r>
              <a:rPr lang="en-US" dirty="0" err="1"/>
              <a:t>Memori</a:t>
            </a:r>
            <a:endParaRPr lang="en-US" dirty="0"/>
          </a:p>
          <a:p>
            <a:r>
              <a:rPr lang="en-US" dirty="0"/>
              <a:t>MANFAAT ARSITEKTURAL ARSITEKTUR PC:</a:t>
            </a:r>
          </a:p>
          <a:p>
            <a:pPr lvl="1"/>
            <a:r>
              <a:rPr lang="en-US" dirty="0" err="1"/>
              <a:t>Kemudahaan</a:t>
            </a:r>
            <a:r>
              <a:rPr lang="en-US" dirty="0"/>
              <a:t> </a:t>
            </a:r>
            <a:r>
              <a:rPr lang="en-US" dirty="0" err="1"/>
              <a:t>penggunaan</a:t>
            </a:r>
            <a:endParaRPr lang="en-US" dirty="0"/>
          </a:p>
          <a:p>
            <a:pPr lvl="1"/>
            <a:r>
              <a:rPr lang="en-US" dirty="0" err="1"/>
              <a:t>Daya</a:t>
            </a:r>
            <a:r>
              <a:rPr lang="en-US" dirty="0"/>
              <a:t> </a:t>
            </a:r>
            <a:r>
              <a:rPr lang="en-US" dirty="0" err="1"/>
              <a:t>Tempa</a:t>
            </a:r>
            <a:endParaRPr lang="en-US" dirty="0"/>
          </a:p>
          <a:p>
            <a:pPr lvl="1"/>
            <a:r>
              <a:rPr lang="en-US" dirty="0" err="1"/>
              <a:t>Daya</a:t>
            </a:r>
            <a:r>
              <a:rPr lang="en-US" dirty="0"/>
              <a:t> </a:t>
            </a:r>
            <a:r>
              <a:rPr lang="en-US" dirty="0" err="1"/>
              <a:t>Kembang</a:t>
            </a:r>
            <a:endParaRPr lang="en-US" dirty="0"/>
          </a:p>
          <a:p>
            <a:pPr lvl="1"/>
            <a:r>
              <a:rPr lang="en-US" dirty="0" err="1"/>
              <a:t>Expandibilitas</a:t>
            </a:r>
            <a:endParaRPr lang="en-US" dirty="0"/>
          </a:p>
          <a:p>
            <a:endParaRPr lang="en-US" dirty="0"/>
          </a:p>
        </p:txBody>
      </p:sp>
      <p:sp>
        <p:nvSpPr>
          <p:cNvPr id="2" name="Title 1"/>
          <p:cNvSpPr>
            <a:spLocks noGrp="1"/>
          </p:cNvSpPr>
          <p:nvPr>
            <p:ph type="title"/>
          </p:nvPr>
        </p:nvSpPr>
        <p:spPr/>
        <p:txBody>
          <a:bodyPr>
            <a:normAutofit/>
          </a:bodyPr>
          <a:lstStyle/>
          <a:p>
            <a:r>
              <a:rPr lang="en-US" dirty="0" smtClean="0"/>
              <a:t>SISTEM SOFTWARE:</a:t>
            </a:r>
            <a:endParaRPr lang="en-US" dirty="0"/>
          </a:p>
        </p:txBody>
      </p:sp>
    </p:spTree>
    <p:extLst>
      <p:ext uri="{BB962C8B-B14F-4D97-AF65-F5344CB8AC3E}">
        <p14:creationId xmlns:p14="http://schemas.microsoft.com/office/powerpoint/2010/main" val="3343589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Ada </a:t>
            </a:r>
            <a:r>
              <a:rPr lang="en-US" dirty="0" err="1"/>
              <a:t>empat</a:t>
            </a:r>
            <a:r>
              <a:rPr lang="en-US" dirty="0"/>
              <a:t> </a:t>
            </a:r>
            <a:r>
              <a:rPr lang="en-US" dirty="0" err="1"/>
              <a:t>ukuran</a:t>
            </a:r>
            <a:r>
              <a:rPr lang="en-US" dirty="0"/>
              <a:t> </a:t>
            </a:r>
            <a:r>
              <a:rPr lang="en-US" dirty="0" err="1"/>
              <a:t>pokok</a:t>
            </a:r>
            <a:r>
              <a:rPr lang="en-US" dirty="0"/>
              <a:t> yang </a:t>
            </a:r>
            <a:r>
              <a:rPr lang="en-US" dirty="0" err="1"/>
              <a:t>menentukan</a:t>
            </a:r>
            <a:r>
              <a:rPr lang="en-US" dirty="0"/>
              <a:t> </a:t>
            </a:r>
            <a:r>
              <a:rPr lang="en-US" dirty="0" err="1"/>
              <a:t>keberhasilan</a:t>
            </a:r>
            <a:r>
              <a:rPr lang="en-US" dirty="0"/>
              <a:t> </a:t>
            </a:r>
            <a:r>
              <a:rPr lang="en-US" dirty="0" err="1"/>
              <a:t>arsitektur</a:t>
            </a:r>
            <a:r>
              <a:rPr lang="en-US" dirty="0"/>
              <a:t>, </a:t>
            </a:r>
            <a:r>
              <a:rPr lang="en-US" dirty="0" err="1"/>
              <a:t>yaitu</a:t>
            </a:r>
            <a:r>
              <a:rPr lang="en-US" dirty="0"/>
              <a:t> </a:t>
            </a:r>
            <a:r>
              <a:rPr lang="en-US" dirty="0" err="1"/>
              <a:t>manfaat</a:t>
            </a:r>
            <a:r>
              <a:rPr lang="en-US" dirty="0"/>
              <a:t> </a:t>
            </a:r>
            <a:r>
              <a:rPr lang="en-US" dirty="0" err="1"/>
              <a:t>arsitekturalnya</a:t>
            </a:r>
            <a:r>
              <a:rPr lang="en-US" dirty="0"/>
              <a:t> </a:t>
            </a:r>
            <a:r>
              <a:rPr lang="en-US" dirty="0" err="1"/>
              <a:t>yaitu</a:t>
            </a:r>
            <a:r>
              <a:rPr lang="en-US" dirty="0"/>
              <a:t>:</a:t>
            </a:r>
          </a:p>
          <a:p>
            <a:pPr marL="514350" indent="-514350">
              <a:buFont typeface="+mj-lt"/>
              <a:buAutoNum type="arabicPeriod"/>
            </a:pPr>
            <a:r>
              <a:rPr lang="en-US" dirty="0" err="1"/>
              <a:t>Aplicability</a:t>
            </a:r>
            <a:endParaRPr lang="en-US" dirty="0"/>
          </a:p>
          <a:p>
            <a:pPr marL="514350" indent="-514350">
              <a:buFont typeface="+mj-lt"/>
              <a:buAutoNum type="arabicPeriod"/>
            </a:pPr>
            <a:r>
              <a:rPr lang="en-US" dirty="0" err="1"/>
              <a:t>Maleability</a:t>
            </a:r>
            <a:endParaRPr lang="en-US" dirty="0"/>
          </a:p>
          <a:p>
            <a:pPr marL="514350" indent="-514350">
              <a:buFont typeface="+mj-lt"/>
              <a:buAutoNum type="arabicPeriod"/>
            </a:pPr>
            <a:r>
              <a:rPr lang="en-US" dirty="0" err="1"/>
              <a:t>Expandibility</a:t>
            </a:r>
            <a:endParaRPr lang="en-US" dirty="0"/>
          </a:p>
          <a:p>
            <a:pPr marL="514350" indent="-514350">
              <a:buFont typeface="+mj-lt"/>
              <a:buAutoNum type="arabicPeriod"/>
            </a:pPr>
            <a:r>
              <a:rPr lang="en-US" dirty="0" err="1" smtClean="0"/>
              <a:t>Comptible</a:t>
            </a:r>
            <a:endParaRPr lang="en-US" dirty="0"/>
          </a:p>
        </p:txBody>
      </p:sp>
      <p:sp>
        <p:nvSpPr>
          <p:cNvPr id="2" name="Title 1"/>
          <p:cNvSpPr>
            <a:spLocks noGrp="1"/>
          </p:cNvSpPr>
          <p:nvPr>
            <p:ph type="title"/>
          </p:nvPr>
        </p:nvSpPr>
        <p:spPr/>
        <p:txBody>
          <a:bodyPr>
            <a:normAutofit fontScale="90000"/>
          </a:bodyPr>
          <a:lstStyle/>
          <a:p>
            <a:r>
              <a:rPr lang="en-US" dirty="0"/>
              <a:t>MANFAAT ARSITEKTURAL ARSITEK KOMPUTER</a:t>
            </a:r>
          </a:p>
        </p:txBody>
      </p:sp>
    </p:spTree>
    <p:extLst>
      <p:ext uri="{BB962C8B-B14F-4D97-AF65-F5344CB8AC3E}">
        <p14:creationId xmlns:p14="http://schemas.microsoft.com/office/powerpoint/2010/main" val="33827504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Kinerja</a:t>
            </a:r>
            <a:r>
              <a:rPr lang="en-US" dirty="0"/>
              <a:t> </a:t>
            </a:r>
            <a:r>
              <a:rPr lang="en-US" dirty="0" err="1"/>
              <a:t>Sistem</a:t>
            </a:r>
            <a:r>
              <a:rPr lang="en-US" dirty="0"/>
              <a:t> </a:t>
            </a:r>
            <a:r>
              <a:rPr lang="en-US" dirty="0" err="1"/>
              <a:t>Untuk</a:t>
            </a:r>
            <a:r>
              <a:rPr lang="en-US" dirty="0"/>
              <a:t> </a:t>
            </a:r>
            <a:r>
              <a:rPr lang="en-US" dirty="0" err="1"/>
              <a:t>mengukur</a:t>
            </a:r>
            <a:r>
              <a:rPr lang="en-US" dirty="0"/>
              <a:t> </a:t>
            </a:r>
            <a:r>
              <a:rPr lang="en-US" dirty="0" err="1"/>
              <a:t>kinerja</a:t>
            </a:r>
            <a:r>
              <a:rPr lang="en-US" dirty="0"/>
              <a:t> </a:t>
            </a:r>
            <a:r>
              <a:rPr lang="en-US" dirty="0" err="1"/>
              <a:t>sistem</a:t>
            </a:r>
            <a:r>
              <a:rPr lang="en-US" dirty="0"/>
              <a:t>, </a:t>
            </a:r>
            <a:r>
              <a:rPr lang="en-US" dirty="0" err="1"/>
              <a:t>ada</a:t>
            </a:r>
            <a:r>
              <a:rPr lang="en-US" dirty="0"/>
              <a:t> </a:t>
            </a:r>
            <a:r>
              <a:rPr lang="en-US" dirty="0" err="1"/>
              <a:t>serangkaian</a:t>
            </a:r>
            <a:r>
              <a:rPr lang="en-US" dirty="0"/>
              <a:t> program yang standard yang </a:t>
            </a:r>
            <a:r>
              <a:rPr lang="en-US" dirty="0" err="1"/>
              <a:t>dijalankan</a:t>
            </a:r>
            <a:r>
              <a:rPr lang="en-US" dirty="0"/>
              <a:t> yang </a:t>
            </a:r>
            <a:r>
              <a:rPr lang="en-US" dirty="0" err="1"/>
              <a:t>biasa</a:t>
            </a:r>
            <a:r>
              <a:rPr lang="en-US" dirty="0"/>
              <a:t> di </a:t>
            </a:r>
            <a:r>
              <a:rPr lang="en-US" dirty="0" err="1"/>
              <a:t>sebut</a:t>
            </a:r>
            <a:r>
              <a:rPr lang="en-US" dirty="0"/>
              <a:t> Benchmark </a:t>
            </a:r>
            <a:r>
              <a:rPr lang="en-US" dirty="0" err="1"/>
              <a:t>pada</a:t>
            </a:r>
            <a:r>
              <a:rPr lang="en-US" dirty="0"/>
              <a:t> </a:t>
            </a:r>
            <a:r>
              <a:rPr lang="en-US" dirty="0" err="1"/>
              <a:t>komputer</a:t>
            </a:r>
            <a:r>
              <a:rPr lang="en-US" dirty="0"/>
              <a:t> yang </a:t>
            </a:r>
            <a:r>
              <a:rPr lang="en-US" dirty="0" err="1"/>
              <a:t>akan</a:t>
            </a:r>
            <a:r>
              <a:rPr lang="en-US" dirty="0"/>
              <a:t> </a:t>
            </a:r>
            <a:r>
              <a:rPr lang="en-US" dirty="0" err="1"/>
              <a:t>diuji</a:t>
            </a:r>
            <a:r>
              <a:rPr lang="en-US" dirty="0" smtClean="0"/>
              <a:t>.</a:t>
            </a:r>
          </a:p>
          <a:p>
            <a:r>
              <a:rPr lang="en-US" dirty="0" err="1"/>
              <a:t>Ukuran</a:t>
            </a:r>
            <a:r>
              <a:rPr lang="en-US" dirty="0"/>
              <a:t> </a:t>
            </a:r>
            <a:r>
              <a:rPr lang="en-US" dirty="0" err="1"/>
              <a:t>Kinerja</a:t>
            </a:r>
            <a:r>
              <a:rPr lang="en-US" dirty="0"/>
              <a:t> CPU:</a:t>
            </a:r>
          </a:p>
          <a:p>
            <a:pPr lvl="1"/>
            <a:r>
              <a:rPr lang="en-US" dirty="0"/>
              <a:t>MIPS (Million Instruction </a:t>
            </a:r>
            <a:r>
              <a:rPr lang="en-US" dirty="0" err="1"/>
              <a:t>PerSecond</a:t>
            </a:r>
            <a:r>
              <a:rPr lang="en-US" dirty="0"/>
              <a:t>)</a:t>
            </a:r>
          </a:p>
          <a:p>
            <a:pPr lvl="1"/>
            <a:r>
              <a:rPr lang="en-US" dirty="0"/>
              <a:t>MFLOP (Million Floating Point </a:t>
            </a:r>
            <a:r>
              <a:rPr lang="en-US" dirty="0" err="1"/>
              <a:t>PerSecond</a:t>
            </a:r>
            <a:r>
              <a:rPr lang="en-US" dirty="0"/>
              <a:t>)</a:t>
            </a:r>
          </a:p>
          <a:p>
            <a:pPr lvl="1"/>
            <a:r>
              <a:rPr lang="en-US" dirty="0"/>
              <a:t>VUP (VAX Unit of Performance)</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6805966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t-IT" dirty="0"/>
              <a:t>Ukuran Kinerja I/O Sistem:</a:t>
            </a:r>
          </a:p>
          <a:p>
            <a:pPr lvl="1"/>
            <a:r>
              <a:rPr lang="it-IT" dirty="0"/>
              <a:t>Operasi Bandwith</a:t>
            </a:r>
          </a:p>
          <a:p>
            <a:pPr lvl="1"/>
            <a:r>
              <a:rPr lang="it-IT" dirty="0"/>
              <a:t>Operasi I/O Perdetik</a:t>
            </a:r>
          </a:p>
          <a:p>
            <a:r>
              <a:rPr lang="it-IT" dirty="0"/>
              <a:t>Ukuran Kinerja Memori:</a:t>
            </a:r>
          </a:p>
          <a:p>
            <a:pPr lvl="1"/>
            <a:r>
              <a:rPr lang="it-IT" dirty="0"/>
              <a:t>Memoy Bandwith</a:t>
            </a:r>
          </a:p>
          <a:p>
            <a:pPr lvl="1"/>
            <a:r>
              <a:rPr lang="it-IT" dirty="0"/>
              <a:t>Waktu Akses Memori</a:t>
            </a:r>
          </a:p>
          <a:p>
            <a:pPr lvl="1"/>
            <a:r>
              <a:rPr lang="it-IT" dirty="0"/>
              <a:t>Ukuran Memori  </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352129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normAutofit/>
          </a:bodyPr>
          <a:lstStyle/>
          <a:p>
            <a:r>
              <a:rPr lang="en-US" dirty="0" smtClean="0"/>
              <a:t>Diagram Von </a:t>
            </a:r>
            <a:r>
              <a:rPr lang="en-US" dirty="0" err="1" smtClean="0"/>
              <a:t>Neuman</a:t>
            </a:r>
            <a:r>
              <a:rPr lang="en-US" dirty="0" smtClean="0"/>
              <a:t/>
            </a:r>
            <a:br>
              <a:rPr lang="en-US" dirty="0" smtClean="0"/>
            </a:br>
            <a:r>
              <a:rPr lang="en-US" sz="2700" dirty="0" smtClean="0"/>
              <a:t>( </a:t>
            </a:r>
            <a:r>
              <a:rPr lang="en-US" sz="2700" dirty="0" smtClean="0">
                <a:effectLst/>
              </a:rPr>
              <a:t>Overview </a:t>
            </a:r>
            <a:r>
              <a:rPr lang="en-US" sz="2700" dirty="0">
                <a:effectLst/>
              </a:rPr>
              <a:t>of Computer </a:t>
            </a:r>
            <a:r>
              <a:rPr lang="en-US" sz="2700" dirty="0" smtClean="0">
                <a:effectLst/>
              </a:rPr>
              <a:t>Architecture)</a:t>
            </a:r>
            <a:endParaRPr lang="en-US" sz="2700" dirty="0"/>
          </a:p>
        </p:txBody>
      </p:sp>
      <p:pic>
        <p:nvPicPr>
          <p:cNvPr id="1026" name="Picture 2" descr="https://sumberbelajarangga.files.wordpress.com/2012/12/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556792"/>
            <a:ext cx="4968552" cy="4600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537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fontAlgn="base">
              <a:buFont typeface="+mj-lt"/>
              <a:buAutoNum type="arabicPeriod"/>
            </a:pPr>
            <a:r>
              <a:rPr lang="en-US" dirty="0"/>
              <a:t>Arithmetic and Logic Unit  (ALU</a:t>
            </a:r>
            <a:r>
              <a:rPr lang="en-US" dirty="0" smtClean="0"/>
              <a:t>)</a:t>
            </a:r>
          </a:p>
          <a:p>
            <a:pPr fontAlgn="base"/>
            <a:r>
              <a:rPr lang="en-US" dirty="0" err="1"/>
              <a:t>Arithmatic</a:t>
            </a:r>
            <a:r>
              <a:rPr lang="en-US" dirty="0"/>
              <a:t> and Logic Unit </a:t>
            </a:r>
            <a:r>
              <a:rPr lang="en-US" dirty="0" err="1"/>
              <a:t>atau</a:t>
            </a:r>
            <a:r>
              <a:rPr lang="en-US" dirty="0"/>
              <a:t> Unit </a:t>
            </a:r>
            <a:r>
              <a:rPr lang="en-US" dirty="0" err="1"/>
              <a:t>Aritmetika</a:t>
            </a:r>
            <a:r>
              <a:rPr lang="en-US" dirty="0"/>
              <a:t> </a:t>
            </a:r>
            <a:r>
              <a:rPr lang="en-US" dirty="0" err="1"/>
              <a:t>dan</a:t>
            </a:r>
            <a:r>
              <a:rPr lang="en-US" dirty="0"/>
              <a:t> </a:t>
            </a:r>
            <a:r>
              <a:rPr lang="en-US" dirty="0" err="1"/>
              <a:t>Logika</a:t>
            </a:r>
            <a:r>
              <a:rPr lang="en-US" dirty="0"/>
              <a:t> </a:t>
            </a:r>
            <a:r>
              <a:rPr lang="en-US" dirty="0" err="1"/>
              <a:t>berfungsi</a:t>
            </a:r>
            <a:r>
              <a:rPr lang="en-US" dirty="0"/>
              <a:t> </a:t>
            </a:r>
            <a:r>
              <a:rPr lang="en-US" dirty="0" err="1"/>
              <a:t>untuk</a:t>
            </a:r>
            <a:r>
              <a:rPr lang="en-US" dirty="0"/>
              <a:t> </a:t>
            </a:r>
            <a:r>
              <a:rPr lang="en-US" dirty="0" err="1"/>
              <a:t>melakukan</a:t>
            </a:r>
            <a:r>
              <a:rPr lang="en-US" dirty="0"/>
              <a:t> </a:t>
            </a:r>
            <a:r>
              <a:rPr lang="en-US" dirty="0" err="1"/>
              <a:t>semua</a:t>
            </a:r>
            <a:r>
              <a:rPr lang="en-US" dirty="0"/>
              <a:t> </a:t>
            </a:r>
            <a:r>
              <a:rPr lang="en-US" dirty="0" err="1"/>
              <a:t>perhitungan</a:t>
            </a:r>
            <a:r>
              <a:rPr lang="en-US" dirty="0"/>
              <a:t> </a:t>
            </a:r>
            <a:r>
              <a:rPr lang="en-US" dirty="0" err="1"/>
              <a:t>aritmatika</a:t>
            </a:r>
            <a:r>
              <a:rPr lang="en-US" dirty="0"/>
              <a:t> (</a:t>
            </a:r>
            <a:r>
              <a:rPr lang="en-US" dirty="0" err="1"/>
              <a:t>matematika</a:t>
            </a:r>
            <a:r>
              <a:rPr lang="en-US" dirty="0"/>
              <a:t>) </a:t>
            </a:r>
            <a:r>
              <a:rPr lang="en-US" dirty="0" err="1"/>
              <a:t>dan</a:t>
            </a:r>
            <a:r>
              <a:rPr lang="en-US" dirty="0"/>
              <a:t> </a:t>
            </a:r>
            <a:r>
              <a:rPr lang="en-US" dirty="0" err="1"/>
              <a:t>logika</a:t>
            </a:r>
            <a:r>
              <a:rPr lang="en-US" dirty="0"/>
              <a:t> yang </a:t>
            </a:r>
            <a:r>
              <a:rPr lang="en-US" dirty="0" err="1"/>
              <a:t>terjadi</a:t>
            </a:r>
            <a:r>
              <a:rPr lang="en-US" dirty="0"/>
              <a:t> </a:t>
            </a:r>
            <a:r>
              <a:rPr lang="en-US" dirty="0" err="1"/>
              <a:t>sesuai</a:t>
            </a:r>
            <a:r>
              <a:rPr lang="en-US" dirty="0"/>
              <a:t> </a:t>
            </a:r>
            <a:r>
              <a:rPr lang="en-US" dirty="0" err="1"/>
              <a:t>dengan</a:t>
            </a:r>
            <a:r>
              <a:rPr lang="en-US" dirty="0"/>
              <a:t> </a:t>
            </a:r>
            <a:r>
              <a:rPr lang="en-US" dirty="0" err="1"/>
              <a:t>instruksi</a:t>
            </a:r>
            <a:r>
              <a:rPr lang="en-US" dirty="0"/>
              <a:t> program. ALU </a:t>
            </a:r>
            <a:r>
              <a:rPr lang="en-US" dirty="0" err="1"/>
              <a:t>menjalankan</a:t>
            </a:r>
            <a:r>
              <a:rPr lang="en-US" dirty="0"/>
              <a:t> </a:t>
            </a:r>
            <a:r>
              <a:rPr lang="en-US" dirty="0" err="1"/>
              <a:t>operasi</a:t>
            </a:r>
            <a:r>
              <a:rPr lang="en-US" dirty="0"/>
              <a:t> </a:t>
            </a:r>
            <a:r>
              <a:rPr lang="en-US" dirty="0" err="1"/>
              <a:t>penambahan</a:t>
            </a:r>
            <a:r>
              <a:rPr lang="en-US" dirty="0"/>
              <a:t>,  </a:t>
            </a:r>
            <a:r>
              <a:rPr lang="en-US" dirty="0" err="1"/>
              <a:t>pengurangan</a:t>
            </a:r>
            <a:r>
              <a:rPr lang="en-US" dirty="0"/>
              <a:t>, </a:t>
            </a:r>
            <a:r>
              <a:rPr lang="en-US" dirty="0" err="1"/>
              <a:t>dan</a:t>
            </a:r>
            <a:r>
              <a:rPr lang="en-US" dirty="0"/>
              <a:t> </a:t>
            </a:r>
            <a:r>
              <a:rPr lang="en-US" dirty="0" err="1"/>
              <a:t>operasi-operasi</a:t>
            </a:r>
            <a:r>
              <a:rPr lang="en-US" dirty="0"/>
              <a:t> </a:t>
            </a:r>
            <a:r>
              <a:rPr lang="en-US" dirty="0" err="1"/>
              <a:t>sederhana</a:t>
            </a:r>
            <a:r>
              <a:rPr lang="en-US" dirty="0"/>
              <a:t> </a:t>
            </a:r>
            <a:r>
              <a:rPr lang="en-US" dirty="0" err="1"/>
              <a:t>lainnya</a:t>
            </a:r>
            <a:r>
              <a:rPr lang="en-US" dirty="0"/>
              <a:t> </a:t>
            </a:r>
            <a:r>
              <a:rPr lang="en-US" dirty="0" err="1"/>
              <a:t>pada</a:t>
            </a:r>
            <a:r>
              <a:rPr lang="en-US" dirty="0"/>
              <a:t> input-</a:t>
            </a:r>
            <a:r>
              <a:rPr lang="en-US" dirty="0" err="1"/>
              <a:t>inputnya</a:t>
            </a:r>
            <a:r>
              <a:rPr lang="en-US" dirty="0"/>
              <a:t> </a:t>
            </a:r>
            <a:r>
              <a:rPr lang="en-US" dirty="0" err="1"/>
              <a:t>dan</a:t>
            </a:r>
            <a:r>
              <a:rPr lang="en-US" dirty="0"/>
              <a:t> </a:t>
            </a:r>
            <a:r>
              <a:rPr lang="en-US" dirty="0" err="1"/>
              <a:t>memberikan</a:t>
            </a:r>
            <a:r>
              <a:rPr lang="en-US" dirty="0"/>
              <a:t> </a:t>
            </a:r>
            <a:r>
              <a:rPr lang="en-US" dirty="0" err="1"/>
              <a:t>hasilnya</a:t>
            </a:r>
            <a:r>
              <a:rPr lang="en-US" dirty="0"/>
              <a:t> </a:t>
            </a:r>
            <a:r>
              <a:rPr lang="en-US" dirty="0" err="1"/>
              <a:t>pada</a:t>
            </a:r>
            <a:r>
              <a:rPr lang="en-US" dirty="0"/>
              <a:t> register output.</a:t>
            </a:r>
          </a:p>
        </p:txBody>
      </p:sp>
      <p:sp>
        <p:nvSpPr>
          <p:cNvPr id="2" name="Title 1"/>
          <p:cNvSpPr>
            <a:spLocks noGrp="1"/>
          </p:cNvSpPr>
          <p:nvPr>
            <p:ph type="title"/>
          </p:nvPr>
        </p:nvSpPr>
        <p:spPr>
          <a:xfrm>
            <a:off x="395536" y="260648"/>
            <a:ext cx="8229600" cy="1143000"/>
          </a:xfrm>
        </p:spPr>
        <p:txBody>
          <a:bodyPr>
            <a:normAutofit fontScale="90000"/>
          </a:bodyPr>
          <a:lstStyle/>
          <a:p>
            <a:r>
              <a:rPr lang="en-US" dirty="0" err="1" smtClean="0"/>
              <a:t>Komputer</a:t>
            </a:r>
            <a:r>
              <a:rPr lang="en-US" dirty="0" smtClean="0"/>
              <a:t> </a:t>
            </a:r>
            <a:r>
              <a:rPr lang="en-US" dirty="0"/>
              <a:t>modern, </a:t>
            </a:r>
            <a:r>
              <a:rPr lang="en-US" dirty="0" err="1"/>
              <a:t>setiap</a:t>
            </a:r>
            <a:r>
              <a:rPr lang="en-US" dirty="0"/>
              <a:t> </a:t>
            </a:r>
            <a:r>
              <a:rPr lang="en-US" dirty="0" err="1"/>
              <a:t>prosesor</a:t>
            </a:r>
            <a:r>
              <a:rPr lang="en-US" dirty="0"/>
              <a:t> </a:t>
            </a:r>
            <a:r>
              <a:rPr lang="en-US" dirty="0" err="1"/>
              <a:t>terdiri</a:t>
            </a:r>
            <a:r>
              <a:rPr lang="en-US" dirty="0"/>
              <a:t> </a:t>
            </a:r>
            <a:r>
              <a:rPr lang="en-US" dirty="0" err="1"/>
              <a:t>dari</a:t>
            </a:r>
            <a:r>
              <a:rPr lang="en-US" dirty="0"/>
              <a:t> </a:t>
            </a:r>
            <a:r>
              <a:rPr lang="en-US" dirty="0" err="1"/>
              <a:t>atas</a:t>
            </a:r>
            <a:r>
              <a:rPr lang="en-US" dirty="0"/>
              <a:t> :</a:t>
            </a:r>
          </a:p>
        </p:txBody>
      </p:sp>
    </p:spTree>
    <p:extLst>
      <p:ext uri="{BB962C8B-B14F-4D97-AF65-F5344CB8AC3E}">
        <p14:creationId xmlns:p14="http://schemas.microsoft.com/office/powerpoint/2010/main" val="693591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Control Unit </a:t>
            </a:r>
            <a:r>
              <a:rPr lang="en-US" dirty="0" err="1"/>
              <a:t>atau</a:t>
            </a:r>
            <a:r>
              <a:rPr lang="en-US" dirty="0"/>
              <a:t> Unit </a:t>
            </a:r>
            <a:r>
              <a:rPr lang="en-US" dirty="0" err="1"/>
              <a:t>Kontrol</a:t>
            </a:r>
            <a:r>
              <a:rPr lang="en-US" dirty="0"/>
              <a:t> </a:t>
            </a:r>
            <a:r>
              <a:rPr lang="en-US" dirty="0" err="1"/>
              <a:t>berfungsi</a:t>
            </a:r>
            <a:r>
              <a:rPr lang="en-US" dirty="0"/>
              <a:t> </a:t>
            </a:r>
            <a:r>
              <a:rPr lang="en-US" dirty="0" err="1"/>
              <a:t>untuk</a:t>
            </a:r>
            <a:r>
              <a:rPr lang="en-US" dirty="0"/>
              <a:t> </a:t>
            </a:r>
            <a:r>
              <a:rPr lang="en-US" dirty="0" err="1"/>
              <a:t>mengatur</a:t>
            </a:r>
            <a:r>
              <a:rPr lang="en-US" dirty="0"/>
              <a:t> </a:t>
            </a:r>
            <a:r>
              <a:rPr lang="en-US" dirty="0" err="1"/>
              <a:t>dan</a:t>
            </a:r>
            <a:r>
              <a:rPr lang="en-US" dirty="0"/>
              <a:t> </a:t>
            </a:r>
            <a:r>
              <a:rPr lang="en-US" dirty="0" err="1"/>
              <a:t>mengendalikan</a:t>
            </a:r>
            <a:r>
              <a:rPr lang="en-US" dirty="0"/>
              <a:t> </a:t>
            </a:r>
            <a:r>
              <a:rPr lang="en-US" dirty="0" err="1"/>
              <a:t>semua</a:t>
            </a:r>
            <a:r>
              <a:rPr lang="en-US" dirty="0"/>
              <a:t> </a:t>
            </a:r>
            <a:r>
              <a:rPr lang="en-US" dirty="0" err="1"/>
              <a:t>peralatan</a:t>
            </a:r>
            <a:r>
              <a:rPr lang="en-US" dirty="0"/>
              <a:t> yang </a:t>
            </a:r>
            <a:r>
              <a:rPr lang="en-US" dirty="0" err="1"/>
              <a:t>ada</a:t>
            </a:r>
            <a:r>
              <a:rPr lang="en-US" dirty="0"/>
              <a:t> </a:t>
            </a:r>
            <a:r>
              <a:rPr lang="en-US" dirty="0" err="1"/>
              <a:t>pada</a:t>
            </a:r>
            <a:r>
              <a:rPr lang="en-US" dirty="0"/>
              <a:t> </a:t>
            </a:r>
            <a:r>
              <a:rPr lang="en-US" dirty="0" err="1"/>
              <a:t>sistem</a:t>
            </a:r>
            <a:r>
              <a:rPr lang="en-US" dirty="0"/>
              <a:t> </a:t>
            </a:r>
            <a:r>
              <a:rPr lang="en-US" dirty="0" err="1"/>
              <a:t>komputer</a:t>
            </a:r>
            <a:r>
              <a:rPr lang="en-US" dirty="0"/>
              <a:t>. Unit </a:t>
            </a:r>
            <a:r>
              <a:rPr lang="en-US" dirty="0" err="1"/>
              <a:t>kendali</a:t>
            </a:r>
            <a:r>
              <a:rPr lang="en-US" dirty="0"/>
              <a:t> </a:t>
            </a:r>
            <a:r>
              <a:rPr lang="en-US" dirty="0" err="1"/>
              <a:t>akan</a:t>
            </a:r>
            <a:r>
              <a:rPr lang="en-US" dirty="0"/>
              <a:t> </a:t>
            </a:r>
            <a:r>
              <a:rPr lang="en-US" dirty="0" err="1"/>
              <a:t>mengatur</a:t>
            </a:r>
            <a:r>
              <a:rPr lang="en-US" dirty="0"/>
              <a:t> </a:t>
            </a:r>
            <a:r>
              <a:rPr lang="en-US" dirty="0" err="1"/>
              <a:t>kapan</a:t>
            </a:r>
            <a:r>
              <a:rPr lang="en-US" dirty="0"/>
              <a:t> </a:t>
            </a:r>
            <a:r>
              <a:rPr lang="en-US" dirty="0" err="1"/>
              <a:t>alat</a:t>
            </a:r>
            <a:r>
              <a:rPr lang="en-US" dirty="0"/>
              <a:t> input  </a:t>
            </a:r>
            <a:r>
              <a:rPr lang="en-US" dirty="0" err="1"/>
              <a:t>menerima</a:t>
            </a:r>
            <a:r>
              <a:rPr lang="en-US" dirty="0"/>
              <a:t> data </a:t>
            </a:r>
            <a:r>
              <a:rPr lang="en-US" dirty="0" err="1"/>
              <a:t>dan</a:t>
            </a:r>
            <a:r>
              <a:rPr lang="en-US" dirty="0"/>
              <a:t> </a:t>
            </a:r>
            <a:r>
              <a:rPr lang="en-US" dirty="0" err="1"/>
              <a:t>kapan</a:t>
            </a:r>
            <a:r>
              <a:rPr lang="en-US" dirty="0"/>
              <a:t> data </a:t>
            </a:r>
            <a:r>
              <a:rPr lang="en-US" dirty="0" err="1"/>
              <a:t>diolah</a:t>
            </a:r>
            <a:r>
              <a:rPr lang="en-US" dirty="0"/>
              <a:t> </a:t>
            </a:r>
            <a:r>
              <a:rPr lang="en-US" dirty="0" err="1"/>
              <a:t>serta</a:t>
            </a:r>
            <a:r>
              <a:rPr lang="en-US" dirty="0"/>
              <a:t> </a:t>
            </a:r>
            <a:r>
              <a:rPr lang="en-US" dirty="0" err="1"/>
              <a:t>kapan</a:t>
            </a:r>
            <a:r>
              <a:rPr lang="en-US" dirty="0"/>
              <a:t> </a:t>
            </a:r>
            <a:r>
              <a:rPr lang="en-US" dirty="0" err="1"/>
              <a:t>ditampilkan</a:t>
            </a:r>
            <a:r>
              <a:rPr lang="en-US" dirty="0"/>
              <a:t> </a:t>
            </a:r>
            <a:r>
              <a:rPr lang="en-US" dirty="0" err="1"/>
              <a:t>pada</a:t>
            </a:r>
            <a:r>
              <a:rPr lang="en-US" dirty="0"/>
              <a:t> </a:t>
            </a:r>
            <a:r>
              <a:rPr lang="en-US" dirty="0" err="1"/>
              <a:t>alat</a:t>
            </a:r>
            <a:r>
              <a:rPr lang="en-US" dirty="0"/>
              <a:t> output. </a:t>
            </a:r>
            <a:endParaRPr lang="en-US" dirty="0" smtClean="0"/>
          </a:p>
          <a:p>
            <a:r>
              <a:rPr lang="en-US" dirty="0" smtClean="0"/>
              <a:t>Unit </a:t>
            </a:r>
            <a:r>
              <a:rPr lang="en-US" dirty="0" err="1"/>
              <a:t>ini</a:t>
            </a:r>
            <a:r>
              <a:rPr lang="en-US" dirty="0"/>
              <a:t> </a:t>
            </a:r>
            <a:r>
              <a:rPr lang="en-US" dirty="0" err="1"/>
              <a:t>juga</a:t>
            </a:r>
            <a:r>
              <a:rPr lang="en-US" dirty="0"/>
              <a:t> </a:t>
            </a:r>
            <a:r>
              <a:rPr lang="en-US" dirty="0" err="1"/>
              <a:t>mengartikan</a:t>
            </a:r>
            <a:r>
              <a:rPr lang="en-US" dirty="0"/>
              <a:t> </a:t>
            </a:r>
            <a:r>
              <a:rPr lang="en-US" dirty="0" err="1"/>
              <a:t>instruksi-instruksi</a:t>
            </a:r>
            <a:r>
              <a:rPr lang="en-US" dirty="0"/>
              <a:t> </a:t>
            </a:r>
            <a:r>
              <a:rPr lang="en-US" dirty="0" err="1"/>
              <a:t>dari</a:t>
            </a:r>
            <a:r>
              <a:rPr lang="en-US" dirty="0"/>
              <a:t> program </a:t>
            </a:r>
            <a:r>
              <a:rPr lang="en-US" dirty="0" err="1"/>
              <a:t>komputer</a:t>
            </a:r>
            <a:r>
              <a:rPr lang="en-US" dirty="0"/>
              <a:t>, </a:t>
            </a:r>
            <a:r>
              <a:rPr lang="en-US" dirty="0" err="1"/>
              <a:t>membawa</a:t>
            </a:r>
            <a:r>
              <a:rPr lang="en-US" dirty="0"/>
              <a:t> data </a:t>
            </a:r>
            <a:r>
              <a:rPr lang="en-US" dirty="0" err="1"/>
              <a:t>dari</a:t>
            </a:r>
            <a:r>
              <a:rPr lang="en-US" dirty="0"/>
              <a:t> </a:t>
            </a:r>
            <a:r>
              <a:rPr lang="en-US" dirty="0" err="1"/>
              <a:t>alat</a:t>
            </a:r>
            <a:r>
              <a:rPr lang="en-US" dirty="0"/>
              <a:t> input </a:t>
            </a:r>
            <a:r>
              <a:rPr lang="en-US" dirty="0" err="1"/>
              <a:t>ke</a:t>
            </a:r>
            <a:r>
              <a:rPr lang="en-US" dirty="0"/>
              <a:t> </a:t>
            </a:r>
            <a:r>
              <a:rPr lang="en-US" dirty="0" err="1"/>
              <a:t>memori</a:t>
            </a:r>
            <a:r>
              <a:rPr lang="en-US" dirty="0"/>
              <a:t> </a:t>
            </a:r>
            <a:r>
              <a:rPr lang="en-US" dirty="0" err="1"/>
              <a:t>utama</a:t>
            </a:r>
            <a:r>
              <a:rPr lang="en-US" dirty="0"/>
              <a:t> </a:t>
            </a:r>
            <a:r>
              <a:rPr lang="en-US" dirty="0" err="1"/>
              <a:t>dan</a:t>
            </a:r>
            <a:r>
              <a:rPr lang="en-US" dirty="0"/>
              <a:t> </a:t>
            </a:r>
            <a:r>
              <a:rPr lang="en-US" dirty="0" err="1"/>
              <a:t>mengambil</a:t>
            </a:r>
            <a:r>
              <a:rPr lang="en-US" dirty="0"/>
              <a:t> data </a:t>
            </a:r>
            <a:r>
              <a:rPr lang="en-US" dirty="0" err="1"/>
              <a:t>dari</a:t>
            </a:r>
            <a:r>
              <a:rPr lang="en-US" dirty="0"/>
              <a:t> </a:t>
            </a:r>
            <a:r>
              <a:rPr lang="en-US" dirty="0" err="1"/>
              <a:t>memori</a:t>
            </a:r>
            <a:r>
              <a:rPr lang="en-US" dirty="0"/>
              <a:t> </a:t>
            </a:r>
            <a:r>
              <a:rPr lang="en-US" dirty="0" err="1"/>
              <a:t>utama</a:t>
            </a:r>
            <a:r>
              <a:rPr lang="en-US" dirty="0"/>
              <a:t> </a:t>
            </a:r>
            <a:r>
              <a:rPr lang="en-US" dirty="0" err="1"/>
              <a:t>untuk</a:t>
            </a:r>
            <a:r>
              <a:rPr lang="en-US" dirty="0"/>
              <a:t> </a:t>
            </a:r>
            <a:r>
              <a:rPr lang="en-US" dirty="0" err="1"/>
              <a:t>diolah</a:t>
            </a:r>
            <a:r>
              <a:rPr lang="en-US" dirty="0" smtClean="0"/>
              <a:t>.</a:t>
            </a:r>
          </a:p>
        </p:txBody>
      </p:sp>
      <p:sp>
        <p:nvSpPr>
          <p:cNvPr id="2" name="Title 1"/>
          <p:cNvSpPr>
            <a:spLocks noGrp="1"/>
          </p:cNvSpPr>
          <p:nvPr>
            <p:ph type="title"/>
          </p:nvPr>
        </p:nvSpPr>
        <p:spPr/>
        <p:txBody>
          <a:bodyPr>
            <a:normAutofit/>
          </a:bodyPr>
          <a:lstStyle/>
          <a:p>
            <a:r>
              <a:rPr lang="en-US" dirty="0" smtClean="0"/>
              <a:t>2. Control Unit (CU)</a:t>
            </a:r>
            <a:endParaRPr lang="en-US" dirty="0"/>
          </a:p>
        </p:txBody>
      </p:sp>
    </p:spTree>
    <p:extLst>
      <p:ext uri="{BB962C8B-B14F-4D97-AF65-F5344CB8AC3E}">
        <p14:creationId xmlns:p14="http://schemas.microsoft.com/office/powerpoint/2010/main" val="2162769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Bila</a:t>
            </a:r>
            <a:r>
              <a:rPr lang="en-US" dirty="0" smtClean="0"/>
              <a:t> </a:t>
            </a:r>
            <a:r>
              <a:rPr lang="en-US" dirty="0" err="1" smtClean="0"/>
              <a:t>ada</a:t>
            </a:r>
            <a:r>
              <a:rPr lang="en-US" dirty="0" smtClean="0"/>
              <a:t> </a:t>
            </a:r>
            <a:r>
              <a:rPr lang="en-US" dirty="0" err="1" smtClean="0"/>
              <a:t>instruksi</a:t>
            </a:r>
            <a:r>
              <a:rPr lang="en-US" dirty="0" smtClean="0"/>
              <a:t> </a:t>
            </a:r>
            <a:r>
              <a:rPr lang="en-US" dirty="0" err="1" smtClean="0"/>
              <a:t>untuk</a:t>
            </a:r>
            <a:r>
              <a:rPr lang="en-US" dirty="0" smtClean="0"/>
              <a:t> </a:t>
            </a:r>
            <a:r>
              <a:rPr lang="en-US" dirty="0" err="1" smtClean="0"/>
              <a:t>perhitungan</a:t>
            </a:r>
            <a:r>
              <a:rPr lang="en-US" dirty="0" smtClean="0"/>
              <a:t> </a:t>
            </a:r>
            <a:r>
              <a:rPr lang="en-US" dirty="0" err="1" smtClean="0"/>
              <a:t>aritmatika</a:t>
            </a:r>
            <a:r>
              <a:rPr lang="en-US" dirty="0" smtClean="0"/>
              <a:t> </a:t>
            </a:r>
            <a:r>
              <a:rPr lang="en-US" dirty="0" err="1" smtClean="0"/>
              <a:t>atau</a:t>
            </a:r>
            <a:r>
              <a:rPr lang="en-US" dirty="0" smtClean="0"/>
              <a:t>  </a:t>
            </a:r>
            <a:r>
              <a:rPr lang="en-US" dirty="0" err="1" smtClean="0"/>
              <a:t>perbandingan</a:t>
            </a:r>
            <a:r>
              <a:rPr lang="en-US" dirty="0" smtClean="0"/>
              <a:t> </a:t>
            </a:r>
            <a:r>
              <a:rPr lang="en-US" dirty="0" err="1" smtClean="0"/>
              <a:t>logika</a:t>
            </a:r>
            <a:r>
              <a:rPr lang="en-US" dirty="0" smtClean="0"/>
              <a:t>, </a:t>
            </a:r>
            <a:r>
              <a:rPr lang="en-US" dirty="0" err="1" smtClean="0"/>
              <a:t>maka</a:t>
            </a:r>
            <a:r>
              <a:rPr lang="en-US" dirty="0" smtClean="0"/>
              <a:t> unit </a:t>
            </a:r>
            <a:r>
              <a:rPr lang="en-US" dirty="0" err="1" smtClean="0"/>
              <a:t>kendali</a:t>
            </a:r>
            <a:r>
              <a:rPr lang="en-US" dirty="0" smtClean="0"/>
              <a:t> </a:t>
            </a:r>
            <a:r>
              <a:rPr lang="en-US" dirty="0" err="1" smtClean="0"/>
              <a:t>akan</a:t>
            </a:r>
            <a:r>
              <a:rPr lang="en-US" dirty="0" smtClean="0"/>
              <a:t> </a:t>
            </a:r>
            <a:r>
              <a:rPr lang="en-US" dirty="0" err="1" smtClean="0"/>
              <a:t>mengirim</a:t>
            </a:r>
            <a:r>
              <a:rPr lang="en-US" dirty="0" smtClean="0"/>
              <a:t>  </a:t>
            </a:r>
            <a:r>
              <a:rPr lang="en-US" dirty="0" err="1" smtClean="0"/>
              <a:t>instruksi</a:t>
            </a:r>
            <a:r>
              <a:rPr lang="en-US" dirty="0" smtClean="0"/>
              <a:t> </a:t>
            </a:r>
            <a:r>
              <a:rPr lang="en-US" dirty="0" err="1" smtClean="0"/>
              <a:t>tersebut</a:t>
            </a:r>
            <a:r>
              <a:rPr lang="en-US" dirty="0" smtClean="0"/>
              <a:t> </a:t>
            </a:r>
            <a:r>
              <a:rPr lang="en-US" dirty="0" err="1" smtClean="0"/>
              <a:t>ke</a:t>
            </a:r>
            <a:r>
              <a:rPr lang="en-US" dirty="0" smtClean="0"/>
              <a:t> ALU. </a:t>
            </a:r>
            <a:r>
              <a:rPr lang="en-US" dirty="0" err="1" smtClean="0"/>
              <a:t>Hasil</a:t>
            </a:r>
            <a:r>
              <a:rPr lang="en-US" dirty="0" smtClean="0"/>
              <a:t> </a:t>
            </a:r>
            <a:r>
              <a:rPr lang="en-US" dirty="0" err="1" smtClean="0"/>
              <a:t>dari</a:t>
            </a:r>
            <a:r>
              <a:rPr lang="en-US" dirty="0" smtClean="0"/>
              <a:t> </a:t>
            </a:r>
            <a:r>
              <a:rPr lang="en-US" dirty="0" err="1" smtClean="0"/>
              <a:t>pengolahan</a:t>
            </a:r>
            <a:r>
              <a:rPr lang="en-US" dirty="0" smtClean="0"/>
              <a:t> data  </a:t>
            </a:r>
            <a:r>
              <a:rPr lang="en-US" dirty="0" err="1" smtClean="0"/>
              <a:t>dibawa</a:t>
            </a:r>
            <a:r>
              <a:rPr lang="en-US" dirty="0" smtClean="0"/>
              <a:t> </a:t>
            </a:r>
            <a:r>
              <a:rPr lang="en-US" dirty="0" err="1" smtClean="0"/>
              <a:t>oleh</a:t>
            </a:r>
            <a:r>
              <a:rPr lang="en-US" dirty="0" smtClean="0"/>
              <a:t> unit </a:t>
            </a:r>
            <a:r>
              <a:rPr lang="en-US" dirty="0" err="1" smtClean="0"/>
              <a:t>kendali</a:t>
            </a:r>
            <a:r>
              <a:rPr lang="en-US" dirty="0" smtClean="0"/>
              <a:t> </a:t>
            </a:r>
            <a:r>
              <a:rPr lang="en-US" dirty="0" err="1" smtClean="0"/>
              <a:t>ke</a:t>
            </a:r>
            <a:r>
              <a:rPr lang="en-US" dirty="0" smtClean="0"/>
              <a:t> </a:t>
            </a:r>
            <a:r>
              <a:rPr lang="en-US" dirty="0" err="1" smtClean="0"/>
              <a:t>memori</a:t>
            </a:r>
            <a:r>
              <a:rPr lang="en-US" dirty="0" smtClean="0"/>
              <a:t> </a:t>
            </a:r>
            <a:r>
              <a:rPr lang="en-US" dirty="0" err="1" smtClean="0"/>
              <a:t>utama</a:t>
            </a:r>
            <a:r>
              <a:rPr lang="en-US" dirty="0" smtClean="0"/>
              <a:t> </a:t>
            </a:r>
            <a:r>
              <a:rPr lang="en-US" dirty="0" err="1" smtClean="0"/>
              <a:t>lagi</a:t>
            </a:r>
            <a:r>
              <a:rPr lang="en-US" dirty="0" smtClean="0"/>
              <a:t> </a:t>
            </a:r>
            <a:r>
              <a:rPr lang="en-US" dirty="0" err="1" smtClean="0"/>
              <a:t>untuk</a:t>
            </a:r>
            <a:r>
              <a:rPr lang="en-US" dirty="0" smtClean="0"/>
              <a:t>  </a:t>
            </a:r>
            <a:r>
              <a:rPr lang="en-US" dirty="0" err="1" smtClean="0"/>
              <a:t>disimpan</a:t>
            </a:r>
            <a:r>
              <a:rPr lang="en-US" dirty="0" smtClean="0"/>
              <a:t>, </a:t>
            </a:r>
            <a:r>
              <a:rPr lang="en-US" dirty="0" err="1" smtClean="0"/>
              <a:t>dan</a:t>
            </a:r>
            <a:r>
              <a:rPr lang="en-US" dirty="0" smtClean="0"/>
              <a:t> </a:t>
            </a:r>
            <a:r>
              <a:rPr lang="en-US" dirty="0" err="1" smtClean="0"/>
              <a:t>pada</a:t>
            </a:r>
            <a:r>
              <a:rPr lang="en-US" dirty="0" smtClean="0"/>
              <a:t> </a:t>
            </a:r>
            <a:r>
              <a:rPr lang="en-US" dirty="0" err="1" smtClean="0"/>
              <a:t>saatnya</a:t>
            </a:r>
            <a:r>
              <a:rPr lang="en-US" dirty="0" smtClean="0"/>
              <a:t> </a:t>
            </a:r>
            <a:r>
              <a:rPr lang="en-US" dirty="0" err="1" smtClean="0"/>
              <a:t>akan</a:t>
            </a:r>
            <a:r>
              <a:rPr lang="en-US" dirty="0" smtClean="0"/>
              <a:t> </a:t>
            </a:r>
            <a:r>
              <a:rPr lang="en-US" dirty="0" err="1" smtClean="0"/>
              <a:t>disajikan</a:t>
            </a:r>
            <a:r>
              <a:rPr lang="en-US" dirty="0" smtClean="0"/>
              <a:t> </a:t>
            </a:r>
            <a:r>
              <a:rPr lang="en-US" dirty="0" err="1" smtClean="0"/>
              <a:t>ke</a:t>
            </a:r>
            <a:r>
              <a:rPr lang="en-US" dirty="0" smtClean="0"/>
              <a:t> </a:t>
            </a:r>
            <a:r>
              <a:rPr lang="en-US" dirty="0" err="1" smtClean="0"/>
              <a:t>alat</a:t>
            </a:r>
            <a:r>
              <a:rPr lang="en-US" dirty="0" smtClean="0"/>
              <a:t> output.</a:t>
            </a:r>
          </a:p>
        </p:txBody>
      </p:sp>
      <p:sp>
        <p:nvSpPr>
          <p:cNvPr id="2" name="Title 1"/>
          <p:cNvSpPr>
            <a:spLocks noGrp="1"/>
          </p:cNvSpPr>
          <p:nvPr>
            <p:ph type="title"/>
          </p:nvPr>
        </p:nvSpPr>
        <p:spPr/>
        <p:txBody>
          <a:bodyPr/>
          <a:lstStyle/>
          <a:p>
            <a:r>
              <a:rPr lang="en-US" dirty="0" smtClean="0"/>
              <a:t>Control Unit (</a:t>
            </a:r>
            <a:r>
              <a:rPr lang="en-US" dirty="0" err="1" smtClean="0"/>
              <a:t>Lanj</a:t>
            </a:r>
            <a:r>
              <a:rPr lang="en-US" dirty="0" smtClean="0"/>
              <a:t>)</a:t>
            </a:r>
            <a:endParaRPr lang="en-US" dirty="0"/>
          </a:p>
        </p:txBody>
      </p:sp>
    </p:spTree>
    <p:extLst>
      <p:ext uri="{BB962C8B-B14F-4D97-AF65-F5344CB8AC3E}">
        <p14:creationId xmlns:p14="http://schemas.microsoft.com/office/powerpoint/2010/main" val="3391819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Bus </a:t>
            </a:r>
            <a:r>
              <a:rPr lang="en-US" dirty="0" err="1"/>
              <a:t>adalah</a:t>
            </a:r>
            <a:r>
              <a:rPr lang="en-US" dirty="0"/>
              <a:t> </a:t>
            </a:r>
            <a:r>
              <a:rPr lang="en-US" dirty="0" err="1"/>
              <a:t>sekelompok</a:t>
            </a:r>
            <a:r>
              <a:rPr lang="en-US" dirty="0"/>
              <a:t> </a:t>
            </a:r>
            <a:r>
              <a:rPr lang="en-US" dirty="0" err="1"/>
              <a:t>lintasan</a:t>
            </a:r>
            <a:r>
              <a:rPr lang="en-US" dirty="0"/>
              <a:t> </a:t>
            </a:r>
            <a:r>
              <a:rPr lang="en-US" dirty="0" err="1"/>
              <a:t>sinyal</a:t>
            </a:r>
            <a:r>
              <a:rPr lang="en-US" dirty="0"/>
              <a:t> yang </a:t>
            </a:r>
            <a:r>
              <a:rPr lang="en-US" dirty="0" err="1"/>
              <a:t>digunakan</a:t>
            </a:r>
            <a:r>
              <a:rPr lang="en-US" dirty="0"/>
              <a:t> </a:t>
            </a:r>
            <a:r>
              <a:rPr lang="en-US" dirty="0" err="1"/>
              <a:t>untuk</a:t>
            </a:r>
            <a:r>
              <a:rPr lang="en-US" dirty="0"/>
              <a:t> </a:t>
            </a:r>
            <a:r>
              <a:rPr lang="en-US" dirty="0" err="1"/>
              <a:t>menggerakkan</a:t>
            </a:r>
            <a:r>
              <a:rPr lang="en-US" dirty="0"/>
              <a:t> bit-bit </a:t>
            </a:r>
            <a:r>
              <a:rPr lang="en-US" dirty="0" err="1"/>
              <a:t>informasi</a:t>
            </a:r>
            <a:r>
              <a:rPr lang="en-US" dirty="0"/>
              <a:t> </a:t>
            </a:r>
            <a:r>
              <a:rPr lang="en-US" dirty="0" err="1"/>
              <a:t>dari</a:t>
            </a:r>
            <a:r>
              <a:rPr lang="en-US" dirty="0"/>
              <a:t> </a:t>
            </a:r>
            <a:r>
              <a:rPr lang="en-US" dirty="0" err="1"/>
              <a:t>satu</a:t>
            </a:r>
            <a:r>
              <a:rPr lang="en-US" dirty="0"/>
              <a:t> </a:t>
            </a:r>
            <a:r>
              <a:rPr lang="en-US" dirty="0" err="1"/>
              <a:t>tempat</a:t>
            </a:r>
            <a:r>
              <a:rPr lang="en-US" dirty="0"/>
              <a:t> </a:t>
            </a:r>
            <a:r>
              <a:rPr lang="en-US" dirty="0" err="1"/>
              <a:t>ke</a:t>
            </a:r>
            <a:r>
              <a:rPr lang="en-US" dirty="0"/>
              <a:t> </a:t>
            </a:r>
            <a:r>
              <a:rPr lang="en-US" dirty="0" err="1"/>
              <a:t>tempat</a:t>
            </a:r>
            <a:r>
              <a:rPr lang="en-US" dirty="0"/>
              <a:t> lain, </a:t>
            </a:r>
            <a:r>
              <a:rPr lang="en-US" dirty="0" err="1"/>
              <a:t>dikelompokkan</a:t>
            </a:r>
            <a:r>
              <a:rPr lang="en-US" dirty="0"/>
              <a:t> </a:t>
            </a:r>
            <a:r>
              <a:rPr lang="en-US" dirty="0" err="1"/>
              <a:t>menurut</a:t>
            </a:r>
            <a:r>
              <a:rPr lang="en-US" dirty="0"/>
              <a:t> </a:t>
            </a:r>
            <a:r>
              <a:rPr lang="en-US" dirty="0" err="1"/>
              <a:t>fungsinya</a:t>
            </a:r>
            <a:r>
              <a:rPr lang="en-US" dirty="0"/>
              <a:t> </a:t>
            </a:r>
            <a:r>
              <a:rPr lang="en-US" dirty="0" err="1"/>
              <a:t>Standar</a:t>
            </a:r>
            <a:r>
              <a:rPr lang="en-US" dirty="0"/>
              <a:t> bus </a:t>
            </a:r>
            <a:r>
              <a:rPr lang="en-US" dirty="0" err="1"/>
              <a:t>dari</a:t>
            </a:r>
            <a:r>
              <a:rPr lang="en-US" dirty="0"/>
              <a:t> </a:t>
            </a:r>
            <a:r>
              <a:rPr lang="en-US" dirty="0" err="1"/>
              <a:t>suatu</a:t>
            </a:r>
            <a:r>
              <a:rPr lang="en-US" dirty="0"/>
              <a:t> </a:t>
            </a:r>
            <a:r>
              <a:rPr lang="en-US" dirty="0" err="1"/>
              <a:t>sistem</a:t>
            </a:r>
            <a:r>
              <a:rPr lang="en-US" dirty="0"/>
              <a:t> </a:t>
            </a:r>
            <a:r>
              <a:rPr lang="en-US" dirty="0" err="1"/>
              <a:t>komputer</a:t>
            </a:r>
            <a:r>
              <a:rPr lang="en-US" dirty="0"/>
              <a:t> </a:t>
            </a:r>
            <a:r>
              <a:rPr lang="en-US" dirty="0" err="1"/>
              <a:t>adalah</a:t>
            </a:r>
            <a:r>
              <a:rPr lang="en-US" dirty="0"/>
              <a:t> bus </a:t>
            </a:r>
            <a:r>
              <a:rPr lang="en-US" dirty="0" err="1"/>
              <a:t>alamat</a:t>
            </a:r>
            <a:r>
              <a:rPr lang="en-US" dirty="0"/>
              <a:t> (address bus), bus data (data bus) </a:t>
            </a:r>
            <a:r>
              <a:rPr lang="en-US" dirty="0" err="1"/>
              <a:t>dan</a:t>
            </a:r>
            <a:r>
              <a:rPr lang="en-US" dirty="0"/>
              <a:t> bus </a:t>
            </a:r>
            <a:r>
              <a:rPr lang="en-US" dirty="0" err="1"/>
              <a:t>kontrol</a:t>
            </a:r>
            <a:r>
              <a:rPr lang="en-US" dirty="0"/>
              <a:t> (control bus</a:t>
            </a:r>
            <a:r>
              <a:rPr lang="en-US" dirty="0" smtClean="0"/>
              <a:t>).</a:t>
            </a:r>
          </a:p>
        </p:txBody>
      </p:sp>
      <p:sp>
        <p:nvSpPr>
          <p:cNvPr id="2" name="Title 1"/>
          <p:cNvSpPr>
            <a:spLocks noGrp="1"/>
          </p:cNvSpPr>
          <p:nvPr>
            <p:ph type="title"/>
          </p:nvPr>
        </p:nvSpPr>
        <p:spPr/>
        <p:txBody>
          <a:bodyPr/>
          <a:lstStyle/>
          <a:p>
            <a:r>
              <a:rPr lang="en-US" dirty="0" smtClean="0"/>
              <a:t>3. BUS</a:t>
            </a:r>
            <a:endParaRPr lang="en-US" dirty="0"/>
          </a:p>
        </p:txBody>
      </p:sp>
    </p:spTree>
    <p:extLst>
      <p:ext uri="{BB962C8B-B14F-4D97-AF65-F5344CB8AC3E}">
        <p14:creationId xmlns:p14="http://schemas.microsoft.com/office/powerpoint/2010/main" val="3351909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Komputer</a:t>
            </a:r>
            <a:r>
              <a:rPr lang="en-US" dirty="0" smtClean="0"/>
              <a:t> </a:t>
            </a:r>
            <a:r>
              <a:rPr lang="en-US" dirty="0" err="1" smtClean="0"/>
              <a:t>menggunakan</a:t>
            </a:r>
            <a:r>
              <a:rPr lang="en-US" dirty="0" smtClean="0"/>
              <a:t> </a:t>
            </a:r>
            <a:r>
              <a:rPr lang="en-US" dirty="0" err="1" smtClean="0"/>
              <a:t>suatu</a:t>
            </a:r>
            <a:r>
              <a:rPr lang="en-US" dirty="0" smtClean="0"/>
              <a:t> bus </a:t>
            </a:r>
            <a:r>
              <a:rPr lang="en-US" dirty="0" err="1" smtClean="0"/>
              <a:t>atau</a:t>
            </a:r>
            <a:r>
              <a:rPr lang="en-US" dirty="0" smtClean="0"/>
              <a:t> </a:t>
            </a:r>
            <a:r>
              <a:rPr lang="en-US" dirty="0" err="1" smtClean="0"/>
              <a:t>saluran</a:t>
            </a:r>
            <a:r>
              <a:rPr lang="en-US" dirty="0" smtClean="0"/>
              <a:t> bus </a:t>
            </a:r>
            <a:r>
              <a:rPr lang="en-US" dirty="0" err="1" smtClean="0"/>
              <a:t>sebagaimana</a:t>
            </a:r>
            <a:r>
              <a:rPr lang="en-US" dirty="0" smtClean="0"/>
              <a:t> </a:t>
            </a:r>
            <a:r>
              <a:rPr lang="en-US" dirty="0" err="1" smtClean="0"/>
              <a:t>kendaraan</a:t>
            </a:r>
            <a:r>
              <a:rPr lang="en-US" dirty="0" smtClean="0"/>
              <a:t> bus yang </a:t>
            </a:r>
            <a:r>
              <a:rPr lang="en-US" dirty="0" err="1" smtClean="0"/>
              <a:t>mengangkut</a:t>
            </a:r>
            <a:r>
              <a:rPr lang="en-US" dirty="0" smtClean="0"/>
              <a:t> </a:t>
            </a:r>
            <a:r>
              <a:rPr lang="en-US" dirty="0" err="1" smtClean="0"/>
              <a:t>penumpang</a:t>
            </a:r>
            <a:r>
              <a:rPr lang="en-US" dirty="0" smtClean="0"/>
              <a:t> </a:t>
            </a:r>
            <a:r>
              <a:rPr lang="en-US" dirty="0" err="1" smtClean="0"/>
              <a:t>dari</a:t>
            </a:r>
            <a:r>
              <a:rPr lang="en-US" dirty="0" smtClean="0"/>
              <a:t> </a:t>
            </a:r>
            <a:r>
              <a:rPr lang="en-US" dirty="0" err="1" smtClean="0"/>
              <a:t>satu</a:t>
            </a:r>
            <a:r>
              <a:rPr lang="en-US" dirty="0" smtClean="0"/>
              <a:t> </a:t>
            </a:r>
            <a:r>
              <a:rPr lang="en-US" dirty="0" err="1" smtClean="0"/>
              <a:t>tempat</a:t>
            </a:r>
            <a:r>
              <a:rPr lang="en-US" dirty="0" smtClean="0"/>
              <a:t> </a:t>
            </a:r>
            <a:r>
              <a:rPr lang="en-US" dirty="0" err="1" smtClean="0"/>
              <a:t>ke</a:t>
            </a:r>
            <a:r>
              <a:rPr lang="en-US" dirty="0" smtClean="0"/>
              <a:t> </a:t>
            </a:r>
            <a:r>
              <a:rPr lang="en-US" dirty="0" err="1" smtClean="0"/>
              <a:t>tempat</a:t>
            </a:r>
            <a:r>
              <a:rPr lang="en-US" dirty="0" smtClean="0"/>
              <a:t> lain, </a:t>
            </a:r>
            <a:r>
              <a:rPr lang="en-US" dirty="0" err="1" smtClean="0"/>
              <a:t>maka</a:t>
            </a:r>
            <a:r>
              <a:rPr lang="en-US" dirty="0" smtClean="0"/>
              <a:t> bus </a:t>
            </a:r>
            <a:r>
              <a:rPr lang="en-US" dirty="0" err="1" smtClean="0"/>
              <a:t>komputer</a:t>
            </a:r>
            <a:r>
              <a:rPr lang="en-US" dirty="0" smtClean="0"/>
              <a:t> </a:t>
            </a:r>
            <a:r>
              <a:rPr lang="en-US" dirty="0" err="1" smtClean="0"/>
              <a:t>mengangkut</a:t>
            </a:r>
            <a:r>
              <a:rPr lang="en-US" dirty="0" smtClean="0"/>
              <a:t> data. Bus </a:t>
            </a:r>
            <a:r>
              <a:rPr lang="en-US" dirty="0" err="1" smtClean="0"/>
              <a:t>komputer</a:t>
            </a:r>
            <a:r>
              <a:rPr lang="en-US" dirty="0" smtClean="0"/>
              <a:t> </a:t>
            </a:r>
            <a:r>
              <a:rPr lang="en-US" dirty="0" err="1" smtClean="0"/>
              <a:t>menghubungkan</a:t>
            </a:r>
            <a:r>
              <a:rPr lang="en-US" dirty="0" smtClean="0"/>
              <a:t> CPU </a:t>
            </a:r>
            <a:r>
              <a:rPr lang="en-US" dirty="0" err="1" smtClean="0"/>
              <a:t>pada</a:t>
            </a:r>
            <a:r>
              <a:rPr lang="en-US" dirty="0" smtClean="0"/>
              <a:t> RAM </a:t>
            </a:r>
            <a:r>
              <a:rPr lang="en-US" dirty="0" err="1" smtClean="0"/>
              <a:t>dan</a:t>
            </a:r>
            <a:r>
              <a:rPr lang="en-US" dirty="0" smtClean="0"/>
              <a:t> </a:t>
            </a:r>
            <a:r>
              <a:rPr lang="en-US" dirty="0" err="1" smtClean="0"/>
              <a:t>periferal</a:t>
            </a:r>
            <a:r>
              <a:rPr lang="en-US" dirty="0" smtClean="0"/>
              <a:t>. </a:t>
            </a:r>
            <a:r>
              <a:rPr lang="en-US" dirty="0" err="1" smtClean="0"/>
              <a:t>Semua</a:t>
            </a:r>
            <a:r>
              <a:rPr lang="en-US" dirty="0" smtClean="0"/>
              <a:t> </a:t>
            </a:r>
            <a:r>
              <a:rPr lang="en-US" dirty="0" err="1" smtClean="0"/>
              <a:t>komputer</a:t>
            </a:r>
            <a:r>
              <a:rPr lang="en-US" dirty="0" smtClean="0"/>
              <a:t> </a:t>
            </a:r>
            <a:r>
              <a:rPr lang="en-US" dirty="0" err="1" smtClean="0"/>
              <a:t>menggunakan</a:t>
            </a:r>
            <a:r>
              <a:rPr lang="en-US" dirty="0" smtClean="0"/>
              <a:t> </a:t>
            </a:r>
            <a:r>
              <a:rPr lang="en-US" dirty="0" err="1" smtClean="0"/>
              <a:t>saluran</a:t>
            </a:r>
            <a:r>
              <a:rPr lang="en-US" dirty="0" smtClean="0"/>
              <a:t> </a:t>
            </a:r>
            <a:r>
              <a:rPr lang="en-US" dirty="0" err="1" smtClean="0"/>
              <a:t>busnya</a:t>
            </a:r>
            <a:r>
              <a:rPr lang="en-US" dirty="0" smtClean="0"/>
              <a:t> </a:t>
            </a:r>
            <a:r>
              <a:rPr lang="en-US" dirty="0" err="1" smtClean="0"/>
              <a:t>untuk</a:t>
            </a:r>
            <a:r>
              <a:rPr lang="en-US" dirty="0" smtClean="0"/>
              <a:t> </a:t>
            </a:r>
            <a:r>
              <a:rPr lang="en-US" dirty="0" err="1" smtClean="0"/>
              <a:t>maksud</a:t>
            </a:r>
            <a:r>
              <a:rPr lang="en-US" dirty="0" smtClean="0"/>
              <a:t> yang </a:t>
            </a:r>
            <a:r>
              <a:rPr lang="en-US" dirty="0" err="1" smtClean="0"/>
              <a:t>sama</a:t>
            </a:r>
            <a:r>
              <a:rPr lang="en-US" dirty="0" smtClean="0"/>
              <a:t>.</a:t>
            </a:r>
          </a:p>
          <a:p>
            <a:endParaRPr lang="en-US" dirty="0"/>
          </a:p>
        </p:txBody>
      </p:sp>
      <p:sp>
        <p:nvSpPr>
          <p:cNvPr id="2" name="Title 1"/>
          <p:cNvSpPr>
            <a:spLocks noGrp="1"/>
          </p:cNvSpPr>
          <p:nvPr>
            <p:ph type="title"/>
          </p:nvPr>
        </p:nvSpPr>
        <p:spPr/>
        <p:txBody>
          <a:bodyPr/>
          <a:lstStyle/>
          <a:p>
            <a:r>
              <a:rPr lang="en-US" dirty="0" smtClean="0"/>
              <a:t>Bus (</a:t>
            </a:r>
            <a:r>
              <a:rPr lang="en-US" dirty="0" err="1" smtClean="0"/>
              <a:t>lanj</a:t>
            </a:r>
            <a:r>
              <a:rPr lang="en-US" dirty="0" smtClean="0"/>
              <a:t>)</a:t>
            </a:r>
            <a:endParaRPr lang="en-US" dirty="0"/>
          </a:p>
        </p:txBody>
      </p:sp>
    </p:spTree>
    <p:extLst>
      <p:ext uri="{BB962C8B-B14F-4D97-AF65-F5344CB8AC3E}">
        <p14:creationId xmlns:p14="http://schemas.microsoft.com/office/powerpoint/2010/main" val="21771293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184</TotalTime>
  <Words>1265</Words>
  <Application>Microsoft Office PowerPoint</Application>
  <PresentationFormat>On-screen Show (4:3)</PresentationFormat>
  <Paragraphs>173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Arsitektur Komputer</vt:lpstr>
      <vt:lpstr>PENGERTIAN ARSITEKTUR KOMPUTER</vt:lpstr>
      <vt:lpstr>KLASIFIKASI ARSITEKTUR KOMPUTER 1. Arsitektur Von Neumann</vt:lpstr>
      <vt:lpstr>Diagram Von Neuman ( Overview of Computer Architecture)</vt:lpstr>
      <vt:lpstr>Komputer modern, setiap prosesor terdiri dari atas :</vt:lpstr>
      <vt:lpstr>2. Control Unit (CU)</vt:lpstr>
      <vt:lpstr>Control Unit (Lanj)</vt:lpstr>
      <vt:lpstr>3. BUS</vt:lpstr>
      <vt:lpstr>Bus (lanj)</vt:lpstr>
      <vt:lpstr>2. Arsitektur RISC</vt:lpstr>
      <vt:lpstr>Risc (lanj)</vt:lpstr>
      <vt:lpstr>RISC Architecture</vt:lpstr>
      <vt:lpstr>PowerPoint Presentation</vt:lpstr>
      <vt:lpstr>Risc (lanj)</vt:lpstr>
      <vt:lpstr>RISC mempunyai karakteristik :</vt:lpstr>
      <vt:lpstr>Karakteristik RISC</vt:lpstr>
      <vt:lpstr>CISC Architecture</vt:lpstr>
      <vt:lpstr>3. CISC (Complex Instruction-Set Computer)</vt:lpstr>
      <vt:lpstr>CISC (lanj)</vt:lpstr>
      <vt:lpstr>Karakteristrik CISC :</vt:lpstr>
      <vt:lpstr>RISC vs. CISC</vt:lpstr>
      <vt:lpstr>The following figure shows more differences between RISC and CISC</vt:lpstr>
      <vt:lpstr>IBM-PC</vt:lpstr>
      <vt:lpstr>PowerPoint Presentation</vt:lpstr>
      <vt:lpstr>Arsitektur Famili Komputer (IBM)</vt:lpstr>
      <vt:lpstr>PowerPoint Presentation</vt:lpstr>
      <vt:lpstr>PowerPoint Presentation</vt:lpstr>
      <vt:lpstr>PowerPoint Presentation</vt:lpstr>
      <vt:lpstr>KOMPONEN IBM PC</vt:lpstr>
      <vt:lpstr>SISTEM SOFTWARE:</vt:lpstr>
      <vt:lpstr>MANFAAT ARSITEKTURAL ARSITEK KOMPUTER</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Arsitektur Komputer</dc:title>
  <dc:creator>d2d</dc:creator>
  <cp:lastModifiedBy>d2d</cp:lastModifiedBy>
  <cp:revision>50</cp:revision>
  <dcterms:created xsi:type="dcterms:W3CDTF">2016-10-21T01:21:27Z</dcterms:created>
  <dcterms:modified xsi:type="dcterms:W3CDTF">2016-10-21T04:26:27Z</dcterms:modified>
</cp:coreProperties>
</file>