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8801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4800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16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1"/>
            <a:ext cx="3657600" cy="233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Modal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 </a:t>
            </a:r>
            <a:r>
              <a:rPr lang="en-US" i="1" dirty="0" smtClean="0"/>
              <a:t>(capital expenditure</a:t>
            </a:r>
            <a:r>
              <a:rPr lang="en-US" dirty="0" smtClean="0"/>
              <a:t>)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mencatat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pengeluaran</a:t>
            </a:r>
            <a:r>
              <a:rPr lang="en-US" sz="1800" i="1" dirty="0" smtClean="0"/>
              <a:t> modal yang </a:t>
            </a:r>
            <a:r>
              <a:rPr lang="en-US" sz="1800" i="1" dirty="0" err="1" smtClean="0"/>
              <a:t>berupa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pengeluaran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kas</a:t>
            </a:r>
            <a:r>
              <a:rPr lang="en-US" sz="1800" i="1" dirty="0" smtClean="0"/>
              <a:t>.</a:t>
            </a:r>
          </a:p>
          <a:p>
            <a:pPr lvl="1">
              <a:buNone/>
            </a:pPr>
            <a:endParaRPr lang="en-US" sz="1800" i="1" dirty="0" smtClean="0"/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smtClean="0"/>
              <a:t>	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yang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900" i="1" dirty="0" err="1" smtClean="0"/>
              <a:t>Untuk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mencatat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pengeluaran</a:t>
            </a:r>
            <a:r>
              <a:rPr lang="en-US" sz="1900" i="1" dirty="0" smtClean="0"/>
              <a:t> modal yang </a:t>
            </a:r>
            <a:r>
              <a:rPr lang="en-US" sz="1900" i="1" dirty="0" err="1" smtClean="0"/>
              <a:t>berupa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pemakaian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persediaan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distribusi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beban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tenaga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kerja</a:t>
            </a:r>
            <a:r>
              <a:rPr lang="en-US" sz="1900" i="1" dirty="0" smtClean="0"/>
              <a:t>, </a:t>
            </a:r>
            <a:r>
              <a:rPr lang="en-US" sz="1900" i="1" dirty="0" err="1" smtClean="0"/>
              <a:t>dan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pembebanan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biaya</a:t>
            </a:r>
            <a:r>
              <a:rPr lang="en-US" sz="1900" i="1" dirty="0" smtClean="0"/>
              <a:t> overhead </a:t>
            </a:r>
            <a:r>
              <a:rPr lang="en-US" sz="1900" i="1" dirty="0" err="1" smtClean="0"/>
              <a:t>pabrik</a:t>
            </a:r>
            <a:r>
              <a:rPr lang="en-US" sz="1900" i="1" dirty="0" smtClean="0"/>
              <a:t>.</a:t>
            </a:r>
            <a:endParaRPr lang="en-US" sz="1900" i="1" dirty="0"/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Penyusutan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smtClean="0"/>
              <a:t>	xx</a:t>
            </a:r>
            <a:endParaRPr lang="en-US" dirty="0" smtClean="0"/>
          </a:p>
          <a:p>
            <a:pPr lvl="1">
              <a:buNone/>
            </a:pPr>
            <a:r>
              <a:rPr lang="es-ES" dirty="0" smtClean="0"/>
              <a:t>Beban </a:t>
            </a:r>
            <a:r>
              <a:rPr lang="es-ES" dirty="0" err="1" smtClean="0"/>
              <a:t>Administrasi</a:t>
            </a:r>
            <a:r>
              <a:rPr lang="es-ES" dirty="0" smtClean="0"/>
              <a:t> dan </a:t>
            </a:r>
            <a:r>
              <a:rPr lang="es-ES" dirty="0" err="1" smtClean="0"/>
              <a:t>Umum</a:t>
            </a:r>
            <a:r>
              <a:rPr lang="es-ES" dirty="0" smtClean="0"/>
              <a:t>		</a:t>
            </a:r>
            <a:r>
              <a:rPr lang="es-ES" dirty="0" err="1" smtClean="0"/>
              <a:t>xx</a:t>
            </a:r>
            <a:endParaRPr lang="es-ES" dirty="0" smtClean="0"/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fi-FI" dirty="0" smtClean="0"/>
              <a:t>Akumulasi Penyusutan Aset </a:t>
            </a:r>
            <a:r>
              <a:rPr lang="fi-FI" dirty="0" smtClean="0"/>
              <a:t>Tetap 		xx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Transaksi Penghentian Pemakaian Aset 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smtClean="0"/>
              <a:t>			xx</a:t>
            </a:r>
            <a:endParaRPr lang="en-US" dirty="0" smtClean="0"/>
          </a:p>
          <a:p>
            <a:pPr lvl="1">
              <a:buNone/>
            </a:pPr>
            <a:r>
              <a:rPr lang="fi-FI" dirty="0" smtClean="0"/>
              <a:t>Rugi Penghentian Pemakaian Aset Tetap xx </a:t>
            </a:r>
          </a:p>
          <a:p>
            <a:pPr lvl="2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	xx</a:t>
            </a:r>
          </a:p>
          <a:p>
            <a:pPr lvl="2">
              <a:buNone/>
            </a:pPr>
            <a:endParaRPr lang="en-US" sz="1800" i="1" dirty="0" smtClean="0"/>
          </a:p>
          <a:p>
            <a:pPr lvl="2">
              <a:buNone/>
            </a:pPr>
            <a:r>
              <a:rPr lang="en-US" sz="1800" i="1" dirty="0" smtClean="0"/>
              <a:t>	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mencatat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penghentian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pemakaian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aset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tetap</a:t>
            </a:r>
            <a:r>
              <a:rPr lang="en-US" sz="1800" i="1" dirty="0" smtClean="0"/>
              <a:t> yang </a:t>
            </a:r>
            <a:r>
              <a:rPr lang="en-US" sz="1800" i="1" dirty="0" err="1" smtClean="0"/>
              <a:t>nilai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jualnya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lebih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rendah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dari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nilai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bukunya</a:t>
            </a:r>
            <a:r>
              <a:rPr lang="en-US" sz="1800" i="1" dirty="0" smtClean="0"/>
              <a:t>.</a:t>
            </a:r>
            <a:endParaRPr lang="en-US" sz="1800" i="1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Transaksi Reparasi dan Pemeliharaan Aset 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Transaksi reparasi dan pemeliharaan aset tetap, yang merupakan pengeluaran pendapatan dicatat dalam register bukti kas keluar dengan jurnal sebagai berikut</a:t>
            </a:r>
            <a:r>
              <a:rPr lang="sv-SE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smtClean="0"/>
              <a:t>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mencatat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beban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reparasi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pemeliharaan</a:t>
            </a:r>
            <a:r>
              <a:rPr lang="en-US" sz="2000" i="1" dirty="0" smtClean="0"/>
              <a:t> yang </a:t>
            </a:r>
            <a:r>
              <a:rPr lang="en-US" sz="2000" i="1" dirty="0" err="1" smtClean="0"/>
              <a:t>berupa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pengeluaran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kas</a:t>
            </a:r>
            <a:r>
              <a:rPr lang="en-US" sz="2000" i="1" dirty="0" smtClean="0"/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2" indent="-320040">
              <a:spcBef>
                <a:spcPts val="700"/>
              </a:spcBef>
              <a:buSzPct val="100000"/>
            </a:pPr>
            <a:r>
              <a:rPr lang="en-US" sz="2000" dirty="0" err="1" smtClean="0"/>
              <a:t>Transaksi</a:t>
            </a:r>
            <a:r>
              <a:rPr lang="en-US" sz="2000" dirty="0" smtClean="0"/>
              <a:t> </a:t>
            </a:r>
            <a:r>
              <a:rPr lang="en-US" sz="2000" dirty="0" err="1" smtClean="0"/>
              <a:t>reparasi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  <a:r>
              <a:rPr lang="en-US" sz="2000" dirty="0" err="1" smtClean="0"/>
              <a:t>dicatat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  <a:endParaRPr lang="en-US" sz="2000" i="1" dirty="0" smtClean="0"/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	 </a:t>
            </a:r>
            <a:r>
              <a:rPr lang="en-US" dirty="0" smtClean="0"/>
              <a:t>xx </a:t>
            </a:r>
          </a:p>
          <a:p>
            <a:pPr lvl="2">
              <a:buNone/>
            </a:pP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 </a:t>
            </a:r>
            <a:r>
              <a:rPr lang="en-US" dirty="0" smtClean="0"/>
              <a:t>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					 xx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mencatat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beban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reparasi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pemeliharaan</a:t>
            </a:r>
            <a:r>
              <a:rPr lang="en-US" sz="1800" i="1" dirty="0" smtClean="0"/>
              <a:t> yang </a:t>
            </a:r>
            <a:r>
              <a:rPr lang="en-US" sz="1800" i="1" dirty="0" err="1" smtClean="0"/>
              <a:t>berupa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pemakaian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persediaan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distribusi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beban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tenaga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kerja</a:t>
            </a:r>
            <a:r>
              <a:rPr lang="en-US" sz="1800" i="1" dirty="0" smtClean="0"/>
              <a:t>. </a:t>
            </a:r>
            <a:endParaRPr lang="en-US" sz="1800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Transaksi Reparasi dan Pemeliharaan Aset </a:t>
            </a:r>
            <a:r>
              <a:rPr lang="fi-FI" b="1" dirty="0" smtClean="0"/>
              <a:t>Tetap - </a:t>
            </a:r>
            <a:r>
              <a:rPr lang="fi-FI" b="1" i="1" dirty="0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Wewenang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fi-FI" dirty="0" smtClean="0"/>
              <a:t>1. Menempatkan aset tetap di tangan fungsi pemakai aset tetap.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3. Memberikan otorisasi penghentian pemakaian aset tetap.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pic>
        <p:nvPicPr>
          <p:cNvPr id="4" name="Content Placeholder 3" descr="502-50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49434" r="31393" b="31579"/>
          <a:stretch>
            <a:fillRect/>
          </a:stretch>
        </p:blipFill>
        <p:spPr>
          <a:xfrm>
            <a:off x="-1" y="1600200"/>
            <a:ext cx="9019309" cy="4648200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Golongan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 Tanah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i="1" dirty="0" smtClean="0"/>
              <a:t>(land and land improvement)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(</a:t>
            </a:r>
            <a:r>
              <a:rPr lang="en-US" i="1" dirty="0" smtClean="0"/>
              <a:t>building and building improvement)</a:t>
            </a:r>
          </a:p>
          <a:p>
            <a:pPr>
              <a:buNone/>
            </a:pPr>
            <a:r>
              <a:rPr lang="sv-SE" dirty="0" smtClean="0"/>
              <a:t>3. Mesin dan peralatan pabrik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Mebel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darat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</a:t>
            </a:r>
            <a:r>
              <a:rPr lang="en-US" dirty="0" err="1" smtClean="0"/>
              <a:t>Kendaraan</a:t>
            </a:r>
            <a:r>
              <a:rPr lang="en-US" dirty="0" smtClean="0"/>
              <a:t> air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9.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lain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dirinci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99 </a:t>
            </a:r>
            <a:r>
              <a:rPr lang="en-US" dirty="0" err="1" smtClean="0"/>
              <a:t>jenis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dirinci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01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manual</a:t>
            </a:r>
          </a:p>
          <a:p>
            <a:pPr lvl="1">
              <a:buNone/>
            </a:pPr>
            <a:r>
              <a:rPr lang="en-US" dirty="0" smtClean="0"/>
              <a:t>02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03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04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penghancur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05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fotokopi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06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07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08 </a:t>
            </a:r>
            <a:r>
              <a:rPr lang="en-US" i="1" dirty="0" smtClean="0"/>
              <a:t>Overhead projector</a:t>
            </a:r>
          </a:p>
          <a:p>
            <a:pPr lvl="1">
              <a:buNone/>
            </a:pPr>
            <a:r>
              <a:rPr lang="en-US" dirty="0" smtClean="0"/>
              <a:t>09 </a:t>
            </a:r>
            <a:r>
              <a:rPr lang="en-US" i="1" dirty="0" smtClean="0"/>
              <a:t>TV monitor</a:t>
            </a:r>
          </a:p>
          <a:p>
            <a:pPr lvl="1">
              <a:buNone/>
            </a:pPr>
            <a:r>
              <a:rPr lang="en-US" dirty="0" smtClean="0"/>
              <a:t>10 </a:t>
            </a:r>
            <a:r>
              <a:rPr lang="en-US" i="1" dirty="0" smtClean="0"/>
              <a:t>Slide projector</a:t>
            </a:r>
          </a:p>
          <a:p>
            <a:pPr lvl="1">
              <a:buNone/>
            </a:pPr>
            <a:r>
              <a:rPr lang="en-US" dirty="0" smtClean="0"/>
              <a:t>11 </a:t>
            </a:r>
            <a:r>
              <a:rPr lang="en-US" i="1" dirty="0" smtClean="0"/>
              <a:t>Movie video </a:t>
            </a:r>
          </a:p>
          <a:p>
            <a:pPr lvl="1">
              <a:buNone/>
            </a:pPr>
            <a:r>
              <a:rPr lang="en-US" dirty="0" err="1" smtClean="0"/>
              <a:t>dst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Tahun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dicantumkan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1992,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ke-4 </a:t>
            </a:r>
            <a:r>
              <a:rPr lang="en-US" dirty="0" err="1" smtClean="0"/>
              <a:t>dan</a:t>
            </a:r>
            <a:r>
              <a:rPr lang="en-US" dirty="0" smtClean="0"/>
              <a:t> ke-5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dicantumkan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92. </a:t>
            </a:r>
            <a:endParaRPr lang="en-US" dirty="0" smtClean="0"/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DESKRIPSI ASET 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,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</a:t>
            </a:r>
            <a:r>
              <a:rPr lang="en-US" i="1" dirty="0" smtClean="0"/>
              <a:t>(tangible fixed assets).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Pemasaran</a:t>
            </a:r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Lokasi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Kode lokasi dirinci sebagai berikut</a:t>
            </a:r>
            <a:r>
              <a:rPr lang="it-IT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 descr="502-503_Page_2.jpg"/>
          <p:cNvPicPr>
            <a:picLocks noChangeAspect="1"/>
          </p:cNvPicPr>
          <p:nvPr/>
        </p:nvPicPr>
        <p:blipFill>
          <a:blip r:embed="rId2" cstate="print"/>
          <a:srcRect l="32716" t="74444" r="31145" b="14445"/>
          <a:stretch>
            <a:fillRect/>
          </a:stretch>
        </p:blipFill>
        <p:spPr>
          <a:xfrm>
            <a:off x="1295401" y="2209800"/>
            <a:ext cx="7536180" cy="3276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Portability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Portability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i="1" dirty="0" smtClean="0"/>
              <a:t>Portable </a:t>
            </a:r>
            <a:r>
              <a:rPr lang="en-US" dirty="0" smtClean="0"/>
              <a:t>(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dibawa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).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i="1" dirty="0" smtClean="0"/>
              <a:t>Movable </a:t>
            </a:r>
            <a:r>
              <a:rPr lang="en-US" dirty="0" smtClean="0"/>
              <a:t>(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).</a:t>
            </a:r>
          </a:p>
          <a:p>
            <a:pPr lvl="1">
              <a:buNone/>
            </a:pPr>
            <a:r>
              <a:rPr lang="fi-FI" dirty="0" smtClean="0"/>
              <a:t>3. </a:t>
            </a:r>
            <a:r>
              <a:rPr lang="fi-FI" i="1" dirty="0" smtClean="0"/>
              <a:t>Fixtures </a:t>
            </a:r>
            <a:r>
              <a:rPr lang="fi-FI" dirty="0" smtClean="0"/>
              <a:t>(melekat pada aset tetap lain).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4724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fotokopi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405-92-3-420806-2 </a:t>
            </a:r>
            <a:r>
              <a:rPr lang="en-US" dirty="0" err="1" smtClean="0"/>
              <a:t>Fotokopi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405-92-3-420806-2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sv-SE" dirty="0" smtClean="0"/>
              <a:t>	405 </a:t>
            </a:r>
            <a:r>
              <a:rPr lang="sv-SE" dirty="0" smtClean="0"/>
              <a:t>Mesin dan peralatan kantor-fotokopi</a:t>
            </a:r>
          </a:p>
          <a:p>
            <a:pPr lvl="1">
              <a:buNone/>
            </a:pPr>
            <a:r>
              <a:rPr lang="en-US" dirty="0" smtClean="0"/>
              <a:t>	92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: </a:t>
            </a:r>
            <a:r>
              <a:rPr lang="en-US" dirty="0" smtClean="0"/>
              <a:t>1992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3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420806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Daerah 4 (Surabaya), </a:t>
            </a:r>
            <a:r>
              <a:rPr lang="en-US" dirty="0" err="1" smtClean="0"/>
              <a:t>Gedung</a:t>
            </a:r>
            <a:r>
              <a:rPr lang="en-US" dirty="0" smtClean="0"/>
              <a:t> 2, </a:t>
            </a:r>
            <a:r>
              <a:rPr lang="en-US" dirty="0" err="1" smtClean="0"/>
              <a:t>Lantai</a:t>
            </a:r>
            <a:r>
              <a:rPr lang="en-US" dirty="0" smtClean="0"/>
              <a:t> 08, </a:t>
            </a:r>
            <a:r>
              <a:rPr lang="en-US" dirty="0" smtClean="0"/>
              <a:t>  </a:t>
            </a:r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smtClean="0"/>
              <a:t>06</a:t>
            </a:r>
          </a:p>
          <a:p>
            <a:pPr lvl="1">
              <a:buNone/>
            </a:pPr>
            <a:r>
              <a:rPr lang="en-US" dirty="0" smtClean="0"/>
              <a:t>	2 </a:t>
            </a:r>
            <a:r>
              <a:rPr lang="en-US" i="1" dirty="0" smtClean="0"/>
              <a:t>Movable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DOKUMEN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data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i="1" dirty="0" smtClean="0"/>
              <a:t>(expenditure authorization request </a:t>
            </a:r>
            <a:r>
              <a:rPr lang="en-US" i="1" dirty="0" err="1" smtClean="0"/>
              <a:t>atau</a:t>
            </a:r>
            <a:r>
              <a:rPr lang="en-US" i="1" dirty="0" smtClean="0"/>
              <a:t> authorization for expenditure).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i="1" dirty="0" smtClean="0"/>
              <a:t>(authorization for repair).</a:t>
            </a:r>
          </a:p>
          <a:p>
            <a:pPr lvl="1">
              <a:buNone/>
            </a:pPr>
            <a:r>
              <a:rPr lang="fi-FI" dirty="0" smtClean="0"/>
              <a:t>3. Surat pemintaan transfer aset tetap.</a:t>
            </a:r>
          </a:p>
          <a:p>
            <a:pPr lvl="1">
              <a:buNone/>
            </a:pPr>
            <a:r>
              <a:rPr lang="fi-FI" dirty="0" smtClean="0"/>
              <a:t>4. Surat permintaan penghentian pemakaian aset tetap.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i="1" dirty="0" smtClean="0"/>
              <a:t>(work order).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7.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8.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9.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Bukti</a:t>
            </a:r>
            <a:r>
              <a:rPr lang="en-US" dirty="0" smtClean="0"/>
              <a:t> memorial.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CATATAN 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YANG 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nn-NO" dirty="0" smtClean="0"/>
              <a:t>2. Fungsi penelitian dan pengembangan. 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Direktur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7.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8.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JARINGAN SUBSISTEM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fi-FI" dirty="0" smtClean="0"/>
              <a:t>1. Sistem pembelian aset tetap.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modal.</a:t>
            </a:r>
          </a:p>
          <a:p>
            <a:pPr lvl="1">
              <a:buNone/>
            </a:pPr>
            <a:r>
              <a:rPr lang="fi-FI" dirty="0" smtClean="0"/>
              <a:t>4. Sistem penghentian pemakaian aset tetap.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Sistem</a:t>
            </a:r>
            <a:r>
              <a:rPr lang="en-US" dirty="0" smtClean="0"/>
              <a:t> transfer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6. Sistem revaluasi </a:t>
            </a:r>
            <a:r>
              <a:rPr lang="fi-FI" dirty="0" smtClean="0"/>
              <a:t>aset </a:t>
            </a:r>
            <a:r>
              <a:rPr lang="fi-FI" dirty="0" smtClean="0"/>
              <a:t>tetap.</a:t>
            </a:r>
          </a:p>
          <a:p>
            <a:pPr lvl="1">
              <a:buNone/>
            </a:pPr>
            <a:r>
              <a:rPr lang="fi-FI" dirty="0" smtClean="0"/>
              <a:t>7. Sistem akuntansi penyusutan aset tetap.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UNSUR </a:t>
            </a:r>
            <a:r>
              <a:rPr lang="en-US" dirty="0" smtClean="0"/>
              <a:t>PENGENDALIAN INTERNAL</a:t>
            </a:r>
            <a:endParaRPr lang="en-US" dirty="0"/>
          </a:p>
        </p:txBody>
      </p:sp>
      <p:pic>
        <p:nvPicPr>
          <p:cNvPr id="4" name="Content Placeholder 3" descr="515-516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66667" r="16507" b="10526"/>
          <a:stretch>
            <a:fillRect/>
          </a:stretch>
        </p:blipFill>
        <p:spPr>
          <a:xfrm>
            <a:off x="0" y="1524000"/>
            <a:ext cx="9144000" cy="4572000"/>
          </a:xfr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15-516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8988" b="64913"/>
          <a:stretch>
            <a:fillRect/>
          </a:stretch>
        </p:blipFill>
        <p:spPr>
          <a:xfrm>
            <a:off x="1" y="1524000"/>
            <a:ext cx="9080500" cy="4191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UNSUR </a:t>
            </a:r>
            <a:r>
              <a:rPr lang="en-US" dirty="0" smtClean="0"/>
              <a:t>PENGENDALIAN INTERNAL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943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Karakteristik</a:t>
            </a:r>
            <a:r>
              <a:rPr lang="en-US" b="1" dirty="0" smtClean="0"/>
              <a:t> </a:t>
            </a: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rupiah yang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i="1" dirty="0" smtClean="0"/>
              <a:t>(revenue expenditure)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</a:t>
            </a:r>
            <a:r>
              <a:rPr lang="en-US" i="1" dirty="0" smtClean="0"/>
              <a:t> (capital expenditure).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 </a:t>
            </a:r>
            <a:r>
              <a:rPr lang="en-US" dirty="0" err="1" smtClean="0"/>
              <a:t>diperlakukan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dibebankan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: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BAGAN ALIR DOKUMEN JARINGAN PROSEDUR YANG MEMBENTUK SISTEM AKUNTANSI ASET TETAP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pic>
        <p:nvPicPr>
          <p:cNvPr id="4" name="Picture 3" descr="519-521_Page_1.jpg"/>
          <p:cNvPicPr>
            <a:picLocks noChangeAspect="1"/>
          </p:cNvPicPr>
          <p:nvPr/>
        </p:nvPicPr>
        <p:blipFill>
          <a:blip r:embed="rId2" cstate="print"/>
          <a:srcRect l="21717" t="32222" r="20146" b="32222"/>
          <a:stretch>
            <a:fillRect/>
          </a:stretch>
        </p:blipFill>
        <p:spPr>
          <a:xfrm>
            <a:off x="381000" y="2057401"/>
            <a:ext cx="7924800" cy="4810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pic>
        <p:nvPicPr>
          <p:cNvPr id="4" name="Content Placeholder 3" descr="519-521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14035" r="23950" b="35088"/>
          <a:stretch>
            <a:fillRect/>
          </a:stretch>
        </p:blipFill>
        <p:spPr>
          <a:xfrm>
            <a:off x="152400" y="1523999"/>
            <a:ext cx="8305800" cy="5323609"/>
          </a:xfrm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19-521_Page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488" t="18502" r="17034" b="23621"/>
          <a:stretch>
            <a:fillRect/>
          </a:stretch>
        </p:blipFill>
        <p:spPr>
          <a:xfrm rot="5400000">
            <a:off x="1635858" y="-111859"/>
            <a:ext cx="5333999" cy="860572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Pembangunan </a:t>
            </a:r>
            <a:r>
              <a:rPr lang="en-US" b="1" dirty="0" err="1" smtClean="0"/>
              <a:t>Sendiri</a:t>
            </a:r>
            <a:endParaRPr lang="en-US" dirty="0"/>
          </a:p>
        </p:txBody>
      </p:sp>
      <p:pic>
        <p:nvPicPr>
          <p:cNvPr id="4" name="Content Placeholder 3" descr="522-524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1469" t="14035" r="23202" b="49123"/>
          <a:stretch>
            <a:fillRect/>
          </a:stretch>
        </p:blipFill>
        <p:spPr>
          <a:xfrm>
            <a:off x="0" y="1523999"/>
            <a:ext cx="8153400" cy="5309755"/>
          </a:xfrm>
        </p:spPr>
      </p:pic>
    </p:spTree>
  </p:cSld>
  <p:clrMapOvr>
    <a:masterClrMapping/>
  </p:clrMapOvr>
  <p:transition>
    <p:plu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2-524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52632" r="21469" b="12281"/>
          <a:stretch>
            <a:fillRect/>
          </a:stretch>
        </p:blipFill>
        <p:spPr>
          <a:xfrm>
            <a:off x="0" y="1524000"/>
            <a:ext cx="8839200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3820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Perolehan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Tetap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Pembangunan </a:t>
            </a:r>
            <a:r>
              <a:rPr lang="en-US" sz="3600" b="1" dirty="0" err="1" smtClean="0"/>
              <a:t>Sendiri</a:t>
            </a:r>
            <a:r>
              <a:rPr lang="en-US" sz="3600" b="1" dirty="0" smtClean="0"/>
              <a:t> - </a:t>
            </a:r>
            <a:r>
              <a:rPr lang="en-US" sz="3600" b="1" i="1" dirty="0" err="1" smtClean="0"/>
              <a:t>lanjutan</a:t>
            </a:r>
            <a:endParaRPr lang="en-US" sz="3600" i="1" dirty="0"/>
          </a:p>
        </p:txBody>
      </p:sp>
    </p:spTree>
  </p:cSld>
  <p:clrMapOvr>
    <a:masterClrMapping/>
  </p:clrMapOvr>
  <p:transition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2-524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5789" r="16507" b="35088"/>
          <a:stretch>
            <a:fillRect/>
          </a:stretch>
        </p:blipFill>
        <p:spPr>
          <a:xfrm>
            <a:off x="0" y="1524000"/>
            <a:ext cx="8229600" cy="53340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Perolehan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Tetap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Pembangunan </a:t>
            </a:r>
            <a:r>
              <a:rPr lang="en-US" sz="3600" b="1" dirty="0" err="1" smtClean="0"/>
              <a:t>Sendiri</a:t>
            </a:r>
            <a:r>
              <a:rPr lang="en-US" sz="3600" b="1" dirty="0" smtClean="0"/>
              <a:t> - </a:t>
            </a:r>
            <a:r>
              <a:rPr lang="en-US" sz="3600" b="1" i="1" dirty="0" err="1" smtClean="0"/>
              <a:t>lanjutan</a:t>
            </a:r>
            <a:endParaRPr lang="en-US" sz="3600" i="1" dirty="0"/>
          </a:p>
        </p:txBody>
      </p:sp>
    </p:spTree>
  </p:cSld>
  <p:clrMapOvr>
    <a:masterClrMapping/>
  </p:clrMapOvr>
  <p:transition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2-524_Page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4026" t="14035" r="16507" b="35088"/>
          <a:stretch>
            <a:fillRect/>
          </a:stretch>
        </p:blipFill>
        <p:spPr>
          <a:xfrm>
            <a:off x="0" y="1524000"/>
            <a:ext cx="7952315" cy="533400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Perolehan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Aset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Tetap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Melalui</a:t>
            </a:r>
            <a:r>
              <a:rPr lang="en-US" sz="3600" b="1" dirty="0" smtClean="0"/>
              <a:t> Pembangunan </a:t>
            </a:r>
            <a:r>
              <a:rPr lang="en-US" sz="3600" b="1" dirty="0" err="1" smtClean="0"/>
              <a:t>Sendiri</a:t>
            </a:r>
            <a:r>
              <a:rPr lang="en-US" sz="3600" b="1" dirty="0" smtClean="0"/>
              <a:t> - </a:t>
            </a:r>
            <a:r>
              <a:rPr lang="en-US" sz="3600" b="1" i="1" dirty="0" err="1" smtClean="0"/>
              <a:t>lanjutan</a:t>
            </a:r>
            <a:endParaRPr lang="en-US" sz="3600" i="1" dirty="0"/>
          </a:p>
        </p:txBody>
      </p:sp>
    </p:spTree>
  </p:cSld>
  <p:clrMapOvr>
    <a:masterClrMapping/>
  </p:clrMapOvr>
  <p:transition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Modal</a:t>
            </a:r>
            <a:endParaRPr lang="en-US" dirty="0"/>
          </a:p>
        </p:txBody>
      </p:sp>
      <p:pic>
        <p:nvPicPr>
          <p:cNvPr id="4" name="Content Placeholder 3" descr="526-529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8988" b="43860"/>
          <a:stretch>
            <a:fillRect/>
          </a:stretch>
        </p:blipFill>
        <p:spPr>
          <a:xfrm>
            <a:off x="0" y="1524000"/>
            <a:ext cx="8077200" cy="5275385"/>
          </a:xfrm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6-529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7544" r="14026" b="22807"/>
          <a:stretch>
            <a:fillRect/>
          </a:stretch>
        </p:blipFill>
        <p:spPr>
          <a:xfrm rot="5400000">
            <a:off x="1904999" y="-381000"/>
            <a:ext cx="5334000" cy="914400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smtClean="0"/>
              <a:t>Modal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6-529_Page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8988" b="35088"/>
          <a:stretch>
            <a:fillRect/>
          </a:stretch>
        </p:blipFill>
        <p:spPr>
          <a:xfrm>
            <a:off x="0" y="1524000"/>
            <a:ext cx="7010400" cy="535451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smtClean="0"/>
              <a:t>Modal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Penggolongan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Tanah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i="1" dirty="0" smtClean="0"/>
              <a:t>(land and land improvement)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gedung</a:t>
            </a:r>
            <a:r>
              <a:rPr lang="en-US" dirty="0" smtClean="0"/>
              <a:t> </a:t>
            </a:r>
            <a:r>
              <a:rPr lang="en-US" i="1" dirty="0" smtClean="0"/>
              <a:t>(building and building improvement)</a:t>
            </a:r>
          </a:p>
          <a:p>
            <a:pPr lvl="1">
              <a:buNone/>
            </a:pPr>
            <a:r>
              <a:rPr lang="sv-SE" dirty="0" smtClean="0"/>
              <a:t>3. Mesin dan peralatan pabrik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Mebel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Kendaraan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26-529_Page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4026" b="35088"/>
          <a:stretch>
            <a:fillRect/>
          </a:stretch>
        </p:blipFill>
        <p:spPr>
          <a:xfrm>
            <a:off x="0" y="1524001"/>
            <a:ext cx="8077200" cy="528773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smtClean="0"/>
              <a:t>Modal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Sistem Penghentian Pemakaian Aset Tetap</a:t>
            </a:r>
            <a:endParaRPr lang="en-US" dirty="0"/>
          </a:p>
        </p:txBody>
      </p:sp>
      <p:pic>
        <p:nvPicPr>
          <p:cNvPr id="4" name="Content Placeholder 3" descr="530-533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6507" t="14035" r="16507" b="26316"/>
          <a:stretch>
            <a:fillRect/>
          </a:stretch>
        </p:blipFill>
        <p:spPr>
          <a:xfrm rot="16200000">
            <a:off x="1905001" y="-381002"/>
            <a:ext cx="5334000" cy="9144003"/>
          </a:xfrm>
        </p:spPr>
      </p:pic>
    </p:spTree>
  </p:cSld>
  <p:clrMapOvr>
    <a:masterClrMapping/>
  </p:clrMapOvr>
  <p:transition>
    <p:cover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Transfer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pic>
        <p:nvPicPr>
          <p:cNvPr id="4" name="Content Placeholder 3" descr="530-533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16507" b="28070"/>
          <a:stretch>
            <a:fillRect/>
          </a:stretch>
        </p:blipFill>
        <p:spPr>
          <a:xfrm rot="5400000">
            <a:off x="1641231" y="-117231"/>
            <a:ext cx="5334000" cy="8616463"/>
          </a:xfrm>
        </p:spPr>
      </p:pic>
    </p:spTree>
  </p:cSld>
  <p:clrMapOvr>
    <a:masterClrMapping/>
  </p:clrMapOvr>
  <p:transition>
    <p:wipe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Revaluasi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pic>
        <p:nvPicPr>
          <p:cNvPr id="6" name="Content Placeholder 5" descr="530-533_Page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21469" b="40351"/>
          <a:stretch>
            <a:fillRect/>
          </a:stretch>
        </p:blipFill>
        <p:spPr>
          <a:xfrm>
            <a:off x="0" y="1524000"/>
            <a:ext cx="6705600" cy="5365750"/>
          </a:xfrm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Sistem Pencatatan Penyusutan Aset Tetap</a:t>
            </a:r>
            <a:endParaRPr lang="en-US" dirty="0"/>
          </a:p>
        </p:txBody>
      </p:sp>
      <p:pic>
        <p:nvPicPr>
          <p:cNvPr id="4" name="Content Placeholder 3" descr="530-533_Page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22807" r="21469" b="22807"/>
          <a:stretch>
            <a:fillRect/>
          </a:stretch>
        </p:blipFill>
        <p:spPr>
          <a:xfrm>
            <a:off x="0" y="1523999"/>
            <a:ext cx="6248400" cy="5261281"/>
          </a:xfrm>
        </p:spPr>
      </p:pic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,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: (1)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lancar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rupiah yang </a:t>
            </a:r>
            <a:r>
              <a:rPr lang="en-US" dirty="0" err="1" smtClean="0"/>
              <a:t>besar</a:t>
            </a:r>
            <a:r>
              <a:rPr lang="en-US" dirty="0" smtClean="0"/>
              <a:t>, (2)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(3) </a:t>
            </a:r>
            <a:r>
              <a:rPr lang="en-US" dirty="0" err="1" smtClean="0"/>
              <a:t>pengeluaran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: (1)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(2)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(3)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(</a:t>
            </a:r>
            <a:r>
              <a:rPr lang="en-US" dirty="0" err="1" smtClean="0"/>
              <a:t>pembelian</a:t>
            </a:r>
            <a:r>
              <a:rPr lang="en-US" dirty="0" smtClean="0"/>
              <a:t>, </a:t>
            </a:r>
            <a:r>
              <a:rPr lang="en-US" dirty="0" err="1" smtClean="0"/>
              <a:t>pembangunan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sumbangan</a:t>
            </a:r>
            <a:r>
              <a:rPr lang="en-US" dirty="0" smtClean="0"/>
              <a:t>), </a:t>
            </a:r>
            <a:r>
              <a:rPr lang="en-US" dirty="0" err="1" smtClean="0"/>
              <a:t>pengeluaran</a:t>
            </a:r>
            <a:r>
              <a:rPr lang="en-US" dirty="0" smtClean="0"/>
              <a:t> modal, </a:t>
            </a:r>
            <a:r>
              <a:rPr lang="en-US" dirty="0" err="1" smtClean="0"/>
              <a:t>revaluasi</a:t>
            </a:r>
            <a:r>
              <a:rPr lang="en-US" dirty="0" smtClean="0"/>
              <a:t>, </a:t>
            </a:r>
            <a:r>
              <a:rPr lang="en-US" dirty="0" err="1" smtClean="0"/>
              <a:t>pertukaran</a:t>
            </a:r>
            <a:r>
              <a:rPr lang="en-US" dirty="0" smtClean="0"/>
              <a:t>,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: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: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otorisasi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i="1" dirty="0" smtClean="0"/>
              <a:t>(expenditure authorization request </a:t>
            </a:r>
            <a:r>
              <a:rPr lang="en-US" dirty="0" err="1" smtClean="0"/>
              <a:t>atau</a:t>
            </a:r>
            <a:r>
              <a:rPr lang="en-US" i="1" dirty="0" smtClean="0"/>
              <a:t> authorization for expenditure), </a:t>
            </a:r>
            <a:r>
              <a:rPr lang="en-US" dirty="0" smtClean="0"/>
              <a:t>(2)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i="1" dirty="0" smtClean="0"/>
              <a:t>(authorization for repair</a:t>
            </a:r>
            <a:r>
              <a:rPr lang="en-US" dirty="0" smtClean="0"/>
              <a:t>), (3)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(4)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pemintaan</a:t>
            </a:r>
            <a:r>
              <a:rPr lang="en-US" dirty="0" smtClean="0"/>
              <a:t> transfer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(5)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(work order), (6) </a:t>
            </a:r>
            <a:r>
              <a:rPr lang="en-US" dirty="0" err="1" smtClean="0"/>
              <a:t>surat</a:t>
            </a:r>
            <a:r>
              <a:rPr lang="en-US" dirty="0" smtClean="0"/>
              <a:t> order </a:t>
            </a:r>
            <a:r>
              <a:rPr lang="en-US" dirty="0" err="1" smtClean="0"/>
              <a:t>pembelian</a:t>
            </a:r>
            <a:r>
              <a:rPr lang="en-US" dirty="0" smtClean="0"/>
              <a:t>, (7)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, (8)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, (9)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, (10) </a:t>
            </a:r>
            <a:r>
              <a:rPr lang="en-US" dirty="0" err="1" smtClean="0"/>
              <a:t>bukti</a:t>
            </a:r>
            <a:r>
              <a:rPr lang="en-US" dirty="0" smtClean="0"/>
              <a:t> memorial.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(2)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(3)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split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akumulasi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, (2)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, (3) </a:t>
            </a:r>
            <a:r>
              <a:rPr lang="en-US" dirty="0" err="1" smtClean="0"/>
              <a:t>direktur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, (4) </a:t>
            </a:r>
            <a:r>
              <a:rPr lang="en-US" dirty="0" err="1" smtClean="0"/>
              <a:t>direktur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(5)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, (6)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, (7)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(8)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subsistem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(1)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(2)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dibangun</a:t>
            </a:r>
            <a:r>
              <a:rPr lang="en-US" dirty="0" smtClean="0"/>
              <a:t>, (3)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modal, (4)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(5) </a:t>
            </a:r>
            <a:r>
              <a:rPr lang="en-US" dirty="0" err="1" smtClean="0"/>
              <a:t>sistem</a:t>
            </a:r>
            <a:r>
              <a:rPr lang="en-US" dirty="0" smtClean="0"/>
              <a:t> transfer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(6)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revaluasi</a:t>
            </a:r>
            <a:r>
              <a:rPr lang="en-US" dirty="0" smtClean="0"/>
              <a:t>, (8)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-teknik-tulisan-27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3999"/>
            <a:ext cx="9144000" cy="5377713"/>
          </a:xfr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yang </a:t>
            </a:r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endParaRPr lang="en-US" dirty="0"/>
          </a:p>
        </p:txBody>
      </p:sp>
      <p:pic>
        <p:nvPicPr>
          <p:cNvPr id="4" name="Content Placeholder 3" descr="498-499_Page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70175" r="26431" b="14035"/>
          <a:stretch>
            <a:fillRect/>
          </a:stretch>
        </p:blipFill>
        <p:spPr>
          <a:xfrm>
            <a:off x="0" y="1524000"/>
            <a:ext cx="9144000" cy="4114800"/>
          </a:xfrm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98-499_Page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950" t="15789" r="21469" b="69696"/>
          <a:stretch>
            <a:fillRect/>
          </a:stretch>
        </p:blipFill>
        <p:spPr>
          <a:xfrm>
            <a:off x="0" y="1524000"/>
            <a:ext cx="8915400" cy="3352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yang </a:t>
            </a:r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0" y="5181601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: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,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energi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reparasi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pengeluaran</a:t>
            </a:r>
            <a:r>
              <a:rPr lang="en-US" dirty="0" smtClean="0"/>
              <a:t> modal </a:t>
            </a:r>
            <a:r>
              <a:rPr lang="en-US" i="1" dirty="0" smtClean="0"/>
              <a:t>(capital expenditures) </a:t>
            </a:r>
            <a:r>
              <a:rPr lang="en-US" dirty="0" smtClean="0"/>
              <a:t>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smtClean="0"/>
              <a:t>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pengeluaran</a:t>
            </a:r>
            <a:r>
              <a:rPr lang="en-US" dirty="0" smtClean="0"/>
              <a:t> modal </a:t>
            </a:r>
            <a:r>
              <a:rPr lang="en-US" i="1" dirty="0" smtClean="0"/>
              <a:t>(capital expenditures) </a:t>
            </a:r>
            <a:r>
              <a:rPr lang="en-US" dirty="0" smtClean="0"/>
              <a:t>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pembebanan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i="1" dirty="0" smtClean="0"/>
              <a:t> 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smtClean="0"/>
              <a:t>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Cadang</a:t>
            </a:r>
            <a:r>
              <a:rPr lang="en-US" dirty="0" smtClean="0"/>
              <a:t> </a:t>
            </a:r>
            <a:r>
              <a:rPr lang="en-US" dirty="0" smtClean="0"/>
              <a:t>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smtClean="0"/>
              <a:t>	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yang </a:t>
            </a:r>
            <a:r>
              <a:rPr lang="en-US" dirty="0" err="1" smtClean="0"/>
              <a:t>Dibebankan</a:t>
            </a:r>
            <a:r>
              <a:rPr lang="en-US" dirty="0" smtClean="0"/>
              <a:t>	 </a:t>
            </a:r>
            <a:r>
              <a:rPr lang="en-US" dirty="0" smtClean="0"/>
              <a:t>xx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sumbangan</a:t>
            </a:r>
            <a:r>
              <a:rPr lang="en-US" dirty="0" smtClean="0"/>
              <a:t>,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Modal </a:t>
            </a:r>
            <a:r>
              <a:rPr lang="en-US" dirty="0" err="1" smtClean="0"/>
              <a:t>Sumbangan</a:t>
            </a:r>
            <a:r>
              <a:rPr lang="en-US" dirty="0" smtClean="0"/>
              <a:t> </a:t>
            </a:r>
            <a:r>
              <a:rPr lang="en-US" dirty="0" smtClean="0"/>
              <a:t>			xx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123</TotalTime>
  <Words>1890</Words>
  <Application>Microsoft Office PowerPoint</Application>
  <PresentationFormat>On-screen Show (4:3)</PresentationFormat>
  <Paragraphs>200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PPt-Template_S4</vt:lpstr>
      <vt:lpstr>Bab 16  sistem akuntansi aset tetap</vt:lpstr>
      <vt:lpstr>DESKRIPSI ASET TETAP</vt:lpstr>
      <vt:lpstr>Karakteristik Transaksi Aset Tetap</vt:lpstr>
      <vt:lpstr>Penggolongan Aset Tetap</vt:lpstr>
      <vt:lpstr>Transaksi yang Mengubah Aset Tetap</vt:lpstr>
      <vt:lpstr>Transaksi yang Mengubah Aset Tetap - lanjutan</vt:lpstr>
      <vt:lpstr>Transaksi Perolehan</vt:lpstr>
      <vt:lpstr>Transaksi Perolehan - lanjutan</vt:lpstr>
      <vt:lpstr>Transaksi Perolehan - lanjutan</vt:lpstr>
      <vt:lpstr>Transaksi Pengeluaran Modal</vt:lpstr>
      <vt:lpstr>Transaksi Penyusutan Aset Tetap</vt:lpstr>
      <vt:lpstr>Transaksi Penghentian Pemakaian Aset Tetap</vt:lpstr>
      <vt:lpstr>Transaksi Reparasi dan Pemeliharaan Aset Tetap</vt:lpstr>
      <vt:lpstr>Transaksi Reparasi dan Pemeliharaan Aset Tetap - lanjutan</vt:lpstr>
      <vt:lpstr>Manajemen Aset Tetap</vt:lpstr>
      <vt:lpstr>Struktur Kode Aset Tetap</vt:lpstr>
      <vt:lpstr>Golongan Aset Tetap</vt:lpstr>
      <vt:lpstr>Jenis Aset Tetap</vt:lpstr>
      <vt:lpstr>Tahun Perolehan </vt:lpstr>
      <vt:lpstr>Fungsi</vt:lpstr>
      <vt:lpstr>Lokasi</vt:lpstr>
      <vt:lpstr>Portability</vt:lpstr>
      <vt:lpstr>Contoh</vt:lpstr>
      <vt:lpstr>DOKUMEN</vt:lpstr>
      <vt:lpstr>CATATAN AKUNTANSI</vt:lpstr>
      <vt:lpstr>FUNGSI YANG TERKAIT</vt:lpstr>
      <vt:lpstr>JARINGAN SUBSISTEM</vt:lpstr>
      <vt:lpstr>UNSUR PENGENDALIAN INTERNAL</vt:lpstr>
      <vt:lpstr>UNSUR PENGENDALIAN INTERNAL - lanjutan</vt:lpstr>
      <vt:lpstr>BAGAN ALIR DOKUMEN JARINGAN PROSEDUR YANG MEMBENTUK SISTEM AKUNTANSI ASET TETAP</vt:lpstr>
      <vt:lpstr>Sistem Pembelian Aset Tetap - lanjutan</vt:lpstr>
      <vt:lpstr>Sistem Pembelian Aset Tetap - lanjutan</vt:lpstr>
      <vt:lpstr>Sistem Perolehan Aset Tetap Melalui Pembangunan Sendiri</vt:lpstr>
      <vt:lpstr>Sistem Perolehan Aset Tetap Melalui Pembangunan Sendiri - lanjutan</vt:lpstr>
      <vt:lpstr>Sistem Perolehan Aset Tetap Melalui Pembangunan Sendiri - lanjutan</vt:lpstr>
      <vt:lpstr>Sistem Perolehan Aset Tetap Melalui Pembangunan Sendiri - lanjutan</vt:lpstr>
      <vt:lpstr>Sistem Pengeluaran Modal</vt:lpstr>
      <vt:lpstr>Sistem Pengeluaran Modal - lanjutan</vt:lpstr>
      <vt:lpstr>Sistem Pengeluaran Modal - lanjutan</vt:lpstr>
      <vt:lpstr>Sistem Pengeluaran Modal - lanjutan</vt:lpstr>
      <vt:lpstr>Sistem Penghentian Pemakaian Aset Tetap</vt:lpstr>
      <vt:lpstr>Sistem Transfer Aset Tetap</vt:lpstr>
      <vt:lpstr>Sistem Revaluasi Aset Tetap</vt:lpstr>
      <vt:lpstr>Sistem Pencatatan Penyusutan Aset Tetap</vt:lpstr>
      <vt:lpstr>RANGKUMAN</vt:lpstr>
      <vt:lpstr>RANGKUMAN - lanjutan</vt:lpstr>
      <vt:lpstr>RANGKUMAN - lanjutan</vt:lpstr>
      <vt:lpstr>RANGKUMAN - lanjutan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16  sistem akuntansi aset tetap</dc:title>
  <dc:creator>S4Prio-18</dc:creator>
  <cp:lastModifiedBy>S4Prio-18</cp:lastModifiedBy>
  <cp:revision>23</cp:revision>
  <dcterms:created xsi:type="dcterms:W3CDTF">2015-12-02T09:08:31Z</dcterms:created>
  <dcterms:modified xsi:type="dcterms:W3CDTF">2015-12-03T04:36:58Z</dcterms:modified>
</cp:coreProperties>
</file>