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348" r:id="rId3"/>
    <p:sldId id="350" r:id="rId4"/>
    <p:sldId id="351" r:id="rId5"/>
    <p:sldId id="270" r:id="rId6"/>
    <p:sldId id="259" r:id="rId7"/>
    <p:sldId id="260" r:id="rId8"/>
    <p:sldId id="352" r:id="rId9"/>
    <p:sldId id="357" r:id="rId10"/>
    <p:sldId id="359" r:id="rId11"/>
    <p:sldId id="360" r:id="rId12"/>
    <p:sldId id="361" r:id="rId13"/>
    <p:sldId id="373" r:id="rId14"/>
    <p:sldId id="374" r:id="rId15"/>
    <p:sldId id="353" r:id="rId16"/>
    <p:sldId id="370" r:id="rId17"/>
    <p:sldId id="363" r:id="rId18"/>
    <p:sldId id="371" r:id="rId19"/>
    <p:sldId id="372" r:id="rId20"/>
    <p:sldId id="275" r:id="rId21"/>
    <p:sldId id="379" r:id="rId22"/>
    <p:sldId id="375" r:id="rId23"/>
    <p:sldId id="376" r:id="rId24"/>
    <p:sldId id="377" r:id="rId25"/>
    <p:sldId id="378" r:id="rId26"/>
    <p:sldId id="380" r:id="rId27"/>
    <p:sldId id="381" r:id="rId28"/>
    <p:sldId id="382" r:id="rId29"/>
    <p:sldId id="33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D73AC-BB3B-4ED0-B92A-2CCF3EE17F0D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B72E2-3377-4C3B-A31D-4F7E5C3EF35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8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36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1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601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03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56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119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78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358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195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5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C7150C-F5FB-4CEC-8AB8-E02D4FA77B43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1C67E6-905C-4B26-88CF-432AD78556D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1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4758-0E70-48F2-A8FF-BD64BF138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/>
              <a:t>DAMPAK PERKEMBANGAN</a:t>
            </a:r>
            <a:br>
              <a:rPr lang="en-ID" b="1" dirty="0"/>
            </a:br>
            <a:r>
              <a:rPr lang="en-ID" b="1" dirty="0"/>
              <a:t>TEKNOLOGI INFORMASI</a:t>
            </a:r>
            <a:br>
              <a:rPr lang="en-ID" b="1" dirty="0"/>
            </a:br>
            <a:r>
              <a:rPr lang="en-ID" b="1" dirty="0"/>
              <a:t>TERHADAP ETIKA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BB9C-0E68-4D94-935A-3D4937953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>
            <a:noAutofit/>
          </a:bodyPr>
          <a:lstStyle/>
          <a:p>
            <a:pPr algn="ctr"/>
            <a:r>
              <a:rPr lang="en-US" sz="9600" b="1" dirty="0">
                <a:solidFill>
                  <a:schemeClr val="accent3">
                    <a:lumMod val="50000"/>
                  </a:schemeClr>
                </a:solidFill>
                <a:ea typeface="Adobe Gothic Std B" panose="020B0800000000000000" pitchFamily="34" charset="-128"/>
              </a:rPr>
              <a:t>3</a:t>
            </a:r>
            <a:endParaRPr lang="en-ID" sz="9600" b="1" dirty="0">
              <a:solidFill>
                <a:schemeClr val="accent3">
                  <a:lumMod val="50000"/>
                </a:schemeClr>
              </a:solidFill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44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10672" cy="4475018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Adapun</a:t>
            </a:r>
            <a:r>
              <a:rPr lang="en-ID" sz="2400" dirty="0"/>
              <a:t> </a:t>
            </a: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langkah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menghadapi</a:t>
            </a:r>
            <a:r>
              <a:rPr lang="en-ID" sz="2400" dirty="0"/>
              <a:t> </a:t>
            </a:r>
            <a:r>
              <a:rPr lang="en-ID" sz="2400" dirty="0" err="1"/>
              <a:t>dampak</a:t>
            </a:r>
            <a:r>
              <a:rPr lang="en-ID" sz="2400" dirty="0"/>
              <a:t> </a:t>
            </a:r>
            <a:r>
              <a:rPr lang="en-ID" sz="2400" dirty="0" err="1"/>
              <a:t>pemanfaatan</a:t>
            </a:r>
            <a:r>
              <a:rPr lang="en-ID" sz="2400" dirty="0"/>
              <a:t> </a:t>
            </a:r>
            <a:r>
              <a:rPr lang="en-ID" sz="2400" dirty="0" err="1"/>
              <a:t>Teknologi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(</a:t>
            </a:r>
            <a:r>
              <a:rPr lang="en-ID" sz="2400" dirty="0" err="1"/>
              <a:t>menurut</a:t>
            </a:r>
            <a:r>
              <a:rPr lang="en-ID" sz="2400" dirty="0"/>
              <a:t> I Made </a:t>
            </a:r>
            <a:r>
              <a:rPr lang="en-ID" sz="2400" dirty="0" err="1"/>
              <a:t>Wiryana</a:t>
            </a:r>
            <a:r>
              <a:rPr lang="en-ID" sz="2400" dirty="0"/>
              <a:t>), </a:t>
            </a:r>
            <a:r>
              <a:rPr lang="en-ID" sz="2400" dirty="0" err="1"/>
              <a:t>yaitu</a:t>
            </a:r>
            <a:r>
              <a:rPr lang="en-ID" sz="2400" dirty="0"/>
              <a:t> :</a:t>
            </a:r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Desain</a:t>
            </a:r>
            <a:r>
              <a:rPr lang="en-ID" sz="2400" dirty="0"/>
              <a:t> yang </a:t>
            </a:r>
            <a:r>
              <a:rPr lang="en-ID" sz="2400" dirty="0" err="1"/>
              <a:t>berpusat</a:t>
            </a:r>
            <a:r>
              <a:rPr lang="en-ID" sz="2400" dirty="0"/>
              <a:t> pada </a:t>
            </a:r>
            <a:r>
              <a:rPr lang="en-ID" sz="2400" dirty="0" err="1"/>
              <a:t>manusia</a:t>
            </a:r>
            <a:endParaRPr lang="en-ID" sz="2400" dirty="0"/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Dukungan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endParaRPr lang="en-ID" sz="2400" dirty="0"/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Perencanaan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endParaRPr lang="en-ID" sz="2400" dirty="0"/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/>
              <a:t>Pendidikan</a:t>
            </a:r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Umpan</a:t>
            </a:r>
            <a:r>
              <a:rPr lang="en-ID" sz="2400" dirty="0"/>
              <a:t> </a:t>
            </a:r>
            <a:r>
              <a:rPr lang="en-ID" sz="2400" dirty="0" err="1"/>
              <a:t>balik</a:t>
            </a:r>
            <a:r>
              <a:rPr lang="en-ID" sz="2400" dirty="0"/>
              <a:t> dan </a:t>
            </a:r>
            <a:r>
              <a:rPr lang="en-ID" sz="2400" dirty="0" err="1"/>
              <a:t>imbalan</a:t>
            </a:r>
            <a:endParaRPr lang="en-ID" sz="2400" dirty="0"/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kesadaran</a:t>
            </a:r>
            <a:r>
              <a:rPr lang="en-ID" sz="2400" dirty="0"/>
              <a:t> public</a:t>
            </a:r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Perangkat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endParaRPr lang="en-ID" sz="2400" dirty="0"/>
          </a:p>
          <a:p>
            <a:pPr marL="1081088" lvl="1" indent="-457200">
              <a:buFont typeface="+mj-lt"/>
              <a:buAutoNum type="alphaLcPeriod"/>
            </a:pPr>
            <a:r>
              <a:rPr lang="en-ID" sz="2400" dirty="0" err="1"/>
              <a:t>Riset</a:t>
            </a:r>
            <a:r>
              <a:rPr lang="en-ID" sz="2400" dirty="0"/>
              <a:t> yang </a:t>
            </a:r>
            <a:r>
              <a:rPr lang="en-ID" sz="2400" dirty="0" err="1"/>
              <a:t>maju</a:t>
            </a:r>
            <a:r>
              <a:rPr lang="en-ID" sz="2400" dirty="0"/>
              <a:t>.</a:t>
            </a:r>
            <a:br>
              <a:rPr lang="en-ID" sz="2400" dirty="0"/>
            </a:b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6475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918490" cy="4433455"/>
          </a:xfrm>
        </p:spPr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dan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menurut</a:t>
            </a:r>
            <a:r>
              <a:rPr lang="en-ID" sz="2400" dirty="0"/>
              <a:t> Deborah Johnson :</a:t>
            </a:r>
          </a:p>
          <a:p>
            <a:pPr marL="900113" lvl="1" indent="-457200">
              <a:buFont typeface="+mj-lt"/>
              <a:buAutoNum type="arabicPeriod"/>
            </a:pP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akses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setiap</a:t>
            </a:r>
            <a:r>
              <a:rPr lang="en-ID" sz="2000" dirty="0"/>
              <a:t> orang </a:t>
            </a:r>
            <a:r>
              <a:rPr lang="en-ID" sz="2000" dirty="0" err="1"/>
              <a:t>berhak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mengoperasikan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memilikinya</a:t>
            </a:r>
            <a:r>
              <a:rPr lang="en-ID" sz="2000" dirty="0"/>
              <a:t>.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contoh</a:t>
            </a:r>
            <a:r>
              <a:rPr lang="en-ID" sz="2000" dirty="0"/>
              <a:t> </a:t>
            </a:r>
            <a:r>
              <a:rPr lang="en-ID" sz="2000" dirty="0" err="1"/>
              <a:t>belajar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memanfaatkan</a:t>
            </a:r>
            <a:r>
              <a:rPr lang="en-ID" sz="2000" dirty="0"/>
              <a:t> software yang </a:t>
            </a:r>
            <a:r>
              <a:rPr lang="en-ID" sz="2000" dirty="0" err="1"/>
              <a:t>ada</a:t>
            </a:r>
            <a:r>
              <a:rPr lang="en-ID" sz="2000" dirty="0"/>
              <a:t>;</a:t>
            </a:r>
          </a:p>
          <a:p>
            <a:pPr marL="900113" lvl="1" indent="-457200">
              <a:buFont typeface="+mj-lt"/>
              <a:buAutoNum type="arabicPeriod"/>
            </a:pP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keahlian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, pada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dibuat</a:t>
            </a:r>
            <a:r>
              <a:rPr lang="en-ID" sz="2000" dirty="0"/>
              <a:t>, </a:t>
            </a:r>
            <a:r>
              <a:rPr lang="en-ID" sz="2000" dirty="0" err="1"/>
              <a:t>terdapat</a:t>
            </a:r>
            <a:r>
              <a:rPr lang="en-ID" sz="2000" dirty="0"/>
              <a:t> </a:t>
            </a:r>
            <a:r>
              <a:rPr lang="en-ID" sz="2000" dirty="0" err="1"/>
              <a:t>kekawatiran</a:t>
            </a:r>
            <a:r>
              <a:rPr lang="en-ID" sz="2000" dirty="0"/>
              <a:t> yang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terjadinya</a:t>
            </a:r>
            <a:r>
              <a:rPr lang="en-ID" sz="2000" dirty="0"/>
              <a:t> </a:t>
            </a:r>
            <a:r>
              <a:rPr lang="en-ID" sz="2000" dirty="0" err="1"/>
              <a:t>pengangguran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peran</a:t>
            </a:r>
            <a:r>
              <a:rPr lang="en-ID" sz="2000" dirty="0"/>
              <a:t> </a:t>
            </a:r>
            <a:r>
              <a:rPr lang="en-ID" sz="2000" dirty="0" err="1"/>
              <a:t>digantikan</a:t>
            </a:r>
            <a:r>
              <a:rPr lang="en-ID" sz="2000" dirty="0"/>
              <a:t> oleh </a:t>
            </a:r>
            <a:r>
              <a:rPr lang="en-ID" sz="2000" dirty="0" err="1"/>
              <a:t>komputer</a:t>
            </a:r>
            <a:r>
              <a:rPr lang="en-ID" sz="2000" dirty="0"/>
              <a:t>. </a:t>
            </a:r>
            <a:r>
              <a:rPr lang="en-ID" sz="2000" dirty="0" err="1"/>
              <a:t>Tetapi</a:t>
            </a:r>
            <a:r>
              <a:rPr lang="en-ID" sz="2000" dirty="0"/>
              <a:t> pada </a:t>
            </a:r>
            <a:r>
              <a:rPr lang="en-ID" sz="2000" dirty="0" err="1"/>
              <a:t>kenyataannya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keahlian</a:t>
            </a:r>
            <a:r>
              <a:rPr lang="en-ID" sz="2000" dirty="0"/>
              <a:t> di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br>
              <a:rPr lang="en-ID" sz="2000" dirty="0"/>
            </a:br>
            <a:r>
              <a:rPr lang="en-ID" sz="2000" dirty="0" err="1"/>
              <a:t>membuka</a:t>
            </a:r>
            <a:r>
              <a:rPr lang="en-ID" sz="2000" dirty="0"/>
              <a:t> </a:t>
            </a:r>
            <a:r>
              <a:rPr lang="en-ID" sz="2000" dirty="0" err="1"/>
              <a:t>peluang</a:t>
            </a:r>
            <a:r>
              <a:rPr lang="en-ID" sz="2000" dirty="0"/>
              <a:t> </a:t>
            </a:r>
            <a:r>
              <a:rPr lang="en-ID" sz="2000" dirty="0" err="1"/>
              <a:t>pekerjaan</a:t>
            </a:r>
            <a:r>
              <a:rPr lang="en-ID" sz="2000" dirty="0"/>
              <a:t> yang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;</a:t>
            </a:r>
          </a:p>
          <a:p>
            <a:pPr marL="900113" lvl="1" indent="-457200">
              <a:buFont typeface="+mj-lt"/>
              <a:buAutoNum type="arabicPeriod"/>
            </a:pP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spesialis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, </a:t>
            </a:r>
            <a:r>
              <a:rPr lang="en-ID" sz="2000" dirty="0" err="1"/>
              <a:t>pemakai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semua</a:t>
            </a:r>
            <a:r>
              <a:rPr lang="en-ID" sz="2000" dirty="0"/>
              <a:t> </a:t>
            </a:r>
            <a:r>
              <a:rPr lang="en-ID" sz="2000" dirty="0" err="1"/>
              <a:t>menguasai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yang </a:t>
            </a:r>
            <a:r>
              <a:rPr lang="en-ID" sz="2000" dirty="0" err="1"/>
              <a:t>terdapat</a:t>
            </a:r>
            <a:r>
              <a:rPr lang="en-ID" sz="2000" dirty="0"/>
              <a:t> pada </a:t>
            </a:r>
            <a:r>
              <a:rPr lang="en-ID" sz="2000" dirty="0" err="1"/>
              <a:t>komputer</a:t>
            </a:r>
            <a:r>
              <a:rPr lang="en-ID" sz="2000" dirty="0"/>
              <a:t> yang </a:t>
            </a:r>
            <a:r>
              <a:rPr lang="en-ID" sz="2000" dirty="0" err="1"/>
              <a:t>begitu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dan </a:t>
            </a:r>
            <a:r>
              <a:rPr lang="en-ID" sz="2000" dirty="0" err="1"/>
              <a:t>luas</a:t>
            </a:r>
            <a:r>
              <a:rPr lang="en-ID" sz="2000" dirty="0"/>
              <a:t>.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 </a:t>
            </a:r>
            <a:r>
              <a:rPr lang="en-ID" sz="2000" dirty="0" err="1"/>
              <a:t>diperlukan</a:t>
            </a:r>
            <a:r>
              <a:rPr lang="en-ID" sz="2000" dirty="0"/>
              <a:t> </a:t>
            </a:r>
            <a:r>
              <a:rPr lang="en-ID" sz="2000" dirty="0" err="1"/>
              <a:t>spesialis</a:t>
            </a:r>
            <a:r>
              <a:rPr lang="en-ID" sz="2000" dirty="0"/>
              <a:t>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,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membutuhkan</a:t>
            </a:r>
            <a:r>
              <a:rPr lang="en-ID" sz="2000" dirty="0"/>
              <a:t> </a:t>
            </a:r>
            <a:r>
              <a:rPr lang="en-ID" sz="2000" dirty="0" err="1"/>
              <a:t>dokter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pengacara</a:t>
            </a:r>
            <a:r>
              <a:rPr lang="en-ID" sz="2000" dirty="0"/>
              <a:t>;</a:t>
            </a:r>
          </a:p>
          <a:p>
            <a:pPr marL="900113" lvl="1" indent="-457200">
              <a:buFont typeface="+mj-lt"/>
              <a:buAutoNum type="arabicPeriod"/>
            </a:pP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pengambilan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, </a:t>
            </a:r>
            <a:r>
              <a:rPr lang="en-ID" sz="2000" dirty="0" err="1"/>
              <a:t>meskipun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berpartisipasi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pengambilan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bagaimana</a:t>
            </a:r>
            <a:r>
              <a:rPr lang="en-ID" sz="2000" dirty="0"/>
              <a:t> </a:t>
            </a:r>
            <a:r>
              <a:rPr lang="en-ID" sz="2000" dirty="0" err="1"/>
              <a:t>komputer</a:t>
            </a:r>
            <a:r>
              <a:rPr lang="en-ID" sz="2000" dirty="0"/>
              <a:t> </a:t>
            </a:r>
            <a:r>
              <a:rPr lang="en-ID" sz="2000" dirty="0" err="1"/>
              <a:t>diterapkan</a:t>
            </a:r>
            <a:r>
              <a:rPr lang="en-ID" sz="2000" dirty="0"/>
              <a:t>, </a:t>
            </a:r>
            <a:r>
              <a:rPr lang="en-ID" sz="2000" dirty="0" err="1"/>
              <a:t>namun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.</a:t>
            </a:r>
            <a:br>
              <a:rPr lang="en-ID" sz="2000" dirty="0"/>
            </a:b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2462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10672" cy="4676186"/>
          </a:xfrm>
        </p:spPr>
        <p:txBody>
          <a:bodyPr>
            <a:no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800" dirty="0"/>
              <a:t>Richard O Mason </a:t>
            </a:r>
            <a:r>
              <a:rPr lang="en-ID" sz="2800" dirty="0" err="1"/>
              <a:t>menciptakan</a:t>
            </a:r>
            <a:r>
              <a:rPr lang="en-ID" sz="2800" dirty="0"/>
              <a:t> </a:t>
            </a:r>
            <a:r>
              <a:rPr lang="en-ID" sz="2800" dirty="0" err="1"/>
              <a:t>istilah</a:t>
            </a:r>
            <a:r>
              <a:rPr lang="en-ID" sz="2800" dirty="0"/>
              <a:t> PAPA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menunjukkan</a:t>
            </a:r>
            <a:r>
              <a:rPr lang="en-ID" sz="2800" dirty="0"/>
              <a:t> 4 </a:t>
            </a:r>
            <a:r>
              <a:rPr lang="en-ID" sz="2800" dirty="0" err="1"/>
              <a:t>hak</a:t>
            </a:r>
            <a:r>
              <a:rPr lang="en-ID" sz="2800" dirty="0"/>
              <a:t> </a:t>
            </a:r>
            <a:r>
              <a:rPr lang="en-ID" sz="2800" dirty="0" err="1"/>
              <a:t>asasi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800" dirty="0" err="1"/>
              <a:t>Istilah</a:t>
            </a:r>
            <a:r>
              <a:rPr lang="en-ID" sz="2800" dirty="0"/>
              <a:t> </a:t>
            </a:r>
            <a:r>
              <a:rPr lang="en-ID" sz="2800" dirty="0">
                <a:solidFill>
                  <a:srgbClr val="0070C0"/>
                </a:solidFill>
              </a:rPr>
              <a:t>PAPA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singkatan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i="1" dirty="0">
                <a:solidFill>
                  <a:srgbClr val="0070C0"/>
                </a:solidFill>
              </a:rPr>
              <a:t>Privacy</a:t>
            </a:r>
            <a:r>
              <a:rPr lang="en-ID" sz="2800" i="1" dirty="0"/>
              <a:t>, </a:t>
            </a:r>
            <a:r>
              <a:rPr lang="en-ID" sz="2800" i="1" dirty="0">
                <a:solidFill>
                  <a:srgbClr val="0070C0"/>
                </a:solidFill>
              </a:rPr>
              <a:t>Accuracy,</a:t>
            </a:r>
            <a:r>
              <a:rPr lang="en-ID" sz="2800" i="1" dirty="0"/>
              <a:t> </a:t>
            </a:r>
            <a:r>
              <a:rPr lang="en-ID" sz="2800" i="1" dirty="0">
                <a:solidFill>
                  <a:srgbClr val="0070C0"/>
                </a:solidFill>
              </a:rPr>
              <a:t>Property</a:t>
            </a:r>
            <a:r>
              <a:rPr lang="en-ID" sz="2800" dirty="0"/>
              <a:t>, dan </a:t>
            </a:r>
            <a:r>
              <a:rPr lang="en-ID" sz="2800" i="1" dirty="0" err="1">
                <a:solidFill>
                  <a:srgbClr val="0070C0"/>
                </a:solidFill>
              </a:rPr>
              <a:t>Accesibility</a:t>
            </a:r>
            <a:r>
              <a:rPr lang="en-ID" sz="2800" dirty="0"/>
              <a:t> (</a:t>
            </a:r>
            <a:r>
              <a:rPr lang="en-ID" sz="2800" dirty="0" err="1"/>
              <a:t>kerahasiaan</a:t>
            </a:r>
            <a:r>
              <a:rPr lang="en-ID" sz="2800" dirty="0"/>
              <a:t>, </a:t>
            </a:r>
            <a:r>
              <a:rPr lang="en-ID" sz="2800" dirty="0" err="1"/>
              <a:t>keakuratan</a:t>
            </a:r>
            <a:r>
              <a:rPr lang="en-ID" sz="2800" dirty="0"/>
              <a:t>, </a:t>
            </a:r>
            <a:r>
              <a:rPr lang="en-ID" sz="2800" dirty="0" err="1"/>
              <a:t>kepemilikan</a:t>
            </a:r>
            <a:r>
              <a:rPr lang="en-ID" sz="2800" dirty="0"/>
              <a:t>, dan </a:t>
            </a:r>
            <a:r>
              <a:rPr lang="en-ID" sz="2800" dirty="0" err="1"/>
              <a:t>kemudahan</a:t>
            </a:r>
            <a:r>
              <a:rPr lang="en-ID" sz="2800" dirty="0"/>
              <a:t> </a:t>
            </a:r>
            <a:r>
              <a:rPr lang="en-ID" sz="2800" dirty="0" err="1"/>
              <a:t>akses</a:t>
            </a:r>
            <a:r>
              <a:rPr lang="en-ID" sz="2800" dirty="0"/>
              <a:t>).</a:t>
            </a:r>
          </a:p>
          <a:p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782987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10672" cy="4676186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800" dirty="0" err="1"/>
              <a:t>Hak</a:t>
            </a:r>
            <a:r>
              <a:rPr lang="en-ID" sz="2800" dirty="0"/>
              <a:t> </a:t>
            </a:r>
            <a:r>
              <a:rPr lang="en-ID" sz="2800" dirty="0" err="1"/>
              <a:t>atas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menurut</a:t>
            </a:r>
            <a:r>
              <a:rPr lang="en-ID" sz="2800" dirty="0"/>
              <a:t> Richard O. Masson :</a:t>
            </a:r>
          </a:p>
          <a:p>
            <a:pPr marL="900113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privasi</a:t>
            </a:r>
            <a:r>
              <a:rPr lang="en-ID" sz="2400" dirty="0"/>
              <a:t>. </a:t>
            </a:r>
            <a:r>
              <a:rPr lang="en-ID" sz="2400" dirty="0" err="1"/>
              <a:t>Sebuah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yang </a:t>
            </a:r>
            <a:r>
              <a:rPr lang="en-ID" sz="2400" dirty="0" err="1"/>
              <a:t>sifatnya</a:t>
            </a:r>
            <a:r>
              <a:rPr lang="en-ID" sz="2400" dirty="0"/>
              <a:t> </a:t>
            </a:r>
            <a:r>
              <a:rPr lang="en-ID" sz="2400" dirty="0" err="1"/>
              <a:t>pribadi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mendapatkan</a:t>
            </a:r>
            <a:r>
              <a:rPr lang="en-ID" sz="2400" dirty="0"/>
              <a:t> </a:t>
            </a: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kerahasiannya</a:t>
            </a:r>
            <a:r>
              <a:rPr lang="en-ID" sz="2400" dirty="0"/>
              <a:t>;</a:t>
            </a:r>
          </a:p>
          <a:p>
            <a:pPr marL="900113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Akurasi</a:t>
            </a:r>
            <a:r>
              <a:rPr lang="en-ID" sz="2400" dirty="0"/>
              <a:t>.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dipercaya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akurasi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dicapai</a:t>
            </a:r>
            <a:r>
              <a:rPr lang="en-ID" sz="2400" dirty="0"/>
              <a:t> oleh </a:t>
            </a:r>
            <a:r>
              <a:rPr lang="en-ID" sz="2400" dirty="0" err="1"/>
              <a:t>sistem</a:t>
            </a:r>
            <a:r>
              <a:rPr lang="en-ID" sz="2400" dirty="0"/>
              <a:t> non </a:t>
            </a:r>
            <a:r>
              <a:rPr lang="en-ID" sz="2400" dirty="0" err="1"/>
              <a:t>komputer</a:t>
            </a:r>
            <a:r>
              <a:rPr lang="en-ID" sz="2400" dirty="0"/>
              <a:t>, </a:t>
            </a:r>
            <a:r>
              <a:rPr lang="en-ID" sz="2400" dirty="0" err="1"/>
              <a:t>potensi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meskipun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selalu</a:t>
            </a:r>
            <a:r>
              <a:rPr lang="en-ID" sz="2400" dirty="0"/>
              <a:t> </a:t>
            </a:r>
            <a:r>
              <a:rPr lang="en-ID" sz="2400" dirty="0" err="1"/>
              <a:t>tercapai</a:t>
            </a:r>
            <a:r>
              <a:rPr lang="en-ID" sz="2400" dirty="0"/>
              <a:t>;</a:t>
            </a:r>
          </a:p>
          <a:p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335344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10672" cy="4676186"/>
          </a:xfrm>
        </p:spPr>
        <p:txBody>
          <a:bodyPr>
            <a:noAutofit/>
          </a:bodyPr>
          <a:lstStyle/>
          <a:p>
            <a:pPr marL="99695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kepemilikan</a:t>
            </a:r>
            <a:r>
              <a:rPr lang="en-ID" sz="2400" dirty="0"/>
              <a:t>.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berhubungan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milik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, </a:t>
            </a:r>
            <a:r>
              <a:rPr lang="en-ID" sz="2400" dirty="0" err="1"/>
              <a:t>umumnya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program-program </a:t>
            </a:r>
            <a:r>
              <a:rPr lang="en-ID" sz="2400" dirty="0" err="1"/>
              <a:t>komputer</a:t>
            </a:r>
            <a:r>
              <a:rPr lang="en-ID" sz="2400" dirty="0"/>
              <a:t> yang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mudahnya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penggandaan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disalin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ilegal</a:t>
            </a:r>
            <a:r>
              <a:rPr lang="en-ID" sz="2400" dirty="0"/>
              <a:t>.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dituntut</a:t>
            </a:r>
            <a:r>
              <a:rPr lang="en-ID" sz="2400" dirty="0"/>
              <a:t> di </a:t>
            </a:r>
            <a:r>
              <a:rPr lang="en-ID" sz="2400" dirty="0" err="1"/>
              <a:t>pengadilan</a:t>
            </a:r>
            <a:r>
              <a:rPr lang="en-ID" sz="2400" dirty="0"/>
              <a:t>;</a:t>
            </a:r>
          </a:p>
          <a:p>
            <a:pPr marL="984250" lvl="1" indent="-444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akses</a:t>
            </a:r>
            <a:r>
              <a:rPr lang="en-ID" sz="2400" dirty="0"/>
              <a:t>.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, </a:t>
            </a:r>
            <a:r>
              <a:rPr lang="en-ID" sz="2400" dirty="0" err="1"/>
              <a:t>dimana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kali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mengaksesnya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account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izin</a:t>
            </a:r>
            <a:r>
              <a:rPr lang="en-ID" sz="2400" dirty="0"/>
              <a:t> pada </a:t>
            </a:r>
            <a:r>
              <a:rPr lang="en-ID" sz="2400" dirty="0" err="1"/>
              <a:t>pihak</a:t>
            </a:r>
            <a:r>
              <a:rPr lang="en-ID" sz="2400" dirty="0"/>
              <a:t> yang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.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membaca</a:t>
            </a:r>
            <a:r>
              <a:rPr lang="en-ID" sz="2400" dirty="0"/>
              <a:t> data-data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buku-buku</a:t>
            </a:r>
            <a:r>
              <a:rPr lang="en-ID" sz="2400" dirty="0"/>
              <a:t> online di Internet yang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bayar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mengaksesnya</a:t>
            </a:r>
            <a:r>
              <a:rPr lang="en-ID" sz="2400" dirty="0"/>
              <a:t>.</a:t>
            </a:r>
          </a:p>
          <a:p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74676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0EF-A1DB-42EC-B556-FD9F3040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KOMPUTER MENURUT JAMES H MOOR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8EAF-F25C-40CC-990C-0D97303F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24527" cy="4676186"/>
          </a:xfrm>
        </p:spPr>
        <p:txBody>
          <a:bodyPr>
            <a:normAutofit fontScale="25000" lnSpcReduction="20000"/>
          </a:bodyPr>
          <a:lstStyle/>
          <a:p>
            <a:pPr marL="360363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9600" dirty="0"/>
              <a:t>James H. Moor </a:t>
            </a:r>
            <a:r>
              <a:rPr lang="en-ID" sz="9600" dirty="0" err="1"/>
              <a:t>mendefinisikan</a:t>
            </a:r>
            <a:r>
              <a:rPr lang="en-ID" sz="9600" dirty="0"/>
              <a:t> </a:t>
            </a:r>
            <a:r>
              <a:rPr lang="en-ID" sz="9600" dirty="0" err="1"/>
              <a:t>etika</a:t>
            </a:r>
            <a:r>
              <a:rPr lang="en-ID" sz="9600" dirty="0"/>
              <a:t> </a:t>
            </a:r>
            <a:r>
              <a:rPr lang="en-ID" sz="9600" dirty="0" err="1"/>
              <a:t>komputer</a:t>
            </a:r>
            <a:r>
              <a:rPr lang="en-ID" sz="9600" dirty="0"/>
              <a:t> </a:t>
            </a:r>
            <a:r>
              <a:rPr lang="en-ID" sz="9600" dirty="0" err="1"/>
              <a:t>sebagai</a:t>
            </a:r>
            <a:r>
              <a:rPr lang="en-ID" sz="9600" dirty="0"/>
              <a:t> </a:t>
            </a:r>
            <a:r>
              <a:rPr lang="en-ID" sz="9600" dirty="0" err="1"/>
              <a:t>analisis</a:t>
            </a:r>
            <a:r>
              <a:rPr lang="en-ID" sz="9600" dirty="0"/>
              <a:t> </a:t>
            </a:r>
            <a:r>
              <a:rPr lang="en-ID" sz="9600" dirty="0" err="1"/>
              <a:t>mengenai</a:t>
            </a:r>
            <a:r>
              <a:rPr lang="en-ID" sz="9600" dirty="0"/>
              <a:t> </a:t>
            </a:r>
            <a:r>
              <a:rPr lang="en-ID" sz="96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sifat</a:t>
            </a:r>
            <a:r>
              <a:rPr lang="en-ID" sz="9600" dirty="0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dan </a:t>
            </a:r>
            <a:r>
              <a:rPr lang="en-ID" sz="96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dampak</a:t>
            </a:r>
            <a:r>
              <a:rPr lang="en-ID" sz="9600" dirty="0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96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sosial</a:t>
            </a:r>
            <a:r>
              <a:rPr lang="en-ID" sz="9600" dirty="0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9600" dirty="0" err="1"/>
              <a:t>dari</a:t>
            </a:r>
            <a:r>
              <a:rPr lang="en-ID" sz="9600" dirty="0"/>
              <a:t> </a:t>
            </a:r>
            <a:r>
              <a:rPr lang="en-ID" sz="9600" dirty="0" err="1"/>
              <a:t>teknologi</a:t>
            </a:r>
            <a:r>
              <a:rPr lang="en-ID" sz="9600" dirty="0"/>
              <a:t> </a:t>
            </a:r>
            <a:r>
              <a:rPr lang="en-ID" sz="9600" dirty="0" err="1"/>
              <a:t>komputer</a:t>
            </a:r>
            <a:r>
              <a:rPr lang="en-ID" sz="9600" dirty="0"/>
              <a:t>, </a:t>
            </a:r>
            <a:r>
              <a:rPr lang="en-ID" sz="9600" dirty="0" err="1"/>
              <a:t>serta</a:t>
            </a:r>
            <a:r>
              <a:rPr lang="en-ID" sz="9600" dirty="0"/>
              <a:t> </a:t>
            </a:r>
            <a:r>
              <a:rPr lang="en-ID" sz="9600" dirty="0" err="1"/>
              <a:t>bagaimana</a:t>
            </a:r>
            <a:r>
              <a:rPr lang="en-ID" sz="9600" dirty="0"/>
              <a:t> </a:t>
            </a:r>
            <a:r>
              <a:rPr lang="en-ID" sz="96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formulasi</a:t>
            </a:r>
            <a:r>
              <a:rPr lang="en-ID" sz="9600" dirty="0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dan </a:t>
            </a:r>
            <a:r>
              <a:rPr lang="en-ID" sz="9600" dirty="0" err="1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kebijakan</a:t>
            </a:r>
            <a:r>
              <a:rPr lang="en-ID" sz="9600" dirty="0">
                <a:solidFill>
                  <a:srgbClr val="C0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9600" dirty="0"/>
              <a:t>yang </a:t>
            </a:r>
            <a:r>
              <a:rPr lang="en-ID" sz="9600" dirty="0" err="1"/>
              <a:t>sesuai</a:t>
            </a:r>
            <a:r>
              <a:rPr lang="en-ID" sz="9600" dirty="0"/>
              <a:t> agar </a:t>
            </a:r>
            <a:r>
              <a:rPr lang="en-ID" sz="9600" dirty="0" err="1"/>
              <a:t>dapat</a:t>
            </a:r>
            <a:r>
              <a:rPr lang="en-ID" sz="9600" dirty="0"/>
              <a:t> </a:t>
            </a:r>
            <a:r>
              <a:rPr lang="en-ID" sz="9600" dirty="0" err="1"/>
              <a:t>menggunakan</a:t>
            </a:r>
            <a:r>
              <a:rPr lang="en-ID" sz="9600" dirty="0"/>
              <a:t> </a:t>
            </a:r>
            <a:r>
              <a:rPr lang="en-ID" sz="9600" dirty="0" err="1"/>
              <a:t>teknologi</a:t>
            </a:r>
            <a:r>
              <a:rPr lang="en-ID" sz="9600" dirty="0"/>
              <a:t> </a:t>
            </a:r>
            <a:r>
              <a:rPr lang="en-ID" sz="9600" dirty="0" err="1"/>
              <a:t>tersebut</a:t>
            </a:r>
            <a:r>
              <a:rPr lang="en-ID" sz="9600" dirty="0"/>
              <a:t> </a:t>
            </a:r>
            <a:r>
              <a:rPr lang="en-ID" sz="9600" dirty="0" err="1"/>
              <a:t>secara</a:t>
            </a:r>
            <a:r>
              <a:rPr lang="en-ID" sz="9600" dirty="0"/>
              <a:t> </a:t>
            </a:r>
            <a:r>
              <a:rPr lang="en-ID" sz="9600" dirty="0" err="1"/>
              <a:t>etis</a:t>
            </a:r>
            <a:r>
              <a:rPr lang="en-ID" sz="9600" dirty="0"/>
              <a:t>.</a:t>
            </a:r>
          </a:p>
          <a:p>
            <a:pPr marL="360363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9600" dirty="0"/>
              <a:t>Orang  yang paling </a:t>
            </a:r>
            <a:r>
              <a:rPr lang="en-ID" sz="9600" dirty="0" err="1"/>
              <a:t>bertanggung</a:t>
            </a:r>
            <a:r>
              <a:rPr lang="en-ID" sz="9600" dirty="0"/>
              <a:t> </a:t>
            </a:r>
            <a:r>
              <a:rPr lang="en-ID" sz="9600" dirty="0" err="1"/>
              <a:t>jawab</a:t>
            </a:r>
            <a:r>
              <a:rPr lang="en-ID" sz="9600" dirty="0"/>
              <a:t> </a:t>
            </a:r>
            <a:r>
              <a:rPr lang="en-ID" sz="9600" dirty="0" err="1"/>
              <a:t>dalam</a:t>
            </a:r>
            <a:r>
              <a:rPr lang="en-ID" sz="9600" dirty="0"/>
              <a:t> </a:t>
            </a:r>
            <a:r>
              <a:rPr lang="en-ID" sz="9600" dirty="0" err="1"/>
              <a:t>mengimplementasikan</a:t>
            </a:r>
            <a:r>
              <a:rPr lang="en-ID" sz="9600" dirty="0"/>
              <a:t> program-program </a:t>
            </a:r>
            <a:r>
              <a:rPr lang="en-ID" sz="9600" dirty="0" err="1"/>
              <a:t>etika</a:t>
            </a:r>
            <a:r>
              <a:rPr lang="en-ID" sz="9600" dirty="0"/>
              <a:t> </a:t>
            </a:r>
            <a:r>
              <a:rPr lang="en-ID" sz="9600" dirty="0" err="1"/>
              <a:t>tersebut</a:t>
            </a:r>
            <a:r>
              <a:rPr lang="en-ID" sz="9600" dirty="0"/>
              <a:t> </a:t>
            </a:r>
            <a:r>
              <a:rPr lang="en-ID" sz="9600" dirty="0" err="1"/>
              <a:t>adalah</a:t>
            </a:r>
            <a:r>
              <a:rPr lang="en-ID" sz="9600" dirty="0"/>
              <a:t> CEO.</a:t>
            </a:r>
          </a:p>
          <a:p>
            <a:pPr marL="360363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9600" dirty="0"/>
              <a:t>CEO </a:t>
            </a:r>
            <a:r>
              <a:rPr lang="en-ID" sz="9600" dirty="0" err="1"/>
              <a:t>harus</a:t>
            </a:r>
            <a:r>
              <a:rPr lang="en-ID" sz="9600" dirty="0"/>
              <a:t> : </a:t>
            </a:r>
          </a:p>
          <a:p>
            <a:pPr marL="716979" lvl="2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8800" dirty="0" err="1"/>
              <a:t>Waspada</a:t>
            </a:r>
            <a:r>
              <a:rPr lang="en-ID" sz="8800" dirty="0"/>
              <a:t> dan </a:t>
            </a:r>
            <a:r>
              <a:rPr lang="en-ID" sz="8800" dirty="0" err="1"/>
              <a:t>sadar</a:t>
            </a:r>
            <a:r>
              <a:rPr lang="en-ID" sz="8800" dirty="0"/>
              <a:t> </a:t>
            </a:r>
            <a:r>
              <a:rPr lang="en-ID" sz="8800" dirty="0" err="1"/>
              <a:t>bagaimana</a:t>
            </a:r>
            <a:r>
              <a:rPr lang="en-ID" sz="8800" dirty="0"/>
              <a:t> </a:t>
            </a:r>
            <a:r>
              <a:rPr lang="en-ID" sz="8800" dirty="0" err="1"/>
              <a:t>pengaruh</a:t>
            </a:r>
            <a:r>
              <a:rPr lang="en-ID" sz="8800" dirty="0"/>
              <a:t> </a:t>
            </a:r>
            <a:r>
              <a:rPr lang="en-ID" sz="8800" dirty="0" err="1"/>
              <a:t>komputer</a:t>
            </a:r>
            <a:r>
              <a:rPr lang="en-ID" sz="8800" dirty="0"/>
              <a:t> </a:t>
            </a:r>
            <a:r>
              <a:rPr lang="en-ID" sz="8800" dirty="0" err="1"/>
              <a:t>terhadap</a:t>
            </a:r>
            <a:r>
              <a:rPr lang="en-ID" sz="8800" dirty="0"/>
              <a:t> </a:t>
            </a:r>
            <a:r>
              <a:rPr lang="en-ID" sz="8800" dirty="0" err="1"/>
              <a:t>masyarakat</a:t>
            </a:r>
            <a:r>
              <a:rPr lang="en-ID" sz="8800" dirty="0"/>
              <a:t>, </a:t>
            </a:r>
          </a:p>
          <a:p>
            <a:pPr marL="716979" lvl="2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8800" dirty="0" err="1"/>
              <a:t>Menentukan</a:t>
            </a:r>
            <a:r>
              <a:rPr lang="en-ID" sz="8800" dirty="0"/>
              <a:t> </a:t>
            </a:r>
            <a:r>
              <a:rPr lang="en-ID" sz="8800" dirty="0" err="1"/>
              <a:t>kebijakan</a:t>
            </a:r>
            <a:r>
              <a:rPr lang="en-ID" sz="8800" dirty="0"/>
              <a:t> yang </a:t>
            </a:r>
            <a:r>
              <a:rPr lang="en-ID" sz="8800" dirty="0" err="1"/>
              <a:t>dapat</a:t>
            </a:r>
            <a:r>
              <a:rPr lang="en-ID" sz="8800" dirty="0"/>
              <a:t> </a:t>
            </a:r>
            <a:r>
              <a:rPr lang="en-ID" sz="8800" dirty="0" err="1"/>
              <a:t>memastikan</a:t>
            </a:r>
            <a:r>
              <a:rPr lang="en-ID" sz="8800" dirty="0"/>
              <a:t> </a:t>
            </a:r>
            <a:r>
              <a:rPr lang="en-ID" sz="8800" dirty="0" err="1"/>
              <a:t>bahwa</a:t>
            </a:r>
            <a:r>
              <a:rPr lang="en-ID" sz="8800" dirty="0"/>
              <a:t> </a:t>
            </a:r>
            <a:r>
              <a:rPr lang="en-ID" sz="8800" dirty="0" err="1"/>
              <a:t>teknologi</a:t>
            </a:r>
            <a:r>
              <a:rPr lang="en-ID" sz="8800" dirty="0"/>
              <a:t> </a:t>
            </a:r>
            <a:r>
              <a:rPr lang="en-ID" sz="8800" dirty="0" err="1"/>
              <a:t>tersebut</a:t>
            </a:r>
            <a:r>
              <a:rPr lang="en-ID" sz="8800" dirty="0"/>
              <a:t> </a:t>
            </a:r>
            <a:r>
              <a:rPr lang="en-ID" sz="8800" dirty="0" err="1"/>
              <a:t>digunakan</a:t>
            </a:r>
            <a:r>
              <a:rPr lang="en-ID" sz="8800" dirty="0"/>
              <a:t> </a:t>
            </a:r>
            <a:r>
              <a:rPr lang="en-ID" sz="8800" dirty="0" err="1"/>
              <a:t>secara</a:t>
            </a:r>
            <a:r>
              <a:rPr lang="en-ID" sz="8800" dirty="0"/>
              <a:t> </a:t>
            </a:r>
            <a:r>
              <a:rPr lang="en-ID" sz="8800" dirty="0" err="1"/>
              <a:t>akurat</a:t>
            </a:r>
            <a:r>
              <a:rPr lang="en-ID" sz="8800" dirty="0"/>
              <a:t>.</a:t>
            </a:r>
          </a:p>
          <a:p>
            <a:pPr marL="360363" indent="-360363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9600" dirty="0" err="1"/>
              <a:t>Selain</a:t>
            </a:r>
            <a:r>
              <a:rPr lang="en-ID" sz="9600" dirty="0"/>
              <a:t> CEO, para </a:t>
            </a:r>
            <a:r>
              <a:rPr lang="en-ID" sz="9600" dirty="0" err="1"/>
              <a:t>eksekutif</a:t>
            </a:r>
            <a:r>
              <a:rPr lang="en-ID" sz="9600" dirty="0"/>
              <a:t> juga </a:t>
            </a:r>
            <a:r>
              <a:rPr lang="en-ID" sz="9600" dirty="0" err="1"/>
              <a:t>bertanggung</a:t>
            </a:r>
            <a:r>
              <a:rPr lang="en-ID" sz="9600" dirty="0"/>
              <a:t> </a:t>
            </a:r>
            <a:r>
              <a:rPr lang="en-ID" sz="9600" dirty="0" err="1"/>
              <a:t>jawab</a:t>
            </a:r>
            <a:r>
              <a:rPr lang="en-ID" sz="9600" dirty="0"/>
              <a:t> </a:t>
            </a:r>
            <a:r>
              <a:rPr lang="en-ID" sz="9600" dirty="0" err="1"/>
              <a:t>dalam</a:t>
            </a:r>
            <a:r>
              <a:rPr lang="en-ID" sz="9600" dirty="0"/>
              <a:t> </a:t>
            </a:r>
            <a:r>
              <a:rPr lang="en-ID" sz="9600" dirty="0" err="1"/>
              <a:t>menangani</a:t>
            </a:r>
            <a:r>
              <a:rPr lang="en-ID" sz="9600" dirty="0"/>
              <a:t> </a:t>
            </a:r>
            <a:r>
              <a:rPr lang="en-ID" sz="9600" dirty="0" err="1"/>
              <a:t>masalah-masalah</a:t>
            </a:r>
            <a:r>
              <a:rPr lang="en-ID" sz="9600" dirty="0"/>
              <a:t> </a:t>
            </a:r>
            <a:r>
              <a:rPr lang="en-ID" sz="9600" dirty="0" err="1"/>
              <a:t>etika</a:t>
            </a:r>
            <a:r>
              <a:rPr lang="en-ID" sz="9600" dirty="0"/>
              <a:t> </a:t>
            </a:r>
            <a:r>
              <a:rPr lang="en-ID" sz="9600" dirty="0" err="1"/>
              <a:t>komputer</a:t>
            </a:r>
            <a:r>
              <a:rPr lang="en-ID" sz="9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8153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0EF-A1DB-42EC-B556-FD9F3040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KOMPUTER MENURUT JAMES H MOOR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8EAF-F25C-40CC-990C-0D97303F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724527" cy="4676186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Keterlibatan</a:t>
            </a:r>
            <a:r>
              <a:rPr lang="en-ID" sz="2400" dirty="0"/>
              <a:t> </a:t>
            </a:r>
            <a:r>
              <a:rPr lang="en-ID" sz="2400" dirty="0" err="1"/>
              <a:t>seluruh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keharusan</a:t>
            </a:r>
            <a:r>
              <a:rPr lang="en-ID" sz="2400" dirty="0"/>
              <a:t> </a:t>
            </a:r>
            <a:r>
              <a:rPr lang="en-ID" sz="2400" dirty="0" err="1"/>
              <a:t>mutlak</a:t>
            </a:r>
            <a:r>
              <a:rPr lang="en-ID" sz="2400" dirty="0"/>
              <a:t> agar </a:t>
            </a:r>
            <a:r>
              <a:rPr lang="en-ID" sz="2400" dirty="0" err="1"/>
              <a:t>implementasi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berjalan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yang </a:t>
            </a:r>
            <a:r>
              <a:rPr lang="en-ID" sz="2400" dirty="0" err="1"/>
              <a:t>diharapkan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manajer</a:t>
            </a:r>
            <a:r>
              <a:rPr lang="en-ID" sz="2400" dirty="0"/>
              <a:t>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yang </a:t>
            </a:r>
            <a:r>
              <a:rPr lang="en-ID" sz="2400" dirty="0" err="1"/>
              <a:t>etis</a:t>
            </a:r>
            <a:r>
              <a:rPr lang="en-ID" sz="2400" dirty="0"/>
              <a:t> di area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masing-masing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jauh</a:t>
            </a:r>
            <a:r>
              <a:rPr lang="en-ID" sz="2400" dirty="0"/>
              <a:t> </a:t>
            </a:r>
            <a:r>
              <a:rPr lang="en-ID" sz="2400" dirty="0" err="1"/>
              <a:t>lagi</a:t>
            </a:r>
            <a:r>
              <a:rPr lang="en-ID" sz="2400" dirty="0"/>
              <a:t>,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pegawai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bertanggung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aktivitas-aktivitasnya</a:t>
            </a:r>
            <a:r>
              <a:rPr lang="en-ID" sz="2400" dirty="0"/>
              <a:t> yang </a:t>
            </a:r>
            <a:r>
              <a:rPr lang="en-ID" sz="2400" dirty="0" err="1"/>
              <a:t>berhubungan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.</a:t>
            </a:r>
            <a:br>
              <a:rPr lang="en-ID" sz="2400" dirty="0"/>
            </a:br>
            <a:br>
              <a:rPr lang="en-ID" sz="2400" dirty="0"/>
            </a:b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49700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0EF-A1DB-42EC-B556-FD9F3040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KOMPUTER MENURUT JAMES H MOOR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8EAF-F25C-40CC-990C-0D97303F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35363" cy="44611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</a:pPr>
            <a:r>
              <a:rPr lang="en-ID" sz="2400" dirty="0"/>
              <a:t>James H. Moor </a:t>
            </a:r>
            <a:r>
              <a:rPr lang="en-ID" sz="2400" dirty="0" err="1"/>
              <a:t>menyataka</a:t>
            </a:r>
            <a:r>
              <a:rPr lang="en-ID" sz="2400" dirty="0"/>
              <a:t> </a:t>
            </a:r>
            <a:r>
              <a:rPr lang="en-ID" sz="2400" dirty="0" err="1"/>
              <a:t>alasan</a:t>
            </a:r>
            <a:r>
              <a:rPr lang="en-ID" sz="2400" dirty="0"/>
              <a:t> </a:t>
            </a:r>
            <a:r>
              <a:rPr lang="en-ID" sz="2400" dirty="0" err="1"/>
              <a:t>pentingnya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3, </a:t>
            </a:r>
            <a:r>
              <a:rPr lang="en-ID" sz="2400" dirty="0" err="1"/>
              <a:t>yaitu</a:t>
            </a:r>
            <a:r>
              <a:rPr lang="en-ID" sz="2400" dirty="0"/>
              <a:t> :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Kelenturan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Logika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(</a:t>
            </a:r>
            <a:r>
              <a:rPr lang="en-ID" sz="2400" i="1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Logical Malleability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Kelenturan</a:t>
            </a:r>
            <a:r>
              <a:rPr lang="en-ID" sz="2400" dirty="0"/>
              <a:t> </a:t>
            </a:r>
            <a:r>
              <a:rPr lang="en-ID" sz="2400" dirty="0" err="1"/>
              <a:t>logika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bagaimana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mampu</a:t>
            </a:r>
            <a:r>
              <a:rPr lang="en-ID" sz="2400" dirty="0"/>
              <a:t> </a:t>
            </a:r>
            <a:r>
              <a:rPr lang="en-ID" sz="2400" dirty="0" err="1"/>
              <a:t>memprogram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apapun</a:t>
            </a:r>
            <a:r>
              <a:rPr lang="en-ID" sz="2400" dirty="0"/>
              <a:t>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inginkan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bekerja</a:t>
            </a:r>
            <a:r>
              <a:rPr lang="en-ID" sz="2400" dirty="0"/>
              <a:t> </a:t>
            </a:r>
            <a:r>
              <a:rPr lang="en-ID" sz="2400" dirty="0" err="1"/>
              <a:t>akurat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yang </a:t>
            </a:r>
            <a:r>
              <a:rPr lang="en-ID" sz="2400" dirty="0" err="1"/>
              <a:t>diinstruksikan</a:t>
            </a:r>
            <a:r>
              <a:rPr lang="en-ID" sz="2400" dirty="0"/>
              <a:t> </a:t>
            </a:r>
            <a:r>
              <a:rPr lang="en-ID" sz="2400" dirty="0" err="1"/>
              <a:t>programernya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D" sz="2400" dirty="0"/>
              <a:t>Masyarakat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perlu</a:t>
            </a:r>
            <a:r>
              <a:rPr lang="en-ID" sz="2400" dirty="0"/>
              <a:t> </a:t>
            </a:r>
            <a:r>
              <a:rPr lang="en-ID" sz="2400" dirty="0" err="1"/>
              <a:t>khawatir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  </a:t>
            </a:r>
            <a:r>
              <a:rPr lang="en-ID" sz="2400" dirty="0" err="1"/>
              <a:t>teknologi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apabila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aktivitas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etis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orang yang  </a:t>
            </a:r>
            <a:r>
              <a:rPr lang="en-ID" sz="2400" dirty="0" err="1"/>
              <a:t>berada</a:t>
            </a:r>
            <a:r>
              <a:rPr lang="en-ID" sz="2400" dirty="0"/>
              <a:t> di </a:t>
            </a:r>
            <a:r>
              <a:rPr lang="en-ID" sz="2400" dirty="0" err="1"/>
              <a:t>belakang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yang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dipersalahkan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183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0EF-A1DB-42EC-B556-FD9F3040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KOMPUTER MENURUT JAMES H MOOR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8EAF-F25C-40CC-990C-0D97303F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35363" cy="446116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Faktor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Transformasi</a:t>
            </a:r>
            <a:endParaRPr lang="en-ID" sz="2400" dirty="0">
              <a:solidFill>
                <a:schemeClr val="accent4">
                  <a:lumMod val="50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60363" algn="l"/>
              </a:tabLst>
            </a:pPr>
            <a:r>
              <a:rPr lang="en-ID" sz="2400" dirty="0" err="1"/>
              <a:t>Alasan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terbukti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mengubah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drastis</a:t>
            </a:r>
            <a:r>
              <a:rPr lang="en-ID" sz="2400" dirty="0"/>
              <a:t> </a:t>
            </a:r>
            <a:r>
              <a:rPr lang="en-ID" sz="2400" dirty="0" err="1"/>
              <a:t>cara-cara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60363" algn="l"/>
              </a:tabLst>
            </a:pPr>
            <a:r>
              <a:rPr lang="en-ID" sz="2400" dirty="0" err="1"/>
              <a:t>Inilah</a:t>
            </a:r>
            <a:r>
              <a:rPr lang="en-ID" sz="2400" dirty="0"/>
              <a:t> yang </a:t>
            </a:r>
            <a:r>
              <a:rPr lang="en-ID" sz="2400" dirty="0" err="1"/>
              <a:t>dimaksud</a:t>
            </a:r>
            <a:r>
              <a:rPr lang="en-ID" sz="2400" dirty="0"/>
              <a:t> </a:t>
            </a:r>
            <a:r>
              <a:rPr lang="en-ID" sz="2400" dirty="0" err="1"/>
              <a:t>faktor</a:t>
            </a:r>
            <a:r>
              <a:rPr lang="en-ID" sz="2400" dirty="0"/>
              <a:t> </a:t>
            </a:r>
            <a:r>
              <a:rPr lang="en-ID" sz="2400" dirty="0" err="1"/>
              <a:t>transformasi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60363" algn="l"/>
              </a:tabLst>
            </a:pPr>
            <a:r>
              <a:rPr lang="en-ID" sz="2400" dirty="0"/>
              <a:t>Kita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dirty="0" err="1"/>
              <a:t>jelas</a:t>
            </a:r>
            <a:r>
              <a:rPr lang="en-ID" sz="2400" dirty="0"/>
              <a:t> </a:t>
            </a:r>
            <a:r>
              <a:rPr lang="en-ID" sz="2400" dirty="0" err="1"/>
              <a:t>transformasi</a:t>
            </a:r>
            <a:r>
              <a:rPr lang="en-ID" sz="2400" dirty="0"/>
              <a:t> yang </a:t>
            </a:r>
            <a:r>
              <a:rPr lang="en-ID" sz="2400" dirty="0" err="1"/>
              <a:t>terjadi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tugas-tugas</a:t>
            </a:r>
            <a:r>
              <a:rPr lang="en-ID" sz="2400" dirty="0"/>
              <a:t> </a:t>
            </a:r>
            <a:r>
              <a:rPr lang="en-ID" sz="2400" dirty="0" err="1"/>
              <a:t>perusahaan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60363" algn="l"/>
              </a:tabLst>
            </a:pPr>
            <a:r>
              <a:rPr lang="en-ID" sz="2400" dirty="0" err="1"/>
              <a:t>Contoh</a:t>
            </a:r>
            <a:r>
              <a:rPr lang="en-ID" sz="2400" dirty="0"/>
              <a:t> :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surat</a:t>
            </a:r>
            <a:r>
              <a:rPr lang="en-ID" sz="2400" dirty="0"/>
              <a:t> </a:t>
            </a:r>
            <a:r>
              <a:rPr lang="en-ID" sz="2400" dirty="0" err="1"/>
              <a:t>menyurat</a:t>
            </a:r>
            <a:r>
              <a:rPr lang="en-ID" sz="2400" dirty="0"/>
              <a:t> </a:t>
            </a:r>
            <a:r>
              <a:rPr lang="en-ID" sz="2400" dirty="0" err="1"/>
              <a:t>berbasis</a:t>
            </a:r>
            <a:r>
              <a:rPr lang="en-ID" sz="2400" dirty="0"/>
              <a:t> </a:t>
            </a:r>
            <a:r>
              <a:rPr lang="en-ID" sz="2400" dirty="0" err="1"/>
              <a:t>kertas</a:t>
            </a:r>
            <a:r>
              <a:rPr lang="en-ID" sz="2400" dirty="0"/>
              <a:t> </a:t>
            </a:r>
            <a:r>
              <a:rPr lang="en-ID" sz="2400" dirty="0" err="1"/>
              <a:t>berubah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 </a:t>
            </a:r>
            <a:r>
              <a:rPr lang="en-ID" sz="2400" dirty="0" err="1"/>
              <a:t>surat</a:t>
            </a:r>
            <a:r>
              <a:rPr lang="en-ID" sz="2400" dirty="0"/>
              <a:t> </a:t>
            </a:r>
            <a:r>
              <a:rPr lang="en-ID" sz="2400" dirty="0" err="1"/>
              <a:t>elektronik</a:t>
            </a:r>
            <a:r>
              <a:rPr lang="en-ID" sz="2400" dirty="0"/>
              <a:t> (E-mail).</a:t>
            </a:r>
            <a:br>
              <a:rPr lang="en-ID" sz="2400" dirty="0"/>
            </a:br>
            <a:br>
              <a:rPr lang="en-ID" sz="2400" dirty="0"/>
            </a:b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770023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0EF-A1DB-42EC-B556-FD9F3040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KOMPUTER MENURUT JAMES H MOOR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8EAF-F25C-40CC-990C-0D97303F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35363" cy="446116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Faktor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Tidak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Terlihat</a:t>
            </a:r>
            <a:r>
              <a:rPr lang="en-ID" sz="2400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i="1" dirty="0">
                <a:solidFill>
                  <a:schemeClr val="accent4">
                    <a:lumMod val="50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(Invisibility Factor)</a:t>
            </a:r>
          </a:p>
          <a:p>
            <a:pPr marL="900113" lvl="1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Alasan</a:t>
            </a:r>
            <a:r>
              <a:rPr lang="en-ID" sz="2400" dirty="0"/>
              <a:t> </a:t>
            </a:r>
            <a:r>
              <a:rPr lang="en-ID" sz="2400" dirty="0" err="1"/>
              <a:t>ketiga</a:t>
            </a:r>
            <a:r>
              <a:rPr lang="en-ID" sz="2400" dirty="0"/>
              <a:t> </a:t>
            </a:r>
            <a:r>
              <a:rPr lang="en-ID" sz="2400" dirty="0" err="1"/>
              <a:t>perlunya</a:t>
            </a:r>
            <a:r>
              <a:rPr lang="en-ID" sz="2400" dirty="0"/>
              <a:t> </a:t>
            </a:r>
            <a:r>
              <a:rPr lang="en-ID" sz="2400" dirty="0" err="1"/>
              <a:t>etika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umumnya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menganggap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“</a:t>
            </a:r>
            <a:r>
              <a:rPr lang="en-ID" sz="2400" dirty="0" err="1"/>
              <a:t>kotak</a:t>
            </a:r>
            <a:r>
              <a:rPr lang="en-ID" sz="2400" dirty="0"/>
              <a:t> </a:t>
            </a:r>
            <a:r>
              <a:rPr lang="en-ID" sz="2400" dirty="0" err="1"/>
              <a:t>hitam</a:t>
            </a:r>
            <a:r>
              <a:rPr lang="en-ID" sz="2400" dirty="0"/>
              <a:t>”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operasi</a:t>
            </a:r>
            <a:r>
              <a:rPr lang="en-ID" sz="2400" dirty="0"/>
              <a:t> internal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dilihat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. </a:t>
            </a:r>
          </a:p>
          <a:p>
            <a:pPr marL="900113" lvl="1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Tersembunyinya</a:t>
            </a:r>
            <a:r>
              <a:rPr lang="en-ID" sz="2400" dirty="0"/>
              <a:t> </a:t>
            </a:r>
            <a:r>
              <a:rPr lang="en-ID" sz="2400" dirty="0" err="1"/>
              <a:t>operasi</a:t>
            </a:r>
            <a:r>
              <a:rPr lang="en-ID" sz="2400" dirty="0"/>
              <a:t> internal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membuka</a:t>
            </a:r>
            <a:r>
              <a:rPr lang="en-ID" sz="2400" dirty="0"/>
              <a:t> </a:t>
            </a:r>
            <a:r>
              <a:rPr lang="en-ID" sz="2400" dirty="0" err="1"/>
              <a:t>peluang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program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sembunyi</a:t>
            </a:r>
            <a:r>
              <a:rPr lang="en-ID" sz="2400" dirty="0"/>
              <a:t>,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kalkulasi</a:t>
            </a:r>
            <a:r>
              <a:rPr lang="en-ID" sz="2400" dirty="0"/>
              <a:t> </a:t>
            </a:r>
            <a:r>
              <a:rPr lang="en-ID" sz="2400" dirty="0" err="1"/>
              <a:t>kompleks</a:t>
            </a:r>
            <a:r>
              <a:rPr lang="en-ID" sz="2400" dirty="0"/>
              <a:t> </a:t>
            </a:r>
            <a:r>
              <a:rPr lang="en-ID" sz="2400" dirty="0" err="1"/>
              <a:t>diam-diam</a:t>
            </a:r>
            <a:r>
              <a:rPr lang="en-ID" sz="2400" dirty="0"/>
              <a:t>, </a:t>
            </a:r>
            <a:r>
              <a:rPr lang="en-ID" sz="2400" dirty="0" err="1"/>
              <a:t>bahkan</a:t>
            </a:r>
            <a:r>
              <a:rPr lang="en-ID" sz="2400" dirty="0"/>
              <a:t> </a:t>
            </a:r>
            <a:r>
              <a:rPr lang="en-ID" sz="2400" dirty="0" err="1"/>
              <a:t>penyalahgunaan</a:t>
            </a:r>
            <a:r>
              <a:rPr lang="en-ID" sz="2400" dirty="0"/>
              <a:t> dan </a:t>
            </a:r>
            <a:r>
              <a:rPr lang="en-ID" sz="2400" dirty="0" err="1"/>
              <a:t>pengrusakan</a:t>
            </a:r>
            <a:r>
              <a:rPr lang="en-ID" sz="2400" dirty="0"/>
              <a:t> </a:t>
            </a:r>
            <a:r>
              <a:rPr lang="en-ID" sz="2400" dirty="0" err="1"/>
              <a:t>tiak</a:t>
            </a:r>
            <a:r>
              <a:rPr lang="en-ID" sz="2400" dirty="0"/>
              <a:t> </a:t>
            </a:r>
            <a:r>
              <a:rPr lang="en-ID" sz="2400" dirty="0" err="1"/>
              <a:t>terlihat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8858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743C-C8AA-4B50-B267-9BD1243F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8942F77-CD1D-411C-AA3F-97E4D1708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530563" cy="477316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Era 1940 – 1950-an</a:t>
            </a:r>
          </a:p>
          <a:p>
            <a:pPr marL="623888" indent="-360363"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 err="1"/>
              <a:t>Diawali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penelitian</a:t>
            </a:r>
            <a:r>
              <a:rPr lang="en-US" altLang="en-US" sz="2600" dirty="0"/>
              <a:t> Norbert Wiener ( Prof.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MIT ) </a:t>
            </a:r>
            <a:r>
              <a:rPr lang="en-US" altLang="en-US" sz="2600" dirty="0" err="1"/>
              <a:t>tentang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komputasi</a:t>
            </a:r>
            <a:r>
              <a:rPr lang="en-US" altLang="en-US" sz="2600" dirty="0"/>
              <a:t> pada </a:t>
            </a:r>
            <a:r>
              <a:rPr lang="en-US" altLang="en-US" sz="2600" dirty="0" err="1"/>
              <a:t>meriam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mampu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menembak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jatuh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pesawat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melintas</a:t>
            </a:r>
            <a:r>
              <a:rPr lang="en-US" altLang="en-US" sz="2600" dirty="0"/>
              <a:t> di </a:t>
            </a:r>
            <a:r>
              <a:rPr lang="en-US" altLang="en-US" sz="2600" dirty="0" err="1"/>
              <a:t>atasnya</a:t>
            </a:r>
            <a:r>
              <a:rPr lang="en-US" altLang="en-US" sz="2600" dirty="0"/>
              <a:t> (PD II ).</a:t>
            </a:r>
          </a:p>
          <a:p>
            <a:pPr marL="796925" lvl="1" indent="-17303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Ramalannya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komputasi</a:t>
            </a:r>
            <a:r>
              <a:rPr lang="en-US" altLang="en-US" sz="2400" dirty="0"/>
              <a:t> modern : pada </a:t>
            </a:r>
            <a:r>
              <a:rPr lang="en-US" altLang="en-US" sz="2400" dirty="0" err="1"/>
              <a:t>dasarnya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system </a:t>
            </a:r>
            <a:r>
              <a:rPr lang="en-US" altLang="en-US" sz="2400" dirty="0" err="1"/>
              <a:t>jaringan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syaraf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melahirkan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sekaligus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malapetaka</a:t>
            </a:r>
            <a:r>
              <a:rPr lang="en-US" altLang="en-US" sz="2400" dirty="0"/>
              <a:t>.</a:t>
            </a:r>
          </a:p>
          <a:p>
            <a:pPr marL="623888" lvl="1" indent="-3603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>
                <a:sym typeface="Wingdings" panose="05000000000000000000" pitchFamily="2" charset="2"/>
              </a:rPr>
              <a:t>1948  </a:t>
            </a:r>
            <a:r>
              <a:rPr lang="en-US" altLang="en-US" sz="2600" dirty="0" err="1">
                <a:sym typeface="Wingdings" panose="05000000000000000000" pitchFamily="2" charset="2"/>
              </a:rPr>
              <a:t>Buku</a:t>
            </a:r>
            <a:r>
              <a:rPr lang="en-US" altLang="en-US" sz="2600" dirty="0">
                <a:sym typeface="Wingdings" panose="05000000000000000000" pitchFamily="2" charset="2"/>
              </a:rPr>
              <a:t> Cybernetics : Control and Communication in the Animal and the Machine (</a:t>
            </a:r>
            <a:r>
              <a:rPr lang="en-US" altLang="en-US" sz="2600" dirty="0" err="1">
                <a:sym typeface="Wingdings" panose="05000000000000000000" pitchFamily="2" charset="2"/>
              </a:rPr>
              <a:t>teknologi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mampu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memberikan</a:t>
            </a:r>
            <a:r>
              <a:rPr lang="en-US" altLang="en-US" sz="2600" dirty="0">
                <a:sym typeface="Wingdings" panose="05000000000000000000" pitchFamily="2" charset="2"/>
              </a:rPr>
              <a:t> “</a:t>
            </a:r>
            <a:r>
              <a:rPr lang="en-US" altLang="en-US" sz="2600" dirty="0" err="1">
                <a:sym typeface="Wingdings" panose="05000000000000000000" pitchFamily="2" charset="2"/>
              </a:rPr>
              <a:t>kebaikan</a:t>
            </a:r>
            <a:r>
              <a:rPr lang="en-US" altLang="en-US" sz="2600" dirty="0">
                <a:sym typeface="Wingdings" panose="05000000000000000000" pitchFamily="2" charset="2"/>
              </a:rPr>
              <a:t>” </a:t>
            </a:r>
            <a:r>
              <a:rPr lang="en-US" altLang="en-US" sz="2600" dirty="0" err="1">
                <a:sym typeface="Wingdings" panose="05000000000000000000" pitchFamily="2" charset="2"/>
              </a:rPr>
              <a:t>sekaligus</a:t>
            </a:r>
            <a:r>
              <a:rPr lang="en-US" altLang="en-US" sz="2600" dirty="0">
                <a:sym typeface="Wingdings" panose="05000000000000000000" pitchFamily="2" charset="2"/>
              </a:rPr>
              <a:t> “</a:t>
            </a:r>
            <a:r>
              <a:rPr lang="en-US" altLang="en-US" sz="2600" dirty="0" err="1">
                <a:sym typeface="Wingdings" panose="05000000000000000000" pitchFamily="2" charset="2"/>
              </a:rPr>
              <a:t>malapetaka</a:t>
            </a:r>
            <a:r>
              <a:rPr lang="en-US" altLang="en-US" sz="2600" dirty="0">
                <a:sym typeface="Wingdings" panose="05000000000000000000" pitchFamily="2" charset="2"/>
              </a:rPr>
              <a:t>”)</a:t>
            </a:r>
          </a:p>
          <a:p>
            <a:pPr marL="623888" lvl="1" indent="-360363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>
                <a:sym typeface="Wingdings" panose="05000000000000000000" pitchFamily="2" charset="2"/>
              </a:rPr>
              <a:t>1950  </a:t>
            </a:r>
            <a:r>
              <a:rPr lang="en-US" altLang="en-US" sz="2600" dirty="0" err="1">
                <a:sym typeface="Wingdings" panose="05000000000000000000" pitchFamily="2" charset="2"/>
              </a:rPr>
              <a:t>Buku</a:t>
            </a:r>
            <a:r>
              <a:rPr lang="en-US" altLang="en-US" sz="2600" dirty="0">
                <a:sym typeface="Wingdings" panose="05000000000000000000" pitchFamily="2" charset="2"/>
              </a:rPr>
              <a:t> The Human Use of Human Beings (</a:t>
            </a:r>
            <a:r>
              <a:rPr lang="en-US" altLang="en-US" sz="2600" dirty="0" err="1">
                <a:sym typeface="Wingdings" panose="05000000000000000000" pitchFamily="2" charset="2"/>
              </a:rPr>
              <a:t>beberapa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bagian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pokok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hidup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manusia</a:t>
            </a:r>
            <a:r>
              <a:rPr lang="en-US" altLang="en-US" sz="2600" dirty="0">
                <a:sym typeface="Wingdings" panose="05000000000000000000" pitchFamily="2" charset="2"/>
              </a:rPr>
              <a:t>, </a:t>
            </a:r>
            <a:r>
              <a:rPr lang="en-US" altLang="en-US" sz="2600" dirty="0" err="1">
                <a:sym typeface="Wingdings" panose="05000000000000000000" pitchFamily="2" charset="2"/>
              </a:rPr>
              <a:t>prinsip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hukum</a:t>
            </a:r>
            <a:r>
              <a:rPr lang="en-US" altLang="en-US" sz="2600" dirty="0">
                <a:sym typeface="Wingdings" panose="05000000000000000000" pitchFamily="2" charset="2"/>
              </a:rPr>
              <a:t> dan </a:t>
            </a:r>
            <a:r>
              <a:rPr lang="en-US" altLang="en-US" sz="2600" dirty="0" err="1">
                <a:sym typeface="Wingdings" panose="05000000000000000000" pitchFamily="2" charset="2"/>
              </a:rPr>
              <a:t>etika</a:t>
            </a:r>
            <a:r>
              <a:rPr lang="en-US" altLang="en-US" sz="2600" dirty="0">
                <a:sym typeface="Wingdings" panose="05000000000000000000" pitchFamily="2" charset="2"/>
              </a:rPr>
              <a:t> di </a:t>
            </a:r>
            <a:r>
              <a:rPr lang="en-US" altLang="en-US" sz="2600" dirty="0" err="1">
                <a:sym typeface="Wingdings" panose="05000000000000000000" pitchFamily="2" charset="2"/>
              </a:rPr>
              <a:t>bidang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komputer</a:t>
            </a:r>
            <a:r>
              <a:rPr lang="en-US" altLang="en-US" sz="2600" dirty="0">
                <a:sym typeface="Wingdings" panose="05000000000000000000" pitchFamily="2" charset="2"/>
              </a:rPr>
              <a:t>).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/>
              <a:t>Isu-Isu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br>
              <a:rPr lang="en-US" dirty="0"/>
            </a:b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Kejahatan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Cyber Ethics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E commerce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Pelanggaran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Tanggung</a:t>
            </a:r>
            <a:r>
              <a:rPr lang="en-ID" sz="2400" dirty="0"/>
              <a:t> Jawab </a:t>
            </a:r>
            <a:r>
              <a:rPr lang="en-ID" sz="2400" dirty="0" err="1"/>
              <a:t>Profesi</a:t>
            </a:r>
            <a:endParaRPr lang="en-ID" sz="2400" dirty="0"/>
          </a:p>
          <a:p>
            <a:endParaRPr lang="en-ID" sz="2400" dirty="0"/>
          </a:p>
          <a:p>
            <a:r>
              <a:rPr lang="en-ID" dirty="0"/>
              <a:t> </a:t>
            </a:r>
          </a:p>
          <a:p>
            <a:endParaRPr lang="en-ID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D" sz="5400" dirty="0" err="1"/>
              <a:t>Kejahatan</a:t>
            </a:r>
            <a:r>
              <a:rPr lang="en-ID" sz="5400" dirty="0"/>
              <a:t> </a:t>
            </a:r>
            <a:r>
              <a:rPr lang="en-ID" sz="5400" dirty="0" err="1"/>
              <a:t>Komputer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4128" y="2084832"/>
            <a:ext cx="10752236" cy="4224528"/>
          </a:xfrm>
        </p:spPr>
        <p:txBody>
          <a:bodyPr>
            <a:noAutofit/>
          </a:bodyPr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Perkembangan</a:t>
            </a:r>
            <a:r>
              <a:rPr lang="en-ID" sz="2400" dirty="0"/>
              <a:t> </a:t>
            </a:r>
            <a:r>
              <a:rPr lang="en-ID" sz="2400" dirty="0" err="1"/>
              <a:t>teknologi</a:t>
            </a:r>
            <a:r>
              <a:rPr lang="en-ID" sz="2400" dirty="0"/>
              <a:t> </a:t>
            </a:r>
            <a:r>
              <a:rPr lang="en-ID" sz="2400" dirty="0" err="1"/>
              <a:t>komputer</a:t>
            </a:r>
            <a:r>
              <a:rPr lang="en-ID" sz="2400" dirty="0"/>
              <a:t> </a:t>
            </a:r>
            <a:r>
              <a:rPr lang="en-ID" sz="2400" dirty="0" err="1"/>
              <a:t>selain</a:t>
            </a:r>
            <a:r>
              <a:rPr lang="en-ID" sz="2400" dirty="0"/>
              <a:t> </a:t>
            </a:r>
            <a:r>
              <a:rPr lang="en-ID" sz="2400" dirty="0" err="1"/>
              <a:t>membawa</a:t>
            </a:r>
            <a:r>
              <a:rPr lang="en-ID" sz="2400" dirty="0"/>
              <a:t> </a:t>
            </a:r>
            <a:r>
              <a:rPr lang="en-ID" sz="2400" dirty="0" err="1"/>
              <a:t>dampak</a:t>
            </a:r>
            <a:r>
              <a:rPr lang="en-ID" sz="2400" dirty="0"/>
              <a:t> </a:t>
            </a:r>
            <a:r>
              <a:rPr lang="en-ID" sz="2400" dirty="0" err="1"/>
              <a:t>positif</a:t>
            </a:r>
            <a:r>
              <a:rPr lang="en-ID" sz="2400" dirty="0"/>
              <a:t>, juga </a:t>
            </a:r>
            <a:r>
              <a:rPr lang="en-ID" sz="2400" dirty="0" err="1"/>
              <a:t>mengundang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kriminal</a:t>
            </a:r>
            <a:r>
              <a:rPr lang="en-ID" sz="2400" dirty="0"/>
              <a:t>,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alasan</a:t>
            </a:r>
            <a:r>
              <a:rPr lang="en-ID" sz="2400" dirty="0"/>
              <a:t> yang </a:t>
            </a:r>
            <a:r>
              <a:rPr lang="en-ID" sz="2400" dirty="0" err="1"/>
              <a:t>beragam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/>
              <a:t>Hal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memunculkan</a:t>
            </a:r>
            <a:r>
              <a:rPr lang="en-ID" sz="2400" dirty="0"/>
              <a:t> </a:t>
            </a:r>
            <a:r>
              <a:rPr lang="en-ID" sz="2400" dirty="0" err="1"/>
              <a:t>fenomena</a:t>
            </a:r>
            <a:r>
              <a:rPr lang="en-ID" sz="2400" dirty="0"/>
              <a:t> </a:t>
            </a:r>
            <a:r>
              <a:rPr lang="en-ID" sz="2400" dirty="0" err="1"/>
              <a:t>khas</a:t>
            </a:r>
            <a:r>
              <a:rPr lang="en-ID" sz="2400" dirty="0"/>
              <a:t> yang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 </a:t>
            </a:r>
            <a:r>
              <a:rPr lang="en-ID" sz="2400" i="1" dirty="0"/>
              <a:t>Computer Crime</a:t>
            </a:r>
            <a:r>
              <a:rPr lang="en-ID" sz="2400" dirty="0"/>
              <a:t> 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kejahatan</a:t>
            </a:r>
            <a:r>
              <a:rPr lang="en-ID" sz="2400" dirty="0"/>
              <a:t> di dunia </a:t>
            </a:r>
            <a:r>
              <a:rPr lang="en-ID" sz="2400" dirty="0" err="1"/>
              <a:t>komputer</a:t>
            </a:r>
            <a:r>
              <a:rPr lang="en-ID" sz="2400" dirty="0"/>
              <a:t>. 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Kejahatan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 </a:t>
            </a:r>
            <a:r>
              <a:rPr lang="en-ID" sz="2400" dirty="0" err="1"/>
              <a:t>diartikan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endParaRPr lang="en-ID" sz="2400" dirty="0"/>
          </a:p>
          <a:p>
            <a:pPr marL="623888" indent="-90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ID" dirty="0"/>
              <a:t>“</a:t>
            </a:r>
            <a:r>
              <a:rPr lang="en-ID" dirty="0" err="1"/>
              <a:t>Kejahatan</a:t>
            </a:r>
            <a:r>
              <a:rPr lang="en-ID" dirty="0"/>
              <a:t> yang </a:t>
            </a:r>
            <a:r>
              <a:rPr lang="en-ID" dirty="0" err="1"/>
              <a:t>ditimbulkan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 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ilegal</a:t>
            </a:r>
            <a:r>
              <a:rPr lang="en-ID" dirty="0"/>
              <a:t>”</a:t>
            </a:r>
            <a:r>
              <a:rPr lang="en-ID" b="1" dirty="0"/>
              <a:t> (Andi Hamzah 1989).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kejahatan</a:t>
            </a:r>
            <a:r>
              <a:rPr lang="en-ID" sz="2400" dirty="0"/>
              <a:t> computer : </a:t>
            </a:r>
            <a:r>
              <a:rPr lang="en-ID" sz="2400" dirty="0" err="1"/>
              <a:t>membuat</a:t>
            </a:r>
            <a:r>
              <a:rPr lang="en-ID" sz="2400" dirty="0"/>
              <a:t> virus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menginfeksi</a:t>
            </a:r>
            <a:r>
              <a:rPr lang="en-ID" sz="2400" dirty="0"/>
              <a:t> computer, </a:t>
            </a:r>
            <a:r>
              <a:rPr lang="en-ID" sz="2400" dirty="0" err="1"/>
              <a:t>melumpuhkan</a:t>
            </a:r>
            <a:r>
              <a:rPr lang="en-ID" sz="2400" dirty="0"/>
              <a:t> </a:t>
            </a:r>
            <a:r>
              <a:rPr lang="en-ID" sz="2400" dirty="0" err="1"/>
              <a:t>layanan</a:t>
            </a:r>
            <a:r>
              <a:rPr lang="en-ID" sz="2400" dirty="0"/>
              <a:t> system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teknik</a:t>
            </a:r>
            <a:r>
              <a:rPr lang="en-ID" sz="2400" dirty="0"/>
              <a:t> DoS, </a:t>
            </a:r>
            <a:r>
              <a:rPr lang="en-ID" sz="2400" dirty="0" err="1"/>
              <a:t>mencuri</a:t>
            </a:r>
            <a:r>
              <a:rPr lang="en-ID" sz="2400" dirty="0"/>
              <a:t> data </a:t>
            </a:r>
            <a:r>
              <a:rPr lang="en-ID" sz="2400" dirty="0" err="1"/>
              <a:t>penting</a:t>
            </a:r>
            <a:r>
              <a:rPr lang="en-ID" sz="2400" dirty="0"/>
              <a:t>/</a:t>
            </a:r>
            <a:r>
              <a:rPr lang="en-ID" sz="2400" dirty="0" err="1"/>
              <a:t>pribadi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orang lain,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alat</a:t>
            </a:r>
            <a:r>
              <a:rPr lang="en-ID" sz="2400" dirty="0"/>
              <a:t> </a:t>
            </a:r>
            <a:r>
              <a:rPr lang="en-ID" sz="2400" dirty="0" err="1"/>
              <a:t>hacking,dll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6295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D" sz="5400" dirty="0"/>
              <a:t>Cyber ethics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4128" y="2286000"/>
            <a:ext cx="10599836" cy="4023360"/>
          </a:xfrm>
        </p:spPr>
        <p:txBody>
          <a:bodyPr>
            <a:no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Salah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</a:t>
            </a:r>
            <a:r>
              <a:rPr lang="en-ID" sz="2400" dirty="0" err="1"/>
              <a:t>pesat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internet.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Dengan</a:t>
            </a:r>
            <a:r>
              <a:rPr lang="en-ID" sz="2400" dirty="0"/>
              <a:t> internet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berkomunikasi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lain di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belahan</a:t>
            </a:r>
            <a:r>
              <a:rPr lang="en-ID" sz="2400" dirty="0"/>
              <a:t> dunia.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kejahatan</a:t>
            </a:r>
            <a:r>
              <a:rPr lang="en-ID" sz="2400" dirty="0"/>
              <a:t> internet :</a:t>
            </a:r>
          </a:p>
          <a:p>
            <a:pPr marL="984250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Mengirim</a:t>
            </a:r>
            <a:r>
              <a:rPr lang="en-ID" sz="2400" dirty="0"/>
              <a:t> email spam </a:t>
            </a:r>
            <a:r>
              <a:rPr lang="en-ID" sz="2400" dirty="0" err="1"/>
              <a:t>kepada</a:t>
            </a:r>
            <a:r>
              <a:rPr lang="en-ID" sz="2400" dirty="0"/>
              <a:t> orang lain</a:t>
            </a:r>
          </a:p>
          <a:p>
            <a:pPr marL="984250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Penyebaran</a:t>
            </a:r>
            <a:r>
              <a:rPr lang="en-ID" sz="2400" dirty="0"/>
              <a:t> virus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jaringan</a:t>
            </a:r>
            <a:r>
              <a:rPr lang="en-ID" sz="2400" dirty="0"/>
              <a:t> internet</a:t>
            </a:r>
          </a:p>
          <a:p>
            <a:pPr marL="984250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Snifing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mendapatkan</a:t>
            </a:r>
            <a:r>
              <a:rPr lang="en-ID" sz="2400" dirty="0"/>
              <a:t> username dan password orang lain.</a:t>
            </a:r>
          </a:p>
          <a:p>
            <a:pPr marL="984250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Soofing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mengganti</a:t>
            </a:r>
            <a:r>
              <a:rPr lang="en-ID" sz="2400" dirty="0"/>
              <a:t> </a:t>
            </a:r>
            <a:r>
              <a:rPr lang="en-ID" sz="2400" dirty="0" err="1"/>
              <a:t>konten</a:t>
            </a:r>
            <a:r>
              <a:rPr lang="en-ID" sz="2400" dirty="0"/>
              <a:t> website </a:t>
            </a:r>
            <a:r>
              <a:rPr lang="en-ID" sz="2400" dirty="0" err="1"/>
              <a:t>milik</a:t>
            </a:r>
            <a:r>
              <a:rPr lang="en-ID" sz="2400" dirty="0"/>
              <a:t> orang lain/</a:t>
            </a:r>
            <a:r>
              <a:rPr lang="en-ID" sz="2400" dirty="0" err="1"/>
              <a:t>perusahaan</a:t>
            </a:r>
            <a:r>
              <a:rPr lang="en-ID" sz="2400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2333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D" sz="5400" dirty="0"/>
              <a:t>E-commerce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4128" y="2286000"/>
            <a:ext cx="10558272" cy="4023360"/>
          </a:xfrm>
        </p:spPr>
        <p:txBody>
          <a:bodyPr>
            <a:noAutofit/>
          </a:bodyPr>
          <a:lstStyle/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Munculnya</a:t>
            </a:r>
            <a:r>
              <a:rPr lang="en-ID" sz="2400" dirty="0"/>
              <a:t> internet juga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sebuah</a:t>
            </a:r>
            <a:r>
              <a:rPr lang="en-ID" sz="2400" dirty="0"/>
              <a:t> model </a:t>
            </a:r>
            <a:r>
              <a:rPr lang="en-ID" sz="2400" dirty="0" err="1"/>
              <a:t>perdagangan</a:t>
            </a:r>
            <a:r>
              <a:rPr lang="en-ID" sz="2400" dirty="0"/>
              <a:t> </a:t>
            </a:r>
            <a:r>
              <a:rPr lang="en-ID" sz="2400" dirty="0" err="1"/>
              <a:t>elektronik</a:t>
            </a:r>
            <a:r>
              <a:rPr lang="en-ID" sz="2400" dirty="0"/>
              <a:t> yang </a:t>
            </a:r>
            <a:r>
              <a:rPr lang="en-ID" sz="2400" dirty="0" err="1"/>
              <a:t>disebut</a:t>
            </a:r>
            <a:r>
              <a:rPr lang="en-ID" sz="2400" dirty="0"/>
              <a:t> electronic Commerce (e-commerce).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kejahatan</a:t>
            </a:r>
            <a:r>
              <a:rPr lang="en-ID" sz="2400" dirty="0"/>
              <a:t> e-commerce: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Menjual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bajakan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media online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Pemalsuan</a:t>
            </a:r>
            <a:r>
              <a:rPr lang="en-ID" sz="2400" dirty="0"/>
              <a:t> </a:t>
            </a:r>
            <a:r>
              <a:rPr lang="en-ID" sz="2400" dirty="0" err="1"/>
              <a:t>tanda</a:t>
            </a:r>
            <a:r>
              <a:rPr lang="en-ID" sz="2400" dirty="0"/>
              <a:t> </a:t>
            </a:r>
            <a:r>
              <a:rPr lang="en-ID" sz="2400" dirty="0" err="1"/>
              <a:t>tangan</a:t>
            </a:r>
            <a:r>
              <a:rPr lang="en-ID" sz="2400" dirty="0"/>
              <a:t> digital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/>
              <a:t>Carding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Membuat</a:t>
            </a:r>
            <a:r>
              <a:rPr lang="en-ID" sz="2400" dirty="0"/>
              <a:t> situs </a:t>
            </a:r>
            <a:r>
              <a:rPr lang="en-ID" sz="2400" dirty="0" err="1"/>
              <a:t>belanja</a:t>
            </a:r>
            <a:r>
              <a:rPr lang="en-ID" sz="2400" dirty="0"/>
              <a:t> </a:t>
            </a:r>
            <a:r>
              <a:rPr lang="en-ID" sz="2400" dirty="0" err="1"/>
              <a:t>palsu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3916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D" sz="5400" dirty="0" err="1"/>
              <a:t>pelanggaran</a:t>
            </a:r>
            <a:r>
              <a:rPr lang="en-ID" sz="5400" dirty="0"/>
              <a:t> HAKI 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4128" y="2084832"/>
            <a:ext cx="10738381" cy="4224528"/>
          </a:xfrm>
        </p:spPr>
        <p:txBody>
          <a:bodyPr>
            <a:noAutofit/>
          </a:bodyPr>
          <a:lstStyle/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teknologi</a:t>
            </a:r>
            <a:r>
              <a:rPr lang="en-ID" sz="2400" dirty="0"/>
              <a:t> yang </a:t>
            </a:r>
            <a:r>
              <a:rPr lang="en-ID" sz="2400" dirty="0" err="1"/>
              <a:t>bekerja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digital,komputer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sifat</a:t>
            </a:r>
            <a:r>
              <a:rPr lang="en-ID" sz="2400" dirty="0"/>
              <a:t> </a:t>
            </a:r>
            <a:r>
              <a:rPr lang="en-ID" sz="2400" dirty="0" err="1"/>
              <a:t>keluwesan</a:t>
            </a:r>
            <a:r>
              <a:rPr lang="en-ID" sz="2400" dirty="0"/>
              <a:t> yang </a:t>
            </a:r>
            <a:r>
              <a:rPr lang="en-ID" sz="2400" dirty="0" err="1"/>
              <a:t>tinggi</a:t>
            </a:r>
            <a:r>
              <a:rPr lang="en-ID" sz="2400" dirty="0"/>
              <a:t>. 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/>
              <a:t>Hal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berbentuk</a:t>
            </a:r>
            <a:r>
              <a:rPr lang="en-ID" sz="2400" dirty="0"/>
              <a:t> digital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mudah</a:t>
            </a:r>
            <a:r>
              <a:rPr lang="en-ID" sz="2400" dirty="0"/>
              <a:t> </a:t>
            </a:r>
            <a:r>
              <a:rPr lang="en-ID" sz="2400" dirty="0" err="1"/>
              <a:t>seseorang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menyalin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berbagi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orang yang lain. 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Sifat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di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sisi</a:t>
            </a:r>
            <a:r>
              <a:rPr lang="en-ID" sz="2400" dirty="0"/>
              <a:t> </a:t>
            </a:r>
            <a:r>
              <a:rPr lang="en-ID" sz="2400" dirty="0" err="1"/>
              <a:t>menimbulkan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keuntungan</a:t>
            </a:r>
            <a:r>
              <a:rPr lang="en-ID" sz="2400" dirty="0"/>
              <a:t>, </a:t>
            </a:r>
            <a:r>
              <a:rPr lang="en-ID" sz="2400" dirty="0" err="1"/>
              <a:t>tetapi</a:t>
            </a:r>
            <a:r>
              <a:rPr lang="en-ID" sz="2400" dirty="0"/>
              <a:t> di </a:t>
            </a:r>
            <a:r>
              <a:rPr lang="en-ID" sz="2400" dirty="0" err="1"/>
              <a:t>sisi</a:t>
            </a:r>
            <a:r>
              <a:rPr lang="en-ID" sz="2400" dirty="0"/>
              <a:t> lain juga </a:t>
            </a:r>
            <a:r>
              <a:rPr lang="en-ID" sz="2400" dirty="0" err="1"/>
              <a:t>menimbulkan</a:t>
            </a:r>
            <a:r>
              <a:rPr lang="en-ID" sz="2400" dirty="0"/>
              <a:t> </a:t>
            </a:r>
            <a:r>
              <a:rPr lang="en-ID" sz="2400" dirty="0" err="1"/>
              <a:t>permasalahan</a:t>
            </a:r>
            <a:r>
              <a:rPr lang="en-ID" sz="2400" dirty="0"/>
              <a:t>, </a:t>
            </a:r>
            <a:r>
              <a:rPr lang="en-ID" sz="2400" dirty="0" err="1"/>
              <a:t>terutama</a:t>
            </a:r>
            <a:r>
              <a:rPr lang="en-ID" sz="2400" dirty="0"/>
              <a:t> </a:t>
            </a:r>
            <a:r>
              <a:rPr lang="en-ID" sz="2400" dirty="0" err="1"/>
              <a:t>menyangkut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.</a:t>
            </a:r>
          </a:p>
          <a:p>
            <a:pPr marL="442913" indent="-4429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kasus</a:t>
            </a:r>
            <a:r>
              <a:rPr lang="en-ID" sz="2400" dirty="0"/>
              <a:t> </a:t>
            </a:r>
            <a:r>
              <a:rPr lang="en-ID" sz="2400" dirty="0" err="1"/>
              <a:t>pelanggaran</a:t>
            </a:r>
            <a:r>
              <a:rPr lang="en-ID" sz="2400" dirty="0"/>
              <a:t> HAKI :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menjiplak</a:t>
            </a:r>
            <a:r>
              <a:rPr lang="en-ID" sz="2400" dirty="0"/>
              <a:t> </a:t>
            </a:r>
            <a:r>
              <a:rPr lang="en-ID" sz="2400" dirty="0" err="1"/>
              <a:t>projek</a:t>
            </a:r>
            <a:r>
              <a:rPr lang="en-ID" sz="2400" dirty="0"/>
              <a:t>/</a:t>
            </a:r>
            <a:r>
              <a:rPr lang="en-ID" sz="2400" dirty="0" err="1"/>
              <a:t>produk</a:t>
            </a:r>
            <a:r>
              <a:rPr lang="en-ID" sz="2400" dirty="0"/>
              <a:t> IT orang lain</a:t>
            </a:r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menggunakan</a:t>
            </a:r>
            <a:r>
              <a:rPr lang="en-ID" sz="2400" dirty="0"/>
              <a:t> OS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orisinil</a:t>
            </a:r>
            <a:endParaRPr lang="en-ID" sz="2400" dirty="0"/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membajak</a:t>
            </a:r>
            <a:r>
              <a:rPr lang="en-ID" sz="2400" dirty="0"/>
              <a:t> software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keuntungan</a:t>
            </a:r>
            <a:r>
              <a:rPr lang="en-ID" sz="2400" dirty="0"/>
              <a:t> </a:t>
            </a:r>
            <a:r>
              <a:rPr lang="en-ID" sz="2400" dirty="0" err="1"/>
              <a:t>pribadi</a:t>
            </a:r>
            <a:endParaRPr lang="en-ID" sz="2400" dirty="0"/>
          </a:p>
          <a:p>
            <a:pPr marL="984250" lvl="1" indent="-442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D" sz="2400" dirty="0" err="1"/>
              <a:t>mengundauh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illegal </a:t>
            </a:r>
            <a:r>
              <a:rPr lang="en-ID" sz="2400" dirty="0" err="1"/>
              <a:t>dari</a:t>
            </a:r>
            <a:r>
              <a:rPr lang="en-ID" sz="2400" dirty="0"/>
              <a:t> internet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95727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19B6-17B0-4428-B2CB-44C930A3CC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D" sz="5400" dirty="0" err="1"/>
              <a:t>Tanggung</a:t>
            </a:r>
            <a:r>
              <a:rPr lang="en-ID" sz="5400" dirty="0"/>
              <a:t> </a:t>
            </a:r>
            <a:r>
              <a:rPr lang="en-ID" sz="5400" dirty="0" err="1"/>
              <a:t>jawab</a:t>
            </a:r>
            <a:r>
              <a:rPr lang="en-ID" sz="5400" dirty="0"/>
              <a:t> </a:t>
            </a:r>
            <a:r>
              <a:rPr lang="en-ID" sz="5400" dirty="0" err="1"/>
              <a:t>profesi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16F9C49-399E-4006-8C35-178BC23E3E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4128" y="2084832"/>
            <a:ext cx="10599836" cy="4620768"/>
          </a:xfrm>
        </p:spPr>
        <p:txBody>
          <a:bodyPr>
            <a:no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Para </a:t>
            </a:r>
            <a:r>
              <a:rPr lang="en-ID" sz="2400" dirty="0" err="1"/>
              <a:t>profesional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komputer</a:t>
            </a:r>
            <a:r>
              <a:rPr lang="en-ID" sz="2400" dirty="0"/>
              <a:t> yang </a:t>
            </a:r>
            <a:r>
              <a:rPr lang="en-ID" sz="2400" dirty="0" err="1"/>
              <a:t>mungkin</a:t>
            </a:r>
            <a:r>
              <a:rPr lang="en-ID" sz="2400" dirty="0"/>
              <a:t> </a:t>
            </a:r>
            <a:r>
              <a:rPr lang="en-ID" sz="2400" dirty="0" err="1"/>
              <a:t>sudah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spesialisasi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 </a:t>
            </a:r>
            <a:r>
              <a:rPr lang="en-ID" sz="2400" dirty="0" err="1"/>
              <a:t>pengetahuan</a:t>
            </a:r>
            <a:r>
              <a:rPr lang="en-ID" sz="2400" dirty="0"/>
              <a:t> dan </a:t>
            </a: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posisi</a:t>
            </a:r>
            <a:r>
              <a:rPr lang="en-ID" sz="2400" dirty="0"/>
              <a:t> yang </a:t>
            </a:r>
            <a:r>
              <a:rPr lang="en-ID" sz="2400" dirty="0" err="1"/>
              <a:t>tinggi</a:t>
            </a:r>
            <a:r>
              <a:rPr lang="en-ID" sz="2400" dirty="0"/>
              <a:t> dan </a:t>
            </a:r>
            <a:r>
              <a:rPr lang="en-ID" sz="2400" dirty="0" err="1"/>
              <a:t>terhormat</a:t>
            </a:r>
            <a:r>
              <a:rPr lang="en-ID" sz="2400" dirty="0"/>
              <a:t> di </a:t>
            </a:r>
            <a:r>
              <a:rPr lang="en-ID" sz="2400" dirty="0" err="1"/>
              <a:t>kalangan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,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yang </a:t>
            </a:r>
            <a:r>
              <a:rPr lang="en-ID" sz="2400" dirty="0" err="1"/>
              <a:t>tinggi</a:t>
            </a:r>
            <a:r>
              <a:rPr lang="en-ID" sz="2400" dirty="0"/>
              <a:t>, </a:t>
            </a:r>
            <a:r>
              <a:rPr lang="en-ID" sz="2400" dirty="0" err="1"/>
              <a:t>mencakup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hal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konsekuensi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yang </a:t>
            </a:r>
            <a:r>
              <a:rPr lang="en-ID" sz="2400" dirty="0" err="1"/>
              <a:t>dijalaninya</a:t>
            </a:r>
            <a:r>
              <a:rPr lang="en-ID" sz="2400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Para 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menemukan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profesionalnya</a:t>
            </a:r>
            <a:r>
              <a:rPr lang="en-ID" sz="2400" dirty="0"/>
              <a:t> </a:t>
            </a:r>
            <a:r>
              <a:rPr lang="en-ID" sz="2400" dirty="0" err="1"/>
              <a:t>dengan</a:t>
            </a:r>
            <a:r>
              <a:rPr lang="en-ID" sz="2400" dirty="0"/>
              <a:t> orang lain, </a:t>
            </a:r>
            <a:r>
              <a:rPr lang="en-ID" sz="2400" dirty="0" err="1"/>
              <a:t>yaitu</a:t>
            </a:r>
            <a:r>
              <a:rPr lang="en-ID" sz="2400" dirty="0"/>
              <a:t>  </a:t>
            </a:r>
            <a:r>
              <a:rPr lang="en-ID" sz="2400" dirty="0" err="1"/>
              <a:t>pekerja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, </a:t>
            </a:r>
            <a:r>
              <a:rPr lang="en-ID" sz="2400" dirty="0" err="1"/>
              <a:t>klien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, </a:t>
            </a:r>
            <a:r>
              <a:rPr lang="en-ID" sz="2400" dirty="0" err="1"/>
              <a:t>profesional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lain, </a:t>
            </a:r>
            <a:r>
              <a:rPr lang="en-ID" sz="2400" dirty="0" err="1"/>
              <a:t>serta</a:t>
            </a:r>
            <a:r>
              <a:rPr lang="en-ID" sz="2400" dirty="0"/>
              <a:t> 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pelanggaran</a:t>
            </a:r>
            <a:r>
              <a:rPr lang="en-ID" sz="2400" dirty="0"/>
              <a:t>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professional TI :</a:t>
            </a:r>
          </a:p>
          <a:p>
            <a:pPr marL="1081088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Menyelesaikan</a:t>
            </a:r>
            <a:r>
              <a:rPr lang="en-ID" sz="2400" dirty="0"/>
              <a:t> </a:t>
            </a:r>
            <a:r>
              <a:rPr lang="en-ID" sz="2400" dirty="0" err="1"/>
              <a:t>projek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molor</a:t>
            </a:r>
            <a:r>
              <a:rPr lang="en-ID" sz="2400" dirty="0"/>
              <a:t>/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yang </a:t>
            </a:r>
            <a:r>
              <a:rPr lang="en-ID" sz="2400" dirty="0" err="1"/>
              <a:t>ditentukan</a:t>
            </a:r>
            <a:endParaRPr lang="en-ID" sz="2400" dirty="0"/>
          </a:p>
          <a:p>
            <a:pPr marL="1081088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projek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client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asal-asalan</a:t>
            </a:r>
            <a:endParaRPr lang="en-ID" sz="2400" dirty="0"/>
          </a:p>
          <a:p>
            <a:pPr marL="1081088" lvl="1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terlambat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menjalankan</a:t>
            </a:r>
            <a:r>
              <a:rPr lang="en-ID" sz="2400" dirty="0"/>
              <a:t> </a:t>
            </a:r>
            <a:r>
              <a:rPr lang="en-ID" sz="2400" dirty="0" err="1"/>
              <a:t>profesinya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IT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0623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D4EC4-6DA1-49CD-8ACB-A9D3B6C4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F0D8-2CED-437A-8159-D408EAF27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939636"/>
            <a:ext cx="4614673" cy="4369724"/>
          </a:xfrm>
        </p:spPr>
        <p:txBody>
          <a:bodyPr>
            <a:normAutofit/>
          </a:bodyPr>
          <a:lstStyle/>
          <a:p>
            <a:r>
              <a:rPr lang="en-US" dirty="0" err="1"/>
              <a:t>Ditengah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global </a:t>
            </a:r>
            <a:r>
              <a:rPr lang="en-US" dirty="0" err="1"/>
              <a:t>penyebaran</a:t>
            </a:r>
            <a:r>
              <a:rPr lang="en-US" dirty="0"/>
              <a:t> COVID-19,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menyikapi</a:t>
            </a:r>
            <a:r>
              <a:rPr lang="en-US" dirty="0"/>
              <a:t> /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yang di share oleh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/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dan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TI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!</a:t>
            </a:r>
          </a:p>
          <a:p>
            <a:r>
              <a:rPr lang="en-US" dirty="0"/>
              <a:t>* </a:t>
            </a:r>
            <a:r>
              <a:rPr lang="en-US" dirty="0" err="1"/>
              <a:t>Pamflet</a:t>
            </a:r>
            <a:r>
              <a:rPr lang="en-US" dirty="0"/>
              <a:t> digital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TI. </a:t>
            </a:r>
            <a:r>
              <a:rPr lang="en-US" dirty="0" err="1"/>
              <a:t>Kajilah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TI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146552-7388-4243-A803-11DFF7FFA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655" y="235336"/>
            <a:ext cx="5624945" cy="63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4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D4EC4-6DA1-49CD-8ACB-A9D3B6C4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  <a:endParaRPr lang="en-ID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8B1FD5-01A6-4292-AC6F-1C51E02FF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06" y="1911928"/>
            <a:ext cx="4758676" cy="4758676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DC5789-9320-4E56-8BC0-C3CEF7494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17" y="1530395"/>
            <a:ext cx="5118881" cy="514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6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CB4D-1D8C-4367-9FAB-6C3A4596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uts</a:t>
            </a:r>
            <a:r>
              <a:rPr lang="en-US" dirty="0"/>
              <a:t>,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3880-523D-476F-ACFE-CC4DAD19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779945" cy="4433455"/>
          </a:xfrm>
        </p:spPr>
        <p:txBody>
          <a:bodyPr/>
          <a:lstStyle/>
          <a:p>
            <a:r>
              <a:rPr lang="en-US" dirty="0" err="1"/>
              <a:t>Presiden</a:t>
            </a:r>
            <a:r>
              <a:rPr lang="en-US" dirty="0"/>
              <a:t> Joko Widodo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dan </a:t>
            </a:r>
            <a:r>
              <a:rPr lang="en-US" dirty="0" err="1"/>
              <a:t>penyebaran</a:t>
            </a:r>
            <a:r>
              <a:rPr lang="en-US" dirty="0"/>
              <a:t> COVID-19 di negara Indonesia </a:t>
            </a:r>
            <a:r>
              <a:rPr lang="en-US" dirty="0" err="1"/>
              <a:t>tercinta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dan orang-orang yang </a:t>
            </a:r>
            <a:r>
              <a:rPr lang="en-US" dirty="0" err="1"/>
              <a:t>berprofesi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Indonesia..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professional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analisislah</a:t>
            </a:r>
            <a:r>
              <a:rPr lang="en-US" dirty="0"/>
              <a:t> 2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menyebarnya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social media)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Mengapa</a:t>
            </a:r>
            <a:r>
              <a:rPr lang="en-US" dirty="0"/>
              <a:t> /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/</a:t>
            </a:r>
            <a:r>
              <a:rPr lang="en-US" dirty="0" err="1"/>
              <a:t>penyebaran</a:t>
            </a:r>
            <a:r>
              <a:rPr lang="en-US" dirty="0"/>
              <a:t> COVID 19 </a:t>
            </a:r>
            <a:r>
              <a:rPr lang="en-US" dirty="0" err="1"/>
              <a:t>tersebut</a:t>
            </a:r>
            <a:r>
              <a:rPr lang="en-US" dirty="0"/>
              <a:t> !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6104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B75F8F-5A83-4732-8BEE-B87F1BDF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9B824-D2D4-4809-8658-B0F1E83F2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2" descr="Hasil gambar untuk thanks you">
            <a:extLst>
              <a:ext uri="{FF2B5EF4-FFF2-40B4-BE49-F238E27FC236}">
                <a16:creationId xmlns:a16="http://schemas.microsoft.com/office/drawing/2014/main" id="{FC5DEF80-2B81-4A16-9BAB-EC2171AF5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586" t="29145" r="3017" b="31994"/>
          <a:stretch>
            <a:fillRect/>
          </a:stretch>
        </p:blipFill>
        <p:spPr bwMode="auto">
          <a:xfrm>
            <a:off x="457200" y="4960137"/>
            <a:ext cx="777240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264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743C-C8AA-4B50-B267-9BD1243F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8942F77-CD1D-411C-AA3F-97E4D1708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920963" cy="402336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Era 1960-an</a:t>
            </a:r>
          </a:p>
          <a:p>
            <a:pPr marL="720725" indent="-457200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Ungkapan</a:t>
            </a:r>
            <a:r>
              <a:rPr lang="en-US" altLang="en-US" sz="2400" dirty="0"/>
              <a:t> Donn Parker : “</a:t>
            </a:r>
            <a:r>
              <a:rPr lang="en-US" altLang="en-US" sz="2400" i="1" dirty="0"/>
              <a:t>that when people entered the computer center, they left their ethics at the door”.</a:t>
            </a:r>
            <a:endParaRPr lang="en-US" altLang="en-US" sz="2400" dirty="0"/>
          </a:p>
          <a:p>
            <a:pPr marL="720725" indent="-457200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kasus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pemrosesan</a:t>
            </a:r>
            <a:r>
              <a:rPr lang="en-US" altLang="en-US" sz="2400" dirty="0"/>
              <a:t> data, </a:t>
            </a:r>
            <a:r>
              <a:rPr lang="en-US" altLang="en-US" sz="2400" dirty="0" err="1"/>
              <a:t>spesialis</a:t>
            </a:r>
            <a:r>
              <a:rPr lang="en-US" altLang="en-US" sz="2400" dirty="0"/>
              <a:t> computer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mengetahui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cepat</a:t>
            </a:r>
            <a:r>
              <a:rPr lang="en-US" altLang="en-US" sz="2400" dirty="0"/>
              <a:t>.</a:t>
            </a:r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949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743C-C8AA-4B50-B267-9BD1243F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8942F77-CD1D-411C-AA3F-97E4D1708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696817" cy="45720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Era 1960-an</a:t>
            </a:r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 err="1"/>
              <a:t>Ungkapan</a:t>
            </a:r>
            <a:r>
              <a:rPr lang="en-US" altLang="en-US" sz="2600" dirty="0"/>
              <a:t> Donn Parker : “</a:t>
            </a:r>
            <a:r>
              <a:rPr lang="en-US" altLang="en-US" sz="2600" i="1" dirty="0"/>
              <a:t>that when people entered the computer center, they left their ethics at the door”.</a:t>
            </a:r>
            <a:endParaRPr lang="en-US" altLang="en-US" sz="2600" dirty="0"/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 err="1"/>
              <a:t>Dalam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kasus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pemrosesan</a:t>
            </a:r>
            <a:r>
              <a:rPr lang="en-US" altLang="en-US" sz="2600" dirty="0"/>
              <a:t> data, </a:t>
            </a:r>
            <a:r>
              <a:rPr lang="en-US" altLang="en-US" sz="2600" dirty="0" err="1"/>
              <a:t>spesialis</a:t>
            </a:r>
            <a:r>
              <a:rPr lang="en-US" altLang="en-US" sz="2600" dirty="0"/>
              <a:t> computer </a:t>
            </a:r>
            <a:r>
              <a:rPr lang="en-US" altLang="en-US" sz="2600" dirty="0" err="1"/>
              <a:t>bisa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mengetahui</a:t>
            </a:r>
            <a:r>
              <a:rPr lang="en-US" altLang="en-US" sz="2600" dirty="0"/>
              <a:t> data </a:t>
            </a:r>
            <a:r>
              <a:rPr lang="en-US" altLang="en-US" sz="2600" dirty="0" err="1"/>
              <a:t>apa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saja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secara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cepat</a:t>
            </a:r>
            <a:r>
              <a:rPr lang="en-US" altLang="en-US" sz="2600" dirty="0"/>
              <a:t>.</a:t>
            </a:r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>
                <a:sym typeface="Wingdings" panose="05000000000000000000" pitchFamily="2" charset="2"/>
              </a:rPr>
              <a:t>Donn Parker  </a:t>
            </a:r>
            <a:r>
              <a:rPr lang="en-US" altLang="en-US" sz="2600" dirty="0" err="1">
                <a:sym typeface="Wingdings" panose="05000000000000000000" pitchFamily="2" charset="2"/>
              </a:rPr>
              <a:t>riset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untuk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menguji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penggunaan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komputer</a:t>
            </a:r>
            <a:r>
              <a:rPr lang="en-US" altLang="en-US" sz="2600" dirty="0">
                <a:sym typeface="Wingdings" panose="05000000000000000000" pitchFamily="2" charset="2"/>
              </a:rPr>
              <a:t> yang </a:t>
            </a:r>
            <a:r>
              <a:rPr lang="en-US" altLang="en-US" sz="2600" dirty="0" err="1">
                <a:sym typeface="Wingdings" panose="05000000000000000000" pitchFamily="2" charset="2"/>
              </a:rPr>
              <a:t>tidak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sah</a:t>
            </a:r>
            <a:r>
              <a:rPr lang="en-US" altLang="en-US" sz="2600" dirty="0">
                <a:sym typeface="Wingdings" panose="05000000000000000000" pitchFamily="2" charset="2"/>
              </a:rPr>
              <a:t> dan </a:t>
            </a:r>
            <a:r>
              <a:rPr lang="en-US" altLang="en-US" sz="2600" dirty="0" err="1">
                <a:sym typeface="Wingdings" panose="05000000000000000000" pitchFamily="2" charset="2"/>
              </a:rPr>
              <a:t>tidak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sesuai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dengan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profesionalisme</a:t>
            </a:r>
            <a:r>
              <a:rPr lang="en-US" altLang="en-US" sz="2600" dirty="0">
                <a:sym typeface="Wingdings" panose="05000000000000000000" pitchFamily="2" charset="2"/>
              </a:rPr>
              <a:t> di </a:t>
            </a:r>
            <a:r>
              <a:rPr lang="en-US" altLang="en-US" sz="2600" dirty="0" err="1">
                <a:sym typeface="Wingdings" panose="05000000000000000000" pitchFamily="2" charset="2"/>
              </a:rPr>
              <a:t>bidang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komputer</a:t>
            </a:r>
            <a:r>
              <a:rPr lang="en-US" altLang="en-US" sz="2600" dirty="0">
                <a:sym typeface="Wingdings" panose="05000000000000000000" pitchFamily="2" charset="2"/>
              </a:rPr>
              <a:t>.</a:t>
            </a:r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 err="1">
                <a:sym typeface="Wingdings" panose="05000000000000000000" pitchFamily="2" charset="2"/>
              </a:rPr>
              <a:t>Buku</a:t>
            </a:r>
            <a:r>
              <a:rPr lang="en-US" altLang="en-US" sz="2600" dirty="0">
                <a:sym typeface="Wingdings" panose="05000000000000000000" pitchFamily="2" charset="2"/>
              </a:rPr>
              <a:t> “Rules of Ethics in Information Processing”</a:t>
            </a:r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>
                <a:sym typeface="Wingdings" panose="05000000000000000000" pitchFamily="2" charset="2"/>
              </a:rPr>
              <a:t>1968  </a:t>
            </a:r>
            <a:r>
              <a:rPr lang="en-US" altLang="en-US" sz="2600" dirty="0" err="1">
                <a:sym typeface="Wingdings" panose="05000000000000000000" pitchFamily="2" charset="2"/>
              </a:rPr>
              <a:t>pengembangan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Kode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Etik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Profesional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pertama</a:t>
            </a:r>
            <a:r>
              <a:rPr lang="en-US" altLang="en-US" sz="2600" dirty="0">
                <a:sym typeface="Wingdings" panose="05000000000000000000" pitchFamily="2" charset="2"/>
              </a:rPr>
              <a:t> yang </a:t>
            </a:r>
            <a:r>
              <a:rPr lang="en-US" altLang="en-US" sz="2600" dirty="0" err="1">
                <a:sym typeface="Wingdings" panose="05000000000000000000" pitchFamily="2" charset="2"/>
              </a:rPr>
              <a:t>dilakukan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untuk</a:t>
            </a:r>
            <a:r>
              <a:rPr lang="en-US" altLang="en-US" sz="2600" dirty="0">
                <a:sym typeface="Wingdings" panose="05000000000000000000" pitchFamily="2" charset="2"/>
              </a:rPr>
              <a:t> Association of Computing Machinery (ACM)</a:t>
            </a:r>
          </a:p>
          <a:p>
            <a:pPr marL="720725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 err="1">
                <a:sym typeface="Wingdings" panose="05000000000000000000" pitchFamily="2" charset="2"/>
              </a:rPr>
              <a:t>Belum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adanya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suatu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kerangka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teoritis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umum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mengenai</a:t>
            </a:r>
            <a:r>
              <a:rPr lang="en-US" altLang="en-US" sz="2600" dirty="0"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sym typeface="Wingdings" panose="05000000000000000000" pitchFamily="2" charset="2"/>
              </a:rPr>
              <a:t>etika</a:t>
            </a:r>
            <a:endParaRPr lang="en-US" altLang="en-US" sz="2600" dirty="0"/>
          </a:p>
          <a:p>
            <a:pPr marL="720725" indent="-457200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058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A9603E-E164-44EE-A7EB-4E0C0E4A2F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Sejarah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altLang="en-US" cap="none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FAD8DB5-F6A0-4430-AE91-81825A191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10267327" cy="428105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sym typeface="Wingdings" panose="05000000000000000000" pitchFamily="2" charset="2"/>
              </a:rPr>
              <a:t>Era 1970-an</a:t>
            </a:r>
          </a:p>
          <a:p>
            <a:pPr marL="623888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ym typeface="Wingdings" panose="05000000000000000000" pitchFamily="2" charset="2"/>
              </a:rPr>
              <a:t>Joseph </a:t>
            </a:r>
            <a:r>
              <a:rPr lang="en-US" altLang="en-US" sz="2400" dirty="0" err="1">
                <a:sym typeface="Wingdings" panose="05000000000000000000" pitchFamily="2" charset="2"/>
              </a:rPr>
              <a:t>Weizenaum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ym typeface="Wingdings" panose="05000000000000000000" pitchFamily="2" charset="2"/>
              </a:rPr>
              <a:t>menciptakan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suatu</a:t>
            </a:r>
            <a:r>
              <a:rPr lang="en-US" altLang="en-US" sz="2400" dirty="0">
                <a:sym typeface="Wingdings" panose="05000000000000000000" pitchFamily="2" charset="2"/>
              </a:rPr>
              <a:t> program ‘ELIZA’  </a:t>
            </a:r>
            <a:r>
              <a:rPr lang="en-US" altLang="en-US" sz="2400" dirty="0" err="1">
                <a:sym typeface="Wingdings" panose="05000000000000000000" pitchFamily="2" charset="2"/>
              </a:rPr>
              <a:t>tiruan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dari</a:t>
            </a:r>
            <a:r>
              <a:rPr lang="en-US" altLang="en-US" sz="2400" dirty="0">
                <a:sym typeface="Wingdings" panose="05000000000000000000" pitchFamily="2" charset="2"/>
              </a:rPr>
              <a:t> “Psychotherapist Rogerian’ yang </a:t>
            </a:r>
            <a:r>
              <a:rPr lang="en-US" altLang="en-US" sz="2400" dirty="0" err="1">
                <a:sym typeface="Wingdings" panose="05000000000000000000" pitchFamily="2" charset="2"/>
              </a:rPr>
              <a:t>melakukan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wawancara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dengan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pasien</a:t>
            </a:r>
            <a:r>
              <a:rPr lang="en-US" altLang="en-US" sz="2400" dirty="0">
                <a:sym typeface="Wingdings" panose="05000000000000000000" pitchFamily="2" charset="2"/>
              </a:rPr>
              <a:t>  </a:t>
            </a:r>
            <a:r>
              <a:rPr lang="en-US" altLang="en-US" sz="2400" dirty="0" err="1">
                <a:sym typeface="Wingdings" panose="05000000000000000000" pitchFamily="2" charset="2"/>
              </a:rPr>
              <a:t>Bukti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bahwa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akan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segera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mengotomasi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psikoterapi</a:t>
            </a:r>
            <a:r>
              <a:rPr lang="en-US" altLang="en-US" sz="2400" dirty="0">
                <a:sym typeface="Wingdings" panose="05000000000000000000" pitchFamily="2" charset="2"/>
              </a:rPr>
              <a:t>.</a:t>
            </a:r>
          </a:p>
          <a:p>
            <a:pPr marL="623888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ym typeface="Wingdings" panose="05000000000000000000" pitchFamily="2" charset="2"/>
              </a:rPr>
              <a:t>1976  </a:t>
            </a:r>
            <a:r>
              <a:rPr lang="en-US" altLang="en-US" sz="2400" dirty="0" err="1">
                <a:sym typeface="Wingdings" panose="05000000000000000000" pitchFamily="2" charset="2"/>
              </a:rPr>
              <a:t>Buku</a:t>
            </a:r>
            <a:r>
              <a:rPr lang="en-US" altLang="en-US" sz="2400" dirty="0">
                <a:sym typeface="Wingdings" panose="05000000000000000000" pitchFamily="2" charset="2"/>
              </a:rPr>
              <a:t> “Computer Power and Human Reason (</a:t>
            </a:r>
            <a:r>
              <a:rPr lang="en-US" altLang="en-US" sz="2400" dirty="0" err="1">
                <a:sym typeface="Wingdings" panose="05000000000000000000" pitchFamily="2" charset="2"/>
              </a:rPr>
              <a:t>hubungan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antara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manusia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dengan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mesin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marL="623888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ym typeface="Wingdings" panose="05000000000000000000" pitchFamily="2" charset="2"/>
              </a:rPr>
              <a:t>Walter </a:t>
            </a:r>
            <a:r>
              <a:rPr lang="en-US" altLang="en-US" sz="2400" dirty="0" err="1">
                <a:sym typeface="Wingdings" panose="05000000000000000000" pitchFamily="2" charset="2"/>
              </a:rPr>
              <a:t>Maner</a:t>
            </a:r>
            <a:r>
              <a:rPr lang="en-US" altLang="en-US" sz="2400" dirty="0">
                <a:sym typeface="Wingdings" panose="05000000000000000000" pitchFamily="2" charset="2"/>
              </a:rPr>
              <a:t>  </a:t>
            </a:r>
            <a:r>
              <a:rPr lang="en-US" altLang="en-US" sz="2400" dirty="0" err="1">
                <a:sym typeface="Wingdings" panose="05000000000000000000" pitchFamily="2" charset="2"/>
              </a:rPr>
              <a:t>kursus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eksperimental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mengenai</a:t>
            </a:r>
            <a:r>
              <a:rPr lang="en-US" altLang="en-US" sz="2400" dirty="0">
                <a:sym typeface="Wingdings" panose="05000000000000000000" pitchFamily="2" charset="2"/>
              </a:rPr>
              <a:t> “computer ethics” di </a:t>
            </a:r>
            <a:r>
              <a:rPr lang="en-US" altLang="en-US" sz="2400" dirty="0" err="1">
                <a:sym typeface="Wingdings" panose="05000000000000000000" pitchFamily="2" charset="2"/>
              </a:rPr>
              <a:t>tingkat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universitas</a:t>
            </a:r>
            <a:r>
              <a:rPr lang="en-US" altLang="en-US" sz="2400" dirty="0">
                <a:sym typeface="Wingdings" panose="05000000000000000000" pitchFamily="2" charset="2"/>
              </a:rPr>
              <a:t> (1970 </a:t>
            </a:r>
            <a:r>
              <a:rPr lang="en-US" altLang="en-US" sz="2400" dirty="0" err="1">
                <a:sym typeface="Wingdings" panose="05000000000000000000" pitchFamily="2" charset="2"/>
              </a:rPr>
              <a:t>sampai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pertengahan</a:t>
            </a:r>
            <a:r>
              <a:rPr lang="en-US" altLang="en-US" sz="2400" dirty="0">
                <a:sym typeface="Wingdings" panose="05000000000000000000" pitchFamily="2" charset="2"/>
              </a:rPr>
              <a:t> 1980)</a:t>
            </a:r>
          </a:p>
          <a:p>
            <a:pPr marL="623888" lvl="1" indent="-360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ym typeface="Wingdings" panose="05000000000000000000" pitchFamily="2" charset="2"/>
              </a:rPr>
              <a:t>1978  </a:t>
            </a:r>
            <a:r>
              <a:rPr lang="en-US" altLang="en-US" sz="2400" dirty="0" err="1">
                <a:sym typeface="Wingdings" panose="05000000000000000000" pitchFamily="2" charset="2"/>
              </a:rPr>
              <a:t>Buku</a:t>
            </a:r>
            <a:r>
              <a:rPr lang="en-US" altLang="en-US" sz="2400" dirty="0">
                <a:sym typeface="Wingdings" panose="05000000000000000000" pitchFamily="2" charset="2"/>
              </a:rPr>
              <a:t> “Starter Kit in Computer Ethics”  material </a:t>
            </a:r>
            <a:r>
              <a:rPr lang="en-US" altLang="en-US" sz="2400" dirty="0" err="1">
                <a:sym typeface="Wingdings" panose="05000000000000000000" pitchFamily="2" charset="2"/>
              </a:rPr>
              <a:t>kurikulum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dalam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pengembangan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pendidikan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etika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ym typeface="Wingdings" panose="05000000000000000000" pitchFamily="2" charset="2"/>
              </a:rPr>
              <a:t> di </a:t>
            </a:r>
            <a:r>
              <a:rPr lang="en-US" altLang="en-US" sz="2400" dirty="0" err="1">
                <a:sym typeface="Wingdings" panose="05000000000000000000" pitchFamily="2" charset="2"/>
              </a:rPr>
              <a:t>universitas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24CB9D5-8AAF-4607-AA9E-51375F07EB42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Sejarah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altLang="en-US" cap="none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6696588-225F-486F-B0C4-3BCE7DC1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61290" cy="44611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Era 1980-an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Kemunculan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kejahatan</a:t>
            </a:r>
            <a:r>
              <a:rPr lang="en-US" altLang="en-US" sz="2400" dirty="0"/>
              <a:t> computer ( virus, unauthorized login, </a:t>
            </a:r>
            <a:r>
              <a:rPr lang="en-US" altLang="en-US" sz="2400" dirty="0" err="1"/>
              <a:t>etc</a:t>
            </a:r>
            <a:r>
              <a:rPr lang="en-US" altLang="en-US" sz="2400" dirty="0"/>
              <a:t> ).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Studi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berkembang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diskusi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serius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etika</a:t>
            </a:r>
            <a:r>
              <a:rPr lang="en-US" altLang="en-US" sz="2400" dirty="0"/>
              <a:t> computer. </a:t>
            </a:r>
            <a:r>
              <a:rPr lang="en-US" altLang="en-US" sz="2400" dirty="0" err="1"/>
              <a:t>Lahirlah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buku</a:t>
            </a:r>
            <a:r>
              <a:rPr lang="en-US" altLang="en-US" sz="2400" dirty="0"/>
              <a:t> “Computer Ethics” ( Johnson, 1985 ).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ym typeface="Wingdings" panose="05000000000000000000" pitchFamily="2" charset="2"/>
              </a:rPr>
              <a:t>Pembahasan</a:t>
            </a:r>
            <a:r>
              <a:rPr lang="en-US" altLang="en-US" sz="2200" dirty="0">
                <a:sym typeface="Wingdings" panose="05000000000000000000" pitchFamily="2" charset="2"/>
              </a:rPr>
              <a:t> computer-enabled crime </a:t>
            </a:r>
            <a:r>
              <a:rPr lang="en-US" altLang="en-US" sz="2200" dirty="0" err="1">
                <a:sym typeface="Wingdings" panose="05000000000000000000" pitchFamily="2" charset="2"/>
              </a:rPr>
              <a:t>atau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kejahatan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komputer</a:t>
            </a:r>
            <a:r>
              <a:rPr lang="en-US" altLang="en-US" sz="2200" dirty="0">
                <a:sym typeface="Wingdings" panose="05000000000000000000" pitchFamily="2" charset="2"/>
              </a:rPr>
              <a:t>, </a:t>
            </a:r>
            <a:r>
              <a:rPr lang="en-US" altLang="en-US" sz="2200" dirty="0" err="1">
                <a:sym typeface="Wingdings" panose="05000000000000000000" pitchFamily="2" charset="2"/>
              </a:rPr>
              <a:t>masalah</a:t>
            </a:r>
            <a:r>
              <a:rPr lang="en-US" altLang="en-US" sz="2200" dirty="0">
                <a:sym typeface="Wingdings" panose="05000000000000000000" pitchFamily="2" charset="2"/>
              </a:rPr>
              <a:t> yang </a:t>
            </a:r>
            <a:r>
              <a:rPr lang="en-US" altLang="en-US" sz="2200" dirty="0" err="1">
                <a:sym typeface="Wingdings" panose="05000000000000000000" pitchFamily="2" charset="2"/>
              </a:rPr>
              <a:t>disebabkan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kegagalan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sistem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komputer</a:t>
            </a:r>
            <a:r>
              <a:rPr lang="en-US" altLang="en-US" sz="2200" dirty="0">
                <a:sym typeface="Wingdings" panose="05000000000000000000" pitchFamily="2" charset="2"/>
              </a:rPr>
              <a:t>, </a:t>
            </a:r>
            <a:r>
              <a:rPr lang="en-US" altLang="en-US" sz="2200" dirty="0" err="1">
                <a:sym typeface="Wingdings" panose="05000000000000000000" pitchFamily="2" charset="2"/>
              </a:rPr>
              <a:t>invasi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keleluasaan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pribadi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melalui</a:t>
            </a:r>
            <a:r>
              <a:rPr lang="en-US" altLang="en-US" sz="2200" dirty="0">
                <a:sym typeface="Wingdings" panose="05000000000000000000" pitchFamily="2" charset="2"/>
              </a:rPr>
              <a:t> database </a:t>
            </a:r>
            <a:r>
              <a:rPr lang="en-US" altLang="en-US" sz="2200" dirty="0" err="1">
                <a:sym typeface="Wingdings" panose="05000000000000000000" pitchFamily="2" charset="2"/>
              </a:rPr>
              <a:t>komputer</a:t>
            </a:r>
            <a:r>
              <a:rPr lang="en-US" altLang="en-US" sz="2200" dirty="0">
                <a:sym typeface="Wingdings" panose="05000000000000000000" pitchFamily="2" charset="2"/>
              </a:rPr>
              <a:t> dan </a:t>
            </a:r>
            <a:r>
              <a:rPr lang="en-US" altLang="en-US" sz="2200" dirty="0" err="1">
                <a:sym typeface="Wingdings" panose="05000000000000000000" pitchFamily="2" charset="2"/>
              </a:rPr>
              <a:t>perkara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pengadilan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mengenai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kepemilikan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perangkat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lunak</a:t>
            </a:r>
            <a:r>
              <a:rPr lang="en-US" altLang="en-US" sz="2200" dirty="0">
                <a:sym typeface="Wingdings" panose="05000000000000000000" pitchFamily="2" charset="2"/>
              </a:rPr>
              <a:t>.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ym typeface="Wingdings" panose="05000000000000000000" pitchFamily="2" charset="2"/>
              </a:rPr>
              <a:t>Etika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komputer</a:t>
            </a:r>
            <a:r>
              <a:rPr lang="en-US" altLang="en-US" sz="2200" dirty="0">
                <a:sym typeface="Wingdings" panose="05000000000000000000" pitchFamily="2" charset="2"/>
              </a:rPr>
              <a:t>  </a:t>
            </a:r>
            <a:r>
              <a:rPr lang="en-US" altLang="en-US" sz="2200" dirty="0" err="1">
                <a:sym typeface="Wingdings" panose="05000000000000000000" pitchFamily="2" charset="2"/>
              </a:rPr>
              <a:t>suatu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disiplin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ilmu</a:t>
            </a:r>
            <a:endParaRPr lang="en-US" altLang="en-US" dirty="0">
              <a:sym typeface="Wingdings" panose="05000000000000000000" pitchFamily="2" charset="2"/>
            </a:endParaRP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ym typeface="Wingdings" panose="05000000000000000000" pitchFamily="2" charset="2"/>
              </a:rPr>
              <a:t>Pertengahan</a:t>
            </a:r>
            <a:r>
              <a:rPr lang="en-US" altLang="en-US" sz="2200" dirty="0">
                <a:sym typeface="Wingdings" panose="05000000000000000000" pitchFamily="2" charset="2"/>
              </a:rPr>
              <a:t> 80an  James Moor  </a:t>
            </a:r>
            <a:r>
              <a:rPr lang="en-US" altLang="en-US" sz="2200" dirty="0" err="1">
                <a:sym typeface="Wingdings" panose="05000000000000000000" pitchFamily="2" charset="2"/>
              </a:rPr>
              <a:t>artikel</a:t>
            </a:r>
            <a:r>
              <a:rPr lang="en-US" altLang="en-US" sz="2200" dirty="0">
                <a:sym typeface="Wingdings" panose="05000000000000000000" pitchFamily="2" charset="2"/>
              </a:rPr>
              <a:t> “What is Computer Ethics?”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200" dirty="0">
                <a:sym typeface="Wingdings" panose="05000000000000000000" pitchFamily="2" charset="2"/>
              </a:rPr>
              <a:t>Deborah Johnson  </a:t>
            </a:r>
            <a:r>
              <a:rPr lang="en-US" altLang="en-US" sz="2200" dirty="0" err="1">
                <a:sym typeface="Wingdings" panose="05000000000000000000" pitchFamily="2" charset="2"/>
              </a:rPr>
              <a:t>buku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ym typeface="Wingdings" panose="05000000000000000000" pitchFamily="2" charset="2"/>
              </a:rPr>
              <a:t>teks</a:t>
            </a:r>
            <a:r>
              <a:rPr lang="en-US" altLang="en-US" sz="2200" dirty="0">
                <a:sym typeface="Wingdings" panose="05000000000000000000" pitchFamily="2" charset="2"/>
              </a:rPr>
              <a:t> “Computer Ethics”</a:t>
            </a:r>
          </a:p>
          <a:p>
            <a:pPr marL="803275" indent="-4429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04290EF-28F5-4BB9-BA90-4E9409EB0291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Sejarah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altLang="en-US" cap="none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516FCE0-16CA-4FDD-BE22-2993E93F7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59508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Era 1990-an </a:t>
            </a:r>
            <a:r>
              <a:rPr lang="en-US" altLang="en-US" sz="2400" dirty="0" err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sampai</a:t>
            </a:r>
            <a:r>
              <a:rPr lang="en-US" alt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sekarang</a:t>
            </a:r>
            <a:endParaRPr lang="en-US" altLang="en-US" sz="2400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539750" indent="-366713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en-US" altLang="en-US" sz="2400" dirty="0" err="1"/>
              <a:t>Implikasi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bisnis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semakin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meluas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akibat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kejahatan</a:t>
            </a:r>
            <a:r>
              <a:rPr lang="en-US" altLang="en-US" sz="2400" dirty="0"/>
              <a:t> computer,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lahirnya</a:t>
            </a:r>
            <a:r>
              <a:rPr lang="en-US" altLang="en-US" sz="2400" dirty="0"/>
              <a:t> forum-forum yang </a:t>
            </a:r>
            <a:r>
              <a:rPr lang="en-US" altLang="en-US" sz="2400" dirty="0" err="1"/>
              <a:t>peduli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  <a:p>
            <a:pPr marL="984250" lvl="1" indent="-3667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en-US" altLang="en-US" sz="2400" i="1" dirty="0"/>
              <a:t>( ETHICOMP by Simon Rogerson, CEPE by </a:t>
            </a:r>
            <a:r>
              <a:rPr lang="en-US" altLang="en-US" sz="2400" i="1" dirty="0" err="1"/>
              <a:t>Jeroe</a:t>
            </a:r>
            <a:r>
              <a:rPr lang="en-US" altLang="en-US" sz="2400" i="1" dirty="0"/>
              <a:t> van Hoven </a:t>
            </a:r>
            <a:r>
              <a:rPr lang="en-US" altLang="en-US" sz="2400" i="1" dirty="0" err="1"/>
              <a:t>etc</a:t>
            </a:r>
            <a:r>
              <a:rPr lang="en-US" altLang="en-US" sz="2400" i="1" dirty="0"/>
              <a:t> ).</a:t>
            </a:r>
          </a:p>
          <a:p>
            <a:pPr marL="539750" indent="-3667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en-US" altLang="en-US" sz="2400" dirty="0">
                <a:sym typeface="Wingdings" panose="05000000000000000000" pitchFamily="2" charset="2"/>
              </a:rPr>
              <a:t>Donald </a:t>
            </a:r>
            <a:r>
              <a:rPr lang="en-US" altLang="en-US" sz="2400" dirty="0" err="1">
                <a:sym typeface="Wingdings" panose="05000000000000000000" pitchFamily="2" charset="2"/>
              </a:rPr>
              <a:t>Gotterban</a:t>
            </a:r>
            <a:r>
              <a:rPr lang="en-US" altLang="en-US" sz="2400" dirty="0">
                <a:sym typeface="Wingdings" panose="05000000000000000000" pitchFamily="2" charset="2"/>
              </a:rPr>
              <a:t>, Keith Miller, Simon Rogerson, Dianne Martin</a:t>
            </a:r>
          </a:p>
          <a:p>
            <a:pPr marL="984250" lvl="1" indent="-3667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en-US" altLang="en-US" sz="2400" dirty="0" err="1">
                <a:sym typeface="Wingdings" panose="05000000000000000000" pitchFamily="2" charset="2"/>
              </a:rPr>
              <a:t>Etika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menjadi</a:t>
            </a:r>
            <a:r>
              <a:rPr lang="en-US" altLang="en-US" sz="2400" dirty="0">
                <a:sym typeface="Wingdings" panose="05000000000000000000" pitchFamily="2" charset="2"/>
              </a:rPr>
              <a:t> salah </a:t>
            </a:r>
            <a:r>
              <a:rPr lang="en-US" altLang="en-US" sz="2400" dirty="0" err="1">
                <a:sym typeface="Wingdings" panose="05000000000000000000" pitchFamily="2" charset="2"/>
              </a:rPr>
              <a:t>satu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bidang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ilmu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utama</a:t>
            </a:r>
            <a:r>
              <a:rPr lang="en-US" altLang="en-US" sz="2400" dirty="0">
                <a:sym typeface="Wingdings" panose="05000000000000000000" pitchFamily="2" charset="2"/>
              </a:rPr>
              <a:t> pada </a:t>
            </a:r>
            <a:r>
              <a:rPr lang="en-US" altLang="en-US" sz="2400" dirty="0" err="1">
                <a:sym typeface="Wingdings" panose="05000000000000000000" pitchFamily="2" charset="2"/>
              </a:rPr>
              <a:t>banyak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riset</a:t>
            </a:r>
            <a:r>
              <a:rPr lang="en-US" altLang="en-US" sz="2400" dirty="0">
                <a:sym typeface="Wingdings" panose="05000000000000000000" pitchFamily="2" charset="2"/>
              </a:rPr>
              <a:t> dan </a:t>
            </a:r>
            <a:r>
              <a:rPr lang="en-US" altLang="en-US" sz="2400" dirty="0" err="1">
                <a:sym typeface="Wingdings" panose="05000000000000000000" pitchFamily="2" charset="2"/>
              </a:rPr>
              <a:t>perguruan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tinggi</a:t>
            </a:r>
            <a:r>
              <a:rPr lang="en-US" altLang="en-US" sz="2400" dirty="0">
                <a:sym typeface="Wingdings" panose="05000000000000000000" pitchFamily="2" charset="2"/>
              </a:rPr>
              <a:t> di dunia yang </a:t>
            </a:r>
            <a:r>
              <a:rPr lang="en-US" altLang="en-US" sz="2400" dirty="0" err="1">
                <a:sym typeface="Wingdings" panose="05000000000000000000" pitchFamily="2" charset="2"/>
              </a:rPr>
              <a:t>akan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terus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dikembangkan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mengikuti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perkembangan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itu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sendiri</a:t>
            </a:r>
            <a:r>
              <a:rPr lang="en-US" altLang="en-US" sz="2400" dirty="0">
                <a:sym typeface="Wingdings" panose="05000000000000000000" pitchFamily="2" charset="2"/>
              </a:rPr>
              <a:t>.</a:t>
            </a:r>
          </a:p>
          <a:p>
            <a:pPr marL="810514" indent="-3667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39750" algn="l"/>
              </a:tabLst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Pemanfaatan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10672" cy="4023360"/>
          </a:xfrm>
        </p:spPr>
        <p:txBody>
          <a:bodyPr>
            <a:no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Menjalani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</a:t>
            </a:r>
            <a:r>
              <a:rPr lang="en-ID" sz="2400" dirty="0" err="1"/>
              <a:t>dibidang</a:t>
            </a:r>
            <a:r>
              <a:rPr lang="en-ID" sz="2400" dirty="0"/>
              <a:t> IT, </a:t>
            </a:r>
            <a:r>
              <a:rPr lang="en-ID" sz="2400" dirty="0" err="1"/>
              <a:t>banyak</a:t>
            </a:r>
            <a:r>
              <a:rPr lang="en-ID" sz="2400" dirty="0"/>
              <a:t> orang yang </a:t>
            </a:r>
            <a:r>
              <a:rPr lang="en-ID" sz="2400" dirty="0" err="1"/>
              <a:t>melakukannya</a:t>
            </a:r>
            <a:r>
              <a:rPr lang="en-ID" sz="2400" dirty="0"/>
              <a:t>. </a:t>
            </a:r>
            <a:r>
              <a:rPr lang="en-ID" sz="2400" dirty="0" err="1"/>
              <a:t>Tapi</a:t>
            </a:r>
            <a:br>
              <a:rPr lang="en-ID" sz="2400" dirty="0"/>
            </a:br>
            <a:r>
              <a:rPr lang="en-ID" sz="2400" dirty="0" err="1"/>
              <a:t>bagaimana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profesional</a:t>
            </a:r>
            <a:r>
              <a:rPr lang="en-ID" sz="2400" dirty="0"/>
              <a:t> IT </a:t>
            </a:r>
            <a:r>
              <a:rPr lang="en-ID" sz="2400" dirty="0" err="1"/>
              <a:t>sendiri</a:t>
            </a:r>
            <a:r>
              <a:rPr lang="en-ID" sz="2400" dirty="0"/>
              <a:t>, </a:t>
            </a:r>
            <a:r>
              <a:rPr lang="en-ID" sz="2400" dirty="0" err="1"/>
              <a:t>masih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yang</a:t>
            </a:r>
            <a:br>
              <a:rPr lang="en-ID" sz="2400" dirty="0"/>
            </a:br>
            <a:r>
              <a:rPr lang="en-ID" sz="2400" dirty="0" err="1"/>
              <a:t>belum</a:t>
            </a:r>
            <a:r>
              <a:rPr lang="en-ID" sz="2400" dirty="0"/>
              <a:t> </a:t>
            </a:r>
            <a:r>
              <a:rPr lang="en-ID" sz="2400" dirty="0" err="1"/>
              <a:t>menjalaninya</a:t>
            </a:r>
            <a:r>
              <a:rPr lang="en-ID" sz="2400" dirty="0"/>
              <a:t>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/>
              <a:t>IT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ladang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yang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dilirik</a:t>
            </a:r>
            <a:r>
              <a:rPr lang="en-ID" sz="2400" dirty="0"/>
              <a:t> oleh </a:t>
            </a:r>
            <a:r>
              <a:rPr lang="en-ID" sz="2400" dirty="0" err="1"/>
              <a:t>pencari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.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Maraknya</a:t>
            </a:r>
            <a:r>
              <a:rPr lang="en-ID" sz="2400" dirty="0"/>
              <a:t> </a:t>
            </a:r>
            <a:r>
              <a:rPr lang="en-ID" sz="2400" dirty="0" err="1"/>
              <a:t>lembaga</a:t>
            </a:r>
            <a:r>
              <a:rPr lang="en-ID" sz="2400" dirty="0"/>
              <a:t> </a:t>
            </a:r>
            <a:r>
              <a:rPr lang="en-ID" sz="2400" dirty="0" err="1"/>
              <a:t>pelatihan</a:t>
            </a:r>
            <a:r>
              <a:rPr lang="en-ID" sz="2400" dirty="0"/>
              <a:t> dan </a:t>
            </a:r>
            <a:r>
              <a:rPr lang="en-ID" sz="2400" dirty="0" err="1"/>
              <a:t>pendidikan</a:t>
            </a:r>
            <a:r>
              <a:rPr lang="en-ID" sz="2400" dirty="0"/>
              <a:t> formal </a:t>
            </a:r>
            <a:r>
              <a:rPr lang="en-ID" sz="2400" dirty="0" err="1"/>
              <a:t>maupun</a:t>
            </a:r>
            <a:r>
              <a:rPr lang="en-ID" sz="2400" dirty="0"/>
              <a:t> non-formal</a:t>
            </a:r>
            <a:br>
              <a:rPr lang="en-ID" sz="2400" dirty="0"/>
            </a:br>
            <a:r>
              <a:rPr lang="en-ID" sz="2400" dirty="0"/>
              <a:t>yang </a:t>
            </a:r>
            <a:r>
              <a:rPr lang="en-ID" sz="2400" dirty="0" err="1"/>
              <a:t>mendidik</a:t>
            </a:r>
            <a:r>
              <a:rPr lang="en-ID" sz="2400" dirty="0"/>
              <a:t> dan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lulusan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IT, </a:t>
            </a:r>
            <a:r>
              <a:rPr lang="en-ID" sz="2400" dirty="0" err="1"/>
              <a:t>adalah</a:t>
            </a:r>
            <a:r>
              <a:rPr lang="en-ID" sz="2400" dirty="0"/>
              <a:t> salah </a:t>
            </a:r>
            <a:r>
              <a:rPr lang="en-ID" sz="2400" dirty="0" err="1"/>
              <a:t>satu</a:t>
            </a:r>
            <a:br>
              <a:rPr lang="en-ID" sz="2400" dirty="0"/>
            </a:b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makin</a:t>
            </a:r>
            <a:r>
              <a:rPr lang="en-ID" sz="2400" dirty="0"/>
              <a:t> </a:t>
            </a:r>
            <a:r>
              <a:rPr lang="en-ID" sz="2400" dirty="0" err="1"/>
              <a:t>digemarinya</a:t>
            </a:r>
            <a:r>
              <a:rPr lang="en-ID" sz="2400" dirty="0"/>
              <a:t> </a:t>
            </a:r>
            <a:r>
              <a:rPr lang="en-ID" sz="2400" dirty="0" err="1"/>
              <a:t>lahan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yang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. </a:t>
            </a:r>
          </a:p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Meski</a:t>
            </a:r>
            <a:r>
              <a:rPr lang="en-ID" sz="2400" dirty="0"/>
              <a:t> </a:t>
            </a:r>
            <a:r>
              <a:rPr lang="en-ID" sz="2400" dirty="0" err="1"/>
              <a:t>boleh</a:t>
            </a:r>
            <a:r>
              <a:rPr lang="en-ID" sz="2400" dirty="0"/>
              <a:t> </a:t>
            </a:r>
            <a:r>
              <a:rPr lang="en-ID" sz="2400" dirty="0" err="1"/>
              <a:t>dibilang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murah</a:t>
            </a:r>
            <a:r>
              <a:rPr lang="en-ID" sz="2400" dirty="0"/>
              <a:t>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lulusan</a:t>
            </a:r>
            <a:r>
              <a:rPr lang="en-ID" sz="2400" dirty="0"/>
              <a:t> SMU/</a:t>
            </a:r>
            <a:r>
              <a:rPr lang="en-ID" sz="2400" dirty="0" err="1"/>
              <a:t>sederajat</a:t>
            </a:r>
            <a:r>
              <a:rPr lang="en-ID" sz="2400" dirty="0"/>
              <a:t> yang </a:t>
            </a:r>
            <a:r>
              <a:rPr lang="en-ID" sz="2400" dirty="0" err="1"/>
              <a:t>akhirnya</a:t>
            </a:r>
            <a:r>
              <a:rPr lang="en-ID" sz="2400" dirty="0"/>
              <a:t> </a:t>
            </a:r>
            <a:r>
              <a:rPr lang="en-ID" sz="2400" dirty="0" err="1"/>
              <a:t>memilih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lanjutan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IT. </a:t>
            </a:r>
          </a:p>
        </p:txBody>
      </p:sp>
    </p:spTree>
    <p:extLst>
      <p:ext uri="{BB962C8B-B14F-4D97-AF65-F5344CB8AC3E}">
        <p14:creationId xmlns:p14="http://schemas.microsoft.com/office/powerpoint/2010/main" val="191472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9D8-98EC-42CA-B142-ED0EE93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/>
              <a:t>DAMPAK </a:t>
            </a:r>
            <a:r>
              <a:rPr lang="en-ID" sz="5400" dirty="0" err="1"/>
              <a:t>Pemanfaatan</a:t>
            </a:r>
            <a:r>
              <a:rPr lang="en-ID" sz="5400" dirty="0"/>
              <a:t> </a:t>
            </a:r>
            <a:r>
              <a:rPr lang="en-ID" sz="5400" dirty="0" err="1"/>
              <a:t>Ti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3FEE-F769-4705-A1F2-500A7E48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10672" cy="4572000"/>
          </a:xfrm>
        </p:spPr>
        <p:txBody>
          <a:bodyPr>
            <a:noAutofit/>
          </a:bodyPr>
          <a:lstStyle/>
          <a:p>
            <a:pPr marL="442913" indent="-442913">
              <a:buFont typeface="Wingdings" panose="05000000000000000000" pitchFamily="2" charset="2"/>
              <a:buChar char="§"/>
            </a:pPr>
            <a:r>
              <a:rPr lang="en-ID" sz="2400" dirty="0" err="1"/>
              <a:t>Dampak</a:t>
            </a:r>
            <a:r>
              <a:rPr lang="en-ID" sz="2400" dirty="0"/>
              <a:t> </a:t>
            </a:r>
            <a:r>
              <a:rPr lang="en-ID" sz="2400" dirty="0" err="1"/>
              <a:t>pemanfaatan</a:t>
            </a:r>
            <a:r>
              <a:rPr lang="en-ID" sz="2400" dirty="0"/>
              <a:t> TI yang </a:t>
            </a:r>
            <a:r>
              <a:rPr lang="en-ID" sz="2400" dirty="0" err="1"/>
              <a:t>kurang</a:t>
            </a:r>
            <a:r>
              <a:rPr lang="en-ID" sz="2400" dirty="0"/>
              <a:t> </a:t>
            </a:r>
            <a:r>
              <a:rPr lang="en-ID" sz="2400" dirty="0" err="1"/>
              <a:t>tepat</a:t>
            </a:r>
            <a:r>
              <a:rPr lang="en-ID" sz="2400" dirty="0"/>
              <a:t> </a:t>
            </a:r>
            <a:r>
              <a:rPr lang="en-ID" sz="2400" dirty="0" err="1"/>
              <a:t>menurut</a:t>
            </a:r>
            <a:r>
              <a:rPr lang="en-ID" sz="2400" dirty="0"/>
              <a:t> I Made </a:t>
            </a:r>
            <a:r>
              <a:rPr lang="en-ID" sz="2400" dirty="0" err="1"/>
              <a:t>Wiryana</a:t>
            </a:r>
            <a:r>
              <a:rPr lang="en-ID" sz="2400" dirty="0"/>
              <a:t> :</a:t>
            </a:r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/>
              <a:t>Rasa </a:t>
            </a:r>
            <a:r>
              <a:rPr lang="en-ID" sz="2400" dirty="0" err="1"/>
              <a:t>takut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Keterasingan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Golongan</a:t>
            </a:r>
            <a:r>
              <a:rPr lang="en-ID" sz="2400" dirty="0"/>
              <a:t> miskin </a:t>
            </a:r>
            <a:r>
              <a:rPr lang="en-ID" sz="2400" dirty="0" err="1"/>
              <a:t>informasi</a:t>
            </a:r>
            <a:r>
              <a:rPr lang="en-ID" sz="2400" dirty="0"/>
              <a:t> dan </a:t>
            </a:r>
            <a:r>
              <a:rPr lang="en-ID" sz="2400" dirty="0" err="1"/>
              <a:t>minoritas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Pentingnya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/>
              <a:t>Tingkat </a:t>
            </a:r>
            <a:r>
              <a:rPr lang="en-ID" sz="2400" dirty="0" err="1"/>
              <a:t>kompleksitas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kecepatan</a:t>
            </a:r>
            <a:r>
              <a:rPr lang="en-ID" sz="2400" dirty="0"/>
              <a:t> yang </a:t>
            </a:r>
            <a:r>
              <a:rPr lang="en-ID" sz="2400" dirty="0" err="1"/>
              <a:t>sudah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ditangani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/>
              <a:t>Makin </a:t>
            </a:r>
            <a:r>
              <a:rPr lang="en-ID" sz="2400" dirty="0" err="1"/>
              <a:t>rentannya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Dilanggarnya</a:t>
            </a:r>
            <a:r>
              <a:rPr lang="en-ID" sz="2400" dirty="0"/>
              <a:t> </a:t>
            </a:r>
            <a:r>
              <a:rPr lang="en-ID" sz="2400" dirty="0" err="1"/>
              <a:t>privasi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Pengangguran</a:t>
            </a:r>
            <a:r>
              <a:rPr lang="en-ID" sz="2400" dirty="0"/>
              <a:t> dan </a:t>
            </a:r>
            <a:r>
              <a:rPr lang="en-ID" sz="2400" dirty="0" err="1"/>
              <a:t>pemindahan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Kurangnya</a:t>
            </a:r>
            <a:r>
              <a:rPr lang="en-ID" sz="2400" dirty="0"/>
              <a:t> </a:t>
            </a:r>
            <a:r>
              <a:rPr lang="en-ID" sz="2400" dirty="0" err="1"/>
              <a:t>tanggung</a:t>
            </a:r>
            <a:r>
              <a:rPr lang="en-ID" sz="2400" dirty="0"/>
              <a:t> </a:t>
            </a:r>
            <a:r>
              <a:rPr lang="en-ID" sz="2400" dirty="0" err="1"/>
              <a:t>jawab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endParaRPr lang="en-ID" sz="2400" dirty="0"/>
          </a:p>
          <a:p>
            <a:pPr marL="984250" lvl="1" indent="-360363">
              <a:buFont typeface="Wingdings" panose="05000000000000000000" pitchFamily="2" charset="2"/>
              <a:buChar char="§"/>
            </a:pPr>
            <a:r>
              <a:rPr lang="en-ID" sz="2400" dirty="0" err="1"/>
              <a:t>Kaburnya</a:t>
            </a:r>
            <a:r>
              <a:rPr lang="en-ID" sz="2400" dirty="0"/>
              <a:t> </a:t>
            </a:r>
            <a:r>
              <a:rPr lang="en-ID" sz="2400" dirty="0" err="1"/>
              <a:t>citra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.</a:t>
            </a:r>
            <a:br>
              <a:rPr lang="en-ID" sz="2400" dirty="0"/>
            </a:br>
            <a:endParaRPr lang="en-ID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71911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847</TotalTime>
  <Words>1954</Words>
  <Application>Microsoft Office PowerPoint</Application>
  <PresentationFormat>Widescreen</PresentationFormat>
  <Paragraphs>166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Adobe Fan Heiti Std B</vt:lpstr>
      <vt:lpstr>Adobe Gothic Std B</vt:lpstr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DAMPAK PERKEMBANGAN TEKNOLOGI INFORMASI TERHADAP ETIKA</vt:lpstr>
      <vt:lpstr>Sejarah Etika Komputer</vt:lpstr>
      <vt:lpstr>Sejarah Etika Komputer</vt:lpstr>
      <vt:lpstr>Sejarah Etika Komputer</vt:lpstr>
      <vt:lpstr>Sejarah Etika Komputer</vt:lpstr>
      <vt:lpstr>Sejarah Etika Komputer</vt:lpstr>
      <vt:lpstr>Sejarah Etika Komputer</vt:lpstr>
      <vt:lpstr>Etika Pemanfaatan Teknologi Informasi</vt:lpstr>
      <vt:lpstr>DAMPAK Pemanfaatan Ti</vt:lpstr>
      <vt:lpstr>DAMPAK Pemanfaatan Ti</vt:lpstr>
      <vt:lpstr>DAMPAK Pemanfaatan Ti</vt:lpstr>
      <vt:lpstr>DAMPAK Pemanfaatan Ti</vt:lpstr>
      <vt:lpstr>DAMPAK Pemanfaatan Ti</vt:lpstr>
      <vt:lpstr>DAMPAK Pemanfaatan Ti</vt:lpstr>
      <vt:lpstr>ETIKA KOMPUTER MENURUT JAMES H MOOR</vt:lpstr>
      <vt:lpstr>ETIKA KOMPUTER MENURUT JAMES H MOOR</vt:lpstr>
      <vt:lpstr>ETIKA KOMPUTER MENURUT JAMES H MOOR</vt:lpstr>
      <vt:lpstr>ETIKA KOMPUTER MENURUT JAMES H MOOR</vt:lpstr>
      <vt:lpstr>ETIKA KOMPUTER MENURUT JAMES H MOOR</vt:lpstr>
      <vt:lpstr>Isu-Isu Pokok Etika Komputer </vt:lpstr>
      <vt:lpstr>Kejahatan Komputer</vt:lpstr>
      <vt:lpstr>Cyber ethics</vt:lpstr>
      <vt:lpstr>E-commerce</vt:lpstr>
      <vt:lpstr>pelanggaran HAKI </vt:lpstr>
      <vt:lpstr>Tanggung jawab profesi</vt:lpstr>
      <vt:lpstr>Discuss</vt:lpstr>
      <vt:lpstr>Discuss</vt:lpstr>
      <vt:lpstr>Tugas uts, dikerjakan secara individu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GLOBALISASI, TEKNOLOGI INFORMASI; KODE ETIK DAN PROFESIONALISME</dc:title>
  <dc:creator>USER</dc:creator>
  <cp:lastModifiedBy>USER</cp:lastModifiedBy>
  <cp:revision>40</cp:revision>
  <dcterms:created xsi:type="dcterms:W3CDTF">2020-03-19T10:08:00Z</dcterms:created>
  <dcterms:modified xsi:type="dcterms:W3CDTF">2020-03-27T08:16:35Z</dcterms:modified>
</cp:coreProperties>
</file>